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5"/>
  </p:notesMasterIdLst>
  <p:sldIdLst>
    <p:sldId id="256" r:id="rId2"/>
    <p:sldId id="257" r:id="rId3"/>
    <p:sldId id="263" r:id="rId4"/>
    <p:sldId id="264" r:id="rId5"/>
    <p:sldId id="265" r:id="rId6"/>
    <p:sldId id="266" r:id="rId7"/>
    <p:sldId id="258" r:id="rId8"/>
    <p:sldId id="259" r:id="rId9"/>
    <p:sldId id="260" r:id="rId10"/>
    <p:sldId id="261" r:id="rId11"/>
    <p:sldId id="262" r:id="rId12"/>
    <p:sldId id="267" r:id="rId13"/>
    <p:sldId id="268"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แทนหัวกระดาษ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ตัวแทนวันที่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D0E79E-1708-4F64-9149-26398191FA70}" type="datetimeFigureOut">
              <a:rPr lang="en-US" smtClean="0"/>
              <a:t>11/5/2017</a:t>
            </a:fld>
            <a:endParaRPr lang="en-US"/>
          </a:p>
        </p:txBody>
      </p:sp>
      <p:sp>
        <p:nvSpPr>
          <p:cNvPr id="4" name="ตัวแทนรูปบนสไลด์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ตัวแทนบันทึกย่อ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a:p>
        </p:txBody>
      </p:sp>
      <p:sp>
        <p:nvSpPr>
          <p:cNvPr id="6" name="ตัวแทนท้ายกระดา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ตัวแทนหมายเลขสไลด์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3569C4-A16B-4D6C-BCA1-BDA18938CF27}" type="slidenum">
              <a:rPr lang="en-US" smtClean="0"/>
              <a:t>‹#›</a:t>
            </a:fld>
            <a:endParaRPr lang="en-US"/>
          </a:p>
        </p:txBody>
      </p:sp>
    </p:spTree>
    <p:extLst>
      <p:ext uri="{BB962C8B-B14F-4D97-AF65-F5344CB8AC3E}">
        <p14:creationId xmlns:p14="http://schemas.microsoft.com/office/powerpoint/2010/main" val="105917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สไลด์ชื่อเรื่อง">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th-TH"/>
              <a:t>คลิกเพื่อแก้ไขสไตล์ชื่อเรื่องต้นแบบ</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a:t>คลิกเพื่อแก้ไขสไตล์ชื่อเรื่องรองต้นแบบ</a:t>
            </a:r>
            <a:endParaRPr lang="en-US" dirty="0"/>
          </a:p>
        </p:txBody>
      </p:sp>
      <p:sp>
        <p:nvSpPr>
          <p:cNvPr id="4" name="Date Placeholder 3"/>
          <p:cNvSpPr>
            <a:spLocks noGrp="1"/>
          </p:cNvSpPr>
          <p:nvPr>
            <p:ph type="dt" sz="half" idx="10"/>
          </p:nvPr>
        </p:nvSpPr>
        <p:spPr/>
        <p:txBody>
          <a:bodyPr/>
          <a:lstStyle/>
          <a:p>
            <a:fld id="{10CC3F87-E771-4DA4-9C5C-F1DBF258D6C8}"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nchor="ct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1F6EF60E-CA22-4923-909E-4B17A9FD37B2}"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CCA58A06-5254-42A1-A7FF-51AABB5A7906}"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Date Placeholder 4"/>
          <p:cNvSpPr>
            <a:spLocks noGrp="1"/>
          </p:cNvSpPr>
          <p:nvPr>
            <p:ph type="dt" sz="half" idx="10"/>
          </p:nvPr>
        </p:nvSpPr>
        <p:spPr/>
        <p:txBody>
          <a:bodyPr/>
          <a:lstStyle/>
          <a:p>
            <a:fld id="{EF0402CF-4FC6-4102-9EF7-0236B5DB397E}" type="datetime1">
              <a:rPr lang="en-US" smtClean="0"/>
              <a:t>11/5/2017</a:t>
            </a:fld>
            <a:endParaRPr lang="en-US" dirty="0"/>
          </a:p>
        </p:txBody>
      </p:sp>
      <p:sp>
        <p:nvSpPr>
          <p:cNvPr id="6" name="Footer Placeholder 5"/>
          <p:cNvSpPr>
            <a:spLocks noGrp="1"/>
          </p:cNvSpPr>
          <p:nvPr>
            <p:ph type="ftr" sz="quarter" idx="11"/>
          </p:nvPr>
        </p:nvSpPr>
        <p:spPr/>
        <p:txBody>
          <a:bodyPr/>
          <a:lstStyle/>
          <a:p>
            <a:r>
              <a:rPr lang="en-US"/>
              <a:t>chanin mephokee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a:t>แก้ไขสไตล์ของข้อความต้นแบบ</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7" name="Date Placeholder 6"/>
          <p:cNvSpPr>
            <a:spLocks noGrp="1"/>
          </p:cNvSpPr>
          <p:nvPr>
            <p:ph type="dt" sz="half" idx="10"/>
          </p:nvPr>
        </p:nvSpPr>
        <p:spPr/>
        <p:txBody>
          <a:bodyPr/>
          <a:lstStyle/>
          <a:p>
            <a:fld id="{085DF95A-9190-4E75-8D84-473C988567DD}" type="datetime1">
              <a:rPr lang="en-US" smtClean="0"/>
              <a:t>11/5/2017</a:t>
            </a:fld>
            <a:endParaRPr lang="en-US" dirty="0"/>
          </a:p>
        </p:txBody>
      </p:sp>
      <p:sp>
        <p:nvSpPr>
          <p:cNvPr id="8" name="Footer Placeholder 7"/>
          <p:cNvSpPr>
            <a:spLocks noGrp="1"/>
          </p:cNvSpPr>
          <p:nvPr>
            <p:ph type="ftr" sz="quarter" idx="11"/>
          </p:nvPr>
        </p:nvSpPr>
        <p:spPr/>
        <p:txBody>
          <a:bodyPr/>
          <a:lstStyle/>
          <a:p>
            <a:r>
              <a:rPr lang="en-US"/>
              <a:t>chanin mephokee</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Date Placeholder 2"/>
          <p:cNvSpPr>
            <a:spLocks noGrp="1"/>
          </p:cNvSpPr>
          <p:nvPr>
            <p:ph type="dt" sz="half" idx="10"/>
          </p:nvPr>
        </p:nvSpPr>
        <p:spPr/>
        <p:txBody>
          <a:bodyPr/>
          <a:lstStyle/>
          <a:p>
            <a:fld id="{260444D2-EA4F-4F5D-A2E1-4716FB7A5DDA}" type="datetime1">
              <a:rPr lang="en-US" smtClean="0"/>
              <a:t>11/5/2017</a:t>
            </a:fld>
            <a:endParaRPr lang="en-US" dirty="0"/>
          </a:p>
        </p:txBody>
      </p:sp>
      <p:sp>
        <p:nvSpPr>
          <p:cNvPr id="4" name="Footer Placeholder 3"/>
          <p:cNvSpPr>
            <a:spLocks noGrp="1"/>
          </p:cNvSpPr>
          <p:nvPr>
            <p:ph type="ftr" sz="quarter" idx="11"/>
          </p:nvPr>
        </p:nvSpPr>
        <p:spPr/>
        <p:txBody>
          <a:bodyPr/>
          <a:lstStyle/>
          <a:p>
            <a:r>
              <a:rPr lang="en-US"/>
              <a:t>chanin mephokee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9C1DA2-37B5-41EE-8F82-80E92B75D9F2}" type="datetime1">
              <a:rPr lang="en-US" smtClean="0"/>
              <a:t>11/5/2017</a:t>
            </a:fld>
            <a:endParaRPr lang="en-US" dirty="0"/>
          </a:p>
        </p:txBody>
      </p:sp>
      <p:sp>
        <p:nvSpPr>
          <p:cNvPr id="3" name="Footer Placeholder 2"/>
          <p:cNvSpPr>
            <a:spLocks noGrp="1"/>
          </p:cNvSpPr>
          <p:nvPr>
            <p:ph type="ftr" sz="quarter" idx="11"/>
          </p:nvPr>
        </p:nvSpPr>
        <p:spPr/>
        <p:txBody>
          <a:bodyPr/>
          <a:lstStyle/>
          <a:p>
            <a:r>
              <a:rPr lang="en-US"/>
              <a:t>chanin mephokee</a:t>
            </a:r>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th-TH"/>
              <a:t>คลิกเพื่อแก้ไขสไตล์ชื่อเรื่องต้นแบบ</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C8C7AE3A-E4AF-4C6D-8A71-ABA2C731ADEA}" type="datetime1">
              <a:rPr lang="en-US" smtClean="0"/>
              <a:t>11/5/2017</a:t>
            </a:fld>
            <a:endParaRPr lang="en-US" dirty="0"/>
          </a:p>
        </p:txBody>
      </p:sp>
      <p:sp>
        <p:nvSpPr>
          <p:cNvPr id="6" name="Footer Placeholder 5"/>
          <p:cNvSpPr>
            <a:spLocks noGrp="1"/>
          </p:cNvSpPr>
          <p:nvPr>
            <p:ph type="ftr" sz="quarter" idx="11"/>
          </p:nvPr>
        </p:nvSpPr>
        <p:spPr/>
        <p:txBody>
          <a:bodyPr/>
          <a:lstStyle/>
          <a:p>
            <a:r>
              <a:rPr lang="en-US"/>
              <a:t>chanin mephokee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th-TH"/>
              <a:t>คลิกเพื่อแก้ไขสไตล์ชื่อเรื่องต้นแบบ</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a:t>แก้ไขสไตล์ของข้อความต้นแบบ</a:t>
            </a:r>
          </a:p>
        </p:txBody>
      </p:sp>
      <p:sp>
        <p:nvSpPr>
          <p:cNvPr id="5" name="Date Placeholder 4"/>
          <p:cNvSpPr>
            <a:spLocks noGrp="1"/>
          </p:cNvSpPr>
          <p:nvPr>
            <p:ph type="dt" sz="half" idx="10"/>
          </p:nvPr>
        </p:nvSpPr>
        <p:spPr/>
        <p:txBody>
          <a:bodyPr/>
          <a:lstStyle/>
          <a:p>
            <a:fld id="{7166973F-B589-4343-BCDA-EB2CF48C3EE5}" type="datetime1">
              <a:rPr lang="en-US" smtClean="0"/>
              <a:t>11/5/2017</a:t>
            </a:fld>
            <a:endParaRPr lang="en-US" dirty="0"/>
          </a:p>
        </p:txBody>
      </p:sp>
      <p:sp>
        <p:nvSpPr>
          <p:cNvPr id="6" name="Footer Placeholder 5"/>
          <p:cNvSpPr>
            <a:spLocks noGrp="1"/>
          </p:cNvSpPr>
          <p:nvPr>
            <p:ph type="ftr" sz="quarter" idx="11"/>
          </p:nvPr>
        </p:nvSpPr>
        <p:spPr/>
        <p:txBody>
          <a:bodyPr/>
          <a:lstStyle/>
          <a:p>
            <a:r>
              <a:rPr lang="en-US"/>
              <a:t>chanin mephokee</a:t>
            </a:r>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รูปภาพพาโนรามาพร้อมคำอธิบายภาพ">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h-TH"/>
              <a:t>คลิกไอคอนเพื่อเพิ่มรูปภาพ</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3" name="Date Placeholder 2"/>
          <p:cNvSpPr>
            <a:spLocks noGrp="1"/>
          </p:cNvSpPr>
          <p:nvPr>
            <p:ph type="dt" sz="half" idx="10"/>
          </p:nvPr>
        </p:nvSpPr>
        <p:spPr/>
        <p:txBody>
          <a:bodyPr/>
          <a:lstStyle/>
          <a:p>
            <a:fld id="{2E575237-5E06-4578-ABB4-1A2D90A59D6B}" type="datetime1">
              <a:rPr lang="en-US" smtClean="0"/>
              <a:t>11/5/2017</a:t>
            </a:fld>
            <a:endParaRPr lang="en-US" dirty="0"/>
          </a:p>
        </p:txBody>
      </p:sp>
      <p:sp>
        <p:nvSpPr>
          <p:cNvPr id="4" name="Footer Placeholder 3"/>
          <p:cNvSpPr>
            <a:spLocks noGrp="1"/>
          </p:cNvSpPr>
          <p:nvPr>
            <p:ph type="ftr" sz="quarter" idx="11"/>
          </p:nvPr>
        </p:nvSpPr>
        <p:spPr/>
        <p:txBody>
          <a:bodyPr/>
          <a:lstStyle/>
          <a:p>
            <a:r>
              <a:rPr lang="en-US"/>
              <a:t>chanin mephokee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ชื่อและ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DAFE7611-6EA2-44F4-B2BB-2ECA28955BB6}"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คำอ้างอิงพร้อมคำอธิบาย">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h-TH"/>
              <a:t>แก้ไขสไตล์ของข้อความต้นแบบ</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BB727659-DDF4-43F6-8EA0-4B9D20EE2878}"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นามบัตร">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B7D97BAC-5B44-4F2E-B337-56C65CC02596}"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นามบัตรอ้างอิง">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h-TH"/>
              <a:t>แก้ไขสไตล์ของข้อความต้นแบบ</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51A9A4B7-2127-44EA-AC7D-DBCFCEF1E32D}"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จริง หรือ เท็จ">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th-TH"/>
              <a:t>คลิกเพื่อแก้ไขสไตล์ชื่อเรื่องต้นแบบ</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th-TH"/>
              <a:t>แก้ไขสไตล์ของข้อความต้นแบบ</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a:t>แก้ไขสไตล์ของข้อความต้นแบบ</a:t>
            </a:r>
          </a:p>
        </p:txBody>
      </p:sp>
      <p:sp>
        <p:nvSpPr>
          <p:cNvPr id="4" name="Date Placeholder 3"/>
          <p:cNvSpPr>
            <a:spLocks noGrp="1"/>
          </p:cNvSpPr>
          <p:nvPr>
            <p:ph type="dt" sz="half" idx="10"/>
          </p:nvPr>
        </p:nvSpPr>
        <p:spPr/>
        <p:txBody>
          <a:bodyPr/>
          <a:lstStyle/>
          <a:p>
            <a:fld id="{C0ED84CA-B073-4AE9-B898-2CAA50400962}"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D09F40BB-EFEF-426B-8868-2546BDC566DC}"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th-TH"/>
              <a:t>คลิกเพื่อแก้ไขสไตล์ชื่อเรื่องต้นแบบ</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C7966B98-1400-4A6D-B13E-FFF852D37AD3}" type="datetime1">
              <a:rPr lang="en-US" smtClean="0"/>
              <a:t>11/5/2017</a:t>
            </a:fld>
            <a:endParaRPr lang="en-US" dirty="0"/>
          </a:p>
        </p:txBody>
      </p:sp>
      <p:sp>
        <p:nvSpPr>
          <p:cNvPr id="5" name="Footer Placeholder 4"/>
          <p:cNvSpPr>
            <a:spLocks noGrp="1"/>
          </p:cNvSpPr>
          <p:nvPr>
            <p:ph type="ftr" sz="quarter" idx="11"/>
          </p:nvPr>
        </p:nvSpPr>
        <p:spPr/>
        <p:txBody>
          <a:bodyPr/>
          <a:lstStyle/>
          <a:p>
            <a:r>
              <a:rPr lang="en-US"/>
              <a:t>chanin mephokee</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th-TH"/>
              <a:t>คลิกเพื่อแก้ไขสไตล์ชื่อเรื่องต้นแบบ</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47EF0DDB-CAF6-4009-AFE2-0FC60888A84F}" type="datetime1">
              <a:rPr lang="en-US" smtClean="0"/>
              <a:t>11/5/2017</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r>
              <a:rPr lang="en-US"/>
              <a:t>chanin mephokee</a:t>
            </a:r>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68" r:id="rId10"/>
    <p:sldLayoutId id="2147483663" r:id="rId11"/>
    <p:sldLayoutId id="2147483664" r:id="rId12"/>
    <p:sldLayoutId id="2147483665" r:id="rId13"/>
    <p:sldLayoutId id="2147483666" r:id="rId14"/>
    <p:sldLayoutId id="2147483667" r:id="rId15"/>
    <p:sldLayoutId id="2147483658" r:id="rId16"/>
    <p:sldLayoutId id="2147483659" r:id="rId17"/>
  </p:sldLayoutIdLst>
  <p:hf hdr="0" dt="0"/>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1">
                <a:tint val="97000"/>
                <a:hueMod val="92000"/>
                <a:satMod val="169000"/>
                <a:lumMod val="164000"/>
              </a:schemeClr>
            </a:gs>
            <a:gs pos="100000">
              <a:schemeClr val="bg1">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E134C76-7FB4-4BB7-9322-DD8A4B179ACD}"/>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dk2"/>
          </a:fillRef>
          <a:effectRef idx="0">
            <a:schemeClr val="accent1"/>
          </a:effectRef>
          <a:fontRef idx="minor">
            <a:schemeClr val="lt1"/>
          </a:fontRef>
        </p:style>
        <p:txBody>
          <a:bodyPr rtlCol="0" anchor="ctr"/>
          <a:lstStyle/>
          <a:p>
            <a:pPr algn="ctr"/>
            <a:endParaRPr lang="en-US"/>
          </a:p>
        </p:txBody>
      </p:sp>
      <p:sp useBgFill="1">
        <p:nvSpPr>
          <p:cNvPr id="10" name="Snip Single Corner Rectangle 17">
            <a:extLst>
              <a:ext uri="{FF2B5EF4-FFF2-40B4-BE49-F238E27FC236}">
                <a16:creationId xmlns:a16="http://schemas.microsoft.com/office/drawing/2014/main" id="{C0C57804-4F33-4D85-AA3E-DA0F214BBD9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1"/>
            <a:ext cx="12188825" cy="6857999"/>
          </a:xfrm>
          <a:prstGeom prst="snip1Rect">
            <a:avLst>
              <a:gd name="adj" fmla="val 50000"/>
            </a:avLst>
          </a:prstGeom>
          <a:ln>
            <a:noFill/>
          </a:ln>
          <a:effectLst/>
        </p:spPr>
        <p:style>
          <a:lnRef idx="2">
            <a:schemeClr val="accent1">
              <a:shade val="50000"/>
            </a:schemeClr>
          </a:lnRef>
          <a:fillRef idx="1003">
            <a:schemeClr val="dk2"/>
          </a:fillRef>
          <a:effectRef idx="0">
            <a:schemeClr val="accent1"/>
          </a:effectRef>
          <a:fontRef idx="minor">
            <a:schemeClr val="lt1"/>
          </a:fontRef>
        </p:style>
        <p:txBody>
          <a:bodyPr wrap="square" rtlCol="0" anchor="ctr">
            <a:noAutofit/>
          </a:bodyPr>
          <a:lstStyle/>
          <a:p>
            <a:pPr algn="ctr"/>
            <a:endParaRPr lang="en-US"/>
          </a:p>
        </p:txBody>
      </p:sp>
      <p:sp>
        <p:nvSpPr>
          <p:cNvPr id="2" name="ชื่อเรื่อง 1">
            <a:extLst>
              <a:ext uri="{FF2B5EF4-FFF2-40B4-BE49-F238E27FC236}">
                <a16:creationId xmlns:a16="http://schemas.microsoft.com/office/drawing/2014/main" id="{8A9C49E4-B686-4276-BC19-43E3249D3B04}"/>
              </a:ext>
            </a:extLst>
          </p:cNvPr>
          <p:cNvSpPr>
            <a:spLocks noGrp="1"/>
          </p:cNvSpPr>
          <p:nvPr>
            <p:ph type="ctrTitle"/>
          </p:nvPr>
        </p:nvSpPr>
        <p:spPr>
          <a:xfrm>
            <a:off x="684212" y="685799"/>
            <a:ext cx="9678988" cy="3673474"/>
          </a:xfrm>
        </p:spPr>
        <p:txBody>
          <a:bodyPr>
            <a:normAutofit/>
          </a:bodyPr>
          <a:lstStyle/>
          <a:p>
            <a:r>
              <a:rPr lang="en-US" sz="6000">
                <a:solidFill>
                  <a:schemeClr val="tx2"/>
                </a:solidFill>
              </a:rPr>
              <a:t>Trade related Investment Measures (TRIMs)</a:t>
            </a:r>
          </a:p>
        </p:txBody>
      </p:sp>
      <p:sp>
        <p:nvSpPr>
          <p:cNvPr id="3" name="ชื่อเรื่องรอง 2">
            <a:extLst>
              <a:ext uri="{FF2B5EF4-FFF2-40B4-BE49-F238E27FC236}">
                <a16:creationId xmlns:a16="http://schemas.microsoft.com/office/drawing/2014/main" id="{80E32AB3-EBE3-4E46-8E00-55E44C82684A}"/>
              </a:ext>
            </a:extLst>
          </p:cNvPr>
          <p:cNvSpPr>
            <a:spLocks noGrp="1"/>
          </p:cNvSpPr>
          <p:nvPr>
            <p:ph type="subTitle" idx="1"/>
          </p:nvPr>
        </p:nvSpPr>
        <p:spPr>
          <a:xfrm>
            <a:off x="684212" y="4648198"/>
            <a:ext cx="7005742" cy="1143002"/>
          </a:xfrm>
        </p:spPr>
        <p:txBody>
          <a:bodyPr>
            <a:normAutofit/>
          </a:bodyPr>
          <a:lstStyle/>
          <a:p>
            <a:r>
              <a:rPr lang="en-US" dirty="0">
                <a:solidFill>
                  <a:schemeClr val="tx1">
                    <a:alpha val="80000"/>
                  </a:schemeClr>
                </a:solidFill>
              </a:rPr>
              <a:t>Chanin Mephokee</a:t>
            </a:r>
          </a:p>
        </p:txBody>
      </p:sp>
      <p:sp>
        <p:nvSpPr>
          <p:cNvPr id="4" name="ตัวแทนท้ายกระดาษ 3">
            <a:extLst>
              <a:ext uri="{FF2B5EF4-FFF2-40B4-BE49-F238E27FC236}">
                <a16:creationId xmlns:a16="http://schemas.microsoft.com/office/drawing/2014/main" id="{ECC20118-BFF7-4B92-AD0F-0849B3FE5B9F}"/>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AA490A0C-F9B3-4BAC-907D-078959A1B7CC}"/>
              </a:ext>
            </a:extLst>
          </p:cNvPr>
          <p:cNvSpPr>
            <a:spLocks noGrp="1"/>
          </p:cNvSpPr>
          <p:nvPr>
            <p:ph type="sldNum" sz="quarter" idx="12"/>
          </p:nvPr>
        </p:nvSpPr>
        <p:spPr/>
        <p:txBody>
          <a:bodyPr/>
          <a:lstStyle/>
          <a:p>
            <a:fld id="{D57F1E4F-1CFF-5643-939E-217C01CDF565}" type="slidenum">
              <a:rPr lang="en-US" smtClean="0"/>
              <a:pPr/>
              <a:t>1</a:t>
            </a:fld>
            <a:endParaRPr lang="en-US" dirty="0"/>
          </a:p>
        </p:txBody>
      </p:sp>
    </p:spTree>
    <p:extLst>
      <p:ext uri="{BB962C8B-B14F-4D97-AF65-F5344CB8AC3E}">
        <p14:creationId xmlns:p14="http://schemas.microsoft.com/office/powerpoint/2010/main" val="80179822"/>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7DF64B1F-CBE0-4F11-AF27-19E0E1E75962}"/>
              </a:ext>
            </a:extLst>
          </p:cNvPr>
          <p:cNvSpPr>
            <a:spLocks noGrp="1"/>
          </p:cNvSpPr>
          <p:nvPr>
            <p:ph type="title"/>
          </p:nvPr>
        </p:nvSpPr>
        <p:spPr/>
        <p:txBody>
          <a:bodyPr/>
          <a:lstStyle/>
          <a:p>
            <a:r>
              <a:rPr lang="en-US" dirty="0"/>
              <a:t>Objectives</a:t>
            </a:r>
          </a:p>
        </p:txBody>
      </p:sp>
      <p:sp>
        <p:nvSpPr>
          <p:cNvPr id="3" name="ตัวแทนเนื้อหา 2">
            <a:extLst>
              <a:ext uri="{FF2B5EF4-FFF2-40B4-BE49-F238E27FC236}">
                <a16:creationId xmlns:a16="http://schemas.microsoft.com/office/drawing/2014/main" id="{86D5B90C-51B2-427A-A628-A6C72EAD3C96}"/>
              </a:ext>
            </a:extLst>
          </p:cNvPr>
          <p:cNvSpPr>
            <a:spLocks noGrp="1"/>
          </p:cNvSpPr>
          <p:nvPr>
            <p:ph idx="1"/>
          </p:nvPr>
        </p:nvSpPr>
        <p:spPr/>
        <p:txBody>
          <a:bodyPr/>
          <a:lstStyle/>
          <a:p>
            <a:r>
              <a:rPr lang="en-US" dirty="0"/>
              <a:t>1. the objective of TRIMS is to prevent member countries from resorting to measures that violate non-differential treatment between domestic and foreign investors and impose quantity restrictions on imports and exports.</a:t>
            </a:r>
          </a:p>
        </p:txBody>
      </p:sp>
      <p:sp>
        <p:nvSpPr>
          <p:cNvPr id="4" name="ตัวแทนท้ายกระดาษ 3">
            <a:extLst>
              <a:ext uri="{FF2B5EF4-FFF2-40B4-BE49-F238E27FC236}">
                <a16:creationId xmlns:a16="http://schemas.microsoft.com/office/drawing/2014/main" id="{DC93B035-B9C4-4056-9838-4F54667774FA}"/>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8C2F6E00-1D97-43B9-BD6A-22DE87A69EBA}"/>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13159380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87CF9177-880A-43D0-9674-47AEF7D487D5}"/>
              </a:ext>
            </a:extLst>
          </p:cNvPr>
          <p:cNvSpPr>
            <a:spLocks noGrp="1"/>
          </p:cNvSpPr>
          <p:nvPr>
            <p:ph type="title"/>
          </p:nvPr>
        </p:nvSpPr>
        <p:spPr/>
        <p:txBody>
          <a:bodyPr vert="horz" lIns="91440" tIns="45720" rIns="91440" bIns="45720" rtlCol="0" anchor="b">
            <a:normAutofit fontScale="90000"/>
          </a:bodyPr>
          <a:lstStyle/>
          <a:p>
            <a:pPr>
              <a:lnSpc>
                <a:spcPct val="90000"/>
              </a:lnSpc>
            </a:pPr>
            <a:br>
              <a:rPr lang="en-US" sz="4100" dirty="0"/>
            </a:br>
            <a:r>
              <a:rPr lang="en-US" sz="4100" dirty="0"/>
              <a:t>Article 1: Coverage </a:t>
            </a:r>
            <a:br>
              <a:rPr lang="en-US" sz="4100" dirty="0"/>
            </a:br>
            <a:br>
              <a:rPr lang="en-US" sz="4100" dirty="0"/>
            </a:br>
            <a:br>
              <a:rPr lang="en-US" sz="4100" dirty="0"/>
            </a:br>
            <a:br>
              <a:rPr lang="en-US" sz="4100" dirty="0"/>
            </a:br>
            <a:r>
              <a:rPr lang="en-US" sz="2800" dirty="0"/>
              <a:t>The Agreement applies to investment measures related to trade in goods only</a:t>
            </a:r>
          </a:p>
        </p:txBody>
      </p:sp>
      <p:sp>
        <p:nvSpPr>
          <p:cNvPr id="7" name="ตัวแทนข้อความ 6">
            <a:extLst>
              <a:ext uri="{FF2B5EF4-FFF2-40B4-BE49-F238E27FC236}">
                <a16:creationId xmlns:a16="http://schemas.microsoft.com/office/drawing/2014/main" id="{F4064118-6B2C-42CE-92D3-A996CA4E6889}"/>
              </a:ext>
            </a:extLst>
          </p:cNvPr>
          <p:cNvSpPr>
            <a:spLocks noGrp="1"/>
          </p:cNvSpPr>
          <p:nvPr>
            <p:ph type="body" idx="1"/>
          </p:nvPr>
        </p:nvSpPr>
        <p:spPr/>
        <p:txBody>
          <a:bodyPr/>
          <a:lstStyle/>
          <a:p>
            <a:endParaRPr lang="en-US"/>
          </a:p>
        </p:txBody>
      </p:sp>
      <p:sp>
        <p:nvSpPr>
          <p:cNvPr id="4" name="ตัวแทนท้ายกระดาษ 3">
            <a:extLst>
              <a:ext uri="{FF2B5EF4-FFF2-40B4-BE49-F238E27FC236}">
                <a16:creationId xmlns:a16="http://schemas.microsoft.com/office/drawing/2014/main" id="{1C57FEA6-4D77-4D2B-844F-C6BFEF16F3DA}"/>
              </a:ext>
            </a:extLst>
          </p:cNvPr>
          <p:cNvSpPr>
            <a:spLocks noGrp="1"/>
          </p:cNvSpPr>
          <p:nvPr>
            <p:ph type="ftr" sz="quarter" idx="11"/>
          </p:nvPr>
        </p:nvSpPr>
        <p:spPr/>
        <p:txBody>
          <a:bodyPr vert="horz" lIns="91440" tIns="45720" rIns="91440" bIns="45720" rtlCol="0" anchor="t">
            <a:normAutofit/>
          </a:bodyPr>
          <a:lstStyle/>
          <a:p>
            <a:pPr>
              <a:spcAft>
                <a:spcPts val="600"/>
              </a:spcAft>
            </a:pPr>
            <a:r>
              <a:rPr lang="en-US" b="0" i="0" kern="1200" dirty="0">
                <a:solidFill>
                  <a:schemeClr val="bg2">
                    <a:lumMod val="50000"/>
                  </a:schemeClr>
                </a:solidFill>
                <a:effectLst/>
                <a:latin typeface="+mn-lt"/>
                <a:ea typeface="+mn-ea"/>
                <a:cs typeface="+mn-cs"/>
              </a:rPr>
              <a:t>chanin mephokee</a:t>
            </a:r>
          </a:p>
        </p:txBody>
      </p:sp>
      <p:sp>
        <p:nvSpPr>
          <p:cNvPr id="5" name="ตัวแทนหมายเลขสไลด์ 4">
            <a:extLst>
              <a:ext uri="{FF2B5EF4-FFF2-40B4-BE49-F238E27FC236}">
                <a16:creationId xmlns:a16="http://schemas.microsoft.com/office/drawing/2014/main" id="{85F6D56D-C494-4A7A-9BFA-AAA876AB50AE}"/>
              </a:ext>
            </a:extLst>
          </p:cNvPr>
          <p:cNvSpPr>
            <a:spLocks noGrp="1"/>
          </p:cNvSpPr>
          <p:nvPr>
            <p:ph type="sldNum" sz="quarter" idx="12"/>
          </p:nvPr>
        </p:nvSpPr>
        <p:spPr/>
        <p:txBody>
          <a:bodyPr vert="horz" lIns="91440" tIns="45720" rIns="91440" bIns="45720" rtlCol="0" anchor="b">
            <a:normAutofit/>
          </a:bodyPr>
          <a:lstStyle/>
          <a:p>
            <a:pPr>
              <a:spcAft>
                <a:spcPts val="600"/>
              </a:spcAft>
            </a:pPr>
            <a:fld id="{D57F1E4F-1CFF-5643-939E-217C01CDF565}" type="slidenum">
              <a:rPr lang="en-US" b="0" i="0" kern="1200" dirty="0">
                <a:solidFill>
                  <a:schemeClr val="bg2">
                    <a:lumMod val="50000"/>
                  </a:schemeClr>
                </a:solidFill>
                <a:effectLst/>
                <a:latin typeface="+mn-lt"/>
                <a:ea typeface="+mn-ea"/>
                <a:cs typeface="+mn-cs"/>
              </a:rPr>
              <a:pPr>
                <a:spcAft>
                  <a:spcPts val="600"/>
                </a:spcAft>
              </a:pPr>
              <a:t>3</a:t>
            </a:fld>
            <a:endParaRPr lang="en-US" b="0" i="0" kern="1200" dirty="0">
              <a:solidFill>
                <a:schemeClr val="bg2">
                  <a:lumMod val="50000"/>
                </a:schemeClr>
              </a:solidFill>
              <a:effectLst/>
              <a:latin typeface="+mn-lt"/>
              <a:ea typeface="+mn-ea"/>
              <a:cs typeface="+mn-cs"/>
            </a:endParaRPr>
          </a:p>
        </p:txBody>
      </p:sp>
    </p:spTree>
    <p:extLst>
      <p:ext uri="{BB962C8B-B14F-4D97-AF65-F5344CB8AC3E}">
        <p14:creationId xmlns:p14="http://schemas.microsoft.com/office/powerpoint/2010/main" val="3578729398"/>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91A6540-F81D-4D75-8306-D51ACA2B006A}"/>
              </a:ext>
            </a:extLst>
          </p:cNvPr>
          <p:cNvSpPr>
            <a:spLocks noGrp="1"/>
          </p:cNvSpPr>
          <p:nvPr>
            <p:ph type="title"/>
          </p:nvPr>
        </p:nvSpPr>
        <p:spPr>
          <a:xfrm>
            <a:off x="684212" y="4487332"/>
            <a:ext cx="10735628" cy="1507067"/>
          </a:xfrm>
        </p:spPr>
        <p:txBody>
          <a:bodyPr/>
          <a:lstStyle/>
          <a:p>
            <a:r>
              <a:rPr lang="en-US" dirty="0"/>
              <a:t>Article 2: </a:t>
            </a:r>
            <a:r>
              <a:rPr lang="en-US" sz="2000" dirty="0"/>
              <a:t>National Treatment  and Quantitative Restriction</a:t>
            </a:r>
          </a:p>
        </p:txBody>
      </p:sp>
      <p:sp>
        <p:nvSpPr>
          <p:cNvPr id="3" name="ตัวแทนเนื้อหา 2">
            <a:extLst>
              <a:ext uri="{FF2B5EF4-FFF2-40B4-BE49-F238E27FC236}">
                <a16:creationId xmlns:a16="http://schemas.microsoft.com/office/drawing/2014/main" id="{FB8DB1EE-22EE-43C0-A705-7300DBE96CCE}"/>
              </a:ext>
            </a:extLst>
          </p:cNvPr>
          <p:cNvSpPr>
            <a:spLocks noGrp="1"/>
          </p:cNvSpPr>
          <p:nvPr>
            <p:ph idx="1"/>
          </p:nvPr>
        </p:nvSpPr>
        <p:spPr/>
        <p:txBody>
          <a:bodyPr/>
          <a:lstStyle/>
          <a:p>
            <a:r>
              <a:rPr lang="en-US" dirty="0"/>
              <a:t>1. without prejudice to other rights and obligation under GATT 1994, no member shall apply any TRIM that inconsistent with the provisions of Article III or XI of GATT 1994.</a:t>
            </a:r>
          </a:p>
          <a:p>
            <a:r>
              <a:rPr lang="en-US" dirty="0"/>
              <a:t>2. An illustrative list of TRIMs that are inconsistent with the obligation of nation treatment and quantitative restriction provided for in Article III and Article XI of GATT 1994</a:t>
            </a:r>
          </a:p>
        </p:txBody>
      </p:sp>
      <p:sp>
        <p:nvSpPr>
          <p:cNvPr id="4" name="ตัวแทนท้ายกระดาษ 3">
            <a:extLst>
              <a:ext uri="{FF2B5EF4-FFF2-40B4-BE49-F238E27FC236}">
                <a16:creationId xmlns:a16="http://schemas.microsoft.com/office/drawing/2014/main" id="{7A5FB550-10B7-4E10-A4F6-65BFB0163EA9}"/>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56B8E902-8B2F-418E-B0EB-6A078C76B66A}"/>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Tree>
    <p:extLst>
      <p:ext uri="{BB962C8B-B14F-4D97-AF65-F5344CB8AC3E}">
        <p14:creationId xmlns:p14="http://schemas.microsoft.com/office/powerpoint/2010/main" val="875484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8F349D5-F653-4268-9072-D569B4E5CFF8}"/>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B5C89BBE-E6D4-4864-AFA3-C7AE4F6FF99A}"/>
              </a:ext>
            </a:extLst>
          </p:cNvPr>
          <p:cNvSpPr>
            <a:spLocks noGrp="1"/>
          </p:cNvSpPr>
          <p:nvPr>
            <p:ph idx="1"/>
          </p:nvPr>
        </p:nvSpPr>
        <p:spPr/>
        <p:txBody>
          <a:bodyPr/>
          <a:lstStyle/>
          <a:p>
            <a:r>
              <a:rPr lang="en-US" dirty="0"/>
              <a:t>Article 3: Exception</a:t>
            </a:r>
          </a:p>
          <a:p>
            <a:pPr lvl="1"/>
            <a:r>
              <a:rPr lang="en-US" dirty="0"/>
              <a:t>All exception under GATT 1994 shall be apply to the provision of this Agreement</a:t>
            </a:r>
          </a:p>
          <a:p>
            <a:r>
              <a:rPr lang="en-US" dirty="0"/>
              <a:t>Article 4: Developing Country Members</a:t>
            </a:r>
          </a:p>
          <a:p>
            <a:pPr lvl="1"/>
            <a:r>
              <a:rPr lang="en-US" dirty="0"/>
              <a:t>A developing country member shall be free to deviate temporarily from the provision in Article II</a:t>
            </a:r>
          </a:p>
        </p:txBody>
      </p:sp>
      <p:sp>
        <p:nvSpPr>
          <p:cNvPr id="4" name="ตัวแทนท้ายกระดาษ 3">
            <a:extLst>
              <a:ext uri="{FF2B5EF4-FFF2-40B4-BE49-F238E27FC236}">
                <a16:creationId xmlns:a16="http://schemas.microsoft.com/office/drawing/2014/main" id="{EA4FD190-EBFF-444E-B49F-A08A76504C75}"/>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458EEB69-F1C8-46DF-86A7-D087B107368E}"/>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Tree>
    <p:extLst>
      <p:ext uri="{BB962C8B-B14F-4D97-AF65-F5344CB8AC3E}">
        <p14:creationId xmlns:p14="http://schemas.microsoft.com/office/powerpoint/2010/main" val="1654284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D6B62683-72B0-46DF-A753-A5784F2FDE04}"/>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64E9B038-E713-46B6-9C5E-DB8DB01A20A4}"/>
              </a:ext>
            </a:extLst>
          </p:cNvPr>
          <p:cNvSpPr>
            <a:spLocks noGrp="1"/>
          </p:cNvSpPr>
          <p:nvPr>
            <p:ph idx="1"/>
          </p:nvPr>
        </p:nvSpPr>
        <p:spPr/>
        <p:txBody>
          <a:bodyPr/>
          <a:lstStyle/>
          <a:p>
            <a:r>
              <a:rPr lang="en-US" dirty="0"/>
              <a:t>Article 9: Review by the Council for Trade in Goods.</a:t>
            </a:r>
          </a:p>
          <a:p>
            <a:pPr lvl="1"/>
            <a:r>
              <a:rPr lang="en-US" dirty="0"/>
              <a:t>Council for Trade in Goods shall consider whether the Agreement should be complemented with provision on investment and competition policy.</a:t>
            </a:r>
          </a:p>
          <a:p>
            <a:pPr lvl="1"/>
            <a:endParaRPr lang="en-US" dirty="0"/>
          </a:p>
        </p:txBody>
      </p:sp>
      <p:sp>
        <p:nvSpPr>
          <p:cNvPr id="4" name="ตัวแทนท้ายกระดาษ 3">
            <a:extLst>
              <a:ext uri="{FF2B5EF4-FFF2-40B4-BE49-F238E27FC236}">
                <a16:creationId xmlns:a16="http://schemas.microsoft.com/office/drawing/2014/main" id="{45AD7577-728D-4C3F-A715-B8ECC92D528F}"/>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FF843935-681F-4FC8-AFE1-C619A21E0DF4}"/>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Tree>
    <p:extLst>
      <p:ext uri="{BB962C8B-B14F-4D97-AF65-F5344CB8AC3E}">
        <p14:creationId xmlns:p14="http://schemas.microsoft.com/office/powerpoint/2010/main" val="1379331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FCD36FA7-147D-41FE-9640-B16EB19654A6}"/>
              </a:ext>
            </a:extLst>
          </p:cNvPr>
          <p:cNvSpPr>
            <a:spLocks noGrp="1"/>
          </p:cNvSpPr>
          <p:nvPr>
            <p:ph type="title"/>
          </p:nvPr>
        </p:nvSpPr>
        <p:spPr>
          <a:xfrm>
            <a:off x="684212" y="4986779"/>
            <a:ext cx="8534400" cy="1007620"/>
          </a:xfrm>
        </p:spPr>
        <p:txBody>
          <a:bodyPr/>
          <a:lstStyle/>
          <a:p>
            <a:endParaRPr lang="en-US" dirty="0"/>
          </a:p>
        </p:txBody>
      </p:sp>
      <p:sp>
        <p:nvSpPr>
          <p:cNvPr id="3" name="ตัวแทนเนื้อหา 2">
            <a:extLst>
              <a:ext uri="{FF2B5EF4-FFF2-40B4-BE49-F238E27FC236}">
                <a16:creationId xmlns:a16="http://schemas.microsoft.com/office/drawing/2014/main" id="{3C1FFC1C-84C9-4391-92C1-C3A51BCCAC62}"/>
              </a:ext>
            </a:extLst>
          </p:cNvPr>
          <p:cNvSpPr>
            <a:spLocks noGrp="1"/>
          </p:cNvSpPr>
          <p:nvPr>
            <p:ph idx="1"/>
          </p:nvPr>
        </p:nvSpPr>
        <p:spPr>
          <a:xfrm>
            <a:off x="684212" y="685801"/>
            <a:ext cx="8534400" cy="3754224"/>
          </a:xfrm>
        </p:spPr>
        <p:txBody>
          <a:bodyPr>
            <a:normAutofit/>
          </a:bodyPr>
          <a:lstStyle/>
          <a:p>
            <a:r>
              <a:rPr lang="en-US" dirty="0"/>
              <a:t>2. the WTO provisions explicitly prohibit the following trade restrictive and distortive measures.</a:t>
            </a:r>
          </a:p>
          <a:p>
            <a:pPr lvl="1"/>
            <a:r>
              <a:rPr lang="en-US" dirty="0"/>
              <a:t>2.1 Local content requirement</a:t>
            </a:r>
          </a:p>
          <a:p>
            <a:pPr lvl="2"/>
            <a:r>
              <a:rPr lang="en-US" dirty="0"/>
              <a:t>Mandatory use of local input in production</a:t>
            </a:r>
          </a:p>
          <a:p>
            <a:pPr lvl="1"/>
            <a:r>
              <a:rPr lang="en-US" dirty="0"/>
              <a:t>2.2 Trade Balancing Requirement</a:t>
            </a:r>
          </a:p>
          <a:p>
            <a:pPr lvl="2"/>
            <a:r>
              <a:rPr lang="en-US" dirty="0"/>
              <a:t>Limit the purchase or use of imported products</a:t>
            </a:r>
          </a:p>
          <a:p>
            <a:pPr lvl="2"/>
            <a:r>
              <a:rPr lang="en-US" dirty="0"/>
              <a:t>Imports to be maintained at specific proportion of exports</a:t>
            </a:r>
          </a:p>
          <a:p>
            <a:pPr lvl="1"/>
            <a:r>
              <a:rPr lang="en-US" dirty="0"/>
              <a:t>2.3 Foreign Exchange Balancing Requirement</a:t>
            </a:r>
          </a:p>
          <a:p>
            <a:pPr lvl="2"/>
            <a:r>
              <a:rPr lang="en-US" dirty="0"/>
              <a:t>Foreign exchange made available for imports to equal certain proportion of value of foreign from exports</a:t>
            </a:r>
          </a:p>
        </p:txBody>
      </p:sp>
      <p:sp>
        <p:nvSpPr>
          <p:cNvPr id="4" name="ตัวแทนท้ายกระดาษ 3">
            <a:extLst>
              <a:ext uri="{FF2B5EF4-FFF2-40B4-BE49-F238E27FC236}">
                <a16:creationId xmlns:a16="http://schemas.microsoft.com/office/drawing/2014/main" id="{1E675BE1-FC3E-4141-8075-AE3BF829E992}"/>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F5513F8A-9EE1-4B6E-83AC-8DE8AB6DE233}"/>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Tree>
    <p:extLst>
      <p:ext uri="{BB962C8B-B14F-4D97-AF65-F5344CB8AC3E}">
        <p14:creationId xmlns:p14="http://schemas.microsoft.com/office/powerpoint/2010/main" val="42661438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24BD1B96-FBC5-444A-80D8-F52668D21A76}"/>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3BB1AEC9-DAF7-4047-B025-D49BE1BE7403}"/>
              </a:ext>
            </a:extLst>
          </p:cNvPr>
          <p:cNvSpPr>
            <a:spLocks noGrp="1"/>
          </p:cNvSpPr>
          <p:nvPr>
            <p:ph idx="1"/>
          </p:nvPr>
        </p:nvSpPr>
        <p:spPr/>
        <p:txBody>
          <a:bodyPr/>
          <a:lstStyle/>
          <a:p>
            <a:r>
              <a:rPr lang="en-US" dirty="0"/>
              <a:t>2.4 exchange Restriction</a:t>
            </a:r>
          </a:p>
          <a:p>
            <a:pPr lvl="1"/>
            <a:r>
              <a:rPr lang="en-US" dirty="0"/>
              <a:t>Limit access to foreign exchange resulting in import restriction.</a:t>
            </a:r>
          </a:p>
          <a:p>
            <a:r>
              <a:rPr lang="en-US" dirty="0"/>
              <a:t>2.5 export Performance Requirement</a:t>
            </a:r>
          </a:p>
          <a:p>
            <a:pPr lvl="1"/>
            <a:r>
              <a:rPr lang="en-US" dirty="0"/>
              <a:t>Certain proportion of production is allowed to be exported.</a:t>
            </a:r>
          </a:p>
        </p:txBody>
      </p:sp>
      <p:sp>
        <p:nvSpPr>
          <p:cNvPr id="4" name="ตัวแทนท้ายกระดาษ 3">
            <a:extLst>
              <a:ext uri="{FF2B5EF4-FFF2-40B4-BE49-F238E27FC236}">
                <a16:creationId xmlns:a16="http://schemas.microsoft.com/office/drawing/2014/main" id="{77D655ED-2EE3-4494-9716-F483E9C55E61}"/>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943D2314-6A01-4538-83FE-9FEE906CFAD3}"/>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Tree>
    <p:extLst>
      <p:ext uri="{BB962C8B-B14F-4D97-AF65-F5344CB8AC3E}">
        <p14:creationId xmlns:p14="http://schemas.microsoft.com/office/powerpoint/2010/main" val="2110907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3E6B2EEA-6132-440D-A63D-89309CEB29CC}"/>
              </a:ext>
            </a:extLst>
          </p:cNvPr>
          <p:cNvSpPr>
            <a:spLocks noGrp="1"/>
          </p:cNvSpPr>
          <p:nvPr>
            <p:ph type="title"/>
          </p:nvPr>
        </p:nvSpPr>
        <p:spPr/>
        <p:txBody>
          <a:bodyPr/>
          <a:lstStyle/>
          <a:p>
            <a:endParaRPr lang="en-US"/>
          </a:p>
        </p:txBody>
      </p:sp>
      <p:sp>
        <p:nvSpPr>
          <p:cNvPr id="3" name="ตัวแทนเนื้อหา 2">
            <a:extLst>
              <a:ext uri="{FF2B5EF4-FFF2-40B4-BE49-F238E27FC236}">
                <a16:creationId xmlns:a16="http://schemas.microsoft.com/office/drawing/2014/main" id="{A0A2FA31-8B99-4202-B517-B39B560BF459}"/>
              </a:ext>
            </a:extLst>
          </p:cNvPr>
          <p:cNvSpPr>
            <a:spLocks noGrp="1"/>
          </p:cNvSpPr>
          <p:nvPr>
            <p:ph idx="1"/>
          </p:nvPr>
        </p:nvSpPr>
        <p:spPr/>
        <p:txBody>
          <a:bodyPr/>
          <a:lstStyle/>
          <a:p>
            <a:r>
              <a:rPr lang="en-US" dirty="0"/>
              <a:t>3. TRIMS are rules that apply to the domestic regulations applying to foreign investors. TRIMA restricts preference to domestic firms and thereby enable international firms to operate more easier within foreign market. It focused on 2 Articles under GATT 1994</a:t>
            </a:r>
          </a:p>
          <a:p>
            <a:pPr lvl="1"/>
            <a:r>
              <a:rPr lang="en-US" dirty="0"/>
              <a:t>Article III : National Treatment</a:t>
            </a:r>
          </a:p>
          <a:p>
            <a:pPr lvl="1"/>
            <a:r>
              <a:rPr lang="en-US" dirty="0"/>
              <a:t>Article Xi : Quantity Restriction on Imports and Exports</a:t>
            </a:r>
          </a:p>
        </p:txBody>
      </p:sp>
      <p:sp>
        <p:nvSpPr>
          <p:cNvPr id="4" name="ตัวแทนท้ายกระดาษ 3">
            <a:extLst>
              <a:ext uri="{FF2B5EF4-FFF2-40B4-BE49-F238E27FC236}">
                <a16:creationId xmlns:a16="http://schemas.microsoft.com/office/drawing/2014/main" id="{90B277E5-7C08-402F-AE4D-07793FE187C7}"/>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94D62414-FDD5-4B4A-9ED3-160389FE3411}"/>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Tree>
    <p:extLst>
      <p:ext uri="{BB962C8B-B14F-4D97-AF65-F5344CB8AC3E}">
        <p14:creationId xmlns:p14="http://schemas.microsoft.com/office/powerpoint/2010/main" val="14111759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CD6AB38B-2646-4A7B-89C0-AEEC647FEFE1}"/>
              </a:ext>
            </a:extLst>
          </p:cNvPr>
          <p:cNvSpPr>
            <a:spLocks noGrp="1"/>
          </p:cNvSpPr>
          <p:nvPr>
            <p:ph type="title"/>
          </p:nvPr>
        </p:nvSpPr>
        <p:spPr/>
        <p:txBody>
          <a:bodyPr/>
          <a:lstStyle/>
          <a:p>
            <a:r>
              <a:rPr lang="en-US" dirty="0"/>
              <a:t>Article 7</a:t>
            </a:r>
          </a:p>
        </p:txBody>
      </p:sp>
      <p:sp>
        <p:nvSpPr>
          <p:cNvPr id="3" name="ตัวแทนเนื้อหา 2">
            <a:extLst>
              <a:ext uri="{FF2B5EF4-FFF2-40B4-BE49-F238E27FC236}">
                <a16:creationId xmlns:a16="http://schemas.microsoft.com/office/drawing/2014/main" id="{26944425-858B-41E5-A657-6031D5CD01D8}"/>
              </a:ext>
            </a:extLst>
          </p:cNvPr>
          <p:cNvSpPr>
            <a:spLocks noGrp="1"/>
          </p:cNvSpPr>
          <p:nvPr>
            <p:ph idx="1"/>
          </p:nvPr>
        </p:nvSpPr>
        <p:spPr/>
        <p:txBody>
          <a:bodyPr/>
          <a:lstStyle/>
          <a:p>
            <a:r>
              <a:rPr lang="en-US" dirty="0"/>
              <a:t>4. Establishment of a Committee on TRIMs, to monitor the operation and implementation of the Agreement and to provide forum for consultation on implementation.</a:t>
            </a:r>
          </a:p>
        </p:txBody>
      </p:sp>
      <p:sp>
        <p:nvSpPr>
          <p:cNvPr id="4" name="ตัวแทนท้ายกระดาษ 3">
            <a:extLst>
              <a:ext uri="{FF2B5EF4-FFF2-40B4-BE49-F238E27FC236}">
                <a16:creationId xmlns:a16="http://schemas.microsoft.com/office/drawing/2014/main" id="{D8E2FA4D-0F77-4DB3-8929-A95917F754E0}"/>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09F3F7D1-877B-4400-BE6C-1C4DC3C313E0}"/>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Tree>
    <p:extLst>
      <p:ext uri="{BB962C8B-B14F-4D97-AF65-F5344CB8AC3E}">
        <p14:creationId xmlns:p14="http://schemas.microsoft.com/office/powerpoint/2010/main" val="3055819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7A8ABB3B-4068-428F-8D06-6FC2B858DC14}"/>
              </a:ext>
            </a:extLst>
          </p:cNvPr>
          <p:cNvSpPr>
            <a:spLocks noGrp="1"/>
          </p:cNvSpPr>
          <p:nvPr>
            <p:ph type="title"/>
          </p:nvPr>
        </p:nvSpPr>
        <p:spPr/>
        <p:txBody>
          <a:bodyPr/>
          <a:lstStyle/>
          <a:p>
            <a:r>
              <a:rPr lang="en-US" dirty="0"/>
              <a:t>Case 1: Automobile industry</a:t>
            </a:r>
          </a:p>
        </p:txBody>
      </p:sp>
      <p:sp>
        <p:nvSpPr>
          <p:cNvPr id="3" name="ตัวแทนเนื้อหา 2">
            <a:extLst>
              <a:ext uri="{FF2B5EF4-FFF2-40B4-BE49-F238E27FC236}">
                <a16:creationId xmlns:a16="http://schemas.microsoft.com/office/drawing/2014/main" id="{1FB08AEF-E1AE-4990-A2FC-B83CA0ABB61A}"/>
              </a:ext>
            </a:extLst>
          </p:cNvPr>
          <p:cNvSpPr>
            <a:spLocks noGrp="1"/>
          </p:cNvSpPr>
          <p:nvPr>
            <p:ph idx="1"/>
          </p:nvPr>
        </p:nvSpPr>
        <p:spPr/>
        <p:txBody>
          <a:bodyPr>
            <a:normAutofit fontScale="85000" lnSpcReduction="10000"/>
          </a:bodyPr>
          <a:lstStyle/>
          <a:p>
            <a:r>
              <a:rPr lang="en-US" dirty="0"/>
              <a:t>5</a:t>
            </a:r>
          </a:p>
          <a:p>
            <a:r>
              <a:rPr lang="en-US" dirty="0"/>
              <a:t>Complainant: EC, Japan, and US.</a:t>
            </a:r>
          </a:p>
          <a:p>
            <a:r>
              <a:rPr lang="en-US" dirty="0"/>
              <a:t>Respondent: Indonesia</a:t>
            </a:r>
          </a:p>
          <a:p>
            <a:r>
              <a:rPr lang="en-US" dirty="0"/>
              <a:t>Measure of issues: the 1993 </a:t>
            </a:r>
            <a:r>
              <a:rPr lang="en-US" dirty="0" err="1"/>
              <a:t>programme</a:t>
            </a:r>
            <a:r>
              <a:rPr lang="en-US" dirty="0"/>
              <a:t> that provide import duty reduction or exemption on import of automobile parts based on the local content percent and the 1990 NATIONAL car </a:t>
            </a:r>
            <a:r>
              <a:rPr lang="en-US" dirty="0" err="1"/>
              <a:t>Programme</a:t>
            </a:r>
            <a:r>
              <a:rPr lang="en-US" dirty="0"/>
              <a:t> that provided various benefits such as tax exemption or import duty exemption to qualifying cars or Indonesian car companies.</a:t>
            </a:r>
          </a:p>
          <a:p>
            <a:r>
              <a:rPr lang="en-US" dirty="0"/>
              <a:t>Product of Issues: imported motor vehicles and parts and components</a:t>
            </a:r>
          </a:p>
          <a:p>
            <a:r>
              <a:rPr lang="en-US" dirty="0"/>
              <a:t>Results: Panel found that Indonesia measures violate Article II of TRIMs.</a:t>
            </a:r>
          </a:p>
          <a:p>
            <a:endParaRPr lang="en-US" dirty="0"/>
          </a:p>
        </p:txBody>
      </p:sp>
      <p:sp>
        <p:nvSpPr>
          <p:cNvPr id="4" name="ตัวแทนท้ายกระดาษ 3">
            <a:extLst>
              <a:ext uri="{FF2B5EF4-FFF2-40B4-BE49-F238E27FC236}">
                <a16:creationId xmlns:a16="http://schemas.microsoft.com/office/drawing/2014/main" id="{4AB115F6-48C5-4E10-A981-245D7BB8B9F7}"/>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56B087FF-0A4E-44EA-B941-C087AA094824}"/>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Tree>
    <p:extLst>
      <p:ext uri="{BB962C8B-B14F-4D97-AF65-F5344CB8AC3E}">
        <p14:creationId xmlns:p14="http://schemas.microsoft.com/office/powerpoint/2010/main" val="33207486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95B4CBA2-818D-4DE1-B610-6232857D6740}"/>
              </a:ext>
            </a:extLst>
          </p:cNvPr>
          <p:cNvSpPr>
            <a:spLocks noGrp="1"/>
          </p:cNvSpPr>
          <p:nvPr>
            <p:ph type="title"/>
          </p:nvPr>
        </p:nvSpPr>
        <p:spPr/>
        <p:txBody>
          <a:bodyPr/>
          <a:lstStyle/>
          <a:p>
            <a:r>
              <a:rPr lang="en-US" dirty="0"/>
              <a:t>Case 2</a:t>
            </a:r>
          </a:p>
        </p:txBody>
      </p:sp>
      <p:sp>
        <p:nvSpPr>
          <p:cNvPr id="3" name="ตัวแทนเนื้อหา 2">
            <a:extLst>
              <a:ext uri="{FF2B5EF4-FFF2-40B4-BE49-F238E27FC236}">
                <a16:creationId xmlns:a16="http://schemas.microsoft.com/office/drawing/2014/main" id="{17F4DA42-3A05-46F4-8EC0-46928B39E5C1}"/>
              </a:ext>
            </a:extLst>
          </p:cNvPr>
          <p:cNvSpPr>
            <a:spLocks noGrp="1"/>
          </p:cNvSpPr>
          <p:nvPr>
            <p:ph idx="1"/>
          </p:nvPr>
        </p:nvSpPr>
        <p:spPr/>
        <p:txBody>
          <a:bodyPr/>
          <a:lstStyle/>
          <a:p>
            <a:r>
              <a:rPr lang="en-US" dirty="0"/>
              <a:t>Complainants: EU and US</a:t>
            </a:r>
          </a:p>
          <a:p>
            <a:r>
              <a:rPr lang="en-US" dirty="0"/>
              <a:t>Respondent: India</a:t>
            </a:r>
          </a:p>
          <a:p>
            <a:r>
              <a:rPr lang="en-US" dirty="0"/>
              <a:t>Measure of Issue: to support National car Program, Indian government  applied measures on local content requirement and trade balancing requirement (export value must be equal to import value)</a:t>
            </a:r>
          </a:p>
        </p:txBody>
      </p:sp>
      <p:sp>
        <p:nvSpPr>
          <p:cNvPr id="4" name="ตัวแทนท้ายกระดาษ 3">
            <a:extLst>
              <a:ext uri="{FF2B5EF4-FFF2-40B4-BE49-F238E27FC236}">
                <a16:creationId xmlns:a16="http://schemas.microsoft.com/office/drawing/2014/main" id="{1B404543-A72B-4074-A4B3-09260055E41B}"/>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1F183E4F-1480-4796-A79D-6E5F71134FFA}"/>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Tree>
    <p:extLst>
      <p:ext uri="{BB962C8B-B14F-4D97-AF65-F5344CB8AC3E}">
        <p14:creationId xmlns:p14="http://schemas.microsoft.com/office/powerpoint/2010/main" val="11698422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a:extLst>
              <a:ext uri="{FF2B5EF4-FFF2-40B4-BE49-F238E27FC236}">
                <a16:creationId xmlns:a16="http://schemas.microsoft.com/office/drawing/2014/main" id="{0684BD6F-36FC-475A-B18C-7813AAB7816C}"/>
              </a:ext>
            </a:extLst>
          </p:cNvPr>
          <p:cNvSpPr>
            <a:spLocks noGrp="1"/>
          </p:cNvSpPr>
          <p:nvPr>
            <p:ph type="title"/>
          </p:nvPr>
        </p:nvSpPr>
        <p:spPr/>
        <p:txBody>
          <a:bodyPr/>
          <a:lstStyle/>
          <a:p>
            <a:r>
              <a:rPr lang="en-US" dirty="0"/>
              <a:t>Case 3: Thailand</a:t>
            </a:r>
          </a:p>
        </p:txBody>
      </p:sp>
      <p:sp>
        <p:nvSpPr>
          <p:cNvPr id="3" name="ตัวแทนเนื้อหา 2">
            <a:extLst>
              <a:ext uri="{FF2B5EF4-FFF2-40B4-BE49-F238E27FC236}">
                <a16:creationId xmlns:a16="http://schemas.microsoft.com/office/drawing/2014/main" id="{13648D89-C8C2-45D7-8C01-7F5EA83837CC}"/>
              </a:ext>
            </a:extLst>
          </p:cNvPr>
          <p:cNvSpPr>
            <a:spLocks noGrp="1"/>
          </p:cNvSpPr>
          <p:nvPr>
            <p:ph idx="1"/>
          </p:nvPr>
        </p:nvSpPr>
        <p:spPr/>
        <p:txBody>
          <a:bodyPr/>
          <a:lstStyle/>
          <a:p>
            <a:r>
              <a:rPr lang="en-US" dirty="0"/>
              <a:t>High-speed train investment project that provide special privilege to Chinese investors.</a:t>
            </a:r>
            <a:endParaRPr lang="th-TH" dirty="0"/>
          </a:p>
          <a:p>
            <a:r>
              <a:rPr lang="en-US" dirty="0"/>
              <a:t>Foreign Business Act and other regulations on limitation on </a:t>
            </a:r>
            <a:r>
              <a:rPr lang="en-US" dirty="0" err="1"/>
              <a:t>foreignownership</a:t>
            </a:r>
            <a:r>
              <a:rPr lang="en-US"/>
              <a:t>.</a:t>
            </a:r>
            <a:endParaRPr lang="en-US" dirty="0"/>
          </a:p>
        </p:txBody>
      </p:sp>
      <p:sp>
        <p:nvSpPr>
          <p:cNvPr id="4" name="ตัวแทนท้ายกระดาษ 3">
            <a:extLst>
              <a:ext uri="{FF2B5EF4-FFF2-40B4-BE49-F238E27FC236}">
                <a16:creationId xmlns:a16="http://schemas.microsoft.com/office/drawing/2014/main" id="{D720B05D-943F-4350-BFF3-ACEF7B9BCC5F}"/>
              </a:ext>
            </a:extLst>
          </p:cNvPr>
          <p:cNvSpPr>
            <a:spLocks noGrp="1"/>
          </p:cNvSpPr>
          <p:nvPr>
            <p:ph type="ftr" sz="quarter" idx="11"/>
          </p:nvPr>
        </p:nvSpPr>
        <p:spPr/>
        <p:txBody>
          <a:bodyPr/>
          <a:lstStyle/>
          <a:p>
            <a:r>
              <a:rPr lang="en-US"/>
              <a:t>chanin mephokee</a:t>
            </a:r>
            <a:endParaRPr lang="en-US" dirty="0"/>
          </a:p>
        </p:txBody>
      </p:sp>
      <p:sp>
        <p:nvSpPr>
          <p:cNvPr id="5" name="ตัวแทนหมายเลขสไลด์ 4">
            <a:extLst>
              <a:ext uri="{FF2B5EF4-FFF2-40B4-BE49-F238E27FC236}">
                <a16:creationId xmlns:a16="http://schemas.microsoft.com/office/drawing/2014/main" id="{66C69393-AC1F-4B4C-92B6-76A463D46B99}"/>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Tree>
    <p:extLst>
      <p:ext uri="{BB962C8B-B14F-4D97-AF65-F5344CB8AC3E}">
        <p14:creationId xmlns:p14="http://schemas.microsoft.com/office/powerpoint/2010/main" val="1717884102"/>
      </p:ext>
    </p:extLst>
  </p:cSld>
  <p:clrMapOvr>
    <a:masterClrMapping/>
  </p:clrMapOvr>
</p:sld>
</file>

<file path=ppt/theme/theme1.xml><?xml version="1.0" encoding="utf-8"?>
<a:theme xmlns:a="http://schemas.openxmlformats.org/drawingml/2006/main" name="เส้นบาง">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2.xml><?xml version="1.0" encoding="utf-8"?>
<a:theme xmlns:a="http://schemas.openxmlformats.org/drawingml/2006/main" name="ธีมของ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110</TotalTime>
  <Words>569</Words>
  <Application>Microsoft Office PowerPoint</Application>
  <PresentationFormat>แบบจอกว้าง</PresentationFormat>
  <Paragraphs>71</Paragraphs>
  <Slides>13</Slides>
  <Notes>0</Notes>
  <HiddenSlides>0</HiddenSlides>
  <MMClips>0</MMClips>
  <ScaleCrop>false</ScaleCrop>
  <HeadingPairs>
    <vt:vector size="6" baseType="variant">
      <vt:variant>
        <vt:lpstr>ฟอนต์ที่ถูกใช้</vt:lpstr>
      </vt:variant>
      <vt:variant>
        <vt:i4>5</vt:i4>
      </vt:variant>
      <vt:variant>
        <vt:lpstr>ธีม</vt:lpstr>
      </vt:variant>
      <vt:variant>
        <vt:i4>1</vt:i4>
      </vt:variant>
      <vt:variant>
        <vt:lpstr>ชื่อเรื่องสไลด์</vt:lpstr>
      </vt:variant>
      <vt:variant>
        <vt:i4>13</vt:i4>
      </vt:variant>
    </vt:vector>
  </HeadingPairs>
  <TitlesOfParts>
    <vt:vector size="19" baseType="lpstr">
      <vt:lpstr>Calibri</vt:lpstr>
      <vt:lpstr>Century Gothic</vt:lpstr>
      <vt:lpstr>Cordia New</vt:lpstr>
      <vt:lpstr>DilleniaUPC</vt:lpstr>
      <vt:lpstr>Wingdings 3</vt:lpstr>
      <vt:lpstr>เส้นบาง</vt:lpstr>
      <vt:lpstr>Trade related Investment Measures (TRIMs)</vt:lpstr>
      <vt:lpstr>Objectives</vt:lpstr>
      <vt:lpstr> Article 1: Coverage     The Agreement applies to investment measures related to trade in goods only</vt:lpstr>
      <vt:lpstr>Article 2: National Treatment  and Quantitative Restriction</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Article 7</vt:lpstr>
      <vt:lpstr>Case 1: Automobile industry</vt:lpstr>
      <vt:lpstr>Case 2</vt:lpstr>
      <vt:lpstr>Case 3: Thailand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Trade related Investment Measures (TRIMs)</dc:title>
  <dc:creator>chanin Mephokee</dc:creator>
  <cp:lastModifiedBy>chanin Mephokee</cp:lastModifiedBy>
  <cp:revision>17</cp:revision>
  <dcterms:created xsi:type="dcterms:W3CDTF">2017-11-04T04:23:57Z</dcterms:created>
  <dcterms:modified xsi:type="dcterms:W3CDTF">2017-11-05T09:10:48Z</dcterms:modified>
</cp:coreProperties>
</file>