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81" r:id="rId4"/>
    <p:sldId id="259" r:id="rId5"/>
    <p:sldId id="260" r:id="rId6"/>
    <p:sldId id="261" r:id="rId7"/>
    <p:sldId id="263" r:id="rId8"/>
    <p:sldId id="265" r:id="rId9"/>
    <p:sldId id="266" r:id="rId10"/>
    <p:sldId id="262" r:id="rId11"/>
    <p:sldId id="267" r:id="rId12"/>
    <p:sldId id="279" r:id="rId13"/>
    <p:sldId id="268" r:id="rId14"/>
    <p:sldId id="269" r:id="rId15"/>
    <p:sldId id="270" r:id="rId16"/>
    <p:sldId id="264" r:id="rId17"/>
    <p:sldId id="271" r:id="rId18"/>
    <p:sldId id="272" r:id="rId19"/>
    <p:sldId id="273" r:id="rId20"/>
    <p:sldId id="282" r:id="rId21"/>
    <p:sldId id="275" r:id="rId22"/>
    <p:sldId id="280" r:id="rId23"/>
    <p:sldId id="276" r:id="rId24"/>
    <p:sldId id="277" r:id="rId25"/>
    <p:sldId id="27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6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11/6/17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br>
              <a:rPr lang="en-US" dirty="0" smtClean="0"/>
            </a:br>
            <a:r>
              <a:rPr lang="en-US" sz="3200" dirty="0" smtClean="0"/>
              <a:t>(Hong Kong)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2061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</a:t>
            </a:r>
            <a:r>
              <a:rPr lang="en-US" dirty="0" smtClean="0"/>
              <a:t>olonies </a:t>
            </a:r>
            <a:r>
              <a:rPr lang="en-US" dirty="0" smtClean="0"/>
              <a:t>for </a:t>
            </a:r>
            <a:r>
              <a:rPr lang="en-US" dirty="0" smtClean="0"/>
              <a:t>part </a:t>
            </a:r>
            <a:r>
              <a:rPr lang="en-US" dirty="0" smtClean="0"/>
              <a:t>of 20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en-US" dirty="0"/>
          </a:p>
          <a:p>
            <a:pPr lvl="1"/>
            <a:r>
              <a:rPr lang="en-US" dirty="0" smtClean="0"/>
              <a:t>Taiwan (and Korea) colonized </a:t>
            </a:r>
            <a:r>
              <a:rPr lang="en-US" dirty="0" smtClean="0"/>
              <a:t>by Japan until 1945</a:t>
            </a:r>
          </a:p>
          <a:p>
            <a:pPr lvl="1"/>
            <a:r>
              <a:rPr lang="en-US" dirty="0" smtClean="0"/>
              <a:t>Hong Kong was colony of UK until 1997</a:t>
            </a:r>
          </a:p>
          <a:p>
            <a:r>
              <a:rPr lang="en-US" dirty="0" smtClean="0"/>
              <a:t>Support Against Communism</a:t>
            </a:r>
          </a:p>
          <a:p>
            <a:pPr lvl="1"/>
            <a:r>
              <a:rPr lang="en-US" dirty="0" smtClean="0"/>
              <a:t>US (West’s) effort to contain communism</a:t>
            </a:r>
          </a:p>
          <a:p>
            <a:pPr lvl="2"/>
            <a:r>
              <a:rPr lang="en-US" dirty="0" smtClean="0"/>
              <a:t>From </a:t>
            </a:r>
            <a:r>
              <a:rPr lang="en-US" dirty="0" smtClean="0"/>
              <a:t>mainland China (PRC</a:t>
            </a:r>
            <a:r>
              <a:rPr lang="en-US" dirty="0" smtClean="0"/>
              <a:t>), North Korea, Viet Nam</a:t>
            </a:r>
            <a:endParaRPr lang="en-US" dirty="0" smtClean="0"/>
          </a:p>
          <a:p>
            <a:pPr lvl="2"/>
            <a:r>
              <a:rPr lang="en-US" dirty="0" smtClean="0"/>
              <a:t>Resist the domino </a:t>
            </a:r>
            <a:r>
              <a:rPr lang="en-US" dirty="0" smtClean="0"/>
              <a:t>effect</a:t>
            </a:r>
          </a:p>
          <a:p>
            <a:pPr lvl="2"/>
            <a:r>
              <a:rPr lang="en-US" dirty="0" smtClean="0"/>
              <a:t>If 1 country falls to communism it may push others to fall</a:t>
            </a:r>
            <a:endParaRPr lang="en-US" dirty="0" smtClean="0"/>
          </a:p>
          <a:p>
            <a:pPr lvl="1"/>
            <a:r>
              <a:rPr lang="en-US" dirty="0" smtClean="0"/>
              <a:t>Received </a:t>
            </a:r>
            <a:r>
              <a:rPr lang="en-US" dirty="0" smtClean="0"/>
              <a:t>aid </a:t>
            </a:r>
            <a:r>
              <a:rPr lang="en-US" dirty="0" smtClean="0"/>
              <a:t>and economic policy advice</a:t>
            </a:r>
            <a:endParaRPr lang="en-US" dirty="0" smtClean="0"/>
          </a:p>
          <a:p>
            <a:pPr lvl="2"/>
            <a:r>
              <a:rPr lang="en-US" dirty="0" smtClean="0"/>
              <a:t>Lots of money poured</a:t>
            </a:r>
          </a:p>
          <a:p>
            <a:pPr lvl="2"/>
            <a:r>
              <a:rPr lang="en-US" dirty="0" smtClean="0"/>
              <a:t>Was </a:t>
            </a:r>
            <a:r>
              <a:rPr lang="en-US" dirty="0" smtClean="0"/>
              <a:t>it a factor in their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541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6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Different names</a:t>
            </a:r>
          </a:p>
          <a:p>
            <a:pPr lvl="1"/>
            <a:r>
              <a:rPr lang="en-US" dirty="0" smtClean="0"/>
              <a:t>Republic of </a:t>
            </a:r>
            <a:r>
              <a:rPr lang="en-US" dirty="0" smtClean="0"/>
              <a:t>China</a:t>
            </a:r>
            <a:endParaRPr lang="en-US" dirty="0" smtClean="0"/>
          </a:p>
          <a:p>
            <a:pPr lvl="1"/>
            <a:r>
              <a:rPr lang="en-US" dirty="0" smtClean="0"/>
              <a:t>Taipei, </a:t>
            </a:r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Chinese Taipei</a:t>
            </a:r>
          </a:p>
          <a:p>
            <a:pPr lvl="1"/>
            <a:r>
              <a:rPr lang="en-US" dirty="0" smtClean="0"/>
              <a:t>Hong Kong Special Administrative Region of the People’s Republic of China</a:t>
            </a:r>
            <a:endParaRPr lang="en-US" dirty="0" smtClean="0"/>
          </a:p>
          <a:p>
            <a:r>
              <a:rPr lang="en-US" dirty="0" smtClean="0"/>
              <a:t>Peripheral part of Chinese empire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ntil end of 19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smtClean="0"/>
              <a:t>century</a:t>
            </a:r>
          </a:p>
          <a:p>
            <a:pPr lvl="1"/>
            <a:r>
              <a:rPr lang="en-US" dirty="0" smtClean="0"/>
              <a:t>Not important</a:t>
            </a:r>
            <a:endParaRPr lang="en-US" dirty="0" smtClean="0"/>
          </a:p>
          <a:p>
            <a:r>
              <a:rPr lang="en-US" dirty="0" smtClean="0"/>
              <a:t>Japan defeats China in war in 1895</a:t>
            </a:r>
          </a:p>
          <a:p>
            <a:pPr lvl="1"/>
            <a:r>
              <a:rPr lang="en-US" dirty="0" smtClean="0"/>
              <a:t>As a prize of war: Taiwan ceded to Japan</a:t>
            </a:r>
          </a:p>
          <a:p>
            <a:pPr lvl="1"/>
            <a:r>
              <a:rPr lang="en-US" dirty="0" smtClean="0"/>
              <a:t>Remains a colony until Japan’s defeat in 1945</a:t>
            </a:r>
          </a:p>
          <a:p>
            <a:pPr lvl="1"/>
            <a:r>
              <a:rPr lang="en-US" dirty="0" smtClean="0"/>
              <a:t>Colonial period of 50 years</a:t>
            </a:r>
          </a:p>
          <a:p>
            <a:pPr lvl="2"/>
            <a:r>
              <a:rPr lang="en-US" dirty="0" smtClean="0"/>
              <a:t>Japan seeks to develop it – not just control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8846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</a:t>
            </a:r>
            <a:r>
              <a:rPr lang="en-US" dirty="0" smtClean="0"/>
              <a:t>colony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Japan provides for equitable land distribution</a:t>
            </a:r>
          </a:p>
          <a:p>
            <a:pPr lvl="1"/>
            <a:r>
              <a:rPr lang="en-US" dirty="0" smtClean="0"/>
              <a:t>Lays foundation for </a:t>
            </a:r>
            <a:r>
              <a:rPr lang="en-US" dirty="0" smtClean="0"/>
              <a:t>equality</a:t>
            </a:r>
          </a:p>
          <a:p>
            <a:pPr lvl="1"/>
            <a:r>
              <a:rPr lang="en-US" dirty="0" smtClean="0"/>
              <a:t>Economic equality also important for Japan and Korea</a:t>
            </a:r>
            <a:endParaRPr lang="en-US" dirty="0" smtClean="0"/>
          </a:p>
          <a:p>
            <a:r>
              <a:rPr lang="en-US" dirty="0" smtClean="0"/>
              <a:t>Agriculture is promoted among Chinese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Strong system </a:t>
            </a:r>
            <a:r>
              <a:rPr lang="en-US" dirty="0" smtClean="0"/>
              <a:t>of government and administration</a:t>
            </a:r>
          </a:p>
          <a:p>
            <a:pPr lvl="1"/>
            <a:r>
              <a:rPr lang="en-US" dirty="0" smtClean="0"/>
              <a:t>Generates a surplus for export</a:t>
            </a:r>
          </a:p>
          <a:p>
            <a:r>
              <a:rPr lang="en-US" dirty="0" smtClean="0"/>
              <a:t>Factories also established</a:t>
            </a:r>
          </a:p>
          <a:p>
            <a:pPr lvl="1"/>
            <a:r>
              <a:rPr lang="en-US" dirty="0" smtClean="0"/>
              <a:t>Cheaper to produce than in Japan</a:t>
            </a:r>
          </a:p>
          <a:p>
            <a:pPr lvl="1"/>
            <a:r>
              <a:rPr lang="en-US" dirty="0" smtClean="0"/>
              <a:t>Key trade link between </a:t>
            </a:r>
            <a:r>
              <a:rPr lang="en-US" dirty="0" smtClean="0"/>
              <a:t>Japan and rest </a:t>
            </a:r>
            <a:r>
              <a:rPr lang="en-US" dirty="0" smtClean="0"/>
              <a:t>of </a:t>
            </a:r>
            <a:r>
              <a:rPr lang="en-US" dirty="0" smtClean="0"/>
              <a:t>Asia</a:t>
            </a:r>
            <a:endParaRPr lang="en-US" dirty="0" smtClean="0"/>
          </a:p>
          <a:p>
            <a:pPr lvl="1"/>
            <a:r>
              <a:rPr lang="en-US" dirty="0" smtClean="0"/>
              <a:t>By end of occupation, relatively prosperous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Fall of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On mainland China</a:t>
            </a:r>
            <a:endParaRPr lang="en-US" dirty="0" smtClean="0"/>
          </a:p>
          <a:p>
            <a:pPr lvl="1"/>
            <a:r>
              <a:rPr lang="en-US" dirty="0" smtClean="0"/>
              <a:t>Nationalists lose the war to the Communists</a:t>
            </a:r>
          </a:p>
          <a:p>
            <a:r>
              <a:rPr lang="en-US" dirty="0" smtClean="0"/>
              <a:t>Nationalists pushed back to Taiwan in 1949</a:t>
            </a:r>
          </a:p>
          <a:p>
            <a:pPr lvl="1"/>
            <a:r>
              <a:rPr lang="en-US" dirty="0" smtClean="0"/>
              <a:t>6 million people on the island</a:t>
            </a:r>
          </a:p>
          <a:p>
            <a:pPr lvl="1"/>
            <a:r>
              <a:rPr lang="en-US" dirty="0" smtClean="0"/>
              <a:t>2 </a:t>
            </a:r>
            <a:r>
              <a:rPr lang="en-US" dirty="0" smtClean="0"/>
              <a:t>million </a:t>
            </a:r>
            <a:r>
              <a:rPr lang="en-US" dirty="0" smtClean="0"/>
              <a:t>defeated mainlanders arrive</a:t>
            </a:r>
            <a:endParaRPr lang="en-US" dirty="0" smtClean="0"/>
          </a:p>
          <a:p>
            <a:pPr lvl="2"/>
            <a:r>
              <a:rPr lang="en-US" dirty="0" smtClean="0"/>
              <a:t>Government officials, soldiers </a:t>
            </a:r>
            <a:r>
              <a:rPr lang="en-US" dirty="0" smtClean="0"/>
              <a:t>and civilians</a:t>
            </a:r>
          </a:p>
          <a:p>
            <a:pPr lvl="1"/>
            <a:r>
              <a:rPr lang="en-US" dirty="0" smtClean="0"/>
              <a:t>Assumed control of </a:t>
            </a:r>
            <a:r>
              <a:rPr lang="en-US" dirty="0" smtClean="0"/>
              <a:t>what </a:t>
            </a:r>
            <a:r>
              <a:rPr lang="en-US" dirty="0" smtClean="0"/>
              <a:t>the Japanese had build</a:t>
            </a:r>
          </a:p>
          <a:p>
            <a:pPr lvl="2"/>
            <a:r>
              <a:rPr lang="en-US" dirty="0" smtClean="0"/>
              <a:t>Assets, enterprises, control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722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1950s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of basic industrial policy tools</a:t>
            </a:r>
          </a:p>
          <a:p>
            <a:pPr lvl="1"/>
            <a:r>
              <a:rPr lang="en-US" dirty="0" smtClean="0"/>
              <a:t>Public enterprises</a:t>
            </a:r>
          </a:p>
          <a:p>
            <a:pPr lvl="1"/>
            <a:r>
              <a:rPr lang="en-US" dirty="0" smtClean="0"/>
              <a:t>Gov’t support to establish new industries</a:t>
            </a:r>
          </a:p>
          <a:p>
            <a:r>
              <a:rPr lang="en-US" dirty="0" smtClean="0"/>
              <a:t>Infant industry tariff protection</a:t>
            </a:r>
          </a:p>
          <a:p>
            <a:pPr lvl="1"/>
            <a:r>
              <a:rPr lang="en-US" dirty="0" smtClean="0"/>
              <a:t>First stage import substitution, which worked</a:t>
            </a:r>
          </a:p>
          <a:p>
            <a:r>
              <a:rPr lang="en-US" dirty="0" smtClean="0"/>
              <a:t>Provision of credit</a:t>
            </a:r>
          </a:p>
          <a:p>
            <a:r>
              <a:rPr lang="en-US" dirty="0" smtClean="0"/>
              <a:t>Distribution of foreign exchange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5378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Textiles and Garments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Some mainlanders put their machines on boats</a:t>
            </a:r>
          </a:p>
          <a:p>
            <a:pPr lvl="1"/>
            <a:r>
              <a:rPr lang="en-US" dirty="0" smtClean="0"/>
              <a:t>Brought them over when they fled PRC</a:t>
            </a:r>
          </a:p>
          <a:p>
            <a:pPr lvl="1"/>
            <a:r>
              <a:rPr lang="en-US" dirty="0" smtClean="0"/>
              <a:t>Set them up in Taiwan</a:t>
            </a:r>
          </a:p>
          <a:p>
            <a:r>
              <a:rPr lang="en-US" dirty="0" smtClean="0"/>
              <a:t>Government focused on this industry</a:t>
            </a:r>
          </a:p>
          <a:p>
            <a:pPr lvl="1"/>
            <a:r>
              <a:rPr lang="en-US" dirty="0" smtClean="0"/>
              <a:t>Import restrictions</a:t>
            </a:r>
          </a:p>
          <a:p>
            <a:pPr lvl="1"/>
            <a:r>
              <a:rPr lang="en-US" dirty="0" smtClean="0"/>
              <a:t>Concessional credit (low interest rate)</a:t>
            </a:r>
          </a:p>
          <a:p>
            <a:pPr lvl="1"/>
            <a:r>
              <a:rPr lang="en-US" dirty="0" smtClean="0"/>
              <a:t>Controlled access to raw materials</a:t>
            </a:r>
          </a:p>
          <a:p>
            <a:pPr lvl="1"/>
            <a:r>
              <a:rPr lang="en-US" dirty="0" smtClean="0"/>
              <a:t>Avoided “excessive” competition</a:t>
            </a:r>
          </a:p>
          <a:p>
            <a:pPr lvl="2"/>
            <a:r>
              <a:rPr lang="en-US" dirty="0" smtClean="0"/>
              <a:t>Limited entry of new firms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6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1960s and 1970s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Gov’t realized that first stage import substitution had run its course</a:t>
            </a:r>
          </a:p>
          <a:p>
            <a:pPr lvl="1"/>
            <a:r>
              <a:rPr lang="en-US" dirty="0" smtClean="0"/>
              <a:t>Decided that economy needed to move into higher value goods</a:t>
            </a:r>
          </a:p>
          <a:p>
            <a:pPr lvl="1"/>
            <a:r>
              <a:rPr lang="en-US" dirty="0" smtClean="0"/>
              <a:t>Decided to use state enterprises less and focus more on the private sector</a:t>
            </a:r>
          </a:p>
          <a:p>
            <a:pPr lvl="1"/>
            <a:r>
              <a:rPr lang="en-US" dirty="0" smtClean="0"/>
              <a:t>Encouraged joint ventures with foreign firms (FDI)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81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Plastics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idea</a:t>
            </a:r>
          </a:p>
          <a:p>
            <a:pPr lvl="1"/>
            <a:r>
              <a:rPr lang="en-US" dirty="0" smtClean="0"/>
              <a:t>US advisor suggests </a:t>
            </a:r>
            <a:r>
              <a:rPr lang="en-US" dirty="0" smtClean="0"/>
              <a:t>Taiwan set </a:t>
            </a:r>
            <a:r>
              <a:rPr lang="en-US" dirty="0" smtClean="0"/>
              <a:t>up a plastics industry</a:t>
            </a:r>
          </a:p>
          <a:p>
            <a:pPr lvl="1"/>
            <a:r>
              <a:rPr lang="en-US" dirty="0" smtClean="0"/>
              <a:t>Gov’t’s Chief Economic Planner agrees it is good idea</a:t>
            </a:r>
          </a:p>
          <a:p>
            <a:pPr lvl="1"/>
            <a:r>
              <a:rPr lang="en-US" dirty="0" smtClean="0"/>
              <a:t>Looked for someone to do it</a:t>
            </a:r>
          </a:p>
          <a:p>
            <a:r>
              <a:rPr lang="en-US" dirty="0" smtClean="0"/>
              <a:t>Asked </a:t>
            </a:r>
            <a:r>
              <a:rPr lang="en-US" dirty="0" smtClean="0"/>
              <a:t>Y.C. </a:t>
            </a:r>
            <a:r>
              <a:rPr lang="en-US" dirty="0" smtClean="0"/>
              <a:t>Wang</a:t>
            </a:r>
          </a:p>
          <a:p>
            <a:pPr lvl="1"/>
            <a:r>
              <a:rPr lang="en-US" dirty="0" smtClean="0"/>
              <a:t>Had savings, had entrepreneurial talent</a:t>
            </a:r>
          </a:p>
          <a:p>
            <a:pPr lvl="1"/>
            <a:r>
              <a:rPr lang="en-US" dirty="0" smtClean="0"/>
              <a:t>Government built factory and handed it to him</a:t>
            </a:r>
          </a:p>
          <a:p>
            <a:pPr lvl="1"/>
            <a:r>
              <a:rPr lang="en-US" dirty="0" smtClean="0"/>
              <a:t>Formosa Plastics Group</a:t>
            </a:r>
          </a:p>
          <a:p>
            <a:pPr lvl="1"/>
            <a:r>
              <a:rPr lang="en-US" dirty="0" smtClean="0"/>
              <a:t>He became a leading businessman in Taiwan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31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 and industrial parks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Industrial Technology Research Institute (ITRI)</a:t>
            </a:r>
          </a:p>
          <a:p>
            <a:pPr lvl="1"/>
            <a:r>
              <a:rPr lang="en-US" dirty="0" smtClean="0"/>
              <a:t>Established in 1973</a:t>
            </a:r>
          </a:p>
          <a:p>
            <a:pPr lvl="1"/>
            <a:r>
              <a:rPr lang="en-US" dirty="0" smtClean="0"/>
              <a:t>By 1987 had 4,500 staff</a:t>
            </a:r>
          </a:p>
          <a:p>
            <a:pPr lvl="1"/>
            <a:r>
              <a:rPr lang="en-US" dirty="0" smtClean="0"/>
              <a:t>Six areas</a:t>
            </a:r>
          </a:p>
          <a:p>
            <a:pPr lvl="2"/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 electronics, (ii) machinery, (iii) chemical engineering, (iv) energy and mining, (v) industrial materials, (vi) standards and measurement</a:t>
            </a:r>
          </a:p>
          <a:p>
            <a:r>
              <a:rPr lang="en-US" dirty="0" err="1" smtClean="0"/>
              <a:t>Hsinchu</a:t>
            </a:r>
            <a:r>
              <a:rPr lang="en-US" dirty="0" smtClean="0"/>
              <a:t> Science-based Industrial Park</a:t>
            </a:r>
          </a:p>
          <a:p>
            <a:pPr lvl="2"/>
            <a:r>
              <a:rPr lang="en-US" dirty="0" smtClean="0"/>
              <a:t>For high tech firms, foreign and domestic</a:t>
            </a:r>
          </a:p>
          <a:p>
            <a:pPr lvl="2"/>
            <a:r>
              <a:rPr lang="en-US" dirty="0" smtClean="0"/>
              <a:t>Near ITRI labs</a:t>
            </a:r>
          </a:p>
          <a:p>
            <a:pPr lvl="2"/>
            <a:r>
              <a:rPr lang="en-US" dirty="0" smtClean="0"/>
              <a:t>Government willing to take 49% stake in new firms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69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Can you name 5 branded products from Taiwan?</a:t>
            </a:r>
          </a:p>
          <a:p>
            <a:endParaRPr lang="en-US" dirty="0"/>
          </a:p>
          <a:p>
            <a:pPr lvl="1"/>
            <a:r>
              <a:rPr lang="en-US" dirty="0" smtClean="0"/>
              <a:t>Not services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780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Automobiles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/>
              <a:t>A</a:t>
            </a:r>
            <a:r>
              <a:rPr lang="en-US" smtClean="0"/>
              <a:t>ssemblers </a:t>
            </a:r>
            <a:r>
              <a:rPr lang="en-US" smtClean="0"/>
              <a:t>for </a:t>
            </a:r>
            <a:r>
              <a:rPr lang="en-US" dirty="0" smtClean="0"/>
              <a:t>Japanese </a:t>
            </a:r>
            <a:r>
              <a:rPr lang="en-US" dirty="0" smtClean="0"/>
              <a:t>firms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urrently </a:t>
            </a:r>
            <a:r>
              <a:rPr lang="en-US" dirty="0" smtClean="0"/>
              <a:t>about a dozen</a:t>
            </a:r>
          </a:p>
          <a:p>
            <a:r>
              <a:rPr lang="en-US" dirty="0" smtClean="0"/>
              <a:t>Plan for a ‘Big Auto Plant’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a Taiwan car with a foreign partner, 1979</a:t>
            </a:r>
          </a:p>
          <a:p>
            <a:r>
              <a:rPr lang="en-US" dirty="0" smtClean="0"/>
              <a:t>Asked for bids, selected Toyota</a:t>
            </a:r>
          </a:p>
          <a:p>
            <a:pPr lvl="1"/>
            <a:r>
              <a:rPr lang="en-US" dirty="0" smtClean="0"/>
              <a:t>Big </a:t>
            </a:r>
            <a:r>
              <a:rPr lang="en-US" dirty="0" smtClean="0"/>
              <a:t>problem </a:t>
            </a:r>
            <a:r>
              <a:rPr lang="en-US" dirty="0" smtClean="0"/>
              <a:t>was small market</a:t>
            </a:r>
          </a:p>
          <a:p>
            <a:pPr lvl="1"/>
            <a:r>
              <a:rPr lang="en-US" dirty="0" smtClean="0"/>
              <a:t>Majority stake would be Taiwanese</a:t>
            </a:r>
          </a:p>
          <a:p>
            <a:pPr lvl="1"/>
            <a:r>
              <a:rPr lang="en-US" dirty="0" smtClean="0"/>
              <a:t>China (Taiwan) Steel a major partner</a:t>
            </a:r>
          </a:p>
          <a:p>
            <a:pPr lvl="1"/>
            <a:r>
              <a:rPr lang="en-US" dirty="0" smtClean="0"/>
              <a:t>Other firms sharing 30% stake </a:t>
            </a:r>
          </a:p>
          <a:p>
            <a:r>
              <a:rPr lang="en-US" dirty="0" smtClean="0"/>
              <a:t>Conditions </a:t>
            </a:r>
          </a:p>
          <a:p>
            <a:pPr lvl="1"/>
            <a:r>
              <a:rPr lang="en-US" dirty="0" smtClean="0"/>
              <a:t>‘Goals’: try to achieve (Toyota) or ‘targets’ had to achieve (</a:t>
            </a:r>
            <a:r>
              <a:rPr lang="en-US" dirty="0" err="1" smtClean="0"/>
              <a:t>Govt</a:t>
            </a:r>
            <a:r>
              <a:rPr lang="en-US" dirty="0" smtClean="0"/>
              <a:t>)?</a:t>
            </a:r>
          </a:p>
          <a:p>
            <a:pPr lvl="1"/>
            <a:r>
              <a:rPr lang="en-US" dirty="0" smtClean="0"/>
              <a:t>50% had to be exported</a:t>
            </a:r>
          </a:p>
          <a:p>
            <a:pPr lvl="1"/>
            <a:r>
              <a:rPr lang="en-US" dirty="0" smtClean="0"/>
              <a:t>90% local content requirement</a:t>
            </a:r>
          </a:p>
          <a:p>
            <a:pPr lvl="1"/>
            <a:r>
              <a:rPr lang="en-US" dirty="0" smtClean="0"/>
              <a:t>No profits until meet scheduled targets</a:t>
            </a:r>
          </a:p>
          <a:p>
            <a:r>
              <a:rPr lang="en-US" dirty="0" smtClean="0"/>
              <a:t>1984: Project cancelled, Toyota wary, gov’t felt too risky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6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Steel</a:t>
            </a:r>
          </a:p>
          <a:p>
            <a:r>
              <a:rPr lang="en-US" dirty="0" smtClean="0"/>
              <a:t>Formed in </a:t>
            </a:r>
            <a:r>
              <a:rPr lang="en-US" dirty="0" smtClean="0"/>
              <a:t>1971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 smtClean="0"/>
              <a:t>operation by mid-1970s</a:t>
            </a:r>
          </a:p>
          <a:p>
            <a:r>
              <a:rPr lang="en-US" dirty="0" smtClean="0"/>
              <a:t>Private enterprise as first, encouraged by gov’t</a:t>
            </a:r>
          </a:p>
          <a:p>
            <a:pPr lvl="1"/>
            <a:r>
              <a:rPr lang="en-US" dirty="0" smtClean="0"/>
              <a:t>State took control in 1977</a:t>
            </a:r>
          </a:p>
          <a:p>
            <a:pPr lvl="1"/>
            <a:r>
              <a:rPr lang="en-US" dirty="0" smtClean="0"/>
              <a:t>Reprivatized in 1995</a:t>
            </a:r>
          </a:p>
          <a:p>
            <a:pPr lvl="1"/>
            <a:r>
              <a:rPr lang="en-US" dirty="0" smtClean="0"/>
              <a:t>Gov’t still has about 25% stake</a:t>
            </a:r>
          </a:p>
          <a:p>
            <a:pPr lvl="1"/>
            <a:r>
              <a:rPr lang="en-US" dirty="0" smtClean="0"/>
              <a:t>23</a:t>
            </a:r>
            <a:r>
              <a:rPr lang="en-US" baseline="30000" dirty="0" smtClean="0"/>
              <a:t>rd</a:t>
            </a:r>
            <a:r>
              <a:rPr lang="en-US" dirty="0" smtClean="0"/>
              <a:t> largest steelmaker in the world</a:t>
            </a:r>
          </a:p>
          <a:p>
            <a:pPr lvl="1"/>
            <a:r>
              <a:rPr lang="en-US" dirty="0" smtClean="0"/>
              <a:t>Only integrated steel maker in Taiwan</a:t>
            </a:r>
          </a:p>
          <a:p>
            <a:pPr lvl="1"/>
            <a:r>
              <a:rPr lang="en-US" dirty="0" smtClean="0"/>
              <a:t>1/3 of output is exported</a:t>
            </a:r>
          </a:p>
          <a:p>
            <a:r>
              <a:rPr lang="en-US" dirty="0" smtClean="0"/>
              <a:t>Like POSCO, experts said don’t built</a:t>
            </a:r>
          </a:p>
          <a:p>
            <a:pPr lvl="1"/>
            <a:r>
              <a:rPr lang="en-US" dirty="0" smtClean="0"/>
              <a:t>But gov’t wanted to not be dependent on Japan</a:t>
            </a:r>
          </a:p>
          <a:p>
            <a:pPr lvl="1"/>
            <a:r>
              <a:rPr lang="en-US" dirty="0" smtClean="0"/>
              <a:t>Saw it as a key part of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5275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Electrical and 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1950s, restricted imports of radios to develop domestic industry</a:t>
            </a:r>
          </a:p>
          <a:p>
            <a:r>
              <a:rPr lang="en-US" dirty="0" smtClean="0"/>
              <a:t>1953 first ever technology agreement between Taiwanese and Japanese companies</a:t>
            </a:r>
          </a:p>
          <a:p>
            <a:pPr lvl="1"/>
            <a:r>
              <a:rPr lang="en-US" dirty="0" smtClean="0"/>
              <a:t>To produce locally electrical goods (watt meters)</a:t>
            </a:r>
          </a:p>
          <a:p>
            <a:r>
              <a:rPr lang="en-US" dirty="0" smtClean="0"/>
              <a:t>1962 state-owned firm to assemble TV sets</a:t>
            </a:r>
          </a:p>
          <a:p>
            <a:pPr lvl="1"/>
            <a:r>
              <a:rPr lang="en-US" dirty="0" smtClean="0"/>
              <a:t>Agreement with Japanese firm</a:t>
            </a:r>
          </a:p>
          <a:p>
            <a:pPr lvl="1"/>
            <a:r>
              <a:rPr lang="en-US" dirty="0" smtClean="0"/>
              <a:t>Local content requirements </a:t>
            </a:r>
          </a:p>
          <a:p>
            <a:pPr lvl="1"/>
            <a:r>
              <a:rPr lang="en-US" dirty="0" smtClean="0"/>
              <a:t>For TVs, fridges, air con, autos, diesel engines, and others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625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Destroying light bulbs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Chief Economic Planner</a:t>
            </a:r>
          </a:p>
          <a:p>
            <a:pPr lvl="1"/>
            <a:r>
              <a:rPr lang="en-US" dirty="0" smtClean="0"/>
              <a:t>Destroyed 20,000 light bulbs</a:t>
            </a:r>
          </a:p>
          <a:p>
            <a:pPr lvl="1"/>
            <a:r>
              <a:rPr lang="en-US" dirty="0" smtClean="0"/>
              <a:t>Public demonstration</a:t>
            </a:r>
          </a:p>
          <a:p>
            <a:pPr lvl="1"/>
            <a:r>
              <a:rPr lang="en-US" dirty="0" smtClean="0"/>
              <a:t>Said they were substandard</a:t>
            </a:r>
          </a:p>
          <a:p>
            <a:pPr lvl="1"/>
            <a:r>
              <a:rPr lang="en-US" dirty="0" smtClean="0"/>
              <a:t>Threatened to lift tariff if quality not improved</a:t>
            </a:r>
          </a:p>
          <a:p>
            <a:pPr lvl="1"/>
            <a:r>
              <a:rPr lang="en-US" dirty="0" smtClean="0"/>
              <a:t>Didn’t need to carry out his threat</a:t>
            </a:r>
          </a:p>
          <a:p>
            <a:r>
              <a:rPr lang="en-US" dirty="0" smtClean="0"/>
              <a:t>Also confiscated several tons of MSG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onosodium glutamate (flavor enhancing salt)</a:t>
            </a:r>
          </a:p>
          <a:p>
            <a:pPr lvl="1"/>
            <a:r>
              <a:rPr lang="en-US" dirty="0" smtClean="0"/>
              <a:t>Because it was substandard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6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1961 – an important year</a:t>
            </a:r>
          </a:p>
          <a:p>
            <a:pPr lvl="1"/>
            <a:r>
              <a:rPr lang="en-US" dirty="0" smtClean="0"/>
              <a:t>Fairchild (US) set up semiconductor plant in Hong Kong</a:t>
            </a:r>
          </a:p>
          <a:p>
            <a:pPr lvl="1"/>
            <a:r>
              <a:rPr lang="en-US" dirty="0" smtClean="0"/>
              <a:t>Philips (Neth.) set up a semiconductor plant in Taiwan</a:t>
            </a:r>
          </a:p>
          <a:p>
            <a:r>
              <a:rPr lang="en-US" dirty="0" smtClean="0"/>
              <a:t>To cut costs</a:t>
            </a:r>
          </a:p>
          <a:p>
            <a:pPr lvl="1"/>
            <a:r>
              <a:rPr lang="en-US" dirty="0" smtClean="0"/>
              <a:t>Represents the beginning of global outsourcing to Asia in electronics</a:t>
            </a:r>
          </a:p>
          <a:p>
            <a:pPr lvl="1"/>
            <a:r>
              <a:rPr lang="en-US" dirty="0" smtClean="0"/>
              <a:t>Earlier than what is suggested by Baldwin’s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3136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Three-way development</a:t>
            </a:r>
          </a:p>
          <a:p>
            <a:pPr lvl="1"/>
            <a:r>
              <a:rPr lang="en-US" dirty="0" smtClean="0"/>
              <a:t>Large foreign firms</a:t>
            </a:r>
          </a:p>
          <a:p>
            <a:pPr lvl="1"/>
            <a:r>
              <a:rPr lang="en-US" dirty="0" smtClean="0"/>
              <a:t>Domestic SMEs</a:t>
            </a:r>
          </a:p>
          <a:p>
            <a:pPr lvl="1"/>
            <a:r>
              <a:rPr lang="en-US" dirty="0" smtClean="0"/>
              <a:t>Research </a:t>
            </a:r>
            <a:r>
              <a:rPr lang="en-US" dirty="0" smtClean="0"/>
              <a:t>institutes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Spillover from research institutes to SMEs</a:t>
            </a:r>
          </a:p>
          <a:p>
            <a:pPr lvl="1"/>
            <a:r>
              <a:rPr lang="en-US" dirty="0" smtClean="0"/>
              <a:t>Ideas, enterprises, personnel </a:t>
            </a:r>
          </a:p>
          <a:p>
            <a:pPr lvl="1"/>
            <a:endParaRPr lang="en-US" dirty="0"/>
          </a:p>
          <a:p>
            <a:r>
              <a:rPr lang="en-US" dirty="0" smtClean="0"/>
              <a:t>Actively courted US electronics firms</a:t>
            </a:r>
          </a:p>
          <a:p>
            <a:pPr lvl="1"/>
            <a:r>
              <a:rPr lang="en-US" dirty="0" smtClean="0"/>
              <a:t>General </a:t>
            </a:r>
            <a:r>
              <a:rPr lang="en-US" dirty="0" smtClean="0"/>
              <a:t>Instruments </a:t>
            </a:r>
            <a:r>
              <a:rPr lang="en-US" dirty="0" smtClean="0"/>
              <a:t>in 1964</a:t>
            </a:r>
          </a:p>
          <a:p>
            <a:pPr lvl="1"/>
            <a:r>
              <a:rPr lang="en-US" dirty="0" smtClean="0"/>
              <a:t>24 US firms made production agreements by 1966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727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lectronics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Industrial policy</a:t>
            </a:r>
          </a:p>
          <a:p>
            <a:r>
              <a:rPr lang="en-US" dirty="0" smtClean="0"/>
              <a:t>1966 plan to make Taiwan into “electronics industry center”</a:t>
            </a:r>
          </a:p>
          <a:p>
            <a:r>
              <a:rPr lang="en-US" dirty="0" smtClean="0"/>
              <a:t>Council for International Economic Cooperation and Development</a:t>
            </a:r>
          </a:p>
          <a:p>
            <a:pPr lvl="1"/>
            <a:r>
              <a:rPr lang="en-US" dirty="0" smtClean="0"/>
              <a:t>Government planning agency</a:t>
            </a:r>
          </a:p>
          <a:p>
            <a:pPr lvl="1"/>
            <a:r>
              <a:rPr lang="en-US" dirty="0" smtClean="0"/>
              <a:t>Assisted the coordination of:</a:t>
            </a:r>
          </a:p>
          <a:p>
            <a:pPr lvl="2"/>
            <a:r>
              <a:rPr lang="en-US" dirty="0" smtClean="0"/>
              <a:t>Marketing</a:t>
            </a:r>
          </a:p>
          <a:p>
            <a:pPr lvl="2"/>
            <a:r>
              <a:rPr lang="en-US" dirty="0" smtClean="0"/>
              <a:t>Coordinating production and foreign buyers</a:t>
            </a:r>
          </a:p>
          <a:p>
            <a:pPr lvl="2"/>
            <a:r>
              <a:rPr lang="en-US" dirty="0" smtClean="0"/>
              <a:t>Procuring raw materials</a:t>
            </a:r>
          </a:p>
          <a:p>
            <a:pPr lvl="2"/>
            <a:r>
              <a:rPr lang="en-US" dirty="0" smtClean="0"/>
              <a:t>Training personnel</a:t>
            </a:r>
          </a:p>
          <a:p>
            <a:pPr lvl="2"/>
            <a:r>
              <a:rPr lang="en-US" dirty="0" smtClean="0"/>
              <a:t>Quality improvement</a:t>
            </a:r>
          </a:p>
          <a:p>
            <a:pPr lvl="2"/>
            <a:r>
              <a:rPr lang="en-US" dirty="0" smtClean="0"/>
              <a:t>Faster gov’t approvals</a:t>
            </a:r>
          </a:p>
          <a:p>
            <a:r>
              <a:rPr lang="en-US" dirty="0" smtClean="0"/>
              <a:t>China Data Processing Center</a:t>
            </a:r>
          </a:p>
          <a:p>
            <a:pPr lvl="1"/>
            <a:r>
              <a:rPr lang="en-US" dirty="0" smtClean="0"/>
              <a:t>Set up in 1964 to push use of computers in industry</a:t>
            </a:r>
          </a:p>
          <a:p>
            <a:r>
              <a:rPr lang="en-US" dirty="0" smtClean="0"/>
              <a:t>Electrical and electronics exports grew rapidly</a:t>
            </a:r>
          </a:p>
          <a:p>
            <a:pPr lvl="1"/>
            <a:r>
              <a:rPr lang="en-US" dirty="0" smtClean="0"/>
              <a:t>58% per year between 1966 and 1971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10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Hong Kong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1839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colony of the UK</a:t>
            </a:r>
          </a:p>
          <a:p>
            <a:r>
              <a:rPr lang="en-US" dirty="0" smtClean="0"/>
              <a:t>Leased from China for 99 years (1898-1997)</a:t>
            </a:r>
            <a:endParaRPr lang="en-US" dirty="0"/>
          </a:p>
          <a:p>
            <a:pPr lvl="1"/>
            <a:r>
              <a:rPr lang="en-US" dirty="0" smtClean="0"/>
              <a:t>Macao returned to PRC in 1998</a:t>
            </a:r>
          </a:p>
          <a:p>
            <a:r>
              <a:rPr lang="en-US" dirty="0" smtClean="0"/>
              <a:t>UK gave it back – peacefully</a:t>
            </a:r>
          </a:p>
          <a:p>
            <a:pPr lvl="1"/>
            <a:r>
              <a:rPr lang="en-US" dirty="0" smtClean="0"/>
              <a:t>Now a Special Administrative region (SAR) of PRC</a:t>
            </a:r>
          </a:p>
          <a:p>
            <a:pPr lvl="1"/>
            <a:r>
              <a:rPr lang="en-US" dirty="0" smtClean="0"/>
              <a:t>Cit</a:t>
            </a:r>
            <a:r>
              <a:rPr lang="en-US" dirty="0" smtClean="0"/>
              <a:t>y state</a:t>
            </a:r>
          </a:p>
          <a:p>
            <a:pPr lvl="1"/>
            <a:r>
              <a:rPr lang="en-US" dirty="0" smtClean="0"/>
              <a:t>7.3 </a:t>
            </a:r>
            <a:r>
              <a:rPr lang="en-US" dirty="0" smtClean="0"/>
              <a:t>million </a:t>
            </a:r>
            <a:r>
              <a:rPr lang="en-US" dirty="0" smtClean="0"/>
              <a:t>people</a:t>
            </a:r>
          </a:p>
          <a:p>
            <a:pPr lvl="1"/>
            <a:r>
              <a:rPr lang="en-US" dirty="0" smtClean="0"/>
              <a:t>(Singapore: 5.7 million)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6987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does Hong Kong produce?</a:t>
            </a:r>
          </a:p>
          <a:p>
            <a:endParaRPr lang="en-US" dirty="0"/>
          </a:p>
          <a:p>
            <a:pPr lvl="1"/>
            <a:r>
              <a:rPr lang="en-US" dirty="0" smtClean="0"/>
              <a:t>Can you </a:t>
            </a:r>
            <a:r>
              <a:rPr lang="en-US" dirty="0"/>
              <a:t>n</a:t>
            </a:r>
            <a:r>
              <a:rPr lang="en-US" dirty="0" smtClean="0"/>
              <a:t>ame any products?</a:t>
            </a:r>
          </a:p>
          <a:p>
            <a:endParaRPr lang="en-US" dirty="0"/>
          </a:p>
          <a:p>
            <a:pPr lvl="1"/>
            <a:r>
              <a:rPr lang="en-US" dirty="0" smtClean="0"/>
              <a:t>What kind of services?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1540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Hong Kong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Textiles and clothing</a:t>
            </a:r>
          </a:p>
          <a:p>
            <a:pPr lvl="1"/>
            <a:r>
              <a:rPr lang="en-US" dirty="0" smtClean="0"/>
              <a:t>Have always been important</a:t>
            </a:r>
          </a:p>
          <a:p>
            <a:r>
              <a:rPr lang="en-US" dirty="0" smtClean="0"/>
              <a:t>In the 1960s-70s added other products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oys, electronics and watches</a:t>
            </a:r>
          </a:p>
          <a:p>
            <a:r>
              <a:rPr lang="en-US" dirty="0" smtClean="0"/>
              <a:t>Began to lose competitiveness</a:t>
            </a:r>
          </a:p>
          <a:p>
            <a:pPr lvl="1"/>
            <a:r>
              <a:rPr lang="en-US" dirty="0" smtClean="0"/>
              <a:t>In low-tech, low-wage goods</a:t>
            </a:r>
          </a:p>
          <a:p>
            <a:pPr lvl="1"/>
            <a:r>
              <a:rPr lang="en-US" dirty="0" smtClean="0"/>
              <a:t>Factories were moved to mainland China</a:t>
            </a:r>
          </a:p>
          <a:p>
            <a:pPr lvl="1"/>
            <a:r>
              <a:rPr lang="en-US" dirty="0" smtClean="0"/>
              <a:t>Other parts of smile curve remained in Hong Kong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273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Deindustrialization and 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share of GDP</a:t>
            </a:r>
          </a:p>
          <a:p>
            <a:pPr lvl="1"/>
            <a:r>
              <a:rPr lang="en-US" dirty="0" smtClean="0"/>
              <a:t>25% 	1980</a:t>
            </a:r>
          </a:p>
          <a:p>
            <a:pPr lvl="1"/>
            <a:r>
              <a:rPr lang="en-US" dirty="0" smtClean="0"/>
              <a:t>1.3% </a:t>
            </a:r>
            <a:r>
              <a:rPr lang="en-US" dirty="0"/>
              <a:t>	</a:t>
            </a:r>
            <a:r>
              <a:rPr lang="en-US" dirty="0" smtClean="0"/>
              <a:t>2014</a:t>
            </a:r>
          </a:p>
          <a:p>
            <a:r>
              <a:rPr lang="en-US" dirty="0" smtClean="0"/>
              <a:t>Manufacturing share of employment</a:t>
            </a:r>
          </a:p>
          <a:p>
            <a:pPr lvl="1"/>
            <a:r>
              <a:rPr lang="en-US" dirty="0" smtClean="0"/>
              <a:t>46%		1980</a:t>
            </a:r>
          </a:p>
          <a:p>
            <a:pPr lvl="1"/>
            <a:r>
              <a:rPr lang="en-US" dirty="0" smtClean="0"/>
              <a:t>4% </a:t>
            </a:r>
            <a:r>
              <a:rPr lang="en-US" dirty="0"/>
              <a:t>	</a:t>
            </a:r>
            <a:r>
              <a:rPr lang="en-US" dirty="0" smtClean="0"/>
              <a:t>	2014 </a:t>
            </a:r>
          </a:p>
          <a:p>
            <a:pPr lvl="1"/>
            <a:endParaRPr lang="en-US" dirty="0"/>
          </a:p>
          <a:p>
            <a:r>
              <a:rPr lang="en-US" dirty="0" smtClean="0"/>
              <a:t>Services account for over 90% of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1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service 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1"/>
            <a:r>
              <a:rPr lang="en-US" dirty="0" smtClean="0"/>
              <a:t>About 24%</a:t>
            </a:r>
          </a:p>
          <a:p>
            <a:pPr lvl="2"/>
            <a:r>
              <a:rPr lang="en-US" dirty="0" smtClean="0"/>
              <a:t>Wholesale and retail trade</a:t>
            </a:r>
          </a:p>
          <a:p>
            <a:pPr lvl="2"/>
            <a:r>
              <a:rPr lang="en-US" dirty="0"/>
              <a:t>I</a:t>
            </a:r>
            <a:r>
              <a:rPr lang="en-US" dirty="0" smtClean="0"/>
              <a:t>mport and export services</a:t>
            </a:r>
          </a:p>
          <a:p>
            <a:pPr lvl="2"/>
            <a:r>
              <a:rPr lang="en-US" dirty="0" smtClean="0"/>
              <a:t>Restaurants and hotels</a:t>
            </a:r>
          </a:p>
          <a:p>
            <a:pPr lvl="1"/>
            <a:r>
              <a:rPr lang="en-US" dirty="0" smtClean="0"/>
              <a:t>About 30%</a:t>
            </a:r>
          </a:p>
          <a:p>
            <a:pPr lvl="2"/>
            <a:r>
              <a:rPr lang="en-US" dirty="0" smtClean="0"/>
              <a:t>Finance and insurance, </a:t>
            </a:r>
          </a:p>
          <a:p>
            <a:pPr lvl="2"/>
            <a:r>
              <a:rPr lang="en-US" dirty="0" smtClean="0"/>
              <a:t>Real estate services and business services</a:t>
            </a:r>
          </a:p>
          <a:p>
            <a:pPr lvl="1"/>
            <a:r>
              <a:rPr lang="en-US" dirty="0" smtClean="0"/>
              <a:t>About 20%</a:t>
            </a:r>
          </a:p>
          <a:p>
            <a:pPr lvl="2"/>
            <a:r>
              <a:rPr lang="en-US" dirty="0" smtClean="0"/>
              <a:t>Community and social services</a:t>
            </a:r>
          </a:p>
          <a:p>
            <a:pPr lvl="2"/>
            <a:r>
              <a:rPr lang="en-US" dirty="0" smtClean="0"/>
              <a:t>Personal services</a:t>
            </a:r>
          </a:p>
          <a:p>
            <a:pPr lvl="1"/>
            <a:r>
              <a:rPr lang="en-US" dirty="0" smtClean="0"/>
              <a:t>About 10% </a:t>
            </a:r>
          </a:p>
          <a:p>
            <a:pPr lvl="2"/>
            <a:r>
              <a:rPr lang="en-US" dirty="0" smtClean="0"/>
              <a:t>Ownership of premises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95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1215</Words>
  <Application>Microsoft Macintosh PowerPoint</Application>
  <PresentationFormat>On-screen Show (4:3)</PresentationFormat>
  <Paragraphs>231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Taiwan (Hong Kong)</vt:lpstr>
      <vt:lpstr>Colonies</vt:lpstr>
      <vt:lpstr>1. Taiwan</vt:lpstr>
      <vt:lpstr>Taiwan</vt:lpstr>
      <vt:lpstr>Active colony</vt:lpstr>
      <vt:lpstr>Fall of China</vt:lpstr>
      <vt:lpstr>1950s</vt:lpstr>
      <vt:lpstr>Textiles and Garments</vt:lpstr>
      <vt:lpstr>1960s and 1970s</vt:lpstr>
      <vt:lpstr>Plastics industry</vt:lpstr>
      <vt:lpstr>R&amp;D and industrial parks</vt:lpstr>
      <vt:lpstr>Take 5 minutes</vt:lpstr>
      <vt:lpstr>Automobiles </vt:lpstr>
      <vt:lpstr>Steel</vt:lpstr>
      <vt:lpstr>Electrical and Electronics</vt:lpstr>
      <vt:lpstr>Destroying light bulbs</vt:lpstr>
      <vt:lpstr>Electronics</vt:lpstr>
      <vt:lpstr>Electronics</vt:lpstr>
      <vt:lpstr>Electronics</vt:lpstr>
      <vt:lpstr>2. Hong Kong</vt:lpstr>
      <vt:lpstr>Hong Kong</vt:lpstr>
      <vt:lpstr>Take 5 minutes</vt:lpstr>
      <vt:lpstr>Hong Kong</vt:lpstr>
      <vt:lpstr>Deindustrialization and rise of services</vt:lpstr>
      <vt:lpstr>Main service industries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34</cp:revision>
  <dcterms:created xsi:type="dcterms:W3CDTF">2016-10-31T22:57:56Z</dcterms:created>
  <dcterms:modified xsi:type="dcterms:W3CDTF">2017-11-06T10:26:59Z</dcterms:modified>
</cp:coreProperties>
</file>