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14/01/58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52940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14/01/58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586857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601887-A63A-4533-901C-32717AF21EAB}" type="datetimeFigureOut">
              <a:rPr lang="th-TH" smtClean="0"/>
              <a:t>14/01/58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769813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601887-A63A-4533-901C-32717AF21EAB}" type="datetimeFigureOut">
              <a:rPr lang="th-TH" smtClean="0"/>
              <a:t>14/01/58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538422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601887-A63A-4533-901C-32717AF21EAB}" type="datetimeFigureOut">
              <a:rPr lang="th-TH" smtClean="0"/>
              <a:t>14/01/58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986963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601887-A63A-4533-901C-32717AF21EAB}" type="datetimeFigureOut">
              <a:rPr lang="th-TH" smtClean="0"/>
              <a:t>14/01/58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3172691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601887-A63A-4533-901C-32717AF21EAB}" type="datetimeFigureOut">
              <a:rPr lang="th-TH" smtClean="0"/>
              <a:t>14/01/58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969116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601887-A63A-4533-901C-32717AF21EAB}" type="datetimeFigureOut">
              <a:rPr lang="th-TH" smtClean="0"/>
              <a:t>14/01/58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470383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601887-A63A-4533-901C-32717AF21EAB}" type="datetimeFigureOut">
              <a:rPr lang="th-TH" smtClean="0"/>
              <a:t>14/01/58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1332049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14/01/58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404226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01887-A63A-4533-901C-32717AF21EAB}" type="datetimeFigureOut">
              <a:rPr lang="th-TH" smtClean="0"/>
              <a:t>14/01/58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9176A7B-12C1-48AA-9FCF-0C396DBD04FB}" type="slidenum">
              <a:rPr lang="th-TH" smtClean="0"/>
              <a:t>‹#›</a:t>
            </a:fld>
            <a:endParaRPr lang="th-TH"/>
          </a:p>
        </p:txBody>
      </p:sp>
    </p:spTree>
    <p:extLst>
      <p:ext uri="{BB962C8B-B14F-4D97-AF65-F5344CB8AC3E}">
        <p14:creationId xmlns:p14="http://schemas.microsoft.com/office/powerpoint/2010/main" val="4247124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601887-A63A-4533-901C-32717AF21EAB}" type="datetimeFigureOut">
              <a:rPr lang="th-TH" smtClean="0"/>
              <a:t>14/01/58</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176A7B-12C1-48AA-9FCF-0C396DBD04FB}" type="slidenum">
              <a:rPr lang="th-TH" smtClean="0"/>
              <a:t>‹#›</a:t>
            </a:fld>
            <a:endParaRPr lang="th-TH"/>
          </a:p>
        </p:txBody>
      </p:sp>
    </p:spTree>
    <p:extLst>
      <p:ext uri="{BB962C8B-B14F-4D97-AF65-F5344CB8AC3E}">
        <p14:creationId xmlns:p14="http://schemas.microsoft.com/office/powerpoint/2010/main" val="206322166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b="1" dirty="0" smtClean="0"/>
              <a:t>Public Policy and Industrialization</a:t>
            </a:r>
            <a:r>
              <a:rPr lang="en-US" b="1" dirty="0" smtClean="0"/>
              <a:t/>
            </a:r>
            <a:br>
              <a:rPr lang="en-US" b="1" dirty="0" smtClean="0"/>
            </a:br>
            <a:r>
              <a:rPr lang="en-US" b="1" dirty="0" smtClean="0"/>
              <a:t> EE 482 </a:t>
            </a:r>
            <a:endParaRPr lang="th-TH" dirty="0"/>
          </a:p>
        </p:txBody>
      </p:sp>
      <p:sp>
        <p:nvSpPr>
          <p:cNvPr id="3" name="Subtitle 2"/>
          <p:cNvSpPr>
            <a:spLocks noGrp="1"/>
          </p:cNvSpPr>
          <p:nvPr>
            <p:ph type="subTitle" idx="1"/>
          </p:nvPr>
        </p:nvSpPr>
        <p:spPr/>
        <p:txBody>
          <a:bodyPr/>
          <a:lstStyle/>
          <a:p>
            <a:r>
              <a:rPr lang="en-US" dirty="0" err="1" smtClean="0"/>
              <a:t>Monthien</a:t>
            </a:r>
            <a:r>
              <a:rPr lang="en-US" dirty="0" smtClean="0"/>
              <a:t> </a:t>
            </a:r>
            <a:r>
              <a:rPr lang="en-US" dirty="0" err="1" smtClean="0"/>
              <a:t>Satimanon</a:t>
            </a:r>
            <a:r>
              <a:rPr lang="en-US" dirty="0" smtClean="0"/>
              <a:t>	</a:t>
            </a:r>
          </a:p>
          <a:p>
            <a:endParaRPr lang="en-US" dirty="0" smtClean="0"/>
          </a:p>
          <a:p>
            <a:r>
              <a:rPr lang="en-US" dirty="0" smtClean="0"/>
              <a:t>monthien@econ.tu.ac.th</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Course description</a:t>
            </a:r>
            <a:endParaRPr lang="th-TH" dirty="0"/>
          </a:p>
        </p:txBody>
      </p:sp>
      <p:sp>
        <p:nvSpPr>
          <p:cNvPr id="3" name="Content Placeholder 2"/>
          <p:cNvSpPr>
            <a:spLocks noGrp="1"/>
          </p:cNvSpPr>
          <p:nvPr>
            <p:ph idx="1"/>
          </p:nvPr>
        </p:nvSpPr>
        <p:spPr/>
        <p:txBody>
          <a:bodyPr/>
          <a:lstStyle/>
          <a:p>
            <a:pPr algn="just"/>
            <a:r>
              <a:rPr lang="en-US" dirty="0" smtClean="0"/>
              <a:t>Prerequisites: EE312</a:t>
            </a:r>
          </a:p>
          <a:p>
            <a:pPr algn="just"/>
            <a:r>
              <a:rPr lang="en-US" dirty="0" smtClean="0"/>
              <a:t>Industrial development strategy theories, the importance of industrial sector and industrial development on Thailand economic system, the evolution of industrial policy in Thailand, the role of government in industrial sector, laws related to industrial sector.</a:t>
            </a:r>
          </a:p>
          <a:p>
            <a:pPr algn="just"/>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Evaluation</a:t>
            </a:r>
            <a:endParaRPr lang="th-TH" dirty="0"/>
          </a:p>
        </p:txBody>
      </p:sp>
      <p:sp>
        <p:nvSpPr>
          <p:cNvPr id="3" name="Content Placeholder 2"/>
          <p:cNvSpPr>
            <a:spLocks noGrp="1"/>
          </p:cNvSpPr>
          <p:nvPr>
            <p:ph idx="1"/>
          </p:nvPr>
        </p:nvSpPr>
        <p:spPr/>
        <p:txBody>
          <a:bodyPr/>
          <a:lstStyle/>
          <a:p>
            <a:pPr lvl="0"/>
            <a:r>
              <a:rPr lang="en-US" dirty="0"/>
              <a:t> Seminar presentation and papers 		</a:t>
            </a:r>
            <a:r>
              <a:rPr lang="en-US" dirty="0" smtClean="0"/>
              <a:t>40</a:t>
            </a:r>
            <a:r>
              <a:rPr lang="en-US" dirty="0"/>
              <a:t>% </a:t>
            </a:r>
          </a:p>
          <a:p>
            <a:pPr lvl="0"/>
            <a:r>
              <a:rPr lang="en-US" dirty="0"/>
              <a:t>Class Participation					</a:t>
            </a:r>
            <a:r>
              <a:rPr lang="en-US" dirty="0" smtClean="0"/>
              <a:t>10</a:t>
            </a:r>
            <a:r>
              <a:rPr lang="en-US" dirty="0"/>
              <a:t>%</a:t>
            </a:r>
          </a:p>
          <a:p>
            <a:pPr lvl="0"/>
            <a:r>
              <a:rPr lang="en-US" dirty="0"/>
              <a:t>Midterm Examination		</a:t>
            </a:r>
            <a:r>
              <a:rPr lang="en-US" dirty="0" smtClean="0"/>
              <a:t>		</a:t>
            </a:r>
            <a:r>
              <a:rPr lang="en-US" dirty="0" smtClean="0"/>
              <a:t>20</a:t>
            </a:r>
            <a:r>
              <a:rPr lang="en-US" dirty="0" smtClean="0"/>
              <a:t>%</a:t>
            </a:r>
          </a:p>
          <a:p>
            <a:pPr lvl="0"/>
            <a:r>
              <a:rPr lang="en-US" dirty="0" smtClean="0"/>
              <a:t>Final </a:t>
            </a:r>
            <a:r>
              <a:rPr lang="en-US" dirty="0"/>
              <a:t>Examination					</a:t>
            </a:r>
            <a:r>
              <a:rPr lang="en-US" dirty="0" smtClean="0"/>
              <a:t>30%</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a:t>Industry seminar presentation and papers</a:t>
            </a:r>
            <a:r>
              <a:rPr lang="en-US" b="1" dirty="0"/>
              <a:t> </a:t>
            </a:r>
            <a:endParaRPr lang="th-TH" dirty="0"/>
          </a:p>
        </p:txBody>
      </p:sp>
      <p:sp>
        <p:nvSpPr>
          <p:cNvPr id="3" name="Content Placeholder 2"/>
          <p:cNvSpPr>
            <a:spLocks noGrp="1"/>
          </p:cNvSpPr>
          <p:nvPr>
            <p:ph idx="1"/>
          </p:nvPr>
        </p:nvSpPr>
        <p:spPr/>
        <p:txBody>
          <a:bodyPr>
            <a:normAutofit fontScale="62500" lnSpcReduction="20000"/>
          </a:bodyPr>
          <a:lstStyle/>
          <a:p>
            <a:r>
              <a:rPr lang="en-US" dirty="0"/>
              <a:t>Industry seminar presentation and papers </a:t>
            </a:r>
          </a:p>
          <a:p>
            <a:r>
              <a:rPr lang="en-US" dirty="0"/>
              <a:t>Seminar and group project on industrial development polices and practice on green growth, inclusive growth, innovation, corporate social responsibility and value, social capital, and economy of the future. </a:t>
            </a:r>
          </a:p>
          <a:p>
            <a:r>
              <a:rPr lang="en-US" dirty="0" smtClean="0"/>
              <a:t>Show </a:t>
            </a:r>
            <a:r>
              <a:rPr lang="en-US" dirty="0"/>
              <a:t>how countries in the global context promote their industrial development in these six issues.</a:t>
            </a:r>
          </a:p>
          <a:p>
            <a:endParaRPr lang="en-US" dirty="0"/>
          </a:p>
          <a:p>
            <a:r>
              <a:rPr lang="en-US" dirty="0"/>
              <a:t>Seminar and group project on Thai Industrial Development and Policies: (Automotive; Electronics; Food processing; Energy etc.)</a:t>
            </a:r>
          </a:p>
          <a:p>
            <a:endParaRPr lang="en-US" dirty="0"/>
          </a:p>
          <a:p>
            <a:r>
              <a:rPr lang="en-US" dirty="0" smtClean="0"/>
              <a:t>Show </a:t>
            </a:r>
            <a:r>
              <a:rPr lang="en-US" dirty="0"/>
              <a:t>the nature of each industry and how public policies affect their development regarding the six issues.	</a:t>
            </a:r>
          </a:p>
          <a:p>
            <a:r>
              <a:rPr lang="en-US" dirty="0" smtClean="0"/>
              <a:t>Show </a:t>
            </a:r>
            <a:r>
              <a:rPr lang="en-US" dirty="0"/>
              <a:t>how each industry embraces the six previously discussed issues. </a:t>
            </a:r>
          </a:p>
          <a:p>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Class Discussion</a:t>
            </a:r>
            <a:endParaRPr lang="th-TH" dirty="0"/>
          </a:p>
        </p:txBody>
      </p:sp>
      <p:sp>
        <p:nvSpPr>
          <p:cNvPr id="3" name="Content Placeholder 2"/>
          <p:cNvSpPr>
            <a:spLocks noGrp="1"/>
          </p:cNvSpPr>
          <p:nvPr>
            <p:ph idx="1"/>
          </p:nvPr>
        </p:nvSpPr>
        <p:spPr/>
        <p:txBody>
          <a:bodyPr/>
          <a:lstStyle/>
          <a:p>
            <a:r>
              <a:rPr lang="en-US" dirty="0"/>
              <a:t>To encourage discussions in the class, 3-4 students will be called upon to ask questions or to discuss any course material in every class. </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08630758"/>
              </p:ext>
            </p:extLst>
          </p:nvPr>
        </p:nvGraphicFramePr>
        <p:xfrm>
          <a:off x="323528" y="260652"/>
          <a:ext cx="8424936" cy="5976658"/>
        </p:xfrm>
        <a:graphic>
          <a:graphicData uri="http://schemas.openxmlformats.org/drawingml/2006/table">
            <a:tbl>
              <a:tblPr firstRow="1" firstCol="1" bandRow="1">
                <a:tableStyleId>{5C22544A-7EE6-4342-B048-85BDC9FD1C3A}</a:tableStyleId>
              </a:tblPr>
              <a:tblGrid>
                <a:gridCol w="973779"/>
                <a:gridCol w="7451157"/>
              </a:tblGrid>
              <a:tr h="747084">
                <a:tc>
                  <a:txBody>
                    <a:bodyPr/>
                    <a:lstStyle/>
                    <a:p>
                      <a:pPr marL="0" marR="0" algn="ctr">
                        <a:spcBef>
                          <a:spcPts val="0"/>
                        </a:spcBef>
                        <a:spcAft>
                          <a:spcPts val="0"/>
                        </a:spcAft>
                        <a:tabLst>
                          <a:tab pos="1724025" algn="l"/>
                        </a:tabLst>
                      </a:pPr>
                      <a:r>
                        <a:rPr lang="en-US" sz="1400" b="1" dirty="0">
                          <a:effectLst/>
                        </a:rPr>
                        <a:t>Date</a:t>
                      </a:r>
                      <a:endParaRPr lang="en-US" sz="1600" b="1" dirty="0">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400" b="1" dirty="0">
                          <a:effectLst/>
                        </a:rPr>
                        <a:t>Topics</a:t>
                      </a:r>
                      <a:endParaRPr lang="en-US" sz="1600" b="1" dirty="0">
                        <a:effectLst/>
                      </a:endParaRPr>
                    </a:p>
                    <a:p>
                      <a:pPr marL="0" marR="0" algn="ctr">
                        <a:spcBef>
                          <a:spcPts val="0"/>
                        </a:spcBef>
                        <a:spcAft>
                          <a:spcPts val="0"/>
                        </a:spcAft>
                        <a:tabLst>
                          <a:tab pos="1724025" algn="l"/>
                        </a:tabLst>
                      </a:pPr>
                      <a:r>
                        <a:rPr lang="en-US" sz="1400" b="1" dirty="0">
                          <a:effectLst/>
                        </a:rPr>
                        <a:t> </a:t>
                      </a:r>
                      <a:endParaRPr lang="en-US" sz="1600" b="1" dirty="0">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14 Jan.</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Introduction: John Weiss (Ch1) Industry and Development</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16 Jan.</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Ha-joon Chang: (Ch4) The Political Economy of Industrial Policy</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21 Jan.</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(Laurids S. Lauridsen Strategic Industrial Policy and Latecomer Development</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23 Jan.</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(Laurids S. Lauridsen Strategic Industrial Policy and Latecomer Development</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28 Jan.</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Akira Suehiro: (Ch2) Latecomer, Flying Geese, and Competitive Advantages</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TBA</a:t>
                      </a:r>
                      <a:endParaRPr lang="en-US" sz="16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400" b="1">
                          <a:effectLst/>
                        </a:rPr>
                        <a:t>Akira Suehiro: (Ch6) Import Substitution, Export Promotion, and Industrial Policy</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4 Feb.</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Special Lecture on Global Value Chain</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6 Feb.</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Stiglitz Joseph: Some Lesson from the East Asian Miracle</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11 Feb.</a:t>
                      </a:r>
                      <a:endParaRPr lang="en-US" sz="16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400" b="1">
                          <a:effectLst/>
                        </a:rPr>
                        <a:t>Stiglitz Joseph: Some Lesson from the East Asian Miracle</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13 Feb.</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Hajoon Chang: Industrial Policy: Can We Go Beyond an Unproductive Confrontation? </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18 Feb.</a:t>
                      </a:r>
                      <a:endParaRPr lang="en-US" sz="16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400" b="1">
                          <a:effectLst/>
                        </a:rPr>
                        <a:t>Hajoon Chang: Industrial Policy: Can We Go Beyond an Unproductive Confrontation?</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20 Feb</a:t>
                      </a:r>
                      <a:endParaRPr lang="en-US" sz="16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400" b="1" dirty="0">
                          <a:effectLst/>
                        </a:rPr>
                        <a:t>Seminar on Six Issues: International Experiences I (group 1 &amp; 2)</a:t>
                      </a:r>
                      <a:endParaRPr lang="en-US" sz="1600" b="1" dirty="0">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25 Feb.</a:t>
                      </a:r>
                      <a:endParaRPr lang="en-US" sz="16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400" b="1">
                          <a:effectLst/>
                        </a:rPr>
                        <a:t>Seminar on Six Issues: International Experiences II (group 3 &amp; 4)</a:t>
                      </a:r>
                      <a:endParaRPr lang="en-US" sz="1600" b="1">
                        <a:effectLst/>
                        <a:latin typeface="Cordia New"/>
                        <a:ea typeface="Cordia New"/>
                        <a:cs typeface="Angsana New"/>
                      </a:endParaRPr>
                    </a:p>
                  </a:txBody>
                  <a:tcPr marL="68580" marR="68580" marT="0" marB="0"/>
                </a:tc>
              </a:tr>
              <a:tr h="373541">
                <a:tc>
                  <a:txBody>
                    <a:bodyPr/>
                    <a:lstStyle/>
                    <a:p>
                      <a:pPr marL="0" marR="0" algn="just">
                        <a:spcBef>
                          <a:spcPts val="0"/>
                        </a:spcBef>
                        <a:spcAft>
                          <a:spcPts val="0"/>
                        </a:spcAft>
                        <a:tabLst>
                          <a:tab pos="1724025" algn="l"/>
                        </a:tabLst>
                      </a:pPr>
                      <a:r>
                        <a:rPr lang="en-US" sz="1400" b="1">
                          <a:effectLst/>
                        </a:rPr>
                        <a:t>27 Feb.</a:t>
                      </a:r>
                      <a:endParaRPr lang="en-US" sz="16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400" b="1" dirty="0">
                          <a:effectLst/>
                        </a:rPr>
                        <a:t>Seminar on Six Issues: International Experiences III (group 5 &amp; 6)</a:t>
                      </a:r>
                      <a:endParaRPr lang="en-US" sz="1600" b="1" dirty="0">
                        <a:effectLst/>
                        <a:latin typeface="Cordia New"/>
                        <a:ea typeface="Cordia New"/>
                        <a:cs typeface="Angsana New"/>
                      </a:endParaRPr>
                    </a:p>
                  </a:txBody>
                  <a:tcPr marL="68580" marR="68580" marT="0" marB="0"/>
                </a:tc>
              </a:tr>
            </a:tbl>
          </a:graphicData>
        </a:graphic>
      </p:graphicFrame>
    </p:spTree>
    <p:extLst>
      <p:ext uri="{BB962C8B-B14F-4D97-AF65-F5344CB8AC3E}">
        <p14:creationId xmlns:p14="http://schemas.microsoft.com/office/powerpoint/2010/main" val="250219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8527329"/>
              </p:ext>
            </p:extLst>
          </p:nvPr>
        </p:nvGraphicFramePr>
        <p:xfrm>
          <a:off x="395536" y="260648"/>
          <a:ext cx="8352928" cy="5688633"/>
        </p:xfrm>
        <a:graphic>
          <a:graphicData uri="http://schemas.openxmlformats.org/drawingml/2006/table">
            <a:tbl>
              <a:tblPr firstRow="1" firstCol="1" bandRow="1">
                <a:tableStyleId>{5C22544A-7EE6-4342-B048-85BDC9FD1C3A}</a:tableStyleId>
              </a:tblPr>
              <a:tblGrid>
                <a:gridCol w="965457"/>
                <a:gridCol w="7387471"/>
              </a:tblGrid>
              <a:tr h="540663">
                <a:tc>
                  <a:txBody>
                    <a:bodyPr/>
                    <a:lstStyle/>
                    <a:p>
                      <a:pPr marL="0" marR="0" algn="just">
                        <a:spcBef>
                          <a:spcPts val="0"/>
                        </a:spcBef>
                        <a:spcAft>
                          <a:spcPts val="0"/>
                        </a:spcAft>
                        <a:tabLst>
                          <a:tab pos="1724025" algn="l"/>
                        </a:tabLst>
                      </a:pPr>
                      <a:r>
                        <a:rPr lang="en-US" sz="1600" b="1">
                          <a:effectLst/>
                        </a:rPr>
                        <a:t>11 Mar.</a:t>
                      </a:r>
                      <a:endParaRPr lang="en-US" sz="18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a:effectLst/>
                        </a:rPr>
                        <a:t>Dani Rodrik: Industrial Policy for the 21st Century</a:t>
                      </a:r>
                      <a:endParaRPr lang="en-US" sz="1800" b="1">
                        <a:effectLst/>
                        <a:latin typeface="Cordia New"/>
                        <a:ea typeface="Cordia New"/>
                        <a:cs typeface="Angsana New"/>
                      </a:endParaRPr>
                    </a:p>
                  </a:txBody>
                  <a:tcPr marL="68580" marR="68580" marT="0" marB="0"/>
                </a:tc>
              </a:tr>
              <a:tr h="540663">
                <a:tc>
                  <a:txBody>
                    <a:bodyPr/>
                    <a:lstStyle/>
                    <a:p>
                      <a:pPr marL="0" marR="0" algn="just">
                        <a:spcBef>
                          <a:spcPts val="0"/>
                        </a:spcBef>
                        <a:spcAft>
                          <a:spcPts val="0"/>
                        </a:spcAft>
                        <a:tabLst>
                          <a:tab pos="1724025" algn="l"/>
                        </a:tabLst>
                      </a:pPr>
                      <a:r>
                        <a:rPr lang="en-US" sz="1600" b="1">
                          <a:effectLst/>
                        </a:rPr>
                        <a:t>13 Mar.</a:t>
                      </a:r>
                      <a:endParaRPr lang="en-US" sz="18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a:effectLst/>
                        </a:rPr>
                        <a:t>Ritchie: Systemic Vulnerability</a:t>
                      </a:r>
                      <a:endParaRPr lang="en-US" sz="1800" b="1">
                        <a:effectLst/>
                        <a:latin typeface="Cordia New"/>
                        <a:ea typeface="Cordia New"/>
                        <a:cs typeface="Angsana New"/>
                      </a:endParaRPr>
                    </a:p>
                  </a:txBody>
                  <a:tcPr marL="68580" marR="68580" marT="0" marB="0"/>
                </a:tc>
              </a:tr>
              <a:tr h="540663">
                <a:tc>
                  <a:txBody>
                    <a:bodyPr/>
                    <a:lstStyle/>
                    <a:p>
                      <a:pPr marL="0" marR="0" algn="just">
                        <a:spcBef>
                          <a:spcPts val="0"/>
                        </a:spcBef>
                        <a:spcAft>
                          <a:spcPts val="0"/>
                        </a:spcAft>
                        <a:tabLst>
                          <a:tab pos="1724025" algn="l"/>
                        </a:tabLst>
                      </a:pPr>
                      <a:r>
                        <a:rPr lang="en-US" sz="1600" b="1">
                          <a:effectLst/>
                        </a:rPr>
                        <a:t>18 Mar.</a:t>
                      </a:r>
                      <a:endParaRPr lang="en-US" sz="18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a:effectLst/>
                        </a:rPr>
                        <a:t>Ritchie: Systemic Vulnerability</a:t>
                      </a:r>
                      <a:endParaRPr lang="en-US" sz="1800" b="1">
                        <a:effectLst/>
                        <a:latin typeface="Cordia New"/>
                        <a:ea typeface="Cordia New"/>
                        <a:cs typeface="Angsana New"/>
                      </a:endParaRPr>
                    </a:p>
                  </a:txBody>
                  <a:tcPr marL="68580" marR="68580" marT="0" marB="0"/>
                </a:tc>
              </a:tr>
              <a:tr h="540663">
                <a:tc>
                  <a:txBody>
                    <a:bodyPr/>
                    <a:lstStyle/>
                    <a:p>
                      <a:pPr marL="0" marR="0" algn="just">
                        <a:spcBef>
                          <a:spcPts val="0"/>
                        </a:spcBef>
                        <a:spcAft>
                          <a:spcPts val="0"/>
                        </a:spcAft>
                        <a:tabLst>
                          <a:tab pos="1724025" algn="l"/>
                        </a:tabLst>
                      </a:pPr>
                      <a:r>
                        <a:rPr lang="en-US" sz="1600" b="1">
                          <a:effectLst/>
                        </a:rPr>
                        <a:t>20 Mar.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Prema Chandra: Product Fragmentation and Trade Patterns in East Asia</a:t>
                      </a:r>
                      <a:endParaRPr lang="en-US" sz="1800" b="1">
                        <a:effectLst/>
                        <a:latin typeface="Cordia New"/>
                        <a:ea typeface="Cordia New"/>
                        <a:cs typeface="Angsana New"/>
                      </a:endParaRPr>
                    </a:p>
                  </a:txBody>
                  <a:tcPr marL="68580" marR="68580" marT="0" marB="0"/>
                </a:tc>
              </a:tr>
              <a:tr h="1081327">
                <a:tc>
                  <a:txBody>
                    <a:bodyPr/>
                    <a:lstStyle/>
                    <a:p>
                      <a:pPr marL="0" marR="0" algn="just">
                        <a:spcBef>
                          <a:spcPts val="0"/>
                        </a:spcBef>
                        <a:spcAft>
                          <a:spcPts val="0"/>
                        </a:spcAft>
                        <a:tabLst>
                          <a:tab pos="1724025" algn="l"/>
                        </a:tabLst>
                      </a:pPr>
                      <a:r>
                        <a:rPr lang="en-US" sz="1600" b="1">
                          <a:effectLst/>
                        </a:rPr>
                        <a:t>25 Mar.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Sanjaya Lall: The Technological Structure and Performance of Developing CountryManufactured Exports,1985‐98</a:t>
                      </a:r>
                      <a:endParaRPr lang="en-US" sz="1800" b="1">
                        <a:effectLst/>
                        <a:latin typeface="Cordia New"/>
                        <a:ea typeface="Cordia New"/>
                        <a:cs typeface="Angsana New"/>
                      </a:endParaRPr>
                    </a:p>
                  </a:txBody>
                  <a:tcPr marL="68580" marR="68580" marT="0" marB="0"/>
                </a:tc>
              </a:tr>
              <a:tr h="1081327">
                <a:tc>
                  <a:txBody>
                    <a:bodyPr/>
                    <a:lstStyle/>
                    <a:p>
                      <a:pPr marL="0" marR="0" algn="just">
                        <a:spcBef>
                          <a:spcPts val="0"/>
                        </a:spcBef>
                        <a:spcAft>
                          <a:spcPts val="0"/>
                        </a:spcAft>
                        <a:tabLst>
                          <a:tab pos="1724025" algn="l"/>
                        </a:tabLst>
                      </a:pPr>
                      <a:r>
                        <a:rPr lang="en-US" sz="1600" b="1">
                          <a:effectLst/>
                        </a:rPr>
                        <a:t>27 Mar.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McKinsey: Trading myths: Addressing misconceptions about trade, jobs, and competitiveness</a:t>
                      </a:r>
                      <a:endParaRPr lang="en-US" sz="1800" b="1">
                        <a:effectLst/>
                        <a:latin typeface="Cordia New"/>
                        <a:ea typeface="Cordia New"/>
                        <a:cs typeface="Angsana New"/>
                      </a:endParaRPr>
                    </a:p>
                  </a:txBody>
                  <a:tcPr marL="68580" marR="68580" marT="0" marB="0"/>
                </a:tc>
              </a:tr>
              <a:tr h="1363327">
                <a:tc>
                  <a:txBody>
                    <a:bodyPr/>
                    <a:lstStyle/>
                    <a:p>
                      <a:pPr marL="0" marR="0" algn="just">
                        <a:spcBef>
                          <a:spcPts val="0"/>
                        </a:spcBef>
                        <a:spcAft>
                          <a:spcPts val="0"/>
                        </a:spcAft>
                        <a:tabLst>
                          <a:tab pos="1724025" algn="l"/>
                        </a:tabLst>
                      </a:pPr>
                      <a:r>
                        <a:rPr lang="en-US" sz="1600" b="1">
                          <a:effectLst/>
                        </a:rPr>
                        <a:t>1 Apr.</a:t>
                      </a:r>
                      <a:endParaRPr lang="en-US" sz="18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dirty="0">
                          <a:effectLst/>
                        </a:rPr>
                        <a:t>McKinsey: Trading myths: Addressing misconceptions about trade, jobs, and competitiveness</a:t>
                      </a:r>
                      <a:endParaRPr lang="en-US" sz="1800" b="1" dirty="0">
                        <a:effectLst/>
                        <a:latin typeface="Cordia New"/>
                        <a:ea typeface="Cordia New"/>
                        <a:cs typeface="Angsana New"/>
                      </a:endParaRPr>
                    </a:p>
                  </a:txBody>
                  <a:tcPr marL="68580" marR="68580" marT="0" marB="0"/>
                </a:tc>
              </a:tr>
            </a:tbl>
          </a:graphicData>
        </a:graphic>
      </p:graphicFrame>
    </p:spTree>
    <p:extLst>
      <p:ext uri="{BB962C8B-B14F-4D97-AF65-F5344CB8AC3E}">
        <p14:creationId xmlns:p14="http://schemas.microsoft.com/office/powerpoint/2010/main" val="4204085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73501299"/>
              </p:ext>
            </p:extLst>
          </p:nvPr>
        </p:nvGraphicFramePr>
        <p:xfrm>
          <a:off x="467544" y="332656"/>
          <a:ext cx="8280920" cy="5328589"/>
        </p:xfrm>
        <a:graphic>
          <a:graphicData uri="http://schemas.openxmlformats.org/drawingml/2006/table">
            <a:tbl>
              <a:tblPr firstRow="1" firstCol="1" bandRow="1">
                <a:tableStyleId>{5C22544A-7EE6-4342-B048-85BDC9FD1C3A}</a:tableStyleId>
              </a:tblPr>
              <a:tblGrid>
                <a:gridCol w="957133"/>
                <a:gridCol w="7323787"/>
              </a:tblGrid>
              <a:tr h="484417">
                <a:tc>
                  <a:txBody>
                    <a:bodyPr/>
                    <a:lstStyle/>
                    <a:p>
                      <a:pPr marL="0" marR="0" algn="just">
                        <a:spcBef>
                          <a:spcPts val="0"/>
                        </a:spcBef>
                        <a:spcAft>
                          <a:spcPts val="0"/>
                        </a:spcAft>
                        <a:tabLst>
                          <a:tab pos="1724025" algn="l"/>
                        </a:tabLst>
                      </a:pPr>
                      <a:r>
                        <a:rPr lang="en-US" sz="1600" b="1">
                          <a:effectLst/>
                        </a:rPr>
                        <a:t>3 Apr.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Somboon Siriprachai: Industrialisation and Inequality in Thailand</a:t>
                      </a:r>
                      <a:endParaRPr lang="en-US" sz="1800" b="1">
                        <a:effectLst/>
                        <a:latin typeface="Cordia New"/>
                        <a:ea typeface="Cordia New"/>
                        <a:cs typeface="Angsana New"/>
                      </a:endParaRPr>
                    </a:p>
                  </a:txBody>
                  <a:tcPr marL="68580" marR="68580" marT="0" marB="0"/>
                </a:tc>
              </a:tr>
              <a:tr h="484417">
                <a:tc>
                  <a:txBody>
                    <a:bodyPr/>
                    <a:lstStyle/>
                    <a:p>
                      <a:pPr marL="0" marR="0" algn="just">
                        <a:spcBef>
                          <a:spcPts val="0"/>
                        </a:spcBef>
                        <a:spcAft>
                          <a:spcPts val="0"/>
                        </a:spcAft>
                        <a:tabLst>
                          <a:tab pos="1724025" algn="l"/>
                        </a:tabLst>
                      </a:pPr>
                      <a:r>
                        <a:rPr lang="en-US" sz="1600" b="1">
                          <a:effectLst/>
                        </a:rPr>
                        <a:t>8 Apr.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 Somboon Siriprachai: Industrialisation and Inequality in Thailand</a:t>
                      </a:r>
                      <a:endParaRPr lang="en-US" sz="1800" b="1">
                        <a:effectLst/>
                        <a:latin typeface="Cordia New"/>
                        <a:ea typeface="Cordia New"/>
                        <a:cs typeface="Angsana New"/>
                      </a:endParaRPr>
                    </a:p>
                  </a:txBody>
                  <a:tcPr marL="68580" marR="68580" marT="0" marB="0"/>
                </a:tc>
              </a:tr>
              <a:tr h="968835">
                <a:tc>
                  <a:txBody>
                    <a:bodyPr/>
                    <a:lstStyle/>
                    <a:p>
                      <a:pPr marL="0" marR="0" algn="just">
                        <a:spcBef>
                          <a:spcPts val="0"/>
                        </a:spcBef>
                        <a:spcAft>
                          <a:spcPts val="0"/>
                        </a:spcAft>
                        <a:tabLst>
                          <a:tab pos="1724025" algn="l"/>
                        </a:tabLst>
                      </a:pPr>
                      <a:r>
                        <a:rPr lang="en-US" sz="1600" b="1">
                          <a:effectLst/>
                        </a:rPr>
                        <a:t>22 Apr.</a:t>
                      </a:r>
                      <a:endParaRPr lang="en-US" sz="1800" b="1">
                        <a:effectLst/>
                        <a:latin typeface="Cordia New"/>
                        <a:ea typeface="Cordia New"/>
                        <a:cs typeface="Angsana New"/>
                      </a:endParaRPr>
                    </a:p>
                  </a:txBody>
                  <a:tcPr marL="68580" marR="68580" marT="0" marB="0"/>
                </a:tc>
                <a:tc>
                  <a:txBody>
                    <a:bodyPr/>
                    <a:lstStyle/>
                    <a:p>
                      <a:pPr marL="0" marR="0">
                        <a:spcBef>
                          <a:spcPts val="0"/>
                        </a:spcBef>
                        <a:spcAft>
                          <a:spcPts val="0"/>
                        </a:spcAft>
                        <a:tabLst>
                          <a:tab pos="1724025" algn="l"/>
                        </a:tabLst>
                      </a:pPr>
                      <a:r>
                        <a:rPr lang="en-US" sz="1600" b="1">
                          <a:effectLst/>
                        </a:rPr>
                        <a:t> Laurids S. Lauridsen: The Policies and Politics of Industrial Upgrading in Thailand during the Thaksin Era</a:t>
                      </a:r>
                      <a:endParaRPr lang="en-US" sz="1800" b="1">
                        <a:effectLst/>
                        <a:latin typeface="Cordia New"/>
                        <a:ea typeface="Cordia New"/>
                        <a:cs typeface="Angsana New"/>
                      </a:endParaRPr>
                    </a:p>
                  </a:txBody>
                  <a:tcPr marL="68580" marR="68580" marT="0" marB="0"/>
                </a:tc>
              </a:tr>
              <a:tr h="968835">
                <a:tc>
                  <a:txBody>
                    <a:bodyPr/>
                    <a:lstStyle/>
                    <a:p>
                      <a:pPr marL="0" marR="0" algn="just">
                        <a:spcBef>
                          <a:spcPts val="0"/>
                        </a:spcBef>
                        <a:spcAft>
                          <a:spcPts val="0"/>
                        </a:spcAft>
                        <a:tabLst>
                          <a:tab pos="1724025" algn="l"/>
                        </a:tabLst>
                      </a:pPr>
                      <a:r>
                        <a:rPr lang="en-US" sz="1600" b="1">
                          <a:effectLst/>
                        </a:rPr>
                        <a:t>24 Apr.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Patarapong Intarakumnerd: National innovation system in less successful developing countries: the case of Thailand</a:t>
                      </a:r>
                      <a:endParaRPr lang="en-US" sz="1800" b="1">
                        <a:effectLst/>
                        <a:latin typeface="Cordia New"/>
                        <a:ea typeface="Cordia New"/>
                        <a:cs typeface="Angsana New"/>
                      </a:endParaRPr>
                    </a:p>
                  </a:txBody>
                  <a:tcPr marL="68580" marR="68580" marT="0" marB="0"/>
                </a:tc>
              </a:tr>
              <a:tr h="484417">
                <a:tc>
                  <a:txBody>
                    <a:bodyPr/>
                    <a:lstStyle/>
                    <a:p>
                      <a:pPr marL="0" marR="0" algn="just">
                        <a:spcBef>
                          <a:spcPts val="0"/>
                        </a:spcBef>
                        <a:spcAft>
                          <a:spcPts val="0"/>
                        </a:spcAft>
                        <a:tabLst>
                          <a:tab pos="1724025" algn="l"/>
                        </a:tabLst>
                      </a:pPr>
                      <a:r>
                        <a:rPr lang="en-US" sz="1600" b="1">
                          <a:effectLst/>
                        </a:rPr>
                        <a:t>29 Apr.</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a:effectLst/>
                        </a:rPr>
                        <a:t>McKinsey: Manufacturing the future: The next era of global growth and innovation</a:t>
                      </a:r>
                      <a:endParaRPr lang="en-US" sz="1800" b="1">
                        <a:effectLst/>
                        <a:latin typeface="Cordia New"/>
                        <a:ea typeface="Cordia New"/>
                        <a:cs typeface="Angsana New"/>
                      </a:endParaRPr>
                    </a:p>
                  </a:txBody>
                  <a:tcPr marL="68580" marR="68580" marT="0" marB="0"/>
                </a:tc>
              </a:tr>
              <a:tr h="484417">
                <a:tc>
                  <a:txBody>
                    <a:bodyPr/>
                    <a:lstStyle/>
                    <a:p>
                      <a:pPr marL="0" marR="0" algn="just">
                        <a:spcBef>
                          <a:spcPts val="0"/>
                        </a:spcBef>
                        <a:spcAft>
                          <a:spcPts val="0"/>
                        </a:spcAft>
                        <a:tabLst>
                          <a:tab pos="1724025" algn="l"/>
                        </a:tabLst>
                      </a:pPr>
                      <a:r>
                        <a:rPr lang="en-US" sz="1600" b="1">
                          <a:effectLst/>
                        </a:rPr>
                        <a:t>1 May</a:t>
                      </a:r>
                      <a:endParaRPr lang="en-US" sz="1800" b="1">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Seminar on Thai Industrial Development and Policies II : Sector I (group 1 &amp; 2)</a:t>
                      </a:r>
                      <a:endParaRPr lang="en-US" sz="1800" b="1">
                        <a:effectLst/>
                        <a:latin typeface="Cordia New"/>
                        <a:ea typeface="Cordia New"/>
                        <a:cs typeface="Angsana New"/>
                      </a:endParaRPr>
                    </a:p>
                  </a:txBody>
                  <a:tcPr marL="68580" marR="68580" marT="0" marB="0"/>
                </a:tc>
              </a:tr>
              <a:tr h="484417">
                <a:tc>
                  <a:txBody>
                    <a:bodyPr/>
                    <a:lstStyle/>
                    <a:p>
                      <a:pPr marL="0" marR="0" algn="just">
                        <a:spcBef>
                          <a:spcPts val="0"/>
                        </a:spcBef>
                        <a:spcAft>
                          <a:spcPts val="0"/>
                        </a:spcAft>
                        <a:tabLst>
                          <a:tab pos="1724025" algn="l"/>
                        </a:tabLst>
                      </a:pPr>
                      <a:r>
                        <a:rPr lang="en-US" sz="1600" b="1">
                          <a:effectLst/>
                        </a:rPr>
                        <a:t>6 May</a:t>
                      </a:r>
                      <a:endParaRPr lang="en-US" sz="1800" b="1">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Seminar on Thai Industrial Development and Policies II: Sector II (group 3 &amp; 4)</a:t>
                      </a:r>
                      <a:endParaRPr lang="en-US" sz="1800" b="1">
                        <a:effectLst/>
                        <a:latin typeface="Cordia New"/>
                        <a:ea typeface="Cordia New"/>
                        <a:cs typeface="Angsana New"/>
                      </a:endParaRPr>
                    </a:p>
                  </a:txBody>
                  <a:tcPr marL="68580" marR="68580" marT="0" marB="0"/>
                </a:tc>
              </a:tr>
              <a:tr h="484417">
                <a:tc>
                  <a:txBody>
                    <a:bodyPr/>
                    <a:lstStyle/>
                    <a:p>
                      <a:pPr marL="0" marR="0" algn="just">
                        <a:spcBef>
                          <a:spcPts val="0"/>
                        </a:spcBef>
                        <a:spcAft>
                          <a:spcPts val="0"/>
                        </a:spcAft>
                        <a:tabLst>
                          <a:tab pos="1724025" algn="l"/>
                        </a:tabLst>
                      </a:pPr>
                      <a:r>
                        <a:rPr lang="en-US" sz="1600" b="1">
                          <a:effectLst/>
                        </a:rPr>
                        <a:t>8 May</a:t>
                      </a:r>
                      <a:endParaRPr lang="en-US" sz="1800" b="1">
                        <a:effectLst/>
                        <a:latin typeface="Cordia New"/>
                        <a:ea typeface="Cordia New"/>
                        <a:cs typeface="Angsana New"/>
                      </a:endParaRPr>
                    </a:p>
                  </a:txBody>
                  <a:tcPr marL="68580" marR="68580" marT="0" marB="0"/>
                </a:tc>
                <a:tc>
                  <a:txBody>
                    <a:bodyPr/>
                    <a:lstStyle/>
                    <a:p>
                      <a:pPr marL="0" marR="0" algn="ctr">
                        <a:spcBef>
                          <a:spcPts val="0"/>
                        </a:spcBef>
                        <a:spcAft>
                          <a:spcPts val="0"/>
                        </a:spcAft>
                        <a:tabLst>
                          <a:tab pos="1724025" algn="l"/>
                        </a:tabLst>
                      </a:pPr>
                      <a:r>
                        <a:rPr lang="en-US" sz="1600" b="1">
                          <a:effectLst/>
                        </a:rPr>
                        <a:t>Seminar on Thai Industrial Development and Policies II: Sector III (group 5 &amp; 6)</a:t>
                      </a:r>
                      <a:endParaRPr lang="en-US" sz="1800" b="1">
                        <a:effectLst/>
                        <a:latin typeface="Cordia New"/>
                        <a:ea typeface="Cordia New"/>
                        <a:cs typeface="Angsana New"/>
                      </a:endParaRPr>
                    </a:p>
                  </a:txBody>
                  <a:tcPr marL="68580" marR="68580" marT="0" marB="0"/>
                </a:tc>
              </a:tr>
              <a:tr h="484417">
                <a:tc>
                  <a:txBody>
                    <a:bodyPr/>
                    <a:lstStyle/>
                    <a:p>
                      <a:pPr marL="0" marR="0" algn="just">
                        <a:spcBef>
                          <a:spcPts val="0"/>
                        </a:spcBef>
                        <a:spcAft>
                          <a:spcPts val="0"/>
                        </a:spcAft>
                        <a:tabLst>
                          <a:tab pos="1724025" algn="l"/>
                        </a:tabLst>
                      </a:pPr>
                      <a:r>
                        <a:rPr lang="en-US" sz="1600" b="1">
                          <a:effectLst/>
                        </a:rPr>
                        <a:t> </a:t>
                      </a:r>
                      <a:endParaRPr lang="en-US" sz="1800" b="1">
                        <a:effectLst/>
                        <a:latin typeface="Cordia New"/>
                        <a:ea typeface="Cordia New"/>
                        <a:cs typeface="Angsana New"/>
                      </a:endParaRPr>
                    </a:p>
                  </a:txBody>
                  <a:tcPr marL="68580" marR="68580" marT="0" marB="0"/>
                </a:tc>
                <a:tc>
                  <a:txBody>
                    <a:bodyPr/>
                    <a:lstStyle/>
                    <a:p>
                      <a:pPr marL="0" marR="0" algn="just">
                        <a:spcBef>
                          <a:spcPts val="0"/>
                        </a:spcBef>
                        <a:spcAft>
                          <a:spcPts val="0"/>
                        </a:spcAft>
                        <a:tabLst>
                          <a:tab pos="1724025" algn="l"/>
                        </a:tabLst>
                      </a:pPr>
                      <a:r>
                        <a:rPr lang="en-US" sz="1600" b="1" dirty="0">
                          <a:effectLst/>
                        </a:rPr>
                        <a:t> </a:t>
                      </a:r>
                      <a:endParaRPr lang="en-US" sz="1800" b="1" dirty="0">
                        <a:effectLst/>
                        <a:latin typeface="Cordia New"/>
                        <a:ea typeface="Cordia New"/>
                        <a:cs typeface="Angsana New"/>
                      </a:endParaRPr>
                    </a:p>
                  </a:txBody>
                  <a:tcPr marL="68580" marR="68580" marT="0" marB="0"/>
                </a:tc>
              </a:tr>
            </a:tbl>
          </a:graphicData>
        </a:graphic>
      </p:graphicFrame>
    </p:spTree>
    <p:extLst>
      <p:ext uri="{BB962C8B-B14F-4D97-AF65-F5344CB8AC3E}">
        <p14:creationId xmlns:p14="http://schemas.microsoft.com/office/powerpoint/2010/main" val="2005484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TotalTime>
  <Words>622</Words>
  <Application>Microsoft Office PowerPoint</Application>
  <PresentationFormat>On-screen Show (4:3)</PresentationFormat>
  <Paragraphs>86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Public Policy and Industrialization  EE 482 </vt:lpstr>
      <vt:lpstr>Course description</vt:lpstr>
      <vt:lpstr>Evaluation</vt:lpstr>
      <vt:lpstr>Industry seminar presentation and papers </vt:lpstr>
      <vt:lpstr>Class Discussion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Policy and Industrialization  EE 482</dc:title>
  <dc:creator>kook</dc:creator>
  <cp:lastModifiedBy>Monthien</cp:lastModifiedBy>
  <cp:revision>9</cp:revision>
  <dcterms:created xsi:type="dcterms:W3CDTF">2012-12-23T11:51:48Z</dcterms:created>
  <dcterms:modified xsi:type="dcterms:W3CDTF">2015-01-14T02:00:15Z</dcterms:modified>
</cp:coreProperties>
</file>