
<file path=[Content_Types].xml><?xml version="1.0" encoding="utf-8"?>
<Types xmlns="http://schemas.openxmlformats.org/package/2006/content-types">
  <Override PartName="/ppt/slideLayouts/slideLayout10.xml" ContentType="application/vnd.openxmlformats-officedocument.presentationml.slideLayout+xml"/>
  <Default Extension="rels" ContentType="application/vnd.openxmlformats-package.relationships+xml"/>
  <Override PartName="/ppt/slides/slide69.xml" ContentType="application/vnd.openxmlformats-officedocument.presentationml.slide+xml"/>
  <Override PartName="/ppt/slides/slide14.xml" ContentType="application/vnd.openxmlformats-officedocument.presentationml.slide+xml"/>
  <Override PartName="/ppt/slides/slide62.xml" ContentType="application/vnd.openxmlformats-officedocument.presentationml.slide+xml"/>
  <Default Extension="xml" ContentType="application/xml"/>
  <Override PartName="/ppt/slides/slide45.xml" ContentType="application/vnd.openxmlformats-officedocument.presentationml.slide+xml"/>
  <Override PartName="/ppt/tableStyles.xml" ContentType="application/vnd.openxmlformats-officedocument.presentationml.tableStyles+xml"/>
  <Override PartName="/ppt/slides/slide28.xml" ContentType="application/vnd.openxmlformats-officedocument.presentationml.slide+xml"/>
  <Override PartName="/ppt/slides/slide54.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68.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docProps/core.xml" ContentType="application/vnd.openxmlformats-package.core-properties+xml"/>
  <Override PartName="/ppt/slides/slide61.xml" ContentType="application/vnd.openxmlformats-officedocument.presentationml.slide+xml"/>
  <Override PartName="/ppt/slides/slide44.xml" ContentType="application/vnd.openxmlformats-officedocument.presentationml.slide+xml"/>
  <Override PartName="/ppt/handoutMasters/handoutMaster1.xml" ContentType="application/vnd.openxmlformats-officedocument.presentationml.handoutMaster+xml"/>
  <Override PartName="/ppt/slides/slide27.xml" ContentType="application/vnd.openxmlformats-officedocument.presentationml.slide+xml"/>
  <Override PartName="/ppt/slides/slide53.xml" ContentType="application/vnd.openxmlformats-officedocument.presentationml.slide+xml"/>
  <Default Extension="vml" ContentType="application/vnd.openxmlformats-officedocument.vmlDrawing"/>
  <Override PartName="/ppt/slides/slide20.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Layouts/slideLayout4.xml" ContentType="application/vnd.openxmlformats-officedocument.presentationml.slideLayout+xml"/>
  <Default Extension="png" ContentType="image/png"/>
  <Override PartName="/ppt/slides/slide67.xml" ContentType="application/vnd.openxmlformats-officedocument.presentationml.slide+xml"/>
  <Override PartName="/ppt/slides/slide12.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slides/slide43.xml" ContentType="application/vnd.openxmlformats-officedocument.presentationml.slide+xml"/>
  <Override PartName="/ppt/slides/slide59.xml" ContentType="application/vnd.openxmlformats-officedocument.presentationml.slide+xml"/>
  <Override PartName="/ppt/slides/slide26.xml" ContentType="application/vnd.openxmlformats-officedocument.presentationml.slide+xml"/>
  <Override PartName="/ppt/slides/slide52.xml" ContentType="application/vnd.openxmlformats-officedocument.presentationml.slide+xml"/>
  <Override PartName="/ppt/slides/slide35.xml" ContentType="application/vnd.openxmlformats-officedocument.presentationml.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66.xml" ContentType="application/vnd.openxmlformats-officedocument.presentationml.slide+xml"/>
  <Override PartName="/ppt/slides/slide11.xml" ContentType="application/vnd.openxmlformats-officedocument.presentationml.slide+xml"/>
  <Override PartName="/ppt/slides/slide49.xml" ContentType="application/vnd.openxmlformats-officedocument.presentationml.slide+xml"/>
  <Override PartName="/ppt/slides/slide42.xml" ContentType="application/vnd.openxmlformats-officedocument.presentationml.slide+xml"/>
  <Override PartName="/ppt/slides/slide58.xml" ContentType="application/vnd.openxmlformats-officedocument.presentationml.slide+xml"/>
  <Override PartName="/ppt/slides/slide25.xml" ContentType="application/vnd.openxmlformats-officedocument.presentationml.slide+xml"/>
  <Override PartName="/ppt/slides/slide51.xml" ContentType="application/vnd.openxmlformats-officedocument.presentationml.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slides/slide65.xml" ContentType="application/vnd.openxmlformats-officedocument.presentationml.slide+xml"/>
  <Override PartName="/ppt/slides/slide10.xml" ContentType="application/vnd.openxmlformats-officedocument.presentationml.slide+xml"/>
  <Default Extension="wmf" ContentType="image/x-wmf"/>
  <Override PartName="/ppt/slides/slide48.xml" ContentType="application/vnd.openxmlformats-officedocument.presentationml.slide+xml"/>
  <Override PartName="/docProps/app.xml" ContentType="application/vnd.openxmlformats-officedocument.extended-properties+xml"/>
  <Override PartName="/ppt/embeddings/Microsoft_Equation1.bin" ContentType="application/vnd.openxmlformats-officedocument.oleObject"/>
  <Override PartName="/ppt/slides/slide41.xml" ContentType="application/vnd.openxmlformats-officedocument.presentationml.slide+xml"/>
  <Override PartName="/ppt/slides/slide57.xml" ContentType="application/vnd.openxmlformats-officedocument.presentationml.slide+xml"/>
  <Override PartName="/ppt/theme/theme3.xml" ContentType="application/vnd.openxmlformats-officedocument.theme+xml"/>
  <Override PartName="/ppt/slides/slide24.xml" ContentType="application/vnd.openxmlformats-officedocument.presentationml.slide+xml"/>
  <Override PartName="/ppt/slideLayouts/slideLayout12.xml" ContentType="application/vnd.openxmlformats-officedocument.presentationml.slideLayout+xml"/>
  <Override PartName="/ppt/slides/slide50.xml" ContentType="application/vnd.openxmlformats-officedocument.presentationml.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viewProps.xml" ContentType="application/vnd.openxmlformats-officedocument.presentationml.viewProps+xml"/>
  <Override PartName="/ppt/slides/slide64.xml" ContentType="application/vnd.openxmlformats-officedocument.presentationml.slide+xml"/>
  <Override PartName="/ppt/slides/slide47.xml" ContentType="application/vnd.openxmlformats-officedocument.presentationml.slide+xml"/>
  <Override PartName="/ppt/slides/slide40.xml" ContentType="application/vnd.openxmlformats-officedocument.presentationml.slide+xml"/>
  <Override PartName="/ppt/slides/slide56.xml" ContentType="application/vnd.openxmlformats-officedocument.presentationml.slide+xml"/>
  <Override PartName="/ppt/theme/theme2.xml" ContentType="application/vnd.openxmlformats-officedocument.theme+xml"/>
  <Override PartName="/ppt/slides/slide23.xml" ContentType="application/vnd.openxmlformats-officedocument.presentationml.slide+xml"/>
  <Override PartName="/ppt/slides/slide39.xml" ContentType="application/vnd.openxmlformats-officedocument.presentationml.slide+xml"/>
  <Override PartName="/ppt/slideLayouts/slideLayout11.xml" ContentType="application/vnd.openxmlformats-officedocument.presentationml.slideLayout+xml"/>
  <Override PartName="/ppt/slides/slide7.xml" ContentType="application/vnd.openxmlformats-officedocument.presentationml.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slides/slide63.xml" ContentType="application/vnd.openxmlformats-officedocument.presentationml.slide+xml"/>
  <Override PartName="/ppt/slides/slide46.xml" ContentType="application/vnd.openxmlformats-officedocument.presentationml.slide+xml"/>
  <Override PartName="/ppt/slides/slide29.xml" ContentType="application/vnd.openxmlformats-officedocument.presentationml.slide+xml"/>
  <Override PartName="/ppt/slides/slide55.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Default Extension="bin" ContentType="application/vnd.openxmlformats-officedocument.presentationml.printerSettings"/>
  <Override PartName="/ppt/slides/slide70.xml" ContentType="application/vnd.openxmlformats-officedocument.presentationml.slide+xml"/>
  <Override PartName="/ppt/slides/slide31.xml" ContentType="application/vnd.openxmlformats-officedocument.presentationml.slide+xml"/>
  <Override PartName="/ppt/slideLayouts/slideLayout6.xml" ContentType="application/vnd.openxmlformats-officedocument.presentationml.slideLayout+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SpecialPlsOnTitleSld="0" strictFirstAndLastChars="0" saveSubsetFonts="1" autoCompressPictures="0">
  <p:sldMasterIdLst>
    <p:sldMasterId id="2147483684" r:id="rId1"/>
  </p:sldMasterIdLst>
  <p:notesMasterIdLst>
    <p:notesMasterId r:id="rId72"/>
  </p:notesMasterIdLst>
  <p:handoutMasterIdLst>
    <p:handoutMasterId r:id="rId73"/>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339" r:id="rId16"/>
    <p:sldId id="340" r:id="rId17"/>
    <p:sldId id="271" r:id="rId18"/>
    <p:sldId id="276" r:id="rId19"/>
    <p:sldId id="341" r:id="rId20"/>
    <p:sldId id="277" r:id="rId21"/>
    <p:sldId id="278" r:id="rId22"/>
    <p:sldId id="279" r:id="rId23"/>
    <p:sldId id="280" r:id="rId24"/>
    <p:sldId id="283" r:id="rId25"/>
    <p:sldId id="284" r:id="rId26"/>
    <p:sldId id="286" r:id="rId27"/>
    <p:sldId id="288" r:id="rId28"/>
    <p:sldId id="287" r:id="rId29"/>
    <p:sldId id="342" r:id="rId30"/>
    <p:sldId id="289" r:id="rId31"/>
    <p:sldId id="290" r:id="rId32"/>
    <p:sldId id="293" r:id="rId33"/>
    <p:sldId id="308" r:id="rId34"/>
    <p:sldId id="309" r:id="rId35"/>
    <p:sldId id="356" r:id="rId36"/>
    <p:sldId id="310" r:id="rId37"/>
    <p:sldId id="311" r:id="rId38"/>
    <p:sldId id="314" r:id="rId39"/>
    <p:sldId id="315" r:id="rId40"/>
    <p:sldId id="316" r:id="rId41"/>
    <p:sldId id="320" r:id="rId42"/>
    <p:sldId id="357" r:id="rId43"/>
    <p:sldId id="322" r:id="rId44"/>
    <p:sldId id="323" r:id="rId45"/>
    <p:sldId id="358" r:id="rId46"/>
    <p:sldId id="327" r:id="rId47"/>
    <p:sldId id="328" r:id="rId48"/>
    <p:sldId id="329" r:id="rId49"/>
    <p:sldId id="330" r:id="rId50"/>
    <p:sldId id="331" r:id="rId51"/>
    <p:sldId id="332" r:id="rId52"/>
    <p:sldId id="333" r:id="rId53"/>
    <p:sldId id="343" r:id="rId54"/>
    <p:sldId id="344" r:id="rId55"/>
    <p:sldId id="345" r:id="rId56"/>
    <p:sldId id="346" r:id="rId57"/>
    <p:sldId id="352" r:id="rId58"/>
    <p:sldId id="353" r:id="rId59"/>
    <p:sldId id="354" r:id="rId60"/>
    <p:sldId id="364" r:id="rId61"/>
    <p:sldId id="355" r:id="rId62"/>
    <p:sldId id="359" r:id="rId63"/>
    <p:sldId id="360" r:id="rId64"/>
    <p:sldId id="361" r:id="rId65"/>
    <p:sldId id="362" r:id="rId66"/>
    <p:sldId id="363" r:id="rId67"/>
    <p:sldId id="334" r:id="rId68"/>
    <p:sldId id="335" r:id="rId69"/>
    <p:sldId id="336" r:id="rId70"/>
    <p:sldId id="337" r:id="rId71"/>
  </p:sldIdLst>
  <p:sldSz cx="9144000" cy="6858000" type="screen4x3"/>
  <p:notesSz cx="6858000" cy="9144000"/>
  <p:defaultTextStyle>
    <a:defPPr>
      <a:defRPr lang="en-US"/>
    </a:defPPr>
    <a:lvl1pPr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1pPr>
    <a:lvl2pPr marL="4572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2pPr>
    <a:lvl3pPr marL="9144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3pPr>
    <a:lvl4pPr marL="13716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4pPr>
    <a:lvl5pPr marL="18288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5pPr>
    <a:lvl6pPr marL="22860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6pPr>
    <a:lvl7pPr marL="27432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7pPr>
    <a:lvl8pPr marL="32004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8pPr>
    <a:lvl9pPr marL="36576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3088" autoAdjust="0"/>
    <p:restoredTop sz="94660"/>
  </p:normalViewPr>
  <p:slideViewPr>
    <p:cSldViewPr snapToGrid="0">
      <p:cViewPr varScale="1">
        <p:scale>
          <a:sx n="52" d="100"/>
          <a:sy n="52" d="100"/>
        </p:scale>
        <p:origin x="-1088" y="-1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notesMaster" Target="notesMasters/notesMaster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handoutMaster" Target="handoutMasters/handoutMaster1.xml"/><Relationship Id="rId74" Type="http://schemas.openxmlformats.org/officeDocument/2006/relationships/printerSettings" Target="printerSettings/printerSettings1.bin"/><Relationship Id="rId75" Type="http://schemas.openxmlformats.org/officeDocument/2006/relationships/presProps" Target="presProps.xml"/><Relationship Id="rId76" Type="http://schemas.openxmlformats.org/officeDocument/2006/relationships/viewProps" Target="viewProps.xml"/><Relationship Id="rId77" Type="http://schemas.openxmlformats.org/officeDocument/2006/relationships/theme" Target="theme/theme1.xml"/><Relationship Id="rId78"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F5936A3-DF1D-7B40-B0C2-6A78BA410711}" type="datetimeFigureOut">
              <a:rPr lang="en-US" smtClean="0"/>
              <a:pPr/>
              <a:t>11/25/14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E8CD8D6-CC4A-BE4B-B0B7-CECF9DCB6141}"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1A45E4-20AD-3247-ABC4-3AB21620A5B1}" type="datetimeFigureOut">
              <a:rPr lang="en-US" smtClean="0"/>
              <a:pPr/>
              <a:t>11/25/14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2D254A3-0417-E24C-92F6-BA31524C2852}" type="slidenum">
              <a:rPr lang="en-US" smtClean="0"/>
              <a:pPr/>
              <a:t>‹#›</a:t>
            </a:fld>
            <a:endParaRPr lang="en-US"/>
          </a:p>
        </p:txBody>
      </p:sp>
    </p:spTree>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en-US"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ACFF61E9-029C-7649-8594-0D3096EE2767}" type="slidenum">
              <a:rPr lang="en-US" smtClean="0"/>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9E387584-B985-904E-8245-01EF6FD3F89F}" type="slidenum">
              <a:rPr lang="en-US" smtClean="0"/>
              <a:pPr>
                <a:defRPr/>
              </a:pPr>
              <a:t>‹#›</a:t>
            </a:fld>
            <a:endParaRPr lang="th-TH"/>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4127B476-F6F6-2743-93A6-295FE8D66425}" type="slidenum">
              <a:rPr lang="en-US" smtClean="0"/>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286177E4-4BDB-C347-87D1-89E7947990EA}" type="slidenum">
              <a:rPr lang="en-US" smtClean="0"/>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02E98FE4-4156-574A-B20C-B358A54B68D3}" type="slidenum">
              <a:rPr lang="en-US" smtClean="0"/>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45376BB0-A395-5947-8442-AB7E2D99473F}" type="slidenum">
              <a:rPr lang="en-US" smtClean="0"/>
              <a:pPr>
                <a:defRPr/>
              </a:pPr>
              <a:t>‹#›</a:t>
            </a:fld>
            <a:endParaRPr lang="th-TH"/>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7C3D78C9-01DB-854A-8CC9-E6E9E0889F85}" type="slidenum">
              <a:rPr lang="en-US" smtClean="0"/>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BCE34AF9-18FF-624F-9190-310EA4D261B3}" type="slidenum">
              <a:rPr lang="en-US" smtClean="0"/>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F99C491C-237D-F64F-A81F-6F14C52BD851}" type="slidenum">
              <a:rPr lang="en-US" smtClean="0"/>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A5075A57-2539-464F-AE02-386C84AF59B3}" type="slidenum">
              <a:rPr lang="en-US" smtClean="0"/>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F02227DC-5CAD-DF48-9770-67A02E394402}" type="slidenum">
              <a:rPr lang="en-US" smtClean="0"/>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en-US" noProof="0" smtClean="0"/>
              <a:t>Click icon to add chart</a:t>
            </a:r>
          </a:p>
        </p:txBody>
      </p:sp>
      <p:sp>
        <p:nvSpPr>
          <p:cNvPr id="4" name="Rectangle 6"/>
          <p:cNvSpPr>
            <a:spLocks noGrp="1" noChangeArrowheads="1"/>
          </p:cNvSpPr>
          <p:nvPr>
            <p:ph type="sldNum" sz="quarter" idx="10"/>
          </p:nvPr>
        </p:nvSpPr>
        <p:spPr>
          <a:ln/>
        </p:spPr>
        <p:txBody>
          <a:bodyPr/>
          <a:lstStyle>
            <a:lvl1pPr>
              <a:defRPr/>
            </a:lvl1pPr>
          </a:lstStyle>
          <a:p>
            <a:pPr>
              <a:defRPr/>
            </a:pPr>
            <a:fld id="{4F8E1780-C690-0343-8CC8-9898364779D6}" type="slidenum">
              <a:rPr lang="en-US" smtClean="0"/>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defRPr>
            </a:lvl1pPr>
          </a:lstStyle>
          <a:p>
            <a:pPr>
              <a:defRPr/>
            </a:pPr>
            <a:fld id="{4F8E1780-C690-0343-8CC8-9898364779D6}" type="slidenum">
              <a:rPr lang="en-US" smtClean="0"/>
              <a:pPr>
                <a:defRPr/>
              </a:pPr>
              <a:t>‹#›</a:t>
            </a:fld>
            <a:endParaRPr lang="th-TH"/>
          </a:p>
        </p:txBody>
      </p:sp>
      <p:pic>
        <p:nvPicPr>
          <p:cNvPr id="1029" name="Picture 6" descr="Econ Logo Official.png"/>
          <p:cNvPicPr>
            <a:picLocks noChangeAspect="1"/>
          </p:cNvPicPr>
          <p:nvPr/>
        </p:nvPicPr>
        <p:blipFill>
          <a:blip r:embed="rId14"/>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vmlDrawing" Target="../drawings/vmlDrawing1.vml"/><Relationship Id="rId2" Type="http://schemas.openxmlformats.org/officeDocument/2006/relationships/slideLayout" Target="../slideLayouts/slideLayout2.xml"/><Relationship Id="rId3" Type="http://schemas.openxmlformats.org/officeDocument/2006/relationships/oleObject" Target="../embeddings/Microsoft_Equation1.bin"/></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 Id="rId3" Type="http://schemas.openxmlformats.org/officeDocument/2006/relationships/image" Target="../media/image1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7.png"/><Relationship Id="rId3" Type="http://schemas.openxmlformats.org/officeDocument/2006/relationships/image" Target="../media/image1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6.xml"/><Relationship Id="rId2" Type="http://schemas.openxmlformats.org/officeDocument/2006/relationships/image" Target="../media/image2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02" name="Rectangle 6"/>
          <p:cNvSpPr>
            <a:spLocks noGrp="1" noChangeArrowheads="1"/>
          </p:cNvSpPr>
          <p:nvPr>
            <p:ph type="ctrTitle"/>
          </p:nvPr>
        </p:nvSpPr>
        <p:spPr>
          <a:xfrm>
            <a:off x="685800" y="2133600"/>
            <a:ext cx="7772400" cy="2286000"/>
          </a:xfrm>
        </p:spPr>
        <p:txBody>
          <a:bodyPr/>
          <a:lstStyle/>
          <a:p>
            <a:r>
              <a:rPr lang="en-US" dirty="0" smtClean="0"/>
              <a:t>General Equilibrium and </a:t>
            </a:r>
            <a:br>
              <a:rPr lang="en-US" dirty="0" smtClean="0"/>
            </a:br>
            <a:r>
              <a:rPr lang="en-US" dirty="0" smtClean="0"/>
              <a:t>Economic Efficiency</a:t>
            </a:r>
            <a:br>
              <a:rPr lang="en-US" dirty="0" smtClean="0"/>
            </a:br>
            <a:r>
              <a:rPr lang="en-US" dirty="0" smtClean="0"/>
              <a:t>EE311</a:t>
            </a:r>
            <a:endParaRPr lang="en-US" dirty="0"/>
          </a:p>
        </p:txBody>
      </p:sp>
      <p:sp>
        <p:nvSpPr>
          <p:cNvPr id="4101" name="Rectangle 5"/>
          <p:cNvSpPr>
            <a:spLocks noGrp="1" noChangeArrowheads="1"/>
          </p:cNvSpPr>
          <p:nvPr>
            <p:ph type="subTitle" idx="1"/>
          </p:nvPr>
        </p:nvSpPr>
        <p:spPr>
          <a:xfrm>
            <a:off x="1295400" y="4495800"/>
            <a:ext cx="6400800" cy="1752600"/>
          </a:xfrm>
        </p:spPr>
        <p:txBody>
          <a:bodyPr/>
          <a:lstStyle/>
          <a:p>
            <a:r>
              <a:rPr lang="en-US" dirty="0" smtClean="0"/>
              <a:t>Chayun Tantivasadakarn</a:t>
            </a:r>
          </a:p>
          <a:p>
            <a:r>
              <a:rPr lang="en-US" dirty="0" smtClean="0"/>
              <a:t>Faculty of Economics, Thammasat University</a:t>
            </a:r>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5" name="Rectangle 5"/>
          <p:cNvSpPr>
            <a:spLocks noGrp="1" noChangeArrowheads="1"/>
          </p:cNvSpPr>
          <p:nvPr>
            <p:ph type="title"/>
          </p:nvPr>
        </p:nvSpPr>
        <p:spPr/>
        <p:txBody>
          <a:bodyPr/>
          <a:lstStyle/>
          <a:p>
            <a:r>
              <a:rPr lang="en-US" smtClean="0"/>
              <a:t>Topics to be Discussed</a:t>
            </a:r>
            <a:endParaRPr lang="en-US"/>
          </a:p>
        </p:txBody>
      </p:sp>
      <p:sp>
        <p:nvSpPr>
          <p:cNvPr id="5126" name="Rectangle 6"/>
          <p:cNvSpPr>
            <a:spLocks noGrp="1" noChangeArrowheads="1"/>
          </p:cNvSpPr>
          <p:nvPr>
            <p:ph idx="1"/>
          </p:nvPr>
        </p:nvSpPr>
        <p:spPr>
          <a:xfrm>
            <a:off x="685800" y="990600"/>
            <a:ext cx="7772400" cy="4724400"/>
          </a:xfrm>
        </p:spPr>
        <p:txBody>
          <a:bodyPr/>
          <a:lstStyle/>
          <a:p>
            <a:r>
              <a:rPr lang="en-US" sz="4800" dirty="0" smtClean="0"/>
              <a:t>General Equilibrium Analysis</a:t>
            </a:r>
          </a:p>
          <a:p>
            <a:pPr lvl="1"/>
            <a:r>
              <a:rPr lang="en-US" sz="4400" dirty="0" smtClean="0"/>
              <a:t>Efficiency in Exchange</a:t>
            </a:r>
          </a:p>
          <a:p>
            <a:pPr lvl="2"/>
            <a:r>
              <a:rPr lang="en-US" sz="4000" dirty="0" smtClean="0"/>
              <a:t>Equity and Efficiency</a:t>
            </a:r>
          </a:p>
          <a:p>
            <a:pPr lvl="2"/>
            <a:r>
              <a:rPr lang="en-US" sz="4000" dirty="0" smtClean="0"/>
              <a:t>Social welfare function</a:t>
            </a:r>
          </a:p>
          <a:p>
            <a:pPr lvl="1"/>
            <a:r>
              <a:rPr lang="en-US" sz="4400" dirty="0" smtClean="0"/>
              <a:t>Efficiency in Production</a:t>
            </a:r>
          </a:p>
          <a:p>
            <a:pPr lvl="1"/>
            <a:r>
              <a:rPr lang="en-US" sz="4400" dirty="0" smtClean="0"/>
              <a:t>Efficiency in Combination of Product</a:t>
            </a:r>
          </a:p>
          <a:p>
            <a:r>
              <a:rPr lang="en-US" sz="4800" dirty="0" smtClean="0"/>
              <a:t>The Efficiency of Competitive Markets</a:t>
            </a:r>
          </a:p>
          <a:p>
            <a:r>
              <a:rPr lang="en-US" sz="4800" dirty="0" smtClean="0"/>
              <a:t>Why Markets Fail</a:t>
            </a:r>
            <a:endParaRPr lang="en-US" sz="4800" dirty="0"/>
          </a:p>
        </p:txBody>
      </p:sp>
      <p:sp>
        <p:nvSpPr>
          <p:cNvPr id="12" name="Footer Placeholder 11"/>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a:t>
            </a:fld>
            <a:endParaRPr lang="th-TH"/>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149" name="Rectangle 5"/>
          <p:cNvSpPr>
            <a:spLocks noGrp="1" noChangeArrowheads="1"/>
          </p:cNvSpPr>
          <p:nvPr>
            <p:ph type="title"/>
          </p:nvPr>
        </p:nvSpPr>
        <p:spPr/>
        <p:txBody>
          <a:bodyPr/>
          <a:lstStyle/>
          <a:p>
            <a:r>
              <a:rPr lang="en-US" smtClean="0"/>
              <a:t>General Equilibrium Analysis</a:t>
            </a:r>
            <a:endParaRPr lang="en-US"/>
          </a:p>
        </p:txBody>
      </p:sp>
      <p:sp>
        <p:nvSpPr>
          <p:cNvPr id="6150" name="Rectangle 6"/>
          <p:cNvSpPr>
            <a:spLocks noGrp="1" noChangeArrowheads="1"/>
          </p:cNvSpPr>
          <p:nvPr>
            <p:ph idx="1"/>
          </p:nvPr>
        </p:nvSpPr>
        <p:spPr/>
        <p:txBody>
          <a:bodyPr/>
          <a:lstStyle/>
          <a:p>
            <a:r>
              <a:rPr lang="en-US" smtClean="0"/>
              <a:t>Up to this point, we have been focused on partial equilibrium analysis </a:t>
            </a:r>
          </a:p>
          <a:p>
            <a:pPr lvl="1"/>
            <a:r>
              <a:rPr lang="en-US" smtClean="0"/>
              <a:t>Activity in one market is has little or no effect on other markets.</a:t>
            </a:r>
          </a:p>
          <a:p>
            <a:r>
              <a:rPr lang="en-US" smtClean="0"/>
              <a:t>Market interrelationships can be important</a:t>
            </a:r>
          </a:p>
          <a:p>
            <a:pPr lvl="1"/>
            <a:r>
              <a:rPr lang="en-US" smtClean="0"/>
              <a:t>Complements and substitutes</a:t>
            </a:r>
          </a:p>
          <a:p>
            <a:pPr lvl="1"/>
            <a:r>
              <a:rPr lang="en-US" smtClean="0"/>
              <a:t>Increase in firms input demand can cause market price of the input and product to rise</a:t>
            </a:r>
            <a:endParaRPr lang="en-US"/>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a:t>
            </a:fld>
            <a:endParaRPr lang="th-TH"/>
          </a:p>
        </p:txBody>
      </p:sp>
    </p:spTree>
  </p:cSld>
  <p:clrMapOvr>
    <a:masterClrMapping/>
  </p:clrMapOvr>
  <p:transition spd="med">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5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5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50">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15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build="p" bldLvl="5" autoUpdateAnimBg="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173" name="Rectangle 5"/>
          <p:cNvSpPr>
            <a:spLocks noGrp="1" noChangeArrowheads="1"/>
          </p:cNvSpPr>
          <p:nvPr>
            <p:ph type="title"/>
          </p:nvPr>
        </p:nvSpPr>
        <p:spPr/>
        <p:txBody>
          <a:bodyPr/>
          <a:lstStyle/>
          <a:p>
            <a:r>
              <a:rPr lang="en-US" smtClean="0"/>
              <a:t>General Equilibrium Analysis</a:t>
            </a:r>
            <a:endParaRPr lang="en-US"/>
          </a:p>
        </p:txBody>
      </p:sp>
      <p:sp>
        <p:nvSpPr>
          <p:cNvPr id="7174" name="Rectangle 6"/>
          <p:cNvSpPr>
            <a:spLocks noGrp="1" noChangeArrowheads="1"/>
          </p:cNvSpPr>
          <p:nvPr>
            <p:ph idx="1"/>
          </p:nvPr>
        </p:nvSpPr>
        <p:spPr/>
        <p:txBody>
          <a:bodyPr/>
          <a:lstStyle/>
          <a:p>
            <a:r>
              <a:rPr lang="en-US" dirty="0" smtClean="0"/>
              <a:t>To study how markets interrelate, we can use </a:t>
            </a:r>
            <a:r>
              <a:rPr lang="en-US" dirty="0" smtClean="0">
                <a:solidFill>
                  <a:srgbClr val="008000"/>
                </a:solidFill>
              </a:rPr>
              <a:t>general equilibrium analysis</a:t>
            </a:r>
          </a:p>
          <a:p>
            <a:pPr lvl="1"/>
            <a:r>
              <a:rPr lang="en-US" dirty="0" smtClean="0"/>
              <a:t>Simultaneous determination of the prices and quantities in all relevant markets, taking into account feedback effects. </a:t>
            </a:r>
          </a:p>
          <a:p>
            <a:r>
              <a:rPr lang="en-US" dirty="0" smtClean="0"/>
              <a:t>The </a:t>
            </a:r>
            <a:r>
              <a:rPr lang="en-US" dirty="0" smtClean="0">
                <a:solidFill>
                  <a:srgbClr val="008000"/>
                </a:solidFill>
              </a:rPr>
              <a:t>feedback</a:t>
            </a:r>
            <a:r>
              <a:rPr lang="en-US" dirty="0" smtClean="0"/>
              <a:t> effect is the price or quantity adjustment in one market caused by price and quantity adjustments in related markets</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7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7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build="p" bldLvl="5" autoUpdateAnimBg="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7" name="Rectangle 5"/>
          <p:cNvSpPr>
            <a:spLocks noGrp="1" noChangeArrowheads="1"/>
          </p:cNvSpPr>
          <p:nvPr>
            <p:ph type="title"/>
          </p:nvPr>
        </p:nvSpPr>
        <p:spPr>
          <a:xfrm>
            <a:off x="0" y="228600"/>
            <a:ext cx="8305800" cy="838200"/>
          </a:xfrm>
          <a:ln/>
        </p:spPr>
        <p:txBody>
          <a:bodyPr rIns="132080"/>
          <a:lstStyle/>
          <a:p>
            <a:r>
              <a:rPr lang="en-US" dirty="0"/>
              <a:t>Two Interdependent Markets – Movies and DVDs</a:t>
            </a:r>
          </a:p>
        </p:txBody>
      </p:sp>
      <p:grpSp>
        <p:nvGrpSpPr>
          <p:cNvPr id="8198" name="Group 6"/>
          <p:cNvGrpSpPr>
            <a:grpSpLocks/>
          </p:cNvGrpSpPr>
          <p:nvPr/>
        </p:nvGrpSpPr>
        <p:grpSpPr bwMode="auto">
          <a:xfrm>
            <a:off x="5264150" y="3417888"/>
            <a:ext cx="3360738" cy="2279650"/>
            <a:chOff x="0" y="0"/>
            <a:chExt cx="2117" cy="1436"/>
          </a:xfrm>
        </p:grpSpPr>
        <p:sp>
          <p:nvSpPr>
            <p:cNvPr id="8199" name="Line 7"/>
            <p:cNvSpPr>
              <a:spLocks noChangeShapeType="1"/>
            </p:cNvSpPr>
            <p:nvPr/>
          </p:nvSpPr>
          <p:spPr bwMode="auto">
            <a:xfrm>
              <a:off x="0" y="0"/>
              <a:ext cx="2079" cy="1167"/>
            </a:xfrm>
            <a:prstGeom prst="line">
              <a:avLst/>
            </a:prstGeom>
            <a:noFill/>
            <a:ln w="508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00" name="Rectangle 8"/>
            <p:cNvSpPr>
              <a:spLocks/>
            </p:cNvSpPr>
            <p:nvPr/>
          </p:nvSpPr>
          <p:spPr bwMode="auto">
            <a:xfrm>
              <a:off x="1852" y="1180"/>
              <a:ext cx="265"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8201" name="Group 9"/>
          <p:cNvGrpSpPr>
            <a:grpSpLocks/>
          </p:cNvGrpSpPr>
          <p:nvPr/>
        </p:nvGrpSpPr>
        <p:grpSpPr bwMode="auto">
          <a:xfrm>
            <a:off x="1225550" y="3036888"/>
            <a:ext cx="3286125" cy="2589212"/>
            <a:chOff x="0" y="0"/>
            <a:chExt cx="2070" cy="1631"/>
          </a:xfrm>
        </p:grpSpPr>
        <p:sp>
          <p:nvSpPr>
            <p:cNvPr id="8202" name="Line 10"/>
            <p:cNvSpPr>
              <a:spLocks noChangeShapeType="1"/>
            </p:cNvSpPr>
            <p:nvPr/>
          </p:nvSpPr>
          <p:spPr bwMode="auto">
            <a:xfrm>
              <a:off x="0" y="0"/>
              <a:ext cx="1791" cy="1407"/>
            </a:xfrm>
            <a:prstGeom prst="line">
              <a:avLst/>
            </a:prstGeom>
            <a:noFill/>
            <a:ln w="508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03" name="Rectangle 11"/>
            <p:cNvSpPr>
              <a:spLocks/>
            </p:cNvSpPr>
            <p:nvPr/>
          </p:nvSpPr>
          <p:spPr bwMode="auto">
            <a:xfrm>
              <a:off x="1790" y="1375"/>
              <a:ext cx="280"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M</a:t>
              </a:r>
            </a:p>
          </p:txBody>
        </p:sp>
      </p:grpSp>
      <p:sp>
        <p:nvSpPr>
          <p:cNvPr id="8204" name="Line 12"/>
          <p:cNvSpPr>
            <a:spLocks noChangeShapeType="1"/>
          </p:cNvSpPr>
          <p:nvPr/>
        </p:nvSpPr>
        <p:spPr bwMode="auto">
          <a:xfrm>
            <a:off x="7651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05" name="Line 13"/>
          <p:cNvSpPr>
            <a:spLocks noChangeShapeType="1"/>
          </p:cNvSpPr>
          <p:nvPr/>
        </p:nvSpPr>
        <p:spPr bwMode="auto">
          <a:xfrm>
            <a:off x="50323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06" name="Line 14"/>
          <p:cNvSpPr>
            <a:spLocks noChangeShapeType="1"/>
          </p:cNvSpPr>
          <p:nvPr/>
        </p:nvSpPr>
        <p:spPr bwMode="auto">
          <a:xfrm>
            <a:off x="779463" y="6057900"/>
            <a:ext cx="3935412" cy="1588"/>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07" name="Line 15"/>
          <p:cNvSpPr>
            <a:spLocks noChangeShapeType="1"/>
          </p:cNvSpPr>
          <p:nvPr/>
        </p:nvSpPr>
        <p:spPr bwMode="auto">
          <a:xfrm>
            <a:off x="5046663" y="6057900"/>
            <a:ext cx="3935412" cy="1588"/>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08" name="Rectangle 16"/>
          <p:cNvSpPr>
            <a:spLocks/>
          </p:cNvSpPr>
          <p:nvPr/>
        </p:nvSpPr>
        <p:spPr bwMode="auto">
          <a:xfrm>
            <a:off x="76200" y="1939925"/>
            <a:ext cx="587375" cy="3048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sp>
        <p:nvSpPr>
          <p:cNvPr id="8209" name="Rectangle 17"/>
          <p:cNvSpPr>
            <a:spLocks/>
          </p:cNvSpPr>
          <p:nvPr/>
        </p:nvSpPr>
        <p:spPr bwMode="auto">
          <a:xfrm>
            <a:off x="8091488" y="6053138"/>
            <a:ext cx="952500" cy="5080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a:t>
            </a:r>
          </a:p>
          <a:p>
            <a:pPr marL="39688" algn="r"/>
            <a:r>
              <a:rPr lang="en-US" sz="1400" b="1">
                <a:solidFill>
                  <a:schemeClr val="tx1"/>
                </a:solidFill>
                <a:latin typeface="Arial" charset="0"/>
                <a:ea typeface="ＭＳ Ｐゴシック" charset="0"/>
                <a:cs typeface="Arial" charset="0"/>
                <a:sym typeface="Arial" charset="0"/>
              </a:rPr>
              <a:t>of Videos</a:t>
            </a:r>
          </a:p>
        </p:txBody>
      </p:sp>
      <p:sp>
        <p:nvSpPr>
          <p:cNvPr id="8210" name="Rectangle 18"/>
          <p:cNvSpPr>
            <a:spLocks/>
          </p:cNvSpPr>
          <p:nvPr/>
        </p:nvSpPr>
        <p:spPr bwMode="auto">
          <a:xfrm>
            <a:off x="4265613" y="1939925"/>
            <a:ext cx="587375" cy="3048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sp>
        <p:nvSpPr>
          <p:cNvPr id="8211" name="Rectangle 19"/>
          <p:cNvSpPr>
            <a:spLocks/>
          </p:cNvSpPr>
          <p:nvPr/>
        </p:nvSpPr>
        <p:spPr bwMode="auto">
          <a:xfrm>
            <a:off x="3683000" y="6053138"/>
            <a:ext cx="1317625" cy="5080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 of</a:t>
            </a:r>
          </a:p>
          <a:p>
            <a:pPr marL="39688" algn="r"/>
            <a:r>
              <a:rPr lang="en-US" sz="1400" b="1">
                <a:solidFill>
                  <a:schemeClr val="tx1"/>
                </a:solidFill>
                <a:latin typeface="Arial" charset="0"/>
                <a:ea typeface="ＭＳ Ｐゴシック" charset="0"/>
                <a:cs typeface="Arial" charset="0"/>
                <a:sym typeface="Arial" charset="0"/>
              </a:rPr>
              <a:t>Movie Tickets</a:t>
            </a:r>
          </a:p>
        </p:txBody>
      </p:sp>
      <p:grpSp>
        <p:nvGrpSpPr>
          <p:cNvPr id="8212" name="Group 20"/>
          <p:cNvGrpSpPr>
            <a:grpSpLocks/>
          </p:cNvGrpSpPr>
          <p:nvPr/>
        </p:nvGrpSpPr>
        <p:grpSpPr bwMode="auto">
          <a:xfrm>
            <a:off x="2009775" y="2625725"/>
            <a:ext cx="2703513" cy="2924175"/>
            <a:chOff x="0" y="0"/>
            <a:chExt cx="1702" cy="1842"/>
          </a:xfrm>
        </p:grpSpPr>
        <p:sp>
          <p:nvSpPr>
            <p:cNvPr id="8213" name="Line 21"/>
            <p:cNvSpPr>
              <a:spLocks noChangeShapeType="1"/>
            </p:cNvSpPr>
            <p:nvPr/>
          </p:nvSpPr>
          <p:spPr bwMode="auto">
            <a:xfrm rot="10800000" flipH="1">
              <a:off x="0" y="323"/>
              <a:ext cx="1463" cy="1519"/>
            </a:xfrm>
            <a:prstGeom prst="line">
              <a:avLst/>
            </a:prstGeom>
            <a:noFill/>
            <a:ln w="50800" cap="flat">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14" name="Rectangle 22"/>
            <p:cNvSpPr>
              <a:spLocks/>
            </p:cNvSpPr>
            <p:nvPr/>
          </p:nvSpPr>
          <p:spPr bwMode="auto">
            <a:xfrm>
              <a:off x="1429" y="0"/>
              <a:ext cx="273"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grpSp>
        <p:nvGrpSpPr>
          <p:cNvPr id="8215" name="Group 23"/>
          <p:cNvGrpSpPr>
            <a:grpSpLocks/>
          </p:cNvGrpSpPr>
          <p:nvPr/>
        </p:nvGrpSpPr>
        <p:grpSpPr bwMode="auto">
          <a:xfrm>
            <a:off x="5537200" y="2549525"/>
            <a:ext cx="2597150" cy="2924175"/>
            <a:chOff x="0" y="0"/>
            <a:chExt cx="1636" cy="1842"/>
          </a:xfrm>
        </p:grpSpPr>
        <p:sp>
          <p:nvSpPr>
            <p:cNvPr id="8216" name="Line 24"/>
            <p:cNvSpPr>
              <a:spLocks noChangeShapeType="1"/>
            </p:cNvSpPr>
            <p:nvPr/>
          </p:nvSpPr>
          <p:spPr bwMode="auto">
            <a:xfrm rot="10800000" flipH="1">
              <a:off x="0" y="131"/>
              <a:ext cx="1366" cy="1711"/>
            </a:xfrm>
            <a:prstGeom prst="line">
              <a:avLst/>
            </a:prstGeom>
            <a:noFill/>
            <a:ln w="50800" cap="flat">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17" name="Rectangle 25"/>
            <p:cNvSpPr>
              <a:spLocks/>
            </p:cNvSpPr>
            <p:nvPr/>
          </p:nvSpPr>
          <p:spPr bwMode="auto">
            <a:xfrm>
              <a:off x="1379" y="0"/>
              <a:ext cx="25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8218" name="Group 26"/>
          <p:cNvGrpSpPr>
            <a:grpSpLocks/>
          </p:cNvGrpSpPr>
          <p:nvPr/>
        </p:nvGrpSpPr>
        <p:grpSpPr bwMode="auto">
          <a:xfrm>
            <a:off x="31750" y="4286250"/>
            <a:ext cx="3363913" cy="2173288"/>
            <a:chOff x="0" y="0"/>
            <a:chExt cx="2119" cy="1369"/>
          </a:xfrm>
        </p:grpSpPr>
        <p:sp>
          <p:nvSpPr>
            <p:cNvPr id="8219" name="Line 27"/>
            <p:cNvSpPr>
              <a:spLocks noChangeShapeType="1"/>
            </p:cNvSpPr>
            <p:nvPr/>
          </p:nvSpPr>
          <p:spPr bwMode="auto">
            <a:xfrm flipH="1">
              <a:off x="455" y="108"/>
              <a:ext cx="1407"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20" name="Oval 28"/>
            <p:cNvSpPr>
              <a:spLocks/>
            </p:cNvSpPr>
            <p:nvPr/>
          </p:nvSpPr>
          <p:spPr bwMode="auto">
            <a:xfrm>
              <a:off x="1854" y="6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21" name="Line 29"/>
            <p:cNvSpPr>
              <a:spLocks noChangeShapeType="1"/>
            </p:cNvSpPr>
            <p:nvPr/>
          </p:nvSpPr>
          <p:spPr bwMode="auto">
            <a:xfrm>
              <a:off x="1902" y="165"/>
              <a:ext cx="1" cy="943"/>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22" name="Rectangle 30"/>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$6.00</a:t>
              </a:r>
            </a:p>
          </p:txBody>
        </p:sp>
        <p:sp>
          <p:nvSpPr>
            <p:cNvPr id="8223" name="Rectangle 31"/>
            <p:cNvSpPr>
              <a:spLocks/>
            </p:cNvSpPr>
            <p:nvPr/>
          </p:nvSpPr>
          <p:spPr bwMode="auto">
            <a:xfrm>
              <a:off x="1852" y="1137"/>
              <a:ext cx="267"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M</a:t>
              </a:r>
            </a:p>
          </p:txBody>
        </p:sp>
      </p:grpSp>
      <p:grpSp>
        <p:nvGrpSpPr>
          <p:cNvPr id="8224" name="Group 32"/>
          <p:cNvGrpSpPr>
            <a:grpSpLocks/>
          </p:cNvGrpSpPr>
          <p:nvPr/>
        </p:nvGrpSpPr>
        <p:grpSpPr bwMode="auto">
          <a:xfrm>
            <a:off x="4279900" y="3919538"/>
            <a:ext cx="2535238" cy="2516187"/>
            <a:chOff x="0" y="0"/>
            <a:chExt cx="1597" cy="1585"/>
          </a:xfrm>
        </p:grpSpPr>
        <p:sp>
          <p:nvSpPr>
            <p:cNvPr id="8225" name="Oval 33"/>
            <p:cNvSpPr>
              <a:spLocks/>
            </p:cNvSpPr>
            <p:nvPr/>
          </p:nvSpPr>
          <p:spPr bwMode="auto">
            <a:xfrm>
              <a:off x="1395"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26" name="Line 34"/>
            <p:cNvSpPr>
              <a:spLocks noChangeShapeType="1"/>
            </p:cNvSpPr>
            <p:nvPr/>
          </p:nvSpPr>
          <p:spPr bwMode="auto">
            <a:xfrm>
              <a:off x="1443" y="204"/>
              <a:ext cx="1" cy="1135"/>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27" name="Rectangle 35"/>
            <p:cNvSpPr>
              <a:spLocks/>
            </p:cNvSpPr>
            <p:nvPr/>
          </p:nvSpPr>
          <p:spPr bwMode="auto">
            <a:xfrm>
              <a:off x="1344" y="1353"/>
              <a:ext cx="253"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V</a:t>
              </a:r>
            </a:p>
          </p:txBody>
        </p:sp>
        <p:sp>
          <p:nvSpPr>
            <p:cNvPr id="8228" name="Line 36"/>
            <p:cNvSpPr>
              <a:spLocks noChangeShapeType="1"/>
            </p:cNvSpPr>
            <p:nvPr/>
          </p:nvSpPr>
          <p:spPr bwMode="auto">
            <a:xfrm flipH="1">
              <a:off x="476" y="147"/>
              <a:ext cx="930"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29" name="Rectangle 37"/>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$3.00</a:t>
              </a:r>
            </a:p>
          </p:txBody>
        </p:sp>
      </p:grpSp>
      <p:grpSp>
        <p:nvGrpSpPr>
          <p:cNvPr id="8230" name="Group 38"/>
          <p:cNvGrpSpPr>
            <a:grpSpLocks/>
          </p:cNvGrpSpPr>
          <p:nvPr/>
        </p:nvGrpSpPr>
        <p:grpSpPr bwMode="auto">
          <a:xfrm>
            <a:off x="0" y="3462338"/>
            <a:ext cx="2136775" cy="2997200"/>
            <a:chOff x="0" y="0"/>
            <a:chExt cx="1346" cy="1888"/>
          </a:xfrm>
        </p:grpSpPr>
        <p:sp>
          <p:nvSpPr>
            <p:cNvPr id="8231" name="Line 39"/>
            <p:cNvSpPr>
              <a:spLocks noChangeShapeType="1"/>
            </p:cNvSpPr>
            <p:nvPr/>
          </p:nvSpPr>
          <p:spPr bwMode="auto">
            <a:xfrm>
              <a:off x="1298" y="156"/>
              <a:ext cx="1" cy="147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32" name="Line 40"/>
            <p:cNvSpPr>
              <a:spLocks noChangeShapeType="1"/>
            </p:cNvSpPr>
            <p:nvPr/>
          </p:nvSpPr>
          <p:spPr bwMode="auto">
            <a:xfrm flipH="1">
              <a:off x="474" y="147"/>
              <a:ext cx="832"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33" name="Oval 41"/>
            <p:cNvSpPr>
              <a:spLocks/>
            </p:cNvSpPr>
            <p:nvPr/>
          </p:nvSpPr>
          <p:spPr bwMode="auto">
            <a:xfrm>
              <a:off x="1250"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34" name="Rectangle 42"/>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$6.35</a:t>
              </a:r>
            </a:p>
          </p:txBody>
        </p:sp>
        <p:sp>
          <p:nvSpPr>
            <p:cNvPr id="8235" name="Rectangle 43"/>
            <p:cNvSpPr>
              <a:spLocks/>
            </p:cNvSpPr>
            <p:nvPr/>
          </p:nvSpPr>
          <p:spPr bwMode="auto">
            <a:xfrm>
              <a:off x="1008" y="1656"/>
              <a:ext cx="303"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M</a:t>
              </a:r>
            </a:p>
          </p:txBody>
        </p:sp>
      </p:grpSp>
      <p:grpSp>
        <p:nvGrpSpPr>
          <p:cNvPr id="8236" name="Group 44"/>
          <p:cNvGrpSpPr>
            <a:grpSpLocks/>
          </p:cNvGrpSpPr>
          <p:nvPr/>
        </p:nvGrpSpPr>
        <p:grpSpPr bwMode="auto">
          <a:xfrm>
            <a:off x="1020763" y="2549525"/>
            <a:ext cx="2573337" cy="2238375"/>
            <a:chOff x="0" y="0"/>
            <a:chExt cx="1621" cy="1410"/>
          </a:xfrm>
        </p:grpSpPr>
        <p:sp>
          <p:nvSpPr>
            <p:cNvPr id="8237" name="Line 45"/>
            <p:cNvSpPr>
              <a:spLocks noChangeShapeType="1"/>
            </p:cNvSpPr>
            <p:nvPr/>
          </p:nvSpPr>
          <p:spPr bwMode="auto">
            <a:xfrm rot="10800000" flipH="1">
              <a:off x="0" y="72"/>
              <a:ext cx="1296" cy="1338"/>
            </a:xfrm>
            <a:prstGeom prst="line">
              <a:avLst/>
            </a:prstGeom>
            <a:noFill/>
            <a:ln w="50800" cap="flat">
              <a:solidFill>
                <a:srgbClr val="CC0000"/>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38" name="Rectangle 46"/>
            <p:cNvSpPr>
              <a:spLocks/>
            </p:cNvSpPr>
            <p:nvPr/>
          </p:nvSpPr>
          <p:spPr bwMode="auto">
            <a:xfrm>
              <a:off x="1292" y="0"/>
              <a:ext cx="329"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sp>
        <p:nvSpPr>
          <p:cNvPr id="8239" name="Rectangle 47"/>
          <p:cNvSpPr>
            <a:spLocks/>
          </p:cNvSpPr>
          <p:nvPr/>
        </p:nvSpPr>
        <p:spPr bwMode="auto">
          <a:xfrm>
            <a:off x="1158875" y="1655763"/>
            <a:ext cx="2463800" cy="736600"/>
          </a:xfrm>
          <a:prstGeom prst="rect">
            <a:avLst/>
          </a:prstGeom>
          <a:solidFill>
            <a:srgbClr val="CCFFCC"/>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a:solidFill>
                  <a:schemeClr val="tx1"/>
                </a:solidFill>
                <a:latin typeface="Arial" charset="0"/>
                <a:ea typeface="ＭＳ Ｐゴシック" charset="0"/>
                <a:cs typeface="Arial" charset="0"/>
                <a:sym typeface="Arial" charset="0"/>
              </a:rPr>
              <a:t>$1 tax on each movie ticket causes supply to fall</a:t>
            </a:r>
          </a:p>
        </p:txBody>
      </p:sp>
      <p:grpSp>
        <p:nvGrpSpPr>
          <p:cNvPr id="8240" name="Group 48"/>
          <p:cNvGrpSpPr>
            <a:grpSpLocks/>
          </p:cNvGrpSpPr>
          <p:nvPr/>
        </p:nvGrpSpPr>
        <p:grpSpPr bwMode="auto">
          <a:xfrm>
            <a:off x="5821363" y="2732088"/>
            <a:ext cx="2967037" cy="1898650"/>
            <a:chOff x="0" y="0"/>
            <a:chExt cx="1869" cy="1196"/>
          </a:xfrm>
        </p:grpSpPr>
        <p:sp>
          <p:nvSpPr>
            <p:cNvPr id="8241" name="Line 49"/>
            <p:cNvSpPr>
              <a:spLocks noChangeShapeType="1"/>
            </p:cNvSpPr>
            <p:nvPr/>
          </p:nvSpPr>
          <p:spPr bwMode="auto">
            <a:xfrm>
              <a:off x="0" y="0"/>
              <a:ext cx="1743" cy="976"/>
            </a:xfrm>
            <a:prstGeom prst="line">
              <a:avLst/>
            </a:prstGeom>
            <a:noFill/>
            <a:ln w="50800" cap="flat">
              <a:solidFill>
                <a:srgbClr val="3366FF"/>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42" name="Rectangle 50"/>
            <p:cNvSpPr>
              <a:spLocks/>
            </p:cNvSpPr>
            <p:nvPr/>
          </p:nvSpPr>
          <p:spPr bwMode="auto">
            <a:xfrm>
              <a:off x="1564" y="940"/>
              <a:ext cx="305"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dirty="0">
                  <a:solidFill>
                    <a:schemeClr val="tx1"/>
                  </a:solidFill>
                  <a:latin typeface="Arial" charset="0"/>
                  <a:ea typeface="ＭＳ Ｐゴシック" charset="0"/>
                  <a:cs typeface="Arial" charset="0"/>
                  <a:sym typeface="Arial" charset="0"/>
                </a:rPr>
                <a:t>D</a:t>
              </a:r>
              <a:r>
                <a:rPr lang="ja-JP" altLang="en-US" sz="1800" b="1" i="1" dirty="0">
                  <a:solidFill>
                    <a:schemeClr val="tx1"/>
                  </a:solidFill>
                  <a:latin typeface="Arial"/>
                  <a:ea typeface="ＭＳ Ｐゴシック" charset="0"/>
                  <a:cs typeface="Arial" charset="0"/>
                  <a:sym typeface="Arial" charset="0"/>
                </a:rPr>
                <a:t>’</a:t>
              </a:r>
              <a:r>
                <a:rPr lang="en-US" sz="1800" b="1" i="1" baseline="-25000" dirty="0">
                  <a:solidFill>
                    <a:schemeClr val="tx1"/>
                  </a:solidFill>
                  <a:latin typeface="Arial" charset="0"/>
                  <a:ea typeface="ＭＳ Ｐゴシック" charset="0"/>
                  <a:cs typeface="Arial" charset="0"/>
                  <a:sym typeface="Arial" charset="0"/>
                </a:rPr>
                <a:t>V</a:t>
              </a:r>
            </a:p>
          </p:txBody>
        </p:sp>
      </p:grpSp>
      <p:grpSp>
        <p:nvGrpSpPr>
          <p:cNvPr id="8243" name="Group 51"/>
          <p:cNvGrpSpPr>
            <a:grpSpLocks/>
          </p:cNvGrpSpPr>
          <p:nvPr/>
        </p:nvGrpSpPr>
        <p:grpSpPr bwMode="auto">
          <a:xfrm>
            <a:off x="4341813" y="3309938"/>
            <a:ext cx="2900362" cy="3125787"/>
            <a:chOff x="0" y="0"/>
            <a:chExt cx="1827" cy="1969"/>
          </a:xfrm>
        </p:grpSpPr>
        <p:sp>
          <p:nvSpPr>
            <p:cNvPr id="8244" name="Line 52"/>
            <p:cNvSpPr>
              <a:spLocks noChangeShapeType="1"/>
            </p:cNvSpPr>
            <p:nvPr/>
          </p:nvSpPr>
          <p:spPr bwMode="auto">
            <a:xfrm>
              <a:off x="1779" y="108"/>
              <a:ext cx="1" cy="1615"/>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45" name="Line 53"/>
            <p:cNvSpPr>
              <a:spLocks noChangeShapeType="1"/>
            </p:cNvSpPr>
            <p:nvPr/>
          </p:nvSpPr>
          <p:spPr bwMode="auto">
            <a:xfrm flipH="1">
              <a:off x="428" y="99"/>
              <a:ext cx="1311"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246" name="Oval 54"/>
            <p:cNvSpPr>
              <a:spLocks/>
            </p:cNvSpPr>
            <p:nvPr/>
          </p:nvSpPr>
          <p:spPr bwMode="auto">
            <a:xfrm>
              <a:off x="1731" y="51"/>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47" name="Rectangle 55"/>
            <p:cNvSpPr>
              <a:spLocks/>
            </p:cNvSpPr>
            <p:nvPr/>
          </p:nvSpPr>
          <p:spPr bwMode="auto">
            <a:xfrm>
              <a:off x="1536" y="1737"/>
              <a:ext cx="289"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V</a:t>
              </a:r>
            </a:p>
          </p:txBody>
        </p:sp>
        <p:sp>
          <p:nvSpPr>
            <p:cNvPr id="8248" name="Rectangle 56"/>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$3.50</a:t>
              </a:r>
            </a:p>
          </p:txBody>
        </p:sp>
      </p:grpSp>
      <p:sp>
        <p:nvSpPr>
          <p:cNvPr id="8249" name="Rectangle 57"/>
          <p:cNvSpPr>
            <a:spLocks/>
          </p:cNvSpPr>
          <p:nvPr/>
        </p:nvSpPr>
        <p:spPr bwMode="auto">
          <a:xfrm>
            <a:off x="5886450" y="1663700"/>
            <a:ext cx="2759075" cy="736600"/>
          </a:xfrm>
          <a:prstGeom prst="rect">
            <a:avLst/>
          </a:prstGeom>
          <a:solidFill>
            <a:srgbClr val="CCFFCC"/>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400" b="1">
                <a:solidFill>
                  <a:schemeClr val="tx1"/>
                </a:solidFill>
                <a:latin typeface="Arial" charset="0"/>
                <a:ea typeface="ＭＳ Ｐゴシック" charset="0"/>
                <a:cs typeface="Arial" charset="0"/>
                <a:sym typeface="Arial" charset="0"/>
              </a:rPr>
              <a:t>General Equilibrium Analysis:</a:t>
            </a:r>
          </a:p>
          <a:p>
            <a:pPr marL="39688" algn="ctr"/>
            <a:r>
              <a:rPr lang="en-US" sz="1400" b="1">
                <a:solidFill>
                  <a:schemeClr val="tx1"/>
                </a:solidFill>
                <a:latin typeface="Arial" charset="0"/>
                <a:ea typeface="ＭＳ Ｐゴシック" charset="0"/>
                <a:cs typeface="Arial" charset="0"/>
                <a:sym typeface="Arial" charset="0"/>
              </a:rPr>
              <a:t>Increase in movie ticket prices</a:t>
            </a:r>
          </a:p>
          <a:p>
            <a:pPr marL="39688" algn="ctr"/>
            <a:r>
              <a:rPr lang="en-US" sz="1400" b="1">
                <a:solidFill>
                  <a:schemeClr val="tx1"/>
                </a:solidFill>
                <a:latin typeface="Arial" charset="0"/>
                <a:ea typeface="ＭＳ Ｐゴシック" charset="0"/>
                <a:cs typeface="Arial" charset="0"/>
                <a:sym typeface="Arial" charset="0"/>
              </a:rPr>
              <a:t>increases demand for videos.</a:t>
            </a:r>
          </a:p>
        </p:txBody>
      </p:sp>
      <p:sp>
        <p:nvSpPr>
          <p:cNvPr id="60" name="Footer Placeholder 59"/>
          <p:cNvSpPr>
            <a:spLocks noGrp="1"/>
          </p:cNvSpPr>
          <p:nvPr>
            <p:ph type="ftr" sz="quarter" idx="3"/>
          </p:nvPr>
        </p:nvSpPr>
        <p:spPr/>
        <p:txBody>
          <a:bodyPr/>
          <a:lstStyle/>
          <a:p>
            <a:pPr>
              <a:defRPr/>
            </a:pPr>
            <a:r>
              <a:rPr lang="en-US" smtClean="0"/>
              <a:t>Chayun Tantivasadakarn</a:t>
            </a:r>
            <a:endParaRPr lang="en-US"/>
          </a:p>
        </p:txBody>
      </p:sp>
      <p:sp>
        <p:nvSpPr>
          <p:cNvPr id="56" name="Slide Number Placeholder 55"/>
          <p:cNvSpPr>
            <a:spLocks noGrp="1"/>
          </p:cNvSpPr>
          <p:nvPr>
            <p:ph type="sldNum" sz="quarter" idx="10"/>
          </p:nvPr>
        </p:nvSpPr>
        <p:spPr/>
        <p:txBody>
          <a:bodyPr/>
          <a:lstStyle/>
          <a:p>
            <a:pPr>
              <a:defRPr/>
            </a:pPr>
            <a:fld id="{9E387584-B985-904E-8245-01EF6FD3F89F}" type="slidenum">
              <a:rPr lang="en-US" smtClean="0"/>
              <a:pPr>
                <a:defRPr/>
              </a:pPr>
              <a:t>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8201"/>
                                        </p:tgtEl>
                                        <p:attrNameLst>
                                          <p:attrName>style.visibility</p:attrName>
                                        </p:attrNameLst>
                                      </p:cBhvr>
                                      <p:to>
                                        <p:strVal val="visible"/>
                                      </p:to>
                                    </p:set>
                                    <p:animEffect transition="in" filter="wipe(up)">
                                      <p:cBhvr>
                                        <p:cTn id="7" dur="500"/>
                                        <p:tgtEl>
                                          <p:spTgt spid="820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8212"/>
                                        </p:tgtEl>
                                        <p:attrNameLst>
                                          <p:attrName>style.visibility</p:attrName>
                                        </p:attrNameLst>
                                      </p:cBhvr>
                                      <p:to>
                                        <p:strVal val="visible"/>
                                      </p:to>
                                    </p:set>
                                    <p:animEffect transition="in" filter="wipe(down)">
                                      <p:cBhvr>
                                        <p:cTn id="12" dur="500"/>
                                        <p:tgtEl>
                                          <p:spTgt spid="82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8218"/>
                                        </p:tgtEl>
                                        <p:attrNameLst>
                                          <p:attrName>style.visibility</p:attrName>
                                        </p:attrNameLst>
                                      </p:cBhvr>
                                      <p:to>
                                        <p:strVal val="visible"/>
                                      </p:to>
                                    </p:set>
                                    <p:animEffect transition="in" filter="wipe(up)">
                                      <p:cBhvr>
                                        <p:cTn id="17" dur="500"/>
                                        <p:tgtEl>
                                          <p:spTgt spid="82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9" fill="hold" grpId="0" nodeType="clickEffect">
                                  <p:stCondLst>
                                    <p:cond delay="0"/>
                                  </p:stCondLst>
                                  <p:childTnLst>
                                    <p:set>
                                      <p:cBhvr>
                                        <p:cTn id="21" dur="1" fill="hold">
                                          <p:stCondLst>
                                            <p:cond delay="0"/>
                                          </p:stCondLst>
                                        </p:cTn>
                                        <p:tgtEl>
                                          <p:spTgt spid="8239"/>
                                        </p:tgtEl>
                                        <p:attrNameLst>
                                          <p:attrName>style.visibility</p:attrName>
                                        </p:attrNameLst>
                                      </p:cBhvr>
                                      <p:to>
                                        <p:strVal val="visible"/>
                                      </p:to>
                                    </p:set>
                                    <p:animEffect transition="in" filter="strips(upLeft)">
                                      <p:cBhvr>
                                        <p:cTn id="22" dur="500"/>
                                        <p:tgtEl>
                                          <p:spTgt spid="823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8236"/>
                                        </p:tgtEl>
                                        <p:attrNameLst>
                                          <p:attrName>style.visibility</p:attrName>
                                        </p:attrNameLst>
                                      </p:cBhvr>
                                      <p:to>
                                        <p:strVal val="visible"/>
                                      </p:to>
                                    </p:set>
                                    <p:animEffect transition="in" filter="wipe(up)">
                                      <p:cBhvr>
                                        <p:cTn id="27" dur="500"/>
                                        <p:tgtEl>
                                          <p:spTgt spid="823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8230"/>
                                        </p:tgtEl>
                                        <p:attrNameLst>
                                          <p:attrName>style.visibility</p:attrName>
                                        </p:attrNameLst>
                                      </p:cBhvr>
                                      <p:to>
                                        <p:strVal val="visible"/>
                                      </p:to>
                                    </p:set>
                                    <p:animEffect transition="in" filter="wipe(up)">
                                      <p:cBhvr>
                                        <p:cTn id="32" dur="500"/>
                                        <p:tgtEl>
                                          <p:spTgt spid="823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8198"/>
                                        </p:tgtEl>
                                        <p:attrNameLst>
                                          <p:attrName>style.visibility</p:attrName>
                                        </p:attrNameLst>
                                      </p:cBhvr>
                                      <p:to>
                                        <p:strVal val="visible"/>
                                      </p:to>
                                    </p:set>
                                    <p:animEffect transition="in" filter="wipe(left)">
                                      <p:cBhvr>
                                        <p:cTn id="37" dur="500"/>
                                        <p:tgtEl>
                                          <p:spTgt spid="819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4" fill="hold" nodeType="clickEffect">
                                  <p:stCondLst>
                                    <p:cond delay="0"/>
                                  </p:stCondLst>
                                  <p:childTnLst>
                                    <p:set>
                                      <p:cBhvr>
                                        <p:cTn id="41" dur="1" fill="hold">
                                          <p:stCondLst>
                                            <p:cond delay="0"/>
                                          </p:stCondLst>
                                        </p:cTn>
                                        <p:tgtEl>
                                          <p:spTgt spid="8215"/>
                                        </p:tgtEl>
                                        <p:attrNameLst>
                                          <p:attrName>style.visibility</p:attrName>
                                        </p:attrNameLst>
                                      </p:cBhvr>
                                      <p:to>
                                        <p:strVal val="visible"/>
                                      </p:to>
                                    </p:set>
                                    <p:animEffect transition="in" filter="wipe(down)">
                                      <p:cBhvr>
                                        <p:cTn id="42" dur="500"/>
                                        <p:tgtEl>
                                          <p:spTgt spid="821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nodeType="clickEffect">
                                  <p:stCondLst>
                                    <p:cond delay="0"/>
                                  </p:stCondLst>
                                  <p:childTnLst>
                                    <p:set>
                                      <p:cBhvr>
                                        <p:cTn id="46" dur="1" fill="hold">
                                          <p:stCondLst>
                                            <p:cond delay="0"/>
                                          </p:stCondLst>
                                        </p:cTn>
                                        <p:tgtEl>
                                          <p:spTgt spid="8224"/>
                                        </p:tgtEl>
                                        <p:attrNameLst>
                                          <p:attrName>style.visibility</p:attrName>
                                        </p:attrNameLst>
                                      </p:cBhvr>
                                      <p:to>
                                        <p:strVal val="visible"/>
                                      </p:to>
                                    </p:set>
                                    <p:animEffect transition="in" filter="wipe(up)">
                                      <p:cBhvr>
                                        <p:cTn id="47" dur="500"/>
                                        <p:tgtEl>
                                          <p:spTgt spid="822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8" presetClass="entr" presetSubtype="9" fill="hold" grpId="0" nodeType="clickEffect">
                                  <p:stCondLst>
                                    <p:cond delay="0"/>
                                  </p:stCondLst>
                                  <p:childTnLst>
                                    <p:set>
                                      <p:cBhvr>
                                        <p:cTn id="51" dur="1" fill="hold">
                                          <p:stCondLst>
                                            <p:cond delay="0"/>
                                          </p:stCondLst>
                                        </p:cTn>
                                        <p:tgtEl>
                                          <p:spTgt spid="8249"/>
                                        </p:tgtEl>
                                        <p:attrNameLst>
                                          <p:attrName>style.visibility</p:attrName>
                                        </p:attrNameLst>
                                      </p:cBhvr>
                                      <p:to>
                                        <p:strVal val="visible"/>
                                      </p:to>
                                    </p:set>
                                    <p:animEffect transition="in" filter="strips(upLeft)">
                                      <p:cBhvr>
                                        <p:cTn id="52" dur="500"/>
                                        <p:tgtEl>
                                          <p:spTgt spid="824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1" fill="hold" nodeType="clickEffect">
                                  <p:stCondLst>
                                    <p:cond delay="0"/>
                                  </p:stCondLst>
                                  <p:childTnLst>
                                    <p:set>
                                      <p:cBhvr>
                                        <p:cTn id="56" dur="1" fill="hold">
                                          <p:stCondLst>
                                            <p:cond delay="0"/>
                                          </p:stCondLst>
                                        </p:cTn>
                                        <p:tgtEl>
                                          <p:spTgt spid="8240"/>
                                        </p:tgtEl>
                                        <p:attrNameLst>
                                          <p:attrName>style.visibility</p:attrName>
                                        </p:attrNameLst>
                                      </p:cBhvr>
                                      <p:to>
                                        <p:strVal val="visible"/>
                                      </p:to>
                                    </p:set>
                                    <p:animEffect transition="in" filter="wipe(up)">
                                      <p:cBhvr>
                                        <p:cTn id="57" dur="500"/>
                                        <p:tgtEl>
                                          <p:spTgt spid="824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1" fill="hold" nodeType="clickEffect">
                                  <p:stCondLst>
                                    <p:cond delay="0"/>
                                  </p:stCondLst>
                                  <p:childTnLst>
                                    <p:set>
                                      <p:cBhvr>
                                        <p:cTn id="61" dur="1" fill="hold">
                                          <p:stCondLst>
                                            <p:cond delay="0"/>
                                          </p:stCondLst>
                                        </p:cTn>
                                        <p:tgtEl>
                                          <p:spTgt spid="8243"/>
                                        </p:tgtEl>
                                        <p:attrNameLst>
                                          <p:attrName>style.visibility</p:attrName>
                                        </p:attrNameLst>
                                      </p:cBhvr>
                                      <p:to>
                                        <p:strVal val="visible"/>
                                      </p:to>
                                    </p:set>
                                    <p:animEffect transition="in" filter="wipe(up)">
                                      <p:cBhvr>
                                        <p:cTn id="62" dur="500"/>
                                        <p:tgtEl>
                                          <p:spTgt spid="8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39" grpId="0" animBg="1" autoUpdateAnimBg="0"/>
      <p:bldP spid="8249" grpId="0" animBg="1" autoUpdateAnimBg="0"/>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21" name="Rectangle 5"/>
          <p:cNvSpPr>
            <a:spLocks noGrp="1" noChangeArrowheads="1"/>
          </p:cNvSpPr>
          <p:nvPr>
            <p:ph type="title"/>
          </p:nvPr>
        </p:nvSpPr>
        <p:spPr>
          <a:xfrm>
            <a:off x="0" y="228600"/>
            <a:ext cx="8305800" cy="838200"/>
          </a:xfrm>
          <a:ln/>
        </p:spPr>
        <p:txBody>
          <a:bodyPr rIns="132080"/>
          <a:lstStyle/>
          <a:p>
            <a:r>
              <a:rPr lang="en-US"/>
              <a:t>Two Interdependent Markets – Movies and DVDs</a:t>
            </a:r>
          </a:p>
        </p:txBody>
      </p:sp>
      <p:sp>
        <p:nvSpPr>
          <p:cNvPr id="9222" name="Line 6"/>
          <p:cNvSpPr>
            <a:spLocks noChangeShapeType="1"/>
          </p:cNvSpPr>
          <p:nvPr/>
        </p:nvSpPr>
        <p:spPr bwMode="auto">
          <a:xfrm>
            <a:off x="7651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23" name="Line 7"/>
          <p:cNvSpPr>
            <a:spLocks noChangeShapeType="1"/>
          </p:cNvSpPr>
          <p:nvPr/>
        </p:nvSpPr>
        <p:spPr bwMode="auto">
          <a:xfrm>
            <a:off x="50323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24" name="Line 8"/>
          <p:cNvSpPr>
            <a:spLocks noChangeShapeType="1"/>
          </p:cNvSpPr>
          <p:nvPr/>
        </p:nvSpPr>
        <p:spPr bwMode="auto">
          <a:xfrm>
            <a:off x="5046663" y="6057900"/>
            <a:ext cx="3935412" cy="1588"/>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25" name="Rectangle 9"/>
          <p:cNvSpPr>
            <a:spLocks/>
          </p:cNvSpPr>
          <p:nvPr/>
        </p:nvSpPr>
        <p:spPr bwMode="auto">
          <a:xfrm>
            <a:off x="76200" y="1939925"/>
            <a:ext cx="587375" cy="3048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sp>
        <p:nvSpPr>
          <p:cNvPr id="9226" name="Rectangle 10"/>
          <p:cNvSpPr>
            <a:spLocks/>
          </p:cNvSpPr>
          <p:nvPr/>
        </p:nvSpPr>
        <p:spPr bwMode="auto">
          <a:xfrm>
            <a:off x="8091488" y="6053138"/>
            <a:ext cx="952500" cy="5080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a:t>
            </a:r>
          </a:p>
          <a:p>
            <a:pPr marL="39688" algn="r"/>
            <a:r>
              <a:rPr lang="en-US" sz="1400" b="1">
                <a:solidFill>
                  <a:schemeClr val="tx1"/>
                </a:solidFill>
                <a:latin typeface="Arial" charset="0"/>
                <a:ea typeface="ＭＳ Ｐゴシック" charset="0"/>
                <a:cs typeface="Arial" charset="0"/>
                <a:sym typeface="Arial" charset="0"/>
              </a:rPr>
              <a:t>of Videos</a:t>
            </a:r>
          </a:p>
        </p:txBody>
      </p:sp>
      <p:sp>
        <p:nvSpPr>
          <p:cNvPr id="9227" name="Rectangle 11"/>
          <p:cNvSpPr>
            <a:spLocks/>
          </p:cNvSpPr>
          <p:nvPr/>
        </p:nvSpPr>
        <p:spPr bwMode="auto">
          <a:xfrm>
            <a:off x="4265613" y="1939925"/>
            <a:ext cx="587375" cy="3048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grpSp>
        <p:nvGrpSpPr>
          <p:cNvPr id="9228" name="Group 12"/>
          <p:cNvGrpSpPr>
            <a:grpSpLocks/>
          </p:cNvGrpSpPr>
          <p:nvPr/>
        </p:nvGrpSpPr>
        <p:grpSpPr bwMode="auto">
          <a:xfrm>
            <a:off x="779463" y="6053138"/>
            <a:ext cx="4221162" cy="508000"/>
            <a:chOff x="0" y="0"/>
            <a:chExt cx="2659" cy="320"/>
          </a:xfrm>
        </p:grpSpPr>
        <p:sp>
          <p:nvSpPr>
            <p:cNvPr id="9229" name="Line 13"/>
            <p:cNvSpPr>
              <a:spLocks noChangeShapeType="1"/>
            </p:cNvSpPr>
            <p:nvPr/>
          </p:nvSpPr>
          <p:spPr bwMode="auto">
            <a:xfrm>
              <a:off x="0" y="3"/>
              <a:ext cx="2479" cy="1"/>
            </a:xfrm>
            <a:prstGeom prst="line">
              <a:avLst/>
            </a:prstGeom>
            <a:noFill/>
            <a:ln w="254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30" name="Rectangle 14"/>
            <p:cNvSpPr>
              <a:spLocks/>
            </p:cNvSpPr>
            <p:nvPr/>
          </p:nvSpPr>
          <p:spPr bwMode="auto">
            <a:xfrm>
              <a:off x="1829" y="0"/>
              <a:ext cx="830" cy="3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 of</a:t>
              </a:r>
            </a:p>
            <a:p>
              <a:pPr marL="39688" algn="r"/>
              <a:r>
                <a:rPr lang="en-US" sz="1400" b="1">
                  <a:solidFill>
                    <a:schemeClr val="tx1"/>
                  </a:solidFill>
                  <a:latin typeface="Arial" charset="0"/>
                  <a:ea typeface="ＭＳ Ｐゴシック" charset="0"/>
                  <a:cs typeface="Arial" charset="0"/>
                  <a:sym typeface="Arial" charset="0"/>
                </a:rPr>
                <a:t>Movie Tickets</a:t>
              </a:r>
            </a:p>
          </p:txBody>
        </p:sp>
      </p:grpSp>
      <p:grpSp>
        <p:nvGrpSpPr>
          <p:cNvPr id="9231" name="Group 15"/>
          <p:cNvGrpSpPr>
            <a:grpSpLocks/>
          </p:cNvGrpSpPr>
          <p:nvPr/>
        </p:nvGrpSpPr>
        <p:grpSpPr bwMode="auto">
          <a:xfrm>
            <a:off x="0" y="2549525"/>
            <a:ext cx="4713288" cy="3910013"/>
            <a:chOff x="0" y="0"/>
            <a:chExt cx="2969" cy="2463"/>
          </a:xfrm>
        </p:grpSpPr>
        <p:grpSp>
          <p:nvGrpSpPr>
            <p:cNvPr id="9232" name="Group 16"/>
            <p:cNvGrpSpPr>
              <a:grpSpLocks/>
            </p:cNvGrpSpPr>
            <p:nvPr/>
          </p:nvGrpSpPr>
          <p:grpSpPr bwMode="auto">
            <a:xfrm>
              <a:off x="772" y="307"/>
              <a:ext cx="2070" cy="1631"/>
              <a:chOff x="0" y="0"/>
              <a:chExt cx="2070" cy="1631"/>
            </a:xfrm>
          </p:grpSpPr>
          <p:sp>
            <p:nvSpPr>
              <p:cNvPr id="9233" name="Line 17"/>
              <p:cNvSpPr>
                <a:spLocks noChangeShapeType="1"/>
              </p:cNvSpPr>
              <p:nvPr/>
            </p:nvSpPr>
            <p:spPr bwMode="auto">
              <a:xfrm>
                <a:off x="0" y="0"/>
                <a:ext cx="1791" cy="1407"/>
              </a:xfrm>
              <a:prstGeom prst="line">
                <a:avLst/>
              </a:prstGeom>
              <a:noFill/>
              <a:ln w="508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34" name="Rectangle 18"/>
              <p:cNvSpPr>
                <a:spLocks/>
              </p:cNvSpPr>
              <p:nvPr/>
            </p:nvSpPr>
            <p:spPr bwMode="auto">
              <a:xfrm>
                <a:off x="1790" y="1375"/>
                <a:ext cx="280"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M</a:t>
                </a:r>
              </a:p>
            </p:txBody>
          </p:sp>
        </p:grpSp>
        <p:grpSp>
          <p:nvGrpSpPr>
            <p:cNvPr id="9235" name="Group 19"/>
            <p:cNvGrpSpPr>
              <a:grpSpLocks/>
            </p:cNvGrpSpPr>
            <p:nvPr/>
          </p:nvGrpSpPr>
          <p:grpSpPr bwMode="auto">
            <a:xfrm>
              <a:off x="1266" y="48"/>
              <a:ext cx="1703" cy="1842"/>
              <a:chOff x="0" y="0"/>
              <a:chExt cx="1702" cy="1842"/>
            </a:xfrm>
          </p:grpSpPr>
          <p:sp>
            <p:nvSpPr>
              <p:cNvPr id="9236" name="Line 20"/>
              <p:cNvSpPr>
                <a:spLocks noChangeShapeType="1"/>
              </p:cNvSpPr>
              <p:nvPr/>
            </p:nvSpPr>
            <p:spPr bwMode="auto">
              <a:xfrm rot="10800000" flipH="1">
                <a:off x="0" y="323"/>
                <a:ext cx="1463" cy="1519"/>
              </a:xfrm>
              <a:prstGeom prst="line">
                <a:avLst/>
              </a:prstGeom>
              <a:noFill/>
              <a:ln w="50800" cap="flat">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37" name="Rectangle 21"/>
              <p:cNvSpPr>
                <a:spLocks/>
              </p:cNvSpPr>
              <p:nvPr/>
            </p:nvSpPr>
            <p:spPr bwMode="auto">
              <a:xfrm>
                <a:off x="1429" y="0"/>
                <a:ext cx="273"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grpSp>
          <p:nvGrpSpPr>
            <p:cNvPr id="9238" name="Group 22"/>
            <p:cNvGrpSpPr>
              <a:grpSpLocks/>
            </p:cNvGrpSpPr>
            <p:nvPr/>
          </p:nvGrpSpPr>
          <p:grpSpPr bwMode="auto">
            <a:xfrm>
              <a:off x="20" y="1094"/>
              <a:ext cx="2119" cy="1369"/>
              <a:chOff x="0" y="0"/>
              <a:chExt cx="2119" cy="1369"/>
            </a:xfrm>
          </p:grpSpPr>
          <p:sp>
            <p:nvSpPr>
              <p:cNvPr id="9239" name="Line 23"/>
              <p:cNvSpPr>
                <a:spLocks noChangeShapeType="1"/>
              </p:cNvSpPr>
              <p:nvPr/>
            </p:nvSpPr>
            <p:spPr bwMode="auto">
              <a:xfrm flipH="1">
                <a:off x="455" y="108"/>
                <a:ext cx="1407"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40" name="Oval 24"/>
              <p:cNvSpPr>
                <a:spLocks/>
              </p:cNvSpPr>
              <p:nvPr/>
            </p:nvSpPr>
            <p:spPr bwMode="auto">
              <a:xfrm>
                <a:off x="1854" y="6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41" name="Line 25"/>
              <p:cNvSpPr>
                <a:spLocks noChangeShapeType="1"/>
              </p:cNvSpPr>
              <p:nvPr/>
            </p:nvSpPr>
            <p:spPr bwMode="auto">
              <a:xfrm>
                <a:off x="1902" y="165"/>
                <a:ext cx="1" cy="943"/>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42" name="Rectangle 26"/>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$6.00</a:t>
                </a:r>
              </a:p>
            </p:txBody>
          </p:sp>
          <p:sp>
            <p:nvSpPr>
              <p:cNvPr id="9243" name="Rectangle 27"/>
              <p:cNvSpPr>
                <a:spLocks/>
              </p:cNvSpPr>
              <p:nvPr/>
            </p:nvSpPr>
            <p:spPr bwMode="auto">
              <a:xfrm>
                <a:off x="1852" y="1137"/>
                <a:ext cx="267"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M</a:t>
                </a:r>
              </a:p>
            </p:txBody>
          </p:sp>
        </p:grpSp>
        <p:grpSp>
          <p:nvGrpSpPr>
            <p:cNvPr id="9244" name="Group 28"/>
            <p:cNvGrpSpPr>
              <a:grpSpLocks/>
            </p:cNvGrpSpPr>
            <p:nvPr/>
          </p:nvGrpSpPr>
          <p:grpSpPr bwMode="auto">
            <a:xfrm>
              <a:off x="0" y="575"/>
              <a:ext cx="1346" cy="1888"/>
              <a:chOff x="0" y="0"/>
              <a:chExt cx="1346" cy="1888"/>
            </a:xfrm>
          </p:grpSpPr>
          <p:sp>
            <p:nvSpPr>
              <p:cNvPr id="9245" name="Line 29"/>
              <p:cNvSpPr>
                <a:spLocks noChangeShapeType="1"/>
              </p:cNvSpPr>
              <p:nvPr/>
            </p:nvSpPr>
            <p:spPr bwMode="auto">
              <a:xfrm>
                <a:off x="1298" y="156"/>
                <a:ext cx="1" cy="147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46" name="Line 30"/>
              <p:cNvSpPr>
                <a:spLocks noChangeShapeType="1"/>
              </p:cNvSpPr>
              <p:nvPr/>
            </p:nvSpPr>
            <p:spPr bwMode="auto">
              <a:xfrm flipH="1">
                <a:off x="474" y="147"/>
                <a:ext cx="832"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47" name="Oval 31"/>
              <p:cNvSpPr>
                <a:spLocks/>
              </p:cNvSpPr>
              <p:nvPr/>
            </p:nvSpPr>
            <p:spPr bwMode="auto">
              <a:xfrm>
                <a:off x="1250"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48" name="Rectangle 32"/>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$6.35</a:t>
                </a:r>
              </a:p>
            </p:txBody>
          </p:sp>
          <p:sp>
            <p:nvSpPr>
              <p:cNvPr id="9249" name="Rectangle 33"/>
              <p:cNvSpPr>
                <a:spLocks/>
              </p:cNvSpPr>
              <p:nvPr/>
            </p:nvSpPr>
            <p:spPr bwMode="auto">
              <a:xfrm>
                <a:off x="1008" y="1656"/>
                <a:ext cx="303"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M</a:t>
                </a:r>
              </a:p>
            </p:txBody>
          </p:sp>
        </p:grpSp>
        <p:grpSp>
          <p:nvGrpSpPr>
            <p:cNvPr id="9250" name="Group 34"/>
            <p:cNvGrpSpPr>
              <a:grpSpLocks/>
            </p:cNvGrpSpPr>
            <p:nvPr/>
          </p:nvGrpSpPr>
          <p:grpSpPr bwMode="auto">
            <a:xfrm>
              <a:off x="643" y="0"/>
              <a:ext cx="1621" cy="1410"/>
              <a:chOff x="0" y="0"/>
              <a:chExt cx="1621" cy="1410"/>
            </a:xfrm>
          </p:grpSpPr>
          <p:sp>
            <p:nvSpPr>
              <p:cNvPr id="9251" name="Line 35"/>
              <p:cNvSpPr>
                <a:spLocks noChangeShapeType="1"/>
              </p:cNvSpPr>
              <p:nvPr/>
            </p:nvSpPr>
            <p:spPr bwMode="auto">
              <a:xfrm rot="10800000" flipH="1">
                <a:off x="0" y="72"/>
                <a:ext cx="1296" cy="1338"/>
              </a:xfrm>
              <a:prstGeom prst="line">
                <a:avLst/>
              </a:prstGeom>
              <a:noFill/>
              <a:ln w="50800" cap="flat">
                <a:solidFill>
                  <a:srgbClr val="CC0000"/>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52" name="Rectangle 36"/>
              <p:cNvSpPr>
                <a:spLocks/>
              </p:cNvSpPr>
              <p:nvPr/>
            </p:nvSpPr>
            <p:spPr bwMode="auto">
              <a:xfrm>
                <a:off x="1292" y="0"/>
                <a:ext cx="329"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grpSp>
      <p:sp>
        <p:nvSpPr>
          <p:cNvPr id="9253" name="Rectangle 37"/>
          <p:cNvSpPr>
            <a:spLocks/>
          </p:cNvSpPr>
          <p:nvPr/>
        </p:nvSpPr>
        <p:spPr bwMode="auto">
          <a:xfrm>
            <a:off x="1160463" y="1655763"/>
            <a:ext cx="2460625" cy="739775"/>
          </a:xfrm>
          <a:prstGeom prst="rect">
            <a:avLst/>
          </a:prstGeom>
          <a:solidFill>
            <a:srgbClr val="CCFFCC"/>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dirty="0">
                <a:solidFill>
                  <a:schemeClr val="tx1"/>
                </a:solidFill>
                <a:latin typeface="Arial" charset="0"/>
                <a:ea typeface="ＭＳ Ｐゴシック" charset="0"/>
                <a:cs typeface="Arial" charset="0"/>
                <a:sym typeface="Arial" charset="0"/>
              </a:rPr>
              <a:t>The increase in the price</a:t>
            </a:r>
          </a:p>
          <a:p>
            <a:pPr marL="39688" algn="ctr"/>
            <a:r>
              <a:rPr lang="en-US" sz="1400" b="1" dirty="0">
                <a:solidFill>
                  <a:schemeClr val="tx1"/>
                </a:solidFill>
                <a:latin typeface="Arial" charset="0"/>
                <a:ea typeface="ＭＳ Ｐゴシック" charset="0"/>
                <a:cs typeface="Arial" charset="0"/>
                <a:sym typeface="Arial" charset="0"/>
              </a:rPr>
              <a:t>of videos increases the </a:t>
            </a:r>
          </a:p>
          <a:p>
            <a:pPr marL="39688" algn="ctr"/>
            <a:r>
              <a:rPr lang="en-US" sz="1400" b="1" dirty="0">
                <a:solidFill>
                  <a:schemeClr val="tx1"/>
                </a:solidFill>
                <a:latin typeface="Arial" charset="0"/>
                <a:ea typeface="ＭＳ Ｐゴシック" charset="0"/>
                <a:cs typeface="Arial" charset="0"/>
                <a:sym typeface="Arial" charset="0"/>
              </a:rPr>
              <a:t>demand for movies.</a:t>
            </a:r>
          </a:p>
        </p:txBody>
      </p:sp>
      <p:grpSp>
        <p:nvGrpSpPr>
          <p:cNvPr id="9254" name="Group 38"/>
          <p:cNvGrpSpPr>
            <a:grpSpLocks/>
          </p:cNvGrpSpPr>
          <p:nvPr/>
        </p:nvGrpSpPr>
        <p:grpSpPr bwMode="auto">
          <a:xfrm>
            <a:off x="5821363" y="2732088"/>
            <a:ext cx="2967037" cy="1898650"/>
            <a:chOff x="0" y="0"/>
            <a:chExt cx="1869" cy="1196"/>
          </a:xfrm>
        </p:grpSpPr>
        <p:sp>
          <p:nvSpPr>
            <p:cNvPr id="9255" name="Line 39"/>
            <p:cNvSpPr>
              <a:spLocks noChangeShapeType="1"/>
            </p:cNvSpPr>
            <p:nvPr/>
          </p:nvSpPr>
          <p:spPr bwMode="auto">
            <a:xfrm>
              <a:off x="0" y="0"/>
              <a:ext cx="1743" cy="976"/>
            </a:xfrm>
            <a:prstGeom prst="line">
              <a:avLst/>
            </a:prstGeom>
            <a:noFill/>
            <a:ln w="50800" cap="flat">
              <a:solidFill>
                <a:srgbClr val="0000FF"/>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56" name="Rectangle 40"/>
            <p:cNvSpPr>
              <a:spLocks/>
            </p:cNvSpPr>
            <p:nvPr/>
          </p:nvSpPr>
          <p:spPr bwMode="auto">
            <a:xfrm>
              <a:off x="1564" y="940"/>
              <a:ext cx="305"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dirty="0">
                  <a:solidFill>
                    <a:schemeClr val="tx1"/>
                  </a:solidFill>
                  <a:latin typeface="Arial" charset="0"/>
                  <a:ea typeface="ＭＳ Ｐゴシック" charset="0"/>
                  <a:cs typeface="Arial" charset="0"/>
                  <a:sym typeface="Arial" charset="0"/>
                </a:rPr>
                <a:t>D</a:t>
              </a:r>
              <a:r>
                <a:rPr lang="ja-JP" altLang="en-US" sz="1800" b="1" i="1" dirty="0">
                  <a:solidFill>
                    <a:schemeClr val="tx1"/>
                  </a:solidFill>
                  <a:latin typeface="Arial"/>
                  <a:ea typeface="ＭＳ Ｐゴシック" charset="0"/>
                  <a:cs typeface="Arial" charset="0"/>
                  <a:sym typeface="Arial" charset="0"/>
                </a:rPr>
                <a:t>’</a:t>
              </a:r>
              <a:r>
                <a:rPr lang="en-US" sz="1800" b="1" i="1" baseline="-25000" dirty="0">
                  <a:solidFill>
                    <a:schemeClr val="tx1"/>
                  </a:solidFill>
                  <a:latin typeface="Arial" charset="0"/>
                  <a:ea typeface="ＭＳ Ｐゴシック" charset="0"/>
                  <a:cs typeface="Arial" charset="0"/>
                  <a:sym typeface="Arial" charset="0"/>
                </a:rPr>
                <a:t>V</a:t>
              </a:r>
            </a:p>
          </p:txBody>
        </p:sp>
      </p:grpSp>
      <p:grpSp>
        <p:nvGrpSpPr>
          <p:cNvPr id="9257" name="Group 41"/>
          <p:cNvGrpSpPr>
            <a:grpSpLocks/>
          </p:cNvGrpSpPr>
          <p:nvPr/>
        </p:nvGrpSpPr>
        <p:grpSpPr bwMode="auto">
          <a:xfrm>
            <a:off x="4279900" y="2549525"/>
            <a:ext cx="4344988" cy="3886200"/>
            <a:chOff x="0" y="0"/>
            <a:chExt cx="2737" cy="2448"/>
          </a:xfrm>
        </p:grpSpPr>
        <p:grpSp>
          <p:nvGrpSpPr>
            <p:cNvPr id="9258" name="Group 42"/>
            <p:cNvGrpSpPr>
              <a:grpSpLocks/>
            </p:cNvGrpSpPr>
            <p:nvPr/>
          </p:nvGrpSpPr>
          <p:grpSpPr bwMode="auto">
            <a:xfrm>
              <a:off x="620" y="547"/>
              <a:ext cx="2117" cy="1436"/>
              <a:chOff x="0" y="0"/>
              <a:chExt cx="2117" cy="1436"/>
            </a:xfrm>
          </p:grpSpPr>
          <p:sp>
            <p:nvSpPr>
              <p:cNvPr id="9259" name="Line 43"/>
              <p:cNvSpPr>
                <a:spLocks noChangeShapeType="1"/>
              </p:cNvSpPr>
              <p:nvPr/>
            </p:nvSpPr>
            <p:spPr bwMode="auto">
              <a:xfrm>
                <a:off x="0" y="0"/>
                <a:ext cx="2079" cy="1167"/>
              </a:xfrm>
              <a:prstGeom prst="line">
                <a:avLst/>
              </a:prstGeom>
              <a:noFill/>
              <a:ln w="508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60" name="Rectangle 44"/>
              <p:cNvSpPr>
                <a:spLocks/>
              </p:cNvSpPr>
              <p:nvPr/>
            </p:nvSpPr>
            <p:spPr bwMode="auto">
              <a:xfrm>
                <a:off x="1852" y="1180"/>
                <a:ext cx="265"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9261" name="Group 45"/>
            <p:cNvGrpSpPr>
              <a:grpSpLocks/>
            </p:cNvGrpSpPr>
            <p:nvPr/>
          </p:nvGrpSpPr>
          <p:grpSpPr bwMode="auto">
            <a:xfrm>
              <a:off x="792" y="0"/>
              <a:ext cx="1636" cy="1842"/>
              <a:chOff x="0" y="0"/>
              <a:chExt cx="1636" cy="1842"/>
            </a:xfrm>
          </p:grpSpPr>
          <p:sp>
            <p:nvSpPr>
              <p:cNvPr id="9262" name="Line 46"/>
              <p:cNvSpPr>
                <a:spLocks noChangeShapeType="1"/>
              </p:cNvSpPr>
              <p:nvPr/>
            </p:nvSpPr>
            <p:spPr bwMode="auto">
              <a:xfrm rot="10800000" flipH="1">
                <a:off x="0" y="131"/>
                <a:ext cx="1366" cy="1711"/>
              </a:xfrm>
              <a:prstGeom prst="line">
                <a:avLst/>
              </a:prstGeom>
              <a:noFill/>
              <a:ln w="50800" cap="flat">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63" name="Rectangle 47"/>
              <p:cNvSpPr>
                <a:spLocks/>
              </p:cNvSpPr>
              <p:nvPr/>
            </p:nvSpPr>
            <p:spPr bwMode="auto">
              <a:xfrm>
                <a:off x="1379" y="0"/>
                <a:ext cx="25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9264" name="Group 48"/>
            <p:cNvGrpSpPr>
              <a:grpSpLocks/>
            </p:cNvGrpSpPr>
            <p:nvPr/>
          </p:nvGrpSpPr>
          <p:grpSpPr bwMode="auto">
            <a:xfrm>
              <a:off x="0" y="863"/>
              <a:ext cx="1597" cy="1585"/>
              <a:chOff x="0" y="0"/>
              <a:chExt cx="1597" cy="1585"/>
            </a:xfrm>
          </p:grpSpPr>
          <p:sp>
            <p:nvSpPr>
              <p:cNvPr id="9265" name="Oval 49"/>
              <p:cNvSpPr>
                <a:spLocks/>
              </p:cNvSpPr>
              <p:nvPr/>
            </p:nvSpPr>
            <p:spPr bwMode="auto">
              <a:xfrm>
                <a:off x="1395"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66" name="Line 50"/>
              <p:cNvSpPr>
                <a:spLocks noChangeShapeType="1"/>
              </p:cNvSpPr>
              <p:nvPr/>
            </p:nvSpPr>
            <p:spPr bwMode="auto">
              <a:xfrm>
                <a:off x="1443" y="204"/>
                <a:ext cx="1" cy="1135"/>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67" name="Rectangle 51"/>
              <p:cNvSpPr>
                <a:spLocks/>
              </p:cNvSpPr>
              <p:nvPr/>
            </p:nvSpPr>
            <p:spPr bwMode="auto">
              <a:xfrm>
                <a:off x="1344" y="1353"/>
                <a:ext cx="253"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V</a:t>
                </a:r>
              </a:p>
            </p:txBody>
          </p:sp>
          <p:sp>
            <p:nvSpPr>
              <p:cNvPr id="9268" name="Line 52"/>
              <p:cNvSpPr>
                <a:spLocks noChangeShapeType="1"/>
              </p:cNvSpPr>
              <p:nvPr/>
            </p:nvSpPr>
            <p:spPr bwMode="auto">
              <a:xfrm flipH="1">
                <a:off x="476" y="147"/>
                <a:ext cx="930"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69" name="Rectangle 53"/>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$3.00</a:t>
                </a:r>
              </a:p>
            </p:txBody>
          </p:sp>
        </p:grpSp>
        <p:grpSp>
          <p:nvGrpSpPr>
            <p:cNvPr id="9270" name="Group 54"/>
            <p:cNvGrpSpPr>
              <a:grpSpLocks/>
            </p:cNvGrpSpPr>
            <p:nvPr/>
          </p:nvGrpSpPr>
          <p:grpSpPr bwMode="auto">
            <a:xfrm>
              <a:off x="39" y="479"/>
              <a:ext cx="1827" cy="1969"/>
              <a:chOff x="0" y="0"/>
              <a:chExt cx="1827" cy="1969"/>
            </a:xfrm>
          </p:grpSpPr>
          <p:sp>
            <p:nvSpPr>
              <p:cNvPr id="9271" name="Line 55"/>
              <p:cNvSpPr>
                <a:spLocks noChangeShapeType="1"/>
              </p:cNvSpPr>
              <p:nvPr/>
            </p:nvSpPr>
            <p:spPr bwMode="auto">
              <a:xfrm>
                <a:off x="1779" y="108"/>
                <a:ext cx="1" cy="1615"/>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72" name="Line 56"/>
              <p:cNvSpPr>
                <a:spLocks noChangeShapeType="1"/>
              </p:cNvSpPr>
              <p:nvPr/>
            </p:nvSpPr>
            <p:spPr bwMode="auto">
              <a:xfrm flipH="1">
                <a:off x="428" y="99"/>
                <a:ext cx="1311"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73" name="Oval 57"/>
              <p:cNvSpPr>
                <a:spLocks/>
              </p:cNvSpPr>
              <p:nvPr/>
            </p:nvSpPr>
            <p:spPr bwMode="auto">
              <a:xfrm>
                <a:off x="1731" y="51"/>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74" name="Rectangle 58"/>
              <p:cNvSpPr>
                <a:spLocks/>
              </p:cNvSpPr>
              <p:nvPr/>
            </p:nvSpPr>
            <p:spPr bwMode="auto">
              <a:xfrm>
                <a:off x="1536" y="1737"/>
                <a:ext cx="289"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V</a:t>
                </a:r>
              </a:p>
            </p:txBody>
          </p:sp>
          <p:sp>
            <p:nvSpPr>
              <p:cNvPr id="9275" name="Rectangle 59"/>
              <p:cNvSpPr>
                <a:spLocks/>
              </p:cNvSpPr>
              <p:nvPr/>
            </p:nvSpPr>
            <p:spPr bwMode="auto">
              <a:xfrm>
                <a:off x="0" y="0"/>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$3.50</a:t>
                </a:r>
              </a:p>
            </p:txBody>
          </p:sp>
        </p:grpSp>
      </p:grpSp>
      <p:sp>
        <p:nvSpPr>
          <p:cNvPr id="9276" name="Rectangle 60"/>
          <p:cNvSpPr>
            <a:spLocks/>
          </p:cNvSpPr>
          <p:nvPr/>
        </p:nvSpPr>
        <p:spPr bwMode="auto">
          <a:xfrm>
            <a:off x="5853113" y="1663700"/>
            <a:ext cx="2825750" cy="533400"/>
          </a:xfrm>
          <a:prstGeom prst="rect">
            <a:avLst/>
          </a:prstGeom>
          <a:solidFill>
            <a:srgbClr val="CCFFCC"/>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400" b="1">
                <a:solidFill>
                  <a:schemeClr val="tx1"/>
                </a:solidFill>
                <a:latin typeface="Arial" charset="0"/>
                <a:ea typeface="ＭＳ Ｐゴシック" charset="0"/>
                <a:cs typeface="Arial" charset="0"/>
                <a:sym typeface="Arial" charset="0"/>
              </a:rPr>
              <a:t>General Equilibrium Analysis:</a:t>
            </a:r>
          </a:p>
          <a:p>
            <a:pPr marL="39688" algn="ctr"/>
            <a:r>
              <a:rPr lang="en-US" sz="1400" b="1">
                <a:solidFill>
                  <a:schemeClr val="tx1"/>
                </a:solidFill>
                <a:latin typeface="Arial" charset="0"/>
                <a:ea typeface="ＭＳ Ｐゴシック" charset="0"/>
                <a:cs typeface="Arial" charset="0"/>
                <a:sym typeface="Arial" charset="0"/>
              </a:rPr>
              <a:t>The Feedback effects continue.</a:t>
            </a:r>
          </a:p>
        </p:txBody>
      </p:sp>
      <p:grpSp>
        <p:nvGrpSpPr>
          <p:cNvPr id="9277" name="Group 61"/>
          <p:cNvGrpSpPr>
            <a:grpSpLocks/>
          </p:cNvGrpSpPr>
          <p:nvPr/>
        </p:nvGrpSpPr>
        <p:grpSpPr bwMode="auto">
          <a:xfrm>
            <a:off x="14288" y="2536825"/>
            <a:ext cx="4421187" cy="3879850"/>
            <a:chOff x="0" y="0"/>
            <a:chExt cx="2785" cy="2444"/>
          </a:xfrm>
        </p:grpSpPr>
        <p:sp>
          <p:nvSpPr>
            <p:cNvPr id="9278" name="Line 62"/>
            <p:cNvSpPr>
              <a:spLocks noChangeShapeType="1"/>
            </p:cNvSpPr>
            <p:nvPr/>
          </p:nvSpPr>
          <p:spPr bwMode="auto">
            <a:xfrm>
              <a:off x="1219" y="0"/>
              <a:ext cx="1263" cy="947"/>
            </a:xfrm>
            <a:prstGeom prst="line">
              <a:avLst/>
            </a:prstGeom>
            <a:noFill/>
            <a:ln w="50800" cap="rnd">
              <a:solidFill>
                <a:srgbClr val="0000FF"/>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79" name="Rectangle 63"/>
            <p:cNvSpPr>
              <a:spLocks/>
            </p:cNvSpPr>
            <p:nvPr/>
          </p:nvSpPr>
          <p:spPr bwMode="auto">
            <a:xfrm>
              <a:off x="2448" y="957"/>
              <a:ext cx="33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M</a:t>
              </a:r>
            </a:p>
          </p:txBody>
        </p:sp>
        <p:sp>
          <p:nvSpPr>
            <p:cNvPr id="9280" name="Line 64"/>
            <p:cNvSpPr>
              <a:spLocks noChangeShapeType="1"/>
            </p:cNvSpPr>
            <p:nvPr/>
          </p:nvSpPr>
          <p:spPr bwMode="auto">
            <a:xfrm>
              <a:off x="1682" y="328"/>
              <a:ext cx="1" cy="1855"/>
            </a:xfrm>
            <a:prstGeom prst="line">
              <a:avLst/>
            </a:prstGeom>
            <a:noFill/>
            <a:ln w="25400" cap="flat">
              <a:solidFill>
                <a:srgbClr val="FF3300"/>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81" name="Line 65"/>
            <p:cNvSpPr>
              <a:spLocks noChangeShapeType="1"/>
            </p:cNvSpPr>
            <p:nvPr/>
          </p:nvSpPr>
          <p:spPr bwMode="auto">
            <a:xfrm flipH="1">
              <a:off x="475" y="319"/>
              <a:ext cx="1167" cy="1"/>
            </a:xfrm>
            <a:prstGeom prst="line">
              <a:avLst/>
            </a:prstGeom>
            <a:noFill/>
            <a:ln w="25400" cap="flat">
              <a:solidFill>
                <a:srgbClr val="FF3300"/>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82" name="Oval 66"/>
            <p:cNvSpPr>
              <a:spLocks/>
            </p:cNvSpPr>
            <p:nvPr/>
          </p:nvSpPr>
          <p:spPr bwMode="auto">
            <a:xfrm>
              <a:off x="1634" y="271"/>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83" name="Rectangle 67"/>
            <p:cNvSpPr>
              <a:spLocks/>
            </p:cNvSpPr>
            <p:nvPr/>
          </p:nvSpPr>
          <p:spPr bwMode="auto">
            <a:xfrm>
              <a:off x="0" y="173"/>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rgbClr val="FF3300"/>
                  </a:solidFill>
                  <a:latin typeface="Arial" charset="0"/>
                  <a:ea typeface="ＭＳ Ｐゴシック" charset="0"/>
                  <a:cs typeface="Arial" charset="0"/>
                  <a:sym typeface="Arial" charset="0"/>
                </a:rPr>
                <a:t>$6.82</a:t>
              </a:r>
            </a:p>
          </p:txBody>
        </p:sp>
        <p:sp>
          <p:nvSpPr>
            <p:cNvPr id="9284" name="Rectangle 68"/>
            <p:cNvSpPr>
              <a:spLocks/>
            </p:cNvSpPr>
            <p:nvPr/>
          </p:nvSpPr>
          <p:spPr bwMode="auto">
            <a:xfrm>
              <a:off x="1584" y="2212"/>
              <a:ext cx="317"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M</a:t>
              </a:r>
            </a:p>
          </p:txBody>
        </p:sp>
      </p:grpSp>
      <p:grpSp>
        <p:nvGrpSpPr>
          <p:cNvPr id="9285" name="Group 69"/>
          <p:cNvGrpSpPr>
            <a:grpSpLocks/>
          </p:cNvGrpSpPr>
          <p:nvPr/>
        </p:nvGrpSpPr>
        <p:grpSpPr bwMode="auto">
          <a:xfrm>
            <a:off x="0" y="2743200"/>
            <a:ext cx="4579938" cy="3727450"/>
            <a:chOff x="0" y="0"/>
            <a:chExt cx="2885" cy="2348"/>
          </a:xfrm>
        </p:grpSpPr>
        <p:sp>
          <p:nvSpPr>
            <p:cNvPr id="9286" name="Line 70"/>
            <p:cNvSpPr>
              <a:spLocks noChangeShapeType="1"/>
            </p:cNvSpPr>
            <p:nvPr/>
          </p:nvSpPr>
          <p:spPr bwMode="auto">
            <a:xfrm flipH="1">
              <a:off x="475" y="367"/>
              <a:ext cx="1023"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87" name="Line 71"/>
            <p:cNvSpPr>
              <a:spLocks noChangeShapeType="1"/>
            </p:cNvSpPr>
            <p:nvPr/>
          </p:nvSpPr>
          <p:spPr bwMode="auto">
            <a:xfrm>
              <a:off x="1538" y="424"/>
              <a:ext cx="1" cy="1663"/>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88" name="Line 72"/>
            <p:cNvSpPr>
              <a:spLocks noChangeShapeType="1"/>
            </p:cNvSpPr>
            <p:nvPr/>
          </p:nvSpPr>
          <p:spPr bwMode="auto">
            <a:xfrm>
              <a:off x="1075" y="0"/>
              <a:ext cx="1503" cy="1129"/>
            </a:xfrm>
            <a:prstGeom prst="line">
              <a:avLst/>
            </a:prstGeom>
            <a:noFill/>
            <a:ln w="50800" cap="flat">
              <a:solidFill>
                <a:srgbClr val="0000FF"/>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89" name="Oval 73"/>
            <p:cNvSpPr>
              <a:spLocks/>
            </p:cNvSpPr>
            <p:nvPr/>
          </p:nvSpPr>
          <p:spPr bwMode="auto">
            <a:xfrm>
              <a:off x="1490" y="31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90" name="Rectangle 74"/>
            <p:cNvSpPr>
              <a:spLocks/>
            </p:cNvSpPr>
            <p:nvPr/>
          </p:nvSpPr>
          <p:spPr bwMode="auto">
            <a:xfrm>
              <a:off x="1248" y="2116"/>
              <a:ext cx="331"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ja-JP" altLang="en-US" sz="1600" b="1" i="1">
                  <a:solidFill>
                    <a:schemeClr val="tx1"/>
                  </a:solidFill>
                  <a:latin typeface="Arial"/>
                  <a:ea typeface="ＭＳ Ｐゴシック" charset="0"/>
                  <a:cs typeface="Arial" charset="0"/>
                  <a:sym typeface="Arial" charset="0"/>
                </a:rPr>
                <a:t>”</a:t>
              </a:r>
              <a:r>
                <a:rPr lang="en-US" sz="1600" b="1" i="1" baseline="-25000">
                  <a:solidFill>
                    <a:schemeClr val="tx1"/>
                  </a:solidFill>
                  <a:latin typeface="Arial" charset="0"/>
                  <a:ea typeface="ＭＳ Ｐゴシック" charset="0"/>
                  <a:cs typeface="Arial" charset="0"/>
                  <a:sym typeface="Arial" charset="0"/>
                </a:rPr>
                <a:t>M</a:t>
              </a:r>
            </a:p>
          </p:txBody>
        </p:sp>
        <p:sp>
          <p:nvSpPr>
            <p:cNvPr id="9291" name="Rectangle 75"/>
            <p:cNvSpPr>
              <a:spLocks/>
            </p:cNvSpPr>
            <p:nvPr/>
          </p:nvSpPr>
          <p:spPr bwMode="auto">
            <a:xfrm>
              <a:off x="0" y="221"/>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$6.75</a:t>
              </a:r>
            </a:p>
          </p:txBody>
        </p:sp>
        <p:sp>
          <p:nvSpPr>
            <p:cNvPr id="9292" name="Rectangle 76"/>
            <p:cNvSpPr>
              <a:spLocks/>
            </p:cNvSpPr>
            <p:nvPr/>
          </p:nvSpPr>
          <p:spPr bwMode="auto">
            <a:xfrm>
              <a:off x="2565" y="1096"/>
              <a:ext cx="320"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dirty="0">
                  <a:solidFill>
                    <a:schemeClr val="tx1"/>
                  </a:solidFill>
                  <a:latin typeface="Arial" charset="0"/>
                  <a:ea typeface="ＭＳ Ｐゴシック" charset="0"/>
                  <a:cs typeface="Arial" charset="0"/>
                  <a:sym typeface="Arial" charset="0"/>
                </a:rPr>
                <a:t>D</a:t>
              </a:r>
              <a:r>
                <a:rPr lang="ja-JP" altLang="en-US" sz="1800" b="1" i="1" dirty="0">
                  <a:solidFill>
                    <a:schemeClr val="tx1"/>
                  </a:solidFill>
                  <a:latin typeface="Arial"/>
                  <a:ea typeface="ＭＳ Ｐゴシック" charset="0"/>
                  <a:cs typeface="Arial" charset="0"/>
                  <a:sym typeface="Arial" charset="0"/>
                </a:rPr>
                <a:t>’</a:t>
              </a:r>
              <a:r>
                <a:rPr lang="en-US" sz="1800" b="1" i="1" baseline="-25000" dirty="0">
                  <a:solidFill>
                    <a:schemeClr val="tx1"/>
                  </a:solidFill>
                  <a:latin typeface="Arial" charset="0"/>
                  <a:ea typeface="ＭＳ Ｐゴシック" charset="0"/>
                  <a:cs typeface="Arial" charset="0"/>
                  <a:sym typeface="Arial" charset="0"/>
                </a:rPr>
                <a:t>M</a:t>
              </a:r>
            </a:p>
          </p:txBody>
        </p:sp>
      </p:grpSp>
      <p:grpSp>
        <p:nvGrpSpPr>
          <p:cNvPr id="9293" name="Group 77"/>
          <p:cNvGrpSpPr>
            <a:grpSpLocks/>
          </p:cNvGrpSpPr>
          <p:nvPr/>
        </p:nvGrpSpPr>
        <p:grpSpPr bwMode="auto">
          <a:xfrm>
            <a:off x="4367213" y="2474913"/>
            <a:ext cx="4624387" cy="3932237"/>
            <a:chOff x="0" y="0"/>
            <a:chExt cx="2913" cy="2477"/>
          </a:xfrm>
        </p:grpSpPr>
        <p:sp>
          <p:nvSpPr>
            <p:cNvPr id="9294" name="Line 78"/>
            <p:cNvSpPr>
              <a:spLocks noChangeShapeType="1"/>
            </p:cNvSpPr>
            <p:nvPr/>
          </p:nvSpPr>
          <p:spPr bwMode="auto">
            <a:xfrm>
              <a:off x="1875" y="520"/>
              <a:ext cx="1" cy="171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95" name="Line 79"/>
            <p:cNvSpPr>
              <a:spLocks noChangeShapeType="1"/>
            </p:cNvSpPr>
            <p:nvPr/>
          </p:nvSpPr>
          <p:spPr bwMode="auto">
            <a:xfrm>
              <a:off x="1028" y="0"/>
              <a:ext cx="1503" cy="840"/>
            </a:xfrm>
            <a:prstGeom prst="line">
              <a:avLst/>
            </a:prstGeom>
            <a:noFill/>
            <a:ln w="50800" cap="rnd">
              <a:solidFill>
                <a:srgbClr val="0000FF"/>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96" name="Line 80"/>
            <p:cNvSpPr>
              <a:spLocks noChangeShapeType="1"/>
            </p:cNvSpPr>
            <p:nvPr/>
          </p:nvSpPr>
          <p:spPr bwMode="auto">
            <a:xfrm flipH="1">
              <a:off x="428" y="463"/>
              <a:ext cx="1407"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9297" name="Oval 81"/>
            <p:cNvSpPr>
              <a:spLocks/>
            </p:cNvSpPr>
            <p:nvPr/>
          </p:nvSpPr>
          <p:spPr bwMode="auto">
            <a:xfrm>
              <a:off x="1827" y="41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98" name="Rectangle 82"/>
            <p:cNvSpPr>
              <a:spLocks/>
            </p:cNvSpPr>
            <p:nvPr/>
          </p:nvSpPr>
          <p:spPr bwMode="auto">
            <a:xfrm>
              <a:off x="0" y="365"/>
              <a:ext cx="41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$3.58</a:t>
              </a:r>
            </a:p>
          </p:txBody>
        </p:sp>
        <p:sp>
          <p:nvSpPr>
            <p:cNvPr id="9299" name="Rectangle 83"/>
            <p:cNvSpPr>
              <a:spLocks/>
            </p:cNvSpPr>
            <p:nvPr/>
          </p:nvSpPr>
          <p:spPr bwMode="auto">
            <a:xfrm>
              <a:off x="1824" y="2245"/>
              <a:ext cx="303" cy="23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V</a:t>
              </a:r>
            </a:p>
          </p:txBody>
        </p:sp>
        <p:sp>
          <p:nvSpPr>
            <p:cNvPr id="9300" name="Rectangle 84"/>
            <p:cNvSpPr>
              <a:spLocks/>
            </p:cNvSpPr>
            <p:nvPr/>
          </p:nvSpPr>
          <p:spPr bwMode="auto">
            <a:xfrm>
              <a:off x="2592" y="748"/>
              <a:ext cx="321"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V</a:t>
              </a:r>
            </a:p>
          </p:txBody>
        </p:sp>
      </p:grpSp>
      <p:sp>
        <p:nvSpPr>
          <p:cNvPr id="87" name="Footer Placeholder 86"/>
          <p:cNvSpPr>
            <a:spLocks noGrp="1"/>
          </p:cNvSpPr>
          <p:nvPr>
            <p:ph type="ftr" sz="quarter" idx="3"/>
          </p:nvPr>
        </p:nvSpPr>
        <p:spPr/>
        <p:txBody>
          <a:bodyPr/>
          <a:lstStyle/>
          <a:p>
            <a:pPr>
              <a:defRPr/>
            </a:pPr>
            <a:r>
              <a:rPr lang="en-US" smtClean="0"/>
              <a:t>Chayun Tantivasadakarn</a:t>
            </a:r>
            <a:endParaRPr lang="en-US"/>
          </a:p>
        </p:txBody>
      </p:sp>
      <p:sp>
        <p:nvSpPr>
          <p:cNvPr id="83" name="Slide Number Placeholder 82"/>
          <p:cNvSpPr>
            <a:spLocks noGrp="1"/>
          </p:cNvSpPr>
          <p:nvPr>
            <p:ph type="sldNum" sz="quarter" idx="10"/>
          </p:nvPr>
        </p:nvSpPr>
        <p:spPr/>
        <p:txBody>
          <a:bodyPr/>
          <a:lstStyle/>
          <a:p>
            <a:pPr>
              <a:defRPr/>
            </a:pPr>
            <a:fld id="{9E387584-B985-904E-8245-01EF6FD3F89F}" type="slidenum">
              <a:rPr lang="en-US" smtClean="0"/>
              <a:pPr>
                <a:defRPr/>
              </a:pPr>
              <a:t>6</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231"/>
                                        </p:tgtEl>
                                        <p:attrNameLst>
                                          <p:attrName>style.visibility</p:attrName>
                                        </p:attrNameLst>
                                      </p:cBhvr>
                                      <p:to>
                                        <p:strVal val="visible"/>
                                      </p:to>
                                    </p:set>
                                    <p:animEffect transition="in" filter="wipe(left)">
                                      <p:cBhvr>
                                        <p:cTn id="7" dur="500"/>
                                        <p:tgtEl>
                                          <p:spTgt spid="92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257"/>
                                        </p:tgtEl>
                                        <p:attrNameLst>
                                          <p:attrName>style.visibility</p:attrName>
                                        </p:attrNameLst>
                                      </p:cBhvr>
                                      <p:to>
                                        <p:strVal val="visible"/>
                                      </p:to>
                                    </p:set>
                                    <p:animEffect transition="in" filter="wipe(left)">
                                      <p:cBhvr>
                                        <p:cTn id="12" dur="500"/>
                                        <p:tgtEl>
                                          <p:spTgt spid="925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9" fill="hold" grpId="0" nodeType="clickEffect">
                                  <p:stCondLst>
                                    <p:cond delay="0"/>
                                  </p:stCondLst>
                                  <p:childTnLst>
                                    <p:set>
                                      <p:cBhvr>
                                        <p:cTn id="16" dur="1" fill="hold">
                                          <p:stCondLst>
                                            <p:cond delay="0"/>
                                          </p:stCondLst>
                                        </p:cTn>
                                        <p:tgtEl>
                                          <p:spTgt spid="9253"/>
                                        </p:tgtEl>
                                        <p:attrNameLst>
                                          <p:attrName>style.visibility</p:attrName>
                                        </p:attrNameLst>
                                      </p:cBhvr>
                                      <p:to>
                                        <p:strVal val="visible"/>
                                      </p:to>
                                    </p:set>
                                    <p:animEffect transition="in" filter="strips(upLeft)">
                                      <p:cBhvr>
                                        <p:cTn id="17" dur="500"/>
                                        <p:tgtEl>
                                          <p:spTgt spid="92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254"/>
                                        </p:tgtEl>
                                        <p:attrNameLst>
                                          <p:attrName>style.visibility</p:attrName>
                                        </p:attrNameLst>
                                      </p:cBhvr>
                                      <p:to>
                                        <p:strVal val="visible"/>
                                      </p:to>
                                    </p:set>
                                    <p:animEffect transition="in" filter="wipe(left)">
                                      <p:cBhvr>
                                        <p:cTn id="22" dur="500"/>
                                        <p:tgtEl>
                                          <p:spTgt spid="925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9285"/>
                                        </p:tgtEl>
                                        <p:attrNameLst>
                                          <p:attrName>style.visibility</p:attrName>
                                        </p:attrNameLst>
                                      </p:cBhvr>
                                      <p:to>
                                        <p:strVal val="visible"/>
                                      </p:to>
                                    </p:set>
                                    <p:animEffect transition="in" filter="wipe(up)">
                                      <p:cBhvr>
                                        <p:cTn id="27" dur="500"/>
                                        <p:tgtEl>
                                          <p:spTgt spid="928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9" fill="hold" grpId="0" nodeType="clickEffect">
                                  <p:stCondLst>
                                    <p:cond delay="0"/>
                                  </p:stCondLst>
                                  <p:childTnLst>
                                    <p:set>
                                      <p:cBhvr>
                                        <p:cTn id="31" dur="1" fill="hold">
                                          <p:stCondLst>
                                            <p:cond delay="0"/>
                                          </p:stCondLst>
                                        </p:cTn>
                                        <p:tgtEl>
                                          <p:spTgt spid="9276"/>
                                        </p:tgtEl>
                                        <p:attrNameLst>
                                          <p:attrName>style.visibility</p:attrName>
                                        </p:attrNameLst>
                                      </p:cBhvr>
                                      <p:to>
                                        <p:strVal val="visible"/>
                                      </p:to>
                                    </p:set>
                                    <p:animEffect transition="in" filter="strips(upLeft)">
                                      <p:cBhvr>
                                        <p:cTn id="32" dur="500"/>
                                        <p:tgtEl>
                                          <p:spTgt spid="927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9293"/>
                                        </p:tgtEl>
                                        <p:attrNameLst>
                                          <p:attrName>style.visibility</p:attrName>
                                        </p:attrNameLst>
                                      </p:cBhvr>
                                      <p:to>
                                        <p:strVal val="visible"/>
                                      </p:to>
                                    </p:set>
                                    <p:animEffect transition="in" filter="wipe(left)">
                                      <p:cBhvr>
                                        <p:cTn id="37" dur="500"/>
                                        <p:tgtEl>
                                          <p:spTgt spid="929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9277"/>
                                        </p:tgtEl>
                                        <p:attrNameLst>
                                          <p:attrName>style.visibility</p:attrName>
                                        </p:attrNameLst>
                                      </p:cBhvr>
                                      <p:to>
                                        <p:strVal val="visible"/>
                                      </p:to>
                                    </p:set>
                                    <p:animEffect transition="in" filter="wipe(left)">
                                      <p:cBhvr>
                                        <p:cTn id="42" dur="500"/>
                                        <p:tgtEl>
                                          <p:spTgt spid="9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53" grpId="0" animBg="1" autoUpdateAnimBg="0"/>
      <p:bldP spid="9276" grpId="0" animBg="1" autoUpdateAnimBg="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0" y="228600"/>
            <a:ext cx="8305800" cy="838200"/>
          </a:xfrm>
          <a:ln/>
        </p:spPr>
        <p:txBody>
          <a:bodyPr rIns="132080"/>
          <a:lstStyle/>
          <a:p>
            <a:r>
              <a:rPr lang="en-US"/>
              <a:t>Two Interdependent Markets – Movies and DVDs</a:t>
            </a:r>
          </a:p>
        </p:txBody>
      </p:sp>
      <p:sp>
        <p:nvSpPr>
          <p:cNvPr id="10246" name="Rectangle 6"/>
          <p:cNvSpPr>
            <a:spLocks noGrp="1" noChangeArrowheads="1"/>
          </p:cNvSpPr>
          <p:nvPr>
            <p:ph idx="1"/>
          </p:nvPr>
        </p:nvSpPr>
        <p:spPr>
          <a:ln/>
        </p:spPr>
        <p:txBody>
          <a:bodyPr rIns="132080"/>
          <a:lstStyle/>
          <a:p>
            <a:r>
              <a:rPr lang="en-US" dirty="0"/>
              <a:t>Observation</a:t>
            </a:r>
          </a:p>
          <a:p>
            <a:pPr marL="782638" lvl="1"/>
            <a:r>
              <a:rPr lang="en-US" sz="4000" dirty="0"/>
              <a:t>Without considering the feedback effect with general equilibrium, the impact of the tax would have been </a:t>
            </a:r>
            <a:r>
              <a:rPr lang="en-US" sz="4000" i="1" dirty="0"/>
              <a:t>underestimated</a:t>
            </a:r>
          </a:p>
          <a:p>
            <a:pPr marL="782638" lvl="1"/>
            <a:r>
              <a:rPr lang="en-US" sz="4000" dirty="0"/>
              <a:t>This is an important consideration for policy makers. </a:t>
            </a:r>
          </a:p>
          <a:p>
            <a:r>
              <a:rPr lang="en-US" dirty="0"/>
              <a:t>You can check for yourself that in the market for complements, the tax would be overestimated</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7</a:t>
            </a:fld>
            <a:endParaRPr lang="th-TH"/>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24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uild="p" bldLvl="5"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9" name="Rectangle 5"/>
          <p:cNvSpPr>
            <a:spLocks noGrp="1" noChangeArrowheads="1"/>
          </p:cNvSpPr>
          <p:nvPr>
            <p:ph type="title"/>
          </p:nvPr>
        </p:nvSpPr>
        <p:spPr>
          <a:ln/>
        </p:spPr>
        <p:txBody>
          <a:bodyPr rIns="132080"/>
          <a:lstStyle/>
          <a:p>
            <a:r>
              <a:rPr lang="en-US"/>
              <a:t>General Equilibrium Analysis</a:t>
            </a:r>
          </a:p>
        </p:txBody>
      </p:sp>
      <p:sp>
        <p:nvSpPr>
          <p:cNvPr id="11270" name="Rectangle 6"/>
          <p:cNvSpPr>
            <a:spLocks noGrp="1" noChangeArrowheads="1"/>
          </p:cNvSpPr>
          <p:nvPr>
            <p:ph idx="1"/>
          </p:nvPr>
        </p:nvSpPr>
        <p:spPr>
          <a:xfrm>
            <a:off x="685800" y="1371600"/>
            <a:ext cx="6629400" cy="4724400"/>
          </a:xfrm>
          <a:ln/>
        </p:spPr>
        <p:txBody>
          <a:bodyPr rIns="132080"/>
          <a:lstStyle/>
          <a:p>
            <a:r>
              <a:rPr lang="en-US" sz="5400" dirty="0"/>
              <a:t>General equilibrium in exchange</a:t>
            </a:r>
          </a:p>
          <a:p>
            <a:r>
              <a:rPr lang="en-US" sz="5400" dirty="0"/>
              <a:t>General equilibrium in production</a:t>
            </a:r>
          </a:p>
          <a:p>
            <a:r>
              <a:rPr lang="en-US" sz="5400" dirty="0"/>
              <a:t>General Equilibrium in Combination of Product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pic>
        <p:nvPicPr>
          <p:cNvPr id="5" name="Picture 4"/>
          <p:cNvPicPr>
            <a:picLocks noChangeAspect="1"/>
          </p:cNvPicPr>
          <p:nvPr/>
        </p:nvPicPr>
        <p:blipFill>
          <a:blip r:embed="rId2"/>
          <a:srcRect l="8858" r="4430" b="35432"/>
          <a:stretch>
            <a:fillRect/>
          </a:stretch>
        </p:blipFill>
        <p:spPr bwMode="auto">
          <a:xfrm>
            <a:off x="6477000" y="5192712"/>
            <a:ext cx="2133600" cy="1589088"/>
          </a:xfrm>
          <a:prstGeom prst="rect">
            <a:avLst/>
          </a:prstGeom>
          <a:noFill/>
          <a:ln w="9525">
            <a:noFill/>
            <a:miter lim="800000"/>
            <a:headEnd/>
            <a:tailEnd/>
          </a:ln>
        </p:spPr>
      </p:pic>
      <p:pic>
        <p:nvPicPr>
          <p:cNvPr id="6" name="Picture 5"/>
          <p:cNvPicPr>
            <a:picLocks noChangeAspect="1"/>
          </p:cNvPicPr>
          <p:nvPr/>
        </p:nvPicPr>
        <p:blipFill>
          <a:blip r:embed="rId3"/>
          <a:srcRect/>
          <a:stretch>
            <a:fillRect/>
          </a:stretch>
        </p:blipFill>
        <p:spPr bwMode="auto">
          <a:xfrm>
            <a:off x="6908800" y="3159125"/>
            <a:ext cx="2159000" cy="1662113"/>
          </a:xfrm>
          <a:prstGeom prst="rect">
            <a:avLst/>
          </a:prstGeom>
          <a:noFill/>
          <a:ln w="9525">
            <a:noFill/>
            <a:miter lim="800000"/>
            <a:headEnd/>
            <a:tailEnd/>
          </a:ln>
        </p:spPr>
      </p:pic>
      <p:pic>
        <p:nvPicPr>
          <p:cNvPr id="7" name="Picture 6"/>
          <p:cNvPicPr>
            <a:picLocks noChangeAspect="1"/>
          </p:cNvPicPr>
          <p:nvPr/>
        </p:nvPicPr>
        <p:blipFill>
          <a:blip r:embed="rId4"/>
          <a:srcRect/>
          <a:stretch>
            <a:fillRect/>
          </a:stretch>
        </p:blipFill>
        <p:spPr bwMode="auto">
          <a:xfrm>
            <a:off x="7721600" y="1117600"/>
            <a:ext cx="1422400" cy="1854200"/>
          </a:xfrm>
          <a:prstGeom prst="rect">
            <a:avLst/>
          </a:prstGeom>
          <a:noFill/>
          <a:ln w="9525">
            <a:noFill/>
            <a:miter lim="800000"/>
            <a:headEnd/>
            <a:tailEnd/>
          </a:ln>
        </p:spPr>
      </p:pic>
      <p:sp>
        <p:nvSpPr>
          <p:cNvPr id="8" name="Slide Number Placeholder 7"/>
          <p:cNvSpPr>
            <a:spLocks noGrp="1"/>
          </p:cNvSpPr>
          <p:nvPr>
            <p:ph type="sldNum" sz="quarter" idx="10"/>
          </p:nvPr>
        </p:nvSpPr>
        <p:spPr/>
        <p:txBody>
          <a:bodyPr/>
          <a:lstStyle/>
          <a:p>
            <a:pPr>
              <a:defRPr/>
            </a:pPr>
            <a:fld id="{9E387584-B985-904E-8245-01EF6FD3F89F}" type="slidenum">
              <a:rPr lang="en-US" smtClean="0"/>
              <a:pPr>
                <a:defRPr/>
              </a:pPr>
              <a:t>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rcRect/>
          <a:stretch>
            <a:fillRect/>
          </a:stretch>
        </p:blipFill>
        <p:spPr bwMode="auto">
          <a:xfrm>
            <a:off x="7162800" y="4960938"/>
            <a:ext cx="1981200" cy="1897062"/>
          </a:xfrm>
          <a:prstGeom prst="rect">
            <a:avLst/>
          </a:prstGeom>
          <a:noFill/>
          <a:ln w="9525">
            <a:noFill/>
            <a:miter lim="800000"/>
            <a:headEnd/>
            <a:tailEnd/>
          </a:ln>
        </p:spPr>
      </p:pic>
      <p:sp>
        <p:nvSpPr>
          <p:cNvPr id="12293" name="Rectangle 5"/>
          <p:cNvSpPr>
            <a:spLocks noGrp="1" noChangeArrowheads="1"/>
          </p:cNvSpPr>
          <p:nvPr>
            <p:ph type="title"/>
          </p:nvPr>
        </p:nvSpPr>
        <p:spPr/>
        <p:txBody>
          <a:bodyPr/>
          <a:lstStyle/>
          <a:p>
            <a:r>
              <a:rPr lang="en-US" smtClean="0"/>
              <a:t>Efficiency concept</a:t>
            </a:r>
            <a:endParaRPr lang="en-US"/>
          </a:p>
        </p:txBody>
      </p:sp>
      <p:sp>
        <p:nvSpPr>
          <p:cNvPr id="12294" name="Rectangle 6"/>
          <p:cNvSpPr>
            <a:spLocks noGrp="1" noChangeArrowheads="1"/>
          </p:cNvSpPr>
          <p:nvPr>
            <p:ph idx="1"/>
          </p:nvPr>
        </p:nvSpPr>
        <p:spPr/>
        <p:txBody>
          <a:bodyPr/>
          <a:lstStyle/>
          <a:p>
            <a:r>
              <a:rPr lang="en-US" dirty="0" smtClean="0"/>
              <a:t>The main objective of general equilibrium analysis is to find the most efficient allocation.</a:t>
            </a:r>
          </a:p>
          <a:p>
            <a:r>
              <a:rPr lang="en-US" dirty="0" smtClean="0">
                <a:solidFill>
                  <a:srgbClr val="008000"/>
                </a:solidFill>
              </a:rPr>
              <a:t>Pareto improvement</a:t>
            </a:r>
            <a:r>
              <a:rPr lang="en-US" dirty="0" smtClean="0"/>
              <a:t>: an allocation of goods that at least one is made better off without making someone else worse off.</a:t>
            </a:r>
          </a:p>
          <a:p>
            <a:r>
              <a:rPr lang="en-US" dirty="0" smtClean="0">
                <a:solidFill>
                  <a:srgbClr val="008000"/>
                </a:solidFill>
              </a:rPr>
              <a:t>Pareto efficiency</a:t>
            </a:r>
            <a:r>
              <a:rPr lang="en-US" dirty="0" smtClean="0"/>
              <a:t>: An efficient allocation of goods is one </a:t>
            </a:r>
            <a:r>
              <a:rPr lang="en-US" dirty="0" smtClean="0">
                <a:solidFill>
                  <a:srgbClr val="008000"/>
                </a:solidFill>
              </a:rPr>
              <a:t>where no one can be made better off without making someone else worse off </a:t>
            </a:r>
            <a:r>
              <a:rPr lang="en-US" dirty="0" smtClean="0"/>
              <a:t> </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6" name="Slide Number Placeholder 5"/>
          <p:cNvSpPr>
            <a:spLocks noGrp="1"/>
          </p:cNvSpPr>
          <p:nvPr>
            <p:ph type="sldNum" sz="quarter" idx="10"/>
          </p:nvPr>
        </p:nvSpPr>
        <p:spPr/>
        <p:txBody>
          <a:bodyPr/>
          <a:lstStyle/>
          <a:p>
            <a:pPr>
              <a:defRPr/>
            </a:pPr>
            <a:fld id="{9E387584-B985-904E-8245-01EF6FD3F89F}" type="slidenum">
              <a:rPr lang="en-US" smtClean="0"/>
              <a:pPr>
                <a:defRPr/>
              </a:pPr>
              <a:t>9</a:t>
            </a:fld>
            <a:endParaRPr lang="th-TH"/>
          </a:p>
        </p:txBody>
      </p:sp>
    </p:spTree>
  </p:cSld>
  <p:clrMapOvr>
    <a:masterClrMapping/>
  </p:clrMapOvr>
  <p:transition spd="med">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294">
                                            <p:txEl>
                                              <p:pRg st="0" end="0"/>
                                            </p:txEl>
                                          </p:spTgt>
                                        </p:tgtEl>
                                        <p:attrNameLst>
                                          <p:attrName>style.visibility</p:attrName>
                                        </p:attrNameLst>
                                      </p:cBhvr>
                                      <p:to>
                                        <p:strVal val="visible"/>
                                      </p:to>
                                    </p:set>
                                    <p:animEffect transition="in" filter="wipe(left)">
                                      <p:cBhvr>
                                        <p:cTn id="7" dur="500"/>
                                        <p:tgtEl>
                                          <p:spTgt spid="122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4">
                                            <p:txEl>
                                              <p:pRg st="1" end="1"/>
                                            </p:txEl>
                                          </p:spTgt>
                                        </p:tgtEl>
                                        <p:attrNameLst>
                                          <p:attrName>style.visibility</p:attrName>
                                        </p:attrNameLst>
                                      </p:cBhvr>
                                      <p:to>
                                        <p:strVal val="visible"/>
                                      </p:to>
                                    </p:set>
                                    <p:animEffect transition="in" filter="wipe(left)">
                                      <p:cBhvr>
                                        <p:cTn id="12" dur="500"/>
                                        <p:tgtEl>
                                          <p:spTgt spid="122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4">
                                            <p:txEl>
                                              <p:pRg st="2" end="2"/>
                                            </p:txEl>
                                          </p:spTgt>
                                        </p:tgtEl>
                                        <p:attrNameLst>
                                          <p:attrName>style.visibility</p:attrName>
                                        </p:attrNameLst>
                                      </p:cBhvr>
                                      <p:to>
                                        <p:strVal val="visible"/>
                                      </p:to>
                                    </p:set>
                                    <p:animEffect transition="in" filter="wipe(left)">
                                      <p:cBhvr>
                                        <p:cTn id="17" dur="500"/>
                                        <p:tgtEl>
                                          <p:spTgt spid="1229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uild="p" autoUpdateAnimBg="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3317" name="Rectangle 5"/>
          <p:cNvSpPr>
            <a:spLocks noGrp="1" noChangeArrowheads="1"/>
          </p:cNvSpPr>
          <p:nvPr>
            <p:ph type="title"/>
          </p:nvPr>
        </p:nvSpPr>
        <p:spPr/>
        <p:txBody>
          <a:bodyPr/>
          <a:lstStyle/>
          <a:p>
            <a:r>
              <a:rPr lang="en-US" smtClean="0"/>
              <a:t>I. General equilibrium in exchange</a:t>
            </a:r>
            <a:endParaRPr lang="en-US"/>
          </a:p>
        </p:txBody>
      </p:sp>
      <p:sp>
        <p:nvSpPr>
          <p:cNvPr id="13318" name="Rectangle 6"/>
          <p:cNvSpPr>
            <a:spLocks noGrp="1" noChangeArrowheads="1"/>
          </p:cNvSpPr>
          <p:nvPr>
            <p:ph idx="1"/>
          </p:nvPr>
        </p:nvSpPr>
        <p:spPr>
          <a:xfrm>
            <a:off x="1066800" y="1371600"/>
            <a:ext cx="7772400" cy="4724400"/>
          </a:xfrm>
        </p:spPr>
        <p:txBody>
          <a:bodyPr/>
          <a:lstStyle/>
          <a:p>
            <a:r>
              <a:rPr lang="en-US" dirty="0" smtClean="0"/>
              <a:t>Assumptions</a:t>
            </a:r>
          </a:p>
          <a:p>
            <a:pPr lvl="1"/>
            <a:r>
              <a:rPr lang="en-US" dirty="0" smtClean="0"/>
              <a:t>Two consumers (countries)</a:t>
            </a:r>
          </a:p>
          <a:p>
            <a:pPr lvl="1"/>
            <a:r>
              <a:rPr lang="en-US" dirty="0" smtClean="0"/>
              <a:t>Two goods</a:t>
            </a:r>
          </a:p>
          <a:p>
            <a:pPr lvl="1"/>
            <a:r>
              <a:rPr lang="en-US" dirty="0" smtClean="0"/>
              <a:t>Both people know each others preferences</a:t>
            </a:r>
          </a:p>
          <a:p>
            <a:pPr lvl="1"/>
            <a:r>
              <a:rPr lang="en-US" dirty="0" smtClean="0"/>
              <a:t>Exchanging goods involves zero transaction costs</a:t>
            </a:r>
          </a:p>
          <a:p>
            <a:pPr lvl="1"/>
            <a:r>
              <a:rPr lang="en-US" dirty="0" smtClean="0"/>
              <a:t>James &amp; Karen have a total of 10 units of food and 6 units of clothing.</a:t>
            </a:r>
          </a:p>
          <a:p>
            <a:pPr lvl="1"/>
            <a:r>
              <a:rPr lang="en-US" dirty="0" smtClean="0"/>
              <a:t>Each may trade to maximize his or her utility</a:t>
            </a:r>
          </a:p>
          <a:p>
            <a:pPr lvl="1"/>
            <a:r>
              <a:rPr lang="en-US" dirty="0" smtClean="0"/>
              <a:t>Their utilities are independent.</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10</a:t>
            </a:fld>
            <a:endParaRPr lang="th-TH"/>
          </a:p>
        </p:txBody>
      </p:sp>
      <p:pic>
        <p:nvPicPr>
          <p:cNvPr id="6" name="Picture 5"/>
          <p:cNvPicPr>
            <a:picLocks noChangeAspect="1"/>
          </p:cNvPicPr>
          <p:nvPr/>
        </p:nvPicPr>
        <p:blipFill>
          <a:blip r:embed="rId2"/>
          <a:srcRect t="4716" b="10612"/>
          <a:stretch>
            <a:fillRect/>
          </a:stretch>
        </p:blipFill>
        <p:spPr bwMode="auto">
          <a:xfrm>
            <a:off x="7215188" y="1355725"/>
            <a:ext cx="1928812" cy="2454275"/>
          </a:xfrm>
          <a:prstGeom prst="rect">
            <a:avLst/>
          </a:prstGeom>
          <a:noFill/>
          <a:ln w="9525">
            <a:noFill/>
            <a:miter lim="800000"/>
            <a:headEnd/>
            <a:tailEnd/>
          </a:ln>
        </p:spPr>
      </p:pic>
      <p:pic>
        <p:nvPicPr>
          <p:cNvPr id="7" name="Picture 6"/>
          <p:cNvPicPr>
            <a:picLocks noChangeAspect="1"/>
          </p:cNvPicPr>
          <p:nvPr/>
        </p:nvPicPr>
        <p:blipFill>
          <a:blip r:embed="rId3"/>
          <a:srcRect l="7306" t="5472" r="7306" b="5472"/>
          <a:stretch>
            <a:fillRect/>
          </a:stretch>
        </p:blipFill>
        <p:spPr bwMode="auto">
          <a:xfrm>
            <a:off x="57150" y="4267200"/>
            <a:ext cx="1466850" cy="2043113"/>
          </a:xfrm>
          <a:prstGeom prst="rect">
            <a:avLst/>
          </a:prstGeom>
          <a:noFill/>
          <a:ln w="9525">
            <a:noFill/>
            <a:miter lim="800000"/>
            <a:headEnd/>
            <a:tailEnd/>
          </a:ln>
        </p:spPr>
      </p:pic>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31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3318">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3318">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3318">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3318">
                                            <p:txEl>
                                              <p:pRg st="7" end="7"/>
                                            </p:txEl>
                                          </p:spTgt>
                                        </p:tgtEl>
                                        <p:attrNameLst>
                                          <p:attrName>style.visibility</p:attrName>
                                        </p:attrNameLst>
                                      </p:cBhvr>
                                      <p:to>
                                        <p:strVal val="visible"/>
                                      </p:to>
                                    </p:set>
                                  </p:childTnLst>
                                </p:cTn>
                              </p:par>
                            </p:childTnLst>
                          </p:cTn>
                        </p:par>
                        <p:par>
                          <p:cTn id="35" fill="hold">
                            <p:stCondLst>
                              <p:cond delay="500"/>
                            </p:stCondLst>
                            <p:childTnLst>
                              <p:par>
                                <p:cTn id="36" presetID="1"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child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build="p" bldLvl="5" autoUpdateAnimBg="0"/>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4341" name="Rectangle 5"/>
          <p:cNvSpPr>
            <a:spLocks noGrp="1" noChangeArrowheads="1"/>
          </p:cNvSpPr>
          <p:nvPr>
            <p:ph type="title"/>
          </p:nvPr>
        </p:nvSpPr>
        <p:spPr>
          <a:ln/>
        </p:spPr>
        <p:txBody>
          <a:bodyPr rIns="132080"/>
          <a:lstStyle/>
          <a:p>
            <a:r>
              <a:rPr lang="en-US"/>
              <a:t>General equilibrium in exchange </a:t>
            </a:r>
          </a:p>
        </p:txBody>
      </p:sp>
      <p:sp>
        <p:nvSpPr>
          <p:cNvPr id="14342" name="Rectangle 6"/>
          <p:cNvSpPr>
            <a:spLocks noGrp="1" noChangeArrowheads="1"/>
          </p:cNvSpPr>
          <p:nvPr>
            <p:ph idx="1"/>
          </p:nvPr>
        </p:nvSpPr>
        <p:spPr>
          <a:xfrm>
            <a:off x="1370013" y="4227513"/>
            <a:ext cx="7313612" cy="2630487"/>
          </a:xfrm>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Lst>
        </p:spPr>
        <p:txBody>
          <a:bodyPr rIns="132080"/>
          <a:lstStyle/>
          <a:p>
            <a:r>
              <a:rPr lang="en-US"/>
              <a:t>To determine if they are better off with trade, we need to know the preferences for food and clothing</a:t>
            </a:r>
          </a:p>
        </p:txBody>
      </p:sp>
      <p:grpSp>
        <p:nvGrpSpPr>
          <p:cNvPr id="14343" name="Group 7"/>
          <p:cNvGrpSpPr>
            <a:grpSpLocks/>
          </p:cNvGrpSpPr>
          <p:nvPr/>
        </p:nvGrpSpPr>
        <p:grpSpPr bwMode="auto">
          <a:xfrm>
            <a:off x="1387475" y="1762125"/>
            <a:ext cx="7191375" cy="2147888"/>
            <a:chOff x="0" y="0"/>
            <a:chExt cx="4530" cy="1353"/>
          </a:xfrm>
        </p:grpSpPr>
        <p:sp>
          <p:nvSpPr>
            <p:cNvPr id="14344" name="Rectangle 8"/>
            <p:cNvSpPr>
              <a:spLocks/>
            </p:cNvSpPr>
            <p:nvPr/>
          </p:nvSpPr>
          <p:spPr bwMode="auto">
            <a:xfrm>
              <a:off x="3394" y="946"/>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4F, 4C</a:t>
              </a:r>
            </a:p>
          </p:txBody>
        </p:sp>
        <p:sp>
          <p:nvSpPr>
            <p:cNvPr id="14345" name="Rectangle 9"/>
            <p:cNvSpPr>
              <a:spLocks/>
            </p:cNvSpPr>
            <p:nvPr/>
          </p:nvSpPr>
          <p:spPr bwMode="auto">
            <a:xfrm>
              <a:off x="2263" y="946"/>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+1F, -1C</a:t>
              </a:r>
            </a:p>
          </p:txBody>
        </p:sp>
        <p:sp>
          <p:nvSpPr>
            <p:cNvPr id="14346" name="Rectangle 10"/>
            <p:cNvSpPr>
              <a:spLocks/>
            </p:cNvSpPr>
            <p:nvPr/>
          </p:nvSpPr>
          <p:spPr bwMode="auto">
            <a:xfrm>
              <a:off x="1132" y="946"/>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3F, 5C</a:t>
              </a:r>
            </a:p>
          </p:txBody>
        </p:sp>
        <p:sp>
          <p:nvSpPr>
            <p:cNvPr id="14347" name="Rectangle 11"/>
            <p:cNvSpPr>
              <a:spLocks/>
            </p:cNvSpPr>
            <p:nvPr/>
          </p:nvSpPr>
          <p:spPr bwMode="auto">
            <a:xfrm>
              <a:off x="1" y="946"/>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Karen</a:t>
              </a:r>
            </a:p>
          </p:txBody>
        </p:sp>
        <p:sp>
          <p:nvSpPr>
            <p:cNvPr id="14348" name="Rectangle 12"/>
            <p:cNvSpPr>
              <a:spLocks/>
            </p:cNvSpPr>
            <p:nvPr/>
          </p:nvSpPr>
          <p:spPr bwMode="auto">
            <a:xfrm>
              <a:off x="3394" y="537"/>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6F, 2C</a:t>
              </a:r>
            </a:p>
          </p:txBody>
        </p:sp>
        <p:sp>
          <p:nvSpPr>
            <p:cNvPr id="14349" name="Rectangle 13"/>
            <p:cNvSpPr>
              <a:spLocks/>
            </p:cNvSpPr>
            <p:nvPr/>
          </p:nvSpPr>
          <p:spPr bwMode="auto">
            <a:xfrm>
              <a:off x="2263" y="537"/>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-1F, +1C</a:t>
              </a:r>
            </a:p>
          </p:txBody>
        </p:sp>
        <p:sp>
          <p:nvSpPr>
            <p:cNvPr id="14350" name="Rectangle 14"/>
            <p:cNvSpPr>
              <a:spLocks/>
            </p:cNvSpPr>
            <p:nvPr/>
          </p:nvSpPr>
          <p:spPr bwMode="auto">
            <a:xfrm>
              <a:off x="1132" y="537"/>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7F, 1C</a:t>
              </a:r>
            </a:p>
          </p:txBody>
        </p:sp>
        <p:sp>
          <p:nvSpPr>
            <p:cNvPr id="14351" name="Rectangle 15"/>
            <p:cNvSpPr>
              <a:spLocks/>
            </p:cNvSpPr>
            <p:nvPr/>
          </p:nvSpPr>
          <p:spPr bwMode="auto">
            <a:xfrm>
              <a:off x="1" y="537"/>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James</a:t>
              </a:r>
            </a:p>
          </p:txBody>
        </p:sp>
        <p:sp>
          <p:nvSpPr>
            <p:cNvPr id="14352" name="Rectangle 16"/>
            <p:cNvSpPr>
              <a:spLocks/>
            </p:cNvSpPr>
            <p:nvPr/>
          </p:nvSpPr>
          <p:spPr bwMode="auto">
            <a:xfrm>
              <a:off x="3393" y="0"/>
              <a:ext cx="1136"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Final Allocation</a:t>
              </a:r>
            </a:p>
          </p:txBody>
        </p:sp>
        <p:sp>
          <p:nvSpPr>
            <p:cNvPr id="14353" name="Rectangle 17"/>
            <p:cNvSpPr>
              <a:spLocks/>
            </p:cNvSpPr>
            <p:nvPr/>
          </p:nvSpPr>
          <p:spPr bwMode="auto">
            <a:xfrm>
              <a:off x="2262" y="0"/>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Trade</a:t>
              </a:r>
            </a:p>
          </p:txBody>
        </p:sp>
        <p:sp>
          <p:nvSpPr>
            <p:cNvPr id="14354" name="Rectangle 18"/>
            <p:cNvSpPr>
              <a:spLocks/>
            </p:cNvSpPr>
            <p:nvPr/>
          </p:nvSpPr>
          <p:spPr bwMode="auto">
            <a:xfrm>
              <a:off x="1131" y="0"/>
              <a:ext cx="1136"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Initial Allocation</a:t>
              </a:r>
            </a:p>
          </p:txBody>
        </p:sp>
        <p:sp>
          <p:nvSpPr>
            <p:cNvPr id="14355" name="Rectangle 19"/>
            <p:cNvSpPr>
              <a:spLocks/>
            </p:cNvSpPr>
            <p:nvPr/>
          </p:nvSpPr>
          <p:spPr bwMode="auto">
            <a:xfrm>
              <a:off x="0" y="0"/>
              <a:ext cx="1136"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Individual</a:t>
              </a:r>
            </a:p>
          </p:txBody>
        </p:sp>
        <p:sp>
          <p:nvSpPr>
            <p:cNvPr id="14356" name="Line 20"/>
            <p:cNvSpPr>
              <a:spLocks noChangeShapeType="1"/>
            </p:cNvSpPr>
            <p:nvPr/>
          </p:nvSpPr>
          <p:spPr bwMode="auto">
            <a:xfrm>
              <a:off x="0" y="0"/>
              <a:ext cx="4524" cy="1"/>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57" name="Line 21"/>
            <p:cNvSpPr>
              <a:spLocks noChangeShapeType="1"/>
            </p:cNvSpPr>
            <p:nvPr/>
          </p:nvSpPr>
          <p:spPr bwMode="auto">
            <a:xfrm>
              <a:off x="0" y="537"/>
              <a:ext cx="4524" cy="1"/>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58" name="Line 22"/>
            <p:cNvSpPr>
              <a:spLocks noChangeShapeType="1"/>
            </p:cNvSpPr>
            <p:nvPr/>
          </p:nvSpPr>
          <p:spPr bwMode="auto">
            <a:xfrm>
              <a:off x="0" y="946"/>
              <a:ext cx="4524" cy="1"/>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59" name="Line 23"/>
            <p:cNvSpPr>
              <a:spLocks noChangeShapeType="1"/>
            </p:cNvSpPr>
            <p:nvPr/>
          </p:nvSpPr>
          <p:spPr bwMode="auto">
            <a:xfrm>
              <a:off x="0" y="1352"/>
              <a:ext cx="4524" cy="1"/>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60" name="Line 24"/>
            <p:cNvSpPr>
              <a:spLocks noChangeShapeType="1"/>
            </p:cNvSpPr>
            <p:nvPr/>
          </p:nvSpPr>
          <p:spPr bwMode="auto">
            <a:xfrm>
              <a:off x="0" y="0"/>
              <a:ext cx="1" cy="1352"/>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61" name="Line 25"/>
            <p:cNvSpPr>
              <a:spLocks noChangeShapeType="1"/>
            </p:cNvSpPr>
            <p:nvPr/>
          </p:nvSpPr>
          <p:spPr bwMode="auto">
            <a:xfrm>
              <a:off x="1131" y="0"/>
              <a:ext cx="1" cy="1352"/>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62" name="Line 26"/>
            <p:cNvSpPr>
              <a:spLocks noChangeShapeType="1"/>
            </p:cNvSpPr>
            <p:nvPr/>
          </p:nvSpPr>
          <p:spPr bwMode="auto">
            <a:xfrm>
              <a:off x="2262" y="0"/>
              <a:ext cx="1" cy="1352"/>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63" name="Line 27"/>
            <p:cNvSpPr>
              <a:spLocks noChangeShapeType="1"/>
            </p:cNvSpPr>
            <p:nvPr/>
          </p:nvSpPr>
          <p:spPr bwMode="auto">
            <a:xfrm>
              <a:off x="3393" y="0"/>
              <a:ext cx="1" cy="1352"/>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4364" name="Line 28"/>
            <p:cNvSpPr>
              <a:spLocks noChangeShapeType="1"/>
            </p:cNvSpPr>
            <p:nvPr/>
          </p:nvSpPr>
          <p:spPr bwMode="auto">
            <a:xfrm>
              <a:off x="4524" y="0"/>
              <a:ext cx="1" cy="1352"/>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31" name="Footer Placeholder 30"/>
          <p:cNvSpPr>
            <a:spLocks noGrp="1"/>
          </p:cNvSpPr>
          <p:nvPr>
            <p:ph type="ftr" sz="quarter" idx="3"/>
          </p:nvPr>
        </p:nvSpPr>
        <p:spPr/>
        <p:txBody>
          <a:bodyPr/>
          <a:lstStyle/>
          <a:p>
            <a:pPr>
              <a:defRPr/>
            </a:pPr>
            <a:r>
              <a:rPr lang="en-US" smtClean="0"/>
              <a:t>Chayun Tantivasadakarn</a:t>
            </a:r>
            <a:endParaRPr lang="en-US"/>
          </a:p>
        </p:txBody>
      </p:sp>
      <p:sp>
        <p:nvSpPr>
          <p:cNvPr id="27" name="Slide Number Placeholder 26"/>
          <p:cNvSpPr>
            <a:spLocks noGrp="1"/>
          </p:cNvSpPr>
          <p:nvPr>
            <p:ph type="sldNum" sz="quarter" idx="10"/>
          </p:nvPr>
        </p:nvSpPr>
        <p:spPr/>
        <p:txBody>
          <a:bodyPr/>
          <a:lstStyle/>
          <a:p>
            <a:pPr>
              <a:defRPr/>
            </a:pPr>
            <a:fld id="{9E387584-B985-904E-8245-01EF6FD3F89F}" type="slidenum">
              <a:rPr lang="en-US" smtClean="0"/>
              <a:pPr>
                <a:defRPr/>
              </a:pPr>
              <a:t>11</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wipe(up)">
                                      <p:cBhvr>
                                        <p:cTn id="7" dur="500"/>
                                        <p:tgtEl>
                                          <p:spTgt spid="143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434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build="p" autoUpdateAnimBg="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5" name="Rectangle 5"/>
          <p:cNvSpPr>
            <a:spLocks noGrp="1" noChangeArrowheads="1"/>
          </p:cNvSpPr>
          <p:nvPr>
            <p:ph type="title"/>
          </p:nvPr>
        </p:nvSpPr>
        <p:spPr>
          <a:ln/>
        </p:spPr>
        <p:txBody>
          <a:bodyPr rIns="132080"/>
          <a:lstStyle/>
          <a:p>
            <a:r>
              <a:rPr lang="en-US"/>
              <a:t>The Edgeworth Box Diagram</a:t>
            </a:r>
          </a:p>
        </p:txBody>
      </p:sp>
      <p:sp>
        <p:nvSpPr>
          <p:cNvPr id="15366" name="Rectangle 6"/>
          <p:cNvSpPr>
            <a:spLocks noGrp="1" noChangeArrowheads="1"/>
          </p:cNvSpPr>
          <p:nvPr>
            <p:ph idx="1"/>
          </p:nvPr>
        </p:nvSpPr>
        <p:spPr>
          <a:xfrm>
            <a:off x="685800" y="1295400"/>
            <a:ext cx="7772400" cy="4724400"/>
          </a:xfrm>
          <a:ln/>
        </p:spPr>
        <p:txBody>
          <a:bodyPr rIns="132080"/>
          <a:lstStyle/>
          <a:p>
            <a:r>
              <a:rPr lang="en-US" dirty="0"/>
              <a:t>A diagram showing all possible allocations of either two goods between two people or of two inputs between two production processes is called an </a:t>
            </a:r>
            <a:r>
              <a:rPr lang="en-US" dirty="0" err="1">
                <a:solidFill>
                  <a:srgbClr val="008000"/>
                </a:solidFill>
              </a:rPr>
              <a:t>Edgeworth</a:t>
            </a:r>
            <a:r>
              <a:rPr lang="en-US" dirty="0">
                <a:solidFill>
                  <a:srgbClr val="008000"/>
                </a:solidFill>
              </a:rPr>
              <a:t> </a:t>
            </a:r>
            <a:r>
              <a:rPr lang="en-US" dirty="0" smtClean="0">
                <a:solidFill>
                  <a:srgbClr val="008000"/>
                </a:solidFill>
              </a:rPr>
              <a:t>Box </a:t>
            </a:r>
          </a:p>
          <a:p>
            <a:r>
              <a:rPr lang="en-US" dirty="0" smtClean="0"/>
              <a:t>The </a:t>
            </a:r>
            <a:r>
              <a:rPr lang="en-US" dirty="0" err="1" smtClean="0"/>
              <a:t>Edgeworth</a:t>
            </a:r>
            <a:r>
              <a:rPr lang="en-US" dirty="0" smtClean="0"/>
              <a:t> Box diagram come from combining two indifference curves or </a:t>
            </a:r>
            <a:r>
              <a:rPr lang="en-US" dirty="0" err="1" smtClean="0"/>
              <a:t>isoquants</a:t>
            </a:r>
            <a:r>
              <a:rPr lang="en-US" dirty="0" smtClean="0"/>
              <a:t> diagrams.  One is turn 180</a:t>
            </a:r>
            <a:r>
              <a:rPr lang="en-US" baseline="30000" dirty="0" smtClean="0"/>
              <a:t>O</a:t>
            </a:r>
            <a:r>
              <a:rPr lang="en-US" dirty="0" smtClean="0"/>
              <a:t> to form a box with the dimension of the total endowments.    </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12</a:t>
            </a:fld>
            <a:endParaRPr lang="th-TH"/>
          </a:p>
        </p:txBody>
      </p:sp>
    </p:spTree>
  </p:cSld>
  <p:clrMapOvr>
    <a:masterClrMapping/>
  </p:clrMapOvr>
  <p:transition spd="med">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9" name="Rectangle 5"/>
          <p:cNvSpPr>
            <a:spLocks noGrp="1" noChangeArrowheads="1"/>
          </p:cNvSpPr>
          <p:nvPr>
            <p:ph type="title"/>
          </p:nvPr>
        </p:nvSpPr>
        <p:spPr>
          <a:ln/>
        </p:spPr>
        <p:txBody>
          <a:bodyPr rIns="132080"/>
          <a:lstStyle/>
          <a:p>
            <a:r>
              <a:rPr lang="en-US"/>
              <a:t>Exchange in an Edgeworth Box</a:t>
            </a:r>
          </a:p>
        </p:txBody>
      </p:sp>
      <p:sp>
        <p:nvSpPr>
          <p:cNvPr id="16390" name="Rectangle 6"/>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6391" name="Rectangle 7"/>
          <p:cNvSpPr>
            <a:spLocks/>
          </p:cNvSpPr>
          <p:nvPr/>
        </p:nvSpPr>
        <p:spPr bwMode="auto">
          <a:xfrm>
            <a:off x="1778000" y="19621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16392" name="Rectangle 8"/>
          <p:cNvSpPr>
            <a:spLocks/>
          </p:cNvSpPr>
          <p:nvPr/>
        </p:nvSpPr>
        <p:spPr bwMode="auto">
          <a:xfrm>
            <a:off x="7185025" y="19986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16393" name="Rectangle 9"/>
          <p:cNvSpPr>
            <a:spLocks/>
          </p:cNvSpPr>
          <p:nvPr/>
        </p:nvSpPr>
        <p:spPr bwMode="auto">
          <a:xfrm>
            <a:off x="1498600" y="5843588"/>
            <a:ext cx="366713"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16394" name="Rectangle 10"/>
          <p:cNvSpPr>
            <a:spLocks/>
          </p:cNvSpPr>
          <p:nvPr/>
        </p:nvSpPr>
        <p:spPr bwMode="auto">
          <a:xfrm>
            <a:off x="1360488" y="2301875"/>
            <a:ext cx="446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sp>
        <p:nvSpPr>
          <p:cNvPr id="16395" name="Rectangle 11"/>
          <p:cNvSpPr>
            <a:spLocks/>
          </p:cNvSpPr>
          <p:nvPr/>
        </p:nvSpPr>
        <p:spPr bwMode="auto">
          <a:xfrm>
            <a:off x="6699250" y="59118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16396" name="Rectangle 12"/>
          <p:cNvSpPr>
            <a:spLocks/>
          </p:cNvSpPr>
          <p:nvPr/>
        </p:nvSpPr>
        <p:spPr bwMode="auto">
          <a:xfrm>
            <a:off x="7254875" y="5572125"/>
            <a:ext cx="446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grpSp>
        <p:nvGrpSpPr>
          <p:cNvPr id="16397" name="Group 13"/>
          <p:cNvGrpSpPr>
            <a:grpSpLocks/>
          </p:cNvGrpSpPr>
          <p:nvPr/>
        </p:nvGrpSpPr>
        <p:grpSpPr bwMode="auto">
          <a:xfrm>
            <a:off x="823913" y="3340100"/>
            <a:ext cx="977900" cy="1611313"/>
            <a:chOff x="0" y="0"/>
            <a:chExt cx="615" cy="1015"/>
          </a:xfrm>
        </p:grpSpPr>
        <p:sp>
          <p:nvSpPr>
            <p:cNvPr id="16398" name="Rectangle 14"/>
            <p:cNvSpPr>
              <a:spLocks/>
            </p:cNvSpPr>
            <p:nvPr/>
          </p:nvSpPr>
          <p:spPr bwMode="auto">
            <a:xfrm>
              <a:off x="0" y="298"/>
              <a:ext cx="615"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16399" name="Line 15"/>
            <p:cNvSpPr>
              <a:spLocks noChangeShapeType="1"/>
            </p:cNvSpPr>
            <p:nvPr/>
          </p:nvSpPr>
          <p:spPr bwMode="auto">
            <a:xfrm>
              <a:off x="296"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6400" name="Line 16"/>
            <p:cNvSpPr>
              <a:spLocks noChangeShapeType="1"/>
            </p:cNvSpPr>
            <p:nvPr/>
          </p:nvSpPr>
          <p:spPr bwMode="auto">
            <a:xfrm>
              <a:off x="296"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16401" name="Group 17"/>
          <p:cNvGrpSpPr>
            <a:grpSpLocks/>
          </p:cNvGrpSpPr>
          <p:nvPr/>
        </p:nvGrpSpPr>
        <p:grpSpPr bwMode="auto">
          <a:xfrm>
            <a:off x="7440613" y="3340100"/>
            <a:ext cx="977900" cy="1611313"/>
            <a:chOff x="0" y="0"/>
            <a:chExt cx="615" cy="1015"/>
          </a:xfrm>
        </p:grpSpPr>
        <p:sp>
          <p:nvSpPr>
            <p:cNvPr id="16402" name="Rectangle 18"/>
            <p:cNvSpPr>
              <a:spLocks/>
            </p:cNvSpPr>
            <p:nvPr/>
          </p:nvSpPr>
          <p:spPr bwMode="auto">
            <a:xfrm>
              <a:off x="0" y="298"/>
              <a:ext cx="615"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16403" name="Line 19"/>
            <p:cNvSpPr>
              <a:spLocks noChangeShapeType="1"/>
            </p:cNvSpPr>
            <p:nvPr/>
          </p:nvSpPr>
          <p:spPr bwMode="auto">
            <a:xfrm>
              <a:off x="295" y="687"/>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6404" name="Line 20"/>
            <p:cNvSpPr>
              <a:spLocks noChangeShapeType="1"/>
            </p:cNvSpPr>
            <p:nvPr/>
          </p:nvSpPr>
          <p:spPr bwMode="auto">
            <a:xfrm>
              <a:off x="295"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16405" name="Group 21"/>
          <p:cNvGrpSpPr>
            <a:grpSpLocks/>
          </p:cNvGrpSpPr>
          <p:nvPr/>
        </p:nvGrpSpPr>
        <p:grpSpPr bwMode="auto">
          <a:xfrm>
            <a:off x="3319463" y="6362700"/>
            <a:ext cx="1712912" cy="317500"/>
            <a:chOff x="0" y="0"/>
            <a:chExt cx="1079" cy="200"/>
          </a:xfrm>
        </p:grpSpPr>
        <p:sp>
          <p:nvSpPr>
            <p:cNvPr id="16406" name="Line 22"/>
            <p:cNvSpPr>
              <a:spLocks noChangeShapeType="1"/>
            </p:cNvSpPr>
            <p:nvPr/>
          </p:nvSpPr>
          <p:spPr bwMode="auto">
            <a:xfrm flipH="1">
              <a:off x="148" y="8"/>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6407" name="Rectangle 23"/>
            <p:cNvSpPr>
              <a:spLocks/>
            </p:cNvSpPr>
            <p:nvPr/>
          </p:nvSpPr>
          <p:spPr bwMode="auto">
            <a:xfrm>
              <a:off x="0" y="0"/>
              <a:ext cx="945"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grpSp>
      <p:grpSp>
        <p:nvGrpSpPr>
          <p:cNvPr id="16408" name="Group 24"/>
          <p:cNvGrpSpPr>
            <a:grpSpLocks/>
          </p:cNvGrpSpPr>
          <p:nvPr/>
        </p:nvGrpSpPr>
        <p:grpSpPr bwMode="auto">
          <a:xfrm>
            <a:off x="3502025" y="1698625"/>
            <a:ext cx="2976563" cy="317500"/>
            <a:chOff x="0" y="0"/>
            <a:chExt cx="1875" cy="200"/>
          </a:xfrm>
        </p:grpSpPr>
        <p:sp>
          <p:nvSpPr>
            <p:cNvPr id="16409" name="Rectangle 25"/>
            <p:cNvSpPr>
              <a:spLocks/>
            </p:cNvSpPr>
            <p:nvPr/>
          </p:nvSpPr>
          <p:spPr bwMode="auto">
            <a:xfrm>
              <a:off x="965" y="0"/>
              <a:ext cx="91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16410" name="Line 26"/>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16411" name="Group 27"/>
          <p:cNvGrpSpPr>
            <a:grpSpLocks/>
          </p:cNvGrpSpPr>
          <p:nvPr/>
        </p:nvGrpSpPr>
        <p:grpSpPr bwMode="auto">
          <a:xfrm>
            <a:off x="1358900" y="5024438"/>
            <a:ext cx="6340475" cy="358775"/>
            <a:chOff x="0" y="0"/>
            <a:chExt cx="3993" cy="226"/>
          </a:xfrm>
        </p:grpSpPr>
        <p:sp>
          <p:nvSpPr>
            <p:cNvPr id="16412" name="Line 28"/>
            <p:cNvSpPr>
              <a:spLocks noChangeShapeType="1"/>
            </p:cNvSpPr>
            <p:nvPr/>
          </p:nvSpPr>
          <p:spPr bwMode="auto">
            <a:xfrm>
              <a:off x="316" y="133"/>
              <a:ext cx="3392"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6413" name="Rectangle 29"/>
            <p:cNvSpPr>
              <a:spLocks/>
            </p:cNvSpPr>
            <p:nvPr/>
          </p:nvSpPr>
          <p:spPr bwMode="auto">
            <a:xfrm>
              <a:off x="0" y="2"/>
              <a:ext cx="28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1C</a:t>
              </a:r>
            </a:p>
          </p:txBody>
        </p:sp>
        <p:sp>
          <p:nvSpPr>
            <p:cNvPr id="16414" name="Rectangle 30"/>
            <p:cNvSpPr>
              <a:spLocks/>
            </p:cNvSpPr>
            <p:nvPr/>
          </p:nvSpPr>
          <p:spPr bwMode="auto">
            <a:xfrm>
              <a:off x="3712" y="0"/>
              <a:ext cx="28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5C</a:t>
              </a:r>
            </a:p>
          </p:txBody>
        </p:sp>
      </p:grpSp>
      <p:grpSp>
        <p:nvGrpSpPr>
          <p:cNvPr id="16415" name="Group 31"/>
          <p:cNvGrpSpPr>
            <a:grpSpLocks/>
          </p:cNvGrpSpPr>
          <p:nvPr/>
        </p:nvGrpSpPr>
        <p:grpSpPr bwMode="auto">
          <a:xfrm>
            <a:off x="5243513" y="1962150"/>
            <a:ext cx="420687" cy="4305300"/>
            <a:chOff x="0" y="0"/>
            <a:chExt cx="265" cy="2712"/>
          </a:xfrm>
        </p:grpSpPr>
        <p:sp>
          <p:nvSpPr>
            <p:cNvPr id="16416" name="Line 32"/>
            <p:cNvSpPr>
              <a:spLocks noChangeShapeType="1"/>
            </p:cNvSpPr>
            <p:nvPr/>
          </p:nvSpPr>
          <p:spPr bwMode="auto">
            <a:xfrm>
              <a:off x="177" y="267"/>
              <a:ext cx="1" cy="2217"/>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6417" name="Rectangle 33"/>
            <p:cNvSpPr>
              <a:spLocks/>
            </p:cNvSpPr>
            <p:nvPr/>
          </p:nvSpPr>
          <p:spPr bwMode="auto">
            <a:xfrm>
              <a:off x="0" y="0"/>
              <a:ext cx="26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3F</a:t>
              </a:r>
            </a:p>
          </p:txBody>
        </p:sp>
        <p:sp>
          <p:nvSpPr>
            <p:cNvPr id="16418" name="Rectangle 34"/>
            <p:cNvSpPr>
              <a:spLocks/>
            </p:cNvSpPr>
            <p:nvPr/>
          </p:nvSpPr>
          <p:spPr bwMode="auto">
            <a:xfrm>
              <a:off x="0" y="2488"/>
              <a:ext cx="26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7F</a:t>
              </a:r>
            </a:p>
          </p:txBody>
        </p:sp>
      </p:grpSp>
      <p:grpSp>
        <p:nvGrpSpPr>
          <p:cNvPr id="16419" name="Group 35"/>
          <p:cNvGrpSpPr>
            <a:grpSpLocks/>
          </p:cNvGrpSpPr>
          <p:nvPr/>
        </p:nvGrpSpPr>
        <p:grpSpPr bwMode="auto">
          <a:xfrm>
            <a:off x="5441950" y="5151438"/>
            <a:ext cx="419100" cy="395287"/>
            <a:chOff x="0" y="0"/>
            <a:chExt cx="264" cy="249"/>
          </a:xfrm>
        </p:grpSpPr>
        <p:sp>
          <p:nvSpPr>
            <p:cNvPr id="16420" name="Rectangle 36"/>
            <p:cNvSpPr>
              <a:spLocks/>
            </p:cNvSpPr>
            <p:nvPr/>
          </p:nvSpPr>
          <p:spPr bwMode="auto">
            <a:xfrm>
              <a:off x="74" y="49"/>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16421" name="Oval 37"/>
            <p:cNvSpPr>
              <a:spLocks/>
            </p:cNvSpPr>
            <p:nvPr/>
          </p:nvSpPr>
          <p:spPr bwMode="auto">
            <a:xfrm>
              <a:off x="0" y="0"/>
              <a:ext cx="87" cy="8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sp>
        <p:nvSpPr>
          <p:cNvPr id="16422" name="Rectangle 38"/>
          <p:cNvSpPr>
            <a:spLocks/>
          </p:cNvSpPr>
          <p:nvPr/>
        </p:nvSpPr>
        <p:spPr bwMode="auto">
          <a:xfrm>
            <a:off x="2346325" y="2913063"/>
            <a:ext cx="2562225" cy="10287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The initial allocation </a:t>
            </a:r>
          </a:p>
          <a:p>
            <a:pPr marL="39688" algn="ctr"/>
            <a:r>
              <a:rPr lang="en-US" sz="1600" b="1" dirty="0">
                <a:solidFill>
                  <a:schemeClr val="tx1"/>
                </a:solidFill>
                <a:latin typeface="Arial" charset="0"/>
                <a:ea typeface="ＭＳ Ｐゴシック" charset="0"/>
                <a:cs typeface="Arial" charset="0"/>
                <a:sym typeface="Arial" charset="0"/>
              </a:rPr>
              <a:t>before trade is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James</a:t>
            </a:r>
          </a:p>
          <a:p>
            <a:pPr marL="39688" algn="ctr"/>
            <a:r>
              <a:rPr lang="en-US" sz="1600" b="1" dirty="0">
                <a:solidFill>
                  <a:schemeClr val="tx1"/>
                </a:solidFill>
                <a:latin typeface="Arial" charset="0"/>
                <a:ea typeface="ＭＳ Ｐゴシック" charset="0"/>
                <a:cs typeface="Arial" charset="0"/>
                <a:sym typeface="Arial" charset="0"/>
              </a:rPr>
              <a:t> has 7F and 1C &amp;  Karen </a:t>
            </a:r>
          </a:p>
          <a:p>
            <a:pPr marL="39688" algn="ctr"/>
            <a:r>
              <a:rPr lang="en-US" sz="1600" b="1" dirty="0">
                <a:solidFill>
                  <a:schemeClr val="tx1"/>
                </a:solidFill>
                <a:latin typeface="Arial" charset="0"/>
                <a:ea typeface="ＭＳ Ｐゴシック" charset="0"/>
                <a:cs typeface="Arial" charset="0"/>
                <a:sym typeface="Arial" charset="0"/>
              </a:rPr>
              <a:t>has 3F and 5C. </a:t>
            </a:r>
          </a:p>
        </p:txBody>
      </p:sp>
      <p:sp>
        <p:nvSpPr>
          <p:cNvPr id="41" name="Footer Placeholder 40"/>
          <p:cNvSpPr>
            <a:spLocks noGrp="1"/>
          </p:cNvSpPr>
          <p:nvPr>
            <p:ph type="ftr" sz="quarter" idx="3"/>
          </p:nvPr>
        </p:nvSpPr>
        <p:spPr/>
        <p:txBody>
          <a:bodyPr/>
          <a:lstStyle/>
          <a:p>
            <a:pPr>
              <a:defRPr/>
            </a:pPr>
            <a:r>
              <a:rPr lang="en-US" smtClean="0"/>
              <a:t>Chayun Tantivasadakarn</a:t>
            </a:r>
            <a:endParaRPr lang="en-US"/>
          </a:p>
        </p:txBody>
      </p:sp>
      <p:sp>
        <p:nvSpPr>
          <p:cNvPr id="37" name="Slide Number Placeholder 36"/>
          <p:cNvSpPr>
            <a:spLocks noGrp="1"/>
          </p:cNvSpPr>
          <p:nvPr>
            <p:ph type="sldNum" sz="quarter" idx="10"/>
          </p:nvPr>
        </p:nvSpPr>
        <p:spPr/>
        <p:txBody>
          <a:bodyPr/>
          <a:lstStyle/>
          <a:p>
            <a:pPr>
              <a:defRPr/>
            </a:pPr>
            <a:fld id="{9E387584-B985-904E-8245-01EF6FD3F89F}" type="slidenum">
              <a:rPr lang="en-US" smtClean="0"/>
              <a:pPr>
                <a:defRPr/>
              </a:pPr>
              <a:t>13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6397"/>
                                        </p:tgtEl>
                                        <p:attrNameLst>
                                          <p:attrName>style.visibility</p:attrName>
                                        </p:attrNameLst>
                                      </p:cBhvr>
                                      <p:to>
                                        <p:strVal val="visible"/>
                                      </p:to>
                                    </p:set>
                                    <p:animEffect transition="in" filter="wipe(down)">
                                      <p:cBhvr>
                                        <p:cTn id="7" dur="500"/>
                                        <p:tgtEl>
                                          <p:spTgt spid="163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6405"/>
                                        </p:tgtEl>
                                        <p:attrNameLst>
                                          <p:attrName>style.visibility</p:attrName>
                                        </p:attrNameLst>
                                      </p:cBhvr>
                                      <p:to>
                                        <p:strVal val="visible"/>
                                      </p:to>
                                    </p:set>
                                    <p:animEffect transition="in" filter="wipe(left)">
                                      <p:cBhvr>
                                        <p:cTn id="12" dur="500"/>
                                        <p:tgtEl>
                                          <p:spTgt spid="1640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16408"/>
                                        </p:tgtEl>
                                        <p:attrNameLst>
                                          <p:attrName>style.visibility</p:attrName>
                                        </p:attrNameLst>
                                      </p:cBhvr>
                                      <p:to>
                                        <p:strVal val="visible"/>
                                      </p:to>
                                    </p:set>
                                    <p:animEffect transition="in" filter="wipe(right)">
                                      <p:cBhvr>
                                        <p:cTn id="17" dur="500"/>
                                        <p:tgtEl>
                                          <p:spTgt spid="164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16401"/>
                                        </p:tgtEl>
                                        <p:attrNameLst>
                                          <p:attrName>style.visibility</p:attrName>
                                        </p:attrNameLst>
                                      </p:cBhvr>
                                      <p:to>
                                        <p:strVal val="visible"/>
                                      </p:to>
                                    </p:set>
                                    <p:animEffect transition="in" filter="wipe(up)">
                                      <p:cBhvr>
                                        <p:cTn id="22" dur="500"/>
                                        <p:tgtEl>
                                          <p:spTgt spid="1640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9" fill="hold" grpId="0" nodeType="clickEffect">
                                  <p:stCondLst>
                                    <p:cond delay="0"/>
                                  </p:stCondLst>
                                  <p:childTnLst>
                                    <p:set>
                                      <p:cBhvr>
                                        <p:cTn id="26" dur="1" fill="hold">
                                          <p:stCondLst>
                                            <p:cond delay="0"/>
                                          </p:stCondLst>
                                        </p:cTn>
                                        <p:tgtEl>
                                          <p:spTgt spid="16422"/>
                                        </p:tgtEl>
                                        <p:attrNameLst>
                                          <p:attrName>style.visibility</p:attrName>
                                        </p:attrNameLst>
                                      </p:cBhvr>
                                      <p:to>
                                        <p:strVal val="visible"/>
                                      </p:to>
                                    </p:set>
                                    <p:animEffect transition="in" filter="strips(upLeft)">
                                      <p:cBhvr>
                                        <p:cTn id="27" dur="500"/>
                                        <p:tgtEl>
                                          <p:spTgt spid="1642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499"/>
                                          </p:stCondLst>
                                        </p:cTn>
                                        <p:tgtEl>
                                          <p:spTgt spid="1641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16415"/>
                                        </p:tgtEl>
                                        <p:attrNameLst>
                                          <p:attrName>style.visibility</p:attrName>
                                        </p:attrNameLst>
                                      </p:cBhvr>
                                      <p:to>
                                        <p:strVal val="visible"/>
                                      </p:to>
                                    </p:set>
                                    <p:animEffect transition="in" filter="wipe(up)">
                                      <p:cBhvr>
                                        <p:cTn id="36" dur="500"/>
                                        <p:tgtEl>
                                          <p:spTgt spid="16415"/>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16411"/>
                                        </p:tgtEl>
                                        <p:attrNameLst>
                                          <p:attrName>style.visibility</p:attrName>
                                        </p:attrNameLst>
                                      </p:cBhvr>
                                      <p:to>
                                        <p:strVal val="visible"/>
                                      </p:to>
                                    </p:set>
                                    <p:animEffect transition="in" filter="wipe(left)">
                                      <p:cBhvr>
                                        <p:cTn id="41" dur="500"/>
                                        <p:tgtEl>
                                          <p:spTgt spid="16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22" grpId="0" animBg="1" autoUpdateAnimBg="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7413" name="Rectangle 5"/>
          <p:cNvSpPr>
            <a:spLocks noGrp="1" noChangeArrowheads="1"/>
          </p:cNvSpPr>
          <p:nvPr>
            <p:ph type="title"/>
          </p:nvPr>
        </p:nvSpPr>
        <p:spPr>
          <a:ln/>
        </p:spPr>
        <p:txBody>
          <a:bodyPr rIns="132080"/>
          <a:lstStyle/>
          <a:p>
            <a:r>
              <a:rPr lang="en-US" smtClean="0"/>
              <a:t>General equilibrium in exchange</a:t>
            </a:r>
            <a:endParaRPr lang="en-US"/>
          </a:p>
        </p:txBody>
      </p:sp>
      <p:sp>
        <p:nvSpPr>
          <p:cNvPr id="17414" name="Rectangle 6"/>
          <p:cNvSpPr>
            <a:spLocks noGrp="1" noChangeArrowheads="1"/>
          </p:cNvSpPr>
          <p:nvPr>
            <p:ph idx="1"/>
          </p:nvPr>
        </p:nvSpPr>
        <p:spPr>
          <a:xfrm>
            <a:off x="838200" y="1295400"/>
            <a:ext cx="7670800" cy="5119687"/>
          </a:xfrm>
          <a:ln/>
        </p:spPr>
        <p:txBody>
          <a:bodyPr rIns="132080"/>
          <a:lstStyle/>
          <a:p>
            <a:r>
              <a:rPr lang="en-US" sz="4400" dirty="0" smtClean="0"/>
              <a:t>Karen has a lot of clothing and little food.</a:t>
            </a:r>
          </a:p>
          <a:p>
            <a:pPr marL="782638" lvl="1"/>
            <a:r>
              <a:rPr lang="en-US" sz="4000" dirty="0" smtClean="0"/>
              <a:t>Suppose MRS of food for clothing is 3</a:t>
            </a:r>
          </a:p>
          <a:p>
            <a:pPr marL="782638" lvl="1"/>
            <a:r>
              <a:rPr lang="en-US" sz="4000" dirty="0" smtClean="0"/>
              <a:t>To get 1 unit of food, she will give up 3 units of clothing -&gt;she likes food more</a:t>
            </a:r>
          </a:p>
          <a:p>
            <a:r>
              <a:rPr lang="en-US" sz="4400" dirty="0" smtClean="0"/>
              <a:t>Suppose James’ MRS of food for clothing is only ½</a:t>
            </a:r>
          </a:p>
          <a:p>
            <a:pPr marL="782638" lvl="1"/>
            <a:r>
              <a:rPr lang="en-US" sz="4000" dirty="0" smtClean="0"/>
              <a:t>He will give up ½ unit if clothing for 1 unit of food -&gt;he likes clothing more </a:t>
            </a:r>
            <a:endParaRPr lang="en-US" sz="40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1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41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41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74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build="p" bldLvl="5" autoUpdateAnimBg="0"/>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40" name="Rectangle 8"/>
          <p:cNvSpPr>
            <a:spLocks noGrp="1" noChangeArrowheads="1"/>
          </p:cNvSpPr>
          <p:nvPr>
            <p:ph type="title"/>
          </p:nvPr>
        </p:nvSpPr>
        <p:spPr>
          <a:ln/>
        </p:spPr>
        <p:txBody>
          <a:bodyPr rIns="132080"/>
          <a:lstStyle/>
          <a:p>
            <a:r>
              <a:rPr lang="en-US" dirty="0"/>
              <a:t>Comparing preferences</a:t>
            </a:r>
          </a:p>
        </p:txBody>
      </p:sp>
      <p:sp>
        <p:nvSpPr>
          <p:cNvPr id="42" name="Footer Placeholder 41"/>
          <p:cNvSpPr>
            <a:spLocks noGrp="1"/>
          </p:cNvSpPr>
          <p:nvPr>
            <p:ph type="ftr" sz="quarter" idx="3"/>
          </p:nvPr>
        </p:nvSpPr>
        <p:spPr/>
        <p:txBody>
          <a:bodyPr/>
          <a:lstStyle/>
          <a:p>
            <a:pPr>
              <a:defRPr/>
            </a:pPr>
            <a:r>
              <a:rPr lang="en-US" smtClean="0"/>
              <a:t>Chayun Tantivasadakarn</a:t>
            </a:r>
            <a:endParaRPr lang="en-US"/>
          </a:p>
        </p:txBody>
      </p:sp>
      <p:grpSp>
        <p:nvGrpSpPr>
          <p:cNvPr id="18437" name="Group 5"/>
          <p:cNvGrpSpPr>
            <a:grpSpLocks/>
          </p:cNvGrpSpPr>
          <p:nvPr/>
        </p:nvGrpSpPr>
        <p:grpSpPr bwMode="auto">
          <a:xfrm>
            <a:off x="1016000" y="4289425"/>
            <a:ext cx="3733800" cy="1346200"/>
            <a:chOff x="0" y="0"/>
            <a:chExt cx="2352" cy="848"/>
          </a:xfrm>
        </p:grpSpPr>
        <p:sp>
          <p:nvSpPr>
            <p:cNvPr id="18438" name="Line 6"/>
            <p:cNvSpPr>
              <a:spLocks noChangeShapeType="1"/>
            </p:cNvSpPr>
            <p:nvPr/>
          </p:nvSpPr>
          <p:spPr bwMode="auto">
            <a:xfrm>
              <a:off x="585" y="240"/>
              <a:ext cx="1767" cy="608"/>
            </a:xfrm>
            <a:prstGeom prst="line">
              <a:avLst/>
            </a:prstGeom>
            <a:noFill/>
            <a:ln w="28575" cap="flat">
              <a:solidFill>
                <a:srgbClr val="CC0000"/>
              </a:solidFill>
              <a:prstDash val="dash"/>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39" name="Rectangle 7"/>
            <p:cNvSpPr>
              <a:spLocks/>
            </p:cNvSpPr>
            <p:nvPr/>
          </p:nvSpPr>
          <p:spPr bwMode="auto">
            <a:xfrm>
              <a:off x="0" y="0"/>
              <a:ext cx="833" cy="31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a:solidFill>
                    <a:schemeClr val="tx1"/>
                  </a:solidFill>
                  <a:ea typeface="ＭＳ Ｐゴシック" charset="0"/>
                  <a:cs typeface="Times New Roman" charset="0"/>
                </a:rPr>
                <a:t>MRS</a:t>
              </a:r>
              <a:r>
                <a:rPr lang="en-US" baseline="-25000">
                  <a:solidFill>
                    <a:schemeClr val="tx1"/>
                  </a:solidFill>
                  <a:ea typeface="ＭＳ Ｐゴシック" charset="0"/>
                  <a:cs typeface="Times New Roman" charset="0"/>
                </a:rPr>
                <a:t>J</a:t>
              </a:r>
              <a:r>
                <a:rPr lang="en-US">
                  <a:solidFill>
                    <a:schemeClr val="tx1"/>
                  </a:solidFill>
                  <a:ea typeface="ＭＳ Ｐゴシック" charset="0"/>
                  <a:cs typeface="Times New Roman" charset="0"/>
                </a:rPr>
                <a:t> = ½</a:t>
              </a:r>
            </a:p>
          </p:txBody>
        </p:sp>
      </p:grpSp>
      <p:sp>
        <p:nvSpPr>
          <p:cNvPr id="18441" name="Line 9"/>
          <p:cNvSpPr>
            <a:spLocks noChangeShapeType="1"/>
          </p:cNvSpPr>
          <p:nvPr/>
        </p:nvSpPr>
        <p:spPr bwMode="auto">
          <a:xfrm>
            <a:off x="927100" y="5819775"/>
            <a:ext cx="3784600" cy="1588"/>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42" name="Line 10"/>
          <p:cNvSpPr>
            <a:spLocks noChangeShapeType="1"/>
          </p:cNvSpPr>
          <p:nvPr/>
        </p:nvSpPr>
        <p:spPr bwMode="auto">
          <a:xfrm rot="10800000">
            <a:off x="927100" y="2101850"/>
            <a:ext cx="12700" cy="3690938"/>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43" name="Rectangle 11"/>
          <p:cNvSpPr>
            <a:spLocks/>
          </p:cNvSpPr>
          <p:nvPr/>
        </p:nvSpPr>
        <p:spPr bwMode="auto">
          <a:xfrm>
            <a:off x="649288" y="5703888"/>
            <a:ext cx="3651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18444" name="Rectangle 12"/>
          <p:cNvSpPr>
            <a:spLocks/>
          </p:cNvSpPr>
          <p:nvPr/>
        </p:nvSpPr>
        <p:spPr bwMode="auto">
          <a:xfrm>
            <a:off x="871538" y="1597025"/>
            <a:ext cx="3175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C</a:t>
            </a:r>
          </a:p>
        </p:txBody>
      </p:sp>
      <p:sp>
        <p:nvSpPr>
          <p:cNvPr id="18445" name="Line 13"/>
          <p:cNvSpPr>
            <a:spLocks noChangeShapeType="1"/>
          </p:cNvSpPr>
          <p:nvPr/>
        </p:nvSpPr>
        <p:spPr bwMode="auto">
          <a:xfrm rot="10800000" flipH="1">
            <a:off x="947738" y="5146675"/>
            <a:ext cx="2486025" cy="12700"/>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46" name="Rectangle 14"/>
          <p:cNvSpPr>
            <a:spLocks/>
          </p:cNvSpPr>
          <p:nvPr/>
        </p:nvSpPr>
        <p:spPr bwMode="auto">
          <a:xfrm>
            <a:off x="446088" y="4951413"/>
            <a:ext cx="446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1C</a:t>
            </a:r>
          </a:p>
        </p:txBody>
      </p:sp>
      <p:sp>
        <p:nvSpPr>
          <p:cNvPr id="18447" name="Line 15"/>
          <p:cNvSpPr>
            <a:spLocks noChangeShapeType="1"/>
          </p:cNvSpPr>
          <p:nvPr/>
        </p:nvSpPr>
        <p:spPr bwMode="auto">
          <a:xfrm flipH="1">
            <a:off x="3487738" y="5114925"/>
            <a:ext cx="14287" cy="701675"/>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48" name="Rectangle 16"/>
          <p:cNvSpPr>
            <a:spLocks/>
          </p:cNvSpPr>
          <p:nvPr/>
        </p:nvSpPr>
        <p:spPr bwMode="auto">
          <a:xfrm>
            <a:off x="3271838" y="5799138"/>
            <a:ext cx="420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7F</a:t>
            </a:r>
          </a:p>
        </p:txBody>
      </p:sp>
      <p:sp>
        <p:nvSpPr>
          <p:cNvPr id="18449" name="Rectangle 17"/>
          <p:cNvSpPr>
            <a:spLocks/>
          </p:cNvSpPr>
          <p:nvPr/>
        </p:nvSpPr>
        <p:spPr bwMode="auto">
          <a:xfrm>
            <a:off x="3538538" y="4710113"/>
            <a:ext cx="300037"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nvGrpSpPr>
          <p:cNvPr id="18450" name="Group 18"/>
          <p:cNvGrpSpPr>
            <a:grpSpLocks/>
          </p:cNvGrpSpPr>
          <p:nvPr/>
        </p:nvGrpSpPr>
        <p:grpSpPr bwMode="auto">
          <a:xfrm>
            <a:off x="1571625" y="2589213"/>
            <a:ext cx="3257550" cy="2982912"/>
            <a:chOff x="0" y="0"/>
            <a:chExt cx="2052" cy="1879"/>
          </a:xfrm>
        </p:grpSpPr>
        <p:sp>
          <p:nvSpPr>
            <p:cNvPr id="18451" name="Freeform 19"/>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52" name="Rectangle 20"/>
            <p:cNvSpPr>
              <a:spLocks/>
            </p:cNvSpPr>
            <p:nvPr/>
          </p:nvSpPr>
          <p:spPr bwMode="auto">
            <a:xfrm>
              <a:off x="1745" y="1623"/>
              <a:ext cx="30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1</a:t>
              </a:r>
            </a:p>
          </p:txBody>
        </p:sp>
      </p:grpSp>
      <p:sp>
        <p:nvSpPr>
          <p:cNvPr id="18453" name="Oval 21"/>
          <p:cNvSpPr>
            <a:spLocks/>
          </p:cNvSpPr>
          <p:nvPr/>
        </p:nvSpPr>
        <p:spPr bwMode="auto">
          <a:xfrm>
            <a:off x="3419475" y="5089525"/>
            <a:ext cx="138113" cy="136525"/>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nvGrpSpPr>
          <p:cNvPr id="18454" name="Group 22"/>
          <p:cNvGrpSpPr>
            <a:grpSpLocks/>
          </p:cNvGrpSpPr>
          <p:nvPr/>
        </p:nvGrpSpPr>
        <p:grpSpPr bwMode="auto">
          <a:xfrm>
            <a:off x="4627563" y="1636713"/>
            <a:ext cx="4278312" cy="4587875"/>
            <a:chOff x="0" y="0"/>
            <a:chExt cx="2695" cy="2890"/>
          </a:xfrm>
        </p:grpSpPr>
        <p:sp>
          <p:nvSpPr>
            <p:cNvPr id="18455" name="Freeform 23"/>
            <p:cNvSpPr>
              <a:spLocks/>
            </p:cNvSpPr>
            <p:nvPr/>
          </p:nvSpPr>
          <p:spPr bwMode="auto">
            <a:xfrm rot="10800000">
              <a:off x="824" y="619"/>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56" name="Rectangle 24"/>
            <p:cNvSpPr>
              <a:spLocks/>
            </p:cNvSpPr>
            <p:nvPr/>
          </p:nvSpPr>
          <p:spPr bwMode="auto">
            <a:xfrm>
              <a:off x="897" y="2653"/>
              <a:ext cx="26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3F</a:t>
              </a:r>
            </a:p>
          </p:txBody>
        </p:sp>
        <p:sp>
          <p:nvSpPr>
            <p:cNvPr id="18457" name="Line 25"/>
            <p:cNvSpPr>
              <a:spLocks noChangeShapeType="1"/>
            </p:cNvSpPr>
            <p:nvPr/>
          </p:nvSpPr>
          <p:spPr bwMode="auto">
            <a:xfrm>
              <a:off x="311" y="2651"/>
              <a:ext cx="2384" cy="1"/>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58" name="Line 26"/>
            <p:cNvSpPr>
              <a:spLocks noChangeShapeType="1"/>
            </p:cNvSpPr>
            <p:nvPr/>
          </p:nvSpPr>
          <p:spPr bwMode="auto">
            <a:xfrm rot="10800000">
              <a:off x="303" y="309"/>
              <a:ext cx="8" cy="2325"/>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59" name="Rectangle 27"/>
            <p:cNvSpPr>
              <a:spLocks/>
            </p:cNvSpPr>
            <p:nvPr/>
          </p:nvSpPr>
          <p:spPr bwMode="auto">
            <a:xfrm>
              <a:off x="200" y="2634"/>
              <a:ext cx="246"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18460" name="Rectangle 28"/>
            <p:cNvSpPr>
              <a:spLocks/>
            </p:cNvSpPr>
            <p:nvPr/>
          </p:nvSpPr>
          <p:spPr bwMode="auto">
            <a:xfrm>
              <a:off x="226" y="0"/>
              <a:ext cx="200"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C</a:t>
              </a:r>
            </a:p>
          </p:txBody>
        </p:sp>
        <p:sp>
          <p:nvSpPr>
            <p:cNvPr id="18461" name="Line 29"/>
            <p:cNvSpPr>
              <a:spLocks noChangeShapeType="1"/>
            </p:cNvSpPr>
            <p:nvPr/>
          </p:nvSpPr>
          <p:spPr bwMode="auto">
            <a:xfrm rot="10800000" flipH="1">
              <a:off x="316" y="1265"/>
              <a:ext cx="666"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62" name="Rectangle 30"/>
            <p:cNvSpPr>
              <a:spLocks/>
            </p:cNvSpPr>
            <p:nvPr/>
          </p:nvSpPr>
          <p:spPr bwMode="auto">
            <a:xfrm>
              <a:off x="0" y="1151"/>
              <a:ext cx="28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5C</a:t>
              </a:r>
            </a:p>
          </p:txBody>
        </p:sp>
        <p:sp>
          <p:nvSpPr>
            <p:cNvPr id="18463" name="Line 31"/>
            <p:cNvSpPr>
              <a:spLocks noChangeShapeType="1"/>
            </p:cNvSpPr>
            <p:nvPr/>
          </p:nvSpPr>
          <p:spPr bwMode="auto">
            <a:xfrm>
              <a:off x="972" y="1199"/>
              <a:ext cx="1" cy="1450"/>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64" name="Rectangle 32"/>
            <p:cNvSpPr>
              <a:spLocks/>
            </p:cNvSpPr>
            <p:nvPr/>
          </p:nvSpPr>
          <p:spPr bwMode="auto">
            <a:xfrm>
              <a:off x="1031" y="1078"/>
              <a:ext cx="189"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18465" name="Rectangle 33"/>
            <p:cNvSpPr>
              <a:spLocks/>
            </p:cNvSpPr>
            <p:nvPr/>
          </p:nvSpPr>
          <p:spPr bwMode="auto">
            <a:xfrm>
              <a:off x="759" y="390"/>
              <a:ext cx="323"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1</a:t>
              </a:r>
            </a:p>
          </p:txBody>
        </p:sp>
        <p:grpSp>
          <p:nvGrpSpPr>
            <p:cNvPr id="18466" name="Group 34"/>
            <p:cNvGrpSpPr>
              <a:grpSpLocks/>
            </p:cNvGrpSpPr>
            <p:nvPr/>
          </p:nvGrpSpPr>
          <p:grpSpPr bwMode="auto">
            <a:xfrm>
              <a:off x="710" y="566"/>
              <a:ext cx="1141" cy="1858"/>
              <a:chOff x="0" y="0"/>
              <a:chExt cx="1141" cy="1858"/>
            </a:xfrm>
          </p:grpSpPr>
          <p:sp>
            <p:nvSpPr>
              <p:cNvPr id="18467" name="Line 35"/>
              <p:cNvSpPr>
                <a:spLocks noChangeShapeType="1"/>
              </p:cNvSpPr>
              <p:nvPr/>
            </p:nvSpPr>
            <p:spPr bwMode="auto">
              <a:xfrm rot="10800000">
                <a:off x="0" y="0"/>
                <a:ext cx="607" cy="1541"/>
              </a:xfrm>
              <a:prstGeom prst="line">
                <a:avLst/>
              </a:prstGeom>
              <a:noFill/>
              <a:ln w="38100" cap="flat">
                <a:solidFill>
                  <a:srgbClr val="3333FF"/>
                </a:solidFill>
                <a:prstDash val="dash"/>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18468" name="Rectangle 36"/>
              <p:cNvSpPr>
                <a:spLocks/>
              </p:cNvSpPr>
              <p:nvPr/>
            </p:nvSpPr>
            <p:spPr bwMode="auto">
              <a:xfrm>
                <a:off x="329" y="1546"/>
                <a:ext cx="812" cy="31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a:solidFill>
                      <a:schemeClr val="tx1"/>
                    </a:solidFill>
                    <a:ea typeface="ＭＳ Ｐゴシック" charset="0"/>
                    <a:cs typeface="Times New Roman" charset="0"/>
                  </a:rPr>
                  <a:t>MRS</a:t>
                </a:r>
                <a:r>
                  <a:rPr lang="en-US" baseline="-25000">
                    <a:solidFill>
                      <a:schemeClr val="tx1"/>
                    </a:solidFill>
                    <a:ea typeface="ＭＳ Ｐゴシック" charset="0"/>
                    <a:cs typeface="Times New Roman" charset="0"/>
                  </a:rPr>
                  <a:t>K</a:t>
                </a:r>
                <a:r>
                  <a:rPr lang="en-US">
                    <a:solidFill>
                      <a:schemeClr val="tx1"/>
                    </a:solidFill>
                    <a:ea typeface="ＭＳ Ｐゴシック" charset="0"/>
                    <a:cs typeface="Times New Roman" charset="0"/>
                  </a:rPr>
                  <a:t> = </a:t>
                </a:r>
                <a:r>
                  <a:rPr lang="en-US" sz="2000">
                    <a:solidFill>
                      <a:schemeClr val="tx1"/>
                    </a:solidFill>
                    <a:ea typeface="ＭＳ Ｐゴシック" charset="0"/>
                    <a:cs typeface="Times New Roman" charset="0"/>
                  </a:rPr>
                  <a:t>3</a:t>
                </a:r>
              </a:p>
            </p:txBody>
          </p:sp>
        </p:grpSp>
        <p:sp>
          <p:nvSpPr>
            <p:cNvPr id="18469" name="Oval 37"/>
            <p:cNvSpPr>
              <a:spLocks/>
            </p:cNvSpPr>
            <p:nvPr/>
          </p:nvSpPr>
          <p:spPr bwMode="auto">
            <a:xfrm>
              <a:off x="939" y="1205"/>
              <a:ext cx="87" cy="8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sp>
        <p:nvSpPr>
          <p:cNvPr id="18470" name="Rectangle 38"/>
          <p:cNvSpPr>
            <a:spLocks/>
          </p:cNvSpPr>
          <p:nvPr/>
        </p:nvSpPr>
        <p:spPr bwMode="auto">
          <a:xfrm>
            <a:off x="1881188" y="1924050"/>
            <a:ext cx="2422525"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James</a:t>
            </a:r>
            <a:r>
              <a:rPr lang="ja-JP" altLang="en-US" sz="1600" b="1" dirty="0">
                <a:solidFill>
                  <a:schemeClr val="tx1"/>
                </a:solidFill>
                <a:latin typeface="Arial"/>
                <a:ea typeface="ＭＳ Ｐゴシック" charset="0"/>
                <a:cs typeface="Arial" charset="0"/>
                <a:sym typeface="Arial" charset="0"/>
              </a:rPr>
              <a:t>’</a:t>
            </a:r>
            <a:r>
              <a:rPr lang="en-US" sz="1600" b="1" dirty="0">
                <a:solidFill>
                  <a:schemeClr val="tx1"/>
                </a:solidFill>
                <a:latin typeface="Arial" charset="0"/>
                <a:ea typeface="ＭＳ Ｐゴシック" charset="0"/>
                <a:cs typeface="Arial" charset="0"/>
                <a:sym typeface="Arial" charset="0"/>
              </a:rPr>
              <a:t> MRS = 1/2</a:t>
            </a:r>
          </a:p>
        </p:txBody>
      </p:sp>
      <p:sp>
        <p:nvSpPr>
          <p:cNvPr id="18471" name="Rectangle 39"/>
          <p:cNvSpPr>
            <a:spLocks/>
          </p:cNvSpPr>
          <p:nvPr/>
        </p:nvSpPr>
        <p:spPr bwMode="auto">
          <a:xfrm>
            <a:off x="6362700" y="1928813"/>
            <a:ext cx="2311400"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MRS = 3</a:t>
            </a:r>
          </a:p>
        </p:txBody>
      </p:sp>
      <p:sp>
        <p:nvSpPr>
          <p:cNvPr id="38" name="Slide Number Placeholder 37"/>
          <p:cNvSpPr>
            <a:spLocks noGrp="1"/>
          </p:cNvSpPr>
          <p:nvPr>
            <p:ph type="sldNum" sz="quarter" idx="10"/>
          </p:nvPr>
        </p:nvSpPr>
        <p:spPr/>
        <p:txBody>
          <a:bodyPr/>
          <a:lstStyle/>
          <a:p>
            <a:pPr>
              <a:defRPr/>
            </a:pPr>
            <a:fld id="{45376BB0-A395-5947-8442-AB7E2D99473F}" type="slidenum">
              <a:rPr lang="en-US" smtClean="0"/>
              <a:pPr>
                <a:defRPr/>
              </a:pPr>
              <a:t>15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84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13"/>
          <p:cNvSpPr>
            <a:spLocks noGrp="1" noChangeArrowheads="1"/>
          </p:cNvSpPr>
          <p:nvPr>
            <p:ph type="title"/>
          </p:nvPr>
        </p:nvSpPr>
        <p:spPr/>
        <p:txBody>
          <a:bodyPr rIns="132080"/>
          <a:lstStyle/>
          <a:p>
            <a:r>
              <a:rPr lang="en-US" dirty="0" smtClean="0"/>
              <a:t>Comparing preferences</a:t>
            </a:r>
            <a:endParaRPr lang="en-US" dirty="0">
              <a:latin typeface="Angsana New" charset="0"/>
              <a:ea typeface="ＭＳ Ｐゴシック" charset="-128"/>
            </a:endParaRPr>
          </a:p>
        </p:txBody>
      </p:sp>
      <p:sp>
        <p:nvSpPr>
          <p:cNvPr id="44035" name="Slide Number Placeholder 3"/>
          <p:cNvSpPr>
            <a:spLocks noGrp="1"/>
          </p:cNvSpPr>
          <p:nvPr>
            <p:ph type="sldNum" sz="quarter" idx="4294967295"/>
          </p:nvPr>
        </p:nvSpPr>
        <p:spPr bwMode="auto">
          <a:xfrm>
            <a:off x="7239000" y="6400800"/>
            <a:ext cx="1905000" cy="457200"/>
          </a:xfrm>
          <a:prstGeom prst="rect">
            <a:avLst/>
          </a:prstGeom>
          <a:noFill/>
          <a:ln>
            <a:miter lim="800000"/>
            <a:headEnd/>
            <a:tailEnd/>
          </a:ln>
        </p:spPr>
        <p:txBody>
          <a:bodyPr wrap="square" numCol="1" anchorCtr="0" compatLnSpc="1">
            <a:prstTxWarp prst="textNoShape">
              <a:avLst/>
            </a:prstTxWarp>
          </a:bodyPr>
          <a:lstStyle/>
          <a:p>
            <a:pPr algn="r"/>
            <a:fld id="{28C3EA3A-69CF-734D-8BF5-A0042D0D7F88}" type="slidenum">
              <a:rPr lang="en-US" smtClean="0">
                <a:latin typeface="Angsana New" charset="0"/>
                <a:ea typeface="Angsana New" charset="0"/>
                <a:cs typeface="Angsana New" charset="0"/>
              </a:rPr>
              <a:pPr algn="r"/>
              <a:t>16</a:t>
            </a:fld>
            <a:endParaRPr lang="en-US" smtClean="0">
              <a:latin typeface="Angsana New" charset="0"/>
              <a:ea typeface="Angsana New" charset="0"/>
              <a:cs typeface="Angsana New" charset="0"/>
            </a:endParaRPr>
          </a:p>
        </p:txBody>
      </p:sp>
      <p:grpSp>
        <p:nvGrpSpPr>
          <p:cNvPr id="2" name="Group 10"/>
          <p:cNvGrpSpPr>
            <a:grpSpLocks/>
          </p:cNvGrpSpPr>
          <p:nvPr/>
        </p:nvGrpSpPr>
        <p:grpSpPr bwMode="auto">
          <a:xfrm>
            <a:off x="914400" y="4322763"/>
            <a:ext cx="3810000" cy="1620838"/>
            <a:chOff x="-64" y="-155"/>
            <a:chExt cx="2400" cy="1021"/>
          </a:xfrm>
        </p:grpSpPr>
        <p:sp>
          <p:nvSpPr>
            <p:cNvPr id="44068" name="Line 11"/>
            <p:cNvSpPr>
              <a:spLocks noChangeShapeType="1"/>
            </p:cNvSpPr>
            <p:nvPr/>
          </p:nvSpPr>
          <p:spPr bwMode="auto">
            <a:xfrm>
              <a:off x="416" y="146"/>
              <a:ext cx="1920" cy="720"/>
            </a:xfrm>
            <a:prstGeom prst="line">
              <a:avLst/>
            </a:prstGeom>
            <a:noFill/>
            <a:ln w="25400">
              <a:solidFill>
                <a:srgbClr val="CC0000"/>
              </a:solidFill>
              <a:prstDash val="dash"/>
              <a:round/>
              <a:headEnd/>
              <a:tailEnd/>
            </a:ln>
          </p:spPr>
          <p:txBody>
            <a:bodyPr>
              <a:prstTxWarp prst="textNoShape">
                <a:avLst/>
              </a:prstTxWarp>
            </a:bodyPr>
            <a:lstStyle/>
            <a:p>
              <a:endParaRPr lang="en-US"/>
            </a:p>
          </p:txBody>
        </p:sp>
        <p:sp>
          <p:nvSpPr>
            <p:cNvPr id="44069" name="Rectangle 12"/>
            <p:cNvSpPr>
              <a:spLocks/>
            </p:cNvSpPr>
            <p:nvPr/>
          </p:nvSpPr>
          <p:spPr bwMode="auto">
            <a:xfrm>
              <a:off x="-64" y="-155"/>
              <a:ext cx="827" cy="349"/>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dirty="0">
                  <a:solidFill>
                    <a:schemeClr val="tx1"/>
                  </a:solidFill>
                  <a:latin typeface="Angsana New"/>
                  <a:ea typeface="Angsana New" charset="0"/>
                  <a:cs typeface="Angsana New"/>
                </a:rPr>
                <a:t>MRS</a:t>
              </a:r>
              <a:r>
                <a:rPr lang="en-US" sz="3600" baseline="-25000" dirty="0">
                  <a:solidFill>
                    <a:schemeClr val="tx1"/>
                  </a:solidFill>
                  <a:latin typeface="Angsana New"/>
                  <a:ea typeface="Angsana New" charset="0"/>
                  <a:cs typeface="Angsana New"/>
                </a:rPr>
                <a:t>A</a:t>
              </a:r>
              <a:r>
                <a:rPr lang="en-US" sz="3600" dirty="0">
                  <a:solidFill>
                    <a:schemeClr val="tx1"/>
                  </a:solidFill>
                  <a:latin typeface="Angsana New"/>
                  <a:ea typeface="Angsana New" charset="0"/>
                  <a:cs typeface="Angsana New"/>
                </a:rPr>
                <a:t> = ½</a:t>
              </a:r>
            </a:p>
          </p:txBody>
        </p:sp>
      </p:grpSp>
      <p:sp>
        <p:nvSpPr>
          <p:cNvPr id="44037" name="Line 14"/>
          <p:cNvSpPr>
            <a:spLocks noChangeShapeType="1"/>
          </p:cNvSpPr>
          <p:nvPr/>
        </p:nvSpPr>
        <p:spPr bwMode="auto">
          <a:xfrm>
            <a:off x="927100" y="6099175"/>
            <a:ext cx="3784600" cy="1588"/>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38" name="Line 15"/>
          <p:cNvSpPr>
            <a:spLocks noChangeShapeType="1"/>
          </p:cNvSpPr>
          <p:nvPr/>
        </p:nvSpPr>
        <p:spPr bwMode="auto">
          <a:xfrm rot="10800000">
            <a:off x="927100" y="2381250"/>
            <a:ext cx="12700" cy="3690938"/>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39" name="Rectangle 16"/>
          <p:cNvSpPr>
            <a:spLocks/>
          </p:cNvSpPr>
          <p:nvPr/>
        </p:nvSpPr>
        <p:spPr bwMode="auto">
          <a:xfrm>
            <a:off x="649288" y="5983288"/>
            <a:ext cx="284162" cy="446087"/>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900">
                <a:solidFill>
                  <a:schemeClr val="tx1"/>
                </a:solidFill>
                <a:latin typeface="Angsana New Bold" pitchFamily="-110" charset="0"/>
                <a:ea typeface="Angsana New Bold" pitchFamily="-110" charset="0"/>
                <a:cs typeface="Angsana New Bold" pitchFamily="-110" charset="0"/>
                <a:sym typeface="Angsana New Bold" pitchFamily="-110" charset="0"/>
              </a:rPr>
              <a:t>0</a:t>
            </a:r>
            <a:r>
              <a:rPr lang="en-US" sz="2900" baseline="-18000">
                <a:solidFill>
                  <a:schemeClr val="tx1"/>
                </a:solidFill>
                <a:latin typeface="Angsana New Bold Italic" charset="-34"/>
                <a:ea typeface="Angsana New Bold Italic" charset="-34"/>
                <a:cs typeface="Angsana New Bold Italic" charset="-34"/>
                <a:sym typeface="Angsana New Bold Italic" charset="-34"/>
              </a:rPr>
              <a:t>A</a:t>
            </a:r>
          </a:p>
        </p:txBody>
      </p:sp>
      <p:sp>
        <p:nvSpPr>
          <p:cNvPr id="44040" name="Rectangle 17"/>
          <p:cNvSpPr>
            <a:spLocks/>
          </p:cNvSpPr>
          <p:nvPr/>
        </p:nvSpPr>
        <p:spPr bwMode="auto">
          <a:xfrm>
            <a:off x="871538" y="1876425"/>
            <a:ext cx="187325"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Bold" pitchFamily="-110" charset="0"/>
                <a:ea typeface="Angsana New Bold" pitchFamily="-110" charset="0"/>
                <a:cs typeface="Angsana New Bold" pitchFamily="-110" charset="0"/>
                <a:sym typeface="Angsana New Bold" pitchFamily="-110" charset="0"/>
              </a:rPr>
              <a:t>C</a:t>
            </a:r>
          </a:p>
        </p:txBody>
      </p:sp>
      <p:sp>
        <p:nvSpPr>
          <p:cNvPr id="44041" name="Line 18"/>
          <p:cNvSpPr>
            <a:spLocks noChangeShapeType="1"/>
          </p:cNvSpPr>
          <p:nvPr/>
        </p:nvSpPr>
        <p:spPr bwMode="auto">
          <a:xfrm rot="10800000" flipH="1">
            <a:off x="947738" y="5426075"/>
            <a:ext cx="2486025" cy="12700"/>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42" name="Rectangle 19"/>
          <p:cNvSpPr>
            <a:spLocks/>
          </p:cNvSpPr>
          <p:nvPr/>
        </p:nvSpPr>
        <p:spPr bwMode="auto">
          <a:xfrm>
            <a:off x="446088" y="5230813"/>
            <a:ext cx="296862"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Bold" pitchFamily="-110" charset="0"/>
                <a:ea typeface="Angsana New Bold" pitchFamily="-110" charset="0"/>
                <a:cs typeface="Angsana New Bold" pitchFamily="-110" charset="0"/>
                <a:sym typeface="Angsana New Bold" pitchFamily="-110" charset="0"/>
              </a:rPr>
              <a:t>1C</a:t>
            </a:r>
          </a:p>
        </p:txBody>
      </p:sp>
      <p:sp>
        <p:nvSpPr>
          <p:cNvPr id="44043" name="Line 20"/>
          <p:cNvSpPr>
            <a:spLocks noChangeShapeType="1"/>
          </p:cNvSpPr>
          <p:nvPr/>
        </p:nvSpPr>
        <p:spPr bwMode="auto">
          <a:xfrm flipH="1">
            <a:off x="3487738" y="5394325"/>
            <a:ext cx="14287" cy="701675"/>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44" name="Rectangle 21"/>
          <p:cNvSpPr>
            <a:spLocks/>
          </p:cNvSpPr>
          <p:nvPr/>
        </p:nvSpPr>
        <p:spPr bwMode="auto">
          <a:xfrm>
            <a:off x="3271838" y="6078538"/>
            <a:ext cx="273050"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Bold" pitchFamily="-110" charset="0"/>
                <a:ea typeface="Angsana New Bold" pitchFamily="-110" charset="0"/>
                <a:cs typeface="Angsana New Bold" pitchFamily="-110" charset="0"/>
                <a:sym typeface="Angsana New Bold" pitchFamily="-110" charset="0"/>
              </a:rPr>
              <a:t>7F</a:t>
            </a:r>
          </a:p>
        </p:txBody>
      </p:sp>
      <p:sp>
        <p:nvSpPr>
          <p:cNvPr id="44045" name="Rectangle 22"/>
          <p:cNvSpPr>
            <a:spLocks/>
          </p:cNvSpPr>
          <p:nvPr/>
        </p:nvSpPr>
        <p:spPr bwMode="auto">
          <a:xfrm>
            <a:off x="3538538" y="4989513"/>
            <a:ext cx="193964" cy="384721"/>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500" b="1" dirty="0" smtClean="0">
                <a:solidFill>
                  <a:schemeClr val="tx1"/>
                </a:solidFill>
                <a:latin typeface="Angsana New Bold Italic" charset="-34"/>
                <a:ea typeface="Angsana New Bold Italic" charset="-34"/>
                <a:cs typeface="Angsana New Bold Italic" charset="-34"/>
                <a:sym typeface="Angsana New Bold Italic" charset="-34"/>
              </a:rPr>
              <a:t>A</a:t>
            </a:r>
            <a:endParaRPr lang="en-US" sz="2500" b="1" dirty="0">
              <a:solidFill>
                <a:schemeClr val="tx1"/>
              </a:solidFill>
              <a:latin typeface="Angsana New Bold Italic" charset="-34"/>
              <a:ea typeface="Angsana New Bold Italic" charset="-34"/>
              <a:cs typeface="Angsana New Bold Italic" charset="-34"/>
              <a:sym typeface="Angsana New Bold Italic" charset="-34"/>
            </a:endParaRPr>
          </a:p>
        </p:txBody>
      </p:sp>
      <p:grpSp>
        <p:nvGrpSpPr>
          <p:cNvPr id="3" name="Group 23"/>
          <p:cNvGrpSpPr>
            <a:grpSpLocks/>
          </p:cNvGrpSpPr>
          <p:nvPr/>
        </p:nvGrpSpPr>
        <p:grpSpPr bwMode="auto">
          <a:xfrm>
            <a:off x="1608138" y="2919413"/>
            <a:ext cx="3152756" cy="2849563"/>
            <a:chOff x="0" y="0"/>
            <a:chExt cx="1985" cy="1795"/>
          </a:xfrm>
        </p:grpSpPr>
        <p:sp>
          <p:nvSpPr>
            <p:cNvPr id="44066" name="AutoShape 24"/>
            <p:cNvSpPr>
              <a:spLocks/>
            </p:cNvSpPr>
            <p:nvPr/>
          </p:nvSpPr>
          <p:spPr bwMode="auto">
            <a:xfrm>
              <a:off x="0" y="0"/>
              <a:ext cx="1768" cy="1795"/>
            </a:xfrm>
            <a:custGeom>
              <a:avLst/>
              <a:gdLst>
                <a:gd name="T0" fmla="*/ 0 w 21600"/>
                <a:gd name="T1" fmla="*/ 0 h 21600"/>
                <a:gd name="T2" fmla="*/ 21600 w 21600"/>
                <a:gd name="T3" fmla="*/ 21600 h 21600"/>
                <a:gd name="connsiteX0" fmla="*/ 0 w 21600"/>
                <a:gd name="connsiteY0" fmla="*/ 0 h 21600"/>
                <a:gd name="connsiteX1" fmla="*/ 977 w 21600"/>
                <a:gd name="connsiteY1" fmla="*/ 3911 h 21600"/>
                <a:gd name="connsiteX2" fmla="*/ 1466 w 21600"/>
                <a:gd name="connsiteY2" fmla="*/ 5824 h 21600"/>
                <a:gd name="connsiteX3" fmla="*/ 2114 w 21600"/>
                <a:gd name="connsiteY3" fmla="*/ 7677 h 21600"/>
                <a:gd name="connsiteX4" fmla="*/ 2847 w 21600"/>
                <a:gd name="connsiteY4" fmla="*/ 9458 h 21600"/>
                <a:gd name="connsiteX5" fmla="*/ 3665 w 21600"/>
                <a:gd name="connsiteY5" fmla="*/ 11107 h 21600"/>
                <a:gd name="connsiteX6" fmla="*/ 4728 w 21600"/>
                <a:gd name="connsiteY6" fmla="*/ 12683 h 21600"/>
                <a:gd name="connsiteX7" fmla="*/ 5950 w 21600"/>
                <a:gd name="connsiteY7" fmla="*/ 14127 h 21600"/>
                <a:gd name="connsiteX8" fmla="*/ 7416 w 21600"/>
                <a:gd name="connsiteY8" fmla="*/ 15355 h 21600"/>
                <a:gd name="connsiteX9" fmla="*/ 9053 w 21600"/>
                <a:gd name="connsiteY9" fmla="*/ 16522 h 21600"/>
                <a:gd name="connsiteX10" fmla="*/ 10922 w 21600"/>
                <a:gd name="connsiteY10" fmla="*/ 17557 h 21600"/>
                <a:gd name="connsiteX11" fmla="*/ 12877 w 21600"/>
                <a:gd name="connsiteY11" fmla="*/ 18447 h 21600"/>
                <a:gd name="connsiteX12" fmla="*/ 14917 w 21600"/>
                <a:gd name="connsiteY12" fmla="*/ 19338 h 21600"/>
                <a:gd name="connsiteX13" fmla="*/ 17116 w 21600"/>
                <a:gd name="connsiteY13" fmla="*/ 20096 h 21600"/>
                <a:gd name="connsiteX14" fmla="*/ 21600 w 21600"/>
                <a:gd name="connsiteY14"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p>
          </p:txBody>
        </p:sp>
        <p:sp>
          <p:nvSpPr>
            <p:cNvPr id="44067" name="Rectangle 25"/>
            <p:cNvSpPr>
              <a:spLocks/>
            </p:cNvSpPr>
            <p:nvPr/>
          </p:nvSpPr>
          <p:spPr bwMode="auto">
            <a:xfrm>
              <a:off x="1722" y="1473"/>
              <a:ext cx="263" cy="271"/>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800" dirty="0">
                  <a:solidFill>
                    <a:schemeClr val="tx1"/>
                  </a:solidFill>
                  <a:latin typeface="Angsana New Bold" pitchFamily="-110" charset="0"/>
                  <a:ea typeface="Angsana New Bold" pitchFamily="-110" charset="0"/>
                  <a:cs typeface="Angsana New Bold" pitchFamily="-110" charset="0"/>
                  <a:sym typeface="Angsana New Bold" pitchFamily="-110" charset="0"/>
                </a:rPr>
                <a:t>U</a:t>
              </a:r>
              <a:r>
                <a:rPr lang="en-US" sz="2800" baseline="-18000" dirty="0">
                  <a:solidFill>
                    <a:schemeClr val="tx1"/>
                  </a:solidFill>
                  <a:latin typeface="Angsana New Bold" pitchFamily="-110" charset="0"/>
                  <a:ea typeface="Angsana New Bold" pitchFamily="-110" charset="0"/>
                  <a:cs typeface="Angsana New Bold" pitchFamily="-110" charset="0"/>
                  <a:sym typeface="Angsana New Bold" pitchFamily="-110" charset="0"/>
                </a:rPr>
                <a:t>A</a:t>
              </a:r>
              <a:r>
                <a:rPr lang="en-US" sz="2800" baseline="31000" dirty="0">
                  <a:solidFill>
                    <a:schemeClr val="tx1"/>
                  </a:solidFill>
                  <a:latin typeface="Angsana New Bold" pitchFamily="-110" charset="0"/>
                  <a:ea typeface="Angsana New Bold" pitchFamily="-110" charset="0"/>
                  <a:cs typeface="Angsana New Bold" pitchFamily="-110" charset="0"/>
                  <a:sym typeface="Angsana New Bold" pitchFamily="-110" charset="0"/>
                </a:rPr>
                <a:t>1</a:t>
              </a:r>
            </a:p>
          </p:txBody>
        </p:sp>
      </p:grpSp>
      <p:sp>
        <p:nvSpPr>
          <p:cNvPr id="44047" name="Oval 26"/>
          <p:cNvSpPr>
            <a:spLocks/>
          </p:cNvSpPr>
          <p:nvPr/>
        </p:nvSpPr>
        <p:spPr bwMode="auto">
          <a:xfrm>
            <a:off x="3419475" y="5368925"/>
            <a:ext cx="138113" cy="136525"/>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grpSp>
        <p:nvGrpSpPr>
          <p:cNvPr id="4" name="Group 27"/>
          <p:cNvGrpSpPr>
            <a:grpSpLocks/>
          </p:cNvGrpSpPr>
          <p:nvPr/>
        </p:nvGrpSpPr>
        <p:grpSpPr bwMode="auto">
          <a:xfrm>
            <a:off x="5048250" y="2405063"/>
            <a:ext cx="4095750" cy="3713163"/>
            <a:chOff x="288" y="308"/>
            <a:chExt cx="2580" cy="2339"/>
          </a:xfrm>
        </p:grpSpPr>
        <p:sp>
          <p:nvSpPr>
            <p:cNvPr id="44051" name="AutoShape 28"/>
            <p:cNvSpPr>
              <a:spLocks/>
            </p:cNvSpPr>
            <p:nvPr/>
          </p:nvSpPr>
          <p:spPr bwMode="auto">
            <a:xfrm rot="10800000">
              <a:off x="785" y="618"/>
              <a:ext cx="1555" cy="1774"/>
            </a:xfrm>
            <a:custGeom>
              <a:avLst/>
              <a:gdLst>
                <a:gd name="T0" fmla="*/ 0 w 21600"/>
                <a:gd name="T1" fmla="*/ 0 h 21600"/>
                <a:gd name="T2" fmla="*/ 21600 w 21600"/>
                <a:gd name="T3" fmla="*/ 21600 h 21600"/>
              </a:gdLst>
              <a:ahLst/>
              <a:cxnLst/>
              <a:rect l="T0" t="T1" r="T2" b="T3"/>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p>
          </p:txBody>
        </p:sp>
        <p:sp>
          <p:nvSpPr>
            <p:cNvPr id="44053" name="Line 30"/>
            <p:cNvSpPr>
              <a:spLocks noChangeShapeType="1"/>
            </p:cNvSpPr>
            <p:nvPr/>
          </p:nvSpPr>
          <p:spPr bwMode="auto">
            <a:xfrm flipV="1">
              <a:off x="296" y="2633"/>
              <a:ext cx="2572" cy="0"/>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54" name="Line 31"/>
            <p:cNvSpPr>
              <a:spLocks noChangeShapeType="1"/>
            </p:cNvSpPr>
            <p:nvPr/>
          </p:nvSpPr>
          <p:spPr bwMode="auto">
            <a:xfrm rot="10800000">
              <a:off x="288" y="308"/>
              <a:ext cx="8" cy="2324"/>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57" name="Line 34"/>
            <p:cNvSpPr>
              <a:spLocks noChangeShapeType="1"/>
            </p:cNvSpPr>
            <p:nvPr/>
          </p:nvSpPr>
          <p:spPr bwMode="auto">
            <a:xfrm rot="10800000" flipH="1">
              <a:off x="301" y="1264"/>
              <a:ext cx="634" cy="1"/>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59" name="Line 36"/>
            <p:cNvSpPr>
              <a:spLocks noChangeShapeType="1"/>
            </p:cNvSpPr>
            <p:nvPr/>
          </p:nvSpPr>
          <p:spPr bwMode="auto">
            <a:xfrm>
              <a:off x="926" y="1198"/>
              <a:ext cx="1" cy="1449"/>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64" name="Line 40"/>
            <p:cNvSpPr>
              <a:spLocks noChangeShapeType="1"/>
            </p:cNvSpPr>
            <p:nvPr/>
          </p:nvSpPr>
          <p:spPr bwMode="auto">
            <a:xfrm rot="10800000">
              <a:off x="676" y="565"/>
              <a:ext cx="603" cy="1531"/>
            </a:xfrm>
            <a:prstGeom prst="line">
              <a:avLst/>
            </a:prstGeom>
            <a:noFill/>
            <a:ln w="38100">
              <a:solidFill>
                <a:srgbClr val="3333FF"/>
              </a:solidFill>
              <a:prstDash val="dash"/>
              <a:round/>
              <a:headEnd/>
              <a:tailEnd/>
            </a:ln>
          </p:spPr>
          <p:txBody>
            <a:bodyPr>
              <a:prstTxWarp prst="textNoShape">
                <a:avLst/>
              </a:prstTxWarp>
            </a:bodyPr>
            <a:lstStyle/>
            <a:p>
              <a:endParaRPr lang="en-US"/>
            </a:p>
          </p:txBody>
        </p:sp>
        <p:sp>
          <p:nvSpPr>
            <p:cNvPr id="44063" name="Oval 42"/>
            <p:cNvSpPr>
              <a:spLocks/>
            </p:cNvSpPr>
            <p:nvPr/>
          </p:nvSpPr>
          <p:spPr bwMode="auto">
            <a:xfrm>
              <a:off x="894" y="1204"/>
              <a:ext cx="83" cy="8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grpSp>
      <p:sp>
        <p:nvSpPr>
          <p:cNvPr id="39" name="Rectangle 38"/>
          <p:cNvSpPr/>
          <p:nvPr/>
        </p:nvSpPr>
        <p:spPr>
          <a:xfrm>
            <a:off x="4426722" y="6015335"/>
            <a:ext cx="297678" cy="461665"/>
          </a:xfrm>
          <a:prstGeom prst="rect">
            <a:avLst/>
          </a:prstGeom>
        </p:spPr>
        <p:txBody>
          <a:bodyPr wrap="none">
            <a:spAutoFit/>
          </a:bodyPr>
          <a:lstStyle/>
          <a:p>
            <a:r>
              <a:rPr lang="en-US" dirty="0" smtClean="0">
                <a:solidFill>
                  <a:schemeClr val="tx1"/>
                </a:solidFill>
                <a:latin typeface="Angsana New Bold" pitchFamily="-110" charset="0"/>
                <a:ea typeface="Angsana New Bold" pitchFamily="-110" charset="0"/>
                <a:cs typeface="Angsana New Bold" pitchFamily="-110" charset="0"/>
                <a:sym typeface="Angsana New Bold" pitchFamily="-110" charset="0"/>
              </a:rPr>
              <a:t>F</a:t>
            </a:r>
            <a:endParaRPr lang="en-US" dirty="0"/>
          </a:p>
        </p:txBody>
      </p:sp>
      <p:grpSp>
        <p:nvGrpSpPr>
          <p:cNvPr id="5" name="Group 27"/>
          <p:cNvGrpSpPr>
            <a:grpSpLocks/>
          </p:cNvGrpSpPr>
          <p:nvPr/>
        </p:nvGrpSpPr>
        <p:grpSpPr bwMode="auto">
          <a:xfrm>
            <a:off x="4610100" y="1905000"/>
            <a:ext cx="4076700" cy="4691063"/>
            <a:chOff x="0" y="0"/>
            <a:chExt cx="2568" cy="2955"/>
          </a:xfrm>
        </p:grpSpPr>
        <p:sp>
          <p:nvSpPr>
            <p:cNvPr id="42" name="AutoShape 28"/>
            <p:cNvSpPr>
              <a:spLocks/>
            </p:cNvSpPr>
            <p:nvPr/>
          </p:nvSpPr>
          <p:spPr bwMode="auto">
            <a:xfrm rot="10800000">
              <a:off x="785" y="618"/>
              <a:ext cx="1555" cy="1774"/>
            </a:xfrm>
            <a:custGeom>
              <a:avLst/>
              <a:gdLst>
                <a:gd name="T0" fmla="*/ 0 w 21600"/>
                <a:gd name="T1" fmla="*/ 0 h 21600"/>
                <a:gd name="T2" fmla="*/ 21600 w 21600"/>
                <a:gd name="T3" fmla="*/ 21600 h 21600"/>
              </a:gdLst>
              <a:ahLst/>
              <a:cxnLst/>
              <a:rect l="T0" t="T1" r="T2" b="T3"/>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p>
          </p:txBody>
        </p:sp>
        <p:sp>
          <p:nvSpPr>
            <p:cNvPr id="43" name="Rectangle 29"/>
            <p:cNvSpPr>
              <a:spLocks/>
            </p:cNvSpPr>
            <p:nvPr/>
          </p:nvSpPr>
          <p:spPr bwMode="auto">
            <a:xfrm>
              <a:off x="854" y="2651"/>
              <a:ext cx="238" cy="304"/>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3F</a:t>
              </a:r>
            </a:p>
          </p:txBody>
        </p:sp>
        <p:sp>
          <p:nvSpPr>
            <p:cNvPr id="44" name="Line 30"/>
            <p:cNvSpPr>
              <a:spLocks noChangeShapeType="1"/>
            </p:cNvSpPr>
            <p:nvPr/>
          </p:nvSpPr>
          <p:spPr bwMode="auto">
            <a:xfrm>
              <a:off x="296" y="2649"/>
              <a:ext cx="2272" cy="1"/>
            </a:xfrm>
            <a:prstGeom prst="line">
              <a:avLst/>
            </a:prstGeom>
            <a:noFill/>
            <a:ln w="25400">
              <a:solidFill>
                <a:schemeClr val="tx1"/>
              </a:solidFill>
              <a:round/>
              <a:headEnd/>
              <a:tailEnd/>
            </a:ln>
          </p:spPr>
          <p:txBody>
            <a:bodyPr>
              <a:prstTxWarp prst="textNoShape">
                <a:avLst/>
              </a:prstTxWarp>
            </a:bodyPr>
            <a:lstStyle/>
            <a:p>
              <a:endParaRPr lang="en-US"/>
            </a:p>
          </p:txBody>
        </p:sp>
        <p:sp>
          <p:nvSpPr>
            <p:cNvPr id="45" name="Line 31"/>
            <p:cNvSpPr>
              <a:spLocks noChangeShapeType="1"/>
            </p:cNvSpPr>
            <p:nvPr/>
          </p:nvSpPr>
          <p:spPr bwMode="auto">
            <a:xfrm rot="10800000">
              <a:off x="288" y="308"/>
              <a:ext cx="8" cy="2324"/>
            </a:xfrm>
            <a:prstGeom prst="line">
              <a:avLst/>
            </a:prstGeom>
            <a:noFill/>
            <a:ln w="25400">
              <a:solidFill>
                <a:schemeClr val="tx1"/>
              </a:solidFill>
              <a:round/>
              <a:headEnd/>
              <a:tailEnd/>
            </a:ln>
          </p:spPr>
          <p:txBody>
            <a:bodyPr>
              <a:prstTxWarp prst="textNoShape">
                <a:avLst/>
              </a:prstTxWarp>
            </a:bodyPr>
            <a:lstStyle/>
            <a:p>
              <a:endParaRPr lang="en-US"/>
            </a:p>
          </p:txBody>
        </p:sp>
        <p:sp>
          <p:nvSpPr>
            <p:cNvPr id="46" name="Rectangle 32"/>
            <p:cNvSpPr>
              <a:spLocks/>
            </p:cNvSpPr>
            <p:nvPr/>
          </p:nvSpPr>
          <p:spPr bwMode="auto">
            <a:xfrm>
              <a:off x="252" y="2585"/>
              <a:ext cx="216" cy="336"/>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0</a:t>
              </a:r>
              <a:r>
                <a:rPr lang="en-US" sz="2600" baseline="-19000" dirty="0">
                  <a:solidFill>
                    <a:schemeClr val="tx1"/>
                  </a:solidFill>
                  <a:latin typeface="Angsana New Bold Italic" charset="-34"/>
                  <a:ea typeface="Angsana New Bold Italic" charset="-34"/>
                  <a:cs typeface="Angsana New Bold Italic" charset="-34"/>
                  <a:sym typeface="Angsana New Bold Italic" charset="-34"/>
                </a:rPr>
                <a:t>B</a:t>
              </a:r>
            </a:p>
          </p:txBody>
        </p:sp>
        <p:sp>
          <p:nvSpPr>
            <p:cNvPr id="47" name="Rectangle 33"/>
            <p:cNvSpPr>
              <a:spLocks/>
            </p:cNvSpPr>
            <p:nvPr/>
          </p:nvSpPr>
          <p:spPr bwMode="auto">
            <a:xfrm>
              <a:off x="215" y="0"/>
              <a:ext cx="158" cy="231"/>
            </a:xfrm>
            <a:prstGeom prst="rect">
              <a:avLst/>
            </a:prstGeom>
            <a:noFill/>
            <a:ln w="12700">
              <a:noFill/>
              <a:miter lim="800000"/>
              <a:headEnd/>
              <a:tailEnd/>
            </a:ln>
          </p:spPr>
          <p:txBody>
            <a:bodyPr lIns="0" tIns="0" rIns="39688" bIns="0">
              <a:prstTxWarp prst="textNoShape">
                <a:avLst/>
              </a:prstTxWarp>
            </a:bodyPr>
            <a:lstStyle/>
            <a:p>
              <a:pPr marL="39688"/>
              <a:r>
                <a:rPr lang="en-US" sz="2800" dirty="0">
                  <a:solidFill>
                    <a:schemeClr val="tx1"/>
                  </a:solidFill>
                  <a:latin typeface="Angsana New Bold" pitchFamily="-110" charset="0"/>
                  <a:ea typeface="Angsana New Bold" pitchFamily="-110" charset="0"/>
                  <a:cs typeface="Angsana New Bold" pitchFamily="-110" charset="0"/>
                  <a:sym typeface="Angsana New Bold" pitchFamily="-110" charset="0"/>
                </a:rPr>
                <a:t>C</a:t>
              </a:r>
            </a:p>
          </p:txBody>
        </p:sp>
        <p:sp>
          <p:nvSpPr>
            <p:cNvPr id="48" name="Line 34"/>
            <p:cNvSpPr>
              <a:spLocks noChangeShapeType="1"/>
            </p:cNvSpPr>
            <p:nvPr/>
          </p:nvSpPr>
          <p:spPr bwMode="auto">
            <a:xfrm rot="10800000" flipH="1">
              <a:off x="301" y="1264"/>
              <a:ext cx="634" cy="1"/>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9" name="Rectangle 35"/>
            <p:cNvSpPr>
              <a:spLocks/>
            </p:cNvSpPr>
            <p:nvPr/>
          </p:nvSpPr>
          <p:spPr bwMode="auto">
            <a:xfrm>
              <a:off x="0" y="1150"/>
              <a:ext cx="246" cy="296"/>
            </a:xfrm>
            <a:prstGeom prst="rect">
              <a:avLst/>
            </a:prstGeom>
            <a:noFill/>
            <a:ln w="12700">
              <a:noFill/>
              <a:miter lim="800000"/>
              <a:headEnd/>
              <a:tailEnd/>
            </a:ln>
          </p:spPr>
          <p:txBody>
            <a:bodyPr lIns="0" tIns="0" rIns="39688" bIns="0">
              <a:prstTxWarp prst="textNoShape">
                <a:avLst/>
              </a:prstTxWarp>
            </a:bodyPr>
            <a:lstStyle/>
            <a:p>
              <a:pPr marL="39688"/>
              <a:r>
                <a:rPr lang="en-US" sz="2500" dirty="0">
                  <a:solidFill>
                    <a:schemeClr val="tx1"/>
                  </a:solidFill>
                  <a:latin typeface="Angsana New Bold" pitchFamily="-110" charset="0"/>
                  <a:ea typeface="Angsana New Bold" pitchFamily="-110" charset="0"/>
                  <a:cs typeface="Angsana New Bold" pitchFamily="-110" charset="0"/>
                  <a:sym typeface="Angsana New Bold" pitchFamily="-110" charset="0"/>
                </a:rPr>
                <a:t>5C</a:t>
              </a:r>
            </a:p>
          </p:txBody>
        </p:sp>
        <p:sp>
          <p:nvSpPr>
            <p:cNvPr id="50" name="Line 36"/>
            <p:cNvSpPr>
              <a:spLocks noChangeShapeType="1"/>
            </p:cNvSpPr>
            <p:nvPr/>
          </p:nvSpPr>
          <p:spPr bwMode="auto">
            <a:xfrm>
              <a:off x="926" y="1198"/>
              <a:ext cx="1" cy="1449"/>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51" name="Rectangle 37"/>
            <p:cNvSpPr>
              <a:spLocks/>
            </p:cNvSpPr>
            <p:nvPr/>
          </p:nvSpPr>
          <p:spPr bwMode="auto">
            <a:xfrm>
              <a:off x="982" y="1077"/>
              <a:ext cx="183" cy="296"/>
            </a:xfrm>
            <a:prstGeom prst="rect">
              <a:avLst/>
            </a:prstGeom>
            <a:noFill/>
            <a:ln w="12700">
              <a:noFill/>
              <a:miter lim="800000"/>
              <a:headEnd/>
              <a:tailEnd/>
            </a:ln>
          </p:spPr>
          <p:txBody>
            <a:bodyPr lIns="0" tIns="0" rIns="39688" bIns="0">
              <a:prstTxWarp prst="textNoShape">
                <a:avLst/>
              </a:prstTxWarp>
            </a:bodyPr>
            <a:lstStyle/>
            <a:p>
              <a:pPr marL="39688"/>
              <a:r>
                <a:rPr lang="en-US" sz="2500" b="1" dirty="0" smtClean="0">
                  <a:solidFill>
                    <a:schemeClr val="tx1"/>
                  </a:solidFill>
                  <a:latin typeface="Angsana New Bold Italic" charset="-34"/>
                  <a:ea typeface="Angsana New Bold Italic" charset="-34"/>
                  <a:cs typeface="Angsana New Bold Italic" charset="-34"/>
                  <a:sym typeface="Angsana New Bold Italic" charset="-34"/>
                </a:rPr>
                <a:t>A</a:t>
              </a:r>
              <a:endParaRPr lang="en-US" sz="2500" b="1" dirty="0">
                <a:solidFill>
                  <a:schemeClr val="tx1"/>
                </a:solidFill>
                <a:latin typeface="Angsana New Bold Italic" charset="-34"/>
                <a:ea typeface="Angsana New Bold Italic" charset="-34"/>
                <a:cs typeface="Angsana New Bold Italic" charset="-34"/>
                <a:sym typeface="Angsana New Bold Italic" charset="-34"/>
              </a:endParaRPr>
            </a:p>
          </p:txBody>
        </p:sp>
        <p:sp>
          <p:nvSpPr>
            <p:cNvPr id="52" name="Rectangle 38"/>
            <p:cNvSpPr>
              <a:spLocks/>
            </p:cNvSpPr>
            <p:nvPr/>
          </p:nvSpPr>
          <p:spPr bwMode="auto">
            <a:xfrm>
              <a:off x="723" y="389"/>
              <a:ext cx="304" cy="360"/>
            </a:xfrm>
            <a:prstGeom prst="rect">
              <a:avLst/>
            </a:prstGeom>
            <a:noFill/>
            <a:ln w="12700">
              <a:noFill/>
              <a:miter lim="800000"/>
              <a:headEnd/>
              <a:tailEnd/>
            </a:ln>
          </p:spPr>
          <p:txBody>
            <a:bodyPr lIns="0" tIns="0" rIns="39688" bIns="0">
              <a:prstTxWarp prst="textNoShape">
                <a:avLst/>
              </a:prstTxWarp>
            </a:bodyPr>
            <a:lstStyle/>
            <a:p>
              <a:pPr marL="39688"/>
              <a:r>
                <a:rPr lang="en-US" sz="2800">
                  <a:solidFill>
                    <a:schemeClr val="tx1"/>
                  </a:solidFill>
                  <a:latin typeface="Angsana New Bold" pitchFamily="-110" charset="0"/>
                  <a:ea typeface="Angsana New Bold" pitchFamily="-110" charset="0"/>
                  <a:cs typeface="Angsana New Bold" pitchFamily="-110" charset="0"/>
                  <a:sym typeface="Angsana New Bold" pitchFamily="-110" charset="0"/>
                </a:rPr>
                <a:t>U</a:t>
              </a:r>
              <a:r>
                <a:rPr lang="en-US" sz="2800" baseline="-18000">
                  <a:solidFill>
                    <a:schemeClr val="tx1"/>
                  </a:solidFill>
                  <a:latin typeface="Angsana New Bold" pitchFamily="-110" charset="0"/>
                  <a:ea typeface="Angsana New Bold" pitchFamily="-110" charset="0"/>
                  <a:cs typeface="Angsana New Bold" pitchFamily="-110" charset="0"/>
                  <a:sym typeface="Angsana New Bold" pitchFamily="-110" charset="0"/>
                </a:rPr>
                <a:t>B</a:t>
              </a:r>
              <a:r>
                <a:rPr lang="en-US" sz="2800" baseline="31000">
                  <a:solidFill>
                    <a:schemeClr val="tx1"/>
                  </a:solidFill>
                  <a:latin typeface="Angsana New Bold" pitchFamily="-110" charset="0"/>
                  <a:ea typeface="Angsana New Bold" pitchFamily="-110" charset="0"/>
                  <a:cs typeface="Angsana New Bold" pitchFamily="-110" charset="0"/>
                  <a:sym typeface="Angsana New Bold" pitchFamily="-110" charset="0"/>
                </a:rPr>
                <a:t>1</a:t>
              </a:r>
            </a:p>
          </p:txBody>
        </p:sp>
        <p:grpSp>
          <p:nvGrpSpPr>
            <p:cNvPr id="6" name="Group 39"/>
            <p:cNvGrpSpPr>
              <a:grpSpLocks/>
            </p:cNvGrpSpPr>
            <p:nvPr/>
          </p:nvGrpSpPr>
          <p:grpSpPr bwMode="auto">
            <a:xfrm>
              <a:off x="676" y="565"/>
              <a:ext cx="1089" cy="1857"/>
              <a:chOff x="0" y="0"/>
              <a:chExt cx="1087" cy="1856"/>
            </a:xfrm>
          </p:grpSpPr>
          <p:sp>
            <p:nvSpPr>
              <p:cNvPr id="55" name="Line 40"/>
              <p:cNvSpPr>
                <a:spLocks noChangeShapeType="1"/>
              </p:cNvSpPr>
              <p:nvPr/>
            </p:nvSpPr>
            <p:spPr bwMode="auto">
              <a:xfrm rot="10800000">
                <a:off x="0" y="0"/>
                <a:ext cx="602" cy="1530"/>
              </a:xfrm>
              <a:prstGeom prst="line">
                <a:avLst/>
              </a:prstGeom>
              <a:noFill/>
              <a:ln w="38100">
                <a:solidFill>
                  <a:srgbClr val="3333FF"/>
                </a:solidFill>
                <a:prstDash val="dash"/>
                <a:round/>
                <a:headEnd/>
                <a:tailEnd/>
              </a:ln>
            </p:spPr>
            <p:txBody>
              <a:bodyPr>
                <a:prstTxWarp prst="textNoShape">
                  <a:avLst/>
                </a:prstTxWarp>
              </a:bodyPr>
              <a:lstStyle/>
              <a:p>
                <a:endParaRPr lang="en-US"/>
              </a:p>
            </p:txBody>
          </p:sp>
          <p:sp>
            <p:nvSpPr>
              <p:cNvPr id="56" name="Rectangle 41"/>
              <p:cNvSpPr>
                <a:spLocks/>
              </p:cNvSpPr>
              <p:nvPr/>
            </p:nvSpPr>
            <p:spPr bwMode="auto">
              <a:xfrm>
                <a:off x="313" y="1544"/>
                <a:ext cx="774" cy="312"/>
              </a:xfrm>
              <a:prstGeom prst="rect">
                <a:avLst/>
              </a:prstGeom>
              <a:noFill/>
              <a:ln w="12700">
                <a:noFill/>
                <a:miter lim="800000"/>
                <a:headEnd/>
                <a:tailEnd/>
              </a:ln>
            </p:spPr>
            <p:txBody>
              <a:bodyPr lIns="0" tIns="0" rIns="40639" bIns="0">
                <a:prstTxWarp prst="textNoShape">
                  <a:avLst/>
                </a:prstTxWarp>
              </a:bodyPr>
              <a:lstStyle/>
              <a:p>
                <a:pPr marL="39688"/>
                <a:r>
                  <a:rPr lang="en-US" sz="2800" dirty="0">
                    <a:solidFill>
                      <a:schemeClr val="tx1"/>
                    </a:solidFill>
                    <a:latin typeface="Angsana New"/>
                    <a:ea typeface="Angsana New" charset="0"/>
                    <a:cs typeface="Angsana New"/>
                  </a:rPr>
                  <a:t>MRS</a:t>
                </a:r>
                <a:r>
                  <a:rPr lang="en-US" sz="3200" baseline="-25000" dirty="0">
                    <a:solidFill>
                      <a:schemeClr val="tx1"/>
                    </a:solidFill>
                    <a:latin typeface="Angsana New"/>
                    <a:ea typeface="Angsana New" charset="0"/>
                    <a:cs typeface="Angsana New"/>
                  </a:rPr>
                  <a:t>B</a:t>
                </a:r>
                <a:r>
                  <a:rPr lang="en-US" sz="3200" dirty="0">
                    <a:solidFill>
                      <a:schemeClr val="tx1"/>
                    </a:solidFill>
                    <a:latin typeface="Angsana New"/>
                    <a:ea typeface="Angsana New" charset="0"/>
                    <a:cs typeface="Angsana New"/>
                  </a:rPr>
                  <a:t> = </a:t>
                </a:r>
                <a:r>
                  <a:rPr lang="en-US" sz="2800" dirty="0">
                    <a:solidFill>
                      <a:schemeClr val="tx1"/>
                    </a:solidFill>
                    <a:latin typeface="Angsana New"/>
                    <a:ea typeface="Angsana New" charset="0"/>
                    <a:cs typeface="Angsana New"/>
                  </a:rPr>
                  <a:t>3</a:t>
                </a:r>
              </a:p>
            </p:txBody>
          </p:sp>
        </p:grpSp>
        <p:sp>
          <p:nvSpPr>
            <p:cNvPr id="54" name="Oval 42"/>
            <p:cNvSpPr>
              <a:spLocks/>
            </p:cNvSpPr>
            <p:nvPr/>
          </p:nvSpPr>
          <p:spPr bwMode="auto">
            <a:xfrm>
              <a:off x="894" y="1204"/>
              <a:ext cx="83" cy="8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grpSp>
      <p:grpSp>
        <p:nvGrpSpPr>
          <p:cNvPr id="7" name="Group 60"/>
          <p:cNvGrpSpPr/>
          <p:nvPr/>
        </p:nvGrpSpPr>
        <p:grpSpPr>
          <a:xfrm>
            <a:off x="533400" y="2667000"/>
            <a:ext cx="4191000" cy="533400"/>
            <a:chOff x="533400" y="2667000"/>
            <a:chExt cx="4191000" cy="533400"/>
          </a:xfrm>
        </p:grpSpPr>
        <p:sp>
          <p:nvSpPr>
            <p:cNvPr id="57" name="Rectangle 33"/>
            <p:cNvSpPr>
              <a:spLocks/>
            </p:cNvSpPr>
            <p:nvPr/>
          </p:nvSpPr>
          <p:spPr bwMode="auto">
            <a:xfrm>
              <a:off x="533400" y="2833687"/>
              <a:ext cx="250825" cy="366713"/>
            </a:xfrm>
            <a:prstGeom prst="rect">
              <a:avLst/>
            </a:prstGeom>
            <a:noFill/>
            <a:ln w="12700">
              <a:noFill/>
              <a:miter lim="800000"/>
              <a:headEnd/>
              <a:tailEnd/>
            </a:ln>
          </p:spPr>
          <p:txBody>
            <a:bodyPr lIns="0" tIns="0" rIns="39688" bIns="0">
              <a:prstTxWarp prst="textNoShape">
                <a:avLst/>
              </a:prstTxWarp>
            </a:bodyPr>
            <a:lstStyle/>
            <a:p>
              <a:pPr marL="39688"/>
              <a:r>
                <a:rPr lang="en-US" sz="2800" dirty="0">
                  <a:solidFill>
                    <a:schemeClr val="tx1"/>
                  </a:solidFill>
                  <a:latin typeface="Angsana New Bold" pitchFamily="-110" charset="0"/>
                  <a:ea typeface="Angsana New Bold" pitchFamily="-110" charset="0"/>
                  <a:cs typeface="Angsana New Bold" pitchFamily="-110" charset="0"/>
                  <a:sym typeface="Angsana New Bold" pitchFamily="-110" charset="0"/>
                </a:rPr>
                <a:t>C</a:t>
              </a:r>
            </a:p>
          </p:txBody>
        </p:sp>
        <p:sp>
          <p:nvSpPr>
            <p:cNvPr id="60" name="Rectangle 32"/>
            <p:cNvSpPr>
              <a:spLocks/>
            </p:cNvSpPr>
            <p:nvPr/>
          </p:nvSpPr>
          <p:spPr bwMode="auto">
            <a:xfrm>
              <a:off x="4381500" y="2667000"/>
              <a:ext cx="342900" cy="533400"/>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0</a:t>
              </a:r>
              <a:r>
                <a:rPr lang="en-US" sz="2600" baseline="-19000" dirty="0">
                  <a:solidFill>
                    <a:schemeClr val="tx1"/>
                  </a:solidFill>
                  <a:latin typeface="Angsana New Bold Italic" charset="-34"/>
                  <a:ea typeface="Angsana New Bold Italic" charset="-34"/>
                  <a:cs typeface="Angsana New Bold Italic" charset="-34"/>
                  <a:sym typeface="Angsana New Bold Italic" charset="-34"/>
                </a:rPr>
                <a:t>B</a:t>
              </a:r>
            </a:p>
          </p:txBody>
        </p:sp>
      </p:grpSp>
      <p:grpSp>
        <p:nvGrpSpPr>
          <p:cNvPr id="8" name="Group 63"/>
          <p:cNvGrpSpPr/>
          <p:nvPr/>
        </p:nvGrpSpPr>
        <p:grpSpPr>
          <a:xfrm>
            <a:off x="2274214" y="2565400"/>
            <a:ext cx="1459586" cy="1397000"/>
            <a:chOff x="2274214" y="2565400"/>
            <a:chExt cx="1459586" cy="1397000"/>
          </a:xfrm>
        </p:grpSpPr>
        <p:sp>
          <p:nvSpPr>
            <p:cNvPr id="62" name="Rectangle 41"/>
            <p:cNvSpPr>
              <a:spLocks/>
            </p:cNvSpPr>
            <p:nvPr/>
          </p:nvSpPr>
          <p:spPr bwMode="auto">
            <a:xfrm>
              <a:off x="2274214" y="3466833"/>
              <a:ext cx="1230986" cy="495567"/>
            </a:xfrm>
            <a:prstGeom prst="rect">
              <a:avLst/>
            </a:prstGeom>
            <a:noFill/>
            <a:ln w="12700">
              <a:noFill/>
              <a:miter lim="800000"/>
              <a:headEnd/>
              <a:tailEnd/>
            </a:ln>
          </p:spPr>
          <p:txBody>
            <a:bodyPr lIns="0" tIns="0" rIns="40639" bIns="0">
              <a:prstTxWarp prst="textNoShape">
                <a:avLst/>
              </a:prstTxWarp>
            </a:bodyPr>
            <a:lstStyle/>
            <a:p>
              <a:pPr marL="39688"/>
              <a:r>
                <a:rPr lang="en-US" sz="2800" dirty="0">
                  <a:solidFill>
                    <a:schemeClr val="tx1"/>
                  </a:solidFill>
                  <a:latin typeface="Angsana New"/>
                  <a:ea typeface="Angsana New" charset="0"/>
                  <a:cs typeface="Angsana New"/>
                </a:rPr>
                <a:t>MRS</a:t>
              </a:r>
              <a:r>
                <a:rPr lang="en-US" sz="3200" baseline="-25000" dirty="0">
                  <a:solidFill>
                    <a:schemeClr val="tx1"/>
                  </a:solidFill>
                  <a:latin typeface="Angsana New"/>
                  <a:ea typeface="Angsana New" charset="0"/>
                  <a:cs typeface="Angsana New"/>
                </a:rPr>
                <a:t>B</a:t>
              </a:r>
              <a:r>
                <a:rPr lang="en-US" sz="3200" dirty="0">
                  <a:solidFill>
                    <a:schemeClr val="tx1"/>
                  </a:solidFill>
                  <a:latin typeface="Angsana New"/>
                  <a:ea typeface="Angsana New" charset="0"/>
                  <a:cs typeface="Angsana New"/>
                </a:rPr>
                <a:t> = </a:t>
              </a:r>
              <a:r>
                <a:rPr lang="en-US" sz="2800" dirty="0">
                  <a:solidFill>
                    <a:schemeClr val="tx1"/>
                  </a:solidFill>
                  <a:latin typeface="Angsana New"/>
                  <a:ea typeface="Angsana New" charset="0"/>
                  <a:cs typeface="Angsana New"/>
                </a:rPr>
                <a:t>3</a:t>
              </a:r>
            </a:p>
          </p:txBody>
        </p:sp>
        <p:sp>
          <p:nvSpPr>
            <p:cNvPr id="63" name="Rectangle 29"/>
            <p:cNvSpPr>
              <a:spLocks/>
            </p:cNvSpPr>
            <p:nvPr/>
          </p:nvSpPr>
          <p:spPr bwMode="auto">
            <a:xfrm>
              <a:off x="3355975" y="2565400"/>
              <a:ext cx="377825" cy="482600"/>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3F</a:t>
              </a:r>
            </a:p>
          </p:txBody>
        </p:sp>
      </p:grpSp>
      <p:sp>
        <p:nvSpPr>
          <p:cNvPr id="58" name="Rectangle 38"/>
          <p:cNvSpPr>
            <a:spLocks/>
          </p:cNvSpPr>
          <p:nvPr/>
        </p:nvSpPr>
        <p:spPr bwMode="auto">
          <a:xfrm>
            <a:off x="1881188" y="1924050"/>
            <a:ext cx="2422525"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James</a:t>
            </a:r>
            <a:r>
              <a:rPr lang="ja-JP" altLang="en-US" sz="1600" b="1" dirty="0">
                <a:solidFill>
                  <a:schemeClr val="tx1"/>
                </a:solidFill>
                <a:latin typeface="Arial"/>
                <a:ea typeface="ＭＳ Ｐゴシック" charset="0"/>
                <a:cs typeface="Arial" charset="0"/>
                <a:sym typeface="Arial" charset="0"/>
              </a:rPr>
              <a:t>’</a:t>
            </a:r>
            <a:r>
              <a:rPr lang="en-US" sz="1600" b="1" dirty="0">
                <a:solidFill>
                  <a:schemeClr val="tx1"/>
                </a:solidFill>
                <a:latin typeface="Arial" charset="0"/>
                <a:ea typeface="ＭＳ Ｐゴシック" charset="0"/>
                <a:cs typeface="Arial" charset="0"/>
                <a:sym typeface="Arial" charset="0"/>
              </a:rPr>
              <a:t> MRS = 1/2</a:t>
            </a:r>
          </a:p>
        </p:txBody>
      </p:sp>
      <p:sp>
        <p:nvSpPr>
          <p:cNvPr id="59" name="Rectangle 39"/>
          <p:cNvSpPr>
            <a:spLocks/>
          </p:cNvSpPr>
          <p:nvPr/>
        </p:nvSpPr>
        <p:spPr bwMode="auto">
          <a:xfrm>
            <a:off x="6362700" y="1928813"/>
            <a:ext cx="2311400"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MRS = 3</a:t>
            </a:r>
          </a:p>
        </p:txBody>
      </p:sp>
      <p:sp>
        <p:nvSpPr>
          <p:cNvPr id="61" name="Footer Placeholder 60"/>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hidden"/>
                                      </p:to>
                                    </p:set>
                                  </p:childTnLst>
                                </p:cTn>
                              </p:par>
                            </p:childTnLst>
                          </p:cTn>
                        </p:par>
                        <p:par>
                          <p:cTn id="7" fill="hold">
                            <p:stCondLst>
                              <p:cond delay="0"/>
                            </p:stCondLst>
                            <p:childTnLst>
                              <p:par>
                                <p:cTn id="8" presetID="1" presetClass="exit" presetSubtype="0" fill="hold" grpId="0" nodeType="afterEffect">
                                  <p:stCondLst>
                                    <p:cond delay="0"/>
                                  </p:stCondLst>
                                  <p:childTnLst>
                                    <p:set>
                                      <p:cBhvr>
                                        <p:cTn id="9" dur="1" fill="hold">
                                          <p:stCondLst>
                                            <p:cond delay="0"/>
                                          </p:stCondLst>
                                        </p:cTn>
                                        <p:tgtEl>
                                          <p:spTgt spid="59"/>
                                        </p:tgtEl>
                                        <p:attrNameLst>
                                          <p:attrName>style.visibility</p:attrName>
                                        </p:attrNameLst>
                                      </p:cBhvr>
                                      <p:to>
                                        <p:strVal val="hidden"/>
                                      </p:to>
                                    </p:set>
                                  </p:childTnLst>
                                </p:cTn>
                              </p:par>
                            </p:childTnLst>
                          </p:cTn>
                        </p:par>
                        <p:par>
                          <p:cTn id="10" fill="hold">
                            <p:stCondLst>
                              <p:cond delay="0"/>
                            </p:stCondLst>
                            <p:childTnLst>
                              <p:par>
                                <p:cTn id="11" presetID="8" presetClass="emph" presetSubtype="0" fill="hold" nodeType="afterEffect">
                                  <p:stCondLst>
                                    <p:cond delay="0"/>
                                  </p:stCondLst>
                                  <p:childTnLst>
                                    <p:animRot by="-10800000">
                                      <p:cBhvr>
                                        <p:cTn id="12" dur="2000" fill="hold"/>
                                        <p:tgtEl>
                                          <p:spTgt spid="4"/>
                                        </p:tgtEl>
                                        <p:attrNameLst>
                                          <p:attrName>r</p:attrName>
                                        </p:attrNameLst>
                                      </p:cBhvr>
                                    </p:animRot>
                                  </p:childTnLst>
                                </p:cTn>
                              </p:par>
                            </p:childTnLst>
                          </p:cTn>
                        </p:par>
                        <p:par>
                          <p:cTn id="13" fill="hold">
                            <p:stCondLst>
                              <p:cond delay="2000"/>
                            </p:stCondLst>
                            <p:childTnLst>
                              <p:par>
                                <p:cTn id="14" presetID="35" presetClass="path" presetSubtype="0" accel="50000" decel="50000" fill="hold" nodeType="afterEffect">
                                  <p:stCondLst>
                                    <p:cond delay="0"/>
                                  </p:stCondLst>
                                  <p:childTnLst>
                                    <p:animMotion origin="layout" path="M -1.66667E-6 3.7037E-6 L -0.50434 0.11319 " pathEditMode="relative" rAng="0" ptsTypes="AA">
                                      <p:cBhvr>
                                        <p:cTn id="15" dur="2000" fill="hold"/>
                                        <p:tgtEl>
                                          <p:spTgt spid="4"/>
                                        </p:tgtEl>
                                        <p:attrNameLst>
                                          <p:attrName>ppt_x</p:attrName>
                                          <p:attrName>ppt_y</p:attrName>
                                        </p:attrNameLst>
                                      </p:cBhvr>
                                      <p:rCtr x="-252" y="56"/>
                                    </p:animMotion>
                                  </p:childTnLst>
                                </p:cTn>
                              </p:par>
                            </p:childTnLst>
                          </p:cTn>
                        </p:par>
                        <p:par>
                          <p:cTn id="16" fill="hold">
                            <p:stCondLst>
                              <p:cond delay="40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9461" name="Rectangle 5"/>
          <p:cNvSpPr>
            <a:spLocks noGrp="1" noChangeArrowheads="1"/>
          </p:cNvSpPr>
          <p:nvPr>
            <p:ph type="title"/>
          </p:nvPr>
        </p:nvSpPr>
        <p:spPr>
          <a:ln/>
        </p:spPr>
        <p:txBody>
          <a:bodyPr rIns="132080"/>
          <a:lstStyle/>
          <a:p>
            <a:r>
              <a:rPr lang="en-US"/>
              <a:t>General equilibrium in exchange</a:t>
            </a:r>
          </a:p>
        </p:txBody>
      </p:sp>
      <p:sp>
        <p:nvSpPr>
          <p:cNvPr id="19462" name="Rectangle 6"/>
          <p:cNvSpPr>
            <a:spLocks noGrp="1" noChangeArrowheads="1"/>
          </p:cNvSpPr>
          <p:nvPr>
            <p:ph idx="1"/>
          </p:nvPr>
        </p:nvSpPr>
        <p:spPr>
          <a:xfrm>
            <a:off x="685800" y="990600"/>
            <a:ext cx="8458200" cy="4724400"/>
          </a:xfrm>
          <a:ln/>
        </p:spPr>
        <p:txBody>
          <a:bodyPr rIns="132080"/>
          <a:lstStyle/>
          <a:p>
            <a:pPr>
              <a:lnSpc>
                <a:spcPct val="90000"/>
              </a:lnSpc>
            </a:pPr>
            <a:r>
              <a:rPr lang="en-US" dirty="0" smtClean="0"/>
              <a:t>The initial allocation A is not efficient</a:t>
            </a:r>
          </a:p>
          <a:p>
            <a:pPr>
              <a:lnSpc>
                <a:spcPct val="90000"/>
              </a:lnSpc>
            </a:pPr>
            <a:r>
              <a:rPr lang="en-US" dirty="0" smtClean="0"/>
              <a:t>There </a:t>
            </a:r>
            <a:r>
              <a:rPr lang="en-US" dirty="0"/>
              <a:t>is room for trade</a:t>
            </a:r>
          </a:p>
          <a:p>
            <a:pPr marL="782638" lvl="1">
              <a:lnSpc>
                <a:spcPct val="90000"/>
              </a:lnSpc>
            </a:pPr>
            <a:r>
              <a:rPr lang="en-US" dirty="0"/>
              <a:t>James values clothing more than Karen</a:t>
            </a:r>
          </a:p>
          <a:p>
            <a:pPr marL="782638" lvl="1">
              <a:lnSpc>
                <a:spcPct val="90000"/>
              </a:lnSpc>
            </a:pPr>
            <a:r>
              <a:rPr lang="en-US" dirty="0"/>
              <a:t>Karen values food more than James</a:t>
            </a:r>
          </a:p>
          <a:p>
            <a:pPr marL="782638" lvl="1">
              <a:lnSpc>
                <a:spcPct val="90000"/>
              </a:lnSpc>
            </a:pPr>
            <a:r>
              <a:rPr lang="en-US" dirty="0"/>
              <a:t>Karen willing to give up 3 units of clothing to get 1 unit of food, but James is willing to take only ½ unit of clothing for 1 unit of food</a:t>
            </a:r>
          </a:p>
          <a:p>
            <a:pPr>
              <a:lnSpc>
                <a:spcPct val="90000"/>
              </a:lnSpc>
            </a:pPr>
            <a:r>
              <a:rPr lang="en-US" dirty="0"/>
              <a:t>Actual terms of trade are determined through bargaining</a:t>
            </a:r>
          </a:p>
          <a:p>
            <a:pPr marL="782638" lvl="1">
              <a:lnSpc>
                <a:spcPct val="90000"/>
              </a:lnSpc>
            </a:pPr>
            <a:r>
              <a:rPr lang="en-US" dirty="0"/>
              <a:t>Trade for 1 unit of food will fall between ½ and 3 units of clothing</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46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946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946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946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946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946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build="p" bldLvl="5" autoUpdateAnimBg="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28" name="Rectangle 28"/>
          <p:cNvSpPr>
            <a:spLocks noGrp="1" noChangeArrowheads="1"/>
          </p:cNvSpPr>
          <p:nvPr>
            <p:ph type="title"/>
          </p:nvPr>
        </p:nvSpPr>
        <p:spPr>
          <a:ln/>
        </p:spPr>
        <p:txBody>
          <a:bodyPr rIns="132080"/>
          <a:lstStyle/>
          <a:p>
            <a:r>
              <a:rPr lang="en-US"/>
              <a:t>Efficiency in Exchange</a:t>
            </a:r>
          </a:p>
        </p:txBody>
      </p:sp>
      <p:grpSp>
        <p:nvGrpSpPr>
          <p:cNvPr id="25605" name="Group 5"/>
          <p:cNvGrpSpPr>
            <a:grpSpLocks/>
          </p:cNvGrpSpPr>
          <p:nvPr/>
        </p:nvGrpSpPr>
        <p:grpSpPr bwMode="auto">
          <a:xfrm>
            <a:off x="2017713" y="2312988"/>
            <a:ext cx="4244975" cy="3149600"/>
            <a:chOff x="0" y="0"/>
            <a:chExt cx="2673" cy="1984"/>
          </a:xfrm>
        </p:grpSpPr>
        <p:sp>
          <p:nvSpPr>
            <p:cNvPr id="25606" name="Freeform 6"/>
            <p:cNvSpPr>
              <a:spLocks/>
            </p:cNvSpPr>
            <p:nvPr/>
          </p:nvSpPr>
          <p:spPr bwMode="auto">
            <a:xfrm>
              <a:off x="1137" y="352"/>
              <a:ext cx="1536" cy="1632"/>
            </a:xfrm>
            <a:custGeom>
              <a:avLst/>
              <a:gdLst>
                <a:gd name="T0" fmla="*/ 0 w 21600"/>
                <a:gd name="T1" fmla="*/ 0 h 21600"/>
                <a:gd name="T2" fmla="*/ 7425 w 21600"/>
                <a:gd name="T3" fmla="*/ 2541 h 21600"/>
                <a:gd name="T4" fmla="*/ 12825 w 21600"/>
                <a:gd name="T5" fmla="*/ 5082 h 21600"/>
                <a:gd name="T6" fmla="*/ 16200 w 21600"/>
                <a:gd name="T7" fmla="*/ 8259 h 21600"/>
                <a:gd name="T8" fmla="*/ 18225 w 21600"/>
                <a:gd name="T9" fmla="*/ 11435 h 21600"/>
                <a:gd name="T10" fmla="*/ 20250 w 21600"/>
                <a:gd name="T11" fmla="*/ 17153 h 21600"/>
                <a:gd name="T12" fmla="*/ 21600 w 21600"/>
                <a:gd name="T13" fmla="*/ 21600 h 21600"/>
                <a:gd name="T14" fmla="*/ 15075 w 21600"/>
                <a:gd name="T15" fmla="*/ 19006 h 21600"/>
                <a:gd name="T16" fmla="*/ 12825 w 21600"/>
                <a:gd name="T17" fmla="*/ 17788 h 21600"/>
                <a:gd name="T18" fmla="*/ 8775 w 21600"/>
                <a:gd name="T19" fmla="*/ 15882 h 21600"/>
                <a:gd name="T20" fmla="*/ 4725 w 21600"/>
                <a:gd name="T21" fmla="*/ 12071 h 21600"/>
                <a:gd name="T22" fmla="*/ 2025 w 21600"/>
                <a:gd name="T23" fmla="*/ 6988 h 21600"/>
                <a:gd name="T24" fmla="*/ 0 w 21600"/>
                <a:gd name="T25"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425" y="2541"/>
                  </a:lnTo>
                  <a:lnTo>
                    <a:pt x="12825" y="5082"/>
                  </a:lnTo>
                  <a:lnTo>
                    <a:pt x="16200" y="8259"/>
                  </a:lnTo>
                  <a:lnTo>
                    <a:pt x="18225" y="11435"/>
                  </a:lnTo>
                  <a:lnTo>
                    <a:pt x="20250" y="17153"/>
                  </a:lnTo>
                  <a:lnTo>
                    <a:pt x="21600" y="21600"/>
                  </a:lnTo>
                  <a:lnTo>
                    <a:pt x="15075" y="19006"/>
                  </a:lnTo>
                  <a:lnTo>
                    <a:pt x="12825" y="17788"/>
                  </a:lnTo>
                  <a:lnTo>
                    <a:pt x="8775" y="15882"/>
                  </a:lnTo>
                  <a:lnTo>
                    <a:pt x="4725" y="12071"/>
                  </a:lnTo>
                  <a:lnTo>
                    <a:pt x="2025" y="6988"/>
                  </a:lnTo>
                  <a:lnTo>
                    <a:pt x="0" y="0"/>
                  </a:lnTo>
                </a:path>
              </a:pathLst>
            </a:custGeom>
            <a:solidFill>
              <a:schemeClr val="accent1">
                <a:lumMod val="60000"/>
                <a:lumOff val="40000"/>
              </a:schemeClr>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rnd">
                  <a:solidFill>
                    <a:schemeClr val="tx1"/>
                  </a:solidFill>
                  <a:round/>
                  <a:headEnd type="none" w="med" len="med"/>
                  <a:tailEnd type="none" w="med" len="med"/>
                </a14:hiddenLine>
              </a:ext>
            </a:extLst>
          </p:spPr>
          <p:txBody>
            <a:bodyPr lIns="0" tIns="0" rIns="0" bIns="0"/>
            <a:lstStyle/>
            <a:p>
              <a:endParaRPr lang="en-US"/>
            </a:p>
          </p:txBody>
        </p:sp>
        <p:sp>
          <p:nvSpPr>
            <p:cNvPr id="25607" name="Rectangle 7"/>
            <p:cNvSpPr>
              <a:spLocks/>
            </p:cNvSpPr>
            <p:nvPr/>
          </p:nvSpPr>
          <p:spPr bwMode="auto">
            <a:xfrm>
              <a:off x="0" y="0"/>
              <a:ext cx="1015" cy="10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400" b="1" i="1" dirty="0">
                  <a:solidFill>
                    <a:schemeClr val="tx1"/>
                  </a:solidFill>
                  <a:latin typeface="Arial" charset="0"/>
                  <a:ea typeface="ＭＳ Ｐゴシック" charset="0"/>
                  <a:cs typeface="Arial" charset="0"/>
                  <a:sym typeface="Arial" charset="0"/>
                </a:rPr>
                <a:t>A</a:t>
              </a:r>
              <a:r>
                <a:rPr lang="en-US" sz="1400" b="1" dirty="0">
                  <a:solidFill>
                    <a:schemeClr val="tx1"/>
                  </a:solidFill>
                  <a:latin typeface="Arial" charset="0"/>
                  <a:ea typeface="ＭＳ Ｐゴシック" charset="0"/>
                  <a:cs typeface="Arial" charset="0"/>
                  <a:sym typeface="Arial" charset="0"/>
                </a:rPr>
                <a:t>: U</a:t>
              </a:r>
              <a:r>
                <a:rPr lang="en-US" sz="1400" b="1" baseline="-25000" dirty="0">
                  <a:solidFill>
                    <a:schemeClr val="tx1"/>
                  </a:solidFill>
                  <a:latin typeface="Arial" charset="0"/>
                  <a:ea typeface="ＭＳ Ｐゴシック" charset="0"/>
                  <a:cs typeface="Arial" charset="0"/>
                  <a:sym typeface="Arial" charset="0"/>
                </a:rPr>
                <a:t>J</a:t>
              </a:r>
              <a:r>
                <a:rPr lang="en-US" sz="1400" b="1" baseline="30000" dirty="0">
                  <a:solidFill>
                    <a:schemeClr val="tx1"/>
                  </a:solidFill>
                  <a:latin typeface="Arial" charset="0"/>
                  <a:ea typeface="ＭＳ Ｐゴシック" charset="0"/>
                  <a:cs typeface="Arial" charset="0"/>
                  <a:sym typeface="Arial" charset="0"/>
                </a:rPr>
                <a:t>1 </a:t>
              </a:r>
              <a:r>
                <a:rPr lang="en-US" sz="1400" b="1" dirty="0">
                  <a:solidFill>
                    <a:schemeClr val="tx1"/>
                  </a:solidFill>
                  <a:latin typeface="Arial" charset="0"/>
                  <a:ea typeface="ＭＳ Ｐゴシック" charset="0"/>
                  <a:cs typeface="Arial" charset="0"/>
                  <a:sym typeface="Arial" charset="0"/>
                </a:rPr>
                <a:t>= U</a:t>
              </a:r>
              <a:r>
                <a:rPr lang="en-US" sz="1400" b="1" baseline="-25000" dirty="0">
                  <a:solidFill>
                    <a:schemeClr val="tx1"/>
                  </a:solidFill>
                  <a:latin typeface="Arial" charset="0"/>
                  <a:ea typeface="ＭＳ Ｐゴシック" charset="0"/>
                  <a:cs typeface="Arial" charset="0"/>
                  <a:sym typeface="Arial" charset="0"/>
                </a:rPr>
                <a:t>K</a:t>
              </a:r>
              <a:r>
                <a:rPr lang="en-US" sz="1400" b="1" baseline="30000" dirty="0">
                  <a:solidFill>
                    <a:schemeClr val="tx1"/>
                  </a:solidFill>
                  <a:latin typeface="Arial" charset="0"/>
                  <a:ea typeface="ＭＳ Ｐゴシック" charset="0"/>
                  <a:cs typeface="Arial" charset="0"/>
                  <a:sym typeface="Arial" charset="0"/>
                </a:rPr>
                <a:t>1</a:t>
              </a:r>
              <a:r>
                <a:rPr lang="en-US" sz="1400" b="1" dirty="0">
                  <a:solidFill>
                    <a:schemeClr val="tx1"/>
                  </a:solidFill>
                  <a:latin typeface="Arial" charset="0"/>
                  <a:ea typeface="ＭＳ Ｐゴシック" charset="0"/>
                  <a:cs typeface="Arial" charset="0"/>
                  <a:sym typeface="Arial" charset="0"/>
                </a:rPr>
                <a:t>,</a:t>
              </a:r>
            </a:p>
            <a:p>
              <a:pPr marL="39688" algn="ctr"/>
              <a:r>
                <a:rPr lang="en-US" sz="1400" b="1" dirty="0">
                  <a:solidFill>
                    <a:schemeClr val="tx1"/>
                  </a:solidFill>
                  <a:latin typeface="Arial" charset="0"/>
                  <a:ea typeface="ＭＳ Ｐゴシック" charset="0"/>
                  <a:cs typeface="Arial" charset="0"/>
                  <a:sym typeface="Arial" charset="0"/>
                </a:rPr>
                <a:t>but the MRS</a:t>
              </a:r>
            </a:p>
            <a:p>
              <a:pPr marL="39688" algn="ctr"/>
              <a:r>
                <a:rPr lang="en-US" sz="1400" b="1" dirty="0">
                  <a:solidFill>
                    <a:schemeClr val="tx1"/>
                  </a:solidFill>
                  <a:latin typeface="Arial" charset="0"/>
                  <a:ea typeface="ＭＳ Ｐゴシック" charset="0"/>
                  <a:cs typeface="Arial" charset="0"/>
                  <a:sym typeface="Arial" charset="0"/>
                </a:rPr>
                <a:t>is not equal.</a:t>
              </a:r>
            </a:p>
            <a:p>
              <a:pPr marL="39688" algn="ctr"/>
              <a:r>
                <a:rPr lang="en-US" sz="1400" b="1" dirty="0">
                  <a:solidFill>
                    <a:schemeClr val="tx1"/>
                  </a:solidFill>
                  <a:latin typeface="Arial" charset="0"/>
                  <a:ea typeface="ＭＳ Ｐゴシック" charset="0"/>
                  <a:cs typeface="Arial" charset="0"/>
                  <a:sym typeface="Arial" charset="0"/>
                </a:rPr>
                <a:t>All combinations</a:t>
              </a:r>
            </a:p>
            <a:p>
              <a:pPr marL="39688" algn="ctr"/>
              <a:r>
                <a:rPr lang="en-US" sz="1400" b="1" dirty="0">
                  <a:solidFill>
                    <a:schemeClr val="tx1"/>
                  </a:solidFill>
                  <a:latin typeface="Arial" charset="0"/>
                  <a:ea typeface="ＭＳ Ｐゴシック" charset="0"/>
                  <a:cs typeface="Arial" charset="0"/>
                  <a:sym typeface="Arial" charset="0"/>
                </a:rPr>
                <a:t>in the shaded</a:t>
              </a:r>
            </a:p>
            <a:p>
              <a:pPr marL="39688" algn="ctr"/>
              <a:r>
                <a:rPr lang="en-US" sz="1400" b="1" dirty="0">
                  <a:solidFill>
                    <a:schemeClr val="tx1"/>
                  </a:solidFill>
                  <a:latin typeface="Arial" charset="0"/>
                  <a:ea typeface="ＭＳ Ｐゴシック" charset="0"/>
                  <a:cs typeface="Arial" charset="0"/>
                  <a:sym typeface="Arial" charset="0"/>
                </a:rPr>
                <a:t>area are</a:t>
              </a:r>
            </a:p>
            <a:p>
              <a:pPr marL="39688" algn="ctr"/>
              <a:r>
                <a:rPr lang="en-US" sz="1400" b="1" dirty="0">
                  <a:solidFill>
                    <a:schemeClr val="tx1"/>
                  </a:solidFill>
                  <a:latin typeface="Arial" charset="0"/>
                  <a:ea typeface="ＭＳ Ｐゴシック" charset="0"/>
                  <a:cs typeface="Arial" charset="0"/>
                  <a:sym typeface="Arial" charset="0"/>
                </a:rPr>
                <a:t>preferred to </a:t>
              </a:r>
              <a:r>
                <a:rPr lang="en-US" sz="1400" b="1" i="1" dirty="0">
                  <a:solidFill>
                    <a:schemeClr val="tx1"/>
                  </a:solidFill>
                  <a:latin typeface="Arial" charset="0"/>
                  <a:ea typeface="ＭＳ Ｐゴシック" charset="0"/>
                  <a:cs typeface="Arial" charset="0"/>
                  <a:sym typeface="Arial" charset="0"/>
                </a:rPr>
                <a:t>A.</a:t>
              </a:r>
            </a:p>
          </p:txBody>
        </p:sp>
      </p:grpSp>
      <p:grpSp>
        <p:nvGrpSpPr>
          <p:cNvPr id="25608" name="Group 8"/>
          <p:cNvGrpSpPr>
            <a:grpSpLocks/>
          </p:cNvGrpSpPr>
          <p:nvPr/>
        </p:nvGrpSpPr>
        <p:grpSpPr bwMode="auto">
          <a:xfrm>
            <a:off x="8094663" y="3033713"/>
            <a:ext cx="977900" cy="1801812"/>
            <a:chOff x="0" y="0"/>
            <a:chExt cx="615" cy="1135"/>
          </a:xfrm>
        </p:grpSpPr>
        <p:sp>
          <p:nvSpPr>
            <p:cNvPr id="25609" name="Rectangle 9"/>
            <p:cNvSpPr>
              <a:spLocks/>
            </p:cNvSpPr>
            <p:nvPr/>
          </p:nvSpPr>
          <p:spPr bwMode="auto">
            <a:xfrm>
              <a:off x="0" y="333"/>
              <a:ext cx="615"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5610" name="Line 10"/>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11" name="Line 11"/>
            <p:cNvSpPr>
              <a:spLocks noChangeShapeType="1"/>
            </p:cNvSpPr>
            <p:nvPr/>
          </p:nvSpPr>
          <p:spPr bwMode="auto">
            <a:xfrm>
              <a:off x="295" y="0"/>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5612" name="Group 12"/>
          <p:cNvGrpSpPr>
            <a:grpSpLocks/>
          </p:cNvGrpSpPr>
          <p:nvPr/>
        </p:nvGrpSpPr>
        <p:grpSpPr bwMode="auto">
          <a:xfrm>
            <a:off x="3798888" y="1522413"/>
            <a:ext cx="3127375" cy="317500"/>
            <a:chOff x="0" y="0"/>
            <a:chExt cx="1970" cy="200"/>
          </a:xfrm>
        </p:grpSpPr>
        <p:sp>
          <p:nvSpPr>
            <p:cNvPr id="25613" name="Rectangle 13"/>
            <p:cNvSpPr>
              <a:spLocks/>
            </p:cNvSpPr>
            <p:nvPr/>
          </p:nvSpPr>
          <p:spPr bwMode="auto">
            <a:xfrm>
              <a:off x="1060" y="0"/>
              <a:ext cx="91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25614" name="Line 14"/>
            <p:cNvSpPr>
              <a:spLocks noChangeShapeType="1"/>
            </p:cNvSpPr>
            <p:nvPr/>
          </p:nvSpPr>
          <p:spPr bwMode="auto">
            <a:xfrm flipH="1">
              <a:off x="0" y="137"/>
              <a:ext cx="1023" cy="1"/>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5615" name="Group 15"/>
          <p:cNvGrpSpPr>
            <a:grpSpLocks/>
          </p:cNvGrpSpPr>
          <p:nvPr/>
        </p:nvGrpSpPr>
        <p:grpSpPr bwMode="auto">
          <a:xfrm>
            <a:off x="3721100" y="2855913"/>
            <a:ext cx="3003550" cy="3205162"/>
            <a:chOff x="0" y="0"/>
            <a:chExt cx="1892" cy="2019"/>
          </a:xfrm>
        </p:grpSpPr>
        <p:sp>
          <p:nvSpPr>
            <p:cNvPr id="25616" name="Freeform 16"/>
            <p:cNvSpPr>
              <a:spLocks/>
            </p:cNvSpPr>
            <p:nvPr/>
          </p:nvSpPr>
          <p:spPr bwMode="auto">
            <a:xfrm>
              <a:off x="0" y="0"/>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17" name="Rectangle 17"/>
            <p:cNvSpPr>
              <a:spLocks/>
            </p:cNvSpPr>
            <p:nvPr/>
          </p:nvSpPr>
          <p:spPr bwMode="auto">
            <a:xfrm>
              <a:off x="1569" y="1763"/>
              <a:ext cx="323"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1</a:t>
              </a:r>
            </a:p>
          </p:txBody>
        </p:sp>
      </p:grpSp>
      <p:grpSp>
        <p:nvGrpSpPr>
          <p:cNvPr id="25618" name="Group 18"/>
          <p:cNvGrpSpPr>
            <a:grpSpLocks/>
          </p:cNvGrpSpPr>
          <p:nvPr/>
        </p:nvGrpSpPr>
        <p:grpSpPr bwMode="auto">
          <a:xfrm>
            <a:off x="825500" y="3033713"/>
            <a:ext cx="977900" cy="1801812"/>
            <a:chOff x="0" y="0"/>
            <a:chExt cx="615" cy="1135"/>
          </a:xfrm>
        </p:grpSpPr>
        <p:sp>
          <p:nvSpPr>
            <p:cNvPr id="25619" name="Rectangle 19"/>
            <p:cNvSpPr>
              <a:spLocks/>
            </p:cNvSpPr>
            <p:nvPr/>
          </p:nvSpPr>
          <p:spPr bwMode="auto">
            <a:xfrm>
              <a:off x="0" y="333"/>
              <a:ext cx="615"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5620" name="Line 20"/>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21" name="Line 21"/>
            <p:cNvSpPr>
              <a:spLocks noChangeShapeType="1"/>
            </p:cNvSpPr>
            <p:nvPr/>
          </p:nvSpPr>
          <p:spPr bwMode="auto">
            <a:xfrm>
              <a:off x="295" y="0"/>
              <a:ext cx="1" cy="367"/>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5622" name="Group 22"/>
          <p:cNvGrpSpPr>
            <a:grpSpLocks/>
          </p:cNvGrpSpPr>
          <p:nvPr/>
        </p:nvGrpSpPr>
        <p:grpSpPr bwMode="auto">
          <a:xfrm>
            <a:off x="2416175" y="6107113"/>
            <a:ext cx="3216275" cy="317500"/>
            <a:chOff x="0" y="0"/>
            <a:chExt cx="2026" cy="200"/>
          </a:xfrm>
        </p:grpSpPr>
        <p:sp>
          <p:nvSpPr>
            <p:cNvPr id="25623" name="Line 23"/>
            <p:cNvSpPr>
              <a:spLocks noChangeShapeType="1"/>
            </p:cNvSpPr>
            <p:nvPr/>
          </p:nvSpPr>
          <p:spPr bwMode="auto">
            <a:xfrm flipH="1">
              <a:off x="1003" y="109"/>
              <a:ext cx="1023" cy="1"/>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24" name="Rectangle 24"/>
            <p:cNvSpPr>
              <a:spLocks/>
            </p:cNvSpPr>
            <p:nvPr/>
          </p:nvSpPr>
          <p:spPr bwMode="auto">
            <a:xfrm>
              <a:off x="0" y="0"/>
              <a:ext cx="945"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grpSp>
      <p:grpSp>
        <p:nvGrpSpPr>
          <p:cNvPr id="25625" name="Group 25"/>
          <p:cNvGrpSpPr>
            <a:grpSpLocks/>
          </p:cNvGrpSpPr>
          <p:nvPr/>
        </p:nvGrpSpPr>
        <p:grpSpPr bwMode="auto">
          <a:xfrm>
            <a:off x="3813175" y="2700338"/>
            <a:ext cx="3257550" cy="2982912"/>
            <a:chOff x="0" y="0"/>
            <a:chExt cx="2052" cy="1879"/>
          </a:xfrm>
        </p:grpSpPr>
        <p:sp>
          <p:nvSpPr>
            <p:cNvPr id="25626" name="Freeform 26"/>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27" name="Rectangle 27"/>
            <p:cNvSpPr>
              <a:spLocks/>
            </p:cNvSpPr>
            <p:nvPr/>
          </p:nvSpPr>
          <p:spPr bwMode="auto">
            <a:xfrm>
              <a:off x="1745" y="1623"/>
              <a:ext cx="30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1</a:t>
              </a:r>
            </a:p>
          </p:txBody>
        </p:sp>
      </p:grpSp>
      <p:sp>
        <p:nvSpPr>
          <p:cNvPr id="25629" name="Rectangle 29"/>
          <p:cNvSpPr>
            <a:spLocks/>
          </p:cNvSpPr>
          <p:nvPr/>
        </p:nvSpPr>
        <p:spPr bwMode="auto">
          <a:xfrm>
            <a:off x="1903413" y="20510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30" name="Rectangle 30"/>
          <p:cNvSpPr>
            <a:spLocks/>
          </p:cNvSpPr>
          <p:nvPr/>
        </p:nvSpPr>
        <p:spPr bwMode="auto">
          <a:xfrm>
            <a:off x="1697038" y="1635125"/>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5631" name="Rectangle 31"/>
          <p:cNvSpPr>
            <a:spLocks/>
          </p:cNvSpPr>
          <p:nvPr/>
        </p:nvSpPr>
        <p:spPr bwMode="auto">
          <a:xfrm>
            <a:off x="7810500" y="1704975"/>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25632" name="Rectangle 32"/>
          <p:cNvSpPr>
            <a:spLocks/>
          </p:cNvSpPr>
          <p:nvPr/>
        </p:nvSpPr>
        <p:spPr bwMode="auto">
          <a:xfrm>
            <a:off x="1519238" y="5834063"/>
            <a:ext cx="366712"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25633" name="Rectangle 33"/>
          <p:cNvSpPr>
            <a:spLocks/>
          </p:cNvSpPr>
          <p:nvPr/>
        </p:nvSpPr>
        <p:spPr bwMode="auto">
          <a:xfrm>
            <a:off x="1368425" y="1873250"/>
            <a:ext cx="446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sp>
        <p:nvSpPr>
          <p:cNvPr id="25634" name="Rectangle 34"/>
          <p:cNvSpPr>
            <a:spLocks/>
          </p:cNvSpPr>
          <p:nvPr/>
        </p:nvSpPr>
        <p:spPr bwMode="auto">
          <a:xfrm>
            <a:off x="7377113" y="6053138"/>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5635" name="Rectangle 35"/>
          <p:cNvSpPr>
            <a:spLocks/>
          </p:cNvSpPr>
          <p:nvPr/>
        </p:nvSpPr>
        <p:spPr bwMode="auto">
          <a:xfrm>
            <a:off x="7843838" y="5786438"/>
            <a:ext cx="446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grpSp>
        <p:nvGrpSpPr>
          <p:cNvPr id="25639" name="Group 39"/>
          <p:cNvGrpSpPr>
            <a:grpSpLocks/>
          </p:cNvGrpSpPr>
          <p:nvPr/>
        </p:nvGrpSpPr>
        <p:grpSpPr bwMode="auto">
          <a:xfrm>
            <a:off x="6121400" y="5038725"/>
            <a:ext cx="508000" cy="447675"/>
            <a:chOff x="0" y="0"/>
            <a:chExt cx="320" cy="282"/>
          </a:xfrm>
        </p:grpSpPr>
        <p:sp>
          <p:nvSpPr>
            <p:cNvPr id="25640" name="Oval 40"/>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5641" name="Rectangle 41"/>
            <p:cNvSpPr>
              <a:spLocks/>
            </p:cNvSpPr>
            <p:nvPr/>
          </p:nvSpPr>
          <p:spPr bwMode="auto">
            <a:xfrm>
              <a:off x="130"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A</a:t>
              </a:r>
            </a:p>
          </p:txBody>
        </p:sp>
      </p:grpSp>
      <p:grpSp>
        <p:nvGrpSpPr>
          <p:cNvPr id="25642" name="Group 42"/>
          <p:cNvGrpSpPr>
            <a:grpSpLocks/>
          </p:cNvGrpSpPr>
          <p:nvPr/>
        </p:nvGrpSpPr>
        <p:grpSpPr bwMode="auto">
          <a:xfrm>
            <a:off x="2747963" y="4660900"/>
            <a:ext cx="4144962" cy="1055688"/>
            <a:chOff x="0" y="0"/>
            <a:chExt cx="2611" cy="665"/>
          </a:xfrm>
        </p:grpSpPr>
        <p:sp>
          <p:nvSpPr>
            <p:cNvPr id="25643" name="Line 43"/>
            <p:cNvSpPr>
              <a:spLocks noChangeShapeType="1"/>
            </p:cNvSpPr>
            <p:nvPr/>
          </p:nvSpPr>
          <p:spPr bwMode="auto">
            <a:xfrm>
              <a:off x="844" y="57"/>
              <a:ext cx="1767" cy="608"/>
            </a:xfrm>
            <a:prstGeom prst="line">
              <a:avLst/>
            </a:prstGeom>
            <a:noFill/>
            <a:ln w="28575" cap="flat">
              <a:solidFill>
                <a:srgbClr val="CC0000"/>
              </a:solidFill>
              <a:prstDash val="dash"/>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5644" name="Rectangle 44"/>
            <p:cNvSpPr>
              <a:spLocks/>
            </p:cNvSpPr>
            <p:nvPr/>
          </p:nvSpPr>
          <p:spPr bwMode="auto">
            <a:xfrm>
              <a:off x="0" y="0"/>
              <a:ext cx="833" cy="31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a:solidFill>
                    <a:schemeClr val="tx1"/>
                  </a:solidFill>
                  <a:ea typeface="ＭＳ Ｐゴシック" charset="0"/>
                  <a:cs typeface="Times New Roman" charset="0"/>
                </a:rPr>
                <a:t>MRS</a:t>
              </a:r>
              <a:r>
                <a:rPr lang="en-US" baseline="-25000">
                  <a:solidFill>
                    <a:schemeClr val="tx1"/>
                  </a:solidFill>
                  <a:ea typeface="ＭＳ Ｐゴシック" charset="0"/>
                  <a:cs typeface="Times New Roman" charset="0"/>
                </a:rPr>
                <a:t>J</a:t>
              </a:r>
              <a:r>
                <a:rPr lang="en-US">
                  <a:solidFill>
                    <a:schemeClr val="tx1"/>
                  </a:solidFill>
                  <a:ea typeface="ＭＳ Ｐゴシック" charset="0"/>
                  <a:cs typeface="Times New Roman" charset="0"/>
                </a:rPr>
                <a:t> = ½</a:t>
              </a:r>
            </a:p>
          </p:txBody>
        </p:sp>
      </p:grpSp>
      <p:sp>
        <p:nvSpPr>
          <p:cNvPr id="50" name="Footer Placeholder 49"/>
          <p:cNvSpPr>
            <a:spLocks noGrp="1"/>
          </p:cNvSpPr>
          <p:nvPr>
            <p:ph type="ftr" sz="quarter" idx="3"/>
          </p:nvPr>
        </p:nvSpPr>
        <p:spPr/>
        <p:txBody>
          <a:bodyPr/>
          <a:lstStyle/>
          <a:p>
            <a:pPr>
              <a:defRPr/>
            </a:pPr>
            <a:r>
              <a:rPr lang="en-US" smtClean="0"/>
              <a:t>Chayun Tantivasadakarn</a:t>
            </a:r>
            <a:endParaRPr lang="en-US"/>
          </a:p>
        </p:txBody>
      </p:sp>
      <p:sp>
        <p:nvSpPr>
          <p:cNvPr id="46" name="Slide Number Placeholder 45"/>
          <p:cNvSpPr>
            <a:spLocks noGrp="1"/>
          </p:cNvSpPr>
          <p:nvPr>
            <p:ph type="sldNum" sz="quarter" idx="10"/>
          </p:nvPr>
        </p:nvSpPr>
        <p:spPr/>
        <p:txBody>
          <a:bodyPr/>
          <a:lstStyle/>
          <a:p>
            <a:pPr>
              <a:defRPr/>
            </a:pPr>
            <a:fld id="{9E387584-B985-904E-8245-01EF6FD3F89F}" type="slidenum">
              <a:rPr lang="en-US" smtClean="0"/>
              <a:pPr>
                <a:defRPr/>
              </a:pPr>
              <a:t>18</a:t>
            </a:fld>
            <a:endParaRPr lang="th-TH"/>
          </a:p>
        </p:txBody>
      </p:sp>
      <p:sp>
        <p:nvSpPr>
          <p:cNvPr id="47" name="Line 58"/>
          <p:cNvSpPr>
            <a:spLocks noChangeShapeType="1"/>
          </p:cNvSpPr>
          <p:nvPr/>
        </p:nvSpPr>
        <p:spPr bwMode="auto">
          <a:xfrm>
            <a:off x="1952625" y="5399088"/>
            <a:ext cx="5886450" cy="0"/>
          </a:xfrm>
          <a:prstGeom prst="line">
            <a:avLst/>
          </a:prstGeom>
          <a:noFill/>
          <a:ln w="25400">
            <a:solidFill>
              <a:schemeClr val="tx1"/>
            </a:solidFill>
            <a:prstDash val="dash"/>
            <a:round/>
            <a:headEnd/>
            <a:tailEnd/>
          </a:ln>
        </p:spPr>
        <p:txBody>
          <a:bodyPr>
            <a:prstTxWarp prst="textNoShape">
              <a:avLst/>
            </a:prstTxWarp>
          </a:bodyPr>
          <a:lstStyle/>
          <a:p>
            <a:endParaRPr lang="en-US"/>
          </a:p>
        </p:txBody>
      </p:sp>
      <p:grpSp>
        <p:nvGrpSpPr>
          <p:cNvPr id="58" name="Group 57"/>
          <p:cNvGrpSpPr/>
          <p:nvPr/>
        </p:nvGrpSpPr>
        <p:grpSpPr>
          <a:xfrm>
            <a:off x="5791201" y="3429000"/>
            <a:ext cx="1289050" cy="2286000"/>
            <a:chOff x="5791201" y="3429000"/>
            <a:chExt cx="1289050" cy="2286000"/>
          </a:xfrm>
        </p:grpSpPr>
        <p:grpSp>
          <p:nvGrpSpPr>
            <p:cNvPr id="25645" name="Group 45"/>
            <p:cNvGrpSpPr>
              <a:grpSpLocks/>
            </p:cNvGrpSpPr>
            <p:nvPr/>
          </p:nvGrpSpPr>
          <p:grpSpPr bwMode="auto">
            <a:xfrm>
              <a:off x="5791201" y="3429000"/>
              <a:ext cx="1289050" cy="2286000"/>
              <a:chOff x="-35" y="-116"/>
              <a:chExt cx="812" cy="1440"/>
            </a:xfrm>
          </p:grpSpPr>
          <p:sp>
            <p:nvSpPr>
              <p:cNvPr id="25646" name="Rectangle 46"/>
              <p:cNvSpPr>
                <a:spLocks/>
              </p:cNvSpPr>
              <p:nvPr/>
            </p:nvSpPr>
            <p:spPr bwMode="auto">
              <a:xfrm>
                <a:off x="-35" y="-116"/>
                <a:ext cx="812" cy="31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dirty="0">
                    <a:solidFill>
                      <a:schemeClr val="tx1"/>
                    </a:solidFill>
                    <a:ea typeface="ＭＳ Ｐゴシック" charset="0"/>
                    <a:cs typeface="Times New Roman" charset="0"/>
                  </a:rPr>
                  <a:t>MRS</a:t>
                </a:r>
                <a:r>
                  <a:rPr lang="en-US" baseline="-25000" dirty="0">
                    <a:solidFill>
                      <a:schemeClr val="tx1"/>
                    </a:solidFill>
                    <a:ea typeface="ＭＳ Ｐゴシック" charset="0"/>
                    <a:cs typeface="Times New Roman" charset="0"/>
                  </a:rPr>
                  <a:t>K</a:t>
                </a:r>
                <a:r>
                  <a:rPr lang="en-US" dirty="0">
                    <a:solidFill>
                      <a:schemeClr val="tx1"/>
                    </a:solidFill>
                    <a:ea typeface="ＭＳ Ｐゴシック" charset="0"/>
                    <a:cs typeface="Times New Roman" charset="0"/>
                  </a:rPr>
                  <a:t> = </a:t>
                </a:r>
                <a:r>
                  <a:rPr lang="en-US" sz="2000" dirty="0">
                    <a:solidFill>
                      <a:schemeClr val="tx1"/>
                    </a:solidFill>
                    <a:ea typeface="ＭＳ Ｐゴシック" charset="0"/>
                    <a:cs typeface="Times New Roman" charset="0"/>
                  </a:rPr>
                  <a:t>3</a:t>
                </a:r>
              </a:p>
            </p:txBody>
          </p:sp>
          <p:sp>
            <p:nvSpPr>
              <p:cNvPr id="25647" name="Line 47"/>
              <p:cNvSpPr>
                <a:spLocks noChangeShapeType="1"/>
              </p:cNvSpPr>
              <p:nvPr/>
            </p:nvSpPr>
            <p:spPr bwMode="auto">
              <a:xfrm>
                <a:off x="17" y="166"/>
                <a:ext cx="325" cy="1158"/>
              </a:xfrm>
              <a:prstGeom prst="line">
                <a:avLst/>
              </a:prstGeom>
              <a:noFill/>
              <a:ln w="38100" cap="flat">
                <a:solidFill>
                  <a:srgbClr val="3333FF"/>
                </a:solidFill>
                <a:prstDash val="dash"/>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51" name="Line 51"/>
            <p:cNvSpPr>
              <a:spLocks noChangeShapeType="1"/>
            </p:cNvSpPr>
            <p:nvPr/>
          </p:nvSpPr>
          <p:spPr bwMode="auto">
            <a:xfrm>
              <a:off x="5873750" y="3876675"/>
              <a:ext cx="515937" cy="1838325"/>
            </a:xfrm>
            <a:prstGeom prst="line">
              <a:avLst/>
            </a:prstGeom>
            <a:noFill/>
            <a:ln w="38100">
              <a:solidFill>
                <a:srgbClr val="3333FF"/>
              </a:solidFill>
              <a:prstDash val="dash"/>
              <a:round/>
              <a:headEnd/>
              <a:tailEnd/>
            </a:ln>
          </p:spPr>
          <p:txBody>
            <a:bodyPr>
              <a:prstTxWarp prst="textNoShape">
                <a:avLst/>
              </a:prstTxWarp>
            </a:bodyPr>
            <a:lstStyle/>
            <a:p>
              <a:endParaRPr lang="en-US"/>
            </a:p>
          </p:txBody>
        </p:sp>
      </p:grpSp>
      <p:sp>
        <p:nvSpPr>
          <p:cNvPr id="52" name="Rectangle 59"/>
          <p:cNvSpPr>
            <a:spLocks/>
          </p:cNvSpPr>
          <p:nvPr/>
        </p:nvSpPr>
        <p:spPr bwMode="auto">
          <a:xfrm>
            <a:off x="1403350" y="5199063"/>
            <a:ext cx="247650" cy="3238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100">
                <a:solidFill>
                  <a:schemeClr val="tx1"/>
                </a:solidFill>
                <a:latin typeface="Angsana New Bold" pitchFamily="-110" charset="0"/>
                <a:ea typeface="Angsana New Bold" pitchFamily="-110" charset="0"/>
                <a:cs typeface="Angsana New Bold" pitchFamily="-110" charset="0"/>
                <a:sym typeface="Angsana New Bold" pitchFamily="-110" charset="0"/>
              </a:rPr>
              <a:t>1C</a:t>
            </a:r>
          </a:p>
        </p:txBody>
      </p:sp>
      <p:sp>
        <p:nvSpPr>
          <p:cNvPr id="53" name="Rectangle 60"/>
          <p:cNvSpPr>
            <a:spLocks/>
          </p:cNvSpPr>
          <p:nvPr/>
        </p:nvSpPr>
        <p:spPr bwMode="auto">
          <a:xfrm>
            <a:off x="7847013" y="5195888"/>
            <a:ext cx="257175" cy="338137"/>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200">
                <a:solidFill>
                  <a:schemeClr val="tx1"/>
                </a:solidFill>
                <a:latin typeface="Angsana New Bold" pitchFamily="-110" charset="0"/>
                <a:ea typeface="Angsana New Bold" pitchFamily="-110" charset="0"/>
                <a:cs typeface="Angsana New Bold" pitchFamily="-110" charset="0"/>
                <a:sym typeface="Angsana New Bold" pitchFamily="-110" charset="0"/>
              </a:rPr>
              <a:t>5C</a:t>
            </a:r>
          </a:p>
        </p:txBody>
      </p:sp>
      <p:sp>
        <p:nvSpPr>
          <p:cNvPr id="54" name="Rectangle 63"/>
          <p:cNvSpPr>
            <a:spLocks/>
          </p:cNvSpPr>
          <p:nvPr/>
        </p:nvSpPr>
        <p:spPr bwMode="auto">
          <a:xfrm>
            <a:off x="5943600" y="1687512"/>
            <a:ext cx="254000" cy="369888"/>
          </a:xfrm>
          <a:prstGeom prst="rect">
            <a:avLst/>
          </a:prstGeom>
          <a:noFill/>
          <a:ln w="12700">
            <a:noFill/>
            <a:miter lim="800000"/>
            <a:headEnd/>
            <a:tailEnd/>
          </a:ln>
        </p:spPr>
        <p:txBody>
          <a:bodyPr wrap="none" lIns="0" tIns="0" rIns="39688" bIns="0">
            <a:prstTxWarp prst="textNoShape">
              <a:avLst/>
            </a:prstTxWarp>
            <a:spAutoFit/>
          </a:bodyPr>
          <a:lstStyle/>
          <a:p>
            <a:pPr marL="39688"/>
            <a:r>
              <a:rPr lang="en-US" dirty="0">
                <a:solidFill>
                  <a:schemeClr val="tx1"/>
                </a:solidFill>
                <a:latin typeface="Angsana New Bold" pitchFamily="-110" charset="0"/>
                <a:ea typeface="Angsana New Bold" pitchFamily="-110" charset="0"/>
                <a:cs typeface="Angsana New Bold" pitchFamily="-110" charset="0"/>
                <a:sym typeface="Angsana New Bold" pitchFamily="-110" charset="0"/>
              </a:rPr>
              <a:t>3F</a:t>
            </a:r>
          </a:p>
        </p:txBody>
      </p:sp>
      <p:sp>
        <p:nvSpPr>
          <p:cNvPr id="55" name="Rectangle 64"/>
          <p:cNvSpPr>
            <a:spLocks/>
          </p:cNvSpPr>
          <p:nvPr/>
        </p:nvSpPr>
        <p:spPr bwMode="auto">
          <a:xfrm>
            <a:off x="6070600" y="6059488"/>
            <a:ext cx="254000" cy="369887"/>
          </a:xfrm>
          <a:prstGeom prst="rect">
            <a:avLst/>
          </a:prstGeom>
          <a:noFill/>
          <a:ln w="12700">
            <a:noFill/>
            <a:miter lim="800000"/>
            <a:headEnd/>
            <a:tailEnd/>
          </a:ln>
        </p:spPr>
        <p:txBody>
          <a:bodyPr wrap="none" lIns="0" tIns="0" rIns="39688" bIns="0">
            <a:prstTxWarp prst="textNoShape">
              <a:avLst/>
            </a:prstTxWarp>
            <a:spAutoFit/>
          </a:bodyPr>
          <a:lstStyle/>
          <a:p>
            <a:pPr marL="39688"/>
            <a:r>
              <a:rPr lang="en-US" dirty="0">
                <a:solidFill>
                  <a:schemeClr val="tx1"/>
                </a:solidFill>
                <a:latin typeface="Angsana New Bold" pitchFamily="-110" charset="0"/>
                <a:ea typeface="Angsana New Bold" pitchFamily="-110" charset="0"/>
                <a:cs typeface="Angsana New Bold" pitchFamily="-110" charset="0"/>
                <a:sym typeface="Angsana New Bold" pitchFamily="-110" charset="0"/>
              </a:rPr>
              <a:t>7F</a:t>
            </a:r>
          </a:p>
        </p:txBody>
      </p:sp>
      <p:cxnSp>
        <p:nvCxnSpPr>
          <p:cNvPr id="57" name="Straight Connector 56"/>
          <p:cNvCxnSpPr/>
          <p:nvPr/>
        </p:nvCxnSpPr>
        <p:spPr bwMode="auto">
          <a:xfrm>
            <a:off x="6172200" y="2057400"/>
            <a:ext cx="0" cy="3990181"/>
          </a:xfrm>
          <a:prstGeom prst="line">
            <a:avLst/>
          </a:prstGeom>
          <a:solidFill>
            <a:schemeClr val="accent1"/>
          </a:solidFill>
          <a:ln w="22225" cap="flat" cmpd="sng" algn="ctr">
            <a:solidFill>
              <a:schemeClr val="tx1"/>
            </a:solidFill>
            <a:prstDash val="dash"/>
            <a:round/>
            <a:headEnd type="none" w="med" len="med"/>
            <a:tailEnd type="none" w="med" len="med"/>
          </a:ln>
          <a:effectLst/>
        </p:spPr>
      </p:cxnSp>
      <p:grpSp>
        <p:nvGrpSpPr>
          <p:cNvPr id="69" name="Group 68"/>
          <p:cNvGrpSpPr/>
          <p:nvPr/>
        </p:nvGrpSpPr>
        <p:grpSpPr>
          <a:xfrm>
            <a:off x="6715125" y="4479925"/>
            <a:ext cx="1096963" cy="549275"/>
            <a:chOff x="6715125" y="4508500"/>
            <a:chExt cx="1096963" cy="549275"/>
          </a:xfrm>
        </p:grpSpPr>
        <p:grpSp>
          <p:nvGrpSpPr>
            <p:cNvPr id="59" name="Group 69"/>
            <p:cNvGrpSpPr>
              <a:grpSpLocks/>
            </p:cNvGrpSpPr>
            <p:nvPr/>
          </p:nvGrpSpPr>
          <p:grpSpPr bwMode="auto">
            <a:xfrm>
              <a:off x="6715125" y="4508500"/>
              <a:ext cx="1096963" cy="549275"/>
              <a:chOff x="4230" y="2840"/>
              <a:chExt cx="691" cy="346"/>
            </a:xfrm>
          </p:grpSpPr>
          <p:sp>
            <p:nvSpPr>
              <p:cNvPr id="60" name="Text Box 53"/>
              <p:cNvSpPr txBox="1">
                <a:spLocks noChangeArrowheads="1"/>
              </p:cNvSpPr>
              <p:nvPr/>
            </p:nvSpPr>
            <p:spPr bwMode="auto">
              <a:xfrm>
                <a:off x="4286" y="2840"/>
                <a:ext cx="635" cy="136"/>
              </a:xfrm>
              <a:prstGeom prst="rect">
                <a:avLst/>
              </a:prstGeom>
              <a:noFill/>
              <a:ln w="9525">
                <a:noFill/>
                <a:miter lim="800000"/>
                <a:headEnd/>
                <a:tailEnd/>
              </a:ln>
            </p:spPr>
            <p:txBody>
              <a:bodyPr lIns="18000" tIns="10800" rIns="18000" bIns="10800">
                <a:prstTxWarp prst="textNoShape">
                  <a:avLst/>
                </a:prstTxWarp>
              </a:bodyPr>
              <a:lstStyle/>
              <a:p>
                <a:r>
                  <a:rPr lang="en-US" sz="2800" dirty="0" smtClean="0">
                    <a:solidFill>
                      <a:srgbClr val="FF0000"/>
                    </a:solidFill>
                    <a:latin typeface="Angsana New"/>
                    <a:ea typeface="Angsana New" charset="0"/>
                    <a:cs typeface="Angsana New"/>
                  </a:rPr>
                  <a:t>J is better</a:t>
                </a:r>
                <a:endParaRPr lang="en-US" sz="4800" dirty="0">
                  <a:solidFill>
                    <a:srgbClr val="FF0000"/>
                  </a:solidFill>
                  <a:latin typeface="Angsana New"/>
                  <a:cs typeface="Angsana New"/>
                </a:endParaRPr>
              </a:p>
            </p:txBody>
          </p:sp>
          <p:grpSp>
            <p:nvGrpSpPr>
              <p:cNvPr id="61" name="Group 54"/>
              <p:cNvGrpSpPr>
                <a:grpSpLocks/>
              </p:cNvGrpSpPr>
              <p:nvPr/>
            </p:nvGrpSpPr>
            <p:grpSpPr bwMode="auto">
              <a:xfrm>
                <a:off x="8027" y="2886"/>
                <a:ext cx="3950" cy="300"/>
                <a:chOff x="4141" y="11834"/>
                <a:chExt cx="3950" cy="2773"/>
              </a:xfrm>
            </p:grpSpPr>
            <p:sp>
              <p:nvSpPr>
                <p:cNvPr id="62" name="Line 55"/>
                <p:cNvSpPr>
                  <a:spLocks noChangeShapeType="1"/>
                </p:cNvSpPr>
                <p:nvPr/>
              </p:nvSpPr>
              <p:spPr bwMode="auto">
                <a:xfrm flipH="1" flipV="1">
                  <a:off x="4146" y="11834"/>
                  <a:ext cx="0" cy="2773"/>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sp>
              <p:nvSpPr>
                <p:cNvPr id="63" name="Line 56"/>
                <p:cNvSpPr>
                  <a:spLocks noChangeShapeType="1"/>
                </p:cNvSpPr>
                <p:nvPr/>
              </p:nvSpPr>
              <p:spPr bwMode="auto">
                <a:xfrm flipV="1">
                  <a:off x="4141" y="14602"/>
                  <a:ext cx="3950" cy="0"/>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grpSp>
        </p:grpSp>
        <p:sp>
          <p:nvSpPr>
            <p:cNvPr id="64" name="Line 55"/>
            <p:cNvSpPr>
              <a:spLocks noChangeShapeType="1"/>
            </p:cNvSpPr>
            <p:nvPr/>
          </p:nvSpPr>
          <p:spPr bwMode="auto">
            <a:xfrm flipH="1" flipV="1">
              <a:off x="6715784" y="4581525"/>
              <a:ext cx="0" cy="476250"/>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sp>
          <p:nvSpPr>
            <p:cNvPr id="65" name="Line 56"/>
            <p:cNvSpPr>
              <a:spLocks noChangeShapeType="1"/>
            </p:cNvSpPr>
            <p:nvPr/>
          </p:nvSpPr>
          <p:spPr bwMode="auto">
            <a:xfrm flipV="1">
              <a:off x="6715125" y="5056916"/>
              <a:ext cx="520700" cy="0"/>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grpSp>
      <p:grpSp>
        <p:nvGrpSpPr>
          <p:cNvPr id="70" name="Group 69"/>
          <p:cNvGrpSpPr/>
          <p:nvPr/>
        </p:nvGrpSpPr>
        <p:grpSpPr>
          <a:xfrm>
            <a:off x="4719637" y="5486400"/>
            <a:ext cx="1300163" cy="533400"/>
            <a:chOff x="4719637" y="5486400"/>
            <a:chExt cx="1300163" cy="533400"/>
          </a:xfrm>
        </p:grpSpPr>
        <p:sp>
          <p:nvSpPr>
            <p:cNvPr id="66" name="Line 67"/>
            <p:cNvSpPr>
              <a:spLocks noChangeShapeType="1"/>
            </p:cNvSpPr>
            <p:nvPr/>
          </p:nvSpPr>
          <p:spPr bwMode="auto">
            <a:xfrm rot="10800000" flipH="1" flipV="1">
              <a:off x="5723797" y="5516563"/>
              <a:ext cx="0" cy="503237"/>
            </a:xfrm>
            <a:prstGeom prst="line">
              <a:avLst/>
            </a:prstGeom>
            <a:noFill/>
            <a:ln w="28575">
              <a:solidFill>
                <a:srgbClr val="0000FF"/>
              </a:solidFill>
              <a:round/>
              <a:headEnd/>
              <a:tailEnd type="triangle" w="med" len="med"/>
            </a:ln>
          </p:spPr>
          <p:txBody>
            <a:bodyPr>
              <a:prstTxWarp prst="textNoShape">
                <a:avLst/>
              </a:prstTxWarp>
            </a:bodyPr>
            <a:lstStyle/>
            <a:p>
              <a:endParaRPr lang="en-US"/>
            </a:p>
          </p:txBody>
        </p:sp>
        <p:sp>
          <p:nvSpPr>
            <p:cNvPr id="67" name="Line 68"/>
            <p:cNvSpPr>
              <a:spLocks noChangeShapeType="1"/>
            </p:cNvSpPr>
            <p:nvPr/>
          </p:nvSpPr>
          <p:spPr bwMode="auto">
            <a:xfrm rot="10800000" flipV="1">
              <a:off x="5148263" y="5517470"/>
              <a:ext cx="576263" cy="0"/>
            </a:xfrm>
            <a:prstGeom prst="line">
              <a:avLst/>
            </a:prstGeom>
            <a:noFill/>
            <a:ln w="28575">
              <a:solidFill>
                <a:srgbClr val="0000FF"/>
              </a:solidFill>
              <a:round/>
              <a:headEnd/>
              <a:tailEnd type="triangle" w="med" len="med"/>
            </a:ln>
          </p:spPr>
          <p:txBody>
            <a:bodyPr>
              <a:prstTxWarp prst="textNoShape">
                <a:avLst/>
              </a:prstTxWarp>
            </a:bodyPr>
            <a:lstStyle/>
            <a:p>
              <a:endParaRPr lang="en-US"/>
            </a:p>
          </p:txBody>
        </p:sp>
        <p:sp>
          <p:nvSpPr>
            <p:cNvPr id="68" name="Text Box 65"/>
            <p:cNvSpPr txBox="1">
              <a:spLocks noChangeArrowheads="1"/>
            </p:cNvSpPr>
            <p:nvPr/>
          </p:nvSpPr>
          <p:spPr bwMode="auto">
            <a:xfrm>
              <a:off x="4719637" y="5486400"/>
              <a:ext cx="1300163" cy="320675"/>
            </a:xfrm>
            <a:prstGeom prst="rect">
              <a:avLst/>
            </a:prstGeom>
            <a:noFill/>
            <a:ln w="9525">
              <a:noFill/>
              <a:miter lim="800000"/>
              <a:headEnd/>
              <a:tailEnd/>
            </a:ln>
          </p:spPr>
          <p:txBody>
            <a:bodyPr lIns="18000" tIns="10800" rIns="18000" bIns="10800">
              <a:prstTxWarp prst="textNoShape">
                <a:avLst/>
              </a:prstTxWarp>
            </a:bodyPr>
            <a:lstStyle/>
            <a:p>
              <a:r>
                <a:rPr lang="en-US" dirty="0" smtClean="0">
                  <a:solidFill>
                    <a:srgbClr val="0000FF"/>
                  </a:solidFill>
                  <a:latin typeface="Angsana New"/>
                  <a:ea typeface="Angsana New" charset="0"/>
                  <a:cs typeface="Angsana New"/>
                </a:rPr>
                <a:t>K </a:t>
              </a:r>
              <a:r>
                <a:rPr lang="en-US" dirty="0" smtClean="0">
                  <a:solidFill>
                    <a:srgbClr val="0000FF"/>
                  </a:solidFill>
                  <a:latin typeface="Angsana New"/>
                  <a:ea typeface="Angsana New" charset="0"/>
                  <a:cs typeface="Angsana New"/>
                </a:rPr>
                <a:t>is better</a:t>
              </a:r>
              <a:endParaRPr lang="en-US" sz="4400" dirty="0">
                <a:latin typeface="Angsana New"/>
                <a:cs typeface="Angsana New"/>
              </a:endParaRPr>
            </a:p>
          </p:txBody>
        </p:sp>
      </p:grpSp>
      <p:grpSp>
        <p:nvGrpSpPr>
          <p:cNvPr id="25636" name="Group 36"/>
          <p:cNvGrpSpPr>
            <a:grpSpLocks/>
          </p:cNvGrpSpPr>
          <p:nvPr/>
        </p:nvGrpSpPr>
        <p:grpSpPr bwMode="auto">
          <a:xfrm>
            <a:off x="4862513" y="2322513"/>
            <a:ext cx="2247900" cy="1482725"/>
            <a:chOff x="0" y="0"/>
            <a:chExt cx="1416" cy="934"/>
          </a:xfrm>
        </p:grpSpPr>
        <p:sp>
          <p:nvSpPr>
            <p:cNvPr id="25637" name="Rectangle 37"/>
            <p:cNvSpPr>
              <a:spLocks/>
            </p:cNvSpPr>
            <p:nvPr/>
          </p:nvSpPr>
          <p:spPr bwMode="auto">
            <a:xfrm>
              <a:off x="232" y="0"/>
              <a:ext cx="1184" cy="504"/>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Area that both may have gains from trade</a:t>
              </a:r>
            </a:p>
          </p:txBody>
        </p:sp>
        <p:sp>
          <p:nvSpPr>
            <p:cNvPr id="25638" name="Line 38"/>
            <p:cNvSpPr>
              <a:spLocks noChangeShapeType="1"/>
            </p:cNvSpPr>
            <p:nvPr/>
          </p:nvSpPr>
          <p:spPr bwMode="auto">
            <a:xfrm flipH="1">
              <a:off x="0" y="519"/>
              <a:ext cx="348" cy="415"/>
            </a:xfrm>
            <a:prstGeom prst="line">
              <a:avLst/>
            </a:prstGeom>
            <a:noFill/>
            <a:ln w="25400" cap="flat">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5625"/>
                                        </p:tgtEl>
                                        <p:attrNameLst>
                                          <p:attrName>style.visibility</p:attrName>
                                        </p:attrNameLst>
                                      </p:cBhvr>
                                      <p:to>
                                        <p:strVal val="visible"/>
                                      </p:to>
                                    </p:set>
                                    <p:animEffect transition="in" filter="wipe(up)">
                                      <p:cBhvr>
                                        <p:cTn id="7" dur="500"/>
                                        <p:tgtEl>
                                          <p:spTgt spid="25625"/>
                                        </p:tgtEl>
                                      </p:cBhvr>
                                    </p:animEffect>
                                  </p:childTnLst>
                                </p:cTn>
                              </p:par>
                            </p:childTnLst>
                          </p:cTn>
                        </p:par>
                        <p:par>
                          <p:cTn id="8" fill="hold" nodeType="with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6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5615"/>
                                        </p:tgtEl>
                                        <p:attrNameLst>
                                          <p:attrName>style.visibility</p:attrName>
                                        </p:attrNameLst>
                                      </p:cBhvr>
                                      <p:to>
                                        <p:strVal val="visible"/>
                                      </p:to>
                                    </p:set>
                                    <p:animEffect transition="in" filter="wipe(up)">
                                      <p:cBhvr>
                                        <p:cTn id="15" dur="500"/>
                                        <p:tgtEl>
                                          <p:spTgt spid="25615"/>
                                        </p:tgtEl>
                                      </p:cBhvr>
                                    </p:animEffec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7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2564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560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25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 that mutually increase welfare </a:t>
            </a:r>
            <a:endParaRPr lang="en-US" dirty="0"/>
          </a:p>
        </p:txBody>
      </p:sp>
      <p:sp>
        <p:nvSpPr>
          <p:cNvPr id="3" name="Content Placeholder 2"/>
          <p:cNvSpPr>
            <a:spLocks noGrp="1"/>
          </p:cNvSpPr>
          <p:nvPr>
            <p:ph idx="1"/>
          </p:nvPr>
        </p:nvSpPr>
        <p:spPr>
          <a:xfrm>
            <a:off x="685800" y="1371600"/>
            <a:ext cx="8458200" cy="4724400"/>
          </a:xfrm>
        </p:spPr>
        <p:txBody>
          <a:bodyPr/>
          <a:lstStyle/>
          <a:p>
            <a:r>
              <a:rPr lang="en-US" dirty="0" smtClean="0"/>
              <a:t>Welfare for both will be improved when:</a:t>
            </a:r>
          </a:p>
          <a:p>
            <a:r>
              <a:rPr lang="en-US" dirty="0" smtClean="0"/>
              <a:t>Both sides want to exchange to achieve highest utilities</a:t>
            </a:r>
          </a:p>
          <a:p>
            <a:r>
              <a:rPr lang="en-US" dirty="0" smtClean="0"/>
              <a:t>Indifference curves have the normal properties; e.g., negative slope, convex to the origin, never cross</a:t>
            </a:r>
          </a:p>
          <a:p>
            <a:r>
              <a:rPr lang="en-US" dirty="0" smtClean="0"/>
              <a:t>More is preferred to less</a:t>
            </a:r>
          </a:p>
          <a:p>
            <a:r>
              <a:rPr lang="en-US" dirty="0" smtClean="0"/>
              <a:t>Independent preferences:  welfare of each individual is independent form others</a:t>
            </a:r>
            <a:endParaRPr lang="en-US" dirty="0"/>
          </a:p>
        </p:txBody>
      </p:sp>
      <p:sp>
        <p:nvSpPr>
          <p:cNvPr id="4" name="Slide Number Placeholder 3"/>
          <p:cNvSpPr>
            <a:spLocks noGrp="1"/>
          </p:cNvSpPr>
          <p:nvPr>
            <p:ph type="sldNum" sz="quarter" idx="10"/>
          </p:nvPr>
        </p:nvSpPr>
        <p:spPr/>
        <p:txBody>
          <a:bodyPr/>
          <a:lstStyle/>
          <a:p>
            <a:pPr>
              <a:defRPr/>
            </a:pPr>
            <a:fld id="{9E387584-B985-904E-8245-01EF6FD3F89F}" type="slidenum">
              <a:rPr lang="en-US" smtClean="0"/>
              <a:pPr>
                <a:defRPr/>
              </a:pPr>
              <a:t>19</a:t>
            </a:fld>
            <a:endParaRPr lang="th-TH"/>
          </a:p>
        </p:txBody>
      </p:sp>
      <p:sp>
        <p:nvSpPr>
          <p:cNvPr id="5" name="Footer Placeholder 4"/>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6629" name="Rectangle 5"/>
          <p:cNvSpPr>
            <a:spLocks noGrp="1" noChangeArrowheads="1"/>
          </p:cNvSpPr>
          <p:nvPr>
            <p:ph type="title"/>
          </p:nvPr>
        </p:nvSpPr>
        <p:spPr>
          <a:ln/>
        </p:spPr>
        <p:txBody>
          <a:bodyPr rIns="132080"/>
          <a:lstStyle/>
          <a:p>
            <a:r>
              <a:rPr lang="en-US"/>
              <a:t>Efficient Allocations</a:t>
            </a:r>
          </a:p>
        </p:txBody>
      </p:sp>
      <p:sp>
        <p:nvSpPr>
          <p:cNvPr id="26630" name="Rectangle 6"/>
          <p:cNvSpPr>
            <a:spLocks noGrp="1" noChangeArrowheads="1"/>
          </p:cNvSpPr>
          <p:nvPr>
            <p:ph idx="1"/>
          </p:nvPr>
        </p:nvSpPr>
        <p:spPr>
          <a:ln/>
        </p:spPr>
        <p:txBody>
          <a:bodyPr rIns="132080"/>
          <a:lstStyle/>
          <a:p>
            <a:r>
              <a:rPr lang="en-US" dirty="0"/>
              <a:t>The shaded area between these two indifference curves represents all the possible allocations of food and clothing that would make both James and Karen better off than A</a:t>
            </a:r>
          </a:p>
          <a:p>
            <a:pPr marL="782638" lvl="1"/>
            <a:r>
              <a:rPr lang="en-US" dirty="0"/>
              <a:t>Describes all mutually beneficial trades</a:t>
            </a:r>
          </a:p>
          <a:p>
            <a:pPr marL="782638" lvl="1"/>
            <a:r>
              <a:rPr lang="en-US" dirty="0"/>
              <a:t>or all Pareto improvement from </a:t>
            </a:r>
            <a:r>
              <a:rPr lang="en-US" dirty="0" smtClean="0"/>
              <a:t>A</a:t>
            </a:r>
          </a:p>
          <a:p>
            <a:pPr marL="382588"/>
            <a:r>
              <a:rPr lang="en-US" dirty="0" smtClean="0"/>
              <a:t>The allocation of resources will be optimal when MRS of every one is the same</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20</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3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6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63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build="p" bldLvl="5" autoUpdateAnimBg="0"/>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3" name="Rectangle 5"/>
          <p:cNvSpPr>
            <a:spLocks noGrp="1" noChangeArrowheads="1"/>
          </p:cNvSpPr>
          <p:nvPr>
            <p:ph type="title"/>
          </p:nvPr>
        </p:nvSpPr>
        <p:spPr>
          <a:ln/>
        </p:spPr>
        <p:txBody>
          <a:bodyPr rIns="132080"/>
          <a:lstStyle/>
          <a:p>
            <a:r>
              <a:rPr lang="en-US"/>
              <a:t>Efficiency in Exchange</a:t>
            </a:r>
          </a:p>
        </p:txBody>
      </p:sp>
      <p:grpSp>
        <p:nvGrpSpPr>
          <p:cNvPr id="27654" name="Group 6"/>
          <p:cNvGrpSpPr>
            <a:grpSpLocks/>
          </p:cNvGrpSpPr>
          <p:nvPr/>
        </p:nvGrpSpPr>
        <p:grpSpPr bwMode="auto">
          <a:xfrm>
            <a:off x="8094663" y="3033713"/>
            <a:ext cx="977900" cy="1801812"/>
            <a:chOff x="0" y="0"/>
            <a:chExt cx="615" cy="1135"/>
          </a:xfrm>
        </p:grpSpPr>
        <p:sp>
          <p:nvSpPr>
            <p:cNvPr id="27655" name="Rectangle 7"/>
            <p:cNvSpPr>
              <a:spLocks/>
            </p:cNvSpPr>
            <p:nvPr/>
          </p:nvSpPr>
          <p:spPr bwMode="auto">
            <a:xfrm>
              <a:off x="0" y="333"/>
              <a:ext cx="615"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7656" name="Line 8"/>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57" name="Line 9"/>
            <p:cNvSpPr>
              <a:spLocks noChangeShapeType="1"/>
            </p:cNvSpPr>
            <p:nvPr/>
          </p:nvSpPr>
          <p:spPr bwMode="auto">
            <a:xfrm>
              <a:off x="295" y="0"/>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7658" name="Group 10"/>
          <p:cNvGrpSpPr>
            <a:grpSpLocks/>
          </p:cNvGrpSpPr>
          <p:nvPr/>
        </p:nvGrpSpPr>
        <p:grpSpPr bwMode="auto">
          <a:xfrm>
            <a:off x="3798888" y="1522413"/>
            <a:ext cx="3127375" cy="317500"/>
            <a:chOff x="0" y="0"/>
            <a:chExt cx="1970" cy="200"/>
          </a:xfrm>
        </p:grpSpPr>
        <p:sp>
          <p:nvSpPr>
            <p:cNvPr id="27659" name="Rectangle 11"/>
            <p:cNvSpPr>
              <a:spLocks/>
            </p:cNvSpPr>
            <p:nvPr/>
          </p:nvSpPr>
          <p:spPr bwMode="auto">
            <a:xfrm>
              <a:off x="1060" y="0"/>
              <a:ext cx="91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27660" name="Line 12"/>
            <p:cNvSpPr>
              <a:spLocks noChangeShapeType="1"/>
            </p:cNvSpPr>
            <p:nvPr/>
          </p:nvSpPr>
          <p:spPr bwMode="auto">
            <a:xfrm flipH="1">
              <a:off x="0" y="137"/>
              <a:ext cx="1023" cy="1"/>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7661" name="Group 13"/>
          <p:cNvGrpSpPr>
            <a:grpSpLocks/>
          </p:cNvGrpSpPr>
          <p:nvPr/>
        </p:nvGrpSpPr>
        <p:grpSpPr bwMode="auto">
          <a:xfrm>
            <a:off x="825500" y="3033713"/>
            <a:ext cx="977900" cy="1801812"/>
            <a:chOff x="0" y="0"/>
            <a:chExt cx="615" cy="1135"/>
          </a:xfrm>
        </p:grpSpPr>
        <p:sp>
          <p:nvSpPr>
            <p:cNvPr id="27662" name="Rectangle 14"/>
            <p:cNvSpPr>
              <a:spLocks/>
            </p:cNvSpPr>
            <p:nvPr/>
          </p:nvSpPr>
          <p:spPr bwMode="auto">
            <a:xfrm>
              <a:off x="0" y="333"/>
              <a:ext cx="615"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7663" name="Line 15"/>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64" name="Line 16"/>
            <p:cNvSpPr>
              <a:spLocks noChangeShapeType="1"/>
            </p:cNvSpPr>
            <p:nvPr/>
          </p:nvSpPr>
          <p:spPr bwMode="auto">
            <a:xfrm>
              <a:off x="295" y="0"/>
              <a:ext cx="1" cy="367"/>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7665" name="Group 17"/>
          <p:cNvGrpSpPr>
            <a:grpSpLocks/>
          </p:cNvGrpSpPr>
          <p:nvPr/>
        </p:nvGrpSpPr>
        <p:grpSpPr bwMode="auto">
          <a:xfrm>
            <a:off x="2416175" y="6107113"/>
            <a:ext cx="3216275" cy="317500"/>
            <a:chOff x="0" y="0"/>
            <a:chExt cx="2026" cy="200"/>
          </a:xfrm>
        </p:grpSpPr>
        <p:sp>
          <p:nvSpPr>
            <p:cNvPr id="27666" name="Line 18"/>
            <p:cNvSpPr>
              <a:spLocks noChangeShapeType="1"/>
            </p:cNvSpPr>
            <p:nvPr/>
          </p:nvSpPr>
          <p:spPr bwMode="auto">
            <a:xfrm flipH="1">
              <a:off x="1003" y="109"/>
              <a:ext cx="1023" cy="1"/>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67" name="Rectangle 19"/>
            <p:cNvSpPr>
              <a:spLocks/>
            </p:cNvSpPr>
            <p:nvPr/>
          </p:nvSpPr>
          <p:spPr bwMode="auto">
            <a:xfrm>
              <a:off x="0" y="0"/>
              <a:ext cx="945"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grpSp>
      <p:sp>
        <p:nvSpPr>
          <p:cNvPr id="27668" name="Rectangle 20"/>
          <p:cNvSpPr>
            <a:spLocks/>
          </p:cNvSpPr>
          <p:nvPr/>
        </p:nvSpPr>
        <p:spPr bwMode="auto">
          <a:xfrm>
            <a:off x="1903413" y="20510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69" name="Rectangle 21"/>
          <p:cNvSpPr>
            <a:spLocks/>
          </p:cNvSpPr>
          <p:nvPr/>
        </p:nvSpPr>
        <p:spPr bwMode="auto">
          <a:xfrm>
            <a:off x="1697038" y="1635125"/>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7670" name="Rectangle 22"/>
          <p:cNvSpPr>
            <a:spLocks/>
          </p:cNvSpPr>
          <p:nvPr/>
        </p:nvSpPr>
        <p:spPr bwMode="auto">
          <a:xfrm>
            <a:off x="7810500" y="1704975"/>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27671" name="Rectangle 23"/>
          <p:cNvSpPr>
            <a:spLocks/>
          </p:cNvSpPr>
          <p:nvPr/>
        </p:nvSpPr>
        <p:spPr bwMode="auto">
          <a:xfrm>
            <a:off x="1519238" y="5834063"/>
            <a:ext cx="366712"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27672" name="Rectangle 24"/>
          <p:cNvSpPr>
            <a:spLocks/>
          </p:cNvSpPr>
          <p:nvPr/>
        </p:nvSpPr>
        <p:spPr bwMode="auto">
          <a:xfrm>
            <a:off x="1368425" y="1873250"/>
            <a:ext cx="446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sp>
        <p:nvSpPr>
          <p:cNvPr id="27673" name="Rectangle 25"/>
          <p:cNvSpPr>
            <a:spLocks/>
          </p:cNvSpPr>
          <p:nvPr/>
        </p:nvSpPr>
        <p:spPr bwMode="auto">
          <a:xfrm>
            <a:off x="7377113" y="6053138"/>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7674" name="Rectangle 26"/>
          <p:cNvSpPr>
            <a:spLocks/>
          </p:cNvSpPr>
          <p:nvPr/>
        </p:nvSpPr>
        <p:spPr bwMode="auto">
          <a:xfrm>
            <a:off x="7843838" y="5786438"/>
            <a:ext cx="446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grpSp>
        <p:nvGrpSpPr>
          <p:cNvPr id="27675" name="Group 27"/>
          <p:cNvGrpSpPr>
            <a:grpSpLocks/>
          </p:cNvGrpSpPr>
          <p:nvPr/>
        </p:nvGrpSpPr>
        <p:grpSpPr bwMode="auto">
          <a:xfrm>
            <a:off x="3721100" y="2700338"/>
            <a:ext cx="3349625" cy="3360737"/>
            <a:chOff x="0" y="0"/>
            <a:chExt cx="2110" cy="2117"/>
          </a:xfrm>
        </p:grpSpPr>
        <p:sp>
          <p:nvSpPr>
            <p:cNvPr id="27676" name="Freeform 28"/>
            <p:cNvSpPr>
              <a:spLocks/>
            </p:cNvSpPr>
            <p:nvPr/>
          </p:nvSpPr>
          <p:spPr bwMode="auto">
            <a:xfrm>
              <a:off x="65" y="108"/>
              <a:ext cx="1536" cy="1632"/>
            </a:xfrm>
            <a:custGeom>
              <a:avLst/>
              <a:gdLst>
                <a:gd name="T0" fmla="*/ 0 w 21600"/>
                <a:gd name="T1" fmla="*/ 0 h 21600"/>
                <a:gd name="T2" fmla="*/ 7425 w 21600"/>
                <a:gd name="T3" fmla="*/ 2541 h 21600"/>
                <a:gd name="T4" fmla="*/ 12825 w 21600"/>
                <a:gd name="T5" fmla="*/ 5082 h 21600"/>
                <a:gd name="T6" fmla="*/ 16200 w 21600"/>
                <a:gd name="T7" fmla="*/ 8259 h 21600"/>
                <a:gd name="T8" fmla="*/ 18225 w 21600"/>
                <a:gd name="T9" fmla="*/ 11435 h 21600"/>
                <a:gd name="T10" fmla="*/ 20250 w 21600"/>
                <a:gd name="T11" fmla="*/ 17153 h 21600"/>
                <a:gd name="T12" fmla="*/ 21600 w 21600"/>
                <a:gd name="T13" fmla="*/ 21600 h 21600"/>
                <a:gd name="T14" fmla="*/ 15075 w 21600"/>
                <a:gd name="T15" fmla="*/ 19006 h 21600"/>
                <a:gd name="T16" fmla="*/ 12825 w 21600"/>
                <a:gd name="T17" fmla="*/ 17788 h 21600"/>
                <a:gd name="T18" fmla="*/ 8775 w 21600"/>
                <a:gd name="T19" fmla="*/ 15882 h 21600"/>
                <a:gd name="T20" fmla="*/ 4725 w 21600"/>
                <a:gd name="T21" fmla="*/ 12071 h 21600"/>
                <a:gd name="T22" fmla="*/ 2025 w 21600"/>
                <a:gd name="T23" fmla="*/ 6988 h 21600"/>
                <a:gd name="T24" fmla="*/ 0 w 21600"/>
                <a:gd name="T25"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425" y="2541"/>
                  </a:lnTo>
                  <a:lnTo>
                    <a:pt x="12825" y="5082"/>
                  </a:lnTo>
                  <a:lnTo>
                    <a:pt x="16200" y="8259"/>
                  </a:lnTo>
                  <a:lnTo>
                    <a:pt x="18225" y="11435"/>
                  </a:lnTo>
                  <a:lnTo>
                    <a:pt x="20250" y="17153"/>
                  </a:lnTo>
                  <a:lnTo>
                    <a:pt x="21600" y="21600"/>
                  </a:lnTo>
                  <a:lnTo>
                    <a:pt x="15075" y="19006"/>
                  </a:lnTo>
                  <a:lnTo>
                    <a:pt x="12825" y="17788"/>
                  </a:lnTo>
                  <a:lnTo>
                    <a:pt x="8775" y="15882"/>
                  </a:lnTo>
                  <a:lnTo>
                    <a:pt x="4725" y="12071"/>
                  </a:lnTo>
                  <a:lnTo>
                    <a:pt x="2025" y="6988"/>
                  </a:lnTo>
                  <a:lnTo>
                    <a:pt x="0" y="0"/>
                  </a:lnTo>
                </a:path>
              </a:pathLst>
            </a:custGeom>
            <a:solidFill>
              <a:schemeClr val="accent1">
                <a:lumMod val="60000"/>
                <a:lumOff val="40000"/>
              </a:schemeClr>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rnd">
                  <a:solidFill>
                    <a:schemeClr val="tx1"/>
                  </a:solidFill>
                  <a:round/>
                  <a:headEnd type="none" w="med" len="med"/>
                  <a:tailEnd type="none" w="med" len="med"/>
                </a14:hiddenLine>
              </a:ext>
            </a:extLst>
          </p:spPr>
          <p:txBody>
            <a:bodyPr lIns="0" tIns="0" rIns="0" bIns="0"/>
            <a:lstStyle/>
            <a:p>
              <a:endParaRPr lang="en-US"/>
            </a:p>
          </p:txBody>
        </p:sp>
        <p:grpSp>
          <p:nvGrpSpPr>
            <p:cNvPr id="27677" name="Group 29"/>
            <p:cNvGrpSpPr>
              <a:grpSpLocks/>
            </p:cNvGrpSpPr>
            <p:nvPr/>
          </p:nvGrpSpPr>
          <p:grpSpPr bwMode="auto">
            <a:xfrm>
              <a:off x="0" y="98"/>
              <a:ext cx="1892" cy="2019"/>
              <a:chOff x="0" y="0"/>
              <a:chExt cx="1892" cy="2019"/>
            </a:xfrm>
          </p:grpSpPr>
          <p:sp>
            <p:nvSpPr>
              <p:cNvPr id="27678" name="Freeform 30"/>
              <p:cNvSpPr>
                <a:spLocks/>
              </p:cNvSpPr>
              <p:nvPr/>
            </p:nvSpPr>
            <p:spPr bwMode="auto">
              <a:xfrm>
                <a:off x="0" y="0"/>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79" name="Rectangle 31"/>
              <p:cNvSpPr>
                <a:spLocks/>
              </p:cNvSpPr>
              <p:nvPr/>
            </p:nvSpPr>
            <p:spPr bwMode="auto">
              <a:xfrm>
                <a:off x="1569" y="1763"/>
                <a:ext cx="323"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1</a:t>
                </a:r>
              </a:p>
            </p:txBody>
          </p:sp>
        </p:grpSp>
        <p:grpSp>
          <p:nvGrpSpPr>
            <p:cNvPr id="27680" name="Group 32"/>
            <p:cNvGrpSpPr>
              <a:grpSpLocks/>
            </p:cNvGrpSpPr>
            <p:nvPr/>
          </p:nvGrpSpPr>
          <p:grpSpPr bwMode="auto">
            <a:xfrm>
              <a:off x="58" y="0"/>
              <a:ext cx="2052" cy="1879"/>
              <a:chOff x="0" y="0"/>
              <a:chExt cx="2052" cy="1879"/>
            </a:xfrm>
          </p:grpSpPr>
          <p:sp>
            <p:nvSpPr>
              <p:cNvPr id="27681" name="Freeform 33"/>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82" name="Rectangle 34"/>
              <p:cNvSpPr>
                <a:spLocks/>
              </p:cNvSpPr>
              <p:nvPr/>
            </p:nvSpPr>
            <p:spPr bwMode="auto">
              <a:xfrm>
                <a:off x="1745" y="1623"/>
                <a:ext cx="30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1</a:t>
                </a:r>
              </a:p>
            </p:txBody>
          </p:sp>
        </p:grpSp>
        <p:grpSp>
          <p:nvGrpSpPr>
            <p:cNvPr id="27683" name="Group 35"/>
            <p:cNvGrpSpPr>
              <a:grpSpLocks/>
            </p:cNvGrpSpPr>
            <p:nvPr/>
          </p:nvGrpSpPr>
          <p:grpSpPr bwMode="auto">
            <a:xfrm>
              <a:off x="1517" y="1458"/>
              <a:ext cx="224" cy="282"/>
              <a:chOff x="0" y="0"/>
              <a:chExt cx="224" cy="282"/>
            </a:xfrm>
          </p:grpSpPr>
          <p:sp>
            <p:nvSpPr>
              <p:cNvPr id="27684" name="Oval 36"/>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685" name="Rectangle 37"/>
              <p:cNvSpPr>
                <a:spLocks/>
              </p:cNvSpPr>
              <p:nvPr/>
            </p:nvSpPr>
            <p:spPr bwMode="auto">
              <a:xfrm>
                <a:off x="34"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grpSp>
      <p:sp>
        <p:nvSpPr>
          <p:cNvPr id="27686" name="Rectangle 38"/>
          <p:cNvSpPr>
            <a:spLocks/>
          </p:cNvSpPr>
          <p:nvPr/>
        </p:nvSpPr>
        <p:spPr bwMode="auto">
          <a:xfrm>
            <a:off x="2066925" y="2370138"/>
            <a:ext cx="1397000" cy="9398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dirty="0">
                <a:solidFill>
                  <a:schemeClr val="tx1"/>
                </a:solidFill>
                <a:latin typeface="Arial" charset="0"/>
                <a:ea typeface="ＭＳ Ｐゴシック" charset="0"/>
                <a:cs typeface="Arial" charset="0"/>
                <a:sym typeface="Arial" charset="0"/>
              </a:rPr>
              <a:t>Point B is on higher IC but is not efficient </a:t>
            </a:r>
          </a:p>
        </p:txBody>
      </p:sp>
      <p:grpSp>
        <p:nvGrpSpPr>
          <p:cNvPr id="27687" name="Group 39"/>
          <p:cNvGrpSpPr>
            <a:grpSpLocks/>
          </p:cNvGrpSpPr>
          <p:nvPr/>
        </p:nvGrpSpPr>
        <p:grpSpPr bwMode="auto">
          <a:xfrm>
            <a:off x="4210050" y="2687638"/>
            <a:ext cx="2889250" cy="2657475"/>
            <a:chOff x="0" y="0"/>
            <a:chExt cx="1820" cy="1674"/>
          </a:xfrm>
        </p:grpSpPr>
        <p:sp>
          <p:nvSpPr>
            <p:cNvPr id="27688" name="Freeform 40"/>
            <p:cNvSpPr>
              <a:spLocks/>
            </p:cNvSpPr>
            <p:nvPr/>
          </p:nvSpPr>
          <p:spPr bwMode="auto">
            <a:xfrm>
              <a:off x="0" y="0"/>
              <a:ext cx="1451" cy="1538"/>
            </a:xfrm>
            <a:custGeom>
              <a:avLst/>
              <a:gdLst>
                <a:gd name="T0" fmla="*/ 0 w 21600"/>
                <a:gd name="T1" fmla="*/ 0 h 21600"/>
                <a:gd name="T2" fmla="*/ 878 w 21600"/>
                <a:gd name="T3" fmla="*/ 3890 h 21600"/>
                <a:gd name="T4" fmla="*/ 1459 w 21600"/>
                <a:gd name="T5" fmla="*/ 5800 h 21600"/>
                <a:gd name="T6" fmla="*/ 2039 w 21600"/>
                <a:gd name="T7" fmla="*/ 7640 h 21600"/>
                <a:gd name="T8" fmla="*/ 2828 w 21600"/>
                <a:gd name="T9" fmla="*/ 9396 h 21600"/>
                <a:gd name="T10" fmla="*/ 3692 w 21600"/>
                <a:gd name="T11" fmla="*/ 11095 h 21600"/>
                <a:gd name="T12" fmla="*/ 4674 w 21600"/>
                <a:gd name="T13" fmla="*/ 12710 h 21600"/>
                <a:gd name="T14" fmla="*/ 5940 w 21600"/>
                <a:gd name="T15" fmla="*/ 14100 h 21600"/>
                <a:gd name="T16" fmla="*/ 7398 w 21600"/>
                <a:gd name="T17" fmla="*/ 15350 h 21600"/>
                <a:gd name="T18" fmla="*/ 9051 w 21600"/>
                <a:gd name="T19" fmla="*/ 16530 h 21600"/>
                <a:gd name="T20" fmla="*/ 10897 w 21600"/>
                <a:gd name="T21" fmla="*/ 17555 h 21600"/>
                <a:gd name="T22" fmla="*/ 12847 w 21600"/>
                <a:gd name="T23" fmla="*/ 18440 h 21600"/>
                <a:gd name="T24" fmla="*/ 14990 w 21600"/>
                <a:gd name="T25" fmla="*/ 19325 h 21600"/>
                <a:gd name="T26" fmla="*/ 17119 w 21600"/>
                <a:gd name="T27" fmla="*/ 20125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89" name="Rectangle 41"/>
            <p:cNvSpPr>
              <a:spLocks/>
            </p:cNvSpPr>
            <p:nvPr/>
          </p:nvSpPr>
          <p:spPr bwMode="auto">
            <a:xfrm>
              <a:off x="1513" y="1418"/>
              <a:ext cx="30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2</a:t>
              </a:r>
            </a:p>
          </p:txBody>
        </p:sp>
      </p:grpSp>
      <p:grpSp>
        <p:nvGrpSpPr>
          <p:cNvPr id="27690" name="Group 42"/>
          <p:cNvGrpSpPr>
            <a:grpSpLocks/>
          </p:cNvGrpSpPr>
          <p:nvPr/>
        </p:nvGrpSpPr>
        <p:grpSpPr bwMode="auto">
          <a:xfrm>
            <a:off x="3784600" y="3282950"/>
            <a:ext cx="2481263" cy="2606675"/>
            <a:chOff x="0" y="0"/>
            <a:chExt cx="1563" cy="1642"/>
          </a:xfrm>
        </p:grpSpPr>
        <p:sp>
          <p:nvSpPr>
            <p:cNvPr id="27691" name="Freeform 43"/>
            <p:cNvSpPr>
              <a:spLocks/>
            </p:cNvSpPr>
            <p:nvPr/>
          </p:nvSpPr>
          <p:spPr bwMode="auto">
            <a:xfrm>
              <a:off x="0" y="0"/>
              <a:ext cx="1295" cy="1347"/>
            </a:xfrm>
            <a:custGeom>
              <a:avLst/>
              <a:gdLst>
                <a:gd name="T0" fmla="*/ 0 w 21600"/>
                <a:gd name="T1" fmla="*/ 0 h 21600"/>
                <a:gd name="T2" fmla="*/ 4137 w 21600"/>
                <a:gd name="T3" fmla="*/ 1090 h 21600"/>
                <a:gd name="T4" fmla="*/ 6105 w 21600"/>
                <a:gd name="T5" fmla="*/ 1732 h 21600"/>
                <a:gd name="T6" fmla="*/ 7989 w 21600"/>
                <a:gd name="T7" fmla="*/ 2453 h 21600"/>
                <a:gd name="T8" fmla="*/ 9858 w 21600"/>
                <a:gd name="T9" fmla="*/ 3191 h 21600"/>
                <a:gd name="T10" fmla="*/ 11542 w 21600"/>
                <a:gd name="T11" fmla="*/ 4105 h 21600"/>
                <a:gd name="T12" fmla="*/ 13110 w 21600"/>
                <a:gd name="T13" fmla="*/ 5196 h 21600"/>
                <a:gd name="T14" fmla="*/ 14595 w 21600"/>
                <a:gd name="T15" fmla="*/ 6462 h 21600"/>
                <a:gd name="T16" fmla="*/ 15879 w 21600"/>
                <a:gd name="T17" fmla="*/ 7922 h 21600"/>
                <a:gd name="T18" fmla="*/ 16963 w 21600"/>
                <a:gd name="T19" fmla="*/ 9477 h 21600"/>
                <a:gd name="T20" fmla="*/ 17947 w 21600"/>
                <a:gd name="T21" fmla="*/ 11305 h 21600"/>
                <a:gd name="T22" fmla="*/ 18831 w 21600"/>
                <a:gd name="T23" fmla="*/ 13213 h 21600"/>
                <a:gd name="T24" fmla="*/ 19632 w 21600"/>
                <a:gd name="T25" fmla="*/ 15218 h 21600"/>
                <a:gd name="T26" fmla="*/ 20316 w 21600"/>
                <a:gd name="T27" fmla="*/ 1731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692" name="Rectangle 44"/>
            <p:cNvSpPr>
              <a:spLocks/>
            </p:cNvSpPr>
            <p:nvPr/>
          </p:nvSpPr>
          <p:spPr bwMode="auto">
            <a:xfrm>
              <a:off x="1211" y="1386"/>
              <a:ext cx="352"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2</a:t>
              </a:r>
            </a:p>
          </p:txBody>
        </p:sp>
      </p:grpSp>
      <p:grpSp>
        <p:nvGrpSpPr>
          <p:cNvPr id="27693" name="Group 45"/>
          <p:cNvGrpSpPr>
            <a:grpSpLocks/>
          </p:cNvGrpSpPr>
          <p:nvPr/>
        </p:nvGrpSpPr>
        <p:grpSpPr bwMode="auto">
          <a:xfrm>
            <a:off x="5576888" y="4457700"/>
            <a:ext cx="400050" cy="419100"/>
            <a:chOff x="0" y="0"/>
            <a:chExt cx="252" cy="264"/>
          </a:xfrm>
        </p:grpSpPr>
        <p:sp>
          <p:nvSpPr>
            <p:cNvPr id="27694" name="Oval 46"/>
            <p:cNvSpPr>
              <a:spLocks/>
            </p:cNvSpPr>
            <p:nvPr/>
          </p:nvSpPr>
          <p:spPr bwMode="auto">
            <a:xfrm>
              <a:off x="0" y="168"/>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695" name="Rectangle 47"/>
            <p:cNvSpPr>
              <a:spLocks/>
            </p:cNvSpPr>
            <p:nvPr/>
          </p:nvSpPr>
          <p:spPr bwMode="auto">
            <a:xfrm>
              <a:off x="62"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B</a:t>
              </a:r>
            </a:p>
          </p:txBody>
        </p:sp>
      </p:grpSp>
      <p:sp>
        <p:nvSpPr>
          <p:cNvPr id="27696" name="Rectangle 48"/>
          <p:cNvSpPr>
            <a:spLocks/>
          </p:cNvSpPr>
          <p:nvPr/>
        </p:nvSpPr>
        <p:spPr bwMode="auto">
          <a:xfrm>
            <a:off x="2073275" y="4367213"/>
            <a:ext cx="1524000" cy="12573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At point C, MRSs are equal and allocation is efficient</a:t>
            </a:r>
          </a:p>
        </p:txBody>
      </p:sp>
      <p:grpSp>
        <p:nvGrpSpPr>
          <p:cNvPr id="27697" name="Group 49"/>
          <p:cNvGrpSpPr>
            <a:grpSpLocks/>
          </p:cNvGrpSpPr>
          <p:nvPr/>
        </p:nvGrpSpPr>
        <p:grpSpPr bwMode="auto">
          <a:xfrm>
            <a:off x="3624263" y="3671888"/>
            <a:ext cx="1762125" cy="2103437"/>
            <a:chOff x="0" y="0"/>
            <a:chExt cx="1110" cy="1325"/>
          </a:xfrm>
        </p:grpSpPr>
        <p:sp>
          <p:nvSpPr>
            <p:cNvPr id="27698" name="Rectangle 50"/>
            <p:cNvSpPr>
              <a:spLocks/>
            </p:cNvSpPr>
            <p:nvPr/>
          </p:nvSpPr>
          <p:spPr bwMode="auto">
            <a:xfrm>
              <a:off x="787" y="1069"/>
              <a:ext cx="323"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3</a:t>
              </a:r>
            </a:p>
          </p:txBody>
        </p:sp>
        <p:sp>
          <p:nvSpPr>
            <p:cNvPr id="27699" name="Freeform 51"/>
            <p:cNvSpPr>
              <a:spLocks/>
            </p:cNvSpPr>
            <p:nvPr/>
          </p:nvSpPr>
          <p:spPr bwMode="auto">
            <a:xfrm>
              <a:off x="0" y="0"/>
              <a:ext cx="1009" cy="1057"/>
            </a:xfrm>
            <a:custGeom>
              <a:avLst/>
              <a:gdLst>
                <a:gd name="T0" fmla="*/ 0 w 21600"/>
                <a:gd name="T1" fmla="*/ 0 h 21600"/>
                <a:gd name="T2" fmla="*/ 4089 w 21600"/>
                <a:gd name="T3" fmla="*/ 1042 h 21600"/>
                <a:gd name="T4" fmla="*/ 8049 w 21600"/>
                <a:gd name="T5" fmla="*/ 2309 h 21600"/>
                <a:gd name="T6" fmla="*/ 9805 w 21600"/>
                <a:gd name="T7" fmla="*/ 3127 h 21600"/>
                <a:gd name="T8" fmla="*/ 11560 w 21600"/>
                <a:gd name="T9" fmla="*/ 4067 h 21600"/>
                <a:gd name="T10" fmla="*/ 13187 w 21600"/>
                <a:gd name="T11" fmla="*/ 5109 h 21600"/>
                <a:gd name="T12" fmla="*/ 14600 w 21600"/>
                <a:gd name="T13" fmla="*/ 6376 h 21600"/>
                <a:gd name="T14" fmla="*/ 15884 w 21600"/>
                <a:gd name="T15" fmla="*/ 7888 h 21600"/>
                <a:gd name="T16" fmla="*/ 16933 w 21600"/>
                <a:gd name="T17" fmla="*/ 9523 h 21600"/>
                <a:gd name="T18" fmla="*/ 17982 w 21600"/>
                <a:gd name="T19" fmla="*/ 11260 h 21600"/>
                <a:gd name="T20" fmla="*/ 18796 w 21600"/>
                <a:gd name="T21" fmla="*/ 13119 h 21600"/>
                <a:gd name="T22" fmla="*/ 20316 w 21600"/>
                <a:gd name="T23" fmla="*/ 1730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27700" name="Group 52"/>
          <p:cNvGrpSpPr>
            <a:grpSpLocks/>
          </p:cNvGrpSpPr>
          <p:nvPr/>
        </p:nvGrpSpPr>
        <p:grpSpPr bwMode="auto">
          <a:xfrm>
            <a:off x="4700588" y="3857625"/>
            <a:ext cx="371475" cy="461963"/>
            <a:chOff x="0" y="0"/>
            <a:chExt cx="234" cy="291"/>
          </a:xfrm>
        </p:grpSpPr>
        <p:sp>
          <p:nvSpPr>
            <p:cNvPr id="27701" name="Oval 53"/>
            <p:cNvSpPr>
              <a:spLocks/>
            </p:cNvSpPr>
            <p:nvPr/>
          </p:nvSpPr>
          <p:spPr bwMode="auto">
            <a:xfrm>
              <a:off x="0" y="19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702" name="Rectangle 54"/>
            <p:cNvSpPr>
              <a:spLocks/>
            </p:cNvSpPr>
            <p:nvPr/>
          </p:nvSpPr>
          <p:spPr bwMode="auto">
            <a:xfrm>
              <a:off x="44"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C</a:t>
              </a:r>
            </a:p>
          </p:txBody>
        </p:sp>
      </p:grpSp>
      <p:sp>
        <p:nvSpPr>
          <p:cNvPr id="27703" name="Rectangle 55"/>
          <p:cNvSpPr>
            <a:spLocks/>
          </p:cNvSpPr>
          <p:nvPr/>
        </p:nvSpPr>
        <p:spPr bwMode="auto">
          <a:xfrm>
            <a:off x="6175375" y="2163763"/>
            <a:ext cx="1549400" cy="13462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a:solidFill>
                  <a:schemeClr val="tx1"/>
                </a:solidFill>
                <a:latin typeface="Arial" charset="0"/>
                <a:ea typeface="ＭＳ Ｐゴシック" charset="0"/>
                <a:cs typeface="Arial" charset="0"/>
                <a:sym typeface="Arial" charset="0"/>
              </a:rPr>
              <a:t>D is also a possible efficient allocation depending on bargaining </a:t>
            </a:r>
          </a:p>
        </p:txBody>
      </p:sp>
      <p:grpSp>
        <p:nvGrpSpPr>
          <p:cNvPr id="27704" name="Group 56"/>
          <p:cNvGrpSpPr>
            <a:grpSpLocks/>
          </p:cNvGrpSpPr>
          <p:nvPr/>
        </p:nvGrpSpPr>
        <p:grpSpPr bwMode="auto">
          <a:xfrm>
            <a:off x="5080000" y="2403475"/>
            <a:ext cx="2138363" cy="2332038"/>
            <a:chOff x="0" y="0"/>
            <a:chExt cx="1347" cy="1469"/>
          </a:xfrm>
        </p:grpSpPr>
        <p:sp>
          <p:nvSpPr>
            <p:cNvPr id="27705" name="Freeform 57"/>
            <p:cNvSpPr>
              <a:spLocks/>
            </p:cNvSpPr>
            <p:nvPr/>
          </p:nvSpPr>
          <p:spPr bwMode="auto">
            <a:xfrm>
              <a:off x="0" y="0"/>
              <a:ext cx="1032" cy="1261"/>
            </a:xfrm>
            <a:custGeom>
              <a:avLst/>
              <a:gdLst>
                <a:gd name="T0" fmla="*/ 0 w 21600"/>
                <a:gd name="T1" fmla="*/ 0 h 21600"/>
                <a:gd name="T2" fmla="*/ 858 w 21600"/>
                <a:gd name="T3" fmla="*/ 3940 h 21600"/>
                <a:gd name="T4" fmla="*/ 1967 w 21600"/>
                <a:gd name="T5" fmla="*/ 7725 h 21600"/>
                <a:gd name="T6" fmla="*/ 2679 w 21600"/>
                <a:gd name="T7" fmla="*/ 9490 h 21600"/>
                <a:gd name="T8" fmla="*/ 3663 w 21600"/>
                <a:gd name="T9" fmla="*/ 11185 h 21600"/>
                <a:gd name="T10" fmla="*/ 4626 w 21600"/>
                <a:gd name="T11" fmla="*/ 12727 h 21600"/>
                <a:gd name="T12" fmla="*/ 5902 w 21600"/>
                <a:gd name="T13" fmla="*/ 14200 h 21600"/>
                <a:gd name="T14" fmla="*/ 7305 w 21600"/>
                <a:gd name="T15" fmla="*/ 15433 h 21600"/>
                <a:gd name="T16" fmla="*/ 8979 w 21600"/>
                <a:gd name="T17" fmla="*/ 16581 h 21600"/>
                <a:gd name="T18" fmla="*/ 10800 w 21600"/>
                <a:gd name="T19" fmla="*/ 17592 h 21600"/>
                <a:gd name="T20" fmla="*/ 12767 w 21600"/>
                <a:gd name="T21" fmla="*/ 18517 h 21600"/>
                <a:gd name="T22" fmla="*/ 17121 w 21600"/>
                <a:gd name="T23" fmla="*/ 20127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7706" name="Rectangle 58"/>
            <p:cNvSpPr>
              <a:spLocks/>
            </p:cNvSpPr>
            <p:nvPr/>
          </p:nvSpPr>
          <p:spPr bwMode="auto">
            <a:xfrm>
              <a:off x="1040" y="1213"/>
              <a:ext cx="307"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3</a:t>
              </a:r>
            </a:p>
          </p:txBody>
        </p:sp>
      </p:grpSp>
      <p:grpSp>
        <p:nvGrpSpPr>
          <p:cNvPr id="27707" name="Group 59"/>
          <p:cNvGrpSpPr>
            <a:grpSpLocks/>
          </p:cNvGrpSpPr>
          <p:nvPr/>
        </p:nvGrpSpPr>
        <p:grpSpPr bwMode="auto">
          <a:xfrm>
            <a:off x="5429250" y="3324225"/>
            <a:ext cx="371475" cy="461963"/>
            <a:chOff x="0" y="0"/>
            <a:chExt cx="234" cy="291"/>
          </a:xfrm>
        </p:grpSpPr>
        <p:sp>
          <p:nvSpPr>
            <p:cNvPr id="27708" name="Oval 60"/>
            <p:cNvSpPr>
              <a:spLocks/>
            </p:cNvSpPr>
            <p:nvPr/>
          </p:nvSpPr>
          <p:spPr bwMode="auto">
            <a:xfrm>
              <a:off x="0" y="19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709" name="Rectangle 61"/>
            <p:cNvSpPr>
              <a:spLocks/>
            </p:cNvSpPr>
            <p:nvPr/>
          </p:nvSpPr>
          <p:spPr bwMode="auto">
            <a:xfrm>
              <a:off x="44"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D</a:t>
              </a:r>
            </a:p>
          </p:txBody>
        </p:sp>
      </p:grpSp>
      <p:sp>
        <p:nvSpPr>
          <p:cNvPr id="64" name="Footer Placeholder 63"/>
          <p:cNvSpPr>
            <a:spLocks noGrp="1"/>
          </p:cNvSpPr>
          <p:nvPr>
            <p:ph type="ftr" sz="quarter" idx="3"/>
          </p:nvPr>
        </p:nvSpPr>
        <p:spPr/>
        <p:txBody>
          <a:bodyPr/>
          <a:lstStyle/>
          <a:p>
            <a:pPr>
              <a:defRPr/>
            </a:pPr>
            <a:r>
              <a:rPr lang="en-US" smtClean="0"/>
              <a:t>Chayun Tantivasadakarn</a:t>
            </a:r>
            <a:endParaRPr lang="en-US"/>
          </a:p>
        </p:txBody>
      </p:sp>
      <p:sp>
        <p:nvSpPr>
          <p:cNvPr id="60" name="Slide Number Placeholder 59"/>
          <p:cNvSpPr>
            <a:spLocks noGrp="1"/>
          </p:cNvSpPr>
          <p:nvPr>
            <p:ph type="sldNum" sz="quarter" idx="10"/>
          </p:nvPr>
        </p:nvSpPr>
        <p:spPr/>
        <p:txBody>
          <a:bodyPr/>
          <a:lstStyle/>
          <a:p>
            <a:pPr>
              <a:defRPr/>
            </a:pPr>
            <a:fld id="{9E387584-B985-904E-8245-01EF6FD3F89F}" type="slidenum">
              <a:rPr lang="en-US" smtClean="0"/>
              <a:pPr>
                <a:defRPr/>
              </a:pPr>
              <a:t>21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7675"/>
                                        </p:tgtEl>
                                        <p:attrNameLst>
                                          <p:attrName>style.visibility</p:attrName>
                                        </p:attrNameLst>
                                      </p:cBhvr>
                                      <p:to>
                                        <p:strVal val="visible"/>
                                      </p:to>
                                    </p:set>
                                    <p:animEffect transition="in" filter="wipe(up)">
                                      <p:cBhvr>
                                        <p:cTn id="7" dur="500"/>
                                        <p:tgtEl>
                                          <p:spTgt spid="276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27687"/>
                                        </p:tgtEl>
                                        <p:attrNameLst>
                                          <p:attrName>style.visibility</p:attrName>
                                        </p:attrNameLst>
                                      </p:cBhvr>
                                      <p:to>
                                        <p:strVal val="visible"/>
                                      </p:to>
                                    </p:set>
                                    <p:animEffect transition="in" filter="wipe(up)">
                                      <p:cBhvr>
                                        <p:cTn id="12" dur="500"/>
                                        <p:tgtEl>
                                          <p:spTgt spid="2768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27690"/>
                                        </p:tgtEl>
                                        <p:attrNameLst>
                                          <p:attrName>style.visibility</p:attrName>
                                        </p:attrNameLst>
                                      </p:cBhvr>
                                      <p:to>
                                        <p:strVal val="visible"/>
                                      </p:to>
                                    </p:set>
                                    <p:animEffect transition="in" filter="wipe(up)">
                                      <p:cBhvr>
                                        <p:cTn id="17" dur="500"/>
                                        <p:tgtEl>
                                          <p:spTgt spid="276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27693"/>
                                        </p:tgtEl>
                                        <p:attrNameLst>
                                          <p:attrName>style.visibility</p:attrName>
                                        </p:attrNameLst>
                                      </p:cBhvr>
                                      <p:to>
                                        <p:strVal val="visible"/>
                                      </p:to>
                                    </p:set>
                                    <p:animEffect transition="in" filter="wipe(up)">
                                      <p:cBhvr>
                                        <p:cTn id="22" dur="500"/>
                                        <p:tgtEl>
                                          <p:spTgt spid="2769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7686"/>
                                        </p:tgtEl>
                                        <p:attrNameLst>
                                          <p:attrName>style.visibility</p:attrName>
                                        </p:attrNameLst>
                                      </p:cBhvr>
                                      <p:to>
                                        <p:strVal val="visible"/>
                                      </p:to>
                                    </p:set>
                                    <p:animEffect transition="in" filter="wipe(up)">
                                      <p:cBhvr>
                                        <p:cTn id="27" dur="500"/>
                                        <p:tgtEl>
                                          <p:spTgt spid="2768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27697"/>
                                        </p:tgtEl>
                                        <p:attrNameLst>
                                          <p:attrName>style.visibility</p:attrName>
                                        </p:attrNameLst>
                                      </p:cBhvr>
                                      <p:to>
                                        <p:strVal val="visible"/>
                                      </p:to>
                                    </p:set>
                                    <p:animEffect transition="in" filter="wipe(up)">
                                      <p:cBhvr>
                                        <p:cTn id="32" dur="500"/>
                                        <p:tgtEl>
                                          <p:spTgt spid="2769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1" fill="hold" nodeType="clickEffect">
                                  <p:stCondLst>
                                    <p:cond delay="0"/>
                                  </p:stCondLst>
                                  <p:childTnLst>
                                    <p:set>
                                      <p:cBhvr>
                                        <p:cTn id="36" dur="1" fill="hold">
                                          <p:stCondLst>
                                            <p:cond delay="0"/>
                                          </p:stCondLst>
                                        </p:cTn>
                                        <p:tgtEl>
                                          <p:spTgt spid="27700"/>
                                        </p:tgtEl>
                                        <p:attrNameLst>
                                          <p:attrName>style.visibility</p:attrName>
                                        </p:attrNameLst>
                                      </p:cBhvr>
                                      <p:to>
                                        <p:strVal val="visible"/>
                                      </p:to>
                                    </p:set>
                                    <p:animEffect transition="in" filter="wipe(up)">
                                      <p:cBhvr>
                                        <p:cTn id="37" dur="500"/>
                                        <p:tgtEl>
                                          <p:spTgt spid="2770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9" fill="hold" grpId="0" nodeType="clickEffect">
                                  <p:stCondLst>
                                    <p:cond delay="0"/>
                                  </p:stCondLst>
                                  <p:childTnLst>
                                    <p:set>
                                      <p:cBhvr>
                                        <p:cTn id="41" dur="1" fill="hold">
                                          <p:stCondLst>
                                            <p:cond delay="0"/>
                                          </p:stCondLst>
                                        </p:cTn>
                                        <p:tgtEl>
                                          <p:spTgt spid="27696"/>
                                        </p:tgtEl>
                                        <p:attrNameLst>
                                          <p:attrName>style.visibility</p:attrName>
                                        </p:attrNameLst>
                                      </p:cBhvr>
                                      <p:to>
                                        <p:strVal val="visible"/>
                                      </p:to>
                                    </p:set>
                                    <p:animEffect transition="in" filter="strips(upLeft)">
                                      <p:cBhvr>
                                        <p:cTn id="42" dur="500"/>
                                        <p:tgtEl>
                                          <p:spTgt spid="2769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nodeType="clickEffect">
                                  <p:stCondLst>
                                    <p:cond delay="0"/>
                                  </p:stCondLst>
                                  <p:childTnLst>
                                    <p:set>
                                      <p:cBhvr>
                                        <p:cTn id="46" dur="1" fill="hold">
                                          <p:stCondLst>
                                            <p:cond delay="0"/>
                                          </p:stCondLst>
                                        </p:cTn>
                                        <p:tgtEl>
                                          <p:spTgt spid="27704"/>
                                        </p:tgtEl>
                                        <p:attrNameLst>
                                          <p:attrName>style.visibility</p:attrName>
                                        </p:attrNameLst>
                                      </p:cBhvr>
                                      <p:to>
                                        <p:strVal val="visible"/>
                                      </p:to>
                                    </p:set>
                                    <p:animEffect transition="in" filter="wipe(up)">
                                      <p:cBhvr>
                                        <p:cTn id="47" dur="500"/>
                                        <p:tgtEl>
                                          <p:spTgt spid="277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1" fill="hold" nodeType="clickEffect">
                                  <p:stCondLst>
                                    <p:cond delay="0"/>
                                  </p:stCondLst>
                                  <p:childTnLst>
                                    <p:set>
                                      <p:cBhvr>
                                        <p:cTn id="51" dur="1" fill="hold">
                                          <p:stCondLst>
                                            <p:cond delay="0"/>
                                          </p:stCondLst>
                                        </p:cTn>
                                        <p:tgtEl>
                                          <p:spTgt spid="27707"/>
                                        </p:tgtEl>
                                        <p:attrNameLst>
                                          <p:attrName>style.visibility</p:attrName>
                                        </p:attrNameLst>
                                      </p:cBhvr>
                                      <p:to>
                                        <p:strVal val="visible"/>
                                      </p:to>
                                    </p:set>
                                    <p:animEffect transition="in" filter="wipe(up)">
                                      <p:cBhvr>
                                        <p:cTn id="52" dur="500"/>
                                        <p:tgtEl>
                                          <p:spTgt spid="2770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9" fill="hold" grpId="0" nodeType="clickEffect">
                                  <p:stCondLst>
                                    <p:cond delay="0"/>
                                  </p:stCondLst>
                                  <p:childTnLst>
                                    <p:set>
                                      <p:cBhvr>
                                        <p:cTn id="56" dur="1" fill="hold">
                                          <p:stCondLst>
                                            <p:cond delay="0"/>
                                          </p:stCondLst>
                                        </p:cTn>
                                        <p:tgtEl>
                                          <p:spTgt spid="27703"/>
                                        </p:tgtEl>
                                        <p:attrNameLst>
                                          <p:attrName>style.visibility</p:attrName>
                                        </p:attrNameLst>
                                      </p:cBhvr>
                                      <p:to>
                                        <p:strVal val="visible"/>
                                      </p:to>
                                    </p:set>
                                    <p:animEffect transition="in" filter="strips(upLeft)">
                                      <p:cBhvr>
                                        <p:cTn id="57" dur="500"/>
                                        <p:tgtEl>
                                          <p:spTgt spid="277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86" grpId="0" animBg="1" autoUpdateAnimBg="0"/>
      <p:bldP spid="27696" grpId="0" animBg="1" autoUpdateAnimBg="0"/>
      <p:bldP spid="27703" grpId="0" animBg="1" autoUpdateAnimBg="0"/>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8677" name="Rectangle 5"/>
          <p:cNvSpPr>
            <a:spLocks noGrp="1" noChangeArrowheads="1"/>
          </p:cNvSpPr>
          <p:nvPr>
            <p:ph type="title"/>
          </p:nvPr>
        </p:nvSpPr>
        <p:spPr>
          <a:ln/>
        </p:spPr>
        <p:txBody>
          <a:bodyPr rIns="132080"/>
          <a:lstStyle/>
          <a:p>
            <a:r>
              <a:rPr lang="en-US"/>
              <a:t>Efficient Allocations</a:t>
            </a:r>
          </a:p>
        </p:txBody>
      </p:sp>
      <p:sp>
        <p:nvSpPr>
          <p:cNvPr id="28678" name="Rectangle 6"/>
          <p:cNvSpPr>
            <a:spLocks noGrp="1" noChangeArrowheads="1"/>
          </p:cNvSpPr>
          <p:nvPr>
            <p:ph idx="1"/>
          </p:nvPr>
        </p:nvSpPr>
        <p:spPr>
          <a:xfrm>
            <a:off x="685800" y="990600"/>
            <a:ext cx="7772400" cy="4724400"/>
          </a:xfrm>
          <a:ln/>
        </p:spPr>
        <p:txBody>
          <a:bodyPr rIns="132080"/>
          <a:lstStyle/>
          <a:p>
            <a:r>
              <a:rPr lang="en-US" dirty="0"/>
              <a:t>We can see both parties are better off at point B since they both end up on a higher indifference curve</a:t>
            </a:r>
          </a:p>
          <a:p>
            <a:pPr marL="782638" lvl="1"/>
            <a:r>
              <a:rPr lang="en-US" dirty="0"/>
              <a:t>Not efficient since </a:t>
            </a:r>
            <a:r>
              <a:rPr lang="en-US" dirty="0" err="1"/>
              <a:t>MRSs</a:t>
            </a:r>
            <a:r>
              <a:rPr lang="en-US" dirty="0"/>
              <a:t> different – indifference curve have different slopes</a:t>
            </a:r>
          </a:p>
          <a:p>
            <a:r>
              <a:rPr lang="en-US" dirty="0"/>
              <a:t>Although a trade might make both parties better off, the new allocation is not necessarily efficient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22</a:t>
            </a:fld>
            <a:endParaRPr lang="th-TH"/>
          </a:p>
        </p:txBody>
      </p:sp>
      <p:pic>
        <p:nvPicPr>
          <p:cNvPr id="6" name="Picture 6"/>
          <p:cNvPicPr>
            <a:picLocks noChangeAspect="1"/>
          </p:cNvPicPr>
          <p:nvPr/>
        </p:nvPicPr>
        <p:blipFill>
          <a:blip r:embed="rId2"/>
          <a:srcRect/>
          <a:stretch>
            <a:fillRect/>
          </a:stretch>
        </p:blipFill>
        <p:spPr bwMode="auto">
          <a:xfrm>
            <a:off x="6096000" y="4295775"/>
            <a:ext cx="3048000" cy="2282825"/>
          </a:xfrm>
          <a:prstGeom prst="rect">
            <a:avLst/>
          </a:prstGeom>
          <a:noFill/>
          <a:ln w="9525">
            <a:noFill/>
            <a:miter lim="800000"/>
            <a:headEnd/>
            <a:tailEnd/>
          </a:ln>
        </p:spPr>
      </p:pic>
      <p:pic>
        <p:nvPicPr>
          <p:cNvPr id="7" name="Picture 5"/>
          <p:cNvPicPr>
            <a:picLocks noChangeAspect="1"/>
          </p:cNvPicPr>
          <p:nvPr/>
        </p:nvPicPr>
        <p:blipFill>
          <a:blip r:embed="rId3"/>
          <a:srcRect/>
          <a:stretch>
            <a:fillRect/>
          </a:stretch>
        </p:blipFill>
        <p:spPr bwMode="auto">
          <a:xfrm>
            <a:off x="304800" y="4889500"/>
            <a:ext cx="2057400" cy="15494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build="p" bldLvl="5"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9701" name="Rectangle 5"/>
          <p:cNvSpPr>
            <a:spLocks noGrp="1" noChangeArrowheads="1"/>
          </p:cNvSpPr>
          <p:nvPr>
            <p:ph type="title"/>
          </p:nvPr>
        </p:nvSpPr>
        <p:spPr>
          <a:ln/>
        </p:spPr>
        <p:txBody>
          <a:bodyPr rIns="132080"/>
          <a:lstStyle/>
          <a:p>
            <a:r>
              <a:rPr lang="en-US"/>
              <a:t>Efficient Allocations</a:t>
            </a:r>
          </a:p>
        </p:txBody>
      </p:sp>
      <p:sp>
        <p:nvSpPr>
          <p:cNvPr id="29702" name="Rectangle 6"/>
          <p:cNvSpPr>
            <a:spLocks noGrp="1" noChangeArrowheads="1"/>
          </p:cNvSpPr>
          <p:nvPr>
            <p:ph idx="1"/>
          </p:nvPr>
        </p:nvSpPr>
        <p:spPr>
          <a:xfrm>
            <a:off x="685800" y="914400"/>
            <a:ext cx="7772400" cy="4724400"/>
          </a:xfrm>
          <a:ln/>
        </p:spPr>
        <p:txBody>
          <a:bodyPr rIns="132080"/>
          <a:lstStyle/>
          <a:p>
            <a:r>
              <a:rPr lang="en-US" sz="4400" dirty="0"/>
              <a:t>How do these parties reach an efficient allocation?</a:t>
            </a:r>
          </a:p>
          <a:p>
            <a:pPr marL="782638" lvl="1"/>
            <a:r>
              <a:rPr lang="en-US" sz="4400" dirty="0"/>
              <a:t>When there is no more room for trade</a:t>
            </a:r>
          </a:p>
          <a:p>
            <a:pPr marL="782638" lvl="1"/>
            <a:r>
              <a:rPr lang="en-US" sz="4400" dirty="0"/>
              <a:t>When their </a:t>
            </a:r>
            <a:r>
              <a:rPr lang="en-US" sz="4400" dirty="0" err="1"/>
              <a:t>MRSs</a:t>
            </a:r>
            <a:r>
              <a:rPr lang="en-US" sz="4400" dirty="0"/>
              <a:t> are equal</a:t>
            </a:r>
          </a:p>
          <a:p>
            <a:pPr marL="782638" lvl="1"/>
            <a:r>
              <a:rPr lang="en-US" sz="4400" dirty="0"/>
              <a:t>They will keep trading, reaching higher indifference curves, until they can no longer do so and still make each better off</a:t>
            </a:r>
          </a:p>
          <a:p>
            <a:pPr marL="782638" lvl="1"/>
            <a:r>
              <a:rPr lang="en-US" sz="4400" dirty="0"/>
              <a:t>This is when indifference curves are tangent – they have the same slope and same MRS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7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970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970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970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970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build="p" bldLvl="5" autoUpdateAnimBg="0"/>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3" name="Rectangle 5"/>
          <p:cNvSpPr>
            <a:spLocks noGrp="1" noChangeArrowheads="1"/>
          </p:cNvSpPr>
          <p:nvPr>
            <p:ph type="title"/>
          </p:nvPr>
        </p:nvSpPr>
        <p:spPr>
          <a:ln/>
        </p:spPr>
        <p:txBody>
          <a:bodyPr rIns="132080"/>
          <a:lstStyle/>
          <a:p>
            <a:r>
              <a:rPr lang="en-US"/>
              <a:t>The Contract Curve</a:t>
            </a:r>
          </a:p>
        </p:txBody>
      </p:sp>
      <p:sp>
        <p:nvSpPr>
          <p:cNvPr id="32774" name="Rectangle 6"/>
          <p:cNvSpPr>
            <a:spLocks/>
          </p:cNvSpPr>
          <p:nvPr/>
        </p:nvSpPr>
        <p:spPr bwMode="auto">
          <a:xfrm>
            <a:off x="2003425" y="17208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75" name="Rectangle 7"/>
          <p:cNvSpPr>
            <a:spLocks/>
          </p:cNvSpPr>
          <p:nvPr/>
        </p:nvSpPr>
        <p:spPr bwMode="auto">
          <a:xfrm>
            <a:off x="1619250" y="5603875"/>
            <a:ext cx="366713"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32776" name="Rectangle 8"/>
          <p:cNvSpPr>
            <a:spLocks/>
          </p:cNvSpPr>
          <p:nvPr/>
        </p:nvSpPr>
        <p:spPr bwMode="auto">
          <a:xfrm>
            <a:off x="925513" y="3332163"/>
            <a:ext cx="9779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32777" name="Line 9"/>
          <p:cNvSpPr>
            <a:spLocks noChangeShapeType="1"/>
          </p:cNvSpPr>
          <p:nvPr/>
        </p:nvSpPr>
        <p:spPr bwMode="auto">
          <a:xfrm>
            <a:off x="1395413" y="4022725"/>
            <a:ext cx="1587" cy="582613"/>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78" name="Line 10"/>
          <p:cNvSpPr>
            <a:spLocks noChangeShapeType="1"/>
          </p:cNvSpPr>
          <p:nvPr/>
        </p:nvSpPr>
        <p:spPr bwMode="auto">
          <a:xfrm>
            <a:off x="1395413" y="2803525"/>
            <a:ext cx="1587" cy="582613"/>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79" name="Rectangle 11"/>
          <p:cNvSpPr>
            <a:spLocks/>
          </p:cNvSpPr>
          <p:nvPr/>
        </p:nvSpPr>
        <p:spPr bwMode="auto">
          <a:xfrm>
            <a:off x="8194675" y="3332163"/>
            <a:ext cx="9779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32780" name="Line 12"/>
          <p:cNvSpPr>
            <a:spLocks noChangeShapeType="1"/>
          </p:cNvSpPr>
          <p:nvPr/>
        </p:nvSpPr>
        <p:spPr bwMode="auto">
          <a:xfrm>
            <a:off x="8664575" y="4022725"/>
            <a:ext cx="1588" cy="582613"/>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81" name="Line 13"/>
          <p:cNvSpPr>
            <a:spLocks noChangeShapeType="1"/>
          </p:cNvSpPr>
          <p:nvPr/>
        </p:nvSpPr>
        <p:spPr bwMode="auto">
          <a:xfrm>
            <a:off x="8664575" y="2803525"/>
            <a:ext cx="1588" cy="582613"/>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82" name="Rectangle 14"/>
          <p:cNvSpPr>
            <a:spLocks/>
          </p:cNvSpPr>
          <p:nvPr/>
        </p:nvSpPr>
        <p:spPr bwMode="auto">
          <a:xfrm>
            <a:off x="7943850" y="13382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32783" name="Rectangle 15"/>
          <p:cNvSpPr>
            <a:spLocks/>
          </p:cNvSpPr>
          <p:nvPr/>
        </p:nvSpPr>
        <p:spPr bwMode="auto">
          <a:xfrm>
            <a:off x="5581650" y="1262063"/>
            <a:ext cx="1444625"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32784" name="Rectangle 16"/>
          <p:cNvSpPr>
            <a:spLocks/>
          </p:cNvSpPr>
          <p:nvPr/>
        </p:nvSpPr>
        <p:spPr bwMode="auto">
          <a:xfrm>
            <a:off x="2459038" y="5756275"/>
            <a:ext cx="1500187"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32785" name="Line 17"/>
          <p:cNvSpPr>
            <a:spLocks noChangeShapeType="1"/>
          </p:cNvSpPr>
          <p:nvPr/>
        </p:nvSpPr>
        <p:spPr bwMode="auto">
          <a:xfrm flipH="1">
            <a:off x="3898900" y="1493838"/>
            <a:ext cx="1624013" cy="1587"/>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86" name="Freeform 18"/>
          <p:cNvSpPr>
            <a:spLocks/>
          </p:cNvSpPr>
          <p:nvPr/>
        </p:nvSpPr>
        <p:spPr bwMode="auto">
          <a:xfrm>
            <a:off x="2009775" y="1727200"/>
            <a:ext cx="5940425" cy="3959225"/>
          </a:xfrm>
          <a:custGeom>
            <a:avLst/>
            <a:gdLst>
              <a:gd name="T0" fmla="*/ 0 w 21600"/>
              <a:gd name="T1" fmla="*/ 21600 h 21600"/>
              <a:gd name="T2" fmla="*/ 773 w 21600"/>
              <a:gd name="T3" fmla="*/ 20284 h 21600"/>
              <a:gd name="T4" fmla="*/ 1507 w 21600"/>
              <a:gd name="T5" fmla="*/ 19080 h 21600"/>
              <a:gd name="T6" fmla="*/ 2280 w 21600"/>
              <a:gd name="T7" fmla="*/ 17971 h 21600"/>
              <a:gd name="T8" fmla="*/ 2649 w 21600"/>
              <a:gd name="T9" fmla="*/ 17451 h 21600"/>
              <a:gd name="T10" fmla="*/ 3013 w 21600"/>
              <a:gd name="T11" fmla="*/ 17027 h 21600"/>
              <a:gd name="T12" fmla="*/ 3377 w 21600"/>
              <a:gd name="T13" fmla="*/ 16663 h 21600"/>
              <a:gd name="T14" fmla="*/ 3740 w 21600"/>
              <a:gd name="T15" fmla="*/ 16343 h 21600"/>
              <a:gd name="T16" fmla="*/ 4427 w 21600"/>
              <a:gd name="T17" fmla="*/ 15815 h 21600"/>
              <a:gd name="T18" fmla="*/ 5114 w 21600"/>
              <a:gd name="T19" fmla="*/ 15347 h 21600"/>
              <a:gd name="T20" fmla="*/ 5795 w 21600"/>
              <a:gd name="T21" fmla="*/ 14923 h 21600"/>
              <a:gd name="T22" fmla="*/ 7169 w 21600"/>
              <a:gd name="T23" fmla="*/ 14030 h 21600"/>
              <a:gd name="T24" fmla="*/ 8583 w 21600"/>
              <a:gd name="T25" fmla="*/ 13294 h 21600"/>
              <a:gd name="T26" fmla="*/ 9317 w 21600"/>
              <a:gd name="T27" fmla="*/ 12931 h 21600"/>
              <a:gd name="T28" fmla="*/ 10044 w 21600"/>
              <a:gd name="T29" fmla="*/ 12610 h 21600"/>
              <a:gd name="T30" fmla="*/ 10823 w 21600"/>
              <a:gd name="T31" fmla="*/ 12298 h 21600"/>
              <a:gd name="T32" fmla="*/ 11597 w 21600"/>
              <a:gd name="T33" fmla="*/ 12030 h 21600"/>
              <a:gd name="T34" fmla="*/ 12053 w 21600"/>
              <a:gd name="T35" fmla="*/ 11926 h 21600"/>
              <a:gd name="T36" fmla="*/ 12514 w 21600"/>
              <a:gd name="T37" fmla="*/ 11770 h 21600"/>
              <a:gd name="T38" fmla="*/ 13559 w 21600"/>
              <a:gd name="T39" fmla="*/ 11562 h 21600"/>
              <a:gd name="T40" fmla="*/ 14523 w 21600"/>
              <a:gd name="T41" fmla="*/ 11302 h 21600"/>
              <a:gd name="T42" fmla="*/ 14979 w 21600"/>
              <a:gd name="T43" fmla="*/ 11138 h 21600"/>
              <a:gd name="T44" fmla="*/ 15389 w 21600"/>
              <a:gd name="T45" fmla="*/ 10930 h 21600"/>
              <a:gd name="T46" fmla="*/ 16122 w 21600"/>
              <a:gd name="T47" fmla="*/ 10566 h 21600"/>
              <a:gd name="T48" fmla="*/ 16757 w 21600"/>
              <a:gd name="T49" fmla="*/ 10142 h 21600"/>
              <a:gd name="T50" fmla="*/ 17305 w 21600"/>
              <a:gd name="T51" fmla="*/ 9613 h 21600"/>
              <a:gd name="T52" fmla="*/ 17808 w 21600"/>
              <a:gd name="T53" fmla="*/ 9042 h 21600"/>
              <a:gd name="T54" fmla="*/ 18264 w 21600"/>
              <a:gd name="T55" fmla="*/ 8358 h 21600"/>
              <a:gd name="T56" fmla="*/ 18679 w 21600"/>
              <a:gd name="T57" fmla="*/ 7570 h 21600"/>
              <a:gd name="T58" fmla="*/ 19407 w 21600"/>
              <a:gd name="T59" fmla="*/ 5881 h 21600"/>
              <a:gd name="T60" fmla="*/ 19684 w 21600"/>
              <a:gd name="T61" fmla="*/ 5041 h 21600"/>
              <a:gd name="T62" fmla="*/ 19955 w 21600"/>
              <a:gd name="T63" fmla="*/ 4200 h 21600"/>
              <a:gd name="T64" fmla="*/ 20186 w 21600"/>
              <a:gd name="T65" fmla="*/ 3412 h 21600"/>
              <a:gd name="T66" fmla="*/ 20457 w 21600"/>
              <a:gd name="T67" fmla="*/ 2624 h 21600"/>
              <a:gd name="T68" fmla="*/ 20780 w 21600"/>
              <a:gd name="T69" fmla="*/ 1888 h 21600"/>
              <a:gd name="T70" fmla="*/ 21098 w 21600"/>
              <a:gd name="T71" fmla="*/ 1152 h 21600"/>
              <a:gd name="T72" fmla="*/ 21369 w 21600"/>
              <a:gd name="T73" fmla="*/ 468 h 21600"/>
              <a:gd name="T74" fmla="*/ 21508 w 21600"/>
              <a:gd name="T75" fmla="*/ 208 h 21600"/>
              <a:gd name="T76" fmla="*/ 21600 w 21600"/>
              <a:gd name="T7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600" h="21600">
                <a:moveTo>
                  <a:pt x="0" y="21600"/>
                </a:moveTo>
                <a:lnTo>
                  <a:pt x="773" y="20284"/>
                </a:lnTo>
                <a:lnTo>
                  <a:pt x="1507" y="19080"/>
                </a:lnTo>
                <a:lnTo>
                  <a:pt x="2280" y="17971"/>
                </a:lnTo>
                <a:lnTo>
                  <a:pt x="2649" y="17451"/>
                </a:lnTo>
                <a:lnTo>
                  <a:pt x="3013" y="17027"/>
                </a:lnTo>
                <a:lnTo>
                  <a:pt x="3377" y="16663"/>
                </a:lnTo>
                <a:lnTo>
                  <a:pt x="3740" y="16343"/>
                </a:lnTo>
                <a:lnTo>
                  <a:pt x="4427" y="15815"/>
                </a:lnTo>
                <a:lnTo>
                  <a:pt x="5114" y="15347"/>
                </a:lnTo>
                <a:lnTo>
                  <a:pt x="5795" y="14923"/>
                </a:lnTo>
                <a:lnTo>
                  <a:pt x="7169" y="14030"/>
                </a:lnTo>
                <a:lnTo>
                  <a:pt x="8583" y="13294"/>
                </a:lnTo>
                <a:lnTo>
                  <a:pt x="9317" y="12931"/>
                </a:lnTo>
                <a:lnTo>
                  <a:pt x="10044" y="12610"/>
                </a:lnTo>
                <a:lnTo>
                  <a:pt x="10823" y="12298"/>
                </a:lnTo>
                <a:lnTo>
                  <a:pt x="11597" y="12030"/>
                </a:lnTo>
                <a:lnTo>
                  <a:pt x="12053" y="11926"/>
                </a:lnTo>
                <a:lnTo>
                  <a:pt x="12514" y="11770"/>
                </a:lnTo>
                <a:lnTo>
                  <a:pt x="13559" y="11562"/>
                </a:lnTo>
                <a:lnTo>
                  <a:pt x="14523" y="11302"/>
                </a:lnTo>
                <a:lnTo>
                  <a:pt x="14979" y="11138"/>
                </a:lnTo>
                <a:lnTo>
                  <a:pt x="15389" y="10930"/>
                </a:lnTo>
                <a:lnTo>
                  <a:pt x="16122" y="10566"/>
                </a:lnTo>
                <a:lnTo>
                  <a:pt x="16757" y="10142"/>
                </a:lnTo>
                <a:lnTo>
                  <a:pt x="17305" y="9613"/>
                </a:lnTo>
                <a:lnTo>
                  <a:pt x="17808" y="9042"/>
                </a:lnTo>
                <a:lnTo>
                  <a:pt x="18264" y="8358"/>
                </a:lnTo>
                <a:lnTo>
                  <a:pt x="18679" y="7570"/>
                </a:lnTo>
                <a:lnTo>
                  <a:pt x="19407" y="5881"/>
                </a:lnTo>
                <a:lnTo>
                  <a:pt x="19684" y="5041"/>
                </a:lnTo>
                <a:lnTo>
                  <a:pt x="19955" y="4200"/>
                </a:lnTo>
                <a:lnTo>
                  <a:pt x="20186" y="3412"/>
                </a:lnTo>
                <a:lnTo>
                  <a:pt x="20457" y="2624"/>
                </a:lnTo>
                <a:lnTo>
                  <a:pt x="20780" y="1888"/>
                </a:lnTo>
                <a:lnTo>
                  <a:pt x="21098" y="1152"/>
                </a:lnTo>
                <a:lnTo>
                  <a:pt x="21369" y="468"/>
                </a:lnTo>
                <a:lnTo>
                  <a:pt x="21508" y="208"/>
                </a:lnTo>
                <a:lnTo>
                  <a:pt x="21600" y="0"/>
                </a:lnTo>
              </a:path>
            </a:pathLst>
          </a:custGeom>
          <a:noFill/>
          <a:ln w="50800" cap="rnd">
            <a:solidFill>
              <a:srgbClr val="800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32787" name="Group 19"/>
          <p:cNvGrpSpPr>
            <a:grpSpLocks/>
          </p:cNvGrpSpPr>
          <p:nvPr/>
        </p:nvGrpSpPr>
        <p:grpSpPr bwMode="auto">
          <a:xfrm>
            <a:off x="2840038" y="2566988"/>
            <a:ext cx="2981325" cy="2828925"/>
            <a:chOff x="0" y="0"/>
            <a:chExt cx="1878" cy="1782"/>
          </a:xfrm>
        </p:grpSpPr>
        <p:sp>
          <p:nvSpPr>
            <p:cNvPr id="32788" name="Freeform 20"/>
            <p:cNvSpPr>
              <a:spLocks/>
            </p:cNvSpPr>
            <p:nvPr/>
          </p:nvSpPr>
          <p:spPr bwMode="auto">
            <a:xfrm>
              <a:off x="0" y="595"/>
              <a:ext cx="1028" cy="1065"/>
            </a:xfrm>
            <a:custGeom>
              <a:avLst/>
              <a:gdLst>
                <a:gd name="T0" fmla="*/ 0 w 21600"/>
                <a:gd name="T1" fmla="*/ 0 h 21600"/>
                <a:gd name="T2" fmla="*/ 748 w 21600"/>
                <a:gd name="T3" fmla="*/ 225 h 21600"/>
                <a:gd name="T4" fmla="*/ 1837 w 21600"/>
                <a:gd name="T5" fmla="*/ 574 h 21600"/>
                <a:gd name="T6" fmla="*/ 3012 w 21600"/>
                <a:gd name="T7" fmla="*/ 1045 h 21600"/>
                <a:gd name="T8" fmla="*/ 4358 w 21600"/>
                <a:gd name="T9" fmla="*/ 1537 h 21600"/>
                <a:gd name="T10" fmla="*/ 7200 w 21600"/>
                <a:gd name="T11" fmla="*/ 2705 h 21600"/>
                <a:gd name="T12" fmla="*/ 8546 w 21600"/>
                <a:gd name="T13" fmla="*/ 3299 h 21600"/>
                <a:gd name="T14" fmla="*/ 9721 w 21600"/>
                <a:gd name="T15" fmla="*/ 4017 h 21600"/>
                <a:gd name="T16" fmla="*/ 11879 w 21600"/>
                <a:gd name="T17" fmla="*/ 5431 h 21600"/>
                <a:gd name="T18" fmla="*/ 13909 w 21600"/>
                <a:gd name="T19" fmla="*/ 7070 h 21600"/>
                <a:gd name="T20" fmla="*/ 15831 w 21600"/>
                <a:gd name="T21" fmla="*/ 8730 h 21600"/>
                <a:gd name="T22" fmla="*/ 16750 w 21600"/>
                <a:gd name="T23" fmla="*/ 9673 h 21600"/>
                <a:gd name="T24" fmla="*/ 17498 w 21600"/>
                <a:gd name="T25" fmla="*/ 10739 h 21600"/>
                <a:gd name="T26" fmla="*/ 18246 w 21600"/>
                <a:gd name="T27" fmla="*/ 11927 h 21600"/>
                <a:gd name="T28" fmla="*/ 18929 w 21600"/>
                <a:gd name="T29" fmla="*/ 13218 h 21600"/>
                <a:gd name="T30" fmla="*/ 20169 w 21600"/>
                <a:gd name="T31" fmla="*/ 15923 h 21600"/>
                <a:gd name="T32" fmla="*/ 20681 w 21600"/>
                <a:gd name="T33" fmla="*/ 17358 h 21600"/>
                <a:gd name="T34" fmla="*/ 21087 w 21600"/>
                <a:gd name="T35" fmla="*/ 18772 h 21600"/>
                <a:gd name="T36" fmla="*/ 21429 w 21600"/>
                <a:gd name="T37" fmla="*/ 20186 h 21600"/>
                <a:gd name="T38" fmla="*/ 21600 w 21600"/>
                <a:gd name="T3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00" h="21600">
                  <a:moveTo>
                    <a:pt x="0" y="0"/>
                  </a:moveTo>
                  <a:lnTo>
                    <a:pt x="748" y="225"/>
                  </a:lnTo>
                  <a:lnTo>
                    <a:pt x="1837" y="574"/>
                  </a:lnTo>
                  <a:lnTo>
                    <a:pt x="3012" y="1045"/>
                  </a:lnTo>
                  <a:lnTo>
                    <a:pt x="4358" y="1537"/>
                  </a:lnTo>
                  <a:lnTo>
                    <a:pt x="7200" y="2705"/>
                  </a:lnTo>
                  <a:lnTo>
                    <a:pt x="8546" y="3299"/>
                  </a:lnTo>
                  <a:lnTo>
                    <a:pt x="9721" y="4017"/>
                  </a:lnTo>
                  <a:lnTo>
                    <a:pt x="11879" y="5431"/>
                  </a:lnTo>
                  <a:lnTo>
                    <a:pt x="13909" y="7070"/>
                  </a:lnTo>
                  <a:lnTo>
                    <a:pt x="15831" y="8730"/>
                  </a:lnTo>
                  <a:lnTo>
                    <a:pt x="16750" y="9673"/>
                  </a:lnTo>
                  <a:lnTo>
                    <a:pt x="17498" y="10739"/>
                  </a:lnTo>
                  <a:lnTo>
                    <a:pt x="18246" y="11927"/>
                  </a:lnTo>
                  <a:lnTo>
                    <a:pt x="18929" y="13218"/>
                  </a:lnTo>
                  <a:lnTo>
                    <a:pt x="20169" y="15923"/>
                  </a:lnTo>
                  <a:lnTo>
                    <a:pt x="20681" y="17358"/>
                  </a:lnTo>
                  <a:lnTo>
                    <a:pt x="21087" y="18772"/>
                  </a:lnTo>
                  <a:lnTo>
                    <a:pt x="21429" y="2018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89" name="Freeform 21"/>
            <p:cNvSpPr>
              <a:spLocks/>
            </p:cNvSpPr>
            <p:nvPr/>
          </p:nvSpPr>
          <p:spPr bwMode="auto">
            <a:xfrm rot="-299999">
              <a:off x="489" y="54"/>
              <a:ext cx="1319" cy="1674"/>
            </a:xfrm>
            <a:custGeom>
              <a:avLst/>
              <a:gdLst>
                <a:gd name="T0" fmla="*/ 0 w 21600"/>
                <a:gd name="T1" fmla="*/ 0 h 21600"/>
                <a:gd name="T2" fmla="*/ 759 w 21600"/>
                <a:gd name="T3" fmla="*/ 3663 h 21600"/>
                <a:gd name="T4" fmla="*/ 1280 w 21600"/>
                <a:gd name="T5" fmla="*/ 5357 h 21600"/>
                <a:gd name="T6" fmla="*/ 1826 w 21600"/>
                <a:gd name="T7" fmla="*/ 7152 h 21600"/>
                <a:gd name="T8" fmla="*/ 2584 w 21600"/>
                <a:gd name="T9" fmla="*/ 8773 h 21600"/>
                <a:gd name="T10" fmla="*/ 3438 w 21600"/>
                <a:gd name="T11" fmla="*/ 10308 h 21600"/>
                <a:gd name="T12" fmla="*/ 4410 w 21600"/>
                <a:gd name="T13" fmla="*/ 11857 h 21600"/>
                <a:gd name="T14" fmla="*/ 5690 w 21600"/>
                <a:gd name="T15" fmla="*/ 13232 h 21600"/>
                <a:gd name="T16" fmla="*/ 7089 w 21600"/>
                <a:gd name="T17" fmla="*/ 14535 h 21600"/>
                <a:gd name="T18" fmla="*/ 8820 w 21600"/>
                <a:gd name="T19" fmla="*/ 15751 h 21600"/>
                <a:gd name="T20" fmla="*/ 10646 w 21600"/>
                <a:gd name="T21" fmla="*/ 16808 h 21600"/>
                <a:gd name="T22" fmla="*/ 12685 w 21600"/>
                <a:gd name="T23" fmla="*/ 17865 h 21600"/>
                <a:gd name="T24" fmla="*/ 14724 w 21600"/>
                <a:gd name="T25" fmla="*/ 18835 h 21600"/>
                <a:gd name="T26" fmla="*/ 16977 w 21600"/>
                <a:gd name="T27" fmla="*/ 19819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759" y="3663"/>
                  </a:lnTo>
                  <a:lnTo>
                    <a:pt x="1280" y="5357"/>
                  </a:lnTo>
                  <a:lnTo>
                    <a:pt x="1826" y="7152"/>
                  </a:lnTo>
                  <a:lnTo>
                    <a:pt x="2584" y="8773"/>
                  </a:lnTo>
                  <a:lnTo>
                    <a:pt x="3438" y="10308"/>
                  </a:lnTo>
                  <a:lnTo>
                    <a:pt x="4410" y="11857"/>
                  </a:lnTo>
                  <a:lnTo>
                    <a:pt x="5690" y="13232"/>
                  </a:lnTo>
                  <a:lnTo>
                    <a:pt x="7089" y="14535"/>
                  </a:lnTo>
                  <a:lnTo>
                    <a:pt x="8820" y="15751"/>
                  </a:lnTo>
                  <a:lnTo>
                    <a:pt x="10646" y="16808"/>
                  </a:lnTo>
                  <a:lnTo>
                    <a:pt x="12685" y="17865"/>
                  </a:lnTo>
                  <a:lnTo>
                    <a:pt x="14724" y="18835"/>
                  </a:lnTo>
                  <a:lnTo>
                    <a:pt x="16977"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90" name="Oval 22"/>
            <p:cNvSpPr>
              <a:spLocks/>
            </p:cNvSpPr>
            <p:nvPr/>
          </p:nvSpPr>
          <p:spPr bwMode="auto">
            <a:xfrm>
              <a:off x="734" y="1029"/>
              <a:ext cx="98" cy="97"/>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2791" name="Rectangle 23"/>
            <p:cNvSpPr>
              <a:spLocks/>
            </p:cNvSpPr>
            <p:nvPr/>
          </p:nvSpPr>
          <p:spPr bwMode="auto">
            <a:xfrm>
              <a:off x="674" y="753"/>
              <a:ext cx="19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E</a:t>
              </a:r>
            </a:p>
          </p:txBody>
        </p:sp>
      </p:grpSp>
      <p:grpSp>
        <p:nvGrpSpPr>
          <p:cNvPr id="32792" name="Group 24"/>
          <p:cNvGrpSpPr>
            <a:grpSpLocks/>
          </p:cNvGrpSpPr>
          <p:nvPr/>
        </p:nvGrpSpPr>
        <p:grpSpPr bwMode="auto">
          <a:xfrm>
            <a:off x="3910013" y="2328863"/>
            <a:ext cx="2287587" cy="2957512"/>
            <a:chOff x="0" y="0"/>
            <a:chExt cx="1441" cy="1863"/>
          </a:xfrm>
        </p:grpSpPr>
        <p:sp>
          <p:nvSpPr>
            <p:cNvPr id="32793" name="Freeform 25"/>
            <p:cNvSpPr>
              <a:spLocks/>
            </p:cNvSpPr>
            <p:nvPr/>
          </p:nvSpPr>
          <p:spPr bwMode="auto">
            <a:xfrm>
              <a:off x="0" y="417"/>
              <a:ext cx="1091" cy="1446"/>
            </a:xfrm>
            <a:custGeom>
              <a:avLst/>
              <a:gdLst>
                <a:gd name="T0" fmla="*/ 0 w 21600"/>
                <a:gd name="T1" fmla="*/ 0 h 21600"/>
                <a:gd name="T2" fmla="*/ 813 w 21600"/>
                <a:gd name="T3" fmla="*/ 307 h 21600"/>
                <a:gd name="T4" fmla="*/ 1755 w 21600"/>
                <a:gd name="T5" fmla="*/ 635 h 21600"/>
                <a:gd name="T6" fmla="*/ 3040 w 21600"/>
                <a:gd name="T7" fmla="*/ 1147 h 21600"/>
                <a:gd name="T8" fmla="*/ 4324 w 21600"/>
                <a:gd name="T9" fmla="*/ 1576 h 21600"/>
                <a:gd name="T10" fmla="*/ 7129 w 21600"/>
                <a:gd name="T11" fmla="*/ 2846 h 21600"/>
                <a:gd name="T12" fmla="*/ 8520 w 21600"/>
                <a:gd name="T13" fmla="*/ 3481 h 21600"/>
                <a:gd name="T14" fmla="*/ 9698 w 21600"/>
                <a:gd name="T15" fmla="*/ 4115 h 21600"/>
                <a:gd name="T16" fmla="*/ 11902 w 21600"/>
                <a:gd name="T17" fmla="*/ 5467 h 21600"/>
                <a:gd name="T18" fmla="*/ 14000 w 21600"/>
                <a:gd name="T19" fmla="*/ 7064 h 21600"/>
                <a:gd name="T20" fmla="*/ 15884 w 21600"/>
                <a:gd name="T21" fmla="*/ 8742 h 21600"/>
                <a:gd name="T22" fmla="*/ 17511 w 21600"/>
                <a:gd name="T23" fmla="*/ 10749 h 21600"/>
                <a:gd name="T24" fmla="*/ 18218 w 21600"/>
                <a:gd name="T25" fmla="*/ 11895 h 21600"/>
                <a:gd name="T26" fmla="*/ 18924 w 21600"/>
                <a:gd name="T27" fmla="*/ 13165 h 21600"/>
                <a:gd name="T28" fmla="*/ 20209 w 21600"/>
                <a:gd name="T29" fmla="*/ 15908 h 21600"/>
                <a:gd name="T30" fmla="*/ 20787 w 21600"/>
                <a:gd name="T31" fmla="*/ 17382 h 21600"/>
                <a:gd name="T32" fmla="*/ 21129 w 21600"/>
                <a:gd name="T33" fmla="*/ 18856 h 21600"/>
                <a:gd name="T34" fmla="*/ 21493 w 21600"/>
                <a:gd name="T35" fmla="*/ 20228 h 21600"/>
                <a:gd name="T36" fmla="*/ 21600 w 21600"/>
                <a:gd name="T3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600" h="21600">
                  <a:moveTo>
                    <a:pt x="0" y="0"/>
                  </a:moveTo>
                  <a:lnTo>
                    <a:pt x="813" y="307"/>
                  </a:lnTo>
                  <a:lnTo>
                    <a:pt x="1755" y="635"/>
                  </a:lnTo>
                  <a:lnTo>
                    <a:pt x="3040" y="1147"/>
                  </a:lnTo>
                  <a:lnTo>
                    <a:pt x="4324" y="1576"/>
                  </a:lnTo>
                  <a:lnTo>
                    <a:pt x="7129" y="2846"/>
                  </a:lnTo>
                  <a:lnTo>
                    <a:pt x="8520" y="3481"/>
                  </a:lnTo>
                  <a:lnTo>
                    <a:pt x="9698" y="4115"/>
                  </a:lnTo>
                  <a:lnTo>
                    <a:pt x="11902" y="5467"/>
                  </a:lnTo>
                  <a:lnTo>
                    <a:pt x="14000" y="7064"/>
                  </a:lnTo>
                  <a:lnTo>
                    <a:pt x="15884" y="8742"/>
                  </a:lnTo>
                  <a:lnTo>
                    <a:pt x="17511" y="10749"/>
                  </a:lnTo>
                  <a:lnTo>
                    <a:pt x="18218" y="11895"/>
                  </a:lnTo>
                  <a:lnTo>
                    <a:pt x="18924" y="13165"/>
                  </a:lnTo>
                  <a:lnTo>
                    <a:pt x="20209" y="15908"/>
                  </a:lnTo>
                  <a:lnTo>
                    <a:pt x="20787" y="17382"/>
                  </a:lnTo>
                  <a:lnTo>
                    <a:pt x="21129" y="18856"/>
                  </a:lnTo>
                  <a:lnTo>
                    <a:pt x="21493" y="20228"/>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94" name="Freeform 26"/>
            <p:cNvSpPr>
              <a:spLocks/>
            </p:cNvSpPr>
            <p:nvPr/>
          </p:nvSpPr>
          <p:spPr bwMode="auto">
            <a:xfrm>
              <a:off x="525" y="0"/>
              <a:ext cx="916" cy="1491"/>
            </a:xfrm>
            <a:custGeom>
              <a:avLst/>
              <a:gdLst>
                <a:gd name="T0" fmla="*/ 0 w 21600"/>
                <a:gd name="T1" fmla="*/ 0 h 21600"/>
                <a:gd name="T2" fmla="*/ 872 w 21600"/>
                <a:gd name="T3" fmla="*/ 3607 h 21600"/>
                <a:gd name="T4" fmla="*/ 2028 w 21600"/>
                <a:gd name="T5" fmla="*/ 7055 h 21600"/>
                <a:gd name="T6" fmla="*/ 2617 w 21600"/>
                <a:gd name="T7" fmla="*/ 8750 h 21600"/>
                <a:gd name="T8" fmla="*/ 3490 w 21600"/>
                <a:gd name="T9" fmla="*/ 10358 h 21600"/>
                <a:gd name="T10" fmla="*/ 4504 w 21600"/>
                <a:gd name="T11" fmla="*/ 11836 h 21600"/>
                <a:gd name="T12" fmla="*/ 5659 w 21600"/>
                <a:gd name="T13" fmla="*/ 13227 h 21600"/>
                <a:gd name="T14" fmla="*/ 7098 w 21600"/>
                <a:gd name="T15" fmla="*/ 14545 h 21600"/>
                <a:gd name="T16" fmla="*/ 8843 w 21600"/>
                <a:gd name="T17" fmla="*/ 15718 h 21600"/>
                <a:gd name="T18" fmla="*/ 10729 w 21600"/>
                <a:gd name="T19" fmla="*/ 16819 h 21600"/>
                <a:gd name="T20" fmla="*/ 12757 w 21600"/>
                <a:gd name="T21" fmla="*/ 17848 h 21600"/>
                <a:gd name="T22" fmla="*/ 17096 w 21600"/>
                <a:gd name="T23" fmla="*/ 19760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72" y="3607"/>
                  </a:lnTo>
                  <a:lnTo>
                    <a:pt x="2028" y="7055"/>
                  </a:lnTo>
                  <a:lnTo>
                    <a:pt x="2617" y="8750"/>
                  </a:lnTo>
                  <a:lnTo>
                    <a:pt x="3490" y="10358"/>
                  </a:lnTo>
                  <a:lnTo>
                    <a:pt x="4504" y="11836"/>
                  </a:lnTo>
                  <a:lnTo>
                    <a:pt x="5659" y="13227"/>
                  </a:lnTo>
                  <a:lnTo>
                    <a:pt x="7098" y="14545"/>
                  </a:lnTo>
                  <a:lnTo>
                    <a:pt x="8843" y="15718"/>
                  </a:lnTo>
                  <a:lnTo>
                    <a:pt x="10729" y="16819"/>
                  </a:lnTo>
                  <a:lnTo>
                    <a:pt x="12757" y="17848"/>
                  </a:lnTo>
                  <a:lnTo>
                    <a:pt x="17096" y="19760"/>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95" name="Oval 27"/>
            <p:cNvSpPr>
              <a:spLocks/>
            </p:cNvSpPr>
            <p:nvPr/>
          </p:nvSpPr>
          <p:spPr bwMode="auto">
            <a:xfrm>
              <a:off x="768" y="962"/>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2796" name="Rectangle 28"/>
            <p:cNvSpPr>
              <a:spLocks/>
            </p:cNvSpPr>
            <p:nvPr/>
          </p:nvSpPr>
          <p:spPr bwMode="auto">
            <a:xfrm>
              <a:off x="765" y="671"/>
              <a:ext cx="18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F</a:t>
              </a:r>
            </a:p>
          </p:txBody>
        </p:sp>
      </p:grpSp>
      <p:grpSp>
        <p:nvGrpSpPr>
          <p:cNvPr id="32797" name="Group 29"/>
          <p:cNvGrpSpPr>
            <a:grpSpLocks/>
          </p:cNvGrpSpPr>
          <p:nvPr/>
        </p:nvGrpSpPr>
        <p:grpSpPr bwMode="auto">
          <a:xfrm>
            <a:off x="5659438" y="1949450"/>
            <a:ext cx="2138362" cy="2365375"/>
            <a:chOff x="0" y="0"/>
            <a:chExt cx="1347" cy="1490"/>
          </a:xfrm>
        </p:grpSpPr>
        <p:sp>
          <p:nvSpPr>
            <p:cNvPr id="32798" name="Freeform 30"/>
            <p:cNvSpPr>
              <a:spLocks/>
            </p:cNvSpPr>
            <p:nvPr/>
          </p:nvSpPr>
          <p:spPr bwMode="auto">
            <a:xfrm>
              <a:off x="0" y="431"/>
              <a:ext cx="1011" cy="1059"/>
            </a:xfrm>
            <a:custGeom>
              <a:avLst/>
              <a:gdLst>
                <a:gd name="T0" fmla="*/ 0 w 21600"/>
                <a:gd name="T1" fmla="*/ 0 h 21600"/>
                <a:gd name="T2" fmla="*/ 769 w 21600"/>
                <a:gd name="T3" fmla="*/ 286 h 21600"/>
                <a:gd name="T4" fmla="*/ 1859 w 21600"/>
                <a:gd name="T5" fmla="*/ 755 h 21600"/>
                <a:gd name="T6" fmla="*/ 3098 w 21600"/>
                <a:gd name="T7" fmla="*/ 1142 h 21600"/>
                <a:gd name="T8" fmla="*/ 4465 w 21600"/>
                <a:gd name="T9" fmla="*/ 1713 h 21600"/>
                <a:gd name="T10" fmla="*/ 7243 w 21600"/>
                <a:gd name="T11" fmla="*/ 2856 h 21600"/>
                <a:gd name="T12" fmla="*/ 8482 w 21600"/>
                <a:gd name="T13" fmla="*/ 3447 h 21600"/>
                <a:gd name="T14" fmla="*/ 9721 w 21600"/>
                <a:gd name="T15" fmla="*/ 4100 h 21600"/>
                <a:gd name="T16" fmla="*/ 11879 w 21600"/>
                <a:gd name="T17" fmla="*/ 5548 h 21600"/>
                <a:gd name="T18" fmla="*/ 13887 w 21600"/>
                <a:gd name="T19" fmla="*/ 7078 h 21600"/>
                <a:gd name="T20" fmla="*/ 15746 w 21600"/>
                <a:gd name="T21" fmla="*/ 8791 h 21600"/>
                <a:gd name="T22" fmla="*/ 17434 w 21600"/>
                <a:gd name="T23" fmla="*/ 10790 h 21600"/>
                <a:gd name="T24" fmla="*/ 18203 w 21600"/>
                <a:gd name="T25" fmla="*/ 11952 h 21600"/>
                <a:gd name="T26" fmla="*/ 18823 w 21600"/>
                <a:gd name="T27" fmla="*/ 13197 h 21600"/>
                <a:gd name="T28" fmla="*/ 20211 w 21600"/>
                <a:gd name="T29" fmla="*/ 15971 h 21600"/>
                <a:gd name="T30" fmla="*/ 21130 w 21600"/>
                <a:gd name="T31" fmla="*/ 18826 h 21600"/>
                <a:gd name="T32" fmla="*/ 21600 w 21600"/>
                <a:gd name="T33"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0"/>
                  </a:moveTo>
                  <a:lnTo>
                    <a:pt x="769" y="286"/>
                  </a:lnTo>
                  <a:lnTo>
                    <a:pt x="1859" y="755"/>
                  </a:lnTo>
                  <a:lnTo>
                    <a:pt x="3098" y="1142"/>
                  </a:lnTo>
                  <a:lnTo>
                    <a:pt x="4465" y="1713"/>
                  </a:lnTo>
                  <a:lnTo>
                    <a:pt x="7243" y="2856"/>
                  </a:lnTo>
                  <a:lnTo>
                    <a:pt x="8482" y="3447"/>
                  </a:lnTo>
                  <a:lnTo>
                    <a:pt x="9721" y="4100"/>
                  </a:lnTo>
                  <a:lnTo>
                    <a:pt x="11879" y="5548"/>
                  </a:lnTo>
                  <a:lnTo>
                    <a:pt x="13887" y="7078"/>
                  </a:lnTo>
                  <a:lnTo>
                    <a:pt x="15746" y="8791"/>
                  </a:lnTo>
                  <a:lnTo>
                    <a:pt x="17434" y="10790"/>
                  </a:lnTo>
                  <a:lnTo>
                    <a:pt x="18203" y="11952"/>
                  </a:lnTo>
                  <a:lnTo>
                    <a:pt x="18823" y="13197"/>
                  </a:lnTo>
                  <a:lnTo>
                    <a:pt x="20211" y="15971"/>
                  </a:lnTo>
                  <a:lnTo>
                    <a:pt x="21130" y="1882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799" name="Freeform 31"/>
            <p:cNvSpPr>
              <a:spLocks/>
            </p:cNvSpPr>
            <p:nvPr/>
          </p:nvSpPr>
          <p:spPr bwMode="auto">
            <a:xfrm>
              <a:off x="486" y="0"/>
              <a:ext cx="861" cy="1346"/>
            </a:xfrm>
            <a:custGeom>
              <a:avLst/>
              <a:gdLst>
                <a:gd name="T0" fmla="*/ 0 w 21600"/>
                <a:gd name="T1" fmla="*/ 0 h 21600"/>
                <a:gd name="T2" fmla="*/ 778 w 21600"/>
                <a:gd name="T3" fmla="*/ 3579 h 21600"/>
                <a:gd name="T4" fmla="*/ 1756 w 21600"/>
                <a:gd name="T5" fmla="*/ 7077 h 21600"/>
                <a:gd name="T6" fmla="*/ 2534 w 21600"/>
                <a:gd name="T7" fmla="*/ 8730 h 21600"/>
                <a:gd name="T8" fmla="*/ 3311 w 21600"/>
                <a:gd name="T9" fmla="*/ 10303 h 21600"/>
                <a:gd name="T10" fmla="*/ 4466 w 21600"/>
                <a:gd name="T11" fmla="*/ 11811 h 21600"/>
                <a:gd name="T12" fmla="*/ 5645 w 21600"/>
                <a:gd name="T13" fmla="*/ 13239 h 21600"/>
                <a:gd name="T14" fmla="*/ 6999 w 21600"/>
                <a:gd name="T15" fmla="*/ 14523 h 21600"/>
                <a:gd name="T16" fmla="*/ 8755 w 21600"/>
                <a:gd name="T17" fmla="*/ 15743 h 21600"/>
                <a:gd name="T18" fmla="*/ 10511 w 21600"/>
                <a:gd name="T19" fmla="*/ 16802 h 21600"/>
                <a:gd name="T20" fmla="*/ 12644 w 21600"/>
                <a:gd name="T21" fmla="*/ 17877 h 21600"/>
                <a:gd name="T22" fmla="*/ 16934 w 21600"/>
                <a:gd name="T23" fmla="*/ 1981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78" y="3579"/>
                  </a:lnTo>
                  <a:lnTo>
                    <a:pt x="1756" y="7077"/>
                  </a:lnTo>
                  <a:lnTo>
                    <a:pt x="2534" y="8730"/>
                  </a:lnTo>
                  <a:lnTo>
                    <a:pt x="3311" y="10303"/>
                  </a:lnTo>
                  <a:lnTo>
                    <a:pt x="4466" y="11811"/>
                  </a:lnTo>
                  <a:lnTo>
                    <a:pt x="5645" y="13239"/>
                  </a:lnTo>
                  <a:lnTo>
                    <a:pt x="6999" y="14523"/>
                  </a:lnTo>
                  <a:lnTo>
                    <a:pt x="8755" y="15743"/>
                  </a:lnTo>
                  <a:lnTo>
                    <a:pt x="10511" y="16802"/>
                  </a:lnTo>
                  <a:lnTo>
                    <a:pt x="12644" y="17877"/>
                  </a:lnTo>
                  <a:lnTo>
                    <a:pt x="16934"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2800" name="Oval 32"/>
            <p:cNvSpPr>
              <a:spLocks/>
            </p:cNvSpPr>
            <p:nvPr/>
          </p:nvSpPr>
          <p:spPr bwMode="auto">
            <a:xfrm>
              <a:off x="722" y="8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2801" name="Rectangle 33"/>
            <p:cNvSpPr>
              <a:spLocks/>
            </p:cNvSpPr>
            <p:nvPr/>
          </p:nvSpPr>
          <p:spPr bwMode="auto">
            <a:xfrm>
              <a:off x="623" y="574"/>
              <a:ext cx="209"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G</a:t>
              </a:r>
            </a:p>
          </p:txBody>
        </p:sp>
      </p:grpSp>
      <p:grpSp>
        <p:nvGrpSpPr>
          <p:cNvPr id="32802" name="Group 34"/>
          <p:cNvGrpSpPr>
            <a:grpSpLocks/>
          </p:cNvGrpSpPr>
          <p:nvPr/>
        </p:nvGrpSpPr>
        <p:grpSpPr bwMode="auto">
          <a:xfrm>
            <a:off x="4892675" y="1822450"/>
            <a:ext cx="1038225" cy="1971675"/>
            <a:chOff x="0" y="0"/>
            <a:chExt cx="653" cy="1242"/>
          </a:xfrm>
        </p:grpSpPr>
        <p:sp>
          <p:nvSpPr>
            <p:cNvPr id="32803" name="Rectangle 35"/>
            <p:cNvSpPr>
              <a:spLocks/>
            </p:cNvSpPr>
            <p:nvPr/>
          </p:nvSpPr>
          <p:spPr bwMode="auto">
            <a:xfrm>
              <a:off x="0" y="0"/>
              <a:ext cx="623"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a:solidFill>
                    <a:schemeClr val="tx1"/>
                  </a:solidFill>
                  <a:latin typeface="Arial" charset="0"/>
                  <a:ea typeface="ＭＳ Ｐゴシック" charset="0"/>
                  <a:cs typeface="Arial" charset="0"/>
                  <a:sym typeface="Arial" charset="0"/>
                </a:rPr>
                <a:t>Contract</a:t>
              </a:r>
            </a:p>
            <a:p>
              <a:pPr marL="39688" algn="ctr"/>
              <a:r>
                <a:rPr lang="en-US" sz="1600" b="1">
                  <a:solidFill>
                    <a:schemeClr val="tx1"/>
                  </a:solidFill>
                  <a:latin typeface="Arial" charset="0"/>
                  <a:ea typeface="ＭＳ Ｐゴシック" charset="0"/>
                  <a:cs typeface="Arial" charset="0"/>
                  <a:sym typeface="Arial" charset="0"/>
                </a:rPr>
                <a:t>Curve</a:t>
              </a:r>
            </a:p>
          </p:txBody>
        </p:sp>
        <p:sp>
          <p:nvSpPr>
            <p:cNvPr id="32804" name="Line 36"/>
            <p:cNvSpPr>
              <a:spLocks noChangeShapeType="1"/>
            </p:cNvSpPr>
            <p:nvPr/>
          </p:nvSpPr>
          <p:spPr bwMode="auto">
            <a:xfrm>
              <a:off x="286" y="491"/>
              <a:ext cx="367" cy="751"/>
            </a:xfrm>
            <a:prstGeom prst="line">
              <a:avLst/>
            </a:prstGeom>
            <a:noFill/>
            <a:ln w="25400" cap="flat">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32805" name="Rectangle 37"/>
          <p:cNvSpPr>
            <a:spLocks/>
          </p:cNvSpPr>
          <p:nvPr/>
        </p:nvSpPr>
        <p:spPr bwMode="auto">
          <a:xfrm>
            <a:off x="2298700" y="1838325"/>
            <a:ext cx="1816100" cy="5715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40639" bIns="0">
            <a:spAutoFit/>
          </a:bodyPr>
          <a:lstStyle/>
          <a:p>
            <a:pPr marL="39688"/>
            <a:r>
              <a:rPr lang="en-US" sz="1600" b="1" i="1" dirty="0">
                <a:solidFill>
                  <a:schemeClr val="tx1"/>
                </a:solidFill>
                <a:latin typeface="Arial" charset="0"/>
                <a:ea typeface="ＭＳ Ｐゴシック" charset="0"/>
                <a:cs typeface="Arial" charset="0"/>
                <a:sym typeface="Arial" charset="0"/>
              </a:rPr>
              <a:t>E, F, &amp; G </a:t>
            </a:r>
            <a:r>
              <a:rPr lang="en-US" sz="1600" b="1" dirty="0">
                <a:solidFill>
                  <a:schemeClr val="tx1"/>
                </a:solidFill>
                <a:latin typeface="Arial" charset="0"/>
                <a:ea typeface="ＭＳ Ｐゴシック" charset="0"/>
                <a:cs typeface="Arial" charset="0"/>
                <a:sym typeface="Arial" charset="0"/>
              </a:rPr>
              <a:t>are</a:t>
            </a:r>
          </a:p>
          <a:p>
            <a:pPr marL="39688"/>
            <a:r>
              <a:rPr lang="en-US" sz="1600" b="1" dirty="0">
                <a:solidFill>
                  <a:schemeClr val="tx1"/>
                </a:solidFill>
                <a:latin typeface="Arial" charset="0"/>
                <a:ea typeface="ＭＳ Ｐゴシック" charset="0"/>
                <a:cs typeface="Arial" charset="0"/>
                <a:sym typeface="Arial" charset="0"/>
              </a:rPr>
              <a:t>Pareto efficient . </a:t>
            </a:r>
          </a:p>
        </p:txBody>
      </p:sp>
      <p:sp>
        <p:nvSpPr>
          <p:cNvPr id="32806" name="Line 38"/>
          <p:cNvSpPr>
            <a:spLocks noChangeShapeType="1"/>
          </p:cNvSpPr>
          <p:nvPr/>
        </p:nvSpPr>
        <p:spPr bwMode="auto">
          <a:xfrm>
            <a:off x="4071938" y="5881688"/>
            <a:ext cx="1414462" cy="1587"/>
          </a:xfrm>
          <a:prstGeom prst="line">
            <a:avLst/>
          </a:prstGeom>
          <a:noFill/>
          <a:ln w="28575" cap="flat">
            <a:solidFill>
              <a:srgbClr val="0000FF"/>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32816" name="Group 48"/>
          <p:cNvGrpSpPr>
            <a:grpSpLocks/>
          </p:cNvGrpSpPr>
          <p:nvPr/>
        </p:nvGrpSpPr>
        <p:grpSpPr bwMode="auto">
          <a:xfrm>
            <a:off x="5570538" y="4768850"/>
            <a:ext cx="519112" cy="436563"/>
            <a:chOff x="0" y="0"/>
            <a:chExt cx="327" cy="275"/>
          </a:xfrm>
        </p:grpSpPr>
        <p:sp>
          <p:nvSpPr>
            <p:cNvPr id="32817" name="Oval 49"/>
            <p:cNvSpPr>
              <a:spLocks/>
            </p:cNvSpPr>
            <p:nvPr/>
          </p:nvSpPr>
          <p:spPr bwMode="auto">
            <a:xfrm>
              <a:off x="0" y="175"/>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32818" name="Rectangle 50"/>
            <p:cNvSpPr>
              <a:spLocks/>
            </p:cNvSpPr>
            <p:nvPr/>
          </p:nvSpPr>
          <p:spPr bwMode="auto">
            <a:xfrm>
              <a:off x="126" y="0"/>
              <a:ext cx="20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A</a:t>
              </a:r>
            </a:p>
          </p:txBody>
        </p:sp>
      </p:grpSp>
      <p:sp>
        <p:nvSpPr>
          <p:cNvPr id="53" name="Footer Placeholder 52"/>
          <p:cNvSpPr>
            <a:spLocks noGrp="1"/>
          </p:cNvSpPr>
          <p:nvPr>
            <p:ph type="ftr" sz="quarter" idx="3"/>
          </p:nvPr>
        </p:nvSpPr>
        <p:spPr/>
        <p:txBody>
          <a:bodyPr/>
          <a:lstStyle/>
          <a:p>
            <a:pPr>
              <a:defRPr/>
            </a:pPr>
            <a:r>
              <a:rPr lang="en-US" smtClean="0"/>
              <a:t>Chayun Tantivasadakarn</a:t>
            </a:r>
            <a:endParaRPr lang="en-US"/>
          </a:p>
        </p:txBody>
      </p:sp>
      <p:sp>
        <p:nvSpPr>
          <p:cNvPr id="49" name="Slide Number Placeholder 48"/>
          <p:cNvSpPr>
            <a:spLocks noGrp="1"/>
          </p:cNvSpPr>
          <p:nvPr>
            <p:ph type="sldNum" sz="quarter" idx="10"/>
          </p:nvPr>
        </p:nvSpPr>
        <p:spPr/>
        <p:txBody>
          <a:bodyPr/>
          <a:lstStyle/>
          <a:p>
            <a:pPr>
              <a:defRPr/>
            </a:pPr>
            <a:fld id="{9E387584-B985-904E-8245-01EF6FD3F89F}" type="slidenum">
              <a:rPr lang="en-US" smtClean="0"/>
              <a:pPr>
                <a:defRPr/>
              </a:pPr>
              <a:t>24</a:t>
            </a:fld>
            <a:endParaRPr lang="th-TH"/>
          </a:p>
        </p:txBody>
      </p:sp>
      <p:pic>
        <p:nvPicPr>
          <p:cNvPr id="50" name="Picture 43"/>
          <p:cNvPicPr>
            <a:picLocks noChangeAspect="1"/>
          </p:cNvPicPr>
          <p:nvPr/>
        </p:nvPicPr>
        <p:blipFill>
          <a:blip r:embed="rId2"/>
          <a:srcRect l="10617" r="13271"/>
          <a:stretch>
            <a:fillRect/>
          </a:stretch>
        </p:blipFill>
        <p:spPr bwMode="auto">
          <a:xfrm>
            <a:off x="228600" y="1166812"/>
            <a:ext cx="1449388" cy="1347788"/>
          </a:xfrm>
          <a:prstGeom prst="rect">
            <a:avLst/>
          </a:prstGeom>
          <a:noFill/>
          <a:ln w="9525">
            <a:noFill/>
            <a:miter lim="800000"/>
            <a:headEnd/>
            <a:tailEnd/>
          </a:ln>
        </p:spPr>
      </p:pic>
      <p:pic>
        <p:nvPicPr>
          <p:cNvPr id="51" name="Picture 42"/>
          <p:cNvPicPr>
            <a:picLocks noChangeAspect="1"/>
          </p:cNvPicPr>
          <p:nvPr/>
        </p:nvPicPr>
        <p:blipFill>
          <a:blip r:embed="rId3"/>
          <a:srcRect/>
          <a:stretch>
            <a:fillRect/>
          </a:stretch>
        </p:blipFill>
        <p:spPr bwMode="auto">
          <a:xfrm>
            <a:off x="7575550" y="0"/>
            <a:ext cx="1568450" cy="1174750"/>
          </a:xfrm>
          <a:prstGeom prst="rect">
            <a:avLst/>
          </a:prstGeom>
          <a:noFill/>
          <a:ln w="9525">
            <a:noFill/>
            <a:miter lim="800000"/>
            <a:headEnd/>
            <a:tailEnd/>
          </a:ln>
        </p:spPr>
      </p:pic>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28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27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279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2797"/>
                                        </p:tgtEl>
                                        <p:attrNameLst>
                                          <p:attrName>style.visibility</p:attrName>
                                        </p:attrNameLst>
                                      </p:cBhvr>
                                      <p:to>
                                        <p:strVal val="visible"/>
                                      </p:to>
                                    </p:set>
                                    <p:animEffect transition="in" filter="wipe(up)">
                                      <p:cBhvr>
                                        <p:cTn id="19" dur="500"/>
                                        <p:tgtEl>
                                          <p:spTgt spid="3279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32805"/>
                                        </p:tgtEl>
                                        <p:attrNameLst>
                                          <p:attrName>style.visibility</p:attrName>
                                        </p:attrNameLst>
                                      </p:cBhvr>
                                      <p:to>
                                        <p:strVal val="visible"/>
                                      </p:to>
                                    </p:set>
                                    <p:animEffect transition="in" filter="wipe(up)">
                                      <p:cBhvr>
                                        <p:cTn id="24" dur="500"/>
                                        <p:tgtEl>
                                          <p:spTgt spid="3280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12" fill="hold" grpId="0" nodeType="clickEffect">
                                  <p:stCondLst>
                                    <p:cond delay="0"/>
                                  </p:stCondLst>
                                  <p:childTnLst>
                                    <p:set>
                                      <p:cBhvr>
                                        <p:cTn id="28" dur="1" fill="hold">
                                          <p:stCondLst>
                                            <p:cond delay="0"/>
                                          </p:stCondLst>
                                        </p:cTn>
                                        <p:tgtEl>
                                          <p:spTgt spid="32786"/>
                                        </p:tgtEl>
                                        <p:attrNameLst>
                                          <p:attrName>style.visibility</p:attrName>
                                        </p:attrNameLst>
                                      </p:cBhvr>
                                      <p:to>
                                        <p:strVal val="visible"/>
                                      </p:to>
                                    </p:set>
                                    <p:animEffect transition="in" filter="strips(downLeft)">
                                      <p:cBhvr>
                                        <p:cTn id="29" dur="500"/>
                                        <p:tgtEl>
                                          <p:spTgt spid="3278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nodeType="clickEffect">
                                  <p:stCondLst>
                                    <p:cond delay="0"/>
                                  </p:stCondLst>
                                  <p:childTnLst>
                                    <p:set>
                                      <p:cBhvr>
                                        <p:cTn id="33" dur="1" fill="hold">
                                          <p:stCondLst>
                                            <p:cond delay="0"/>
                                          </p:stCondLst>
                                        </p:cTn>
                                        <p:tgtEl>
                                          <p:spTgt spid="32802"/>
                                        </p:tgtEl>
                                        <p:attrNameLst>
                                          <p:attrName>style.visibility</p:attrName>
                                        </p:attrNameLst>
                                      </p:cBhvr>
                                      <p:to>
                                        <p:strVal val="visible"/>
                                      </p:to>
                                    </p:set>
                                    <p:animEffect transition="in" filter="wipe(up)">
                                      <p:cBhvr>
                                        <p:cTn id="34" dur="500"/>
                                        <p:tgtEl>
                                          <p:spTgt spid="328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6" grpId="0" animBg="1"/>
      <p:bldP spid="32805" grpId="0" animBg="1" autoUpdateAnimBg="0"/>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3797" name="Rectangle 5"/>
          <p:cNvSpPr>
            <a:spLocks noGrp="1" noChangeArrowheads="1"/>
          </p:cNvSpPr>
          <p:nvPr>
            <p:ph type="title"/>
          </p:nvPr>
        </p:nvSpPr>
        <p:spPr>
          <a:ln/>
        </p:spPr>
        <p:txBody>
          <a:bodyPr rIns="132080"/>
          <a:lstStyle/>
          <a:p>
            <a:r>
              <a:rPr lang="en-US"/>
              <a:t>Contract curve</a:t>
            </a:r>
          </a:p>
        </p:txBody>
      </p:sp>
      <p:sp>
        <p:nvSpPr>
          <p:cNvPr id="33798" name="Rectangle 6"/>
          <p:cNvSpPr>
            <a:spLocks noGrp="1" noChangeArrowheads="1"/>
          </p:cNvSpPr>
          <p:nvPr>
            <p:ph idx="1"/>
          </p:nvPr>
        </p:nvSpPr>
        <p:spPr>
          <a:ln/>
        </p:spPr>
        <p:txBody>
          <a:bodyPr rIns="132080"/>
          <a:lstStyle/>
          <a:p>
            <a:r>
              <a:rPr lang="en-US" sz="4400" dirty="0"/>
              <a:t>All points of tangency between the indifference curves are efficient.</a:t>
            </a:r>
          </a:p>
          <a:p>
            <a:pPr marL="782638" lvl="1"/>
            <a:r>
              <a:rPr lang="en-US" sz="4000" dirty="0"/>
              <a:t>MRS of individuals is the same</a:t>
            </a:r>
          </a:p>
          <a:p>
            <a:pPr marL="782638" lvl="1"/>
            <a:r>
              <a:rPr lang="en-US" sz="4000" dirty="0"/>
              <a:t>No more room for trade</a:t>
            </a:r>
          </a:p>
          <a:p>
            <a:r>
              <a:rPr lang="en-US" sz="4400" dirty="0"/>
              <a:t>The contract curve shows all allocations that are Pareto efficient.</a:t>
            </a:r>
          </a:p>
          <a:p>
            <a:pPr marL="782638" lvl="1"/>
            <a:r>
              <a:rPr lang="en-US" sz="4000" dirty="0"/>
              <a:t>Pareto efficient allocation occurs when further trade will make someone worse off.</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25</a:t>
            </a:fld>
            <a:endParaRPr lang="th-TH"/>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build="p" bldLvl="5" autoUpdateAnimBg="0"/>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5845" name="Rectangle 5"/>
          <p:cNvSpPr>
            <a:spLocks noGrp="1" noChangeArrowheads="1"/>
          </p:cNvSpPr>
          <p:nvPr>
            <p:ph type="title"/>
          </p:nvPr>
        </p:nvSpPr>
        <p:spPr>
          <a:xfrm>
            <a:off x="0" y="228600"/>
            <a:ext cx="8305800" cy="838200"/>
          </a:xfrm>
          <a:ln/>
        </p:spPr>
        <p:txBody>
          <a:bodyPr rIns="132080"/>
          <a:lstStyle/>
          <a:p>
            <a:r>
              <a:rPr lang="en-US" dirty="0"/>
              <a:t>Consumer Equilibrium in a Competitive Market</a:t>
            </a:r>
          </a:p>
        </p:txBody>
      </p:sp>
      <p:sp>
        <p:nvSpPr>
          <p:cNvPr id="35846" name="Rectangle 6"/>
          <p:cNvSpPr>
            <a:spLocks noGrp="1" noChangeArrowheads="1"/>
          </p:cNvSpPr>
          <p:nvPr>
            <p:ph idx="1"/>
          </p:nvPr>
        </p:nvSpPr>
        <p:spPr>
          <a:ln/>
        </p:spPr>
        <p:txBody>
          <a:bodyPr rIns="132080"/>
          <a:lstStyle/>
          <a:p>
            <a:r>
              <a:rPr lang="en-US" sz="4800" dirty="0"/>
              <a:t>Assumptions</a:t>
            </a:r>
          </a:p>
          <a:p>
            <a:r>
              <a:rPr lang="en-US" sz="4800" dirty="0"/>
              <a:t>There are many </a:t>
            </a:r>
            <a:r>
              <a:rPr lang="en-US" sz="4800" dirty="0" err="1"/>
              <a:t>Jameses</a:t>
            </a:r>
            <a:r>
              <a:rPr lang="en-US" sz="4800" dirty="0"/>
              <a:t> and </a:t>
            </a:r>
            <a:r>
              <a:rPr lang="en-US" sz="4800" dirty="0" err="1"/>
              <a:t>Karens</a:t>
            </a:r>
            <a:r>
              <a:rPr lang="en-US" sz="4800" dirty="0"/>
              <a:t>.</a:t>
            </a:r>
          </a:p>
          <a:p>
            <a:r>
              <a:rPr lang="en-US" sz="4800" dirty="0"/>
              <a:t>They are price takers</a:t>
            </a:r>
            <a:endParaRPr lang="en-US" sz="4800" dirty="0" smtClean="0"/>
          </a:p>
          <a:p>
            <a:r>
              <a:rPr lang="en-US" sz="4800" dirty="0" smtClean="0"/>
              <a:t>Assuming that the relative </a:t>
            </a:r>
            <a:r>
              <a:rPr lang="en-US" sz="4800" dirty="0"/>
              <a:t>price of food and clothing = 1 </a:t>
            </a:r>
          </a:p>
          <a:p>
            <a:pPr marL="782638" lvl="1"/>
            <a:r>
              <a:rPr lang="en-US" sz="4400" dirty="0"/>
              <a:t>Trade depends on relative prices, not actual prices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26</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build="p" bldLvl="5" autoUpdateAnimBg="0"/>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900" name="Rectangle 12"/>
          <p:cNvSpPr>
            <a:spLocks noGrp="1" noChangeArrowheads="1"/>
          </p:cNvSpPr>
          <p:nvPr>
            <p:ph type="title"/>
          </p:nvPr>
        </p:nvSpPr>
        <p:spPr>
          <a:xfrm>
            <a:off x="609600" y="228600"/>
            <a:ext cx="7696200" cy="838200"/>
          </a:xfrm>
          <a:ln/>
        </p:spPr>
        <p:txBody>
          <a:bodyPr rIns="132080"/>
          <a:lstStyle/>
          <a:p>
            <a:r>
              <a:rPr lang="en-US" sz="4000"/>
              <a:t>Consumer Equilibrium in a Competitive Market</a:t>
            </a:r>
          </a:p>
        </p:txBody>
      </p:sp>
      <p:grpSp>
        <p:nvGrpSpPr>
          <p:cNvPr id="37889" name="Group 1"/>
          <p:cNvGrpSpPr>
            <a:grpSpLocks/>
          </p:cNvGrpSpPr>
          <p:nvPr/>
        </p:nvGrpSpPr>
        <p:grpSpPr bwMode="auto">
          <a:xfrm rot="10800000">
            <a:off x="852488" y="3581400"/>
            <a:ext cx="2617787" cy="1727200"/>
            <a:chOff x="0" y="40"/>
            <a:chExt cx="1648" cy="1088"/>
          </a:xfrm>
        </p:grpSpPr>
        <p:sp>
          <p:nvSpPr>
            <p:cNvPr id="37890" name="Freeform 2"/>
            <p:cNvSpPr>
              <a:spLocks/>
            </p:cNvSpPr>
            <p:nvPr/>
          </p:nvSpPr>
          <p:spPr bwMode="auto">
            <a:xfrm>
              <a:off x="0" y="40"/>
              <a:ext cx="1648" cy="108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lgn="ctr">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37891" name="Group 3"/>
          <p:cNvGrpSpPr>
            <a:grpSpLocks/>
          </p:cNvGrpSpPr>
          <p:nvPr/>
        </p:nvGrpSpPr>
        <p:grpSpPr bwMode="auto">
          <a:xfrm rot="10800000">
            <a:off x="5745195" y="3321050"/>
            <a:ext cx="2224087" cy="2366963"/>
            <a:chOff x="-28" y="0"/>
            <a:chExt cx="1400" cy="1490"/>
          </a:xfrm>
        </p:grpSpPr>
        <p:sp>
          <p:nvSpPr>
            <p:cNvPr id="37892" name="Freeform 4"/>
            <p:cNvSpPr>
              <a:spLocks/>
            </p:cNvSpPr>
            <p:nvPr/>
          </p:nvSpPr>
          <p:spPr bwMode="auto">
            <a:xfrm>
              <a:off x="-28" y="0"/>
              <a:ext cx="1400" cy="1490"/>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37897" name="Group 9"/>
          <p:cNvGrpSpPr>
            <a:grpSpLocks/>
          </p:cNvGrpSpPr>
          <p:nvPr/>
        </p:nvGrpSpPr>
        <p:grpSpPr bwMode="auto">
          <a:xfrm>
            <a:off x="1897063" y="2230438"/>
            <a:ext cx="2132012" cy="3141662"/>
            <a:chOff x="0" y="0"/>
            <a:chExt cx="1342" cy="1979"/>
          </a:xfrm>
        </p:grpSpPr>
        <p:sp>
          <p:nvSpPr>
            <p:cNvPr id="37898" name="Freeform 10"/>
            <p:cNvSpPr>
              <a:spLocks/>
            </p:cNvSpPr>
            <p:nvPr/>
          </p:nvSpPr>
          <p:spPr bwMode="auto">
            <a:xfrm>
              <a:off x="0" y="303"/>
              <a:ext cx="1254" cy="1676"/>
            </a:xfrm>
            <a:custGeom>
              <a:avLst/>
              <a:gdLst>
                <a:gd name="T0" fmla="+- 0 21600 225"/>
                <a:gd name="T1" fmla="*/ T0 w 21375"/>
                <a:gd name="T2" fmla="*/ 21523 h 21528"/>
                <a:gd name="T3" fmla="+- 0 16626 225"/>
                <a:gd name="T4" fmla="*/ T3 w 21375"/>
                <a:gd name="T5" fmla="*/ 21407 h 21528"/>
                <a:gd name="T6" fmla="+- 0 9676 225"/>
                <a:gd name="T7" fmla="*/ T6 w 21375"/>
                <a:gd name="T8" fmla="*/ 20341 h 21528"/>
                <a:gd name="T9" fmla="+- 0 3288 225"/>
                <a:gd name="T10" fmla="*/ T9 w 21375"/>
                <a:gd name="T11" fmla="*/ 15304 h 21528"/>
                <a:gd name="T12" fmla="+- 0 307 225"/>
                <a:gd name="T13" fmla="*/ T12 w 21375"/>
                <a:gd name="T14" fmla="*/ 7491 h 21528"/>
                <a:gd name="T15" fmla="+- 0 1448 225"/>
                <a:gd name="T16" fmla="*/ T15 w 21375"/>
                <a:gd name="T17" fmla="*/ 0 h 21528"/>
              </a:gdLst>
              <a:ahLst/>
              <a:cxnLst>
                <a:cxn ang="0">
                  <a:pos x="T1" y="T2"/>
                </a:cxn>
                <a:cxn ang="0">
                  <a:pos x="T4" y="T5"/>
                </a:cxn>
                <a:cxn ang="0">
                  <a:pos x="T7" y="T8"/>
                </a:cxn>
                <a:cxn ang="0">
                  <a:pos x="T10" y="T11"/>
                </a:cxn>
                <a:cxn ang="0">
                  <a:pos x="T13" y="T14"/>
                </a:cxn>
                <a:cxn ang="0">
                  <a:pos x="T16" y="T17"/>
                </a:cxn>
              </a:cxnLst>
              <a:rect l="0" t="0" r="r" b="b"/>
              <a:pathLst>
                <a:path w="21375" h="21528">
                  <a:moveTo>
                    <a:pt x="21375" y="21523"/>
                  </a:moveTo>
                  <a:cubicBezTo>
                    <a:pt x="20540" y="21497"/>
                    <a:pt x="18394" y="21600"/>
                    <a:pt x="16401" y="21407"/>
                  </a:cubicBezTo>
                  <a:cubicBezTo>
                    <a:pt x="14408" y="21215"/>
                    <a:pt x="11682" y="21356"/>
                    <a:pt x="9451" y="20341"/>
                  </a:cubicBezTo>
                  <a:cubicBezTo>
                    <a:pt x="7219" y="19326"/>
                    <a:pt x="4630" y="17437"/>
                    <a:pt x="3063" y="15304"/>
                  </a:cubicBezTo>
                  <a:cubicBezTo>
                    <a:pt x="1496" y="13171"/>
                    <a:pt x="388" y="10035"/>
                    <a:pt x="82" y="7491"/>
                  </a:cubicBezTo>
                  <a:cubicBezTo>
                    <a:pt x="-225" y="4947"/>
                    <a:pt x="371" y="2313"/>
                    <a:pt x="1223" y="0"/>
                  </a:cubicBezTo>
                </a:path>
              </a:pathLst>
            </a:custGeom>
            <a:noFill/>
            <a:ln w="38100" cap="flat">
              <a:solidFill>
                <a:srgbClr val="FF3300"/>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899" name="Rectangle 11"/>
            <p:cNvSpPr>
              <a:spLocks/>
            </p:cNvSpPr>
            <p:nvPr/>
          </p:nvSpPr>
          <p:spPr bwMode="auto">
            <a:xfrm>
              <a:off x="94" y="0"/>
              <a:ext cx="1248"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dirty="0" smtClean="0">
                  <a:solidFill>
                    <a:srgbClr val="0000FF"/>
                  </a:solidFill>
                  <a:ea typeface="ＭＳ Ｐゴシック" charset="0"/>
                  <a:cs typeface="Times New Roman" charset="0"/>
                </a:rPr>
                <a:t>J’s </a:t>
              </a:r>
              <a:r>
                <a:rPr lang="en-US" dirty="0">
                  <a:solidFill>
                    <a:srgbClr val="0000FF"/>
                  </a:solidFill>
                  <a:ea typeface="ＭＳ Ｐゴシック" charset="0"/>
                  <a:cs typeface="Times New Roman" charset="0"/>
                </a:rPr>
                <a:t>Offer Curve</a:t>
              </a:r>
            </a:p>
          </p:txBody>
        </p:sp>
      </p:grpSp>
      <p:sp>
        <p:nvSpPr>
          <p:cNvPr id="37901" name="Line 13"/>
          <p:cNvSpPr>
            <a:spLocks noChangeShapeType="1"/>
          </p:cNvSpPr>
          <p:nvPr/>
        </p:nvSpPr>
        <p:spPr bwMode="auto">
          <a:xfrm rot="10800000" flipH="1">
            <a:off x="757238" y="1820863"/>
            <a:ext cx="1587" cy="4033837"/>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02" name="Line 14"/>
          <p:cNvSpPr>
            <a:spLocks noChangeShapeType="1"/>
          </p:cNvSpPr>
          <p:nvPr/>
        </p:nvSpPr>
        <p:spPr bwMode="auto">
          <a:xfrm>
            <a:off x="757238" y="5854700"/>
            <a:ext cx="3819525" cy="1588"/>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03" name="Rectangle 15"/>
          <p:cNvSpPr>
            <a:spLocks/>
          </p:cNvSpPr>
          <p:nvPr/>
        </p:nvSpPr>
        <p:spPr bwMode="auto">
          <a:xfrm>
            <a:off x="4144963" y="5880100"/>
            <a:ext cx="495300" cy="419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F</a:t>
            </a:r>
            <a:r>
              <a:rPr lang="en-US" baseline="-25000">
                <a:solidFill>
                  <a:schemeClr val="tx1"/>
                </a:solidFill>
                <a:ea typeface="ＭＳ Ｐゴシック" charset="0"/>
                <a:cs typeface="Times New Roman" charset="0"/>
              </a:rPr>
              <a:t>J</a:t>
            </a:r>
          </a:p>
        </p:txBody>
      </p:sp>
      <p:sp>
        <p:nvSpPr>
          <p:cNvPr id="37904" name="Rectangle 16"/>
          <p:cNvSpPr>
            <a:spLocks/>
          </p:cNvSpPr>
          <p:nvPr/>
        </p:nvSpPr>
        <p:spPr bwMode="auto">
          <a:xfrm>
            <a:off x="327025" y="1604963"/>
            <a:ext cx="495300" cy="419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C</a:t>
            </a:r>
            <a:r>
              <a:rPr lang="en-US" baseline="-25000">
                <a:solidFill>
                  <a:schemeClr val="tx1"/>
                </a:solidFill>
                <a:ea typeface="ＭＳ Ｐゴシック" charset="0"/>
                <a:cs typeface="Times New Roman" charset="0"/>
              </a:rPr>
              <a:t>J</a:t>
            </a:r>
          </a:p>
        </p:txBody>
      </p:sp>
      <p:sp>
        <p:nvSpPr>
          <p:cNvPr id="37905" name="Rectangle 17"/>
          <p:cNvSpPr>
            <a:spLocks/>
          </p:cNvSpPr>
          <p:nvPr/>
        </p:nvSpPr>
        <p:spPr bwMode="auto">
          <a:xfrm>
            <a:off x="3546475" y="4970463"/>
            <a:ext cx="5588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A</a:t>
            </a:r>
          </a:p>
        </p:txBody>
      </p:sp>
      <p:grpSp>
        <p:nvGrpSpPr>
          <p:cNvPr id="37906" name="Group 18"/>
          <p:cNvGrpSpPr>
            <a:grpSpLocks/>
          </p:cNvGrpSpPr>
          <p:nvPr/>
        </p:nvGrpSpPr>
        <p:grpSpPr bwMode="auto">
          <a:xfrm>
            <a:off x="184150" y="3708400"/>
            <a:ext cx="3205163" cy="2601913"/>
            <a:chOff x="0" y="36"/>
            <a:chExt cx="2019" cy="1639"/>
          </a:xfrm>
        </p:grpSpPr>
        <p:sp>
          <p:nvSpPr>
            <p:cNvPr id="37907" name="Freeform 19"/>
            <p:cNvSpPr>
              <a:spLocks/>
            </p:cNvSpPr>
            <p:nvPr/>
          </p:nvSpPr>
          <p:spPr bwMode="auto">
            <a:xfrm>
              <a:off x="372" y="36"/>
              <a:ext cx="701" cy="1352"/>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08" name="Line 20"/>
            <p:cNvSpPr>
              <a:spLocks noChangeShapeType="1"/>
            </p:cNvSpPr>
            <p:nvPr/>
          </p:nvSpPr>
          <p:spPr bwMode="auto">
            <a:xfrm flipH="1">
              <a:off x="252" y="68"/>
              <a:ext cx="11" cy="924"/>
            </a:xfrm>
            <a:prstGeom prst="line">
              <a:avLst/>
            </a:prstGeom>
            <a:noFill/>
            <a:ln w="28575" cap="flat" cmpd="sng">
              <a:solidFill>
                <a:schemeClr val="tx1"/>
              </a:solidFill>
              <a:prstDash val="solid"/>
              <a:round/>
              <a:headEnd type="stealth"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09" name="Rectangle 21"/>
            <p:cNvSpPr>
              <a:spLocks/>
            </p:cNvSpPr>
            <p:nvPr/>
          </p:nvSpPr>
          <p:spPr bwMode="auto">
            <a:xfrm>
              <a:off x="1503" y="1451"/>
              <a:ext cx="19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-2</a:t>
              </a:r>
            </a:p>
          </p:txBody>
        </p:sp>
        <p:sp>
          <p:nvSpPr>
            <p:cNvPr id="37910" name="Rectangle 22"/>
            <p:cNvSpPr>
              <a:spLocks/>
            </p:cNvSpPr>
            <p:nvPr/>
          </p:nvSpPr>
          <p:spPr bwMode="auto">
            <a:xfrm>
              <a:off x="0" y="318"/>
              <a:ext cx="288"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+2</a:t>
              </a:r>
            </a:p>
          </p:txBody>
        </p:sp>
        <p:sp>
          <p:nvSpPr>
            <p:cNvPr id="37911" name="Line 23"/>
            <p:cNvSpPr>
              <a:spLocks noChangeShapeType="1"/>
            </p:cNvSpPr>
            <p:nvPr/>
          </p:nvSpPr>
          <p:spPr bwMode="auto">
            <a:xfrm>
              <a:off x="1112" y="1500"/>
              <a:ext cx="907" cy="1"/>
            </a:xfrm>
            <a:prstGeom prst="line">
              <a:avLst/>
            </a:prstGeom>
            <a:noFill/>
            <a:ln w="28575" cap="flat" cmpd="sng" algn="ctr">
              <a:solidFill>
                <a:schemeClr val="tx1"/>
              </a:solidFill>
              <a:prstDash val="solid"/>
              <a:round/>
              <a:headEnd type="stealth"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37912" name="Group 24"/>
          <p:cNvGrpSpPr>
            <a:grpSpLocks/>
          </p:cNvGrpSpPr>
          <p:nvPr/>
        </p:nvGrpSpPr>
        <p:grpSpPr bwMode="auto">
          <a:xfrm>
            <a:off x="774700" y="1939925"/>
            <a:ext cx="3309938" cy="3632200"/>
            <a:chOff x="0" y="0"/>
            <a:chExt cx="2085" cy="2288"/>
          </a:xfrm>
        </p:grpSpPr>
        <p:sp>
          <p:nvSpPr>
            <p:cNvPr id="37913" name="Rectangle 25"/>
            <p:cNvSpPr>
              <a:spLocks/>
            </p:cNvSpPr>
            <p:nvPr/>
          </p:nvSpPr>
          <p:spPr bwMode="auto">
            <a:xfrm>
              <a:off x="0" y="0"/>
              <a:ext cx="392" cy="26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J</a:t>
              </a:r>
              <a:r>
                <a:rPr lang="en-US" baseline="30000">
                  <a:solidFill>
                    <a:schemeClr val="tx1"/>
                  </a:solidFill>
                  <a:ea typeface="ＭＳ Ｐゴシック" charset="0"/>
                  <a:cs typeface="Times New Roman" charset="0"/>
                </a:rPr>
                <a:t>2</a:t>
              </a:r>
            </a:p>
          </p:txBody>
        </p:sp>
        <p:sp>
          <p:nvSpPr>
            <p:cNvPr id="37914" name="Freeform 26"/>
            <p:cNvSpPr>
              <a:spLocks/>
            </p:cNvSpPr>
            <p:nvPr/>
          </p:nvSpPr>
          <p:spPr bwMode="auto">
            <a:xfrm rot="10800000">
              <a:off x="56" y="219"/>
              <a:ext cx="1570" cy="1746"/>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15" name="Line 27"/>
            <p:cNvSpPr>
              <a:spLocks noChangeShapeType="1"/>
            </p:cNvSpPr>
            <p:nvPr/>
          </p:nvSpPr>
          <p:spPr bwMode="auto">
            <a:xfrm>
              <a:off x="18" y="1432"/>
              <a:ext cx="2067" cy="856"/>
            </a:xfrm>
            <a:prstGeom prst="line">
              <a:avLst/>
            </a:prstGeom>
            <a:noFill/>
            <a:ln w="28575" cap="flat" cmpd="sng" algn="ctr">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16" name="Oval 28"/>
            <p:cNvSpPr>
              <a:spLocks/>
            </p:cNvSpPr>
            <p:nvPr/>
          </p:nvSpPr>
          <p:spPr bwMode="auto">
            <a:xfrm>
              <a:off x="936" y="1766"/>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grpSp>
      <p:sp>
        <p:nvSpPr>
          <p:cNvPr id="37917" name="Freeform 29"/>
          <p:cNvSpPr>
            <a:spLocks/>
          </p:cNvSpPr>
          <p:nvPr/>
        </p:nvSpPr>
        <p:spPr bwMode="auto">
          <a:xfrm>
            <a:off x="5765800" y="2909888"/>
            <a:ext cx="2024063" cy="1814512"/>
          </a:xfrm>
          <a:custGeom>
            <a:avLst/>
            <a:gdLst>
              <a:gd name="T0" fmla="+- 0 185 185"/>
              <a:gd name="T1" fmla="*/ T0 w 21415"/>
              <a:gd name="T2" fmla="*/ 0 h 21469"/>
              <a:gd name="T3" fmla="+- 0 605 185"/>
              <a:gd name="T4" fmla="*/ T3 w 21415"/>
              <a:gd name="T5" fmla="*/ 9080 h 21469"/>
              <a:gd name="T6" fmla="+- 0 3830 185"/>
              <a:gd name="T7" fmla="*/ T6 w 21415"/>
              <a:gd name="T8" fmla="*/ 14400 h 21469"/>
              <a:gd name="T9" fmla="+- 0 9423 185"/>
              <a:gd name="T10" fmla="*/ T9 w 21415"/>
              <a:gd name="T11" fmla="*/ 19739 h 21469"/>
              <a:gd name="T12" fmla="+- 0 15436 185"/>
              <a:gd name="T13" fmla="*/ T12 w 21415"/>
              <a:gd name="T14" fmla="*/ 21450 h 21469"/>
              <a:gd name="T15" fmla="+- 0 21600 185"/>
              <a:gd name="T16" fmla="*/ T15 w 21415"/>
              <a:gd name="T17" fmla="*/ 20679 h 21469"/>
            </a:gdLst>
            <a:ahLst/>
            <a:cxnLst>
              <a:cxn ang="0">
                <a:pos x="T1" y="T2"/>
              </a:cxn>
              <a:cxn ang="0">
                <a:pos x="T4" y="T5"/>
              </a:cxn>
              <a:cxn ang="0">
                <a:pos x="T7" y="T8"/>
              </a:cxn>
              <a:cxn ang="0">
                <a:pos x="T10" y="T11"/>
              </a:cxn>
              <a:cxn ang="0">
                <a:pos x="T13" y="T14"/>
              </a:cxn>
              <a:cxn ang="0">
                <a:pos x="T16" y="T17"/>
              </a:cxn>
            </a:cxnLst>
            <a:rect l="0" t="0" r="r" b="b"/>
            <a:pathLst>
              <a:path w="21415" h="21469">
                <a:moveTo>
                  <a:pt x="0" y="0"/>
                </a:moveTo>
                <a:cubicBezTo>
                  <a:pt x="67" y="1542"/>
                  <a:pt x="-185" y="6674"/>
                  <a:pt x="420" y="9080"/>
                </a:cubicBezTo>
                <a:cubicBezTo>
                  <a:pt x="1024" y="11486"/>
                  <a:pt x="2183" y="12633"/>
                  <a:pt x="3645" y="14400"/>
                </a:cubicBezTo>
                <a:cubicBezTo>
                  <a:pt x="5106" y="16167"/>
                  <a:pt x="7306" y="18555"/>
                  <a:pt x="9238" y="19739"/>
                </a:cubicBezTo>
                <a:cubicBezTo>
                  <a:pt x="11169" y="20923"/>
                  <a:pt x="13218" y="21299"/>
                  <a:pt x="15251" y="21450"/>
                </a:cubicBezTo>
                <a:cubicBezTo>
                  <a:pt x="17283" y="21600"/>
                  <a:pt x="20138" y="20848"/>
                  <a:pt x="21415" y="20679"/>
                </a:cubicBezTo>
              </a:path>
            </a:pathLst>
          </a:custGeom>
          <a:noFill/>
          <a:ln w="38100" cap="flat">
            <a:solidFill>
              <a:srgbClr val="0000FF"/>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18" name="Rectangle 30"/>
          <p:cNvSpPr>
            <a:spLocks/>
          </p:cNvSpPr>
          <p:nvPr/>
        </p:nvSpPr>
        <p:spPr bwMode="auto">
          <a:xfrm>
            <a:off x="7408863" y="3692525"/>
            <a:ext cx="1384300" cy="698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dirty="0" err="1" smtClean="0">
                <a:solidFill>
                  <a:srgbClr val="0000FF"/>
                </a:solidFill>
                <a:ea typeface="ＭＳ Ｐゴシック" charset="0"/>
                <a:cs typeface="Times New Roman" charset="0"/>
              </a:rPr>
              <a:t>K’s</a:t>
            </a:r>
            <a:r>
              <a:rPr lang="en-US" dirty="0" smtClean="0">
                <a:solidFill>
                  <a:srgbClr val="0000FF"/>
                </a:solidFill>
                <a:ea typeface="ＭＳ Ｐゴシック" charset="0"/>
                <a:cs typeface="Times New Roman" charset="0"/>
              </a:rPr>
              <a:t> </a:t>
            </a:r>
            <a:r>
              <a:rPr lang="en-US" dirty="0">
                <a:solidFill>
                  <a:srgbClr val="0000FF"/>
                </a:solidFill>
                <a:ea typeface="ＭＳ Ｐゴシック" charset="0"/>
                <a:cs typeface="Times New Roman" charset="0"/>
              </a:rPr>
              <a:t>Offer Curve</a:t>
            </a:r>
          </a:p>
        </p:txBody>
      </p:sp>
      <p:sp>
        <p:nvSpPr>
          <p:cNvPr id="37919" name="Line 31"/>
          <p:cNvSpPr>
            <a:spLocks noChangeShapeType="1"/>
          </p:cNvSpPr>
          <p:nvPr/>
        </p:nvSpPr>
        <p:spPr bwMode="auto">
          <a:xfrm rot="10800000" flipH="1">
            <a:off x="5075238" y="1847850"/>
            <a:ext cx="1587" cy="4033838"/>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20" name="Line 32"/>
          <p:cNvSpPr>
            <a:spLocks noChangeShapeType="1"/>
          </p:cNvSpPr>
          <p:nvPr/>
        </p:nvSpPr>
        <p:spPr bwMode="auto">
          <a:xfrm>
            <a:off x="5075238" y="5881688"/>
            <a:ext cx="3819525" cy="1587"/>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21" name="Rectangle 33"/>
          <p:cNvSpPr>
            <a:spLocks/>
          </p:cNvSpPr>
          <p:nvPr/>
        </p:nvSpPr>
        <p:spPr bwMode="auto">
          <a:xfrm>
            <a:off x="8462963" y="5907088"/>
            <a:ext cx="495300" cy="419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F</a:t>
            </a:r>
            <a:r>
              <a:rPr lang="en-US" baseline="-25000">
                <a:solidFill>
                  <a:schemeClr val="tx1"/>
                </a:solidFill>
                <a:ea typeface="ＭＳ Ｐゴシック" charset="0"/>
                <a:cs typeface="Times New Roman" charset="0"/>
              </a:rPr>
              <a:t>K</a:t>
            </a:r>
          </a:p>
        </p:txBody>
      </p:sp>
      <p:sp>
        <p:nvSpPr>
          <p:cNvPr id="37922" name="Rectangle 34"/>
          <p:cNvSpPr>
            <a:spLocks/>
          </p:cNvSpPr>
          <p:nvPr/>
        </p:nvSpPr>
        <p:spPr bwMode="auto">
          <a:xfrm>
            <a:off x="4594225" y="1631950"/>
            <a:ext cx="495300" cy="419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C</a:t>
            </a:r>
            <a:r>
              <a:rPr lang="en-US" baseline="-25000">
                <a:solidFill>
                  <a:schemeClr val="tx1"/>
                </a:solidFill>
                <a:ea typeface="ＭＳ Ｐゴシック" charset="0"/>
                <a:cs typeface="Times New Roman" charset="0"/>
              </a:rPr>
              <a:t>K</a:t>
            </a:r>
          </a:p>
        </p:txBody>
      </p:sp>
      <p:sp>
        <p:nvSpPr>
          <p:cNvPr id="37923" name="Rectangle 35"/>
          <p:cNvSpPr>
            <a:spLocks/>
          </p:cNvSpPr>
          <p:nvPr/>
        </p:nvSpPr>
        <p:spPr bwMode="auto">
          <a:xfrm>
            <a:off x="5191125" y="3265488"/>
            <a:ext cx="5588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A</a:t>
            </a:r>
          </a:p>
        </p:txBody>
      </p:sp>
      <p:sp>
        <p:nvSpPr>
          <p:cNvPr id="37924" name="Freeform 36"/>
          <p:cNvSpPr>
            <a:spLocks/>
          </p:cNvSpPr>
          <p:nvPr/>
        </p:nvSpPr>
        <p:spPr bwMode="auto">
          <a:xfrm>
            <a:off x="5092700" y="3294063"/>
            <a:ext cx="636588" cy="2587625"/>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37925" name="Group 37"/>
          <p:cNvGrpSpPr>
            <a:grpSpLocks/>
          </p:cNvGrpSpPr>
          <p:nvPr/>
        </p:nvGrpSpPr>
        <p:grpSpPr bwMode="auto">
          <a:xfrm>
            <a:off x="4525963" y="3286125"/>
            <a:ext cx="2711450" cy="3062288"/>
            <a:chOff x="55" y="0"/>
            <a:chExt cx="1708" cy="1929"/>
          </a:xfrm>
        </p:grpSpPr>
        <p:sp>
          <p:nvSpPr>
            <p:cNvPr id="37926" name="Freeform 38"/>
            <p:cNvSpPr>
              <a:spLocks/>
            </p:cNvSpPr>
            <p:nvPr/>
          </p:nvSpPr>
          <p:spPr bwMode="auto">
            <a:xfrm>
              <a:off x="401" y="918"/>
              <a:ext cx="1355" cy="717"/>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37927" name="Group 39"/>
            <p:cNvGrpSpPr>
              <a:grpSpLocks/>
            </p:cNvGrpSpPr>
            <p:nvPr/>
          </p:nvGrpSpPr>
          <p:grpSpPr bwMode="auto">
            <a:xfrm>
              <a:off x="55" y="0"/>
              <a:ext cx="1708" cy="1929"/>
              <a:chOff x="55" y="0"/>
              <a:chExt cx="1708" cy="1929"/>
            </a:xfrm>
          </p:grpSpPr>
          <p:sp>
            <p:nvSpPr>
              <p:cNvPr id="37928" name="Line 40"/>
              <p:cNvSpPr>
                <a:spLocks noChangeShapeType="1"/>
              </p:cNvSpPr>
              <p:nvPr/>
            </p:nvSpPr>
            <p:spPr bwMode="auto">
              <a:xfrm flipH="1">
                <a:off x="266" y="0"/>
                <a:ext cx="1" cy="924"/>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29" name="Rectangle 41"/>
              <p:cNvSpPr>
                <a:spLocks/>
              </p:cNvSpPr>
              <p:nvPr/>
            </p:nvSpPr>
            <p:spPr bwMode="auto">
              <a:xfrm>
                <a:off x="1247" y="1705"/>
                <a:ext cx="296"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+2</a:t>
                </a:r>
              </a:p>
            </p:txBody>
          </p:sp>
          <p:sp>
            <p:nvSpPr>
              <p:cNvPr id="37930" name="Rectangle 42"/>
              <p:cNvSpPr>
                <a:spLocks/>
              </p:cNvSpPr>
              <p:nvPr/>
            </p:nvSpPr>
            <p:spPr bwMode="auto">
              <a:xfrm>
                <a:off x="55" y="190"/>
                <a:ext cx="288"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-2</a:t>
                </a:r>
              </a:p>
            </p:txBody>
          </p:sp>
          <p:sp>
            <p:nvSpPr>
              <p:cNvPr id="37931" name="Line 43"/>
              <p:cNvSpPr>
                <a:spLocks noChangeShapeType="1"/>
              </p:cNvSpPr>
              <p:nvPr/>
            </p:nvSpPr>
            <p:spPr bwMode="auto">
              <a:xfrm>
                <a:off x="856" y="1745"/>
                <a:ext cx="907" cy="1"/>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grpSp>
        <p:nvGrpSpPr>
          <p:cNvPr id="37932" name="Group 44"/>
          <p:cNvGrpSpPr>
            <a:grpSpLocks/>
          </p:cNvGrpSpPr>
          <p:nvPr/>
        </p:nvGrpSpPr>
        <p:grpSpPr bwMode="auto">
          <a:xfrm>
            <a:off x="5492750" y="2654300"/>
            <a:ext cx="2974975" cy="3157538"/>
            <a:chOff x="0" y="0"/>
            <a:chExt cx="1874" cy="1989"/>
          </a:xfrm>
        </p:grpSpPr>
        <p:sp>
          <p:nvSpPr>
            <p:cNvPr id="37933" name="Rectangle 45"/>
            <p:cNvSpPr>
              <a:spLocks/>
            </p:cNvSpPr>
            <p:nvPr/>
          </p:nvSpPr>
          <p:spPr bwMode="auto">
            <a:xfrm>
              <a:off x="214" y="67"/>
              <a:ext cx="392" cy="26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K</a:t>
              </a:r>
              <a:r>
                <a:rPr lang="en-US" baseline="30000">
                  <a:solidFill>
                    <a:schemeClr val="tx1"/>
                  </a:solidFill>
                  <a:ea typeface="ＭＳ Ｐゴシック" charset="0"/>
                  <a:cs typeface="Times New Roman" charset="0"/>
                </a:rPr>
                <a:t>2</a:t>
              </a:r>
            </a:p>
          </p:txBody>
        </p:sp>
        <p:sp>
          <p:nvSpPr>
            <p:cNvPr id="37934" name="Freeform 46"/>
            <p:cNvSpPr>
              <a:spLocks/>
            </p:cNvSpPr>
            <p:nvPr/>
          </p:nvSpPr>
          <p:spPr bwMode="auto">
            <a:xfrm rot="10800000">
              <a:off x="304" y="403"/>
              <a:ext cx="1570" cy="1362"/>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lgn="ctr">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35" name="Line 47"/>
            <p:cNvSpPr>
              <a:spLocks noChangeShapeType="1"/>
            </p:cNvSpPr>
            <p:nvPr/>
          </p:nvSpPr>
          <p:spPr bwMode="auto">
            <a:xfrm>
              <a:off x="0" y="0"/>
              <a:ext cx="842" cy="1989"/>
            </a:xfrm>
            <a:prstGeom prst="line">
              <a:avLst/>
            </a:prstGeom>
            <a:noFill/>
            <a:ln w="28575" cap="flat" cmpd="sng" algn="ctr">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36" name="Oval 48"/>
            <p:cNvSpPr>
              <a:spLocks/>
            </p:cNvSpPr>
            <p:nvPr/>
          </p:nvSpPr>
          <p:spPr bwMode="auto">
            <a:xfrm>
              <a:off x="350" y="858"/>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grpSp>
      <p:grpSp>
        <p:nvGrpSpPr>
          <p:cNvPr id="37945" name="Group 57"/>
          <p:cNvGrpSpPr>
            <a:grpSpLocks/>
          </p:cNvGrpSpPr>
          <p:nvPr/>
        </p:nvGrpSpPr>
        <p:grpSpPr bwMode="auto">
          <a:xfrm>
            <a:off x="5132388" y="2519363"/>
            <a:ext cx="3565525" cy="3440115"/>
            <a:chOff x="55" y="0"/>
            <a:chExt cx="2246" cy="2167"/>
          </a:xfrm>
        </p:grpSpPr>
        <p:sp>
          <p:nvSpPr>
            <p:cNvPr id="37946" name="Rectangle 58"/>
            <p:cNvSpPr>
              <a:spLocks/>
            </p:cNvSpPr>
            <p:nvPr/>
          </p:nvSpPr>
          <p:spPr bwMode="auto">
            <a:xfrm>
              <a:off x="1244" y="1056"/>
              <a:ext cx="31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C</a:t>
              </a:r>
            </a:p>
          </p:txBody>
        </p:sp>
        <p:sp>
          <p:nvSpPr>
            <p:cNvPr id="37947" name="Line 59"/>
            <p:cNvSpPr>
              <a:spLocks noChangeShapeType="1"/>
            </p:cNvSpPr>
            <p:nvPr/>
          </p:nvSpPr>
          <p:spPr bwMode="auto">
            <a:xfrm>
              <a:off x="161" y="212"/>
              <a:ext cx="1800" cy="1772"/>
            </a:xfrm>
            <a:prstGeom prst="line">
              <a:avLst/>
            </a:prstGeom>
            <a:noFill/>
            <a:ln w="28575" cap="flat" cmpd="sng" algn="ctr">
              <a:solidFill>
                <a:schemeClr val="tx1"/>
              </a:solidFill>
              <a:prstDash val="sys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48" name="Freeform 60"/>
            <p:cNvSpPr>
              <a:spLocks/>
            </p:cNvSpPr>
            <p:nvPr/>
          </p:nvSpPr>
          <p:spPr bwMode="auto">
            <a:xfrm rot="10800000">
              <a:off x="942" y="339"/>
              <a:ext cx="1359" cy="142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lgn="ctr">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49" name="Rectangle 61"/>
            <p:cNvSpPr>
              <a:spLocks/>
            </p:cNvSpPr>
            <p:nvPr/>
          </p:nvSpPr>
          <p:spPr bwMode="auto">
            <a:xfrm>
              <a:off x="828" y="0"/>
              <a:ext cx="416" cy="26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K</a:t>
              </a:r>
              <a:r>
                <a:rPr lang="en-US" baseline="30000">
                  <a:solidFill>
                    <a:schemeClr val="tx1"/>
                  </a:solidFill>
                  <a:ea typeface="ＭＳ Ｐゴシック" charset="0"/>
                  <a:cs typeface="Times New Roman" charset="0"/>
                </a:rPr>
                <a:t>3</a:t>
              </a:r>
            </a:p>
          </p:txBody>
        </p:sp>
        <p:sp>
          <p:nvSpPr>
            <p:cNvPr id="37950" name="Oval 62"/>
            <p:cNvSpPr>
              <a:spLocks/>
            </p:cNvSpPr>
            <p:nvPr/>
          </p:nvSpPr>
          <p:spPr bwMode="auto">
            <a:xfrm>
              <a:off x="1321" y="1340"/>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sp>
          <p:nvSpPr>
            <p:cNvPr id="37951" name="Rectangle 63"/>
            <p:cNvSpPr>
              <a:spLocks/>
            </p:cNvSpPr>
            <p:nvPr/>
          </p:nvSpPr>
          <p:spPr bwMode="auto">
            <a:xfrm>
              <a:off x="55" y="27"/>
              <a:ext cx="204" cy="27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dirty="0">
                  <a:solidFill>
                    <a:schemeClr val="tx1"/>
                  </a:solidFill>
                  <a:ea typeface="ＭＳ Ｐゴシック" charset="0"/>
                  <a:cs typeface="Times New Roman" charset="0"/>
                </a:rPr>
                <a:t>P</a:t>
              </a:r>
            </a:p>
          </p:txBody>
        </p:sp>
        <p:sp>
          <p:nvSpPr>
            <p:cNvPr id="37952" name="Rectangle 64"/>
            <p:cNvSpPr>
              <a:spLocks/>
            </p:cNvSpPr>
            <p:nvPr/>
          </p:nvSpPr>
          <p:spPr bwMode="auto">
            <a:xfrm>
              <a:off x="1973" y="1895"/>
              <a:ext cx="239" cy="27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dirty="0">
                  <a:solidFill>
                    <a:schemeClr val="tx1"/>
                  </a:solidFill>
                  <a:ea typeface="ＭＳ Ｐゴシック" charset="0"/>
                  <a:cs typeface="Times New Roman" charset="0"/>
                </a:rPr>
                <a:t>P</a:t>
              </a:r>
              <a:r>
                <a:rPr lang="en-US" baseline="30000" dirty="0">
                  <a:solidFill>
                    <a:schemeClr val="tx1"/>
                  </a:solidFill>
                  <a:ea typeface="ＭＳ Ｐゴシック" charset="0"/>
                  <a:cs typeface="Times New Roman" charset="0"/>
                </a:rPr>
                <a:t>/</a:t>
              </a:r>
            </a:p>
          </p:txBody>
        </p:sp>
      </p:grpSp>
      <p:grpSp>
        <p:nvGrpSpPr>
          <p:cNvPr id="37953" name="Group 65"/>
          <p:cNvGrpSpPr>
            <a:grpSpLocks/>
          </p:cNvGrpSpPr>
          <p:nvPr/>
        </p:nvGrpSpPr>
        <p:grpSpPr bwMode="auto">
          <a:xfrm>
            <a:off x="1003300" y="1830388"/>
            <a:ext cx="2979738" cy="3935413"/>
            <a:chOff x="0" y="0"/>
            <a:chExt cx="1877" cy="2479"/>
          </a:xfrm>
        </p:grpSpPr>
        <p:sp>
          <p:nvSpPr>
            <p:cNvPr id="37954" name="Rectangle 66"/>
            <p:cNvSpPr>
              <a:spLocks/>
            </p:cNvSpPr>
            <p:nvPr/>
          </p:nvSpPr>
          <p:spPr bwMode="auto">
            <a:xfrm>
              <a:off x="650" y="931"/>
              <a:ext cx="31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C</a:t>
              </a:r>
            </a:p>
          </p:txBody>
        </p:sp>
        <p:sp>
          <p:nvSpPr>
            <p:cNvPr id="37955" name="Freeform 67"/>
            <p:cNvSpPr>
              <a:spLocks/>
            </p:cNvSpPr>
            <p:nvPr/>
          </p:nvSpPr>
          <p:spPr bwMode="auto">
            <a:xfrm rot="10800000">
              <a:off x="190" y="206"/>
              <a:ext cx="1359" cy="142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solidFill>
                <a:schemeClr val="tx1"/>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56" name="Rectangle 68"/>
            <p:cNvSpPr>
              <a:spLocks/>
            </p:cNvSpPr>
            <p:nvPr/>
          </p:nvSpPr>
          <p:spPr bwMode="auto">
            <a:xfrm>
              <a:off x="242" y="0"/>
              <a:ext cx="416" cy="26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J</a:t>
              </a:r>
              <a:r>
                <a:rPr lang="en-US" baseline="30000">
                  <a:solidFill>
                    <a:schemeClr val="tx1"/>
                  </a:solidFill>
                  <a:ea typeface="ＭＳ Ｐゴシック" charset="0"/>
                  <a:cs typeface="Times New Roman" charset="0"/>
                </a:rPr>
                <a:t>3</a:t>
              </a:r>
            </a:p>
          </p:txBody>
        </p:sp>
        <p:grpSp>
          <p:nvGrpSpPr>
            <p:cNvPr id="37958" name="Group 70"/>
            <p:cNvGrpSpPr>
              <a:grpSpLocks/>
            </p:cNvGrpSpPr>
            <p:nvPr/>
          </p:nvGrpSpPr>
          <p:grpSpPr bwMode="auto">
            <a:xfrm>
              <a:off x="0" y="490"/>
              <a:ext cx="1877" cy="1989"/>
              <a:chOff x="0" y="0"/>
              <a:chExt cx="1877" cy="1989"/>
            </a:xfrm>
          </p:grpSpPr>
          <p:sp>
            <p:nvSpPr>
              <p:cNvPr id="37959" name="Line 71"/>
              <p:cNvSpPr>
                <a:spLocks noChangeShapeType="1"/>
              </p:cNvSpPr>
              <p:nvPr/>
            </p:nvSpPr>
            <p:spPr bwMode="auto">
              <a:xfrm>
                <a:off x="76" y="223"/>
                <a:ext cx="1536" cy="1638"/>
              </a:xfrm>
              <a:prstGeom prst="line">
                <a:avLst/>
              </a:prstGeom>
              <a:noFill/>
              <a:ln w="28575" cap="flat" cmpd="sng" algn="ctr">
                <a:solidFill>
                  <a:schemeClr val="tx1"/>
                </a:solidFill>
                <a:prstDash val="sys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60" name="Rectangle 72"/>
              <p:cNvSpPr>
                <a:spLocks/>
              </p:cNvSpPr>
              <p:nvPr/>
            </p:nvSpPr>
            <p:spPr bwMode="auto">
              <a:xfrm>
                <a:off x="1613" y="1765"/>
                <a:ext cx="26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P</a:t>
                </a:r>
                <a:r>
                  <a:rPr lang="en-US" baseline="30000" dirty="0">
                    <a:solidFill>
                      <a:schemeClr val="tx1"/>
                    </a:solidFill>
                    <a:ea typeface="ＭＳ Ｐゴシック" charset="0"/>
                    <a:cs typeface="Times New Roman" charset="0"/>
                  </a:rPr>
                  <a:t>/</a:t>
                </a:r>
              </a:p>
            </p:txBody>
          </p:sp>
          <p:sp>
            <p:nvSpPr>
              <p:cNvPr id="37961" name="Rectangle 73"/>
              <p:cNvSpPr>
                <a:spLocks/>
              </p:cNvSpPr>
              <p:nvPr/>
            </p:nvSpPr>
            <p:spPr bwMode="auto">
              <a:xfrm>
                <a:off x="0" y="0"/>
                <a:ext cx="216"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P</a:t>
                </a:r>
              </a:p>
            </p:txBody>
          </p:sp>
        </p:grpSp>
        <p:sp>
          <p:nvSpPr>
            <p:cNvPr id="37957" name="Oval 69"/>
            <p:cNvSpPr>
              <a:spLocks/>
            </p:cNvSpPr>
            <p:nvPr/>
          </p:nvSpPr>
          <p:spPr bwMode="auto">
            <a:xfrm>
              <a:off x="517" y="1142"/>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grpSp>
      <p:sp>
        <p:nvSpPr>
          <p:cNvPr id="37962" name="Freeform 74"/>
          <p:cNvSpPr>
            <a:spLocks/>
          </p:cNvSpPr>
          <p:nvPr/>
        </p:nvSpPr>
        <p:spPr bwMode="auto">
          <a:xfrm>
            <a:off x="757238" y="5338763"/>
            <a:ext cx="2629564" cy="515937"/>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7963" name="Oval 75"/>
          <p:cNvSpPr>
            <a:spLocks/>
          </p:cNvSpPr>
          <p:nvPr/>
        </p:nvSpPr>
        <p:spPr bwMode="auto">
          <a:xfrm>
            <a:off x="3336304" y="5248928"/>
            <a:ext cx="144463" cy="144463"/>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sp>
        <p:nvSpPr>
          <p:cNvPr id="37964" name="Rectangle 76"/>
          <p:cNvSpPr>
            <a:spLocks/>
          </p:cNvSpPr>
          <p:nvPr/>
        </p:nvSpPr>
        <p:spPr bwMode="auto">
          <a:xfrm>
            <a:off x="1066800" y="4660900"/>
            <a:ext cx="609600" cy="5969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sz="3200" dirty="0" smtClean="0">
                <a:solidFill>
                  <a:schemeClr val="tx1"/>
                </a:solidFill>
                <a:latin typeface="Angsana New" charset="0"/>
                <a:ea typeface="ＭＳ Ｐゴシック" charset="0"/>
                <a:cs typeface="Angsana New" charset="0"/>
                <a:sym typeface="Angsana New" charset="0"/>
              </a:rPr>
              <a:t>U</a:t>
            </a:r>
            <a:r>
              <a:rPr lang="en-US" sz="3200" baseline="-25000" dirty="0" smtClean="0">
                <a:solidFill>
                  <a:schemeClr val="tx1"/>
                </a:solidFill>
                <a:latin typeface="Angsana New" charset="0"/>
                <a:ea typeface="ＭＳ Ｐゴシック" charset="0"/>
                <a:cs typeface="Angsana New" charset="0"/>
                <a:sym typeface="Angsana New" charset="0"/>
              </a:rPr>
              <a:t>J</a:t>
            </a:r>
            <a:r>
              <a:rPr lang="en-US" sz="3200" baseline="30000" dirty="0" smtClean="0">
                <a:solidFill>
                  <a:schemeClr val="tx1"/>
                </a:solidFill>
                <a:latin typeface="Angsana New" charset="0"/>
                <a:ea typeface="ＭＳ Ｐゴシック" charset="0"/>
                <a:cs typeface="Angsana New" charset="0"/>
                <a:sym typeface="Angsana New" charset="0"/>
              </a:rPr>
              <a:t>1</a:t>
            </a:r>
            <a:endParaRPr lang="en-US" sz="3200" baseline="30000" dirty="0">
              <a:solidFill>
                <a:schemeClr val="tx1"/>
              </a:solidFill>
              <a:latin typeface="Angsana New" charset="0"/>
              <a:ea typeface="ＭＳ Ｐゴシック" charset="0"/>
              <a:cs typeface="Angsana New" charset="0"/>
              <a:sym typeface="Angsana New" charset="0"/>
            </a:endParaRPr>
          </a:p>
        </p:txBody>
      </p:sp>
      <p:sp>
        <p:nvSpPr>
          <p:cNvPr id="37965" name="Rectangle 77"/>
          <p:cNvSpPr>
            <a:spLocks/>
          </p:cNvSpPr>
          <p:nvPr/>
        </p:nvSpPr>
        <p:spPr bwMode="auto">
          <a:xfrm>
            <a:off x="5880100" y="4864100"/>
            <a:ext cx="622300" cy="5969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sz="3200" dirty="0" smtClean="0">
                <a:solidFill>
                  <a:schemeClr val="tx1"/>
                </a:solidFill>
                <a:latin typeface="Angsana New" charset="0"/>
                <a:ea typeface="ＭＳ Ｐゴシック" charset="0"/>
                <a:cs typeface="Angsana New" charset="0"/>
                <a:sym typeface="Angsana New" charset="0"/>
              </a:rPr>
              <a:t>U</a:t>
            </a:r>
            <a:r>
              <a:rPr lang="en-US" sz="3200" baseline="-25000" dirty="0" smtClean="0">
                <a:solidFill>
                  <a:schemeClr val="tx1"/>
                </a:solidFill>
                <a:latin typeface="Angsana New" charset="0"/>
                <a:ea typeface="ＭＳ Ｐゴシック" charset="0"/>
                <a:cs typeface="Angsana New" charset="0"/>
                <a:sym typeface="Angsana New" charset="0"/>
              </a:rPr>
              <a:t>K</a:t>
            </a:r>
            <a:r>
              <a:rPr lang="en-US" sz="3200" baseline="30000" dirty="0" smtClean="0">
                <a:solidFill>
                  <a:schemeClr val="tx1"/>
                </a:solidFill>
                <a:latin typeface="Angsana New" charset="0"/>
                <a:ea typeface="ＭＳ Ｐゴシック" charset="0"/>
                <a:cs typeface="Angsana New" charset="0"/>
                <a:sym typeface="Angsana New" charset="0"/>
              </a:rPr>
              <a:t>1</a:t>
            </a:r>
            <a:endParaRPr lang="en-US" sz="3200" baseline="30000" dirty="0">
              <a:solidFill>
                <a:schemeClr val="tx1"/>
              </a:solidFill>
              <a:latin typeface="Angsana New" charset="0"/>
              <a:ea typeface="ＭＳ Ｐゴシック" charset="0"/>
              <a:cs typeface="Angsana New" charset="0"/>
              <a:sym typeface="Angsana New" charset="0"/>
            </a:endParaRPr>
          </a:p>
        </p:txBody>
      </p:sp>
      <p:sp>
        <p:nvSpPr>
          <p:cNvPr id="80" name="Footer Placeholder 79"/>
          <p:cNvSpPr>
            <a:spLocks noGrp="1"/>
          </p:cNvSpPr>
          <p:nvPr>
            <p:ph type="ftr" sz="quarter" idx="3"/>
          </p:nvPr>
        </p:nvSpPr>
        <p:spPr/>
        <p:txBody>
          <a:bodyPr/>
          <a:lstStyle/>
          <a:p>
            <a:pPr>
              <a:defRPr/>
            </a:pPr>
            <a:r>
              <a:rPr lang="en-US" smtClean="0"/>
              <a:t>Chayun Tantivasadakarn</a:t>
            </a:r>
            <a:endParaRPr lang="en-US"/>
          </a:p>
        </p:txBody>
      </p:sp>
      <p:sp>
        <p:nvSpPr>
          <p:cNvPr id="76" name="Slide Number Placeholder 75"/>
          <p:cNvSpPr>
            <a:spLocks noGrp="1"/>
          </p:cNvSpPr>
          <p:nvPr>
            <p:ph type="sldNum" sz="quarter" idx="10"/>
          </p:nvPr>
        </p:nvSpPr>
        <p:spPr/>
        <p:txBody>
          <a:bodyPr/>
          <a:lstStyle/>
          <a:p>
            <a:pPr>
              <a:defRPr/>
            </a:pPr>
            <a:fld id="{9E387584-B985-904E-8245-01EF6FD3F89F}" type="slidenum">
              <a:rPr lang="en-US" smtClean="0"/>
              <a:pPr>
                <a:defRPr/>
              </a:pPr>
              <a:t>27</a:t>
            </a:fld>
            <a:endParaRPr lang="th-TH"/>
          </a:p>
        </p:txBody>
      </p:sp>
      <p:sp>
        <p:nvSpPr>
          <p:cNvPr id="37937" name="Oval 49"/>
          <p:cNvSpPr>
            <a:spLocks/>
          </p:cNvSpPr>
          <p:nvPr/>
        </p:nvSpPr>
        <p:spPr bwMode="auto">
          <a:xfrm>
            <a:off x="5684838" y="3243263"/>
            <a:ext cx="144462" cy="144462"/>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79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79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789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790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793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3794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917"/>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379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7" grpId="0" animBg="1"/>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6869" name="Rectangle 5"/>
          <p:cNvSpPr>
            <a:spLocks noGrp="1" noChangeArrowheads="1"/>
          </p:cNvSpPr>
          <p:nvPr>
            <p:ph type="title"/>
          </p:nvPr>
        </p:nvSpPr>
        <p:spPr>
          <a:xfrm>
            <a:off x="0" y="228600"/>
            <a:ext cx="8305800" cy="838200"/>
          </a:xfrm>
          <a:ln/>
        </p:spPr>
        <p:txBody>
          <a:bodyPr rIns="132080"/>
          <a:lstStyle/>
          <a:p>
            <a:r>
              <a:rPr lang="en-US" dirty="0"/>
              <a:t>Consumer Equilibrium in a Competitive Market</a:t>
            </a:r>
          </a:p>
        </p:txBody>
      </p:sp>
      <p:sp>
        <p:nvSpPr>
          <p:cNvPr id="36870" name="Rectangle 6"/>
          <p:cNvSpPr>
            <a:spLocks noGrp="1" noChangeArrowheads="1"/>
          </p:cNvSpPr>
          <p:nvPr>
            <p:ph idx="1"/>
          </p:nvPr>
        </p:nvSpPr>
        <p:spPr>
          <a:xfrm>
            <a:off x="685800" y="1143000"/>
            <a:ext cx="7772400" cy="4724400"/>
          </a:xfrm>
          <a:ln/>
        </p:spPr>
        <p:txBody>
          <a:bodyPr rIns="132080"/>
          <a:lstStyle/>
          <a:p>
            <a:pPr>
              <a:lnSpc>
                <a:spcPct val="90000"/>
              </a:lnSpc>
            </a:pPr>
            <a:r>
              <a:rPr lang="en-US" sz="4400" dirty="0"/>
              <a:t>We can show opportunities for trade for many consumers</a:t>
            </a:r>
          </a:p>
          <a:p>
            <a:pPr marL="782638" lvl="1">
              <a:lnSpc>
                <a:spcPct val="90000"/>
              </a:lnSpc>
            </a:pPr>
            <a:r>
              <a:rPr lang="en-US" sz="4000" dirty="0"/>
              <a:t>When prices of food and clothing are equal, we can show the price line, PP</a:t>
            </a:r>
            <a:r>
              <a:rPr lang="en-US" sz="4000" baseline="30000" dirty="0"/>
              <a:t>/</a:t>
            </a:r>
            <a:r>
              <a:rPr lang="en-US" sz="4000" dirty="0"/>
              <a:t> with a slope of –1</a:t>
            </a:r>
          </a:p>
          <a:p>
            <a:pPr marL="1201738" lvl="2">
              <a:lnSpc>
                <a:spcPct val="90000"/>
              </a:lnSpc>
            </a:pPr>
            <a:r>
              <a:rPr lang="en-US" sz="3600" dirty="0"/>
              <a:t>Shows all possible allocations that exchange can achieve</a:t>
            </a:r>
          </a:p>
          <a:p>
            <a:pPr marL="782638" lvl="1">
              <a:lnSpc>
                <a:spcPct val="90000"/>
              </a:lnSpc>
            </a:pPr>
            <a:r>
              <a:rPr lang="en-US" sz="4000" dirty="0"/>
              <a:t>James buys 2 clothing for 2 food:  A to C</a:t>
            </a:r>
          </a:p>
          <a:p>
            <a:pPr marL="782638" lvl="1">
              <a:lnSpc>
                <a:spcPct val="90000"/>
              </a:lnSpc>
            </a:pPr>
            <a:r>
              <a:rPr lang="en-US" sz="4000" dirty="0"/>
              <a:t>Karen buys 2 food for 2 clothing:  A to C</a:t>
            </a:r>
          </a:p>
          <a:p>
            <a:pPr marL="782638" lvl="1">
              <a:lnSpc>
                <a:spcPct val="90000"/>
              </a:lnSpc>
            </a:pPr>
            <a:r>
              <a:rPr lang="en-US" sz="4000" dirty="0"/>
              <a:t>Both increase satisfaction</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687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687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6870">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6870">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68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build="p" bldLvl="5" autoUpdateAnimBg="0"/>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Rectangle 31"/>
          <p:cNvSpPr>
            <a:spLocks noGrp="1" noChangeArrowheads="1"/>
          </p:cNvSpPr>
          <p:nvPr>
            <p:ph type="title"/>
          </p:nvPr>
        </p:nvSpPr>
        <p:spPr/>
        <p:txBody>
          <a:bodyPr rIns="132080"/>
          <a:lstStyle/>
          <a:p>
            <a:pPr eaLnBrk="1" hangingPunct="1"/>
            <a:r>
              <a:rPr lang="th-TH">
                <a:latin typeface="Angsana New" charset="0"/>
                <a:ea typeface="Angsana New Bold" pitchFamily="-110" charset="0"/>
                <a:cs typeface="Angsana New Bold" pitchFamily="-110" charset="0"/>
              </a:rPr>
              <a:t>เส้นเสนอ </a:t>
            </a:r>
            <a:r>
              <a:rPr lang="en-US">
                <a:latin typeface="Angsana New" charset="0"/>
                <a:ea typeface="Angsana New Bold" pitchFamily="-110" charset="0"/>
                <a:cs typeface="Angsana New Bold" pitchFamily="-110" charset="0"/>
              </a:rPr>
              <a:t>(Offer Curve)</a:t>
            </a:r>
          </a:p>
        </p:txBody>
      </p:sp>
      <p:sp>
        <p:nvSpPr>
          <p:cNvPr id="57347" name="Slide Number Placeholder 3"/>
          <p:cNvSpPr>
            <a:spLocks noGrp="1"/>
          </p:cNvSpPr>
          <p:nvPr>
            <p:ph type="sldNum" sz="quarter" idx="4294967295"/>
          </p:nvPr>
        </p:nvSpPr>
        <p:spPr bwMode="auto">
          <a:xfrm>
            <a:off x="7239000" y="6400800"/>
            <a:ext cx="1905000" cy="457200"/>
          </a:xfrm>
          <a:prstGeom prst="rect">
            <a:avLst/>
          </a:prstGeom>
          <a:noFill/>
          <a:ln>
            <a:miter lim="800000"/>
            <a:headEnd/>
            <a:tailEnd/>
          </a:ln>
        </p:spPr>
        <p:txBody>
          <a:bodyPr wrap="square" numCol="1" anchorCtr="0" compatLnSpc="1">
            <a:prstTxWarp prst="textNoShape">
              <a:avLst/>
            </a:prstTxWarp>
          </a:bodyPr>
          <a:lstStyle/>
          <a:p>
            <a:pPr algn="r"/>
            <a:fld id="{C7FC2EA4-48C2-1E43-8B49-AA0DA9AFD49D}" type="slidenum">
              <a:rPr lang="en-US" smtClean="0">
                <a:latin typeface="Angsana New"/>
                <a:ea typeface="Angsana New" charset="0"/>
                <a:cs typeface="Angsana New"/>
              </a:rPr>
              <a:pPr algn="r"/>
              <a:t>29</a:t>
            </a:fld>
            <a:endParaRPr lang="en-US" smtClean="0">
              <a:latin typeface="Angsana New"/>
              <a:ea typeface="Angsana New" charset="0"/>
              <a:cs typeface="Angsana New"/>
            </a:endParaRPr>
          </a:p>
        </p:txBody>
      </p:sp>
      <p:sp>
        <p:nvSpPr>
          <p:cNvPr id="57348" name="AutoShape 29"/>
          <p:cNvSpPr>
            <a:spLocks/>
          </p:cNvSpPr>
          <p:nvPr/>
        </p:nvSpPr>
        <p:spPr bwMode="auto">
          <a:xfrm>
            <a:off x="1960179" y="2708275"/>
            <a:ext cx="1865696" cy="2612418"/>
          </a:xfrm>
          <a:custGeom>
            <a:avLst/>
            <a:gdLst>
              <a:gd name="T0" fmla="*/ 0 w 21375"/>
              <a:gd name="T1" fmla="*/ 0 h 21528"/>
              <a:gd name="T2" fmla="*/ 21375 w 21375"/>
              <a:gd name="T3" fmla="*/ 21528 h 21528"/>
              <a:gd name="connsiteX0" fmla="*/ 21600 w 21600"/>
              <a:gd name="connsiteY0" fmla="*/ 21523 h 21523"/>
              <a:gd name="connsiteX1" fmla="*/ 16626 w 21600"/>
              <a:gd name="connsiteY1" fmla="*/ 21407 h 21523"/>
              <a:gd name="connsiteX2" fmla="*/ 9676 w 21600"/>
              <a:gd name="connsiteY2" fmla="*/ 20341 h 21523"/>
              <a:gd name="connsiteX3" fmla="*/ 3288 w 21600"/>
              <a:gd name="connsiteY3" fmla="*/ 15304 h 21523"/>
              <a:gd name="connsiteX4" fmla="*/ 307 w 21600"/>
              <a:gd name="connsiteY4" fmla="*/ 7491 h 21523"/>
              <a:gd name="connsiteX5" fmla="*/ 1448 w 21600"/>
              <a:gd name="connsiteY5" fmla="*/ 0 h 21523"/>
              <a:gd name="connsiteX0" fmla="*/ 21600 w 21600"/>
              <a:gd name="connsiteY0" fmla="*/ 21523 h 21523"/>
              <a:gd name="connsiteX1" fmla="*/ 16626 w 21600"/>
              <a:gd name="connsiteY1" fmla="*/ 21407 h 21523"/>
              <a:gd name="connsiteX2" fmla="*/ 9676 w 21600"/>
              <a:gd name="connsiteY2" fmla="*/ 20341 h 21523"/>
              <a:gd name="connsiteX3" fmla="*/ 3288 w 21600"/>
              <a:gd name="connsiteY3" fmla="*/ 15304 h 21523"/>
              <a:gd name="connsiteX4" fmla="*/ 307 w 21600"/>
              <a:gd name="connsiteY4" fmla="*/ 7491 h 21523"/>
              <a:gd name="connsiteX5" fmla="*/ 1448 w 21600"/>
              <a:gd name="connsiteY5" fmla="*/ 0 h 2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523">
                <a:moveTo>
                  <a:pt x="21600" y="21523"/>
                </a:moveTo>
                <a:lnTo>
                  <a:pt x="16626" y="21407"/>
                </a:lnTo>
                <a:cubicBezTo>
                  <a:pt x="14633" y="21215"/>
                  <a:pt x="11899" y="21358"/>
                  <a:pt x="9676" y="20341"/>
                </a:cubicBezTo>
                <a:cubicBezTo>
                  <a:pt x="7453" y="19324"/>
                  <a:pt x="4855" y="17437"/>
                  <a:pt x="3288" y="15304"/>
                </a:cubicBezTo>
                <a:cubicBezTo>
                  <a:pt x="1721" y="13171"/>
                  <a:pt x="613" y="10035"/>
                  <a:pt x="307" y="7491"/>
                </a:cubicBezTo>
                <a:cubicBezTo>
                  <a:pt x="0" y="4947"/>
                  <a:pt x="596" y="2313"/>
                  <a:pt x="1448" y="0"/>
                </a:cubicBezTo>
              </a:path>
            </a:pathLst>
          </a:custGeom>
          <a:noFill/>
          <a:ln w="38100">
            <a:solidFill>
              <a:srgbClr val="FF3300"/>
            </a:solidFill>
            <a:miter lim="800000"/>
            <a:headEnd/>
            <a:tailEnd type="triangle" w="med" len="med"/>
          </a:ln>
        </p:spPr>
        <p:txBody>
          <a:bodyPr lIns="0" tIns="0" rIns="0" bIns="0">
            <a:prstTxWarp prst="textNoShape">
              <a:avLst/>
            </a:prstTxWarp>
          </a:bodyPr>
          <a:lstStyle/>
          <a:p>
            <a:endParaRPr lang="en-US">
              <a:latin typeface="Angsana New"/>
              <a:cs typeface="Angsana New"/>
            </a:endParaRPr>
          </a:p>
        </p:txBody>
      </p:sp>
      <p:sp>
        <p:nvSpPr>
          <p:cNvPr id="57349" name="Rectangle 30"/>
          <p:cNvSpPr>
            <a:spLocks/>
          </p:cNvSpPr>
          <p:nvPr/>
        </p:nvSpPr>
        <p:spPr bwMode="auto">
          <a:xfrm>
            <a:off x="1982788" y="2057400"/>
            <a:ext cx="1970087" cy="762000"/>
          </a:xfrm>
          <a:prstGeom prst="rect">
            <a:avLst/>
          </a:prstGeom>
          <a:noFill/>
          <a:ln w="12700">
            <a:noFill/>
            <a:miter lim="800000"/>
            <a:headEnd/>
            <a:tailEnd/>
          </a:ln>
        </p:spPr>
        <p:txBody>
          <a:bodyPr lIns="12700" tIns="12700" rIns="18000" bIns="12700">
            <a:prstTxWarp prst="textNoShape">
              <a:avLst/>
            </a:prstTxWarp>
          </a:bodyPr>
          <a:lstStyle/>
          <a:p>
            <a:r>
              <a:rPr lang="en-US" b="1" dirty="0" smtClean="0">
                <a:solidFill>
                  <a:srgbClr val="FF0000"/>
                </a:solidFill>
                <a:latin typeface="Angsana New"/>
                <a:cs typeface="Angsana New"/>
              </a:rPr>
              <a:t>J’s Offer Curve</a:t>
            </a:r>
            <a:r>
              <a:rPr lang="en-US" dirty="0" smtClean="0">
                <a:solidFill>
                  <a:srgbClr val="FF0000"/>
                </a:solidFill>
                <a:latin typeface="Angsana New"/>
                <a:cs typeface="Angsana New"/>
              </a:rPr>
              <a:t> </a:t>
            </a:r>
            <a:endParaRPr lang="en-US" dirty="0">
              <a:solidFill>
                <a:srgbClr val="FF0000"/>
              </a:solidFill>
              <a:latin typeface="Angsana New"/>
              <a:cs typeface="Angsana New"/>
            </a:endParaRPr>
          </a:p>
        </p:txBody>
      </p:sp>
      <p:sp>
        <p:nvSpPr>
          <p:cNvPr id="57350" name="Line 33"/>
          <p:cNvSpPr>
            <a:spLocks noChangeShapeType="1"/>
          </p:cNvSpPr>
          <p:nvPr/>
        </p:nvSpPr>
        <p:spPr bwMode="auto">
          <a:xfrm rot="10800000" flipH="1">
            <a:off x="706438" y="1820863"/>
            <a:ext cx="1587" cy="4033837"/>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51" name="Line 34"/>
          <p:cNvSpPr>
            <a:spLocks noChangeShapeType="1"/>
          </p:cNvSpPr>
          <p:nvPr/>
        </p:nvSpPr>
        <p:spPr bwMode="auto">
          <a:xfrm>
            <a:off x="706438" y="5854700"/>
            <a:ext cx="3819525" cy="1588"/>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52" name="Rectangle 36"/>
          <p:cNvSpPr>
            <a:spLocks/>
          </p:cNvSpPr>
          <p:nvPr/>
        </p:nvSpPr>
        <p:spPr bwMode="auto">
          <a:xfrm>
            <a:off x="238125" y="1604963"/>
            <a:ext cx="482600" cy="41910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C</a:t>
            </a:r>
            <a:r>
              <a:rPr lang="en-US" sz="3200" baseline="-25000" dirty="0" smtClean="0">
                <a:solidFill>
                  <a:schemeClr val="tx1"/>
                </a:solidFill>
                <a:latin typeface="Angsana New"/>
                <a:ea typeface="Angsana New" charset="0"/>
                <a:cs typeface="Angsana New"/>
              </a:rPr>
              <a:t>J</a:t>
            </a:r>
            <a:endParaRPr lang="en-US" sz="3200" baseline="-25000" dirty="0">
              <a:solidFill>
                <a:schemeClr val="tx1"/>
              </a:solidFill>
              <a:latin typeface="Angsana New"/>
              <a:ea typeface="Angsana New" charset="0"/>
              <a:cs typeface="Angsana New"/>
            </a:endParaRPr>
          </a:p>
        </p:txBody>
      </p:sp>
      <p:sp>
        <p:nvSpPr>
          <p:cNvPr id="57353" name="Rectangle 37"/>
          <p:cNvSpPr>
            <a:spLocks/>
          </p:cNvSpPr>
          <p:nvPr/>
        </p:nvSpPr>
        <p:spPr bwMode="auto">
          <a:xfrm>
            <a:off x="3263900" y="5359400"/>
            <a:ext cx="546100" cy="355600"/>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E</a:t>
            </a:r>
          </a:p>
        </p:txBody>
      </p:sp>
      <p:sp>
        <p:nvSpPr>
          <p:cNvPr id="57354" name="Rectangle 45"/>
          <p:cNvSpPr>
            <a:spLocks/>
          </p:cNvSpPr>
          <p:nvPr/>
        </p:nvSpPr>
        <p:spPr bwMode="auto">
          <a:xfrm>
            <a:off x="808038" y="1752600"/>
            <a:ext cx="603250" cy="42545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J</a:t>
            </a:r>
            <a:r>
              <a:rPr lang="en-US" sz="3200" baseline="30000" dirty="0" smtClean="0">
                <a:solidFill>
                  <a:schemeClr val="tx1"/>
                </a:solidFill>
                <a:latin typeface="Angsana New"/>
                <a:ea typeface="Angsana New" charset="0"/>
                <a:cs typeface="Angsana New"/>
              </a:rPr>
              <a:t>1</a:t>
            </a:r>
            <a:endParaRPr lang="en-US" sz="3200" baseline="30000" dirty="0">
              <a:solidFill>
                <a:schemeClr val="tx1"/>
              </a:solidFill>
              <a:latin typeface="Angsana New"/>
              <a:ea typeface="Angsana New" charset="0"/>
              <a:cs typeface="Angsana New"/>
            </a:endParaRPr>
          </a:p>
        </p:txBody>
      </p:sp>
      <p:grpSp>
        <p:nvGrpSpPr>
          <p:cNvPr id="2" name="Group 46"/>
          <p:cNvGrpSpPr>
            <a:grpSpLocks/>
          </p:cNvGrpSpPr>
          <p:nvPr/>
        </p:nvGrpSpPr>
        <p:grpSpPr bwMode="auto">
          <a:xfrm rot="10800000">
            <a:off x="895350" y="2268538"/>
            <a:ext cx="2466975" cy="2819400"/>
            <a:chOff x="0" y="0"/>
            <a:chExt cx="1554" cy="1775"/>
          </a:xfrm>
        </p:grpSpPr>
        <p:sp>
          <p:nvSpPr>
            <p:cNvPr id="57392" name="AutoShape 47"/>
            <p:cNvSpPr>
              <a:spLocks/>
            </p:cNvSpPr>
            <p:nvPr/>
          </p:nvSpPr>
          <p:spPr bwMode="auto">
            <a:xfrm>
              <a:off x="0" y="0"/>
              <a:ext cx="1554" cy="1775"/>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57393" name="AutoShape 48"/>
            <p:cNvSpPr>
              <a:spLocks/>
            </p:cNvSpPr>
            <p:nvPr/>
          </p:nvSpPr>
          <p:spPr bwMode="auto">
            <a:xfrm>
              <a:off x="0" y="0"/>
              <a:ext cx="1554" cy="1775"/>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381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57356" name="Line 49"/>
          <p:cNvSpPr>
            <a:spLocks noChangeShapeType="1"/>
          </p:cNvSpPr>
          <p:nvPr/>
        </p:nvSpPr>
        <p:spPr bwMode="auto">
          <a:xfrm>
            <a:off x="835025" y="4227513"/>
            <a:ext cx="3262313" cy="1349375"/>
          </a:xfrm>
          <a:prstGeom prst="line">
            <a:avLst/>
          </a:prstGeom>
          <a:noFill/>
          <a:ln w="19050" cap="flat" cmpd="sng" algn="ctr">
            <a:solidFill>
              <a:schemeClr val="tx1"/>
            </a:solidFill>
            <a:prstDash val="dash"/>
            <a:round/>
            <a:headEnd type="none" w="med" len="med"/>
            <a:tailEnd type="none" w="med" len="med"/>
          </a:ln>
        </p:spPr>
        <p:txBody>
          <a:bodyPr>
            <a:prstTxWarp prst="textNoShape">
              <a:avLst/>
            </a:prstTxWarp>
          </a:bodyPr>
          <a:lstStyle/>
          <a:p>
            <a:endParaRPr lang="en-US">
              <a:latin typeface="Angsana New"/>
              <a:cs typeface="Angsana New"/>
            </a:endParaRPr>
          </a:p>
        </p:txBody>
      </p:sp>
      <p:sp>
        <p:nvSpPr>
          <p:cNvPr id="57357" name="Oval 50"/>
          <p:cNvSpPr>
            <a:spLocks/>
          </p:cNvSpPr>
          <p:nvPr/>
        </p:nvSpPr>
        <p:spPr bwMode="auto">
          <a:xfrm>
            <a:off x="2380249" y="4824071"/>
            <a:ext cx="142875" cy="14763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nvGrpSpPr>
          <p:cNvPr id="3" name="Group 85"/>
          <p:cNvGrpSpPr>
            <a:grpSpLocks/>
          </p:cNvGrpSpPr>
          <p:nvPr/>
        </p:nvGrpSpPr>
        <p:grpSpPr bwMode="auto">
          <a:xfrm>
            <a:off x="4144963" y="1631950"/>
            <a:ext cx="4922838" cy="4694238"/>
            <a:chOff x="2611" y="1028"/>
            <a:chExt cx="3101" cy="2957"/>
          </a:xfrm>
        </p:grpSpPr>
        <p:sp>
          <p:nvSpPr>
            <p:cNvPr id="57368" name="Line 82"/>
            <p:cNvSpPr>
              <a:spLocks noChangeShapeType="1"/>
            </p:cNvSpPr>
            <p:nvPr/>
          </p:nvSpPr>
          <p:spPr bwMode="auto">
            <a:xfrm>
              <a:off x="3334" y="1788"/>
              <a:ext cx="1657" cy="1687"/>
            </a:xfrm>
            <a:prstGeom prst="line">
              <a:avLst/>
            </a:prstGeom>
            <a:noFill/>
            <a:ln w="19050" cap="flat" cmpd="sng" algn="ctr">
              <a:solidFill>
                <a:schemeClr val="tx1"/>
              </a:solidFill>
              <a:prstDash val="solid"/>
              <a:round/>
              <a:headEnd type="none" w="med" len="med"/>
              <a:tailEnd type="none" w="med" len="med"/>
            </a:ln>
          </p:spPr>
          <p:txBody>
            <a:bodyPr>
              <a:prstTxWarp prst="textNoShape">
                <a:avLst/>
              </a:prstTxWarp>
            </a:bodyPr>
            <a:lstStyle/>
            <a:p>
              <a:endParaRPr lang="en-US">
                <a:latin typeface="Angsana New"/>
                <a:cs typeface="Angsana New"/>
              </a:endParaRPr>
            </a:p>
          </p:txBody>
        </p:sp>
        <p:sp>
          <p:nvSpPr>
            <p:cNvPr id="57369" name="Line 81"/>
            <p:cNvSpPr>
              <a:spLocks noChangeShapeType="1"/>
            </p:cNvSpPr>
            <p:nvPr/>
          </p:nvSpPr>
          <p:spPr bwMode="auto">
            <a:xfrm>
              <a:off x="3470" y="1706"/>
              <a:ext cx="862" cy="1951"/>
            </a:xfrm>
            <a:prstGeom prst="line">
              <a:avLst/>
            </a:prstGeom>
            <a:noFill/>
            <a:ln w="19050" cap="flat" cmpd="sng" algn="ctr">
              <a:solidFill>
                <a:schemeClr val="tx1"/>
              </a:solidFill>
              <a:prstDash val="dash"/>
              <a:round/>
              <a:headEnd type="none" w="med" len="med"/>
              <a:tailEnd type="none" w="med" len="med"/>
            </a:ln>
          </p:spPr>
          <p:txBody>
            <a:bodyPr>
              <a:prstTxWarp prst="textNoShape">
                <a:avLst/>
              </a:prstTxWarp>
            </a:bodyPr>
            <a:lstStyle/>
            <a:p>
              <a:endParaRPr lang="en-US">
                <a:latin typeface="Angsana New"/>
                <a:cs typeface="Angsana New"/>
              </a:endParaRPr>
            </a:p>
          </p:txBody>
        </p:sp>
        <p:sp>
          <p:nvSpPr>
            <p:cNvPr id="57370" name="Rectangle 35"/>
            <p:cNvSpPr>
              <a:spLocks/>
            </p:cNvSpPr>
            <p:nvPr/>
          </p:nvSpPr>
          <p:spPr bwMode="auto">
            <a:xfrm>
              <a:off x="2611" y="3704"/>
              <a:ext cx="304" cy="264"/>
            </a:xfrm>
            <a:prstGeom prst="rect">
              <a:avLst/>
            </a:prstGeom>
            <a:noFill/>
            <a:ln w="12700">
              <a:noFill/>
              <a:miter lim="800000"/>
              <a:headEnd/>
              <a:tailEnd/>
            </a:ln>
          </p:spPr>
          <p:txBody>
            <a:bodyPr lIns="12700" tIns="12700" rIns="18000" bIns="12700">
              <a:prstTxWarp prst="textNoShape">
                <a:avLst/>
              </a:prstTxWarp>
            </a:bodyPr>
            <a:lstStyle/>
            <a:p>
              <a:endParaRPr lang="en-US" sz="3200" baseline="-25000" dirty="0">
                <a:solidFill>
                  <a:schemeClr val="tx1"/>
                </a:solidFill>
                <a:latin typeface="Angsana New"/>
                <a:ea typeface="Angsana New" charset="0"/>
                <a:cs typeface="Angsana New"/>
              </a:endParaRPr>
            </a:p>
          </p:txBody>
        </p:sp>
        <p:sp>
          <p:nvSpPr>
            <p:cNvPr id="57371" name="AutoShape 9"/>
            <p:cNvSpPr>
              <a:spLocks/>
            </p:cNvSpPr>
            <p:nvPr/>
          </p:nvSpPr>
          <p:spPr bwMode="auto">
            <a:xfrm>
              <a:off x="3632" y="1833"/>
              <a:ext cx="1264" cy="1095"/>
            </a:xfrm>
            <a:custGeom>
              <a:avLst/>
              <a:gdLst>
                <a:gd name="T0" fmla="*/ 0 w 21415"/>
                <a:gd name="T1" fmla="*/ 0 h 21469"/>
                <a:gd name="T2" fmla="*/ 21415 w 21415"/>
                <a:gd name="T3" fmla="*/ 21469 h 21469"/>
              </a:gdLst>
              <a:ahLst/>
              <a:cxnLst/>
              <a:rect l="T0" t="T1" r="T2" b="T3"/>
              <a:pathLst>
                <a:path w="21415" h="21469">
                  <a:moveTo>
                    <a:pt x="0" y="0"/>
                  </a:moveTo>
                  <a:cubicBezTo>
                    <a:pt x="67" y="1542"/>
                    <a:pt x="-185" y="6674"/>
                    <a:pt x="420" y="9080"/>
                  </a:cubicBezTo>
                  <a:cubicBezTo>
                    <a:pt x="1024" y="11486"/>
                    <a:pt x="2183" y="12633"/>
                    <a:pt x="3645" y="14400"/>
                  </a:cubicBezTo>
                  <a:cubicBezTo>
                    <a:pt x="5106" y="16167"/>
                    <a:pt x="7306" y="18555"/>
                    <a:pt x="9238" y="19739"/>
                  </a:cubicBezTo>
                  <a:cubicBezTo>
                    <a:pt x="11169" y="20923"/>
                    <a:pt x="13218" y="21299"/>
                    <a:pt x="15251" y="21450"/>
                  </a:cubicBezTo>
                  <a:cubicBezTo>
                    <a:pt x="17283" y="21600"/>
                    <a:pt x="20138" y="20848"/>
                    <a:pt x="21415" y="20679"/>
                  </a:cubicBezTo>
                </a:path>
              </a:pathLst>
            </a:custGeom>
            <a:noFill/>
            <a:ln w="38100">
              <a:solidFill>
                <a:srgbClr val="0000FF"/>
              </a:solidFill>
              <a:miter lim="800000"/>
              <a:headEnd/>
              <a:tailEnd type="triangle" w="med" len="med"/>
            </a:ln>
          </p:spPr>
          <p:txBody>
            <a:bodyPr lIns="0" tIns="0" rIns="0" bIns="0">
              <a:prstTxWarp prst="textNoShape">
                <a:avLst/>
              </a:prstTxWarp>
            </a:bodyPr>
            <a:lstStyle/>
            <a:p>
              <a:endParaRPr lang="en-US">
                <a:latin typeface="Angsana New"/>
                <a:cs typeface="Angsana New"/>
              </a:endParaRPr>
            </a:p>
          </p:txBody>
        </p:sp>
        <p:sp>
          <p:nvSpPr>
            <p:cNvPr id="57372" name="Rectangle 11"/>
            <p:cNvSpPr>
              <a:spLocks/>
            </p:cNvSpPr>
            <p:nvPr/>
          </p:nvSpPr>
          <p:spPr bwMode="auto">
            <a:xfrm>
              <a:off x="4448" y="2544"/>
              <a:ext cx="304" cy="224"/>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J</a:t>
              </a:r>
            </a:p>
          </p:txBody>
        </p:sp>
        <p:grpSp>
          <p:nvGrpSpPr>
            <p:cNvPr id="4" name="Group 13"/>
            <p:cNvGrpSpPr>
              <a:grpSpLocks/>
            </p:cNvGrpSpPr>
            <p:nvPr/>
          </p:nvGrpSpPr>
          <p:grpSpPr bwMode="auto">
            <a:xfrm rot="10800000">
              <a:off x="4093" y="1926"/>
              <a:ext cx="1386" cy="1428"/>
              <a:chOff x="0" y="0"/>
              <a:chExt cx="1386" cy="1428"/>
            </a:xfrm>
          </p:grpSpPr>
          <p:sp>
            <p:nvSpPr>
              <p:cNvPr id="57390" name="AutoShape 14"/>
              <p:cNvSpPr>
                <a:spLocks/>
              </p:cNvSpPr>
              <p:nvPr/>
            </p:nvSpPr>
            <p:spPr bwMode="auto">
              <a:xfrm>
                <a:off x="27" y="0"/>
                <a:ext cx="1359" cy="1428"/>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cap="flat" cmpd="sng" algn="ctr">
                <a:solidFill>
                  <a:srgbClr val="0000FF"/>
                </a:solidFill>
                <a:prstDash val="solid"/>
                <a:miter lim="800000"/>
                <a:headEnd type="none" w="med" len="med"/>
                <a:tailEnd type="none" w="med" len="med"/>
              </a:ln>
            </p:spPr>
            <p:txBody>
              <a:bodyPr lIns="0" tIns="0" rIns="0" bIns="0">
                <a:prstTxWarp prst="textNoShape">
                  <a:avLst/>
                </a:prstTxWarp>
              </a:bodyPr>
              <a:lstStyle/>
              <a:p>
                <a:endParaRPr lang="en-US">
                  <a:latin typeface="Angsana New"/>
                  <a:cs typeface="Angsana New"/>
                </a:endParaRPr>
              </a:p>
            </p:txBody>
          </p:sp>
          <p:sp>
            <p:nvSpPr>
              <p:cNvPr id="57391" name="AutoShape 15"/>
              <p:cNvSpPr>
                <a:spLocks/>
              </p:cNvSpPr>
              <p:nvPr/>
            </p:nvSpPr>
            <p:spPr bwMode="auto">
              <a:xfrm>
                <a:off x="0" y="0"/>
                <a:ext cx="1359" cy="1428"/>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635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57374" name="Rectangle 16"/>
            <p:cNvSpPr>
              <a:spLocks/>
            </p:cNvSpPr>
            <p:nvPr/>
          </p:nvSpPr>
          <p:spPr bwMode="auto">
            <a:xfrm>
              <a:off x="4006" y="1587"/>
              <a:ext cx="408"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K</a:t>
              </a:r>
              <a:r>
                <a:rPr lang="en-US" sz="3200" baseline="30000" dirty="0" smtClean="0">
                  <a:solidFill>
                    <a:schemeClr val="tx1"/>
                  </a:solidFill>
                  <a:latin typeface="Angsana New"/>
                  <a:ea typeface="Angsana New" charset="0"/>
                  <a:cs typeface="Angsana New"/>
                </a:rPr>
                <a:t>2</a:t>
              </a:r>
              <a:endParaRPr lang="en-US" sz="3200" baseline="30000" dirty="0">
                <a:solidFill>
                  <a:schemeClr val="tx1"/>
                </a:solidFill>
                <a:latin typeface="Angsana New"/>
                <a:ea typeface="Angsana New" charset="0"/>
                <a:cs typeface="Angsana New"/>
              </a:endParaRPr>
            </a:p>
          </p:txBody>
        </p:sp>
        <p:sp>
          <p:nvSpPr>
            <p:cNvPr id="57375" name="Oval 17"/>
            <p:cNvSpPr>
              <a:spLocks/>
            </p:cNvSpPr>
            <p:nvPr/>
          </p:nvSpPr>
          <p:spPr bwMode="auto">
            <a:xfrm>
              <a:off x="4422" y="2885"/>
              <a:ext cx="91" cy="91"/>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7376" name="Rectangle 18"/>
            <p:cNvSpPr>
              <a:spLocks/>
            </p:cNvSpPr>
            <p:nvPr/>
          </p:nvSpPr>
          <p:spPr bwMode="auto">
            <a:xfrm>
              <a:off x="3198" y="1661"/>
              <a:ext cx="121" cy="31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a:solidFill>
                    <a:schemeClr val="tx1"/>
                  </a:solidFill>
                  <a:latin typeface="Angsana New"/>
                  <a:ea typeface="Angsana New" charset="0"/>
                  <a:cs typeface="Angsana New"/>
                </a:rPr>
                <a:t>P</a:t>
              </a:r>
            </a:p>
          </p:txBody>
        </p:sp>
        <p:sp>
          <p:nvSpPr>
            <p:cNvPr id="57377" name="Rectangle 19"/>
            <p:cNvSpPr>
              <a:spLocks/>
            </p:cNvSpPr>
            <p:nvPr/>
          </p:nvSpPr>
          <p:spPr bwMode="auto">
            <a:xfrm>
              <a:off x="4938" y="3371"/>
              <a:ext cx="155" cy="31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dirty="0">
                  <a:solidFill>
                    <a:schemeClr val="tx1"/>
                  </a:solidFill>
                  <a:latin typeface="Angsana New"/>
                  <a:ea typeface="Angsana New" charset="0"/>
                  <a:cs typeface="Angsana New"/>
                </a:rPr>
                <a:t>P</a:t>
              </a:r>
              <a:r>
                <a:rPr lang="en-US" sz="3200" baseline="30000" dirty="0">
                  <a:solidFill>
                    <a:schemeClr val="tx1"/>
                  </a:solidFill>
                  <a:latin typeface="Angsana New"/>
                  <a:ea typeface="Angsana New" charset="0"/>
                  <a:cs typeface="Angsana New"/>
                </a:rPr>
                <a:t>/</a:t>
              </a:r>
            </a:p>
          </p:txBody>
        </p:sp>
        <p:sp>
          <p:nvSpPr>
            <p:cNvPr id="57378" name="Rectangle 52"/>
            <p:cNvSpPr>
              <a:spLocks/>
            </p:cNvSpPr>
            <p:nvPr/>
          </p:nvSpPr>
          <p:spPr bwMode="auto">
            <a:xfrm>
              <a:off x="4680" y="2592"/>
              <a:ext cx="1032" cy="480"/>
            </a:xfrm>
            <a:prstGeom prst="rect">
              <a:avLst/>
            </a:prstGeom>
            <a:noFill/>
            <a:ln w="12700">
              <a:noFill/>
              <a:miter lim="800000"/>
              <a:headEnd/>
              <a:tailEnd/>
            </a:ln>
          </p:spPr>
          <p:txBody>
            <a:bodyPr lIns="12700" tIns="12700" rIns="18000" bIns="12700">
              <a:prstTxWarp prst="textNoShape">
                <a:avLst/>
              </a:prstTxWarp>
            </a:bodyPr>
            <a:lstStyle/>
            <a:p>
              <a:r>
                <a:rPr lang="en-US" b="1" dirty="0" err="1" smtClean="0">
                  <a:solidFill>
                    <a:srgbClr val="0000FF"/>
                  </a:solidFill>
                  <a:latin typeface="Angsana New"/>
                  <a:cs typeface="Angsana New"/>
                </a:rPr>
                <a:t>K’s</a:t>
              </a:r>
              <a:r>
                <a:rPr lang="en-US" b="1" dirty="0" smtClean="0">
                  <a:solidFill>
                    <a:srgbClr val="0000FF"/>
                  </a:solidFill>
                  <a:latin typeface="Angsana New"/>
                  <a:cs typeface="Angsana New"/>
                </a:rPr>
                <a:t> Offer Curve</a:t>
              </a:r>
              <a:endParaRPr lang="en-US" b="1" dirty="0">
                <a:solidFill>
                  <a:srgbClr val="0000FF"/>
                </a:solidFill>
                <a:latin typeface="Angsana New"/>
                <a:cs typeface="Angsana New"/>
              </a:endParaRPr>
            </a:p>
          </p:txBody>
        </p:sp>
        <p:sp>
          <p:nvSpPr>
            <p:cNvPr id="57379" name="Line 53"/>
            <p:cNvSpPr>
              <a:spLocks noChangeShapeType="1"/>
            </p:cNvSpPr>
            <p:nvPr/>
          </p:nvSpPr>
          <p:spPr bwMode="auto">
            <a:xfrm rot="10800000" flipH="1">
              <a:off x="3197" y="1164"/>
              <a:ext cx="1" cy="2541"/>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80" name="Line 54"/>
            <p:cNvSpPr>
              <a:spLocks noChangeShapeType="1"/>
            </p:cNvSpPr>
            <p:nvPr/>
          </p:nvSpPr>
          <p:spPr bwMode="auto">
            <a:xfrm>
              <a:off x="3197" y="3705"/>
              <a:ext cx="2406" cy="1"/>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81" name="Rectangle 55"/>
            <p:cNvSpPr>
              <a:spLocks/>
            </p:cNvSpPr>
            <p:nvPr/>
          </p:nvSpPr>
          <p:spPr bwMode="auto">
            <a:xfrm>
              <a:off x="5331" y="3721"/>
              <a:ext cx="304"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F</a:t>
              </a:r>
              <a:r>
                <a:rPr lang="en-US" sz="3200" baseline="-25000" dirty="0" smtClean="0">
                  <a:solidFill>
                    <a:schemeClr val="tx1"/>
                  </a:solidFill>
                  <a:latin typeface="Angsana New"/>
                  <a:ea typeface="Angsana New" charset="0"/>
                  <a:cs typeface="Angsana New"/>
                </a:rPr>
                <a:t>K</a:t>
              </a:r>
              <a:endParaRPr lang="en-US" sz="3200" baseline="-25000" dirty="0">
                <a:solidFill>
                  <a:schemeClr val="tx1"/>
                </a:solidFill>
                <a:latin typeface="Angsana New"/>
                <a:ea typeface="Angsana New" charset="0"/>
                <a:cs typeface="Angsana New"/>
              </a:endParaRPr>
            </a:p>
          </p:txBody>
        </p:sp>
        <p:sp>
          <p:nvSpPr>
            <p:cNvPr id="57382" name="Rectangle 56"/>
            <p:cNvSpPr>
              <a:spLocks/>
            </p:cNvSpPr>
            <p:nvPr/>
          </p:nvSpPr>
          <p:spPr bwMode="auto">
            <a:xfrm>
              <a:off x="2894" y="1028"/>
              <a:ext cx="304"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C</a:t>
              </a:r>
              <a:r>
                <a:rPr lang="en-US" sz="3200" baseline="-25000" dirty="0" smtClean="0">
                  <a:solidFill>
                    <a:schemeClr val="tx1"/>
                  </a:solidFill>
                  <a:latin typeface="Angsana New"/>
                  <a:ea typeface="Angsana New" charset="0"/>
                  <a:cs typeface="Angsana New"/>
                </a:rPr>
                <a:t>K</a:t>
              </a:r>
              <a:endParaRPr lang="en-US" sz="3200" baseline="-25000" dirty="0">
                <a:solidFill>
                  <a:schemeClr val="tx1"/>
                </a:solidFill>
                <a:latin typeface="Angsana New"/>
                <a:ea typeface="Angsana New" charset="0"/>
                <a:cs typeface="Angsana New"/>
              </a:endParaRPr>
            </a:p>
          </p:txBody>
        </p:sp>
        <p:sp>
          <p:nvSpPr>
            <p:cNvPr id="57383" name="Rectangle 57"/>
            <p:cNvSpPr>
              <a:spLocks/>
            </p:cNvSpPr>
            <p:nvPr/>
          </p:nvSpPr>
          <p:spPr bwMode="auto">
            <a:xfrm>
              <a:off x="3448" y="1920"/>
              <a:ext cx="344" cy="224"/>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E</a:t>
              </a:r>
            </a:p>
          </p:txBody>
        </p:sp>
        <p:sp>
          <p:nvSpPr>
            <p:cNvPr id="57384" name="Rectangle 60"/>
            <p:cNvSpPr>
              <a:spLocks/>
            </p:cNvSpPr>
            <p:nvPr/>
          </p:nvSpPr>
          <p:spPr bwMode="auto">
            <a:xfrm>
              <a:off x="3674" y="1739"/>
              <a:ext cx="384"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K</a:t>
              </a:r>
              <a:r>
                <a:rPr lang="en-US" sz="3200" baseline="30000" dirty="0" smtClean="0">
                  <a:solidFill>
                    <a:schemeClr val="tx1"/>
                  </a:solidFill>
                  <a:latin typeface="Angsana New"/>
                  <a:ea typeface="Angsana New" charset="0"/>
                  <a:cs typeface="Angsana New"/>
                </a:rPr>
                <a:t>1</a:t>
              </a:r>
              <a:endParaRPr lang="en-US" sz="3200" baseline="30000" dirty="0">
                <a:solidFill>
                  <a:schemeClr val="tx1"/>
                </a:solidFill>
                <a:latin typeface="Angsana New"/>
                <a:ea typeface="Angsana New" charset="0"/>
                <a:cs typeface="Angsana New"/>
              </a:endParaRPr>
            </a:p>
          </p:txBody>
        </p:sp>
        <p:grpSp>
          <p:nvGrpSpPr>
            <p:cNvPr id="5" name="Group 61"/>
            <p:cNvGrpSpPr>
              <a:grpSpLocks/>
            </p:cNvGrpSpPr>
            <p:nvPr/>
          </p:nvGrpSpPr>
          <p:grpSpPr bwMode="auto">
            <a:xfrm rot="10800000">
              <a:off x="3764" y="2075"/>
              <a:ext cx="1570" cy="1363"/>
              <a:chOff x="0" y="0"/>
              <a:chExt cx="1569" cy="1361"/>
            </a:xfrm>
          </p:grpSpPr>
          <p:sp>
            <p:nvSpPr>
              <p:cNvPr id="57388" name="AutoShape 62"/>
              <p:cNvSpPr>
                <a:spLocks/>
              </p:cNvSpPr>
              <p:nvPr/>
            </p:nvSpPr>
            <p:spPr bwMode="auto">
              <a:xfrm>
                <a:off x="0" y="0"/>
                <a:ext cx="1569" cy="13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cap="flat" cmpd="sng" algn="ctr">
                <a:solidFill>
                  <a:schemeClr val="tx1"/>
                </a:solidFill>
                <a:prstDash val="solid"/>
                <a:miter lim="800000"/>
                <a:headEnd type="none" w="med" len="med"/>
                <a:tailEnd type="none" w="med" len="med"/>
              </a:ln>
            </p:spPr>
            <p:txBody>
              <a:bodyPr lIns="0" tIns="0" rIns="0" bIns="0">
                <a:prstTxWarp prst="textNoShape">
                  <a:avLst/>
                </a:prstTxWarp>
              </a:bodyPr>
              <a:lstStyle/>
              <a:p>
                <a:endParaRPr lang="en-US">
                  <a:latin typeface="Angsana New"/>
                  <a:cs typeface="Angsana New"/>
                </a:endParaRPr>
              </a:p>
            </p:txBody>
          </p:sp>
          <p:sp>
            <p:nvSpPr>
              <p:cNvPr id="57389" name="AutoShape 63"/>
              <p:cNvSpPr>
                <a:spLocks/>
              </p:cNvSpPr>
              <p:nvPr/>
            </p:nvSpPr>
            <p:spPr bwMode="auto">
              <a:xfrm>
                <a:off x="0" y="0"/>
                <a:ext cx="1569" cy="13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635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57386" name="Oval 65"/>
            <p:cNvSpPr>
              <a:spLocks/>
            </p:cNvSpPr>
            <p:nvPr/>
          </p:nvSpPr>
          <p:spPr bwMode="auto">
            <a:xfrm>
              <a:off x="3810" y="2530"/>
              <a:ext cx="91" cy="91"/>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7387" name="Oval 66"/>
            <p:cNvSpPr>
              <a:spLocks/>
            </p:cNvSpPr>
            <p:nvPr/>
          </p:nvSpPr>
          <p:spPr bwMode="auto">
            <a:xfrm>
              <a:off x="3560" y="1979"/>
              <a:ext cx="91" cy="91"/>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sp>
        <p:nvSpPr>
          <p:cNvPr id="57359" name="Rectangle 68"/>
          <p:cNvSpPr>
            <a:spLocks/>
          </p:cNvSpPr>
          <p:nvPr/>
        </p:nvSpPr>
        <p:spPr bwMode="auto">
          <a:xfrm>
            <a:off x="2108200" y="3257550"/>
            <a:ext cx="482600" cy="355600"/>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J</a:t>
            </a:r>
          </a:p>
        </p:txBody>
      </p:sp>
      <p:sp>
        <p:nvSpPr>
          <p:cNvPr id="57360" name="AutoShape 70"/>
          <p:cNvSpPr>
            <a:spLocks/>
          </p:cNvSpPr>
          <p:nvPr/>
        </p:nvSpPr>
        <p:spPr bwMode="auto">
          <a:xfrm rot="10800000">
            <a:off x="1550988" y="2386013"/>
            <a:ext cx="2157412" cy="2266950"/>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cap="flat" cmpd="sng" algn="ctr">
            <a:solidFill>
              <a:srgbClr val="FF0000"/>
            </a:solidFill>
            <a:prstDash val="solid"/>
            <a:miter lim="800000"/>
            <a:headEnd type="none" w="med" len="med"/>
            <a:tailEnd type="none" w="med" len="med"/>
          </a:ln>
        </p:spPr>
        <p:txBody>
          <a:bodyPr lIns="0" tIns="0" rIns="0" bIns="0">
            <a:prstTxWarp prst="textNoShape">
              <a:avLst/>
            </a:prstTxWarp>
          </a:bodyPr>
          <a:lstStyle/>
          <a:p>
            <a:endParaRPr lang="en-US">
              <a:latin typeface="Angsana New"/>
              <a:cs typeface="Angsana New"/>
            </a:endParaRPr>
          </a:p>
        </p:txBody>
      </p:sp>
      <p:sp>
        <p:nvSpPr>
          <p:cNvPr id="57361" name="AutoShape 71"/>
          <p:cNvSpPr>
            <a:spLocks/>
          </p:cNvSpPr>
          <p:nvPr/>
        </p:nvSpPr>
        <p:spPr bwMode="auto">
          <a:xfrm rot="10800000">
            <a:off x="1550988" y="2386013"/>
            <a:ext cx="2157412" cy="2266950"/>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63500">
            <a:noFill/>
            <a:miter lim="800000"/>
            <a:headEnd/>
            <a:tailEnd/>
          </a:ln>
        </p:spPr>
        <p:txBody>
          <a:bodyPr lIns="0" tIns="0" rIns="0" bIns="0">
            <a:prstTxWarp prst="textNoShape">
              <a:avLst/>
            </a:prstTxWarp>
          </a:bodyPr>
          <a:lstStyle/>
          <a:p>
            <a:endParaRPr lang="en-US">
              <a:latin typeface="Angsana New"/>
              <a:cs typeface="Angsana New"/>
            </a:endParaRPr>
          </a:p>
        </p:txBody>
      </p:sp>
      <p:sp>
        <p:nvSpPr>
          <p:cNvPr id="57362" name="Rectangle 72"/>
          <p:cNvSpPr>
            <a:spLocks/>
          </p:cNvSpPr>
          <p:nvPr/>
        </p:nvSpPr>
        <p:spPr bwMode="auto">
          <a:xfrm>
            <a:off x="1341438" y="1779588"/>
            <a:ext cx="647700" cy="41910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J</a:t>
            </a:r>
            <a:r>
              <a:rPr lang="en-US" sz="3200" baseline="30000" dirty="0" smtClean="0">
                <a:solidFill>
                  <a:schemeClr val="tx1"/>
                </a:solidFill>
                <a:latin typeface="Angsana New"/>
                <a:ea typeface="Angsana New" charset="0"/>
                <a:cs typeface="Angsana New"/>
              </a:rPr>
              <a:t>2</a:t>
            </a:r>
            <a:endParaRPr lang="en-US" sz="3200" baseline="30000" dirty="0">
              <a:solidFill>
                <a:schemeClr val="tx1"/>
              </a:solidFill>
              <a:latin typeface="Angsana New"/>
              <a:ea typeface="Angsana New" charset="0"/>
              <a:cs typeface="Angsana New"/>
            </a:endParaRPr>
          </a:p>
        </p:txBody>
      </p:sp>
      <p:sp>
        <p:nvSpPr>
          <p:cNvPr id="57363" name="Line 75"/>
          <p:cNvSpPr>
            <a:spLocks noChangeShapeType="1"/>
          </p:cNvSpPr>
          <p:nvPr/>
        </p:nvSpPr>
        <p:spPr bwMode="auto">
          <a:xfrm>
            <a:off x="1103314" y="2903008"/>
            <a:ext cx="2630487" cy="2678113"/>
          </a:xfrm>
          <a:prstGeom prst="line">
            <a:avLst/>
          </a:prstGeom>
          <a:noFill/>
          <a:ln w="38100">
            <a:solidFill>
              <a:schemeClr val="tx1"/>
            </a:solidFill>
            <a:prstDash val="solid"/>
            <a:round/>
            <a:headEnd/>
            <a:tailEnd/>
          </a:ln>
        </p:spPr>
        <p:txBody>
          <a:bodyPr>
            <a:prstTxWarp prst="textNoShape">
              <a:avLst/>
            </a:prstTxWarp>
          </a:bodyPr>
          <a:lstStyle/>
          <a:p>
            <a:endParaRPr lang="en-US">
              <a:latin typeface="Angsana New"/>
              <a:cs typeface="Angsana New"/>
            </a:endParaRPr>
          </a:p>
        </p:txBody>
      </p:sp>
      <p:sp>
        <p:nvSpPr>
          <p:cNvPr id="57364" name="Rectangle 76"/>
          <p:cNvSpPr>
            <a:spLocks/>
          </p:cNvSpPr>
          <p:nvPr/>
        </p:nvSpPr>
        <p:spPr bwMode="auto">
          <a:xfrm>
            <a:off x="3632200" y="5359400"/>
            <a:ext cx="406400" cy="355600"/>
          </a:xfrm>
          <a:prstGeom prst="rect">
            <a:avLst/>
          </a:prstGeom>
          <a:noFill/>
          <a:ln w="12700">
            <a:noFill/>
            <a:miter lim="800000"/>
            <a:headEnd/>
            <a:tailEnd/>
          </a:ln>
        </p:spPr>
        <p:txBody>
          <a:bodyPr lIns="12700" tIns="12700" rIns="18000" bIns="12700">
            <a:prstTxWarp prst="textNoShape">
              <a:avLst/>
            </a:prstTxWarp>
          </a:bodyPr>
          <a:lstStyle/>
          <a:p>
            <a:r>
              <a:rPr lang="en-US" sz="3200" dirty="0">
                <a:solidFill>
                  <a:schemeClr val="tx1"/>
                </a:solidFill>
                <a:latin typeface="Angsana New"/>
                <a:ea typeface="Angsana New" charset="0"/>
                <a:cs typeface="Angsana New"/>
              </a:rPr>
              <a:t> P</a:t>
            </a:r>
            <a:r>
              <a:rPr lang="en-US" sz="3200" baseline="30000" dirty="0">
                <a:solidFill>
                  <a:schemeClr val="tx1"/>
                </a:solidFill>
                <a:latin typeface="Angsana New"/>
                <a:ea typeface="Angsana New" charset="0"/>
                <a:cs typeface="Angsana New"/>
              </a:rPr>
              <a:t>/</a:t>
            </a:r>
          </a:p>
        </p:txBody>
      </p:sp>
      <p:sp>
        <p:nvSpPr>
          <p:cNvPr id="57365" name="Rectangle 77"/>
          <p:cNvSpPr>
            <a:spLocks/>
          </p:cNvSpPr>
          <p:nvPr/>
        </p:nvSpPr>
        <p:spPr bwMode="auto">
          <a:xfrm>
            <a:off x="1041400" y="2438400"/>
            <a:ext cx="330200" cy="355600"/>
          </a:xfrm>
          <a:prstGeom prst="rect">
            <a:avLst/>
          </a:prstGeom>
          <a:noFill/>
          <a:ln w="12700">
            <a:noFill/>
            <a:miter lim="800000"/>
            <a:headEnd/>
            <a:tailEnd/>
          </a:ln>
        </p:spPr>
        <p:txBody>
          <a:bodyPr lIns="12700" tIns="12700" rIns="18000" bIns="12700">
            <a:prstTxWarp prst="textNoShape">
              <a:avLst/>
            </a:prstTxWarp>
          </a:bodyPr>
          <a:lstStyle/>
          <a:p>
            <a:r>
              <a:rPr lang="en-US" sz="3200">
                <a:solidFill>
                  <a:schemeClr val="tx1"/>
                </a:solidFill>
                <a:latin typeface="Angsana New"/>
                <a:ea typeface="Angsana New" charset="0"/>
                <a:cs typeface="Angsana New"/>
              </a:rPr>
              <a:t>P</a:t>
            </a:r>
          </a:p>
        </p:txBody>
      </p:sp>
      <p:sp>
        <p:nvSpPr>
          <p:cNvPr id="57366" name="Oval 73"/>
          <p:cNvSpPr>
            <a:spLocks/>
          </p:cNvSpPr>
          <p:nvPr/>
        </p:nvSpPr>
        <p:spPr bwMode="auto">
          <a:xfrm>
            <a:off x="1950417" y="3760165"/>
            <a:ext cx="144462" cy="144462"/>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7367" name="Oval 51"/>
          <p:cNvSpPr>
            <a:spLocks/>
          </p:cNvSpPr>
          <p:nvPr/>
        </p:nvSpPr>
        <p:spPr bwMode="auto">
          <a:xfrm>
            <a:off x="3348038" y="5229225"/>
            <a:ext cx="144462" cy="14446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1" name="Footer Placeholder 50"/>
          <p:cNvSpPr>
            <a:spLocks noGrp="1"/>
          </p:cNvSpPr>
          <p:nvPr>
            <p:ph type="ftr" sz="quarter" idx="3"/>
          </p:nvPr>
        </p:nvSpPr>
        <p:spPr/>
        <p:txBody>
          <a:bodyPr/>
          <a:lstStyle/>
          <a:p>
            <a:pPr>
              <a:defRPr/>
            </a:pPr>
            <a:r>
              <a:rPr lang="en-US" smtClean="0"/>
              <a:t>Chayun Tantivasadakarn</a:t>
            </a:r>
            <a:endParaRPr lang="en-US"/>
          </a:p>
        </p:txBody>
      </p:sp>
      <p:sp>
        <p:nvSpPr>
          <p:cNvPr id="52" name="Rectangle 36"/>
          <p:cNvSpPr>
            <a:spLocks/>
          </p:cNvSpPr>
          <p:nvPr/>
        </p:nvSpPr>
        <p:spPr bwMode="auto">
          <a:xfrm>
            <a:off x="3937908" y="5874353"/>
            <a:ext cx="482600" cy="41910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F</a:t>
            </a:r>
            <a:r>
              <a:rPr lang="en-US" sz="3200" baseline="-25000" dirty="0" smtClean="0">
                <a:solidFill>
                  <a:schemeClr val="tx1"/>
                </a:solidFill>
                <a:latin typeface="Angsana New"/>
                <a:ea typeface="Angsana New" charset="0"/>
                <a:cs typeface="Angsana New"/>
              </a:rPr>
              <a:t>J</a:t>
            </a:r>
            <a:endParaRPr lang="en-US" sz="3200" baseline="-25000" dirty="0">
              <a:solidFill>
                <a:schemeClr val="tx1"/>
              </a:solidFill>
              <a:latin typeface="Angsana New"/>
              <a:ea typeface="Angsana New" charset="0"/>
              <a:cs typeface="Angsana New"/>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0800000">
                                      <p:cBhvr>
                                        <p:cTn id="6" dur="1000" fill="hold"/>
                                        <p:tgtEl>
                                          <p:spTgt spid="3"/>
                                        </p:tgtEl>
                                        <p:attrNameLst>
                                          <p:attrName>r</p:attrName>
                                        </p:attrNameLst>
                                      </p:cBhvr>
                                    </p:animRot>
                                  </p:childTnLst>
                                </p:cTn>
                              </p:par>
                            </p:childTnLst>
                          </p:cTn>
                        </p:par>
                        <p:par>
                          <p:cTn id="7" fill="hold">
                            <p:stCondLst>
                              <p:cond delay="1000"/>
                            </p:stCondLst>
                            <p:childTnLst>
                              <p:par>
                                <p:cTn id="8" presetID="35" presetClass="path" presetSubtype="0" accel="50000" decel="50000" fill="hold" nodeType="afterEffect">
                                  <p:stCondLst>
                                    <p:cond delay="0"/>
                                  </p:stCondLst>
                                  <p:childTnLst>
                                    <p:animMotion origin="layout" path="M 4.16667E-6 -2.59259E-6 L -0.44514 0.06042 " pathEditMode="relative" rAng="0" ptsTypes="AA">
                                      <p:cBhvr>
                                        <p:cTn id="9" dur="2000" fill="hold"/>
                                        <p:tgtEl>
                                          <p:spTgt spid="3"/>
                                        </p:tgtEl>
                                        <p:attrNameLst>
                                          <p:attrName>ppt_x</p:attrName>
                                          <p:attrName>ppt_y</p:attrName>
                                        </p:attrNameLst>
                                      </p:cBhvr>
                                      <p:rCtr x="-223" y="3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46" name="Rectangle 10"/>
          <p:cNvSpPr>
            <a:spLocks noGrp="1" noChangeArrowheads="1"/>
          </p:cNvSpPr>
          <p:nvPr>
            <p:ph type="title"/>
          </p:nvPr>
        </p:nvSpPr>
        <p:spPr>
          <a:xfrm>
            <a:off x="0" y="228600"/>
            <a:ext cx="8305800" cy="838200"/>
          </a:xfrm>
          <a:ln/>
        </p:spPr>
        <p:txBody>
          <a:bodyPr rIns="132080"/>
          <a:lstStyle/>
          <a:p>
            <a:r>
              <a:rPr lang="en-US" dirty="0"/>
              <a:t>Consumer Equilibrium in a Competitive Market</a:t>
            </a:r>
          </a:p>
        </p:txBody>
      </p:sp>
      <p:grpSp>
        <p:nvGrpSpPr>
          <p:cNvPr id="39941" name="Group 5"/>
          <p:cNvGrpSpPr>
            <a:grpSpLocks/>
          </p:cNvGrpSpPr>
          <p:nvPr/>
        </p:nvGrpSpPr>
        <p:grpSpPr bwMode="auto">
          <a:xfrm>
            <a:off x="4840288" y="3592513"/>
            <a:ext cx="1947862" cy="1663700"/>
            <a:chOff x="0" y="0"/>
            <a:chExt cx="1227" cy="1048"/>
          </a:xfrm>
        </p:grpSpPr>
        <p:sp>
          <p:nvSpPr>
            <p:cNvPr id="39942" name="Line 6"/>
            <p:cNvSpPr>
              <a:spLocks noChangeShapeType="1"/>
            </p:cNvSpPr>
            <p:nvPr/>
          </p:nvSpPr>
          <p:spPr bwMode="auto">
            <a:xfrm>
              <a:off x="909" y="249"/>
              <a:ext cx="8" cy="799"/>
            </a:xfrm>
            <a:prstGeom prst="line">
              <a:avLst/>
            </a:prstGeom>
            <a:noFill/>
            <a:ln w="28575" cap="flat">
              <a:solidFill>
                <a:srgbClr val="B2B2B2"/>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43" name="Rectangle 7"/>
            <p:cNvSpPr>
              <a:spLocks/>
            </p:cNvSpPr>
            <p:nvPr/>
          </p:nvSpPr>
          <p:spPr bwMode="auto">
            <a:xfrm>
              <a:off x="588" y="0"/>
              <a:ext cx="296" cy="19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39944" name="Rectangle 8"/>
            <p:cNvSpPr>
              <a:spLocks/>
            </p:cNvSpPr>
            <p:nvPr/>
          </p:nvSpPr>
          <p:spPr bwMode="auto">
            <a:xfrm>
              <a:off x="939" y="378"/>
              <a:ext cx="288" cy="19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39945" name="Line 9"/>
            <p:cNvSpPr>
              <a:spLocks noChangeShapeType="1"/>
            </p:cNvSpPr>
            <p:nvPr/>
          </p:nvSpPr>
          <p:spPr bwMode="auto">
            <a:xfrm>
              <a:off x="0" y="234"/>
              <a:ext cx="907" cy="1"/>
            </a:xfrm>
            <a:prstGeom prst="line">
              <a:avLst/>
            </a:prstGeom>
            <a:noFill/>
            <a:ln w="28575" cap="flat">
              <a:solidFill>
                <a:srgbClr val="B2B2B2"/>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39947" name="Rectangle 11"/>
          <p:cNvSpPr>
            <a:spLocks/>
          </p:cNvSpPr>
          <p:nvPr/>
        </p:nvSpPr>
        <p:spPr bwMode="auto">
          <a:xfrm>
            <a:off x="1903413" y="1878013"/>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39948" name="Group 12"/>
          <p:cNvGrpSpPr>
            <a:grpSpLocks/>
          </p:cNvGrpSpPr>
          <p:nvPr/>
        </p:nvGrpSpPr>
        <p:grpSpPr bwMode="auto">
          <a:xfrm>
            <a:off x="3197225" y="1952625"/>
            <a:ext cx="1123950" cy="676275"/>
            <a:chOff x="0" y="0"/>
            <a:chExt cx="708" cy="426"/>
          </a:xfrm>
        </p:grpSpPr>
        <p:sp>
          <p:nvSpPr>
            <p:cNvPr id="39949" name="Rectangle 13"/>
            <p:cNvSpPr>
              <a:spLocks/>
            </p:cNvSpPr>
            <p:nvPr/>
          </p:nvSpPr>
          <p:spPr bwMode="auto">
            <a:xfrm>
              <a:off x="0" y="0"/>
              <a:ext cx="708"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Price Line</a:t>
              </a:r>
            </a:p>
          </p:txBody>
        </p:sp>
        <p:sp>
          <p:nvSpPr>
            <p:cNvPr id="39950" name="Line 14"/>
            <p:cNvSpPr>
              <a:spLocks noChangeShapeType="1"/>
            </p:cNvSpPr>
            <p:nvPr/>
          </p:nvSpPr>
          <p:spPr bwMode="auto">
            <a:xfrm flipH="1">
              <a:off x="91" y="251"/>
              <a:ext cx="111" cy="175"/>
            </a:xfrm>
            <a:prstGeom prst="line">
              <a:avLst/>
            </a:prstGeom>
            <a:noFill/>
            <a:ln w="25400" cap="flat">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39951" name="Rectangle 15"/>
          <p:cNvSpPr>
            <a:spLocks/>
          </p:cNvSpPr>
          <p:nvPr/>
        </p:nvSpPr>
        <p:spPr bwMode="auto">
          <a:xfrm>
            <a:off x="1825625" y="1419225"/>
            <a:ext cx="503238"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10F</a:t>
            </a:r>
          </a:p>
        </p:txBody>
      </p:sp>
      <p:sp>
        <p:nvSpPr>
          <p:cNvPr id="39952" name="Rectangle 16"/>
          <p:cNvSpPr>
            <a:spLocks/>
          </p:cNvSpPr>
          <p:nvPr/>
        </p:nvSpPr>
        <p:spPr bwMode="auto">
          <a:xfrm>
            <a:off x="7767638" y="1460500"/>
            <a:ext cx="363537" cy="3683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0</a:t>
            </a:r>
            <a:r>
              <a:rPr lang="en-US" sz="1600" b="1" i="1" baseline="-25000">
                <a:solidFill>
                  <a:schemeClr val="tx1"/>
                </a:solidFill>
                <a:latin typeface="Arial" charset="0"/>
                <a:ea typeface="ＭＳ Ｐゴシック" charset="0"/>
                <a:cs typeface="Arial" charset="0"/>
                <a:sym typeface="Arial" charset="0"/>
              </a:rPr>
              <a:t>K</a:t>
            </a:r>
          </a:p>
        </p:txBody>
      </p:sp>
      <p:sp>
        <p:nvSpPr>
          <p:cNvPr id="39953" name="Rectangle 17"/>
          <p:cNvSpPr>
            <a:spLocks/>
          </p:cNvSpPr>
          <p:nvPr/>
        </p:nvSpPr>
        <p:spPr bwMode="auto">
          <a:xfrm>
            <a:off x="1519238" y="5761038"/>
            <a:ext cx="342900" cy="3683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0</a:t>
            </a:r>
            <a:r>
              <a:rPr lang="en-US" sz="1600" b="1" i="1" baseline="-25000">
                <a:solidFill>
                  <a:schemeClr val="tx1"/>
                </a:solidFill>
                <a:latin typeface="Arial" charset="0"/>
                <a:ea typeface="ＭＳ Ｐゴシック" charset="0"/>
                <a:cs typeface="Arial" charset="0"/>
                <a:sym typeface="Arial" charset="0"/>
              </a:rPr>
              <a:t>J</a:t>
            </a:r>
          </a:p>
        </p:txBody>
      </p:sp>
      <p:sp>
        <p:nvSpPr>
          <p:cNvPr id="39954" name="Rectangle 18"/>
          <p:cNvSpPr>
            <a:spLocks/>
          </p:cNvSpPr>
          <p:nvPr/>
        </p:nvSpPr>
        <p:spPr bwMode="auto">
          <a:xfrm>
            <a:off x="1368425" y="1800225"/>
            <a:ext cx="412750"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6C</a:t>
            </a:r>
          </a:p>
        </p:txBody>
      </p:sp>
      <p:sp>
        <p:nvSpPr>
          <p:cNvPr id="39955" name="Rectangle 19"/>
          <p:cNvSpPr>
            <a:spLocks/>
          </p:cNvSpPr>
          <p:nvPr/>
        </p:nvSpPr>
        <p:spPr bwMode="auto">
          <a:xfrm>
            <a:off x="7234238" y="5837238"/>
            <a:ext cx="503237"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10F</a:t>
            </a:r>
          </a:p>
        </p:txBody>
      </p:sp>
      <p:sp>
        <p:nvSpPr>
          <p:cNvPr id="39956" name="Rectangle 20"/>
          <p:cNvSpPr>
            <a:spLocks/>
          </p:cNvSpPr>
          <p:nvPr/>
        </p:nvSpPr>
        <p:spPr bwMode="auto">
          <a:xfrm>
            <a:off x="7843838" y="5456238"/>
            <a:ext cx="412750"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6C</a:t>
            </a:r>
          </a:p>
        </p:txBody>
      </p:sp>
      <p:sp>
        <p:nvSpPr>
          <p:cNvPr id="39957" name="Rectangle 21"/>
          <p:cNvSpPr>
            <a:spLocks/>
          </p:cNvSpPr>
          <p:nvPr/>
        </p:nvSpPr>
        <p:spPr bwMode="auto">
          <a:xfrm>
            <a:off x="1004888" y="3989388"/>
            <a:ext cx="874712" cy="5080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400" b="1" dirty="0">
                <a:solidFill>
                  <a:schemeClr val="tx1"/>
                </a:solidFill>
                <a:latin typeface="Arial" charset="0"/>
                <a:ea typeface="ＭＳ Ｐゴシック" charset="0"/>
                <a:cs typeface="Arial" charset="0"/>
                <a:sym typeface="Arial" charset="0"/>
              </a:rPr>
              <a:t>James</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endParaRPr lang="en-US" sz="1400" b="1" dirty="0">
              <a:solidFill>
                <a:schemeClr val="tx1"/>
              </a:solidFill>
              <a:latin typeface="Arial" charset="0"/>
              <a:ea typeface="ＭＳ Ｐゴシック" charset="0"/>
              <a:cs typeface="Arial" charset="0"/>
              <a:sym typeface="Arial" charset="0"/>
            </a:endParaRPr>
          </a:p>
          <a:p>
            <a:pPr marL="39688" algn="ctr"/>
            <a:r>
              <a:rPr lang="en-US" sz="1400" b="1" dirty="0">
                <a:solidFill>
                  <a:schemeClr val="tx1"/>
                </a:solidFill>
                <a:latin typeface="Arial" charset="0"/>
                <a:ea typeface="ＭＳ Ｐゴシック" charset="0"/>
                <a:cs typeface="Arial" charset="0"/>
                <a:sym typeface="Arial" charset="0"/>
              </a:rPr>
              <a:t>Clothing</a:t>
            </a:r>
          </a:p>
        </p:txBody>
      </p:sp>
      <p:sp>
        <p:nvSpPr>
          <p:cNvPr id="39958" name="Line 22"/>
          <p:cNvSpPr>
            <a:spLocks noChangeShapeType="1"/>
          </p:cNvSpPr>
          <p:nvPr/>
        </p:nvSpPr>
        <p:spPr bwMode="auto">
          <a:xfrm>
            <a:off x="1423988" y="4679950"/>
            <a:ext cx="1587" cy="582613"/>
          </a:xfrm>
          <a:prstGeom prst="line">
            <a:avLst/>
          </a:prstGeom>
          <a:noFill/>
          <a:ln w="25400" cap="flat">
            <a:solidFill>
              <a:srgbClr val="1C4E35"/>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59" name="Line 23"/>
          <p:cNvSpPr>
            <a:spLocks noChangeShapeType="1"/>
          </p:cNvSpPr>
          <p:nvPr/>
        </p:nvSpPr>
        <p:spPr bwMode="auto">
          <a:xfrm>
            <a:off x="1423988" y="3460750"/>
            <a:ext cx="1587" cy="582613"/>
          </a:xfrm>
          <a:prstGeom prst="line">
            <a:avLst/>
          </a:prstGeom>
          <a:noFill/>
          <a:ln w="25400" cap="flat">
            <a:solidFill>
              <a:srgbClr val="1C4E35"/>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60" name="Rectangle 24"/>
          <p:cNvSpPr>
            <a:spLocks/>
          </p:cNvSpPr>
          <p:nvPr/>
        </p:nvSpPr>
        <p:spPr bwMode="auto">
          <a:xfrm>
            <a:off x="7902575" y="3417888"/>
            <a:ext cx="874713" cy="5080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400" b="1" dirty="0">
                <a:solidFill>
                  <a:schemeClr val="tx1"/>
                </a:solidFill>
                <a:latin typeface="Arial" charset="0"/>
                <a:ea typeface="ＭＳ Ｐゴシック" charset="0"/>
                <a:cs typeface="Arial" charset="0"/>
                <a:sym typeface="Arial" charset="0"/>
              </a:rPr>
              <a:t>Karen</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endParaRPr lang="en-US" sz="1400" b="1" dirty="0">
              <a:solidFill>
                <a:schemeClr val="tx1"/>
              </a:solidFill>
              <a:latin typeface="Arial" charset="0"/>
              <a:ea typeface="ＭＳ Ｐゴシック" charset="0"/>
              <a:cs typeface="Arial" charset="0"/>
              <a:sym typeface="Arial" charset="0"/>
            </a:endParaRPr>
          </a:p>
          <a:p>
            <a:pPr marL="39688" algn="ctr"/>
            <a:r>
              <a:rPr lang="en-US" sz="1400" b="1" dirty="0">
                <a:solidFill>
                  <a:schemeClr val="tx1"/>
                </a:solidFill>
                <a:latin typeface="Arial" charset="0"/>
                <a:ea typeface="ＭＳ Ｐゴシック" charset="0"/>
                <a:cs typeface="Arial" charset="0"/>
                <a:sym typeface="Arial" charset="0"/>
              </a:rPr>
              <a:t>Clothing</a:t>
            </a:r>
          </a:p>
        </p:txBody>
      </p:sp>
      <p:sp>
        <p:nvSpPr>
          <p:cNvPr id="39961" name="Line 25"/>
          <p:cNvSpPr>
            <a:spLocks noChangeShapeType="1"/>
          </p:cNvSpPr>
          <p:nvPr/>
        </p:nvSpPr>
        <p:spPr bwMode="auto">
          <a:xfrm>
            <a:off x="8321675" y="4108450"/>
            <a:ext cx="1588" cy="582613"/>
          </a:xfrm>
          <a:prstGeom prst="line">
            <a:avLst/>
          </a:prstGeom>
          <a:noFill/>
          <a:ln w="25400" cap="flat">
            <a:solidFill>
              <a:srgbClr val="1C4E35"/>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62" name="Line 26"/>
          <p:cNvSpPr>
            <a:spLocks noChangeShapeType="1"/>
          </p:cNvSpPr>
          <p:nvPr/>
        </p:nvSpPr>
        <p:spPr bwMode="auto">
          <a:xfrm>
            <a:off x="8321675" y="2889250"/>
            <a:ext cx="1588" cy="582613"/>
          </a:xfrm>
          <a:prstGeom prst="line">
            <a:avLst/>
          </a:prstGeom>
          <a:noFill/>
          <a:ln w="25400" cap="flat">
            <a:solidFill>
              <a:srgbClr val="1C4E35"/>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63" name="Rectangle 27"/>
          <p:cNvSpPr>
            <a:spLocks/>
          </p:cNvSpPr>
          <p:nvPr/>
        </p:nvSpPr>
        <p:spPr bwMode="auto">
          <a:xfrm>
            <a:off x="5367338" y="1504950"/>
            <a:ext cx="1282700" cy="3048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dirty="0">
                <a:solidFill>
                  <a:schemeClr val="tx1"/>
                </a:solidFill>
                <a:latin typeface="Arial" charset="0"/>
                <a:ea typeface="ＭＳ Ｐゴシック" charset="0"/>
                <a:cs typeface="Arial" charset="0"/>
                <a:sym typeface="Arial" charset="0"/>
              </a:rPr>
              <a:t>Karen</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r>
              <a:rPr lang="en-US" sz="1400" b="1" dirty="0">
                <a:solidFill>
                  <a:schemeClr val="tx1"/>
                </a:solidFill>
                <a:latin typeface="Arial" charset="0"/>
                <a:ea typeface="ＭＳ Ｐゴシック" charset="0"/>
                <a:cs typeface="Arial" charset="0"/>
                <a:sym typeface="Arial" charset="0"/>
              </a:rPr>
              <a:t> Food</a:t>
            </a:r>
          </a:p>
        </p:txBody>
      </p:sp>
      <p:sp>
        <p:nvSpPr>
          <p:cNvPr id="39964" name="Rectangle 28"/>
          <p:cNvSpPr>
            <a:spLocks/>
          </p:cNvSpPr>
          <p:nvPr/>
        </p:nvSpPr>
        <p:spPr bwMode="auto">
          <a:xfrm>
            <a:off x="2473325" y="6138863"/>
            <a:ext cx="1331913" cy="3048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dirty="0">
                <a:solidFill>
                  <a:schemeClr val="tx1"/>
                </a:solidFill>
                <a:latin typeface="Arial" charset="0"/>
                <a:ea typeface="ＭＳ Ｐゴシック" charset="0"/>
                <a:cs typeface="Arial" charset="0"/>
                <a:sym typeface="Arial" charset="0"/>
              </a:rPr>
              <a:t>James</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r>
              <a:rPr lang="en-US" sz="1400" b="1" dirty="0">
                <a:solidFill>
                  <a:schemeClr val="tx1"/>
                </a:solidFill>
                <a:latin typeface="Arial" charset="0"/>
                <a:ea typeface="ＭＳ Ｐゴシック" charset="0"/>
                <a:cs typeface="Arial" charset="0"/>
                <a:sym typeface="Arial" charset="0"/>
              </a:rPr>
              <a:t> Food</a:t>
            </a:r>
          </a:p>
        </p:txBody>
      </p:sp>
      <p:sp>
        <p:nvSpPr>
          <p:cNvPr id="39965" name="Line 29"/>
          <p:cNvSpPr>
            <a:spLocks noChangeShapeType="1"/>
          </p:cNvSpPr>
          <p:nvPr/>
        </p:nvSpPr>
        <p:spPr bwMode="auto">
          <a:xfrm flipH="1">
            <a:off x="3598863" y="1665288"/>
            <a:ext cx="1624012" cy="1587"/>
          </a:xfrm>
          <a:prstGeom prst="line">
            <a:avLst/>
          </a:prstGeom>
          <a:noFill/>
          <a:ln w="25400" cap="flat">
            <a:solidFill>
              <a:srgbClr val="1C4E35"/>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66" name="Line 30"/>
          <p:cNvSpPr>
            <a:spLocks noChangeShapeType="1"/>
          </p:cNvSpPr>
          <p:nvPr/>
        </p:nvSpPr>
        <p:spPr bwMode="auto">
          <a:xfrm flipH="1">
            <a:off x="3951288" y="6299200"/>
            <a:ext cx="1624012" cy="1588"/>
          </a:xfrm>
          <a:prstGeom prst="line">
            <a:avLst/>
          </a:prstGeom>
          <a:noFill/>
          <a:ln w="25400" cap="flat">
            <a:solidFill>
              <a:srgbClr val="1C4E35"/>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67" name="Rectangle 31"/>
          <p:cNvSpPr>
            <a:spLocks/>
          </p:cNvSpPr>
          <p:nvPr/>
        </p:nvSpPr>
        <p:spPr bwMode="auto">
          <a:xfrm>
            <a:off x="5314950" y="1949450"/>
            <a:ext cx="2611438" cy="8763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r>
              <a:rPr lang="en-US" sz="1200" b="1">
                <a:solidFill>
                  <a:schemeClr val="tx1"/>
                </a:solidFill>
                <a:latin typeface="Arial" charset="0"/>
                <a:ea typeface="ＭＳ Ｐゴシック" charset="0"/>
                <a:cs typeface="Arial" charset="0"/>
                <a:sym typeface="Arial" charset="0"/>
              </a:rPr>
              <a:t>Begin at A:</a:t>
            </a:r>
          </a:p>
          <a:p>
            <a:pPr marL="39688"/>
            <a:r>
              <a:rPr lang="en-US" sz="1200" b="1">
                <a:solidFill>
                  <a:schemeClr val="tx1"/>
                </a:solidFill>
                <a:latin typeface="Arial" charset="0"/>
                <a:ea typeface="ＭＳ Ｐゴシック" charset="0"/>
                <a:cs typeface="Arial" charset="0"/>
                <a:sym typeface="Arial" charset="0"/>
              </a:rPr>
              <a:t>Each James buys 2C and sells 2F</a:t>
            </a:r>
          </a:p>
          <a:p>
            <a:pPr marL="39688"/>
            <a:r>
              <a:rPr lang="en-US" sz="1200" b="1">
                <a:solidFill>
                  <a:schemeClr val="tx1"/>
                </a:solidFill>
                <a:latin typeface="Arial" charset="0"/>
                <a:ea typeface="ＭＳ Ｐゴシック" charset="0"/>
                <a:cs typeface="Arial" charset="0"/>
                <a:sym typeface="Arial" charset="0"/>
              </a:rPr>
              <a:t>moving from U</a:t>
            </a:r>
            <a:r>
              <a:rPr lang="en-US" sz="1200" b="1" baseline="-25000">
                <a:solidFill>
                  <a:schemeClr val="tx1"/>
                </a:solidFill>
                <a:latin typeface="Arial" charset="0"/>
                <a:ea typeface="ＭＳ Ｐゴシック" charset="0"/>
                <a:cs typeface="Arial" charset="0"/>
                <a:sym typeface="Arial" charset="0"/>
              </a:rPr>
              <a:t>J</a:t>
            </a:r>
            <a:r>
              <a:rPr lang="en-US" sz="1200" b="1" baseline="30000">
                <a:solidFill>
                  <a:schemeClr val="tx1"/>
                </a:solidFill>
                <a:latin typeface="Arial" charset="0"/>
                <a:ea typeface="ＭＳ Ｐゴシック" charset="0"/>
                <a:cs typeface="Arial" charset="0"/>
                <a:sym typeface="Arial" charset="0"/>
              </a:rPr>
              <a:t>1</a:t>
            </a:r>
            <a:r>
              <a:rPr lang="en-US" sz="1200" b="1">
                <a:solidFill>
                  <a:schemeClr val="tx1"/>
                </a:solidFill>
                <a:latin typeface="Arial" charset="0"/>
                <a:ea typeface="ＭＳ Ｐゴシック" charset="0"/>
                <a:cs typeface="Arial" charset="0"/>
                <a:sym typeface="Arial" charset="0"/>
              </a:rPr>
              <a:t> to U</a:t>
            </a:r>
            <a:r>
              <a:rPr lang="en-US" sz="1200" b="1" baseline="-25000">
                <a:solidFill>
                  <a:schemeClr val="tx1"/>
                </a:solidFill>
                <a:latin typeface="Arial" charset="0"/>
                <a:ea typeface="ＭＳ Ｐゴシック" charset="0"/>
                <a:cs typeface="Arial" charset="0"/>
                <a:sym typeface="Arial" charset="0"/>
              </a:rPr>
              <a:t>J</a:t>
            </a:r>
            <a:r>
              <a:rPr lang="en-US" sz="1200" b="1" baseline="30000">
                <a:solidFill>
                  <a:schemeClr val="tx1"/>
                </a:solidFill>
                <a:latin typeface="Arial" charset="0"/>
                <a:ea typeface="ＭＳ Ｐゴシック" charset="0"/>
                <a:cs typeface="Arial" charset="0"/>
                <a:sym typeface="Arial" charset="0"/>
              </a:rPr>
              <a:t>3</a:t>
            </a:r>
            <a:r>
              <a:rPr lang="en-US" sz="1200" b="1">
                <a:solidFill>
                  <a:schemeClr val="tx1"/>
                </a:solidFill>
                <a:latin typeface="Arial" charset="0"/>
                <a:ea typeface="ＭＳ Ｐゴシック" charset="0"/>
                <a:cs typeface="Arial" charset="0"/>
                <a:sym typeface="Arial" charset="0"/>
              </a:rPr>
              <a:t>, which </a:t>
            </a:r>
          </a:p>
          <a:p>
            <a:pPr marL="39688"/>
            <a:r>
              <a:rPr lang="en-US" sz="1200" b="1">
                <a:solidFill>
                  <a:schemeClr val="tx1"/>
                </a:solidFill>
                <a:latin typeface="Arial" charset="0"/>
                <a:ea typeface="ＭＳ Ｐゴシック" charset="0"/>
                <a:cs typeface="Arial" charset="0"/>
                <a:sym typeface="Arial" charset="0"/>
              </a:rPr>
              <a:t>is preferred (A to C).</a:t>
            </a:r>
          </a:p>
        </p:txBody>
      </p:sp>
      <p:sp>
        <p:nvSpPr>
          <p:cNvPr id="39968" name="Rectangle 32"/>
          <p:cNvSpPr>
            <a:spLocks/>
          </p:cNvSpPr>
          <p:nvPr/>
        </p:nvSpPr>
        <p:spPr bwMode="auto">
          <a:xfrm>
            <a:off x="425450" y="2273300"/>
            <a:ext cx="2032000" cy="10541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r>
              <a:rPr lang="en-US" sz="1200" b="1" dirty="0">
                <a:solidFill>
                  <a:schemeClr val="tx1"/>
                </a:solidFill>
                <a:latin typeface="Arial" charset="0"/>
                <a:ea typeface="ＭＳ Ｐゴシック" charset="0"/>
                <a:cs typeface="Arial" charset="0"/>
                <a:sym typeface="Arial" charset="0"/>
              </a:rPr>
              <a:t>Begin at A:</a:t>
            </a:r>
          </a:p>
          <a:p>
            <a:pPr marL="39688"/>
            <a:r>
              <a:rPr lang="en-US" sz="1200" b="1" dirty="0">
                <a:solidFill>
                  <a:schemeClr val="tx1"/>
                </a:solidFill>
                <a:latin typeface="Arial" charset="0"/>
                <a:ea typeface="ＭＳ Ｐゴシック" charset="0"/>
                <a:cs typeface="Arial" charset="0"/>
                <a:sym typeface="Arial" charset="0"/>
              </a:rPr>
              <a:t>Each Karen buys 2F and sells 2C  moving from</a:t>
            </a:r>
          </a:p>
          <a:p>
            <a:pPr marL="39688"/>
            <a:r>
              <a:rPr lang="en-US" sz="1200" b="1" dirty="0">
                <a:solidFill>
                  <a:schemeClr val="tx1"/>
                </a:solidFill>
                <a:latin typeface="Arial" charset="0"/>
                <a:ea typeface="ＭＳ Ｐゴシック" charset="0"/>
                <a:cs typeface="Arial" charset="0"/>
                <a:sym typeface="Arial" charset="0"/>
              </a:rPr>
              <a:t>U</a:t>
            </a:r>
            <a:r>
              <a:rPr lang="en-US" sz="1200" b="1" baseline="-25000" dirty="0">
                <a:solidFill>
                  <a:schemeClr val="tx1"/>
                </a:solidFill>
                <a:latin typeface="Arial" charset="0"/>
                <a:ea typeface="ＭＳ Ｐゴシック" charset="0"/>
                <a:cs typeface="Arial" charset="0"/>
                <a:sym typeface="Arial" charset="0"/>
              </a:rPr>
              <a:t>K</a:t>
            </a:r>
            <a:r>
              <a:rPr lang="en-US" sz="1200" b="1" baseline="30000" dirty="0">
                <a:solidFill>
                  <a:schemeClr val="tx1"/>
                </a:solidFill>
                <a:latin typeface="Arial" charset="0"/>
                <a:ea typeface="ＭＳ Ｐゴシック" charset="0"/>
                <a:cs typeface="Arial" charset="0"/>
                <a:sym typeface="Arial" charset="0"/>
              </a:rPr>
              <a:t>1</a:t>
            </a:r>
            <a:r>
              <a:rPr lang="en-US" sz="1200" b="1" dirty="0">
                <a:solidFill>
                  <a:schemeClr val="tx1"/>
                </a:solidFill>
                <a:latin typeface="Arial" charset="0"/>
                <a:ea typeface="ＭＳ Ｐゴシック" charset="0"/>
                <a:cs typeface="Arial" charset="0"/>
                <a:sym typeface="Arial" charset="0"/>
              </a:rPr>
              <a:t> to U</a:t>
            </a:r>
            <a:r>
              <a:rPr lang="en-US" sz="1200" b="1" baseline="-25000" dirty="0">
                <a:solidFill>
                  <a:schemeClr val="tx1"/>
                </a:solidFill>
                <a:latin typeface="Arial" charset="0"/>
                <a:ea typeface="ＭＳ Ｐゴシック" charset="0"/>
                <a:cs typeface="Arial" charset="0"/>
                <a:sym typeface="Arial" charset="0"/>
              </a:rPr>
              <a:t>K</a:t>
            </a:r>
            <a:r>
              <a:rPr lang="en-US" sz="1200" b="1" baseline="30000" dirty="0">
                <a:solidFill>
                  <a:schemeClr val="tx1"/>
                </a:solidFill>
                <a:latin typeface="Arial" charset="0"/>
                <a:ea typeface="ＭＳ Ｐゴシック" charset="0"/>
                <a:cs typeface="Arial" charset="0"/>
                <a:sym typeface="Arial" charset="0"/>
              </a:rPr>
              <a:t>3</a:t>
            </a:r>
            <a:r>
              <a:rPr lang="en-US" sz="1200" b="1" dirty="0">
                <a:solidFill>
                  <a:schemeClr val="tx1"/>
                </a:solidFill>
                <a:latin typeface="Arial" charset="0"/>
                <a:ea typeface="ＭＳ Ｐゴシック" charset="0"/>
                <a:cs typeface="Arial" charset="0"/>
                <a:sym typeface="Arial" charset="0"/>
              </a:rPr>
              <a:t>, which </a:t>
            </a:r>
          </a:p>
          <a:p>
            <a:pPr marL="39688"/>
            <a:r>
              <a:rPr lang="en-US" sz="1200" b="1" dirty="0">
                <a:solidFill>
                  <a:schemeClr val="tx1"/>
                </a:solidFill>
                <a:latin typeface="Arial" charset="0"/>
                <a:ea typeface="ＭＳ Ｐゴシック" charset="0"/>
                <a:cs typeface="Arial" charset="0"/>
                <a:sym typeface="Arial" charset="0"/>
              </a:rPr>
              <a:t>is preferred (A to C).</a:t>
            </a:r>
          </a:p>
        </p:txBody>
      </p:sp>
      <p:grpSp>
        <p:nvGrpSpPr>
          <p:cNvPr id="39969" name="Group 33"/>
          <p:cNvGrpSpPr>
            <a:grpSpLocks/>
          </p:cNvGrpSpPr>
          <p:nvPr/>
        </p:nvGrpSpPr>
        <p:grpSpPr bwMode="auto">
          <a:xfrm>
            <a:off x="2816225" y="2257425"/>
            <a:ext cx="4135438" cy="3440113"/>
            <a:chOff x="0" y="0"/>
            <a:chExt cx="2605" cy="2167"/>
          </a:xfrm>
        </p:grpSpPr>
        <p:sp>
          <p:nvSpPr>
            <p:cNvPr id="39970" name="Line 34"/>
            <p:cNvSpPr>
              <a:spLocks noChangeShapeType="1"/>
            </p:cNvSpPr>
            <p:nvPr/>
          </p:nvSpPr>
          <p:spPr bwMode="auto">
            <a:xfrm>
              <a:off x="259" y="211"/>
              <a:ext cx="2127" cy="1935"/>
            </a:xfrm>
            <a:prstGeom prst="line">
              <a:avLst/>
            </a:prstGeom>
            <a:noFill/>
            <a:ln w="50800" cap="flat">
              <a:solidFill>
                <a:srgbClr val="800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71" name="Rectangle 35"/>
            <p:cNvSpPr>
              <a:spLocks/>
            </p:cNvSpPr>
            <p:nvPr/>
          </p:nvSpPr>
          <p:spPr bwMode="auto">
            <a:xfrm>
              <a:off x="0" y="0"/>
              <a:ext cx="182"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P</a:t>
              </a:r>
            </a:p>
          </p:txBody>
        </p:sp>
        <p:sp>
          <p:nvSpPr>
            <p:cNvPr id="39972" name="Rectangle 36"/>
            <p:cNvSpPr>
              <a:spLocks/>
            </p:cNvSpPr>
            <p:nvPr/>
          </p:nvSpPr>
          <p:spPr bwMode="auto">
            <a:xfrm>
              <a:off x="2399" y="1967"/>
              <a:ext cx="206"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P</a:t>
              </a:r>
              <a:r>
                <a:rPr lang="en-US" sz="1600" b="1" i="1" baseline="30000">
                  <a:solidFill>
                    <a:schemeClr val="tx1"/>
                  </a:solidFill>
                  <a:latin typeface="Arial" charset="0"/>
                  <a:ea typeface="ＭＳ Ｐゴシック" charset="0"/>
                  <a:cs typeface="Arial" charset="0"/>
                  <a:sym typeface="Arial" charset="0"/>
                </a:rPr>
                <a:t>/</a:t>
              </a:r>
            </a:p>
          </p:txBody>
        </p:sp>
      </p:grpSp>
      <p:grpSp>
        <p:nvGrpSpPr>
          <p:cNvPr id="39973" name="Group 37"/>
          <p:cNvGrpSpPr>
            <a:grpSpLocks/>
          </p:cNvGrpSpPr>
          <p:nvPr/>
        </p:nvGrpSpPr>
        <p:grpSpPr bwMode="auto">
          <a:xfrm>
            <a:off x="4040188" y="2470150"/>
            <a:ext cx="3225800" cy="2474913"/>
            <a:chOff x="0" y="0"/>
            <a:chExt cx="2032" cy="1559"/>
          </a:xfrm>
        </p:grpSpPr>
        <p:sp>
          <p:nvSpPr>
            <p:cNvPr id="39974" name="Freeform 38"/>
            <p:cNvSpPr>
              <a:spLocks/>
            </p:cNvSpPr>
            <p:nvPr/>
          </p:nvSpPr>
          <p:spPr bwMode="auto">
            <a:xfrm>
              <a:off x="0" y="0"/>
              <a:ext cx="1874" cy="1559"/>
            </a:xfrm>
            <a:custGeom>
              <a:avLst/>
              <a:gdLst>
                <a:gd name="T0" fmla="*/ 0 w 21600"/>
                <a:gd name="T1" fmla="*/ 0 h 21600"/>
                <a:gd name="T2" fmla="*/ 980 w 21600"/>
                <a:gd name="T3" fmla="*/ 3866 h 21600"/>
                <a:gd name="T4" fmla="*/ 1475 w 21600"/>
                <a:gd name="T5" fmla="*/ 5791 h 21600"/>
                <a:gd name="T6" fmla="*/ 2121 w 21600"/>
                <a:gd name="T7" fmla="*/ 7579 h 21600"/>
                <a:gd name="T8" fmla="*/ 2858 w 21600"/>
                <a:gd name="T9" fmla="*/ 9366 h 21600"/>
                <a:gd name="T10" fmla="*/ 3758 w 21600"/>
                <a:gd name="T11" fmla="*/ 11015 h 21600"/>
                <a:gd name="T12" fmla="*/ 4806 w 21600"/>
                <a:gd name="T13" fmla="*/ 12511 h 21600"/>
                <a:gd name="T14" fmla="*/ 6040 w 21600"/>
                <a:gd name="T15" fmla="*/ 13952 h 21600"/>
                <a:gd name="T16" fmla="*/ 7504 w 21600"/>
                <a:gd name="T17" fmla="*/ 15227 h 21600"/>
                <a:gd name="T18" fmla="*/ 9129 w 21600"/>
                <a:gd name="T19" fmla="*/ 16377 h 21600"/>
                <a:gd name="T20" fmla="*/ 10927 w 21600"/>
                <a:gd name="T21" fmla="*/ 17457 h 21600"/>
                <a:gd name="T22" fmla="*/ 12875 w 21600"/>
                <a:gd name="T23" fmla="*/ 18386 h 21600"/>
                <a:gd name="T24" fmla="*/ 14996 w 21600"/>
                <a:gd name="T25" fmla="*/ 19245 h 21600"/>
                <a:gd name="T26" fmla="*/ 17116 w 21600"/>
                <a:gd name="T27" fmla="*/ 20104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80" y="3866"/>
                  </a:lnTo>
                  <a:lnTo>
                    <a:pt x="1475" y="5791"/>
                  </a:lnTo>
                  <a:lnTo>
                    <a:pt x="2121" y="7579"/>
                  </a:lnTo>
                  <a:lnTo>
                    <a:pt x="2858" y="9366"/>
                  </a:lnTo>
                  <a:lnTo>
                    <a:pt x="3758" y="11015"/>
                  </a:lnTo>
                  <a:lnTo>
                    <a:pt x="4806" y="12511"/>
                  </a:lnTo>
                  <a:lnTo>
                    <a:pt x="6040" y="13952"/>
                  </a:lnTo>
                  <a:lnTo>
                    <a:pt x="7504" y="15227"/>
                  </a:lnTo>
                  <a:lnTo>
                    <a:pt x="9129" y="16377"/>
                  </a:lnTo>
                  <a:lnTo>
                    <a:pt x="10927" y="17457"/>
                  </a:lnTo>
                  <a:lnTo>
                    <a:pt x="12875" y="18386"/>
                  </a:lnTo>
                  <a:lnTo>
                    <a:pt x="14996" y="19245"/>
                  </a:lnTo>
                  <a:lnTo>
                    <a:pt x="17116" y="20104"/>
                  </a:lnTo>
                  <a:lnTo>
                    <a:pt x="21600" y="21600"/>
                  </a:lnTo>
                </a:path>
              </a:pathLst>
            </a:custGeom>
            <a:noFill/>
            <a:ln w="50800" cap="flat">
              <a:solidFill>
                <a:srgbClr val="CC0000"/>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75" name="Rectangle 39"/>
            <p:cNvSpPr>
              <a:spLocks/>
            </p:cNvSpPr>
            <p:nvPr/>
          </p:nvSpPr>
          <p:spPr bwMode="auto">
            <a:xfrm>
              <a:off x="1772" y="1305"/>
              <a:ext cx="260" cy="21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J</a:t>
              </a:r>
              <a:r>
                <a:rPr lang="en-US" sz="1400" b="1" baseline="30000">
                  <a:solidFill>
                    <a:schemeClr val="tx1"/>
                  </a:solidFill>
                  <a:latin typeface="Arial" charset="0"/>
                  <a:ea typeface="ＭＳ Ｐゴシック" charset="0"/>
                  <a:cs typeface="Arial" charset="0"/>
                  <a:sym typeface="Arial" charset="0"/>
                </a:rPr>
                <a:t>3</a:t>
              </a:r>
            </a:p>
          </p:txBody>
        </p:sp>
      </p:grpSp>
      <p:grpSp>
        <p:nvGrpSpPr>
          <p:cNvPr id="39976" name="Group 40"/>
          <p:cNvGrpSpPr>
            <a:grpSpLocks/>
          </p:cNvGrpSpPr>
          <p:nvPr/>
        </p:nvGrpSpPr>
        <p:grpSpPr bwMode="auto">
          <a:xfrm>
            <a:off x="3813175" y="2627313"/>
            <a:ext cx="3148013" cy="2849562"/>
            <a:chOff x="0" y="0"/>
            <a:chExt cx="1983" cy="1795"/>
          </a:xfrm>
        </p:grpSpPr>
        <p:sp>
          <p:nvSpPr>
            <p:cNvPr id="39977" name="Freeform 41"/>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78" name="Rectangle 42"/>
            <p:cNvSpPr>
              <a:spLocks/>
            </p:cNvSpPr>
            <p:nvPr/>
          </p:nvSpPr>
          <p:spPr bwMode="auto">
            <a:xfrm>
              <a:off x="1723" y="1542"/>
              <a:ext cx="260" cy="21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J</a:t>
              </a:r>
              <a:r>
                <a:rPr lang="en-US" sz="1400" b="1" baseline="30000">
                  <a:solidFill>
                    <a:schemeClr val="tx1"/>
                  </a:solidFill>
                  <a:latin typeface="Arial" charset="0"/>
                  <a:ea typeface="ＭＳ Ｐゴシック" charset="0"/>
                  <a:cs typeface="Arial" charset="0"/>
                  <a:sym typeface="Arial" charset="0"/>
                </a:rPr>
                <a:t>1</a:t>
              </a:r>
            </a:p>
          </p:txBody>
        </p:sp>
      </p:grpSp>
      <p:grpSp>
        <p:nvGrpSpPr>
          <p:cNvPr id="39979" name="Group 43"/>
          <p:cNvGrpSpPr>
            <a:grpSpLocks/>
          </p:cNvGrpSpPr>
          <p:nvPr/>
        </p:nvGrpSpPr>
        <p:grpSpPr bwMode="auto">
          <a:xfrm>
            <a:off x="3735388" y="2797175"/>
            <a:ext cx="2590800" cy="3001963"/>
            <a:chOff x="0" y="0"/>
            <a:chExt cx="1632" cy="1891"/>
          </a:xfrm>
        </p:grpSpPr>
        <p:sp>
          <p:nvSpPr>
            <p:cNvPr id="39980" name="Freeform 44"/>
            <p:cNvSpPr>
              <a:spLocks/>
            </p:cNvSpPr>
            <p:nvPr/>
          </p:nvSpPr>
          <p:spPr bwMode="auto">
            <a:xfrm>
              <a:off x="0" y="0"/>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81" name="Rectangle 45"/>
            <p:cNvSpPr>
              <a:spLocks/>
            </p:cNvSpPr>
            <p:nvPr/>
          </p:nvSpPr>
          <p:spPr bwMode="auto">
            <a:xfrm>
              <a:off x="1244" y="1675"/>
              <a:ext cx="273" cy="21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K</a:t>
              </a:r>
              <a:r>
                <a:rPr lang="en-US" sz="1400" b="1" baseline="30000">
                  <a:solidFill>
                    <a:schemeClr val="tx1"/>
                  </a:solidFill>
                  <a:latin typeface="Arial" charset="0"/>
                  <a:ea typeface="ＭＳ Ｐゴシック" charset="0"/>
                  <a:cs typeface="Arial" charset="0"/>
                  <a:sym typeface="Arial" charset="0"/>
                </a:rPr>
                <a:t>1</a:t>
              </a:r>
            </a:p>
          </p:txBody>
        </p:sp>
      </p:grpSp>
      <p:grpSp>
        <p:nvGrpSpPr>
          <p:cNvPr id="39982" name="Group 46"/>
          <p:cNvGrpSpPr>
            <a:grpSpLocks/>
          </p:cNvGrpSpPr>
          <p:nvPr/>
        </p:nvGrpSpPr>
        <p:grpSpPr bwMode="auto">
          <a:xfrm>
            <a:off x="3195638" y="3325813"/>
            <a:ext cx="2368550" cy="2473325"/>
            <a:chOff x="0" y="0"/>
            <a:chExt cx="1492" cy="1558"/>
          </a:xfrm>
        </p:grpSpPr>
        <p:sp>
          <p:nvSpPr>
            <p:cNvPr id="39983" name="Freeform 47"/>
            <p:cNvSpPr>
              <a:spLocks/>
            </p:cNvSpPr>
            <p:nvPr/>
          </p:nvSpPr>
          <p:spPr bwMode="auto">
            <a:xfrm>
              <a:off x="0" y="0"/>
              <a:ext cx="1492" cy="1442"/>
            </a:xfrm>
            <a:custGeom>
              <a:avLst/>
              <a:gdLst>
                <a:gd name="T0" fmla="*/ 0 w 21600"/>
                <a:gd name="T1" fmla="*/ 0 h 21600"/>
                <a:gd name="T2" fmla="*/ 4140 w 21600"/>
                <a:gd name="T3" fmla="*/ 1049 h 21600"/>
                <a:gd name="T4" fmla="*/ 6095 w 21600"/>
                <a:gd name="T5" fmla="*/ 1663 h 21600"/>
                <a:gd name="T6" fmla="*/ 8035 w 21600"/>
                <a:gd name="T7" fmla="*/ 2367 h 21600"/>
                <a:gd name="T8" fmla="*/ 9902 w 21600"/>
                <a:gd name="T9" fmla="*/ 3146 h 21600"/>
                <a:gd name="T10" fmla="*/ 11611 w 21600"/>
                <a:gd name="T11" fmla="*/ 4104 h 21600"/>
                <a:gd name="T12" fmla="*/ 13160 w 21600"/>
                <a:gd name="T13" fmla="*/ 5153 h 21600"/>
                <a:gd name="T14" fmla="*/ 14622 w 21600"/>
                <a:gd name="T15" fmla="*/ 6381 h 21600"/>
                <a:gd name="T16" fmla="*/ 15838 w 21600"/>
                <a:gd name="T17" fmla="*/ 7864 h 21600"/>
                <a:gd name="T18" fmla="*/ 16967 w 21600"/>
                <a:gd name="T19" fmla="*/ 9527 h 21600"/>
                <a:gd name="T20" fmla="*/ 17952 w 21600"/>
                <a:gd name="T21" fmla="*/ 11279 h 21600"/>
                <a:gd name="T22" fmla="*/ 18835 w 21600"/>
                <a:gd name="T23" fmla="*/ 13212 h 21600"/>
                <a:gd name="T24" fmla="*/ 19573 w 21600"/>
                <a:gd name="T25" fmla="*/ 15219 h 21600"/>
                <a:gd name="T26" fmla="*/ 20297 w 21600"/>
                <a:gd name="T27" fmla="*/ 1731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40" y="1049"/>
                  </a:lnTo>
                  <a:lnTo>
                    <a:pt x="6095" y="1663"/>
                  </a:lnTo>
                  <a:lnTo>
                    <a:pt x="8035" y="2367"/>
                  </a:lnTo>
                  <a:lnTo>
                    <a:pt x="9902" y="3146"/>
                  </a:lnTo>
                  <a:lnTo>
                    <a:pt x="11611" y="4104"/>
                  </a:lnTo>
                  <a:lnTo>
                    <a:pt x="13160" y="5153"/>
                  </a:lnTo>
                  <a:lnTo>
                    <a:pt x="14622" y="6381"/>
                  </a:lnTo>
                  <a:lnTo>
                    <a:pt x="15838" y="7864"/>
                  </a:lnTo>
                  <a:lnTo>
                    <a:pt x="16967" y="9527"/>
                  </a:lnTo>
                  <a:lnTo>
                    <a:pt x="17952" y="11279"/>
                  </a:lnTo>
                  <a:lnTo>
                    <a:pt x="18835" y="13212"/>
                  </a:lnTo>
                  <a:lnTo>
                    <a:pt x="19573" y="15219"/>
                  </a:lnTo>
                  <a:lnTo>
                    <a:pt x="20297" y="17316"/>
                  </a:lnTo>
                  <a:lnTo>
                    <a:pt x="21600" y="21600"/>
                  </a:lnTo>
                </a:path>
              </a:pathLst>
            </a:custGeom>
            <a:noFill/>
            <a:ln w="50800" cap="flat">
              <a:solidFill>
                <a:srgbClr val="0000FF"/>
              </a:solidFill>
              <a:prstDash val="sysDot"/>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84" name="Rectangle 48"/>
            <p:cNvSpPr>
              <a:spLocks/>
            </p:cNvSpPr>
            <p:nvPr/>
          </p:nvSpPr>
          <p:spPr bwMode="auto">
            <a:xfrm>
              <a:off x="1104" y="1342"/>
              <a:ext cx="273" cy="21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K</a:t>
              </a:r>
              <a:r>
                <a:rPr lang="en-US" sz="1400" b="1" baseline="30000">
                  <a:solidFill>
                    <a:schemeClr val="tx1"/>
                  </a:solidFill>
                  <a:latin typeface="Arial" charset="0"/>
                  <a:ea typeface="ＭＳ Ｐゴシック" charset="0"/>
                  <a:cs typeface="Arial" charset="0"/>
                  <a:sym typeface="Arial" charset="0"/>
                </a:rPr>
                <a:t>3</a:t>
              </a:r>
            </a:p>
          </p:txBody>
        </p:sp>
      </p:grpSp>
      <p:grpSp>
        <p:nvGrpSpPr>
          <p:cNvPr id="39985" name="Group 49"/>
          <p:cNvGrpSpPr>
            <a:grpSpLocks/>
          </p:cNvGrpSpPr>
          <p:nvPr/>
        </p:nvGrpSpPr>
        <p:grpSpPr bwMode="auto">
          <a:xfrm>
            <a:off x="1892300" y="4887913"/>
            <a:ext cx="4635500" cy="954087"/>
            <a:chOff x="0" y="0"/>
            <a:chExt cx="2919" cy="601"/>
          </a:xfrm>
        </p:grpSpPr>
        <p:sp>
          <p:nvSpPr>
            <p:cNvPr id="39986" name="Oval 50"/>
            <p:cNvSpPr>
              <a:spLocks/>
            </p:cNvSpPr>
            <p:nvPr/>
          </p:nvSpPr>
          <p:spPr bwMode="auto">
            <a:xfrm>
              <a:off x="2695" y="2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9987" name="Rectangle 51"/>
            <p:cNvSpPr>
              <a:spLocks/>
            </p:cNvSpPr>
            <p:nvPr/>
          </p:nvSpPr>
          <p:spPr bwMode="auto">
            <a:xfrm>
              <a:off x="2730" y="0"/>
              <a:ext cx="189"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39988" name="Line 52"/>
            <p:cNvSpPr>
              <a:spLocks noChangeShapeType="1"/>
            </p:cNvSpPr>
            <p:nvPr/>
          </p:nvSpPr>
          <p:spPr bwMode="auto">
            <a:xfrm flipH="1">
              <a:off x="0" y="321"/>
              <a:ext cx="2703"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89" name="Line 53"/>
            <p:cNvSpPr>
              <a:spLocks noChangeShapeType="1"/>
            </p:cNvSpPr>
            <p:nvPr/>
          </p:nvSpPr>
          <p:spPr bwMode="auto">
            <a:xfrm>
              <a:off x="2743" y="282"/>
              <a:ext cx="1" cy="319"/>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39990" name="Freeform 54"/>
          <p:cNvSpPr>
            <a:spLocks/>
          </p:cNvSpPr>
          <p:nvPr/>
        </p:nvSpPr>
        <p:spPr bwMode="auto">
          <a:xfrm>
            <a:off x="4662488" y="2805113"/>
            <a:ext cx="1568450" cy="2513012"/>
          </a:xfrm>
          <a:custGeom>
            <a:avLst/>
            <a:gdLst>
              <a:gd name="T0" fmla="+- 0 21600 217"/>
              <a:gd name="T1" fmla="*/ T0 w 21383"/>
              <a:gd name="T2" fmla="*/ 21600 h 21600"/>
              <a:gd name="T3" fmla="+- 0 12934 217"/>
              <a:gd name="T4" fmla="*/ T3 w 21383"/>
              <a:gd name="T5" fmla="*/ 19103 h 21600"/>
              <a:gd name="T6" fmla="+- 0 6066 217"/>
              <a:gd name="T7" fmla="*/ T6 w 21383"/>
              <a:gd name="T8" fmla="*/ 16265 h 21600"/>
              <a:gd name="T9" fmla="+- 0 2470 217"/>
              <a:gd name="T10" fmla="*/ T9 w 21383"/>
              <a:gd name="T11" fmla="*/ 12390 h 21600"/>
              <a:gd name="T12" fmla="+- 0 303 217"/>
              <a:gd name="T13" fmla="*/ T12 w 21383"/>
              <a:gd name="T14" fmla="*/ 5117 h 21600"/>
              <a:gd name="T15" fmla="+- 0 650 217"/>
              <a:gd name="T16" fmla="*/ T15 w 21383"/>
              <a:gd name="T17" fmla="*/ 0 h 21600"/>
            </a:gdLst>
            <a:ahLst/>
            <a:cxnLst>
              <a:cxn ang="0">
                <a:pos x="T1" y="T2"/>
              </a:cxn>
              <a:cxn ang="0">
                <a:pos x="T4" y="T5"/>
              </a:cxn>
              <a:cxn ang="0">
                <a:pos x="T7" y="T8"/>
              </a:cxn>
              <a:cxn ang="0">
                <a:pos x="T10" y="T11"/>
              </a:cxn>
              <a:cxn ang="0">
                <a:pos x="T13" y="T14"/>
              </a:cxn>
              <a:cxn ang="0">
                <a:pos x="T16" y="T17"/>
              </a:cxn>
            </a:cxnLst>
            <a:rect l="0" t="0" r="r" b="b"/>
            <a:pathLst>
              <a:path w="21383" h="21600">
                <a:moveTo>
                  <a:pt x="21383" y="21600"/>
                </a:moveTo>
                <a:cubicBezTo>
                  <a:pt x="18393" y="20850"/>
                  <a:pt x="15295" y="19990"/>
                  <a:pt x="12717" y="19103"/>
                </a:cubicBezTo>
                <a:cubicBezTo>
                  <a:pt x="10139" y="18216"/>
                  <a:pt x="7582" y="17384"/>
                  <a:pt x="5849" y="16265"/>
                </a:cubicBezTo>
                <a:cubicBezTo>
                  <a:pt x="4116" y="15146"/>
                  <a:pt x="3206" y="14245"/>
                  <a:pt x="2253" y="12390"/>
                </a:cubicBezTo>
                <a:cubicBezTo>
                  <a:pt x="1300" y="10534"/>
                  <a:pt x="390" y="7177"/>
                  <a:pt x="86" y="5117"/>
                </a:cubicBezTo>
                <a:cubicBezTo>
                  <a:pt x="-217" y="3056"/>
                  <a:pt x="368" y="832"/>
                  <a:pt x="433" y="0"/>
                </a:cubicBezTo>
              </a:path>
            </a:pathLst>
          </a:custGeom>
          <a:noFill/>
          <a:ln w="28575" cap="flat">
            <a:solidFill>
              <a:srgbClr val="FF3300"/>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91" name="Freeform 55"/>
          <p:cNvSpPr>
            <a:spLocks/>
          </p:cNvSpPr>
          <p:nvPr/>
        </p:nvSpPr>
        <p:spPr bwMode="auto">
          <a:xfrm>
            <a:off x="3956050" y="3963988"/>
            <a:ext cx="2314575" cy="1381125"/>
          </a:xfrm>
          <a:custGeom>
            <a:avLst/>
            <a:gdLst>
              <a:gd name="T0" fmla="*/ 21600 w 21600"/>
              <a:gd name="T1" fmla="+- 0 21600 290"/>
              <a:gd name="T2" fmla="*/ 21600 h 21310"/>
              <a:gd name="T3" fmla="*/ 19630 w 21600"/>
              <a:gd name="T4" fmla="+- 0 14441 290"/>
              <a:gd name="T5" fmla="*/ 14441 h 21310"/>
              <a:gd name="T6" fmla="*/ 16178 w 21600"/>
              <a:gd name="T7" fmla="+- 0 4634 290"/>
              <a:gd name="T8" fmla="*/ 4634 h 21310"/>
              <a:gd name="T9" fmla="*/ 10741 w 21600"/>
              <a:gd name="T10" fmla="+- 0 343 290"/>
              <a:gd name="T11" fmla="*/ 343 h 21310"/>
              <a:gd name="T12" fmla="*/ 5422 w 21600"/>
              <a:gd name="T13" fmla="+- 0 2599 290"/>
              <a:gd name="T14" fmla="*/ 2599 h 21310"/>
              <a:gd name="T15" fmla="*/ 0 w 21600"/>
              <a:gd name="T16" fmla="+- 0 7502 290"/>
              <a:gd name="T17" fmla="*/ 7502 h 21310"/>
            </a:gdLst>
            <a:ahLst/>
            <a:cxnLst>
              <a:cxn ang="0">
                <a:pos x="T0" y="T2"/>
              </a:cxn>
              <a:cxn ang="0">
                <a:pos x="T3" y="T5"/>
              </a:cxn>
              <a:cxn ang="0">
                <a:pos x="T6" y="T8"/>
              </a:cxn>
              <a:cxn ang="0">
                <a:pos x="T9" y="T11"/>
              </a:cxn>
              <a:cxn ang="0">
                <a:pos x="T12" y="T14"/>
              </a:cxn>
              <a:cxn ang="0">
                <a:pos x="T15" y="T17"/>
              </a:cxn>
            </a:cxnLst>
            <a:rect l="0" t="0" r="r" b="b"/>
            <a:pathLst>
              <a:path w="21600" h="21310">
                <a:moveTo>
                  <a:pt x="21600" y="21310"/>
                </a:moveTo>
                <a:cubicBezTo>
                  <a:pt x="21274" y="20109"/>
                  <a:pt x="20533" y="16970"/>
                  <a:pt x="19630" y="14151"/>
                </a:cubicBezTo>
                <a:cubicBezTo>
                  <a:pt x="18726" y="11331"/>
                  <a:pt x="17659" y="6698"/>
                  <a:pt x="16178" y="4344"/>
                </a:cubicBezTo>
                <a:cubicBezTo>
                  <a:pt x="14696" y="1990"/>
                  <a:pt x="12533" y="396"/>
                  <a:pt x="10741" y="53"/>
                </a:cubicBezTo>
                <a:cubicBezTo>
                  <a:pt x="8948" y="-290"/>
                  <a:pt x="7215" y="1108"/>
                  <a:pt x="5422" y="2309"/>
                </a:cubicBezTo>
                <a:cubicBezTo>
                  <a:pt x="3630" y="3510"/>
                  <a:pt x="1126" y="6183"/>
                  <a:pt x="0" y="7212"/>
                </a:cubicBezTo>
              </a:path>
            </a:pathLst>
          </a:custGeom>
          <a:noFill/>
          <a:ln w="28575" cap="flat">
            <a:solidFill>
              <a:srgbClr val="0000FF"/>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39992" name="Group 56"/>
          <p:cNvGrpSpPr>
            <a:grpSpLocks/>
          </p:cNvGrpSpPr>
          <p:nvPr/>
        </p:nvGrpSpPr>
        <p:grpSpPr bwMode="auto">
          <a:xfrm>
            <a:off x="1892300" y="3551238"/>
            <a:ext cx="3279775" cy="2290762"/>
            <a:chOff x="0" y="0"/>
            <a:chExt cx="2065" cy="1443"/>
          </a:xfrm>
        </p:grpSpPr>
        <p:sp>
          <p:nvSpPr>
            <p:cNvPr id="39993" name="Rectangle 57"/>
            <p:cNvSpPr>
              <a:spLocks/>
            </p:cNvSpPr>
            <p:nvPr/>
          </p:nvSpPr>
          <p:spPr bwMode="auto">
            <a:xfrm>
              <a:off x="1876" y="0"/>
              <a:ext cx="189"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C</a:t>
              </a:r>
            </a:p>
          </p:txBody>
        </p:sp>
        <p:sp>
          <p:nvSpPr>
            <p:cNvPr id="39994" name="Oval 58"/>
            <p:cNvSpPr>
              <a:spLocks/>
            </p:cNvSpPr>
            <p:nvPr/>
          </p:nvSpPr>
          <p:spPr bwMode="auto">
            <a:xfrm>
              <a:off x="1783" y="243"/>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9995" name="Line 59"/>
            <p:cNvSpPr>
              <a:spLocks noChangeShapeType="1"/>
            </p:cNvSpPr>
            <p:nvPr/>
          </p:nvSpPr>
          <p:spPr bwMode="auto">
            <a:xfrm flipH="1">
              <a:off x="0" y="299"/>
              <a:ext cx="1791"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96" name="Line 60"/>
            <p:cNvSpPr>
              <a:spLocks noChangeShapeType="1"/>
            </p:cNvSpPr>
            <p:nvPr/>
          </p:nvSpPr>
          <p:spPr bwMode="auto">
            <a:xfrm>
              <a:off x="1831" y="356"/>
              <a:ext cx="1" cy="1087"/>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39997" name="Group 61"/>
          <p:cNvGrpSpPr>
            <a:grpSpLocks/>
          </p:cNvGrpSpPr>
          <p:nvPr/>
        </p:nvGrpSpPr>
        <p:grpSpPr bwMode="auto">
          <a:xfrm>
            <a:off x="3505200" y="4064000"/>
            <a:ext cx="2768600" cy="2106613"/>
            <a:chOff x="0" y="0"/>
            <a:chExt cx="1744" cy="1327"/>
          </a:xfrm>
        </p:grpSpPr>
        <p:sp>
          <p:nvSpPr>
            <p:cNvPr id="39998" name="Line 62"/>
            <p:cNvSpPr>
              <a:spLocks noChangeShapeType="1"/>
            </p:cNvSpPr>
            <p:nvPr/>
          </p:nvSpPr>
          <p:spPr bwMode="auto">
            <a:xfrm flipH="1">
              <a:off x="209" y="0"/>
              <a:ext cx="3" cy="849"/>
            </a:xfrm>
            <a:prstGeom prst="line">
              <a:avLst/>
            </a:prstGeom>
            <a:noFill/>
            <a:ln w="28575" cap="flat">
              <a:solidFill>
                <a:srgbClr val="B2B2B2"/>
              </a:solidFill>
              <a:prstDash val="solid"/>
              <a:round/>
              <a:headEnd type="stealth"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39999" name="Rectangle 63"/>
            <p:cNvSpPr>
              <a:spLocks/>
            </p:cNvSpPr>
            <p:nvPr/>
          </p:nvSpPr>
          <p:spPr bwMode="auto">
            <a:xfrm>
              <a:off x="1169" y="1135"/>
              <a:ext cx="192" cy="19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40000" name="Rectangle 64"/>
            <p:cNvSpPr>
              <a:spLocks/>
            </p:cNvSpPr>
            <p:nvPr/>
          </p:nvSpPr>
          <p:spPr bwMode="auto">
            <a:xfrm>
              <a:off x="0" y="224"/>
              <a:ext cx="288" cy="19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40001" name="Line 65"/>
            <p:cNvSpPr>
              <a:spLocks noChangeShapeType="1"/>
            </p:cNvSpPr>
            <p:nvPr/>
          </p:nvSpPr>
          <p:spPr bwMode="auto">
            <a:xfrm>
              <a:off x="837" y="1186"/>
              <a:ext cx="907" cy="1"/>
            </a:xfrm>
            <a:prstGeom prst="line">
              <a:avLst/>
            </a:prstGeom>
            <a:noFill/>
            <a:ln w="28575" cap="flat">
              <a:solidFill>
                <a:srgbClr val="B2B2B2"/>
              </a:solidFill>
              <a:prstDash val="solid"/>
              <a:round/>
              <a:headEnd type="stealth"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68" name="Footer Placeholder 67"/>
          <p:cNvSpPr>
            <a:spLocks noGrp="1"/>
          </p:cNvSpPr>
          <p:nvPr>
            <p:ph type="ftr" sz="quarter" idx="3"/>
          </p:nvPr>
        </p:nvSpPr>
        <p:spPr/>
        <p:txBody>
          <a:bodyPr/>
          <a:lstStyle/>
          <a:p>
            <a:pPr>
              <a:defRPr/>
            </a:pPr>
            <a:r>
              <a:rPr lang="en-US" smtClean="0"/>
              <a:t>Chayun Tantivasadakarn</a:t>
            </a:r>
            <a:endParaRPr lang="en-US"/>
          </a:p>
        </p:txBody>
      </p:sp>
      <p:sp>
        <p:nvSpPr>
          <p:cNvPr id="64" name="Slide Number Placeholder 63"/>
          <p:cNvSpPr>
            <a:spLocks noGrp="1"/>
          </p:cNvSpPr>
          <p:nvPr>
            <p:ph type="sldNum" sz="quarter" idx="10"/>
          </p:nvPr>
        </p:nvSpPr>
        <p:spPr/>
        <p:txBody>
          <a:bodyPr/>
          <a:lstStyle/>
          <a:p>
            <a:pPr>
              <a:defRPr/>
            </a:pPr>
            <a:fld id="{9E387584-B985-904E-8245-01EF6FD3F89F}" type="slidenum">
              <a:rPr lang="en-US" smtClean="0"/>
              <a:pPr>
                <a:defRPr/>
              </a:pPr>
              <a:t>30</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9976"/>
                                        </p:tgtEl>
                                        <p:attrNameLst>
                                          <p:attrName>style.visibility</p:attrName>
                                        </p:attrNameLst>
                                      </p:cBhvr>
                                      <p:to>
                                        <p:strVal val="visible"/>
                                      </p:to>
                                    </p:set>
                                    <p:animEffect transition="in" filter="wipe(up)">
                                      <p:cBhvr>
                                        <p:cTn id="7" dur="500"/>
                                        <p:tgtEl>
                                          <p:spTgt spid="399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39979"/>
                                        </p:tgtEl>
                                        <p:attrNameLst>
                                          <p:attrName>style.visibility</p:attrName>
                                        </p:attrNameLst>
                                      </p:cBhvr>
                                      <p:to>
                                        <p:strVal val="visible"/>
                                      </p:to>
                                    </p:set>
                                    <p:animEffect transition="in" filter="wipe(up)">
                                      <p:cBhvr>
                                        <p:cTn id="12" dur="500"/>
                                        <p:tgtEl>
                                          <p:spTgt spid="399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39985"/>
                                        </p:tgtEl>
                                        <p:attrNameLst>
                                          <p:attrName>style.visibility</p:attrName>
                                        </p:attrNameLst>
                                      </p:cBhvr>
                                      <p:to>
                                        <p:strVal val="visible"/>
                                      </p:to>
                                    </p:set>
                                    <p:animEffect transition="in" filter="strips(upRight)">
                                      <p:cBhvr>
                                        <p:cTn id="17" dur="500"/>
                                        <p:tgtEl>
                                          <p:spTgt spid="3998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3" fill="hold" grpId="0" nodeType="clickEffect">
                                  <p:stCondLst>
                                    <p:cond delay="0"/>
                                  </p:stCondLst>
                                  <p:childTnLst>
                                    <p:set>
                                      <p:cBhvr>
                                        <p:cTn id="21" dur="1" fill="hold">
                                          <p:stCondLst>
                                            <p:cond delay="0"/>
                                          </p:stCondLst>
                                        </p:cTn>
                                        <p:tgtEl>
                                          <p:spTgt spid="39990"/>
                                        </p:tgtEl>
                                        <p:attrNameLst>
                                          <p:attrName>style.visibility</p:attrName>
                                        </p:attrNameLst>
                                      </p:cBhvr>
                                      <p:to>
                                        <p:strVal val="visible"/>
                                      </p:to>
                                    </p:set>
                                    <p:animEffect transition="in" filter="strips(upRight)">
                                      <p:cBhvr>
                                        <p:cTn id="22" dur="500"/>
                                        <p:tgtEl>
                                          <p:spTgt spid="399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9" fill="hold" grpId="0" nodeType="clickEffect">
                                  <p:stCondLst>
                                    <p:cond delay="0"/>
                                  </p:stCondLst>
                                  <p:childTnLst>
                                    <p:set>
                                      <p:cBhvr>
                                        <p:cTn id="26" dur="1" fill="hold">
                                          <p:stCondLst>
                                            <p:cond delay="0"/>
                                          </p:stCondLst>
                                        </p:cTn>
                                        <p:tgtEl>
                                          <p:spTgt spid="39991"/>
                                        </p:tgtEl>
                                        <p:attrNameLst>
                                          <p:attrName>style.visibility</p:attrName>
                                        </p:attrNameLst>
                                      </p:cBhvr>
                                      <p:to>
                                        <p:strVal val="visible"/>
                                      </p:to>
                                    </p:set>
                                    <p:animEffect transition="in" filter="strips(upLeft)">
                                      <p:cBhvr>
                                        <p:cTn id="27" dur="500"/>
                                        <p:tgtEl>
                                          <p:spTgt spid="3999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39969"/>
                                        </p:tgtEl>
                                        <p:attrNameLst>
                                          <p:attrName>style.visibility</p:attrName>
                                        </p:attrNameLst>
                                      </p:cBhvr>
                                      <p:to>
                                        <p:strVal val="visible"/>
                                      </p:to>
                                    </p:set>
                                    <p:animEffect transition="in" filter="wipe(right)">
                                      <p:cBhvr>
                                        <p:cTn id="32" dur="500"/>
                                        <p:tgtEl>
                                          <p:spTgt spid="39969"/>
                                        </p:tgtEl>
                                      </p:cBhvr>
                                    </p:animEffect>
                                  </p:childTnLst>
                                </p:cTn>
                              </p:par>
                            </p:childTnLst>
                          </p:cTn>
                        </p:par>
                        <p:par>
                          <p:cTn id="33" fill="hold" nodeType="afterGroup">
                            <p:stCondLst>
                              <p:cond delay="500"/>
                            </p:stCondLst>
                            <p:childTnLst>
                              <p:par>
                                <p:cTn id="34" presetID="22" presetClass="entr" presetSubtype="1" fill="hold" nodeType="afterEffect">
                                  <p:stCondLst>
                                    <p:cond delay="500"/>
                                  </p:stCondLst>
                                  <p:childTnLst>
                                    <p:set>
                                      <p:cBhvr>
                                        <p:cTn id="35" dur="1" fill="hold">
                                          <p:stCondLst>
                                            <p:cond delay="0"/>
                                          </p:stCondLst>
                                        </p:cTn>
                                        <p:tgtEl>
                                          <p:spTgt spid="39948"/>
                                        </p:tgtEl>
                                        <p:attrNameLst>
                                          <p:attrName>style.visibility</p:attrName>
                                        </p:attrNameLst>
                                      </p:cBhvr>
                                      <p:to>
                                        <p:strVal val="visible"/>
                                      </p:to>
                                    </p:set>
                                    <p:animEffect transition="in" filter="wipe(up)">
                                      <p:cBhvr>
                                        <p:cTn id="36" dur="500"/>
                                        <p:tgtEl>
                                          <p:spTgt spid="3994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8" presetClass="entr" presetSubtype="9" fill="hold" grpId="0" nodeType="clickEffect">
                                  <p:stCondLst>
                                    <p:cond delay="0"/>
                                  </p:stCondLst>
                                  <p:childTnLst>
                                    <p:set>
                                      <p:cBhvr>
                                        <p:cTn id="40" dur="1" fill="hold">
                                          <p:stCondLst>
                                            <p:cond delay="0"/>
                                          </p:stCondLst>
                                        </p:cTn>
                                        <p:tgtEl>
                                          <p:spTgt spid="39967"/>
                                        </p:tgtEl>
                                        <p:attrNameLst>
                                          <p:attrName>style.visibility</p:attrName>
                                        </p:attrNameLst>
                                      </p:cBhvr>
                                      <p:to>
                                        <p:strVal val="visible"/>
                                      </p:to>
                                    </p:set>
                                    <p:animEffect transition="in" filter="strips(upLeft)">
                                      <p:cBhvr>
                                        <p:cTn id="41" dur="500"/>
                                        <p:tgtEl>
                                          <p:spTgt spid="39967"/>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1" fill="hold" nodeType="clickEffect">
                                  <p:stCondLst>
                                    <p:cond delay="0"/>
                                  </p:stCondLst>
                                  <p:childTnLst>
                                    <p:set>
                                      <p:cBhvr>
                                        <p:cTn id="45" dur="1" fill="hold">
                                          <p:stCondLst>
                                            <p:cond delay="0"/>
                                          </p:stCondLst>
                                        </p:cTn>
                                        <p:tgtEl>
                                          <p:spTgt spid="39973"/>
                                        </p:tgtEl>
                                        <p:attrNameLst>
                                          <p:attrName>style.visibility</p:attrName>
                                        </p:attrNameLst>
                                      </p:cBhvr>
                                      <p:to>
                                        <p:strVal val="visible"/>
                                      </p:to>
                                    </p:set>
                                    <p:animEffect transition="in" filter="wipe(up)">
                                      <p:cBhvr>
                                        <p:cTn id="46" dur="500"/>
                                        <p:tgtEl>
                                          <p:spTgt spid="39973"/>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8" presetClass="entr" presetSubtype="3" fill="hold" nodeType="clickEffect">
                                  <p:stCondLst>
                                    <p:cond delay="0"/>
                                  </p:stCondLst>
                                  <p:childTnLst>
                                    <p:set>
                                      <p:cBhvr>
                                        <p:cTn id="50" dur="1" fill="hold">
                                          <p:stCondLst>
                                            <p:cond delay="0"/>
                                          </p:stCondLst>
                                        </p:cTn>
                                        <p:tgtEl>
                                          <p:spTgt spid="39992"/>
                                        </p:tgtEl>
                                        <p:attrNameLst>
                                          <p:attrName>style.visibility</p:attrName>
                                        </p:attrNameLst>
                                      </p:cBhvr>
                                      <p:to>
                                        <p:strVal val="visible"/>
                                      </p:to>
                                    </p:set>
                                    <p:animEffect transition="in" filter="strips(upRight)">
                                      <p:cBhvr>
                                        <p:cTn id="51" dur="500"/>
                                        <p:tgtEl>
                                          <p:spTgt spid="3999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 presetClass="entr" presetSubtype="0" fill="hold" nodeType="clickEffect">
                                  <p:stCondLst>
                                    <p:cond delay="0"/>
                                  </p:stCondLst>
                                  <p:childTnLst>
                                    <p:set>
                                      <p:cBhvr>
                                        <p:cTn id="55" dur="1" fill="hold">
                                          <p:stCondLst>
                                            <p:cond delay="499"/>
                                          </p:stCondLst>
                                        </p:cTn>
                                        <p:tgtEl>
                                          <p:spTgt spid="39997"/>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18" presetClass="entr" presetSubtype="9" fill="hold" grpId="0" nodeType="clickEffect">
                                  <p:stCondLst>
                                    <p:cond delay="0"/>
                                  </p:stCondLst>
                                  <p:childTnLst>
                                    <p:set>
                                      <p:cBhvr>
                                        <p:cTn id="59" dur="1" fill="hold">
                                          <p:stCondLst>
                                            <p:cond delay="0"/>
                                          </p:stCondLst>
                                        </p:cTn>
                                        <p:tgtEl>
                                          <p:spTgt spid="39968"/>
                                        </p:tgtEl>
                                        <p:attrNameLst>
                                          <p:attrName>style.visibility</p:attrName>
                                        </p:attrNameLst>
                                      </p:cBhvr>
                                      <p:to>
                                        <p:strVal val="visible"/>
                                      </p:to>
                                    </p:set>
                                    <p:animEffect transition="in" filter="strips(upLeft)">
                                      <p:cBhvr>
                                        <p:cTn id="60" dur="500"/>
                                        <p:tgtEl>
                                          <p:spTgt spid="3996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1" fill="hold" nodeType="clickEffect">
                                  <p:stCondLst>
                                    <p:cond delay="0"/>
                                  </p:stCondLst>
                                  <p:childTnLst>
                                    <p:set>
                                      <p:cBhvr>
                                        <p:cTn id="64" dur="1" fill="hold">
                                          <p:stCondLst>
                                            <p:cond delay="0"/>
                                          </p:stCondLst>
                                        </p:cTn>
                                        <p:tgtEl>
                                          <p:spTgt spid="39982"/>
                                        </p:tgtEl>
                                        <p:attrNameLst>
                                          <p:attrName>style.visibility</p:attrName>
                                        </p:attrNameLst>
                                      </p:cBhvr>
                                      <p:to>
                                        <p:strVal val="visible"/>
                                      </p:to>
                                    </p:set>
                                    <p:animEffect transition="in" filter="wipe(up)">
                                      <p:cBhvr>
                                        <p:cTn id="65" dur="500"/>
                                        <p:tgtEl>
                                          <p:spTgt spid="39982"/>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1" presetClass="entr" presetSubtype="0" fill="hold" nodeType="clickEffect">
                                  <p:stCondLst>
                                    <p:cond delay="0"/>
                                  </p:stCondLst>
                                  <p:childTnLst>
                                    <p:set>
                                      <p:cBhvr>
                                        <p:cTn id="69" dur="1" fill="hold">
                                          <p:stCondLst>
                                            <p:cond delay="499"/>
                                          </p:stCondLst>
                                        </p:cTn>
                                        <p:tgtEl>
                                          <p:spTgt spid="399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7" grpId="0" animBg="1" autoUpdateAnimBg="0"/>
      <p:bldP spid="39968" grpId="0" animBg="1" autoUpdateAnimBg="0"/>
      <p:bldP spid="39990" grpId="0" animBg="1"/>
      <p:bldP spid="39991" grpId="0" animBg="1"/>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0965" name="Rectangle 5"/>
          <p:cNvSpPr>
            <a:spLocks noGrp="1" noChangeArrowheads="1"/>
          </p:cNvSpPr>
          <p:nvPr>
            <p:ph type="title"/>
          </p:nvPr>
        </p:nvSpPr>
        <p:spPr>
          <a:xfrm>
            <a:off x="0" y="228600"/>
            <a:ext cx="8305800" cy="838200"/>
          </a:xfrm>
        </p:spPr>
        <p:txBody>
          <a:bodyPr/>
          <a:lstStyle/>
          <a:p>
            <a:r>
              <a:rPr lang="en-US" dirty="0" smtClean="0"/>
              <a:t>Consumer Equilibrium in a Competitive Market</a:t>
            </a:r>
            <a:endParaRPr lang="en-US" dirty="0"/>
          </a:p>
        </p:txBody>
      </p:sp>
      <p:sp>
        <p:nvSpPr>
          <p:cNvPr id="40966" name="Rectangle 6"/>
          <p:cNvSpPr>
            <a:spLocks noGrp="1" noChangeArrowheads="1"/>
          </p:cNvSpPr>
          <p:nvPr>
            <p:ph idx="1"/>
          </p:nvPr>
        </p:nvSpPr>
        <p:spPr>
          <a:xfrm>
            <a:off x="685800" y="914400"/>
            <a:ext cx="8153400" cy="4724400"/>
          </a:xfrm>
        </p:spPr>
        <p:txBody>
          <a:bodyPr/>
          <a:lstStyle/>
          <a:p>
            <a:pPr>
              <a:lnSpc>
                <a:spcPts val="4480"/>
              </a:lnSpc>
              <a:spcBef>
                <a:spcPts val="0"/>
              </a:spcBef>
            </a:pPr>
            <a:r>
              <a:rPr lang="en-US" sz="4400" dirty="0" smtClean="0"/>
              <a:t>The amount of clothing that Karen wanted to sell is equal to the amount of clothing that James wanted to buy</a:t>
            </a:r>
          </a:p>
          <a:p>
            <a:pPr>
              <a:lnSpc>
                <a:spcPts val="4480"/>
              </a:lnSpc>
              <a:spcBef>
                <a:spcPts val="0"/>
              </a:spcBef>
            </a:pPr>
            <a:r>
              <a:rPr lang="en-US" sz="4400" dirty="0" smtClean="0"/>
              <a:t>An equilibrium is a set of prices at which the quantity demanded equals the quantity supplied in every market</a:t>
            </a:r>
          </a:p>
          <a:p>
            <a:pPr lvl="1">
              <a:lnSpc>
                <a:spcPts val="4480"/>
              </a:lnSpc>
              <a:spcBef>
                <a:spcPts val="0"/>
              </a:spcBef>
            </a:pPr>
            <a:r>
              <a:rPr lang="en-US" sz="4000" dirty="0" smtClean="0"/>
              <a:t>Also called competitive equilibrium</a:t>
            </a:r>
          </a:p>
          <a:p>
            <a:pPr>
              <a:lnSpc>
                <a:spcPts val="4480"/>
              </a:lnSpc>
              <a:spcBef>
                <a:spcPts val="0"/>
              </a:spcBef>
            </a:pPr>
            <a:r>
              <a:rPr lang="en-US" sz="4400" dirty="0" smtClean="0"/>
              <a:t>If the relative price is 1/3, there will be an excess supply of cloths and an excess demand for food</a:t>
            </a:r>
          </a:p>
          <a:p>
            <a:pPr lvl="1">
              <a:lnSpc>
                <a:spcPts val="4480"/>
              </a:lnSpc>
              <a:spcBef>
                <a:spcPts val="0"/>
              </a:spcBef>
            </a:pPr>
            <a:r>
              <a:rPr lang="en-US" dirty="0" smtClean="0"/>
              <a:t>Price of Food will increase and price of cloth will decrease </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6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6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build="p" bldLvl="5" autoUpdateAnimBg="0"/>
    </p:bld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4037" name="Rectangle 5"/>
          <p:cNvSpPr>
            <a:spLocks noGrp="1" noChangeArrowheads="1"/>
          </p:cNvSpPr>
          <p:nvPr>
            <p:ph type="title"/>
          </p:nvPr>
        </p:nvSpPr>
        <p:spPr>
          <a:ln/>
        </p:spPr>
        <p:txBody>
          <a:bodyPr rIns="132080"/>
          <a:lstStyle/>
          <a:p>
            <a:r>
              <a:rPr lang="en-US"/>
              <a:t>Economic Efficiency of Competitive Markets</a:t>
            </a:r>
          </a:p>
        </p:txBody>
      </p:sp>
      <p:sp>
        <p:nvSpPr>
          <p:cNvPr id="44038" name="Rectangle 6"/>
          <p:cNvSpPr>
            <a:spLocks noGrp="1" noChangeArrowheads="1"/>
          </p:cNvSpPr>
          <p:nvPr>
            <p:ph idx="1"/>
          </p:nvPr>
        </p:nvSpPr>
        <p:spPr>
          <a:ln/>
        </p:spPr>
        <p:txBody>
          <a:bodyPr rIns="132080"/>
          <a:lstStyle/>
          <a:p>
            <a:r>
              <a:rPr lang="en-US" dirty="0"/>
              <a:t>As shown before, we can see that the allocation in a competitive equilibrium is economically efficient</a:t>
            </a:r>
          </a:p>
          <a:p>
            <a:pPr marL="782638" lvl="1"/>
            <a:r>
              <a:rPr lang="en-US" sz="4000" dirty="0"/>
              <a:t>The efficient point must occur where the two indifference curves are tangent</a:t>
            </a:r>
          </a:p>
          <a:p>
            <a:pPr marL="782638" lvl="1"/>
            <a:r>
              <a:rPr lang="en-US" sz="4000" dirty="0"/>
              <a:t>If not, one of the consumers can increase their utility and be better off</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32</a:t>
            </a:fld>
            <a:endParaRPr lang="th-TH"/>
          </a:p>
        </p:txBody>
      </p:sp>
      <p:sp>
        <p:nvSpPr>
          <p:cNvPr id="6" name="Rectangle 12"/>
          <p:cNvSpPr>
            <a:spLocks/>
          </p:cNvSpPr>
          <p:nvPr/>
        </p:nvSpPr>
        <p:spPr bwMode="auto">
          <a:xfrm>
            <a:off x="1979613" y="5219700"/>
            <a:ext cx="6040437" cy="1219200"/>
          </a:xfrm>
          <a:prstGeom prst="rect">
            <a:avLst/>
          </a:prstGeom>
          <a:solidFill>
            <a:srgbClr val="CCFFCC"/>
          </a:solidFill>
          <a:ln w="38100">
            <a:solidFill>
              <a:schemeClr val="tx1"/>
            </a:solidFill>
            <a:miter lim="800000"/>
            <a:headEnd/>
            <a:tailEnd/>
          </a:ln>
        </p:spPr>
        <p:txBody>
          <a:bodyPr lIns="0" tIns="0" rIns="0" bIns="0">
            <a:prstTxWarp prst="textNoShape">
              <a:avLst/>
            </a:prstTxWarp>
          </a:bodyPr>
          <a:lstStyle/>
          <a:p>
            <a:endParaRPr lang="en-US"/>
          </a:p>
        </p:txBody>
      </p:sp>
      <p:graphicFrame>
        <p:nvGraphicFramePr>
          <p:cNvPr id="30744" name="Object 2"/>
          <p:cNvGraphicFramePr>
            <a:graphicFrameLocks noChangeAspect="1"/>
          </p:cNvGraphicFramePr>
          <p:nvPr/>
        </p:nvGraphicFramePr>
        <p:xfrm>
          <a:off x="2209800" y="5287963"/>
          <a:ext cx="5483225" cy="1165225"/>
        </p:xfrm>
        <a:graphic>
          <a:graphicData uri="http://schemas.openxmlformats.org/presentationml/2006/ole">
            <p:oleObj spid="_x0000_s56322" name="Equation" r:id="rId3" imgW="2031840" imgH="431640" progId="Equation.3">
              <p:embed/>
            </p:oleObj>
          </a:graphicData>
        </a:graphic>
      </p:graphicFrame>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8">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07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build="p" bldLvl="5" autoUpdateAnimBg="0"/>
      <p:bldP spid="6" grpId="0" animBg="1"/>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9397" name="Rectangle 5"/>
          <p:cNvSpPr>
            <a:spLocks noGrp="1" noChangeArrowheads="1"/>
          </p:cNvSpPr>
          <p:nvPr>
            <p:ph type="title"/>
          </p:nvPr>
        </p:nvSpPr>
        <p:spPr>
          <a:ln/>
        </p:spPr>
        <p:txBody>
          <a:bodyPr rIns="132080"/>
          <a:lstStyle/>
          <a:p>
            <a:r>
              <a:rPr lang="en-US"/>
              <a:t>II. General equilibrium in in Production</a:t>
            </a:r>
          </a:p>
        </p:txBody>
      </p:sp>
      <p:sp>
        <p:nvSpPr>
          <p:cNvPr id="59398" name="Rectangle 6"/>
          <p:cNvSpPr>
            <a:spLocks noGrp="1" noChangeArrowheads="1"/>
          </p:cNvSpPr>
          <p:nvPr>
            <p:ph idx="1"/>
          </p:nvPr>
        </p:nvSpPr>
        <p:spPr>
          <a:xfrm>
            <a:off x="381000" y="990600"/>
            <a:ext cx="7772400" cy="4724400"/>
          </a:xfrm>
          <a:ln/>
        </p:spPr>
        <p:txBody>
          <a:bodyPr rIns="132080"/>
          <a:lstStyle/>
          <a:p>
            <a:r>
              <a:rPr lang="en-US" dirty="0"/>
              <a:t>Using the </a:t>
            </a:r>
            <a:r>
              <a:rPr lang="en-US" dirty="0" err="1"/>
              <a:t>Edgeworth</a:t>
            </a:r>
            <a:r>
              <a:rPr lang="en-US" dirty="0"/>
              <a:t> box diagram, we can show efficient use of inputs in production</a:t>
            </a:r>
          </a:p>
          <a:p>
            <a:pPr marL="782638" lvl="1"/>
            <a:r>
              <a:rPr lang="en-US" dirty="0"/>
              <a:t>Two fixed inputs:  capital and labor</a:t>
            </a:r>
          </a:p>
          <a:p>
            <a:pPr marL="782638" lvl="1">
              <a:lnSpc>
                <a:spcPct val="90000"/>
              </a:lnSpc>
            </a:pPr>
            <a:r>
              <a:rPr lang="en-US" dirty="0"/>
              <a:t>Produce same two goods:  food and clothing</a:t>
            </a:r>
          </a:p>
          <a:p>
            <a:pPr marL="782638" lvl="1">
              <a:lnSpc>
                <a:spcPct val="90000"/>
              </a:lnSpc>
            </a:pPr>
            <a:r>
              <a:rPr lang="en-US" dirty="0"/>
              <a:t>Labor on horizontal axis</a:t>
            </a:r>
          </a:p>
          <a:p>
            <a:pPr marL="782638" lvl="1"/>
            <a:r>
              <a:rPr lang="en-US" dirty="0"/>
              <a:t>Capital on vertical axis</a:t>
            </a:r>
          </a:p>
          <a:p>
            <a:pPr marL="782638" lvl="1"/>
            <a:r>
              <a:rPr lang="en-US" dirty="0"/>
              <a:t>50 hours of labor and 30 hours of capital available</a:t>
            </a:r>
          </a:p>
          <a:p>
            <a:pPr marL="782638" lvl="1"/>
            <a:r>
              <a:rPr lang="en-US" dirty="0"/>
              <a:t>Each origin is an output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33</a:t>
            </a:fld>
            <a:endParaRPr lang="th-TH"/>
          </a:p>
        </p:txBody>
      </p:sp>
      <p:grpSp>
        <p:nvGrpSpPr>
          <p:cNvPr id="12" name="Group 11"/>
          <p:cNvGrpSpPr/>
          <p:nvPr/>
        </p:nvGrpSpPr>
        <p:grpSpPr>
          <a:xfrm>
            <a:off x="6705600" y="2725737"/>
            <a:ext cx="2362200" cy="3827463"/>
            <a:chOff x="6705600" y="2725737"/>
            <a:chExt cx="2362200" cy="3827463"/>
          </a:xfrm>
        </p:grpSpPr>
        <p:pic>
          <p:nvPicPr>
            <p:cNvPr id="8" name="Picture 6"/>
            <p:cNvPicPr>
              <a:picLocks noChangeAspect="1"/>
            </p:cNvPicPr>
            <p:nvPr/>
          </p:nvPicPr>
          <p:blipFill>
            <a:blip r:embed="rId2"/>
            <a:srcRect/>
            <a:stretch>
              <a:fillRect/>
            </a:stretch>
          </p:blipFill>
          <p:spPr bwMode="auto">
            <a:xfrm>
              <a:off x="6705600" y="2725737"/>
              <a:ext cx="2362200" cy="1770063"/>
            </a:xfrm>
            <a:prstGeom prst="rect">
              <a:avLst/>
            </a:prstGeom>
            <a:noFill/>
            <a:ln w="9525">
              <a:noFill/>
              <a:miter lim="800000"/>
              <a:headEnd/>
              <a:tailEnd/>
            </a:ln>
          </p:spPr>
        </p:pic>
        <p:pic>
          <p:nvPicPr>
            <p:cNvPr id="10" name="Picture 9"/>
            <p:cNvPicPr>
              <a:picLocks noChangeAspect="1"/>
            </p:cNvPicPr>
            <p:nvPr/>
          </p:nvPicPr>
          <p:blipFill>
            <a:blip r:embed="rId3"/>
            <a:stretch>
              <a:fillRect/>
            </a:stretch>
          </p:blipFill>
          <p:spPr>
            <a:xfrm>
              <a:off x="6705600" y="4876800"/>
              <a:ext cx="2358136" cy="1676400"/>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93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93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9398">
                                            <p:txEl>
                                              <p:pRg st="2" end="2"/>
                                            </p:txEl>
                                          </p:spTgt>
                                        </p:tgtEl>
                                        <p:attrNameLst>
                                          <p:attrName>style.visibility</p:attrName>
                                        </p:attrNameLst>
                                      </p:cBhvr>
                                      <p:to>
                                        <p:strVal val="visible"/>
                                      </p:to>
                                    </p:se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59398">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59398">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59398">
                                            <p:txEl>
                                              <p:pRg st="5" end="5"/>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5939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build="p" bldLvl="5" autoUpdateAnimBg="0"/>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21" name="Rectangle 5"/>
          <p:cNvSpPr>
            <a:spLocks noGrp="1" noChangeArrowheads="1"/>
          </p:cNvSpPr>
          <p:nvPr>
            <p:ph type="title"/>
          </p:nvPr>
        </p:nvSpPr>
        <p:spPr>
          <a:ln/>
        </p:spPr>
        <p:txBody>
          <a:bodyPr rIns="132080"/>
          <a:lstStyle/>
          <a:p>
            <a:r>
              <a:rPr lang="en-US"/>
              <a:t>Production in an Edgeworth Box</a:t>
            </a:r>
          </a:p>
        </p:txBody>
      </p:sp>
      <p:sp>
        <p:nvSpPr>
          <p:cNvPr id="60422" name="Rectangle 6"/>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0423" name="Rectangle 7"/>
          <p:cNvSpPr>
            <a:spLocks/>
          </p:cNvSpPr>
          <p:nvPr/>
        </p:nvSpPr>
        <p:spPr bwMode="auto">
          <a:xfrm>
            <a:off x="1778000" y="19621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0424" name="Rectangle 8"/>
          <p:cNvSpPr>
            <a:spLocks/>
          </p:cNvSpPr>
          <p:nvPr/>
        </p:nvSpPr>
        <p:spPr bwMode="auto">
          <a:xfrm>
            <a:off x="7185025" y="19986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C</a:t>
            </a:r>
          </a:p>
        </p:txBody>
      </p:sp>
      <p:sp>
        <p:nvSpPr>
          <p:cNvPr id="60425" name="Rectangle 9"/>
          <p:cNvSpPr>
            <a:spLocks/>
          </p:cNvSpPr>
          <p:nvPr/>
        </p:nvSpPr>
        <p:spPr bwMode="auto">
          <a:xfrm>
            <a:off x="1498600" y="5843588"/>
            <a:ext cx="374650"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F</a:t>
            </a:r>
          </a:p>
        </p:txBody>
      </p:sp>
      <p:sp>
        <p:nvSpPr>
          <p:cNvPr id="60426" name="Rectangle 10"/>
          <p:cNvSpPr>
            <a:spLocks/>
          </p:cNvSpPr>
          <p:nvPr/>
        </p:nvSpPr>
        <p:spPr bwMode="auto">
          <a:xfrm>
            <a:off x="1246188" y="2301875"/>
            <a:ext cx="573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sp>
        <p:nvSpPr>
          <p:cNvPr id="60427" name="Rectangle 11"/>
          <p:cNvSpPr>
            <a:spLocks/>
          </p:cNvSpPr>
          <p:nvPr/>
        </p:nvSpPr>
        <p:spPr bwMode="auto">
          <a:xfrm>
            <a:off x="6699250" y="59118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0428" name="Rectangle 12"/>
          <p:cNvSpPr>
            <a:spLocks/>
          </p:cNvSpPr>
          <p:nvPr/>
        </p:nvSpPr>
        <p:spPr bwMode="auto">
          <a:xfrm>
            <a:off x="7254875" y="5572125"/>
            <a:ext cx="573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grpSp>
        <p:nvGrpSpPr>
          <p:cNvPr id="60429" name="Group 13"/>
          <p:cNvGrpSpPr>
            <a:grpSpLocks/>
          </p:cNvGrpSpPr>
          <p:nvPr/>
        </p:nvGrpSpPr>
        <p:grpSpPr bwMode="auto">
          <a:xfrm>
            <a:off x="107950" y="3340100"/>
            <a:ext cx="1790700" cy="1611313"/>
            <a:chOff x="0" y="0"/>
            <a:chExt cx="1128" cy="1015"/>
          </a:xfrm>
        </p:grpSpPr>
        <p:sp>
          <p:nvSpPr>
            <p:cNvPr id="60430" name="Rectangle 14"/>
            <p:cNvSpPr>
              <a:spLocks/>
            </p:cNvSpPr>
            <p:nvPr/>
          </p:nvSpPr>
          <p:spPr bwMode="auto">
            <a:xfrm>
              <a:off x="0" y="298"/>
              <a:ext cx="1128"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Food Production</a:t>
              </a:r>
            </a:p>
          </p:txBody>
        </p:sp>
        <p:sp>
          <p:nvSpPr>
            <p:cNvPr id="60431" name="Line 15"/>
            <p:cNvSpPr>
              <a:spLocks noChangeShapeType="1"/>
            </p:cNvSpPr>
            <p:nvPr/>
          </p:nvSpPr>
          <p:spPr bwMode="auto">
            <a:xfrm>
              <a:off x="748"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0432" name="Line 16"/>
            <p:cNvSpPr>
              <a:spLocks noChangeShapeType="1"/>
            </p:cNvSpPr>
            <p:nvPr/>
          </p:nvSpPr>
          <p:spPr bwMode="auto">
            <a:xfrm>
              <a:off x="748"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0433" name="Group 17"/>
          <p:cNvGrpSpPr>
            <a:grpSpLocks/>
          </p:cNvGrpSpPr>
          <p:nvPr/>
        </p:nvGrpSpPr>
        <p:grpSpPr bwMode="auto">
          <a:xfrm>
            <a:off x="7172325" y="3025775"/>
            <a:ext cx="1638300" cy="1697038"/>
            <a:chOff x="0" y="0"/>
            <a:chExt cx="1032" cy="1069"/>
          </a:xfrm>
        </p:grpSpPr>
        <p:sp>
          <p:nvSpPr>
            <p:cNvPr id="60434" name="Rectangle 18"/>
            <p:cNvSpPr>
              <a:spLocks/>
            </p:cNvSpPr>
            <p:nvPr/>
          </p:nvSpPr>
          <p:spPr bwMode="auto">
            <a:xfrm>
              <a:off x="0" y="253"/>
              <a:ext cx="1032" cy="4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Clothing Production</a:t>
              </a:r>
            </a:p>
          </p:txBody>
        </p:sp>
        <p:sp>
          <p:nvSpPr>
            <p:cNvPr id="60435" name="Line 19"/>
            <p:cNvSpPr>
              <a:spLocks noChangeShapeType="1"/>
            </p:cNvSpPr>
            <p:nvPr/>
          </p:nvSpPr>
          <p:spPr bwMode="auto">
            <a:xfrm>
              <a:off x="464" y="741"/>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0436" name="Line 20"/>
            <p:cNvSpPr>
              <a:spLocks noChangeShapeType="1"/>
            </p:cNvSpPr>
            <p:nvPr/>
          </p:nvSpPr>
          <p:spPr bwMode="auto">
            <a:xfrm>
              <a:off x="464"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0437" name="Group 21"/>
          <p:cNvGrpSpPr>
            <a:grpSpLocks/>
          </p:cNvGrpSpPr>
          <p:nvPr/>
        </p:nvGrpSpPr>
        <p:grpSpPr bwMode="auto">
          <a:xfrm>
            <a:off x="3319463" y="6318250"/>
            <a:ext cx="2636837" cy="347663"/>
            <a:chOff x="0" y="0"/>
            <a:chExt cx="1661" cy="219"/>
          </a:xfrm>
        </p:grpSpPr>
        <p:sp>
          <p:nvSpPr>
            <p:cNvPr id="60438" name="Line 22"/>
            <p:cNvSpPr>
              <a:spLocks noChangeShapeType="1"/>
            </p:cNvSpPr>
            <p:nvPr/>
          </p:nvSpPr>
          <p:spPr bwMode="auto">
            <a:xfrm flipH="1">
              <a:off x="328" y="0"/>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0439" name="Rectangle 23"/>
            <p:cNvSpPr>
              <a:spLocks/>
            </p:cNvSpPr>
            <p:nvPr/>
          </p:nvSpPr>
          <p:spPr bwMode="auto">
            <a:xfrm>
              <a:off x="0" y="19"/>
              <a:ext cx="1661"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Food Production</a:t>
              </a:r>
            </a:p>
          </p:txBody>
        </p:sp>
      </p:grpSp>
      <p:grpSp>
        <p:nvGrpSpPr>
          <p:cNvPr id="60440" name="Group 24"/>
          <p:cNvGrpSpPr>
            <a:grpSpLocks/>
          </p:cNvGrpSpPr>
          <p:nvPr/>
        </p:nvGrpSpPr>
        <p:grpSpPr bwMode="auto">
          <a:xfrm>
            <a:off x="2759075" y="1698625"/>
            <a:ext cx="4495800" cy="317500"/>
            <a:chOff x="0" y="0"/>
            <a:chExt cx="2832" cy="200"/>
          </a:xfrm>
        </p:grpSpPr>
        <p:sp>
          <p:nvSpPr>
            <p:cNvPr id="60441" name="Rectangle 25"/>
            <p:cNvSpPr>
              <a:spLocks/>
            </p:cNvSpPr>
            <p:nvPr/>
          </p:nvSpPr>
          <p:spPr bwMode="auto">
            <a:xfrm>
              <a:off x="965" y="0"/>
              <a:ext cx="186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Clothing Production</a:t>
              </a:r>
            </a:p>
          </p:txBody>
        </p:sp>
        <p:sp>
          <p:nvSpPr>
            <p:cNvPr id="60442" name="Line 26"/>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0443" name="Group 27"/>
          <p:cNvGrpSpPr>
            <a:grpSpLocks/>
          </p:cNvGrpSpPr>
          <p:nvPr/>
        </p:nvGrpSpPr>
        <p:grpSpPr bwMode="auto">
          <a:xfrm>
            <a:off x="1260475" y="5024438"/>
            <a:ext cx="6565900" cy="358775"/>
            <a:chOff x="0" y="0"/>
            <a:chExt cx="4136" cy="226"/>
          </a:xfrm>
        </p:grpSpPr>
        <p:sp>
          <p:nvSpPr>
            <p:cNvPr id="60444" name="Line 28"/>
            <p:cNvSpPr>
              <a:spLocks noChangeShapeType="1"/>
            </p:cNvSpPr>
            <p:nvPr/>
          </p:nvSpPr>
          <p:spPr bwMode="auto">
            <a:xfrm>
              <a:off x="379" y="133"/>
              <a:ext cx="3392" cy="1"/>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0445" name="Rectangle 29"/>
            <p:cNvSpPr>
              <a:spLocks/>
            </p:cNvSpPr>
            <p:nvPr/>
          </p:nvSpPr>
          <p:spPr bwMode="auto">
            <a:xfrm>
              <a:off x="0" y="2"/>
              <a:ext cx="28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5K</a:t>
              </a:r>
            </a:p>
          </p:txBody>
        </p:sp>
        <p:sp>
          <p:nvSpPr>
            <p:cNvPr id="60446" name="Rectangle 30"/>
            <p:cNvSpPr>
              <a:spLocks/>
            </p:cNvSpPr>
            <p:nvPr/>
          </p:nvSpPr>
          <p:spPr bwMode="auto">
            <a:xfrm>
              <a:off x="3775" y="0"/>
              <a:ext cx="36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25K</a:t>
              </a:r>
            </a:p>
          </p:txBody>
        </p:sp>
      </p:grpSp>
      <p:grpSp>
        <p:nvGrpSpPr>
          <p:cNvPr id="60447" name="Group 31"/>
          <p:cNvGrpSpPr>
            <a:grpSpLocks/>
          </p:cNvGrpSpPr>
          <p:nvPr/>
        </p:nvGrpSpPr>
        <p:grpSpPr bwMode="auto">
          <a:xfrm>
            <a:off x="5243513" y="1962150"/>
            <a:ext cx="547687" cy="4305300"/>
            <a:chOff x="0" y="0"/>
            <a:chExt cx="345" cy="2712"/>
          </a:xfrm>
        </p:grpSpPr>
        <p:sp>
          <p:nvSpPr>
            <p:cNvPr id="60448" name="Line 32"/>
            <p:cNvSpPr>
              <a:spLocks noChangeShapeType="1"/>
            </p:cNvSpPr>
            <p:nvPr/>
          </p:nvSpPr>
          <p:spPr bwMode="auto">
            <a:xfrm>
              <a:off x="177" y="267"/>
              <a:ext cx="1" cy="2217"/>
            </a:xfrm>
            <a:prstGeom prst="line">
              <a:avLst/>
            </a:prstGeom>
            <a:noFill/>
            <a:ln w="25400" cap="flat">
              <a:solidFill>
                <a:schemeClr val="tx1"/>
              </a:solidFill>
              <a:prstDash val="dash"/>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0449" name="Rectangle 33"/>
            <p:cNvSpPr>
              <a:spLocks/>
            </p:cNvSpPr>
            <p:nvPr/>
          </p:nvSpPr>
          <p:spPr bwMode="auto">
            <a:xfrm>
              <a:off x="0" y="0"/>
              <a:ext cx="34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15L</a:t>
              </a:r>
            </a:p>
          </p:txBody>
        </p:sp>
        <p:sp>
          <p:nvSpPr>
            <p:cNvPr id="60450" name="Rectangle 34"/>
            <p:cNvSpPr>
              <a:spLocks/>
            </p:cNvSpPr>
            <p:nvPr/>
          </p:nvSpPr>
          <p:spPr bwMode="auto">
            <a:xfrm>
              <a:off x="0" y="2488"/>
              <a:ext cx="34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35L</a:t>
              </a:r>
            </a:p>
          </p:txBody>
        </p:sp>
      </p:grpSp>
      <p:grpSp>
        <p:nvGrpSpPr>
          <p:cNvPr id="60451" name="Group 35"/>
          <p:cNvGrpSpPr>
            <a:grpSpLocks/>
          </p:cNvGrpSpPr>
          <p:nvPr/>
        </p:nvGrpSpPr>
        <p:grpSpPr bwMode="auto">
          <a:xfrm>
            <a:off x="5441950" y="5151438"/>
            <a:ext cx="419100" cy="395287"/>
            <a:chOff x="0" y="0"/>
            <a:chExt cx="264" cy="249"/>
          </a:xfrm>
        </p:grpSpPr>
        <p:sp>
          <p:nvSpPr>
            <p:cNvPr id="60452" name="Rectangle 36"/>
            <p:cNvSpPr>
              <a:spLocks/>
            </p:cNvSpPr>
            <p:nvPr/>
          </p:nvSpPr>
          <p:spPr bwMode="auto">
            <a:xfrm>
              <a:off x="74" y="49"/>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60453" name="Oval 37"/>
            <p:cNvSpPr>
              <a:spLocks/>
            </p:cNvSpPr>
            <p:nvPr/>
          </p:nvSpPr>
          <p:spPr bwMode="auto">
            <a:xfrm>
              <a:off x="0" y="0"/>
              <a:ext cx="87" cy="8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sp>
        <p:nvSpPr>
          <p:cNvPr id="60454" name="Rectangle 38"/>
          <p:cNvSpPr>
            <a:spLocks/>
          </p:cNvSpPr>
          <p:nvPr/>
        </p:nvSpPr>
        <p:spPr bwMode="auto">
          <a:xfrm>
            <a:off x="2171700" y="2770188"/>
            <a:ext cx="2908300" cy="12573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The initial allocation is </a:t>
            </a:r>
            <a:r>
              <a:rPr lang="en-US" sz="1600" b="1" i="1">
                <a:solidFill>
                  <a:schemeClr val="tx1"/>
                </a:solidFill>
                <a:latin typeface="Arial" charset="0"/>
                <a:ea typeface="ＭＳ Ｐゴシック" charset="0"/>
                <a:cs typeface="Arial" charset="0"/>
                <a:sym typeface="Arial" charset="0"/>
              </a:rPr>
              <a:t>A.</a:t>
            </a:r>
          </a:p>
          <a:p>
            <a:pPr marL="39688" algn="ctr"/>
            <a:r>
              <a:rPr lang="en-US" sz="1600" b="1">
                <a:solidFill>
                  <a:schemeClr val="tx1"/>
                </a:solidFill>
                <a:latin typeface="Arial" charset="0"/>
                <a:ea typeface="ＭＳ Ｐゴシック" charset="0"/>
                <a:cs typeface="Arial" charset="0"/>
                <a:sym typeface="Arial" charset="0"/>
              </a:rPr>
              <a:t>Every combination of labor and capital used to produce two goods is represented as point in box</a:t>
            </a:r>
          </a:p>
        </p:txBody>
      </p:sp>
      <p:sp>
        <p:nvSpPr>
          <p:cNvPr id="41" name="Footer Placeholder 40"/>
          <p:cNvSpPr>
            <a:spLocks noGrp="1"/>
          </p:cNvSpPr>
          <p:nvPr>
            <p:ph type="ftr" sz="quarter" idx="3"/>
          </p:nvPr>
        </p:nvSpPr>
        <p:spPr/>
        <p:txBody>
          <a:bodyPr/>
          <a:lstStyle/>
          <a:p>
            <a:pPr>
              <a:defRPr/>
            </a:pPr>
            <a:r>
              <a:rPr lang="en-US" smtClean="0"/>
              <a:t>Chayun Tantivasadakarn</a:t>
            </a:r>
            <a:endParaRPr lang="en-US"/>
          </a:p>
        </p:txBody>
      </p:sp>
      <p:sp>
        <p:nvSpPr>
          <p:cNvPr id="37" name="Slide Number Placeholder 36"/>
          <p:cNvSpPr>
            <a:spLocks noGrp="1"/>
          </p:cNvSpPr>
          <p:nvPr>
            <p:ph type="sldNum" sz="quarter" idx="10"/>
          </p:nvPr>
        </p:nvSpPr>
        <p:spPr/>
        <p:txBody>
          <a:bodyPr/>
          <a:lstStyle/>
          <a:p>
            <a:pPr>
              <a:defRPr/>
            </a:pPr>
            <a:fld id="{9E387584-B985-904E-8245-01EF6FD3F89F}" type="slidenum">
              <a:rPr lang="en-US" smtClean="0"/>
              <a:pPr>
                <a:defRPr/>
              </a:pPr>
              <a:t>34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60429"/>
                                        </p:tgtEl>
                                        <p:attrNameLst>
                                          <p:attrName>style.visibility</p:attrName>
                                        </p:attrNameLst>
                                      </p:cBhvr>
                                      <p:to>
                                        <p:strVal val="visible"/>
                                      </p:to>
                                    </p:set>
                                    <p:animEffect transition="in" filter="wipe(down)">
                                      <p:cBhvr>
                                        <p:cTn id="7" dur="500"/>
                                        <p:tgtEl>
                                          <p:spTgt spid="604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0437"/>
                                        </p:tgtEl>
                                        <p:attrNameLst>
                                          <p:attrName>style.visibility</p:attrName>
                                        </p:attrNameLst>
                                      </p:cBhvr>
                                      <p:to>
                                        <p:strVal val="visible"/>
                                      </p:to>
                                    </p:set>
                                    <p:animEffect transition="in" filter="wipe(left)">
                                      <p:cBhvr>
                                        <p:cTn id="12" dur="500"/>
                                        <p:tgtEl>
                                          <p:spTgt spid="604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60433"/>
                                        </p:tgtEl>
                                        <p:attrNameLst>
                                          <p:attrName>style.visibility</p:attrName>
                                        </p:attrNameLst>
                                      </p:cBhvr>
                                      <p:to>
                                        <p:strVal val="visible"/>
                                      </p:to>
                                    </p:set>
                                    <p:animEffect transition="in" filter="wipe(up)">
                                      <p:cBhvr>
                                        <p:cTn id="17" dur="500"/>
                                        <p:tgtEl>
                                          <p:spTgt spid="604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60440"/>
                                        </p:tgtEl>
                                        <p:attrNameLst>
                                          <p:attrName>style.visibility</p:attrName>
                                        </p:attrNameLst>
                                      </p:cBhvr>
                                      <p:to>
                                        <p:strVal val="visible"/>
                                      </p:to>
                                    </p:set>
                                    <p:animEffect transition="in" filter="wipe(right)">
                                      <p:cBhvr>
                                        <p:cTn id="22" dur="500"/>
                                        <p:tgtEl>
                                          <p:spTgt spid="6044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9" fill="hold" grpId="0" nodeType="clickEffect">
                                  <p:stCondLst>
                                    <p:cond delay="0"/>
                                  </p:stCondLst>
                                  <p:childTnLst>
                                    <p:set>
                                      <p:cBhvr>
                                        <p:cTn id="26" dur="1" fill="hold">
                                          <p:stCondLst>
                                            <p:cond delay="0"/>
                                          </p:stCondLst>
                                        </p:cTn>
                                        <p:tgtEl>
                                          <p:spTgt spid="60454"/>
                                        </p:tgtEl>
                                        <p:attrNameLst>
                                          <p:attrName>style.visibility</p:attrName>
                                        </p:attrNameLst>
                                      </p:cBhvr>
                                      <p:to>
                                        <p:strVal val="visible"/>
                                      </p:to>
                                    </p:set>
                                    <p:animEffect transition="in" filter="strips(upLeft)">
                                      <p:cBhvr>
                                        <p:cTn id="27" dur="500"/>
                                        <p:tgtEl>
                                          <p:spTgt spid="6045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60447"/>
                                        </p:tgtEl>
                                        <p:attrNameLst>
                                          <p:attrName>style.visibility</p:attrName>
                                        </p:attrNameLst>
                                      </p:cBhvr>
                                      <p:to>
                                        <p:strVal val="visible"/>
                                      </p:to>
                                    </p:set>
                                    <p:animEffect transition="in" filter="wipe(up)">
                                      <p:cBhvr>
                                        <p:cTn id="32" dur="500"/>
                                        <p:tgtEl>
                                          <p:spTgt spid="6044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0443"/>
                                        </p:tgtEl>
                                        <p:attrNameLst>
                                          <p:attrName>style.visibility</p:attrName>
                                        </p:attrNameLst>
                                      </p:cBhvr>
                                      <p:to>
                                        <p:strVal val="visible"/>
                                      </p:to>
                                    </p:set>
                                    <p:animEffect transition="in" filter="wipe(left)">
                                      <p:cBhvr>
                                        <p:cTn id="37" dur="500"/>
                                        <p:tgtEl>
                                          <p:spTgt spid="6044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nodeType="clickEffect">
                                  <p:stCondLst>
                                    <p:cond delay="0"/>
                                  </p:stCondLst>
                                  <p:childTnLst>
                                    <p:set>
                                      <p:cBhvr>
                                        <p:cTn id="41" dur="1" fill="hold">
                                          <p:stCondLst>
                                            <p:cond delay="499"/>
                                          </p:stCondLst>
                                        </p:cTn>
                                        <p:tgtEl>
                                          <p:spTgt spid="604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54" grpId="0" animBg="1" autoUpdateAnimBg="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1" name="Rectangle 10"/>
          <p:cNvSpPr>
            <a:spLocks noGrp="1" noChangeArrowheads="1"/>
          </p:cNvSpPr>
          <p:nvPr>
            <p:ph type="title"/>
          </p:nvPr>
        </p:nvSpPr>
        <p:spPr/>
        <p:txBody>
          <a:bodyPr rIns="132080"/>
          <a:lstStyle/>
          <a:p>
            <a:pPr eaLnBrk="1" hangingPunct="1"/>
            <a:r>
              <a:rPr lang="en-US">
                <a:latin typeface="Angsana New" charset="0"/>
                <a:ea typeface="ＭＳ Ｐゴシック" charset="-128"/>
              </a:rPr>
              <a:t>Edgeworth Box สำหรับการผลิต</a:t>
            </a:r>
          </a:p>
        </p:txBody>
      </p:sp>
      <p:sp>
        <p:nvSpPr>
          <p:cNvPr id="63492" name="Slide Number Placeholder 3"/>
          <p:cNvSpPr>
            <a:spLocks noGrp="1"/>
          </p:cNvSpPr>
          <p:nvPr>
            <p:ph type="sldNum" sz="quarter" idx="4294967295"/>
          </p:nvPr>
        </p:nvSpPr>
        <p:spPr bwMode="auto">
          <a:xfrm>
            <a:off x="7239000" y="6400800"/>
            <a:ext cx="1905000" cy="457200"/>
          </a:xfrm>
          <a:prstGeom prst="rect">
            <a:avLst/>
          </a:prstGeom>
          <a:noFill/>
          <a:ln>
            <a:miter lim="800000"/>
            <a:headEnd/>
            <a:tailEnd/>
          </a:ln>
        </p:spPr>
        <p:txBody>
          <a:bodyPr wrap="square" numCol="1" anchorCtr="0" compatLnSpc="1">
            <a:prstTxWarp prst="textNoShape">
              <a:avLst/>
            </a:prstTxWarp>
          </a:bodyPr>
          <a:lstStyle/>
          <a:p>
            <a:pPr algn="r"/>
            <a:fld id="{834A93D1-08FF-404A-8615-52412A93B9F4}" type="slidenum">
              <a:rPr lang="en-US" smtClean="0">
                <a:latin typeface="Angsana New"/>
                <a:ea typeface="Angsana New" charset="0"/>
                <a:cs typeface="Angsana New"/>
              </a:rPr>
              <a:pPr algn="r"/>
              <a:t>35</a:t>
            </a:fld>
            <a:endParaRPr lang="en-US" dirty="0" smtClean="0">
              <a:latin typeface="Angsana New"/>
              <a:ea typeface="Angsana New" charset="0"/>
              <a:cs typeface="Angsana New"/>
            </a:endParaRPr>
          </a:p>
        </p:txBody>
      </p:sp>
      <p:grpSp>
        <p:nvGrpSpPr>
          <p:cNvPr id="2" name="Group 78"/>
          <p:cNvGrpSpPr>
            <a:grpSpLocks/>
          </p:cNvGrpSpPr>
          <p:nvPr/>
        </p:nvGrpSpPr>
        <p:grpSpPr bwMode="auto">
          <a:xfrm>
            <a:off x="2125663" y="1371600"/>
            <a:ext cx="2514600" cy="4138613"/>
            <a:chOff x="1387" y="1164"/>
            <a:chExt cx="1584" cy="2607"/>
          </a:xfrm>
        </p:grpSpPr>
        <p:sp>
          <p:nvSpPr>
            <p:cNvPr id="63528" name="Line 47"/>
            <p:cNvSpPr>
              <a:spLocks noChangeShapeType="1"/>
            </p:cNvSpPr>
            <p:nvPr/>
          </p:nvSpPr>
          <p:spPr bwMode="auto">
            <a:xfrm flipV="1">
              <a:off x="1387" y="1540"/>
              <a:ext cx="1044" cy="2231"/>
            </a:xfrm>
            <a:prstGeom prst="line">
              <a:avLst/>
            </a:prstGeom>
            <a:noFill/>
            <a:ln w="38100">
              <a:solidFill>
                <a:srgbClr val="0000FF"/>
              </a:solidFill>
              <a:prstDash val="lgDash"/>
              <a:round/>
              <a:headEnd/>
              <a:tailEnd/>
            </a:ln>
          </p:spPr>
          <p:txBody>
            <a:bodyPr>
              <a:prstTxWarp prst="textNoShape">
                <a:avLst/>
              </a:prstTxWarp>
            </a:bodyPr>
            <a:lstStyle/>
            <a:p>
              <a:endParaRPr lang="en-US">
                <a:latin typeface="Angsana New"/>
                <a:cs typeface="Angsana New"/>
              </a:endParaRPr>
            </a:p>
          </p:txBody>
        </p:sp>
        <p:sp>
          <p:nvSpPr>
            <p:cNvPr id="63529" name="Text Box 73"/>
            <p:cNvSpPr txBox="1">
              <a:spLocks noChangeArrowheads="1"/>
            </p:cNvSpPr>
            <p:nvPr/>
          </p:nvSpPr>
          <p:spPr bwMode="auto">
            <a:xfrm>
              <a:off x="2410" y="1164"/>
              <a:ext cx="561" cy="487"/>
            </a:xfrm>
            <a:prstGeom prst="rect">
              <a:avLst/>
            </a:prstGeom>
            <a:noFill/>
            <a:ln w="9525">
              <a:noFill/>
              <a:miter lim="800000"/>
              <a:headEnd/>
              <a:tailEnd/>
            </a:ln>
          </p:spPr>
          <p:txBody>
            <a:bodyPr lIns="18000" tIns="10800" rIns="18000" bIns="10800">
              <a:prstTxWarp prst="textNoShape">
                <a:avLst/>
              </a:prstTxWarp>
            </a:bodyPr>
            <a:lstStyle/>
            <a:p>
              <a:r>
                <a:rPr lang="en-US" sz="2800" dirty="0">
                  <a:latin typeface="Angsana New"/>
                  <a:ea typeface="Angsana New Bold" pitchFamily="-110" charset="0"/>
                  <a:cs typeface="Angsana New"/>
                </a:rPr>
                <a:t>K</a:t>
              </a:r>
              <a:r>
                <a:rPr lang="en-US" sz="2800" baseline="-25000" dirty="0">
                  <a:latin typeface="Angsana New"/>
                  <a:ea typeface="Angsana New Bold" pitchFamily="-110" charset="0"/>
                  <a:cs typeface="Angsana New"/>
                </a:rPr>
                <a:t>C </a:t>
              </a:r>
              <a:r>
                <a:rPr lang="en-US" sz="4000" dirty="0">
                  <a:latin typeface="Angsana New"/>
                  <a:ea typeface="Angsana New Bold" pitchFamily="-110" charset="0"/>
                  <a:cs typeface="Angsana New"/>
                </a:rPr>
                <a:t>/ </a:t>
              </a:r>
              <a:r>
                <a:rPr lang="en-US" sz="2800" dirty="0">
                  <a:latin typeface="Angsana New"/>
                  <a:ea typeface="Angsana New Bold" pitchFamily="-110" charset="0"/>
                  <a:cs typeface="Angsana New"/>
                </a:rPr>
                <a:t>L</a:t>
              </a:r>
              <a:r>
                <a:rPr lang="en-US" sz="2800" baseline="-25000" dirty="0">
                  <a:latin typeface="Angsana New"/>
                  <a:ea typeface="Angsana New Bold" pitchFamily="-110" charset="0"/>
                  <a:cs typeface="Angsana New"/>
                </a:rPr>
                <a:t>C</a:t>
              </a:r>
              <a:endParaRPr lang="en-US" sz="4800" baseline="-25000" dirty="0">
                <a:latin typeface="Angsana New"/>
                <a:ea typeface="Angsana New Bold" pitchFamily="-110" charset="0"/>
                <a:cs typeface="Angsana New"/>
              </a:endParaRPr>
            </a:p>
          </p:txBody>
        </p:sp>
      </p:grpSp>
      <p:grpSp>
        <p:nvGrpSpPr>
          <p:cNvPr id="3" name="Group 80"/>
          <p:cNvGrpSpPr>
            <a:grpSpLocks/>
          </p:cNvGrpSpPr>
          <p:nvPr/>
        </p:nvGrpSpPr>
        <p:grpSpPr bwMode="auto">
          <a:xfrm>
            <a:off x="2108200" y="3097213"/>
            <a:ext cx="4064001" cy="2409825"/>
            <a:chOff x="1376" y="2251"/>
            <a:chExt cx="2560" cy="1518"/>
          </a:xfrm>
        </p:grpSpPr>
        <p:sp>
          <p:nvSpPr>
            <p:cNvPr id="63526" name="Line 46"/>
            <p:cNvSpPr>
              <a:spLocks noChangeShapeType="1"/>
            </p:cNvSpPr>
            <p:nvPr/>
          </p:nvSpPr>
          <p:spPr bwMode="auto">
            <a:xfrm flipV="1">
              <a:off x="1376" y="2564"/>
              <a:ext cx="2014" cy="1205"/>
            </a:xfrm>
            <a:prstGeom prst="line">
              <a:avLst/>
            </a:prstGeom>
            <a:noFill/>
            <a:ln w="38100">
              <a:solidFill>
                <a:srgbClr val="FF0000"/>
              </a:solidFill>
              <a:prstDash val="lgDash"/>
              <a:round/>
              <a:headEnd/>
              <a:tailEnd/>
            </a:ln>
          </p:spPr>
          <p:txBody>
            <a:bodyPr>
              <a:prstTxWarp prst="textNoShape">
                <a:avLst/>
              </a:prstTxWarp>
            </a:bodyPr>
            <a:lstStyle/>
            <a:p>
              <a:endParaRPr lang="en-US">
                <a:latin typeface="Angsana New"/>
                <a:cs typeface="Angsana New"/>
              </a:endParaRPr>
            </a:p>
          </p:txBody>
        </p:sp>
        <p:sp>
          <p:nvSpPr>
            <p:cNvPr id="63527" name="Text Box 74"/>
            <p:cNvSpPr txBox="1">
              <a:spLocks noChangeArrowheads="1"/>
            </p:cNvSpPr>
            <p:nvPr/>
          </p:nvSpPr>
          <p:spPr bwMode="auto">
            <a:xfrm>
              <a:off x="3375" y="2251"/>
              <a:ext cx="561" cy="487"/>
            </a:xfrm>
            <a:prstGeom prst="rect">
              <a:avLst/>
            </a:prstGeom>
            <a:noFill/>
            <a:ln w="9525">
              <a:noFill/>
              <a:miter lim="800000"/>
              <a:headEnd/>
              <a:tailEnd/>
            </a:ln>
          </p:spPr>
          <p:txBody>
            <a:bodyPr lIns="18000" tIns="10800" rIns="18000" bIns="10800">
              <a:prstTxWarp prst="textNoShape">
                <a:avLst/>
              </a:prstTxWarp>
            </a:bodyPr>
            <a:lstStyle/>
            <a:p>
              <a:r>
                <a:rPr lang="en-US" sz="2800" dirty="0">
                  <a:latin typeface="Angsana New"/>
                  <a:ea typeface="Angsana New Bold" pitchFamily="-110" charset="0"/>
                  <a:cs typeface="Angsana New"/>
                </a:rPr>
                <a:t>K</a:t>
              </a:r>
              <a:r>
                <a:rPr lang="en-US" sz="2800" baseline="-25000" dirty="0">
                  <a:latin typeface="Angsana New"/>
                  <a:ea typeface="Angsana New Bold" pitchFamily="-110" charset="0"/>
                  <a:cs typeface="Angsana New"/>
                </a:rPr>
                <a:t>F </a:t>
              </a:r>
              <a:r>
                <a:rPr lang="en-US" sz="4000" dirty="0">
                  <a:latin typeface="Angsana New"/>
                  <a:ea typeface="Angsana New Bold" pitchFamily="-110" charset="0"/>
                  <a:cs typeface="Angsana New"/>
                </a:rPr>
                <a:t>/ </a:t>
              </a:r>
              <a:r>
                <a:rPr lang="en-US" sz="2800" dirty="0">
                  <a:latin typeface="Angsana New"/>
                  <a:ea typeface="Angsana New Bold" pitchFamily="-110" charset="0"/>
                  <a:cs typeface="Angsana New"/>
                </a:rPr>
                <a:t>L</a:t>
              </a:r>
              <a:r>
                <a:rPr lang="en-US" sz="2800" baseline="-25000" dirty="0">
                  <a:latin typeface="Angsana New"/>
                  <a:ea typeface="Angsana New Bold" pitchFamily="-110" charset="0"/>
                  <a:cs typeface="Angsana New"/>
                </a:rPr>
                <a:t>F</a:t>
              </a:r>
              <a:endParaRPr lang="en-US" sz="4800" baseline="-25000" dirty="0">
                <a:latin typeface="Angsana New"/>
                <a:ea typeface="Angsana New Bold" pitchFamily="-110" charset="0"/>
                <a:cs typeface="Angsana New"/>
              </a:endParaRPr>
            </a:p>
          </p:txBody>
        </p:sp>
      </p:grpSp>
      <p:sp>
        <p:nvSpPr>
          <p:cNvPr id="87088" name="Line 48"/>
          <p:cNvSpPr>
            <a:spLocks noChangeShapeType="1"/>
          </p:cNvSpPr>
          <p:nvPr/>
        </p:nvSpPr>
        <p:spPr bwMode="auto">
          <a:xfrm>
            <a:off x="2109788" y="2163763"/>
            <a:ext cx="2620962" cy="3328987"/>
          </a:xfrm>
          <a:prstGeom prst="line">
            <a:avLst/>
          </a:prstGeom>
          <a:noFill/>
          <a:ln w="381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63496" name="Line 50"/>
          <p:cNvSpPr>
            <a:spLocks noChangeShapeType="1"/>
          </p:cNvSpPr>
          <p:nvPr/>
        </p:nvSpPr>
        <p:spPr bwMode="auto">
          <a:xfrm flipV="1">
            <a:off x="2105025" y="1560513"/>
            <a:ext cx="0" cy="3971925"/>
          </a:xfrm>
          <a:prstGeom prst="line">
            <a:avLst/>
          </a:prstGeom>
          <a:noFill/>
          <a:ln w="38100">
            <a:solidFill>
              <a:srgbClr val="000000"/>
            </a:solidFill>
            <a:round/>
            <a:headEnd/>
            <a:tailEnd type="triangle" w="med" len="med"/>
          </a:ln>
        </p:spPr>
        <p:txBody>
          <a:bodyPr>
            <a:prstTxWarp prst="textNoShape">
              <a:avLst/>
            </a:prstTxWarp>
          </a:bodyPr>
          <a:lstStyle/>
          <a:p>
            <a:endParaRPr lang="en-US">
              <a:latin typeface="Angsana New"/>
              <a:cs typeface="Angsana New"/>
            </a:endParaRPr>
          </a:p>
        </p:txBody>
      </p:sp>
      <p:sp>
        <p:nvSpPr>
          <p:cNvPr id="63497" name="Line 51"/>
          <p:cNvSpPr>
            <a:spLocks noChangeShapeType="1"/>
          </p:cNvSpPr>
          <p:nvPr/>
        </p:nvSpPr>
        <p:spPr bwMode="auto">
          <a:xfrm>
            <a:off x="2105025" y="5532438"/>
            <a:ext cx="4524375" cy="0"/>
          </a:xfrm>
          <a:prstGeom prst="line">
            <a:avLst/>
          </a:prstGeom>
          <a:noFill/>
          <a:ln w="38100">
            <a:solidFill>
              <a:srgbClr val="000000"/>
            </a:solidFill>
            <a:round/>
            <a:headEnd/>
            <a:tailEnd type="triangle" w="med" len="med"/>
          </a:ln>
        </p:spPr>
        <p:txBody>
          <a:bodyPr>
            <a:prstTxWarp prst="textNoShape">
              <a:avLst/>
            </a:prstTxWarp>
          </a:bodyPr>
          <a:lstStyle/>
          <a:p>
            <a:endParaRPr lang="en-US">
              <a:latin typeface="Angsana New"/>
              <a:cs typeface="Angsana New"/>
            </a:endParaRPr>
          </a:p>
        </p:txBody>
      </p:sp>
      <p:grpSp>
        <p:nvGrpSpPr>
          <p:cNvPr id="4" name="Group 76"/>
          <p:cNvGrpSpPr>
            <a:grpSpLocks/>
          </p:cNvGrpSpPr>
          <p:nvPr/>
        </p:nvGrpSpPr>
        <p:grpSpPr bwMode="auto">
          <a:xfrm>
            <a:off x="2490788" y="1703388"/>
            <a:ext cx="3195637" cy="2951162"/>
            <a:chOff x="1617" y="1373"/>
            <a:chExt cx="2013" cy="1859"/>
          </a:xfrm>
        </p:grpSpPr>
        <p:sp>
          <p:nvSpPr>
            <p:cNvPr id="63524" name="Arc 52"/>
            <p:cNvSpPr>
              <a:spLocks/>
            </p:cNvSpPr>
            <p:nvPr/>
          </p:nvSpPr>
          <p:spPr bwMode="auto">
            <a:xfrm flipH="1" flipV="1">
              <a:off x="1617" y="1373"/>
              <a:ext cx="1628" cy="166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0000FF"/>
              </a:solidFill>
              <a:round/>
              <a:headEnd/>
              <a:tailEnd/>
            </a:ln>
          </p:spPr>
          <p:txBody>
            <a:bodyPr>
              <a:prstTxWarp prst="textNoShape">
                <a:avLst/>
              </a:prstTxWarp>
            </a:bodyPr>
            <a:lstStyle/>
            <a:p>
              <a:endParaRPr lang="en-US">
                <a:latin typeface="Angsana New"/>
                <a:cs typeface="Angsana New"/>
              </a:endParaRPr>
            </a:p>
          </p:txBody>
        </p:sp>
        <p:sp>
          <p:nvSpPr>
            <p:cNvPr id="63525" name="Text Box 55"/>
            <p:cNvSpPr txBox="1">
              <a:spLocks noChangeArrowheads="1"/>
            </p:cNvSpPr>
            <p:nvPr/>
          </p:nvSpPr>
          <p:spPr bwMode="auto">
            <a:xfrm>
              <a:off x="3319" y="2815"/>
              <a:ext cx="311" cy="417"/>
            </a:xfrm>
            <a:prstGeom prst="rect">
              <a:avLst/>
            </a:prstGeom>
            <a:noFill/>
            <a:ln w="9525">
              <a:noFill/>
              <a:miter lim="800000"/>
              <a:headEnd/>
              <a:tailEnd/>
            </a:ln>
          </p:spPr>
          <p:txBody>
            <a:bodyPr lIns="18000" tIns="10800" rIns="18000" bIns="10800">
              <a:prstTxWarp prst="textNoShape">
                <a:avLst/>
              </a:prstTxWarp>
            </a:bodyPr>
            <a:lstStyle/>
            <a:p>
              <a:r>
                <a:rPr lang="en-US" sz="2800">
                  <a:solidFill>
                    <a:srgbClr val="0000FF"/>
                  </a:solidFill>
                  <a:latin typeface="Angsana New"/>
                  <a:ea typeface="Angsana New Bold" pitchFamily="-110" charset="0"/>
                  <a:cs typeface="Angsana New"/>
                </a:rPr>
                <a:t>C</a:t>
              </a:r>
              <a:endParaRPr lang="en-US" sz="4800">
                <a:solidFill>
                  <a:srgbClr val="0000FF"/>
                </a:solidFill>
                <a:latin typeface="Angsana New"/>
                <a:ea typeface="Angsana New Bold" pitchFamily="-110" charset="0"/>
                <a:cs typeface="Angsana New"/>
              </a:endParaRPr>
            </a:p>
          </p:txBody>
        </p:sp>
      </p:grpSp>
      <p:sp>
        <p:nvSpPr>
          <p:cNvPr id="63499" name="Text Box 56"/>
          <p:cNvSpPr txBox="1">
            <a:spLocks noChangeArrowheads="1"/>
          </p:cNvSpPr>
          <p:nvPr/>
        </p:nvSpPr>
        <p:spPr bwMode="auto">
          <a:xfrm>
            <a:off x="1766888" y="1295400"/>
            <a:ext cx="458787" cy="773113"/>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K</a:t>
            </a:r>
            <a:endParaRPr lang="en-US" sz="4800">
              <a:latin typeface="Angsana New"/>
              <a:ea typeface="Angsana New Bold" pitchFamily="-110" charset="0"/>
              <a:cs typeface="Angsana New"/>
            </a:endParaRPr>
          </a:p>
        </p:txBody>
      </p:sp>
      <p:sp>
        <p:nvSpPr>
          <p:cNvPr id="63500" name="Text Box 57"/>
          <p:cNvSpPr txBox="1">
            <a:spLocks noChangeArrowheads="1"/>
          </p:cNvSpPr>
          <p:nvPr/>
        </p:nvSpPr>
        <p:spPr bwMode="auto">
          <a:xfrm flipH="1">
            <a:off x="6256338" y="5441950"/>
            <a:ext cx="677862" cy="882650"/>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L</a:t>
            </a:r>
            <a:endParaRPr lang="en-US" sz="4800">
              <a:latin typeface="Angsana New"/>
              <a:ea typeface="Angsana New Bold" pitchFamily="-110" charset="0"/>
              <a:cs typeface="Angsana New"/>
            </a:endParaRPr>
          </a:p>
        </p:txBody>
      </p:sp>
      <p:grpSp>
        <p:nvGrpSpPr>
          <p:cNvPr id="5" name="Group 77"/>
          <p:cNvGrpSpPr>
            <a:grpSpLocks/>
          </p:cNvGrpSpPr>
          <p:nvPr/>
        </p:nvGrpSpPr>
        <p:grpSpPr bwMode="auto">
          <a:xfrm>
            <a:off x="1512888" y="3011488"/>
            <a:ext cx="1992312" cy="3160712"/>
            <a:chOff x="1003" y="2210"/>
            <a:chExt cx="1255" cy="1991"/>
          </a:xfrm>
        </p:grpSpPr>
        <p:sp>
          <p:nvSpPr>
            <p:cNvPr id="63520" name="Freeform 49"/>
            <p:cNvSpPr>
              <a:spLocks/>
            </p:cNvSpPr>
            <p:nvPr/>
          </p:nvSpPr>
          <p:spPr bwMode="auto">
            <a:xfrm>
              <a:off x="1374" y="2451"/>
              <a:ext cx="632" cy="1334"/>
            </a:xfrm>
            <a:custGeom>
              <a:avLst/>
              <a:gdLst>
                <a:gd name="T0" fmla="*/ 1327 w 576"/>
                <a:gd name="T1" fmla="*/ 12549 h 1008"/>
                <a:gd name="T2" fmla="*/ 1327 w 576"/>
                <a:gd name="T3" fmla="*/ 0 h 1008"/>
                <a:gd name="T4" fmla="*/ 0 w 576"/>
                <a:gd name="T5" fmla="*/ 0 h 1008"/>
                <a:gd name="T6" fmla="*/ 0 60000 65536"/>
                <a:gd name="T7" fmla="*/ 0 60000 65536"/>
                <a:gd name="T8" fmla="*/ 0 60000 65536"/>
                <a:gd name="T9" fmla="*/ 0 w 576"/>
                <a:gd name="T10" fmla="*/ 0 h 1008"/>
                <a:gd name="T11" fmla="*/ 576 w 576"/>
                <a:gd name="T12" fmla="*/ 1008 h 1008"/>
              </a:gdLst>
              <a:ahLst/>
              <a:cxnLst>
                <a:cxn ang="T6">
                  <a:pos x="T0" y="T1"/>
                </a:cxn>
                <a:cxn ang="T7">
                  <a:pos x="T2" y="T3"/>
                </a:cxn>
                <a:cxn ang="T8">
                  <a:pos x="T4" y="T5"/>
                </a:cxn>
              </a:cxnLst>
              <a:rect l="T9" t="T10" r="T11" b="T12"/>
              <a:pathLst>
                <a:path w="576" h="1008">
                  <a:moveTo>
                    <a:pt x="576" y="1008"/>
                  </a:moveTo>
                  <a:lnTo>
                    <a:pt x="576" y="0"/>
                  </a:lnTo>
                  <a:lnTo>
                    <a:pt x="0" y="0"/>
                  </a:lnTo>
                </a:path>
              </a:pathLst>
            </a:custGeom>
            <a:noFill/>
            <a:ln w="38100">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3521" name="Oval 54"/>
            <p:cNvSpPr>
              <a:spLocks noChangeAspect="1" noChangeArrowheads="1"/>
            </p:cNvSpPr>
            <p:nvPr/>
          </p:nvSpPr>
          <p:spPr bwMode="auto">
            <a:xfrm>
              <a:off x="1982" y="2423"/>
              <a:ext cx="61" cy="75"/>
            </a:xfrm>
            <a:prstGeom prst="ellipse">
              <a:avLst/>
            </a:prstGeom>
            <a:solidFill>
              <a:srgbClr val="0000FF"/>
            </a:solidFill>
            <a:ln w="254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63522" name="Text Box 58"/>
            <p:cNvSpPr txBox="1">
              <a:spLocks noChangeArrowheads="1"/>
            </p:cNvSpPr>
            <p:nvPr/>
          </p:nvSpPr>
          <p:spPr bwMode="auto">
            <a:xfrm>
              <a:off x="1969" y="3718"/>
              <a:ext cx="289" cy="483"/>
            </a:xfrm>
            <a:prstGeom prst="rect">
              <a:avLst/>
            </a:prstGeom>
            <a:noFill/>
            <a:ln w="9525">
              <a:noFill/>
              <a:miter lim="800000"/>
              <a:headEnd/>
              <a:tailEnd/>
            </a:ln>
          </p:spPr>
          <p:txBody>
            <a:bodyPr lIns="18000" tIns="10800" rIns="18000" bIns="10800">
              <a:prstTxWarp prst="textNoShape">
                <a:avLst/>
              </a:prstTxWarp>
            </a:bodyPr>
            <a:lstStyle/>
            <a:p>
              <a:r>
                <a:rPr lang="en-US" sz="3200">
                  <a:latin typeface="Angsana New"/>
                  <a:ea typeface="Cordia New" charset="0"/>
                  <a:cs typeface="Angsana New"/>
                </a:rPr>
                <a:t>L</a:t>
              </a:r>
              <a:r>
                <a:rPr lang="en-US" sz="4000" baseline="-25000">
                  <a:latin typeface="Angsana New"/>
                  <a:ea typeface="Cordia New" charset="0"/>
                  <a:cs typeface="Angsana New"/>
                </a:rPr>
                <a:t>C</a:t>
              </a:r>
              <a:endParaRPr lang="en-US" sz="4800">
                <a:latin typeface="Angsana New"/>
                <a:ea typeface="Cordia New" charset="0"/>
                <a:cs typeface="Angsana New"/>
              </a:endParaRPr>
            </a:p>
          </p:txBody>
        </p:sp>
        <p:sp>
          <p:nvSpPr>
            <p:cNvPr id="63523" name="Text Box 59"/>
            <p:cNvSpPr txBox="1">
              <a:spLocks noChangeArrowheads="1"/>
            </p:cNvSpPr>
            <p:nvPr/>
          </p:nvSpPr>
          <p:spPr bwMode="auto">
            <a:xfrm>
              <a:off x="1003" y="2210"/>
              <a:ext cx="289" cy="494"/>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K</a:t>
              </a:r>
              <a:r>
                <a:rPr lang="en-US" sz="4000" baseline="-25000">
                  <a:latin typeface="Angsana New"/>
                  <a:ea typeface="Angsana New Bold" pitchFamily="-110" charset="0"/>
                  <a:cs typeface="Angsana New"/>
                </a:rPr>
                <a:t>C</a:t>
              </a:r>
              <a:endParaRPr lang="en-US" sz="4800">
                <a:latin typeface="Angsana New"/>
                <a:ea typeface="Angsana New Bold" pitchFamily="-110" charset="0"/>
                <a:cs typeface="Angsana New"/>
              </a:endParaRPr>
            </a:p>
          </p:txBody>
        </p:sp>
      </p:grpSp>
      <p:sp>
        <p:nvSpPr>
          <p:cNvPr id="63502" name="Text Box 60"/>
          <p:cNvSpPr txBox="1">
            <a:spLocks noChangeArrowheads="1"/>
          </p:cNvSpPr>
          <p:nvPr/>
        </p:nvSpPr>
        <p:spPr bwMode="auto">
          <a:xfrm>
            <a:off x="2008188" y="5913438"/>
            <a:ext cx="458787" cy="755650"/>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O</a:t>
            </a:r>
            <a:endParaRPr lang="en-US" sz="4800">
              <a:latin typeface="Angsana New"/>
              <a:ea typeface="Angsana New Bold" pitchFamily="-110" charset="0"/>
              <a:cs typeface="Angsana New"/>
            </a:endParaRPr>
          </a:p>
        </p:txBody>
      </p:sp>
      <p:grpSp>
        <p:nvGrpSpPr>
          <p:cNvPr id="6" name="Group 81"/>
          <p:cNvGrpSpPr>
            <a:grpSpLocks/>
          </p:cNvGrpSpPr>
          <p:nvPr/>
        </p:nvGrpSpPr>
        <p:grpSpPr bwMode="auto">
          <a:xfrm>
            <a:off x="3244850" y="2670175"/>
            <a:ext cx="3101975" cy="3090863"/>
            <a:chOff x="2092" y="1982"/>
            <a:chExt cx="1954" cy="1947"/>
          </a:xfrm>
        </p:grpSpPr>
        <p:sp>
          <p:nvSpPr>
            <p:cNvPr id="63518" name="Arc 53"/>
            <p:cNvSpPr>
              <a:spLocks/>
            </p:cNvSpPr>
            <p:nvPr/>
          </p:nvSpPr>
          <p:spPr bwMode="auto">
            <a:xfrm rot="143156" flipH="1" flipV="1">
              <a:off x="2092" y="1982"/>
              <a:ext cx="1628" cy="166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FF0000"/>
              </a:solidFill>
              <a:round/>
              <a:headEnd/>
              <a:tailEnd/>
            </a:ln>
          </p:spPr>
          <p:txBody>
            <a:bodyPr>
              <a:prstTxWarp prst="textNoShape">
                <a:avLst/>
              </a:prstTxWarp>
            </a:bodyPr>
            <a:lstStyle/>
            <a:p>
              <a:endParaRPr lang="en-US">
                <a:latin typeface="Angsana New"/>
                <a:cs typeface="Angsana New"/>
              </a:endParaRPr>
            </a:p>
          </p:txBody>
        </p:sp>
        <p:sp>
          <p:nvSpPr>
            <p:cNvPr id="63519" name="Text Box 63"/>
            <p:cNvSpPr txBox="1">
              <a:spLocks noChangeArrowheads="1"/>
            </p:cNvSpPr>
            <p:nvPr/>
          </p:nvSpPr>
          <p:spPr bwMode="auto">
            <a:xfrm>
              <a:off x="3734" y="3513"/>
              <a:ext cx="312" cy="416"/>
            </a:xfrm>
            <a:prstGeom prst="rect">
              <a:avLst/>
            </a:prstGeom>
            <a:noFill/>
            <a:ln w="9525">
              <a:noFill/>
              <a:miter lim="800000"/>
              <a:headEnd/>
              <a:tailEnd/>
            </a:ln>
          </p:spPr>
          <p:txBody>
            <a:bodyPr lIns="18000" tIns="10800" rIns="18000" bIns="10800">
              <a:prstTxWarp prst="textNoShape">
                <a:avLst/>
              </a:prstTxWarp>
            </a:bodyPr>
            <a:lstStyle/>
            <a:p>
              <a:r>
                <a:rPr lang="en-US" sz="2800">
                  <a:solidFill>
                    <a:srgbClr val="FF0000"/>
                  </a:solidFill>
                  <a:latin typeface="Angsana New"/>
                  <a:ea typeface="Angsana New Bold" pitchFamily="-110" charset="0"/>
                  <a:cs typeface="Angsana New"/>
                </a:rPr>
                <a:t>F</a:t>
              </a:r>
              <a:endParaRPr lang="en-US" sz="4800">
                <a:solidFill>
                  <a:srgbClr val="FF0000"/>
                </a:solidFill>
                <a:latin typeface="Angsana New"/>
                <a:ea typeface="Angsana New Bold" pitchFamily="-110" charset="0"/>
                <a:cs typeface="Angsana New"/>
              </a:endParaRPr>
            </a:p>
          </p:txBody>
        </p:sp>
      </p:grpSp>
      <p:grpSp>
        <p:nvGrpSpPr>
          <p:cNvPr id="7" name="Group 75"/>
          <p:cNvGrpSpPr>
            <a:grpSpLocks/>
          </p:cNvGrpSpPr>
          <p:nvPr/>
        </p:nvGrpSpPr>
        <p:grpSpPr bwMode="auto">
          <a:xfrm>
            <a:off x="608013" y="2305050"/>
            <a:ext cx="1782762" cy="647700"/>
            <a:chOff x="431" y="1752"/>
            <a:chExt cx="1123" cy="408"/>
          </a:xfrm>
        </p:grpSpPr>
        <p:sp>
          <p:nvSpPr>
            <p:cNvPr id="63516" name="Text Box 61"/>
            <p:cNvSpPr txBox="1">
              <a:spLocks noChangeArrowheads="1"/>
            </p:cNvSpPr>
            <p:nvPr/>
          </p:nvSpPr>
          <p:spPr bwMode="auto">
            <a:xfrm>
              <a:off x="431" y="1752"/>
              <a:ext cx="789" cy="408"/>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Slope  =</a:t>
              </a:r>
              <a:r>
                <a:rPr lang="th-TH" sz="2800">
                  <a:latin typeface="Angsana New"/>
                  <a:ea typeface="Angsana New Bold" pitchFamily="-110" charset="0"/>
                  <a:cs typeface="Angsana New"/>
                </a:rPr>
                <a:t> </a:t>
              </a:r>
              <a:r>
                <a:rPr lang="en-US" sz="2800">
                  <a:latin typeface="Angsana New"/>
                  <a:ea typeface="Angsana New Bold" pitchFamily="-110" charset="0"/>
                  <a:cs typeface="Angsana New"/>
                </a:rPr>
                <a:t>w/r </a:t>
              </a:r>
              <a:endParaRPr lang="en-US" sz="4800">
                <a:latin typeface="Angsana New"/>
                <a:ea typeface="Angsana New Bold" pitchFamily="-110" charset="0"/>
                <a:cs typeface="Angsana New"/>
              </a:endParaRPr>
            </a:p>
          </p:txBody>
        </p:sp>
        <p:sp>
          <p:nvSpPr>
            <p:cNvPr id="63517" name="Freeform 64"/>
            <p:cNvSpPr>
              <a:spLocks/>
            </p:cNvSpPr>
            <p:nvPr/>
          </p:nvSpPr>
          <p:spPr bwMode="auto">
            <a:xfrm>
              <a:off x="1149" y="1807"/>
              <a:ext cx="405" cy="251"/>
            </a:xfrm>
            <a:custGeom>
              <a:avLst/>
              <a:gdLst>
                <a:gd name="T0" fmla="*/ 0 w 562"/>
                <a:gd name="T1" fmla="*/ 8 h 287"/>
                <a:gd name="T2" fmla="*/ 7 w 562"/>
                <a:gd name="T3" fmla="*/ 11 h 287"/>
                <a:gd name="T4" fmla="*/ 9 w 562"/>
                <a:gd name="T5" fmla="*/ 77 h 287"/>
                <a:gd name="T6" fmla="*/ 30 w 562"/>
                <a:gd name="T7" fmla="*/ 64 h 287"/>
                <a:gd name="T8" fmla="*/ 0 60000 65536"/>
                <a:gd name="T9" fmla="*/ 0 60000 65536"/>
                <a:gd name="T10" fmla="*/ 0 60000 65536"/>
                <a:gd name="T11" fmla="*/ 0 60000 65536"/>
                <a:gd name="T12" fmla="*/ 0 w 562"/>
                <a:gd name="T13" fmla="*/ 0 h 287"/>
                <a:gd name="T14" fmla="*/ 562 w 562"/>
                <a:gd name="T15" fmla="*/ 287 h 287"/>
              </a:gdLst>
              <a:ahLst/>
              <a:cxnLst>
                <a:cxn ang="T8">
                  <a:pos x="T0" y="T1"/>
                </a:cxn>
                <a:cxn ang="T9">
                  <a:pos x="T2" y="T3"/>
                </a:cxn>
                <a:cxn ang="T10">
                  <a:pos x="T4" y="T5"/>
                </a:cxn>
                <a:cxn ang="T11">
                  <a:pos x="T6" y="T7"/>
                </a:cxn>
              </a:cxnLst>
              <a:rect l="T12" t="T13" r="T14" b="T15"/>
              <a:pathLst>
                <a:path w="562" h="287">
                  <a:moveTo>
                    <a:pt x="0" y="28"/>
                  </a:moveTo>
                  <a:cubicBezTo>
                    <a:pt x="23" y="30"/>
                    <a:pt x="113" y="0"/>
                    <a:pt x="140" y="38"/>
                  </a:cubicBezTo>
                  <a:cubicBezTo>
                    <a:pt x="167" y="76"/>
                    <a:pt x="90" y="229"/>
                    <a:pt x="160" y="258"/>
                  </a:cubicBezTo>
                  <a:cubicBezTo>
                    <a:pt x="230" y="287"/>
                    <a:pt x="478" y="223"/>
                    <a:pt x="562" y="214"/>
                  </a:cubicBezTo>
                </a:path>
              </a:pathLst>
            </a:custGeom>
            <a:noFill/>
            <a:ln w="12700">
              <a:solidFill>
                <a:srgbClr val="000000"/>
              </a:solidFill>
              <a:round/>
              <a:headEnd/>
              <a:tailEnd type="stealth" w="sm" len="med"/>
            </a:ln>
          </p:spPr>
          <p:txBody>
            <a:bodyPr>
              <a:prstTxWarp prst="textNoShape">
                <a:avLst/>
              </a:prstTxWarp>
            </a:bodyPr>
            <a:lstStyle/>
            <a:p>
              <a:endParaRPr lang="en-US">
                <a:latin typeface="Angsana New"/>
                <a:cs typeface="Angsana New"/>
              </a:endParaRPr>
            </a:p>
          </p:txBody>
        </p:sp>
      </p:grpSp>
      <p:sp>
        <p:nvSpPr>
          <p:cNvPr id="63505" name="Text Box 65"/>
          <p:cNvSpPr txBox="1">
            <a:spLocks noChangeArrowheads="1"/>
          </p:cNvSpPr>
          <p:nvPr/>
        </p:nvSpPr>
        <p:spPr bwMode="auto">
          <a:xfrm>
            <a:off x="3544888" y="1392238"/>
            <a:ext cx="727075" cy="714375"/>
          </a:xfrm>
          <a:prstGeom prst="rect">
            <a:avLst/>
          </a:prstGeom>
          <a:noFill/>
          <a:ln w="9525">
            <a:noFill/>
            <a:miter lim="800000"/>
            <a:headEnd/>
            <a:tailEnd/>
          </a:ln>
        </p:spPr>
        <p:txBody>
          <a:bodyPr lIns="18000" tIns="10800" rIns="18000" bIns="10800">
            <a:prstTxWarp prst="textNoShape">
              <a:avLst/>
            </a:prstTxWarp>
          </a:bodyPr>
          <a:lstStyle/>
          <a:p>
            <a:endParaRPr lang="en-US" sz="4800">
              <a:latin typeface="Angsana New"/>
              <a:ea typeface="Angsana New Bold" pitchFamily="-110" charset="0"/>
              <a:cs typeface="Angsana New"/>
            </a:endParaRPr>
          </a:p>
        </p:txBody>
      </p:sp>
      <p:grpSp>
        <p:nvGrpSpPr>
          <p:cNvPr id="8" name="Group 79"/>
          <p:cNvGrpSpPr>
            <a:grpSpLocks/>
          </p:cNvGrpSpPr>
          <p:nvPr/>
        </p:nvGrpSpPr>
        <p:grpSpPr bwMode="auto">
          <a:xfrm>
            <a:off x="1411288" y="3987800"/>
            <a:ext cx="2932112" cy="2184400"/>
            <a:chOff x="930" y="2825"/>
            <a:chExt cx="1847" cy="1376"/>
          </a:xfrm>
        </p:grpSpPr>
        <p:sp>
          <p:nvSpPr>
            <p:cNvPr id="63512" name="Freeform 45"/>
            <p:cNvSpPr>
              <a:spLocks/>
            </p:cNvSpPr>
            <p:nvPr/>
          </p:nvSpPr>
          <p:spPr bwMode="auto">
            <a:xfrm>
              <a:off x="1367" y="3115"/>
              <a:ext cx="1149" cy="654"/>
            </a:xfrm>
            <a:custGeom>
              <a:avLst/>
              <a:gdLst>
                <a:gd name="T0" fmla="*/ 288066 w 576"/>
                <a:gd name="T1" fmla="*/ 21 h 1008"/>
                <a:gd name="T2" fmla="*/ 288066 w 576"/>
                <a:gd name="T3" fmla="*/ 0 h 1008"/>
                <a:gd name="T4" fmla="*/ 0 w 576"/>
                <a:gd name="T5" fmla="*/ 0 h 1008"/>
                <a:gd name="T6" fmla="*/ 0 60000 65536"/>
                <a:gd name="T7" fmla="*/ 0 60000 65536"/>
                <a:gd name="T8" fmla="*/ 0 60000 65536"/>
                <a:gd name="T9" fmla="*/ 0 w 576"/>
                <a:gd name="T10" fmla="*/ 0 h 1008"/>
                <a:gd name="T11" fmla="*/ 576 w 576"/>
                <a:gd name="T12" fmla="*/ 1008 h 1008"/>
              </a:gdLst>
              <a:ahLst/>
              <a:cxnLst>
                <a:cxn ang="T6">
                  <a:pos x="T0" y="T1"/>
                </a:cxn>
                <a:cxn ang="T7">
                  <a:pos x="T2" y="T3"/>
                </a:cxn>
                <a:cxn ang="T8">
                  <a:pos x="T4" y="T5"/>
                </a:cxn>
              </a:cxnLst>
              <a:rect l="T9" t="T10" r="T11" b="T12"/>
              <a:pathLst>
                <a:path w="576" h="1008">
                  <a:moveTo>
                    <a:pt x="576" y="1008"/>
                  </a:moveTo>
                  <a:lnTo>
                    <a:pt x="576" y="0"/>
                  </a:lnTo>
                  <a:lnTo>
                    <a:pt x="0" y="0"/>
                  </a:lnTo>
                </a:path>
              </a:pathLst>
            </a:custGeom>
            <a:noFill/>
            <a:ln w="38100">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3513" name="Oval 62"/>
            <p:cNvSpPr>
              <a:spLocks noChangeAspect="1" noChangeArrowheads="1"/>
            </p:cNvSpPr>
            <p:nvPr/>
          </p:nvSpPr>
          <p:spPr bwMode="auto">
            <a:xfrm>
              <a:off x="2488" y="3067"/>
              <a:ext cx="62" cy="74"/>
            </a:xfrm>
            <a:prstGeom prst="ellipse">
              <a:avLst/>
            </a:prstGeom>
            <a:solidFill>
              <a:srgbClr val="FF0000"/>
            </a:solidFill>
            <a:ln w="254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63514" name="Text Box 67"/>
            <p:cNvSpPr txBox="1">
              <a:spLocks noChangeArrowheads="1"/>
            </p:cNvSpPr>
            <p:nvPr/>
          </p:nvSpPr>
          <p:spPr bwMode="auto">
            <a:xfrm>
              <a:off x="2488" y="3718"/>
              <a:ext cx="289" cy="483"/>
            </a:xfrm>
            <a:prstGeom prst="rect">
              <a:avLst/>
            </a:prstGeom>
            <a:noFill/>
            <a:ln w="9525">
              <a:noFill/>
              <a:miter lim="800000"/>
              <a:headEnd/>
              <a:tailEnd/>
            </a:ln>
          </p:spPr>
          <p:txBody>
            <a:bodyPr lIns="18000" tIns="10800" rIns="18000" bIns="10800">
              <a:prstTxWarp prst="textNoShape">
                <a:avLst/>
              </a:prstTxWarp>
            </a:bodyPr>
            <a:lstStyle/>
            <a:p>
              <a:r>
                <a:rPr lang="en-US" sz="3200">
                  <a:latin typeface="Angsana New"/>
                  <a:ea typeface="Cordia New" charset="0"/>
                  <a:cs typeface="Angsana New"/>
                </a:rPr>
                <a:t>L</a:t>
              </a:r>
              <a:r>
                <a:rPr lang="en-US" sz="4000" baseline="-25000">
                  <a:latin typeface="Angsana New"/>
                  <a:ea typeface="Cordia New" charset="0"/>
                  <a:cs typeface="Angsana New"/>
                </a:rPr>
                <a:t>F</a:t>
              </a:r>
              <a:endParaRPr lang="en-US" sz="4800">
                <a:latin typeface="Angsana New"/>
                <a:ea typeface="Cordia New" charset="0"/>
                <a:cs typeface="Angsana New"/>
              </a:endParaRPr>
            </a:p>
          </p:txBody>
        </p:sp>
        <p:sp>
          <p:nvSpPr>
            <p:cNvPr id="63515" name="Text Box 68"/>
            <p:cNvSpPr txBox="1">
              <a:spLocks noChangeArrowheads="1"/>
            </p:cNvSpPr>
            <p:nvPr/>
          </p:nvSpPr>
          <p:spPr bwMode="auto">
            <a:xfrm>
              <a:off x="930" y="2825"/>
              <a:ext cx="290" cy="494"/>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K</a:t>
              </a:r>
              <a:r>
                <a:rPr lang="en-US" sz="4000" baseline="-25000">
                  <a:latin typeface="Angsana New"/>
                  <a:ea typeface="Angsana New Bold" pitchFamily="-110" charset="0"/>
                  <a:cs typeface="Angsana New"/>
                </a:rPr>
                <a:t>F</a:t>
              </a:r>
              <a:endParaRPr lang="en-US" sz="4800">
                <a:latin typeface="Angsana New"/>
                <a:ea typeface="Angsana New Bold" pitchFamily="-110" charset="0"/>
                <a:cs typeface="Angsana New"/>
              </a:endParaRPr>
            </a:p>
          </p:txBody>
        </p:sp>
      </p:grpSp>
      <p:sp>
        <p:nvSpPr>
          <p:cNvPr id="63508" name="Rectangle 70"/>
          <p:cNvSpPr>
            <a:spLocks/>
          </p:cNvSpPr>
          <p:nvPr/>
        </p:nvSpPr>
        <p:spPr bwMode="auto">
          <a:xfrm>
            <a:off x="0" y="-230188"/>
            <a:ext cx="184150" cy="460376"/>
          </a:xfrm>
          <a:prstGeom prst="rect">
            <a:avLst/>
          </a:prstGeom>
          <a:noFill/>
          <a:ln w="12700">
            <a:noFill/>
            <a:miter lim="800000"/>
            <a:headEnd/>
            <a:tailEnd/>
          </a:ln>
        </p:spPr>
        <p:txBody>
          <a:bodyPr wrap="none" anchor="ctr">
            <a:prstTxWarp prst="textNoShape">
              <a:avLst/>
            </a:prstTxWarp>
            <a:spAutoFit/>
          </a:bodyPr>
          <a:lstStyle/>
          <a:p>
            <a:endParaRPr lang="en-US"/>
          </a:p>
        </p:txBody>
      </p:sp>
      <p:sp>
        <p:nvSpPr>
          <p:cNvPr id="63509" name="Rectangle 72"/>
          <p:cNvSpPr>
            <a:spLocks/>
          </p:cNvSpPr>
          <p:nvPr/>
        </p:nvSpPr>
        <p:spPr bwMode="auto">
          <a:xfrm>
            <a:off x="0" y="-230188"/>
            <a:ext cx="184150" cy="460376"/>
          </a:xfrm>
          <a:prstGeom prst="rect">
            <a:avLst/>
          </a:prstGeom>
          <a:noFill/>
          <a:ln w="12700">
            <a:noFill/>
            <a:miter lim="800000"/>
            <a:headEnd/>
            <a:tailEnd/>
          </a:ln>
        </p:spPr>
        <p:txBody>
          <a:bodyPr wrap="none" anchor="ctr">
            <a:prstTxWarp prst="textNoShape">
              <a:avLst/>
            </a:prstTxWarp>
            <a:spAutoFit/>
          </a:bodyPr>
          <a:lstStyle/>
          <a:p>
            <a:endParaRPr lang="en-US"/>
          </a:p>
        </p:txBody>
      </p:sp>
      <p:sp>
        <p:nvSpPr>
          <p:cNvPr id="87122" name="Text Box 82"/>
          <p:cNvSpPr txBox="1">
            <a:spLocks/>
          </p:cNvSpPr>
          <p:nvPr/>
        </p:nvSpPr>
        <p:spPr bwMode="auto">
          <a:xfrm>
            <a:off x="4894263" y="1143000"/>
            <a:ext cx="4249737" cy="1697388"/>
          </a:xfrm>
          <a:prstGeom prst="rect">
            <a:avLst/>
          </a:prstGeom>
          <a:solidFill>
            <a:srgbClr val="CCFFCC"/>
          </a:solidFill>
          <a:ln w="12700">
            <a:solidFill>
              <a:schemeClr val="tx1"/>
            </a:solidFill>
            <a:miter lim="800000"/>
            <a:headEnd/>
            <a:tailEnd/>
          </a:ln>
        </p:spPr>
        <p:txBody>
          <a:bodyPr>
            <a:prstTxWarp prst="textNoShape">
              <a:avLst/>
            </a:prstTxWarp>
            <a:spAutoFit/>
          </a:bodyPr>
          <a:lstStyle/>
          <a:p>
            <a:pPr marL="176213" indent="-176213">
              <a:lnSpc>
                <a:spcPct val="85000"/>
              </a:lnSpc>
              <a:spcBef>
                <a:spcPct val="30000"/>
              </a:spcBef>
              <a:buFontTx/>
              <a:buChar char="•"/>
            </a:pPr>
            <a:r>
              <a:rPr lang="en-US" sz="2800" b="1" dirty="0" smtClean="0">
                <a:latin typeface="Angsana New"/>
                <a:ea typeface="Angsana New" charset="0"/>
                <a:cs typeface="Angsana New"/>
              </a:rPr>
              <a:t>At the same relative factor price,</a:t>
            </a:r>
            <a:r>
              <a:rPr lang="th-TH" sz="2800" b="1" dirty="0" smtClean="0">
                <a:latin typeface="Angsana New"/>
                <a:ea typeface="Angsana New" charset="0"/>
                <a:cs typeface="Angsana New"/>
              </a:rPr>
              <a:t> </a:t>
            </a:r>
            <a:r>
              <a:rPr lang="en-US" sz="2800" b="1" dirty="0">
                <a:latin typeface="Angsana New"/>
                <a:cs typeface="Angsana New"/>
              </a:rPr>
              <a:t>C</a:t>
            </a:r>
            <a:r>
              <a:rPr lang="en-US" sz="2800" b="1" dirty="0" smtClean="0">
                <a:latin typeface="Angsana New"/>
                <a:cs typeface="Angsana New"/>
              </a:rPr>
              <a:t> uses</a:t>
            </a:r>
            <a:r>
              <a:rPr lang="th-TH" sz="2800" b="1" dirty="0" smtClean="0">
                <a:latin typeface="Angsana New"/>
                <a:ea typeface="Angsana New" charset="0"/>
                <a:cs typeface="Angsana New"/>
              </a:rPr>
              <a:t> </a:t>
            </a:r>
            <a:r>
              <a:rPr lang="en-US" sz="2800" b="1" dirty="0">
                <a:latin typeface="Angsana New"/>
                <a:ea typeface="Angsana New" charset="0"/>
                <a:cs typeface="Angsana New"/>
              </a:rPr>
              <a:t>K/L</a:t>
            </a:r>
            <a:r>
              <a:rPr lang="en-US" sz="2800" b="1" dirty="0" smtClean="0">
                <a:latin typeface="Angsana New"/>
                <a:ea typeface="Angsana New" charset="0"/>
                <a:cs typeface="Angsana New"/>
              </a:rPr>
              <a:t> ratio higher than F</a:t>
            </a:r>
            <a:endParaRPr lang="th-TH" sz="2800" b="1" dirty="0">
              <a:latin typeface="Angsana New"/>
              <a:ea typeface="Angsana New" charset="0"/>
              <a:cs typeface="Angsana New"/>
            </a:endParaRPr>
          </a:p>
          <a:p>
            <a:pPr marL="176213" indent="-176213">
              <a:lnSpc>
                <a:spcPct val="85000"/>
              </a:lnSpc>
              <a:spcBef>
                <a:spcPct val="30000"/>
              </a:spcBef>
              <a:buFontTx/>
              <a:buChar char="•"/>
            </a:pPr>
            <a:r>
              <a:rPr lang="en-US" sz="2800" b="1" dirty="0">
                <a:latin typeface="Angsana New"/>
                <a:ea typeface="Angsana New" charset="0"/>
                <a:cs typeface="Angsana New"/>
              </a:rPr>
              <a:t>C</a:t>
            </a:r>
            <a:r>
              <a:rPr lang="en-US" sz="2800" b="1" dirty="0" smtClean="0">
                <a:latin typeface="Angsana New"/>
                <a:ea typeface="Angsana New" charset="0"/>
                <a:cs typeface="Angsana New"/>
              </a:rPr>
              <a:t> is</a:t>
            </a:r>
            <a:r>
              <a:rPr lang="th-TH" sz="2800" b="1" dirty="0" smtClean="0">
                <a:latin typeface="Angsana New"/>
                <a:ea typeface="Angsana New" charset="0"/>
                <a:cs typeface="Angsana New"/>
              </a:rPr>
              <a:t> </a:t>
            </a:r>
            <a:r>
              <a:rPr lang="en-US" sz="2800" b="1" dirty="0" smtClean="0">
                <a:latin typeface="Angsana New"/>
                <a:ea typeface="Angsana New" charset="0"/>
                <a:cs typeface="Angsana New"/>
              </a:rPr>
              <a:t>a capital </a:t>
            </a:r>
            <a:r>
              <a:rPr lang="en-US" sz="2800" b="1" dirty="0">
                <a:latin typeface="Angsana New"/>
                <a:ea typeface="Angsana New" charset="0"/>
                <a:cs typeface="Angsana New"/>
              </a:rPr>
              <a:t>intensive </a:t>
            </a:r>
            <a:r>
              <a:rPr lang="en-US" sz="2800" b="1" dirty="0" smtClean="0">
                <a:latin typeface="Angsana New"/>
                <a:ea typeface="Angsana New" charset="0"/>
                <a:cs typeface="Angsana New"/>
              </a:rPr>
              <a:t>good;  while     F is a</a:t>
            </a:r>
            <a:r>
              <a:rPr lang="th-TH" sz="2800" b="1" dirty="0" smtClean="0">
                <a:latin typeface="Angsana New"/>
                <a:ea typeface="Angsana New" charset="0"/>
                <a:cs typeface="Angsana New"/>
              </a:rPr>
              <a:t> </a:t>
            </a:r>
            <a:r>
              <a:rPr lang="en-US" sz="2800" b="1" dirty="0">
                <a:latin typeface="Angsana New"/>
                <a:ea typeface="Angsana New" charset="0"/>
                <a:cs typeface="Angsana New"/>
              </a:rPr>
              <a:t>labor intensive good </a:t>
            </a:r>
            <a:r>
              <a:rPr lang="th-TH" sz="2800" b="1" dirty="0">
                <a:latin typeface="Angsana New"/>
                <a:ea typeface="Angsana New" charset="0"/>
                <a:cs typeface="Angsana New"/>
              </a:rPr>
              <a:t> </a:t>
            </a:r>
            <a:endParaRPr lang="en-US" sz="2800" b="1" dirty="0">
              <a:latin typeface="Angsana New"/>
              <a:ea typeface="Angsana New" charset="0"/>
              <a:cs typeface="Angsana New"/>
            </a:endParaRPr>
          </a:p>
        </p:txBody>
      </p:sp>
      <p:pic>
        <p:nvPicPr>
          <p:cNvPr id="44" name="Picture 43"/>
          <p:cNvPicPr>
            <a:picLocks noChangeAspect="1"/>
          </p:cNvPicPr>
          <p:nvPr/>
        </p:nvPicPr>
        <p:blipFill>
          <a:blip r:embed="rId2"/>
          <a:srcRect r="18472"/>
          <a:stretch>
            <a:fillRect/>
          </a:stretch>
        </p:blipFill>
        <p:spPr>
          <a:xfrm>
            <a:off x="6769100" y="2971800"/>
            <a:ext cx="2184702" cy="1905000"/>
          </a:xfrm>
          <a:prstGeom prst="rect">
            <a:avLst/>
          </a:prstGeom>
        </p:spPr>
      </p:pic>
      <p:pic>
        <p:nvPicPr>
          <p:cNvPr id="45" name="Picture 6"/>
          <p:cNvPicPr>
            <a:picLocks noChangeAspect="1"/>
          </p:cNvPicPr>
          <p:nvPr/>
        </p:nvPicPr>
        <p:blipFill>
          <a:blip r:embed="rId3"/>
          <a:srcRect/>
          <a:stretch>
            <a:fillRect/>
          </a:stretch>
        </p:blipFill>
        <p:spPr bwMode="auto">
          <a:xfrm>
            <a:off x="6781800" y="4935537"/>
            <a:ext cx="2133600" cy="159876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708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871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88" grpId="0" animBg="1"/>
      <p:bldP spid="87122" grpId="0" animBg="1"/>
    </p:bld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 name="AutoShape 1"/>
          <p:cNvSpPr>
            <a:spLocks/>
          </p:cNvSpPr>
          <p:nvPr/>
        </p:nvSpPr>
        <p:spPr bwMode="auto">
          <a:xfrm>
            <a:off x="4756150" y="4114800"/>
            <a:ext cx="774700" cy="1058863"/>
          </a:xfrm>
          <a:custGeom>
            <a:avLst/>
            <a:gdLst>
              <a:gd name="T0" fmla="*/ 0 w 21488"/>
              <a:gd name="T1" fmla="*/ 0 h 21355"/>
              <a:gd name="T2" fmla="*/ 21488 w 21488"/>
              <a:gd name="T3" fmla="*/ 21355 h 21355"/>
            </a:gdLst>
            <a:ahLst/>
            <a:cxnLst/>
            <a:rect l="T0" t="T1" r="T2" b="T3"/>
            <a:pathLst>
              <a:path w="21488" h="21355">
                <a:moveTo>
                  <a:pt x="1" y="0"/>
                </a:moveTo>
                <a:cubicBezTo>
                  <a:pt x="-43" y="1088"/>
                  <a:pt x="971" y="5024"/>
                  <a:pt x="2381" y="7488"/>
                </a:cubicBezTo>
                <a:cubicBezTo>
                  <a:pt x="3792" y="9952"/>
                  <a:pt x="6084" y="12736"/>
                  <a:pt x="8333" y="14688"/>
                </a:cubicBezTo>
                <a:cubicBezTo>
                  <a:pt x="10581" y="16640"/>
                  <a:pt x="13843" y="18208"/>
                  <a:pt x="15870" y="19296"/>
                </a:cubicBezTo>
                <a:cubicBezTo>
                  <a:pt x="17898" y="20384"/>
                  <a:pt x="19706" y="21600"/>
                  <a:pt x="20631" y="21312"/>
                </a:cubicBezTo>
                <a:cubicBezTo>
                  <a:pt x="21557" y="21024"/>
                  <a:pt x="21557" y="18624"/>
                  <a:pt x="21425" y="17568"/>
                </a:cubicBezTo>
                <a:cubicBezTo>
                  <a:pt x="21293" y="16512"/>
                  <a:pt x="20499" y="16128"/>
                  <a:pt x="19838" y="14976"/>
                </a:cubicBezTo>
                <a:cubicBezTo>
                  <a:pt x="19177" y="13824"/>
                  <a:pt x="18824" y="12288"/>
                  <a:pt x="17457" y="10656"/>
                </a:cubicBezTo>
                <a:cubicBezTo>
                  <a:pt x="16091" y="9024"/>
                  <a:pt x="13137" y="6464"/>
                  <a:pt x="11506" y="5184"/>
                </a:cubicBezTo>
                <a:cubicBezTo>
                  <a:pt x="9875" y="3904"/>
                  <a:pt x="8994" y="3648"/>
                  <a:pt x="7539" y="2880"/>
                </a:cubicBezTo>
                <a:cubicBezTo>
                  <a:pt x="6084" y="2112"/>
                  <a:pt x="4057" y="1056"/>
                  <a:pt x="2778" y="576"/>
                </a:cubicBezTo>
                <a:cubicBezTo>
                  <a:pt x="1500" y="96"/>
                  <a:pt x="574" y="128"/>
                  <a:pt x="1" y="0"/>
                </a:cubicBezTo>
                <a:close/>
                <a:moveTo>
                  <a:pt x="1" y="0"/>
                </a:moveTo>
              </a:path>
            </a:pathLst>
          </a:custGeom>
          <a:solidFill>
            <a:schemeClr val="accent1">
              <a:lumMod val="60000"/>
              <a:lumOff val="40000"/>
            </a:schemeClr>
          </a:solidFill>
          <a:ln w="12700">
            <a:solidFill>
              <a:schemeClr val="tx1"/>
            </a:solidFill>
            <a:miter lim="800000"/>
            <a:headEnd/>
            <a:tailEnd/>
          </a:ln>
        </p:spPr>
        <p:txBody>
          <a:bodyPr lIns="0" tIns="0" rIns="0" bIns="0">
            <a:prstTxWarp prst="textNoShape">
              <a:avLst/>
            </a:prstTxWarp>
          </a:bodyPr>
          <a:lstStyle/>
          <a:p>
            <a:endParaRPr lang="en-US"/>
          </a:p>
        </p:txBody>
      </p:sp>
      <p:sp>
        <p:nvSpPr>
          <p:cNvPr id="61445" name="Rectangle 5"/>
          <p:cNvSpPr>
            <a:spLocks noGrp="1" noChangeArrowheads="1"/>
          </p:cNvSpPr>
          <p:nvPr>
            <p:ph type="title"/>
          </p:nvPr>
        </p:nvSpPr>
        <p:spPr>
          <a:ln/>
        </p:spPr>
        <p:txBody>
          <a:bodyPr rIns="132080"/>
          <a:lstStyle/>
          <a:p>
            <a:r>
              <a:rPr lang="en-US"/>
              <a:t>Production in an Edgeworth Box</a:t>
            </a:r>
          </a:p>
        </p:txBody>
      </p:sp>
      <p:sp>
        <p:nvSpPr>
          <p:cNvPr id="61446" name="Rectangle 6"/>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47" name="Rectangle 7"/>
          <p:cNvSpPr>
            <a:spLocks/>
          </p:cNvSpPr>
          <p:nvPr/>
        </p:nvSpPr>
        <p:spPr bwMode="auto">
          <a:xfrm>
            <a:off x="1778000" y="19621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1448" name="Rectangle 8"/>
          <p:cNvSpPr>
            <a:spLocks/>
          </p:cNvSpPr>
          <p:nvPr/>
        </p:nvSpPr>
        <p:spPr bwMode="auto">
          <a:xfrm>
            <a:off x="7305675" y="19986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dirty="0">
                <a:solidFill>
                  <a:schemeClr val="tx1"/>
                </a:solidFill>
                <a:latin typeface="Arial" charset="0"/>
                <a:ea typeface="ＭＳ Ｐゴシック" charset="0"/>
                <a:cs typeface="Arial" charset="0"/>
                <a:sym typeface="Arial" charset="0"/>
              </a:rPr>
              <a:t>0</a:t>
            </a:r>
            <a:r>
              <a:rPr lang="en-US" sz="1800" b="1" i="1" baseline="-25000" dirty="0">
                <a:solidFill>
                  <a:schemeClr val="tx1"/>
                </a:solidFill>
                <a:latin typeface="Arial" charset="0"/>
                <a:ea typeface="ＭＳ Ｐゴシック" charset="0"/>
                <a:cs typeface="Arial" charset="0"/>
                <a:sym typeface="Arial" charset="0"/>
              </a:rPr>
              <a:t>C</a:t>
            </a:r>
          </a:p>
        </p:txBody>
      </p:sp>
      <p:sp>
        <p:nvSpPr>
          <p:cNvPr id="61449" name="Rectangle 9"/>
          <p:cNvSpPr>
            <a:spLocks/>
          </p:cNvSpPr>
          <p:nvPr/>
        </p:nvSpPr>
        <p:spPr bwMode="auto">
          <a:xfrm>
            <a:off x="1498600" y="5843588"/>
            <a:ext cx="374650"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F</a:t>
            </a:r>
          </a:p>
        </p:txBody>
      </p:sp>
      <p:sp>
        <p:nvSpPr>
          <p:cNvPr id="61450" name="Rectangle 10"/>
          <p:cNvSpPr>
            <a:spLocks/>
          </p:cNvSpPr>
          <p:nvPr/>
        </p:nvSpPr>
        <p:spPr bwMode="auto">
          <a:xfrm>
            <a:off x="1246188" y="2301875"/>
            <a:ext cx="573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sp>
        <p:nvSpPr>
          <p:cNvPr id="61451" name="Rectangle 11"/>
          <p:cNvSpPr>
            <a:spLocks/>
          </p:cNvSpPr>
          <p:nvPr/>
        </p:nvSpPr>
        <p:spPr bwMode="auto">
          <a:xfrm>
            <a:off x="6699250" y="59118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1452" name="Rectangle 12"/>
          <p:cNvSpPr>
            <a:spLocks/>
          </p:cNvSpPr>
          <p:nvPr/>
        </p:nvSpPr>
        <p:spPr bwMode="auto">
          <a:xfrm>
            <a:off x="7254875" y="5572125"/>
            <a:ext cx="573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grpSp>
        <p:nvGrpSpPr>
          <p:cNvPr id="61453" name="Group 13"/>
          <p:cNvGrpSpPr>
            <a:grpSpLocks/>
          </p:cNvGrpSpPr>
          <p:nvPr/>
        </p:nvGrpSpPr>
        <p:grpSpPr bwMode="auto">
          <a:xfrm>
            <a:off x="107950" y="3340100"/>
            <a:ext cx="1790700" cy="1611313"/>
            <a:chOff x="0" y="0"/>
            <a:chExt cx="1128" cy="1015"/>
          </a:xfrm>
        </p:grpSpPr>
        <p:sp>
          <p:nvSpPr>
            <p:cNvPr id="61454" name="Rectangle 14"/>
            <p:cNvSpPr>
              <a:spLocks/>
            </p:cNvSpPr>
            <p:nvPr/>
          </p:nvSpPr>
          <p:spPr bwMode="auto">
            <a:xfrm>
              <a:off x="0" y="298"/>
              <a:ext cx="1128"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Food Production</a:t>
              </a:r>
            </a:p>
          </p:txBody>
        </p:sp>
        <p:sp>
          <p:nvSpPr>
            <p:cNvPr id="61455" name="Line 15"/>
            <p:cNvSpPr>
              <a:spLocks noChangeShapeType="1"/>
            </p:cNvSpPr>
            <p:nvPr/>
          </p:nvSpPr>
          <p:spPr bwMode="auto">
            <a:xfrm>
              <a:off x="748"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56" name="Line 16"/>
            <p:cNvSpPr>
              <a:spLocks noChangeShapeType="1"/>
            </p:cNvSpPr>
            <p:nvPr/>
          </p:nvSpPr>
          <p:spPr bwMode="auto">
            <a:xfrm>
              <a:off x="748"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1457" name="Group 17"/>
          <p:cNvGrpSpPr>
            <a:grpSpLocks/>
          </p:cNvGrpSpPr>
          <p:nvPr/>
        </p:nvGrpSpPr>
        <p:grpSpPr bwMode="auto">
          <a:xfrm>
            <a:off x="7429500" y="3025775"/>
            <a:ext cx="1638300" cy="1697038"/>
            <a:chOff x="0" y="0"/>
            <a:chExt cx="1032" cy="1069"/>
          </a:xfrm>
        </p:grpSpPr>
        <p:sp>
          <p:nvSpPr>
            <p:cNvPr id="61458" name="Rectangle 18"/>
            <p:cNvSpPr>
              <a:spLocks/>
            </p:cNvSpPr>
            <p:nvPr/>
          </p:nvSpPr>
          <p:spPr bwMode="auto">
            <a:xfrm>
              <a:off x="0" y="253"/>
              <a:ext cx="1032" cy="4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Clothing Production</a:t>
              </a:r>
            </a:p>
          </p:txBody>
        </p:sp>
        <p:sp>
          <p:nvSpPr>
            <p:cNvPr id="61459" name="Line 19"/>
            <p:cNvSpPr>
              <a:spLocks noChangeShapeType="1"/>
            </p:cNvSpPr>
            <p:nvPr/>
          </p:nvSpPr>
          <p:spPr bwMode="auto">
            <a:xfrm>
              <a:off x="464" y="741"/>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60" name="Line 20"/>
            <p:cNvSpPr>
              <a:spLocks noChangeShapeType="1"/>
            </p:cNvSpPr>
            <p:nvPr/>
          </p:nvSpPr>
          <p:spPr bwMode="auto">
            <a:xfrm>
              <a:off x="464"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1461" name="Group 21"/>
          <p:cNvGrpSpPr>
            <a:grpSpLocks/>
          </p:cNvGrpSpPr>
          <p:nvPr/>
        </p:nvGrpSpPr>
        <p:grpSpPr bwMode="auto">
          <a:xfrm>
            <a:off x="3319463" y="6318250"/>
            <a:ext cx="2636837" cy="347663"/>
            <a:chOff x="0" y="0"/>
            <a:chExt cx="1661" cy="219"/>
          </a:xfrm>
        </p:grpSpPr>
        <p:sp>
          <p:nvSpPr>
            <p:cNvPr id="61462" name="Line 22"/>
            <p:cNvSpPr>
              <a:spLocks noChangeShapeType="1"/>
            </p:cNvSpPr>
            <p:nvPr/>
          </p:nvSpPr>
          <p:spPr bwMode="auto">
            <a:xfrm flipH="1">
              <a:off x="328" y="0"/>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63" name="Rectangle 23"/>
            <p:cNvSpPr>
              <a:spLocks/>
            </p:cNvSpPr>
            <p:nvPr/>
          </p:nvSpPr>
          <p:spPr bwMode="auto">
            <a:xfrm>
              <a:off x="0" y="19"/>
              <a:ext cx="1661"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Food Production</a:t>
              </a:r>
            </a:p>
          </p:txBody>
        </p:sp>
      </p:grpSp>
      <p:grpSp>
        <p:nvGrpSpPr>
          <p:cNvPr id="61464" name="Group 24"/>
          <p:cNvGrpSpPr>
            <a:grpSpLocks/>
          </p:cNvGrpSpPr>
          <p:nvPr/>
        </p:nvGrpSpPr>
        <p:grpSpPr bwMode="auto">
          <a:xfrm>
            <a:off x="2514600" y="1698625"/>
            <a:ext cx="4495800" cy="317500"/>
            <a:chOff x="0" y="0"/>
            <a:chExt cx="2832" cy="200"/>
          </a:xfrm>
        </p:grpSpPr>
        <p:sp>
          <p:nvSpPr>
            <p:cNvPr id="61465" name="Rectangle 25"/>
            <p:cNvSpPr>
              <a:spLocks/>
            </p:cNvSpPr>
            <p:nvPr/>
          </p:nvSpPr>
          <p:spPr bwMode="auto">
            <a:xfrm>
              <a:off x="965" y="0"/>
              <a:ext cx="186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Labor in Clothing Production</a:t>
              </a:r>
            </a:p>
          </p:txBody>
        </p:sp>
        <p:sp>
          <p:nvSpPr>
            <p:cNvPr id="61466" name="Line 26"/>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61467" name="Rectangle 27"/>
          <p:cNvSpPr>
            <a:spLocks/>
          </p:cNvSpPr>
          <p:nvPr/>
        </p:nvSpPr>
        <p:spPr bwMode="auto">
          <a:xfrm>
            <a:off x="1260475" y="5027613"/>
            <a:ext cx="446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5K</a:t>
            </a:r>
          </a:p>
        </p:txBody>
      </p:sp>
      <p:sp>
        <p:nvSpPr>
          <p:cNvPr id="61468" name="Rectangle 28"/>
          <p:cNvSpPr>
            <a:spLocks/>
          </p:cNvSpPr>
          <p:nvPr/>
        </p:nvSpPr>
        <p:spPr bwMode="auto">
          <a:xfrm>
            <a:off x="7253288" y="5024438"/>
            <a:ext cx="573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25K</a:t>
            </a:r>
          </a:p>
        </p:txBody>
      </p:sp>
      <p:sp>
        <p:nvSpPr>
          <p:cNvPr id="61469" name="Rectangle 29"/>
          <p:cNvSpPr>
            <a:spLocks/>
          </p:cNvSpPr>
          <p:nvPr/>
        </p:nvSpPr>
        <p:spPr bwMode="auto">
          <a:xfrm>
            <a:off x="5243513" y="1962150"/>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15L</a:t>
            </a:r>
          </a:p>
        </p:txBody>
      </p:sp>
      <p:sp>
        <p:nvSpPr>
          <p:cNvPr id="61470" name="Rectangle 30"/>
          <p:cNvSpPr>
            <a:spLocks/>
          </p:cNvSpPr>
          <p:nvPr/>
        </p:nvSpPr>
        <p:spPr bwMode="auto">
          <a:xfrm>
            <a:off x="5243513" y="5911850"/>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35L</a:t>
            </a:r>
          </a:p>
        </p:txBody>
      </p:sp>
      <p:grpSp>
        <p:nvGrpSpPr>
          <p:cNvPr id="61473" name="Group 33"/>
          <p:cNvGrpSpPr>
            <a:grpSpLocks/>
          </p:cNvGrpSpPr>
          <p:nvPr/>
        </p:nvGrpSpPr>
        <p:grpSpPr bwMode="auto">
          <a:xfrm>
            <a:off x="5692775" y="3084513"/>
            <a:ext cx="1865313" cy="1136650"/>
            <a:chOff x="0" y="0"/>
            <a:chExt cx="1175" cy="716"/>
          </a:xfrm>
        </p:grpSpPr>
        <p:sp>
          <p:nvSpPr>
            <p:cNvPr id="61474" name="Freeform 34"/>
            <p:cNvSpPr>
              <a:spLocks/>
            </p:cNvSpPr>
            <p:nvPr/>
          </p:nvSpPr>
          <p:spPr bwMode="auto">
            <a:xfrm>
              <a:off x="0" y="0"/>
              <a:ext cx="847" cy="49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75" name="Rectangle 35"/>
            <p:cNvSpPr>
              <a:spLocks/>
            </p:cNvSpPr>
            <p:nvPr/>
          </p:nvSpPr>
          <p:spPr bwMode="auto">
            <a:xfrm>
              <a:off x="813" y="492"/>
              <a:ext cx="36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10C</a:t>
              </a:r>
            </a:p>
          </p:txBody>
        </p:sp>
      </p:grpSp>
      <p:grpSp>
        <p:nvGrpSpPr>
          <p:cNvPr id="61476" name="Group 36"/>
          <p:cNvGrpSpPr>
            <a:grpSpLocks/>
          </p:cNvGrpSpPr>
          <p:nvPr/>
        </p:nvGrpSpPr>
        <p:grpSpPr bwMode="auto">
          <a:xfrm>
            <a:off x="5040313" y="3514725"/>
            <a:ext cx="1512887" cy="1611313"/>
            <a:chOff x="0" y="0"/>
            <a:chExt cx="952" cy="1015"/>
          </a:xfrm>
        </p:grpSpPr>
        <p:sp>
          <p:nvSpPr>
            <p:cNvPr id="61477" name="Freeform 37"/>
            <p:cNvSpPr>
              <a:spLocks/>
            </p:cNvSpPr>
            <p:nvPr/>
          </p:nvSpPr>
          <p:spPr bwMode="auto">
            <a:xfrm>
              <a:off x="0" y="0"/>
              <a:ext cx="614" cy="874"/>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78" name="Rectangle 38"/>
            <p:cNvSpPr>
              <a:spLocks/>
            </p:cNvSpPr>
            <p:nvPr/>
          </p:nvSpPr>
          <p:spPr bwMode="auto">
            <a:xfrm>
              <a:off x="607" y="791"/>
              <a:ext cx="34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60F</a:t>
              </a:r>
            </a:p>
          </p:txBody>
        </p:sp>
      </p:grpSp>
      <p:grpSp>
        <p:nvGrpSpPr>
          <p:cNvPr id="61479" name="Group 39"/>
          <p:cNvGrpSpPr>
            <a:grpSpLocks/>
          </p:cNvGrpSpPr>
          <p:nvPr/>
        </p:nvGrpSpPr>
        <p:grpSpPr bwMode="auto">
          <a:xfrm>
            <a:off x="4695825" y="3802063"/>
            <a:ext cx="1608138" cy="1733550"/>
            <a:chOff x="0" y="0"/>
            <a:chExt cx="1013" cy="1092"/>
          </a:xfrm>
        </p:grpSpPr>
        <p:sp>
          <p:nvSpPr>
            <p:cNvPr id="61480" name="Freeform 40"/>
            <p:cNvSpPr>
              <a:spLocks/>
            </p:cNvSpPr>
            <p:nvPr/>
          </p:nvSpPr>
          <p:spPr bwMode="auto">
            <a:xfrm>
              <a:off x="0" y="0"/>
              <a:ext cx="640" cy="941"/>
            </a:xfrm>
            <a:custGeom>
              <a:avLst/>
              <a:gdLst>
                <a:gd name="T0" fmla="*/ 0 w 21600"/>
                <a:gd name="T1" fmla="*/ 0 h 21600"/>
                <a:gd name="T2" fmla="*/ 878 w 21600"/>
                <a:gd name="T3" fmla="*/ 3890 h 21600"/>
                <a:gd name="T4" fmla="*/ 1459 w 21600"/>
                <a:gd name="T5" fmla="*/ 5800 h 21600"/>
                <a:gd name="T6" fmla="*/ 2039 w 21600"/>
                <a:gd name="T7" fmla="*/ 7640 h 21600"/>
                <a:gd name="T8" fmla="*/ 2828 w 21600"/>
                <a:gd name="T9" fmla="*/ 9396 h 21600"/>
                <a:gd name="T10" fmla="*/ 3692 w 21600"/>
                <a:gd name="T11" fmla="*/ 11095 h 21600"/>
                <a:gd name="T12" fmla="*/ 4674 w 21600"/>
                <a:gd name="T13" fmla="*/ 12710 h 21600"/>
                <a:gd name="T14" fmla="*/ 5940 w 21600"/>
                <a:gd name="T15" fmla="*/ 14100 h 21600"/>
                <a:gd name="T16" fmla="*/ 7398 w 21600"/>
                <a:gd name="T17" fmla="*/ 15350 h 21600"/>
                <a:gd name="T18" fmla="*/ 9051 w 21600"/>
                <a:gd name="T19" fmla="*/ 16530 h 21600"/>
                <a:gd name="T20" fmla="*/ 10897 w 21600"/>
                <a:gd name="T21" fmla="*/ 17555 h 21600"/>
                <a:gd name="T22" fmla="*/ 12847 w 21600"/>
                <a:gd name="T23" fmla="*/ 18440 h 21600"/>
                <a:gd name="T24" fmla="*/ 14990 w 21600"/>
                <a:gd name="T25" fmla="*/ 19325 h 21600"/>
                <a:gd name="T26" fmla="*/ 17119 w 21600"/>
                <a:gd name="T27" fmla="*/ 20125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81" name="Rectangle 41"/>
            <p:cNvSpPr>
              <a:spLocks/>
            </p:cNvSpPr>
            <p:nvPr/>
          </p:nvSpPr>
          <p:spPr bwMode="auto">
            <a:xfrm>
              <a:off x="667" y="868"/>
              <a:ext cx="346"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50F</a:t>
              </a:r>
            </a:p>
          </p:txBody>
        </p:sp>
      </p:grpSp>
      <p:grpSp>
        <p:nvGrpSpPr>
          <p:cNvPr id="61482" name="Group 42"/>
          <p:cNvGrpSpPr>
            <a:grpSpLocks/>
          </p:cNvGrpSpPr>
          <p:nvPr/>
        </p:nvGrpSpPr>
        <p:grpSpPr bwMode="auto">
          <a:xfrm>
            <a:off x="3857625" y="3722688"/>
            <a:ext cx="2060575" cy="1835150"/>
            <a:chOff x="0" y="0"/>
            <a:chExt cx="1298" cy="1156"/>
          </a:xfrm>
        </p:grpSpPr>
        <p:sp>
          <p:nvSpPr>
            <p:cNvPr id="61483" name="Freeform 43"/>
            <p:cNvSpPr>
              <a:spLocks/>
            </p:cNvSpPr>
            <p:nvPr/>
          </p:nvSpPr>
          <p:spPr bwMode="auto">
            <a:xfrm rot="839999">
              <a:off x="277" y="226"/>
              <a:ext cx="935" cy="830"/>
            </a:xfrm>
            <a:custGeom>
              <a:avLst/>
              <a:gdLst>
                <a:gd name="T0" fmla="*/ 0 w 21600"/>
                <a:gd name="T1" fmla="*/ 0 h 21600"/>
                <a:gd name="T2" fmla="*/ 4137 w 21600"/>
                <a:gd name="T3" fmla="*/ 1090 h 21600"/>
                <a:gd name="T4" fmla="*/ 6105 w 21600"/>
                <a:gd name="T5" fmla="*/ 1732 h 21600"/>
                <a:gd name="T6" fmla="*/ 7989 w 21600"/>
                <a:gd name="T7" fmla="*/ 2453 h 21600"/>
                <a:gd name="T8" fmla="*/ 9858 w 21600"/>
                <a:gd name="T9" fmla="*/ 3191 h 21600"/>
                <a:gd name="T10" fmla="*/ 11542 w 21600"/>
                <a:gd name="T11" fmla="*/ 4105 h 21600"/>
                <a:gd name="T12" fmla="*/ 13110 w 21600"/>
                <a:gd name="T13" fmla="*/ 5196 h 21600"/>
                <a:gd name="T14" fmla="*/ 14595 w 21600"/>
                <a:gd name="T15" fmla="*/ 6462 h 21600"/>
                <a:gd name="T16" fmla="*/ 15879 w 21600"/>
                <a:gd name="T17" fmla="*/ 7922 h 21600"/>
                <a:gd name="T18" fmla="*/ 16963 w 21600"/>
                <a:gd name="T19" fmla="*/ 9477 h 21600"/>
                <a:gd name="T20" fmla="*/ 17947 w 21600"/>
                <a:gd name="T21" fmla="*/ 11305 h 21600"/>
                <a:gd name="T22" fmla="*/ 18831 w 21600"/>
                <a:gd name="T23" fmla="*/ 13213 h 21600"/>
                <a:gd name="T24" fmla="*/ 19632 w 21600"/>
                <a:gd name="T25" fmla="*/ 15218 h 21600"/>
                <a:gd name="T26" fmla="*/ 20316 w 21600"/>
                <a:gd name="T27" fmla="*/ 1731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84" name="Rectangle 44"/>
            <p:cNvSpPr>
              <a:spLocks/>
            </p:cNvSpPr>
            <p:nvPr/>
          </p:nvSpPr>
          <p:spPr bwMode="auto">
            <a:xfrm>
              <a:off x="0" y="0"/>
              <a:ext cx="43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r>
                <a:rPr lang="en-US" sz="1800" b="1">
                  <a:solidFill>
                    <a:schemeClr val="tx1"/>
                  </a:solidFill>
                  <a:latin typeface="Arial" charset="0"/>
                  <a:ea typeface="ＭＳ Ｐゴシック" charset="0"/>
                  <a:cs typeface="Arial" charset="0"/>
                  <a:sym typeface="Arial" charset="0"/>
                </a:rPr>
                <a:t>25C</a:t>
              </a:r>
            </a:p>
          </p:txBody>
        </p:sp>
      </p:grpSp>
      <p:grpSp>
        <p:nvGrpSpPr>
          <p:cNvPr id="61485" name="Group 45"/>
          <p:cNvGrpSpPr>
            <a:grpSpLocks/>
          </p:cNvGrpSpPr>
          <p:nvPr/>
        </p:nvGrpSpPr>
        <p:grpSpPr bwMode="auto">
          <a:xfrm>
            <a:off x="3449638" y="4122738"/>
            <a:ext cx="1793875" cy="1330325"/>
            <a:chOff x="0" y="0"/>
            <a:chExt cx="1130" cy="838"/>
          </a:xfrm>
        </p:grpSpPr>
        <p:sp>
          <p:nvSpPr>
            <p:cNvPr id="61486" name="Rectangle 46"/>
            <p:cNvSpPr>
              <a:spLocks/>
            </p:cNvSpPr>
            <p:nvPr/>
          </p:nvSpPr>
          <p:spPr bwMode="auto">
            <a:xfrm>
              <a:off x="0" y="0"/>
              <a:ext cx="36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30C</a:t>
              </a:r>
            </a:p>
          </p:txBody>
        </p:sp>
        <p:sp>
          <p:nvSpPr>
            <p:cNvPr id="61487" name="Freeform 47"/>
            <p:cNvSpPr>
              <a:spLocks/>
            </p:cNvSpPr>
            <p:nvPr/>
          </p:nvSpPr>
          <p:spPr bwMode="auto">
            <a:xfrm>
              <a:off x="371" y="148"/>
              <a:ext cx="759" cy="690"/>
            </a:xfrm>
            <a:custGeom>
              <a:avLst/>
              <a:gdLst>
                <a:gd name="T0" fmla="*/ 0 w 21600"/>
                <a:gd name="T1" fmla="*/ 0 h 21600"/>
                <a:gd name="T2" fmla="*/ 4089 w 21600"/>
                <a:gd name="T3" fmla="*/ 1042 h 21600"/>
                <a:gd name="T4" fmla="*/ 8049 w 21600"/>
                <a:gd name="T5" fmla="*/ 2309 h 21600"/>
                <a:gd name="T6" fmla="*/ 9805 w 21600"/>
                <a:gd name="T7" fmla="*/ 3127 h 21600"/>
                <a:gd name="T8" fmla="*/ 11560 w 21600"/>
                <a:gd name="T9" fmla="*/ 4067 h 21600"/>
                <a:gd name="T10" fmla="*/ 13187 w 21600"/>
                <a:gd name="T11" fmla="*/ 5109 h 21600"/>
                <a:gd name="T12" fmla="*/ 14600 w 21600"/>
                <a:gd name="T13" fmla="*/ 6376 h 21600"/>
                <a:gd name="T14" fmla="*/ 15884 w 21600"/>
                <a:gd name="T15" fmla="*/ 7888 h 21600"/>
                <a:gd name="T16" fmla="*/ 16933 w 21600"/>
                <a:gd name="T17" fmla="*/ 9523 h 21600"/>
                <a:gd name="T18" fmla="*/ 17982 w 21600"/>
                <a:gd name="T19" fmla="*/ 11260 h 21600"/>
                <a:gd name="T20" fmla="*/ 18796 w 21600"/>
                <a:gd name="T21" fmla="*/ 13119 h 21600"/>
                <a:gd name="T22" fmla="*/ 20316 w 21600"/>
                <a:gd name="T23" fmla="*/ 1730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1488" name="Group 48"/>
          <p:cNvGrpSpPr>
            <a:grpSpLocks/>
          </p:cNvGrpSpPr>
          <p:nvPr/>
        </p:nvGrpSpPr>
        <p:grpSpPr bwMode="auto">
          <a:xfrm>
            <a:off x="4648201" y="4645025"/>
            <a:ext cx="373063" cy="473075"/>
            <a:chOff x="-139" y="168"/>
            <a:chExt cx="235" cy="298"/>
          </a:xfrm>
        </p:grpSpPr>
        <p:sp>
          <p:nvSpPr>
            <p:cNvPr id="61489" name="Oval 49"/>
            <p:cNvSpPr>
              <a:spLocks/>
            </p:cNvSpPr>
            <p:nvPr/>
          </p:nvSpPr>
          <p:spPr bwMode="auto">
            <a:xfrm>
              <a:off x="0" y="168"/>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1490" name="Rectangle 50"/>
            <p:cNvSpPr>
              <a:spLocks/>
            </p:cNvSpPr>
            <p:nvPr/>
          </p:nvSpPr>
          <p:spPr bwMode="auto">
            <a:xfrm>
              <a:off x="-139" y="266"/>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B</a:t>
              </a:r>
            </a:p>
          </p:txBody>
        </p:sp>
      </p:grpSp>
      <p:grpSp>
        <p:nvGrpSpPr>
          <p:cNvPr id="61491" name="Group 51"/>
          <p:cNvGrpSpPr>
            <a:grpSpLocks/>
          </p:cNvGrpSpPr>
          <p:nvPr/>
        </p:nvGrpSpPr>
        <p:grpSpPr bwMode="auto">
          <a:xfrm>
            <a:off x="6272213" y="2435225"/>
            <a:ext cx="1449387" cy="1395413"/>
            <a:chOff x="0" y="0"/>
            <a:chExt cx="913" cy="879"/>
          </a:xfrm>
        </p:grpSpPr>
        <p:sp>
          <p:nvSpPr>
            <p:cNvPr id="61492" name="Freeform 52"/>
            <p:cNvSpPr>
              <a:spLocks/>
            </p:cNvSpPr>
            <p:nvPr/>
          </p:nvSpPr>
          <p:spPr bwMode="auto">
            <a:xfrm rot="-420000">
              <a:off x="40" y="26"/>
              <a:ext cx="472" cy="695"/>
            </a:xfrm>
            <a:custGeom>
              <a:avLst/>
              <a:gdLst>
                <a:gd name="T0" fmla="*/ 0 w 21600"/>
                <a:gd name="T1" fmla="*/ 0 h 21600"/>
                <a:gd name="T2" fmla="*/ 858 w 21600"/>
                <a:gd name="T3" fmla="*/ 3940 h 21600"/>
                <a:gd name="T4" fmla="*/ 1967 w 21600"/>
                <a:gd name="T5" fmla="*/ 7725 h 21600"/>
                <a:gd name="T6" fmla="*/ 2679 w 21600"/>
                <a:gd name="T7" fmla="*/ 9490 h 21600"/>
                <a:gd name="T8" fmla="*/ 3663 w 21600"/>
                <a:gd name="T9" fmla="*/ 11185 h 21600"/>
                <a:gd name="T10" fmla="*/ 4626 w 21600"/>
                <a:gd name="T11" fmla="*/ 12727 h 21600"/>
                <a:gd name="T12" fmla="*/ 5902 w 21600"/>
                <a:gd name="T13" fmla="*/ 14200 h 21600"/>
                <a:gd name="T14" fmla="*/ 7305 w 21600"/>
                <a:gd name="T15" fmla="*/ 15433 h 21600"/>
                <a:gd name="T16" fmla="*/ 8979 w 21600"/>
                <a:gd name="T17" fmla="*/ 16581 h 21600"/>
                <a:gd name="T18" fmla="*/ 10800 w 21600"/>
                <a:gd name="T19" fmla="*/ 17592 h 21600"/>
                <a:gd name="T20" fmla="*/ 12767 w 21600"/>
                <a:gd name="T21" fmla="*/ 18517 h 21600"/>
                <a:gd name="T22" fmla="*/ 17121 w 21600"/>
                <a:gd name="T23" fmla="*/ 20127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1493" name="Rectangle 53"/>
            <p:cNvSpPr>
              <a:spLocks/>
            </p:cNvSpPr>
            <p:nvPr/>
          </p:nvSpPr>
          <p:spPr bwMode="auto">
            <a:xfrm rot="120000">
              <a:off x="564" y="649"/>
              <a:ext cx="34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80F</a:t>
              </a:r>
            </a:p>
          </p:txBody>
        </p:sp>
      </p:grpSp>
      <p:grpSp>
        <p:nvGrpSpPr>
          <p:cNvPr id="61494" name="Group 54"/>
          <p:cNvGrpSpPr>
            <a:grpSpLocks/>
          </p:cNvGrpSpPr>
          <p:nvPr/>
        </p:nvGrpSpPr>
        <p:grpSpPr bwMode="auto">
          <a:xfrm>
            <a:off x="5457825" y="4843463"/>
            <a:ext cx="355600" cy="447675"/>
            <a:chOff x="0" y="0"/>
            <a:chExt cx="224" cy="282"/>
          </a:xfrm>
        </p:grpSpPr>
        <p:sp>
          <p:nvSpPr>
            <p:cNvPr id="61495" name="Oval 55"/>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1496" name="Rectangle 56"/>
            <p:cNvSpPr>
              <a:spLocks/>
            </p:cNvSpPr>
            <p:nvPr/>
          </p:nvSpPr>
          <p:spPr bwMode="auto">
            <a:xfrm>
              <a:off x="34"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sp>
        <p:nvSpPr>
          <p:cNvPr id="59" name="Footer Placeholder 58"/>
          <p:cNvSpPr>
            <a:spLocks noGrp="1"/>
          </p:cNvSpPr>
          <p:nvPr>
            <p:ph type="ftr" sz="quarter" idx="3"/>
          </p:nvPr>
        </p:nvSpPr>
        <p:spPr/>
        <p:txBody>
          <a:bodyPr/>
          <a:lstStyle/>
          <a:p>
            <a:pPr>
              <a:defRPr/>
            </a:pPr>
            <a:r>
              <a:rPr lang="en-US" smtClean="0"/>
              <a:t>Chayun Tantivasadakarn</a:t>
            </a:r>
            <a:endParaRPr lang="en-US"/>
          </a:p>
        </p:txBody>
      </p:sp>
      <p:sp>
        <p:nvSpPr>
          <p:cNvPr id="55" name="Slide Number Placeholder 54"/>
          <p:cNvSpPr>
            <a:spLocks noGrp="1"/>
          </p:cNvSpPr>
          <p:nvPr>
            <p:ph type="sldNum" sz="quarter" idx="10"/>
          </p:nvPr>
        </p:nvSpPr>
        <p:spPr/>
        <p:txBody>
          <a:bodyPr/>
          <a:lstStyle/>
          <a:p>
            <a:pPr>
              <a:defRPr/>
            </a:pPr>
            <a:fld id="{9E387584-B985-904E-8245-01EF6FD3F89F}" type="slidenum">
              <a:rPr lang="en-US" smtClean="0"/>
              <a:pPr>
                <a:defRPr/>
              </a:pPr>
              <a:t>36</a:t>
            </a:fld>
            <a:endParaRPr lang="th-TH"/>
          </a:p>
        </p:txBody>
      </p:sp>
      <p:grpSp>
        <p:nvGrpSpPr>
          <p:cNvPr id="56" name="Group 66"/>
          <p:cNvGrpSpPr>
            <a:grpSpLocks/>
          </p:cNvGrpSpPr>
          <p:nvPr/>
        </p:nvGrpSpPr>
        <p:grpSpPr bwMode="auto">
          <a:xfrm>
            <a:off x="6496050" y="3244850"/>
            <a:ext cx="209550" cy="488950"/>
            <a:chOff x="0" y="0"/>
            <a:chExt cx="132" cy="308"/>
          </a:xfrm>
        </p:grpSpPr>
        <p:sp>
          <p:nvSpPr>
            <p:cNvPr id="57" name="Oval 67"/>
            <p:cNvSpPr>
              <a:spLocks/>
            </p:cNvSpPr>
            <p:nvPr/>
          </p:nvSpPr>
          <p:spPr bwMode="auto">
            <a:xfrm>
              <a:off x="36" y="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sp>
          <p:nvSpPr>
            <p:cNvPr id="58" name="Rectangle 68"/>
            <p:cNvSpPr>
              <a:spLocks/>
            </p:cNvSpPr>
            <p:nvPr/>
          </p:nvSpPr>
          <p:spPr bwMode="auto">
            <a:xfrm>
              <a:off x="0" y="75"/>
              <a:ext cx="118"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b="1" dirty="0" smtClean="0">
                  <a:solidFill>
                    <a:schemeClr val="tx1"/>
                  </a:solidFill>
                  <a:latin typeface="Angsana New Bold Italic" charset="-34"/>
                  <a:ea typeface="Angsana New Bold Italic" charset="-34"/>
                  <a:cs typeface="Angsana New Bold Italic" charset="-34"/>
                  <a:sym typeface="Angsana New Bold Italic" charset="-34"/>
                </a:rPr>
                <a:t>D</a:t>
              </a:r>
              <a:endParaRPr lang="en-US" b="1" dirty="0">
                <a:solidFill>
                  <a:schemeClr val="tx1"/>
                </a:solidFill>
                <a:latin typeface="Angsana New Bold Italic" charset="-34"/>
                <a:ea typeface="Angsana New Bold Italic" charset="-34"/>
                <a:cs typeface="Angsana New Bold Italic" charset="-34"/>
                <a:sym typeface="Angsana New Bold Italic" charset="-34"/>
              </a:endParaRPr>
            </a:p>
          </p:txBody>
        </p:sp>
      </p:grpSp>
      <p:grpSp>
        <p:nvGrpSpPr>
          <p:cNvPr id="60" name="Group 77"/>
          <p:cNvGrpSpPr>
            <a:grpSpLocks/>
          </p:cNvGrpSpPr>
          <p:nvPr/>
        </p:nvGrpSpPr>
        <p:grpSpPr bwMode="auto">
          <a:xfrm>
            <a:off x="5246687" y="4021138"/>
            <a:ext cx="239712" cy="550862"/>
            <a:chOff x="3305" y="2529"/>
            <a:chExt cx="151" cy="347"/>
          </a:xfrm>
        </p:grpSpPr>
        <p:sp>
          <p:nvSpPr>
            <p:cNvPr id="61" name="Oval 64"/>
            <p:cNvSpPr>
              <a:spLocks/>
            </p:cNvSpPr>
            <p:nvPr/>
          </p:nvSpPr>
          <p:spPr bwMode="auto">
            <a:xfrm>
              <a:off x="3305" y="278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sp>
          <p:nvSpPr>
            <p:cNvPr id="62" name="Rectangle 65"/>
            <p:cNvSpPr>
              <a:spLocks/>
            </p:cNvSpPr>
            <p:nvPr/>
          </p:nvSpPr>
          <p:spPr bwMode="auto">
            <a:xfrm>
              <a:off x="3342" y="2529"/>
              <a:ext cx="114" cy="22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300" b="1" dirty="0" smtClean="0">
                  <a:solidFill>
                    <a:schemeClr val="tx1"/>
                  </a:solidFill>
                  <a:latin typeface="Angsana New Bold Italic" charset="-34"/>
                  <a:ea typeface="Angsana New Bold Italic" charset="-34"/>
                  <a:cs typeface="Angsana New Bold Italic" charset="-34"/>
                  <a:sym typeface="Angsana New Bold Italic" charset="-34"/>
                </a:rPr>
                <a:t>C</a:t>
              </a:r>
              <a:endParaRPr lang="en-US" sz="2300" b="1" dirty="0">
                <a:solidFill>
                  <a:schemeClr val="tx1"/>
                </a:solidFill>
                <a:latin typeface="Angsana New Bold Italic" charset="-34"/>
                <a:ea typeface="Angsana New Bold Italic" charset="-34"/>
                <a:cs typeface="Angsana New Bold Italic" charset="-34"/>
                <a:sym typeface="Angsana New Bold Italic" charset="-34"/>
              </a:endParaRPr>
            </a:p>
          </p:txBody>
        </p:sp>
      </p:grpSp>
      <p:grpSp>
        <p:nvGrpSpPr>
          <p:cNvPr id="63" name="Group 74"/>
          <p:cNvGrpSpPr>
            <a:grpSpLocks/>
          </p:cNvGrpSpPr>
          <p:nvPr/>
        </p:nvGrpSpPr>
        <p:grpSpPr bwMode="auto">
          <a:xfrm>
            <a:off x="395288" y="5338763"/>
            <a:ext cx="1793875" cy="1330325"/>
            <a:chOff x="0" y="0"/>
            <a:chExt cx="1130" cy="838"/>
          </a:xfrm>
        </p:grpSpPr>
        <p:sp>
          <p:nvSpPr>
            <p:cNvPr id="64" name="Rectangle 75"/>
            <p:cNvSpPr>
              <a:spLocks/>
            </p:cNvSpPr>
            <p:nvPr/>
          </p:nvSpPr>
          <p:spPr bwMode="auto">
            <a:xfrm>
              <a:off x="0" y="0"/>
              <a:ext cx="239"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dirty="0" smtClean="0">
                  <a:solidFill>
                    <a:schemeClr val="tx1"/>
                  </a:solidFill>
                  <a:latin typeface="Angsana New Bold" pitchFamily="-110" charset="0"/>
                  <a:ea typeface="Angsana New Bold" pitchFamily="-110" charset="0"/>
                  <a:cs typeface="Angsana New Bold" pitchFamily="-110" charset="0"/>
                  <a:sym typeface="Angsana New Bold" pitchFamily="-110" charset="0"/>
                </a:rPr>
                <a:t>50C</a:t>
              </a:r>
              <a:endParaRPr lang="en-US" dirty="0">
                <a:solidFill>
                  <a:schemeClr val="tx1"/>
                </a:solidFill>
                <a:latin typeface="Angsana New Bold" pitchFamily="-110" charset="0"/>
                <a:ea typeface="Angsana New Bold" pitchFamily="-110" charset="0"/>
                <a:cs typeface="Angsana New Bold" pitchFamily="-110" charset="0"/>
                <a:sym typeface="Angsana New Bold" pitchFamily="-110" charset="0"/>
              </a:endParaRPr>
            </a:p>
          </p:txBody>
        </p:sp>
        <p:sp>
          <p:nvSpPr>
            <p:cNvPr id="65" name="AutoShape 76"/>
            <p:cNvSpPr>
              <a:spLocks/>
            </p:cNvSpPr>
            <p:nvPr/>
          </p:nvSpPr>
          <p:spPr bwMode="auto">
            <a:xfrm>
              <a:off x="371" y="148"/>
              <a:ext cx="759" cy="690"/>
            </a:xfrm>
            <a:custGeom>
              <a:avLst/>
              <a:gdLst>
                <a:gd name="T0" fmla="*/ 0 w 21600"/>
                <a:gd name="T1" fmla="*/ 0 h 21600"/>
                <a:gd name="T2" fmla="*/ 21600 w 21600"/>
                <a:gd name="T3" fmla="*/ 21600 h 21600"/>
              </a:gdLst>
              <a:ahLst/>
              <a:cxnLst/>
              <a:rect l="T0" t="T1" r="T2" b="T3"/>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p>
          </p:txBody>
        </p:sp>
      </p:grpSp>
      <p:grpSp>
        <p:nvGrpSpPr>
          <p:cNvPr id="66" name="Group 71"/>
          <p:cNvGrpSpPr>
            <a:grpSpLocks/>
          </p:cNvGrpSpPr>
          <p:nvPr/>
        </p:nvGrpSpPr>
        <p:grpSpPr bwMode="auto">
          <a:xfrm>
            <a:off x="7072312" y="1644650"/>
            <a:ext cx="1309688" cy="1355725"/>
            <a:chOff x="40" y="26"/>
            <a:chExt cx="825" cy="854"/>
          </a:xfrm>
        </p:grpSpPr>
        <p:sp>
          <p:nvSpPr>
            <p:cNvPr id="67" name="AutoShape 72"/>
            <p:cNvSpPr>
              <a:spLocks/>
            </p:cNvSpPr>
            <p:nvPr/>
          </p:nvSpPr>
          <p:spPr bwMode="auto">
            <a:xfrm rot="-420000">
              <a:off x="40" y="26"/>
              <a:ext cx="472" cy="695"/>
            </a:xfrm>
            <a:custGeom>
              <a:avLst/>
              <a:gdLst>
                <a:gd name="T0" fmla="*/ 0 w 21600"/>
                <a:gd name="T1" fmla="*/ 0 h 21600"/>
                <a:gd name="T2" fmla="*/ 21600 w 21600"/>
                <a:gd name="T3" fmla="*/ 21600 h 21600"/>
              </a:gdLst>
              <a:ahLst/>
              <a:cxnLst/>
              <a:rect l="T0" t="T1" r="T2" b="T3"/>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p>
          </p:txBody>
        </p:sp>
        <p:sp>
          <p:nvSpPr>
            <p:cNvPr id="68" name="Rectangle 73"/>
            <p:cNvSpPr>
              <a:spLocks/>
            </p:cNvSpPr>
            <p:nvPr/>
          </p:nvSpPr>
          <p:spPr bwMode="auto">
            <a:xfrm rot="120000">
              <a:off x="577" y="647"/>
              <a:ext cx="288"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Bold" pitchFamily="-110" charset="0"/>
                  <a:ea typeface="Angsana New Bold" pitchFamily="-110" charset="0"/>
                  <a:cs typeface="Angsana New Bold" pitchFamily="-110" charset="0"/>
                  <a:sym typeface="Angsana New Bold" pitchFamily="-110" charset="0"/>
                </a:rPr>
                <a:t>100F</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1479"/>
                                        </p:tgtEl>
                                        <p:attrNameLst>
                                          <p:attrName>style.visibility</p:attrName>
                                        </p:attrNameLst>
                                      </p:cBhvr>
                                      <p:to>
                                        <p:strVal val="visible"/>
                                      </p:to>
                                    </p:set>
                                    <p:animEffect transition="in" filter="wipe(left)">
                                      <p:cBhvr>
                                        <p:cTn id="7" dur="500"/>
                                        <p:tgtEl>
                                          <p:spTgt spid="614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1476"/>
                                        </p:tgtEl>
                                        <p:attrNameLst>
                                          <p:attrName>style.visibility</p:attrName>
                                        </p:attrNameLst>
                                      </p:cBhvr>
                                      <p:to>
                                        <p:strVal val="visible"/>
                                      </p:to>
                                    </p:set>
                                    <p:animEffect transition="in" filter="wipe(left)">
                                      <p:cBhvr>
                                        <p:cTn id="12" dur="500"/>
                                        <p:tgtEl>
                                          <p:spTgt spid="6147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1491"/>
                                        </p:tgtEl>
                                        <p:attrNameLst>
                                          <p:attrName>style.visibility</p:attrName>
                                        </p:attrNameLst>
                                      </p:cBhvr>
                                      <p:to>
                                        <p:strVal val="visible"/>
                                      </p:to>
                                    </p:set>
                                    <p:animEffect transition="in" filter="wipe(left)">
                                      <p:cBhvr>
                                        <p:cTn id="17" dur="500"/>
                                        <p:tgtEl>
                                          <p:spTgt spid="614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wipe(left)">
                                      <p:cBhvr>
                                        <p:cTn id="22" dur="500"/>
                                        <p:tgtEl>
                                          <p:spTgt spid="6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1473"/>
                                        </p:tgtEl>
                                        <p:attrNameLst>
                                          <p:attrName>style.visibility</p:attrName>
                                        </p:attrNameLst>
                                      </p:cBhvr>
                                      <p:to>
                                        <p:strVal val="visible"/>
                                      </p:to>
                                    </p:set>
                                    <p:animEffect transition="in" filter="wipe(left)">
                                      <p:cBhvr>
                                        <p:cTn id="27" dur="500"/>
                                        <p:tgtEl>
                                          <p:spTgt spid="6147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1482"/>
                                        </p:tgtEl>
                                        <p:attrNameLst>
                                          <p:attrName>style.visibility</p:attrName>
                                        </p:attrNameLst>
                                      </p:cBhvr>
                                      <p:to>
                                        <p:strVal val="visible"/>
                                      </p:to>
                                    </p:set>
                                    <p:animEffect transition="in" filter="wipe(left)">
                                      <p:cBhvr>
                                        <p:cTn id="32" dur="500"/>
                                        <p:tgtEl>
                                          <p:spTgt spid="6148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1485"/>
                                        </p:tgtEl>
                                        <p:attrNameLst>
                                          <p:attrName>style.visibility</p:attrName>
                                        </p:attrNameLst>
                                      </p:cBhvr>
                                      <p:to>
                                        <p:strVal val="visible"/>
                                      </p:to>
                                    </p:set>
                                    <p:animEffect transition="in" filter="wipe(left)">
                                      <p:cBhvr>
                                        <p:cTn id="37" dur="500"/>
                                        <p:tgtEl>
                                          <p:spTgt spid="6148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wipe(left)">
                                      <p:cBhvr>
                                        <p:cTn id="42" dur="500"/>
                                        <p:tgtEl>
                                          <p:spTgt spid="63"/>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148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wipe(up)">
                                      <p:cBhvr>
                                        <p:cTn id="55" dur="500"/>
                                        <p:tgtEl>
                                          <p:spTgt spid="69"/>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2469" name="Rectangle 5"/>
          <p:cNvSpPr>
            <a:spLocks noGrp="1" noChangeArrowheads="1"/>
          </p:cNvSpPr>
          <p:nvPr>
            <p:ph type="title"/>
          </p:nvPr>
        </p:nvSpPr>
        <p:spPr>
          <a:ln/>
        </p:spPr>
        <p:txBody>
          <a:bodyPr rIns="132080"/>
          <a:lstStyle/>
          <a:p>
            <a:r>
              <a:rPr lang="en-US"/>
              <a:t>Production in an Edgeworth Box</a:t>
            </a:r>
          </a:p>
        </p:txBody>
      </p:sp>
      <p:sp>
        <p:nvSpPr>
          <p:cNvPr id="62470" name="Rectangle 6"/>
          <p:cNvSpPr>
            <a:spLocks noGrp="1" noChangeArrowheads="1"/>
          </p:cNvSpPr>
          <p:nvPr>
            <p:ph idx="1"/>
          </p:nvPr>
        </p:nvSpPr>
        <p:spPr>
          <a:xfrm>
            <a:off x="685800" y="1066800"/>
            <a:ext cx="8229600" cy="4724400"/>
          </a:xfrm>
          <a:ln/>
        </p:spPr>
        <p:txBody>
          <a:bodyPr rIns="132080"/>
          <a:lstStyle/>
          <a:p>
            <a:r>
              <a:rPr lang="en-US" dirty="0"/>
              <a:t>To find efficient production, must find different combinations of inputs used to produce the two outputs</a:t>
            </a:r>
          </a:p>
          <a:p>
            <a:r>
              <a:rPr lang="en-US" dirty="0"/>
              <a:t>An allocation of inputs is </a:t>
            </a:r>
            <a:r>
              <a:rPr lang="en-US" dirty="0">
                <a:solidFill>
                  <a:srgbClr val="008000"/>
                </a:solidFill>
              </a:rPr>
              <a:t>technically efficient</a:t>
            </a:r>
            <a:r>
              <a:rPr lang="en-US" dirty="0"/>
              <a:t> if the output of one good cannot be increased without decreasing the output of another </a:t>
            </a:r>
            <a:r>
              <a:rPr lang="en-US" dirty="0" smtClean="0"/>
              <a:t>goods</a:t>
            </a:r>
          </a:p>
          <a:p>
            <a:r>
              <a:rPr lang="en-US" sz="4400" dirty="0" smtClean="0"/>
              <a:t>Production at point A is inefficient since we can increase production of both goods.</a:t>
            </a:r>
          </a:p>
          <a:p>
            <a:pPr marL="782638" lvl="1"/>
            <a:r>
              <a:rPr lang="en-US" sz="4000" dirty="0" smtClean="0"/>
              <a:t>Shaded area indicates increases in production of both goods if begin at A</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4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4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24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247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0" grpId="0" build="p" autoUpdateAnimBg="0"/>
    </p:bld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5541" name="Rectangle 5"/>
          <p:cNvSpPr>
            <a:spLocks noGrp="1" noChangeArrowheads="1"/>
          </p:cNvSpPr>
          <p:nvPr>
            <p:ph type="title"/>
          </p:nvPr>
        </p:nvSpPr>
        <p:spPr>
          <a:ln/>
        </p:spPr>
        <p:txBody>
          <a:bodyPr rIns="132080"/>
          <a:lstStyle/>
          <a:p>
            <a:r>
              <a:rPr lang="en-US"/>
              <a:t>Production in an Edgeworth Box</a:t>
            </a:r>
          </a:p>
        </p:txBody>
      </p:sp>
      <p:sp>
        <p:nvSpPr>
          <p:cNvPr id="65542" name="Rectangle 6"/>
          <p:cNvSpPr>
            <a:spLocks noGrp="1" noChangeArrowheads="1"/>
          </p:cNvSpPr>
          <p:nvPr>
            <p:ph idx="1"/>
          </p:nvPr>
        </p:nvSpPr>
        <p:spPr>
          <a:ln/>
        </p:spPr>
        <p:txBody>
          <a:bodyPr rIns="132080"/>
          <a:lstStyle/>
          <a:p>
            <a:r>
              <a:rPr lang="en-US" sz="4400" dirty="0"/>
              <a:t>Points B and C are efficient allocations and therefore lie on the </a:t>
            </a:r>
            <a:r>
              <a:rPr lang="en-US" sz="4400" dirty="0">
                <a:solidFill>
                  <a:srgbClr val="008000"/>
                </a:solidFill>
              </a:rPr>
              <a:t>production contract curve</a:t>
            </a:r>
          </a:p>
          <a:p>
            <a:pPr marL="782638" lvl="1"/>
            <a:r>
              <a:rPr lang="en-US" sz="4000" dirty="0"/>
              <a:t>Curve showing all technically efficient combinations of inputs.</a:t>
            </a:r>
          </a:p>
          <a:p>
            <a:pPr marL="782638" lvl="1"/>
            <a:r>
              <a:rPr lang="en-US" sz="4000" dirty="0"/>
              <a:t>Curve connects the origins, O</a:t>
            </a:r>
            <a:r>
              <a:rPr lang="en-US" sz="4000" baseline="-25000" dirty="0"/>
              <a:t>F</a:t>
            </a:r>
            <a:r>
              <a:rPr lang="en-US" sz="4000" dirty="0"/>
              <a:t> and O</a:t>
            </a:r>
            <a:r>
              <a:rPr lang="en-US" sz="4000" baseline="-25000" dirty="0"/>
              <a:t>C</a:t>
            </a:r>
          </a:p>
          <a:p>
            <a:pPr marL="782638" lvl="1"/>
            <a:r>
              <a:rPr lang="en-US" sz="4000" dirty="0"/>
              <a:t>All points on curve are tangencies between two </a:t>
            </a:r>
            <a:r>
              <a:rPr lang="en-US" sz="4000" dirty="0" err="1"/>
              <a:t>isoquants</a:t>
            </a:r>
            <a:endParaRPr lang="en-US" sz="40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5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554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554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554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2" grpId="0" build="p" bldLvl="5" autoUpdateAnimBg="0"/>
    </p:bld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6" name="Rectangle 6"/>
          <p:cNvSpPr>
            <a:spLocks noGrp="1" noChangeArrowheads="1"/>
          </p:cNvSpPr>
          <p:nvPr>
            <p:ph type="title"/>
          </p:nvPr>
        </p:nvSpPr>
        <p:spPr>
          <a:ln/>
        </p:spPr>
        <p:txBody>
          <a:bodyPr rIns="132080"/>
          <a:lstStyle/>
          <a:p>
            <a:r>
              <a:rPr lang="en-US"/>
              <a:t>Production in an Edgeworth Box</a:t>
            </a:r>
          </a:p>
        </p:txBody>
      </p:sp>
      <p:sp>
        <p:nvSpPr>
          <p:cNvPr id="66565" name="Freeform 5"/>
          <p:cNvSpPr>
            <a:spLocks/>
          </p:cNvSpPr>
          <p:nvPr/>
        </p:nvSpPr>
        <p:spPr bwMode="auto">
          <a:xfrm>
            <a:off x="4756150" y="4114800"/>
            <a:ext cx="774700" cy="1058863"/>
          </a:xfrm>
          <a:custGeom>
            <a:avLst/>
            <a:gdLst>
              <a:gd name="T0" fmla="+- 0 44 43"/>
              <a:gd name="T1" fmla="*/ T0 w 21488"/>
              <a:gd name="T2" fmla="*/ 0 h 21355"/>
              <a:gd name="T3" fmla="+- 0 2424 43"/>
              <a:gd name="T4" fmla="*/ T3 w 21488"/>
              <a:gd name="T5" fmla="*/ 7488 h 21355"/>
              <a:gd name="T6" fmla="+- 0 8376 43"/>
              <a:gd name="T7" fmla="*/ T6 w 21488"/>
              <a:gd name="T8" fmla="*/ 14688 h 21355"/>
              <a:gd name="T9" fmla="+- 0 15913 43"/>
              <a:gd name="T10" fmla="*/ T9 w 21488"/>
              <a:gd name="T11" fmla="*/ 19296 h 21355"/>
              <a:gd name="T12" fmla="+- 0 20674 43"/>
              <a:gd name="T13" fmla="*/ T12 w 21488"/>
              <a:gd name="T14" fmla="*/ 21312 h 21355"/>
              <a:gd name="T15" fmla="+- 0 21468 43"/>
              <a:gd name="T16" fmla="*/ T15 w 21488"/>
              <a:gd name="T17" fmla="*/ 17568 h 21355"/>
              <a:gd name="T18" fmla="+- 0 19881 43"/>
              <a:gd name="T19" fmla="*/ T18 w 21488"/>
              <a:gd name="T20" fmla="*/ 14976 h 21355"/>
              <a:gd name="T21" fmla="+- 0 17500 43"/>
              <a:gd name="T22" fmla="*/ T21 w 21488"/>
              <a:gd name="T23" fmla="*/ 10656 h 21355"/>
              <a:gd name="T24" fmla="+- 0 11549 43"/>
              <a:gd name="T25" fmla="*/ T24 w 21488"/>
              <a:gd name="T26" fmla="*/ 5184 h 21355"/>
              <a:gd name="T27" fmla="+- 0 7582 43"/>
              <a:gd name="T28" fmla="*/ T27 w 21488"/>
              <a:gd name="T29" fmla="*/ 2880 h 21355"/>
              <a:gd name="T30" fmla="+- 0 2821 43"/>
              <a:gd name="T31" fmla="*/ T30 w 21488"/>
              <a:gd name="T32" fmla="*/ 576 h 21355"/>
              <a:gd name="T33" fmla="+- 0 44 43"/>
              <a:gd name="T34" fmla="*/ T33 w 21488"/>
              <a:gd name="T35" fmla="*/ 0 h 21355"/>
              <a:gd name="T36" fmla="+- 0 44 43"/>
              <a:gd name="T37" fmla="*/ T36 w 21488"/>
              <a:gd name="T38" fmla="*/ 0 h 21355"/>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Lst>
            <a:rect l="0" t="0" r="r" b="b"/>
            <a:pathLst>
              <a:path w="21488" h="21355">
                <a:moveTo>
                  <a:pt x="1" y="0"/>
                </a:moveTo>
                <a:cubicBezTo>
                  <a:pt x="-43" y="1088"/>
                  <a:pt x="971" y="5024"/>
                  <a:pt x="2381" y="7488"/>
                </a:cubicBezTo>
                <a:cubicBezTo>
                  <a:pt x="3792" y="9952"/>
                  <a:pt x="6084" y="12736"/>
                  <a:pt x="8333" y="14688"/>
                </a:cubicBezTo>
                <a:cubicBezTo>
                  <a:pt x="10581" y="16640"/>
                  <a:pt x="13843" y="18208"/>
                  <a:pt x="15870" y="19296"/>
                </a:cubicBezTo>
                <a:cubicBezTo>
                  <a:pt x="17898" y="20384"/>
                  <a:pt x="19706" y="21600"/>
                  <a:pt x="20631" y="21312"/>
                </a:cubicBezTo>
                <a:cubicBezTo>
                  <a:pt x="21557" y="21024"/>
                  <a:pt x="21557" y="18624"/>
                  <a:pt x="21425" y="17568"/>
                </a:cubicBezTo>
                <a:cubicBezTo>
                  <a:pt x="21293" y="16512"/>
                  <a:pt x="20499" y="16128"/>
                  <a:pt x="19838" y="14976"/>
                </a:cubicBezTo>
                <a:cubicBezTo>
                  <a:pt x="19177" y="13824"/>
                  <a:pt x="18824" y="12288"/>
                  <a:pt x="17457" y="10656"/>
                </a:cubicBezTo>
                <a:cubicBezTo>
                  <a:pt x="16091" y="9024"/>
                  <a:pt x="13137" y="6464"/>
                  <a:pt x="11506" y="5184"/>
                </a:cubicBezTo>
                <a:cubicBezTo>
                  <a:pt x="9875" y="3904"/>
                  <a:pt x="8994" y="3648"/>
                  <a:pt x="7539" y="2880"/>
                </a:cubicBezTo>
                <a:cubicBezTo>
                  <a:pt x="6084" y="2112"/>
                  <a:pt x="4057" y="1056"/>
                  <a:pt x="2778" y="576"/>
                </a:cubicBezTo>
                <a:cubicBezTo>
                  <a:pt x="1500" y="96"/>
                  <a:pt x="574" y="128"/>
                  <a:pt x="1" y="0"/>
                </a:cubicBezTo>
                <a:close/>
                <a:moveTo>
                  <a:pt x="1" y="0"/>
                </a:moveTo>
              </a:path>
            </a:pathLst>
          </a:custGeom>
          <a:solidFill>
            <a:schemeClr val="accent1">
              <a:lumMod val="60000"/>
              <a:lumOff val="40000"/>
            </a:schemeClr>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66567" name="Rectangle 7"/>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568" name="Rectangle 8"/>
          <p:cNvSpPr>
            <a:spLocks/>
          </p:cNvSpPr>
          <p:nvPr/>
        </p:nvSpPr>
        <p:spPr bwMode="auto">
          <a:xfrm>
            <a:off x="1778000" y="19621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6569" name="Rectangle 9"/>
          <p:cNvSpPr>
            <a:spLocks/>
          </p:cNvSpPr>
          <p:nvPr/>
        </p:nvSpPr>
        <p:spPr bwMode="auto">
          <a:xfrm>
            <a:off x="7185025" y="19986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C</a:t>
            </a:r>
          </a:p>
        </p:txBody>
      </p:sp>
      <p:sp>
        <p:nvSpPr>
          <p:cNvPr id="66570" name="Rectangle 10"/>
          <p:cNvSpPr>
            <a:spLocks/>
          </p:cNvSpPr>
          <p:nvPr/>
        </p:nvSpPr>
        <p:spPr bwMode="auto">
          <a:xfrm>
            <a:off x="1498600" y="5843588"/>
            <a:ext cx="374650"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F</a:t>
            </a:r>
          </a:p>
        </p:txBody>
      </p:sp>
      <p:sp>
        <p:nvSpPr>
          <p:cNvPr id="66571" name="Rectangle 11"/>
          <p:cNvSpPr>
            <a:spLocks/>
          </p:cNvSpPr>
          <p:nvPr/>
        </p:nvSpPr>
        <p:spPr bwMode="auto">
          <a:xfrm>
            <a:off x="1246188" y="2301875"/>
            <a:ext cx="573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sp>
        <p:nvSpPr>
          <p:cNvPr id="66572" name="Rectangle 12"/>
          <p:cNvSpPr>
            <a:spLocks/>
          </p:cNvSpPr>
          <p:nvPr/>
        </p:nvSpPr>
        <p:spPr bwMode="auto">
          <a:xfrm>
            <a:off x="6699250" y="5911850"/>
            <a:ext cx="5476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6573" name="Rectangle 13"/>
          <p:cNvSpPr>
            <a:spLocks/>
          </p:cNvSpPr>
          <p:nvPr/>
        </p:nvSpPr>
        <p:spPr bwMode="auto">
          <a:xfrm>
            <a:off x="7254875" y="5572125"/>
            <a:ext cx="573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grpSp>
        <p:nvGrpSpPr>
          <p:cNvPr id="66574" name="Group 14"/>
          <p:cNvGrpSpPr>
            <a:grpSpLocks/>
          </p:cNvGrpSpPr>
          <p:nvPr/>
        </p:nvGrpSpPr>
        <p:grpSpPr bwMode="auto">
          <a:xfrm>
            <a:off x="107950" y="3340100"/>
            <a:ext cx="1790700" cy="1611313"/>
            <a:chOff x="0" y="0"/>
            <a:chExt cx="1128" cy="1015"/>
          </a:xfrm>
        </p:grpSpPr>
        <p:sp>
          <p:nvSpPr>
            <p:cNvPr id="66575" name="Rectangle 15"/>
            <p:cNvSpPr>
              <a:spLocks/>
            </p:cNvSpPr>
            <p:nvPr/>
          </p:nvSpPr>
          <p:spPr bwMode="auto">
            <a:xfrm>
              <a:off x="0" y="298"/>
              <a:ext cx="1128"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Food Production</a:t>
              </a:r>
            </a:p>
          </p:txBody>
        </p:sp>
        <p:sp>
          <p:nvSpPr>
            <p:cNvPr id="66576" name="Line 16"/>
            <p:cNvSpPr>
              <a:spLocks noChangeShapeType="1"/>
            </p:cNvSpPr>
            <p:nvPr/>
          </p:nvSpPr>
          <p:spPr bwMode="auto">
            <a:xfrm>
              <a:off x="748"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577" name="Line 17"/>
            <p:cNvSpPr>
              <a:spLocks noChangeShapeType="1"/>
            </p:cNvSpPr>
            <p:nvPr/>
          </p:nvSpPr>
          <p:spPr bwMode="auto">
            <a:xfrm>
              <a:off x="748"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6578" name="Group 18"/>
          <p:cNvGrpSpPr>
            <a:grpSpLocks/>
          </p:cNvGrpSpPr>
          <p:nvPr/>
        </p:nvGrpSpPr>
        <p:grpSpPr bwMode="auto">
          <a:xfrm>
            <a:off x="7429500" y="3025775"/>
            <a:ext cx="1638300" cy="1697038"/>
            <a:chOff x="0" y="0"/>
            <a:chExt cx="1032" cy="1069"/>
          </a:xfrm>
        </p:grpSpPr>
        <p:sp>
          <p:nvSpPr>
            <p:cNvPr id="66579" name="Rectangle 19"/>
            <p:cNvSpPr>
              <a:spLocks/>
            </p:cNvSpPr>
            <p:nvPr/>
          </p:nvSpPr>
          <p:spPr bwMode="auto">
            <a:xfrm>
              <a:off x="0" y="253"/>
              <a:ext cx="1032" cy="4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Clothing Production</a:t>
              </a:r>
            </a:p>
          </p:txBody>
        </p:sp>
        <p:sp>
          <p:nvSpPr>
            <p:cNvPr id="66580" name="Line 20"/>
            <p:cNvSpPr>
              <a:spLocks noChangeShapeType="1"/>
            </p:cNvSpPr>
            <p:nvPr/>
          </p:nvSpPr>
          <p:spPr bwMode="auto">
            <a:xfrm>
              <a:off x="464" y="741"/>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581" name="Line 21"/>
            <p:cNvSpPr>
              <a:spLocks noChangeShapeType="1"/>
            </p:cNvSpPr>
            <p:nvPr/>
          </p:nvSpPr>
          <p:spPr bwMode="auto">
            <a:xfrm>
              <a:off x="464"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6582" name="Group 22"/>
          <p:cNvGrpSpPr>
            <a:grpSpLocks/>
          </p:cNvGrpSpPr>
          <p:nvPr/>
        </p:nvGrpSpPr>
        <p:grpSpPr bwMode="auto">
          <a:xfrm>
            <a:off x="3319463" y="6318250"/>
            <a:ext cx="2636837" cy="347663"/>
            <a:chOff x="0" y="0"/>
            <a:chExt cx="1661" cy="219"/>
          </a:xfrm>
        </p:grpSpPr>
        <p:sp>
          <p:nvSpPr>
            <p:cNvPr id="66583" name="Line 23"/>
            <p:cNvSpPr>
              <a:spLocks noChangeShapeType="1"/>
            </p:cNvSpPr>
            <p:nvPr/>
          </p:nvSpPr>
          <p:spPr bwMode="auto">
            <a:xfrm flipH="1">
              <a:off x="328" y="0"/>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584" name="Rectangle 24"/>
            <p:cNvSpPr>
              <a:spLocks/>
            </p:cNvSpPr>
            <p:nvPr/>
          </p:nvSpPr>
          <p:spPr bwMode="auto">
            <a:xfrm>
              <a:off x="0" y="19"/>
              <a:ext cx="1661"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Food Production</a:t>
              </a:r>
            </a:p>
          </p:txBody>
        </p:sp>
      </p:grpSp>
      <p:grpSp>
        <p:nvGrpSpPr>
          <p:cNvPr id="66585" name="Group 25"/>
          <p:cNvGrpSpPr>
            <a:grpSpLocks/>
          </p:cNvGrpSpPr>
          <p:nvPr/>
        </p:nvGrpSpPr>
        <p:grpSpPr bwMode="auto">
          <a:xfrm>
            <a:off x="2759075" y="1698625"/>
            <a:ext cx="4495800" cy="317500"/>
            <a:chOff x="0" y="0"/>
            <a:chExt cx="2832" cy="200"/>
          </a:xfrm>
        </p:grpSpPr>
        <p:sp>
          <p:nvSpPr>
            <p:cNvPr id="66586" name="Rectangle 26"/>
            <p:cNvSpPr>
              <a:spLocks/>
            </p:cNvSpPr>
            <p:nvPr/>
          </p:nvSpPr>
          <p:spPr bwMode="auto">
            <a:xfrm>
              <a:off x="965" y="0"/>
              <a:ext cx="1867"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Clothing Production</a:t>
              </a:r>
            </a:p>
          </p:txBody>
        </p:sp>
        <p:sp>
          <p:nvSpPr>
            <p:cNvPr id="66587" name="Line 27"/>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66588" name="Rectangle 28"/>
          <p:cNvSpPr>
            <a:spLocks/>
          </p:cNvSpPr>
          <p:nvPr/>
        </p:nvSpPr>
        <p:spPr bwMode="auto">
          <a:xfrm>
            <a:off x="1260475" y="5027613"/>
            <a:ext cx="446088"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5K</a:t>
            </a:r>
          </a:p>
        </p:txBody>
      </p:sp>
      <p:sp>
        <p:nvSpPr>
          <p:cNvPr id="66589" name="Rectangle 29"/>
          <p:cNvSpPr>
            <a:spLocks/>
          </p:cNvSpPr>
          <p:nvPr/>
        </p:nvSpPr>
        <p:spPr bwMode="auto">
          <a:xfrm>
            <a:off x="7253288" y="5024438"/>
            <a:ext cx="5730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25K</a:t>
            </a:r>
          </a:p>
        </p:txBody>
      </p:sp>
      <p:sp>
        <p:nvSpPr>
          <p:cNvPr id="66590" name="Rectangle 30"/>
          <p:cNvSpPr>
            <a:spLocks/>
          </p:cNvSpPr>
          <p:nvPr/>
        </p:nvSpPr>
        <p:spPr bwMode="auto">
          <a:xfrm>
            <a:off x="5243513" y="1962150"/>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15L</a:t>
            </a:r>
          </a:p>
        </p:txBody>
      </p:sp>
      <p:sp>
        <p:nvSpPr>
          <p:cNvPr id="66591" name="Rectangle 31"/>
          <p:cNvSpPr>
            <a:spLocks/>
          </p:cNvSpPr>
          <p:nvPr/>
        </p:nvSpPr>
        <p:spPr bwMode="auto">
          <a:xfrm>
            <a:off x="5243513" y="5911850"/>
            <a:ext cx="547687"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35L</a:t>
            </a:r>
          </a:p>
        </p:txBody>
      </p:sp>
      <p:grpSp>
        <p:nvGrpSpPr>
          <p:cNvPr id="66592" name="Group 32"/>
          <p:cNvGrpSpPr>
            <a:grpSpLocks/>
          </p:cNvGrpSpPr>
          <p:nvPr/>
        </p:nvGrpSpPr>
        <p:grpSpPr bwMode="auto">
          <a:xfrm>
            <a:off x="5692775" y="3084513"/>
            <a:ext cx="1865313" cy="1136650"/>
            <a:chOff x="0" y="0"/>
            <a:chExt cx="1175" cy="716"/>
          </a:xfrm>
        </p:grpSpPr>
        <p:sp>
          <p:nvSpPr>
            <p:cNvPr id="66593" name="Freeform 33"/>
            <p:cNvSpPr>
              <a:spLocks/>
            </p:cNvSpPr>
            <p:nvPr/>
          </p:nvSpPr>
          <p:spPr bwMode="auto">
            <a:xfrm>
              <a:off x="0" y="0"/>
              <a:ext cx="847" cy="49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594" name="Rectangle 34"/>
            <p:cNvSpPr>
              <a:spLocks/>
            </p:cNvSpPr>
            <p:nvPr/>
          </p:nvSpPr>
          <p:spPr bwMode="auto">
            <a:xfrm>
              <a:off x="813" y="492"/>
              <a:ext cx="36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10C</a:t>
              </a:r>
            </a:p>
          </p:txBody>
        </p:sp>
      </p:grpSp>
      <p:grpSp>
        <p:nvGrpSpPr>
          <p:cNvPr id="66595" name="Group 35"/>
          <p:cNvGrpSpPr>
            <a:grpSpLocks/>
          </p:cNvGrpSpPr>
          <p:nvPr/>
        </p:nvGrpSpPr>
        <p:grpSpPr bwMode="auto">
          <a:xfrm>
            <a:off x="5040313" y="3514725"/>
            <a:ext cx="1512887" cy="1611313"/>
            <a:chOff x="0" y="0"/>
            <a:chExt cx="952" cy="1015"/>
          </a:xfrm>
        </p:grpSpPr>
        <p:sp>
          <p:nvSpPr>
            <p:cNvPr id="66596" name="Freeform 36"/>
            <p:cNvSpPr>
              <a:spLocks/>
            </p:cNvSpPr>
            <p:nvPr/>
          </p:nvSpPr>
          <p:spPr bwMode="auto">
            <a:xfrm>
              <a:off x="0" y="0"/>
              <a:ext cx="614" cy="874"/>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597" name="Rectangle 37"/>
            <p:cNvSpPr>
              <a:spLocks/>
            </p:cNvSpPr>
            <p:nvPr/>
          </p:nvSpPr>
          <p:spPr bwMode="auto">
            <a:xfrm>
              <a:off x="607" y="791"/>
              <a:ext cx="34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60F</a:t>
              </a:r>
            </a:p>
          </p:txBody>
        </p:sp>
      </p:grpSp>
      <p:grpSp>
        <p:nvGrpSpPr>
          <p:cNvPr id="66598" name="Group 38"/>
          <p:cNvGrpSpPr>
            <a:grpSpLocks/>
          </p:cNvGrpSpPr>
          <p:nvPr/>
        </p:nvGrpSpPr>
        <p:grpSpPr bwMode="auto">
          <a:xfrm>
            <a:off x="4695825" y="3802063"/>
            <a:ext cx="1608138" cy="1733550"/>
            <a:chOff x="0" y="0"/>
            <a:chExt cx="1013" cy="1092"/>
          </a:xfrm>
        </p:grpSpPr>
        <p:sp>
          <p:nvSpPr>
            <p:cNvPr id="66599" name="Freeform 39"/>
            <p:cNvSpPr>
              <a:spLocks/>
            </p:cNvSpPr>
            <p:nvPr/>
          </p:nvSpPr>
          <p:spPr bwMode="auto">
            <a:xfrm>
              <a:off x="0" y="0"/>
              <a:ext cx="640" cy="941"/>
            </a:xfrm>
            <a:custGeom>
              <a:avLst/>
              <a:gdLst>
                <a:gd name="T0" fmla="*/ 0 w 21600"/>
                <a:gd name="T1" fmla="*/ 0 h 21600"/>
                <a:gd name="T2" fmla="*/ 878 w 21600"/>
                <a:gd name="T3" fmla="*/ 3890 h 21600"/>
                <a:gd name="T4" fmla="*/ 1459 w 21600"/>
                <a:gd name="T5" fmla="*/ 5800 h 21600"/>
                <a:gd name="T6" fmla="*/ 2039 w 21600"/>
                <a:gd name="T7" fmla="*/ 7640 h 21600"/>
                <a:gd name="T8" fmla="*/ 2828 w 21600"/>
                <a:gd name="T9" fmla="*/ 9396 h 21600"/>
                <a:gd name="T10" fmla="*/ 3692 w 21600"/>
                <a:gd name="T11" fmla="*/ 11095 h 21600"/>
                <a:gd name="T12" fmla="*/ 4674 w 21600"/>
                <a:gd name="T13" fmla="*/ 12710 h 21600"/>
                <a:gd name="T14" fmla="*/ 5940 w 21600"/>
                <a:gd name="T15" fmla="*/ 14100 h 21600"/>
                <a:gd name="T16" fmla="*/ 7398 w 21600"/>
                <a:gd name="T17" fmla="*/ 15350 h 21600"/>
                <a:gd name="T18" fmla="*/ 9051 w 21600"/>
                <a:gd name="T19" fmla="*/ 16530 h 21600"/>
                <a:gd name="T20" fmla="*/ 10897 w 21600"/>
                <a:gd name="T21" fmla="*/ 17555 h 21600"/>
                <a:gd name="T22" fmla="*/ 12847 w 21600"/>
                <a:gd name="T23" fmla="*/ 18440 h 21600"/>
                <a:gd name="T24" fmla="*/ 14990 w 21600"/>
                <a:gd name="T25" fmla="*/ 19325 h 21600"/>
                <a:gd name="T26" fmla="*/ 17119 w 21600"/>
                <a:gd name="T27" fmla="*/ 20125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600" name="Rectangle 40"/>
            <p:cNvSpPr>
              <a:spLocks/>
            </p:cNvSpPr>
            <p:nvPr/>
          </p:nvSpPr>
          <p:spPr bwMode="auto">
            <a:xfrm>
              <a:off x="667" y="868"/>
              <a:ext cx="346"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50F</a:t>
              </a:r>
            </a:p>
          </p:txBody>
        </p:sp>
      </p:grpSp>
      <p:grpSp>
        <p:nvGrpSpPr>
          <p:cNvPr id="66601" name="Group 41"/>
          <p:cNvGrpSpPr>
            <a:grpSpLocks/>
          </p:cNvGrpSpPr>
          <p:nvPr/>
        </p:nvGrpSpPr>
        <p:grpSpPr bwMode="auto">
          <a:xfrm>
            <a:off x="3857625" y="3722688"/>
            <a:ext cx="2060575" cy="1835150"/>
            <a:chOff x="0" y="0"/>
            <a:chExt cx="1298" cy="1156"/>
          </a:xfrm>
        </p:grpSpPr>
        <p:sp>
          <p:nvSpPr>
            <p:cNvPr id="66602" name="Freeform 42"/>
            <p:cNvSpPr>
              <a:spLocks/>
            </p:cNvSpPr>
            <p:nvPr/>
          </p:nvSpPr>
          <p:spPr bwMode="auto">
            <a:xfrm rot="839999">
              <a:off x="277" y="226"/>
              <a:ext cx="935" cy="830"/>
            </a:xfrm>
            <a:custGeom>
              <a:avLst/>
              <a:gdLst>
                <a:gd name="T0" fmla="*/ 0 w 21600"/>
                <a:gd name="T1" fmla="*/ 0 h 21600"/>
                <a:gd name="T2" fmla="*/ 4137 w 21600"/>
                <a:gd name="T3" fmla="*/ 1090 h 21600"/>
                <a:gd name="T4" fmla="*/ 6105 w 21600"/>
                <a:gd name="T5" fmla="*/ 1732 h 21600"/>
                <a:gd name="T6" fmla="*/ 7989 w 21600"/>
                <a:gd name="T7" fmla="*/ 2453 h 21600"/>
                <a:gd name="T8" fmla="*/ 9858 w 21600"/>
                <a:gd name="T9" fmla="*/ 3191 h 21600"/>
                <a:gd name="T10" fmla="*/ 11542 w 21600"/>
                <a:gd name="T11" fmla="*/ 4105 h 21600"/>
                <a:gd name="T12" fmla="*/ 13110 w 21600"/>
                <a:gd name="T13" fmla="*/ 5196 h 21600"/>
                <a:gd name="T14" fmla="*/ 14595 w 21600"/>
                <a:gd name="T15" fmla="*/ 6462 h 21600"/>
                <a:gd name="T16" fmla="*/ 15879 w 21600"/>
                <a:gd name="T17" fmla="*/ 7922 h 21600"/>
                <a:gd name="T18" fmla="*/ 16963 w 21600"/>
                <a:gd name="T19" fmla="*/ 9477 h 21600"/>
                <a:gd name="T20" fmla="*/ 17947 w 21600"/>
                <a:gd name="T21" fmla="*/ 11305 h 21600"/>
                <a:gd name="T22" fmla="*/ 18831 w 21600"/>
                <a:gd name="T23" fmla="*/ 13213 h 21600"/>
                <a:gd name="T24" fmla="*/ 19632 w 21600"/>
                <a:gd name="T25" fmla="*/ 15218 h 21600"/>
                <a:gd name="T26" fmla="*/ 20316 w 21600"/>
                <a:gd name="T27" fmla="*/ 1731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603" name="Rectangle 43"/>
            <p:cNvSpPr>
              <a:spLocks/>
            </p:cNvSpPr>
            <p:nvPr/>
          </p:nvSpPr>
          <p:spPr bwMode="auto">
            <a:xfrm>
              <a:off x="0" y="0"/>
              <a:ext cx="432"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39688" bIns="0"/>
            <a:lstStyle/>
            <a:p>
              <a:pPr marL="39688"/>
              <a:r>
                <a:rPr lang="en-US" sz="1800" b="1">
                  <a:solidFill>
                    <a:schemeClr val="tx1"/>
                  </a:solidFill>
                  <a:latin typeface="Arial" charset="0"/>
                  <a:ea typeface="ＭＳ Ｐゴシック" charset="0"/>
                  <a:cs typeface="Arial" charset="0"/>
                  <a:sym typeface="Arial" charset="0"/>
                </a:rPr>
                <a:t>25C</a:t>
              </a:r>
            </a:p>
          </p:txBody>
        </p:sp>
      </p:grpSp>
      <p:grpSp>
        <p:nvGrpSpPr>
          <p:cNvPr id="66604" name="Group 44"/>
          <p:cNvGrpSpPr>
            <a:grpSpLocks/>
          </p:cNvGrpSpPr>
          <p:nvPr/>
        </p:nvGrpSpPr>
        <p:grpSpPr bwMode="auto">
          <a:xfrm>
            <a:off x="3449638" y="4122738"/>
            <a:ext cx="1793875" cy="1330325"/>
            <a:chOff x="0" y="0"/>
            <a:chExt cx="1130" cy="838"/>
          </a:xfrm>
        </p:grpSpPr>
        <p:sp>
          <p:nvSpPr>
            <p:cNvPr id="66605" name="Rectangle 45"/>
            <p:cNvSpPr>
              <a:spLocks/>
            </p:cNvSpPr>
            <p:nvPr/>
          </p:nvSpPr>
          <p:spPr bwMode="auto">
            <a:xfrm>
              <a:off x="0" y="0"/>
              <a:ext cx="36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30C</a:t>
              </a:r>
            </a:p>
          </p:txBody>
        </p:sp>
        <p:sp>
          <p:nvSpPr>
            <p:cNvPr id="66606" name="Freeform 46"/>
            <p:cNvSpPr>
              <a:spLocks/>
            </p:cNvSpPr>
            <p:nvPr/>
          </p:nvSpPr>
          <p:spPr bwMode="auto">
            <a:xfrm>
              <a:off x="371" y="148"/>
              <a:ext cx="759" cy="690"/>
            </a:xfrm>
            <a:custGeom>
              <a:avLst/>
              <a:gdLst>
                <a:gd name="T0" fmla="*/ 0 w 21600"/>
                <a:gd name="T1" fmla="*/ 0 h 21600"/>
                <a:gd name="T2" fmla="*/ 4089 w 21600"/>
                <a:gd name="T3" fmla="*/ 1042 h 21600"/>
                <a:gd name="T4" fmla="*/ 8049 w 21600"/>
                <a:gd name="T5" fmla="*/ 2309 h 21600"/>
                <a:gd name="T6" fmla="*/ 9805 w 21600"/>
                <a:gd name="T7" fmla="*/ 3127 h 21600"/>
                <a:gd name="T8" fmla="*/ 11560 w 21600"/>
                <a:gd name="T9" fmla="*/ 4067 h 21600"/>
                <a:gd name="T10" fmla="*/ 13187 w 21600"/>
                <a:gd name="T11" fmla="*/ 5109 h 21600"/>
                <a:gd name="T12" fmla="*/ 14600 w 21600"/>
                <a:gd name="T13" fmla="*/ 6376 h 21600"/>
                <a:gd name="T14" fmla="*/ 15884 w 21600"/>
                <a:gd name="T15" fmla="*/ 7888 h 21600"/>
                <a:gd name="T16" fmla="*/ 16933 w 21600"/>
                <a:gd name="T17" fmla="*/ 9523 h 21600"/>
                <a:gd name="T18" fmla="*/ 17982 w 21600"/>
                <a:gd name="T19" fmla="*/ 11260 h 21600"/>
                <a:gd name="T20" fmla="*/ 18796 w 21600"/>
                <a:gd name="T21" fmla="*/ 13119 h 21600"/>
                <a:gd name="T22" fmla="*/ 20316 w 21600"/>
                <a:gd name="T23" fmla="*/ 1730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66607" name="Group 47"/>
          <p:cNvGrpSpPr>
            <a:grpSpLocks/>
          </p:cNvGrpSpPr>
          <p:nvPr/>
        </p:nvGrpSpPr>
        <p:grpSpPr bwMode="auto">
          <a:xfrm>
            <a:off x="5272088" y="4129088"/>
            <a:ext cx="371475" cy="461962"/>
            <a:chOff x="0" y="0"/>
            <a:chExt cx="234" cy="291"/>
          </a:xfrm>
        </p:grpSpPr>
        <p:sp>
          <p:nvSpPr>
            <p:cNvPr id="66608" name="Oval 48"/>
            <p:cNvSpPr>
              <a:spLocks/>
            </p:cNvSpPr>
            <p:nvPr/>
          </p:nvSpPr>
          <p:spPr bwMode="auto">
            <a:xfrm>
              <a:off x="0" y="19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09" name="Rectangle 49"/>
            <p:cNvSpPr>
              <a:spLocks/>
            </p:cNvSpPr>
            <p:nvPr/>
          </p:nvSpPr>
          <p:spPr bwMode="auto">
            <a:xfrm>
              <a:off x="44"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C</a:t>
              </a:r>
            </a:p>
          </p:txBody>
        </p:sp>
      </p:grpSp>
      <p:grpSp>
        <p:nvGrpSpPr>
          <p:cNvPr id="66610" name="Group 50"/>
          <p:cNvGrpSpPr>
            <a:grpSpLocks/>
          </p:cNvGrpSpPr>
          <p:nvPr/>
        </p:nvGrpSpPr>
        <p:grpSpPr bwMode="auto">
          <a:xfrm>
            <a:off x="6272213" y="2435225"/>
            <a:ext cx="1449387" cy="1395413"/>
            <a:chOff x="0" y="0"/>
            <a:chExt cx="913" cy="879"/>
          </a:xfrm>
        </p:grpSpPr>
        <p:sp>
          <p:nvSpPr>
            <p:cNvPr id="66611" name="Freeform 51"/>
            <p:cNvSpPr>
              <a:spLocks/>
            </p:cNvSpPr>
            <p:nvPr/>
          </p:nvSpPr>
          <p:spPr bwMode="auto">
            <a:xfrm rot="-420000">
              <a:off x="40" y="26"/>
              <a:ext cx="472" cy="695"/>
            </a:xfrm>
            <a:custGeom>
              <a:avLst/>
              <a:gdLst>
                <a:gd name="T0" fmla="*/ 0 w 21600"/>
                <a:gd name="T1" fmla="*/ 0 h 21600"/>
                <a:gd name="T2" fmla="*/ 858 w 21600"/>
                <a:gd name="T3" fmla="*/ 3940 h 21600"/>
                <a:gd name="T4" fmla="*/ 1967 w 21600"/>
                <a:gd name="T5" fmla="*/ 7725 h 21600"/>
                <a:gd name="T6" fmla="*/ 2679 w 21600"/>
                <a:gd name="T7" fmla="*/ 9490 h 21600"/>
                <a:gd name="T8" fmla="*/ 3663 w 21600"/>
                <a:gd name="T9" fmla="*/ 11185 h 21600"/>
                <a:gd name="T10" fmla="*/ 4626 w 21600"/>
                <a:gd name="T11" fmla="*/ 12727 h 21600"/>
                <a:gd name="T12" fmla="*/ 5902 w 21600"/>
                <a:gd name="T13" fmla="*/ 14200 h 21600"/>
                <a:gd name="T14" fmla="*/ 7305 w 21600"/>
                <a:gd name="T15" fmla="*/ 15433 h 21600"/>
                <a:gd name="T16" fmla="*/ 8979 w 21600"/>
                <a:gd name="T17" fmla="*/ 16581 h 21600"/>
                <a:gd name="T18" fmla="*/ 10800 w 21600"/>
                <a:gd name="T19" fmla="*/ 17592 h 21600"/>
                <a:gd name="T20" fmla="*/ 12767 w 21600"/>
                <a:gd name="T21" fmla="*/ 18517 h 21600"/>
                <a:gd name="T22" fmla="*/ 17121 w 21600"/>
                <a:gd name="T23" fmla="*/ 20127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612" name="Rectangle 52"/>
            <p:cNvSpPr>
              <a:spLocks/>
            </p:cNvSpPr>
            <p:nvPr/>
          </p:nvSpPr>
          <p:spPr bwMode="auto">
            <a:xfrm rot="120000">
              <a:off x="564" y="649"/>
              <a:ext cx="345"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80F</a:t>
              </a:r>
            </a:p>
          </p:txBody>
        </p:sp>
      </p:grpSp>
      <p:grpSp>
        <p:nvGrpSpPr>
          <p:cNvPr id="66613" name="Group 53"/>
          <p:cNvGrpSpPr>
            <a:grpSpLocks/>
          </p:cNvGrpSpPr>
          <p:nvPr/>
        </p:nvGrpSpPr>
        <p:grpSpPr bwMode="auto">
          <a:xfrm>
            <a:off x="6470650" y="3219450"/>
            <a:ext cx="301625" cy="436563"/>
            <a:chOff x="0" y="0"/>
            <a:chExt cx="189" cy="275"/>
          </a:xfrm>
        </p:grpSpPr>
        <p:sp>
          <p:nvSpPr>
            <p:cNvPr id="66614" name="Oval 54"/>
            <p:cNvSpPr>
              <a:spLocks/>
            </p:cNvSpPr>
            <p:nvPr/>
          </p:nvSpPr>
          <p:spPr bwMode="auto">
            <a:xfrm>
              <a:off x="36" y="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15" name="Rectangle 55"/>
            <p:cNvSpPr>
              <a:spLocks/>
            </p:cNvSpPr>
            <p:nvPr/>
          </p:nvSpPr>
          <p:spPr bwMode="auto">
            <a:xfrm>
              <a:off x="0" y="75"/>
              <a:ext cx="189"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D</a:t>
              </a:r>
            </a:p>
          </p:txBody>
        </p:sp>
      </p:grpSp>
      <p:grpSp>
        <p:nvGrpSpPr>
          <p:cNvPr id="66616" name="Group 56"/>
          <p:cNvGrpSpPr>
            <a:grpSpLocks/>
          </p:cNvGrpSpPr>
          <p:nvPr/>
        </p:nvGrpSpPr>
        <p:grpSpPr bwMode="auto">
          <a:xfrm>
            <a:off x="5457825" y="4843463"/>
            <a:ext cx="355600" cy="447675"/>
            <a:chOff x="0" y="0"/>
            <a:chExt cx="224" cy="282"/>
          </a:xfrm>
        </p:grpSpPr>
        <p:sp>
          <p:nvSpPr>
            <p:cNvPr id="66617" name="Oval 57"/>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18" name="Rectangle 58"/>
            <p:cNvSpPr>
              <a:spLocks/>
            </p:cNvSpPr>
            <p:nvPr/>
          </p:nvSpPr>
          <p:spPr bwMode="auto">
            <a:xfrm>
              <a:off x="34" y="0"/>
              <a:ext cx="190"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grpSp>
        <p:nvGrpSpPr>
          <p:cNvPr id="66619" name="Group 59"/>
          <p:cNvGrpSpPr>
            <a:grpSpLocks/>
          </p:cNvGrpSpPr>
          <p:nvPr/>
        </p:nvGrpSpPr>
        <p:grpSpPr bwMode="auto">
          <a:xfrm>
            <a:off x="4719638" y="4667250"/>
            <a:ext cx="300037" cy="436563"/>
            <a:chOff x="0" y="0"/>
            <a:chExt cx="189" cy="275"/>
          </a:xfrm>
        </p:grpSpPr>
        <p:sp>
          <p:nvSpPr>
            <p:cNvPr id="66620" name="Oval 60"/>
            <p:cNvSpPr>
              <a:spLocks/>
            </p:cNvSpPr>
            <p:nvPr/>
          </p:nvSpPr>
          <p:spPr bwMode="auto">
            <a:xfrm>
              <a:off x="72" y="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21" name="Rectangle 61"/>
            <p:cNvSpPr>
              <a:spLocks/>
            </p:cNvSpPr>
            <p:nvPr/>
          </p:nvSpPr>
          <p:spPr bwMode="auto">
            <a:xfrm>
              <a:off x="0" y="75"/>
              <a:ext cx="189" cy="2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B</a:t>
              </a:r>
            </a:p>
          </p:txBody>
        </p:sp>
      </p:grpSp>
      <p:sp>
        <p:nvSpPr>
          <p:cNvPr id="66622" name="Freeform 62"/>
          <p:cNvSpPr>
            <a:spLocks/>
          </p:cNvSpPr>
          <p:nvPr/>
        </p:nvSpPr>
        <p:spPr bwMode="auto">
          <a:xfrm>
            <a:off x="1843088" y="2371725"/>
            <a:ext cx="5400675" cy="3543300"/>
          </a:xfrm>
          <a:custGeom>
            <a:avLst/>
            <a:gdLst>
              <a:gd name="T0" fmla="*/ 0 w 21600"/>
              <a:gd name="T1" fmla="*/ 21600 h 21600"/>
              <a:gd name="T2" fmla="*/ 14057 w 21600"/>
              <a:gd name="T3" fmla="*/ 13065 h 21600"/>
              <a:gd name="T4" fmla="*/ 21600 w 21600"/>
              <a:gd name="T5" fmla="*/ 0 h 21600"/>
            </a:gdLst>
            <a:ahLst/>
            <a:cxnLst>
              <a:cxn ang="0">
                <a:pos x="T0" y="T1"/>
              </a:cxn>
              <a:cxn ang="0">
                <a:pos x="T2" y="T3"/>
              </a:cxn>
              <a:cxn ang="0">
                <a:pos x="T4" y="T5"/>
              </a:cxn>
            </a:cxnLst>
            <a:rect l="0" t="0" r="r" b="b"/>
            <a:pathLst>
              <a:path w="21600" h="21600">
                <a:moveTo>
                  <a:pt x="0" y="21600"/>
                </a:moveTo>
                <a:cubicBezTo>
                  <a:pt x="5225" y="19132"/>
                  <a:pt x="10457" y="16665"/>
                  <a:pt x="14057" y="13065"/>
                </a:cubicBezTo>
                <a:cubicBezTo>
                  <a:pt x="17657" y="9465"/>
                  <a:pt x="19625" y="4732"/>
                  <a:pt x="21600" y="0"/>
                </a:cubicBezTo>
              </a:path>
            </a:pathLst>
          </a:custGeom>
          <a:noFill/>
          <a:ln w="381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66623" name="Rectangle 63"/>
          <p:cNvSpPr>
            <a:spLocks/>
          </p:cNvSpPr>
          <p:nvPr/>
        </p:nvSpPr>
        <p:spPr bwMode="auto">
          <a:xfrm>
            <a:off x="1978025" y="3267075"/>
            <a:ext cx="1625600" cy="8001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Production Contract Curve</a:t>
            </a:r>
          </a:p>
        </p:txBody>
      </p:sp>
      <p:sp>
        <p:nvSpPr>
          <p:cNvPr id="66624" name="Line 64"/>
          <p:cNvSpPr>
            <a:spLocks noChangeShapeType="1"/>
          </p:cNvSpPr>
          <p:nvPr/>
        </p:nvSpPr>
        <p:spPr bwMode="auto">
          <a:xfrm>
            <a:off x="2686050" y="4300538"/>
            <a:ext cx="800100" cy="885825"/>
          </a:xfrm>
          <a:prstGeom prst="line">
            <a:avLst/>
          </a:prstGeom>
          <a:noFill/>
          <a:ln w="38100" cap="flat">
            <a:solidFill>
              <a:schemeClr val="tx1"/>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76" name="Footer Placeholder 75"/>
          <p:cNvSpPr>
            <a:spLocks noGrp="1"/>
          </p:cNvSpPr>
          <p:nvPr>
            <p:ph type="ftr" sz="quarter" idx="3"/>
          </p:nvPr>
        </p:nvSpPr>
        <p:spPr/>
        <p:txBody>
          <a:bodyPr/>
          <a:lstStyle/>
          <a:p>
            <a:pPr>
              <a:defRPr/>
            </a:pPr>
            <a:r>
              <a:rPr lang="en-US" smtClean="0"/>
              <a:t>Chayun Tantivasadakarn</a:t>
            </a:r>
            <a:endParaRPr lang="en-US"/>
          </a:p>
        </p:txBody>
      </p:sp>
      <p:sp>
        <p:nvSpPr>
          <p:cNvPr id="72" name="Slide Number Placeholder 71"/>
          <p:cNvSpPr>
            <a:spLocks noGrp="1"/>
          </p:cNvSpPr>
          <p:nvPr>
            <p:ph type="sldNum" sz="quarter" idx="10"/>
          </p:nvPr>
        </p:nvSpPr>
        <p:spPr/>
        <p:txBody>
          <a:bodyPr/>
          <a:lstStyle/>
          <a:p>
            <a:pPr>
              <a:defRPr/>
            </a:pPr>
            <a:fld id="{9E387584-B985-904E-8245-01EF6FD3F89F}" type="slidenum">
              <a:rPr lang="en-US" smtClean="0"/>
              <a:pPr>
                <a:defRPr/>
              </a:pPr>
              <a:t>39</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6622"/>
                                        </p:tgtEl>
                                        <p:attrNameLst>
                                          <p:attrName>style.visibility</p:attrName>
                                        </p:attrNameLst>
                                      </p:cBhvr>
                                      <p:to>
                                        <p:strVal val="visible"/>
                                      </p:to>
                                    </p:set>
                                    <p:animEffect transition="in" filter="strips(downLeft)">
                                      <p:cBhvr>
                                        <p:cTn id="7" dur="500"/>
                                        <p:tgtEl>
                                          <p:spTgt spid="666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6623"/>
                                        </p:tgtEl>
                                        <p:attrNameLst>
                                          <p:attrName>style.visibility</p:attrName>
                                        </p:attrNameLst>
                                      </p:cBhvr>
                                      <p:to>
                                        <p:strVal val="visible"/>
                                      </p:to>
                                    </p:set>
                                    <p:animEffect transition="in" filter="wipe(up)">
                                      <p:cBhvr>
                                        <p:cTn id="12" dur="500"/>
                                        <p:tgtEl>
                                          <p:spTgt spid="666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6624"/>
                                        </p:tgtEl>
                                        <p:attrNameLst>
                                          <p:attrName>style.visibility</p:attrName>
                                        </p:attrNameLst>
                                      </p:cBhvr>
                                      <p:to>
                                        <p:strVal val="visible"/>
                                      </p:to>
                                    </p:set>
                                    <p:animEffect transition="in" filter="wipe(up)">
                                      <p:cBhvr>
                                        <p:cTn id="17" dur="500"/>
                                        <p:tgtEl>
                                          <p:spTgt spid="666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622" grpId="0" animBg="1"/>
      <p:bldP spid="66623" grpId="0" animBg="1" autoUpdateAnimBg="0"/>
      <p:bldP spid="66624" grpId="0" animBg="1"/>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7589" name="Rectangle 5"/>
          <p:cNvSpPr>
            <a:spLocks noGrp="1" noChangeArrowheads="1"/>
          </p:cNvSpPr>
          <p:nvPr>
            <p:ph type="title"/>
          </p:nvPr>
        </p:nvSpPr>
        <p:spPr>
          <a:xfrm>
            <a:off x="381000" y="228600"/>
            <a:ext cx="7924800" cy="838200"/>
          </a:xfrm>
          <a:ln/>
        </p:spPr>
        <p:txBody>
          <a:bodyPr rIns="132080"/>
          <a:lstStyle/>
          <a:p>
            <a:r>
              <a:rPr lang="en-US" sz="4000" dirty="0"/>
              <a:t>Producer Equilibrium – Competitive Input Markets</a:t>
            </a:r>
          </a:p>
        </p:txBody>
      </p:sp>
      <p:sp>
        <p:nvSpPr>
          <p:cNvPr id="67590" name="Rectangle 6"/>
          <p:cNvSpPr>
            <a:spLocks noGrp="1" noChangeArrowheads="1"/>
          </p:cNvSpPr>
          <p:nvPr>
            <p:ph idx="1"/>
          </p:nvPr>
        </p:nvSpPr>
        <p:spPr>
          <a:xfrm>
            <a:off x="685800" y="1371600"/>
            <a:ext cx="8458200" cy="4724400"/>
          </a:xfrm>
          <a:ln/>
        </p:spPr>
        <p:txBody>
          <a:bodyPr rIns="132080"/>
          <a:lstStyle/>
          <a:p>
            <a:r>
              <a:rPr lang="en-US" sz="4400" dirty="0"/>
              <a:t>If input markets are competitive, an efficient point will be achieved</a:t>
            </a:r>
          </a:p>
          <a:p>
            <a:r>
              <a:rPr lang="en-US" sz="4400" dirty="0"/>
              <a:t>In competitive input markets</a:t>
            </a:r>
          </a:p>
          <a:p>
            <a:pPr marL="782638" lvl="1"/>
            <a:r>
              <a:rPr lang="en-US" sz="4000" dirty="0"/>
              <a:t>Wage rate, </a:t>
            </a:r>
            <a:r>
              <a:rPr lang="en-US" sz="4000" i="1" dirty="0" err="1"/>
              <a:t>w</a:t>
            </a:r>
            <a:r>
              <a:rPr lang="en-US" sz="4000" dirty="0"/>
              <a:t>, will be equal in all industries</a:t>
            </a:r>
          </a:p>
          <a:p>
            <a:pPr marL="782638" lvl="1"/>
            <a:r>
              <a:rPr lang="en-US" sz="4000" dirty="0"/>
              <a:t>Rental rate of capital, </a:t>
            </a:r>
            <a:r>
              <a:rPr lang="en-US" sz="4000" i="1" dirty="0" err="1"/>
              <a:t>r</a:t>
            </a:r>
            <a:r>
              <a:rPr lang="en-US" sz="4000" dirty="0"/>
              <a:t>, will be equal in all </a:t>
            </a:r>
            <a:r>
              <a:rPr lang="en-US" sz="4000" dirty="0" smtClean="0"/>
              <a:t>industries</a:t>
            </a:r>
          </a:p>
          <a:p>
            <a:pPr marL="382588"/>
            <a:r>
              <a:rPr lang="en-US" sz="4400" dirty="0" smtClean="0"/>
              <a:t>To minimize cost, each firm will mix inputs until</a:t>
            </a:r>
            <a:endParaRPr lang="en-US" sz="44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40</a:t>
            </a:fld>
            <a:endParaRPr lang="th-TH"/>
          </a:p>
        </p:txBody>
      </p:sp>
      <p:grpSp>
        <p:nvGrpSpPr>
          <p:cNvPr id="6" name="Group 15"/>
          <p:cNvGrpSpPr>
            <a:grpSpLocks/>
          </p:cNvGrpSpPr>
          <p:nvPr/>
        </p:nvGrpSpPr>
        <p:grpSpPr bwMode="auto">
          <a:xfrm>
            <a:off x="2627313" y="5329238"/>
            <a:ext cx="4995862" cy="1300162"/>
            <a:chOff x="0" y="0"/>
            <a:chExt cx="3328" cy="1029"/>
          </a:xfrm>
        </p:grpSpPr>
        <p:sp>
          <p:nvSpPr>
            <p:cNvPr id="7" name="Rectangle 16"/>
            <p:cNvSpPr>
              <a:spLocks/>
            </p:cNvSpPr>
            <p:nvPr/>
          </p:nvSpPr>
          <p:spPr bwMode="auto">
            <a:xfrm>
              <a:off x="0" y="0"/>
              <a:ext cx="3328" cy="1029"/>
            </a:xfrm>
            <a:prstGeom prst="rect">
              <a:avLst/>
            </a:prstGeom>
            <a:solidFill>
              <a:srgbClr val="CCCCFF"/>
            </a:solidFill>
            <a:ln w="12700">
              <a:noFill/>
              <a:miter lim="800000"/>
              <a:headEnd/>
              <a:tailEnd/>
            </a:ln>
          </p:spPr>
          <p:txBody>
            <a:bodyPr lIns="0" tIns="0" rIns="0" bIns="0">
              <a:prstTxWarp prst="textNoShape">
                <a:avLst/>
              </a:prstTxWarp>
            </a:bodyPr>
            <a:lstStyle/>
            <a:p>
              <a:endParaRPr lang="en-US"/>
            </a:p>
          </p:txBody>
        </p:sp>
        <p:pic>
          <p:nvPicPr>
            <p:cNvPr id="8" name="Picture 17"/>
            <p:cNvPicPr>
              <a:picLocks noChangeArrowheads="1"/>
            </p:cNvPicPr>
            <p:nvPr/>
          </p:nvPicPr>
          <p:blipFill>
            <a:blip r:embed="rId2"/>
            <a:srcRect/>
            <a:stretch>
              <a:fillRect/>
            </a:stretch>
          </p:blipFill>
          <p:spPr bwMode="auto">
            <a:xfrm>
              <a:off x="0" y="0"/>
              <a:ext cx="3328" cy="1029"/>
            </a:xfrm>
            <a:prstGeom prst="rect">
              <a:avLst/>
            </a:prstGeom>
            <a:solidFill>
              <a:srgbClr val="CCFFCC"/>
            </a:solidFill>
            <a:ln w="12700">
              <a:solidFill>
                <a:schemeClr val="tx1"/>
              </a:solidFill>
              <a:miter lim="800000"/>
              <a:headEnd/>
              <a:tailEnd/>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759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759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759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759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759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build="p" bldLvl="5" autoUpdateAnimBg="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1685" name="Rectangle 5"/>
          <p:cNvSpPr>
            <a:spLocks noGrp="1" noChangeArrowheads="1"/>
          </p:cNvSpPr>
          <p:nvPr>
            <p:ph type="title"/>
          </p:nvPr>
        </p:nvSpPr>
        <p:spPr>
          <a:ln/>
        </p:spPr>
        <p:txBody>
          <a:bodyPr rIns="132080"/>
          <a:lstStyle/>
          <a:p>
            <a:r>
              <a:rPr lang="en-US" dirty="0"/>
              <a:t>Production Possibilities</a:t>
            </a:r>
            <a:r>
              <a:rPr lang="en-US" dirty="0" smtClean="0"/>
              <a:t> Curve (PPC)</a:t>
            </a:r>
            <a:endParaRPr lang="en-US" dirty="0"/>
          </a:p>
        </p:txBody>
      </p:sp>
      <p:sp>
        <p:nvSpPr>
          <p:cNvPr id="71686" name="Rectangle 6"/>
          <p:cNvSpPr>
            <a:spLocks noGrp="1" noChangeArrowheads="1"/>
          </p:cNvSpPr>
          <p:nvPr>
            <p:ph idx="1"/>
          </p:nvPr>
        </p:nvSpPr>
        <p:spPr>
          <a:ln/>
        </p:spPr>
        <p:txBody>
          <a:bodyPr rIns="132080"/>
          <a:lstStyle/>
          <a:p>
            <a:r>
              <a:rPr lang="en-US" dirty="0" smtClean="0"/>
              <a:t>PPC </a:t>
            </a:r>
            <a:r>
              <a:rPr lang="en-US" dirty="0"/>
              <a:t>shows the various combinations of two goods that can be produced with fixed quantities of inputs.</a:t>
            </a:r>
            <a:endParaRPr lang="en-US" dirty="0" smtClean="0"/>
          </a:p>
          <a:p>
            <a:r>
              <a:rPr lang="en-US" dirty="0" smtClean="0"/>
              <a:t>PPC </a:t>
            </a:r>
            <a:r>
              <a:rPr lang="en-US" dirty="0"/>
              <a:t>is derived from the production contract curve</a:t>
            </a:r>
          </a:p>
          <a:p>
            <a:r>
              <a:rPr lang="en-US" dirty="0"/>
              <a:t>Points on </a:t>
            </a:r>
            <a:r>
              <a:rPr lang="en-US" dirty="0" smtClean="0"/>
              <a:t>PPC </a:t>
            </a:r>
            <a:r>
              <a:rPr lang="en-US" dirty="0"/>
              <a:t>show efficiently produced levels of both </a:t>
            </a:r>
            <a:r>
              <a:rPr lang="en-US" dirty="0" smtClean="0"/>
              <a:t>goods</a:t>
            </a:r>
          </a:p>
          <a:p>
            <a:r>
              <a:rPr lang="en-US" dirty="0" smtClean="0"/>
              <a:t>Points underneath the PPC show inefficient combination of inputs or under utilization of resources </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68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68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6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168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6" grpId="0" build="p" autoUpdateAnimBg="0"/>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4" name="Rectangle 9"/>
          <p:cNvSpPr>
            <a:spLocks noGrp="1" noChangeArrowheads="1"/>
          </p:cNvSpPr>
          <p:nvPr>
            <p:ph type="title"/>
          </p:nvPr>
        </p:nvSpPr>
        <p:spPr/>
        <p:txBody>
          <a:bodyPr rIns="132080"/>
          <a:lstStyle/>
          <a:p>
            <a:pPr eaLnBrk="1" hangingPunct="1"/>
            <a:r>
              <a:rPr lang="en-US">
                <a:latin typeface="Angsana New" charset="0"/>
                <a:ea typeface="ＭＳ Ｐゴシック" charset="-128"/>
              </a:rPr>
              <a:t>Production Possibilities Curve</a:t>
            </a:r>
          </a:p>
        </p:txBody>
      </p:sp>
      <p:sp>
        <p:nvSpPr>
          <p:cNvPr id="42124" name="Line 140"/>
          <p:cNvSpPr>
            <a:spLocks noChangeShapeType="1"/>
          </p:cNvSpPr>
          <p:nvPr/>
        </p:nvSpPr>
        <p:spPr bwMode="auto">
          <a:xfrm flipV="1">
            <a:off x="1187450" y="1989138"/>
            <a:ext cx="3816350" cy="3097212"/>
          </a:xfrm>
          <a:prstGeom prst="line">
            <a:avLst/>
          </a:prstGeom>
          <a:noFill/>
          <a:ln w="12700">
            <a:solidFill>
              <a:srgbClr val="000000"/>
            </a:solidFill>
            <a:round/>
            <a:headEnd/>
            <a:tailEnd/>
          </a:ln>
        </p:spPr>
        <p:txBody>
          <a:bodyPr>
            <a:prstTxWarp prst="textNoShape">
              <a:avLst/>
            </a:prstTxWarp>
          </a:bodyPr>
          <a:lstStyle/>
          <a:p>
            <a:endParaRPr lang="en-US">
              <a:latin typeface="Angsana New"/>
              <a:cs typeface="Angsana New"/>
            </a:endParaRPr>
          </a:p>
        </p:txBody>
      </p:sp>
      <p:grpSp>
        <p:nvGrpSpPr>
          <p:cNvPr id="2" name="Group 41"/>
          <p:cNvGrpSpPr>
            <a:grpSpLocks/>
          </p:cNvGrpSpPr>
          <p:nvPr/>
        </p:nvGrpSpPr>
        <p:grpSpPr bwMode="auto">
          <a:xfrm>
            <a:off x="166688" y="4570413"/>
            <a:ext cx="1263650" cy="1163637"/>
            <a:chOff x="0" y="0"/>
            <a:chExt cx="1130" cy="838"/>
          </a:xfrm>
        </p:grpSpPr>
        <p:sp>
          <p:nvSpPr>
            <p:cNvPr id="69725" name="Rectangle 42"/>
            <p:cNvSpPr>
              <a:spLocks/>
            </p:cNvSpPr>
            <p:nvPr/>
          </p:nvSpPr>
          <p:spPr bwMode="auto">
            <a:xfrm>
              <a:off x="0" y="0"/>
              <a:ext cx="33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50C</a:t>
              </a:r>
            </a:p>
          </p:txBody>
        </p:sp>
        <p:sp>
          <p:nvSpPr>
            <p:cNvPr id="69726" name="AutoShape 43"/>
            <p:cNvSpPr>
              <a:spLocks/>
            </p:cNvSpPr>
            <p:nvPr/>
          </p:nvSpPr>
          <p:spPr bwMode="auto">
            <a:xfrm>
              <a:off x="371" y="148"/>
              <a:ext cx="759" cy="690"/>
            </a:xfrm>
            <a:custGeom>
              <a:avLst/>
              <a:gdLst>
                <a:gd name="T0" fmla="*/ 0 w 21600"/>
                <a:gd name="T1" fmla="*/ 0 h 21600"/>
                <a:gd name="T2" fmla="*/ 21600 w 21600"/>
                <a:gd name="T3" fmla="*/ 21600 h 21600"/>
              </a:gdLst>
              <a:ahLst/>
              <a:cxnLst/>
              <a:rect l="T0" t="T1" r="T2" b="T3"/>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69638" name="Rectangle 48"/>
          <p:cNvSpPr>
            <a:spLocks/>
          </p:cNvSpPr>
          <p:nvPr/>
        </p:nvSpPr>
        <p:spPr bwMode="auto">
          <a:xfrm>
            <a:off x="1189038" y="1976438"/>
            <a:ext cx="3813175" cy="3100387"/>
          </a:xfrm>
          <a:prstGeom prst="rect">
            <a:avLst/>
          </a:prstGeom>
          <a:noFill/>
          <a:ln w="254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639" name="Rectangle 49"/>
          <p:cNvSpPr>
            <a:spLocks/>
          </p:cNvSpPr>
          <p:nvPr/>
        </p:nvSpPr>
        <p:spPr bwMode="auto">
          <a:xfrm>
            <a:off x="1141413" y="1619250"/>
            <a:ext cx="395287"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50L</a:t>
            </a:r>
          </a:p>
        </p:txBody>
      </p:sp>
      <p:sp>
        <p:nvSpPr>
          <p:cNvPr id="69640" name="Rectangle 50"/>
          <p:cNvSpPr>
            <a:spLocks/>
          </p:cNvSpPr>
          <p:nvPr/>
        </p:nvSpPr>
        <p:spPr bwMode="auto">
          <a:xfrm>
            <a:off x="4948238" y="1651000"/>
            <a:ext cx="296862"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O</a:t>
            </a:r>
            <a:r>
              <a:rPr lang="en-US" sz="2600" baseline="-19000">
                <a:solidFill>
                  <a:schemeClr val="tx1"/>
                </a:solidFill>
                <a:latin typeface="Angsana New"/>
                <a:ea typeface="Angsana New Bold Italic" charset="-34"/>
                <a:cs typeface="Angsana New"/>
                <a:sym typeface="Angsana New Bold Italic" charset="-34"/>
              </a:rPr>
              <a:t>C</a:t>
            </a:r>
          </a:p>
        </p:txBody>
      </p:sp>
      <p:sp>
        <p:nvSpPr>
          <p:cNvPr id="42035" name="Rectangle 51"/>
          <p:cNvSpPr>
            <a:spLocks/>
          </p:cNvSpPr>
          <p:nvPr/>
        </p:nvSpPr>
        <p:spPr bwMode="auto">
          <a:xfrm>
            <a:off x="946150" y="5011738"/>
            <a:ext cx="280988"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O</a:t>
            </a:r>
            <a:r>
              <a:rPr lang="en-US" sz="2600" baseline="-19000">
                <a:solidFill>
                  <a:schemeClr val="tx1"/>
                </a:solidFill>
                <a:latin typeface="Angsana New"/>
                <a:ea typeface="Angsana New Bold Italic" charset="-34"/>
                <a:cs typeface="Angsana New"/>
                <a:sym typeface="Angsana New Bold Italic" charset="-34"/>
              </a:rPr>
              <a:t>F</a:t>
            </a:r>
          </a:p>
        </p:txBody>
      </p:sp>
      <p:sp>
        <p:nvSpPr>
          <p:cNvPr id="69642" name="Rectangle 52"/>
          <p:cNvSpPr>
            <a:spLocks/>
          </p:cNvSpPr>
          <p:nvPr/>
        </p:nvSpPr>
        <p:spPr bwMode="auto">
          <a:xfrm>
            <a:off x="766763" y="1916113"/>
            <a:ext cx="419100"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30K</a:t>
            </a:r>
          </a:p>
        </p:txBody>
      </p:sp>
      <p:sp>
        <p:nvSpPr>
          <p:cNvPr id="69643" name="Rectangle 53"/>
          <p:cNvSpPr>
            <a:spLocks/>
          </p:cNvSpPr>
          <p:nvPr/>
        </p:nvSpPr>
        <p:spPr bwMode="auto">
          <a:xfrm>
            <a:off x="4606925" y="5072063"/>
            <a:ext cx="395288"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50L</a:t>
            </a:r>
          </a:p>
        </p:txBody>
      </p:sp>
      <p:sp>
        <p:nvSpPr>
          <p:cNvPr id="69644" name="Rectangle 54"/>
          <p:cNvSpPr>
            <a:spLocks/>
          </p:cNvSpPr>
          <p:nvPr/>
        </p:nvSpPr>
        <p:spPr bwMode="auto">
          <a:xfrm>
            <a:off x="4997450" y="4775200"/>
            <a:ext cx="419100"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30K</a:t>
            </a:r>
          </a:p>
        </p:txBody>
      </p:sp>
      <p:sp>
        <p:nvSpPr>
          <p:cNvPr id="69645" name="Rectangle 76"/>
          <p:cNvSpPr>
            <a:spLocks/>
          </p:cNvSpPr>
          <p:nvPr/>
        </p:nvSpPr>
        <p:spPr bwMode="auto">
          <a:xfrm>
            <a:off x="1189038" y="1976438"/>
            <a:ext cx="3813175" cy="3100387"/>
          </a:xfrm>
          <a:prstGeom prst="rect">
            <a:avLst/>
          </a:prstGeom>
          <a:noFill/>
          <a:ln w="254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grpSp>
        <p:nvGrpSpPr>
          <p:cNvPr id="3" name="Group 80"/>
          <p:cNvGrpSpPr>
            <a:grpSpLocks/>
          </p:cNvGrpSpPr>
          <p:nvPr/>
        </p:nvGrpSpPr>
        <p:grpSpPr bwMode="auto">
          <a:xfrm>
            <a:off x="3195638" y="3227388"/>
            <a:ext cx="1101725" cy="1574800"/>
            <a:chOff x="0" y="0"/>
            <a:chExt cx="985" cy="1134"/>
          </a:xfrm>
        </p:grpSpPr>
        <p:sp>
          <p:nvSpPr>
            <p:cNvPr id="69723" name="AutoShape 81"/>
            <p:cNvSpPr>
              <a:spLocks/>
            </p:cNvSpPr>
            <p:nvPr/>
          </p:nvSpPr>
          <p:spPr bwMode="auto">
            <a:xfrm>
              <a:off x="0" y="0"/>
              <a:ext cx="640" cy="941"/>
            </a:xfrm>
            <a:custGeom>
              <a:avLst/>
              <a:gdLst>
                <a:gd name="T0" fmla="*/ 0 w 21600"/>
                <a:gd name="T1" fmla="*/ 0 h 21600"/>
                <a:gd name="T2" fmla="*/ 21600 w 21600"/>
                <a:gd name="T3" fmla="*/ 21600 h 21600"/>
              </a:gdLst>
              <a:ahLst/>
              <a:cxnLst/>
              <a:rect l="T0" t="T1" r="T2" b="T3"/>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24" name="Rectangle 82"/>
            <p:cNvSpPr>
              <a:spLocks/>
            </p:cNvSpPr>
            <p:nvPr/>
          </p:nvSpPr>
          <p:spPr bwMode="auto">
            <a:xfrm>
              <a:off x="667" y="868"/>
              <a:ext cx="318"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50F</a:t>
              </a:r>
            </a:p>
          </p:txBody>
        </p:sp>
      </p:grpSp>
      <p:grpSp>
        <p:nvGrpSpPr>
          <p:cNvPr id="4" name="Group 86"/>
          <p:cNvGrpSpPr>
            <a:grpSpLocks/>
          </p:cNvGrpSpPr>
          <p:nvPr/>
        </p:nvGrpSpPr>
        <p:grpSpPr bwMode="auto">
          <a:xfrm>
            <a:off x="2317750" y="3508375"/>
            <a:ext cx="1263650" cy="1162050"/>
            <a:chOff x="0" y="0"/>
            <a:chExt cx="1130" cy="838"/>
          </a:xfrm>
        </p:grpSpPr>
        <p:sp>
          <p:nvSpPr>
            <p:cNvPr id="69721" name="Rectangle 87"/>
            <p:cNvSpPr>
              <a:spLocks/>
            </p:cNvSpPr>
            <p:nvPr/>
          </p:nvSpPr>
          <p:spPr bwMode="auto">
            <a:xfrm>
              <a:off x="0" y="0"/>
              <a:ext cx="33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30C</a:t>
              </a:r>
            </a:p>
          </p:txBody>
        </p:sp>
        <p:sp>
          <p:nvSpPr>
            <p:cNvPr id="69722" name="AutoShape 88"/>
            <p:cNvSpPr>
              <a:spLocks/>
            </p:cNvSpPr>
            <p:nvPr/>
          </p:nvSpPr>
          <p:spPr bwMode="auto">
            <a:xfrm>
              <a:off x="371" y="148"/>
              <a:ext cx="759" cy="690"/>
            </a:xfrm>
            <a:custGeom>
              <a:avLst/>
              <a:gdLst>
                <a:gd name="T0" fmla="*/ 0 w 21600"/>
                <a:gd name="T1" fmla="*/ 0 h 21600"/>
                <a:gd name="T2" fmla="*/ 21600 w 21600"/>
                <a:gd name="T3" fmla="*/ 21600 h 21600"/>
              </a:gdLst>
              <a:ahLst/>
              <a:cxnLst/>
              <a:rect l="T0" t="T1" r="T2" b="T3"/>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grpSp>
      <p:grpSp>
        <p:nvGrpSpPr>
          <p:cNvPr id="5" name="Group 95"/>
          <p:cNvGrpSpPr>
            <a:grpSpLocks/>
          </p:cNvGrpSpPr>
          <p:nvPr/>
        </p:nvGrpSpPr>
        <p:grpSpPr bwMode="auto">
          <a:xfrm>
            <a:off x="3200400" y="3989388"/>
            <a:ext cx="212725" cy="430212"/>
            <a:chOff x="-68" y="248"/>
            <a:chExt cx="189" cy="310"/>
          </a:xfrm>
        </p:grpSpPr>
        <p:sp>
          <p:nvSpPr>
            <p:cNvPr id="69719" name="Oval 96"/>
            <p:cNvSpPr>
              <a:spLocks/>
            </p:cNvSpPr>
            <p:nvPr/>
          </p:nvSpPr>
          <p:spPr bwMode="auto">
            <a:xfrm>
              <a:off x="25" y="248"/>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720" name="Rectangle 97"/>
            <p:cNvSpPr>
              <a:spLocks/>
            </p:cNvSpPr>
            <p:nvPr/>
          </p:nvSpPr>
          <p:spPr bwMode="auto">
            <a:xfrm>
              <a:off x="-68" y="303"/>
              <a:ext cx="161" cy="255"/>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300" b="1">
                  <a:solidFill>
                    <a:schemeClr val="tx1"/>
                  </a:solidFill>
                  <a:latin typeface="Angsana New"/>
                  <a:ea typeface="Angsana New Bold Italic" charset="-34"/>
                  <a:cs typeface="Angsana New"/>
                  <a:sym typeface="Angsana New Bold Italic" charset="-34"/>
                </a:rPr>
                <a:t>D</a:t>
              </a:r>
            </a:p>
          </p:txBody>
        </p:sp>
      </p:grpSp>
      <p:grpSp>
        <p:nvGrpSpPr>
          <p:cNvPr id="6" name="Group 132"/>
          <p:cNvGrpSpPr>
            <a:grpSpLocks/>
          </p:cNvGrpSpPr>
          <p:nvPr/>
        </p:nvGrpSpPr>
        <p:grpSpPr bwMode="auto">
          <a:xfrm>
            <a:off x="2605088" y="2976563"/>
            <a:ext cx="1868487" cy="1785937"/>
            <a:chOff x="1641" y="2283"/>
            <a:chExt cx="1177" cy="1125"/>
          </a:xfrm>
        </p:grpSpPr>
        <p:grpSp>
          <p:nvGrpSpPr>
            <p:cNvPr id="7" name="Group 77"/>
            <p:cNvGrpSpPr>
              <a:grpSpLocks/>
            </p:cNvGrpSpPr>
            <p:nvPr/>
          </p:nvGrpSpPr>
          <p:grpSpPr bwMode="auto">
            <a:xfrm>
              <a:off x="2166" y="2283"/>
              <a:ext cx="652" cy="924"/>
              <a:chOff x="0" y="0"/>
              <a:chExt cx="925" cy="1057"/>
            </a:xfrm>
          </p:grpSpPr>
          <p:sp>
            <p:nvSpPr>
              <p:cNvPr id="69717" name="AutoShape 78"/>
              <p:cNvSpPr>
                <a:spLocks/>
              </p:cNvSpPr>
              <p:nvPr/>
            </p:nvSpPr>
            <p:spPr bwMode="auto">
              <a:xfrm>
                <a:off x="0" y="0"/>
                <a:ext cx="614" cy="874"/>
              </a:xfrm>
              <a:custGeom>
                <a:avLst/>
                <a:gdLst>
                  <a:gd name="T0" fmla="*/ 0 w 21600"/>
                  <a:gd name="T1" fmla="*/ 0 h 21600"/>
                  <a:gd name="T2" fmla="*/ 21600 w 21600"/>
                  <a:gd name="T3" fmla="*/ 21600 h 21600"/>
                </a:gdLst>
                <a:ahLst/>
                <a:cxnLst/>
                <a:rect l="T0" t="T1" r="T2" b="T3"/>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18" name="Rectangle 79"/>
              <p:cNvSpPr>
                <a:spLocks/>
              </p:cNvSpPr>
              <p:nvPr/>
            </p:nvSpPr>
            <p:spPr bwMode="auto">
              <a:xfrm>
                <a:off x="607" y="791"/>
                <a:ext cx="318"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60F</a:t>
                </a:r>
              </a:p>
            </p:txBody>
          </p:sp>
        </p:grpSp>
        <p:grpSp>
          <p:nvGrpSpPr>
            <p:cNvPr id="8" name="Group 83"/>
            <p:cNvGrpSpPr>
              <a:grpSpLocks/>
            </p:cNvGrpSpPr>
            <p:nvPr/>
          </p:nvGrpSpPr>
          <p:grpSpPr bwMode="auto">
            <a:xfrm>
              <a:off x="1641" y="2397"/>
              <a:ext cx="915" cy="1011"/>
              <a:chOff x="0" y="0"/>
              <a:chExt cx="1298" cy="1156"/>
            </a:xfrm>
          </p:grpSpPr>
          <p:sp>
            <p:nvSpPr>
              <p:cNvPr id="69715" name="AutoShape 84"/>
              <p:cNvSpPr>
                <a:spLocks/>
              </p:cNvSpPr>
              <p:nvPr/>
            </p:nvSpPr>
            <p:spPr bwMode="auto">
              <a:xfrm rot="839999">
                <a:off x="277" y="226"/>
                <a:ext cx="935" cy="830"/>
              </a:xfrm>
              <a:custGeom>
                <a:avLst/>
                <a:gdLst>
                  <a:gd name="T0" fmla="*/ 0 w 21600"/>
                  <a:gd name="T1" fmla="*/ 0 h 21600"/>
                  <a:gd name="T2" fmla="*/ 21600 w 21600"/>
                  <a:gd name="T3" fmla="*/ 21600 h 21600"/>
                </a:gdLst>
                <a:ahLst/>
                <a:cxnLst/>
                <a:rect l="T0" t="T1" r="T2" b="T3"/>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16" name="Rectangle 85"/>
              <p:cNvSpPr>
                <a:spLocks/>
              </p:cNvSpPr>
              <p:nvPr/>
            </p:nvSpPr>
            <p:spPr bwMode="auto">
              <a:xfrm>
                <a:off x="0" y="0"/>
                <a:ext cx="424" cy="288"/>
              </a:xfrm>
              <a:prstGeom prst="rect">
                <a:avLst/>
              </a:prstGeom>
              <a:noFill/>
              <a:ln w="12700">
                <a:noFill/>
                <a:miter lim="800000"/>
                <a:headEnd/>
                <a:tailEnd/>
              </a:ln>
            </p:spPr>
            <p:txBody>
              <a:bodyPr lIns="0" tIns="0" rIns="39688" bIns="0">
                <a:prstTxWarp prst="textNoShape">
                  <a:avLst/>
                </a:prstTxWarp>
              </a:bodyPr>
              <a:lstStyle/>
              <a:p>
                <a:pPr marL="39688"/>
                <a:r>
                  <a:rPr lang="en-US">
                    <a:solidFill>
                      <a:schemeClr val="tx1"/>
                    </a:solidFill>
                    <a:latin typeface="Angsana New"/>
                    <a:ea typeface="Angsana New Bold" pitchFamily="-110" charset="0"/>
                    <a:cs typeface="Angsana New"/>
                    <a:sym typeface="Angsana New Bold" pitchFamily="-110" charset="0"/>
                  </a:rPr>
                  <a:t>25C</a:t>
                </a:r>
              </a:p>
            </p:txBody>
          </p:sp>
        </p:grpSp>
        <p:grpSp>
          <p:nvGrpSpPr>
            <p:cNvPr id="9" name="Group 101"/>
            <p:cNvGrpSpPr>
              <a:grpSpLocks/>
            </p:cNvGrpSpPr>
            <p:nvPr/>
          </p:nvGrpSpPr>
          <p:grpSpPr bwMode="auto">
            <a:xfrm>
              <a:off x="2245" y="2558"/>
              <a:ext cx="130" cy="304"/>
              <a:chOff x="3293" y="2529"/>
              <a:chExt cx="185" cy="347"/>
            </a:xfrm>
          </p:grpSpPr>
          <p:sp>
            <p:nvSpPr>
              <p:cNvPr id="69713" name="Oval 102"/>
              <p:cNvSpPr>
                <a:spLocks/>
              </p:cNvSpPr>
              <p:nvPr/>
            </p:nvSpPr>
            <p:spPr bwMode="auto">
              <a:xfrm>
                <a:off x="3305" y="278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714" name="Rectangle 103"/>
              <p:cNvSpPr>
                <a:spLocks/>
              </p:cNvSpPr>
              <p:nvPr/>
            </p:nvSpPr>
            <p:spPr bwMode="auto">
              <a:xfrm>
                <a:off x="3293" y="2529"/>
                <a:ext cx="185" cy="254"/>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300" b="1">
                    <a:solidFill>
                      <a:schemeClr val="tx1"/>
                    </a:solidFill>
                    <a:latin typeface="Angsana New"/>
                    <a:ea typeface="Angsana New Bold Italic" charset="-34"/>
                    <a:cs typeface="Angsana New"/>
                    <a:sym typeface="Angsana New Bold Italic" charset="-34"/>
                  </a:rPr>
                  <a:t>G</a:t>
                </a:r>
              </a:p>
            </p:txBody>
          </p:sp>
        </p:grpSp>
      </p:grpSp>
      <p:grpSp>
        <p:nvGrpSpPr>
          <p:cNvPr id="10" name="Group 135"/>
          <p:cNvGrpSpPr>
            <a:grpSpLocks/>
          </p:cNvGrpSpPr>
          <p:nvPr/>
        </p:nvGrpSpPr>
        <p:grpSpPr bwMode="auto">
          <a:xfrm>
            <a:off x="3736975" y="2268538"/>
            <a:ext cx="1416050" cy="1584325"/>
            <a:chOff x="2354" y="1837"/>
            <a:chExt cx="892" cy="998"/>
          </a:xfrm>
        </p:grpSpPr>
        <p:grpSp>
          <p:nvGrpSpPr>
            <p:cNvPr id="11" name="Group 89"/>
            <p:cNvGrpSpPr>
              <a:grpSpLocks/>
            </p:cNvGrpSpPr>
            <p:nvPr/>
          </p:nvGrpSpPr>
          <p:grpSpPr bwMode="auto">
            <a:xfrm>
              <a:off x="2354" y="2172"/>
              <a:ext cx="811" cy="663"/>
              <a:chOff x="0" y="0"/>
              <a:chExt cx="1152" cy="758"/>
            </a:xfrm>
          </p:grpSpPr>
          <p:sp>
            <p:nvSpPr>
              <p:cNvPr id="69708" name="AutoShape 90"/>
              <p:cNvSpPr>
                <a:spLocks/>
              </p:cNvSpPr>
              <p:nvPr/>
            </p:nvSpPr>
            <p:spPr bwMode="auto">
              <a:xfrm>
                <a:off x="0" y="0"/>
                <a:ext cx="847" cy="495"/>
              </a:xfrm>
              <a:custGeom>
                <a:avLst/>
                <a:gdLst>
                  <a:gd name="T0" fmla="*/ 0 w 21600"/>
                  <a:gd name="T1" fmla="*/ 0 h 21600"/>
                  <a:gd name="T2" fmla="*/ 21600 w 21600"/>
                  <a:gd name="T3" fmla="*/ 21600 h 21600"/>
                </a:gdLst>
                <a:ahLst/>
                <a:cxnLst/>
                <a:rect l="T0" t="T1" r="T2" b="T3"/>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09" name="Rectangle 91"/>
              <p:cNvSpPr>
                <a:spLocks/>
              </p:cNvSpPr>
              <p:nvPr/>
            </p:nvSpPr>
            <p:spPr bwMode="auto">
              <a:xfrm>
                <a:off x="813" y="492"/>
                <a:ext cx="33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10C</a:t>
                </a:r>
              </a:p>
            </p:txBody>
          </p:sp>
        </p:grpSp>
        <p:grpSp>
          <p:nvGrpSpPr>
            <p:cNvPr id="12" name="Group 92"/>
            <p:cNvGrpSpPr>
              <a:grpSpLocks/>
            </p:cNvGrpSpPr>
            <p:nvPr/>
          </p:nvGrpSpPr>
          <p:grpSpPr bwMode="auto">
            <a:xfrm>
              <a:off x="2639" y="1837"/>
              <a:ext cx="607" cy="775"/>
              <a:chOff x="40" y="26"/>
              <a:chExt cx="862" cy="886"/>
            </a:xfrm>
          </p:grpSpPr>
          <p:sp>
            <p:nvSpPr>
              <p:cNvPr id="69706" name="AutoShape 93"/>
              <p:cNvSpPr>
                <a:spLocks/>
              </p:cNvSpPr>
              <p:nvPr/>
            </p:nvSpPr>
            <p:spPr bwMode="auto">
              <a:xfrm rot="-420000">
                <a:off x="40" y="26"/>
                <a:ext cx="472" cy="695"/>
              </a:xfrm>
              <a:custGeom>
                <a:avLst/>
                <a:gdLst>
                  <a:gd name="T0" fmla="*/ 0 w 21600"/>
                  <a:gd name="T1" fmla="*/ 0 h 21600"/>
                  <a:gd name="T2" fmla="*/ 21600 w 21600"/>
                  <a:gd name="T3" fmla="*/ 21600 h 21600"/>
                </a:gdLst>
                <a:ahLst/>
                <a:cxnLst/>
                <a:rect l="T0" t="T1" r="T2" b="T3"/>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07" name="Rectangle 94"/>
              <p:cNvSpPr>
                <a:spLocks/>
              </p:cNvSpPr>
              <p:nvPr/>
            </p:nvSpPr>
            <p:spPr bwMode="auto">
              <a:xfrm rot="120000">
                <a:off x="583" y="646"/>
                <a:ext cx="31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80F</a:t>
                </a:r>
              </a:p>
            </p:txBody>
          </p:sp>
        </p:grpSp>
        <p:grpSp>
          <p:nvGrpSpPr>
            <p:cNvPr id="13" name="Group 104"/>
            <p:cNvGrpSpPr>
              <a:grpSpLocks/>
            </p:cNvGrpSpPr>
            <p:nvPr/>
          </p:nvGrpSpPr>
          <p:grpSpPr bwMode="auto">
            <a:xfrm>
              <a:off x="2722" y="2253"/>
              <a:ext cx="126" cy="298"/>
              <a:chOff x="0" y="0"/>
              <a:chExt cx="178" cy="340"/>
            </a:xfrm>
          </p:grpSpPr>
          <p:sp>
            <p:nvSpPr>
              <p:cNvPr id="69704" name="Oval 105"/>
              <p:cNvSpPr>
                <a:spLocks/>
              </p:cNvSpPr>
              <p:nvPr/>
            </p:nvSpPr>
            <p:spPr bwMode="auto">
              <a:xfrm>
                <a:off x="36" y="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705" name="Rectangle 106"/>
              <p:cNvSpPr>
                <a:spLocks/>
              </p:cNvSpPr>
              <p:nvPr/>
            </p:nvSpPr>
            <p:spPr bwMode="auto">
              <a:xfrm>
                <a:off x="0" y="75"/>
                <a:ext cx="178" cy="265"/>
              </a:xfrm>
              <a:prstGeom prst="rect">
                <a:avLst/>
              </a:prstGeom>
              <a:noFill/>
              <a:ln w="12700">
                <a:noFill/>
                <a:miter lim="800000"/>
                <a:headEnd/>
                <a:tailEnd/>
              </a:ln>
            </p:spPr>
            <p:txBody>
              <a:bodyPr wrap="none" lIns="0" tIns="0" rIns="39688" bIns="0">
                <a:prstTxWarp prst="textNoShape">
                  <a:avLst/>
                </a:prstTxWarp>
                <a:spAutoFit/>
              </a:bodyPr>
              <a:lstStyle/>
              <a:p>
                <a:pPr marL="39688"/>
                <a:r>
                  <a:rPr lang="en-US" b="1">
                    <a:solidFill>
                      <a:schemeClr val="tx1"/>
                    </a:solidFill>
                    <a:latin typeface="Angsana New"/>
                    <a:ea typeface="Angsana New Bold Italic" charset="-34"/>
                    <a:cs typeface="Angsana New"/>
                    <a:sym typeface="Angsana New Bold Italic" charset="-34"/>
                  </a:rPr>
                  <a:t>H</a:t>
                </a:r>
              </a:p>
            </p:txBody>
          </p:sp>
        </p:grpSp>
      </p:grpSp>
      <p:sp>
        <p:nvSpPr>
          <p:cNvPr id="69651" name="AutoShape 107"/>
          <p:cNvSpPr>
            <a:spLocks/>
          </p:cNvSpPr>
          <p:nvPr/>
        </p:nvSpPr>
        <p:spPr bwMode="auto">
          <a:xfrm>
            <a:off x="1187450" y="1976438"/>
            <a:ext cx="3803650" cy="3098800"/>
          </a:xfrm>
          <a:custGeom>
            <a:avLst/>
            <a:gdLst>
              <a:gd name="T0" fmla="*/ 0 w 21600"/>
              <a:gd name="T1" fmla="*/ 0 h 21600"/>
              <a:gd name="T2" fmla="*/ 21600 w 21600"/>
              <a:gd name="T3" fmla="*/ 21600 h 21600"/>
            </a:gdLst>
            <a:ahLst/>
            <a:cxnLst/>
            <a:rect l="T0" t="T1" r="T2" b="T3"/>
            <a:pathLst>
              <a:path w="21600" h="21600">
                <a:moveTo>
                  <a:pt x="0" y="21600"/>
                </a:moveTo>
                <a:cubicBezTo>
                  <a:pt x="5225" y="19132"/>
                  <a:pt x="10457" y="16665"/>
                  <a:pt x="14057" y="13065"/>
                </a:cubicBezTo>
                <a:cubicBezTo>
                  <a:pt x="17657" y="9465"/>
                  <a:pt x="19625" y="4732"/>
                  <a:pt x="21600" y="0"/>
                </a:cubicBezTo>
              </a:path>
            </a:pathLst>
          </a:custGeom>
          <a:noFill/>
          <a:ln w="381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652" name="Line 109"/>
          <p:cNvSpPr>
            <a:spLocks noChangeShapeType="1"/>
          </p:cNvSpPr>
          <p:nvPr/>
        </p:nvSpPr>
        <p:spPr bwMode="auto">
          <a:xfrm>
            <a:off x="5867400" y="1557338"/>
            <a:ext cx="19050" cy="3524250"/>
          </a:xfrm>
          <a:prstGeom prst="line">
            <a:avLst/>
          </a:prstGeom>
          <a:noFill/>
          <a:ln w="25400">
            <a:solidFill>
              <a:schemeClr val="tx1"/>
            </a:solidFill>
            <a:round/>
            <a:headEnd/>
            <a:tailEnd/>
          </a:ln>
        </p:spPr>
        <p:txBody>
          <a:bodyPr>
            <a:prstTxWarp prst="textNoShape">
              <a:avLst/>
            </a:prstTxWarp>
          </a:bodyPr>
          <a:lstStyle/>
          <a:p>
            <a:endParaRPr lang="en-US">
              <a:latin typeface="Angsana New"/>
              <a:cs typeface="Angsana New"/>
            </a:endParaRPr>
          </a:p>
        </p:txBody>
      </p:sp>
      <p:sp>
        <p:nvSpPr>
          <p:cNvPr id="69653" name="Line 110"/>
          <p:cNvSpPr>
            <a:spLocks noChangeShapeType="1"/>
          </p:cNvSpPr>
          <p:nvPr/>
        </p:nvSpPr>
        <p:spPr bwMode="auto">
          <a:xfrm>
            <a:off x="5884863" y="5067300"/>
            <a:ext cx="2790825" cy="0"/>
          </a:xfrm>
          <a:prstGeom prst="line">
            <a:avLst/>
          </a:prstGeom>
          <a:noFill/>
          <a:ln w="25400">
            <a:solidFill>
              <a:schemeClr val="tx1"/>
            </a:solidFill>
            <a:round/>
            <a:headEnd/>
            <a:tailEnd/>
          </a:ln>
        </p:spPr>
        <p:txBody>
          <a:bodyPr>
            <a:prstTxWarp prst="textNoShape">
              <a:avLst/>
            </a:prstTxWarp>
          </a:bodyPr>
          <a:lstStyle/>
          <a:p>
            <a:endParaRPr lang="en-US">
              <a:latin typeface="Angsana New"/>
              <a:cs typeface="Angsana New"/>
            </a:endParaRPr>
          </a:p>
        </p:txBody>
      </p:sp>
      <p:grpSp>
        <p:nvGrpSpPr>
          <p:cNvPr id="14" name="Group 111"/>
          <p:cNvGrpSpPr>
            <a:grpSpLocks/>
          </p:cNvGrpSpPr>
          <p:nvPr/>
        </p:nvGrpSpPr>
        <p:grpSpPr bwMode="auto">
          <a:xfrm>
            <a:off x="5884863" y="2276475"/>
            <a:ext cx="2359025" cy="2805113"/>
            <a:chOff x="0" y="0"/>
            <a:chExt cx="1989" cy="2061"/>
          </a:xfrm>
        </p:grpSpPr>
        <p:sp>
          <p:nvSpPr>
            <p:cNvPr id="69699" name="AutoShape 112"/>
            <p:cNvSpPr>
              <a:spLocks/>
            </p:cNvSpPr>
            <p:nvPr/>
          </p:nvSpPr>
          <p:spPr bwMode="auto">
            <a:xfrm>
              <a:off x="0" y="0"/>
              <a:ext cx="1989" cy="20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381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00" name="AutoShape 113"/>
            <p:cNvSpPr>
              <a:spLocks/>
            </p:cNvSpPr>
            <p:nvPr/>
          </p:nvSpPr>
          <p:spPr bwMode="auto">
            <a:xfrm>
              <a:off x="0" y="0"/>
              <a:ext cx="1989" cy="20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381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69655" name="Rectangle 114"/>
          <p:cNvSpPr>
            <a:spLocks/>
          </p:cNvSpPr>
          <p:nvPr/>
        </p:nvSpPr>
        <p:spPr bwMode="auto">
          <a:xfrm>
            <a:off x="5724525" y="1196975"/>
            <a:ext cx="347663" cy="360363"/>
          </a:xfrm>
          <a:prstGeom prst="rect">
            <a:avLst/>
          </a:prstGeom>
          <a:noFill/>
          <a:ln w="12700">
            <a:noFill/>
            <a:miter lim="800000"/>
            <a:headEnd/>
            <a:tailEnd/>
          </a:ln>
        </p:spPr>
        <p:txBody>
          <a:bodyPr lIns="0" tIns="0" rIns="40639" bIns="0">
            <a:prstTxWarp prst="textNoShape">
              <a:avLst/>
            </a:prstTxWarp>
          </a:bodyPr>
          <a:lstStyle/>
          <a:p>
            <a:pPr marL="39688">
              <a:spcBef>
                <a:spcPts val="950"/>
              </a:spcBef>
            </a:pPr>
            <a:r>
              <a:rPr lang="en-US">
                <a:solidFill>
                  <a:schemeClr val="tx1"/>
                </a:solidFill>
                <a:latin typeface="Angsana New"/>
                <a:ea typeface="Angsana New Bold" pitchFamily="-110" charset="0"/>
                <a:cs typeface="Angsana New"/>
                <a:sym typeface="Angsana New Bold" pitchFamily="-110" charset="0"/>
              </a:rPr>
              <a:t>C</a:t>
            </a:r>
          </a:p>
        </p:txBody>
      </p:sp>
      <p:sp>
        <p:nvSpPr>
          <p:cNvPr id="69656" name="Rectangle 115"/>
          <p:cNvSpPr>
            <a:spLocks/>
          </p:cNvSpPr>
          <p:nvPr/>
        </p:nvSpPr>
        <p:spPr bwMode="auto">
          <a:xfrm>
            <a:off x="8820150" y="4868863"/>
            <a:ext cx="287338" cy="342900"/>
          </a:xfrm>
          <a:prstGeom prst="rect">
            <a:avLst/>
          </a:prstGeom>
          <a:noFill/>
          <a:ln w="12700">
            <a:noFill/>
            <a:miter lim="800000"/>
            <a:headEnd/>
            <a:tailEnd/>
          </a:ln>
        </p:spPr>
        <p:txBody>
          <a:bodyPr lIns="0" tIns="0" rIns="40639" bIns="0">
            <a:prstTxWarp prst="textNoShape">
              <a:avLst/>
            </a:prstTxWarp>
          </a:bodyPr>
          <a:lstStyle/>
          <a:p>
            <a:pPr marL="39688">
              <a:spcBef>
                <a:spcPts val="950"/>
              </a:spcBef>
            </a:pPr>
            <a:r>
              <a:rPr lang="en-US">
                <a:solidFill>
                  <a:schemeClr val="tx1"/>
                </a:solidFill>
                <a:latin typeface="Angsana New"/>
                <a:ea typeface="Angsana New Bold" pitchFamily="-110" charset="0"/>
                <a:cs typeface="Angsana New"/>
                <a:sym typeface="Angsana New Bold" pitchFamily="-110" charset="0"/>
              </a:rPr>
              <a:t>F</a:t>
            </a:r>
          </a:p>
        </p:txBody>
      </p:sp>
      <p:grpSp>
        <p:nvGrpSpPr>
          <p:cNvPr id="15" name="Group 144"/>
          <p:cNvGrpSpPr>
            <a:grpSpLocks/>
          </p:cNvGrpSpPr>
          <p:nvPr/>
        </p:nvGrpSpPr>
        <p:grpSpPr bwMode="auto">
          <a:xfrm>
            <a:off x="4233863" y="1266825"/>
            <a:ext cx="1125537" cy="1035050"/>
            <a:chOff x="2667" y="798"/>
            <a:chExt cx="709" cy="652"/>
          </a:xfrm>
        </p:grpSpPr>
        <p:sp>
          <p:nvSpPr>
            <p:cNvPr id="69697" name="AutoShape 45"/>
            <p:cNvSpPr>
              <a:spLocks/>
            </p:cNvSpPr>
            <p:nvPr/>
          </p:nvSpPr>
          <p:spPr bwMode="auto">
            <a:xfrm rot="-420000">
              <a:off x="3044" y="842"/>
              <a:ext cx="332" cy="608"/>
            </a:xfrm>
            <a:custGeom>
              <a:avLst/>
              <a:gdLst>
                <a:gd name="T0" fmla="*/ 0 w 21600"/>
                <a:gd name="T1" fmla="*/ 0 h 21600"/>
                <a:gd name="T2" fmla="*/ 21600 w 21600"/>
                <a:gd name="T3" fmla="*/ 21600 h 21600"/>
              </a:gdLst>
              <a:ahLst/>
              <a:cxnLst/>
              <a:rect l="T0" t="T1" r="T2" b="T3"/>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698" name="Rectangle 46"/>
            <p:cNvSpPr>
              <a:spLocks/>
            </p:cNvSpPr>
            <p:nvPr/>
          </p:nvSpPr>
          <p:spPr bwMode="auto">
            <a:xfrm rot="120000">
              <a:off x="2667" y="798"/>
              <a:ext cx="288"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100F</a:t>
              </a:r>
            </a:p>
          </p:txBody>
        </p:sp>
      </p:grpSp>
      <p:grpSp>
        <p:nvGrpSpPr>
          <p:cNvPr id="16" name="Group 130"/>
          <p:cNvGrpSpPr>
            <a:grpSpLocks/>
          </p:cNvGrpSpPr>
          <p:nvPr/>
        </p:nvGrpSpPr>
        <p:grpSpPr bwMode="auto">
          <a:xfrm>
            <a:off x="5483225" y="2073275"/>
            <a:ext cx="473075" cy="419100"/>
            <a:chOff x="3454" y="1397"/>
            <a:chExt cx="298" cy="264"/>
          </a:xfrm>
        </p:grpSpPr>
        <p:sp>
          <p:nvSpPr>
            <p:cNvPr id="69695" name="Rectangle 116"/>
            <p:cNvSpPr>
              <a:spLocks/>
            </p:cNvSpPr>
            <p:nvPr/>
          </p:nvSpPr>
          <p:spPr bwMode="auto">
            <a:xfrm>
              <a:off x="3454" y="1397"/>
              <a:ext cx="197" cy="264"/>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a:solidFill>
                    <a:schemeClr val="tx1"/>
                  </a:solidFill>
                  <a:latin typeface="Angsana New"/>
                  <a:ea typeface="Angsana New Bold" pitchFamily="-110" charset="0"/>
                  <a:cs typeface="Angsana New"/>
                  <a:sym typeface="Angsana New Bold" pitchFamily="-110" charset="0"/>
                </a:rPr>
                <a:t>50</a:t>
              </a:r>
              <a:endParaRPr lang="en-US" baseline="-25000">
                <a:solidFill>
                  <a:schemeClr val="tx1"/>
                </a:solidFill>
                <a:latin typeface="Angsana New"/>
                <a:ea typeface="Angsana New Bold" pitchFamily="-110" charset="0"/>
                <a:cs typeface="Angsana New"/>
                <a:sym typeface="Angsana New Bold" pitchFamily="-110" charset="0"/>
              </a:endParaRPr>
            </a:p>
          </p:txBody>
        </p:sp>
        <p:sp>
          <p:nvSpPr>
            <p:cNvPr id="69696" name="Oval 118"/>
            <p:cNvSpPr>
              <a:spLocks/>
            </p:cNvSpPr>
            <p:nvPr/>
          </p:nvSpPr>
          <p:spPr bwMode="auto">
            <a:xfrm>
              <a:off x="3662" y="1485"/>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grpSp>
        <p:nvGrpSpPr>
          <p:cNvPr id="17" name="Group 138"/>
          <p:cNvGrpSpPr>
            <a:grpSpLocks/>
          </p:cNvGrpSpPr>
          <p:nvPr/>
        </p:nvGrpSpPr>
        <p:grpSpPr bwMode="auto">
          <a:xfrm>
            <a:off x="8148638" y="4953000"/>
            <a:ext cx="614362" cy="419100"/>
            <a:chOff x="5266" y="3528"/>
            <a:chExt cx="387" cy="264"/>
          </a:xfrm>
        </p:grpSpPr>
        <p:sp>
          <p:nvSpPr>
            <p:cNvPr id="69693" name="Rectangle 117"/>
            <p:cNvSpPr>
              <a:spLocks/>
            </p:cNvSpPr>
            <p:nvPr/>
          </p:nvSpPr>
          <p:spPr bwMode="auto">
            <a:xfrm>
              <a:off x="5333" y="3528"/>
              <a:ext cx="320" cy="264"/>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a:solidFill>
                    <a:schemeClr val="tx1"/>
                  </a:solidFill>
                  <a:latin typeface="Angsana New"/>
                  <a:ea typeface="Angsana New Bold" pitchFamily="-110" charset="0"/>
                  <a:cs typeface="Angsana New"/>
                  <a:sym typeface="Angsana New Bold" pitchFamily="-110" charset="0"/>
                </a:rPr>
                <a:t>100</a:t>
              </a:r>
              <a:endParaRPr lang="en-US" baseline="-25000">
                <a:solidFill>
                  <a:schemeClr val="tx1"/>
                </a:solidFill>
                <a:latin typeface="Angsana New"/>
                <a:ea typeface="Angsana New Bold" pitchFamily="-110" charset="0"/>
                <a:cs typeface="Angsana New"/>
                <a:sym typeface="Angsana New Bold" pitchFamily="-110" charset="0"/>
              </a:endParaRPr>
            </a:p>
          </p:txBody>
        </p:sp>
        <p:sp>
          <p:nvSpPr>
            <p:cNvPr id="69694" name="Oval 119"/>
            <p:cNvSpPr>
              <a:spLocks/>
            </p:cNvSpPr>
            <p:nvPr/>
          </p:nvSpPr>
          <p:spPr bwMode="auto">
            <a:xfrm>
              <a:off x="5266" y="3543"/>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grpSp>
        <p:nvGrpSpPr>
          <p:cNvPr id="18" name="Group 136"/>
          <p:cNvGrpSpPr>
            <a:grpSpLocks/>
          </p:cNvGrpSpPr>
          <p:nvPr/>
        </p:nvGrpSpPr>
        <p:grpSpPr bwMode="auto">
          <a:xfrm>
            <a:off x="8101013" y="4286250"/>
            <a:ext cx="719137" cy="366713"/>
            <a:chOff x="5193" y="2795"/>
            <a:chExt cx="453" cy="231"/>
          </a:xfrm>
        </p:grpSpPr>
        <p:sp>
          <p:nvSpPr>
            <p:cNvPr id="69691" name="Oval 122"/>
            <p:cNvSpPr>
              <a:spLocks/>
            </p:cNvSpPr>
            <p:nvPr/>
          </p:nvSpPr>
          <p:spPr bwMode="auto">
            <a:xfrm>
              <a:off x="5193" y="2876"/>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92" name="Rectangle 123"/>
            <p:cNvSpPr>
              <a:spLocks/>
            </p:cNvSpPr>
            <p:nvPr/>
          </p:nvSpPr>
          <p:spPr bwMode="auto">
            <a:xfrm>
              <a:off x="5322" y="2795"/>
              <a:ext cx="324" cy="231"/>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H</a:t>
              </a:r>
            </a:p>
          </p:txBody>
        </p:sp>
      </p:grpSp>
      <p:grpSp>
        <p:nvGrpSpPr>
          <p:cNvPr id="19" name="Group 133"/>
          <p:cNvGrpSpPr>
            <a:grpSpLocks/>
          </p:cNvGrpSpPr>
          <p:nvPr/>
        </p:nvGrpSpPr>
        <p:grpSpPr bwMode="auto">
          <a:xfrm>
            <a:off x="7875588" y="3422650"/>
            <a:ext cx="728662" cy="366713"/>
            <a:chOff x="4877" y="2110"/>
            <a:chExt cx="459" cy="231"/>
          </a:xfrm>
        </p:grpSpPr>
        <p:sp>
          <p:nvSpPr>
            <p:cNvPr id="69689" name="Oval 121"/>
            <p:cNvSpPr>
              <a:spLocks/>
            </p:cNvSpPr>
            <p:nvPr/>
          </p:nvSpPr>
          <p:spPr bwMode="auto">
            <a:xfrm>
              <a:off x="4877" y="2246"/>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90" name="Rectangle 124"/>
            <p:cNvSpPr>
              <a:spLocks/>
            </p:cNvSpPr>
            <p:nvPr/>
          </p:nvSpPr>
          <p:spPr bwMode="auto">
            <a:xfrm>
              <a:off x="5012" y="2110"/>
              <a:ext cx="324" cy="231"/>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G</a:t>
              </a:r>
            </a:p>
          </p:txBody>
        </p:sp>
      </p:grpSp>
      <p:grpSp>
        <p:nvGrpSpPr>
          <p:cNvPr id="20" name="Group 149"/>
          <p:cNvGrpSpPr>
            <a:grpSpLocks/>
          </p:cNvGrpSpPr>
          <p:nvPr/>
        </p:nvGrpSpPr>
        <p:grpSpPr bwMode="auto">
          <a:xfrm>
            <a:off x="7019925" y="2349500"/>
            <a:ext cx="658813" cy="430213"/>
            <a:chOff x="4422" y="1480"/>
            <a:chExt cx="415" cy="271"/>
          </a:xfrm>
        </p:grpSpPr>
        <p:sp>
          <p:nvSpPr>
            <p:cNvPr id="69687" name="Oval 120"/>
            <p:cNvSpPr>
              <a:spLocks/>
            </p:cNvSpPr>
            <p:nvPr/>
          </p:nvSpPr>
          <p:spPr bwMode="auto">
            <a:xfrm>
              <a:off x="4422" y="1661"/>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88" name="Rectangle 125"/>
            <p:cNvSpPr>
              <a:spLocks/>
            </p:cNvSpPr>
            <p:nvPr/>
          </p:nvSpPr>
          <p:spPr bwMode="auto">
            <a:xfrm>
              <a:off x="4513" y="1480"/>
              <a:ext cx="324" cy="231"/>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D</a:t>
              </a:r>
            </a:p>
          </p:txBody>
        </p:sp>
      </p:grpSp>
      <p:grpSp>
        <p:nvGrpSpPr>
          <p:cNvPr id="21" name="Group 98"/>
          <p:cNvGrpSpPr>
            <a:grpSpLocks/>
          </p:cNvGrpSpPr>
          <p:nvPr/>
        </p:nvGrpSpPr>
        <p:grpSpPr bwMode="auto">
          <a:xfrm>
            <a:off x="3162300" y="2968625"/>
            <a:ext cx="266700" cy="563563"/>
            <a:chOff x="0" y="-125"/>
            <a:chExt cx="239" cy="407"/>
          </a:xfrm>
        </p:grpSpPr>
        <p:sp>
          <p:nvSpPr>
            <p:cNvPr id="69685" name="Oval 99"/>
            <p:cNvSpPr>
              <a:spLocks/>
            </p:cNvSpPr>
            <p:nvPr/>
          </p:nvSpPr>
          <p:spPr bwMode="auto">
            <a:xfrm>
              <a:off x="0" y="186"/>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86" name="Rectangle 100"/>
            <p:cNvSpPr>
              <a:spLocks/>
            </p:cNvSpPr>
            <p:nvPr/>
          </p:nvSpPr>
          <p:spPr bwMode="auto">
            <a:xfrm>
              <a:off x="19" y="-125"/>
              <a:ext cx="220" cy="278"/>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500" b="1">
                  <a:solidFill>
                    <a:schemeClr val="tx1"/>
                  </a:solidFill>
                  <a:latin typeface="Angsana New"/>
                  <a:ea typeface="Angsana New Bold" pitchFamily="-110" charset="0"/>
                  <a:cs typeface="Angsana New"/>
                  <a:sym typeface="Angsana New Bold Italic" charset="-34"/>
                </a:rPr>
                <a:t>M</a:t>
              </a:r>
            </a:p>
          </p:txBody>
        </p:sp>
      </p:grpSp>
      <p:sp>
        <p:nvSpPr>
          <p:cNvPr id="42125" name="Line 141"/>
          <p:cNvSpPr>
            <a:spLocks noChangeShapeType="1"/>
          </p:cNvSpPr>
          <p:nvPr/>
        </p:nvSpPr>
        <p:spPr bwMode="auto">
          <a:xfrm>
            <a:off x="5867400" y="2276475"/>
            <a:ext cx="2376488" cy="2809875"/>
          </a:xfrm>
          <a:prstGeom prst="line">
            <a:avLst/>
          </a:prstGeom>
          <a:noFill/>
          <a:ln w="127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42126" name="Text Box 142"/>
          <p:cNvSpPr txBox="1">
            <a:spLocks/>
          </p:cNvSpPr>
          <p:nvPr/>
        </p:nvSpPr>
        <p:spPr bwMode="auto">
          <a:xfrm>
            <a:off x="381000" y="5953780"/>
            <a:ext cx="8553356" cy="523220"/>
          </a:xfrm>
          <a:prstGeom prst="rect">
            <a:avLst/>
          </a:prstGeom>
          <a:noFill/>
          <a:ln w="12700">
            <a:noFill/>
            <a:miter lim="800000"/>
            <a:headEnd/>
            <a:tailEnd/>
          </a:ln>
        </p:spPr>
        <p:txBody>
          <a:bodyPr wrap="none">
            <a:prstTxWarp prst="textNoShape">
              <a:avLst/>
            </a:prstTxWarp>
            <a:spAutoFit/>
          </a:bodyPr>
          <a:lstStyle/>
          <a:p>
            <a:r>
              <a:rPr lang="en-US" sz="2800" b="1" dirty="0">
                <a:latin typeface="Angsana New"/>
                <a:ea typeface="Angsana New" charset="0"/>
                <a:cs typeface="Angsana New"/>
              </a:rPr>
              <a:t>Q:</a:t>
            </a:r>
            <a:r>
              <a:rPr lang="en-US" sz="2800" b="1" dirty="0" smtClean="0">
                <a:latin typeface="Angsana New"/>
                <a:ea typeface="Angsana New" charset="0"/>
                <a:cs typeface="Angsana New"/>
              </a:rPr>
              <a:t> If both goods have the same factor</a:t>
            </a:r>
            <a:r>
              <a:rPr lang="th-TH" sz="2800" b="1" dirty="0" smtClean="0">
                <a:latin typeface="Angsana New"/>
                <a:ea typeface="Angsana New" charset="0"/>
                <a:cs typeface="Angsana New"/>
              </a:rPr>
              <a:t> </a:t>
            </a:r>
            <a:r>
              <a:rPr lang="en-US" sz="2800" b="1" dirty="0" smtClean="0">
                <a:latin typeface="Angsana New"/>
                <a:ea typeface="Angsana New" charset="0"/>
                <a:cs typeface="Angsana New"/>
              </a:rPr>
              <a:t>intensity, what should be the shape of PCC ?</a:t>
            </a:r>
            <a:endParaRPr lang="en-US" sz="2800" b="1" dirty="0">
              <a:latin typeface="Angsana New"/>
              <a:ea typeface="Angsana New" charset="0"/>
              <a:cs typeface="Angsana New"/>
            </a:endParaRPr>
          </a:p>
        </p:txBody>
      </p:sp>
      <p:grpSp>
        <p:nvGrpSpPr>
          <p:cNvPr id="22" name="Group 148"/>
          <p:cNvGrpSpPr>
            <a:grpSpLocks/>
          </p:cNvGrpSpPr>
          <p:nvPr/>
        </p:nvGrpSpPr>
        <p:grpSpPr bwMode="auto">
          <a:xfrm>
            <a:off x="5435600" y="2492375"/>
            <a:ext cx="1755775" cy="2982913"/>
            <a:chOff x="3424" y="1570"/>
            <a:chExt cx="1106" cy="1879"/>
          </a:xfrm>
        </p:grpSpPr>
        <p:sp>
          <p:nvSpPr>
            <p:cNvPr id="69682" name="Freeform 145"/>
            <p:cNvSpPr>
              <a:spLocks/>
            </p:cNvSpPr>
            <p:nvPr/>
          </p:nvSpPr>
          <p:spPr bwMode="auto">
            <a:xfrm>
              <a:off x="3696" y="1682"/>
              <a:ext cx="745" cy="1521"/>
            </a:xfrm>
            <a:custGeom>
              <a:avLst/>
              <a:gdLst>
                <a:gd name="T0" fmla="*/ 0 w 772"/>
                <a:gd name="T1" fmla="*/ 0 h 1542"/>
                <a:gd name="T2" fmla="*/ 561 w 772"/>
                <a:gd name="T3" fmla="*/ 0 h 1542"/>
                <a:gd name="T4" fmla="*/ 561 w 772"/>
                <a:gd name="T5" fmla="*/ 1363 h 1542"/>
                <a:gd name="T6" fmla="*/ 0 60000 65536"/>
                <a:gd name="T7" fmla="*/ 0 60000 65536"/>
                <a:gd name="T8" fmla="*/ 0 60000 65536"/>
                <a:gd name="T9" fmla="*/ 0 w 772"/>
                <a:gd name="T10" fmla="*/ 0 h 1542"/>
                <a:gd name="T11" fmla="*/ 772 w 772"/>
                <a:gd name="T12" fmla="*/ 1542 h 1542"/>
              </a:gdLst>
              <a:ahLst/>
              <a:cxnLst>
                <a:cxn ang="T6">
                  <a:pos x="T0" y="T1"/>
                </a:cxn>
                <a:cxn ang="T7">
                  <a:pos x="T2" y="T3"/>
                </a:cxn>
                <a:cxn ang="T8">
                  <a:pos x="T4" y="T5"/>
                </a:cxn>
              </a:cxnLst>
              <a:rect l="T9" t="T10" r="T11" b="T12"/>
              <a:pathLst>
                <a:path w="772" h="1542">
                  <a:moveTo>
                    <a:pt x="0" y="0"/>
                  </a:moveTo>
                  <a:lnTo>
                    <a:pt x="772" y="0"/>
                  </a:lnTo>
                  <a:lnTo>
                    <a:pt x="772" y="1542"/>
                  </a:lnTo>
                </a:path>
              </a:pathLst>
            </a:custGeom>
            <a:noFill/>
            <a:ln w="19050" cap="rnd">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9683" name="Rectangle 146"/>
            <p:cNvSpPr>
              <a:spLocks/>
            </p:cNvSpPr>
            <p:nvPr/>
          </p:nvSpPr>
          <p:spPr bwMode="auto">
            <a:xfrm>
              <a:off x="4286" y="3158"/>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5</a:t>
              </a:r>
              <a:r>
                <a:rPr lang="en-US" b="1">
                  <a:solidFill>
                    <a:schemeClr val="tx1"/>
                  </a:solidFill>
                  <a:latin typeface="Angsana New"/>
                  <a:cs typeface="Angsana New"/>
                  <a:sym typeface="Angsana New Bold" pitchFamily="-110" charset="0"/>
                </a:rPr>
                <a:t>0</a:t>
              </a:r>
            </a:p>
          </p:txBody>
        </p:sp>
        <p:sp>
          <p:nvSpPr>
            <p:cNvPr id="69684" name="Rectangle 147"/>
            <p:cNvSpPr>
              <a:spLocks/>
            </p:cNvSpPr>
            <p:nvPr/>
          </p:nvSpPr>
          <p:spPr bwMode="auto">
            <a:xfrm>
              <a:off x="3424" y="1570"/>
              <a:ext cx="252"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3</a:t>
              </a:r>
              <a:r>
                <a:rPr lang="en-US" b="1">
                  <a:solidFill>
                    <a:schemeClr val="tx1"/>
                  </a:solidFill>
                  <a:latin typeface="Angsana New"/>
                  <a:cs typeface="Angsana New"/>
                  <a:sym typeface="Angsana New Bold" pitchFamily="-110" charset="0"/>
                </a:rPr>
                <a:t>0</a:t>
              </a:r>
            </a:p>
          </p:txBody>
        </p:sp>
      </p:grpSp>
      <p:grpSp>
        <p:nvGrpSpPr>
          <p:cNvPr id="23" name="Group 154"/>
          <p:cNvGrpSpPr>
            <a:grpSpLocks/>
          </p:cNvGrpSpPr>
          <p:nvPr/>
        </p:nvGrpSpPr>
        <p:grpSpPr bwMode="auto">
          <a:xfrm>
            <a:off x="5483225" y="3573463"/>
            <a:ext cx="2571750" cy="1901825"/>
            <a:chOff x="3454" y="2251"/>
            <a:chExt cx="1620" cy="1198"/>
          </a:xfrm>
        </p:grpSpPr>
        <p:sp>
          <p:nvSpPr>
            <p:cNvPr id="69679" name="Freeform 151"/>
            <p:cNvSpPr>
              <a:spLocks/>
            </p:cNvSpPr>
            <p:nvPr/>
          </p:nvSpPr>
          <p:spPr bwMode="auto">
            <a:xfrm>
              <a:off x="3726" y="2363"/>
              <a:ext cx="1286" cy="795"/>
            </a:xfrm>
            <a:custGeom>
              <a:avLst/>
              <a:gdLst>
                <a:gd name="T0" fmla="*/ 0 w 772"/>
                <a:gd name="T1" fmla="*/ 0 h 1542"/>
                <a:gd name="T2" fmla="*/ 76245 w 772"/>
                <a:gd name="T3" fmla="*/ 0 h 1542"/>
                <a:gd name="T4" fmla="*/ 76245 w 772"/>
                <a:gd name="T5" fmla="*/ 4 h 1542"/>
                <a:gd name="T6" fmla="*/ 0 60000 65536"/>
                <a:gd name="T7" fmla="*/ 0 60000 65536"/>
                <a:gd name="T8" fmla="*/ 0 60000 65536"/>
                <a:gd name="T9" fmla="*/ 0 w 772"/>
                <a:gd name="T10" fmla="*/ 0 h 1542"/>
                <a:gd name="T11" fmla="*/ 772 w 772"/>
                <a:gd name="T12" fmla="*/ 1542 h 1542"/>
              </a:gdLst>
              <a:ahLst/>
              <a:cxnLst>
                <a:cxn ang="T6">
                  <a:pos x="T0" y="T1"/>
                </a:cxn>
                <a:cxn ang="T7">
                  <a:pos x="T2" y="T3"/>
                </a:cxn>
                <a:cxn ang="T8">
                  <a:pos x="T4" y="T5"/>
                </a:cxn>
              </a:cxnLst>
              <a:rect l="T9" t="T10" r="T11" b="T12"/>
              <a:pathLst>
                <a:path w="772" h="1542">
                  <a:moveTo>
                    <a:pt x="0" y="0"/>
                  </a:moveTo>
                  <a:lnTo>
                    <a:pt x="772" y="0"/>
                  </a:lnTo>
                  <a:lnTo>
                    <a:pt x="772" y="1542"/>
                  </a:lnTo>
                </a:path>
              </a:pathLst>
            </a:custGeom>
            <a:noFill/>
            <a:ln w="19050" cap="rnd">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9680" name="Rectangle 152"/>
            <p:cNvSpPr>
              <a:spLocks/>
            </p:cNvSpPr>
            <p:nvPr/>
          </p:nvSpPr>
          <p:spPr bwMode="auto">
            <a:xfrm>
              <a:off x="4830" y="3158"/>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6</a:t>
              </a:r>
              <a:r>
                <a:rPr lang="en-US" b="1">
                  <a:solidFill>
                    <a:schemeClr val="tx1"/>
                  </a:solidFill>
                  <a:latin typeface="Angsana New"/>
                  <a:cs typeface="Angsana New"/>
                  <a:sym typeface="Angsana New Bold" pitchFamily="-110" charset="0"/>
                </a:rPr>
                <a:t>0</a:t>
              </a:r>
            </a:p>
          </p:txBody>
        </p:sp>
        <p:sp>
          <p:nvSpPr>
            <p:cNvPr id="69681" name="Rectangle 153"/>
            <p:cNvSpPr>
              <a:spLocks/>
            </p:cNvSpPr>
            <p:nvPr/>
          </p:nvSpPr>
          <p:spPr bwMode="auto">
            <a:xfrm>
              <a:off x="3454" y="2251"/>
              <a:ext cx="246"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2</a:t>
              </a:r>
              <a:r>
                <a:rPr lang="en-US" b="1">
                  <a:solidFill>
                    <a:schemeClr val="tx1"/>
                  </a:solidFill>
                  <a:latin typeface="Angsana New"/>
                  <a:cs typeface="Angsana New"/>
                  <a:sym typeface="Angsana New Bold" pitchFamily="-110" charset="0"/>
                </a:rPr>
                <a:t>5</a:t>
              </a:r>
            </a:p>
          </p:txBody>
        </p:sp>
      </p:grpSp>
      <p:grpSp>
        <p:nvGrpSpPr>
          <p:cNvPr id="24" name="Group 159"/>
          <p:cNvGrpSpPr>
            <a:grpSpLocks/>
          </p:cNvGrpSpPr>
          <p:nvPr/>
        </p:nvGrpSpPr>
        <p:grpSpPr bwMode="auto">
          <a:xfrm>
            <a:off x="5483225" y="4267200"/>
            <a:ext cx="2860675" cy="1447800"/>
            <a:chOff x="3454" y="2688"/>
            <a:chExt cx="1802" cy="912"/>
          </a:xfrm>
        </p:grpSpPr>
        <p:sp>
          <p:nvSpPr>
            <p:cNvPr id="69676" name="Freeform 156"/>
            <p:cNvSpPr>
              <a:spLocks/>
            </p:cNvSpPr>
            <p:nvPr/>
          </p:nvSpPr>
          <p:spPr bwMode="auto">
            <a:xfrm>
              <a:off x="3742" y="2837"/>
              <a:ext cx="1406" cy="571"/>
            </a:xfrm>
            <a:custGeom>
              <a:avLst/>
              <a:gdLst>
                <a:gd name="T0" fmla="*/ 0 w 772"/>
                <a:gd name="T1" fmla="*/ 0 h 1542"/>
                <a:gd name="T2" fmla="*/ 170204 w 772"/>
                <a:gd name="T3" fmla="*/ 0 h 1542"/>
                <a:gd name="T4" fmla="*/ 170204 w 772"/>
                <a:gd name="T5" fmla="*/ 0 h 1542"/>
                <a:gd name="T6" fmla="*/ 0 60000 65536"/>
                <a:gd name="T7" fmla="*/ 0 60000 65536"/>
                <a:gd name="T8" fmla="*/ 0 60000 65536"/>
                <a:gd name="T9" fmla="*/ 0 w 772"/>
                <a:gd name="T10" fmla="*/ 0 h 1542"/>
                <a:gd name="T11" fmla="*/ 772 w 772"/>
                <a:gd name="T12" fmla="*/ 1542 h 1542"/>
              </a:gdLst>
              <a:ahLst/>
              <a:cxnLst>
                <a:cxn ang="T6">
                  <a:pos x="T0" y="T1"/>
                </a:cxn>
                <a:cxn ang="T7">
                  <a:pos x="T2" y="T3"/>
                </a:cxn>
                <a:cxn ang="T8">
                  <a:pos x="T4" y="T5"/>
                </a:cxn>
              </a:cxnLst>
              <a:rect l="T9" t="T10" r="T11" b="T12"/>
              <a:pathLst>
                <a:path w="772" h="1542">
                  <a:moveTo>
                    <a:pt x="0" y="0"/>
                  </a:moveTo>
                  <a:lnTo>
                    <a:pt x="772" y="0"/>
                  </a:lnTo>
                  <a:lnTo>
                    <a:pt x="772" y="1542"/>
                  </a:lnTo>
                </a:path>
              </a:pathLst>
            </a:custGeom>
            <a:noFill/>
            <a:ln w="19050" cap="rnd">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9677" name="Rectangle 157"/>
            <p:cNvSpPr>
              <a:spLocks/>
            </p:cNvSpPr>
            <p:nvPr/>
          </p:nvSpPr>
          <p:spPr bwMode="auto">
            <a:xfrm>
              <a:off x="5012" y="3309"/>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8</a:t>
              </a:r>
              <a:r>
                <a:rPr lang="en-US" b="1">
                  <a:solidFill>
                    <a:schemeClr val="tx1"/>
                  </a:solidFill>
                  <a:latin typeface="Angsana New"/>
                  <a:cs typeface="Angsana New"/>
                  <a:sym typeface="Angsana New Bold" pitchFamily="-110" charset="0"/>
                </a:rPr>
                <a:t>0</a:t>
              </a:r>
            </a:p>
          </p:txBody>
        </p:sp>
        <p:sp>
          <p:nvSpPr>
            <p:cNvPr id="69678" name="Rectangle 158"/>
            <p:cNvSpPr>
              <a:spLocks/>
            </p:cNvSpPr>
            <p:nvPr/>
          </p:nvSpPr>
          <p:spPr bwMode="auto">
            <a:xfrm>
              <a:off x="3454" y="2688"/>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1</a:t>
              </a:r>
              <a:r>
                <a:rPr lang="en-US" b="1">
                  <a:solidFill>
                    <a:schemeClr val="tx1"/>
                  </a:solidFill>
                  <a:latin typeface="Angsana New"/>
                  <a:cs typeface="Angsana New"/>
                  <a:sym typeface="Angsana New Bold" pitchFamily="-110" charset="0"/>
                </a:rPr>
                <a:t>0</a:t>
              </a:r>
            </a:p>
          </p:txBody>
        </p:sp>
      </p:grpSp>
      <p:grpSp>
        <p:nvGrpSpPr>
          <p:cNvPr id="25" name="Group 162"/>
          <p:cNvGrpSpPr>
            <a:grpSpLocks/>
          </p:cNvGrpSpPr>
          <p:nvPr/>
        </p:nvGrpSpPr>
        <p:grpSpPr bwMode="auto">
          <a:xfrm>
            <a:off x="6732588" y="2781300"/>
            <a:ext cx="1152525" cy="1368425"/>
            <a:chOff x="4241" y="1752"/>
            <a:chExt cx="726" cy="862"/>
          </a:xfrm>
        </p:grpSpPr>
        <p:sp>
          <p:nvSpPr>
            <p:cNvPr id="69670" name="Rectangle 126"/>
            <p:cNvSpPr>
              <a:spLocks/>
            </p:cNvSpPr>
            <p:nvPr/>
          </p:nvSpPr>
          <p:spPr bwMode="auto">
            <a:xfrm>
              <a:off x="4241" y="2294"/>
              <a:ext cx="227" cy="320"/>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M</a:t>
              </a:r>
            </a:p>
          </p:txBody>
        </p:sp>
        <p:grpSp>
          <p:nvGrpSpPr>
            <p:cNvPr id="26" name="Group 134"/>
            <p:cNvGrpSpPr>
              <a:grpSpLocks/>
            </p:cNvGrpSpPr>
            <p:nvPr/>
          </p:nvGrpSpPr>
          <p:grpSpPr bwMode="auto">
            <a:xfrm>
              <a:off x="4382" y="1752"/>
              <a:ext cx="585" cy="674"/>
              <a:chOff x="4429" y="1887"/>
              <a:chExt cx="401" cy="454"/>
            </a:xfrm>
          </p:grpSpPr>
          <p:sp>
            <p:nvSpPr>
              <p:cNvPr id="69673" name="Line 127"/>
              <p:cNvSpPr>
                <a:spLocks noChangeShapeType="1"/>
              </p:cNvSpPr>
              <p:nvPr/>
            </p:nvSpPr>
            <p:spPr bwMode="auto">
              <a:xfrm>
                <a:off x="4475" y="1887"/>
                <a:ext cx="1" cy="396"/>
              </a:xfrm>
              <a:prstGeom prst="line">
                <a:avLst/>
              </a:prstGeom>
              <a:noFill/>
              <a:ln w="25400">
                <a:solidFill>
                  <a:srgbClr val="4D4D4D"/>
                </a:solidFill>
                <a:prstDash val="dash"/>
                <a:round/>
                <a:headEnd type="triangle" w="lg" len="med"/>
                <a:tailEnd type="triangle" w="lg" len="med"/>
              </a:ln>
            </p:spPr>
            <p:txBody>
              <a:bodyPr>
                <a:prstTxWarp prst="textNoShape">
                  <a:avLst/>
                </a:prstTxWarp>
              </a:bodyPr>
              <a:lstStyle/>
              <a:p>
                <a:endParaRPr lang="en-US">
                  <a:latin typeface="Angsana New"/>
                  <a:cs typeface="Angsana New"/>
                </a:endParaRPr>
              </a:p>
            </p:txBody>
          </p:sp>
          <p:sp>
            <p:nvSpPr>
              <p:cNvPr id="69674" name="Line 128"/>
              <p:cNvSpPr>
                <a:spLocks noChangeShapeType="1"/>
              </p:cNvSpPr>
              <p:nvPr/>
            </p:nvSpPr>
            <p:spPr bwMode="auto">
              <a:xfrm>
                <a:off x="4475" y="2295"/>
                <a:ext cx="355" cy="1"/>
              </a:xfrm>
              <a:prstGeom prst="line">
                <a:avLst/>
              </a:prstGeom>
              <a:noFill/>
              <a:ln w="25400">
                <a:solidFill>
                  <a:srgbClr val="4D4D4D"/>
                </a:solidFill>
                <a:prstDash val="dash"/>
                <a:round/>
                <a:headEnd type="triangle" w="med" len="med"/>
                <a:tailEnd type="triangle" w="med" len="med"/>
              </a:ln>
            </p:spPr>
            <p:txBody>
              <a:bodyPr>
                <a:prstTxWarp prst="textNoShape">
                  <a:avLst/>
                </a:prstTxWarp>
              </a:bodyPr>
              <a:lstStyle/>
              <a:p>
                <a:endParaRPr lang="en-US">
                  <a:latin typeface="Angsana New"/>
                  <a:cs typeface="Angsana New"/>
                </a:endParaRPr>
              </a:p>
            </p:txBody>
          </p:sp>
          <p:sp>
            <p:nvSpPr>
              <p:cNvPr id="69675" name="Oval 129"/>
              <p:cNvSpPr>
                <a:spLocks/>
              </p:cNvSpPr>
              <p:nvPr/>
            </p:nvSpPr>
            <p:spPr bwMode="auto">
              <a:xfrm>
                <a:off x="4429" y="2251"/>
                <a:ext cx="90" cy="90"/>
              </a:xfrm>
              <a:prstGeom prst="ellipse">
                <a:avLst/>
              </a:prstGeom>
              <a:solidFill>
                <a:srgbClr val="000000"/>
              </a:solidFill>
              <a:ln w="12700">
                <a:solidFill>
                  <a:srgbClr val="4D4D4D"/>
                </a:solidFill>
                <a:round/>
                <a:headEnd/>
                <a:tailEnd/>
              </a:ln>
            </p:spPr>
            <p:txBody>
              <a:bodyPr lIns="0" tIns="0" rIns="0" bIns="0">
                <a:prstTxWarp prst="textNoShape">
                  <a:avLst/>
                </a:prstTxWarp>
              </a:bodyPr>
              <a:lstStyle/>
              <a:p>
                <a:endParaRPr lang="en-US">
                  <a:solidFill>
                    <a:schemeClr val="bg2"/>
                  </a:solidFill>
                  <a:latin typeface="Angsana New"/>
                  <a:cs typeface="Angsana New"/>
                </a:endParaRPr>
              </a:p>
            </p:txBody>
          </p:sp>
        </p:grpSp>
        <p:sp>
          <p:nvSpPr>
            <p:cNvPr id="69672" name="Line 160"/>
            <p:cNvSpPr>
              <a:spLocks noChangeShapeType="1"/>
            </p:cNvSpPr>
            <p:nvPr/>
          </p:nvSpPr>
          <p:spPr bwMode="auto">
            <a:xfrm flipV="1">
              <a:off x="4468" y="1933"/>
              <a:ext cx="272" cy="408"/>
            </a:xfrm>
            <a:prstGeom prst="line">
              <a:avLst/>
            </a:prstGeom>
            <a:noFill/>
            <a:ln w="28575">
              <a:solidFill>
                <a:srgbClr val="4D4D4D"/>
              </a:solidFill>
              <a:prstDash val="dash"/>
              <a:round/>
              <a:headEnd/>
              <a:tailEnd type="triangle" w="lg" len="med"/>
            </a:ln>
          </p:spPr>
          <p:txBody>
            <a:bodyPr>
              <a:prstTxWarp prst="textNoShape">
                <a:avLst/>
              </a:prstTxWarp>
            </a:bodyPr>
            <a:lstStyle/>
            <a:p>
              <a:endParaRPr lang="en-US">
                <a:latin typeface="Angsana New"/>
                <a:cs typeface="Angsana New"/>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03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2"/>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childTnLst>
                          </p:cTn>
                        </p:par>
                        <p:par>
                          <p:cTn id="37" fill="hold">
                            <p:stCondLst>
                              <p:cond delay="0"/>
                            </p:stCondLst>
                            <p:childTnLst>
                              <p:par>
                                <p:cTn id="38" presetID="1" presetClass="entr" presetSubtype="0"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childTnLst>
                                </p:cTn>
                              </p:par>
                            </p:childTnLst>
                          </p:cTn>
                        </p:par>
                        <p:par>
                          <p:cTn id="48" fill="hold">
                            <p:stCondLst>
                              <p:cond delay="0"/>
                            </p:stCondLst>
                            <p:childTnLst>
                              <p:par>
                                <p:cTn id="49" presetID="1"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up)">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42124"/>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childTnLst>
                                </p:cTn>
                              </p:par>
                              <p:par>
                                <p:cTn id="70" presetID="1" presetClass="entr" presetSubtype="0" fill="hold" grpId="0" nodeType="withEffect">
                                  <p:stCondLst>
                                    <p:cond delay="0"/>
                                  </p:stCondLst>
                                  <p:childTnLst>
                                    <p:set>
                                      <p:cBhvr>
                                        <p:cTn id="71" dur="1" fill="hold">
                                          <p:stCondLst>
                                            <p:cond delay="0"/>
                                          </p:stCondLst>
                                        </p:cTn>
                                        <p:tgtEl>
                                          <p:spTgt spid="42125"/>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nodeType="clickEffect">
                                  <p:stCondLst>
                                    <p:cond delay="0"/>
                                  </p:stCondLst>
                                  <p:childTnLst>
                                    <p:set>
                                      <p:cBhvr>
                                        <p:cTn id="75" dur="1" fill="hold">
                                          <p:stCondLst>
                                            <p:cond delay="0"/>
                                          </p:stCondLst>
                                        </p:cTn>
                                        <p:tgtEl>
                                          <p:spTgt spid="25"/>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nodeType="clickEffect">
                                  <p:stCondLst>
                                    <p:cond delay="0"/>
                                  </p:stCondLst>
                                  <p:childTnLst>
                                    <p:set>
                                      <p:cBhvr>
                                        <p:cTn id="79" dur="1" fill="hold">
                                          <p:stCondLst>
                                            <p:cond delay="0"/>
                                          </p:stCondLst>
                                        </p:cTn>
                                        <p:tgtEl>
                                          <p:spTgt spid="42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24" grpId="0" animBg="1"/>
      <p:bldP spid="42035" grpId="0"/>
      <p:bldP spid="42125" grpId="0" animBg="1"/>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3733" name="Rectangle 5"/>
          <p:cNvSpPr>
            <a:spLocks noGrp="1" noChangeArrowheads="1"/>
          </p:cNvSpPr>
          <p:nvPr>
            <p:ph type="title"/>
          </p:nvPr>
        </p:nvSpPr>
        <p:spPr>
          <a:ln/>
        </p:spPr>
        <p:txBody>
          <a:bodyPr rIns="132080"/>
          <a:lstStyle/>
          <a:p>
            <a:r>
              <a:rPr lang="en-US" dirty="0"/>
              <a:t>Production Possibilities</a:t>
            </a:r>
            <a:r>
              <a:rPr lang="en-US" dirty="0" smtClean="0"/>
              <a:t> Curve</a:t>
            </a:r>
            <a:endParaRPr lang="en-US" dirty="0"/>
          </a:p>
        </p:txBody>
      </p:sp>
      <p:sp>
        <p:nvSpPr>
          <p:cNvPr id="73734" name="Rectangle 6"/>
          <p:cNvSpPr>
            <a:spLocks noGrp="1" noChangeArrowheads="1"/>
          </p:cNvSpPr>
          <p:nvPr>
            <p:ph idx="1"/>
          </p:nvPr>
        </p:nvSpPr>
        <p:spPr>
          <a:xfrm>
            <a:off x="685800" y="1219200"/>
            <a:ext cx="7772400" cy="4724400"/>
          </a:xfrm>
          <a:ln/>
        </p:spPr>
        <p:txBody>
          <a:bodyPr rIns="132080"/>
          <a:lstStyle/>
          <a:p>
            <a:r>
              <a:rPr lang="en-US" dirty="0" smtClean="0"/>
              <a:t>PPC </a:t>
            </a:r>
            <a:r>
              <a:rPr lang="en-US" dirty="0"/>
              <a:t>is downward sloping</a:t>
            </a:r>
          </a:p>
          <a:p>
            <a:pPr marL="858838" lvl="1"/>
            <a:r>
              <a:rPr lang="en-US" dirty="0"/>
              <a:t>In order to produce more of one good, must give up producing some of the other good</a:t>
            </a:r>
          </a:p>
          <a:p>
            <a:r>
              <a:rPr lang="en-US" dirty="0" smtClean="0"/>
              <a:t>PPC </a:t>
            </a:r>
            <a:r>
              <a:rPr lang="en-US" dirty="0"/>
              <a:t>is concave</a:t>
            </a:r>
          </a:p>
          <a:p>
            <a:pPr marL="858838" lvl="1"/>
            <a:r>
              <a:rPr lang="en-US" dirty="0"/>
              <a:t>Slope is the MRT which increases as the level of production of food increases</a:t>
            </a:r>
          </a:p>
          <a:p>
            <a:pPr marL="858838" lvl="1"/>
            <a:r>
              <a:rPr lang="en-US" dirty="0"/>
              <a:t>The inputs release from one good do not fit the input intensity of the other </a:t>
            </a:r>
            <a:r>
              <a:rPr lang="en-US" dirty="0" smtClean="0"/>
              <a:t>good</a:t>
            </a:r>
          </a:p>
          <a:p>
            <a:pPr marL="858838" lvl="1"/>
            <a:r>
              <a:rPr lang="en-US" dirty="0" smtClean="0"/>
              <a:t>Capital-intensive C releases more K and less L than what Labor-intensive F needs </a:t>
            </a:r>
            <a:endParaRPr lang="en-US" dirty="0"/>
          </a:p>
        </p:txBody>
      </p:sp>
      <p:sp>
        <p:nvSpPr>
          <p:cNvPr id="9" name="Footer Placeholder 8"/>
          <p:cNvSpPr>
            <a:spLocks noGrp="1"/>
          </p:cNvSpPr>
          <p:nvPr>
            <p:ph type="ftr" sz="quarter" idx="3"/>
          </p:nvPr>
        </p:nvSpPr>
        <p:spPr/>
        <p:txBody>
          <a:bodyPr/>
          <a:lstStyle/>
          <a:p>
            <a:pPr>
              <a:defRPr/>
            </a:pPr>
            <a:r>
              <a:rPr lang="en-US" dirty="0" smtClean="0"/>
              <a:t>Chayun Tantivasadakarn</a:t>
            </a:r>
            <a:endParaRPr lang="en-US" dirty="0"/>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37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373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373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373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373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373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4" grpId="0" build="p" bldLvl="5" autoUpdateAnimBg="0"/>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4757" name="Rectangle 5"/>
          <p:cNvSpPr>
            <a:spLocks noGrp="1" noChangeArrowheads="1"/>
          </p:cNvSpPr>
          <p:nvPr>
            <p:ph type="title"/>
          </p:nvPr>
        </p:nvSpPr>
        <p:spPr>
          <a:ln/>
        </p:spPr>
        <p:txBody>
          <a:bodyPr rIns="132080"/>
          <a:lstStyle/>
          <a:p>
            <a:r>
              <a:rPr lang="en-US"/>
              <a:t>Marginal Rate of Transformation</a:t>
            </a:r>
          </a:p>
        </p:txBody>
      </p:sp>
      <p:sp>
        <p:nvSpPr>
          <p:cNvPr id="74758" name="Rectangle 6"/>
          <p:cNvSpPr>
            <a:spLocks noGrp="1" noChangeArrowheads="1"/>
          </p:cNvSpPr>
          <p:nvPr>
            <p:ph idx="1"/>
          </p:nvPr>
        </p:nvSpPr>
        <p:spPr>
          <a:xfrm>
            <a:off x="685800" y="914400"/>
            <a:ext cx="7772400" cy="4724400"/>
          </a:xfrm>
          <a:ln/>
        </p:spPr>
        <p:txBody>
          <a:bodyPr rIns="132080"/>
          <a:lstStyle/>
          <a:p>
            <a:r>
              <a:rPr lang="en-US" dirty="0"/>
              <a:t>Marginal rate of transformation (MRT) of food for clothing is the magnitude of the slope of the frontier at each point</a:t>
            </a:r>
            <a:endParaRPr lang="en-US" dirty="0" smtClean="0"/>
          </a:p>
          <a:p>
            <a:pPr marL="782638" lvl="1"/>
            <a:r>
              <a:rPr lang="en-US" dirty="0" smtClean="0"/>
              <a:t>How </a:t>
            </a:r>
            <a:r>
              <a:rPr lang="en-US" dirty="0"/>
              <a:t>much clothing must be given up to produce one additional unit of food</a:t>
            </a:r>
          </a:p>
          <a:p>
            <a:pPr marL="782638" lvl="1"/>
            <a:r>
              <a:rPr lang="en-US" dirty="0"/>
              <a:t>As we increase the production of food my moving along the </a:t>
            </a:r>
            <a:r>
              <a:rPr lang="en-US" dirty="0" smtClean="0"/>
              <a:t>PPC, </a:t>
            </a:r>
            <a:r>
              <a:rPr lang="en-US" dirty="0"/>
              <a:t>the MRT </a:t>
            </a:r>
            <a:r>
              <a:rPr lang="en-US" dirty="0" smtClean="0"/>
              <a:t>increases</a:t>
            </a:r>
          </a:p>
          <a:p>
            <a:pPr marL="782638" lvl="1"/>
            <a:r>
              <a:rPr lang="en-US" dirty="0" smtClean="0"/>
              <a:t>It is possible to prove that MRT is the ratio of MCs</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44</a:t>
            </a:fld>
            <a:endParaRPr lang="th-TH"/>
          </a:p>
        </p:txBody>
      </p:sp>
      <p:grpSp>
        <p:nvGrpSpPr>
          <p:cNvPr id="6" name="Group 12"/>
          <p:cNvGrpSpPr>
            <a:grpSpLocks/>
          </p:cNvGrpSpPr>
          <p:nvPr/>
        </p:nvGrpSpPr>
        <p:grpSpPr bwMode="auto">
          <a:xfrm>
            <a:off x="3635375" y="5549900"/>
            <a:ext cx="2584450" cy="1079500"/>
            <a:chOff x="0" y="0"/>
            <a:chExt cx="2132" cy="993"/>
          </a:xfrm>
        </p:grpSpPr>
        <p:sp>
          <p:nvSpPr>
            <p:cNvPr id="7" name="Rectangle 13"/>
            <p:cNvSpPr>
              <a:spLocks/>
            </p:cNvSpPr>
            <p:nvPr/>
          </p:nvSpPr>
          <p:spPr bwMode="auto">
            <a:xfrm>
              <a:off x="0" y="0"/>
              <a:ext cx="2132" cy="993"/>
            </a:xfrm>
            <a:prstGeom prst="rect">
              <a:avLst/>
            </a:prstGeom>
            <a:solidFill>
              <a:srgbClr val="CCCCFF"/>
            </a:solidFill>
            <a:ln w="12700">
              <a:noFill/>
              <a:miter lim="800000"/>
              <a:headEnd/>
              <a:tailEnd/>
            </a:ln>
          </p:spPr>
          <p:txBody>
            <a:bodyPr lIns="0" tIns="0" rIns="0" bIns="0">
              <a:prstTxWarp prst="textNoShape">
                <a:avLst/>
              </a:prstTxWarp>
            </a:bodyPr>
            <a:lstStyle/>
            <a:p>
              <a:endParaRPr lang="en-US"/>
            </a:p>
          </p:txBody>
        </p:sp>
        <p:pic>
          <p:nvPicPr>
            <p:cNvPr id="8" name="Picture 14"/>
            <p:cNvPicPr>
              <a:picLocks noChangeArrowheads="1"/>
            </p:cNvPicPr>
            <p:nvPr/>
          </p:nvPicPr>
          <p:blipFill>
            <a:blip r:embed="rId2"/>
            <a:srcRect/>
            <a:stretch>
              <a:fillRect/>
            </a:stretch>
          </p:blipFill>
          <p:spPr bwMode="auto">
            <a:xfrm>
              <a:off x="0" y="0"/>
              <a:ext cx="2132" cy="993"/>
            </a:xfrm>
            <a:prstGeom prst="rect">
              <a:avLst/>
            </a:prstGeom>
            <a:solidFill>
              <a:srgbClr val="CCFFCC"/>
            </a:solidFill>
            <a:ln w="12700">
              <a:solidFill>
                <a:schemeClr val="tx1"/>
              </a:solidFill>
              <a:miter lim="800000"/>
              <a:headEnd/>
              <a:tailEnd/>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475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475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47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475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8" grpId="0" build="p" bldLvl="5" autoUpdateAnimBg="0"/>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9"/>
          <p:cNvSpPr>
            <a:spLocks noGrp="1" noChangeArrowheads="1"/>
          </p:cNvSpPr>
          <p:nvPr>
            <p:ph type="title"/>
          </p:nvPr>
        </p:nvSpPr>
        <p:spPr/>
        <p:txBody>
          <a:bodyPr rIns="132080"/>
          <a:lstStyle/>
          <a:p>
            <a:pPr eaLnBrk="1" hangingPunct="1"/>
            <a:r>
              <a:rPr lang="en-US">
                <a:latin typeface="Angsana New" charset="0"/>
                <a:ea typeface="ＭＳ Ｐゴシック" charset="-128"/>
              </a:rPr>
              <a:t>Marginal Rate of Transformation</a:t>
            </a:r>
          </a:p>
        </p:txBody>
      </p:sp>
      <p:grpSp>
        <p:nvGrpSpPr>
          <p:cNvPr id="2" name="Group 10"/>
          <p:cNvGrpSpPr>
            <a:grpSpLocks/>
          </p:cNvGrpSpPr>
          <p:nvPr/>
        </p:nvGrpSpPr>
        <p:grpSpPr bwMode="auto">
          <a:xfrm>
            <a:off x="1270000" y="1558925"/>
            <a:ext cx="5570538" cy="965200"/>
            <a:chOff x="0" y="0"/>
            <a:chExt cx="3509" cy="608"/>
          </a:xfrm>
        </p:grpSpPr>
        <p:pic>
          <p:nvPicPr>
            <p:cNvPr id="72712" name="Picture 11"/>
            <p:cNvPicPr>
              <a:picLocks noChangeArrowheads="1"/>
            </p:cNvPicPr>
            <p:nvPr/>
          </p:nvPicPr>
          <p:blipFill>
            <a:blip r:embed="rId2"/>
            <a:srcRect/>
            <a:stretch>
              <a:fillRect/>
            </a:stretch>
          </p:blipFill>
          <p:spPr bwMode="auto">
            <a:xfrm>
              <a:off x="736" y="0"/>
              <a:ext cx="2773" cy="608"/>
            </a:xfrm>
            <a:prstGeom prst="rect">
              <a:avLst/>
            </a:prstGeom>
            <a:noFill/>
            <a:ln w="12700">
              <a:noFill/>
              <a:miter lim="800000"/>
              <a:headEnd/>
              <a:tailEnd/>
            </a:ln>
          </p:spPr>
        </p:pic>
        <p:sp>
          <p:nvSpPr>
            <p:cNvPr id="72713" name="Rectangle 12"/>
            <p:cNvSpPr>
              <a:spLocks/>
            </p:cNvSpPr>
            <p:nvPr/>
          </p:nvSpPr>
          <p:spPr bwMode="auto">
            <a:xfrm>
              <a:off x="0" y="124"/>
              <a:ext cx="535" cy="271"/>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b="1">
                  <a:solidFill>
                    <a:schemeClr val="tx1"/>
                  </a:solidFill>
                  <a:latin typeface="Angsana New"/>
                  <a:ea typeface="Angsana New" charset="0"/>
                  <a:cs typeface="Angsana New"/>
                </a:rPr>
                <a:t> MRT</a:t>
              </a:r>
              <a:r>
                <a:rPr lang="th-TH" sz="2800" b="1">
                  <a:solidFill>
                    <a:schemeClr val="tx1"/>
                  </a:solidFill>
                  <a:latin typeface="Angsana New"/>
                  <a:ea typeface="Angsana New" charset="0"/>
                  <a:cs typeface="Angsana New"/>
                </a:rPr>
                <a:t> </a:t>
              </a:r>
              <a:r>
                <a:rPr lang="en-US" sz="2800" b="1">
                  <a:solidFill>
                    <a:schemeClr val="tx1"/>
                  </a:solidFill>
                  <a:latin typeface="Angsana New"/>
                  <a:ea typeface="Angsana New" charset="0"/>
                  <a:cs typeface="Angsana New"/>
                </a:rPr>
                <a:t>= </a:t>
              </a:r>
            </a:p>
          </p:txBody>
        </p:sp>
      </p:grpSp>
      <p:sp>
        <p:nvSpPr>
          <p:cNvPr id="47117" name="Rectangle 13"/>
          <p:cNvSpPr>
            <a:spLocks/>
          </p:cNvSpPr>
          <p:nvPr/>
        </p:nvSpPr>
        <p:spPr bwMode="auto">
          <a:xfrm>
            <a:off x="1346200" y="2463800"/>
            <a:ext cx="5940087" cy="492443"/>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b="1" dirty="0" smtClean="0">
                <a:solidFill>
                  <a:schemeClr val="tx1"/>
                </a:solidFill>
                <a:latin typeface="Angsana New"/>
                <a:ea typeface="Angsana New" charset="0"/>
                <a:cs typeface="Angsana New"/>
              </a:rPr>
              <a:t>The last term is true because  </a:t>
            </a:r>
            <a:r>
              <a:rPr lang="en-US" sz="3200" b="1" dirty="0">
                <a:solidFill>
                  <a:schemeClr val="tx1"/>
                </a:solidFill>
                <a:latin typeface="Angsana New"/>
                <a:ea typeface="Angsana New" charset="0"/>
                <a:cs typeface="Angsana New"/>
              </a:rPr>
              <a:t>L =  L</a:t>
            </a:r>
            <a:r>
              <a:rPr lang="en-US" sz="3200" b="1" baseline="-25000" dirty="0">
                <a:solidFill>
                  <a:schemeClr val="tx1"/>
                </a:solidFill>
                <a:latin typeface="Angsana New"/>
                <a:ea typeface="Angsana New" charset="0"/>
                <a:cs typeface="Angsana New"/>
              </a:rPr>
              <a:t>X</a:t>
            </a:r>
            <a:r>
              <a:rPr lang="en-US" sz="3200" b="1" dirty="0">
                <a:solidFill>
                  <a:schemeClr val="tx1"/>
                </a:solidFill>
                <a:latin typeface="Angsana New"/>
                <a:ea typeface="Angsana New" charset="0"/>
                <a:cs typeface="Angsana New"/>
              </a:rPr>
              <a:t>  +  </a:t>
            </a:r>
            <a:r>
              <a:rPr lang="en-US" sz="3200" b="1" dirty="0" smtClean="0">
                <a:solidFill>
                  <a:schemeClr val="tx1"/>
                </a:solidFill>
                <a:latin typeface="Angsana New"/>
                <a:ea typeface="Angsana New" charset="0"/>
                <a:cs typeface="Angsana New"/>
              </a:rPr>
              <a:t>L</a:t>
            </a:r>
            <a:r>
              <a:rPr lang="en-US" sz="3200" b="1" baseline="-25000" dirty="0" smtClean="0">
                <a:solidFill>
                  <a:schemeClr val="tx1"/>
                </a:solidFill>
                <a:latin typeface="Angsana New"/>
                <a:ea typeface="Angsana New" charset="0"/>
                <a:cs typeface="Angsana New"/>
              </a:rPr>
              <a:t>Y</a:t>
            </a:r>
            <a:r>
              <a:rPr lang="en-US" sz="3200" b="1" dirty="0" smtClean="0">
                <a:solidFill>
                  <a:schemeClr val="tx1"/>
                </a:solidFill>
                <a:latin typeface="Angsana New"/>
                <a:ea typeface="Angsana New" charset="0"/>
                <a:cs typeface="Angsana New"/>
              </a:rPr>
              <a:t>.  Thus,</a:t>
            </a:r>
            <a:endParaRPr lang="en-US" sz="3200" b="1" dirty="0">
              <a:solidFill>
                <a:schemeClr val="tx1"/>
              </a:solidFill>
              <a:latin typeface="Angsana New"/>
              <a:ea typeface="Angsana New" charset="0"/>
              <a:cs typeface="Angsana New"/>
            </a:endParaRPr>
          </a:p>
        </p:txBody>
      </p:sp>
      <p:pic>
        <p:nvPicPr>
          <p:cNvPr id="47118" name="Picture 14"/>
          <p:cNvPicPr>
            <a:picLocks noChangeArrowheads="1"/>
          </p:cNvPicPr>
          <p:nvPr/>
        </p:nvPicPr>
        <p:blipFill>
          <a:blip r:embed="rId3"/>
          <a:srcRect/>
          <a:stretch>
            <a:fillRect/>
          </a:stretch>
        </p:blipFill>
        <p:spPr bwMode="auto">
          <a:xfrm>
            <a:off x="2398713" y="2987675"/>
            <a:ext cx="3832225" cy="1103313"/>
          </a:xfrm>
          <a:prstGeom prst="rect">
            <a:avLst/>
          </a:prstGeom>
          <a:noFill/>
          <a:ln w="12700">
            <a:noFill/>
            <a:miter lim="800000"/>
            <a:headEnd/>
            <a:tailEnd/>
          </a:ln>
        </p:spPr>
      </p:pic>
      <p:pic>
        <p:nvPicPr>
          <p:cNvPr id="47119" name="Picture 15"/>
          <p:cNvPicPr>
            <a:picLocks noChangeArrowheads="1"/>
          </p:cNvPicPr>
          <p:nvPr/>
        </p:nvPicPr>
        <p:blipFill>
          <a:blip r:embed="rId4"/>
          <a:srcRect/>
          <a:stretch>
            <a:fillRect/>
          </a:stretch>
        </p:blipFill>
        <p:spPr bwMode="auto">
          <a:xfrm>
            <a:off x="1230313" y="4175125"/>
            <a:ext cx="6770687" cy="2239963"/>
          </a:xfrm>
          <a:prstGeom prst="rect">
            <a:avLst/>
          </a:prstGeom>
          <a:noFill/>
          <a:ln w="12700">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71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71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7" grpId="0" build="p" autoUpdateAnimBg="0"/>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8853" name="Rectangle 5"/>
          <p:cNvSpPr>
            <a:spLocks noGrp="1" noChangeArrowheads="1"/>
          </p:cNvSpPr>
          <p:nvPr>
            <p:ph type="title"/>
          </p:nvPr>
        </p:nvSpPr>
        <p:spPr>
          <a:ln/>
        </p:spPr>
        <p:txBody>
          <a:bodyPr rIns="132080"/>
          <a:lstStyle/>
          <a:p>
            <a:r>
              <a:rPr lang="en-US" sz="4000" dirty="0"/>
              <a:t>III. General equilibrium</a:t>
            </a:r>
            <a:r>
              <a:rPr lang="en-US" sz="2800" dirty="0"/>
              <a:t> </a:t>
            </a:r>
            <a:r>
              <a:rPr lang="en-US" sz="4000" dirty="0"/>
              <a:t>in Combination of Product</a:t>
            </a:r>
          </a:p>
        </p:txBody>
      </p:sp>
      <p:sp>
        <p:nvSpPr>
          <p:cNvPr id="78854" name="Rectangle 6"/>
          <p:cNvSpPr>
            <a:spLocks noGrp="1" noChangeArrowheads="1"/>
          </p:cNvSpPr>
          <p:nvPr>
            <p:ph idx="1"/>
          </p:nvPr>
        </p:nvSpPr>
        <p:spPr>
          <a:ln/>
        </p:spPr>
        <p:txBody>
          <a:bodyPr rIns="132080"/>
          <a:lstStyle/>
          <a:p>
            <a:r>
              <a:rPr lang="en-US" dirty="0"/>
              <a:t>For efficiency, </a:t>
            </a:r>
          </a:p>
          <a:p>
            <a:pPr marL="782638" lvl="1"/>
            <a:r>
              <a:rPr lang="en-US" dirty="0"/>
              <a:t>Good produced at minimum cost</a:t>
            </a:r>
          </a:p>
          <a:p>
            <a:pPr marL="782638" lvl="1"/>
            <a:r>
              <a:rPr lang="en-US" dirty="0"/>
              <a:t>Must be produced in combinations that match peoples willingness to pay</a:t>
            </a:r>
          </a:p>
          <a:p>
            <a:pPr marL="782638" lvl="1"/>
            <a:r>
              <a:rPr lang="en-US" dirty="0"/>
              <a:t>MRS = </a:t>
            </a:r>
            <a:r>
              <a:rPr lang="en-US" dirty="0" smtClean="0"/>
              <a:t>consumer’s </a:t>
            </a:r>
            <a:r>
              <a:rPr lang="en-US" dirty="0"/>
              <a:t>WTP for additional food by consuming less clothing</a:t>
            </a:r>
          </a:p>
          <a:p>
            <a:pPr marL="782638" lvl="1"/>
            <a:r>
              <a:rPr lang="en-US" dirty="0"/>
              <a:t>MRT = cost of additional unit of food in terms of producing less clothing</a:t>
            </a:r>
          </a:p>
          <a:p>
            <a:r>
              <a:rPr lang="en-US" dirty="0"/>
              <a:t>Efficiency means </a:t>
            </a:r>
            <a:r>
              <a:rPr lang="en-US" dirty="0">
                <a:solidFill>
                  <a:srgbClr val="008000"/>
                </a:solidFill>
              </a:rPr>
              <a:t>MRS = MRT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46</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885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885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885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885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8854">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885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build="p" bldLvl="5" autoUpdateAnimBg="0"/>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9877" name="Rectangle 5"/>
          <p:cNvSpPr>
            <a:spLocks noGrp="1" noChangeArrowheads="1"/>
          </p:cNvSpPr>
          <p:nvPr>
            <p:ph type="title"/>
          </p:nvPr>
        </p:nvSpPr>
        <p:spPr>
          <a:ln/>
        </p:spPr>
        <p:txBody>
          <a:bodyPr rIns="132080"/>
          <a:lstStyle/>
          <a:p>
            <a:r>
              <a:rPr lang="en-US"/>
              <a:t>Combination of Product Efficiency</a:t>
            </a:r>
          </a:p>
        </p:txBody>
      </p:sp>
      <p:sp>
        <p:nvSpPr>
          <p:cNvPr id="79878" name="Rectangle 6"/>
          <p:cNvSpPr>
            <a:spLocks noGrp="1" noChangeArrowheads="1"/>
          </p:cNvSpPr>
          <p:nvPr>
            <p:ph idx="1"/>
          </p:nvPr>
        </p:nvSpPr>
        <p:spPr>
          <a:ln/>
        </p:spPr>
        <p:txBody>
          <a:bodyPr rIns="132080"/>
          <a:lstStyle/>
          <a:p>
            <a:r>
              <a:rPr lang="en-US" dirty="0"/>
              <a:t>What if MRT </a:t>
            </a:r>
            <a:r>
              <a:rPr lang="en-US" dirty="0" smtClean="0"/>
              <a:t>&lt; &gt; </a:t>
            </a:r>
            <a:r>
              <a:rPr lang="en-US" dirty="0"/>
              <a:t>MRS</a:t>
            </a:r>
          </a:p>
          <a:p>
            <a:pPr marL="782638" lvl="1"/>
            <a:r>
              <a:rPr lang="en-US" dirty="0"/>
              <a:t>Suppose MRT = 1 and MRS =2</a:t>
            </a:r>
          </a:p>
          <a:p>
            <a:pPr marL="782638" lvl="1"/>
            <a:r>
              <a:rPr lang="en-US" dirty="0"/>
              <a:t>Consumer willing to give up 2 units of clothing to get 1 unit of food</a:t>
            </a:r>
          </a:p>
          <a:p>
            <a:pPr marL="782638" lvl="1"/>
            <a:r>
              <a:rPr lang="en-US" dirty="0"/>
              <a:t>Cost of getting additional food is only 1 unit of lost clothing</a:t>
            </a:r>
          </a:p>
          <a:p>
            <a:pPr marL="782638" lvl="1"/>
            <a:r>
              <a:rPr lang="en-US" dirty="0"/>
              <a:t>Too little food is being produced</a:t>
            </a:r>
          </a:p>
          <a:p>
            <a:pPr marL="782638" lvl="1"/>
            <a:r>
              <a:rPr lang="en-US" dirty="0"/>
              <a:t>Food production must increase, MRS falls and MRT increase until two are equal again</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98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98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987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987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9878">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987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8" grpId="0" build="p" bldLvl="5" autoUpdateAnimBg="0"/>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901" name="Rectangle 5"/>
          <p:cNvSpPr>
            <a:spLocks noGrp="1" noChangeArrowheads="1"/>
          </p:cNvSpPr>
          <p:nvPr>
            <p:ph type="title"/>
          </p:nvPr>
        </p:nvSpPr>
        <p:spPr>
          <a:ln/>
        </p:spPr>
        <p:txBody>
          <a:bodyPr rIns="132080"/>
          <a:lstStyle/>
          <a:p>
            <a:r>
              <a:rPr lang="en-US" dirty="0"/>
              <a:t>Combination of Product Efficiency</a:t>
            </a:r>
          </a:p>
        </p:txBody>
      </p:sp>
      <p:sp>
        <p:nvSpPr>
          <p:cNvPr id="80902" name="Line 6"/>
          <p:cNvSpPr>
            <a:spLocks noChangeShapeType="1"/>
          </p:cNvSpPr>
          <p:nvPr/>
        </p:nvSpPr>
        <p:spPr bwMode="auto">
          <a:xfrm>
            <a:off x="1900238" y="2100263"/>
            <a:ext cx="1587" cy="3914775"/>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0903" name="Line 7"/>
          <p:cNvSpPr>
            <a:spLocks noChangeShapeType="1"/>
          </p:cNvSpPr>
          <p:nvPr/>
        </p:nvSpPr>
        <p:spPr bwMode="auto">
          <a:xfrm>
            <a:off x="1900238" y="6000750"/>
            <a:ext cx="4629150" cy="1588"/>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0904" name="Freeform 8"/>
          <p:cNvSpPr>
            <a:spLocks/>
          </p:cNvSpPr>
          <p:nvPr/>
        </p:nvSpPr>
        <p:spPr bwMode="auto">
          <a:xfrm>
            <a:off x="1900238" y="2743200"/>
            <a:ext cx="3157537" cy="327183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0905" name="Rectangle 9"/>
          <p:cNvSpPr>
            <a:spLocks/>
          </p:cNvSpPr>
          <p:nvPr/>
        </p:nvSpPr>
        <p:spPr bwMode="auto">
          <a:xfrm>
            <a:off x="900113" y="1985963"/>
            <a:ext cx="10541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Clothing(units)</a:t>
            </a:r>
          </a:p>
        </p:txBody>
      </p:sp>
      <p:sp>
        <p:nvSpPr>
          <p:cNvPr id="80906" name="Rectangle 10"/>
          <p:cNvSpPr>
            <a:spLocks/>
          </p:cNvSpPr>
          <p:nvPr/>
        </p:nvSpPr>
        <p:spPr bwMode="auto">
          <a:xfrm>
            <a:off x="5810250" y="5953125"/>
            <a:ext cx="10541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Food (units)</a:t>
            </a:r>
          </a:p>
        </p:txBody>
      </p:sp>
      <p:sp>
        <p:nvSpPr>
          <p:cNvPr id="80907" name="Rectangle 11"/>
          <p:cNvSpPr>
            <a:spLocks/>
          </p:cNvSpPr>
          <p:nvPr/>
        </p:nvSpPr>
        <p:spPr bwMode="auto">
          <a:xfrm>
            <a:off x="1419225" y="2533650"/>
            <a:ext cx="4699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60</a:t>
            </a:r>
          </a:p>
        </p:txBody>
      </p:sp>
      <p:sp>
        <p:nvSpPr>
          <p:cNvPr id="80908" name="Rectangle 12"/>
          <p:cNvSpPr>
            <a:spLocks/>
          </p:cNvSpPr>
          <p:nvPr/>
        </p:nvSpPr>
        <p:spPr bwMode="auto">
          <a:xfrm>
            <a:off x="4786313" y="6043613"/>
            <a:ext cx="6858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100</a:t>
            </a:r>
          </a:p>
        </p:txBody>
      </p:sp>
      <p:sp>
        <p:nvSpPr>
          <p:cNvPr id="80909" name="Oval 13"/>
          <p:cNvSpPr>
            <a:spLocks/>
          </p:cNvSpPr>
          <p:nvPr/>
        </p:nvSpPr>
        <p:spPr bwMode="auto">
          <a:xfrm>
            <a:off x="1828800" y="2643188"/>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0910" name="Oval 14"/>
          <p:cNvSpPr>
            <a:spLocks/>
          </p:cNvSpPr>
          <p:nvPr/>
        </p:nvSpPr>
        <p:spPr bwMode="auto">
          <a:xfrm>
            <a:off x="4981575" y="5910263"/>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grpSp>
        <p:nvGrpSpPr>
          <p:cNvPr id="80911" name="Group 15"/>
          <p:cNvGrpSpPr>
            <a:grpSpLocks/>
          </p:cNvGrpSpPr>
          <p:nvPr/>
        </p:nvGrpSpPr>
        <p:grpSpPr bwMode="auto">
          <a:xfrm>
            <a:off x="3711579" y="2420928"/>
            <a:ext cx="3222103" cy="2468448"/>
            <a:chOff x="8" y="-10"/>
            <a:chExt cx="2029" cy="1554"/>
          </a:xfrm>
        </p:grpSpPr>
        <p:sp>
          <p:nvSpPr>
            <p:cNvPr id="80912" name="Freeform 16"/>
            <p:cNvSpPr>
              <a:spLocks/>
            </p:cNvSpPr>
            <p:nvPr/>
          </p:nvSpPr>
          <p:spPr bwMode="auto">
            <a:xfrm rot="10980000">
              <a:off x="8" y="-10"/>
              <a:ext cx="1440" cy="1323"/>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rgbClr val="00CC99"/>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0913" name="Rectangle 17"/>
            <p:cNvSpPr>
              <a:spLocks/>
            </p:cNvSpPr>
            <p:nvPr/>
          </p:nvSpPr>
          <p:spPr bwMode="auto">
            <a:xfrm>
              <a:off x="1497" y="1152"/>
              <a:ext cx="540" cy="392"/>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3200" dirty="0" smtClean="0">
                  <a:solidFill>
                    <a:schemeClr val="tx1"/>
                  </a:solidFill>
                  <a:latin typeface="Angsana New"/>
                  <a:ea typeface="ＭＳ Ｐゴシック" charset="0"/>
                  <a:cs typeface="Angsana New"/>
                  <a:sym typeface="Arial" charset="0"/>
                </a:rPr>
                <a:t>CIC</a:t>
              </a:r>
              <a:r>
                <a:rPr lang="en-US" sz="3200" baseline="-25000" dirty="0" smtClean="0">
                  <a:solidFill>
                    <a:schemeClr val="tx1"/>
                  </a:solidFill>
                  <a:latin typeface="Angsana New"/>
                  <a:ea typeface="ＭＳ Ｐゴシック" charset="0"/>
                  <a:cs typeface="Angsana New"/>
                  <a:sym typeface="Arial" charset="0"/>
                </a:rPr>
                <a:t>2</a:t>
              </a:r>
              <a:endParaRPr lang="en-US" sz="3200" baseline="-25000" dirty="0">
                <a:solidFill>
                  <a:schemeClr val="tx1"/>
                </a:solidFill>
                <a:latin typeface="Angsana New"/>
                <a:ea typeface="ＭＳ Ｐゴシック" charset="0"/>
                <a:cs typeface="Angsana New"/>
                <a:sym typeface="Arial" charset="0"/>
              </a:endParaRPr>
            </a:p>
          </p:txBody>
        </p:sp>
      </p:grpSp>
      <p:sp>
        <p:nvSpPr>
          <p:cNvPr id="80914" name="Line 18"/>
          <p:cNvSpPr>
            <a:spLocks noChangeShapeType="1"/>
          </p:cNvSpPr>
          <p:nvPr/>
        </p:nvSpPr>
        <p:spPr bwMode="auto">
          <a:xfrm>
            <a:off x="2914650" y="2339975"/>
            <a:ext cx="2665413" cy="2914650"/>
          </a:xfrm>
          <a:prstGeom prst="line">
            <a:avLst/>
          </a:prstGeom>
          <a:noFill/>
          <a:ln w="38100" cap="flat">
            <a:solidFill>
              <a:srgbClr val="CC0000"/>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80915" name="Group 19"/>
          <p:cNvGrpSpPr>
            <a:grpSpLocks/>
          </p:cNvGrpSpPr>
          <p:nvPr/>
        </p:nvGrpSpPr>
        <p:grpSpPr bwMode="auto">
          <a:xfrm>
            <a:off x="2776538" y="1919288"/>
            <a:ext cx="2692400" cy="581025"/>
            <a:chOff x="0" y="0"/>
            <a:chExt cx="1696" cy="366"/>
          </a:xfrm>
        </p:grpSpPr>
        <p:sp>
          <p:nvSpPr>
            <p:cNvPr id="80916" name="Rectangle 20"/>
            <p:cNvSpPr>
              <a:spLocks/>
            </p:cNvSpPr>
            <p:nvPr/>
          </p:nvSpPr>
          <p:spPr bwMode="auto">
            <a:xfrm>
              <a:off x="0" y="0"/>
              <a:ext cx="1696"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MRS = MRT = P</a:t>
              </a:r>
              <a:r>
                <a:rPr lang="en-US" sz="1800" b="1" baseline="-25000">
                  <a:solidFill>
                    <a:schemeClr val="tx1"/>
                  </a:solidFill>
                  <a:latin typeface="Arial" charset="0"/>
                  <a:ea typeface="ＭＳ Ｐゴシック" charset="0"/>
                  <a:cs typeface="Arial" charset="0"/>
                  <a:sym typeface="Arial" charset="0"/>
                </a:rPr>
                <a:t>F</a:t>
              </a:r>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C</a:t>
              </a:r>
            </a:p>
          </p:txBody>
        </p:sp>
        <p:sp>
          <p:nvSpPr>
            <p:cNvPr id="80917" name="Line 21"/>
            <p:cNvSpPr>
              <a:spLocks noChangeShapeType="1"/>
            </p:cNvSpPr>
            <p:nvPr/>
          </p:nvSpPr>
          <p:spPr bwMode="auto">
            <a:xfrm flipH="1">
              <a:off x="250" y="204"/>
              <a:ext cx="84" cy="162"/>
            </a:xfrm>
            <a:prstGeom prst="line">
              <a:avLst/>
            </a:prstGeom>
            <a:noFill/>
            <a:ln w="28575" cap="flat">
              <a:solidFill>
                <a:schemeClr val="tx1"/>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80921" name="Group 25"/>
          <p:cNvGrpSpPr>
            <a:grpSpLocks/>
          </p:cNvGrpSpPr>
          <p:nvPr/>
        </p:nvGrpSpPr>
        <p:grpSpPr bwMode="auto">
          <a:xfrm>
            <a:off x="4194175" y="3397250"/>
            <a:ext cx="446088" cy="466725"/>
            <a:chOff x="0" y="0"/>
            <a:chExt cx="281" cy="294"/>
          </a:xfrm>
        </p:grpSpPr>
        <p:sp>
          <p:nvSpPr>
            <p:cNvPr id="80922" name="Oval 26"/>
            <p:cNvSpPr>
              <a:spLocks/>
            </p:cNvSpPr>
            <p:nvPr/>
          </p:nvSpPr>
          <p:spPr bwMode="auto">
            <a:xfrm>
              <a:off x="0" y="210"/>
              <a:ext cx="92" cy="84"/>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0923" name="Rectangle 27"/>
            <p:cNvSpPr>
              <a:spLocks/>
            </p:cNvSpPr>
            <p:nvPr/>
          </p:nvSpPr>
          <p:spPr bwMode="auto">
            <a:xfrm>
              <a:off x="158" y="0"/>
              <a:ext cx="123" cy="17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dirty="0" smtClean="0">
                  <a:solidFill>
                    <a:schemeClr val="tx1"/>
                  </a:solidFill>
                  <a:latin typeface="Arial" charset="0"/>
                  <a:ea typeface="ＭＳ Ｐゴシック" charset="0"/>
                  <a:cs typeface="Arial" charset="0"/>
                  <a:sym typeface="Arial" charset="0"/>
                </a:rPr>
                <a:t>E</a:t>
              </a:r>
              <a:endParaRPr lang="en-US" sz="1800" b="1" dirty="0">
                <a:solidFill>
                  <a:schemeClr val="tx1"/>
                </a:solidFill>
                <a:latin typeface="Arial" charset="0"/>
                <a:ea typeface="ＭＳ Ｐゴシック" charset="0"/>
                <a:cs typeface="Arial" charset="0"/>
                <a:sym typeface="Arial" charset="0"/>
              </a:endParaRPr>
            </a:p>
          </p:txBody>
        </p:sp>
      </p:grpSp>
      <p:sp>
        <p:nvSpPr>
          <p:cNvPr id="80924" name="Freeform 28"/>
          <p:cNvSpPr>
            <a:spLocks/>
          </p:cNvSpPr>
          <p:nvPr/>
        </p:nvSpPr>
        <p:spPr bwMode="auto">
          <a:xfrm>
            <a:off x="1884363" y="3784600"/>
            <a:ext cx="2406650" cy="2208213"/>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952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0925" name="Rectangle 29"/>
          <p:cNvSpPr>
            <a:spLocks/>
          </p:cNvSpPr>
          <p:nvPr/>
        </p:nvSpPr>
        <p:spPr bwMode="auto">
          <a:xfrm>
            <a:off x="4038600" y="6199188"/>
            <a:ext cx="357188"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F*</a:t>
            </a:r>
          </a:p>
        </p:txBody>
      </p:sp>
      <p:sp>
        <p:nvSpPr>
          <p:cNvPr id="80926" name="Rectangle 30"/>
          <p:cNvSpPr>
            <a:spLocks/>
          </p:cNvSpPr>
          <p:nvPr/>
        </p:nvSpPr>
        <p:spPr bwMode="auto">
          <a:xfrm>
            <a:off x="1452563" y="3524250"/>
            <a:ext cx="379412"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C*</a:t>
            </a:r>
          </a:p>
        </p:txBody>
      </p:sp>
      <p:sp>
        <p:nvSpPr>
          <p:cNvPr id="33" name="Footer Placeholder 32"/>
          <p:cNvSpPr>
            <a:spLocks noGrp="1"/>
          </p:cNvSpPr>
          <p:nvPr>
            <p:ph type="ftr" sz="quarter" idx="3"/>
          </p:nvPr>
        </p:nvSpPr>
        <p:spPr/>
        <p:txBody>
          <a:bodyPr/>
          <a:lstStyle/>
          <a:p>
            <a:pPr>
              <a:defRPr/>
            </a:pPr>
            <a:r>
              <a:rPr lang="en-US" smtClean="0"/>
              <a:t>Chayun Tantivasadakarn</a:t>
            </a:r>
            <a:endParaRPr lang="en-US"/>
          </a:p>
        </p:txBody>
      </p:sp>
      <p:sp>
        <p:nvSpPr>
          <p:cNvPr id="29" name="Slide Number Placeholder 28"/>
          <p:cNvSpPr>
            <a:spLocks noGrp="1"/>
          </p:cNvSpPr>
          <p:nvPr>
            <p:ph type="sldNum" sz="quarter" idx="10"/>
          </p:nvPr>
        </p:nvSpPr>
        <p:spPr/>
        <p:txBody>
          <a:bodyPr/>
          <a:lstStyle/>
          <a:p>
            <a:pPr>
              <a:defRPr/>
            </a:pPr>
            <a:fld id="{9E387584-B985-904E-8245-01EF6FD3F89F}" type="slidenum">
              <a:rPr lang="en-US" smtClean="0"/>
              <a:pPr>
                <a:defRPr/>
              </a:pPr>
              <a:t>48</a:t>
            </a:fld>
            <a:endParaRPr lang="th-TH"/>
          </a:p>
        </p:txBody>
      </p:sp>
      <p:sp>
        <p:nvSpPr>
          <p:cNvPr id="30" name="Arc 40"/>
          <p:cNvSpPr>
            <a:spLocks/>
          </p:cNvSpPr>
          <p:nvPr/>
        </p:nvSpPr>
        <p:spPr bwMode="auto">
          <a:xfrm flipH="1" flipV="1">
            <a:off x="2555875" y="2205038"/>
            <a:ext cx="3384550" cy="324008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8D7DFF"/>
            </a:solidFill>
            <a:round/>
            <a:headEnd/>
            <a:tailEnd/>
          </a:ln>
        </p:spPr>
        <p:txBody>
          <a:bodyPr wrap="none" anchor="ctr">
            <a:prstTxWarp prst="textNoShape">
              <a:avLst/>
            </a:prstTxWarp>
          </a:bodyPr>
          <a:lstStyle/>
          <a:p>
            <a:endParaRPr lang="en-US"/>
          </a:p>
        </p:txBody>
      </p:sp>
      <p:sp>
        <p:nvSpPr>
          <p:cNvPr id="31" name="Rectangle 41"/>
          <p:cNvSpPr>
            <a:spLocks/>
          </p:cNvSpPr>
          <p:nvPr/>
        </p:nvSpPr>
        <p:spPr bwMode="auto">
          <a:xfrm>
            <a:off x="6002338" y="5157788"/>
            <a:ext cx="801687" cy="608012"/>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sz="3200" dirty="0">
                <a:solidFill>
                  <a:schemeClr val="tx1"/>
                </a:solidFill>
                <a:latin typeface="Angsana New Bold" pitchFamily="-110" charset="0"/>
                <a:ea typeface="Angsana New Bold" pitchFamily="-110" charset="0"/>
                <a:cs typeface="Angsana New Bold" pitchFamily="-110" charset="0"/>
                <a:sym typeface="Angsana New Bold" pitchFamily="-110" charset="0"/>
              </a:rPr>
              <a:t>CIC</a:t>
            </a:r>
            <a:r>
              <a:rPr lang="en-US" sz="3200" baseline="-25000" dirty="0">
                <a:solidFill>
                  <a:schemeClr val="tx1"/>
                </a:solidFill>
                <a:latin typeface="Angsana New Bold" pitchFamily="-110" charset="0"/>
                <a:ea typeface="Angsana New Bold" pitchFamily="-110" charset="0"/>
                <a:cs typeface="Angsana New Bold" pitchFamily="-110" charset="0"/>
                <a:sym typeface="Angsana New Bold" pitchFamily="-110" charset="0"/>
              </a:rPr>
              <a:t>1</a:t>
            </a:r>
          </a:p>
        </p:txBody>
      </p:sp>
      <p:grpSp>
        <p:nvGrpSpPr>
          <p:cNvPr id="32" name="Group 42"/>
          <p:cNvGrpSpPr>
            <a:grpSpLocks/>
          </p:cNvGrpSpPr>
          <p:nvPr/>
        </p:nvGrpSpPr>
        <p:grpSpPr bwMode="auto">
          <a:xfrm>
            <a:off x="2532063" y="2362200"/>
            <a:ext cx="384175" cy="525463"/>
            <a:chOff x="0" y="-37"/>
            <a:chExt cx="242" cy="331"/>
          </a:xfrm>
        </p:grpSpPr>
        <p:sp>
          <p:nvSpPr>
            <p:cNvPr id="34" name="Oval 43"/>
            <p:cNvSpPr>
              <a:spLocks/>
            </p:cNvSpPr>
            <p:nvPr/>
          </p:nvSpPr>
          <p:spPr bwMode="auto">
            <a:xfrm>
              <a:off x="0" y="210"/>
              <a:ext cx="92" cy="84"/>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sp>
          <p:nvSpPr>
            <p:cNvPr id="35" name="Rectangle 44"/>
            <p:cNvSpPr>
              <a:spLocks/>
            </p:cNvSpPr>
            <p:nvPr/>
          </p:nvSpPr>
          <p:spPr bwMode="auto">
            <a:xfrm>
              <a:off x="85" y="-37"/>
              <a:ext cx="157" cy="31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dirty="0">
                  <a:solidFill>
                    <a:schemeClr val="tx1"/>
                  </a:solidFill>
                  <a:latin typeface="Angsana New Bold" pitchFamily="-110" charset="0"/>
                  <a:ea typeface="Angsana New Bold" pitchFamily="-110" charset="0"/>
                  <a:cs typeface="Angsana New Bold" pitchFamily="-110" charset="0"/>
                  <a:sym typeface="Angsana New Bold" pitchFamily="-110" charset="0"/>
                </a:rPr>
                <a:t>A</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9" fill="hold" nodeType="clickEffect">
                                  <p:stCondLst>
                                    <p:cond delay="0"/>
                                  </p:stCondLst>
                                  <p:childTnLst>
                                    <p:set>
                                      <p:cBhvr>
                                        <p:cTn id="6" dur="1" fill="hold">
                                          <p:stCondLst>
                                            <p:cond delay="0"/>
                                          </p:stCondLst>
                                        </p:cTn>
                                        <p:tgtEl>
                                          <p:spTgt spid="80911"/>
                                        </p:tgtEl>
                                        <p:attrNameLst>
                                          <p:attrName>style.visibility</p:attrName>
                                        </p:attrNameLst>
                                      </p:cBhvr>
                                      <p:to>
                                        <p:strVal val="visible"/>
                                      </p:to>
                                    </p:set>
                                    <p:animEffect transition="in" filter="strips(upLeft)">
                                      <p:cBhvr>
                                        <p:cTn id="7" dur="500"/>
                                        <p:tgtEl>
                                          <p:spTgt spid="809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8092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25" name="Rectangle 5"/>
          <p:cNvSpPr>
            <a:spLocks noGrp="1" noChangeArrowheads="1"/>
          </p:cNvSpPr>
          <p:nvPr>
            <p:ph type="title"/>
          </p:nvPr>
        </p:nvSpPr>
        <p:spPr>
          <a:ln/>
        </p:spPr>
        <p:txBody>
          <a:bodyPr rIns="132080"/>
          <a:lstStyle/>
          <a:p>
            <a:r>
              <a:rPr lang="en-US" dirty="0"/>
              <a:t>Combination of Product Efficiency</a:t>
            </a:r>
          </a:p>
        </p:txBody>
      </p:sp>
      <p:sp>
        <p:nvSpPr>
          <p:cNvPr id="81926" name="Line 6"/>
          <p:cNvSpPr>
            <a:spLocks noChangeShapeType="1"/>
          </p:cNvSpPr>
          <p:nvPr/>
        </p:nvSpPr>
        <p:spPr bwMode="auto">
          <a:xfrm>
            <a:off x="1152525" y="2154238"/>
            <a:ext cx="1587" cy="3914775"/>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27" name="Line 7"/>
          <p:cNvSpPr>
            <a:spLocks noChangeShapeType="1"/>
          </p:cNvSpPr>
          <p:nvPr/>
        </p:nvSpPr>
        <p:spPr bwMode="auto">
          <a:xfrm>
            <a:off x="1152525" y="6054725"/>
            <a:ext cx="4629150" cy="1588"/>
          </a:xfrm>
          <a:prstGeom prst="line">
            <a:avLst/>
          </a:prstGeom>
          <a:noFill/>
          <a:ln w="2857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28" name="Freeform 8"/>
          <p:cNvSpPr>
            <a:spLocks/>
          </p:cNvSpPr>
          <p:nvPr/>
        </p:nvSpPr>
        <p:spPr bwMode="auto">
          <a:xfrm>
            <a:off x="1152525" y="2797175"/>
            <a:ext cx="3157537" cy="327183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29" name="Rectangle 9"/>
          <p:cNvSpPr>
            <a:spLocks/>
          </p:cNvSpPr>
          <p:nvPr/>
        </p:nvSpPr>
        <p:spPr bwMode="auto">
          <a:xfrm>
            <a:off x="152400" y="2039938"/>
            <a:ext cx="10541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Clothing(units)</a:t>
            </a:r>
          </a:p>
        </p:txBody>
      </p:sp>
      <p:sp>
        <p:nvSpPr>
          <p:cNvPr id="81930" name="Rectangle 10"/>
          <p:cNvSpPr>
            <a:spLocks/>
          </p:cNvSpPr>
          <p:nvPr/>
        </p:nvSpPr>
        <p:spPr bwMode="auto">
          <a:xfrm>
            <a:off x="5062537" y="6007100"/>
            <a:ext cx="10541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Food (units)</a:t>
            </a:r>
          </a:p>
        </p:txBody>
      </p:sp>
      <p:sp>
        <p:nvSpPr>
          <p:cNvPr id="81931" name="Rectangle 11"/>
          <p:cNvSpPr>
            <a:spLocks/>
          </p:cNvSpPr>
          <p:nvPr/>
        </p:nvSpPr>
        <p:spPr bwMode="auto">
          <a:xfrm>
            <a:off x="671512" y="2587625"/>
            <a:ext cx="4699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60</a:t>
            </a:r>
          </a:p>
        </p:txBody>
      </p:sp>
      <p:sp>
        <p:nvSpPr>
          <p:cNvPr id="81932" name="Rectangle 12"/>
          <p:cNvSpPr>
            <a:spLocks/>
          </p:cNvSpPr>
          <p:nvPr/>
        </p:nvSpPr>
        <p:spPr bwMode="auto">
          <a:xfrm>
            <a:off x="4038600" y="6097588"/>
            <a:ext cx="6858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100</a:t>
            </a:r>
          </a:p>
        </p:txBody>
      </p:sp>
      <p:sp>
        <p:nvSpPr>
          <p:cNvPr id="81933" name="Oval 13"/>
          <p:cNvSpPr>
            <a:spLocks/>
          </p:cNvSpPr>
          <p:nvPr/>
        </p:nvSpPr>
        <p:spPr bwMode="auto">
          <a:xfrm>
            <a:off x="1081087" y="2697163"/>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1934" name="Oval 14"/>
          <p:cNvSpPr>
            <a:spLocks/>
          </p:cNvSpPr>
          <p:nvPr/>
        </p:nvSpPr>
        <p:spPr bwMode="auto">
          <a:xfrm>
            <a:off x="4233862" y="5964238"/>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1935" name="Freeform 15"/>
          <p:cNvSpPr>
            <a:spLocks/>
          </p:cNvSpPr>
          <p:nvPr/>
        </p:nvSpPr>
        <p:spPr bwMode="auto">
          <a:xfrm rot="-10620000">
            <a:off x="3005137" y="2549525"/>
            <a:ext cx="2286000" cy="2100263"/>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rgbClr val="00CC99"/>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36" name="Rectangle 16"/>
          <p:cNvSpPr>
            <a:spLocks/>
          </p:cNvSpPr>
          <p:nvPr/>
        </p:nvSpPr>
        <p:spPr bwMode="auto">
          <a:xfrm>
            <a:off x="4738687" y="4321175"/>
            <a:ext cx="609600" cy="3556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dirty="0">
                <a:solidFill>
                  <a:schemeClr val="tx1"/>
                </a:solidFill>
                <a:latin typeface="Arial" charset="0"/>
                <a:ea typeface="ＭＳ Ｐゴシック" charset="0"/>
                <a:cs typeface="Arial" charset="0"/>
                <a:sym typeface="Arial" charset="0"/>
              </a:rPr>
              <a:t>CIC</a:t>
            </a:r>
          </a:p>
        </p:txBody>
      </p:sp>
      <p:sp>
        <p:nvSpPr>
          <p:cNvPr id="81937" name="Line 17"/>
          <p:cNvSpPr>
            <a:spLocks noChangeShapeType="1"/>
          </p:cNvSpPr>
          <p:nvPr/>
        </p:nvSpPr>
        <p:spPr bwMode="auto">
          <a:xfrm>
            <a:off x="2166937" y="2393950"/>
            <a:ext cx="2665413" cy="2914650"/>
          </a:xfrm>
          <a:prstGeom prst="line">
            <a:avLst/>
          </a:prstGeom>
          <a:noFill/>
          <a:ln w="38100" cap="flat">
            <a:solidFill>
              <a:srgbClr val="CC0000"/>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81938" name="Group 18"/>
          <p:cNvGrpSpPr>
            <a:grpSpLocks/>
          </p:cNvGrpSpPr>
          <p:nvPr/>
        </p:nvGrpSpPr>
        <p:grpSpPr bwMode="auto">
          <a:xfrm>
            <a:off x="2014537" y="2058988"/>
            <a:ext cx="3035300" cy="581025"/>
            <a:chOff x="0" y="0"/>
            <a:chExt cx="1912" cy="366"/>
          </a:xfrm>
        </p:grpSpPr>
        <p:sp>
          <p:nvSpPr>
            <p:cNvPr id="81939" name="Rectangle 19"/>
            <p:cNvSpPr>
              <a:spLocks/>
            </p:cNvSpPr>
            <p:nvPr/>
          </p:nvSpPr>
          <p:spPr bwMode="auto">
            <a:xfrm>
              <a:off x="0" y="0"/>
              <a:ext cx="1912" cy="25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MRS = MRT = P</a:t>
              </a:r>
              <a:r>
                <a:rPr lang="en-US" sz="1800" b="1" baseline="-25000">
                  <a:solidFill>
                    <a:schemeClr val="tx1"/>
                  </a:solidFill>
                  <a:latin typeface="Arial" charset="0"/>
                  <a:ea typeface="ＭＳ Ｐゴシック" charset="0"/>
                  <a:cs typeface="Arial" charset="0"/>
                  <a:sym typeface="Arial" charset="0"/>
                </a:rPr>
                <a:t>F</a:t>
              </a:r>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C</a:t>
              </a:r>
            </a:p>
          </p:txBody>
        </p:sp>
        <p:sp>
          <p:nvSpPr>
            <p:cNvPr id="81940" name="Line 20"/>
            <p:cNvSpPr>
              <a:spLocks noChangeShapeType="1"/>
            </p:cNvSpPr>
            <p:nvPr/>
          </p:nvSpPr>
          <p:spPr bwMode="auto">
            <a:xfrm flipH="1">
              <a:off x="283" y="204"/>
              <a:ext cx="96" cy="162"/>
            </a:xfrm>
            <a:prstGeom prst="line">
              <a:avLst/>
            </a:prstGeom>
            <a:noFill/>
            <a:ln w="28575" cap="flat">
              <a:solidFill>
                <a:schemeClr val="tx1"/>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81941" name="Group 21"/>
          <p:cNvGrpSpPr>
            <a:grpSpLocks/>
          </p:cNvGrpSpPr>
          <p:nvPr/>
        </p:nvGrpSpPr>
        <p:grpSpPr bwMode="auto">
          <a:xfrm>
            <a:off x="1414462" y="3140075"/>
            <a:ext cx="952500" cy="417513"/>
            <a:chOff x="0" y="0"/>
            <a:chExt cx="600" cy="263"/>
          </a:xfrm>
        </p:grpSpPr>
        <p:sp>
          <p:nvSpPr>
            <p:cNvPr id="81942" name="Rectangle 22"/>
            <p:cNvSpPr>
              <a:spLocks/>
            </p:cNvSpPr>
            <p:nvPr/>
          </p:nvSpPr>
          <p:spPr bwMode="auto">
            <a:xfrm>
              <a:off x="0" y="39"/>
              <a:ext cx="480"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PPF</a:t>
              </a:r>
            </a:p>
          </p:txBody>
        </p:sp>
        <p:sp>
          <p:nvSpPr>
            <p:cNvPr id="81943" name="Line 23"/>
            <p:cNvSpPr>
              <a:spLocks noChangeShapeType="1"/>
            </p:cNvSpPr>
            <p:nvPr/>
          </p:nvSpPr>
          <p:spPr bwMode="auto">
            <a:xfrm rot="10800000" flipH="1">
              <a:off x="402" y="0"/>
              <a:ext cx="198" cy="135"/>
            </a:xfrm>
            <a:prstGeom prst="line">
              <a:avLst/>
            </a:prstGeom>
            <a:noFill/>
            <a:ln w="28575" cap="flat">
              <a:solidFill>
                <a:schemeClr val="tx1"/>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grpSp>
        <p:nvGrpSpPr>
          <p:cNvPr id="81944" name="Group 24"/>
          <p:cNvGrpSpPr>
            <a:grpSpLocks/>
          </p:cNvGrpSpPr>
          <p:nvPr/>
        </p:nvGrpSpPr>
        <p:grpSpPr bwMode="auto">
          <a:xfrm>
            <a:off x="3446462" y="3451225"/>
            <a:ext cx="1000127" cy="466725"/>
            <a:chOff x="0" y="0"/>
            <a:chExt cx="630" cy="294"/>
          </a:xfrm>
        </p:grpSpPr>
        <p:sp>
          <p:nvSpPr>
            <p:cNvPr id="81945" name="Oval 25"/>
            <p:cNvSpPr>
              <a:spLocks/>
            </p:cNvSpPr>
            <p:nvPr/>
          </p:nvSpPr>
          <p:spPr bwMode="auto">
            <a:xfrm>
              <a:off x="0" y="210"/>
              <a:ext cx="92" cy="84"/>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1946" name="Rectangle 26"/>
            <p:cNvSpPr>
              <a:spLocks/>
            </p:cNvSpPr>
            <p:nvPr/>
          </p:nvSpPr>
          <p:spPr bwMode="auto">
            <a:xfrm>
              <a:off x="158" y="0"/>
              <a:ext cx="472" cy="17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dirty="0" smtClean="0">
                  <a:solidFill>
                    <a:schemeClr val="tx1"/>
                  </a:solidFill>
                  <a:latin typeface="Arial" charset="0"/>
                  <a:ea typeface="ＭＳ Ｐゴシック" charset="0"/>
                  <a:cs typeface="Arial" charset="0"/>
                  <a:sym typeface="Arial" charset="0"/>
                </a:rPr>
                <a:t>E = O</a:t>
              </a:r>
              <a:r>
                <a:rPr lang="en-US" sz="1800" b="1" baseline="-25000" dirty="0" smtClean="0">
                  <a:solidFill>
                    <a:schemeClr val="tx1"/>
                  </a:solidFill>
                  <a:latin typeface="Arial" charset="0"/>
                  <a:ea typeface="ＭＳ Ｐゴシック" charset="0"/>
                  <a:cs typeface="Arial" charset="0"/>
                  <a:sym typeface="Arial" charset="0"/>
                </a:rPr>
                <a:t>K</a:t>
              </a:r>
              <a:endParaRPr lang="en-US" sz="1800" b="1" baseline="-25000" dirty="0">
                <a:solidFill>
                  <a:schemeClr val="tx1"/>
                </a:solidFill>
                <a:latin typeface="Arial" charset="0"/>
                <a:ea typeface="ＭＳ Ｐゴシック" charset="0"/>
                <a:cs typeface="Arial" charset="0"/>
                <a:sym typeface="Arial" charset="0"/>
              </a:endParaRPr>
            </a:p>
          </p:txBody>
        </p:sp>
      </p:grpSp>
      <p:sp>
        <p:nvSpPr>
          <p:cNvPr id="81947" name="Freeform 27"/>
          <p:cNvSpPr>
            <a:spLocks/>
          </p:cNvSpPr>
          <p:nvPr/>
        </p:nvSpPr>
        <p:spPr bwMode="auto">
          <a:xfrm>
            <a:off x="1136650" y="3838575"/>
            <a:ext cx="2406650" cy="2208213"/>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952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48" name="Rectangle 28"/>
          <p:cNvSpPr>
            <a:spLocks/>
          </p:cNvSpPr>
          <p:nvPr/>
        </p:nvSpPr>
        <p:spPr bwMode="auto">
          <a:xfrm>
            <a:off x="3290887" y="6096000"/>
            <a:ext cx="357188"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dirty="0">
                <a:solidFill>
                  <a:schemeClr val="tx1"/>
                </a:solidFill>
                <a:latin typeface="Arial" charset="0"/>
                <a:ea typeface="ＭＳ Ｐゴシック" charset="0"/>
                <a:cs typeface="Arial" charset="0"/>
                <a:sym typeface="Arial" charset="0"/>
              </a:rPr>
              <a:t>F*</a:t>
            </a:r>
          </a:p>
        </p:txBody>
      </p:sp>
      <p:sp>
        <p:nvSpPr>
          <p:cNvPr id="81949" name="Rectangle 29"/>
          <p:cNvSpPr>
            <a:spLocks/>
          </p:cNvSpPr>
          <p:nvPr/>
        </p:nvSpPr>
        <p:spPr bwMode="auto">
          <a:xfrm>
            <a:off x="704850" y="3678238"/>
            <a:ext cx="379412"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C*</a:t>
            </a:r>
          </a:p>
        </p:txBody>
      </p:sp>
      <p:sp>
        <p:nvSpPr>
          <p:cNvPr id="81950" name="Freeform 30"/>
          <p:cNvSpPr>
            <a:spLocks/>
          </p:cNvSpPr>
          <p:nvPr/>
        </p:nvSpPr>
        <p:spPr bwMode="auto">
          <a:xfrm>
            <a:off x="1184275" y="3873500"/>
            <a:ext cx="2330450" cy="2138363"/>
          </a:xfrm>
          <a:custGeom>
            <a:avLst/>
            <a:gdLst>
              <a:gd name="T0" fmla="*/ 0 w 21600"/>
              <a:gd name="T1" fmla="*/ 21600 h 21600"/>
              <a:gd name="T2" fmla="*/ 8014 w 21600"/>
              <a:gd name="T3" fmla="*/ 15159 h 21600"/>
              <a:gd name="T4" fmla="*/ 12094 w 21600"/>
              <a:gd name="T5" fmla="*/ 5408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cubicBezTo>
                  <a:pt x="1331" y="20535"/>
                  <a:pt x="5996" y="17855"/>
                  <a:pt x="8014" y="15159"/>
                </a:cubicBezTo>
                <a:cubicBezTo>
                  <a:pt x="10032" y="12463"/>
                  <a:pt x="9827" y="7926"/>
                  <a:pt x="12094" y="5408"/>
                </a:cubicBezTo>
                <a:cubicBezTo>
                  <a:pt x="14361" y="2890"/>
                  <a:pt x="18046" y="1582"/>
                  <a:pt x="21600" y="0"/>
                </a:cubicBezTo>
              </a:path>
            </a:pathLst>
          </a:custGeom>
          <a:noFill/>
          <a:ln w="952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51" name="Line 31"/>
          <p:cNvSpPr>
            <a:spLocks noChangeShapeType="1"/>
          </p:cNvSpPr>
          <p:nvPr/>
        </p:nvSpPr>
        <p:spPr bwMode="auto">
          <a:xfrm>
            <a:off x="1774825" y="4802188"/>
            <a:ext cx="750887" cy="914400"/>
          </a:xfrm>
          <a:prstGeom prst="line">
            <a:avLst/>
          </a:prstGeom>
          <a:noFill/>
          <a:ln w="28575" cap="flat">
            <a:solidFill>
              <a:srgbClr val="FF0000"/>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52" name="Freeform 32"/>
          <p:cNvSpPr>
            <a:spLocks/>
          </p:cNvSpPr>
          <p:nvPr/>
        </p:nvSpPr>
        <p:spPr bwMode="auto">
          <a:xfrm rot="10800000">
            <a:off x="2041525" y="4935538"/>
            <a:ext cx="441325" cy="412750"/>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a:solidFill>
              <a:srgbClr val="FF3300"/>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53" name="Freeform 33"/>
          <p:cNvSpPr>
            <a:spLocks/>
          </p:cNvSpPr>
          <p:nvPr/>
        </p:nvSpPr>
        <p:spPr bwMode="auto">
          <a:xfrm>
            <a:off x="1785937" y="5108575"/>
            <a:ext cx="441325" cy="412750"/>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a:solidFill>
              <a:srgbClr val="0000FF"/>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81954" name="Oval 34"/>
          <p:cNvSpPr>
            <a:spLocks/>
          </p:cNvSpPr>
          <p:nvPr/>
        </p:nvSpPr>
        <p:spPr bwMode="auto">
          <a:xfrm>
            <a:off x="2093912" y="5170488"/>
            <a:ext cx="85725" cy="85725"/>
          </a:xfrm>
          <a:prstGeom prst="ellipse">
            <a:avLst/>
          </a:prstGeom>
          <a:solidFill>
            <a:schemeClr val="accent1"/>
          </a:solidFill>
          <a:ln w="9525" cap="flat">
            <a:solidFill>
              <a:srgbClr val="0000FF"/>
            </a:solidFill>
            <a:prstDash val="solid"/>
            <a:miter lim="800000"/>
            <a:headEnd type="none" w="med" len="med"/>
            <a:tailEnd type="none" w="med" len="med"/>
          </a:ln>
        </p:spPr>
        <p:txBody>
          <a:bodyPr lIns="0" tIns="0" rIns="0" bIns="0"/>
          <a:lstStyle/>
          <a:p>
            <a:endParaRPr lang="en-US"/>
          </a:p>
        </p:txBody>
      </p:sp>
      <p:sp>
        <p:nvSpPr>
          <p:cNvPr id="81955" name="Rectangle 35"/>
          <p:cNvSpPr>
            <a:spLocks/>
          </p:cNvSpPr>
          <p:nvPr/>
        </p:nvSpPr>
        <p:spPr bwMode="auto">
          <a:xfrm>
            <a:off x="2481262" y="5497513"/>
            <a:ext cx="725488"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F</a:t>
            </a:r>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C</a:t>
            </a:r>
          </a:p>
        </p:txBody>
      </p:sp>
      <p:sp>
        <p:nvSpPr>
          <p:cNvPr id="81956" name="Rectangle 36"/>
          <p:cNvSpPr>
            <a:spLocks/>
          </p:cNvSpPr>
          <p:nvPr/>
        </p:nvSpPr>
        <p:spPr bwMode="auto">
          <a:xfrm>
            <a:off x="585787" y="5972175"/>
            <a:ext cx="387350" cy="3683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O</a:t>
            </a:r>
            <a:r>
              <a:rPr lang="en-US" sz="1600" b="1" baseline="-25000">
                <a:solidFill>
                  <a:schemeClr val="tx1"/>
                </a:solidFill>
                <a:latin typeface="Arial" charset="0"/>
                <a:ea typeface="ＭＳ Ｐゴシック" charset="0"/>
                <a:cs typeface="Arial" charset="0"/>
                <a:sym typeface="Arial" charset="0"/>
              </a:rPr>
              <a:t>J</a:t>
            </a:r>
          </a:p>
        </p:txBody>
      </p:sp>
      <p:sp>
        <p:nvSpPr>
          <p:cNvPr id="39" name="Footer Placeholder 38"/>
          <p:cNvSpPr>
            <a:spLocks noGrp="1"/>
          </p:cNvSpPr>
          <p:nvPr>
            <p:ph type="ftr" sz="quarter" idx="3"/>
          </p:nvPr>
        </p:nvSpPr>
        <p:spPr/>
        <p:txBody>
          <a:bodyPr/>
          <a:lstStyle/>
          <a:p>
            <a:pPr>
              <a:defRPr/>
            </a:pPr>
            <a:r>
              <a:rPr lang="en-US" smtClean="0"/>
              <a:t>Chayun Tantivasadakarn</a:t>
            </a:r>
            <a:endParaRPr lang="en-US"/>
          </a:p>
        </p:txBody>
      </p:sp>
      <p:sp>
        <p:nvSpPr>
          <p:cNvPr id="35" name="Slide Number Placeholder 34"/>
          <p:cNvSpPr>
            <a:spLocks noGrp="1"/>
          </p:cNvSpPr>
          <p:nvPr>
            <p:ph type="sldNum" sz="quarter" idx="10"/>
          </p:nvPr>
        </p:nvSpPr>
        <p:spPr/>
        <p:txBody>
          <a:bodyPr/>
          <a:lstStyle/>
          <a:p>
            <a:pPr>
              <a:defRPr/>
            </a:pPr>
            <a:fld id="{9E387584-B985-904E-8245-01EF6FD3F89F}" type="slidenum">
              <a:rPr lang="en-US" smtClean="0"/>
              <a:pPr>
                <a:defRPr/>
              </a:pPr>
              <a:t>49</a:t>
            </a:fld>
            <a:endParaRPr lang="th-TH"/>
          </a:p>
        </p:txBody>
      </p:sp>
      <p:sp>
        <p:nvSpPr>
          <p:cNvPr id="36" name="Rectangle 54"/>
          <p:cNvSpPr>
            <a:spLocks/>
          </p:cNvSpPr>
          <p:nvPr/>
        </p:nvSpPr>
        <p:spPr bwMode="auto">
          <a:xfrm>
            <a:off x="5562600" y="838200"/>
            <a:ext cx="3657600" cy="5078314"/>
          </a:xfrm>
          <a:prstGeom prst="rect">
            <a:avLst/>
          </a:prstGeom>
          <a:noFill/>
          <a:ln w="12700">
            <a:noFill/>
            <a:miter lim="800000"/>
            <a:headEnd/>
            <a:tailEnd/>
          </a:ln>
        </p:spPr>
        <p:txBody>
          <a:bodyPr wrap="square">
            <a:prstTxWarp prst="textNoShape">
              <a:avLst/>
            </a:prstTxWarp>
            <a:spAutoFit/>
          </a:bodyPr>
          <a:lstStyle/>
          <a:p>
            <a:pPr marL="265113" indent="-265113">
              <a:buFontTx/>
              <a:buChar char="•"/>
            </a:pPr>
            <a:r>
              <a:rPr lang="en-US" sz="3600" dirty="0" smtClean="0">
                <a:solidFill>
                  <a:schemeClr val="tx1"/>
                </a:solidFill>
                <a:latin typeface="Angsana New"/>
                <a:ea typeface="Angsana New" charset="0"/>
                <a:cs typeface="Angsana New"/>
                <a:sym typeface="Angsana New Bold" pitchFamily="-110" charset="0"/>
              </a:rPr>
              <a:t>From the equilibrium point</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E, construct an</a:t>
            </a:r>
            <a:r>
              <a:rPr lang="th-TH" sz="3600" dirty="0" smtClean="0">
                <a:solidFill>
                  <a:schemeClr val="tx1"/>
                </a:solidFill>
                <a:latin typeface="Angsana New"/>
                <a:ea typeface="Angsana New" charset="0"/>
                <a:cs typeface="Angsana New"/>
                <a:sym typeface="Angsana New Bold" pitchFamily="-110" charset="0"/>
              </a:rPr>
              <a:t> </a:t>
            </a:r>
            <a:r>
              <a:rPr lang="en-US" sz="3600" dirty="0" err="1">
                <a:solidFill>
                  <a:schemeClr val="tx1"/>
                </a:solidFill>
                <a:latin typeface="Angsana New"/>
                <a:ea typeface="Angsana New" charset="0"/>
                <a:cs typeface="Angsana New"/>
                <a:sym typeface="Angsana New Bold" pitchFamily="-110" charset="0"/>
              </a:rPr>
              <a:t>Edgeworth</a:t>
            </a:r>
            <a:r>
              <a:rPr lang="en-US" sz="3600" dirty="0">
                <a:solidFill>
                  <a:schemeClr val="tx1"/>
                </a:solidFill>
                <a:latin typeface="Angsana New"/>
                <a:ea typeface="Angsana New" charset="0"/>
                <a:cs typeface="Angsana New"/>
                <a:sym typeface="Angsana New Bold" pitchFamily="-110" charset="0"/>
              </a:rPr>
              <a:t> Box</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for exchange from</a:t>
            </a:r>
            <a:r>
              <a:rPr lang="th-TH" sz="3600" dirty="0" smtClean="0">
                <a:solidFill>
                  <a:schemeClr val="tx1"/>
                </a:solidFill>
                <a:latin typeface="Angsana New"/>
                <a:ea typeface="Angsana New" charset="0"/>
                <a:cs typeface="Angsana New"/>
                <a:sym typeface="Angsana New Bold" pitchFamily="-110" charset="0"/>
              </a:rPr>
              <a:t> </a:t>
            </a:r>
            <a:r>
              <a:rPr lang="en-US" sz="3600" dirty="0">
                <a:solidFill>
                  <a:schemeClr val="tx1"/>
                </a:solidFill>
                <a:latin typeface="Angsana New"/>
                <a:ea typeface="Angsana New" charset="0"/>
                <a:cs typeface="Angsana New"/>
                <a:sym typeface="Angsana New Bold" pitchFamily="-110" charset="0"/>
              </a:rPr>
              <a:t>F</a:t>
            </a:r>
            <a:r>
              <a:rPr lang="en-US" sz="3600" baseline="30000" dirty="0">
                <a:solidFill>
                  <a:schemeClr val="tx1"/>
                </a:solidFill>
                <a:latin typeface="Angsana New"/>
                <a:ea typeface="Angsana New" charset="0"/>
                <a:cs typeface="Angsana New"/>
                <a:sym typeface="Angsana New Bold" pitchFamily="-110" charset="0"/>
              </a:rPr>
              <a:t>*</a:t>
            </a:r>
            <a:r>
              <a:rPr lang="en-US" sz="3600" dirty="0">
                <a:solidFill>
                  <a:schemeClr val="tx1"/>
                </a:solidFill>
                <a:latin typeface="Angsana New"/>
                <a:ea typeface="Angsana New" charset="0"/>
                <a:cs typeface="Angsana New"/>
                <a:sym typeface="Angsana New Bold" pitchFamily="-110" charset="0"/>
              </a:rPr>
              <a:t>, C</a:t>
            </a:r>
            <a:r>
              <a:rPr lang="en-US" sz="3600" baseline="30000" dirty="0">
                <a:solidFill>
                  <a:schemeClr val="tx1"/>
                </a:solidFill>
                <a:latin typeface="Angsana New"/>
                <a:ea typeface="Angsana New" charset="0"/>
                <a:cs typeface="Angsana New"/>
                <a:sym typeface="Angsana New Bold" pitchFamily="-110" charset="0"/>
              </a:rPr>
              <a:t>*</a:t>
            </a:r>
            <a:r>
              <a:rPr lang="en-US" sz="3600" dirty="0" smtClean="0">
                <a:solidFill>
                  <a:schemeClr val="tx1"/>
                </a:solidFill>
                <a:latin typeface="Angsana New"/>
                <a:ea typeface="Angsana New" charset="0"/>
                <a:cs typeface="Angsana New"/>
                <a:sym typeface="Angsana New Bold" pitchFamily="-110" charset="0"/>
              </a:rPr>
              <a:t> </a:t>
            </a:r>
            <a:endParaRPr lang="th-TH" sz="3600" dirty="0" smtClean="0">
              <a:solidFill>
                <a:schemeClr val="tx1"/>
              </a:solidFill>
              <a:latin typeface="Angsana New"/>
              <a:ea typeface="Angsana New" charset="0"/>
              <a:cs typeface="Angsana New"/>
              <a:sym typeface="Angsana New Bold" pitchFamily="-110" charset="0"/>
            </a:endParaRPr>
          </a:p>
          <a:p>
            <a:pPr marL="265113" indent="-265113">
              <a:buFontTx/>
              <a:buChar char="•"/>
            </a:pPr>
            <a:r>
              <a:rPr lang="en-US" sz="3600" dirty="0" smtClean="0">
                <a:solidFill>
                  <a:schemeClr val="tx1"/>
                </a:solidFill>
                <a:latin typeface="Angsana New"/>
                <a:ea typeface="Angsana New" charset="0"/>
                <a:cs typeface="Angsana New"/>
                <a:sym typeface="Angsana New Bold" pitchFamily="-110" charset="0"/>
              </a:rPr>
              <a:t>There must be at least one allocation such as at point T</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that is Pareto efficient and has the same price ratio as point</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E</a:t>
            </a:r>
            <a:endParaRPr lang="en-US" sz="3600" dirty="0">
              <a:solidFill>
                <a:schemeClr val="tx1"/>
              </a:solidFill>
              <a:latin typeface="Angsana New"/>
              <a:ea typeface="Angsana New" charset="0"/>
              <a:cs typeface="Angsana New"/>
              <a:sym typeface="Angsana New Bold" pitchFamily="-110" charset="0"/>
            </a:endParaRPr>
          </a:p>
        </p:txBody>
      </p:sp>
      <p:sp>
        <p:nvSpPr>
          <p:cNvPr id="37" name="Rectangle 28"/>
          <p:cNvSpPr>
            <a:spLocks/>
          </p:cNvSpPr>
          <p:nvPr/>
        </p:nvSpPr>
        <p:spPr bwMode="auto">
          <a:xfrm>
            <a:off x="2286000" y="4994117"/>
            <a:ext cx="169276" cy="246221"/>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dirty="0" smtClean="0">
                <a:solidFill>
                  <a:schemeClr val="tx1"/>
                </a:solidFill>
                <a:latin typeface="Arial" charset="0"/>
                <a:ea typeface="ＭＳ Ｐゴシック" charset="0"/>
                <a:cs typeface="Arial" charset="0"/>
                <a:sym typeface="Arial" charset="0"/>
              </a:rPr>
              <a:t>T</a:t>
            </a:r>
            <a:endParaRPr lang="en-US" sz="1600" b="1" dirty="0">
              <a:solidFill>
                <a:schemeClr val="tx1"/>
              </a:solidFill>
              <a:latin typeface="Arial" charset="0"/>
              <a:ea typeface="ＭＳ Ｐゴシック" charset="0"/>
              <a:cs typeface="Arial" charset="0"/>
              <a:sym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19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smtClean="0"/>
              <a:t>Combination of Product Efficiency</a:t>
            </a:r>
            <a:endParaRPr lang="en-US" dirty="0"/>
          </a:p>
        </p:txBody>
      </p:sp>
      <p:sp>
        <p:nvSpPr>
          <p:cNvPr id="4" name="Rectangle 10"/>
          <p:cNvSpPr>
            <a:spLocks noGrp="1" noChangeArrowheads="1"/>
          </p:cNvSpPr>
          <p:nvPr>
            <p:ph idx="1"/>
          </p:nvPr>
        </p:nvSpPr>
        <p:spPr>
          <a:xfrm>
            <a:off x="685800" y="1219200"/>
            <a:ext cx="8153400" cy="4724400"/>
          </a:xfrm>
        </p:spPr>
        <p:txBody>
          <a:bodyPr/>
          <a:lstStyle/>
          <a:p>
            <a:r>
              <a:rPr lang="en-US" sz="4800" dirty="0" smtClean="0"/>
              <a:t>In the competitive markets, all consumers allocate his or her budget between the two goods such that</a:t>
            </a:r>
            <a:r>
              <a:rPr lang="th-TH" sz="4800" dirty="0" smtClean="0"/>
              <a:t> </a:t>
            </a:r>
            <a:r>
              <a:rPr lang="en-US" sz="4800" dirty="0" smtClean="0"/>
              <a:t>MRS = P</a:t>
            </a:r>
            <a:r>
              <a:rPr lang="en-US" sz="4800" baseline="-25000" dirty="0" smtClean="0"/>
              <a:t>F</a:t>
            </a:r>
            <a:r>
              <a:rPr lang="en-US" sz="4800" dirty="0" smtClean="0"/>
              <a:t>/P</a:t>
            </a:r>
            <a:r>
              <a:rPr lang="en-US" sz="4800" baseline="-25000" dirty="0" smtClean="0"/>
              <a:t>C</a:t>
            </a:r>
          </a:p>
          <a:p>
            <a:r>
              <a:rPr lang="en-US" sz="4800" dirty="0" smtClean="0"/>
              <a:t>Firms maximize profits at the point where P = MC, which cause MRT  = MC</a:t>
            </a:r>
            <a:r>
              <a:rPr lang="en-US" sz="4800" baseline="-25000" dirty="0" smtClean="0"/>
              <a:t>F</a:t>
            </a:r>
            <a:r>
              <a:rPr lang="en-US" sz="4800" dirty="0" smtClean="0"/>
              <a:t>/MC</a:t>
            </a:r>
            <a:r>
              <a:rPr lang="en-US" sz="4800" baseline="-25000" dirty="0" smtClean="0"/>
              <a:t>C</a:t>
            </a:r>
            <a:r>
              <a:rPr lang="en-US" sz="4800" dirty="0" smtClean="0"/>
              <a:t> = P</a:t>
            </a:r>
            <a:r>
              <a:rPr lang="en-US" sz="4800" baseline="-25000" dirty="0" smtClean="0"/>
              <a:t>F</a:t>
            </a:r>
            <a:r>
              <a:rPr lang="en-US" sz="4800" dirty="0" smtClean="0"/>
              <a:t>/P</a:t>
            </a:r>
            <a:r>
              <a:rPr lang="en-US" sz="4800" baseline="-25000" dirty="0" smtClean="0"/>
              <a:t>C</a:t>
            </a:r>
            <a:endParaRPr lang="en-US" sz="4800" baseline="-25000" dirty="0"/>
          </a:p>
        </p:txBody>
      </p:sp>
      <p:sp>
        <p:nvSpPr>
          <p:cNvPr id="3" name="Slide Number Placeholder 2"/>
          <p:cNvSpPr>
            <a:spLocks noGrp="1"/>
          </p:cNvSpPr>
          <p:nvPr>
            <p:ph type="sldNum" sz="quarter" idx="10"/>
          </p:nvPr>
        </p:nvSpPr>
        <p:spPr/>
        <p:txBody>
          <a:bodyPr/>
          <a:lstStyle/>
          <a:p>
            <a:fld id="{9E387584-B985-904E-8245-01EF6FD3F89F}" type="slidenum">
              <a:rPr lang="en-US" smtClean="0"/>
              <a:pPr/>
              <a:t>50</a:t>
            </a:fld>
            <a:endParaRPr lang="th-TH"/>
          </a:p>
        </p:txBody>
      </p:sp>
      <p:sp>
        <p:nvSpPr>
          <p:cNvPr id="2" name="Footer Placeholder 1"/>
          <p:cNvSpPr>
            <a:spLocks noGrp="1"/>
          </p:cNvSpPr>
          <p:nvPr>
            <p:ph type="ftr" sz="quarter" idx="3"/>
          </p:nvPr>
        </p:nvSpPr>
        <p:spPr/>
        <p:txBody>
          <a:bodyPr/>
          <a:lstStyle/>
          <a:p>
            <a:r>
              <a:rPr lang="en-US" smtClean="0"/>
              <a:t>Chayun Tantivasadakarn</a:t>
            </a:r>
            <a:endParaRPr lang="en-US"/>
          </a:p>
        </p:txBody>
      </p:sp>
      <p:grpSp>
        <p:nvGrpSpPr>
          <p:cNvPr id="5" name="Group 11"/>
          <p:cNvGrpSpPr>
            <a:grpSpLocks/>
          </p:cNvGrpSpPr>
          <p:nvPr/>
        </p:nvGrpSpPr>
        <p:grpSpPr bwMode="auto">
          <a:xfrm>
            <a:off x="1863725" y="4895850"/>
            <a:ext cx="6288088" cy="1054100"/>
            <a:chOff x="0" y="0"/>
            <a:chExt cx="3961" cy="664"/>
          </a:xfrm>
        </p:grpSpPr>
        <p:sp>
          <p:nvSpPr>
            <p:cNvPr id="6" name="Rectangle 12"/>
            <p:cNvSpPr>
              <a:spLocks/>
            </p:cNvSpPr>
            <p:nvPr/>
          </p:nvSpPr>
          <p:spPr bwMode="auto">
            <a:xfrm>
              <a:off x="0" y="0"/>
              <a:ext cx="3961" cy="664"/>
            </a:xfrm>
            <a:prstGeom prst="rect">
              <a:avLst/>
            </a:prstGeom>
            <a:solidFill>
              <a:srgbClr val="CCCCFF"/>
            </a:solidFill>
            <a:ln w="12700">
              <a:noFill/>
              <a:miter lim="800000"/>
              <a:headEnd/>
              <a:tailEnd/>
            </a:ln>
          </p:spPr>
          <p:txBody>
            <a:bodyPr lIns="0" tIns="0" rIns="0" bIns="0">
              <a:prstTxWarp prst="textNoShape">
                <a:avLst/>
              </a:prstTxWarp>
            </a:bodyPr>
            <a:lstStyle/>
            <a:p>
              <a:endParaRPr lang="en-US"/>
            </a:p>
          </p:txBody>
        </p:sp>
        <p:pic>
          <p:nvPicPr>
            <p:cNvPr id="7" name="Picture 13"/>
            <p:cNvPicPr>
              <a:picLocks noChangeArrowheads="1"/>
            </p:cNvPicPr>
            <p:nvPr/>
          </p:nvPicPr>
          <p:blipFill>
            <a:blip r:embed="rId2"/>
            <a:srcRect/>
            <a:stretch>
              <a:fillRect/>
            </a:stretch>
          </p:blipFill>
          <p:spPr bwMode="auto">
            <a:xfrm>
              <a:off x="0" y="0"/>
              <a:ext cx="3961" cy="664"/>
            </a:xfrm>
            <a:prstGeom prst="rect">
              <a:avLst/>
            </a:prstGeom>
            <a:solidFill>
              <a:srgbClr val="CCFFCC"/>
            </a:solidFill>
            <a:ln w="12700">
              <a:solidFill>
                <a:schemeClr val="tx1"/>
              </a:solidFill>
              <a:miter lim="800000"/>
              <a:headEnd/>
              <a:tailEnd/>
            </a:ln>
          </p:spPr>
        </p:pic>
      </p:gr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7335643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3973" name="Rectangle 5"/>
          <p:cNvSpPr>
            <a:spLocks noGrp="1" noChangeArrowheads="1"/>
          </p:cNvSpPr>
          <p:nvPr>
            <p:ph type="title"/>
          </p:nvPr>
        </p:nvSpPr>
        <p:spPr>
          <a:ln/>
        </p:spPr>
        <p:txBody>
          <a:bodyPr rIns="132080"/>
          <a:lstStyle/>
          <a:p>
            <a:r>
              <a:rPr lang="en-US"/>
              <a:t>Overview – Efficiency of Competitive Markets</a:t>
            </a:r>
          </a:p>
        </p:txBody>
      </p:sp>
      <p:sp>
        <p:nvSpPr>
          <p:cNvPr id="83974" name="Rectangle 6"/>
          <p:cNvSpPr>
            <a:spLocks noGrp="1" noChangeArrowheads="1"/>
          </p:cNvSpPr>
          <p:nvPr>
            <p:ph idx="1"/>
          </p:nvPr>
        </p:nvSpPr>
        <p:spPr>
          <a:ln/>
        </p:spPr>
        <p:txBody>
          <a:bodyPr rIns="132080"/>
          <a:lstStyle/>
          <a:p>
            <a:pPr marL="592138" indent="-552450">
              <a:buSzPct val="99000"/>
              <a:buFontTx/>
              <a:buAutoNum type="arabicPeriod"/>
            </a:pPr>
            <a:r>
              <a:rPr lang="en-US" sz="4800"/>
              <a:t>Efficiency in Exchange</a:t>
            </a:r>
          </a:p>
          <a:p>
            <a:pPr marL="973138" lvl="1" indent="-476250"/>
            <a:r>
              <a:rPr lang="en-US" sz="4400"/>
              <a:t>MRS</a:t>
            </a:r>
            <a:r>
              <a:rPr lang="en-US" sz="4400" baseline="30000"/>
              <a:t>J</a:t>
            </a:r>
            <a:r>
              <a:rPr lang="en-US" sz="4400" baseline="-25000"/>
              <a:t>FC</a:t>
            </a:r>
            <a:r>
              <a:rPr lang="en-US" sz="4400"/>
              <a:t> = MRS</a:t>
            </a:r>
            <a:r>
              <a:rPr lang="en-US" sz="4400" baseline="30000"/>
              <a:t>K</a:t>
            </a:r>
            <a:r>
              <a:rPr lang="en-US" sz="4400" baseline="-25000"/>
              <a:t>FC</a:t>
            </a:r>
          </a:p>
          <a:p>
            <a:pPr marL="973138" lvl="1" indent="-476250"/>
            <a:r>
              <a:rPr lang="en-US" sz="4400"/>
              <a:t>MRS</a:t>
            </a:r>
            <a:r>
              <a:rPr lang="en-US" sz="4400" baseline="30000"/>
              <a:t>J</a:t>
            </a:r>
            <a:r>
              <a:rPr lang="en-US" sz="4400" baseline="-25000"/>
              <a:t>FC</a:t>
            </a:r>
            <a:r>
              <a:rPr lang="en-US" sz="4400"/>
              <a:t> = P</a:t>
            </a:r>
            <a:r>
              <a:rPr lang="en-US" sz="4400" baseline="-25000"/>
              <a:t>F</a:t>
            </a:r>
            <a:r>
              <a:rPr lang="en-US" sz="4400"/>
              <a:t>/P</a:t>
            </a:r>
            <a:r>
              <a:rPr lang="en-US" sz="4400" baseline="-25000"/>
              <a:t>C</a:t>
            </a:r>
            <a:r>
              <a:rPr lang="en-US" sz="4400"/>
              <a:t> = MRS</a:t>
            </a:r>
            <a:r>
              <a:rPr lang="en-US" sz="4400" baseline="30000"/>
              <a:t>K</a:t>
            </a:r>
            <a:r>
              <a:rPr lang="en-US" sz="4400" baseline="-25000"/>
              <a:t>FC</a:t>
            </a:r>
          </a:p>
          <a:p>
            <a:pPr marL="592138" indent="-552450">
              <a:buSzPct val="99000"/>
              <a:buFontTx/>
              <a:buAutoNum type="arabicPeriod"/>
            </a:pPr>
            <a:r>
              <a:rPr lang="en-US" sz="4800"/>
              <a:t>Efficiency in the use of inputs in production</a:t>
            </a:r>
          </a:p>
          <a:p>
            <a:pPr marL="973138" lvl="1" indent="-476250"/>
            <a:r>
              <a:rPr lang="en-US" sz="4400"/>
              <a:t>MRTS</a:t>
            </a:r>
            <a:r>
              <a:rPr lang="en-US" sz="4400" baseline="30000"/>
              <a:t>F</a:t>
            </a:r>
            <a:r>
              <a:rPr lang="en-US" sz="4400" baseline="-25000"/>
              <a:t>LK</a:t>
            </a:r>
            <a:r>
              <a:rPr lang="en-US" sz="4400"/>
              <a:t> = MRTS</a:t>
            </a:r>
            <a:r>
              <a:rPr lang="en-US" sz="4400" baseline="30000"/>
              <a:t>C</a:t>
            </a:r>
            <a:r>
              <a:rPr lang="en-US" sz="4400" baseline="-25000"/>
              <a:t>LK</a:t>
            </a:r>
          </a:p>
          <a:p>
            <a:pPr marL="973138" lvl="1" indent="-476250"/>
            <a:r>
              <a:rPr lang="en-US" sz="4400"/>
              <a:t>MRTS</a:t>
            </a:r>
            <a:r>
              <a:rPr lang="en-US" sz="4400" baseline="30000"/>
              <a:t>F</a:t>
            </a:r>
            <a:r>
              <a:rPr lang="en-US" sz="4400" baseline="-25000"/>
              <a:t>LK</a:t>
            </a:r>
            <a:r>
              <a:rPr lang="en-US" sz="4400"/>
              <a:t> = </a:t>
            </a:r>
            <a:r>
              <a:rPr lang="en-US" sz="4400" i="1"/>
              <a:t>w/r</a:t>
            </a:r>
            <a:r>
              <a:rPr lang="en-US" sz="4400"/>
              <a:t> = MRTS</a:t>
            </a:r>
            <a:r>
              <a:rPr lang="en-US" sz="4400" baseline="30000"/>
              <a:t>C</a:t>
            </a:r>
            <a:r>
              <a:rPr lang="en-US" sz="4400" baseline="-25000"/>
              <a:t>LK</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397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397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397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397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3974">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397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4" grpId="0" build="p" bldLvl="5"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4997" name="Rectangle 5"/>
          <p:cNvSpPr>
            <a:spLocks noGrp="1" noChangeArrowheads="1"/>
          </p:cNvSpPr>
          <p:nvPr>
            <p:ph type="title"/>
          </p:nvPr>
        </p:nvSpPr>
        <p:spPr>
          <a:ln/>
        </p:spPr>
        <p:txBody>
          <a:bodyPr rIns="132080"/>
          <a:lstStyle/>
          <a:p>
            <a:r>
              <a:rPr lang="en-US"/>
              <a:t>Overview – Efficiency of Competitive Markets</a:t>
            </a:r>
          </a:p>
        </p:txBody>
      </p:sp>
      <p:sp>
        <p:nvSpPr>
          <p:cNvPr id="84998" name="Rectangle 6"/>
          <p:cNvSpPr>
            <a:spLocks noGrp="1" noChangeArrowheads="1"/>
          </p:cNvSpPr>
          <p:nvPr>
            <p:ph idx="1"/>
          </p:nvPr>
        </p:nvSpPr>
        <p:spPr>
          <a:ln/>
        </p:spPr>
        <p:txBody>
          <a:bodyPr rIns="132080"/>
          <a:lstStyle/>
          <a:p>
            <a:pPr marL="592138" indent="-552450">
              <a:buSzPct val="99000"/>
              <a:buFontTx/>
              <a:buAutoNum type="arabicPeriod" startAt="3"/>
            </a:pPr>
            <a:r>
              <a:rPr lang="en-US" sz="4800" dirty="0"/>
              <a:t>Efficiency in the combination of output</a:t>
            </a:r>
          </a:p>
          <a:p>
            <a:pPr marL="973138" lvl="1" indent="-476250"/>
            <a:r>
              <a:rPr lang="en-US" sz="4400" dirty="0"/>
              <a:t>MRT</a:t>
            </a:r>
            <a:r>
              <a:rPr lang="en-US" sz="4400" baseline="-25000" dirty="0"/>
              <a:t>FC</a:t>
            </a:r>
            <a:r>
              <a:rPr lang="en-US" sz="4400" dirty="0"/>
              <a:t> = MRS</a:t>
            </a:r>
            <a:r>
              <a:rPr lang="en-US" sz="4400" baseline="-25000" dirty="0"/>
              <a:t>FC</a:t>
            </a:r>
            <a:r>
              <a:rPr lang="en-US" sz="4400" dirty="0"/>
              <a:t> (for all consumers)</a:t>
            </a:r>
          </a:p>
          <a:p>
            <a:pPr marL="973138" lvl="1" indent="-476250"/>
            <a:r>
              <a:rPr lang="en-US" sz="4400" dirty="0"/>
              <a:t>P</a:t>
            </a:r>
            <a:r>
              <a:rPr lang="en-US" sz="4400" baseline="-25000" dirty="0"/>
              <a:t>F</a:t>
            </a:r>
            <a:r>
              <a:rPr lang="en-US" sz="4400" dirty="0"/>
              <a:t> = MC</a:t>
            </a:r>
            <a:r>
              <a:rPr lang="en-US" sz="4400" baseline="-25000" dirty="0"/>
              <a:t>F</a:t>
            </a:r>
            <a:r>
              <a:rPr lang="en-US" sz="4400" dirty="0"/>
              <a:t>, P</a:t>
            </a:r>
            <a:r>
              <a:rPr lang="en-US" sz="4400" baseline="-25000" dirty="0"/>
              <a:t>C</a:t>
            </a:r>
            <a:r>
              <a:rPr lang="en-US" sz="4400" dirty="0"/>
              <a:t> = MC</a:t>
            </a:r>
            <a:r>
              <a:rPr lang="en-US" sz="4400" baseline="-25000" dirty="0"/>
              <a:t>C</a:t>
            </a:r>
            <a:r>
              <a:rPr lang="en-US" sz="4400" dirty="0"/>
              <a:t> resulting in</a:t>
            </a:r>
          </a:p>
          <a:p>
            <a:pPr marL="973138" lvl="1" indent="-476250"/>
            <a:r>
              <a:rPr lang="en-US" sz="4400" dirty="0"/>
              <a:t>MRT</a:t>
            </a:r>
            <a:r>
              <a:rPr lang="en-US" sz="4400" baseline="-25000" dirty="0"/>
              <a:t>FC</a:t>
            </a:r>
            <a:r>
              <a:rPr lang="en-US" sz="4400" dirty="0"/>
              <a:t> = MC</a:t>
            </a:r>
            <a:r>
              <a:rPr lang="en-US" sz="4400" baseline="-25000" dirty="0"/>
              <a:t>F</a:t>
            </a:r>
            <a:r>
              <a:rPr lang="en-US" sz="4400" dirty="0"/>
              <a:t>/MC</a:t>
            </a:r>
            <a:r>
              <a:rPr lang="en-US" sz="4400" baseline="-25000" dirty="0"/>
              <a:t>C</a:t>
            </a:r>
            <a:r>
              <a:rPr lang="en-US" sz="4400" dirty="0"/>
              <a:t> = P</a:t>
            </a:r>
            <a:r>
              <a:rPr lang="en-US" sz="4400" baseline="-25000" dirty="0"/>
              <a:t>F</a:t>
            </a:r>
            <a:r>
              <a:rPr lang="en-US" sz="4400" dirty="0"/>
              <a:t>/P</a:t>
            </a:r>
            <a:r>
              <a:rPr lang="en-US" sz="4400" baseline="-25000" dirty="0"/>
              <a:t>C</a:t>
            </a:r>
            <a:r>
              <a:rPr lang="en-US" sz="4400" dirty="0"/>
              <a:t>; therefore</a:t>
            </a:r>
          </a:p>
          <a:p>
            <a:pPr marL="973138" lvl="1" indent="-476250"/>
            <a:r>
              <a:rPr lang="en-US" sz="4400" dirty="0"/>
              <a:t>MRS</a:t>
            </a:r>
            <a:r>
              <a:rPr lang="en-US" sz="4400" baseline="-25000" dirty="0"/>
              <a:t>FC</a:t>
            </a:r>
            <a:r>
              <a:rPr lang="en-US" sz="4400" dirty="0"/>
              <a:t> = MRT</a:t>
            </a:r>
            <a:r>
              <a:rPr lang="en-US" sz="4400" baseline="-25000" dirty="0"/>
              <a:t>FC</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52</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49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49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499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499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49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8" grpId="0" build="p" bldLvl="5" autoUpdateAnimBg="0"/>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5061" name="Rectangle 5"/>
          <p:cNvSpPr>
            <a:spLocks noGrp="1" noChangeArrowheads="1"/>
          </p:cNvSpPr>
          <p:nvPr>
            <p:ph type="title"/>
          </p:nvPr>
        </p:nvSpPr>
        <p:spPr>
          <a:ln/>
        </p:spPr>
        <p:txBody>
          <a:bodyPr rIns="132080"/>
          <a:lstStyle/>
          <a:p>
            <a:r>
              <a:rPr lang="en-US" dirty="0" smtClean="0"/>
              <a:t>Welfare economics</a:t>
            </a:r>
            <a:endParaRPr lang="en-US" dirty="0"/>
          </a:p>
        </p:txBody>
      </p:sp>
      <p:sp>
        <p:nvSpPr>
          <p:cNvPr id="45062" name="Rectangle 6"/>
          <p:cNvSpPr>
            <a:spLocks noGrp="1" noChangeArrowheads="1"/>
          </p:cNvSpPr>
          <p:nvPr>
            <p:ph idx="1"/>
          </p:nvPr>
        </p:nvSpPr>
        <p:spPr>
          <a:ln/>
        </p:spPr>
        <p:txBody>
          <a:bodyPr rIns="132080"/>
          <a:lstStyle/>
          <a:p>
            <a:pPr>
              <a:lnSpc>
                <a:spcPct val="105000"/>
              </a:lnSpc>
            </a:pPr>
            <a:r>
              <a:rPr lang="en-US" dirty="0">
                <a:solidFill>
                  <a:srgbClr val="3333FF"/>
                </a:solidFill>
              </a:rPr>
              <a:t>First Theorem of Welfare Economics</a:t>
            </a:r>
          </a:p>
          <a:p>
            <a:pPr marL="782638" lvl="1">
              <a:lnSpc>
                <a:spcPct val="105000"/>
              </a:lnSpc>
            </a:pPr>
            <a:r>
              <a:rPr lang="en-US" sz="4000" dirty="0"/>
              <a:t>If everyone trades in a competitive market place, all mutually beneficial trades will be completed and the resulting equilibrium allocation of resources will be economically efficient</a:t>
            </a:r>
          </a:p>
          <a:p>
            <a:pPr marL="782638" lvl="1">
              <a:lnSpc>
                <a:spcPct val="105000"/>
              </a:lnSpc>
            </a:pPr>
            <a:r>
              <a:rPr lang="en-US" sz="4000" dirty="0"/>
              <a:t>Welfare economics involves the normative evaluation of markets and economic policy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53</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06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06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0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build="p" bldLvl="5" autoUpdateAnimBg="0"/>
    </p:bld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7109" name="Rectangle 5"/>
          <p:cNvSpPr>
            <a:spLocks noGrp="1" noChangeArrowheads="1"/>
          </p:cNvSpPr>
          <p:nvPr>
            <p:ph type="title"/>
          </p:nvPr>
        </p:nvSpPr>
        <p:spPr>
          <a:ln/>
        </p:spPr>
        <p:txBody>
          <a:bodyPr rIns="132080"/>
          <a:lstStyle/>
          <a:p>
            <a:r>
              <a:rPr lang="en-US"/>
              <a:t>Equity and Efficiency</a:t>
            </a:r>
          </a:p>
        </p:txBody>
      </p:sp>
      <p:sp>
        <p:nvSpPr>
          <p:cNvPr id="47110" name="Rectangle 6"/>
          <p:cNvSpPr>
            <a:spLocks noGrp="1" noChangeArrowheads="1"/>
          </p:cNvSpPr>
          <p:nvPr>
            <p:ph idx="1"/>
          </p:nvPr>
        </p:nvSpPr>
        <p:spPr>
          <a:xfrm>
            <a:off x="838200" y="1219200"/>
            <a:ext cx="8001000" cy="5259387"/>
          </a:xfrm>
          <a:ln/>
        </p:spPr>
        <p:txBody>
          <a:bodyPr rIns="132080"/>
          <a:lstStyle/>
          <a:p>
            <a:pPr>
              <a:lnSpc>
                <a:spcPct val="90000"/>
              </a:lnSpc>
            </a:pPr>
            <a:r>
              <a:rPr lang="en-US" sz="4400" dirty="0"/>
              <a:t>Although there are many efficient allocations, some may be more fair than others</a:t>
            </a:r>
          </a:p>
          <a:p>
            <a:pPr>
              <a:lnSpc>
                <a:spcPct val="90000"/>
              </a:lnSpc>
            </a:pPr>
            <a:r>
              <a:rPr lang="en-US" sz="4400" dirty="0"/>
              <a:t>The difficult question is what is the most equitable allocation?</a:t>
            </a:r>
          </a:p>
          <a:p>
            <a:pPr>
              <a:lnSpc>
                <a:spcPct val="90000"/>
              </a:lnSpc>
            </a:pPr>
            <a:r>
              <a:rPr lang="en-US" sz="4400" dirty="0"/>
              <a:t>We can show that there is no reason to believe that efficient allocation from competitive markets will give an equitable allocation</a:t>
            </a:r>
          </a:p>
          <a:p>
            <a:pPr>
              <a:lnSpc>
                <a:spcPct val="90000"/>
              </a:lnSpc>
            </a:pPr>
            <a:r>
              <a:rPr lang="en-US" sz="4400" dirty="0"/>
              <a:t>Example: Point B is more equitable than point E </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1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1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0" grpId="0" build="p" autoUpdateAnimBg="0"/>
    </p:bld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3" name="Rectangle 5"/>
          <p:cNvSpPr>
            <a:spLocks noGrp="1" noChangeArrowheads="1"/>
          </p:cNvSpPr>
          <p:nvPr>
            <p:ph type="title"/>
          </p:nvPr>
        </p:nvSpPr>
        <p:spPr>
          <a:ln/>
        </p:spPr>
        <p:txBody>
          <a:bodyPr rIns="132080"/>
          <a:lstStyle/>
          <a:p>
            <a:r>
              <a:rPr lang="en-US"/>
              <a:t>Equity and Efficiency</a:t>
            </a:r>
          </a:p>
        </p:txBody>
      </p:sp>
      <p:sp>
        <p:nvSpPr>
          <p:cNvPr id="48134" name="Rectangle 6"/>
          <p:cNvSpPr>
            <a:spLocks/>
          </p:cNvSpPr>
          <p:nvPr/>
        </p:nvSpPr>
        <p:spPr bwMode="auto">
          <a:xfrm>
            <a:off x="1965325" y="21907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35" name="Rectangle 7"/>
          <p:cNvSpPr>
            <a:spLocks/>
          </p:cNvSpPr>
          <p:nvPr/>
        </p:nvSpPr>
        <p:spPr bwMode="auto">
          <a:xfrm>
            <a:off x="1581150" y="6073775"/>
            <a:ext cx="366713"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48136" name="Rectangle 8"/>
          <p:cNvSpPr>
            <a:spLocks/>
          </p:cNvSpPr>
          <p:nvPr/>
        </p:nvSpPr>
        <p:spPr bwMode="auto">
          <a:xfrm>
            <a:off x="887413" y="3802063"/>
            <a:ext cx="9779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48137" name="Line 9"/>
          <p:cNvSpPr>
            <a:spLocks noChangeShapeType="1"/>
          </p:cNvSpPr>
          <p:nvPr/>
        </p:nvSpPr>
        <p:spPr bwMode="auto">
          <a:xfrm>
            <a:off x="1357313" y="4492625"/>
            <a:ext cx="1587" cy="582613"/>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38" name="Line 10"/>
          <p:cNvSpPr>
            <a:spLocks noChangeShapeType="1"/>
          </p:cNvSpPr>
          <p:nvPr/>
        </p:nvSpPr>
        <p:spPr bwMode="auto">
          <a:xfrm>
            <a:off x="1357313" y="3273425"/>
            <a:ext cx="1587" cy="582613"/>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39" name="Rectangle 11"/>
          <p:cNvSpPr>
            <a:spLocks/>
          </p:cNvSpPr>
          <p:nvPr/>
        </p:nvSpPr>
        <p:spPr bwMode="auto">
          <a:xfrm>
            <a:off x="8156575" y="3802063"/>
            <a:ext cx="9779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48140" name="Line 12"/>
          <p:cNvSpPr>
            <a:spLocks noChangeShapeType="1"/>
          </p:cNvSpPr>
          <p:nvPr/>
        </p:nvSpPr>
        <p:spPr bwMode="auto">
          <a:xfrm>
            <a:off x="8626475" y="4492625"/>
            <a:ext cx="1588" cy="582613"/>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41" name="Line 13"/>
          <p:cNvSpPr>
            <a:spLocks noChangeShapeType="1"/>
          </p:cNvSpPr>
          <p:nvPr/>
        </p:nvSpPr>
        <p:spPr bwMode="auto">
          <a:xfrm>
            <a:off x="8626475" y="3273425"/>
            <a:ext cx="1588" cy="582613"/>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42" name="Rectangle 14"/>
          <p:cNvSpPr>
            <a:spLocks/>
          </p:cNvSpPr>
          <p:nvPr/>
        </p:nvSpPr>
        <p:spPr bwMode="auto">
          <a:xfrm>
            <a:off x="7905750" y="18081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48143" name="Rectangle 15"/>
          <p:cNvSpPr>
            <a:spLocks/>
          </p:cNvSpPr>
          <p:nvPr/>
        </p:nvSpPr>
        <p:spPr bwMode="auto">
          <a:xfrm>
            <a:off x="5543550" y="1731963"/>
            <a:ext cx="1444625"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48144" name="Rectangle 16"/>
          <p:cNvSpPr>
            <a:spLocks/>
          </p:cNvSpPr>
          <p:nvPr/>
        </p:nvSpPr>
        <p:spPr bwMode="auto">
          <a:xfrm>
            <a:off x="2420938" y="6226175"/>
            <a:ext cx="1500187"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48145" name="Line 17"/>
          <p:cNvSpPr>
            <a:spLocks noChangeShapeType="1"/>
          </p:cNvSpPr>
          <p:nvPr/>
        </p:nvSpPr>
        <p:spPr bwMode="auto">
          <a:xfrm flipH="1">
            <a:off x="3860800" y="1963738"/>
            <a:ext cx="1624013" cy="1587"/>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46" name="Freeform 18"/>
          <p:cNvSpPr>
            <a:spLocks/>
          </p:cNvSpPr>
          <p:nvPr/>
        </p:nvSpPr>
        <p:spPr bwMode="auto">
          <a:xfrm>
            <a:off x="1971675" y="2197100"/>
            <a:ext cx="5940425" cy="3959225"/>
          </a:xfrm>
          <a:custGeom>
            <a:avLst/>
            <a:gdLst>
              <a:gd name="T0" fmla="*/ 0 w 21600"/>
              <a:gd name="T1" fmla="*/ 21600 h 21600"/>
              <a:gd name="T2" fmla="*/ 773 w 21600"/>
              <a:gd name="T3" fmla="*/ 20284 h 21600"/>
              <a:gd name="T4" fmla="*/ 1507 w 21600"/>
              <a:gd name="T5" fmla="*/ 19080 h 21600"/>
              <a:gd name="T6" fmla="*/ 2280 w 21600"/>
              <a:gd name="T7" fmla="*/ 17971 h 21600"/>
              <a:gd name="T8" fmla="*/ 2649 w 21600"/>
              <a:gd name="T9" fmla="*/ 17451 h 21600"/>
              <a:gd name="T10" fmla="*/ 3013 w 21600"/>
              <a:gd name="T11" fmla="*/ 17027 h 21600"/>
              <a:gd name="T12" fmla="*/ 3377 w 21600"/>
              <a:gd name="T13" fmla="*/ 16663 h 21600"/>
              <a:gd name="T14" fmla="*/ 3740 w 21600"/>
              <a:gd name="T15" fmla="*/ 16343 h 21600"/>
              <a:gd name="T16" fmla="*/ 4427 w 21600"/>
              <a:gd name="T17" fmla="*/ 15815 h 21600"/>
              <a:gd name="T18" fmla="*/ 5114 w 21600"/>
              <a:gd name="T19" fmla="*/ 15347 h 21600"/>
              <a:gd name="T20" fmla="*/ 5795 w 21600"/>
              <a:gd name="T21" fmla="*/ 14923 h 21600"/>
              <a:gd name="T22" fmla="*/ 7169 w 21600"/>
              <a:gd name="T23" fmla="*/ 14030 h 21600"/>
              <a:gd name="T24" fmla="*/ 8583 w 21600"/>
              <a:gd name="T25" fmla="*/ 13294 h 21600"/>
              <a:gd name="T26" fmla="*/ 9317 w 21600"/>
              <a:gd name="T27" fmla="*/ 12931 h 21600"/>
              <a:gd name="T28" fmla="*/ 10044 w 21600"/>
              <a:gd name="T29" fmla="*/ 12610 h 21600"/>
              <a:gd name="T30" fmla="*/ 10823 w 21600"/>
              <a:gd name="T31" fmla="*/ 12298 h 21600"/>
              <a:gd name="T32" fmla="*/ 11597 w 21600"/>
              <a:gd name="T33" fmla="*/ 12030 h 21600"/>
              <a:gd name="T34" fmla="*/ 12053 w 21600"/>
              <a:gd name="T35" fmla="*/ 11926 h 21600"/>
              <a:gd name="T36" fmla="*/ 12514 w 21600"/>
              <a:gd name="T37" fmla="*/ 11770 h 21600"/>
              <a:gd name="T38" fmla="*/ 13559 w 21600"/>
              <a:gd name="T39" fmla="*/ 11562 h 21600"/>
              <a:gd name="T40" fmla="*/ 14523 w 21600"/>
              <a:gd name="T41" fmla="*/ 11302 h 21600"/>
              <a:gd name="T42" fmla="*/ 14979 w 21600"/>
              <a:gd name="T43" fmla="*/ 11138 h 21600"/>
              <a:gd name="T44" fmla="*/ 15389 w 21600"/>
              <a:gd name="T45" fmla="*/ 10930 h 21600"/>
              <a:gd name="T46" fmla="*/ 16122 w 21600"/>
              <a:gd name="T47" fmla="*/ 10566 h 21600"/>
              <a:gd name="T48" fmla="*/ 16757 w 21600"/>
              <a:gd name="T49" fmla="*/ 10142 h 21600"/>
              <a:gd name="T50" fmla="*/ 17305 w 21600"/>
              <a:gd name="T51" fmla="*/ 9613 h 21600"/>
              <a:gd name="T52" fmla="*/ 17808 w 21600"/>
              <a:gd name="T53" fmla="*/ 9042 h 21600"/>
              <a:gd name="T54" fmla="*/ 18264 w 21600"/>
              <a:gd name="T55" fmla="*/ 8358 h 21600"/>
              <a:gd name="T56" fmla="*/ 18679 w 21600"/>
              <a:gd name="T57" fmla="*/ 7570 h 21600"/>
              <a:gd name="T58" fmla="*/ 19407 w 21600"/>
              <a:gd name="T59" fmla="*/ 5881 h 21600"/>
              <a:gd name="T60" fmla="*/ 19684 w 21600"/>
              <a:gd name="T61" fmla="*/ 5041 h 21600"/>
              <a:gd name="T62" fmla="*/ 19955 w 21600"/>
              <a:gd name="T63" fmla="*/ 4200 h 21600"/>
              <a:gd name="T64" fmla="*/ 20186 w 21600"/>
              <a:gd name="T65" fmla="*/ 3412 h 21600"/>
              <a:gd name="T66" fmla="*/ 20457 w 21600"/>
              <a:gd name="T67" fmla="*/ 2624 h 21600"/>
              <a:gd name="T68" fmla="*/ 20780 w 21600"/>
              <a:gd name="T69" fmla="*/ 1888 h 21600"/>
              <a:gd name="T70" fmla="*/ 21098 w 21600"/>
              <a:gd name="T71" fmla="*/ 1152 h 21600"/>
              <a:gd name="T72" fmla="*/ 21369 w 21600"/>
              <a:gd name="T73" fmla="*/ 468 h 21600"/>
              <a:gd name="T74" fmla="*/ 21508 w 21600"/>
              <a:gd name="T75" fmla="*/ 208 h 21600"/>
              <a:gd name="T76" fmla="*/ 21600 w 21600"/>
              <a:gd name="T7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600" h="21600">
                <a:moveTo>
                  <a:pt x="0" y="21600"/>
                </a:moveTo>
                <a:lnTo>
                  <a:pt x="773" y="20284"/>
                </a:lnTo>
                <a:lnTo>
                  <a:pt x="1507" y="19080"/>
                </a:lnTo>
                <a:lnTo>
                  <a:pt x="2280" y="17971"/>
                </a:lnTo>
                <a:lnTo>
                  <a:pt x="2649" y="17451"/>
                </a:lnTo>
                <a:lnTo>
                  <a:pt x="3013" y="17027"/>
                </a:lnTo>
                <a:lnTo>
                  <a:pt x="3377" y="16663"/>
                </a:lnTo>
                <a:lnTo>
                  <a:pt x="3740" y="16343"/>
                </a:lnTo>
                <a:lnTo>
                  <a:pt x="4427" y="15815"/>
                </a:lnTo>
                <a:lnTo>
                  <a:pt x="5114" y="15347"/>
                </a:lnTo>
                <a:lnTo>
                  <a:pt x="5795" y="14923"/>
                </a:lnTo>
                <a:lnTo>
                  <a:pt x="7169" y="14030"/>
                </a:lnTo>
                <a:lnTo>
                  <a:pt x="8583" y="13294"/>
                </a:lnTo>
                <a:lnTo>
                  <a:pt x="9317" y="12931"/>
                </a:lnTo>
                <a:lnTo>
                  <a:pt x="10044" y="12610"/>
                </a:lnTo>
                <a:lnTo>
                  <a:pt x="10823" y="12298"/>
                </a:lnTo>
                <a:lnTo>
                  <a:pt x="11597" y="12030"/>
                </a:lnTo>
                <a:lnTo>
                  <a:pt x="12053" y="11926"/>
                </a:lnTo>
                <a:lnTo>
                  <a:pt x="12514" y="11770"/>
                </a:lnTo>
                <a:lnTo>
                  <a:pt x="13559" y="11562"/>
                </a:lnTo>
                <a:lnTo>
                  <a:pt x="14523" y="11302"/>
                </a:lnTo>
                <a:lnTo>
                  <a:pt x="14979" y="11138"/>
                </a:lnTo>
                <a:lnTo>
                  <a:pt x="15389" y="10930"/>
                </a:lnTo>
                <a:lnTo>
                  <a:pt x="16122" y="10566"/>
                </a:lnTo>
                <a:lnTo>
                  <a:pt x="16757" y="10142"/>
                </a:lnTo>
                <a:lnTo>
                  <a:pt x="17305" y="9613"/>
                </a:lnTo>
                <a:lnTo>
                  <a:pt x="17808" y="9042"/>
                </a:lnTo>
                <a:lnTo>
                  <a:pt x="18264" y="8358"/>
                </a:lnTo>
                <a:lnTo>
                  <a:pt x="18679" y="7570"/>
                </a:lnTo>
                <a:lnTo>
                  <a:pt x="19407" y="5881"/>
                </a:lnTo>
                <a:lnTo>
                  <a:pt x="19684" y="5041"/>
                </a:lnTo>
                <a:lnTo>
                  <a:pt x="19955" y="4200"/>
                </a:lnTo>
                <a:lnTo>
                  <a:pt x="20186" y="3412"/>
                </a:lnTo>
                <a:lnTo>
                  <a:pt x="20457" y="2624"/>
                </a:lnTo>
                <a:lnTo>
                  <a:pt x="20780" y="1888"/>
                </a:lnTo>
                <a:lnTo>
                  <a:pt x="21098" y="1152"/>
                </a:lnTo>
                <a:lnTo>
                  <a:pt x="21369" y="468"/>
                </a:lnTo>
                <a:lnTo>
                  <a:pt x="21508" y="208"/>
                </a:lnTo>
                <a:lnTo>
                  <a:pt x="21600" y="0"/>
                </a:lnTo>
              </a:path>
            </a:pathLst>
          </a:custGeom>
          <a:noFill/>
          <a:ln w="50800" cap="rnd">
            <a:solidFill>
              <a:srgbClr val="800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2" name="Group 19"/>
          <p:cNvGrpSpPr>
            <a:grpSpLocks/>
          </p:cNvGrpSpPr>
          <p:nvPr/>
        </p:nvGrpSpPr>
        <p:grpSpPr bwMode="auto">
          <a:xfrm>
            <a:off x="2801938" y="3036888"/>
            <a:ext cx="2981325" cy="2828925"/>
            <a:chOff x="0" y="0"/>
            <a:chExt cx="1878" cy="1782"/>
          </a:xfrm>
        </p:grpSpPr>
        <p:sp>
          <p:nvSpPr>
            <p:cNvPr id="48148" name="Freeform 20"/>
            <p:cNvSpPr>
              <a:spLocks/>
            </p:cNvSpPr>
            <p:nvPr/>
          </p:nvSpPr>
          <p:spPr bwMode="auto">
            <a:xfrm>
              <a:off x="0" y="595"/>
              <a:ext cx="1028" cy="1065"/>
            </a:xfrm>
            <a:custGeom>
              <a:avLst/>
              <a:gdLst>
                <a:gd name="T0" fmla="*/ 0 w 21600"/>
                <a:gd name="T1" fmla="*/ 0 h 21600"/>
                <a:gd name="T2" fmla="*/ 748 w 21600"/>
                <a:gd name="T3" fmla="*/ 225 h 21600"/>
                <a:gd name="T4" fmla="*/ 1837 w 21600"/>
                <a:gd name="T5" fmla="*/ 574 h 21600"/>
                <a:gd name="T6" fmla="*/ 3012 w 21600"/>
                <a:gd name="T7" fmla="*/ 1045 h 21600"/>
                <a:gd name="T8" fmla="*/ 4358 w 21600"/>
                <a:gd name="T9" fmla="*/ 1537 h 21600"/>
                <a:gd name="T10" fmla="*/ 7200 w 21600"/>
                <a:gd name="T11" fmla="*/ 2705 h 21600"/>
                <a:gd name="T12" fmla="*/ 8546 w 21600"/>
                <a:gd name="T13" fmla="*/ 3299 h 21600"/>
                <a:gd name="T14" fmla="*/ 9721 w 21600"/>
                <a:gd name="T15" fmla="*/ 4017 h 21600"/>
                <a:gd name="T16" fmla="*/ 11879 w 21600"/>
                <a:gd name="T17" fmla="*/ 5431 h 21600"/>
                <a:gd name="T18" fmla="*/ 13909 w 21600"/>
                <a:gd name="T19" fmla="*/ 7070 h 21600"/>
                <a:gd name="T20" fmla="*/ 15831 w 21600"/>
                <a:gd name="T21" fmla="*/ 8730 h 21600"/>
                <a:gd name="T22" fmla="*/ 16750 w 21600"/>
                <a:gd name="T23" fmla="*/ 9673 h 21600"/>
                <a:gd name="T24" fmla="*/ 17498 w 21600"/>
                <a:gd name="T25" fmla="*/ 10739 h 21600"/>
                <a:gd name="T26" fmla="*/ 18246 w 21600"/>
                <a:gd name="T27" fmla="*/ 11927 h 21600"/>
                <a:gd name="T28" fmla="*/ 18929 w 21600"/>
                <a:gd name="T29" fmla="*/ 13218 h 21600"/>
                <a:gd name="T30" fmla="*/ 20169 w 21600"/>
                <a:gd name="T31" fmla="*/ 15923 h 21600"/>
                <a:gd name="T32" fmla="*/ 20681 w 21600"/>
                <a:gd name="T33" fmla="*/ 17358 h 21600"/>
                <a:gd name="T34" fmla="*/ 21087 w 21600"/>
                <a:gd name="T35" fmla="*/ 18772 h 21600"/>
                <a:gd name="T36" fmla="*/ 21429 w 21600"/>
                <a:gd name="T37" fmla="*/ 20186 h 21600"/>
                <a:gd name="T38" fmla="*/ 21600 w 21600"/>
                <a:gd name="T3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00" h="21600">
                  <a:moveTo>
                    <a:pt x="0" y="0"/>
                  </a:moveTo>
                  <a:lnTo>
                    <a:pt x="748" y="225"/>
                  </a:lnTo>
                  <a:lnTo>
                    <a:pt x="1837" y="574"/>
                  </a:lnTo>
                  <a:lnTo>
                    <a:pt x="3012" y="1045"/>
                  </a:lnTo>
                  <a:lnTo>
                    <a:pt x="4358" y="1537"/>
                  </a:lnTo>
                  <a:lnTo>
                    <a:pt x="7200" y="2705"/>
                  </a:lnTo>
                  <a:lnTo>
                    <a:pt x="8546" y="3299"/>
                  </a:lnTo>
                  <a:lnTo>
                    <a:pt x="9721" y="4017"/>
                  </a:lnTo>
                  <a:lnTo>
                    <a:pt x="11879" y="5431"/>
                  </a:lnTo>
                  <a:lnTo>
                    <a:pt x="13909" y="7070"/>
                  </a:lnTo>
                  <a:lnTo>
                    <a:pt x="15831" y="8730"/>
                  </a:lnTo>
                  <a:lnTo>
                    <a:pt x="16750" y="9673"/>
                  </a:lnTo>
                  <a:lnTo>
                    <a:pt x="17498" y="10739"/>
                  </a:lnTo>
                  <a:lnTo>
                    <a:pt x="18246" y="11927"/>
                  </a:lnTo>
                  <a:lnTo>
                    <a:pt x="18929" y="13218"/>
                  </a:lnTo>
                  <a:lnTo>
                    <a:pt x="20169" y="15923"/>
                  </a:lnTo>
                  <a:lnTo>
                    <a:pt x="20681" y="17358"/>
                  </a:lnTo>
                  <a:lnTo>
                    <a:pt x="21087" y="18772"/>
                  </a:lnTo>
                  <a:lnTo>
                    <a:pt x="21429" y="2018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49" name="Freeform 21"/>
            <p:cNvSpPr>
              <a:spLocks/>
            </p:cNvSpPr>
            <p:nvPr/>
          </p:nvSpPr>
          <p:spPr bwMode="auto">
            <a:xfrm rot="-299999">
              <a:off x="489" y="54"/>
              <a:ext cx="1319" cy="1674"/>
            </a:xfrm>
            <a:custGeom>
              <a:avLst/>
              <a:gdLst>
                <a:gd name="T0" fmla="*/ 0 w 21600"/>
                <a:gd name="T1" fmla="*/ 0 h 21600"/>
                <a:gd name="T2" fmla="*/ 759 w 21600"/>
                <a:gd name="T3" fmla="*/ 3663 h 21600"/>
                <a:gd name="T4" fmla="*/ 1280 w 21600"/>
                <a:gd name="T5" fmla="*/ 5357 h 21600"/>
                <a:gd name="T6" fmla="*/ 1826 w 21600"/>
                <a:gd name="T7" fmla="*/ 7152 h 21600"/>
                <a:gd name="T8" fmla="*/ 2584 w 21600"/>
                <a:gd name="T9" fmla="*/ 8773 h 21600"/>
                <a:gd name="T10" fmla="*/ 3438 w 21600"/>
                <a:gd name="T11" fmla="*/ 10308 h 21600"/>
                <a:gd name="T12" fmla="*/ 4410 w 21600"/>
                <a:gd name="T13" fmla="*/ 11857 h 21600"/>
                <a:gd name="T14" fmla="*/ 5690 w 21600"/>
                <a:gd name="T15" fmla="*/ 13232 h 21600"/>
                <a:gd name="T16" fmla="*/ 7089 w 21600"/>
                <a:gd name="T17" fmla="*/ 14535 h 21600"/>
                <a:gd name="T18" fmla="*/ 8820 w 21600"/>
                <a:gd name="T19" fmla="*/ 15751 h 21600"/>
                <a:gd name="T20" fmla="*/ 10646 w 21600"/>
                <a:gd name="T21" fmla="*/ 16808 h 21600"/>
                <a:gd name="T22" fmla="*/ 12685 w 21600"/>
                <a:gd name="T23" fmla="*/ 17865 h 21600"/>
                <a:gd name="T24" fmla="*/ 14724 w 21600"/>
                <a:gd name="T25" fmla="*/ 18835 h 21600"/>
                <a:gd name="T26" fmla="*/ 16977 w 21600"/>
                <a:gd name="T27" fmla="*/ 19819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759" y="3663"/>
                  </a:lnTo>
                  <a:lnTo>
                    <a:pt x="1280" y="5357"/>
                  </a:lnTo>
                  <a:lnTo>
                    <a:pt x="1826" y="7152"/>
                  </a:lnTo>
                  <a:lnTo>
                    <a:pt x="2584" y="8773"/>
                  </a:lnTo>
                  <a:lnTo>
                    <a:pt x="3438" y="10308"/>
                  </a:lnTo>
                  <a:lnTo>
                    <a:pt x="4410" y="11857"/>
                  </a:lnTo>
                  <a:lnTo>
                    <a:pt x="5690" y="13232"/>
                  </a:lnTo>
                  <a:lnTo>
                    <a:pt x="7089" y="14535"/>
                  </a:lnTo>
                  <a:lnTo>
                    <a:pt x="8820" y="15751"/>
                  </a:lnTo>
                  <a:lnTo>
                    <a:pt x="10646" y="16808"/>
                  </a:lnTo>
                  <a:lnTo>
                    <a:pt x="12685" y="17865"/>
                  </a:lnTo>
                  <a:lnTo>
                    <a:pt x="14724" y="18835"/>
                  </a:lnTo>
                  <a:lnTo>
                    <a:pt x="16977"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50" name="Oval 22"/>
            <p:cNvSpPr>
              <a:spLocks/>
            </p:cNvSpPr>
            <p:nvPr/>
          </p:nvSpPr>
          <p:spPr bwMode="auto">
            <a:xfrm>
              <a:off x="734" y="1029"/>
              <a:ext cx="98" cy="97"/>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48151" name="Rectangle 23"/>
            <p:cNvSpPr>
              <a:spLocks/>
            </p:cNvSpPr>
            <p:nvPr/>
          </p:nvSpPr>
          <p:spPr bwMode="auto">
            <a:xfrm>
              <a:off x="674" y="753"/>
              <a:ext cx="19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E</a:t>
              </a:r>
            </a:p>
          </p:txBody>
        </p:sp>
      </p:grpSp>
      <p:grpSp>
        <p:nvGrpSpPr>
          <p:cNvPr id="3" name="Group 24"/>
          <p:cNvGrpSpPr>
            <a:grpSpLocks/>
          </p:cNvGrpSpPr>
          <p:nvPr/>
        </p:nvGrpSpPr>
        <p:grpSpPr bwMode="auto">
          <a:xfrm>
            <a:off x="3871913" y="2798763"/>
            <a:ext cx="2287587" cy="2957512"/>
            <a:chOff x="0" y="0"/>
            <a:chExt cx="1441" cy="1863"/>
          </a:xfrm>
        </p:grpSpPr>
        <p:sp>
          <p:nvSpPr>
            <p:cNvPr id="48153" name="Freeform 25"/>
            <p:cNvSpPr>
              <a:spLocks/>
            </p:cNvSpPr>
            <p:nvPr/>
          </p:nvSpPr>
          <p:spPr bwMode="auto">
            <a:xfrm>
              <a:off x="0" y="417"/>
              <a:ext cx="1091" cy="1446"/>
            </a:xfrm>
            <a:custGeom>
              <a:avLst/>
              <a:gdLst>
                <a:gd name="T0" fmla="*/ 0 w 21600"/>
                <a:gd name="T1" fmla="*/ 0 h 21600"/>
                <a:gd name="T2" fmla="*/ 813 w 21600"/>
                <a:gd name="T3" fmla="*/ 307 h 21600"/>
                <a:gd name="T4" fmla="*/ 1755 w 21600"/>
                <a:gd name="T5" fmla="*/ 635 h 21600"/>
                <a:gd name="T6" fmla="*/ 3040 w 21600"/>
                <a:gd name="T7" fmla="*/ 1147 h 21600"/>
                <a:gd name="T8" fmla="*/ 4324 w 21600"/>
                <a:gd name="T9" fmla="*/ 1576 h 21600"/>
                <a:gd name="T10" fmla="*/ 7129 w 21600"/>
                <a:gd name="T11" fmla="*/ 2846 h 21600"/>
                <a:gd name="T12" fmla="*/ 8520 w 21600"/>
                <a:gd name="T13" fmla="*/ 3481 h 21600"/>
                <a:gd name="T14" fmla="*/ 9698 w 21600"/>
                <a:gd name="T15" fmla="*/ 4115 h 21600"/>
                <a:gd name="T16" fmla="*/ 11902 w 21600"/>
                <a:gd name="T17" fmla="*/ 5467 h 21600"/>
                <a:gd name="T18" fmla="*/ 14000 w 21600"/>
                <a:gd name="T19" fmla="*/ 7064 h 21600"/>
                <a:gd name="T20" fmla="*/ 15884 w 21600"/>
                <a:gd name="T21" fmla="*/ 8742 h 21600"/>
                <a:gd name="T22" fmla="*/ 17511 w 21600"/>
                <a:gd name="T23" fmla="*/ 10749 h 21600"/>
                <a:gd name="T24" fmla="*/ 18218 w 21600"/>
                <a:gd name="T25" fmla="*/ 11895 h 21600"/>
                <a:gd name="T26" fmla="*/ 18924 w 21600"/>
                <a:gd name="T27" fmla="*/ 13165 h 21600"/>
                <a:gd name="T28" fmla="*/ 20209 w 21600"/>
                <a:gd name="T29" fmla="*/ 15908 h 21600"/>
                <a:gd name="T30" fmla="*/ 20787 w 21600"/>
                <a:gd name="T31" fmla="*/ 17382 h 21600"/>
                <a:gd name="T32" fmla="*/ 21129 w 21600"/>
                <a:gd name="T33" fmla="*/ 18856 h 21600"/>
                <a:gd name="T34" fmla="*/ 21493 w 21600"/>
                <a:gd name="T35" fmla="*/ 20228 h 21600"/>
                <a:gd name="T36" fmla="*/ 21600 w 21600"/>
                <a:gd name="T3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600" h="21600">
                  <a:moveTo>
                    <a:pt x="0" y="0"/>
                  </a:moveTo>
                  <a:lnTo>
                    <a:pt x="813" y="307"/>
                  </a:lnTo>
                  <a:lnTo>
                    <a:pt x="1755" y="635"/>
                  </a:lnTo>
                  <a:lnTo>
                    <a:pt x="3040" y="1147"/>
                  </a:lnTo>
                  <a:lnTo>
                    <a:pt x="4324" y="1576"/>
                  </a:lnTo>
                  <a:lnTo>
                    <a:pt x="7129" y="2846"/>
                  </a:lnTo>
                  <a:lnTo>
                    <a:pt x="8520" y="3481"/>
                  </a:lnTo>
                  <a:lnTo>
                    <a:pt x="9698" y="4115"/>
                  </a:lnTo>
                  <a:lnTo>
                    <a:pt x="11902" y="5467"/>
                  </a:lnTo>
                  <a:lnTo>
                    <a:pt x="14000" y="7064"/>
                  </a:lnTo>
                  <a:lnTo>
                    <a:pt x="15884" y="8742"/>
                  </a:lnTo>
                  <a:lnTo>
                    <a:pt x="17511" y="10749"/>
                  </a:lnTo>
                  <a:lnTo>
                    <a:pt x="18218" y="11895"/>
                  </a:lnTo>
                  <a:lnTo>
                    <a:pt x="18924" y="13165"/>
                  </a:lnTo>
                  <a:lnTo>
                    <a:pt x="20209" y="15908"/>
                  </a:lnTo>
                  <a:lnTo>
                    <a:pt x="20787" y="17382"/>
                  </a:lnTo>
                  <a:lnTo>
                    <a:pt x="21129" y="18856"/>
                  </a:lnTo>
                  <a:lnTo>
                    <a:pt x="21493" y="20228"/>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54" name="Freeform 26"/>
            <p:cNvSpPr>
              <a:spLocks/>
            </p:cNvSpPr>
            <p:nvPr/>
          </p:nvSpPr>
          <p:spPr bwMode="auto">
            <a:xfrm>
              <a:off x="525" y="0"/>
              <a:ext cx="916" cy="1491"/>
            </a:xfrm>
            <a:custGeom>
              <a:avLst/>
              <a:gdLst>
                <a:gd name="T0" fmla="*/ 0 w 21600"/>
                <a:gd name="T1" fmla="*/ 0 h 21600"/>
                <a:gd name="T2" fmla="*/ 872 w 21600"/>
                <a:gd name="T3" fmla="*/ 3607 h 21600"/>
                <a:gd name="T4" fmla="*/ 2028 w 21600"/>
                <a:gd name="T5" fmla="*/ 7055 h 21600"/>
                <a:gd name="T6" fmla="*/ 2617 w 21600"/>
                <a:gd name="T7" fmla="*/ 8750 h 21600"/>
                <a:gd name="T8" fmla="*/ 3490 w 21600"/>
                <a:gd name="T9" fmla="*/ 10358 h 21600"/>
                <a:gd name="T10" fmla="*/ 4504 w 21600"/>
                <a:gd name="T11" fmla="*/ 11836 h 21600"/>
                <a:gd name="T12" fmla="*/ 5659 w 21600"/>
                <a:gd name="T13" fmla="*/ 13227 h 21600"/>
                <a:gd name="T14" fmla="*/ 7098 w 21600"/>
                <a:gd name="T15" fmla="*/ 14545 h 21600"/>
                <a:gd name="T16" fmla="*/ 8843 w 21600"/>
                <a:gd name="T17" fmla="*/ 15718 h 21600"/>
                <a:gd name="T18" fmla="*/ 10729 w 21600"/>
                <a:gd name="T19" fmla="*/ 16819 h 21600"/>
                <a:gd name="T20" fmla="*/ 12757 w 21600"/>
                <a:gd name="T21" fmla="*/ 17848 h 21600"/>
                <a:gd name="T22" fmla="*/ 17096 w 21600"/>
                <a:gd name="T23" fmla="*/ 19760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72" y="3607"/>
                  </a:lnTo>
                  <a:lnTo>
                    <a:pt x="2028" y="7055"/>
                  </a:lnTo>
                  <a:lnTo>
                    <a:pt x="2617" y="8750"/>
                  </a:lnTo>
                  <a:lnTo>
                    <a:pt x="3490" y="10358"/>
                  </a:lnTo>
                  <a:lnTo>
                    <a:pt x="4504" y="11836"/>
                  </a:lnTo>
                  <a:lnTo>
                    <a:pt x="5659" y="13227"/>
                  </a:lnTo>
                  <a:lnTo>
                    <a:pt x="7098" y="14545"/>
                  </a:lnTo>
                  <a:lnTo>
                    <a:pt x="8843" y="15718"/>
                  </a:lnTo>
                  <a:lnTo>
                    <a:pt x="10729" y="16819"/>
                  </a:lnTo>
                  <a:lnTo>
                    <a:pt x="12757" y="17848"/>
                  </a:lnTo>
                  <a:lnTo>
                    <a:pt x="17096" y="19760"/>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55" name="Oval 27"/>
            <p:cNvSpPr>
              <a:spLocks/>
            </p:cNvSpPr>
            <p:nvPr/>
          </p:nvSpPr>
          <p:spPr bwMode="auto">
            <a:xfrm>
              <a:off x="768" y="962"/>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48156" name="Rectangle 28"/>
            <p:cNvSpPr>
              <a:spLocks/>
            </p:cNvSpPr>
            <p:nvPr/>
          </p:nvSpPr>
          <p:spPr bwMode="auto">
            <a:xfrm>
              <a:off x="765" y="735"/>
              <a:ext cx="18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F</a:t>
              </a:r>
            </a:p>
          </p:txBody>
        </p:sp>
      </p:grpSp>
      <p:grpSp>
        <p:nvGrpSpPr>
          <p:cNvPr id="4" name="Group 29"/>
          <p:cNvGrpSpPr>
            <a:grpSpLocks/>
          </p:cNvGrpSpPr>
          <p:nvPr/>
        </p:nvGrpSpPr>
        <p:grpSpPr bwMode="auto">
          <a:xfrm>
            <a:off x="5621338" y="2419350"/>
            <a:ext cx="2138362" cy="2365375"/>
            <a:chOff x="0" y="0"/>
            <a:chExt cx="1347" cy="1490"/>
          </a:xfrm>
        </p:grpSpPr>
        <p:sp>
          <p:nvSpPr>
            <p:cNvPr id="48158" name="Freeform 30"/>
            <p:cNvSpPr>
              <a:spLocks/>
            </p:cNvSpPr>
            <p:nvPr/>
          </p:nvSpPr>
          <p:spPr bwMode="auto">
            <a:xfrm>
              <a:off x="0" y="431"/>
              <a:ext cx="1011" cy="1059"/>
            </a:xfrm>
            <a:custGeom>
              <a:avLst/>
              <a:gdLst>
                <a:gd name="T0" fmla="*/ 0 w 21600"/>
                <a:gd name="T1" fmla="*/ 0 h 21600"/>
                <a:gd name="T2" fmla="*/ 769 w 21600"/>
                <a:gd name="T3" fmla="*/ 286 h 21600"/>
                <a:gd name="T4" fmla="*/ 1859 w 21600"/>
                <a:gd name="T5" fmla="*/ 755 h 21600"/>
                <a:gd name="T6" fmla="*/ 3098 w 21600"/>
                <a:gd name="T7" fmla="*/ 1142 h 21600"/>
                <a:gd name="T8" fmla="*/ 4465 w 21600"/>
                <a:gd name="T9" fmla="*/ 1713 h 21600"/>
                <a:gd name="T10" fmla="*/ 7243 w 21600"/>
                <a:gd name="T11" fmla="*/ 2856 h 21600"/>
                <a:gd name="T12" fmla="*/ 8482 w 21600"/>
                <a:gd name="T13" fmla="*/ 3447 h 21600"/>
                <a:gd name="T14" fmla="*/ 9721 w 21600"/>
                <a:gd name="T15" fmla="*/ 4100 h 21600"/>
                <a:gd name="T16" fmla="*/ 11879 w 21600"/>
                <a:gd name="T17" fmla="*/ 5548 h 21600"/>
                <a:gd name="T18" fmla="*/ 13887 w 21600"/>
                <a:gd name="T19" fmla="*/ 7078 h 21600"/>
                <a:gd name="T20" fmla="*/ 15746 w 21600"/>
                <a:gd name="T21" fmla="*/ 8791 h 21600"/>
                <a:gd name="T22" fmla="*/ 17434 w 21600"/>
                <a:gd name="T23" fmla="*/ 10790 h 21600"/>
                <a:gd name="T24" fmla="*/ 18203 w 21600"/>
                <a:gd name="T25" fmla="*/ 11952 h 21600"/>
                <a:gd name="T26" fmla="*/ 18823 w 21600"/>
                <a:gd name="T27" fmla="*/ 13197 h 21600"/>
                <a:gd name="T28" fmla="*/ 20211 w 21600"/>
                <a:gd name="T29" fmla="*/ 15971 h 21600"/>
                <a:gd name="T30" fmla="*/ 21130 w 21600"/>
                <a:gd name="T31" fmla="*/ 18826 h 21600"/>
                <a:gd name="T32" fmla="*/ 21600 w 21600"/>
                <a:gd name="T33"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0"/>
                  </a:moveTo>
                  <a:lnTo>
                    <a:pt x="769" y="286"/>
                  </a:lnTo>
                  <a:lnTo>
                    <a:pt x="1859" y="755"/>
                  </a:lnTo>
                  <a:lnTo>
                    <a:pt x="3098" y="1142"/>
                  </a:lnTo>
                  <a:lnTo>
                    <a:pt x="4465" y="1713"/>
                  </a:lnTo>
                  <a:lnTo>
                    <a:pt x="7243" y="2856"/>
                  </a:lnTo>
                  <a:lnTo>
                    <a:pt x="8482" y="3447"/>
                  </a:lnTo>
                  <a:lnTo>
                    <a:pt x="9721" y="4100"/>
                  </a:lnTo>
                  <a:lnTo>
                    <a:pt x="11879" y="5548"/>
                  </a:lnTo>
                  <a:lnTo>
                    <a:pt x="13887" y="7078"/>
                  </a:lnTo>
                  <a:lnTo>
                    <a:pt x="15746" y="8791"/>
                  </a:lnTo>
                  <a:lnTo>
                    <a:pt x="17434" y="10790"/>
                  </a:lnTo>
                  <a:lnTo>
                    <a:pt x="18203" y="11952"/>
                  </a:lnTo>
                  <a:lnTo>
                    <a:pt x="18823" y="13197"/>
                  </a:lnTo>
                  <a:lnTo>
                    <a:pt x="20211" y="15971"/>
                  </a:lnTo>
                  <a:lnTo>
                    <a:pt x="21130" y="1882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59" name="Freeform 31"/>
            <p:cNvSpPr>
              <a:spLocks/>
            </p:cNvSpPr>
            <p:nvPr/>
          </p:nvSpPr>
          <p:spPr bwMode="auto">
            <a:xfrm>
              <a:off x="486" y="0"/>
              <a:ext cx="861" cy="1346"/>
            </a:xfrm>
            <a:custGeom>
              <a:avLst/>
              <a:gdLst>
                <a:gd name="T0" fmla="*/ 0 w 21600"/>
                <a:gd name="T1" fmla="*/ 0 h 21600"/>
                <a:gd name="T2" fmla="*/ 778 w 21600"/>
                <a:gd name="T3" fmla="*/ 3579 h 21600"/>
                <a:gd name="T4" fmla="*/ 1756 w 21600"/>
                <a:gd name="T5" fmla="*/ 7077 h 21600"/>
                <a:gd name="T6" fmla="*/ 2534 w 21600"/>
                <a:gd name="T7" fmla="*/ 8730 h 21600"/>
                <a:gd name="T8" fmla="*/ 3311 w 21600"/>
                <a:gd name="T9" fmla="*/ 10303 h 21600"/>
                <a:gd name="T10" fmla="*/ 4466 w 21600"/>
                <a:gd name="T11" fmla="*/ 11811 h 21600"/>
                <a:gd name="T12" fmla="*/ 5645 w 21600"/>
                <a:gd name="T13" fmla="*/ 13239 h 21600"/>
                <a:gd name="T14" fmla="*/ 6999 w 21600"/>
                <a:gd name="T15" fmla="*/ 14523 h 21600"/>
                <a:gd name="T16" fmla="*/ 8755 w 21600"/>
                <a:gd name="T17" fmla="*/ 15743 h 21600"/>
                <a:gd name="T18" fmla="*/ 10511 w 21600"/>
                <a:gd name="T19" fmla="*/ 16802 h 21600"/>
                <a:gd name="T20" fmla="*/ 12644 w 21600"/>
                <a:gd name="T21" fmla="*/ 17877 h 21600"/>
                <a:gd name="T22" fmla="*/ 16934 w 21600"/>
                <a:gd name="T23" fmla="*/ 1981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78" y="3579"/>
                  </a:lnTo>
                  <a:lnTo>
                    <a:pt x="1756" y="7077"/>
                  </a:lnTo>
                  <a:lnTo>
                    <a:pt x="2534" y="8730"/>
                  </a:lnTo>
                  <a:lnTo>
                    <a:pt x="3311" y="10303"/>
                  </a:lnTo>
                  <a:lnTo>
                    <a:pt x="4466" y="11811"/>
                  </a:lnTo>
                  <a:lnTo>
                    <a:pt x="5645" y="13239"/>
                  </a:lnTo>
                  <a:lnTo>
                    <a:pt x="6999" y="14523"/>
                  </a:lnTo>
                  <a:lnTo>
                    <a:pt x="8755" y="15743"/>
                  </a:lnTo>
                  <a:lnTo>
                    <a:pt x="10511" y="16802"/>
                  </a:lnTo>
                  <a:lnTo>
                    <a:pt x="12644" y="17877"/>
                  </a:lnTo>
                  <a:lnTo>
                    <a:pt x="16934"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48160" name="Oval 32"/>
            <p:cNvSpPr>
              <a:spLocks/>
            </p:cNvSpPr>
            <p:nvPr/>
          </p:nvSpPr>
          <p:spPr bwMode="auto">
            <a:xfrm>
              <a:off x="722" y="8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48161" name="Rectangle 33"/>
            <p:cNvSpPr>
              <a:spLocks/>
            </p:cNvSpPr>
            <p:nvPr/>
          </p:nvSpPr>
          <p:spPr bwMode="auto">
            <a:xfrm>
              <a:off x="623" y="574"/>
              <a:ext cx="209"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G</a:t>
              </a:r>
            </a:p>
          </p:txBody>
        </p:sp>
      </p:grpSp>
      <p:grpSp>
        <p:nvGrpSpPr>
          <p:cNvPr id="5" name="Group 34"/>
          <p:cNvGrpSpPr>
            <a:grpSpLocks/>
          </p:cNvGrpSpPr>
          <p:nvPr/>
        </p:nvGrpSpPr>
        <p:grpSpPr bwMode="auto">
          <a:xfrm>
            <a:off x="4854575" y="2292350"/>
            <a:ext cx="1038225" cy="1971675"/>
            <a:chOff x="0" y="0"/>
            <a:chExt cx="653" cy="1242"/>
          </a:xfrm>
        </p:grpSpPr>
        <p:sp>
          <p:nvSpPr>
            <p:cNvPr id="48163" name="Rectangle 35"/>
            <p:cNvSpPr>
              <a:spLocks/>
            </p:cNvSpPr>
            <p:nvPr/>
          </p:nvSpPr>
          <p:spPr bwMode="auto">
            <a:xfrm>
              <a:off x="0" y="0"/>
              <a:ext cx="623"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a:solidFill>
                    <a:schemeClr val="tx1"/>
                  </a:solidFill>
                  <a:latin typeface="Arial" charset="0"/>
                  <a:ea typeface="ＭＳ Ｐゴシック" charset="0"/>
                  <a:cs typeface="Arial" charset="0"/>
                  <a:sym typeface="Arial" charset="0"/>
                </a:rPr>
                <a:t>Contract</a:t>
              </a:r>
            </a:p>
            <a:p>
              <a:pPr marL="39688" algn="ctr"/>
              <a:r>
                <a:rPr lang="en-US" sz="1600" b="1">
                  <a:solidFill>
                    <a:schemeClr val="tx1"/>
                  </a:solidFill>
                  <a:latin typeface="Arial" charset="0"/>
                  <a:ea typeface="ＭＳ Ｐゴシック" charset="0"/>
                  <a:cs typeface="Arial" charset="0"/>
                  <a:sym typeface="Arial" charset="0"/>
                </a:rPr>
                <a:t>Curve</a:t>
              </a:r>
            </a:p>
          </p:txBody>
        </p:sp>
        <p:sp>
          <p:nvSpPr>
            <p:cNvPr id="48164" name="Line 36"/>
            <p:cNvSpPr>
              <a:spLocks noChangeShapeType="1"/>
            </p:cNvSpPr>
            <p:nvPr/>
          </p:nvSpPr>
          <p:spPr bwMode="auto">
            <a:xfrm>
              <a:off x="286" y="491"/>
              <a:ext cx="367" cy="751"/>
            </a:xfrm>
            <a:prstGeom prst="line">
              <a:avLst/>
            </a:prstGeom>
            <a:noFill/>
            <a:ln w="25400" cap="flat">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48165" name="Rectangle 37"/>
          <p:cNvSpPr>
            <a:spLocks/>
          </p:cNvSpPr>
          <p:nvPr/>
        </p:nvSpPr>
        <p:spPr bwMode="auto">
          <a:xfrm>
            <a:off x="990600" y="2308225"/>
            <a:ext cx="1816100" cy="5715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40639" bIns="0">
            <a:spAutoFit/>
          </a:bodyPr>
          <a:lstStyle/>
          <a:p>
            <a:pPr marL="39688"/>
            <a:r>
              <a:rPr lang="en-US" sz="1600" b="1" i="1" dirty="0">
                <a:solidFill>
                  <a:schemeClr val="tx1"/>
                </a:solidFill>
                <a:latin typeface="Arial" charset="0"/>
                <a:ea typeface="ＭＳ Ｐゴシック" charset="0"/>
                <a:cs typeface="Arial" charset="0"/>
                <a:sym typeface="Arial" charset="0"/>
              </a:rPr>
              <a:t>E, F, &amp; G </a:t>
            </a:r>
            <a:r>
              <a:rPr lang="en-US" sz="1600" b="1" dirty="0">
                <a:solidFill>
                  <a:schemeClr val="tx1"/>
                </a:solidFill>
                <a:latin typeface="Arial" charset="0"/>
                <a:ea typeface="ＭＳ Ｐゴシック" charset="0"/>
                <a:cs typeface="Arial" charset="0"/>
                <a:sym typeface="Arial" charset="0"/>
              </a:rPr>
              <a:t>are</a:t>
            </a:r>
          </a:p>
          <a:p>
            <a:pPr marL="39688"/>
            <a:r>
              <a:rPr lang="en-US" sz="1600" b="1" dirty="0">
                <a:solidFill>
                  <a:schemeClr val="tx1"/>
                </a:solidFill>
                <a:latin typeface="Arial" charset="0"/>
                <a:ea typeface="ＭＳ Ｐゴシック" charset="0"/>
                <a:cs typeface="Arial" charset="0"/>
                <a:sym typeface="Arial" charset="0"/>
              </a:rPr>
              <a:t>Pareto efficient . </a:t>
            </a:r>
          </a:p>
        </p:txBody>
      </p:sp>
      <p:sp>
        <p:nvSpPr>
          <p:cNvPr id="48166" name="Line 38"/>
          <p:cNvSpPr>
            <a:spLocks noChangeShapeType="1"/>
          </p:cNvSpPr>
          <p:nvPr/>
        </p:nvSpPr>
        <p:spPr bwMode="auto">
          <a:xfrm>
            <a:off x="4033838" y="6351588"/>
            <a:ext cx="1414462" cy="1587"/>
          </a:xfrm>
          <a:prstGeom prst="line">
            <a:avLst/>
          </a:prstGeom>
          <a:noFill/>
          <a:ln w="28575" cap="flat">
            <a:solidFill>
              <a:srgbClr val="0000FF"/>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6" name="Group 39"/>
          <p:cNvGrpSpPr>
            <a:grpSpLocks/>
          </p:cNvGrpSpPr>
          <p:nvPr/>
        </p:nvGrpSpPr>
        <p:grpSpPr bwMode="auto">
          <a:xfrm>
            <a:off x="5532438" y="5238750"/>
            <a:ext cx="519112" cy="436563"/>
            <a:chOff x="0" y="0"/>
            <a:chExt cx="327" cy="275"/>
          </a:xfrm>
        </p:grpSpPr>
        <p:sp>
          <p:nvSpPr>
            <p:cNvPr id="48168" name="Oval 40"/>
            <p:cNvSpPr>
              <a:spLocks/>
            </p:cNvSpPr>
            <p:nvPr/>
          </p:nvSpPr>
          <p:spPr bwMode="auto">
            <a:xfrm>
              <a:off x="0" y="175"/>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48169" name="Rectangle 41"/>
            <p:cNvSpPr>
              <a:spLocks/>
            </p:cNvSpPr>
            <p:nvPr/>
          </p:nvSpPr>
          <p:spPr bwMode="auto">
            <a:xfrm>
              <a:off x="126" y="0"/>
              <a:ext cx="20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A</a:t>
              </a:r>
            </a:p>
          </p:txBody>
        </p:sp>
      </p:grpSp>
      <p:grpSp>
        <p:nvGrpSpPr>
          <p:cNvPr id="7" name="Group 42"/>
          <p:cNvGrpSpPr>
            <a:grpSpLocks/>
          </p:cNvGrpSpPr>
          <p:nvPr/>
        </p:nvGrpSpPr>
        <p:grpSpPr bwMode="auto">
          <a:xfrm>
            <a:off x="4837113" y="3484563"/>
            <a:ext cx="333375" cy="490537"/>
            <a:chOff x="0" y="0"/>
            <a:chExt cx="210" cy="309"/>
          </a:xfrm>
        </p:grpSpPr>
        <p:sp>
          <p:nvSpPr>
            <p:cNvPr id="48171" name="Oval 43"/>
            <p:cNvSpPr>
              <a:spLocks/>
            </p:cNvSpPr>
            <p:nvPr/>
          </p:nvSpPr>
          <p:spPr bwMode="auto">
            <a:xfrm>
              <a:off x="0" y="209"/>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48172" name="Rectangle 44"/>
            <p:cNvSpPr>
              <a:spLocks/>
            </p:cNvSpPr>
            <p:nvPr/>
          </p:nvSpPr>
          <p:spPr bwMode="auto">
            <a:xfrm>
              <a:off x="9" y="0"/>
              <a:ext cx="20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B</a:t>
              </a:r>
            </a:p>
          </p:txBody>
        </p:sp>
      </p:grpSp>
      <p:sp>
        <p:nvSpPr>
          <p:cNvPr id="47" name="Footer Placeholder 46"/>
          <p:cNvSpPr>
            <a:spLocks noGrp="1"/>
          </p:cNvSpPr>
          <p:nvPr>
            <p:ph type="ftr" sz="quarter" idx="3"/>
          </p:nvPr>
        </p:nvSpPr>
        <p:spPr/>
        <p:txBody>
          <a:bodyPr/>
          <a:lstStyle/>
          <a:p>
            <a:pPr>
              <a:defRPr/>
            </a:pPr>
            <a:r>
              <a:rPr lang="en-US" smtClean="0"/>
              <a:t>Chayun Tantivasadakarn</a:t>
            </a:r>
            <a:endParaRPr lang="en-US"/>
          </a:p>
        </p:txBody>
      </p:sp>
      <p:sp>
        <p:nvSpPr>
          <p:cNvPr id="43" name="Slide Number Placeholder 42"/>
          <p:cNvSpPr>
            <a:spLocks noGrp="1"/>
          </p:cNvSpPr>
          <p:nvPr>
            <p:ph type="sldNum" sz="quarter" idx="10"/>
          </p:nvPr>
        </p:nvSpPr>
        <p:spPr/>
        <p:txBody>
          <a:bodyPr/>
          <a:lstStyle/>
          <a:p>
            <a:pPr>
              <a:defRPr/>
            </a:pPr>
            <a:fld id="{9E387584-B985-904E-8245-01EF6FD3F89F}" type="slidenum">
              <a:rPr lang="en-US" smtClean="0"/>
              <a:pPr>
                <a:defRPr/>
              </a:pPr>
              <a:t>55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7" name="Rectangle 5"/>
          <p:cNvSpPr>
            <a:spLocks noGrp="1" noChangeArrowheads="1"/>
          </p:cNvSpPr>
          <p:nvPr>
            <p:ph type="title"/>
          </p:nvPr>
        </p:nvSpPr>
        <p:spPr>
          <a:ln/>
        </p:spPr>
        <p:txBody>
          <a:bodyPr rIns="132080"/>
          <a:lstStyle/>
          <a:p>
            <a:r>
              <a:rPr lang="en-US"/>
              <a:t>Equity and Efficiency</a:t>
            </a:r>
          </a:p>
        </p:txBody>
      </p:sp>
      <p:sp>
        <p:nvSpPr>
          <p:cNvPr id="49158" name="Rectangle 6"/>
          <p:cNvSpPr>
            <a:spLocks noGrp="1" noChangeArrowheads="1"/>
          </p:cNvSpPr>
          <p:nvPr>
            <p:ph idx="1"/>
          </p:nvPr>
        </p:nvSpPr>
        <p:spPr>
          <a:ln/>
        </p:spPr>
        <p:txBody>
          <a:bodyPr rIns="132080"/>
          <a:lstStyle/>
          <a:p>
            <a:r>
              <a:rPr lang="en-US" sz="4400" dirty="0"/>
              <a:t>From previous example,</a:t>
            </a:r>
            <a:r>
              <a:rPr lang="en-US" sz="4400" dirty="0" smtClean="0"/>
              <a:t> we can </a:t>
            </a:r>
            <a:r>
              <a:rPr lang="en-US" sz="4400" dirty="0"/>
              <a:t>see that an inefficient allocation might be more equitable than an efficient one.</a:t>
            </a:r>
          </a:p>
          <a:p>
            <a:r>
              <a:rPr lang="en-US" sz="4400" dirty="0"/>
              <a:t>But how do we define an equitable allocation?</a:t>
            </a:r>
          </a:p>
          <a:p>
            <a:pPr marL="782638" lvl="1"/>
            <a:r>
              <a:rPr lang="en-US" sz="4000" dirty="0"/>
              <a:t>It depends on what we believe equity to entail</a:t>
            </a:r>
          </a:p>
          <a:p>
            <a:pPr marL="782638" lvl="1"/>
            <a:r>
              <a:rPr lang="en-US" sz="4000" dirty="0"/>
              <a:t>Requires interpersonal comparisons of utility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56</a:t>
            </a:fld>
            <a:endParaRPr lang="th-TH"/>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301" name="Rectangle 5"/>
          <p:cNvSpPr>
            <a:spLocks noGrp="1" noChangeArrowheads="1"/>
          </p:cNvSpPr>
          <p:nvPr>
            <p:ph type="title"/>
          </p:nvPr>
        </p:nvSpPr>
        <p:spPr>
          <a:ln/>
        </p:spPr>
        <p:txBody>
          <a:bodyPr rIns="132080"/>
          <a:lstStyle/>
          <a:p>
            <a:r>
              <a:rPr lang="en-US"/>
              <a:t>Equity and Perfect Competition</a:t>
            </a:r>
          </a:p>
        </p:txBody>
      </p:sp>
      <p:sp>
        <p:nvSpPr>
          <p:cNvPr id="55302" name="Rectangle 6"/>
          <p:cNvSpPr>
            <a:spLocks noGrp="1" noChangeArrowheads="1"/>
          </p:cNvSpPr>
          <p:nvPr>
            <p:ph idx="1"/>
          </p:nvPr>
        </p:nvSpPr>
        <p:spPr>
          <a:xfrm>
            <a:off x="685800" y="1295400"/>
            <a:ext cx="7772400" cy="4724400"/>
          </a:xfrm>
          <a:ln/>
        </p:spPr>
        <p:txBody>
          <a:bodyPr rIns="132080"/>
          <a:lstStyle/>
          <a:p>
            <a:pPr>
              <a:lnSpc>
                <a:spcPct val="90000"/>
              </a:lnSpc>
            </a:pPr>
            <a:r>
              <a:rPr lang="en-US" sz="4400" dirty="0"/>
              <a:t>A competitive equilibrium can occur at any point on the contract curve depending on the initial allocation.</a:t>
            </a:r>
          </a:p>
          <a:p>
            <a:pPr>
              <a:lnSpc>
                <a:spcPct val="90000"/>
              </a:lnSpc>
            </a:pPr>
            <a:r>
              <a:rPr lang="en-US" sz="4400" dirty="0"/>
              <a:t>Since not all competitive equilibriums are equitable, we rely on the government to help reach equity by redistributing income.</a:t>
            </a:r>
          </a:p>
          <a:p>
            <a:pPr marL="782638" lvl="1">
              <a:lnSpc>
                <a:spcPct val="90000"/>
              </a:lnSpc>
            </a:pPr>
            <a:r>
              <a:rPr lang="en-US" sz="4000" dirty="0"/>
              <a:t>Taxes</a:t>
            </a:r>
          </a:p>
          <a:p>
            <a:pPr marL="782638" lvl="1">
              <a:lnSpc>
                <a:spcPct val="90000"/>
              </a:lnSpc>
            </a:pPr>
            <a:r>
              <a:rPr lang="en-US" sz="4000" dirty="0"/>
              <a:t>Pubic services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57</a:t>
            </a:fld>
            <a:endParaRPr lang="th-TH"/>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5" name="Rectangle 5"/>
          <p:cNvSpPr>
            <a:spLocks noGrp="1" noChangeArrowheads="1"/>
          </p:cNvSpPr>
          <p:nvPr>
            <p:ph type="title"/>
          </p:nvPr>
        </p:nvSpPr>
        <p:spPr/>
        <p:txBody>
          <a:bodyPr/>
          <a:lstStyle/>
          <a:p>
            <a:r>
              <a:rPr lang="en-US" smtClean="0"/>
              <a:t>Equity and Perfect Competition</a:t>
            </a:r>
            <a:endParaRPr lang="en-US"/>
          </a:p>
        </p:txBody>
      </p:sp>
      <p:sp>
        <p:nvSpPr>
          <p:cNvPr id="56326" name="Rectangle 6"/>
          <p:cNvSpPr>
            <a:spLocks noGrp="1" noChangeArrowheads="1"/>
          </p:cNvSpPr>
          <p:nvPr>
            <p:ph idx="1"/>
          </p:nvPr>
        </p:nvSpPr>
        <p:spPr>
          <a:xfrm>
            <a:off x="685800" y="1143000"/>
            <a:ext cx="7924800" cy="4724400"/>
          </a:xfrm>
        </p:spPr>
        <p:txBody>
          <a:bodyPr/>
          <a:lstStyle/>
          <a:p>
            <a:r>
              <a:rPr lang="en-US" dirty="0" smtClean="0"/>
              <a:t>Must a society that wants to be more equitable necessarily operate in an inefficient world?</a:t>
            </a:r>
          </a:p>
          <a:p>
            <a:r>
              <a:rPr lang="en-US" dirty="0" smtClean="0">
                <a:solidFill>
                  <a:srgbClr val="008000"/>
                </a:solidFill>
              </a:rPr>
              <a:t>Second Theorem of Welfare Economics:  </a:t>
            </a:r>
            <a:r>
              <a:rPr lang="en-US" dirty="0" smtClean="0"/>
              <a:t>If individual preferences are convex, then every efficient allocation (every point on the contract curve) is a competitive equilibrium for some initial allocation of goods.</a:t>
            </a:r>
            <a:endParaRPr lang="en-US" sz="4400" dirty="0" smtClean="0"/>
          </a:p>
          <a:p>
            <a:pPr lvl="1"/>
            <a:r>
              <a:rPr lang="en-US" sz="4000" dirty="0" smtClean="0"/>
              <a:t>Any equilibrium that is equitable can be achieved by redistributing resources and may be efficient.</a:t>
            </a:r>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58</a:t>
            </a:fld>
            <a:endParaRPr lang="th-TH"/>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50" name="Rectangle 6"/>
          <p:cNvSpPr>
            <a:spLocks noGrp="1" noChangeArrowheads="1"/>
          </p:cNvSpPr>
          <p:nvPr>
            <p:ph type="title"/>
          </p:nvPr>
        </p:nvSpPr>
        <p:spPr>
          <a:ln/>
        </p:spPr>
        <p:txBody>
          <a:bodyPr rIns="132080"/>
          <a:lstStyle/>
          <a:p>
            <a:r>
              <a:rPr lang="en-US"/>
              <a:t>Equity and Efficiency</a:t>
            </a:r>
          </a:p>
        </p:txBody>
      </p:sp>
      <p:sp>
        <p:nvSpPr>
          <p:cNvPr id="57349" name="Line 5"/>
          <p:cNvSpPr>
            <a:spLocks noChangeShapeType="1"/>
          </p:cNvSpPr>
          <p:nvPr/>
        </p:nvSpPr>
        <p:spPr bwMode="auto">
          <a:xfrm>
            <a:off x="4378325" y="3241675"/>
            <a:ext cx="1363663" cy="1960563"/>
          </a:xfrm>
          <a:prstGeom prst="line">
            <a:avLst/>
          </a:prstGeom>
          <a:noFill/>
          <a:ln w="28575" cap="flat">
            <a:solidFill>
              <a:srgbClr val="0000FF"/>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51" name="Rectangle 7"/>
          <p:cNvSpPr>
            <a:spLocks/>
          </p:cNvSpPr>
          <p:nvPr/>
        </p:nvSpPr>
        <p:spPr bwMode="auto">
          <a:xfrm>
            <a:off x="1965325" y="21907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52" name="Rectangle 8"/>
          <p:cNvSpPr>
            <a:spLocks/>
          </p:cNvSpPr>
          <p:nvPr/>
        </p:nvSpPr>
        <p:spPr bwMode="auto">
          <a:xfrm>
            <a:off x="1581150" y="6073775"/>
            <a:ext cx="366713"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57353" name="Rectangle 9"/>
          <p:cNvSpPr>
            <a:spLocks/>
          </p:cNvSpPr>
          <p:nvPr/>
        </p:nvSpPr>
        <p:spPr bwMode="auto">
          <a:xfrm>
            <a:off x="887413" y="3802063"/>
            <a:ext cx="9779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57354" name="Line 10"/>
          <p:cNvSpPr>
            <a:spLocks noChangeShapeType="1"/>
          </p:cNvSpPr>
          <p:nvPr/>
        </p:nvSpPr>
        <p:spPr bwMode="auto">
          <a:xfrm>
            <a:off x="1357313" y="4492625"/>
            <a:ext cx="1587" cy="582613"/>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55" name="Line 11"/>
          <p:cNvSpPr>
            <a:spLocks noChangeShapeType="1"/>
          </p:cNvSpPr>
          <p:nvPr/>
        </p:nvSpPr>
        <p:spPr bwMode="auto">
          <a:xfrm>
            <a:off x="1357313" y="3273425"/>
            <a:ext cx="1587" cy="582613"/>
          </a:xfrm>
          <a:prstGeom prst="line">
            <a:avLst/>
          </a:prstGeom>
          <a:noFill/>
          <a:ln w="25400" cap="flat">
            <a:solidFill>
              <a:srgbClr val="0000FF"/>
            </a:solidFill>
            <a:prstDash val="solid"/>
            <a:round/>
            <a:headEnd type="triangl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56" name="Rectangle 12"/>
          <p:cNvSpPr>
            <a:spLocks/>
          </p:cNvSpPr>
          <p:nvPr/>
        </p:nvSpPr>
        <p:spPr bwMode="auto">
          <a:xfrm>
            <a:off x="8156575" y="3802063"/>
            <a:ext cx="977900" cy="5461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57357" name="Line 13"/>
          <p:cNvSpPr>
            <a:spLocks noChangeShapeType="1"/>
          </p:cNvSpPr>
          <p:nvPr/>
        </p:nvSpPr>
        <p:spPr bwMode="auto">
          <a:xfrm>
            <a:off x="8626475" y="4492625"/>
            <a:ext cx="1588" cy="582613"/>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58" name="Line 14"/>
          <p:cNvSpPr>
            <a:spLocks noChangeShapeType="1"/>
          </p:cNvSpPr>
          <p:nvPr/>
        </p:nvSpPr>
        <p:spPr bwMode="auto">
          <a:xfrm>
            <a:off x="8626475" y="3273425"/>
            <a:ext cx="1588" cy="582613"/>
          </a:xfrm>
          <a:prstGeom prst="line">
            <a:avLst/>
          </a:prstGeom>
          <a:noFill/>
          <a:ln w="25400" cap="flat">
            <a:solidFill>
              <a:srgbClr val="0000FF"/>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59" name="Rectangle 15"/>
          <p:cNvSpPr>
            <a:spLocks/>
          </p:cNvSpPr>
          <p:nvPr/>
        </p:nvSpPr>
        <p:spPr bwMode="auto">
          <a:xfrm>
            <a:off x="7905750" y="1808163"/>
            <a:ext cx="390525" cy="4064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57360" name="Rectangle 16"/>
          <p:cNvSpPr>
            <a:spLocks/>
          </p:cNvSpPr>
          <p:nvPr/>
        </p:nvSpPr>
        <p:spPr bwMode="auto">
          <a:xfrm>
            <a:off x="5935663" y="1731963"/>
            <a:ext cx="1446212"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57361" name="Rectangle 17"/>
          <p:cNvSpPr>
            <a:spLocks/>
          </p:cNvSpPr>
          <p:nvPr/>
        </p:nvSpPr>
        <p:spPr bwMode="auto">
          <a:xfrm>
            <a:off x="2420938" y="6226175"/>
            <a:ext cx="1500187" cy="31750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57362" name="Line 18"/>
          <p:cNvSpPr>
            <a:spLocks noChangeShapeType="1"/>
          </p:cNvSpPr>
          <p:nvPr/>
        </p:nvSpPr>
        <p:spPr bwMode="auto">
          <a:xfrm flipH="1">
            <a:off x="4254500" y="1963738"/>
            <a:ext cx="1624013" cy="1587"/>
          </a:xfrm>
          <a:prstGeom prst="line">
            <a:avLst/>
          </a:prstGeom>
          <a:noFill/>
          <a:ln w="25400" cap="flat">
            <a:solidFill>
              <a:srgbClr val="0000FF"/>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63" name="Freeform 19"/>
          <p:cNvSpPr>
            <a:spLocks/>
          </p:cNvSpPr>
          <p:nvPr/>
        </p:nvSpPr>
        <p:spPr bwMode="auto">
          <a:xfrm>
            <a:off x="1971675" y="2197100"/>
            <a:ext cx="5940425" cy="3959225"/>
          </a:xfrm>
          <a:custGeom>
            <a:avLst/>
            <a:gdLst>
              <a:gd name="T0" fmla="*/ 0 w 21600"/>
              <a:gd name="T1" fmla="*/ 21600 h 21600"/>
              <a:gd name="T2" fmla="*/ 773 w 21600"/>
              <a:gd name="T3" fmla="*/ 20284 h 21600"/>
              <a:gd name="T4" fmla="*/ 1507 w 21600"/>
              <a:gd name="T5" fmla="*/ 19080 h 21600"/>
              <a:gd name="T6" fmla="*/ 2280 w 21600"/>
              <a:gd name="T7" fmla="*/ 17971 h 21600"/>
              <a:gd name="T8" fmla="*/ 2649 w 21600"/>
              <a:gd name="T9" fmla="*/ 17451 h 21600"/>
              <a:gd name="T10" fmla="*/ 3013 w 21600"/>
              <a:gd name="T11" fmla="*/ 17027 h 21600"/>
              <a:gd name="T12" fmla="*/ 3377 w 21600"/>
              <a:gd name="T13" fmla="*/ 16663 h 21600"/>
              <a:gd name="T14" fmla="*/ 3740 w 21600"/>
              <a:gd name="T15" fmla="*/ 16343 h 21600"/>
              <a:gd name="T16" fmla="*/ 4427 w 21600"/>
              <a:gd name="T17" fmla="*/ 15815 h 21600"/>
              <a:gd name="T18" fmla="*/ 5114 w 21600"/>
              <a:gd name="T19" fmla="*/ 15347 h 21600"/>
              <a:gd name="T20" fmla="*/ 5795 w 21600"/>
              <a:gd name="T21" fmla="*/ 14923 h 21600"/>
              <a:gd name="T22" fmla="*/ 7169 w 21600"/>
              <a:gd name="T23" fmla="*/ 14030 h 21600"/>
              <a:gd name="T24" fmla="*/ 8583 w 21600"/>
              <a:gd name="T25" fmla="*/ 13294 h 21600"/>
              <a:gd name="T26" fmla="*/ 9317 w 21600"/>
              <a:gd name="T27" fmla="*/ 12931 h 21600"/>
              <a:gd name="T28" fmla="*/ 10044 w 21600"/>
              <a:gd name="T29" fmla="*/ 12610 h 21600"/>
              <a:gd name="T30" fmla="*/ 10823 w 21600"/>
              <a:gd name="T31" fmla="*/ 12298 h 21600"/>
              <a:gd name="T32" fmla="*/ 11597 w 21600"/>
              <a:gd name="T33" fmla="*/ 12030 h 21600"/>
              <a:gd name="T34" fmla="*/ 12053 w 21600"/>
              <a:gd name="T35" fmla="*/ 11926 h 21600"/>
              <a:gd name="T36" fmla="*/ 12514 w 21600"/>
              <a:gd name="T37" fmla="*/ 11770 h 21600"/>
              <a:gd name="T38" fmla="*/ 13559 w 21600"/>
              <a:gd name="T39" fmla="*/ 11562 h 21600"/>
              <a:gd name="T40" fmla="*/ 14523 w 21600"/>
              <a:gd name="T41" fmla="*/ 11302 h 21600"/>
              <a:gd name="T42" fmla="*/ 14979 w 21600"/>
              <a:gd name="T43" fmla="*/ 11138 h 21600"/>
              <a:gd name="T44" fmla="*/ 15389 w 21600"/>
              <a:gd name="T45" fmla="*/ 10930 h 21600"/>
              <a:gd name="T46" fmla="*/ 16122 w 21600"/>
              <a:gd name="T47" fmla="*/ 10566 h 21600"/>
              <a:gd name="T48" fmla="*/ 16757 w 21600"/>
              <a:gd name="T49" fmla="*/ 10142 h 21600"/>
              <a:gd name="T50" fmla="*/ 17305 w 21600"/>
              <a:gd name="T51" fmla="*/ 9613 h 21600"/>
              <a:gd name="T52" fmla="*/ 17808 w 21600"/>
              <a:gd name="T53" fmla="*/ 9042 h 21600"/>
              <a:gd name="T54" fmla="*/ 18264 w 21600"/>
              <a:gd name="T55" fmla="*/ 8358 h 21600"/>
              <a:gd name="T56" fmla="*/ 18679 w 21600"/>
              <a:gd name="T57" fmla="*/ 7570 h 21600"/>
              <a:gd name="T58" fmla="*/ 19407 w 21600"/>
              <a:gd name="T59" fmla="*/ 5881 h 21600"/>
              <a:gd name="T60" fmla="*/ 19684 w 21600"/>
              <a:gd name="T61" fmla="*/ 5041 h 21600"/>
              <a:gd name="T62" fmla="*/ 19955 w 21600"/>
              <a:gd name="T63" fmla="*/ 4200 h 21600"/>
              <a:gd name="T64" fmla="*/ 20186 w 21600"/>
              <a:gd name="T65" fmla="*/ 3412 h 21600"/>
              <a:gd name="T66" fmla="*/ 20457 w 21600"/>
              <a:gd name="T67" fmla="*/ 2624 h 21600"/>
              <a:gd name="T68" fmla="*/ 20780 w 21600"/>
              <a:gd name="T69" fmla="*/ 1888 h 21600"/>
              <a:gd name="T70" fmla="*/ 21098 w 21600"/>
              <a:gd name="T71" fmla="*/ 1152 h 21600"/>
              <a:gd name="T72" fmla="*/ 21369 w 21600"/>
              <a:gd name="T73" fmla="*/ 468 h 21600"/>
              <a:gd name="T74" fmla="*/ 21508 w 21600"/>
              <a:gd name="T75" fmla="*/ 208 h 21600"/>
              <a:gd name="T76" fmla="*/ 21600 w 21600"/>
              <a:gd name="T7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600" h="21600">
                <a:moveTo>
                  <a:pt x="0" y="21600"/>
                </a:moveTo>
                <a:lnTo>
                  <a:pt x="773" y="20284"/>
                </a:lnTo>
                <a:lnTo>
                  <a:pt x="1507" y="19080"/>
                </a:lnTo>
                <a:lnTo>
                  <a:pt x="2280" y="17971"/>
                </a:lnTo>
                <a:lnTo>
                  <a:pt x="2649" y="17451"/>
                </a:lnTo>
                <a:lnTo>
                  <a:pt x="3013" y="17027"/>
                </a:lnTo>
                <a:lnTo>
                  <a:pt x="3377" y="16663"/>
                </a:lnTo>
                <a:lnTo>
                  <a:pt x="3740" y="16343"/>
                </a:lnTo>
                <a:lnTo>
                  <a:pt x="4427" y="15815"/>
                </a:lnTo>
                <a:lnTo>
                  <a:pt x="5114" y="15347"/>
                </a:lnTo>
                <a:lnTo>
                  <a:pt x="5795" y="14923"/>
                </a:lnTo>
                <a:lnTo>
                  <a:pt x="7169" y="14030"/>
                </a:lnTo>
                <a:lnTo>
                  <a:pt x="8583" y="13294"/>
                </a:lnTo>
                <a:lnTo>
                  <a:pt x="9317" y="12931"/>
                </a:lnTo>
                <a:lnTo>
                  <a:pt x="10044" y="12610"/>
                </a:lnTo>
                <a:lnTo>
                  <a:pt x="10823" y="12298"/>
                </a:lnTo>
                <a:lnTo>
                  <a:pt x="11597" y="12030"/>
                </a:lnTo>
                <a:lnTo>
                  <a:pt x="12053" y="11926"/>
                </a:lnTo>
                <a:lnTo>
                  <a:pt x="12514" y="11770"/>
                </a:lnTo>
                <a:lnTo>
                  <a:pt x="13559" y="11562"/>
                </a:lnTo>
                <a:lnTo>
                  <a:pt x="14523" y="11302"/>
                </a:lnTo>
                <a:lnTo>
                  <a:pt x="14979" y="11138"/>
                </a:lnTo>
                <a:lnTo>
                  <a:pt x="15389" y="10930"/>
                </a:lnTo>
                <a:lnTo>
                  <a:pt x="16122" y="10566"/>
                </a:lnTo>
                <a:lnTo>
                  <a:pt x="16757" y="10142"/>
                </a:lnTo>
                <a:lnTo>
                  <a:pt x="17305" y="9613"/>
                </a:lnTo>
                <a:lnTo>
                  <a:pt x="17808" y="9042"/>
                </a:lnTo>
                <a:lnTo>
                  <a:pt x="18264" y="8358"/>
                </a:lnTo>
                <a:lnTo>
                  <a:pt x="18679" y="7570"/>
                </a:lnTo>
                <a:lnTo>
                  <a:pt x="19407" y="5881"/>
                </a:lnTo>
                <a:lnTo>
                  <a:pt x="19684" y="5041"/>
                </a:lnTo>
                <a:lnTo>
                  <a:pt x="19955" y="4200"/>
                </a:lnTo>
                <a:lnTo>
                  <a:pt x="20186" y="3412"/>
                </a:lnTo>
                <a:lnTo>
                  <a:pt x="20457" y="2624"/>
                </a:lnTo>
                <a:lnTo>
                  <a:pt x="20780" y="1888"/>
                </a:lnTo>
                <a:lnTo>
                  <a:pt x="21098" y="1152"/>
                </a:lnTo>
                <a:lnTo>
                  <a:pt x="21369" y="468"/>
                </a:lnTo>
                <a:lnTo>
                  <a:pt x="21508" y="208"/>
                </a:lnTo>
                <a:lnTo>
                  <a:pt x="21600" y="0"/>
                </a:lnTo>
              </a:path>
            </a:pathLst>
          </a:custGeom>
          <a:noFill/>
          <a:ln w="50800" cap="rnd">
            <a:solidFill>
              <a:srgbClr val="800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2" name="Group 20"/>
          <p:cNvGrpSpPr>
            <a:grpSpLocks/>
          </p:cNvGrpSpPr>
          <p:nvPr/>
        </p:nvGrpSpPr>
        <p:grpSpPr bwMode="auto">
          <a:xfrm>
            <a:off x="2801938" y="3036888"/>
            <a:ext cx="2981325" cy="2828925"/>
            <a:chOff x="0" y="0"/>
            <a:chExt cx="1878" cy="1782"/>
          </a:xfrm>
        </p:grpSpPr>
        <p:sp>
          <p:nvSpPr>
            <p:cNvPr id="57365" name="Freeform 21"/>
            <p:cNvSpPr>
              <a:spLocks/>
            </p:cNvSpPr>
            <p:nvPr/>
          </p:nvSpPr>
          <p:spPr bwMode="auto">
            <a:xfrm>
              <a:off x="0" y="595"/>
              <a:ext cx="1028" cy="1065"/>
            </a:xfrm>
            <a:custGeom>
              <a:avLst/>
              <a:gdLst>
                <a:gd name="T0" fmla="*/ 0 w 21600"/>
                <a:gd name="T1" fmla="*/ 0 h 21600"/>
                <a:gd name="T2" fmla="*/ 748 w 21600"/>
                <a:gd name="T3" fmla="*/ 225 h 21600"/>
                <a:gd name="T4" fmla="*/ 1837 w 21600"/>
                <a:gd name="T5" fmla="*/ 574 h 21600"/>
                <a:gd name="T6" fmla="*/ 3012 w 21600"/>
                <a:gd name="T7" fmla="*/ 1045 h 21600"/>
                <a:gd name="T8" fmla="*/ 4358 w 21600"/>
                <a:gd name="T9" fmla="*/ 1537 h 21600"/>
                <a:gd name="T10" fmla="*/ 7200 w 21600"/>
                <a:gd name="T11" fmla="*/ 2705 h 21600"/>
                <a:gd name="T12" fmla="*/ 8546 w 21600"/>
                <a:gd name="T13" fmla="*/ 3299 h 21600"/>
                <a:gd name="T14" fmla="*/ 9721 w 21600"/>
                <a:gd name="T15" fmla="*/ 4017 h 21600"/>
                <a:gd name="T16" fmla="*/ 11879 w 21600"/>
                <a:gd name="T17" fmla="*/ 5431 h 21600"/>
                <a:gd name="T18" fmla="*/ 13909 w 21600"/>
                <a:gd name="T19" fmla="*/ 7070 h 21600"/>
                <a:gd name="T20" fmla="*/ 15831 w 21600"/>
                <a:gd name="T21" fmla="*/ 8730 h 21600"/>
                <a:gd name="T22" fmla="*/ 16750 w 21600"/>
                <a:gd name="T23" fmla="*/ 9673 h 21600"/>
                <a:gd name="T24" fmla="*/ 17498 w 21600"/>
                <a:gd name="T25" fmla="*/ 10739 h 21600"/>
                <a:gd name="T26" fmla="*/ 18246 w 21600"/>
                <a:gd name="T27" fmla="*/ 11927 h 21600"/>
                <a:gd name="T28" fmla="*/ 18929 w 21600"/>
                <a:gd name="T29" fmla="*/ 13218 h 21600"/>
                <a:gd name="T30" fmla="*/ 20169 w 21600"/>
                <a:gd name="T31" fmla="*/ 15923 h 21600"/>
                <a:gd name="T32" fmla="*/ 20681 w 21600"/>
                <a:gd name="T33" fmla="*/ 17358 h 21600"/>
                <a:gd name="T34" fmla="*/ 21087 w 21600"/>
                <a:gd name="T35" fmla="*/ 18772 h 21600"/>
                <a:gd name="T36" fmla="*/ 21429 w 21600"/>
                <a:gd name="T37" fmla="*/ 20186 h 21600"/>
                <a:gd name="T38" fmla="*/ 21600 w 21600"/>
                <a:gd name="T3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00" h="21600">
                  <a:moveTo>
                    <a:pt x="0" y="0"/>
                  </a:moveTo>
                  <a:lnTo>
                    <a:pt x="748" y="225"/>
                  </a:lnTo>
                  <a:lnTo>
                    <a:pt x="1837" y="574"/>
                  </a:lnTo>
                  <a:lnTo>
                    <a:pt x="3012" y="1045"/>
                  </a:lnTo>
                  <a:lnTo>
                    <a:pt x="4358" y="1537"/>
                  </a:lnTo>
                  <a:lnTo>
                    <a:pt x="7200" y="2705"/>
                  </a:lnTo>
                  <a:lnTo>
                    <a:pt x="8546" y="3299"/>
                  </a:lnTo>
                  <a:lnTo>
                    <a:pt x="9721" y="4017"/>
                  </a:lnTo>
                  <a:lnTo>
                    <a:pt x="11879" y="5431"/>
                  </a:lnTo>
                  <a:lnTo>
                    <a:pt x="13909" y="7070"/>
                  </a:lnTo>
                  <a:lnTo>
                    <a:pt x="15831" y="8730"/>
                  </a:lnTo>
                  <a:lnTo>
                    <a:pt x="16750" y="9673"/>
                  </a:lnTo>
                  <a:lnTo>
                    <a:pt x="17498" y="10739"/>
                  </a:lnTo>
                  <a:lnTo>
                    <a:pt x="18246" y="11927"/>
                  </a:lnTo>
                  <a:lnTo>
                    <a:pt x="18929" y="13218"/>
                  </a:lnTo>
                  <a:lnTo>
                    <a:pt x="20169" y="15923"/>
                  </a:lnTo>
                  <a:lnTo>
                    <a:pt x="20681" y="17358"/>
                  </a:lnTo>
                  <a:lnTo>
                    <a:pt x="21087" y="18772"/>
                  </a:lnTo>
                  <a:lnTo>
                    <a:pt x="21429" y="2018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66" name="Freeform 22"/>
            <p:cNvSpPr>
              <a:spLocks/>
            </p:cNvSpPr>
            <p:nvPr/>
          </p:nvSpPr>
          <p:spPr bwMode="auto">
            <a:xfrm rot="-299999">
              <a:off x="489" y="54"/>
              <a:ext cx="1319" cy="1674"/>
            </a:xfrm>
            <a:custGeom>
              <a:avLst/>
              <a:gdLst>
                <a:gd name="T0" fmla="*/ 0 w 21600"/>
                <a:gd name="T1" fmla="*/ 0 h 21600"/>
                <a:gd name="T2" fmla="*/ 759 w 21600"/>
                <a:gd name="T3" fmla="*/ 3663 h 21600"/>
                <a:gd name="T4" fmla="*/ 1280 w 21600"/>
                <a:gd name="T5" fmla="*/ 5357 h 21600"/>
                <a:gd name="T6" fmla="*/ 1826 w 21600"/>
                <a:gd name="T7" fmla="*/ 7152 h 21600"/>
                <a:gd name="T8" fmla="*/ 2584 w 21600"/>
                <a:gd name="T9" fmla="*/ 8773 h 21600"/>
                <a:gd name="T10" fmla="*/ 3438 w 21600"/>
                <a:gd name="T11" fmla="*/ 10308 h 21600"/>
                <a:gd name="T12" fmla="*/ 4410 w 21600"/>
                <a:gd name="T13" fmla="*/ 11857 h 21600"/>
                <a:gd name="T14" fmla="*/ 5690 w 21600"/>
                <a:gd name="T15" fmla="*/ 13232 h 21600"/>
                <a:gd name="T16" fmla="*/ 7089 w 21600"/>
                <a:gd name="T17" fmla="*/ 14535 h 21600"/>
                <a:gd name="T18" fmla="*/ 8820 w 21600"/>
                <a:gd name="T19" fmla="*/ 15751 h 21600"/>
                <a:gd name="T20" fmla="*/ 10646 w 21600"/>
                <a:gd name="T21" fmla="*/ 16808 h 21600"/>
                <a:gd name="T22" fmla="*/ 12685 w 21600"/>
                <a:gd name="T23" fmla="*/ 17865 h 21600"/>
                <a:gd name="T24" fmla="*/ 14724 w 21600"/>
                <a:gd name="T25" fmla="*/ 18835 h 21600"/>
                <a:gd name="T26" fmla="*/ 16977 w 21600"/>
                <a:gd name="T27" fmla="*/ 19819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759" y="3663"/>
                  </a:lnTo>
                  <a:lnTo>
                    <a:pt x="1280" y="5357"/>
                  </a:lnTo>
                  <a:lnTo>
                    <a:pt x="1826" y="7152"/>
                  </a:lnTo>
                  <a:lnTo>
                    <a:pt x="2584" y="8773"/>
                  </a:lnTo>
                  <a:lnTo>
                    <a:pt x="3438" y="10308"/>
                  </a:lnTo>
                  <a:lnTo>
                    <a:pt x="4410" y="11857"/>
                  </a:lnTo>
                  <a:lnTo>
                    <a:pt x="5690" y="13232"/>
                  </a:lnTo>
                  <a:lnTo>
                    <a:pt x="7089" y="14535"/>
                  </a:lnTo>
                  <a:lnTo>
                    <a:pt x="8820" y="15751"/>
                  </a:lnTo>
                  <a:lnTo>
                    <a:pt x="10646" y="16808"/>
                  </a:lnTo>
                  <a:lnTo>
                    <a:pt x="12685" y="17865"/>
                  </a:lnTo>
                  <a:lnTo>
                    <a:pt x="14724" y="18835"/>
                  </a:lnTo>
                  <a:lnTo>
                    <a:pt x="16977"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67" name="Oval 23"/>
            <p:cNvSpPr>
              <a:spLocks/>
            </p:cNvSpPr>
            <p:nvPr/>
          </p:nvSpPr>
          <p:spPr bwMode="auto">
            <a:xfrm>
              <a:off x="734" y="1029"/>
              <a:ext cx="98" cy="97"/>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57368" name="Rectangle 24"/>
            <p:cNvSpPr>
              <a:spLocks/>
            </p:cNvSpPr>
            <p:nvPr/>
          </p:nvSpPr>
          <p:spPr bwMode="auto">
            <a:xfrm>
              <a:off x="674" y="753"/>
              <a:ext cx="19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E</a:t>
              </a:r>
            </a:p>
          </p:txBody>
        </p:sp>
      </p:grpSp>
      <p:grpSp>
        <p:nvGrpSpPr>
          <p:cNvPr id="3" name="Group 25"/>
          <p:cNvGrpSpPr>
            <a:grpSpLocks/>
          </p:cNvGrpSpPr>
          <p:nvPr/>
        </p:nvGrpSpPr>
        <p:grpSpPr bwMode="auto">
          <a:xfrm>
            <a:off x="5621338" y="2419350"/>
            <a:ext cx="2138362" cy="2365375"/>
            <a:chOff x="0" y="0"/>
            <a:chExt cx="1347" cy="1490"/>
          </a:xfrm>
        </p:grpSpPr>
        <p:sp>
          <p:nvSpPr>
            <p:cNvPr id="57370" name="Freeform 26"/>
            <p:cNvSpPr>
              <a:spLocks/>
            </p:cNvSpPr>
            <p:nvPr/>
          </p:nvSpPr>
          <p:spPr bwMode="auto">
            <a:xfrm>
              <a:off x="0" y="431"/>
              <a:ext cx="1011" cy="1059"/>
            </a:xfrm>
            <a:custGeom>
              <a:avLst/>
              <a:gdLst>
                <a:gd name="T0" fmla="*/ 0 w 21600"/>
                <a:gd name="T1" fmla="*/ 0 h 21600"/>
                <a:gd name="T2" fmla="*/ 769 w 21600"/>
                <a:gd name="T3" fmla="*/ 286 h 21600"/>
                <a:gd name="T4" fmla="*/ 1859 w 21600"/>
                <a:gd name="T5" fmla="*/ 755 h 21600"/>
                <a:gd name="T6" fmla="*/ 3098 w 21600"/>
                <a:gd name="T7" fmla="*/ 1142 h 21600"/>
                <a:gd name="T8" fmla="*/ 4465 w 21600"/>
                <a:gd name="T9" fmla="*/ 1713 h 21600"/>
                <a:gd name="T10" fmla="*/ 7243 w 21600"/>
                <a:gd name="T11" fmla="*/ 2856 h 21600"/>
                <a:gd name="T12" fmla="*/ 8482 w 21600"/>
                <a:gd name="T13" fmla="*/ 3447 h 21600"/>
                <a:gd name="T14" fmla="*/ 9721 w 21600"/>
                <a:gd name="T15" fmla="*/ 4100 h 21600"/>
                <a:gd name="T16" fmla="*/ 11879 w 21600"/>
                <a:gd name="T17" fmla="*/ 5548 h 21600"/>
                <a:gd name="T18" fmla="*/ 13887 w 21600"/>
                <a:gd name="T19" fmla="*/ 7078 h 21600"/>
                <a:gd name="T20" fmla="*/ 15746 w 21600"/>
                <a:gd name="T21" fmla="*/ 8791 h 21600"/>
                <a:gd name="T22" fmla="*/ 17434 w 21600"/>
                <a:gd name="T23" fmla="*/ 10790 h 21600"/>
                <a:gd name="T24" fmla="*/ 18203 w 21600"/>
                <a:gd name="T25" fmla="*/ 11952 h 21600"/>
                <a:gd name="T26" fmla="*/ 18823 w 21600"/>
                <a:gd name="T27" fmla="*/ 13197 h 21600"/>
                <a:gd name="T28" fmla="*/ 20211 w 21600"/>
                <a:gd name="T29" fmla="*/ 15971 h 21600"/>
                <a:gd name="T30" fmla="*/ 21130 w 21600"/>
                <a:gd name="T31" fmla="*/ 18826 h 21600"/>
                <a:gd name="T32" fmla="*/ 21600 w 21600"/>
                <a:gd name="T33"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0"/>
                  </a:moveTo>
                  <a:lnTo>
                    <a:pt x="769" y="286"/>
                  </a:lnTo>
                  <a:lnTo>
                    <a:pt x="1859" y="755"/>
                  </a:lnTo>
                  <a:lnTo>
                    <a:pt x="3098" y="1142"/>
                  </a:lnTo>
                  <a:lnTo>
                    <a:pt x="4465" y="1713"/>
                  </a:lnTo>
                  <a:lnTo>
                    <a:pt x="7243" y="2856"/>
                  </a:lnTo>
                  <a:lnTo>
                    <a:pt x="8482" y="3447"/>
                  </a:lnTo>
                  <a:lnTo>
                    <a:pt x="9721" y="4100"/>
                  </a:lnTo>
                  <a:lnTo>
                    <a:pt x="11879" y="5548"/>
                  </a:lnTo>
                  <a:lnTo>
                    <a:pt x="13887" y="7078"/>
                  </a:lnTo>
                  <a:lnTo>
                    <a:pt x="15746" y="8791"/>
                  </a:lnTo>
                  <a:lnTo>
                    <a:pt x="17434" y="10790"/>
                  </a:lnTo>
                  <a:lnTo>
                    <a:pt x="18203" y="11952"/>
                  </a:lnTo>
                  <a:lnTo>
                    <a:pt x="18823" y="13197"/>
                  </a:lnTo>
                  <a:lnTo>
                    <a:pt x="20211" y="15971"/>
                  </a:lnTo>
                  <a:lnTo>
                    <a:pt x="21130" y="1882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71" name="Freeform 27"/>
            <p:cNvSpPr>
              <a:spLocks/>
            </p:cNvSpPr>
            <p:nvPr/>
          </p:nvSpPr>
          <p:spPr bwMode="auto">
            <a:xfrm>
              <a:off x="486" y="0"/>
              <a:ext cx="861" cy="1346"/>
            </a:xfrm>
            <a:custGeom>
              <a:avLst/>
              <a:gdLst>
                <a:gd name="T0" fmla="*/ 0 w 21600"/>
                <a:gd name="T1" fmla="*/ 0 h 21600"/>
                <a:gd name="T2" fmla="*/ 778 w 21600"/>
                <a:gd name="T3" fmla="*/ 3579 h 21600"/>
                <a:gd name="T4" fmla="*/ 1756 w 21600"/>
                <a:gd name="T5" fmla="*/ 7077 h 21600"/>
                <a:gd name="T6" fmla="*/ 2534 w 21600"/>
                <a:gd name="T7" fmla="*/ 8730 h 21600"/>
                <a:gd name="T8" fmla="*/ 3311 w 21600"/>
                <a:gd name="T9" fmla="*/ 10303 h 21600"/>
                <a:gd name="T10" fmla="*/ 4466 w 21600"/>
                <a:gd name="T11" fmla="*/ 11811 h 21600"/>
                <a:gd name="T12" fmla="*/ 5645 w 21600"/>
                <a:gd name="T13" fmla="*/ 13239 h 21600"/>
                <a:gd name="T14" fmla="*/ 6999 w 21600"/>
                <a:gd name="T15" fmla="*/ 14523 h 21600"/>
                <a:gd name="T16" fmla="*/ 8755 w 21600"/>
                <a:gd name="T17" fmla="*/ 15743 h 21600"/>
                <a:gd name="T18" fmla="*/ 10511 w 21600"/>
                <a:gd name="T19" fmla="*/ 16802 h 21600"/>
                <a:gd name="T20" fmla="*/ 12644 w 21600"/>
                <a:gd name="T21" fmla="*/ 17877 h 21600"/>
                <a:gd name="T22" fmla="*/ 16934 w 21600"/>
                <a:gd name="T23" fmla="*/ 1981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78" y="3579"/>
                  </a:lnTo>
                  <a:lnTo>
                    <a:pt x="1756" y="7077"/>
                  </a:lnTo>
                  <a:lnTo>
                    <a:pt x="2534" y="8730"/>
                  </a:lnTo>
                  <a:lnTo>
                    <a:pt x="3311" y="10303"/>
                  </a:lnTo>
                  <a:lnTo>
                    <a:pt x="4466" y="11811"/>
                  </a:lnTo>
                  <a:lnTo>
                    <a:pt x="5645" y="13239"/>
                  </a:lnTo>
                  <a:lnTo>
                    <a:pt x="6999" y="14523"/>
                  </a:lnTo>
                  <a:lnTo>
                    <a:pt x="8755" y="15743"/>
                  </a:lnTo>
                  <a:lnTo>
                    <a:pt x="10511" y="16802"/>
                  </a:lnTo>
                  <a:lnTo>
                    <a:pt x="12644" y="17877"/>
                  </a:lnTo>
                  <a:lnTo>
                    <a:pt x="16934"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72" name="Oval 28"/>
            <p:cNvSpPr>
              <a:spLocks/>
            </p:cNvSpPr>
            <p:nvPr/>
          </p:nvSpPr>
          <p:spPr bwMode="auto">
            <a:xfrm>
              <a:off x="722" y="8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57373" name="Rectangle 29"/>
            <p:cNvSpPr>
              <a:spLocks/>
            </p:cNvSpPr>
            <p:nvPr/>
          </p:nvSpPr>
          <p:spPr bwMode="auto">
            <a:xfrm>
              <a:off x="623" y="574"/>
              <a:ext cx="209"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G</a:t>
              </a:r>
            </a:p>
          </p:txBody>
        </p:sp>
      </p:grpSp>
      <p:grpSp>
        <p:nvGrpSpPr>
          <p:cNvPr id="4" name="Group 30"/>
          <p:cNvGrpSpPr>
            <a:grpSpLocks/>
          </p:cNvGrpSpPr>
          <p:nvPr/>
        </p:nvGrpSpPr>
        <p:grpSpPr bwMode="auto">
          <a:xfrm>
            <a:off x="4854575" y="2292350"/>
            <a:ext cx="1038225" cy="1971675"/>
            <a:chOff x="0" y="0"/>
            <a:chExt cx="653" cy="1242"/>
          </a:xfrm>
        </p:grpSpPr>
        <p:sp>
          <p:nvSpPr>
            <p:cNvPr id="57375" name="Rectangle 31"/>
            <p:cNvSpPr>
              <a:spLocks/>
            </p:cNvSpPr>
            <p:nvPr/>
          </p:nvSpPr>
          <p:spPr bwMode="auto">
            <a:xfrm>
              <a:off x="0" y="0"/>
              <a:ext cx="623" cy="34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a:solidFill>
                    <a:schemeClr val="tx1"/>
                  </a:solidFill>
                  <a:latin typeface="Arial" charset="0"/>
                  <a:ea typeface="ＭＳ Ｐゴシック" charset="0"/>
                  <a:cs typeface="Arial" charset="0"/>
                  <a:sym typeface="Arial" charset="0"/>
                </a:rPr>
                <a:t>Contract</a:t>
              </a:r>
            </a:p>
            <a:p>
              <a:pPr marL="39688" algn="ctr"/>
              <a:r>
                <a:rPr lang="en-US" sz="1600" b="1">
                  <a:solidFill>
                    <a:schemeClr val="tx1"/>
                  </a:solidFill>
                  <a:latin typeface="Arial" charset="0"/>
                  <a:ea typeface="ＭＳ Ｐゴシック" charset="0"/>
                  <a:cs typeface="Arial" charset="0"/>
                  <a:sym typeface="Arial" charset="0"/>
                </a:rPr>
                <a:t>Curve</a:t>
              </a:r>
            </a:p>
          </p:txBody>
        </p:sp>
        <p:sp>
          <p:nvSpPr>
            <p:cNvPr id="57376" name="Line 32"/>
            <p:cNvSpPr>
              <a:spLocks noChangeShapeType="1"/>
            </p:cNvSpPr>
            <p:nvPr/>
          </p:nvSpPr>
          <p:spPr bwMode="auto">
            <a:xfrm>
              <a:off x="286" y="491"/>
              <a:ext cx="367" cy="751"/>
            </a:xfrm>
            <a:prstGeom prst="line">
              <a:avLst/>
            </a:prstGeom>
            <a:noFill/>
            <a:ln w="25400" cap="flat">
              <a:solidFill>
                <a:schemeClr val="tx1"/>
              </a:solidFill>
              <a:prstDash val="solid"/>
              <a:round/>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57377" name="Rectangle 33"/>
          <p:cNvSpPr>
            <a:spLocks/>
          </p:cNvSpPr>
          <p:nvPr/>
        </p:nvSpPr>
        <p:spPr bwMode="auto">
          <a:xfrm>
            <a:off x="528638" y="1633538"/>
            <a:ext cx="3327400" cy="12573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40639" bIns="0"/>
          <a:lstStyle/>
          <a:p>
            <a:pPr marL="39688"/>
            <a:r>
              <a:rPr lang="en-US" sz="1600" b="1" i="1">
                <a:solidFill>
                  <a:schemeClr val="tx1"/>
                </a:solidFill>
                <a:latin typeface="Arial" charset="0"/>
                <a:ea typeface="ＭＳ Ｐゴシック" charset="0"/>
                <a:cs typeface="Arial" charset="0"/>
                <a:sym typeface="Arial" charset="0"/>
              </a:rPr>
              <a:t>Tax Karen = EH and transfer it to James.  Competitive market will lead to point F which is more equitable than point E and still</a:t>
            </a:r>
            <a:r>
              <a:rPr lang="en-US" sz="1600" b="1">
                <a:solidFill>
                  <a:schemeClr val="tx1"/>
                </a:solidFill>
                <a:latin typeface="Arial" charset="0"/>
                <a:ea typeface="ＭＳ Ｐゴシック" charset="0"/>
                <a:cs typeface="Arial" charset="0"/>
                <a:sym typeface="Arial" charset="0"/>
              </a:rPr>
              <a:t> Pareto efficient.</a:t>
            </a:r>
          </a:p>
        </p:txBody>
      </p:sp>
      <p:sp>
        <p:nvSpPr>
          <p:cNvPr id="57378" name="Line 34"/>
          <p:cNvSpPr>
            <a:spLocks noChangeShapeType="1"/>
          </p:cNvSpPr>
          <p:nvPr/>
        </p:nvSpPr>
        <p:spPr bwMode="auto">
          <a:xfrm>
            <a:off x="4033838" y="6351588"/>
            <a:ext cx="1414462" cy="1587"/>
          </a:xfrm>
          <a:prstGeom prst="line">
            <a:avLst/>
          </a:prstGeom>
          <a:noFill/>
          <a:ln w="28575" cap="flat">
            <a:solidFill>
              <a:srgbClr val="0000FF"/>
            </a:solidFill>
            <a:prstDash val="solid"/>
            <a:miter lim="800000"/>
            <a:headEnd type="none" w="med" len="med"/>
            <a:tailEnd type="triangl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5" name="Group 35"/>
          <p:cNvGrpSpPr>
            <a:grpSpLocks/>
          </p:cNvGrpSpPr>
          <p:nvPr/>
        </p:nvGrpSpPr>
        <p:grpSpPr bwMode="auto">
          <a:xfrm>
            <a:off x="5378450" y="4413250"/>
            <a:ext cx="519113" cy="436563"/>
            <a:chOff x="0" y="0"/>
            <a:chExt cx="327" cy="275"/>
          </a:xfrm>
        </p:grpSpPr>
        <p:sp>
          <p:nvSpPr>
            <p:cNvPr id="57380" name="Oval 36"/>
            <p:cNvSpPr>
              <a:spLocks/>
            </p:cNvSpPr>
            <p:nvPr/>
          </p:nvSpPr>
          <p:spPr bwMode="auto">
            <a:xfrm>
              <a:off x="0" y="175"/>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57381" name="Rectangle 37"/>
            <p:cNvSpPr>
              <a:spLocks/>
            </p:cNvSpPr>
            <p:nvPr/>
          </p:nvSpPr>
          <p:spPr bwMode="auto">
            <a:xfrm>
              <a:off x="126" y="0"/>
              <a:ext cx="201"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H</a:t>
              </a:r>
            </a:p>
          </p:txBody>
        </p:sp>
      </p:grpSp>
      <p:grpSp>
        <p:nvGrpSpPr>
          <p:cNvPr id="6" name="Group 38"/>
          <p:cNvGrpSpPr>
            <a:grpSpLocks/>
          </p:cNvGrpSpPr>
          <p:nvPr/>
        </p:nvGrpSpPr>
        <p:grpSpPr bwMode="auto">
          <a:xfrm>
            <a:off x="8705850" y="6032500"/>
            <a:ext cx="250825" cy="279400"/>
            <a:chOff x="0" y="0"/>
            <a:chExt cx="158" cy="176"/>
          </a:xfrm>
        </p:grpSpPr>
        <p:sp>
          <p:nvSpPr>
            <p:cNvPr id="57383" name="AutoShape 39"/>
            <p:cNvSpPr>
              <a:spLocks/>
            </p:cNvSpPr>
            <p:nvPr/>
          </p:nvSpPr>
          <p:spPr bwMode="auto">
            <a:xfrm>
              <a:off x="0" y="0"/>
              <a:ext cx="158" cy="176"/>
            </a:xfrm>
            <a:custGeom>
              <a:avLst/>
              <a:gdLst/>
              <a:ahLst/>
              <a:cxnLst/>
              <a:rect l="0" t="0" r="r" b="b"/>
              <a:pathLst>
                <a:path w="21600" h="21600">
                  <a:moveTo>
                    <a:pt x="0" y="0"/>
                  </a:moveTo>
                  <a:lnTo>
                    <a:pt x="0" y="21600"/>
                  </a:lnTo>
                  <a:lnTo>
                    <a:pt x="21600" y="21600"/>
                  </a:lnTo>
                  <a:lnTo>
                    <a:pt x="21600" y="0"/>
                  </a:lnTo>
                  <a:close/>
                  <a:moveTo>
                    <a:pt x="0" y="0"/>
                  </a:moveTo>
                </a:path>
              </a:pathLst>
            </a:custGeom>
            <a:solidFill>
              <a:schemeClr val="accent1"/>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57384" name="AutoShape 40"/>
            <p:cNvSpPr>
              <a:spLocks/>
            </p:cNvSpPr>
            <p:nvPr/>
          </p:nvSpPr>
          <p:spPr bwMode="auto">
            <a:xfrm>
              <a:off x="0" y="0"/>
              <a:ext cx="158" cy="9"/>
            </a:xfrm>
            <a:custGeom>
              <a:avLst/>
              <a:gdLst/>
              <a:ahLst/>
              <a:cxnLst/>
              <a:rect l="0" t="0" r="r" b="b"/>
              <a:pathLst>
                <a:path w="21600" h="21600">
                  <a:moveTo>
                    <a:pt x="0" y="0"/>
                  </a:moveTo>
                  <a:lnTo>
                    <a:pt x="1350" y="21600"/>
                  </a:lnTo>
                  <a:lnTo>
                    <a:pt x="20250" y="21600"/>
                  </a:lnTo>
                  <a:lnTo>
                    <a:pt x="21600" y="0"/>
                  </a:lnTo>
                  <a:close/>
                  <a:moveTo>
                    <a:pt x="0" y="0"/>
                  </a:moveTo>
                </a:path>
              </a:pathLst>
            </a:custGeom>
            <a:solidFill>
              <a:srgbClr val="5BD6D6"/>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7385" name="AutoShape 41"/>
            <p:cNvSpPr>
              <a:spLocks/>
            </p:cNvSpPr>
            <p:nvPr/>
          </p:nvSpPr>
          <p:spPr bwMode="auto">
            <a:xfrm>
              <a:off x="0" y="0"/>
              <a:ext cx="9" cy="176"/>
            </a:xfrm>
            <a:custGeom>
              <a:avLst/>
              <a:gdLst/>
              <a:ahLst/>
              <a:cxnLst/>
              <a:rect l="0" t="0" r="r" b="b"/>
              <a:pathLst>
                <a:path w="21600" h="21600">
                  <a:moveTo>
                    <a:pt x="0" y="0"/>
                  </a:moveTo>
                  <a:lnTo>
                    <a:pt x="21600" y="1212"/>
                  </a:lnTo>
                  <a:lnTo>
                    <a:pt x="21600" y="20388"/>
                  </a:lnTo>
                  <a:lnTo>
                    <a:pt x="0" y="21600"/>
                  </a:lnTo>
                  <a:close/>
                  <a:moveTo>
                    <a:pt x="0" y="0"/>
                  </a:moveTo>
                </a:path>
              </a:pathLst>
            </a:custGeom>
            <a:solidFill>
              <a:srgbClr val="84E0E0"/>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7386" name="AutoShape 42"/>
            <p:cNvSpPr>
              <a:spLocks/>
            </p:cNvSpPr>
            <p:nvPr/>
          </p:nvSpPr>
          <p:spPr bwMode="auto">
            <a:xfrm>
              <a:off x="148" y="0"/>
              <a:ext cx="10" cy="176"/>
            </a:xfrm>
            <a:custGeom>
              <a:avLst/>
              <a:gdLst/>
              <a:ahLst/>
              <a:cxnLst/>
              <a:rect l="0" t="0" r="r" b="b"/>
              <a:pathLst>
                <a:path w="21600" h="21600">
                  <a:moveTo>
                    <a:pt x="21600" y="0"/>
                  </a:moveTo>
                  <a:lnTo>
                    <a:pt x="0" y="1212"/>
                  </a:lnTo>
                  <a:lnTo>
                    <a:pt x="0" y="20388"/>
                  </a:lnTo>
                  <a:lnTo>
                    <a:pt x="21600" y="21600"/>
                  </a:lnTo>
                  <a:close/>
                  <a:moveTo>
                    <a:pt x="21600" y="0"/>
                  </a:moveTo>
                </a:path>
              </a:pathLst>
            </a:custGeom>
            <a:solidFill>
              <a:srgbClr val="1E7A7A"/>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7387" name="AutoShape 43"/>
            <p:cNvSpPr>
              <a:spLocks/>
            </p:cNvSpPr>
            <p:nvPr/>
          </p:nvSpPr>
          <p:spPr bwMode="auto">
            <a:xfrm>
              <a:off x="0" y="166"/>
              <a:ext cx="158" cy="9"/>
            </a:xfrm>
            <a:custGeom>
              <a:avLst/>
              <a:gdLst/>
              <a:ahLst/>
              <a:cxnLst/>
              <a:rect l="0" t="0" r="r" b="b"/>
              <a:pathLst>
                <a:path w="21600" h="21600">
                  <a:moveTo>
                    <a:pt x="21600" y="21600"/>
                  </a:moveTo>
                  <a:lnTo>
                    <a:pt x="20250" y="0"/>
                  </a:lnTo>
                  <a:lnTo>
                    <a:pt x="1350" y="0"/>
                  </a:lnTo>
                  <a:lnTo>
                    <a:pt x="0" y="21600"/>
                  </a:lnTo>
                  <a:close/>
                  <a:moveTo>
                    <a:pt x="21600" y="21600"/>
                  </a:moveTo>
                </a:path>
              </a:pathLst>
            </a:custGeom>
            <a:solidFill>
              <a:srgbClr val="28A3A3"/>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7388" name="AutoShape 44"/>
            <p:cNvSpPr>
              <a:spLocks/>
            </p:cNvSpPr>
            <p:nvPr/>
          </p:nvSpPr>
          <p:spPr bwMode="auto">
            <a:xfrm>
              <a:off x="0" y="0"/>
              <a:ext cx="158" cy="176"/>
            </a:xfrm>
            <a:custGeom>
              <a:avLst/>
              <a:gdLst/>
              <a:ahLst/>
              <a:cxnLst/>
              <a:rect l="0" t="0" r="r" b="b"/>
              <a:pathLst>
                <a:path w="21600" h="21600">
                  <a:moveTo>
                    <a:pt x="1350" y="1212"/>
                  </a:moveTo>
                  <a:lnTo>
                    <a:pt x="1350" y="20388"/>
                  </a:lnTo>
                  <a:lnTo>
                    <a:pt x="20250" y="20388"/>
                  </a:lnTo>
                  <a:lnTo>
                    <a:pt x="20250" y="1212"/>
                  </a:lnTo>
                  <a:close/>
                  <a:moveTo>
                    <a:pt x="0" y="0"/>
                  </a:moveTo>
                  <a:lnTo>
                    <a:pt x="1350" y="1212"/>
                  </a:lnTo>
                  <a:moveTo>
                    <a:pt x="0" y="21600"/>
                  </a:moveTo>
                  <a:lnTo>
                    <a:pt x="1350" y="20388"/>
                  </a:lnTo>
                  <a:moveTo>
                    <a:pt x="21600" y="21600"/>
                  </a:moveTo>
                  <a:lnTo>
                    <a:pt x="20250" y="20388"/>
                  </a:lnTo>
                  <a:moveTo>
                    <a:pt x="21600" y="0"/>
                  </a:moveTo>
                  <a:lnTo>
                    <a:pt x="20250" y="1212"/>
                  </a:lnTo>
                </a:path>
              </a:pathLst>
            </a:custGeom>
            <a:noFill/>
            <a:ln w="952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57389" name="Line 45"/>
          <p:cNvSpPr>
            <a:spLocks noChangeShapeType="1"/>
          </p:cNvSpPr>
          <p:nvPr/>
        </p:nvSpPr>
        <p:spPr bwMode="auto">
          <a:xfrm>
            <a:off x="4154488" y="4787900"/>
            <a:ext cx="1230312" cy="1588"/>
          </a:xfrm>
          <a:prstGeom prst="line">
            <a:avLst/>
          </a:prstGeom>
          <a:noFill/>
          <a:ln w="38100" cap="flat">
            <a:solidFill>
              <a:schemeClr val="tx1"/>
            </a:solidFill>
            <a:prstDash val="dash"/>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nvGrpSpPr>
          <p:cNvPr id="7" name="Group 46"/>
          <p:cNvGrpSpPr>
            <a:grpSpLocks/>
          </p:cNvGrpSpPr>
          <p:nvPr/>
        </p:nvGrpSpPr>
        <p:grpSpPr bwMode="auto">
          <a:xfrm>
            <a:off x="3871913" y="2798763"/>
            <a:ext cx="2287587" cy="2957512"/>
            <a:chOff x="0" y="0"/>
            <a:chExt cx="1441" cy="1863"/>
          </a:xfrm>
        </p:grpSpPr>
        <p:sp>
          <p:nvSpPr>
            <p:cNvPr id="57391" name="Freeform 47"/>
            <p:cNvSpPr>
              <a:spLocks/>
            </p:cNvSpPr>
            <p:nvPr/>
          </p:nvSpPr>
          <p:spPr bwMode="auto">
            <a:xfrm>
              <a:off x="0" y="417"/>
              <a:ext cx="1091" cy="1446"/>
            </a:xfrm>
            <a:custGeom>
              <a:avLst/>
              <a:gdLst>
                <a:gd name="T0" fmla="*/ 0 w 21600"/>
                <a:gd name="T1" fmla="*/ 0 h 21600"/>
                <a:gd name="T2" fmla="*/ 813 w 21600"/>
                <a:gd name="T3" fmla="*/ 307 h 21600"/>
                <a:gd name="T4" fmla="*/ 1755 w 21600"/>
                <a:gd name="T5" fmla="*/ 635 h 21600"/>
                <a:gd name="T6" fmla="*/ 3040 w 21600"/>
                <a:gd name="T7" fmla="*/ 1147 h 21600"/>
                <a:gd name="T8" fmla="*/ 4324 w 21600"/>
                <a:gd name="T9" fmla="*/ 1576 h 21600"/>
                <a:gd name="T10" fmla="*/ 7129 w 21600"/>
                <a:gd name="T11" fmla="*/ 2846 h 21600"/>
                <a:gd name="T12" fmla="*/ 8520 w 21600"/>
                <a:gd name="T13" fmla="*/ 3481 h 21600"/>
                <a:gd name="T14" fmla="*/ 9698 w 21600"/>
                <a:gd name="T15" fmla="*/ 4115 h 21600"/>
                <a:gd name="T16" fmla="*/ 11902 w 21600"/>
                <a:gd name="T17" fmla="*/ 5467 h 21600"/>
                <a:gd name="T18" fmla="*/ 14000 w 21600"/>
                <a:gd name="T19" fmla="*/ 7064 h 21600"/>
                <a:gd name="T20" fmla="*/ 15884 w 21600"/>
                <a:gd name="T21" fmla="*/ 8742 h 21600"/>
                <a:gd name="T22" fmla="*/ 17511 w 21600"/>
                <a:gd name="T23" fmla="*/ 10749 h 21600"/>
                <a:gd name="T24" fmla="*/ 18218 w 21600"/>
                <a:gd name="T25" fmla="*/ 11895 h 21600"/>
                <a:gd name="T26" fmla="*/ 18924 w 21600"/>
                <a:gd name="T27" fmla="*/ 13165 h 21600"/>
                <a:gd name="T28" fmla="*/ 20209 w 21600"/>
                <a:gd name="T29" fmla="*/ 15908 h 21600"/>
                <a:gd name="T30" fmla="*/ 20787 w 21600"/>
                <a:gd name="T31" fmla="*/ 17382 h 21600"/>
                <a:gd name="T32" fmla="*/ 21129 w 21600"/>
                <a:gd name="T33" fmla="*/ 18856 h 21600"/>
                <a:gd name="T34" fmla="*/ 21493 w 21600"/>
                <a:gd name="T35" fmla="*/ 20228 h 21600"/>
                <a:gd name="T36" fmla="*/ 21600 w 21600"/>
                <a:gd name="T3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600" h="21600">
                  <a:moveTo>
                    <a:pt x="0" y="0"/>
                  </a:moveTo>
                  <a:lnTo>
                    <a:pt x="813" y="307"/>
                  </a:lnTo>
                  <a:lnTo>
                    <a:pt x="1755" y="635"/>
                  </a:lnTo>
                  <a:lnTo>
                    <a:pt x="3040" y="1147"/>
                  </a:lnTo>
                  <a:lnTo>
                    <a:pt x="4324" y="1576"/>
                  </a:lnTo>
                  <a:lnTo>
                    <a:pt x="7129" y="2846"/>
                  </a:lnTo>
                  <a:lnTo>
                    <a:pt x="8520" y="3481"/>
                  </a:lnTo>
                  <a:lnTo>
                    <a:pt x="9698" y="4115"/>
                  </a:lnTo>
                  <a:lnTo>
                    <a:pt x="11902" y="5467"/>
                  </a:lnTo>
                  <a:lnTo>
                    <a:pt x="14000" y="7064"/>
                  </a:lnTo>
                  <a:lnTo>
                    <a:pt x="15884" y="8742"/>
                  </a:lnTo>
                  <a:lnTo>
                    <a:pt x="17511" y="10749"/>
                  </a:lnTo>
                  <a:lnTo>
                    <a:pt x="18218" y="11895"/>
                  </a:lnTo>
                  <a:lnTo>
                    <a:pt x="18924" y="13165"/>
                  </a:lnTo>
                  <a:lnTo>
                    <a:pt x="20209" y="15908"/>
                  </a:lnTo>
                  <a:lnTo>
                    <a:pt x="20787" y="17382"/>
                  </a:lnTo>
                  <a:lnTo>
                    <a:pt x="21129" y="18856"/>
                  </a:lnTo>
                  <a:lnTo>
                    <a:pt x="21493" y="20228"/>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92" name="Freeform 48"/>
            <p:cNvSpPr>
              <a:spLocks/>
            </p:cNvSpPr>
            <p:nvPr/>
          </p:nvSpPr>
          <p:spPr bwMode="auto">
            <a:xfrm>
              <a:off x="525" y="0"/>
              <a:ext cx="916" cy="1491"/>
            </a:xfrm>
            <a:custGeom>
              <a:avLst/>
              <a:gdLst>
                <a:gd name="T0" fmla="*/ 0 w 21600"/>
                <a:gd name="T1" fmla="*/ 0 h 21600"/>
                <a:gd name="T2" fmla="*/ 872 w 21600"/>
                <a:gd name="T3" fmla="*/ 3607 h 21600"/>
                <a:gd name="T4" fmla="*/ 2028 w 21600"/>
                <a:gd name="T5" fmla="*/ 7055 h 21600"/>
                <a:gd name="T6" fmla="*/ 2617 w 21600"/>
                <a:gd name="T7" fmla="*/ 8750 h 21600"/>
                <a:gd name="T8" fmla="*/ 3490 w 21600"/>
                <a:gd name="T9" fmla="*/ 10358 h 21600"/>
                <a:gd name="T10" fmla="*/ 4504 w 21600"/>
                <a:gd name="T11" fmla="*/ 11836 h 21600"/>
                <a:gd name="T12" fmla="*/ 5659 w 21600"/>
                <a:gd name="T13" fmla="*/ 13227 h 21600"/>
                <a:gd name="T14" fmla="*/ 7098 w 21600"/>
                <a:gd name="T15" fmla="*/ 14545 h 21600"/>
                <a:gd name="T16" fmla="*/ 8843 w 21600"/>
                <a:gd name="T17" fmla="*/ 15718 h 21600"/>
                <a:gd name="T18" fmla="*/ 10729 w 21600"/>
                <a:gd name="T19" fmla="*/ 16819 h 21600"/>
                <a:gd name="T20" fmla="*/ 12757 w 21600"/>
                <a:gd name="T21" fmla="*/ 17848 h 21600"/>
                <a:gd name="T22" fmla="*/ 17096 w 21600"/>
                <a:gd name="T23" fmla="*/ 19760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72" y="3607"/>
                  </a:lnTo>
                  <a:lnTo>
                    <a:pt x="2028" y="7055"/>
                  </a:lnTo>
                  <a:lnTo>
                    <a:pt x="2617" y="8750"/>
                  </a:lnTo>
                  <a:lnTo>
                    <a:pt x="3490" y="10358"/>
                  </a:lnTo>
                  <a:lnTo>
                    <a:pt x="4504" y="11836"/>
                  </a:lnTo>
                  <a:lnTo>
                    <a:pt x="5659" y="13227"/>
                  </a:lnTo>
                  <a:lnTo>
                    <a:pt x="7098" y="14545"/>
                  </a:lnTo>
                  <a:lnTo>
                    <a:pt x="8843" y="15718"/>
                  </a:lnTo>
                  <a:lnTo>
                    <a:pt x="10729" y="16819"/>
                  </a:lnTo>
                  <a:lnTo>
                    <a:pt x="12757" y="17848"/>
                  </a:lnTo>
                  <a:lnTo>
                    <a:pt x="17096" y="19760"/>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7393" name="Oval 49"/>
            <p:cNvSpPr>
              <a:spLocks/>
            </p:cNvSpPr>
            <p:nvPr/>
          </p:nvSpPr>
          <p:spPr bwMode="auto">
            <a:xfrm>
              <a:off x="768" y="962"/>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57394" name="Rectangle 50"/>
            <p:cNvSpPr>
              <a:spLocks/>
            </p:cNvSpPr>
            <p:nvPr/>
          </p:nvSpPr>
          <p:spPr bwMode="auto">
            <a:xfrm>
              <a:off x="765" y="735"/>
              <a:ext cx="184" cy="22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F</a:t>
              </a:r>
            </a:p>
          </p:txBody>
        </p:sp>
      </p:grpSp>
      <p:sp>
        <p:nvSpPr>
          <p:cNvPr id="53" name="Footer Placeholder 52"/>
          <p:cNvSpPr>
            <a:spLocks noGrp="1"/>
          </p:cNvSpPr>
          <p:nvPr>
            <p:ph type="ftr" sz="quarter" idx="3"/>
          </p:nvPr>
        </p:nvSpPr>
        <p:spPr/>
        <p:txBody>
          <a:bodyPr/>
          <a:lstStyle/>
          <a:p>
            <a:pPr>
              <a:defRPr/>
            </a:pPr>
            <a:r>
              <a:rPr lang="en-US" smtClean="0"/>
              <a:t>Chayun Tantivasadakarn</a:t>
            </a:r>
            <a:endParaRPr lang="en-US"/>
          </a:p>
        </p:txBody>
      </p:sp>
      <p:sp>
        <p:nvSpPr>
          <p:cNvPr id="49" name="Slide Number Placeholder 48"/>
          <p:cNvSpPr>
            <a:spLocks noGrp="1"/>
          </p:cNvSpPr>
          <p:nvPr>
            <p:ph type="sldNum" sz="quarter" idx="10"/>
          </p:nvPr>
        </p:nvSpPr>
        <p:spPr/>
        <p:txBody>
          <a:bodyPr/>
          <a:lstStyle/>
          <a:p>
            <a:pPr>
              <a:defRPr/>
            </a:pPr>
            <a:fld id="{9E387584-B985-904E-8245-01EF6FD3F89F}" type="slidenum">
              <a:rPr lang="en-US" smtClean="0"/>
              <a:pPr>
                <a:defRPr/>
              </a:pPr>
              <a:t>59</a:t>
            </a:fld>
            <a:endParaRPr lang="th-TH"/>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Kaldor</a:t>
            </a:r>
            <a:r>
              <a:rPr lang="en-US" dirty="0" smtClean="0"/>
              <a:t>-Hicks efficiency</a:t>
            </a:r>
            <a:endParaRPr lang="en-US" dirty="0"/>
          </a:p>
        </p:txBody>
      </p:sp>
      <p:sp>
        <p:nvSpPr>
          <p:cNvPr id="3" name="Content Placeholder 2"/>
          <p:cNvSpPr>
            <a:spLocks noGrp="1"/>
          </p:cNvSpPr>
          <p:nvPr>
            <p:ph idx="1"/>
          </p:nvPr>
        </p:nvSpPr>
        <p:spPr>
          <a:xfrm>
            <a:off x="685799" y="1167214"/>
            <a:ext cx="8189957" cy="4724400"/>
          </a:xfrm>
        </p:spPr>
        <p:txBody>
          <a:bodyPr/>
          <a:lstStyle/>
          <a:p>
            <a:r>
              <a:rPr lang="en-US" b="1" dirty="0" err="1" smtClean="0"/>
              <a:t>Kaldor</a:t>
            </a:r>
            <a:r>
              <a:rPr lang="en-US" b="1" dirty="0" smtClean="0"/>
              <a:t>–Hicks criterion</a:t>
            </a:r>
            <a:r>
              <a:rPr lang="en-US" dirty="0" smtClean="0"/>
              <a:t>, is a measure of economic efficiency that captures the intuitive appeal of Pareto efficiency, but has less stringent criteria and is hence applicable to more circumstances. </a:t>
            </a:r>
          </a:p>
          <a:p>
            <a:r>
              <a:rPr lang="en-US" dirty="0" err="1" smtClean="0">
                <a:solidFill>
                  <a:schemeClr val="accent5">
                    <a:lumMod val="75000"/>
                  </a:schemeClr>
                </a:solidFill>
              </a:rPr>
              <a:t>Kaldor</a:t>
            </a:r>
            <a:r>
              <a:rPr lang="en-US" dirty="0" smtClean="0">
                <a:solidFill>
                  <a:schemeClr val="accent5">
                    <a:lumMod val="75000"/>
                  </a:schemeClr>
                </a:solidFill>
              </a:rPr>
              <a:t>–Hicks efficiency</a:t>
            </a:r>
            <a:r>
              <a:rPr lang="en-US" dirty="0" smtClean="0"/>
              <a:t>: an outcome is considered more efficient if a Pareto optimal outcome can be reached by arranging sufficient compensation from those that are made better off to those that are made worse off so that all would end up no worse off than before.</a:t>
            </a:r>
            <a:endParaRPr lang="en-US" dirty="0"/>
          </a:p>
        </p:txBody>
      </p:sp>
      <p:sp>
        <p:nvSpPr>
          <p:cNvPr id="4" name="Slide Number Placeholder 3"/>
          <p:cNvSpPr>
            <a:spLocks noGrp="1"/>
          </p:cNvSpPr>
          <p:nvPr>
            <p:ph type="sldNum" sz="quarter" idx="10"/>
          </p:nvPr>
        </p:nvSpPr>
        <p:spPr/>
        <p:txBody>
          <a:bodyPr/>
          <a:lstStyle/>
          <a:p>
            <a:pPr>
              <a:defRPr/>
            </a:pPr>
            <a:fld id="{9E387584-B985-904E-8245-01EF6FD3F89F}" type="slidenum">
              <a:rPr lang="en-US" smtClean="0"/>
              <a:pPr>
                <a:defRPr/>
              </a:pPr>
              <a:t>60</a:t>
            </a:fld>
            <a:endParaRPr lang="th-TH"/>
          </a:p>
        </p:txBody>
      </p:sp>
      <p:sp>
        <p:nvSpPr>
          <p:cNvPr id="5" name="Footer Placeholder 4"/>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p:txBody>
          <a:bodyPr/>
          <a:lstStyle/>
          <a:p>
            <a:r>
              <a:rPr lang="en-US" smtClean="0"/>
              <a:t>Equity and Perfect Competition</a:t>
            </a:r>
            <a:endParaRPr lang="en-US"/>
          </a:p>
        </p:txBody>
      </p:sp>
      <p:sp>
        <p:nvSpPr>
          <p:cNvPr id="58374" name="Rectangle 6"/>
          <p:cNvSpPr>
            <a:spLocks noGrp="1" noChangeArrowheads="1"/>
          </p:cNvSpPr>
          <p:nvPr>
            <p:ph idx="1"/>
          </p:nvPr>
        </p:nvSpPr>
        <p:spPr>
          <a:xfrm>
            <a:off x="685800" y="1371600"/>
            <a:ext cx="8077200" cy="4724400"/>
          </a:xfrm>
        </p:spPr>
        <p:txBody>
          <a:bodyPr/>
          <a:lstStyle/>
          <a:p>
            <a:r>
              <a:rPr lang="en-US" sz="4400" dirty="0" smtClean="0"/>
              <a:t>Any equilibrium that is equitable can be achieved by redistributing resources and may be efficient</a:t>
            </a:r>
          </a:p>
          <a:p>
            <a:r>
              <a:rPr lang="en-US" sz="4400" dirty="0" smtClean="0"/>
              <a:t>Typical ways to redistribute goods, however, are costly</a:t>
            </a:r>
          </a:p>
          <a:p>
            <a:pPr lvl="1"/>
            <a:r>
              <a:rPr lang="en-US" sz="4400" dirty="0" smtClean="0"/>
              <a:t>Taxes lead to bad incentives</a:t>
            </a:r>
          </a:p>
          <a:p>
            <a:pPr lvl="2"/>
            <a:r>
              <a:rPr lang="en-US" sz="4400" dirty="0" smtClean="0"/>
              <a:t>Firms devote fewer resources to avoid taxes</a:t>
            </a:r>
          </a:p>
          <a:p>
            <a:pPr lvl="2"/>
            <a:r>
              <a:rPr lang="en-US" sz="4400" dirty="0" smtClean="0"/>
              <a:t>Encourage individuals to work less</a:t>
            </a:r>
            <a:endParaRPr lang="en-US" sz="4400" dirty="0"/>
          </a:p>
        </p:txBody>
      </p:sp>
      <p:sp>
        <p:nvSpPr>
          <p:cNvPr id="16" name="Footer Placeholder 15"/>
          <p:cNvSpPr>
            <a:spLocks noGrp="1"/>
          </p:cNvSpPr>
          <p:nvPr>
            <p:ph type="ftr" sz="quarter" idx="3"/>
          </p:nvPr>
        </p:nvSpPr>
        <p:spPr/>
        <p:txBody>
          <a:bodyPr/>
          <a:lstStyle/>
          <a:p>
            <a:r>
              <a:rPr lang="en-US" smtClean="0"/>
              <a:t>Chayun Tantivasadakarn</a:t>
            </a:r>
            <a:endParaRPr lang="en-US"/>
          </a:p>
        </p:txBody>
      </p:sp>
      <p:grpSp>
        <p:nvGrpSpPr>
          <p:cNvPr id="2" name="Group 7"/>
          <p:cNvGrpSpPr>
            <a:grpSpLocks/>
          </p:cNvGrpSpPr>
          <p:nvPr/>
        </p:nvGrpSpPr>
        <p:grpSpPr bwMode="auto">
          <a:xfrm>
            <a:off x="8612188" y="5873750"/>
            <a:ext cx="317500" cy="331788"/>
            <a:chOff x="0" y="0"/>
            <a:chExt cx="200" cy="209"/>
          </a:xfrm>
        </p:grpSpPr>
        <p:sp>
          <p:nvSpPr>
            <p:cNvPr id="58376" name="AutoShape 8"/>
            <p:cNvSpPr>
              <a:spLocks/>
            </p:cNvSpPr>
            <p:nvPr/>
          </p:nvSpPr>
          <p:spPr bwMode="auto">
            <a:xfrm>
              <a:off x="0" y="0"/>
              <a:ext cx="200" cy="209"/>
            </a:xfrm>
            <a:custGeom>
              <a:avLst/>
              <a:gdLst/>
              <a:ahLst/>
              <a:cxnLst/>
              <a:rect l="0" t="0" r="r" b="b"/>
              <a:pathLst>
                <a:path w="21600" h="21600">
                  <a:moveTo>
                    <a:pt x="0" y="0"/>
                  </a:moveTo>
                  <a:lnTo>
                    <a:pt x="0" y="21600"/>
                  </a:lnTo>
                  <a:lnTo>
                    <a:pt x="21600" y="21600"/>
                  </a:lnTo>
                  <a:lnTo>
                    <a:pt x="21600" y="0"/>
                  </a:lnTo>
                  <a:close/>
                  <a:moveTo>
                    <a:pt x="0" y="0"/>
                  </a:moveTo>
                </a:path>
              </a:pathLst>
            </a:custGeom>
            <a:solidFill>
              <a:schemeClr val="accent1"/>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58377" name="AutoShape 9"/>
            <p:cNvSpPr>
              <a:spLocks/>
            </p:cNvSpPr>
            <p:nvPr/>
          </p:nvSpPr>
          <p:spPr bwMode="auto">
            <a:xfrm>
              <a:off x="0" y="0"/>
              <a:ext cx="200" cy="12"/>
            </a:xfrm>
            <a:custGeom>
              <a:avLst/>
              <a:gdLst/>
              <a:ahLst/>
              <a:cxnLst/>
              <a:rect l="0" t="0" r="r" b="b"/>
              <a:pathLst>
                <a:path w="21600" h="21600">
                  <a:moveTo>
                    <a:pt x="0" y="0"/>
                  </a:moveTo>
                  <a:lnTo>
                    <a:pt x="1350" y="21600"/>
                  </a:lnTo>
                  <a:lnTo>
                    <a:pt x="20250" y="21600"/>
                  </a:lnTo>
                  <a:lnTo>
                    <a:pt x="21600" y="0"/>
                  </a:lnTo>
                  <a:close/>
                  <a:moveTo>
                    <a:pt x="0" y="0"/>
                  </a:moveTo>
                </a:path>
              </a:pathLst>
            </a:custGeom>
            <a:solidFill>
              <a:srgbClr val="5BD6D6"/>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8378" name="AutoShape 10"/>
            <p:cNvSpPr>
              <a:spLocks/>
            </p:cNvSpPr>
            <p:nvPr/>
          </p:nvSpPr>
          <p:spPr bwMode="auto">
            <a:xfrm>
              <a:off x="0" y="0"/>
              <a:ext cx="12" cy="209"/>
            </a:xfrm>
            <a:custGeom>
              <a:avLst/>
              <a:gdLst/>
              <a:ahLst/>
              <a:cxnLst/>
              <a:rect l="0" t="0" r="r" b="b"/>
              <a:pathLst>
                <a:path w="21600" h="21600">
                  <a:moveTo>
                    <a:pt x="0" y="0"/>
                  </a:moveTo>
                  <a:lnTo>
                    <a:pt x="21600" y="1292"/>
                  </a:lnTo>
                  <a:lnTo>
                    <a:pt x="21600" y="20308"/>
                  </a:lnTo>
                  <a:lnTo>
                    <a:pt x="0" y="21600"/>
                  </a:lnTo>
                  <a:close/>
                  <a:moveTo>
                    <a:pt x="0" y="0"/>
                  </a:moveTo>
                </a:path>
              </a:pathLst>
            </a:custGeom>
            <a:solidFill>
              <a:srgbClr val="84E0E0"/>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8379" name="AutoShape 11"/>
            <p:cNvSpPr>
              <a:spLocks/>
            </p:cNvSpPr>
            <p:nvPr/>
          </p:nvSpPr>
          <p:spPr bwMode="auto">
            <a:xfrm>
              <a:off x="187" y="0"/>
              <a:ext cx="13" cy="209"/>
            </a:xfrm>
            <a:custGeom>
              <a:avLst/>
              <a:gdLst/>
              <a:ahLst/>
              <a:cxnLst/>
              <a:rect l="0" t="0" r="r" b="b"/>
              <a:pathLst>
                <a:path w="21600" h="21600">
                  <a:moveTo>
                    <a:pt x="21600" y="0"/>
                  </a:moveTo>
                  <a:lnTo>
                    <a:pt x="0" y="1292"/>
                  </a:lnTo>
                  <a:lnTo>
                    <a:pt x="0" y="20308"/>
                  </a:lnTo>
                  <a:lnTo>
                    <a:pt x="21600" y="21600"/>
                  </a:lnTo>
                  <a:close/>
                  <a:moveTo>
                    <a:pt x="21600" y="0"/>
                  </a:moveTo>
                </a:path>
              </a:pathLst>
            </a:custGeom>
            <a:solidFill>
              <a:srgbClr val="1E7A7A"/>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8380" name="AutoShape 12"/>
            <p:cNvSpPr>
              <a:spLocks/>
            </p:cNvSpPr>
            <p:nvPr/>
          </p:nvSpPr>
          <p:spPr bwMode="auto">
            <a:xfrm>
              <a:off x="0" y="196"/>
              <a:ext cx="200" cy="13"/>
            </a:xfrm>
            <a:custGeom>
              <a:avLst/>
              <a:gdLst/>
              <a:ahLst/>
              <a:cxnLst/>
              <a:rect l="0" t="0" r="r" b="b"/>
              <a:pathLst>
                <a:path w="21600" h="21600">
                  <a:moveTo>
                    <a:pt x="21600" y="21600"/>
                  </a:moveTo>
                  <a:lnTo>
                    <a:pt x="20250" y="0"/>
                  </a:lnTo>
                  <a:lnTo>
                    <a:pt x="1350" y="0"/>
                  </a:lnTo>
                  <a:lnTo>
                    <a:pt x="0" y="21600"/>
                  </a:lnTo>
                  <a:close/>
                  <a:moveTo>
                    <a:pt x="21600" y="21600"/>
                  </a:moveTo>
                </a:path>
              </a:pathLst>
            </a:custGeom>
            <a:solidFill>
              <a:srgbClr val="28A3A3"/>
            </a:solidFill>
            <a:ln>
              <a:noFill/>
            </a:ln>
            <a:extLs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cap="flat">
                  <a:solidFill>
                    <a:schemeClr val="tx1"/>
                  </a:solidFill>
                  <a:miter lim="800000"/>
                  <a:headEnd type="none" w="med" len="med"/>
                  <a:tailEnd type="none" w="med" len="med"/>
                </a14:hiddenLine>
              </a:ext>
            </a:extLst>
          </p:spPr>
          <p:txBody>
            <a:bodyPr lIns="0" tIns="0" rIns="0" bIns="0"/>
            <a:lstStyle/>
            <a:p>
              <a:endParaRPr lang="en-US"/>
            </a:p>
          </p:txBody>
        </p:sp>
        <p:sp>
          <p:nvSpPr>
            <p:cNvPr id="58381" name="AutoShape 13"/>
            <p:cNvSpPr>
              <a:spLocks/>
            </p:cNvSpPr>
            <p:nvPr/>
          </p:nvSpPr>
          <p:spPr bwMode="auto">
            <a:xfrm>
              <a:off x="0" y="0"/>
              <a:ext cx="200" cy="209"/>
            </a:xfrm>
            <a:custGeom>
              <a:avLst/>
              <a:gdLst/>
              <a:ahLst/>
              <a:cxnLst/>
              <a:rect l="0" t="0" r="r" b="b"/>
              <a:pathLst>
                <a:path w="21600" h="21600">
                  <a:moveTo>
                    <a:pt x="1350" y="1292"/>
                  </a:moveTo>
                  <a:lnTo>
                    <a:pt x="1350" y="20308"/>
                  </a:lnTo>
                  <a:lnTo>
                    <a:pt x="20250" y="20308"/>
                  </a:lnTo>
                  <a:lnTo>
                    <a:pt x="20250" y="1292"/>
                  </a:lnTo>
                  <a:close/>
                  <a:moveTo>
                    <a:pt x="0" y="0"/>
                  </a:moveTo>
                  <a:lnTo>
                    <a:pt x="1350" y="1292"/>
                  </a:lnTo>
                  <a:moveTo>
                    <a:pt x="0" y="21600"/>
                  </a:moveTo>
                  <a:lnTo>
                    <a:pt x="1350" y="20308"/>
                  </a:lnTo>
                  <a:moveTo>
                    <a:pt x="21600" y="21600"/>
                  </a:moveTo>
                  <a:lnTo>
                    <a:pt x="20250" y="20308"/>
                  </a:lnTo>
                  <a:moveTo>
                    <a:pt x="21600" y="0"/>
                  </a:moveTo>
                  <a:lnTo>
                    <a:pt x="20250" y="1292"/>
                  </a:lnTo>
                </a:path>
              </a:pathLst>
            </a:custGeom>
            <a:noFill/>
            <a:ln w="9525"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grpSp>
      <p:sp>
        <p:nvSpPr>
          <p:cNvPr id="12" name="Slide Number Placeholder 11"/>
          <p:cNvSpPr>
            <a:spLocks noGrp="1"/>
          </p:cNvSpPr>
          <p:nvPr>
            <p:ph type="sldNum" sz="quarter" idx="10"/>
          </p:nvPr>
        </p:nvSpPr>
        <p:spPr/>
        <p:txBody>
          <a:bodyPr/>
          <a:lstStyle/>
          <a:p>
            <a:pPr>
              <a:defRPr/>
            </a:pPr>
            <a:fld id="{9E387584-B985-904E-8245-01EF6FD3F89F}" type="slidenum">
              <a:rPr lang="en-US" smtClean="0"/>
              <a:pPr>
                <a:defRPr/>
              </a:pPr>
              <a:t>61</a:t>
            </a:fld>
            <a:endParaRPr lang="th-TH"/>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0181" name="Rectangle 5"/>
          <p:cNvSpPr>
            <a:spLocks noGrp="1" noChangeArrowheads="1"/>
          </p:cNvSpPr>
          <p:nvPr>
            <p:ph type="title"/>
          </p:nvPr>
        </p:nvSpPr>
        <p:spPr>
          <a:ln/>
        </p:spPr>
        <p:txBody>
          <a:bodyPr rIns="132080"/>
          <a:lstStyle/>
          <a:p>
            <a:r>
              <a:rPr lang="en-US" dirty="0"/>
              <a:t>Social Welfare Functions</a:t>
            </a:r>
          </a:p>
        </p:txBody>
      </p:sp>
      <p:sp>
        <p:nvSpPr>
          <p:cNvPr id="50182" name="Rectangle 6"/>
          <p:cNvSpPr>
            <a:spLocks noGrp="1" noChangeArrowheads="1"/>
          </p:cNvSpPr>
          <p:nvPr>
            <p:ph idx="1"/>
          </p:nvPr>
        </p:nvSpPr>
        <p:spPr>
          <a:ln/>
        </p:spPr>
        <p:txBody>
          <a:bodyPr rIns="132080"/>
          <a:lstStyle/>
          <a:p>
            <a:r>
              <a:rPr lang="en-US" sz="4400" dirty="0"/>
              <a:t>Weights are often applied to </a:t>
            </a:r>
            <a:r>
              <a:rPr lang="en-US" sz="4400" dirty="0" smtClean="0"/>
              <a:t>individual’s </a:t>
            </a:r>
            <a:r>
              <a:rPr lang="en-US" sz="4400" dirty="0"/>
              <a:t>utility to determine what is socially desirable.</a:t>
            </a:r>
          </a:p>
          <a:p>
            <a:pPr marL="858838" lvl="1"/>
            <a:r>
              <a:rPr lang="en-US" sz="4000" dirty="0"/>
              <a:t>How these weights are applied comes from the social welfare functions</a:t>
            </a:r>
          </a:p>
          <a:p>
            <a:r>
              <a:rPr lang="en-US" sz="4400" dirty="0"/>
              <a:t>The </a:t>
            </a:r>
            <a:r>
              <a:rPr lang="en-US" sz="4400" dirty="0">
                <a:solidFill>
                  <a:srgbClr val="008000"/>
                </a:solidFill>
              </a:rPr>
              <a:t>utilitarian function </a:t>
            </a:r>
            <a:r>
              <a:rPr lang="en-US" sz="4400" dirty="0"/>
              <a:t>weights </a:t>
            </a:r>
            <a:r>
              <a:rPr lang="en-US" sz="4400" dirty="0" smtClean="0"/>
              <a:t>everyone’s </a:t>
            </a:r>
            <a:r>
              <a:rPr lang="en-US" sz="4400" dirty="0"/>
              <a:t>utility to maximize utility for the whole society</a:t>
            </a:r>
          </a:p>
          <a:p>
            <a:r>
              <a:rPr lang="en-US" sz="4400" dirty="0"/>
              <a:t>    W</a:t>
            </a:r>
            <a:r>
              <a:rPr lang="en-US" sz="4400" baseline="-25000" dirty="0"/>
              <a:t>u</a:t>
            </a:r>
            <a:r>
              <a:rPr lang="en-US" sz="4400" dirty="0"/>
              <a:t>   =  w</a:t>
            </a:r>
            <a:r>
              <a:rPr lang="en-US" sz="4400" baseline="-25000" dirty="0"/>
              <a:t>1</a:t>
            </a:r>
            <a:r>
              <a:rPr lang="en-US" sz="4400" dirty="0"/>
              <a:t>u</a:t>
            </a:r>
            <a:r>
              <a:rPr lang="en-US" sz="4400" baseline="-25000" dirty="0"/>
              <a:t>1</a:t>
            </a:r>
            <a:r>
              <a:rPr lang="en-US" sz="4400" dirty="0"/>
              <a:t> + w</a:t>
            </a:r>
            <a:r>
              <a:rPr lang="en-US" sz="4400" baseline="-25000" dirty="0"/>
              <a:t>2</a:t>
            </a:r>
            <a:r>
              <a:rPr lang="en-US" sz="4400" dirty="0"/>
              <a:t>u</a:t>
            </a:r>
            <a:r>
              <a:rPr lang="en-US" sz="4400" baseline="-25000" dirty="0"/>
              <a:t>2</a:t>
            </a:r>
            <a:r>
              <a:rPr lang="en-US" sz="4400" dirty="0"/>
              <a:t> + …. + </a:t>
            </a:r>
            <a:r>
              <a:rPr lang="en-US" sz="4400" dirty="0" err="1"/>
              <a:t>w</a:t>
            </a:r>
            <a:r>
              <a:rPr lang="en-US" sz="4400" baseline="-25000" dirty="0" err="1"/>
              <a:t>n</a:t>
            </a:r>
            <a:r>
              <a:rPr lang="en-US" sz="4400" dirty="0" err="1"/>
              <a:t>u</a:t>
            </a:r>
            <a:r>
              <a:rPr lang="en-US" sz="4400" baseline="-25000" dirty="0" err="1"/>
              <a:t>n</a:t>
            </a:r>
            <a:endParaRPr lang="en-US" sz="4400" baseline="-250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62</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8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8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8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8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build="p" bldLvl="5" autoUpdateAnimBg="0"/>
    </p:bld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1205" name="Rectangle 5"/>
          <p:cNvSpPr>
            <a:spLocks noGrp="1" noChangeArrowheads="1"/>
          </p:cNvSpPr>
          <p:nvPr>
            <p:ph type="title"/>
          </p:nvPr>
        </p:nvSpPr>
        <p:spPr>
          <a:ln/>
        </p:spPr>
        <p:txBody>
          <a:bodyPr rIns="132080"/>
          <a:lstStyle/>
          <a:p>
            <a:r>
              <a:rPr lang="en-US"/>
              <a:t>Social Welfare Functions</a:t>
            </a:r>
          </a:p>
        </p:txBody>
      </p:sp>
      <p:sp>
        <p:nvSpPr>
          <p:cNvPr id="51206" name="Rectangle 6"/>
          <p:cNvSpPr>
            <a:spLocks noGrp="1" noChangeArrowheads="1"/>
          </p:cNvSpPr>
          <p:nvPr>
            <p:ph idx="1"/>
          </p:nvPr>
        </p:nvSpPr>
        <p:spPr>
          <a:xfrm>
            <a:off x="685800" y="1066800"/>
            <a:ext cx="7772400" cy="4724400"/>
          </a:xfrm>
          <a:ln/>
        </p:spPr>
        <p:txBody>
          <a:bodyPr rIns="132080"/>
          <a:lstStyle/>
          <a:p>
            <a:pPr>
              <a:lnSpc>
                <a:spcPct val="90000"/>
              </a:lnSpc>
            </a:pPr>
            <a:r>
              <a:rPr lang="en-US" sz="4400" dirty="0"/>
              <a:t>Each social welfare function is associated with a particular view of equity</a:t>
            </a:r>
          </a:p>
          <a:p>
            <a:pPr>
              <a:lnSpc>
                <a:spcPct val="90000"/>
              </a:lnSpc>
            </a:pPr>
            <a:r>
              <a:rPr lang="en-US" sz="4400" dirty="0"/>
              <a:t>Some views of equity do not assign weights and cannot be represented by a welfare function</a:t>
            </a:r>
          </a:p>
          <a:p>
            <a:pPr marL="782638" lvl="1">
              <a:lnSpc>
                <a:spcPct val="90000"/>
              </a:lnSpc>
            </a:pPr>
            <a:r>
              <a:rPr lang="en-US" sz="4000" dirty="0"/>
              <a:t>Some economists believe that competitive market process is equitable because it rewards those who are most able and work hardest</a:t>
            </a:r>
          </a:p>
          <a:p>
            <a:pPr marL="782638" lvl="1">
              <a:lnSpc>
                <a:spcPct val="90000"/>
              </a:lnSpc>
            </a:pPr>
            <a:r>
              <a:rPr lang="en-US" sz="4000" dirty="0"/>
              <a:t>Believes competitive equilibrium would be most equitable</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build="p" bldLvl="5" autoUpdateAnimBg="0"/>
    </p:bld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2229" name="Rectangle 5"/>
          <p:cNvSpPr>
            <a:spLocks noGrp="1" noChangeArrowheads="1"/>
          </p:cNvSpPr>
          <p:nvPr>
            <p:ph type="title"/>
          </p:nvPr>
        </p:nvSpPr>
        <p:spPr>
          <a:ln/>
        </p:spPr>
        <p:txBody>
          <a:bodyPr rIns="132080"/>
          <a:lstStyle/>
          <a:p>
            <a:r>
              <a:rPr lang="en-US"/>
              <a:t>Social Welfare Functions</a:t>
            </a:r>
          </a:p>
        </p:txBody>
      </p:sp>
      <p:sp>
        <p:nvSpPr>
          <p:cNvPr id="52230" name="Rectangle 6"/>
          <p:cNvSpPr>
            <a:spLocks noGrp="1" noChangeArrowheads="1"/>
          </p:cNvSpPr>
          <p:nvPr>
            <p:ph idx="1"/>
          </p:nvPr>
        </p:nvSpPr>
        <p:spPr>
          <a:ln/>
        </p:spPr>
        <p:txBody>
          <a:bodyPr rIns="132080"/>
          <a:lstStyle/>
          <a:p>
            <a:pPr>
              <a:lnSpc>
                <a:spcPct val="90000"/>
              </a:lnSpc>
            </a:pPr>
            <a:r>
              <a:rPr lang="en-US" sz="4400" dirty="0"/>
              <a:t>The </a:t>
            </a:r>
            <a:r>
              <a:rPr lang="en-US" sz="4400" dirty="0" err="1">
                <a:solidFill>
                  <a:srgbClr val="008000"/>
                </a:solidFill>
              </a:rPr>
              <a:t>Rawlsian</a:t>
            </a:r>
            <a:r>
              <a:rPr lang="en-US" sz="4400" dirty="0"/>
              <a:t> </a:t>
            </a:r>
            <a:r>
              <a:rPr lang="en-US" sz="4400" dirty="0" smtClean="0"/>
              <a:t>view: </a:t>
            </a:r>
            <a:r>
              <a:rPr lang="en-US" sz="4400" dirty="0"/>
              <a:t>individuals </a:t>
            </a:r>
            <a:r>
              <a:rPr lang="en-US" sz="4400" dirty="0" smtClean="0"/>
              <a:t>don’t </a:t>
            </a:r>
            <a:r>
              <a:rPr lang="en-US" sz="4400" dirty="0"/>
              <a:t>know what their endowment will be</a:t>
            </a:r>
          </a:p>
          <a:p>
            <a:pPr>
              <a:lnSpc>
                <a:spcPct val="90000"/>
              </a:lnSpc>
            </a:pPr>
            <a:r>
              <a:rPr lang="en-US" sz="4400" dirty="0"/>
              <a:t>Rawls argues that if you </a:t>
            </a:r>
            <a:r>
              <a:rPr lang="en-US" sz="4400" dirty="0" smtClean="0"/>
              <a:t>don’t </a:t>
            </a:r>
            <a:r>
              <a:rPr lang="en-US" sz="4400" dirty="0"/>
              <a:t>know your own fate, you will opt for the system in which the least well-off person is treated reasonably well.</a:t>
            </a:r>
          </a:p>
          <a:p>
            <a:pPr>
              <a:lnSpc>
                <a:spcPct val="90000"/>
              </a:lnSpc>
            </a:pPr>
            <a:r>
              <a:rPr lang="en-US" sz="4400" i="1" dirty="0"/>
              <a:t>The most equitable allocation </a:t>
            </a:r>
            <a:r>
              <a:rPr lang="en-US" sz="4400" i="1" dirty="0">
                <a:solidFill>
                  <a:srgbClr val="008000"/>
                </a:solidFill>
              </a:rPr>
              <a:t>maximizes the utility of the least well-off person in society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3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build="p" autoUpdateAnimBg="0"/>
    </p:bld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3253" name="Rectangle 5"/>
          <p:cNvSpPr>
            <a:spLocks noGrp="1" noChangeArrowheads="1"/>
          </p:cNvSpPr>
          <p:nvPr>
            <p:ph type="title"/>
          </p:nvPr>
        </p:nvSpPr>
        <p:spPr>
          <a:ln/>
        </p:spPr>
        <p:txBody>
          <a:bodyPr rIns="132080"/>
          <a:lstStyle/>
          <a:p>
            <a:r>
              <a:rPr lang="en-US"/>
              <a:t>Social Welfare Functions</a:t>
            </a:r>
          </a:p>
        </p:txBody>
      </p:sp>
      <p:sp>
        <p:nvSpPr>
          <p:cNvPr id="53254" name="Rectangle 6"/>
          <p:cNvSpPr>
            <a:spLocks noGrp="1" noChangeArrowheads="1"/>
          </p:cNvSpPr>
          <p:nvPr>
            <p:ph idx="1"/>
          </p:nvPr>
        </p:nvSpPr>
        <p:spPr>
          <a:ln/>
        </p:spPr>
        <p:txBody>
          <a:bodyPr rIns="132080"/>
          <a:lstStyle/>
          <a:p>
            <a:r>
              <a:rPr lang="en-US" sz="4800" dirty="0"/>
              <a:t>An </a:t>
            </a:r>
            <a:r>
              <a:rPr lang="en-US" sz="4800" dirty="0">
                <a:solidFill>
                  <a:srgbClr val="008000"/>
                </a:solidFill>
              </a:rPr>
              <a:t>egalitarian</a:t>
            </a:r>
            <a:r>
              <a:rPr lang="en-US" sz="4800" dirty="0"/>
              <a:t> view believes that goods should be equally shared by all individuals in society</a:t>
            </a:r>
          </a:p>
          <a:p>
            <a:r>
              <a:rPr lang="en-US" sz="4800" dirty="0"/>
              <a:t>Could have situation where reward more productive people thereby producing more goods and then having more to reallocate to all of society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build="p" autoUpdateAnimBg="0"/>
    </p:bldLst>
  </p:timing>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7" name="Rectangle 5"/>
          <p:cNvSpPr>
            <a:spLocks noGrp="1" noChangeArrowheads="1"/>
          </p:cNvSpPr>
          <p:nvPr>
            <p:ph type="title"/>
          </p:nvPr>
        </p:nvSpPr>
        <p:spPr>
          <a:ln/>
        </p:spPr>
        <p:txBody>
          <a:bodyPr rIns="132080"/>
          <a:lstStyle/>
          <a:p>
            <a:r>
              <a:rPr lang="en-US"/>
              <a:t>Four Views of Equity</a:t>
            </a:r>
          </a:p>
        </p:txBody>
      </p:sp>
      <p:grpSp>
        <p:nvGrpSpPr>
          <p:cNvPr id="2" name="Group 6"/>
          <p:cNvGrpSpPr>
            <a:grpSpLocks/>
          </p:cNvGrpSpPr>
          <p:nvPr/>
        </p:nvGrpSpPr>
        <p:grpSpPr bwMode="auto">
          <a:xfrm>
            <a:off x="1370013" y="4913313"/>
            <a:ext cx="7331075" cy="927100"/>
            <a:chOff x="0" y="0"/>
            <a:chExt cx="4618" cy="584"/>
          </a:xfrm>
        </p:grpSpPr>
        <p:sp>
          <p:nvSpPr>
            <p:cNvPr id="54279" name="Rectangle 7"/>
            <p:cNvSpPr>
              <a:spLocks/>
            </p:cNvSpPr>
            <p:nvPr/>
          </p:nvSpPr>
          <p:spPr bwMode="auto">
            <a:xfrm>
              <a:off x="1162" y="0"/>
              <a:ext cx="3456"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The market outcome is the most equitable</a:t>
              </a:r>
            </a:p>
          </p:txBody>
        </p:sp>
        <p:sp>
          <p:nvSpPr>
            <p:cNvPr id="54280" name="Rectangle 8"/>
            <p:cNvSpPr>
              <a:spLocks/>
            </p:cNvSpPr>
            <p:nvPr/>
          </p:nvSpPr>
          <p:spPr bwMode="auto">
            <a:xfrm>
              <a:off x="0" y="64"/>
              <a:ext cx="1168"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Market - Oriented</a:t>
              </a:r>
            </a:p>
          </p:txBody>
        </p:sp>
      </p:grpSp>
      <p:grpSp>
        <p:nvGrpSpPr>
          <p:cNvPr id="3" name="Group 9"/>
          <p:cNvGrpSpPr>
            <a:grpSpLocks/>
          </p:cNvGrpSpPr>
          <p:nvPr/>
        </p:nvGrpSpPr>
        <p:grpSpPr bwMode="auto">
          <a:xfrm>
            <a:off x="1370013" y="3884613"/>
            <a:ext cx="7331075" cy="825500"/>
            <a:chOff x="0" y="0"/>
            <a:chExt cx="4618" cy="520"/>
          </a:xfrm>
        </p:grpSpPr>
        <p:sp>
          <p:nvSpPr>
            <p:cNvPr id="54282" name="Rectangle 10"/>
            <p:cNvSpPr>
              <a:spLocks/>
            </p:cNvSpPr>
            <p:nvPr/>
          </p:nvSpPr>
          <p:spPr bwMode="auto">
            <a:xfrm>
              <a:off x="1162" y="0"/>
              <a:ext cx="3456"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Maximize the total utility of all members of society</a:t>
              </a:r>
            </a:p>
          </p:txBody>
        </p:sp>
        <p:sp>
          <p:nvSpPr>
            <p:cNvPr id="54283" name="Rectangle 11"/>
            <p:cNvSpPr>
              <a:spLocks/>
            </p:cNvSpPr>
            <p:nvPr/>
          </p:nvSpPr>
          <p:spPr bwMode="auto">
            <a:xfrm>
              <a:off x="0" y="180"/>
              <a:ext cx="1168"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Utilitarian</a:t>
              </a:r>
            </a:p>
          </p:txBody>
        </p:sp>
      </p:grpSp>
      <p:grpSp>
        <p:nvGrpSpPr>
          <p:cNvPr id="4" name="Group 12"/>
          <p:cNvGrpSpPr>
            <a:grpSpLocks/>
          </p:cNvGrpSpPr>
          <p:nvPr/>
        </p:nvGrpSpPr>
        <p:grpSpPr bwMode="auto">
          <a:xfrm>
            <a:off x="1370013" y="2855913"/>
            <a:ext cx="7331075" cy="825500"/>
            <a:chOff x="0" y="0"/>
            <a:chExt cx="4618" cy="520"/>
          </a:xfrm>
        </p:grpSpPr>
        <p:sp>
          <p:nvSpPr>
            <p:cNvPr id="54285" name="Rectangle 13"/>
            <p:cNvSpPr>
              <a:spLocks/>
            </p:cNvSpPr>
            <p:nvPr/>
          </p:nvSpPr>
          <p:spPr bwMode="auto">
            <a:xfrm>
              <a:off x="1162" y="0"/>
              <a:ext cx="3456"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Maximize the utility of the least-well-off person</a:t>
              </a:r>
            </a:p>
          </p:txBody>
        </p:sp>
        <p:sp>
          <p:nvSpPr>
            <p:cNvPr id="54286" name="Rectangle 14"/>
            <p:cNvSpPr>
              <a:spLocks/>
            </p:cNvSpPr>
            <p:nvPr/>
          </p:nvSpPr>
          <p:spPr bwMode="auto">
            <a:xfrm>
              <a:off x="0" y="180"/>
              <a:ext cx="1168"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Rawlsian</a:t>
              </a:r>
            </a:p>
          </p:txBody>
        </p:sp>
      </p:grpSp>
      <p:grpSp>
        <p:nvGrpSpPr>
          <p:cNvPr id="5" name="Group 15"/>
          <p:cNvGrpSpPr>
            <a:grpSpLocks/>
          </p:cNvGrpSpPr>
          <p:nvPr/>
        </p:nvGrpSpPr>
        <p:grpSpPr bwMode="auto">
          <a:xfrm>
            <a:off x="1370013" y="1827213"/>
            <a:ext cx="7331075" cy="825500"/>
            <a:chOff x="0" y="0"/>
            <a:chExt cx="4618" cy="520"/>
          </a:xfrm>
        </p:grpSpPr>
        <p:sp>
          <p:nvSpPr>
            <p:cNvPr id="54288" name="Rectangle 16"/>
            <p:cNvSpPr>
              <a:spLocks/>
            </p:cNvSpPr>
            <p:nvPr/>
          </p:nvSpPr>
          <p:spPr bwMode="auto">
            <a:xfrm>
              <a:off x="1162" y="0"/>
              <a:ext cx="3456" cy="520"/>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All members of society receive equal amount of goods</a:t>
              </a:r>
            </a:p>
          </p:txBody>
        </p:sp>
        <p:sp>
          <p:nvSpPr>
            <p:cNvPr id="54289" name="Rectangle 17"/>
            <p:cNvSpPr>
              <a:spLocks/>
            </p:cNvSpPr>
            <p:nvPr/>
          </p:nvSpPr>
          <p:spPr bwMode="auto">
            <a:xfrm>
              <a:off x="0" y="180"/>
              <a:ext cx="1168" cy="28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Egalitarian</a:t>
              </a:r>
            </a:p>
          </p:txBody>
        </p:sp>
      </p:grpSp>
      <p:sp>
        <p:nvSpPr>
          <p:cNvPr id="54290" name="Line 18"/>
          <p:cNvSpPr>
            <a:spLocks noChangeShapeType="1"/>
          </p:cNvSpPr>
          <p:nvPr/>
        </p:nvSpPr>
        <p:spPr bwMode="auto">
          <a:xfrm>
            <a:off x="1370013" y="1827213"/>
            <a:ext cx="7313612" cy="1587"/>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1" name="Line 19"/>
          <p:cNvSpPr>
            <a:spLocks noChangeShapeType="1"/>
          </p:cNvSpPr>
          <p:nvPr/>
        </p:nvSpPr>
        <p:spPr bwMode="auto">
          <a:xfrm>
            <a:off x="1370013" y="2855913"/>
            <a:ext cx="7313612" cy="1587"/>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2" name="Line 20"/>
          <p:cNvSpPr>
            <a:spLocks noChangeShapeType="1"/>
          </p:cNvSpPr>
          <p:nvPr/>
        </p:nvSpPr>
        <p:spPr bwMode="auto">
          <a:xfrm>
            <a:off x="1370013" y="3884613"/>
            <a:ext cx="7313612" cy="1587"/>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3" name="Line 21"/>
          <p:cNvSpPr>
            <a:spLocks noChangeShapeType="1"/>
          </p:cNvSpPr>
          <p:nvPr/>
        </p:nvSpPr>
        <p:spPr bwMode="auto">
          <a:xfrm>
            <a:off x="1370013" y="4913313"/>
            <a:ext cx="7313612" cy="1587"/>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4" name="Line 22"/>
          <p:cNvSpPr>
            <a:spLocks noChangeShapeType="1"/>
          </p:cNvSpPr>
          <p:nvPr/>
        </p:nvSpPr>
        <p:spPr bwMode="auto">
          <a:xfrm>
            <a:off x="1370013" y="5942013"/>
            <a:ext cx="7313612" cy="1587"/>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5" name="Line 23"/>
          <p:cNvSpPr>
            <a:spLocks noChangeShapeType="1"/>
          </p:cNvSpPr>
          <p:nvPr/>
        </p:nvSpPr>
        <p:spPr bwMode="auto">
          <a:xfrm>
            <a:off x="1370013" y="1827213"/>
            <a:ext cx="1587" cy="4114800"/>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6" name="Line 24"/>
          <p:cNvSpPr>
            <a:spLocks noChangeShapeType="1"/>
          </p:cNvSpPr>
          <p:nvPr/>
        </p:nvSpPr>
        <p:spPr bwMode="auto">
          <a:xfrm>
            <a:off x="3214688" y="1827213"/>
            <a:ext cx="1587" cy="4114800"/>
          </a:xfrm>
          <a:prstGeom prst="line">
            <a:avLst/>
          </a:prstGeom>
          <a:noFill/>
          <a:ln w="12700" cap="flat">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54297" name="Line 25"/>
          <p:cNvSpPr>
            <a:spLocks noChangeShapeType="1"/>
          </p:cNvSpPr>
          <p:nvPr/>
        </p:nvSpPr>
        <p:spPr bwMode="auto">
          <a:xfrm>
            <a:off x="8683625" y="1827213"/>
            <a:ext cx="1588" cy="4114800"/>
          </a:xfrm>
          <a:prstGeom prst="line">
            <a:avLst/>
          </a:prstGeom>
          <a:noFill/>
          <a:ln w="28575" cap="sq">
            <a:solidFill>
              <a:schemeClr val="tx1"/>
            </a:solidFill>
            <a:prstDash val="solid"/>
            <a:miter lim="800000"/>
            <a:headEnd type="none" w="med" len="med"/>
            <a:tailEnd type="none" w="med" len="med"/>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lIns="0" tIns="0" rIns="0" bIns="0"/>
          <a:lstStyle/>
          <a:p>
            <a:endParaRPr lang="en-US"/>
          </a:p>
        </p:txBody>
      </p:sp>
      <p:sp>
        <p:nvSpPr>
          <p:cNvPr id="28" name="Footer Placeholder 27"/>
          <p:cNvSpPr>
            <a:spLocks noGrp="1"/>
          </p:cNvSpPr>
          <p:nvPr>
            <p:ph type="ftr" sz="quarter" idx="3"/>
          </p:nvPr>
        </p:nvSpPr>
        <p:spPr/>
        <p:txBody>
          <a:bodyPr/>
          <a:lstStyle/>
          <a:p>
            <a:pPr>
              <a:defRPr/>
            </a:pPr>
            <a:r>
              <a:rPr lang="en-US" smtClean="0"/>
              <a:t>Chayun Tantivasadakarn</a:t>
            </a:r>
            <a:endParaRPr lang="en-US"/>
          </a:p>
        </p:txBody>
      </p:sp>
      <p:sp>
        <p:nvSpPr>
          <p:cNvPr id="24" name="Slide Number Placeholder 23"/>
          <p:cNvSpPr>
            <a:spLocks noGrp="1"/>
          </p:cNvSpPr>
          <p:nvPr>
            <p:ph type="sldNum" sz="quarter" idx="10"/>
          </p:nvPr>
        </p:nvSpPr>
        <p:spPr/>
        <p:txBody>
          <a:bodyPr/>
          <a:lstStyle/>
          <a:p>
            <a:pPr>
              <a:defRPr/>
            </a:pPr>
            <a:fld id="{9E387584-B985-904E-8245-01EF6FD3F89F}" type="slidenum">
              <a:rPr lang="en-US" smtClean="0"/>
              <a:pPr>
                <a:defRPr/>
              </a:pPr>
              <a:t>66</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6021" name="Rectangle 5"/>
          <p:cNvSpPr>
            <a:spLocks noGrp="1" noChangeArrowheads="1"/>
          </p:cNvSpPr>
          <p:nvPr>
            <p:ph type="title"/>
          </p:nvPr>
        </p:nvSpPr>
        <p:spPr>
          <a:ln/>
        </p:spPr>
        <p:txBody>
          <a:bodyPr rIns="132080"/>
          <a:lstStyle/>
          <a:p>
            <a:r>
              <a:rPr lang="en-US"/>
              <a:t>Why Markets Fail</a:t>
            </a:r>
          </a:p>
        </p:txBody>
      </p:sp>
      <p:sp>
        <p:nvSpPr>
          <p:cNvPr id="86022" name="Rectangle 6"/>
          <p:cNvSpPr>
            <a:spLocks noGrp="1" noChangeArrowheads="1"/>
          </p:cNvSpPr>
          <p:nvPr>
            <p:ph idx="1"/>
          </p:nvPr>
        </p:nvSpPr>
        <p:spPr>
          <a:xfrm>
            <a:off x="457200" y="1219200"/>
            <a:ext cx="8458200" cy="4724400"/>
          </a:xfrm>
          <a:ln/>
        </p:spPr>
        <p:txBody>
          <a:bodyPr rIns="132080"/>
          <a:lstStyle/>
          <a:p>
            <a:r>
              <a:rPr lang="en-US" sz="4400" dirty="0"/>
              <a:t>Market Power</a:t>
            </a:r>
          </a:p>
          <a:p>
            <a:pPr marL="782638" lvl="1"/>
            <a:r>
              <a:rPr lang="en-US" sz="4400" dirty="0"/>
              <a:t>Those with market power choose the price and quantity</a:t>
            </a:r>
          </a:p>
          <a:p>
            <a:pPr marL="782638" lvl="1"/>
            <a:r>
              <a:rPr lang="en-US" sz="4400" dirty="0"/>
              <a:t>Less output is sold than in competitive markets</a:t>
            </a:r>
          </a:p>
          <a:p>
            <a:pPr marL="782638" lvl="1"/>
            <a:r>
              <a:rPr lang="en-US" sz="4400" dirty="0"/>
              <a:t>Inefficiency</a:t>
            </a:r>
          </a:p>
          <a:p>
            <a:pPr marL="782638" lvl="1"/>
            <a:r>
              <a:rPr lang="en-US" sz="4400" dirty="0"/>
              <a:t>Can have market power as producers or as inputs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602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602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602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602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602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2" grpId="0" build="p" bldLvl="5" autoUpdateAnimBg="0"/>
    </p:bld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7045" name="Rectangle 5"/>
          <p:cNvSpPr>
            <a:spLocks noGrp="1" noChangeArrowheads="1"/>
          </p:cNvSpPr>
          <p:nvPr>
            <p:ph type="title"/>
          </p:nvPr>
        </p:nvSpPr>
        <p:spPr>
          <a:ln/>
        </p:spPr>
        <p:txBody>
          <a:bodyPr rIns="132080"/>
          <a:lstStyle/>
          <a:p>
            <a:r>
              <a:rPr lang="en-US"/>
              <a:t>Why Markets Fail</a:t>
            </a:r>
          </a:p>
        </p:txBody>
      </p:sp>
      <p:sp>
        <p:nvSpPr>
          <p:cNvPr id="87046" name="Rectangle 6"/>
          <p:cNvSpPr>
            <a:spLocks noGrp="1" noChangeArrowheads="1"/>
          </p:cNvSpPr>
          <p:nvPr>
            <p:ph idx="1"/>
          </p:nvPr>
        </p:nvSpPr>
        <p:spPr>
          <a:xfrm>
            <a:off x="685800" y="1143000"/>
            <a:ext cx="7772400" cy="4724400"/>
          </a:xfrm>
          <a:ln/>
        </p:spPr>
        <p:txBody>
          <a:bodyPr rIns="132080"/>
          <a:lstStyle/>
          <a:p>
            <a:r>
              <a:rPr lang="en-US" sz="4800" dirty="0"/>
              <a:t>Incomplete Information</a:t>
            </a:r>
          </a:p>
          <a:p>
            <a:pPr marL="782638" lvl="1"/>
            <a:r>
              <a:rPr lang="en-US" sz="4400" dirty="0"/>
              <a:t>Consumers must have accurate information about market prices or production quality for markets to operate efficiency</a:t>
            </a:r>
          </a:p>
          <a:p>
            <a:pPr marL="782638" lvl="1"/>
            <a:r>
              <a:rPr lang="en-US" sz="4400" dirty="0"/>
              <a:t>Lack of information can change supply</a:t>
            </a:r>
          </a:p>
          <a:p>
            <a:pPr marL="1182688" lvl="2"/>
            <a:r>
              <a:rPr lang="en-US" sz="4000" dirty="0"/>
              <a:t>Buy products with no value</a:t>
            </a:r>
          </a:p>
          <a:p>
            <a:pPr marL="1182688" lvl="2"/>
            <a:r>
              <a:rPr lang="en-US" sz="4000" dirty="0" smtClean="0"/>
              <a:t>Don’t </a:t>
            </a:r>
            <a:r>
              <a:rPr lang="en-US" sz="4000" dirty="0"/>
              <a:t>buy enough of products with value</a:t>
            </a:r>
          </a:p>
          <a:p>
            <a:pPr marL="782638" lvl="1"/>
            <a:r>
              <a:rPr lang="en-US" sz="4400" dirty="0"/>
              <a:t>Some markets may never develop</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04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704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704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704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7046">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70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6" grpId="0" build="p" bldLvl="5" autoUpdateAnimBg="0"/>
    </p:bldLst>
  </p:timing>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8069" name="Rectangle 5"/>
          <p:cNvSpPr>
            <a:spLocks noGrp="1" noChangeArrowheads="1"/>
          </p:cNvSpPr>
          <p:nvPr>
            <p:ph type="title"/>
          </p:nvPr>
        </p:nvSpPr>
        <p:spPr>
          <a:ln/>
        </p:spPr>
        <p:txBody>
          <a:bodyPr rIns="132080"/>
          <a:lstStyle/>
          <a:p>
            <a:r>
              <a:rPr lang="en-US"/>
              <a:t>Why Markets Fail</a:t>
            </a:r>
          </a:p>
        </p:txBody>
      </p:sp>
      <p:sp>
        <p:nvSpPr>
          <p:cNvPr id="88070" name="Rectangle 6"/>
          <p:cNvSpPr>
            <a:spLocks noGrp="1" noChangeArrowheads="1"/>
          </p:cNvSpPr>
          <p:nvPr>
            <p:ph idx="1"/>
          </p:nvPr>
        </p:nvSpPr>
        <p:spPr>
          <a:xfrm>
            <a:off x="685800" y="1143000"/>
            <a:ext cx="7772400" cy="4724400"/>
          </a:xfrm>
          <a:ln/>
        </p:spPr>
        <p:txBody>
          <a:bodyPr rIns="132080"/>
          <a:lstStyle/>
          <a:p>
            <a:r>
              <a:rPr lang="en-US" sz="4800" dirty="0"/>
              <a:t>Externalities</a:t>
            </a:r>
          </a:p>
          <a:p>
            <a:pPr marL="782638" lvl="1"/>
            <a:r>
              <a:rPr lang="en-US" sz="4400" dirty="0"/>
              <a:t>Market prices do not always reflect the activities of either producers or consumers</a:t>
            </a:r>
          </a:p>
          <a:p>
            <a:pPr marL="782638" lvl="1"/>
            <a:r>
              <a:rPr lang="en-US" sz="4400" dirty="0"/>
              <a:t>Consumption or production has indirect effect on other consumption or production not reflected in market prices</a:t>
            </a:r>
          </a:p>
          <a:p>
            <a:pPr marL="782638" lvl="1"/>
            <a:r>
              <a:rPr lang="en-US" sz="4400" dirty="0"/>
              <a:t>May be impossible to get insurance because suppliers of insurance lack information</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69</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80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807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807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807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70" grpId="0" build="p" bldLvl="5" autoUpdateAnimBg="0"/>
    </p:bld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9093" name="Rectangle 5"/>
          <p:cNvSpPr>
            <a:spLocks noGrp="1" noChangeArrowheads="1"/>
          </p:cNvSpPr>
          <p:nvPr>
            <p:ph type="title"/>
          </p:nvPr>
        </p:nvSpPr>
        <p:spPr>
          <a:ln/>
        </p:spPr>
        <p:txBody>
          <a:bodyPr rIns="132080"/>
          <a:lstStyle/>
          <a:p>
            <a:r>
              <a:rPr lang="en-US"/>
              <a:t>Why Markets Fail</a:t>
            </a:r>
          </a:p>
        </p:txBody>
      </p:sp>
      <p:sp>
        <p:nvSpPr>
          <p:cNvPr id="89094" name="Rectangle 6"/>
          <p:cNvSpPr>
            <a:spLocks noGrp="1" noChangeArrowheads="1"/>
          </p:cNvSpPr>
          <p:nvPr>
            <p:ph idx="1"/>
          </p:nvPr>
        </p:nvSpPr>
        <p:spPr>
          <a:xfrm>
            <a:off x="685800" y="1143000"/>
            <a:ext cx="7772400" cy="4724400"/>
          </a:xfrm>
          <a:ln/>
        </p:spPr>
        <p:txBody>
          <a:bodyPr rIns="132080"/>
          <a:lstStyle/>
          <a:p>
            <a:r>
              <a:rPr lang="en-US" sz="4800" dirty="0"/>
              <a:t>Public Goods</a:t>
            </a:r>
          </a:p>
          <a:p>
            <a:pPr marL="782638" lvl="1"/>
            <a:r>
              <a:rPr lang="en-US" sz="4400" dirty="0"/>
              <a:t>Nonexclusive, </a:t>
            </a:r>
            <a:r>
              <a:rPr lang="en-US" sz="4400" dirty="0" err="1"/>
              <a:t>nonrival</a:t>
            </a:r>
            <a:r>
              <a:rPr lang="en-US" sz="4400" dirty="0"/>
              <a:t> good that can be made available cheaply but which, once available, is difficult to prevent others from consuming</a:t>
            </a:r>
          </a:p>
          <a:p>
            <a:pPr marL="782638" lvl="1"/>
            <a:r>
              <a:rPr lang="en-US" sz="4400" dirty="0"/>
              <a:t>Company thinking about researching a new technology if </a:t>
            </a:r>
            <a:r>
              <a:rPr lang="en-US" sz="4400" dirty="0" smtClean="0"/>
              <a:t>can’t </a:t>
            </a:r>
            <a:r>
              <a:rPr lang="en-US" sz="4400" dirty="0"/>
              <a:t>get patent</a:t>
            </a:r>
          </a:p>
          <a:p>
            <a:pPr marL="1182688" lvl="2"/>
            <a:r>
              <a:rPr lang="en-US" sz="4000" dirty="0"/>
              <a:t>Once </a:t>
            </a:r>
            <a:r>
              <a:rPr lang="en-US" sz="4000" dirty="0" smtClean="0"/>
              <a:t>it’s </a:t>
            </a:r>
            <a:r>
              <a:rPr lang="en-US" sz="4000" dirty="0"/>
              <a:t>made pubic, others can duplicate it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70</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909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909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909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909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4" grpId="0" build="p" bldLvl="5" autoUpdateAnimBg="0"/>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325</TotalTime>
  <Pages>0</Pages>
  <Words>3886</Words>
  <Characters>0</Characters>
  <Application>Microsoft Macintosh PowerPoint</Application>
  <PresentationFormat>On-screen Show (4:3)</PresentationFormat>
  <Lines>0</Lines>
  <Paragraphs>869</Paragraphs>
  <Slides>70</Slides>
  <Notes>0</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70</vt:i4>
      </vt:variant>
    </vt:vector>
  </HeadingPairs>
  <TitlesOfParts>
    <vt:vector size="72" baseType="lpstr">
      <vt:lpstr>1_Default Design</vt:lpstr>
      <vt:lpstr>Equation</vt:lpstr>
      <vt:lpstr>General Equilibrium and  Economic Efficiency EE311</vt:lpstr>
      <vt:lpstr>Topics to be Discussed</vt:lpstr>
      <vt:lpstr>General Equilibrium Analysis</vt:lpstr>
      <vt:lpstr>General Equilibrium Analysis</vt:lpstr>
      <vt:lpstr>Two Interdependent Markets – Movies and DVDs</vt:lpstr>
      <vt:lpstr>Two Interdependent Markets – Movies and DVDs</vt:lpstr>
      <vt:lpstr>Two Interdependent Markets – Movies and DVDs</vt:lpstr>
      <vt:lpstr>General Equilibrium Analysis</vt:lpstr>
      <vt:lpstr>Efficiency concept</vt:lpstr>
      <vt:lpstr>I. General equilibrium in exchange</vt:lpstr>
      <vt:lpstr>General equilibrium in exchange </vt:lpstr>
      <vt:lpstr>The Edgeworth Box Diagram</vt:lpstr>
      <vt:lpstr>Exchange in an Edgeworth Box</vt:lpstr>
      <vt:lpstr>General equilibrium in exchange</vt:lpstr>
      <vt:lpstr>Comparing preferences</vt:lpstr>
      <vt:lpstr>Comparing preferences</vt:lpstr>
      <vt:lpstr>General equilibrium in exchange</vt:lpstr>
      <vt:lpstr>Efficiency in Exchange</vt:lpstr>
      <vt:lpstr>Exchange that mutually increase welfare </vt:lpstr>
      <vt:lpstr>Efficient Allocations</vt:lpstr>
      <vt:lpstr>Efficiency in Exchange</vt:lpstr>
      <vt:lpstr>Efficient Allocations</vt:lpstr>
      <vt:lpstr>Efficient Allocations</vt:lpstr>
      <vt:lpstr>The Contract Curve</vt:lpstr>
      <vt:lpstr>Contract curve</vt:lpstr>
      <vt:lpstr>Consumer Equilibrium in a Competitive Market</vt:lpstr>
      <vt:lpstr>Consumer Equilibrium in a Competitive Market</vt:lpstr>
      <vt:lpstr>Consumer Equilibrium in a Competitive Market</vt:lpstr>
      <vt:lpstr>เส้นเสนอ (Offer Curve)</vt:lpstr>
      <vt:lpstr>Consumer Equilibrium in a Competitive Market</vt:lpstr>
      <vt:lpstr>Consumer Equilibrium in a Competitive Market</vt:lpstr>
      <vt:lpstr>Economic Efficiency of Competitive Markets</vt:lpstr>
      <vt:lpstr>II. General equilibrium in in Production</vt:lpstr>
      <vt:lpstr>Production in an Edgeworth Box</vt:lpstr>
      <vt:lpstr>Edgeworth Box สำหรับการผลิต</vt:lpstr>
      <vt:lpstr>Production in an Edgeworth Box</vt:lpstr>
      <vt:lpstr>Production in an Edgeworth Box</vt:lpstr>
      <vt:lpstr>Production in an Edgeworth Box</vt:lpstr>
      <vt:lpstr>Production in an Edgeworth Box</vt:lpstr>
      <vt:lpstr>Producer Equilibrium – Competitive Input Markets</vt:lpstr>
      <vt:lpstr>Production Possibilities Curve (PPC)</vt:lpstr>
      <vt:lpstr>Production Possibilities Curve</vt:lpstr>
      <vt:lpstr>Production Possibilities Curve</vt:lpstr>
      <vt:lpstr>Marginal Rate of Transformation</vt:lpstr>
      <vt:lpstr>Marginal Rate of Transformation</vt:lpstr>
      <vt:lpstr>III. General equilibrium in Combination of Product</vt:lpstr>
      <vt:lpstr>Combination of Product Efficiency</vt:lpstr>
      <vt:lpstr>Combination of Product Efficiency</vt:lpstr>
      <vt:lpstr>Combination of Product Efficiency</vt:lpstr>
      <vt:lpstr>Combination of Product Efficiency</vt:lpstr>
      <vt:lpstr>Overview – Efficiency of Competitive Markets</vt:lpstr>
      <vt:lpstr>Overview – Efficiency of Competitive Markets</vt:lpstr>
      <vt:lpstr>Welfare economics</vt:lpstr>
      <vt:lpstr>Equity and Efficiency</vt:lpstr>
      <vt:lpstr>Equity and Efficiency</vt:lpstr>
      <vt:lpstr>Equity and Efficiency</vt:lpstr>
      <vt:lpstr>Equity and Perfect Competition</vt:lpstr>
      <vt:lpstr>Equity and Perfect Competition</vt:lpstr>
      <vt:lpstr>Equity and Efficiency</vt:lpstr>
      <vt:lpstr>Kaldor-Hicks efficiency</vt:lpstr>
      <vt:lpstr>Equity and Perfect Competition</vt:lpstr>
      <vt:lpstr>Social Welfare Functions</vt:lpstr>
      <vt:lpstr>Social Welfare Functions</vt:lpstr>
      <vt:lpstr>Social Welfare Functions</vt:lpstr>
      <vt:lpstr>Social Welfare Functions</vt:lpstr>
      <vt:lpstr>Four Views of Equity</vt:lpstr>
      <vt:lpstr>Why Markets Fail</vt:lpstr>
      <vt:lpstr>Why Markets Fail</vt:lpstr>
      <vt:lpstr>Why Markets Fail</vt:lpstr>
      <vt:lpstr>Why Markets Fail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16</dc:title>
  <dc:subject/>
  <dc:creator>Marie Truesdell</dc:creator>
  <cp:keywords/>
  <dc:description/>
  <cp:lastModifiedBy>Chayun Vasada</cp:lastModifiedBy>
  <cp:revision>14</cp:revision>
  <dcterms:created xsi:type="dcterms:W3CDTF">2014-11-25T04:03:44Z</dcterms:created>
  <dcterms:modified xsi:type="dcterms:W3CDTF">2014-11-25T05:54:00Z</dcterms:modified>
</cp:coreProperties>
</file>