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8" r:id="rId6"/>
    <p:sldId id="269" r:id="rId7"/>
    <p:sldId id="264" r:id="rId8"/>
    <p:sldId id="265" r:id="rId9"/>
    <p:sldId id="270" r:id="rId10"/>
    <p:sldId id="266" r:id="rId11"/>
    <p:sldId id="267" r:id="rId1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3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CE9C-BBAE-42CF-A18E-002223604210}" type="datetimeFigureOut">
              <a:rPr lang="th-TH" smtClean="0"/>
              <a:pPr/>
              <a:t>19/03/61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5DE61-2AE7-43E0-8F8D-83AFE8EF043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CE9C-BBAE-42CF-A18E-002223604210}" type="datetimeFigureOut">
              <a:rPr lang="th-TH" smtClean="0"/>
              <a:pPr/>
              <a:t>19/03/61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5DE61-2AE7-43E0-8F8D-83AFE8EF043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CE9C-BBAE-42CF-A18E-002223604210}" type="datetimeFigureOut">
              <a:rPr lang="th-TH" smtClean="0"/>
              <a:pPr/>
              <a:t>19/03/61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5DE61-2AE7-43E0-8F8D-83AFE8EF043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CE9C-BBAE-42CF-A18E-002223604210}" type="datetimeFigureOut">
              <a:rPr lang="th-TH" smtClean="0"/>
              <a:pPr/>
              <a:t>19/03/61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5DE61-2AE7-43E0-8F8D-83AFE8EF043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CE9C-BBAE-42CF-A18E-002223604210}" type="datetimeFigureOut">
              <a:rPr lang="th-TH" smtClean="0"/>
              <a:pPr/>
              <a:t>19/03/61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5DE61-2AE7-43E0-8F8D-83AFE8EF043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CE9C-BBAE-42CF-A18E-002223604210}" type="datetimeFigureOut">
              <a:rPr lang="th-TH" smtClean="0"/>
              <a:pPr/>
              <a:t>19/03/61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5DE61-2AE7-43E0-8F8D-83AFE8EF043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CE9C-BBAE-42CF-A18E-002223604210}" type="datetimeFigureOut">
              <a:rPr lang="th-TH" smtClean="0"/>
              <a:pPr/>
              <a:t>19/03/61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5DE61-2AE7-43E0-8F8D-83AFE8EF043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CE9C-BBAE-42CF-A18E-002223604210}" type="datetimeFigureOut">
              <a:rPr lang="th-TH" smtClean="0"/>
              <a:pPr/>
              <a:t>19/03/61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5DE61-2AE7-43E0-8F8D-83AFE8EF043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CE9C-BBAE-42CF-A18E-002223604210}" type="datetimeFigureOut">
              <a:rPr lang="th-TH" smtClean="0"/>
              <a:pPr/>
              <a:t>19/03/61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5DE61-2AE7-43E0-8F8D-83AFE8EF043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CE9C-BBAE-42CF-A18E-002223604210}" type="datetimeFigureOut">
              <a:rPr lang="th-TH" smtClean="0"/>
              <a:pPr/>
              <a:t>19/03/61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5DE61-2AE7-43E0-8F8D-83AFE8EF043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CE9C-BBAE-42CF-A18E-002223604210}" type="datetimeFigureOut">
              <a:rPr lang="th-TH" smtClean="0"/>
              <a:pPr/>
              <a:t>19/03/61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5DE61-2AE7-43E0-8F8D-83AFE8EF043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2CCE9C-BBAE-42CF-A18E-002223604210}" type="datetimeFigureOut">
              <a:rPr lang="th-TH" smtClean="0"/>
              <a:pPr/>
              <a:t>19/03/61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25DE61-2AE7-43E0-8F8D-83AFE8EF0432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486" y="2130425"/>
            <a:ext cx="8172480" cy="14700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Macroeconomics</a:t>
            </a:r>
            <a:br>
              <a:rPr lang="en-US" dirty="0" smtClean="0"/>
            </a:br>
            <a:r>
              <a:rPr lang="en-US" dirty="0" smtClean="0"/>
              <a:t>Additional insights on goods market</a:t>
            </a:r>
            <a:endParaRPr lang="th-TH" dirty="0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</a:t>
            </a:r>
            <a:r>
              <a:rPr lang="en-US" sz="2800" smtClean="0"/>
              <a:t>Semester </a:t>
            </a:r>
            <a:r>
              <a:rPr lang="en-US" sz="2800" smtClean="0"/>
              <a:t>2/2017</a:t>
            </a:r>
            <a:endParaRPr lang="en-US" sz="2800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Other</a:t>
            </a:r>
            <a:r>
              <a:rPr lang="th-TH" dirty="0" smtClean="0"/>
              <a:t> </a:t>
            </a:r>
            <a:r>
              <a:rPr lang="en-US" dirty="0" smtClean="0"/>
              <a:t>theories of consumption</a:t>
            </a:r>
          </a:p>
          <a:p>
            <a:r>
              <a:rPr lang="en-US" dirty="0" smtClean="0"/>
              <a:t>Investment as dependent on the interest rate</a:t>
            </a:r>
          </a:p>
          <a:p>
            <a:r>
              <a:rPr lang="en-US" dirty="0" smtClean="0"/>
              <a:t>A fuller version of determination of equilibrium in goods market (with investment depending on income, and with export and import)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Additional theories on consumption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You earlier learned  about Keynesian consumption function</a:t>
            </a:r>
          </a:p>
          <a:p>
            <a:pPr lvl="1"/>
            <a:r>
              <a:rPr lang="en-US" dirty="0" smtClean="0"/>
              <a:t>C =  c + </a:t>
            </a:r>
            <a:r>
              <a:rPr lang="en-US" dirty="0" err="1" smtClean="0"/>
              <a:t>bY</a:t>
            </a:r>
            <a:endParaRPr lang="en-US" dirty="0" smtClean="0"/>
          </a:p>
          <a:p>
            <a:pPr lvl="1"/>
            <a:r>
              <a:rPr lang="en-US" dirty="0" smtClean="0"/>
              <a:t>Change in wealth and expectation can change c and shift the consumption curve</a:t>
            </a:r>
          </a:p>
          <a:p>
            <a:r>
              <a:rPr lang="en-US" dirty="0" smtClean="0"/>
              <a:t>However, there are alternative theories of consumption</a:t>
            </a:r>
          </a:p>
          <a:p>
            <a:endParaRPr lang="en-US" dirty="0" smtClean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907704" y="2636912"/>
            <a:ext cx="144016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7956199" y="3357562"/>
            <a:ext cx="144016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Additional theories on consumption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Life cycle hypothesis</a:t>
            </a:r>
          </a:p>
          <a:p>
            <a:pPr lvl="1"/>
            <a:r>
              <a:rPr lang="en-US" dirty="0" smtClean="0"/>
              <a:t>People’s decision to consume depends on their 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r>
              <a:rPr lang="en-US" dirty="0" smtClean="0"/>
              <a:t>Permanent income hypothesis</a:t>
            </a:r>
          </a:p>
          <a:p>
            <a:pPr lvl="1"/>
            <a:r>
              <a:rPr lang="en-US" dirty="0" smtClean="0"/>
              <a:t>People’s decision to consume depends only on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Additional theories on consumption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Life cycle hypothesis (</a:t>
            </a:r>
            <a:r>
              <a:rPr lang="en-US" dirty="0" err="1" smtClean="0"/>
              <a:t>F.Modigliani</a:t>
            </a:r>
            <a:r>
              <a:rPr lang="en-US" dirty="0" smtClean="0"/>
              <a:t>)</a:t>
            </a:r>
          </a:p>
          <a:p>
            <a:pPr lvl="1"/>
            <a:r>
              <a:rPr lang="en-US" sz="2400" dirty="0" smtClean="0"/>
              <a:t>Consumption decisions of households at each point of time reflect a conscious attempt at achieving the preferred distribution of consumption over the life cycle</a:t>
            </a:r>
          </a:p>
          <a:p>
            <a:pPr lvl="1"/>
            <a:r>
              <a:rPr lang="en-US" sz="2400" dirty="0" smtClean="0"/>
              <a:t>We can plot the relationship between consumption and time to be as follows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Additional theories on consumption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Permanent income hypothesis (</a:t>
            </a:r>
            <a:r>
              <a:rPr lang="en-US" dirty="0" err="1" smtClean="0"/>
              <a:t>M.Friedman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Consumption is proportional only to permanent income</a:t>
            </a:r>
          </a:p>
          <a:p>
            <a:pPr lvl="2"/>
            <a:r>
              <a:rPr lang="en-US" b="1" dirty="0" smtClean="0"/>
              <a:t>Permanent income: </a:t>
            </a:r>
            <a:r>
              <a:rPr lang="en-US" dirty="0" smtClean="0"/>
              <a:t>expected average long-term income </a:t>
            </a:r>
          </a:p>
          <a:p>
            <a:pPr lvl="3"/>
            <a:r>
              <a:rPr lang="en-US" smtClean="0"/>
              <a:t>From expected </a:t>
            </a:r>
            <a:r>
              <a:rPr lang="en-US" dirty="0" err="1" smtClean="0"/>
              <a:t>labour</a:t>
            </a:r>
            <a:r>
              <a:rPr lang="en-US" dirty="0" smtClean="0"/>
              <a:t> income and expected earnings from asset holdings</a:t>
            </a:r>
          </a:p>
          <a:p>
            <a:pPr lvl="1"/>
            <a:r>
              <a:rPr lang="en-US" dirty="0" smtClean="0"/>
              <a:t>Using permanent income hypothesis, the consumption function will be;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Additional insights on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 big component of investment comprises of investment in capital (for example, machines and equipment). </a:t>
            </a:r>
          </a:p>
          <a:p>
            <a:r>
              <a:rPr lang="en-US" dirty="0" smtClean="0"/>
              <a:t>Therefore, it make sense to think about the extent of investment in an economy as depending on the “______________”.</a:t>
            </a:r>
          </a:p>
          <a:p>
            <a:pPr lvl="1"/>
            <a:r>
              <a:rPr lang="en-US" dirty="0" smtClean="0"/>
              <a:t>Real interest rate can be think about as representing the cost of investment. </a:t>
            </a:r>
          </a:p>
          <a:p>
            <a:pPr lvl="1"/>
            <a:r>
              <a:rPr lang="en-US" dirty="0" smtClean="0"/>
              <a:t>Hence, as real interest rate rises, investment will decrease. 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Additional insights on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Investment function and curve can be presented alternatively as a function of interest rate as follows;</a:t>
            </a:r>
          </a:p>
          <a:p>
            <a:pPr lvl="1">
              <a:buNone/>
            </a:pP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Additional insights on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Investment can also be taken as depending on income, making it a function of income as follows;</a:t>
            </a:r>
          </a:p>
          <a:p>
            <a:pPr lvl="1">
              <a:buNone/>
            </a:pP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A more complete version of the determination of equilibrium in goods market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Let’s make the following modifications to the model that we have by</a:t>
            </a:r>
          </a:p>
          <a:p>
            <a:pPr lvl="1"/>
            <a:r>
              <a:rPr lang="en-US" dirty="0" smtClean="0"/>
              <a:t>Adding export and import	</a:t>
            </a:r>
          </a:p>
          <a:p>
            <a:pPr lvl="2"/>
            <a:r>
              <a:rPr lang="en-US" dirty="0" smtClean="0"/>
              <a:t>Making import depending on Y in a similar way to consumption</a:t>
            </a:r>
          </a:p>
          <a:p>
            <a:pPr lvl="2"/>
            <a:r>
              <a:rPr lang="en-US" dirty="0" smtClean="0"/>
              <a:t>Export, on the other hand, can be taken as an exogenous variable. </a:t>
            </a:r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A more complete version of the determination of equilibrium in goods market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will have the following equation for AE</a:t>
            </a:r>
          </a:p>
          <a:p>
            <a:pPr lvl="1"/>
            <a:r>
              <a:rPr lang="en-US" sz="3600" dirty="0" smtClean="0">
                <a:latin typeface="Browallia New" pitchFamily="34" charset="-34"/>
                <a:cs typeface="Browallia New" pitchFamily="34" charset="-34"/>
              </a:rPr>
              <a:t>AE = C + I + G + X – M</a:t>
            </a:r>
          </a:p>
          <a:p>
            <a:pPr lvl="1"/>
            <a:r>
              <a:rPr lang="en-US" sz="3600" dirty="0" smtClean="0">
                <a:latin typeface="Browallia New" pitchFamily="34" charset="-34"/>
                <a:cs typeface="Browallia New" pitchFamily="34" charset="-34"/>
              </a:rPr>
              <a:t>AE = </a:t>
            </a:r>
            <a:endParaRPr lang="en-US" sz="3200" dirty="0" smtClean="0"/>
          </a:p>
          <a:p>
            <a:r>
              <a:rPr lang="en-US" dirty="0" smtClean="0"/>
              <a:t>How about finding the following</a:t>
            </a:r>
          </a:p>
          <a:p>
            <a:pPr lvl="1"/>
            <a:r>
              <a:rPr lang="en-US" dirty="0" smtClean="0"/>
              <a:t>Finding of equilibrium Y</a:t>
            </a:r>
          </a:p>
          <a:p>
            <a:pPr lvl="1"/>
            <a:r>
              <a:rPr lang="en-US" dirty="0" smtClean="0"/>
              <a:t>Finding multipliers</a:t>
            </a:r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385</Words>
  <Application>Microsoft Office PowerPoint</Application>
  <PresentationFormat>On-screen Show (4:3)</PresentationFormat>
  <Paragraphs>52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Angsana New</vt:lpstr>
      <vt:lpstr>Arial</vt:lpstr>
      <vt:lpstr>Browallia New</vt:lpstr>
      <vt:lpstr>Calibri</vt:lpstr>
      <vt:lpstr>Cordia New</vt:lpstr>
      <vt:lpstr>Office Theme</vt:lpstr>
      <vt:lpstr>Macroeconomics Additional insights on goods market</vt:lpstr>
      <vt:lpstr>Topics</vt:lpstr>
      <vt:lpstr>Additional theories on consumption</vt:lpstr>
      <vt:lpstr>Additional theories on consumption</vt:lpstr>
      <vt:lpstr>Additional theories on consumption</vt:lpstr>
      <vt:lpstr>Additional theories on consumption</vt:lpstr>
      <vt:lpstr>Additional insights on investment</vt:lpstr>
      <vt:lpstr>Additional insights on investment</vt:lpstr>
      <vt:lpstr>Additional insights on investment</vt:lpstr>
      <vt:lpstr>A more complete version of the determination of equilibrium in goods market</vt:lpstr>
      <vt:lpstr>A more complete version of the determination of equilibrium in goods market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 Additions to contents before mid-term</dc:title>
  <dc:creator>Thorn</dc:creator>
  <cp:lastModifiedBy>Thorn Pitidol</cp:lastModifiedBy>
  <cp:revision>19</cp:revision>
  <dcterms:created xsi:type="dcterms:W3CDTF">2014-10-02T15:31:53Z</dcterms:created>
  <dcterms:modified xsi:type="dcterms:W3CDTF">2018-03-19T08:34:47Z</dcterms:modified>
</cp:coreProperties>
</file>