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72" r:id="rId2"/>
    <p:sldId id="259" r:id="rId3"/>
    <p:sldId id="278" r:id="rId4"/>
    <p:sldId id="276" r:id="rId5"/>
    <p:sldId id="311" r:id="rId6"/>
    <p:sldId id="274" r:id="rId7"/>
    <p:sldId id="279" r:id="rId8"/>
    <p:sldId id="264" r:id="rId9"/>
    <p:sldId id="265" r:id="rId10"/>
    <p:sldId id="281" r:id="rId11"/>
    <p:sldId id="267" r:id="rId12"/>
    <p:sldId id="283" r:id="rId13"/>
    <p:sldId id="286" r:id="rId14"/>
    <p:sldId id="287" r:id="rId15"/>
    <p:sldId id="288" r:id="rId16"/>
    <p:sldId id="289" r:id="rId17"/>
    <p:sldId id="291" r:id="rId18"/>
    <p:sldId id="292" r:id="rId19"/>
    <p:sldId id="299" r:id="rId20"/>
    <p:sldId id="300" r:id="rId21"/>
    <p:sldId id="301" r:id="rId22"/>
    <p:sldId id="302" r:id="rId23"/>
    <p:sldId id="303" r:id="rId24"/>
    <p:sldId id="304" r:id="rId25"/>
    <p:sldId id="305" r:id="rId26"/>
    <p:sldId id="306" r:id="rId27"/>
    <p:sldId id="307" r:id="rId28"/>
    <p:sldId id="308" r:id="rId29"/>
    <p:sldId id="310" r:id="rId3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26" autoAdjust="0"/>
    <p:restoredTop sz="91398" autoAdjust="0"/>
  </p:normalViewPr>
  <p:slideViewPr>
    <p:cSldViewPr snapToGrid="0">
      <p:cViewPr>
        <p:scale>
          <a:sx n="80" d="100"/>
          <a:sy n="80" d="100"/>
        </p:scale>
        <p:origin x="-1272" y="26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ED26CB-65F5-490C-B224-7060FA092B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37B21D70-8277-4A16-8A06-7DCB52CA2749}">
      <dgm:prSet phldrT="[Text]" custT="1"/>
      <dgm:spPr>
        <a:solidFill>
          <a:schemeClr val="lt1">
            <a:hueOff val="0"/>
            <a:satOff val="0"/>
            <a:lumOff val="0"/>
          </a:schemeClr>
        </a:solidFill>
      </dgm:spPr>
      <dgm:t>
        <a:bodyPr/>
        <a:lstStyle/>
        <a:p>
          <a:r>
            <a:rPr lang="en-US" sz="2800" dirty="0" smtClean="0">
              <a:solidFill>
                <a:schemeClr val="accent1">
                  <a:lumMod val="50000"/>
                </a:schemeClr>
              </a:solidFill>
            </a:rPr>
            <a:t>Board of Directors</a:t>
          </a:r>
          <a:endParaRPr lang="en-US" sz="2800" dirty="0">
            <a:solidFill>
              <a:schemeClr val="accent1">
                <a:lumMod val="50000"/>
              </a:schemeClr>
            </a:solidFill>
          </a:endParaRPr>
        </a:p>
      </dgm:t>
    </dgm:pt>
    <dgm:pt modelId="{6D79975C-DF3A-4EFA-81F6-A160F4DA3B8C}" type="parTrans" cxnId="{C18E00B0-E0A7-40C7-9392-A9D8975345A3}">
      <dgm:prSet/>
      <dgm:spPr/>
      <dgm:t>
        <a:bodyPr/>
        <a:lstStyle/>
        <a:p>
          <a:endParaRPr lang="en-US"/>
        </a:p>
      </dgm:t>
    </dgm:pt>
    <dgm:pt modelId="{948B310F-AED6-4F30-B612-B4D19E408607}" type="sibTrans" cxnId="{C18E00B0-E0A7-40C7-9392-A9D8975345A3}">
      <dgm:prSet/>
      <dgm:spPr/>
      <dgm:t>
        <a:bodyPr/>
        <a:lstStyle/>
        <a:p>
          <a:endParaRPr lang="en-US"/>
        </a:p>
      </dgm:t>
    </dgm:pt>
    <dgm:pt modelId="{76DB251B-F047-425B-8EDC-91483C6264FC}">
      <dgm:prSet phldrT="[Text]" custT="1"/>
      <dgm:spPr>
        <a:solidFill>
          <a:schemeClr val="lt1">
            <a:hueOff val="0"/>
            <a:satOff val="0"/>
            <a:lumOff val="0"/>
          </a:schemeClr>
        </a:solidFill>
        <a:ln>
          <a:solidFill>
            <a:schemeClr val="accent6">
              <a:lumMod val="75000"/>
            </a:schemeClr>
          </a:solidFill>
        </a:ln>
      </dgm:spPr>
      <dgm:t>
        <a:bodyPr/>
        <a:lstStyle/>
        <a:p>
          <a:r>
            <a:rPr lang="en-US" sz="2400" dirty="0" smtClean="0">
              <a:solidFill>
                <a:schemeClr val="accent1">
                  <a:lumMod val="50000"/>
                </a:schemeClr>
              </a:solidFill>
            </a:rPr>
            <a:t>Chief Executive Officer (CEO)</a:t>
          </a:r>
          <a:endParaRPr lang="en-US" sz="2400" dirty="0">
            <a:solidFill>
              <a:schemeClr val="accent1">
                <a:lumMod val="50000"/>
              </a:schemeClr>
            </a:solidFill>
          </a:endParaRPr>
        </a:p>
      </dgm:t>
    </dgm:pt>
    <dgm:pt modelId="{0007E318-A016-4558-8B91-E71B4ECD8501}" type="parTrans" cxnId="{011B6EF4-1970-4063-89EF-26DF17F6B95E}">
      <dgm:prSet/>
      <dgm:spPr>
        <a:ln>
          <a:solidFill>
            <a:schemeClr val="tx1"/>
          </a:solidFill>
        </a:ln>
      </dgm:spPr>
      <dgm:t>
        <a:bodyPr/>
        <a:lstStyle/>
        <a:p>
          <a:endParaRPr lang="en-US" dirty="0"/>
        </a:p>
      </dgm:t>
    </dgm:pt>
    <dgm:pt modelId="{D3D12E8B-A1E9-4BDC-9D90-EA97597EAEF0}" type="sibTrans" cxnId="{011B6EF4-1970-4063-89EF-26DF17F6B95E}">
      <dgm:prSet/>
      <dgm:spPr/>
      <dgm:t>
        <a:bodyPr/>
        <a:lstStyle/>
        <a:p>
          <a:endParaRPr lang="en-US"/>
        </a:p>
      </dgm:t>
    </dgm:pt>
    <dgm:pt modelId="{BA3CB9AB-6C73-4B92-A69C-F25DE917269F}">
      <dgm:prSet custT="1"/>
      <dgm:spPr>
        <a:solidFill>
          <a:schemeClr val="lt1">
            <a:hueOff val="0"/>
            <a:satOff val="0"/>
            <a:lumOff val="0"/>
          </a:schemeClr>
        </a:solidFill>
        <a:ln>
          <a:solidFill>
            <a:schemeClr val="accent3">
              <a:lumMod val="75000"/>
            </a:schemeClr>
          </a:solidFill>
        </a:ln>
      </dgm:spPr>
      <dgm:t>
        <a:bodyPr/>
        <a:lstStyle/>
        <a:p>
          <a:r>
            <a:rPr lang="en-US" sz="2400" dirty="0" smtClean="0">
              <a:solidFill>
                <a:schemeClr val="accent1">
                  <a:lumMod val="50000"/>
                </a:schemeClr>
              </a:solidFill>
            </a:rPr>
            <a:t>Chief Financial Officer (CFO)</a:t>
          </a:r>
          <a:endParaRPr lang="en-US" sz="2400" dirty="0">
            <a:solidFill>
              <a:schemeClr val="accent1">
                <a:lumMod val="50000"/>
              </a:schemeClr>
            </a:solidFill>
          </a:endParaRPr>
        </a:p>
      </dgm:t>
    </dgm:pt>
    <dgm:pt modelId="{ADE4D72C-B732-46B4-BB8E-45A19318D5B5}" type="parTrans" cxnId="{670DAFE3-2052-4595-BEE5-15C080ECA75B}">
      <dgm:prSet/>
      <dgm:spPr>
        <a:ln>
          <a:solidFill>
            <a:schemeClr val="tx1"/>
          </a:solidFill>
        </a:ln>
      </dgm:spPr>
      <dgm:t>
        <a:bodyPr/>
        <a:lstStyle/>
        <a:p>
          <a:endParaRPr lang="en-US" dirty="0"/>
        </a:p>
      </dgm:t>
    </dgm:pt>
    <dgm:pt modelId="{1060BAE6-5247-46ED-81C1-AACBDDA8A2A3}" type="sibTrans" cxnId="{670DAFE3-2052-4595-BEE5-15C080ECA75B}">
      <dgm:prSet/>
      <dgm:spPr/>
      <dgm:t>
        <a:bodyPr/>
        <a:lstStyle/>
        <a:p>
          <a:endParaRPr lang="en-US"/>
        </a:p>
      </dgm:t>
    </dgm:pt>
    <dgm:pt modelId="{A8C523FD-13B1-4425-826D-A02F9A47CF75}">
      <dgm:prSet custT="1"/>
      <dgm:spPr>
        <a:solidFill>
          <a:schemeClr val="lt1">
            <a:hueOff val="0"/>
            <a:satOff val="0"/>
            <a:lumOff val="0"/>
          </a:schemeClr>
        </a:solidFill>
        <a:ln>
          <a:solidFill>
            <a:schemeClr val="accent3">
              <a:lumMod val="75000"/>
            </a:schemeClr>
          </a:solidFill>
        </a:ln>
      </dgm:spPr>
      <dgm:t>
        <a:bodyPr/>
        <a:lstStyle/>
        <a:p>
          <a:r>
            <a:rPr lang="en-US" sz="2400" dirty="0" smtClean="0">
              <a:solidFill>
                <a:schemeClr val="accent1">
                  <a:lumMod val="50000"/>
                </a:schemeClr>
              </a:solidFill>
            </a:rPr>
            <a:t>Chief Operating Officer (COO)</a:t>
          </a:r>
          <a:endParaRPr lang="en-US" sz="2400" dirty="0">
            <a:solidFill>
              <a:schemeClr val="accent1">
                <a:lumMod val="50000"/>
              </a:schemeClr>
            </a:solidFill>
          </a:endParaRPr>
        </a:p>
      </dgm:t>
    </dgm:pt>
    <dgm:pt modelId="{37719950-A6E4-424F-B202-F13D5A8C7A8B}" type="parTrans" cxnId="{654795BD-7FB4-42A2-8CB7-68D5369DE9A0}">
      <dgm:prSet/>
      <dgm:spPr>
        <a:ln>
          <a:solidFill>
            <a:schemeClr val="tx1"/>
          </a:solidFill>
        </a:ln>
      </dgm:spPr>
      <dgm:t>
        <a:bodyPr/>
        <a:lstStyle/>
        <a:p>
          <a:endParaRPr lang="en-US" dirty="0"/>
        </a:p>
      </dgm:t>
    </dgm:pt>
    <dgm:pt modelId="{7EF5B16B-1157-45F2-BB8D-84122D78D936}" type="sibTrans" cxnId="{654795BD-7FB4-42A2-8CB7-68D5369DE9A0}">
      <dgm:prSet/>
      <dgm:spPr/>
      <dgm:t>
        <a:bodyPr/>
        <a:lstStyle/>
        <a:p>
          <a:endParaRPr lang="en-US"/>
        </a:p>
      </dgm:t>
    </dgm:pt>
    <dgm:pt modelId="{D7357F99-4512-43B7-8C69-0736CBB61CF7}">
      <dgm:prSet custT="1"/>
      <dgm:spPr>
        <a:solidFill>
          <a:schemeClr val="lt1">
            <a:hueOff val="0"/>
            <a:satOff val="0"/>
            <a:lumOff val="0"/>
          </a:schemeClr>
        </a:solidFill>
        <a:ln>
          <a:solidFill>
            <a:schemeClr val="accent2">
              <a:lumMod val="75000"/>
            </a:schemeClr>
          </a:solidFill>
        </a:ln>
      </dgm:spPr>
      <dgm:t>
        <a:bodyPr/>
        <a:lstStyle/>
        <a:p>
          <a:r>
            <a:rPr lang="en-US" sz="2400" dirty="0" smtClean="0">
              <a:solidFill>
                <a:schemeClr val="accent1">
                  <a:lumMod val="50000"/>
                </a:schemeClr>
              </a:solidFill>
            </a:rPr>
            <a:t>Marketing, Production, Human Resources, and Other Operating Departments</a:t>
          </a:r>
          <a:endParaRPr lang="en-US" sz="2400" dirty="0">
            <a:solidFill>
              <a:schemeClr val="accent1">
                <a:lumMod val="50000"/>
              </a:schemeClr>
            </a:solidFill>
          </a:endParaRPr>
        </a:p>
      </dgm:t>
    </dgm:pt>
    <dgm:pt modelId="{3ABDA812-4A76-473B-98D0-E2C1BED6942E}" type="parTrans" cxnId="{2F7D42C0-7458-4CB1-AC8A-2C77881E22C8}">
      <dgm:prSet/>
      <dgm:spPr>
        <a:ln>
          <a:solidFill>
            <a:schemeClr val="tx1"/>
          </a:solidFill>
        </a:ln>
      </dgm:spPr>
      <dgm:t>
        <a:bodyPr/>
        <a:lstStyle/>
        <a:p>
          <a:endParaRPr lang="en-US" dirty="0"/>
        </a:p>
      </dgm:t>
    </dgm:pt>
    <dgm:pt modelId="{05B297D4-DD97-49F2-BF50-125B141D6358}" type="sibTrans" cxnId="{2F7D42C0-7458-4CB1-AC8A-2C77881E22C8}">
      <dgm:prSet/>
      <dgm:spPr/>
      <dgm:t>
        <a:bodyPr/>
        <a:lstStyle/>
        <a:p>
          <a:endParaRPr lang="en-US"/>
        </a:p>
      </dgm:t>
    </dgm:pt>
    <dgm:pt modelId="{C5D754A5-6055-4B72-A16C-3DB8CB8BC32C}">
      <dgm:prSet custT="1"/>
      <dgm:spPr>
        <a:solidFill>
          <a:schemeClr val="lt1">
            <a:hueOff val="0"/>
            <a:satOff val="0"/>
            <a:lumOff val="0"/>
          </a:schemeClr>
        </a:solidFill>
        <a:ln>
          <a:solidFill>
            <a:schemeClr val="accent2">
              <a:lumMod val="75000"/>
            </a:schemeClr>
          </a:solidFill>
        </a:ln>
      </dgm:spPr>
      <dgm:t>
        <a:bodyPr/>
        <a:lstStyle/>
        <a:p>
          <a:r>
            <a:rPr lang="en-US" sz="2400" dirty="0" smtClean="0">
              <a:solidFill>
                <a:schemeClr val="accent1">
                  <a:lumMod val="50000"/>
                </a:schemeClr>
              </a:solidFill>
            </a:rPr>
            <a:t>Accounting, Treasury, Credit, Legal, Capital Budgeting, and Investor Relations</a:t>
          </a:r>
          <a:endParaRPr lang="en-US" sz="2400" dirty="0">
            <a:solidFill>
              <a:schemeClr val="accent1">
                <a:lumMod val="50000"/>
              </a:schemeClr>
            </a:solidFill>
          </a:endParaRPr>
        </a:p>
      </dgm:t>
    </dgm:pt>
    <dgm:pt modelId="{17AA64A6-B7E1-4409-A558-0E2074127A26}" type="parTrans" cxnId="{4CA43CB1-A9BA-4D73-BBF8-60571A285691}">
      <dgm:prSet/>
      <dgm:spPr>
        <a:ln>
          <a:solidFill>
            <a:schemeClr val="tx1"/>
          </a:solidFill>
        </a:ln>
      </dgm:spPr>
      <dgm:t>
        <a:bodyPr/>
        <a:lstStyle/>
        <a:p>
          <a:endParaRPr lang="en-US" dirty="0"/>
        </a:p>
      </dgm:t>
    </dgm:pt>
    <dgm:pt modelId="{2F2BCCD2-41B7-4A10-961F-8256B1472703}" type="sibTrans" cxnId="{4CA43CB1-A9BA-4D73-BBF8-60571A285691}">
      <dgm:prSet/>
      <dgm:spPr/>
      <dgm:t>
        <a:bodyPr/>
        <a:lstStyle/>
        <a:p>
          <a:endParaRPr lang="en-US"/>
        </a:p>
      </dgm:t>
    </dgm:pt>
    <dgm:pt modelId="{6491BD4A-5A1B-466E-A055-6AB89CBAA403}" type="pres">
      <dgm:prSet presAssocID="{E7ED26CB-65F5-490C-B224-7060FA092B5E}" presName="hierChild1" presStyleCnt="0">
        <dgm:presLayoutVars>
          <dgm:chPref val="1"/>
          <dgm:dir/>
          <dgm:animOne val="branch"/>
          <dgm:animLvl val="lvl"/>
          <dgm:resizeHandles/>
        </dgm:presLayoutVars>
      </dgm:prSet>
      <dgm:spPr/>
      <dgm:t>
        <a:bodyPr/>
        <a:lstStyle/>
        <a:p>
          <a:endParaRPr lang="en-US"/>
        </a:p>
      </dgm:t>
    </dgm:pt>
    <dgm:pt modelId="{5A0CF89E-2E74-4642-A702-4D0AF6AF9044}" type="pres">
      <dgm:prSet presAssocID="{37B21D70-8277-4A16-8A06-7DCB52CA2749}" presName="hierRoot1" presStyleCnt="0"/>
      <dgm:spPr/>
    </dgm:pt>
    <dgm:pt modelId="{3E0DC40D-1F2B-48BC-80DA-599D3BF7D0A5}" type="pres">
      <dgm:prSet presAssocID="{37B21D70-8277-4A16-8A06-7DCB52CA2749}" presName="composite" presStyleCnt="0"/>
      <dgm:spPr/>
    </dgm:pt>
    <dgm:pt modelId="{D8235FD2-E640-472F-8958-06828A0F62C0}" type="pres">
      <dgm:prSet presAssocID="{37B21D70-8277-4A16-8A06-7DCB52CA2749}" presName="background" presStyleLbl="node0" presStyleIdx="0" presStyleCnt="1"/>
      <dgm:spPr/>
    </dgm:pt>
    <dgm:pt modelId="{C0D046FA-F399-493E-9576-59C2E4FE8A5F}" type="pres">
      <dgm:prSet presAssocID="{37B21D70-8277-4A16-8A06-7DCB52CA2749}" presName="text" presStyleLbl="fgAcc0" presStyleIdx="0" presStyleCnt="1" custScaleX="196529" custScaleY="51649" custLinFactNeighborY="2937">
        <dgm:presLayoutVars>
          <dgm:chPref val="3"/>
        </dgm:presLayoutVars>
      </dgm:prSet>
      <dgm:spPr/>
      <dgm:t>
        <a:bodyPr/>
        <a:lstStyle/>
        <a:p>
          <a:endParaRPr lang="en-US"/>
        </a:p>
      </dgm:t>
    </dgm:pt>
    <dgm:pt modelId="{9E5A34EC-B353-48B9-88CA-205F4279FBFA}" type="pres">
      <dgm:prSet presAssocID="{37B21D70-8277-4A16-8A06-7DCB52CA2749}" presName="hierChild2" presStyleCnt="0"/>
      <dgm:spPr/>
    </dgm:pt>
    <dgm:pt modelId="{9DE923D3-9949-4D3C-8BB7-46D6F19DF01D}" type="pres">
      <dgm:prSet presAssocID="{0007E318-A016-4558-8B91-E71B4ECD8501}" presName="Name10" presStyleLbl="parChTrans1D2" presStyleIdx="0" presStyleCnt="1"/>
      <dgm:spPr/>
      <dgm:t>
        <a:bodyPr/>
        <a:lstStyle/>
        <a:p>
          <a:endParaRPr lang="en-US"/>
        </a:p>
      </dgm:t>
    </dgm:pt>
    <dgm:pt modelId="{DF2B93E9-30CD-436D-8900-59BA9D81CAEF}" type="pres">
      <dgm:prSet presAssocID="{76DB251B-F047-425B-8EDC-91483C6264FC}" presName="hierRoot2" presStyleCnt="0"/>
      <dgm:spPr/>
    </dgm:pt>
    <dgm:pt modelId="{D51F3E11-67C8-44AB-9B12-2F19B0964878}" type="pres">
      <dgm:prSet presAssocID="{76DB251B-F047-425B-8EDC-91483C6264FC}" presName="composite2" presStyleCnt="0"/>
      <dgm:spPr/>
    </dgm:pt>
    <dgm:pt modelId="{5379288A-1C09-42C5-9EA5-E269AFE75017}" type="pres">
      <dgm:prSet presAssocID="{76DB251B-F047-425B-8EDC-91483C6264FC}" presName="background2" presStyleLbl="node2" presStyleIdx="0" presStyleCnt="1"/>
      <dgm:spPr>
        <a:solidFill>
          <a:schemeClr val="accent6">
            <a:lumMod val="75000"/>
          </a:schemeClr>
        </a:solidFill>
      </dgm:spPr>
      <dgm:t>
        <a:bodyPr/>
        <a:lstStyle/>
        <a:p>
          <a:endParaRPr lang="en-US"/>
        </a:p>
      </dgm:t>
    </dgm:pt>
    <dgm:pt modelId="{2AC4E5BD-911D-462E-B0F3-800318FA8B57}" type="pres">
      <dgm:prSet presAssocID="{76DB251B-F047-425B-8EDC-91483C6264FC}" presName="text2" presStyleLbl="fgAcc2" presStyleIdx="0" presStyleCnt="1" custScaleX="260374" custScaleY="59885">
        <dgm:presLayoutVars>
          <dgm:chPref val="3"/>
        </dgm:presLayoutVars>
      </dgm:prSet>
      <dgm:spPr/>
      <dgm:t>
        <a:bodyPr/>
        <a:lstStyle/>
        <a:p>
          <a:endParaRPr lang="en-US"/>
        </a:p>
      </dgm:t>
    </dgm:pt>
    <dgm:pt modelId="{35E9DC99-CCAD-447C-A6B4-686D7D759005}" type="pres">
      <dgm:prSet presAssocID="{76DB251B-F047-425B-8EDC-91483C6264FC}" presName="hierChild3" presStyleCnt="0"/>
      <dgm:spPr/>
    </dgm:pt>
    <dgm:pt modelId="{5107CB15-3009-49F3-897E-B70357B2364A}" type="pres">
      <dgm:prSet presAssocID="{37719950-A6E4-424F-B202-F13D5A8C7A8B}" presName="Name17" presStyleLbl="parChTrans1D3" presStyleIdx="0" presStyleCnt="2"/>
      <dgm:spPr/>
      <dgm:t>
        <a:bodyPr/>
        <a:lstStyle/>
        <a:p>
          <a:endParaRPr lang="en-US"/>
        </a:p>
      </dgm:t>
    </dgm:pt>
    <dgm:pt modelId="{0516B49F-D239-4D6B-A631-A056FB6BA2CA}" type="pres">
      <dgm:prSet presAssocID="{A8C523FD-13B1-4425-826D-A02F9A47CF75}" presName="hierRoot3" presStyleCnt="0"/>
      <dgm:spPr/>
    </dgm:pt>
    <dgm:pt modelId="{E1C32365-4F7C-4E1D-9756-E3BD0A2317E5}" type="pres">
      <dgm:prSet presAssocID="{A8C523FD-13B1-4425-826D-A02F9A47CF75}" presName="composite3" presStyleCnt="0"/>
      <dgm:spPr/>
    </dgm:pt>
    <dgm:pt modelId="{9F8C5E45-D62B-48CA-BCAA-2E43C81A26A1}" type="pres">
      <dgm:prSet presAssocID="{A8C523FD-13B1-4425-826D-A02F9A47CF75}" presName="background3" presStyleLbl="node3" presStyleIdx="0" presStyleCnt="2"/>
      <dgm:spPr>
        <a:solidFill>
          <a:schemeClr val="accent3">
            <a:lumMod val="75000"/>
          </a:schemeClr>
        </a:solidFill>
      </dgm:spPr>
      <dgm:t>
        <a:bodyPr/>
        <a:lstStyle/>
        <a:p>
          <a:endParaRPr lang="en-US"/>
        </a:p>
      </dgm:t>
    </dgm:pt>
    <dgm:pt modelId="{B8F107B9-EC54-4D4B-9909-C98216E35945}" type="pres">
      <dgm:prSet presAssocID="{A8C523FD-13B1-4425-826D-A02F9A47CF75}" presName="text3" presStyleLbl="fgAcc3" presStyleIdx="0" presStyleCnt="2" custScaleX="260054" custScaleY="64485">
        <dgm:presLayoutVars>
          <dgm:chPref val="3"/>
        </dgm:presLayoutVars>
      </dgm:prSet>
      <dgm:spPr/>
      <dgm:t>
        <a:bodyPr/>
        <a:lstStyle/>
        <a:p>
          <a:endParaRPr lang="en-US"/>
        </a:p>
      </dgm:t>
    </dgm:pt>
    <dgm:pt modelId="{F5A4E057-04F2-4D81-A25B-C3F616B48713}" type="pres">
      <dgm:prSet presAssocID="{A8C523FD-13B1-4425-826D-A02F9A47CF75}" presName="hierChild4" presStyleCnt="0"/>
      <dgm:spPr/>
    </dgm:pt>
    <dgm:pt modelId="{FCADB182-3F68-409C-A6EE-61EB5200AEE3}" type="pres">
      <dgm:prSet presAssocID="{3ABDA812-4A76-473B-98D0-E2C1BED6942E}" presName="Name23" presStyleLbl="parChTrans1D4" presStyleIdx="0" presStyleCnt="2"/>
      <dgm:spPr/>
      <dgm:t>
        <a:bodyPr/>
        <a:lstStyle/>
        <a:p>
          <a:endParaRPr lang="en-US"/>
        </a:p>
      </dgm:t>
    </dgm:pt>
    <dgm:pt modelId="{64CEC915-57E9-4D61-AC21-0E422BA12B06}" type="pres">
      <dgm:prSet presAssocID="{D7357F99-4512-43B7-8C69-0736CBB61CF7}" presName="hierRoot4" presStyleCnt="0"/>
      <dgm:spPr/>
    </dgm:pt>
    <dgm:pt modelId="{A48DD873-4F8E-4292-80EB-1DD43E227AA9}" type="pres">
      <dgm:prSet presAssocID="{D7357F99-4512-43B7-8C69-0736CBB61CF7}" presName="composite4" presStyleCnt="0"/>
      <dgm:spPr/>
    </dgm:pt>
    <dgm:pt modelId="{B445C2C7-EAF3-41B1-A9B1-56631FB9CA23}" type="pres">
      <dgm:prSet presAssocID="{D7357F99-4512-43B7-8C69-0736CBB61CF7}" presName="background4" presStyleLbl="node4" presStyleIdx="0" presStyleCnt="2"/>
      <dgm:spPr>
        <a:solidFill>
          <a:schemeClr val="accent2">
            <a:lumMod val="75000"/>
          </a:schemeClr>
        </a:solidFill>
      </dgm:spPr>
      <dgm:t>
        <a:bodyPr/>
        <a:lstStyle/>
        <a:p>
          <a:endParaRPr lang="en-US"/>
        </a:p>
      </dgm:t>
    </dgm:pt>
    <dgm:pt modelId="{7F9A0BF6-47C1-4C7C-A19B-C53E86021052}" type="pres">
      <dgm:prSet presAssocID="{D7357F99-4512-43B7-8C69-0736CBB61CF7}" presName="text4" presStyleLbl="fgAcc4" presStyleIdx="0" presStyleCnt="2" custScaleX="249629" custScaleY="144300">
        <dgm:presLayoutVars>
          <dgm:chPref val="3"/>
        </dgm:presLayoutVars>
      </dgm:prSet>
      <dgm:spPr/>
      <dgm:t>
        <a:bodyPr/>
        <a:lstStyle/>
        <a:p>
          <a:endParaRPr lang="en-US"/>
        </a:p>
      </dgm:t>
    </dgm:pt>
    <dgm:pt modelId="{ADA75D55-B46C-4450-A4F2-C1CE5C1EEE19}" type="pres">
      <dgm:prSet presAssocID="{D7357F99-4512-43B7-8C69-0736CBB61CF7}" presName="hierChild5" presStyleCnt="0"/>
      <dgm:spPr/>
    </dgm:pt>
    <dgm:pt modelId="{6FB391A5-ECD4-48BE-918B-11AA1335113E}" type="pres">
      <dgm:prSet presAssocID="{ADE4D72C-B732-46B4-BB8E-45A19318D5B5}" presName="Name17" presStyleLbl="parChTrans1D3" presStyleIdx="1" presStyleCnt="2"/>
      <dgm:spPr/>
      <dgm:t>
        <a:bodyPr/>
        <a:lstStyle/>
        <a:p>
          <a:endParaRPr lang="en-US"/>
        </a:p>
      </dgm:t>
    </dgm:pt>
    <dgm:pt modelId="{2A86265F-3627-4868-A5EF-269C1A439443}" type="pres">
      <dgm:prSet presAssocID="{BA3CB9AB-6C73-4B92-A69C-F25DE917269F}" presName="hierRoot3" presStyleCnt="0"/>
      <dgm:spPr/>
    </dgm:pt>
    <dgm:pt modelId="{D253154C-6A13-4F53-AD2A-8E8F452571D0}" type="pres">
      <dgm:prSet presAssocID="{BA3CB9AB-6C73-4B92-A69C-F25DE917269F}" presName="composite3" presStyleCnt="0"/>
      <dgm:spPr/>
    </dgm:pt>
    <dgm:pt modelId="{A3FAF3D3-E04F-4A9A-A90C-427CDAFE31B9}" type="pres">
      <dgm:prSet presAssocID="{BA3CB9AB-6C73-4B92-A69C-F25DE917269F}" presName="background3" presStyleLbl="node3" presStyleIdx="1" presStyleCnt="2"/>
      <dgm:spPr>
        <a:solidFill>
          <a:schemeClr val="accent3">
            <a:lumMod val="75000"/>
          </a:schemeClr>
        </a:solidFill>
      </dgm:spPr>
      <dgm:t>
        <a:bodyPr/>
        <a:lstStyle/>
        <a:p>
          <a:endParaRPr lang="en-US"/>
        </a:p>
      </dgm:t>
    </dgm:pt>
    <dgm:pt modelId="{8064DF09-C37D-4366-A064-F5D6E24D6E06}" type="pres">
      <dgm:prSet presAssocID="{BA3CB9AB-6C73-4B92-A69C-F25DE917269F}" presName="text3" presStyleLbl="fgAcc3" presStyleIdx="1" presStyleCnt="2" custScaleX="262204" custScaleY="59998">
        <dgm:presLayoutVars>
          <dgm:chPref val="3"/>
        </dgm:presLayoutVars>
      </dgm:prSet>
      <dgm:spPr/>
      <dgm:t>
        <a:bodyPr/>
        <a:lstStyle/>
        <a:p>
          <a:endParaRPr lang="en-US"/>
        </a:p>
      </dgm:t>
    </dgm:pt>
    <dgm:pt modelId="{11306948-C540-46B1-9A1B-7D281D15341B}" type="pres">
      <dgm:prSet presAssocID="{BA3CB9AB-6C73-4B92-A69C-F25DE917269F}" presName="hierChild4" presStyleCnt="0"/>
      <dgm:spPr/>
    </dgm:pt>
    <dgm:pt modelId="{A1387155-7402-421A-B484-8D76AF921CE0}" type="pres">
      <dgm:prSet presAssocID="{17AA64A6-B7E1-4409-A558-0E2074127A26}" presName="Name23" presStyleLbl="parChTrans1D4" presStyleIdx="1" presStyleCnt="2"/>
      <dgm:spPr/>
      <dgm:t>
        <a:bodyPr/>
        <a:lstStyle/>
        <a:p>
          <a:endParaRPr lang="en-US"/>
        </a:p>
      </dgm:t>
    </dgm:pt>
    <dgm:pt modelId="{B0594C55-84F5-478D-86C4-E80AA28B16EC}" type="pres">
      <dgm:prSet presAssocID="{C5D754A5-6055-4B72-A16C-3DB8CB8BC32C}" presName="hierRoot4" presStyleCnt="0"/>
      <dgm:spPr/>
    </dgm:pt>
    <dgm:pt modelId="{3488DDD8-9DD6-4C83-B994-7E1B7BF8E311}" type="pres">
      <dgm:prSet presAssocID="{C5D754A5-6055-4B72-A16C-3DB8CB8BC32C}" presName="composite4" presStyleCnt="0"/>
      <dgm:spPr/>
    </dgm:pt>
    <dgm:pt modelId="{05161A21-E835-4B36-B58B-B8B3282DA35A}" type="pres">
      <dgm:prSet presAssocID="{C5D754A5-6055-4B72-A16C-3DB8CB8BC32C}" presName="background4" presStyleLbl="node4" presStyleIdx="1" presStyleCnt="2"/>
      <dgm:spPr>
        <a:solidFill>
          <a:schemeClr val="accent2">
            <a:lumMod val="75000"/>
          </a:schemeClr>
        </a:solidFill>
      </dgm:spPr>
      <dgm:t>
        <a:bodyPr/>
        <a:lstStyle/>
        <a:p>
          <a:endParaRPr lang="en-US"/>
        </a:p>
      </dgm:t>
    </dgm:pt>
    <dgm:pt modelId="{0D9C8868-46A3-4FBC-B6C9-75AACD3E145B}" type="pres">
      <dgm:prSet presAssocID="{C5D754A5-6055-4B72-A16C-3DB8CB8BC32C}" presName="text4" presStyleLbl="fgAcc4" presStyleIdx="1" presStyleCnt="2" custScaleX="247959" custScaleY="154344">
        <dgm:presLayoutVars>
          <dgm:chPref val="3"/>
        </dgm:presLayoutVars>
      </dgm:prSet>
      <dgm:spPr/>
      <dgm:t>
        <a:bodyPr/>
        <a:lstStyle/>
        <a:p>
          <a:endParaRPr lang="en-US"/>
        </a:p>
      </dgm:t>
    </dgm:pt>
    <dgm:pt modelId="{7870D3D2-0BDF-4EF7-AC44-A796E001667D}" type="pres">
      <dgm:prSet presAssocID="{C5D754A5-6055-4B72-A16C-3DB8CB8BC32C}" presName="hierChild5" presStyleCnt="0"/>
      <dgm:spPr/>
    </dgm:pt>
  </dgm:ptLst>
  <dgm:cxnLst>
    <dgm:cxn modelId="{78380A2D-1431-4933-8F17-C93F28B826BA}" type="presOf" srcId="{17AA64A6-B7E1-4409-A558-0E2074127A26}" destId="{A1387155-7402-421A-B484-8D76AF921CE0}" srcOrd="0" destOrd="0" presId="urn:microsoft.com/office/officeart/2005/8/layout/hierarchy1"/>
    <dgm:cxn modelId="{6A38C403-DC37-4E47-B9D2-18A715125542}" type="presOf" srcId="{E7ED26CB-65F5-490C-B224-7060FA092B5E}" destId="{6491BD4A-5A1B-466E-A055-6AB89CBAA403}" srcOrd="0" destOrd="0" presId="urn:microsoft.com/office/officeart/2005/8/layout/hierarchy1"/>
    <dgm:cxn modelId="{011B6EF4-1970-4063-89EF-26DF17F6B95E}" srcId="{37B21D70-8277-4A16-8A06-7DCB52CA2749}" destId="{76DB251B-F047-425B-8EDC-91483C6264FC}" srcOrd="0" destOrd="0" parTransId="{0007E318-A016-4558-8B91-E71B4ECD8501}" sibTransId="{D3D12E8B-A1E9-4BDC-9D90-EA97597EAEF0}"/>
    <dgm:cxn modelId="{C18E00B0-E0A7-40C7-9392-A9D8975345A3}" srcId="{E7ED26CB-65F5-490C-B224-7060FA092B5E}" destId="{37B21D70-8277-4A16-8A06-7DCB52CA2749}" srcOrd="0" destOrd="0" parTransId="{6D79975C-DF3A-4EFA-81F6-A160F4DA3B8C}" sibTransId="{948B310F-AED6-4F30-B612-B4D19E408607}"/>
    <dgm:cxn modelId="{3EE6DCD4-D08C-4BD2-8D1F-23000B846B31}" type="presOf" srcId="{ADE4D72C-B732-46B4-BB8E-45A19318D5B5}" destId="{6FB391A5-ECD4-48BE-918B-11AA1335113E}" srcOrd="0" destOrd="0" presId="urn:microsoft.com/office/officeart/2005/8/layout/hierarchy1"/>
    <dgm:cxn modelId="{4CA43CB1-A9BA-4D73-BBF8-60571A285691}" srcId="{BA3CB9AB-6C73-4B92-A69C-F25DE917269F}" destId="{C5D754A5-6055-4B72-A16C-3DB8CB8BC32C}" srcOrd="0" destOrd="0" parTransId="{17AA64A6-B7E1-4409-A558-0E2074127A26}" sibTransId="{2F2BCCD2-41B7-4A10-961F-8256B1472703}"/>
    <dgm:cxn modelId="{F40E9031-36B9-42CA-BEE9-A57F8E4BAA74}" type="presOf" srcId="{0007E318-A016-4558-8B91-E71B4ECD8501}" destId="{9DE923D3-9949-4D3C-8BB7-46D6F19DF01D}" srcOrd="0" destOrd="0" presId="urn:microsoft.com/office/officeart/2005/8/layout/hierarchy1"/>
    <dgm:cxn modelId="{CC5BD8BB-E335-4960-A9D4-5AA6B51CA44E}" type="presOf" srcId="{BA3CB9AB-6C73-4B92-A69C-F25DE917269F}" destId="{8064DF09-C37D-4366-A064-F5D6E24D6E06}" srcOrd="0" destOrd="0" presId="urn:microsoft.com/office/officeart/2005/8/layout/hierarchy1"/>
    <dgm:cxn modelId="{DAD677E5-D826-4F2D-B9A2-7F6E15B058F6}" type="presOf" srcId="{76DB251B-F047-425B-8EDC-91483C6264FC}" destId="{2AC4E5BD-911D-462E-B0F3-800318FA8B57}" srcOrd="0" destOrd="0" presId="urn:microsoft.com/office/officeart/2005/8/layout/hierarchy1"/>
    <dgm:cxn modelId="{670DAFE3-2052-4595-BEE5-15C080ECA75B}" srcId="{76DB251B-F047-425B-8EDC-91483C6264FC}" destId="{BA3CB9AB-6C73-4B92-A69C-F25DE917269F}" srcOrd="1" destOrd="0" parTransId="{ADE4D72C-B732-46B4-BB8E-45A19318D5B5}" sibTransId="{1060BAE6-5247-46ED-81C1-AACBDDA8A2A3}"/>
    <dgm:cxn modelId="{FE4F2103-BADF-4E48-9D18-345DAA625752}" type="presOf" srcId="{3ABDA812-4A76-473B-98D0-E2C1BED6942E}" destId="{FCADB182-3F68-409C-A6EE-61EB5200AEE3}" srcOrd="0" destOrd="0" presId="urn:microsoft.com/office/officeart/2005/8/layout/hierarchy1"/>
    <dgm:cxn modelId="{E07BE6E1-E683-4C7C-9F2C-6243A6BAE844}" type="presOf" srcId="{37719950-A6E4-424F-B202-F13D5A8C7A8B}" destId="{5107CB15-3009-49F3-897E-B70357B2364A}" srcOrd="0" destOrd="0" presId="urn:microsoft.com/office/officeart/2005/8/layout/hierarchy1"/>
    <dgm:cxn modelId="{5E3376F3-2DEB-4527-83B1-7305CD98CE6E}" type="presOf" srcId="{C5D754A5-6055-4B72-A16C-3DB8CB8BC32C}" destId="{0D9C8868-46A3-4FBC-B6C9-75AACD3E145B}" srcOrd="0" destOrd="0" presId="urn:microsoft.com/office/officeart/2005/8/layout/hierarchy1"/>
    <dgm:cxn modelId="{C757F1BD-6C6C-42AF-A014-B7F309A62B52}" type="presOf" srcId="{37B21D70-8277-4A16-8A06-7DCB52CA2749}" destId="{C0D046FA-F399-493E-9576-59C2E4FE8A5F}" srcOrd="0" destOrd="0" presId="urn:microsoft.com/office/officeart/2005/8/layout/hierarchy1"/>
    <dgm:cxn modelId="{1FB75A4A-B3FB-45C4-812C-C32BD090D6D4}" type="presOf" srcId="{D7357F99-4512-43B7-8C69-0736CBB61CF7}" destId="{7F9A0BF6-47C1-4C7C-A19B-C53E86021052}" srcOrd="0" destOrd="0" presId="urn:microsoft.com/office/officeart/2005/8/layout/hierarchy1"/>
    <dgm:cxn modelId="{2F7D42C0-7458-4CB1-AC8A-2C77881E22C8}" srcId="{A8C523FD-13B1-4425-826D-A02F9A47CF75}" destId="{D7357F99-4512-43B7-8C69-0736CBB61CF7}" srcOrd="0" destOrd="0" parTransId="{3ABDA812-4A76-473B-98D0-E2C1BED6942E}" sibTransId="{05B297D4-DD97-49F2-BF50-125B141D6358}"/>
    <dgm:cxn modelId="{654795BD-7FB4-42A2-8CB7-68D5369DE9A0}" srcId="{76DB251B-F047-425B-8EDC-91483C6264FC}" destId="{A8C523FD-13B1-4425-826D-A02F9A47CF75}" srcOrd="0" destOrd="0" parTransId="{37719950-A6E4-424F-B202-F13D5A8C7A8B}" sibTransId="{7EF5B16B-1157-45F2-BB8D-84122D78D936}"/>
    <dgm:cxn modelId="{6E677056-9301-4C7E-9784-EB0E2807C25A}" type="presOf" srcId="{A8C523FD-13B1-4425-826D-A02F9A47CF75}" destId="{B8F107B9-EC54-4D4B-9909-C98216E35945}" srcOrd="0" destOrd="0" presId="urn:microsoft.com/office/officeart/2005/8/layout/hierarchy1"/>
    <dgm:cxn modelId="{B66EEB35-FA69-4FA4-A6E6-9E41CB78A902}" type="presParOf" srcId="{6491BD4A-5A1B-466E-A055-6AB89CBAA403}" destId="{5A0CF89E-2E74-4642-A702-4D0AF6AF9044}" srcOrd="0" destOrd="0" presId="urn:microsoft.com/office/officeart/2005/8/layout/hierarchy1"/>
    <dgm:cxn modelId="{EEA060C1-40E0-4CFB-BDAC-46B5CDD621A5}" type="presParOf" srcId="{5A0CF89E-2E74-4642-A702-4D0AF6AF9044}" destId="{3E0DC40D-1F2B-48BC-80DA-599D3BF7D0A5}" srcOrd="0" destOrd="0" presId="urn:microsoft.com/office/officeart/2005/8/layout/hierarchy1"/>
    <dgm:cxn modelId="{2A1FEC0D-74A7-454A-A0D7-1407224EA3FC}" type="presParOf" srcId="{3E0DC40D-1F2B-48BC-80DA-599D3BF7D0A5}" destId="{D8235FD2-E640-472F-8958-06828A0F62C0}" srcOrd="0" destOrd="0" presId="urn:microsoft.com/office/officeart/2005/8/layout/hierarchy1"/>
    <dgm:cxn modelId="{4A3EA529-0517-46BB-9ED7-3F4A2807B144}" type="presParOf" srcId="{3E0DC40D-1F2B-48BC-80DA-599D3BF7D0A5}" destId="{C0D046FA-F399-493E-9576-59C2E4FE8A5F}" srcOrd="1" destOrd="0" presId="urn:microsoft.com/office/officeart/2005/8/layout/hierarchy1"/>
    <dgm:cxn modelId="{A811056F-3702-42BA-8952-805E9E4DE12E}" type="presParOf" srcId="{5A0CF89E-2E74-4642-A702-4D0AF6AF9044}" destId="{9E5A34EC-B353-48B9-88CA-205F4279FBFA}" srcOrd="1" destOrd="0" presId="urn:microsoft.com/office/officeart/2005/8/layout/hierarchy1"/>
    <dgm:cxn modelId="{A277D059-B636-48F9-93BD-34C42E248622}" type="presParOf" srcId="{9E5A34EC-B353-48B9-88CA-205F4279FBFA}" destId="{9DE923D3-9949-4D3C-8BB7-46D6F19DF01D}" srcOrd="0" destOrd="0" presId="urn:microsoft.com/office/officeart/2005/8/layout/hierarchy1"/>
    <dgm:cxn modelId="{76D35ED1-AE1F-4C1F-B24F-D7C67B8F3596}" type="presParOf" srcId="{9E5A34EC-B353-48B9-88CA-205F4279FBFA}" destId="{DF2B93E9-30CD-436D-8900-59BA9D81CAEF}" srcOrd="1" destOrd="0" presId="urn:microsoft.com/office/officeart/2005/8/layout/hierarchy1"/>
    <dgm:cxn modelId="{B5446847-08A8-439A-96D7-D0314B787D0C}" type="presParOf" srcId="{DF2B93E9-30CD-436D-8900-59BA9D81CAEF}" destId="{D51F3E11-67C8-44AB-9B12-2F19B0964878}" srcOrd="0" destOrd="0" presId="urn:microsoft.com/office/officeart/2005/8/layout/hierarchy1"/>
    <dgm:cxn modelId="{44EED9BF-0AE4-4DB3-8D34-427012230D7C}" type="presParOf" srcId="{D51F3E11-67C8-44AB-9B12-2F19B0964878}" destId="{5379288A-1C09-42C5-9EA5-E269AFE75017}" srcOrd="0" destOrd="0" presId="urn:microsoft.com/office/officeart/2005/8/layout/hierarchy1"/>
    <dgm:cxn modelId="{02F5CA43-D135-4A9F-840D-7A63432811DB}" type="presParOf" srcId="{D51F3E11-67C8-44AB-9B12-2F19B0964878}" destId="{2AC4E5BD-911D-462E-B0F3-800318FA8B57}" srcOrd="1" destOrd="0" presId="urn:microsoft.com/office/officeart/2005/8/layout/hierarchy1"/>
    <dgm:cxn modelId="{4F91C4DF-86C8-44ED-ADCE-45E537DCC06C}" type="presParOf" srcId="{DF2B93E9-30CD-436D-8900-59BA9D81CAEF}" destId="{35E9DC99-CCAD-447C-A6B4-686D7D759005}" srcOrd="1" destOrd="0" presId="urn:microsoft.com/office/officeart/2005/8/layout/hierarchy1"/>
    <dgm:cxn modelId="{727F85FD-791E-4B4F-8E1F-C27E8A70FAF9}" type="presParOf" srcId="{35E9DC99-CCAD-447C-A6B4-686D7D759005}" destId="{5107CB15-3009-49F3-897E-B70357B2364A}" srcOrd="0" destOrd="0" presId="urn:microsoft.com/office/officeart/2005/8/layout/hierarchy1"/>
    <dgm:cxn modelId="{E6711AFB-6E5B-450A-806A-A3B27F28954D}" type="presParOf" srcId="{35E9DC99-CCAD-447C-A6B4-686D7D759005}" destId="{0516B49F-D239-4D6B-A631-A056FB6BA2CA}" srcOrd="1" destOrd="0" presId="urn:microsoft.com/office/officeart/2005/8/layout/hierarchy1"/>
    <dgm:cxn modelId="{006C0AC4-F324-4F9B-B146-30B2F58D40A1}" type="presParOf" srcId="{0516B49F-D239-4D6B-A631-A056FB6BA2CA}" destId="{E1C32365-4F7C-4E1D-9756-E3BD0A2317E5}" srcOrd="0" destOrd="0" presId="urn:microsoft.com/office/officeart/2005/8/layout/hierarchy1"/>
    <dgm:cxn modelId="{118DF0D6-E708-4B80-B1C7-4A2D9835A035}" type="presParOf" srcId="{E1C32365-4F7C-4E1D-9756-E3BD0A2317E5}" destId="{9F8C5E45-D62B-48CA-BCAA-2E43C81A26A1}" srcOrd="0" destOrd="0" presId="urn:microsoft.com/office/officeart/2005/8/layout/hierarchy1"/>
    <dgm:cxn modelId="{D7B27C77-793A-41E9-833D-32D302671C76}" type="presParOf" srcId="{E1C32365-4F7C-4E1D-9756-E3BD0A2317E5}" destId="{B8F107B9-EC54-4D4B-9909-C98216E35945}" srcOrd="1" destOrd="0" presId="urn:microsoft.com/office/officeart/2005/8/layout/hierarchy1"/>
    <dgm:cxn modelId="{44FABD58-C0E7-49C2-9184-3804AFFAF823}" type="presParOf" srcId="{0516B49F-D239-4D6B-A631-A056FB6BA2CA}" destId="{F5A4E057-04F2-4D81-A25B-C3F616B48713}" srcOrd="1" destOrd="0" presId="urn:microsoft.com/office/officeart/2005/8/layout/hierarchy1"/>
    <dgm:cxn modelId="{81062791-6ED3-4E8C-A3D8-01242CA5CC58}" type="presParOf" srcId="{F5A4E057-04F2-4D81-A25B-C3F616B48713}" destId="{FCADB182-3F68-409C-A6EE-61EB5200AEE3}" srcOrd="0" destOrd="0" presId="urn:microsoft.com/office/officeart/2005/8/layout/hierarchy1"/>
    <dgm:cxn modelId="{2420B900-EA99-498D-BFE2-0666BB32B727}" type="presParOf" srcId="{F5A4E057-04F2-4D81-A25B-C3F616B48713}" destId="{64CEC915-57E9-4D61-AC21-0E422BA12B06}" srcOrd="1" destOrd="0" presId="urn:microsoft.com/office/officeart/2005/8/layout/hierarchy1"/>
    <dgm:cxn modelId="{56D2BE7B-7193-4F7A-B778-1082B1AB90AA}" type="presParOf" srcId="{64CEC915-57E9-4D61-AC21-0E422BA12B06}" destId="{A48DD873-4F8E-4292-80EB-1DD43E227AA9}" srcOrd="0" destOrd="0" presId="urn:microsoft.com/office/officeart/2005/8/layout/hierarchy1"/>
    <dgm:cxn modelId="{28147320-F545-47B7-A150-CAC0E697C655}" type="presParOf" srcId="{A48DD873-4F8E-4292-80EB-1DD43E227AA9}" destId="{B445C2C7-EAF3-41B1-A9B1-56631FB9CA23}" srcOrd="0" destOrd="0" presId="urn:microsoft.com/office/officeart/2005/8/layout/hierarchy1"/>
    <dgm:cxn modelId="{91AB5C08-2372-48C0-BE34-9D506ED6976D}" type="presParOf" srcId="{A48DD873-4F8E-4292-80EB-1DD43E227AA9}" destId="{7F9A0BF6-47C1-4C7C-A19B-C53E86021052}" srcOrd="1" destOrd="0" presId="urn:microsoft.com/office/officeart/2005/8/layout/hierarchy1"/>
    <dgm:cxn modelId="{B8122012-BA2B-401B-9F3E-4A59E15A426A}" type="presParOf" srcId="{64CEC915-57E9-4D61-AC21-0E422BA12B06}" destId="{ADA75D55-B46C-4450-A4F2-C1CE5C1EEE19}" srcOrd="1" destOrd="0" presId="urn:microsoft.com/office/officeart/2005/8/layout/hierarchy1"/>
    <dgm:cxn modelId="{2BD05BEA-75E1-49C4-9CA0-7D3CAE47FEAD}" type="presParOf" srcId="{35E9DC99-CCAD-447C-A6B4-686D7D759005}" destId="{6FB391A5-ECD4-48BE-918B-11AA1335113E}" srcOrd="2" destOrd="0" presId="urn:microsoft.com/office/officeart/2005/8/layout/hierarchy1"/>
    <dgm:cxn modelId="{DAB574D7-3BC6-47E0-A268-6E279AC9DF7C}" type="presParOf" srcId="{35E9DC99-CCAD-447C-A6B4-686D7D759005}" destId="{2A86265F-3627-4868-A5EF-269C1A439443}" srcOrd="3" destOrd="0" presId="urn:microsoft.com/office/officeart/2005/8/layout/hierarchy1"/>
    <dgm:cxn modelId="{4B2B0C4C-4964-4D47-B936-76CB0E7AF768}" type="presParOf" srcId="{2A86265F-3627-4868-A5EF-269C1A439443}" destId="{D253154C-6A13-4F53-AD2A-8E8F452571D0}" srcOrd="0" destOrd="0" presId="urn:microsoft.com/office/officeart/2005/8/layout/hierarchy1"/>
    <dgm:cxn modelId="{69D18AF1-73B5-4BE6-9F59-A4CE546287A5}" type="presParOf" srcId="{D253154C-6A13-4F53-AD2A-8E8F452571D0}" destId="{A3FAF3D3-E04F-4A9A-A90C-427CDAFE31B9}" srcOrd="0" destOrd="0" presId="urn:microsoft.com/office/officeart/2005/8/layout/hierarchy1"/>
    <dgm:cxn modelId="{D79A1E71-46D1-4BDC-A4BD-2571355673C1}" type="presParOf" srcId="{D253154C-6A13-4F53-AD2A-8E8F452571D0}" destId="{8064DF09-C37D-4366-A064-F5D6E24D6E06}" srcOrd="1" destOrd="0" presId="urn:microsoft.com/office/officeart/2005/8/layout/hierarchy1"/>
    <dgm:cxn modelId="{317C7D20-1430-467C-B013-EA1E3428EC3B}" type="presParOf" srcId="{2A86265F-3627-4868-A5EF-269C1A439443}" destId="{11306948-C540-46B1-9A1B-7D281D15341B}" srcOrd="1" destOrd="0" presId="urn:microsoft.com/office/officeart/2005/8/layout/hierarchy1"/>
    <dgm:cxn modelId="{28794A6F-EC5C-406A-81EC-A187C69F3840}" type="presParOf" srcId="{11306948-C540-46B1-9A1B-7D281D15341B}" destId="{A1387155-7402-421A-B484-8D76AF921CE0}" srcOrd="0" destOrd="0" presId="urn:microsoft.com/office/officeart/2005/8/layout/hierarchy1"/>
    <dgm:cxn modelId="{E2E71CEC-AE38-4F8C-B48D-429EF1B198C9}" type="presParOf" srcId="{11306948-C540-46B1-9A1B-7D281D15341B}" destId="{B0594C55-84F5-478D-86C4-E80AA28B16EC}" srcOrd="1" destOrd="0" presId="urn:microsoft.com/office/officeart/2005/8/layout/hierarchy1"/>
    <dgm:cxn modelId="{80ABB195-7464-4FE8-AC5E-B43E3BDA0017}" type="presParOf" srcId="{B0594C55-84F5-478D-86C4-E80AA28B16EC}" destId="{3488DDD8-9DD6-4C83-B994-7E1B7BF8E311}" srcOrd="0" destOrd="0" presId="urn:microsoft.com/office/officeart/2005/8/layout/hierarchy1"/>
    <dgm:cxn modelId="{1B4F2D94-E345-4005-A011-81C4138D2E7C}" type="presParOf" srcId="{3488DDD8-9DD6-4C83-B994-7E1B7BF8E311}" destId="{05161A21-E835-4B36-B58B-B8B3282DA35A}" srcOrd="0" destOrd="0" presId="urn:microsoft.com/office/officeart/2005/8/layout/hierarchy1"/>
    <dgm:cxn modelId="{42C64963-FD56-4124-B4BA-A760B5870794}" type="presParOf" srcId="{3488DDD8-9DD6-4C83-B994-7E1B7BF8E311}" destId="{0D9C8868-46A3-4FBC-B6C9-75AACD3E145B}" srcOrd="1" destOrd="0" presId="urn:microsoft.com/office/officeart/2005/8/layout/hierarchy1"/>
    <dgm:cxn modelId="{2D22D138-8683-4F89-BC12-1E4789CF8509}" type="presParOf" srcId="{B0594C55-84F5-478D-86C4-E80AA28B16EC}" destId="{7870D3D2-0BDF-4EF7-AC44-A796E001667D}"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1387155-7402-421A-B484-8D76AF921CE0}">
      <dsp:nvSpPr>
        <dsp:cNvPr id="0" name=""/>
        <dsp:cNvSpPr/>
      </dsp:nvSpPr>
      <dsp:spPr>
        <a:xfrm>
          <a:off x="6190395" y="2736651"/>
          <a:ext cx="91440" cy="438690"/>
        </a:xfrm>
        <a:custGeom>
          <a:avLst/>
          <a:gdLst/>
          <a:ahLst/>
          <a:cxnLst/>
          <a:rect l="0" t="0" r="0" b="0"/>
          <a:pathLst>
            <a:path>
              <a:moveTo>
                <a:pt x="45720" y="0"/>
              </a:moveTo>
              <a:lnTo>
                <a:pt x="45720"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6FB391A5-ECD4-48BE-918B-11AA1335113E}">
      <dsp:nvSpPr>
        <dsp:cNvPr id="0" name=""/>
        <dsp:cNvSpPr/>
      </dsp:nvSpPr>
      <dsp:spPr>
        <a:xfrm>
          <a:off x="4107200" y="1723282"/>
          <a:ext cx="2128915" cy="438690"/>
        </a:xfrm>
        <a:custGeom>
          <a:avLst/>
          <a:gdLst/>
          <a:ahLst/>
          <a:cxnLst/>
          <a:rect l="0" t="0" r="0" b="0"/>
          <a:pathLst>
            <a:path>
              <a:moveTo>
                <a:pt x="0" y="0"/>
              </a:moveTo>
              <a:lnTo>
                <a:pt x="0" y="298954"/>
              </a:lnTo>
              <a:lnTo>
                <a:pt x="2128915" y="298954"/>
              </a:lnTo>
              <a:lnTo>
                <a:pt x="2128915"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FCADB182-3F68-409C-A6EE-61EB5200AEE3}">
      <dsp:nvSpPr>
        <dsp:cNvPr id="0" name=""/>
        <dsp:cNvSpPr/>
      </dsp:nvSpPr>
      <dsp:spPr>
        <a:xfrm>
          <a:off x="1916349" y="2779629"/>
          <a:ext cx="91440" cy="438690"/>
        </a:xfrm>
        <a:custGeom>
          <a:avLst/>
          <a:gdLst/>
          <a:ahLst/>
          <a:cxnLst/>
          <a:rect l="0" t="0" r="0" b="0"/>
          <a:pathLst>
            <a:path>
              <a:moveTo>
                <a:pt x="45720" y="0"/>
              </a:moveTo>
              <a:lnTo>
                <a:pt x="45720"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107CB15-3009-49F3-897E-B70357B2364A}">
      <dsp:nvSpPr>
        <dsp:cNvPr id="0" name=""/>
        <dsp:cNvSpPr/>
      </dsp:nvSpPr>
      <dsp:spPr>
        <a:xfrm>
          <a:off x="1962069" y="1723282"/>
          <a:ext cx="2145130" cy="438690"/>
        </a:xfrm>
        <a:custGeom>
          <a:avLst/>
          <a:gdLst/>
          <a:ahLst/>
          <a:cxnLst/>
          <a:rect l="0" t="0" r="0" b="0"/>
          <a:pathLst>
            <a:path>
              <a:moveTo>
                <a:pt x="2145130" y="0"/>
              </a:moveTo>
              <a:lnTo>
                <a:pt x="2145130" y="298954"/>
              </a:lnTo>
              <a:lnTo>
                <a:pt x="0" y="298954"/>
              </a:lnTo>
              <a:lnTo>
                <a:pt x="0" y="438690"/>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9DE923D3-9949-4D3C-8BB7-46D6F19DF01D}">
      <dsp:nvSpPr>
        <dsp:cNvPr id="0" name=""/>
        <dsp:cNvSpPr/>
      </dsp:nvSpPr>
      <dsp:spPr>
        <a:xfrm>
          <a:off x="4061480" y="739128"/>
          <a:ext cx="91440" cy="410559"/>
        </a:xfrm>
        <a:custGeom>
          <a:avLst/>
          <a:gdLst/>
          <a:ahLst/>
          <a:cxnLst/>
          <a:rect l="0" t="0" r="0" b="0"/>
          <a:pathLst>
            <a:path>
              <a:moveTo>
                <a:pt x="45720" y="0"/>
              </a:moveTo>
              <a:lnTo>
                <a:pt x="45720" y="41055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8235FD2-E640-472F-8958-06828A0F62C0}">
      <dsp:nvSpPr>
        <dsp:cNvPr id="0" name=""/>
        <dsp:cNvSpPr/>
      </dsp:nvSpPr>
      <dsp:spPr>
        <a:xfrm>
          <a:off x="2624986" y="244419"/>
          <a:ext cx="2964427" cy="4947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D046FA-F399-493E-9576-59C2E4FE8A5F}">
      <dsp:nvSpPr>
        <dsp:cNvPr id="0" name=""/>
        <dsp:cNvSpPr/>
      </dsp:nvSpPr>
      <dsp:spPr>
        <a:xfrm>
          <a:off x="2792586" y="403638"/>
          <a:ext cx="2964427" cy="494708"/>
        </a:xfrm>
        <a:prstGeom prst="roundRect">
          <a:avLst>
            <a:gd name="adj" fmla="val 10000"/>
          </a:avLst>
        </a:prstGeom>
        <a:solidFill>
          <a:schemeClr val="lt1">
            <a:hueOff val="0"/>
            <a:satOff val="0"/>
            <a:lum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accent1">
                  <a:lumMod val="50000"/>
                </a:schemeClr>
              </a:solidFill>
            </a:rPr>
            <a:t>Board of Directors</a:t>
          </a:r>
          <a:endParaRPr lang="en-US" sz="2800" kern="1200" dirty="0">
            <a:solidFill>
              <a:schemeClr val="accent1">
                <a:lumMod val="50000"/>
              </a:schemeClr>
            </a:solidFill>
          </a:endParaRPr>
        </a:p>
      </dsp:txBody>
      <dsp:txXfrm>
        <a:off x="2792586" y="403638"/>
        <a:ext cx="2964427" cy="494708"/>
      </dsp:txXfrm>
    </dsp:sp>
    <dsp:sp modelId="{5379288A-1C09-42C5-9EA5-E269AFE75017}">
      <dsp:nvSpPr>
        <dsp:cNvPr id="0" name=""/>
        <dsp:cNvSpPr/>
      </dsp:nvSpPr>
      <dsp:spPr>
        <a:xfrm>
          <a:off x="2143470" y="1149687"/>
          <a:ext cx="3927459" cy="573595"/>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C4E5BD-911D-462E-B0F3-800318FA8B57}">
      <dsp:nvSpPr>
        <dsp:cNvPr id="0" name=""/>
        <dsp:cNvSpPr/>
      </dsp:nvSpPr>
      <dsp:spPr>
        <a:xfrm>
          <a:off x="2311069" y="1308906"/>
          <a:ext cx="3927459" cy="573595"/>
        </a:xfrm>
        <a:prstGeom prst="roundRect">
          <a:avLst>
            <a:gd name="adj" fmla="val 10000"/>
          </a:avLst>
        </a:prstGeom>
        <a:solidFill>
          <a:schemeClr val="lt1">
            <a:hueOff val="0"/>
            <a:satOff val="0"/>
            <a:lumOff val="0"/>
          </a:schemeClr>
        </a:solidFill>
        <a:ln w="12700" cap="flat" cmpd="sng" algn="ctr">
          <a:solidFill>
            <a:schemeClr val="accent6">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Executive Officer (CEO)</a:t>
          </a:r>
          <a:endParaRPr lang="en-US" sz="2400" kern="1200" dirty="0">
            <a:solidFill>
              <a:schemeClr val="accent1">
                <a:lumMod val="50000"/>
              </a:schemeClr>
            </a:solidFill>
          </a:endParaRPr>
        </a:p>
      </dsp:txBody>
      <dsp:txXfrm>
        <a:off x="2311069" y="1308906"/>
        <a:ext cx="3927459" cy="573595"/>
      </dsp:txXfrm>
    </dsp:sp>
    <dsp:sp modelId="{9F8C5E45-D62B-48CA-BCAA-2E43C81A26A1}">
      <dsp:nvSpPr>
        <dsp:cNvPr id="0" name=""/>
        <dsp:cNvSpPr/>
      </dsp:nvSpPr>
      <dsp:spPr>
        <a:xfrm>
          <a:off x="753" y="2161973"/>
          <a:ext cx="3922632" cy="617655"/>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F107B9-EC54-4D4B-9909-C98216E35945}">
      <dsp:nvSpPr>
        <dsp:cNvPr id="0" name=""/>
        <dsp:cNvSpPr/>
      </dsp:nvSpPr>
      <dsp:spPr>
        <a:xfrm>
          <a:off x="168352" y="2321192"/>
          <a:ext cx="3922632" cy="617655"/>
        </a:xfrm>
        <a:prstGeom prst="roundRect">
          <a:avLst>
            <a:gd name="adj" fmla="val 10000"/>
          </a:avLst>
        </a:prstGeom>
        <a:solidFill>
          <a:schemeClr val="lt1">
            <a:hueOff val="0"/>
            <a:satOff val="0"/>
            <a:lumOff val="0"/>
          </a:schemeClr>
        </a:solidFill>
        <a:ln w="12700" cap="flat" cmpd="sng" algn="ctr">
          <a:solidFill>
            <a:schemeClr val="accent3">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Operating Officer (COO)</a:t>
          </a:r>
          <a:endParaRPr lang="en-US" sz="2400" kern="1200" dirty="0">
            <a:solidFill>
              <a:schemeClr val="accent1">
                <a:lumMod val="50000"/>
              </a:schemeClr>
            </a:solidFill>
          </a:endParaRPr>
        </a:p>
      </dsp:txBody>
      <dsp:txXfrm>
        <a:off x="168352" y="2321192"/>
        <a:ext cx="3922632" cy="617655"/>
      </dsp:txXfrm>
    </dsp:sp>
    <dsp:sp modelId="{B445C2C7-EAF3-41B1-A9B1-56631FB9CA23}">
      <dsp:nvSpPr>
        <dsp:cNvPr id="0" name=""/>
        <dsp:cNvSpPr/>
      </dsp:nvSpPr>
      <dsp:spPr>
        <a:xfrm>
          <a:off x="79378" y="3218319"/>
          <a:ext cx="3765382" cy="1382146"/>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9A0BF6-47C1-4C7C-A19B-C53E86021052}">
      <dsp:nvSpPr>
        <dsp:cNvPr id="0" name=""/>
        <dsp:cNvSpPr/>
      </dsp:nvSpPr>
      <dsp:spPr>
        <a:xfrm>
          <a:off x="246977" y="3377538"/>
          <a:ext cx="3765382" cy="1382146"/>
        </a:xfrm>
        <a:prstGeom prst="roundRect">
          <a:avLst>
            <a:gd name="adj" fmla="val 10000"/>
          </a:avLst>
        </a:prstGeom>
        <a:solidFill>
          <a:schemeClr val="lt1">
            <a:hueOff val="0"/>
            <a:satOff val="0"/>
            <a:lumOff val="0"/>
          </a:schemeClr>
        </a:solidFill>
        <a:ln w="12700" cap="flat" cmpd="sng" algn="ctr">
          <a:solidFill>
            <a:schemeClr val="accent2">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Marketing, Production, Human Resources, and Other Operating Departments</a:t>
          </a:r>
          <a:endParaRPr lang="en-US" sz="2400" kern="1200" dirty="0">
            <a:solidFill>
              <a:schemeClr val="accent1">
                <a:lumMod val="50000"/>
              </a:schemeClr>
            </a:solidFill>
          </a:endParaRPr>
        </a:p>
      </dsp:txBody>
      <dsp:txXfrm>
        <a:off x="246977" y="3377538"/>
        <a:ext cx="3765382" cy="1382146"/>
      </dsp:txXfrm>
    </dsp:sp>
    <dsp:sp modelId="{A3FAF3D3-E04F-4A9A-A90C-427CDAFE31B9}">
      <dsp:nvSpPr>
        <dsp:cNvPr id="0" name=""/>
        <dsp:cNvSpPr/>
      </dsp:nvSpPr>
      <dsp:spPr>
        <a:xfrm>
          <a:off x="4258584" y="2161973"/>
          <a:ext cx="3955063" cy="574678"/>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64DF09-C37D-4366-A064-F5D6E24D6E06}">
      <dsp:nvSpPr>
        <dsp:cNvPr id="0" name=""/>
        <dsp:cNvSpPr/>
      </dsp:nvSpPr>
      <dsp:spPr>
        <a:xfrm>
          <a:off x="4426183" y="2321192"/>
          <a:ext cx="3955063" cy="574678"/>
        </a:xfrm>
        <a:prstGeom prst="roundRect">
          <a:avLst>
            <a:gd name="adj" fmla="val 10000"/>
          </a:avLst>
        </a:prstGeom>
        <a:solidFill>
          <a:schemeClr val="lt1">
            <a:hueOff val="0"/>
            <a:satOff val="0"/>
            <a:lumOff val="0"/>
          </a:schemeClr>
        </a:solidFill>
        <a:ln w="12700" cap="flat" cmpd="sng" algn="ctr">
          <a:solidFill>
            <a:schemeClr val="accent3">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Financial Officer (CFO)</a:t>
          </a:r>
          <a:endParaRPr lang="en-US" sz="2400" kern="1200" dirty="0">
            <a:solidFill>
              <a:schemeClr val="accent1">
                <a:lumMod val="50000"/>
              </a:schemeClr>
            </a:solidFill>
          </a:endParaRPr>
        </a:p>
      </dsp:txBody>
      <dsp:txXfrm>
        <a:off x="4426183" y="2321192"/>
        <a:ext cx="3955063" cy="574678"/>
      </dsp:txXfrm>
    </dsp:sp>
    <dsp:sp modelId="{05161A21-E835-4B36-B58B-B8B3282DA35A}">
      <dsp:nvSpPr>
        <dsp:cNvPr id="0" name=""/>
        <dsp:cNvSpPr/>
      </dsp:nvSpPr>
      <dsp:spPr>
        <a:xfrm>
          <a:off x="4366019" y="3175342"/>
          <a:ext cx="3740192" cy="1478351"/>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9C8868-46A3-4FBC-B6C9-75AACD3E145B}">
      <dsp:nvSpPr>
        <dsp:cNvPr id="0" name=""/>
        <dsp:cNvSpPr/>
      </dsp:nvSpPr>
      <dsp:spPr>
        <a:xfrm>
          <a:off x="4533618" y="3334561"/>
          <a:ext cx="3740192" cy="1478351"/>
        </a:xfrm>
        <a:prstGeom prst="roundRect">
          <a:avLst>
            <a:gd name="adj" fmla="val 10000"/>
          </a:avLst>
        </a:prstGeom>
        <a:solidFill>
          <a:schemeClr val="lt1">
            <a:hueOff val="0"/>
            <a:satOff val="0"/>
            <a:lumOff val="0"/>
          </a:schemeClr>
        </a:solidFill>
        <a:ln w="12700" cap="flat" cmpd="sng" algn="ctr">
          <a:solidFill>
            <a:schemeClr val="accent2">
              <a:lumMod val="75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Accounting, Treasury, Credit, Legal, Capital Budgeting, and Investor Relations</a:t>
          </a:r>
          <a:endParaRPr lang="en-US" sz="2400" kern="1200" dirty="0">
            <a:solidFill>
              <a:schemeClr val="accent1">
                <a:lumMod val="50000"/>
              </a:schemeClr>
            </a:solidFill>
          </a:endParaRPr>
        </a:p>
      </dsp:txBody>
      <dsp:txXfrm>
        <a:off x="4533618" y="3334561"/>
        <a:ext cx="3740192" cy="147835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47CFE7-2213-43CE-B93E-4BD68F5E9FE9}" type="datetimeFigureOut">
              <a:rPr lang="th-TH" smtClean="0"/>
              <a:pPr/>
              <a:t>30/01/59</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3692C6-1897-45F4-8EDB-24D32E2F1100}" type="slidenum">
              <a:rPr lang="th-TH" smtClean="0"/>
              <a:pPr/>
              <a:t>‹#›</a:t>
            </a:fld>
            <a:endParaRPr lang="th-TH"/>
          </a:p>
        </p:txBody>
      </p:sp>
    </p:spTree>
    <p:extLst>
      <p:ext uri="{BB962C8B-B14F-4D97-AF65-F5344CB8AC3E}">
        <p14:creationId xmlns:p14="http://schemas.microsoft.com/office/powerpoint/2010/main" xmlns="" val="248576214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investopedia.com/terms/s/stakeholder.asp" TargetMode="External"/><Relationship Id="rId7" Type="http://schemas.openxmlformats.org/officeDocument/2006/relationships/hyperlink" Target="http://ec.tynt.com/b/rf?id=arwjQmCEqr4l6Cadbi-bnq&amp;u=Investopedia"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www.investopedia.com/terms/c/corporategovernance.asp#ixzz3wzuRxfBO" TargetMode="External"/><Relationship Id="rId5" Type="http://schemas.openxmlformats.org/officeDocument/2006/relationships/hyperlink" Target="http://www.investopedia.com/terms/d/disclosure.asp" TargetMode="External"/><Relationship Id="rId4" Type="http://schemas.openxmlformats.org/officeDocument/2006/relationships/hyperlink" Target="http://www.investopedia.com/terms/i/internalcontrols.asp"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1D0A2A8-11EB-4043-91B0-A083E634AFA5}" type="slidenum">
              <a:rPr lang="en-US" altLang="th-TH" smtClean="0"/>
              <a:pPr>
                <a:spcBef>
                  <a:spcPct val="0"/>
                </a:spcBef>
              </a:pPr>
              <a:t>8</a:t>
            </a:fld>
            <a:endParaRPr lang="en-US" altLang="th-TH"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-What exactly is intrinsic value?</a:t>
            </a:r>
          </a:p>
        </p:txBody>
      </p:sp>
    </p:spTree>
    <p:extLst>
      <p:ext uri="{BB962C8B-B14F-4D97-AF65-F5344CB8AC3E}">
        <p14:creationId xmlns:p14="http://schemas.microsoft.com/office/powerpoint/2010/main" xmlns="" val="1588833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6D30AF2-B28A-4617-BEEB-94DE3CC4E70B}" type="slidenum">
              <a:rPr lang="en-US" altLang="th-TH" smtClean="0"/>
              <a:pPr>
                <a:spcBef>
                  <a:spcPct val="0"/>
                </a:spcBef>
              </a:pPr>
              <a:t>9</a:t>
            </a:fld>
            <a:endParaRPr lang="en-US" altLang="th-TH" smtClean="0"/>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253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-Don’t fully understand</a:t>
            </a:r>
          </a:p>
          <a:p>
            <a:pPr eaLnBrk="1" hangingPunct="1">
              <a:spcBef>
                <a:spcPct val="0"/>
              </a:spcBef>
            </a:pPr>
            <a:endParaRPr lang="th-TH" altLang="th-TH" smtClean="0"/>
          </a:p>
        </p:txBody>
      </p:sp>
    </p:spTree>
    <p:extLst>
      <p:ext uri="{BB962C8B-B14F-4D97-AF65-F5344CB8AC3E}">
        <p14:creationId xmlns:p14="http://schemas.microsoft.com/office/powerpoint/2010/main" xmlns="" val="2997477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DEFINITION of 'Corporate Governance'</a:t>
            </a:r>
          </a:p>
          <a:p>
            <a:r>
              <a:rPr lang="en-US" altLang="th-TH" smtClean="0"/>
              <a:t>The system of rules, practices and processes by which a company is directed and controlled. Corporate governance essentially involves balancing the interests of the many </a:t>
            </a:r>
            <a:r>
              <a:rPr lang="en-US" altLang="th-TH" smtClean="0">
                <a:hlinkClick r:id="rId3"/>
              </a:rPr>
              <a:t>stakeholders</a:t>
            </a:r>
            <a:r>
              <a:rPr lang="en-US" altLang="th-TH" smtClean="0"/>
              <a:t> in a company - these include its shareholders, management, customers, suppliers, financiers, government and the community. Since corporate governance also provides the framework for attaining a company's objectives, it encompasses practically every sphere of management, from action plans and </a:t>
            </a:r>
            <a:r>
              <a:rPr lang="en-US" altLang="th-TH" smtClean="0">
                <a:hlinkClick r:id="rId4"/>
              </a:rPr>
              <a:t>internal controls</a:t>
            </a:r>
            <a:r>
              <a:rPr lang="en-US" altLang="th-TH" smtClean="0"/>
              <a:t> to performance measurement and corporate </a:t>
            </a:r>
            <a:r>
              <a:rPr lang="en-US" altLang="th-TH" smtClean="0">
                <a:hlinkClick r:id="rId5"/>
              </a:rPr>
              <a:t>disclosure</a:t>
            </a:r>
            <a:r>
              <a:rPr lang="en-US" altLang="th-TH" smtClean="0"/>
              <a:t>.</a:t>
            </a:r>
          </a:p>
          <a:p>
            <a:r>
              <a:rPr lang="en-US" altLang="th-TH" smtClean="0"/>
              <a:t/>
            </a:r>
            <a:br>
              <a:rPr lang="en-US" altLang="th-TH" smtClean="0"/>
            </a:br>
            <a:r>
              <a:rPr lang="en-US" altLang="th-TH" smtClean="0"/>
              <a:t/>
            </a:r>
            <a:br>
              <a:rPr lang="en-US" altLang="th-TH" smtClean="0"/>
            </a:br>
            <a:r>
              <a:rPr lang="en-US" altLang="th-TH" smtClean="0"/>
              <a:t>Read more: </a:t>
            </a:r>
            <a:r>
              <a:rPr lang="en-US" altLang="th-TH" smtClean="0">
                <a:hlinkClick r:id="rId6"/>
              </a:rPr>
              <a:t>Corporate Governance Definition | Investopedia</a:t>
            </a:r>
            <a:r>
              <a:rPr lang="en-US" altLang="th-TH" smtClean="0"/>
              <a:t> </a:t>
            </a:r>
            <a:r>
              <a:rPr lang="en-US" altLang="th-TH" smtClean="0">
                <a:hlinkClick r:id="rId6"/>
              </a:rPr>
              <a:t>http://www.investopedia.com/terms/c/corporategovernance.asp#ixzz3wzuRxfBO</a:t>
            </a:r>
            <a:r>
              <a:rPr lang="en-US" altLang="th-TH" smtClean="0"/>
              <a:t> </a:t>
            </a:r>
            <a:br>
              <a:rPr lang="en-US" altLang="th-TH" smtClean="0"/>
            </a:br>
            <a:r>
              <a:rPr lang="en-US" altLang="th-TH" smtClean="0"/>
              <a:t>Follow us: </a:t>
            </a:r>
            <a:r>
              <a:rPr lang="en-US" altLang="th-TH" smtClean="0">
                <a:hlinkClick r:id="rId7"/>
              </a:rPr>
              <a:t>Investopedia on Facebook</a:t>
            </a:r>
            <a:endParaRPr lang="th-TH" altLang="th-TH"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Arial" panose="020B0604020202020204" pitchFamily="34" charset="0"/>
                <a:cs typeface="Arial" panose="020B0604020202020204" pitchFamily="34" charset="0"/>
              </a:defRPr>
            </a:lvl1pPr>
            <a:lvl2pPr marL="742950" indent="-285750">
              <a:defRPr sz="2800">
                <a:solidFill>
                  <a:schemeClr val="tx1"/>
                </a:solidFill>
                <a:latin typeface="Arial" panose="020B0604020202020204" pitchFamily="34" charset="0"/>
                <a:cs typeface="Arial" panose="020B0604020202020204" pitchFamily="34" charset="0"/>
              </a:defRPr>
            </a:lvl2pPr>
            <a:lvl3pPr marL="1143000" indent="-228600">
              <a:defRPr sz="2800">
                <a:solidFill>
                  <a:schemeClr val="tx1"/>
                </a:solidFill>
                <a:latin typeface="Arial" panose="020B0604020202020204" pitchFamily="34" charset="0"/>
                <a:cs typeface="Arial" panose="020B0604020202020204" pitchFamily="34" charset="0"/>
              </a:defRPr>
            </a:lvl3pPr>
            <a:lvl4pPr marL="1600200" indent="-228600">
              <a:defRPr sz="2800">
                <a:solidFill>
                  <a:schemeClr val="tx1"/>
                </a:solidFill>
                <a:latin typeface="Arial" panose="020B0604020202020204" pitchFamily="34" charset="0"/>
                <a:cs typeface="Arial" panose="020B0604020202020204" pitchFamily="34" charset="0"/>
              </a:defRPr>
            </a:lvl4pPr>
            <a:lvl5pPr marL="2057400" indent="-228600">
              <a:defRPr sz="28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9pPr>
          </a:lstStyle>
          <a:p>
            <a:fld id="{A2865333-85A8-42B4-8923-2275BBCD3B65}" type="slidenum">
              <a:rPr lang="en-US" altLang="th-TH" sz="1200" smtClean="0">
                <a:latin typeface="Calibri" panose="020F0502020204030204" pitchFamily="34" charset="0"/>
              </a:rPr>
              <a:pPr/>
              <a:t>11</a:t>
            </a:fld>
            <a:endParaRPr lang="en-US" altLang="th-TH" sz="1200" smtClean="0">
              <a:latin typeface="Calibri" panose="020F0502020204030204" pitchFamily="34" charset="0"/>
            </a:endParaRPr>
          </a:p>
        </p:txBody>
      </p:sp>
    </p:spTree>
    <p:extLst>
      <p:ext uri="{BB962C8B-B14F-4D97-AF65-F5344CB8AC3E}">
        <p14:creationId xmlns:p14="http://schemas.microsoft.com/office/powerpoint/2010/main" xmlns="" val="2746046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A962A54-D621-41C0-840F-F7D6725BAB7F}" type="slidenum">
              <a:rPr lang="en-US" altLang="th-TH" smtClean="0"/>
              <a:pPr>
                <a:spcBef>
                  <a:spcPct val="0"/>
                </a:spcBef>
              </a:pPr>
              <a:t>13</a:t>
            </a:fld>
            <a:endParaRPr lang="en-US" altLang="th-TH" smtClean="0"/>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024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4062752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A8EF4D1-A140-43A8-81F4-AF4A1490B7E7}" type="slidenum">
              <a:rPr lang="en-US" altLang="th-TH" smtClean="0"/>
              <a:pPr>
                <a:spcBef>
                  <a:spcPct val="0"/>
                </a:spcBef>
              </a:pPr>
              <a:t>14</a:t>
            </a:fld>
            <a:endParaRPr lang="en-US" altLang="th-TH" smtClean="0"/>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229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-Explanation of each types; one for one slide</a:t>
            </a:r>
            <a:endParaRPr lang="th-TH" altLang="th-TH" smtClean="0"/>
          </a:p>
        </p:txBody>
      </p:sp>
    </p:spTree>
    <p:extLst>
      <p:ext uri="{BB962C8B-B14F-4D97-AF65-F5344CB8AC3E}">
        <p14:creationId xmlns:p14="http://schemas.microsoft.com/office/powerpoint/2010/main" xmlns="" val="4245623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74BE253-19DD-4B7F-91F5-D2AA2B32A6CD}" type="slidenum">
              <a:rPr lang="en-US" altLang="th-TH" smtClean="0"/>
              <a:pPr>
                <a:spcBef>
                  <a:spcPct val="0"/>
                </a:spcBef>
              </a:pPr>
              <a:t>15</a:t>
            </a:fld>
            <a:endParaRPr lang="en-US" altLang="th-TH" smtClean="0"/>
          </a:p>
        </p:txBody>
      </p:sp>
      <p:sp>
        <p:nvSpPr>
          <p:cNvPr id="143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434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-Definition and examples.</a:t>
            </a:r>
          </a:p>
          <a:p>
            <a:r>
              <a:rPr lang="en-US" altLang="th-TH" smtClean="0"/>
              <a:t>http://www.investopedia.com/ask/answers/061615/whats-difference-between-investment-banks-and-commercial-banks.asp</a:t>
            </a:r>
          </a:p>
          <a:p>
            <a:endParaRPr lang="th-TH" altLang="th-TH" smtClean="0"/>
          </a:p>
        </p:txBody>
      </p:sp>
    </p:spTree>
    <p:extLst>
      <p:ext uri="{BB962C8B-B14F-4D97-AF65-F5344CB8AC3E}">
        <p14:creationId xmlns:p14="http://schemas.microsoft.com/office/powerpoint/2010/main" xmlns="" val="1337417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F783988-3FCC-419B-8315-45251C791AB0}" type="slidenum">
              <a:rPr lang="en-US" altLang="th-TH" smtClean="0"/>
              <a:pPr>
                <a:spcBef>
                  <a:spcPct val="0"/>
                </a:spcBef>
              </a:pPr>
              <a:t>16</a:t>
            </a:fld>
            <a:endParaRPr lang="en-US" altLang="th-TH" smtClean="0"/>
          </a:p>
        </p:txBody>
      </p:sp>
      <p:sp>
        <p:nvSpPr>
          <p:cNvPr id="163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638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9598024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52FB7A0-CBF3-40C5-A665-377669CE0594}" type="slidenum">
              <a:rPr lang="en-US" altLang="th-TH" smtClean="0"/>
              <a:pPr>
                <a:spcBef>
                  <a:spcPct val="0"/>
                </a:spcBef>
              </a:pPr>
              <a:t>17</a:t>
            </a:fld>
            <a:endParaRPr lang="en-US" altLang="th-TH"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908632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EEF38DD-6F2A-4CF7-9245-349F68D6D340}" type="slidenum">
              <a:rPr lang="en-US" altLang="th-TH" smtClean="0"/>
              <a:pPr>
                <a:spcBef>
                  <a:spcPct val="0"/>
                </a:spcBef>
              </a:pPr>
              <a:t>18</a:t>
            </a:fld>
            <a:endParaRPr lang="en-US" altLang="th-TH" smtClean="0"/>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253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be some clearer explanation? simplier?</a:t>
            </a:r>
            <a:endParaRPr lang="th-TH" altLang="th-TH" smtClean="0"/>
          </a:p>
        </p:txBody>
      </p:sp>
    </p:spTree>
    <p:extLst>
      <p:ext uri="{BB962C8B-B14F-4D97-AF65-F5344CB8AC3E}">
        <p14:creationId xmlns:p14="http://schemas.microsoft.com/office/powerpoint/2010/main" xmlns="" val="9813895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AD05015-FD7D-4AB2-BBE9-16AB3C3AE368}" type="slidenum">
              <a:rPr lang="en-US" altLang="th-TH" smtClean="0"/>
              <a:pPr>
                <a:spcBef>
                  <a:spcPct val="0"/>
                </a:spcBef>
              </a:pPr>
              <a:t>19</a:t>
            </a:fld>
            <a:endParaRPr lang="en-US" altLang="th-TH" smtClean="0"/>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34187288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2AA81E5-83FC-46D7-B49F-EA9EE72FC84D}" type="slidenum">
              <a:rPr lang="en-US" altLang="th-TH" smtClean="0"/>
              <a:pPr>
                <a:spcBef>
                  <a:spcPct val="0"/>
                </a:spcBef>
              </a:pPr>
              <a:t>20</a:t>
            </a:fld>
            <a:endParaRPr lang="en-US" altLang="th-TH" smtClean="0"/>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7455581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200A849-CA9E-4104-BF9D-05D5E22990B0}" type="slidenum">
              <a:rPr lang="en-US" altLang="th-TH" smtClean="0"/>
              <a:pPr>
                <a:spcBef>
                  <a:spcPct val="0"/>
                </a:spcBef>
              </a:pPr>
              <a:t>21</a:t>
            </a:fld>
            <a:endParaRPr lang="en-US" altLang="th-TH" smtClean="0"/>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xmlns="" val="1655513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27285D-041E-4794-A4B3-8EF8D1A9FC7B}" type="slidenum">
              <a:rPr lang="en-US" altLang="th-TH" smtClean="0"/>
              <a:pPr>
                <a:spcBef>
                  <a:spcPct val="0"/>
                </a:spcBef>
              </a:pPr>
              <a:t>22</a:t>
            </a:fld>
            <a:endParaRPr lang="en-US" altLang="th-TH"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spend some more time to explain these</a:t>
            </a:r>
            <a:endParaRPr lang="th-TH" altLang="th-TH" smtClean="0"/>
          </a:p>
        </p:txBody>
      </p:sp>
    </p:spTree>
    <p:extLst>
      <p:ext uri="{BB962C8B-B14F-4D97-AF65-F5344CB8AC3E}">
        <p14:creationId xmlns:p14="http://schemas.microsoft.com/office/powerpoint/2010/main" xmlns="" val="386026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27285D-041E-4794-A4B3-8EF8D1A9FC7B}" type="slidenum">
              <a:rPr lang="en-US" altLang="th-TH" smtClean="0"/>
              <a:pPr>
                <a:spcBef>
                  <a:spcPct val="0"/>
                </a:spcBef>
              </a:pPr>
              <a:t>23</a:t>
            </a:fld>
            <a:endParaRPr lang="en-US" altLang="th-TH"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spend some more time to explain these</a:t>
            </a:r>
            <a:endParaRPr lang="th-TH" altLang="th-TH" smtClean="0"/>
          </a:p>
        </p:txBody>
      </p:sp>
    </p:spTree>
    <p:extLst>
      <p:ext uri="{BB962C8B-B14F-4D97-AF65-F5344CB8AC3E}">
        <p14:creationId xmlns:p14="http://schemas.microsoft.com/office/powerpoint/2010/main" xmlns="" val="2148760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7A5FDE47-BFA0-4583-87BD-92F57846FA82}" type="slidenum">
              <a:rPr lang="th-TH" smtClean="0"/>
              <a:pPr/>
              <a:t>‹#›</a:t>
            </a:fld>
            <a:endParaRPr lang="th-TH" dirty="0"/>
          </a:p>
        </p:txBody>
      </p:sp>
    </p:spTree>
    <p:extLst>
      <p:ext uri="{BB962C8B-B14F-4D97-AF65-F5344CB8AC3E}">
        <p14:creationId xmlns:p14="http://schemas.microsoft.com/office/powerpoint/2010/main" xmlns="" val="1162862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2000" b="1">
                <a:solidFill>
                  <a:schemeClr val="tx1"/>
                </a:solidFill>
              </a:defRPr>
            </a:lvl1pPr>
          </a:lstStyle>
          <a:p>
            <a:fld id="{7A5FDE47-BFA0-4583-87BD-92F57846FA82}" type="slidenum">
              <a:rPr lang="th-TH" smtClean="0"/>
              <a:pPr/>
              <a:t>‹#›</a:t>
            </a:fld>
            <a:endParaRPr lang="th-TH" dirty="0"/>
          </a:p>
        </p:txBody>
      </p:sp>
    </p:spTree>
    <p:extLst>
      <p:ext uri="{BB962C8B-B14F-4D97-AF65-F5344CB8AC3E}">
        <p14:creationId xmlns:p14="http://schemas.microsoft.com/office/powerpoint/2010/main" xmlns="" val="2588055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3940166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2739721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1114284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606107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927112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718143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3901228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271006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A5FDE47-BFA0-4583-87BD-92F57846FA82}" type="slidenum">
              <a:rPr lang="th-TH" smtClean="0"/>
              <a:pPr/>
              <a:t>‹#›</a:t>
            </a:fld>
            <a:endParaRPr lang="th-TH"/>
          </a:p>
        </p:txBody>
      </p:sp>
    </p:spTree>
    <p:extLst>
      <p:ext uri="{BB962C8B-B14F-4D97-AF65-F5344CB8AC3E}">
        <p14:creationId xmlns:p14="http://schemas.microsoft.com/office/powerpoint/2010/main" xmlns="" val="2779784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2000" b="1">
                <a:solidFill>
                  <a:schemeClr val="tx1"/>
                </a:solidFill>
              </a:defRPr>
            </a:lvl1pPr>
          </a:lstStyle>
          <a:p>
            <a:fld id="{7A5FDE47-BFA0-4583-87BD-92F57846FA82}" type="slidenum">
              <a:rPr lang="th-TH" smtClean="0"/>
              <a:pPr/>
              <a:t>‹#›</a:t>
            </a:fld>
            <a:endParaRPr lang="th-TH" dirty="0"/>
          </a:p>
        </p:txBody>
      </p:sp>
    </p:spTree>
    <p:extLst>
      <p:ext uri="{BB962C8B-B14F-4D97-AF65-F5344CB8AC3E}">
        <p14:creationId xmlns:p14="http://schemas.microsoft.com/office/powerpoint/2010/main" xmlns="" val="15340707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eTqT0psuSj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RLySXTIBS3c"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5iyvvhipL6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ii6BUlPdUp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vgqG3ITMv1Q"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youtube.com/watch?v=wZ8xDBgMat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smtClean="0"/>
              <a:t>Lecture 2</a:t>
            </a:r>
            <a:endParaRPr lang="th-TH"/>
          </a:p>
        </p:txBody>
      </p:sp>
      <p:sp>
        <p:nvSpPr>
          <p:cNvPr id="7" name="Subtitle 6"/>
          <p:cNvSpPr>
            <a:spLocks noGrp="1"/>
          </p:cNvSpPr>
          <p:nvPr>
            <p:ph type="subTitle" idx="1"/>
          </p:nvPr>
        </p:nvSpPr>
        <p:spPr/>
        <p:txBody>
          <a:bodyPr/>
          <a:lstStyle/>
          <a:p>
            <a:endParaRPr lang="th-TH"/>
          </a:p>
        </p:txBody>
      </p:sp>
      <p:sp>
        <p:nvSpPr>
          <p:cNvPr id="5" name="Slide Number Placeholder 4"/>
          <p:cNvSpPr>
            <a:spLocks noGrp="1"/>
          </p:cNvSpPr>
          <p:nvPr>
            <p:ph type="sldNum" sz="quarter" idx="12"/>
          </p:nvPr>
        </p:nvSpPr>
        <p:spPr/>
        <p:txBody>
          <a:bodyPr/>
          <a:lstStyle/>
          <a:p>
            <a:pPr>
              <a:defRPr/>
            </a:pPr>
            <a:fld id="{D36BB121-D27F-4FCA-98FF-864335A4AD33}" type="slidenum">
              <a:rPr lang="en-US" altLang="th-TH" smtClean="0"/>
              <a:pPr>
                <a:defRPr/>
              </a:pPr>
              <a:t>1</a:t>
            </a:fld>
            <a:endParaRPr lang="en-US" alt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altLang="th-TH" smtClean="0"/>
              <a:t>Finance Within the Organization</a:t>
            </a:r>
          </a:p>
        </p:txBody>
      </p:sp>
      <p:graphicFrame>
        <p:nvGraphicFramePr>
          <p:cNvPr id="41" name="Diagram 40"/>
          <p:cNvGraphicFramePr/>
          <p:nvPr>
            <p:extLst>
              <p:ext uri="{D42A27DB-BD31-4B8C-83A1-F6EECF244321}">
                <p14:modId xmlns:p14="http://schemas.microsoft.com/office/powerpoint/2010/main" xmlns="" val="1650924376"/>
              </p:ext>
            </p:extLst>
          </p:nvPr>
        </p:nvGraphicFramePr>
        <p:xfrm>
          <a:off x="628650" y="1183183"/>
          <a:ext cx="83820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p:cNvSpPr>
            <a:spLocks noGrp="1"/>
          </p:cNvSpPr>
          <p:nvPr>
            <p:ph type="sldNum" sz="quarter" idx="12"/>
          </p:nvPr>
        </p:nvSpPr>
        <p:spPr/>
        <p:txBody>
          <a:bodyPr/>
          <a:lstStyle/>
          <a:p>
            <a:fld id="{7A5FDE47-BFA0-4583-87BD-92F57846FA82}" type="slidenum">
              <a:rPr lang="th-TH" smtClean="0"/>
              <a:pPr/>
              <a:t>2</a:t>
            </a:fld>
            <a:endParaRPr lang="th-TH" dirty="0"/>
          </a:p>
        </p:txBody>
      </p:sp>
    </p:spTree>
    <p:extLst>
      <p:ext uri="{BB962C8B-B14F-4D97-AF65-F5344CB8AC3E}">
        <p14:creationId xmlns:p14="http://schemas.microsoft.com/office/powerpoint/2010/main" xmlns="" val="34784858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Corporate Finance, Capital Markets, Investment</a:t>
            </a:r>
            <a:endParaRPr lang="th-TH"/>
          </a:p>
        </p:txBody>
      </p:sp>
      <p:sp>
        <p:nvSpPr>
          <p:cNvPr id="3" name="Content Placeholder 2"/>
          <p:cNvSpPr>
            <a:spLocks noGrp="1"/>
          </p:cNvSpPr>
          <p:nvPr>
            <p:ph idx="1"/>
          </p:nvPr>
        </p:nvSpPr>
        <p:spPr/>
        <p:txBody>
          <a:bodyPr/>
          <a:lstStyle/>
          <a:p>
            <a:r>
              <a:rPr lang="en-US" smtClean="0"/>
              <a:t>Financial Management</a:t>
            </a:r>
          </a:p>
          <a:p>
            <a:pPr lvl="1"/>
            <a:r>
              <a:rPr lang="en-US" smtClean="0"/>
              <a:t>How to raise funding (stocks , bonds, cash)</a:t>
            </a:r>
          </a:p>
          <a:p>
            <a:pPr>
              <a:buNone/>
            </a:pPr>
            <a:endParaRPr lang="en-US" smtClean="0"/>
          </a:p>
          <a:p>
            <a:r>
              <a:rPr lang="en-US" smtClean="0"/>
              <a:t>Capital Markets</a:t>
            </a:r>
          </a:p>
          <a:p>
            <a:endParaRPr lang="en-US" smtClean="0"/>
          </a:p>
          <a:p>
            <a:endParaRPr lang="en-US" smtClean="0"/>
          </a:p>
          <a:p>
            <a:r>
              <a:rPr lang="en-US" smtClean="0"/>
              <a:t>Investments</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3</a:t>
            </a:fld>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Jobs in Finance</a:t>
            </a:r>
            <a:endParaRPr lang="th-TH"/>
          </a:p>
        </p:txBody>
      </p:sp>
      <p:sp>
        <p:nvSpPr>
          <p:cNvPr id="3" name="Content Placeholder 2"/>
          <p:cNvSpPr>
            <a:spLocks noGrp="1"/>
          </p:cNvSpPr>
          <p:nvPr>
            <p:ph idx="1"/>
          </p:nvPr>
        </p:nvSpPr>
        <p:spPr/>
        <p:txBody>
          <a:bodyPr>
            <a:normAutofit lnSpcReduction="10000"/>
          </a:bodyPr>
          <a:lstStyle/>
          <a:p>
            <a:r>
              <a:rPr lang="en-US" smtClean="0"/>
              <a:t>Banking</a:t>
            </a:r>
          </a:p>
          <a:p>
            <a:r>
              <a:rPr lang="en-US" smtClean="0"/>
              <a:t>Investments</a:t>
            </a:r>
          </a:p>
          <a:p>
            <a:r>
              <a:rPr lang="en-US" smtClean="0"/>
              <a:t>Insurance</a:t>
            </a:r>
          </a:p>
          <a:p>
            <a:r>
              <a:rPr lang="en-US" smtClean="0"/>
              <a:t>Corporations</a:t>
            </a:r>
          </a:p>
          <a:p>
            <a:r>
              <a:rPr lang="en-US" smtClean="0"/>
              <a:t>Government</a:t>
            </a:r>
          </a:p>
          <a:p>
            <a:endParaRPr lang="en-US" smtClean="0"/>
          </a:p>
          <a:p>
            <a:endParaRPr lang="en-US" smtClean="0"/>
          </a:p>
          <a:p>
            <a:r>
              <a:rPr lang="en-US" smtClean="0"/>
              <a:t>Finance is important to everyone regardless of their jobs</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4</a:t>
            </a:fld>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Investment Banks</a:t>
            </a:r>
            <a:endParaRPr lang="th-TH"/>
          </a:p>
        </p:txBody>
      </p:sp>
      <p:sp>
        <p:nvSpPr>
          <p:cNvPr id="3" name="Content Placeholder 2"/>
          <p:cNvSpPr>
            <a:spLocks noGrp="1"/>
          </p:cNvSpPr>
          <p:nvPr>
            <p:ph idx="1"/>
          </p:nvPr>
        </p:nvSpPr>
        <p:spPr/>
        <p:txBody>
          <a:bodyPr/>
          <a:lstStyle/>
          <a:p>
            <a:r>
              <a:rPr lang="en-US" smtClean="0">
                <a:hlinkClick r:id="rId2"/>
              </a:rPr>
              <a:t>https://www.youtube.com/watch?v=eTqT0psuSjk</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5</a:t>
            </a:fld>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Introduction to Trading Commodities</a:t>
            </a:r>
            <a:endParaRPr lang="th-TH"/>
          </a:p>
        </p:txBody>
      </p:sp>
      <p:sp>
        <p:nvSpPr>
          <p:cNvPr id="3" name="Content Placeholder 2"/>
          <p:cNvSpPr>
            <a:spLocks noGrp="1"/>
          </p:cNvSpPr>
          <p:nvPr>
            <p:ph idx="1"/>
          </p:nvPr>
        </p:nvSpPr>
        <p:spPr/>
        <p:txBody>
          <a:bodyPr/>
          <a:lstStyle/>
          <a:p>
            <a:r>
              <a:rPr lang="en-US" smtClean="0">
                <a:hlinkClick r:id="rId2"/>
              </a:rPr>
              <a:t>Orange Juice Trading</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6</a:t>
            </a:fld>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Stock market</a:t>
            </a:r>
            <a:endParaRPr lang="th-TH"/>
          </a:p>
        </p:txBody>
      </p:sp>
      <p:sp>
        <p:nvSpPr>
          <p:cNvPr id="3" name="Content Placeholder 2"/>
          <p:cNvSpPr>
            <a:spLocks noGrp="1"/>
          </p:cNvSpPr>
          <p:nvPr>
            <p:ph idx="1"/>
          </p:nvPr>
        </p:nvSpPr>
        <p:spPr/>
        <p:txBody>
          <a:bodyPr/>
          <a:lstStyle/>
          <a:p>
            <a:r>
              <a:rPr lang="en-US" smtClean="0">
                <a:hlinkClick r:id="rId2"/>
              </a:rPr>
              <a:t>https://www.youtube.com/watch?v=5iyvvhipL68</a:t>
            </a:r>
          </a:p>
          <a:p>
            <a:endParaRPr lang="en-US" smtClean="0">
              <a:hlinkClick r:id="rId2"/>
            </a:endParaRPr>
          </a:p>
          <a:p>
            <a:endParaRPr lang="en-US" smtClean="0">
              <a:hlinkClick r:id="rId2"/>
            </a:endParaRPr>
          </a:p>
          <a:p>
            <a:endParaRPr lang="en-US" smtClean="0">
              <a:hlinkClick r:id="rId2"/>
            </a:endParaRPr>
          </a:p>
          <a:p>
            <a:r>
              <a:rPr lang="en-US" smtClean="0">
                <a:hlinkClick r:id="rId2"/>
              </a:rPr>
              <a:t>Bulls VS Bears</a:t>
            </a:r>
            <a:endParaRPr lang="en-US" smtClean="0"/>
          </a:p>
          <a:p>
            <a:endParaRPr lang="en-US" smtClean="0"/>
          </a:p>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7</a:t>
            </a:fld>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th-TH" smtClean="0"/>
              <a:t>Stock Prices and Intrinsic Value</a:t>
            </a:r>
          </a:p>
        </p:txBody>
      </p:sp>
      <p:sp>
        <p:nvSpPr>
          <p:cNvPr id="8195" name="Rectangle 3"/>
          <p:cNvSpPr>
            <a:spLocks noGrp="1" noChangeArrowheads="1"/>
          </p:cNvSpPr>
          <p:nvPr>
            <p:ph sz="quarter" idx="1"/>
          </p:nvPr>
        </p:nvSpPr>
        <p:spPr>
          <a:xfrm>
            <a:off x="612775" y="1600200"/>
            <a:ext cx="7616825" cy="4495800"/>
          </a:xfrm>
        </p:spPr>
        <p:txBody>
          <a:bodyPr/>
          <a:lstStyle/>
          <a:p>
            <a:pPr eaLnBrk="1" hangingPunct="1">
              <a:lnSpc>
                <a:spcPct val="100000"/>
              </a:lnSpc>
              <a:spcBef>
                <a:spcPct val="0"/>
              </a:spcBef>
              <a:buFont typeface="Arial" charset="0"/>
              <a:buChar char="•"/>
              <a:defRPr/>
            </a:pPr>
            <a:r>
              <a:rPr lang="en-US" dirty="0" smtClean="0"/>
              <a:t>In equilibrium, a stock’s price should equal its “true” or intrinsic value.</a:t>
            </a:r>
          </a:p>
          <a:p>
            <a:pPr eaLnBrk="1" hangingPunct="1">
              <a:lnSpc>
                <a:spcPct val="100000"/>
              </a:lnSpc>
              <a:spcBef>
                <a:spcPct val="0"/>
              </a:spcBef>
              <a:buFont typeface="Arial" charset="0"/>
              <a:buChar char="•"/>
              <a:defRPr/>
            </a:pPr>
            <a:r>
              <a:rPr lang="en-US" dirty="0" smtClean="0"/>
              <a:t>Intrinsic value is a long-run concept.</a:t>
            </a:r>
          </a:p>
          <a:p>
            <a:pPr eaLnBrk="1" hangingPunct="1">
              <a:lnSpc>
                <a:spcPct val="100000"/>
              </a:lnSpc>
              <a:spcBef>
                <a:spcPct val="0"/>
              </a:spcBef>
              <a:buFont typeface="Arial" charset="0"/>
              <a:buChar char="•"/>
              <a:defRPr/>
            </a:pPr>
            <a:r>
              <a:rPr lang="en-US" dirty="0" smtClean="0"/>
              <a:t>To the extent that investor perceptions are incorrect, a stock’s price in the short run may deviate from its intrinsic value.</a:t>
            </a:r>
          </a:p>
          <a:p>
            <a:pPr eaLnBrk="1" hangingPunct="1">
              <a:lnSpc>
                <a:spcPct val="100000"/>
              </a:lnSpc>
              <a:spcBef>
                <a:spcPct val="0"/>
              </a:spcBef>
              <a:buFont typeface="Arial" charset="0"/>
              <a:buChar char="•"/>
              <a:defRPr/>
            </a:pPr>
            <a:r>
              <a:rPr lang="en-US" dirty="0" smtClean="0"/>
              <a:t>Ideally, managers should avoid actions that reduce intrinsic value, even if those decisions increase the stock price in the short run.  </a:t>
            </a:r>
          </a:p>
        </p:txBody>
      </p:sp>
      <p:sp>
        <p:nvSpPr>
          <p:cNvPr id="2" name="Slide Number Placeholder 1"/>
          <p:cNvSpPr>
            <a:spLocks noGrp="1"/>
          </p:cNvSpPr>
          <p:nvPr>
            <p:ph type="sldNum" sz="quarter" idx="12"/>
          </p:nvPr>
        </p:nvSpPr>
        <p:spPr/>
        <p:txBody>
          <a:bodyPr/>
          <a:lstStyle/>
          <a:p>
            <a:fld id="{7A5FDE47-BFA0-4583-87BD-92F57846FA82}" type="slidenum">
              <a:rPr lang="th-TH" smtClean="0"/>
              <a:pPr/>
              <a:t>8</a:t>
            </a:fld>
            <a:endParaRPr lang="th-TH" dirty="0"/>
          </a:p>
        </p:txBody>
      </p:sp>
    </p:spTree>
    <p:extLst>
      <p:ext uri="{BB962C8B-B14F-4D97-AF65-F5344CB8AC3E}">
        <p14:creationId xmlns:p14="http://schemas.microsoft.com/office/powerpoint/2010/main" xmlns="" val="2823781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Grp="1" noChangeArrowheads="1"/>
          </p:cNvSpPr>
          <p:nvPr>
            <p:ph type="title"/>
          </p:nvPr>
        </p:nvSpPr>
        <p:spPr/>
        <p:txBody>
          <a:bodyPr/>
          <a:lstStyle/>
          <a:p>
            <a:pPr eaLnBrk="1" hangingPunct="1"/>
            <a:r>
              <a:rPr lang="en-US" altLang="th-TH" smtClean="0"/>
              <a:t>Determinants of Intrinsic Values and Stock Prices</a:t>
            </a:r>
          </a:p>
        </p:txBody>
      </p:sp>
      <p:grpSp>
        <p:nvGrpSpPr>
          <p:cNvPr id="21508" name="Group 42"/>
          <p:cNvGrpSpPr>
            <a:grpSpLocks/>
          </p:cNvGrpSpPr>
          <p:nvPr/>
        </p:nvGrpSpPr>
        <p:grpSpPr bwMode="auto">
          <a:xfrm>
            <a:off x="473075" y="1665289"/>
            <a:ext cx="8670925" cy="4691062"/>
            <a:chOff x="235664" y="1674813"/>
            <a:chExt cx="8670211" cy="4691062"/>
          </a:xfrm>
        </p:grpSpPr>
        <p:cxnSp>
          <p:nvCxnSpPr>
            <p:cNvPr id="40" name="Straight Arrow Connector 39"/>
            <p:cNvCxnSpPr/>
            <p:nvPr/>
          </p:nvCxnSpPr>
          <p:spPr>
            <a:xfrm rot="10800000" flipV="1">
              <a:off x="1351585" y="2393950"/>
              <a:ext cx="1401647" cy="56832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29" idx="0"/>
            </p:cNvCxnSpPr>
            <p:nvPr/>
          </p:nvCxnSpPr>
          <p:spPr>
            <a:xfrm rot="5400000">
              <a:off x="3099253" y="2463819"/>
              <a:ext cx="609600" cy="45081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endCxn id="32" idx="0"/>
            </p:cNvCxnSpPr>
            <p:nvPr/>
          </p:nvCxnSpPr>
          <p:spPr>
            <a:xfrm rot="5400000">
              <a:off x="5178707" y="2686051"/>
              <a:ext cx="600075" cy="158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6401006" y="2403475"/>
              <a:ext cx="1569909" cy="55086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26" idx="2"/>
            </p:cNvCxnSpPr>
            <p:nvPr/>
          </p:nvCxnSpPr>
          <p:spPr>
            <a:xfrm rot="16200000" flipH="1">
              <a:off x="1467440" y="3500479"/>
              <a:ext cx="552450" cy="100321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30" idx="2"/>
            </p:cNvCxnSpPr>
            <p:nvPr/>
          </p:nvCxnSpPr>
          <p:spPr>
            <a:xfrm rot="5400000">
              <a:off x="2632568" y="3732234"/>
              <a:ext cx="574675" cy="51748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33" idx="2"/>
            </p:cNvCxnSpPr>
            <p:nvPr/>
          </p:nvCxnSpPr>
          <p:spPr>
            <a:xfrm rot="16200000" flipH="1">
              <a:off x="5784290" y="3390156"/>
              <a:ext cx="576262" cy="120322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stCxn id="35" idx="2"/>
            </p:cNvCxnSpPr>
            <p:nvPr/>
          </p:nvCxnSpPr>
          <p:spPr>
            <a:xfrm rot="5400000">
              <a:off x="7249432" y="3547307"/>
              <a:ext cx="563562" cy="9206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16200000" flipH="1">
              <a:off x="3102429" y="4392689"/>
              <a:ext cx="584200" cy="184769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20" idx="2"/>
            </p:cNvCxnSpPr>
            <p:nvPr/>
          </p:nvCxnSpPr>
          <p:spPr>
            <a:xfrm rot="5400000">
              <a:off x="5660476" y="4409356"/>
              <a:ext cx="554038" cy="182547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1840495" y="1674813"/>
              <a:ext cx="5452613" cy="730250"/>
            </a:xfrm>
            <a:prstGeom prst="roundRect">
              <a:avLst>
                <a:gd name="adj" fmla="val 10000"/>
              </a:avLst>
            </a:prstGeom>
            <a:solidFill>
              <a:schemeClr val="accent1">
                <a:lumMod val="20000"/>
                <a:lumOff val="80000"/>
                <a:alpha val="90000"/>
              </a:schemeClr>
            </a:solidFill>
            <a:ln>
              <a:solidFill>
                <a:schemeClr val="accent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13"/>
            <p:cNvSpPr/>
            <p:nvPr/>
          </p:nvSpPr>
          <p:spPr bwMode="auto">
            <a:xfrm>
              <a:off x="1556355"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Rounded Rectangle 19"/>
            <p:cNvSpPr/>
            <p:nvPr/>
          </p:nvSpPr>
          <p:spPr bwMode="auto">
            <a:xfrm>
              <a:off x="5935908"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ounded Rectangle 22"/>
            <p:cNvSpPr/>
            <p:nvPr/>
          </p:nvSpPr>
          <p:spPr bwMode="auto">
            <a:xfrm>
              <a:off x="2743707" y="5634038"/>
              <a:ext cx="3657299" cy="731837"/>
            </a:xfrm>
            <a:prstGeom prst="roundRect">
              <a:avLst>
                <a:gd name="adj" fmla="val 10000"/>
              </a:avLst>
            </a:prstGeom>
            <a:solidFill>
              <a:schemeClr val="accent1">
                <a:lumMod val="20000"/>
                <a:lumOff val="80000"/>
                <a:alpha val="90000"/>
              </a:schemeClr>
            </a:solidFill>
            <a:ln>
              <a:solidFill>
                <a:schemeClr val="accent1">
                  <a:lumMod val="50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3" name="Group 24"/>
            <p:cNvGrpSpPr/>
            <p:nvPr/>
          </p:nvGrpSpPr>
          <p:grpSpPr>
            <a:xfrm>
              <a:off x="235664" y="2994088"/>
              <a:ext cx="2011680" cy="731520"/>
              <a:chOff x="473355" y="1474661"/>
              <a:chExt cx="1899387" cy="907539"/>
            </a:xfrm>
            <a:solidFill>
              <a:schemeClr val="accent3">
                <a:lumMod val="20000"/>
                <a:lumOff val="80000"/>
              </a:schemeClr>
            </a:solidFill>
          </p:grpSpPr>
          <p:sp>
            <p:nvSpPr>
              <p:cNvPr id="26" name="Rounded Rectangle 25"/>
              <p:cNvSpPr/>
              <p:nvPr/>
            </p:nvSpPr>
            <p:spPr>
              <a:xfrm>
                <a:off x="473355" y="1474661"/>
                <a:ext cx="1899387" cy="907539"/>
              </a:xfrm>
              <a:prstGeom prst="roundRect">
                <a:avLst>
                  <a:gd name="adj" fmla="val 10000"/>
                </a:avLst>
              </a:prstGeom>
              <a:grp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ounded Rectangle 4"/>
              <p:cNvSpPr/>
              <p:nvPr/>
            </p:nvSpPr>
            <p:spPr>
              <a:xfrm>
                <a:off x="491035" y="1501244"/>
                <a:ext cx="1846225" cy="854377"/>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“True” Investor Cash Flows</a:t>
                </a:r>
              </a:p>
            </p:txBody>
          </p:sp>
        </p:grpSp>
        <p:grpSp>
          <p:nvGrpSpPr>
            <p:cNvPr id="21524" name="Group 27"/>
            <p:cNvGrpSpPr>
              <a:grpSpLocks/>
            </p:cNvGrpSpPr>
            <p:nvPr/>
          </p:nvGrpSpPr>
          <p:grpSpPr bwMode="auto">
            <a:xfrm>
              <a:off x="2492375" y="2994025"/>
              <a:ext cx="1371600" cy="731838"/>
              <a:chOff x="2690342" y="1474661"/>
              <a:chExt cx="1084159" cy="907539"/>
            </a:xfrm>
          </p:grpSpPr>
          <p:sp>
            <p:nvSpPr>
              <p:cNvPr id="29" name="Rounded Rectangle 28"/>
              <p:cNvSpPr/>
              <p:nvPr/>
            </p:nvSpPr>
            <p:spPr>
              <a:xfrm>
                <a:off x="2690759" y="1474661"/>
                <a:ext cx="1084070" cy="907539"/>
              </a:xfrm>
              <a:prstGeom prst="roundRect">
                <a:avLst>
                  <a:gd name="adj" fmla="val 10000"/>
                </a:avLst>
              </a:prstGeom>
              <a:solidFill>
                <a:schemeClr val="accent3">
                  <a:lumMod val="20000"/>
                  <a:lumOff val="8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Rounded Rectangle 6"/>
              <p:cNvSpPr/>
              <p:nvPr/>
            </p:nvSpPr>
            <p:spPr>
              <a:xfrm>
                <a:off x="2717109" y="1502222"/>
                <a:ext cx="1031372"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“True” Risk</a:t>
                </a:r>
              </a:p>
            </p:txBody>
          </p:sp>
        </p:grpSp>
        <p:grpSp>
          <p:nvGrpSpPr>
            <p:cNvPr id="21525" name="Group 30"/>
            <p:cNvGrpSpPr>
              <a:grpSpLocks/>
            </p:cNvGrpSpPr>
            <p:nvPr/>
          </p:nvGrpSpPr>
          <p:grpSpPr bwMode="auto">
            <a:xfrm>
              <a:off x="4110038" y="2994025"/>
              <a:ext cx="2720975" cy="731838"/>
              <a:chOff x="4092101" y="1474661"/>
              <a:chExt cx="2177523" cy="907539"/>
            </a:xfrm>
          </p:grpSpPr>
          <p:sp>
            <p:nvSpPr>
              <p:cNvPr id="32" name="Rounded Rectangle 31"/>
              <p:cNvSpPr/>
              <p:nvPr/>
            </p:nvSpPr>
            <p:spPr>
              <a:xfrm>
                <a:off x="4092417" y="1474661"/>
                <a:ext cx="2177344"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8"/>
              <p:cNvSpPr/>
              <p:nvPr/>
            </p:nvSpPr>
            <p:spPr>
              <a:xfrm>
                <a:off x="4119094" y="1502222"/>
                <a:ext cx="2123990"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“Perceived” Investor Cash Flows</a:t>
                </a:r>
              </a:p>
            </p:txBody>
          </p:sp>
        </p:grpSp>
        <p:grpSp>
          <p:nvGrpSpPr>
            <p:cNvPr id="21526" name="Group 33"/>
            <p:cNvGrpSpPr>
              <a:grpSpLocks/>
            </p:cNvGrpSpPr>
            <p:nvPr/>
          </p:nvGrpSpPr>
          <p:grpSpPr bwMode="auto">
            <a:xfrm>
              <a:off x="7077075" y="2994025"/>
              <a:ext cx="1828800" cy="731838"/>
              <a:chOff x="6587224" y="1474661"/>
              <a:chExt cx="1480218" cy="907539"/>
            </a:xfrm>
          </p:grpSpPr>
          <p:sp>
            <p:nvSpPr>
              <p:cNvPr id="35" name="Rounded Rectangle 34"/>
              <p:cNvSpPr/>
              <p:nvPr/>
            </p:nvSpPr>
            <p:spPr>
              <a:xfrm>
                <a:off x="6587346" y="1474661"/>
                <a:ext cx="1480096"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6" name="Rounded Rectangle 10"/>
              <p:cNvSpPr/>
              <p:nvPr/>
            </p:nvSpPr>
            <p:spPr>
              <a:xfrm>
                <a:off x="6614328" y="1502222"/>
                <a:ext cx="1426134"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“Perceived” Risk</a:t>
                </a:r>
              </a:p>
            </p:txBody>
          </p:sp>
        </p:grpSp>
        <p:sp>
          <p:nvSpPr>
            <p:cNvPr id="37" name="Rounded Rectangle 5"/>
            <p:cNvSpPr/>
            <p:nvPr/>
          </p:nvSpPr>
          <p:spPr>
            <a:xfrm>
              <a:off x="1829383" y="1695450"/>
              <a:ext cx="5457376" cy="688975"/>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Managerial Actions, the Economic Environment, Taxes, and the Political Climate</a:t>
              </a:r>
            </a:p>
          </p:txBody>
        </p:sp>
        <p:sp>
          <p:nvSpPr>
            <p:cNvPr id="38" name="Rounded Rectangle 5"/>
            <p:cNvSpPr/>
            <p:nvPr/>
          </p:nvSpPr>
          <p:spPr bwMode="auto">
            <a:xfrm>
              <a:off x="1589690"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Stock’s </a:t>
              </a:r>
              <a:br>
                <a:rPr lang="en-US" sz="2000" dirty="0"/>
              </a:br>
              <a:r>
                <a:rPr lang="en-US" sz="2000" dirty="0"/>
                <a:t>Intrinsic Value</a:t>
              </a:r>
            </a:p>
          </p:txBody>
        </p:sp>
        <p:sp>
          <p:nvSpPr>
            <p:cNvPr id="39" name="Rounded Rectangle 5"/>
            <p:cNvSpPr/>
            <p:nvPr/>
          </p:nvSpPr>
          <p:spPr bwMode="auto">
            <a:xfrm>
              <a:off x="5969242"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Stock’s </a:t>
              </a:r>
              <a:br>
                <a:rPr lang="en-US" sz="2000" dirty="0"/>
              </a:br>
              <a:r>
                <a:rPr lang="en-US" sz="2000" dirty="0"/>
                <a:t>Market Price</a:t>
              </a:r>
            </a:p>
          </p:txBody>
        </p:sp>
        <p:sp>
          <p:nvSpPr>
            <p:cNvPr id="41" name="Rounded Rectangle 5"/>
            <p:cNvSpPr/>
            <p:nvPr/>
          </p:nvSpPr>
          <p:spPr bwMode="auto">
            <a:xfrm>
              <a:off x="2811965" y="5656263"/>
              <a:ext cx="3520785"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Market Equilibrium:</a:t>
              </a:r>
              <a:br>
                <a:rPr lang="en-US" sz="2000" dirty="0"/>
              </a:br>
              <a:r>
                <a:rPr lang="en-US" sz="2000" dirty="0"/>
                <a:t>Intrinsic Value = Stock Price</a:t>
              </a:r>
            </a:p>
          </p:txBody>
        </p:sp>
      </p:grpSp>
      <p:sp>
        <p:nvSpPr>
          <p:cNvPr id="2" name="Slide Number Placeholder 1"/>
          <p:cNvSpPr>
            <a:spLocks noGrp="1"/>
          </p:cNvSpPr>
          <p:nvPr>
            <p:ph type="sldNum" sz="quarter" idx="12"/>
          </p:nvPr>
        </p:nvSpPr>
        <p:spPr/>
        <p:txBody>
          <a:bodyPr/>
          <a:lstStyle/>
          <a:p>
            <a:fld id="{7A5FDE47-BFA0-4583-87BD-92F57846FA82}" type="slidenum">
              <a:rPr lang="th-TH" smtClean="0"/>
              <a:pPr/>
              <a:t>9</a:t>
            </a:fld>
            <a:endParaRPr lang="th-TH" dirty="0"/>
          </a:p>
        </p:txBody>
      </p:sp>
    </p:spTree>
    <p:extLst>
      <p:ext uri="{BB962C8B-B14F-4D97-AF65-F5344CB8AC3E}">
        <p14:creationId xmlns:p14="http://schemas.microsoft.com/office/powerpoint/2010/main" xmlns="" val="32468195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Intrinsic Value and Price</a:t>
            </a:r>
            <a:endParaRPr lang="th-TH"/>
          </a:p>
        </p:txBody>
      </p:sp>
      <p:sp>
        <p:nvSpPr>
          <p:cNvPr id="3" name="Content Placeholder 2"/>
          <p:cNvSpPr>
            <a:spLocks noGrp="1"/>
          </p:cNvSpPr>
          <p:nvPr>
            <p:ph idx="1"/>
          </p:nvPr>
        </p:nvSpPr>
        <p:spPr/>
        <p:txBody>
          <a:bodyPr/>
          <a:lstStyle/>
          <a:p>
            <a:r>
              <a:rPr lang="en-US" smtClean="0">
                <a:hlinkClick r:id="rId2"/>
              </a:rPr>
              <a:t>intric value by Warren Buffet</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10</a:t>
            </a:fld>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altLang="th-TH" smtClean="0"/>
              <a:t>Corporate Governance</a:t>
            </a:r>
            <a:endParaRPr lang="th-TH" altLang="th-TH" smtClean="0"/>
          </a:p>
        </p:txBody>
      </p:sp>
      <p:sp>
        <p:nvSpPr>
          <p:cNvPr id="25603" name="Content Placeholder 2"/>
          <p:cNvSpPr>
            <a:spLocks noGrp="1"/>
          </p:cNvSpPr>
          <p:nvPr>
            <p:ph sz="quarter" idx="1"/>
          </p:nvPr>
        </p:nvSpPr>
        <p:spPr>
          <a:xfrm>
            <a:off x="612775" y="1600200"/>
            <a:ext cx="7616825" cy="4495800"/>
          </a:xfrm>
        </p:spPr>
        <p:txBody>
          <a:bodyPr/>
          <a:lstStyle/>
          <a:p>
            <a:pPr>
              <a:lnSpc>
                <a:spcPct val="100000"/>
              </a:lnSpc>
              <a:spcBef>
                <a:spcPct val="0"/>
              </a:spcBef>
            </a:pPr>
            <a:r>
              <a:rPr lang="en-US" altLang="th-TH" sz="2800" dirty="0" smtClean="0"/>
              <a:t>The system of rules, practices and processes by which a company is directed and controlled</a:t>
            </a:r>
          </a:p>
          <a:p>
            <a:pPr>
              <a:lnSpc>
                <a:spcPct val="100000"/>
              </a:lnSpc>
              <a:spcBef>
                <a:spcPct val="0"/>
              </a:spcBef>
            </a:pPr>
            <a:r>
              <a:rPr lang="en-US" altLang="th-TH" sz="2800" dirty="0" smtClean="0"/>
              <a:t>Balancing the interests of the many stakeholders in a company</a:t>
            </a:r>
            <a:endParaRPr lang="th-TH" altLang="th-TH" dirty="0" smtClean="0"/>
          </a:p>
        </p:txBody>
      </p:sp>
      <p:sp>
        <p:nvSpPr>
          <p:cNvPr id="2" name="Slide Number Placeholder 1"/>
          <p:cNvSpPr>
            <a:spLocks noGrp="1"/>
          </p:cNvSpPr>
          <p:nvPr>
            <p:ph type="sldNum" sz="quarter" idx="12"/>
          </p:nvPr>
        </p:nvSpPr>
        <p:spPr/>
        <p:txBody>
          <a:bodyPr/>
          <a:lstStyle/>
          <a:p>
            <a:fld id="{7A5FDE47-BFA0-4583-87BD-92F57846FA82}" type="slidenum">
              <a:rPr lang="th-TH" smtClean="0"/>
              <a:pPr/>
              <a:t>11</a:t>
            </a:fld>
            <a:endParaRPr lang="th-TH" dirty="0"/>
          </a:p>
        </p:txBody>
      </p:sp>
    </p:spTree>
    <p:extLst>
      <p:ext uri="{BB962C8B-B14F-4D97-AF65-F5344CB8AC3E}">
        <p14:creationId xmlns:p14="http://schemas.microsoft.com/office/powerpoint/2010/main" xmlns="" val="5007096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The US housing market </a:t>
            </a:r>
            <a:endParaRPr lang="th-TH"/>
          </a:p>
        </p:txBody>
      </p:sp>
      <p:sp>
        <p:nvSpPr>
          <p:cNvPr id="3" name="Content Placeholder 2"/>
          <p:cNvSpPr>
            <a:spLocks noGrp="1"/>
          </p:cNvSpPr>
          <p:nvPr>
            <p:ph idx="1"/>
          </p:nvPr>
        </p:nvSpPr>
        <p:spPr/>
        <p:txBody>
          <a:bodyPr/>
          <a:lstStyle/>
          <a:p>
            <a:r>
              <a:rPr lang="en-US" smtClean="0">
                <a:hlinkClick r:id="rId2"/>
              </a:rPr>
              <a:t>the big short</a:t>
            </a:r>
            <a:endParaRPr lang="en-US" smtClean="0"/>
          </a:p>
          <a:p>
            <a:endParaRPr lang="en-US" smtClean="0"/>
          </a:p>
          <a:p>
            <a:endParaRPr lang="en-US" smtClean="0"/>
          </a:p>
          <a:p>
            <a:r>
              <a:rPr lang="en-US" smtClean="0"/>
              <a:t>One of the largest fraud in the history of finance</a:t>
            </a:r>
          </a:p>
          <a:p>
            <a:r>
              <a:rPr lang="en-US" smtClean="0"/>
              <a:t>It led to the worst financial meltdown since the second world war</a:t>
            </a:r>
          </a:p>
          <a:p>
            <a:r>
              <a:rPr lang="en-US" smtClean="0"/>
              <a:t>It still has an impact on us today</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12</a:t>
            </a:fld>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th-TH" smtClean="0"/>
              <a:t>What is a market?</a:t>
            </a:r>
          </a:p>
        </p:txBody>
      </p:sp>
      <p:sp>
        <p:nvSpPr>
          <p:cNvPr id="717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A market is a venue where goods and services are exchanged.</a:t>
            </a:r>
          </a:p>
          <a:p>
            <a:pPr eaLnBrk="1" hangingPunct="1">
              <a:spcBef>
                <a:spcPct val="0"/>
              </a:spcBef>
            </a:pPr>
            <a:r>
              <a:rPr lang="en-US" altLang="th-TH" dirty="0" smtClean="0"/>
              <a:t>A financial market is a place where individuals and organizations wanting to borrow funds are brought together with those having a surplus of funds.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13</a:t>
            </a:fld>
            <a:endParaRPr lang="th-TH" dirty="0"/>
          </a:p>
        </p:txBody>
      </p:sp>
    </p:spTree>
    <p:extLst>
      <p:ext uri="{BB962C8B-B14F-4D97-AF65-F5344CB8AC3E}">
        <p14:creationId xmlns:p14="http://schemas.microsoft.com/office/powerpoint/2010/main" xmlns="" val="6174414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th-TH" smtClean="0"/>
              <a:t>Types of Financial Markets</a:t>
            </a:r>
          </a:p>
        </p:txBody>
      </p:sp>
      <p:sp>
        <p:nvSpPr>
          <p:cNvPr id="11267"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pPr>
            <a:r>
              <a:rPr lang="en-US" altLang="th-TH" dirty="0" smtClean="0"/>
              <a:t>Physical assets vs. Financial assets</a:t>
            </a:r>
          </a:p>
          <a:p>
            <a:pPr eaLnBrk="1" hangingPunct="1">
              <a:lnSpc>
                <a:spcPct val="150000"/>
              </a:lnSpc>
              <a:spcBef>
                <a:spcPct val="0"/>
              </a:spcBef>
            </a:pPr>
            <a:r>
              <a:rPr lang="en-US" altLang="th-TH" dirty="0" smtClean="0"/>
              <a:t>Spot vs. Futures</a:t>
            </a:r>
          </a:p>
          <a:p>
            <a:pPr eaLnBrk="1" hangingPunct="1">
              <a:lnSpc>
                <a:spcPct val="150000"/>
              </a:lnSpc>
              <a:spcBef>
                <a:spcPct val="0"/>
              </a:spcBef>
            </a:pPr>
            <a:r>
              <a:rPr lang="en-US" altLang="th-TH" dirty="0" smtClean="0"/>
              <a:t>Money vs. Capital</a:t>
            </a:r>
          </a:p>
          <a:p>
            <a:pPr eaLnBrk="1" hangingPunct="1">
              <a:lnSpc>
                <a:spcPct val="150000"/>
              </a:lnSpc>
              <a:spcBef>
                <a:spcPct val="0"/>
              </a:spcBef>
            </a:pPr>
            <a:r>
              <a:rPr lang="en-US" altLang="th-TH" dirty="0" smtClean="0"/>
              <a:t>Primary vs. Secondary</a:t>
            </a:r>
          </a:p>
          <a:p>
            <a:pPr eaLnBrk="1" hangingPunct="1">
              <a:lnSpc>
                <a:spcPct val="150000"/>
              </a:lnSpc>
              <a:spcBef>
                <a:spcPct val="0"/>
              </a:spcBef>
            </a:pPr>
            <a:r>
              <a:rPr lang="en-US" altLang="th-TH" dirty="0" smtClean="0"/>
              <a:t>Public vs. Private</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14</a:t>
            </a:fld>
            <a:endParaRPr lang="th-TH" dirty="0"/>
          </a:p>
        </p:txBody>
      </p:sp>
    </p:spTree>
    <p:extLst>
      <p:ext uri="{BB962C8B-B14F-4D97-AF65-F5344CB8AC3E}">
        <p14:creationId xmlns:p14="http://schemas.microsoft.com/office/powerpoint/2010/main" xmlns="" val="36358797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th-TH" smtClean="0"/>
              <a:t>Types of Financial Institutions</a:t>
            </a:r>
          </a:p>
        </p:txBody>
      </p:sp>
      <p:sp>
        <p:nvSpPr>
          <p:cNvPr id="13315"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spcAft>
                <a:spcPts val="600"/>
              </a:spcAft>
            </a:pPr>
            <a:r>
              <a:rPr lang="en-US" altLang="th-TH" dirty="0" smtClean="0"/>
              <a:t>Commercial banks</a:t>
            </a:r>
          </a:p>
          <a:p>
            <a:pPr eaLnBrk="1" hangingPunct="1">
              <a:lnSpc>
                <a:spcPct val="150000"/>
              </a:lnSpc>
              <a:spcBef>
                <a:spcPct val="0"/>
              </a:spcBef>
              <a:spcAft>
                <a:spcPts val="600"/>
              </a:spcAft>
            </a:pPr>
            <a:r>
              <a:rPr lang="en-US" altLang="th-TH" dirty="0" smtClean="0"/>
              <a:t>Investment banks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15</a:t>
            </a:fld>
            <a:endParaRPr lang="th-TH" dirty="0"/>
          </a:p>
        </p:txBody>
      </p:sp>
    </p:spTree>
    <p:extLst>
      <p:ext uri="{BB962C8B-B14F-4D97-AF65-F5344CB8AC3E}">
        <p14:creationId xmlns:p14="http://schemas.microsoft.com/office/powerpoint/2010/main" xmlns="" val="2053525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th-TH" smtClean="0"/>
              <a:t>The Capital Allocation Process</a:t>
            </a:r>
          </a:p>
        </p:txBody>
      </p:sp>
      <p:sp>
        <p:nvSpPr>
          <p:cNvPr id="15363" name="Rectangle 3"/>
          <p:cNvSpPr>
            <a:spLocks noGrp="1" noChangeArrowheads="1"/>
          </p:cNvSpPr>
          <p:nvPr>
            <p:ph sz="quarter" idx="1"/>
          </p:nvPr>
        </p:nvSpPr>
        <p:spPr>
          <a:xfrm>
            <a:off x="763587" y="1573306"/>
            <a:ext cx="7616825" cy="4495800"/>
          </a:xfrm>
        </p:spPr>
        <p:txBody>
          <a:bodyPr>
            <a:normAutofit lnSpcReduction="10000"/>
          </a:bodyPr>
          <a:lstStyle/>
          <a:p>
            <a:pPr eaLnBrk="1" hangingPunct="1">
              <a:spcBef>
                <a:spcPct val="0"/>
              </a:spcBef>
            </a:pPr>
            <a:r>
              <a:rPr lang="en-US" altLang="th-TH" dirty="0" smtClean="0"/>
              <a:t>In a well-functioning economy, capital flows efficiently from those who supply capital to those who demand it.</a:t>
            </a:r>
          </a:p>
          <a:p>
            <a:pPr eaLnBrk="1" hangingPunct="1">
              <a:spcBef>
                <a:spcPct val="0"/>
              </a:spcBef>
            </a:pPr>
            <a:r>
              <a:rPr lang="en-US" altLang="th-TH" dirty="0" smtClean="0"/>
              <a:t>Suppliers of capital:  individuals and institutions with “excess funds.”  These groups are saving money and looking for a rate of return on their investment.</a:t>
            </a:r>
          </a:p>
          <a:p>
            <a:pPr eaLnBrk="1" hangingPunct="1">
              <a:spcBef>
                <a:spcPct val="0"/>
              </a:spcBef>
            </a:pPr>
            <a:r>
              <a:rPr lang="en-US" altLang="th-TH" dirty="0" smtClean="0"/>
              <a:t>Demanders or users of capital:  individuals and institutions who need to raise funds to finance their investment opportunities.  These groups are willing to pay a rate of return on the capital they borrow.</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16</a:t>
            </a:fld>
            <a:endParaRPr lang="th-TH" dirty="0"/>
          </a:p>
        </p:txBody>
      </p:sp>
    </p:spTree>
    <p:extLst>
      <p:ext uri="{BB962C8B-B14F-4D97-AF65-F5344CB8AC3E}">
        <p14:creationId xmlns:p14="http://schemas.microsoft.com/office/powerpoint/2010/main" xmlns="" val="19067762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6"/>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2692"/>
          <a:stretch/>
        </p:blipFill>
        <p:spPr bwMode="auto">
          <a:xfrm>
            <a:off x="701500" y="695540"/>
            <a:ext cx="8174488" cy="51892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403DC12D-E02E-423D-90C0-BDE830239584}" type="slidenum">
              <a:rPr lang="th-TH" smtClean="0"/>
              <a:pPr/>
              <a:t>17</a:t>
            </a:fld>
            <a:endParaRPr lang="th-TH" dirty="0"/>
          </a:p>
        </p:txBody>
      </p:sp>
    </p:spTree>
    <p:extLst>
      <p:ext uri="{BB962C8B-B14F-4D97-AF65-F5344CB8AC3E}">
        <p14:creationId xmlns:p14="http://schemas.microsoft.com/office/powerpoint/2010/main" xmlns="" val="2383565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th-TH" sz="3600" smtClean="0"/>
              <a:t>Securitization and Its Importance to a Bank</a:t>
            </a:r>
          </a:p>
        </p:txBody>
      </p:sp>
      <p:sp>
        <p:nvSpPr>
          <p:cNvPr id="21508" name="Content Placeholder 6"/>
          <p:cNvSpPr>
            <a:spLocks noGrp="1"/>
          </p:cNvSpPr>
          <p:nvPr>
            <p:ph sz="quarter" idx="1"/>
          </p:nvPr>
        </p:nvSpPr>
        <p:spPr>
          <a:xfrm>
            <a:off x="612775" y="1590675"/>
            <a:ext cx="7616825" cy="4505325"/>
          </a:xfrm>
        </p:spPr>
        <p:txBody>
          <a:bodyPr/>
          <a:lstStyle/>
          <a:p>
            <a:pPr marL="342900" indent="-342900">
              <a:spcBef>
                <a:spcPct val="0"/>
              </a:spcBef>
            </a:pPr>
            <a:r>
              <a:rPr lang="en-US" altLang="th-TH" smtClean="0"/>
              <a:t>Solution to banks’ limited funds and local market conditions</a:t>
            </a:r>
          </a:p>
          <a:p>
            <a:pPr marL="342900" indent="-342900">
              <a:spcBef>
                <a:spcPct val="0"/>
              </a:spcBef>
            </a:pPr>
            <a:r>
              <a:rPr lang="en-US" altLang="th-TH" smtClean="0"/>
              <a:t>Help banks to diversify their risks</a:t>
            </a:r>
          </a:p>
          <a:p>
            <a:pPr marL="342900" indent="-342900">
              <a:spcBef>
                <a:spcPct val="0"/>
              </a:spcBef>
            </a:pPr>
            <a:r>
              <a:rPr lang="en-US" altLang="th-TH" smtClean="0"/>
              <a:t>An agent bank buy a large no. of loans from other banks </a:t>
            </a:r>
          </a:p>
          <a:p>
            <a:pPr marL="342900" indent="-342900">
              <a:spcBef>
                <a:spcPct val="0"/>
              </a:spcBef>
            </a:pPr>
            <a:r>
              <a:rPr lang="en-US" altLang="th-TH" smtClean="0"/>
              <a:t>Issue securities backed by these loan payments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18</a:t>
            </a:fld>
            <a:endParaRPr lang="th-TH" dirty="0"/>
          </a:p>
        </p:txBody>
      </p:sp>
    </p:spTree>
    <p:extLst>
      <p:ext uri="{BB962C8B-B14F-4D97-AF65-F5344CB8AC3E}">
        <p14:creationId xmlns:p14="http://schemas.microsoft.com/office/powerpoint/2010/main" xmlns="" val="18610177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th-TH" smtClean="0"/>
              <a:t>Stock Market Transactions</a:t>
            </a:r>
          </a:p>
        </p:txBody>
      </p:sp>
      <p:sp>
        <p:nvSpPr>
          <p:cNvPr id="13315"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smtClean="0"/>
              <a:t>Applesauce Computer decides to issue additional common stock.  An investor purchases some of the newly issued shares from the underwriter.  Is this a primary market transaction or a secondary market transaction?  </a:t>
            </a:r>
          </a:p>
          <a:p>
            <a:pPr lvl="1" indent="-334963" eaLnBrk="1" hangingPunct="1">
              <a:spcBef>
                <a:spcPct val="0"/>
              </a:spcBef>
            </a:pPr>
            <a:r>
              <a:rPr lang="en-US" altLang="th-TH" smtClean="0"/>
              <a:t>Since new shares of stock are being issued, this is a primary market transaction.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19</a:t>
            </a:fld>
            <a:endParaRPr lang="th-TH" dirty="0"/>
          </a:p>
        </p:txBody>
      </p:sp>
    </p:spTree>
    <p:extLst>
      <p:ext uri="{BB962C8B-B14F-4D97-AF65-F5344CB8AC3E}">
        <p14:creationId xmlns:p14="http://schemas.microsoft.com/office/powerpoint/2010/main" xmlns="" val="497160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th-TH" dirty="0" smtClean="0"/>
              <a:t>Types of Financial Institutions</a:t>
            </a:r>
          </a:p>
        </p:txBody>
      </p:sp>
      <p:sp>
        <p:nvSpPr>
          <p:cNvPr id="37891"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spcAft>
                <a:spcPts val="600"/>
              </a:spcAft>
            </a:pPr>
            <a:r>
              <a:rPr lang="en-US" altLang="th-TH" dirty="0" smtClean="0"/>
              <a:t>Pension funds</a:t>
            </a:r>
          </a:p>
          <a:p>
            <a:pPr eaLnBrk="1" hangingPunct="1">
              <a:lnSpc>
                <a:spcPct val="150000"/>
              </a:lnSpc>
              <a:spcBef>
                <a:spcPct val="0"/>
              </a:spcBef>
              <a:spcAft>
                <a:spcPts val="600"/>
              </a:spcAft>
            </a:pPr>
            <a:r>
              <a:rPr lang="en-US" altLang="th-TH" dirty="0" smtClean="0"/>
              <a:t>Mutual funds</a:t>
            </a:r>
          </a:p>
          <a:p>
            <a:pPr eaLnBrk="1" hangingPunct="1">
              <a:lnSpc>
                <a:spcPct val="150000"/>
              </a:lnSpc>
              <a:spcBef>
                <a:spcPct val="0"/>
              </a:spcBef>
              <a:spcAft>
                <a:spcPts val="600"/>
              </a:spcAft>
            </a:pPr>
            <a:r>
              <a:rPr lang="en-US" altLang="th-TH" dirty="0" smtClean="0"/>
              <a:t>Exchange traded funds (ETFs)</a:t>
            </a:r>
          </a:p>
          <a:p>
            <a:pPr eaLnBrk="1" hangingPunct="1">
              <a:lnSpc>
                <a:spcPct val="150000"/>
              </a:lnSpc>
              <a:spcBef>
                <a:spcPct val="0"/>
              </a:spcBef>
              <a:spcAft>
                <a:spcPts val="600"/>
              </a:spcAft>
            </a:pPr>
            <a:r>
              <a:rPr lang="en-US" altLang="th-TH" dirty="0" smtClean="0"/>
              <a:t>Hedge funds</a:t>
            </a:r>
          </a:p>
          <a:p>
            <a:pPr eaLnBrk="1" hangingPunct="1">
              <a:lnSpc>
                <a:spcPct val="150000"/>
              </a:lnSpc>
              <a:spcBef>
                <a:spcPct val="0"/>
              </a:spcBef>
              <a:spcAft>
                <a:spcPts val="600"/>
              </a:spcAft>
            </a:pPr>
            <a:r>
              <a:rPr lang="en-US" altLang="th-TH" dirty="0" smtClean="0"/>
              <a:t>Private equity companies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20</a:t>
            </a:fld>
            <a:endParaRPr lang="th-TH" dirty="0"/>
          </a:p>
        </p:txBody>
      </p:sp>
    </p:spTree>
    <p:extLst>
      <p:ext uri="{BB962C8B-B14F-4D97-AF65-F5344CB8AC3E}">
        <p14:creationId xmlns:p14="http://schemas.microsoft.com/office/powerpoint/2010/main" xmlns="" val="30855748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
          <p:cNvGrpSpPr>
            <a:grpSpLocks/>
          </p:cNvGrpSpPr>
          <p:nvPr/>
        </p:nvGrpSpPr>
        <p:grpSpPr bwMode="auto">
          <a:xfrm>
            <a:off x="628650" y="3805061"/>
            <a:ext cx="8217968" cy="3139322"/>
            <a:chOff x="628650" y="3805042"/>
            <a:chExt cx="8217970" cy="3139579"/>
          </a:xfrm>
        </p:grpSpPr>
        <p:cxnSp>
          <p:nvCxnSpPr>
            <p:cNvPr id="15" name="Straight Connector 14"/>
            <p:cNvCxnSpPr/>
            <p:nvPr/>
          </p:nvCxnSpPr>
          <p:spPr>
            <a:xfrm rot="5400000">
              <a:off x="1796245" y="4776056"/>
              <a:ext cx="27466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16"/>
            <p:cNvGrpSpPr>
              <a:grpSpLocks/>
            </p:cNvGrpSpPr>
            <p:nvPr/>
          </p:nvGrpSpPr>
          <p:grpSpPr bwMode="auto">
            <a:xfrm>
              <a:off x="628650" y="3805042"/>
              <a:ext cx="8217970" cy="3139579"/>
              <a:chOff x="628650" y="3805042"/>
              <a:chExt cx="8217970" cy="3139579"/>
            </a:xfrm>
          </p:grpSpPr>
          <p:grpSp>
            <p:nvGrpSpPr>
              <p:cNvPr id="5" name="Group 15"/>
              <p:cNvGrpSpPr>
                <a:grpSpLocks/>
              </p:cNvGrpSpPr>
              <p:nvPr/>
            </p:nvGrpSpPr>
            <p:grpSpPr bwMode="auto">
              <a:xfrm>
                <a:off x="628650" y="3805042"/>
                <a:ext cx="8217970" cy="3139579"/>
                <a:chOff x="628864" y="2134149"/>
                <a:chExt cx="8218515" cy="3140878"/>
              </a:xfrm>
            </p:grpSpPr>
            <p:sp>
              <p:nvSpPr>
                <p:cNvPr id="7" name="Rectangle 15"/>
                <p:cNvSpPr>
                  <a:spLocks noChangeArrowheads="1"/>
                </p:cNvSpPr>
                <p:nvPr/>
              </p:nvSpPr>
              <p:spPr bwMode="auto">
                <a:xfrm>
                  <a:off x="1271846" y="2226743"/>
                  <a:ext cx="1600307" cy="1200924"/>
                </a:xfrm>
                <a:prstGeom prst="rect">
                  <a:avLst/>
                </a:prstGeom>
                <a:noFill/>
                <a:ln w="9525">
                  <a:noFill/>
                  <a:miter lim="800000"/>
                  <a:headEnd/>
                  <a:tailEnd/>
                </a:ln>
              </p:spPr>
              <p:txBody>
                <a:bodyPr>
                  <a:spAutoFit/>
                </a:bodyPr>
                <a:lstStyle/>
                <a:p>
                  <a:pPr algn="ctr" eaLnBrk="1" hangingPunct="1">
                    <a:defRPr/>
                  </a:pPr>
                  <a:r>
                    <a:rPr lang="en-US" sz="2400" dirty="0">
                      <a:latin typeface="+mn-lt"/>
                      <a:cs typeface="Arial" charset="0"/>
                    </a:rPr>
                    <a:t>Highly</a:t>
                  </a:r>
                </a:p>
                <a:p>
                  <a:pPr algn="ctr" eaLnBrk="1" hangingPunct="1">
                    <a:defRPr/>
                  </a:pPr>
                  <a:r>
                    <a:rPr lang="en-US" sz="2400" dirty="0">
                      <a:latin typeface="+mn-lt"/>
                      <a:cs typeface="Arial" charset="0"/>
                    </a:rPr>
                    <a:t>Inefficient</a:t>
                  </a:r>
                </a:p>
                <a:p>
                  <a:pPr algn="ctr" eaLnBrk="1" hangingPunct="1">
                    <a:defRPr/>
                  </a:pPr>
                  <a:r>
                    <a:rPr lang="en-US" sz="2400" dirty="0">
                      <a:latin typeface="+mn-lt"/>
                      <a:cs typeface="Arial" charset="0"/>
                    </a:rPr>
                    <a:t>       </a:t>
                  </a:r>
                </a:p>
              </p:txBody>
            </p:sp>
            <p:cxnSp>
              <p:nvCxnSpPr>
                <p:cNvPr id="39947" name="Straight Connector 4"/>
                <p:cNvCxnSpPr>
                  <a:cxnSpLocks noChangeShapeType="1"/>
                </p:cNvCxnSpPr>
                <p:nvPr/>
              </p:nvCxnSpPr>
              <p:spPr bwMode="auto">
                <a:xfrm>
                  <a:off x="1944989" y="3104771"/>
                  <a:ext cx="5239099" cy="1589"/>
                </a:xfrm>
                <a:prstGeom prst="line">
                  <a:avLst/>
                </a:prstGeom>
                <a:noFill/>
                <a:ln w="25400" algn="ctr">
                  <a:solidFill>
                    <a:schemeClr val="tx1"/>
                  </a:solidFill>
                  <a:miter lim="800000"/>
                  <a:headEnd type="none" w="sm" len="sm"/>
                  <a:tailEnd type="none" w="sm" len="sm"/>
                </a:ln>
                <a:extLst>
                  <a:ext uri="{909E8E84-426E-40DD-AFC4-6F175D3DCCD1}">
                    <a14:hiddenFill xmlns:a14="http://schemas.microsoft.com/office/drawing/2010/main" xmlns="">
                      <a:noFill/>
                    </a14:hiddenFill>
                  </a:ext>
                </a:extLst>
              </p:spPr>
            </p:cxnSp>
            <p:sp>
              <p:nvSpPr>
                <p:cNvPr id="11" name="Rectangle 17"/>
                <p:cNvSpPr>
                  <a:spLocks noChangeArrowheads="1"/>
                </p:cNvSpPr>
                <p:nvPr/>
              </p:nvSpPr>
              <p:spPr bwMode="auto">
                <a:xfrm>
                  <a:off x="6371508" y="2134149"/>
                  <a:ext cx="1600307" cy="1200924"/>
                </a:xfrm>
                <a:prstGeom prst="rect">
                  <a:avLst/>
                </a:prstGeom>
                <a:noFill/>
                <a:ln w="9525">
                  <a:noFill/>
                  <a:miter lim="800000"/>
                  <a:headEnd/>
                  <a:tailEnd/>
                </a:ln>
              </p:spPr>
              <p:txBody>
                <a:bodyPr>
                  <a:spAutoFit/>
                </a:bodyPr>
                <a:lstStyle/>
                <a:p>
                  <a:pPr algn="ctr" eaLnBrk="1" hangingPunct="1">
                    <a:defRPr/>
                  </a:pPr>
                  <a:r>
                    <a:rPr lang="en-US" sz="2400" dirty="0">
                      <a:latin typeface="+mn-lt"/>
                      <a:cs typeface="Arial" charset="0"/>
                    </a:rPr>
                    <a:t>Highly</a:t>
                  </a:r>
                </a:p>
                <a:p>
                  <a:pPr algn="ctr" eaLnBrk="1" hangingPunct="1">
                    <a:defRPr/>
                  </a:pPr>
                  <a:r>
                    <a:rPr lang="en-US" sz="2400" dirty="0">
                      <a:latin typeface="+mn-lt"/>
                      <a:cs typeface="Arial" charset="0"/>
                    </a:rPr>
                    <a:t>Efficient</a:t>
                  </a:r>
                </a:p>
                <a:p>
                  <a:pPr algn="ctr" eaLnBrk="1" hangingPunct="1">
                    <a:defRPr/>
                  </a:pPr>
                  <a:r>
                    <a:rPr lang="en-US" sz="2400" dirty="0">
                      <a:latin typeface="+mn-lt"/>
                      <a:cs typeface="Arial" charset="0"/>
                    </a:rPr>
                    <a:t>       </a:t>
                  </a:r>
                </a:p>
              </p:txBody>
            </p:sp>
            <p:sp>
              <p:nvSpPr>
                <p:cNvPr id="12" name="Rectangle 11"/>
                <p:cNvSpPr/>
                <p:nvPr/>
              </p:nvSpPr>
              <p:spPr bwMode="auto">
                <a:xfrm>
                  <a:off x="628864" y="3335073"/>
                  <a:ext cx="3489557" cy="1939954"/>
                </a:xfrm>
                <a:prstGeom prst="rect">
                  <a:avLst/>
                </a:prstGeom>
              </p:spPr>
              <p:txBody>
                <a:bodyPr>
                  <a:spAutoFit/>
                </a:bodyPr>
                <a:lstStyle/>
                <a:p>
                  <a:pPr algn="ctr" eaLnBrk="1" hangingPunct="1">
                    <a:defRPr/>
                  </a:pPr>
                  <a:r>
                    <a:rPr lang="en-US" sz="2400" spc="-50" dirty="0">
                      <a:latin typeface="+mn-lt"/>
                      <a:cs typeface="Arial" charset="0"/>
                    </a:rPr>
                    <a:t>Small companies not followed by many analysts.  Not much contact with investors.</a:t>
                  </a:r>
                </a:p>
                <a:p>
                  <a:pPr algn="ctr" eaLnBrk="1" hangingPunct="1">
                    <a:defRPr/>
                  </a:pPr>
                  <a:r>
                    <a:rPr lang="en-US" sz="2400" spc="-100" dirty="0">
                      <a:latin typeface="+mn-lt"/>
                      <a:cs typeface="Arial" charset="0"/>
                    </a:rPr>
                    <a:t>       </a:t>
                  </a:r>
                </a:p>
              </p:txBody>
            </p:sp>
            <p:sp>
              <p:nvSpPr>
                <p:cNvPr id="13" name="Rectangle 12"/>
                <p:cNvSpPr/>
                <p:nvPr/>
              </p:nvSpPr>
              <p:spPr bwMode="auto">
                <a:xfrm>
                  <a:off x="5495944" y="3272146"/>
                  <a:ext cx="3351435" cy="1939954"/>
                </a:xfrm>
                <a:prstGeom prst="rect">
                  <a:avLst/>
                </a:prstGeom>
              </p:spPr>
              <p:txBody>
                <a:bodyPr>
                  <a:spAutoFit/>
                </a:bodyPr>
                <a:lstStyle/>
                <a:p>
                  <a:pPr algn="ctr" eaLnBrk="1" hangingPunct="1">
                    <a:defRPr/>
                  </a:pPr>
                  <a:r>
                    <a:rPr lang="en-US" sz="2400" spc="-50" dirty="0">
                      <a:latin typeface="+mn-lt"/>
                      <a:cs typeface="Arial" charset="0"/>
                    </a:rPr>
                    <a:t>Large companies followed by many analysts.  Good communications with investors.</a:t>
                  </a:r>
                </a:p>
                <a:p>
                  <a:pPr algn="ctr" eaLnBrk="1" hangingPunct="1">
                    <a:defRPr/>
                  </a:pPr>
                  <a:r>
                    <a:rPr lang="en-US" sz="2400" spc="-100" dirty="0">
                      <a:latin typeface="+mn-lt"/>
                      <a:cs typeface="Arial" charset="0"/>
                    </a:rPr>
                    <a:t>       </a:t>
                  </a:r>
                </a:p>
              </p:txBody>
            </p:sp>
          </p:grpSp>
          <p:cxnSp>
            <p:nvCxnSpPr>
              <p:cNvPr id="16" name="Straight Connector 15"/>
              <p:cNvCxnSpPr/>
              <p:nvPr/>
            </p:nvCxnSpPr>
            <p:spPr>
              <a:xfrm rot="5400000">
                <a:off x="7046109" y="4776056"/>
                <a:ext cx="27466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9939" name="Rectangle 2"/>
          <p:cNvSpPr>
            <a:spLocks noGrp="1" noChangeArrowheads="1"/>
          </p:cNvSpPr>
          <p:nvPr>
            <p:ph type="title"/>
          </p:nvPr>
        </p:nvSpPr>
        <p:spPr/>
        <p:txBody>
          <a:bodyPr/>
          <a:lstStyle/>
          <a:p>
            <a:pPr eaLnBrk="1" hangingPunct="1"/>
            <a:r>
              <a:rPr lang="en-US" altLang="th-TH" smtClean="0"/>
              <a:t>What is meant by stock market efficiency?</a:t>
            </a:r>
          </a:p>
        </p:txBody>
      </p:sp>
      <p:sp>
        <p:nvSpPr>
          <p:cNvPr id="175107" name="Rectangle 3"/>
          <p:cNvSpPr>
            <a:spLocks noGrp="1" noChangeArrowheads="1"/>
          </p:cNvSpPr>
          <p:nvPr>
            <p:ph sz="quarter" idx="1"/>
          </p:nvPr>
        </p:nvSpPr>
        <p:spPr>
          <a:xfrm>
            <a:off x="755649" y="1730983"/>
            <a:ext cx="7616825" cy="2200275"/>
          </a:xfrm>
        </p:spPr>
        <p:txBody>
          <a:bodyPr>
            <a:normAutofit/>
          </a:bodyPr>
          <a:lstStyle/>
          <a:p>
            <a:pPr eaLnBrk="1" hangingPunct="1">
              <a:spcBef>
                <a:spcPct val="0"/>
              </a:spcBef>
            </a:pPr>
            <a:r>
              <a:rPr lang="en-US" altLang="th-TH" dirty="0" smtClean="0"/>
              <a:t>Securities are normally in equilibrium and are “fairly priced.”  </a:t>
            </a:r>
          </a:p>
          <a:p>
            <a:pPr eaLnBrk="1" hangingPunct="1">
              <a:spcBef>
                <a:spcPct val="0"/>
              </a:spcBef>
            </a:pPr>
            <a:r>
              <a:rPr lang="en-US" altLang="th-TH" dirty="0" smtClean="0"/>
              <a:t>Investors cannot “beat the market” except through good luck or better information.</a:t>
            </a:r>
          </a:p>
          <a:p>
            <a:pPr eaLnBrk="1" hangingPunct="1">
              <a:spcBef>
                <a:spcPct val="0"/>
              </a:spcBef>
            </a:pPr>
            <a:r>
              <a:rPr lang="en-US" altLang="th-TH" dirty="0" smtClean="0"/>
              <a:t>Efficiency continuum</a:t>
            </a:r>
          </a:p>
        </p:txBody>
      </p:sp>
      <p:sp>
        <p:nvSpPr>
          <p:cNvPr id="3" name="Slide Number Placeholder 2"/>
          <p:cNvSpPr>
            <a:spLocks noGrp="1"/>
          </p:cNvSpPr>
          <p:nvPr>
            <p:ph type="sldNum" sz="quarter" idx="12"/>
          </p:nvPr>
        </p:nvSpPr>
        <p:spPr/>
        <p:txBody>
          <a:bodyPr/>
          <a:lstStyle/>
          <a:p>
            <a:fld id="{403DC12D-E02E-423D-90C0-BDE830239584}" type="slidenum">
              <a:rPr lang="th-TH" smtClean="0"/>
              <a:pPr/>
              <a:t>21</a:t>
            </a:fld>
            <a:endParaRPr lang="th-TH" dirty="0"/>
          </a:p>
        </p:txBody>
      </p:sp>
    </p:spTree>
    <p:extLst>
      <p:ext uri="{BB962C8B-B14F-4D97-AF65-F5344CB8AC3E}">
        <p14:creationId xmlns:p14="http://schemas.microsoft.com/office/powerpoint/2010/main" xmlns="" val="17101318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510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5107">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defRPr/>
            </a:pPr>
            <a:r>
              <a:rPr lang="en-US" b="1" dirty="0" smtClean="0">
                <a:solidFill>
                  <a:schemeClr val="tx2"/>
                </a:solidFill>
              </a:rPr>
              <a:t>What are derivatives? How can they be used to reduce or increase risk?</a:t>
            </a:r>
          </a:p>
        </p:txBody>
      </p:sp>
      <p:sp>
        <p:nvSpPr>
          <p:cNvPr id="10243" name="Rectangle 3"/>
          <p:cNvSpPr>
            <a:spLocks noGrp="1" noChangeArrowheads="1"/>
          </p:cNvSpPr>
          <p:nvPr>
            <p:ph sz="quarter" idx="1"/>
          </p:nvPr>
        </p:nvSpPr>
        <p:spPr>
          <a:xfrm>
            <a:off x="628650" y="1860551"/>
            <a:ext cx="7616825" cy="4495800"/>
          </a:xfrm>
        </p:spPr>
        <p:txBody>
          <a:bodyPr>
            <a:normAutofit/>
          </a:bodyPr>
          <a:lstStyle/>
          <a:p>
            <a:pPr eaLnBrk="1" hangingPunct="1">
              <a:lnSpc>
                <a:spcPct val="85000"/>
              </a:lnSpc>
              <a:spcBef>
                <a:spcPct val="0"/>
              </a:spcBef>
            </a:pPr>
            <a:r>
              <a:rPr lang="en-US" altLang="th-TH" dirty="0" smtClean="0"/>
              <a:t>A derivative security’s value is “derived” from the price of another security (e.g., options and futures). </a:t>
            </a:r>
            <a:endParaRPr lang="en-US" altLang="th-TH" dirty="0"/>
          </a:p>
          <a:p>
            <a:pPr marL="0" indent="0" eaLnBrk="1" hangingPunct="1">
              <a:lnSpc>
                <a:spcPct val="85000"/>
              </a:lnSpc>
              <a:spcBef>
                <a:spcPct val="0"/>
              </a:spcBef>
              <a:buNone/>
            </a:pPr>
            <a:endParaRPr lang="en-US" altLang="th-TH" dirty="0" smtClean="0"/>
          </a:p>
          <a:p>
            <a:pPr eaLnBrk="1" hangingPunct="1">
              <a:spcBef>
                <a:spcPct val="0"/>
              </a:spcBef>
            </a:pPr>
            <a:r>
              <a:rPr lang="en-US" altLang="th-TH" dirty="0" smtClean="0"/>
              <a:t>Can be used to “hedge” or reduce risk.  For example, an importer, whose profit falls when the dollar loses value, could purchase currency futures that do well when the dollar weakens.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22</a:t>
            </a:fld>
            <a:endParaRPr lang="th-TH" dirty="0"/>
          </a:p>
        </p:txBody>
      </p:sp>
    </p:spTree>
    <p:extLst>
      <p:ext uri="{BB962C8B-B14F-4D97-AF65-F5344CB8AC3E}">
        <p14:creationId xmlns:p14="http://schemas.microsoft.com/office/powerpoint/2010/main" xmlns="" val="5453692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defRPr/>
            </a:pPr>
            <a:r>
              <a:rPr lang="en-US" b="1" dirty="0" smtClean="0">
                <a:solidFill>
                  <a:schemeClr val="tx2"/>
                </a:solidFill>
              </a:rPr>
              <a:t>What are derivatives? How can they be used to reduce or increase risk?</a:t>
            </a:r>
          </a:p>
        </p:txBody>
      </p:sp>
      <p:sp>
        <p:nvSpPr>
          <p:cNvPr id="10243" name="Rectangle 3"/>
          <p:cNvSpPr>
            <a:spLocks noGrp="1" noChangeArrowheads="1"/>
          </p:cNvSpPr>
          <p:nvPr>
            <p:ph sz="quarter" idx="1"/>
          </p:nvPr>
        </p:nvSpPr>
        <p:spPr>
          <a:xfrm>
            <a:off x="763587" y="1860551"/>
            <a:ext cx="7616825" cy="4495800"/>
          </a:xfrm>
        </p:spPr>
        <p:txBody>
          <a:bodyPr>
            <a:normAutofit/>
          </a:bodyPr>
          <a:lstStyle/>
          <a:p>
            <a:pPr eaLnBrk="1" hangingPunct="1">
              <a:lnSpc>
                <a:spcPct val="85000"/>
              </a:lnSpc>
              <a:spcBef>
                <a:spcPct val="0"/>
              </a:spcBef>
            </a:pPr>
            <a:r>
              <a:rPr lang="en-US" altLang="th-TH" dirty="0" smtClean="0">
                <a:solidFill>
                  <a:schemeClr val="tx2"/>
                </a:solidFill>
              </a:rPr>
              <a:t>Also, speculators can use derivatives to bet on the direction of future stock prices, interest rates, exchange rates, and commodity prices.  In many cases, these transactions produce high returns if you guess right, but large losses if you guess wrong.  Here, derivatives can increase risk.</a:t>
            </a:r>
          </a:p>
        </p:txBody>
      </p:sp>
      <p:sp>
        <p:nvSpPr>
          <p:cNvPr id="2" name="Slide Number Placeholder 1"/>
          <p:cNvSpPr>
            <a:spLocks noGrp="1"/>
          </p:cNvSpPr>
          <p:nvPr>
            <p:ph type="sldNum" sz="quarter" idx="12"/>
          </p:nvPr>
        </p:nvSpPr>
        <p:spPr/>
        <p:txBody>
          <a:bodyPr/>
          <a:lstStyle/>
          <a:p>
            <a:fld id="{403DC12D-E02E-423D-90C0-BDE830239584}" type="slidenum">
              <a:rPr lang="th-TH" smtClean="0"/>
              <a:pPr/>
              <a:t>23</a:t>
            </a:fld>
            <a:endParaRPr lang="th-TH" dirty="0"/>
          </a:p>
        </p:txBody>
      </p:sp>
    </p:spTree>
    <p:extLst>
      <p:ext uri="{BB962C8B-B14F-4D97-AF65-F5344CB8AC3E}">
        <p14:creationId xmlns:p14="http://schemas.microsoft.com/office/powerpoint/2010/main" xmlns="" val="23111305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a:xfrm>
            <a:off x="628650" y="2909455"/>
            <a:ext cx="5997781" cy="3267508"/>
          </a:xfrm>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24</a:t>
            </a:fld>
            <a:endParaRPr lang="th-TH" dirty="0"/>
          </a:p>
        </p:txBody>
      </p:sp>
      <p:pic>
        <p:nvPicPr>
          <p:cNvPr id="1026" name="Picture 2" descr="C:\Users\burina\Desktop\bond-certificate.jpg"/>
          <p:cNvPicPr>
            <a:picLocks noChangeAspect="1" noChangeArrowheads="1"/>
          </p:cNvPicPr>
          <p:nvPr/>
        </p:nvPicPr>
        <p:blipFill>
          <a:blip r:embed="rId2" cstate="print"/>
          <a:srcRect/>
          <a:stretch>
            <a:fillRect/>
          </a:stretch>
        </p:blipFill>
        <p:spPr bwMode="auto">
          <a:xfrm>
            <a:off x="899082" y="1214087"/>
            <a:ext cx="7859895" cy="5174838"/>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25</a:t>
            </a:fld>
            <a:endParaRPr lang="th-TH" dirty="0"/>
          </a:p>
        </p:txBody>
      </p:sp>
      <p:pic>
        <p:nvPicPr>
          <p:cNvPr id="2050" name="Picture 2" descr="C:\Users\burina\Desktop\walt-disney-company-specimen-michael-eisner-as-chairman-delaware-2.jpg"/>
          <p:cNvPicPr>
            <a:picLocks noChangeAspect="1" noChangeArrowheads="1"/>
          </p:cNvPicPr>
          <p:nvPr/>
        </p:nvPicPr>
        <p:blipFill>
          <a:blip r:embed="rId2" cstate="print"/>
          <a:srcRect/>
          <a:stretch>
            <a:fillRect/>
          </a:stretch>
        </p:blipFill>
        <p:spPr bwMode="auto">
          <a:xfrm>
            <a:off x="531834" y="748393"/>
            <a:ext cx="8059359" cy="539115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26</a:t>
            </a:fld>
            <a:endParaRPr lang="th-TH" dirty="0"/>
          </a:p>
        </p:txBody>
      </p:sp>
      <p:pic>
        <p:nvPicPr>
          <p:cNvPr id="3074" name="Picture 2" descr="C:\Users\burina\Desktop\playboy-b.jpg"/>
          <p:cNvPicPr>
            <a:picLocks noChangeAspect="1" noChangeArrowheads="1"/>
          </p:cNvPicPr>
          <p:nvPr/>
        </p:nvPicPr>
        <p:blipFill>
          <a:blip r:embed="rId2" cstate="print"/>
          <a:srcRect/>
          <a:stretch>
            <a:fillRect/>
          </a:stretch>
        </p:blipFill>
        <p:spPr bwMode="auto">
          <a:xfrm>
            <a:off x="469687" y="1169842"/>
            <a:ext cx="8468289" cy="5515966"/>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Elon Musk and his Tesla</a:t>
            </a:r>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27</a:t>
            </a:fld>
            <a:endParaRPr lang="th-TH" dirty="0"/>
          </a:p>
        </p:txBody>
      </p:sp>
      <p:pic>
        <p:nvPicPr>
          <p:cNvPr id="4098" name="Picture 2" descr="C:\Users\burina\Desktop\Elon_Musk_2015.jpg"/>
          <p:cNvPicPr>
            <a:picLocks noChangeAspect="1" noChangeArrowheads="1"/>
          </p:cNvPicPr>
          <p:nvPr/>
        </p:nvPicPr>
        <p:blipFill>
          <a:blip r:embed="rId2" cstate="print"/>
          <a:srcRect/>
          <a:stretch>
            <a:fillRect/>
          </a:stretch>
        </p:blipFill>
        <p:spPr bwMode="auto">
          <a:xfrm>
            <a:off x="966252" y="1804411"/>
            <a:ext cx="2794000" cy="4229100"/>
          </a:xfrm>
          <a:prstGeom prst="rect">
            <a:avLst/>
          </a:prstGeom>
          <a:noFill/>
        </p:spPr>
      </p:pic>
      <p:pic>
        <p:nvPicPr>
          <p:cNvPr id="4099" name="Picture 3" descr="C:\Users\burina\Desktop\imgres.jpg"/>
          <p:cNvPicPr>
            <a:picLocks noChangeAspect="1" noChangeArrowheads="1"/>
          </p:cNvPicPr>
          <p:nvPr/>
        </p:nvPicPr>
        <p:blipFill>
          <a:blip r:embed="rId3" cstate="print"/>
          <a:srcRect/>
          <a:stretch>
            <a:fillRect/>
          </a:stretch>
        </p:blipFill>
        <p:spPr bwMode="auto">
          <a:xfrm>
            <a:off x="3976440" y="1924979"/>
            <a:ext cx="4086253" cy="1756372"/>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28</a:t>
            </a:fld>
            <a:endParaRPr lang="th-TH"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288237" y="463138"/>
            <a:ext cx="8855763" cy="52607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Enron and Worldcom Scandal</a:t>
            </a:r>
            <a:endParaRPr lang="th-TH"/>
          </a:p>
        </p:txBody>
      </p:sp>
      <p:sp>
        <p:nvSpPr>
          <p:cNvPr id="3" name="Content Placeholder 2"/>
          <p:cNvSpPr>
            <a:spLocks noGrp="1"/>
          </p:cNvSpPr>
          <p:nvPr>
            <p:ph idx="1"/>
          </p:nvPr>
        </p:nvSpPr>
        <p:spPr/>
        <p:txBody>
          <a:bodyPr/>
          <a:lstStyle/>
          <a:p>
            <a:r>
              <a:rPr lang="en-US" smtClean="0"/>
              <a:t>The scandals led to the Sarbanes-Oxley Act (SOX)</a:t>
            </a:r>
          </a:p>
          <a:p>
            <a:endParaRPr lang="en-US" smtClean="0"/>
          </a:p>
          <a:p>
            <a:r>
              <a:rPr lang="en-US" smtClean="0"/>
              <a:t> These are accounting fraud. Which we will later learn about basic accounting </a:t>
            </a:r>
          </a:p>
          <a:p>
            <a:endParaRPr lang="en-US" smtClean="0"/>
          </a:p>
          <a:p>
            <a:endParaRPr lang="en-US" smtClean="0"/>
          </a:p>
          <a:p>
            <a:r>
              <a:rPr lang="en-US" smtClean="0">
                <a:hlinkClick r:id="rId2"/>
              </a:rPr>
              <a:t>Sarbanes Oxley</a:t>
            </a:r>
            <a:endParaRPr lang="th-TH"/>
          </a:p>
        </p:txBody>
      </p:sp>
      <p:sp>
        <p:nvSpPr>
          <p:cNvPr id="4" name="Slide Number Placeholder 3"/>
          <p:cNvSpPr>
            <a:spLocks noGrp="1"/>
          </p:cNvSpPr>
          <p:nvPr>
            <p:ph type="sldNum" sz="quarter" idx="12"/>
          </p:nvPr>
        </p:nvSpPr>
        <p:spPr/>
        <p:txBody>
          <a:bodyPr/>
          <a:lstStyle/>
          <a:p>
            <a:fld id="{7A5FDE47-BFA0-4583-87BD-92F57846FA82}" type="slidenum">
              <a:rPr lang="th-TH" smtClean="0"/>
              <a:pPr/>
              <a:t>29</a:t>
            </a:fld>
            <a:endParaRPr lang="th-TH" dirty="0"/>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640</TotalTime>
  <Words>958</Words>
  <Application>Microsoft Office PowerPoint</Application>
  <PresentationFormat>On-screen Show (4:3)</PresentationFormat>
  <Paragraphs>173</Paragraphs>
  <Slides>29</Slides>
  <Notes>14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Lecture 2</vt:lpstr>
      <vt:lpstr>Finance Within the Organization</vt:lpstr>
      <vt:lpstr>Corporate Finance, Capital Markets, Investment</vt:lpstr>
      <vt:lpstr>Jobs in Finance</vt:lpstr>
      <vt:lpstr>Investment Banks</vt:lpstr>
      <vt:lpstr>Introduction to Trading Commodities</vt:lpstr>
      <vt:lpstr>Stock market</vt:lpstr>
      <vt:lpstr>Stock Prices and Intrinsic Value</vt:lpstr>
      <vt:lpstr>Determinants of Intrinsic Values and Stock Prices</vt:lpstr>
      <vt:lpstr>Intrinsic Value and Price</vt:lpstr>
      <vt:lpstr>Corporate Governance</vt:lpstr>
      <vt:lpstr>The US housing market </vt:lpstr>
      <vt:lpstr>What is a market?</vt:lpstr>
      <vt:lpstr>Types of Financial Markets</vt:lpstr>
      <vt:lpstr>Types of Financial Institutions</vt:lpstr>
      <vt:lpstr>The Capital Allocation Process</vt:lpstr>
      <vt:lpstr>Slide 17</vt:lpstr>
      <vt:lpstr>Securitization and Its Importance to a Bank</vt:lpstr>
      <vt:lpstr>Stock Market Transactions</vt:lpstr>
      <vt:lpstr>Types of Financial Institutions</vt:lpstr>
      <vt:lpstr>What is meant by stock market efficiency?</vt:lpstr>
      <vt:lpstr>What are derivatives? How can they be used to reduce or increase risk?</vt:lpstr>
      <vt:lpstr>What are derivatives? How can they be used to reduce or increase risk?</vt:lpstr>
      <vt:lpstr>Slide 24</vt:lpstr>
      <vt:lpstr>Slide 25</vt:lpstr>
      <vt:lpstr>Slide 26</vt:lpstr>
      <vt:lpstr>Elon Musk and his Tesla</vt:lpstr>
      <vt:lpstr>Slide 28</vt:lpstr>
      <vt:lpstr>Enron and Worldcom Scandal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Financial Management</dc:title>
  <dc:creator>Pinthip Srichart</dc:creator>
  <cp:lastModifiedBy>SDMaster</cp:lastModifiedBy>
  <cp:revision>29</cp:revision>
  <dcterms:created xsi:type="dcterms:W3CDTF">2016-01-13T13:56:29Z</dcterms:created>
  <dcterms:modified xsi:type="dcterms:W3CDTF">2016-01-30T02:25:03Z</dcterms:modified>
</cp:coreProperties>
</file>