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91"/>
  </p:notesMasterIdLst>
  <p:sldIdLst>
    <p:sldId id="256" r:id="rId2"/>
    <p:sldId id="257" r:id="rId3"/>
    <p:sldId id="259" r:id="rId4"/>
    <p:sldId id="258" r:id="rId5"/>
    <p:sldId id="260" r:id="rId6"/>
    <p:sldId id="261" r:id="rId7"/>
    <p:sldId id="262" r:id="rId8"/>
    <p:sldId id="263" r:id="rId9"/>
    <p:sldId id="264" r:id="rId10"/>
    <p:sldId id="269" r:id="rId11"/>
    <p:sldId id="270" r:id="rId12"/>
    <p:sldId id="268" r:id="rId13"/>
    <p:sldId id="271" r:id="rId14"/>
    <p:sldId id="272" r:id="rId15"/>
    <p:sldId id="273" r:id="rId16"/>
    <p:sldId id="274" r:id="rId17"/>
    <p:sldId id="275" r:id="rId18"/>
    <p:sldId id="265" r:id="rId19"/>
    <p:sldId id="266" r:id="rId20"/>
    <p:sldId id="276" r:id="rId21"/>
    <p:sldId id="278" r:id="rId22"/>
    <p:sldId id="317" r:id="rId23"/>
    <p:sldId id="318" r:id="rId24"/>
    <p:sldId id="319" r:id="rId25"/>
    <p:sldId id="320" r:id="rId26"/>
    <p:sldId id="321" r:id="rId27"/>
    <p:sldId id="322" r:id="rId28"/>
    <p:sldId id="323" r:id="rId29"/>
    <p:sldId id="325" r:id="rId30"/>
    <p:sldId id="324" r:id="rId31"/>
    <p:sldId id="326" r:id="rId32"/>
    <p:sldId id="327" r:id="rId33"/>
    <p:sldId id="328" r:id="rId34"/>
    <p:sldId id="330" r:id="rId35"/>
    <p:sldId id="329" r:id="rId36"/>
    <p:sldId id="331" r:id="rId37"/>
    <p:sldId id="332" r:id="rId38"/>
    <p:sldId id="333" r:id="rId39"/>
    <p:sldId id="334" r:id="rId40"/>
    <p:sldId id="335" r:id="rId41"/>
    <p:sldId id="336" r:id="rId42"/>
    <p:sldId id="351" r:id="rId43"/>
    <p:sldId id="352" r:id="rId44"/>
    <p:sldId id="353" r:id="rId45"/>
    <p:sldId id="354" r:id="rId46"/>
    <p:sldId id="355" r:id="rId47"/>
    <p:sldId id="356" r:id="rId48"/>
    <p:sldId id="357" r:id="rId49"/>
    <p:sldId id="358" r:id="rId50"/>
    <p:sldId id="359" r:id="rId51"/>
    <p:sldId id="349" r:id="rId52"/>
    <p:sldId id="350" r:id="rId53"/>
    <p:sldId id="345" r:id="rId54"/>
    <p:sldId id="346" r:id="rId55"/>
    <p:sldId id="347" r:id="rId56"/>
    <p:sldId id="277" r:id="rId57"/>
    <p:sldId id="279" r:id="rId58"/>
    <p:sldId id="282" r:id="rId59"/>
    <p:sldId id="283" r:id="rId60"/>
    <p:sldId id="284" r:id="rId61"/>
    <p:sldId id="286" r:id="rId62"/>
    <p:sldId id="285" r:id="rId63"/>
    <p:sldId id="289" r:id="rId64"/>
    <p:sldId id="360" r:id="rId65"/>
    <p:sldId id="291" r:id="rId66"/>
    <p:sldId id="292" r:id="rId67"/>
    <p:sldId id="293" r:id="rId68"/>
    <p:sldId id="294" r:id="rId69"/>
    <p:sldId id="296" r:id="rId70"/>
    <p:sldId id="302" r:id="rId71"/>
    <p:sldId id="280" r:id="rId72"/>
    <p:sldId id="295" r:id="rId73"/>
    <p:sldId id="298" r:id="rId74"/>
    <p:sldId id="281" r:id="rId75"/>
    <p:sldId id="297" r:id="rId76"/>
    <p:sldId id="299" r:id="rId77"/>
    <p:sldId id="300" r:id="rId78"/>
    <p:sldId id="301" r:id="rId79"/>
    <p:sldId id="361" r:id="rId80"/>
    <p:sldId id="348" r:id="rId81"/>
    <p:sldId id="364" r:id="rId82"/>
    <p:sldId id="365" r:id="rId83"/>
    <p:sldId id="366" r:id="rId84"/>
    <p:sldId id="367" r:id="rId85"/>
    <p:sldId id="368" r:id="rId86"/>
    <p:sldId id="369" r:id="rId87"/>
    <p:sldId id="370" r:id="rId88"/>
    <p:sldId id="371" r:id="rId89"/>
    <p:sldId id="372" r:id="rId9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47" autoAdjust="0"/>
    <p:restoredTop sz="84381" autoAdjust="0"/>
  </p:normalViewPr>
  <p:slideViewPr>
    <p:cSldViewPr snapToGrid="0">
      <p:cViewPr varScale="1">
        <p:scale>
          <a:sx n="59" d="100"/>
          <a:sy n="59" d="100"/>
        </p:scale>
        <p:origin x="108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tableStyles" Target="tableStyle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E40D19-7B2E-4D05-8683-2DCC4CD3DE81}" type="datetimeFigureOut">
              <a:rPr lang="en-US" smtClean="0"/>
              <a:t>11/17/2015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B16469-B42C-4C99-868F-4CA749D1B391}" type="slidenum">
              <a:rPr lang="en-US" smtClean="0"/>
              <a:t>‹#›</a:t>
            </a:fld>
            <a:endParaRPr lang="en-US"/>
          </a:p>
        </p:txBody>
      </p:sp>
    </p:spTree>
    <p:extLst>
      <p:ext uri="{BB962C8B-B14F-4D97-AF65-F5344CB8AC3E}">
        <p14:creationId xmlns:p14="http://schemas.microsoft.com/office/powerpoint/2010/main" val="1824412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situational context (social situation, behavioral setting, or general circumstances)</a:t>
            </a:r>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6</a:t>
            </a:fld>
            <a:endParaRPr lang="en-US"/>
          </a:p>
        </p:txBody>
      </p:sp>
    </p:spTree>
    <p:extLst>
      <p:ext uri="{BB962C8B-B14F-4D97-AF65-F5344CB8AC3E}">
        <p14:creationId xmlns:p14="http://schemas.microsoft.com/office/powerpoint/2010/main" val="1488460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7</a:t>
            </a:fld>
            <a:endParaRPr lang="en-US"/>
          </a:p>
        </p:txBody>
      </p:sp>
    </p:spTree>
    <p:extLst>
      <p:ext uri="{BB962C8B-B14F-4D97-AF65-F5344CB8AC3E}">
        <p14:creationId xmlns:p14="http://schemas.microsoft.com/office/powerpoint/2010/main" val="754113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Disorders are caused by the environment (the family</a:t>
            </a:r>
          </a:p>
          <a:p>
            <a:r>
              <a:rPr lang="en-US" sz="1200" b="0" i="0" u="none" strike="noStrike" kern="1200" baseline="0" dirty="0" smtClean="0">
                <a:solidFill>
                  <a:schemeClr val="tx1"/>
                </a:solidFill>
                <a:latin typeface="+mn-lt"/>
                <a:ea typeface="+mn-ea"/>
                <a:cs typeface="+mn-cs"/>
              </a:rPr>
              <a:t>systems perspective suggests dysfunctional family</a:t>
            </a:r>
          </a:p>
          <a:p>
            <a:r>
              <a:rPr lang="en-US" sz="1200" b="0" i="0" u="none" strike="noStrike" kern="1200" baseline="0" dirty="0" smtClean="0">
                <a:solidFill>
                  <a:schemeClr val="tx1"/>
                </a:solidFill>
                <a:latin typeface="+mn-lt"/>
                <a:ea typeface="+mn-ea"/>
                <a:cs typeface="+mn-cs"/>
              </a:rPr>
              <a:t>interactions)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Disorders are caused by distorting oneself to obtain</a:t>
            </a:r>
          </a:p>
          <a:p>
            <a:r>
              <a:rPr lang="en-US" sz="1200" b="0" i="0" u="none" strike="noStrike" kern="1200" baseline="0" dirty="0" smtClean="0">
                <a:solidFill>
                  <a:schemeClr val="tx1"/>
                </a:solidFill>
                <a:latin typeface="+mn-lt"/>
                <a:ea typeface="+mn-ea"/>
                <a:cs typeface="+mn-cs"/>
              </a:rPr>
              <a:t>approval from others</a:t>
            </a:r>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13</a:t>
            </a:fld>
            <a:endParaRPr lang="en-US"/>
          </a:p>
        </p:txBody>
      </p:sp>
    </p:spTree>
    <p:extLst>
      <p:ext uri="{BB962C8B-B14F-4D97-AF65-F5344CB8AC3E}">
        <p14:creationId xmlns:p14="http://schemas.microsoft.com/office/powerpoint/2010/main" val="1490773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9F96EF01-D9BE-4422-B186-067948575A2E}" type="slidenum">
              <a:rPr lang="en-US" smtClean="0"/>
              <a:pPr/>
              <a:t>15</a:t>
            </a:fld>
            <a:endParaRPr lang="en-US"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2044791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smtClean="0"/>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fld id="{304265C6-9CB8-41C9-AADB-446EFD056A4B}" type="slidenum">
              <a:rPr lang="en-US" altLang="en-US"/>
              <a:pPr/>
              <a:t>16</a:t>
            </a:fld>
            <a:endParaRPr lang="en-US" altLang="en-US" dirty="0"/>
          </a:p>
        </p:txBody>
      </p:sp>
    </p:spTree>
    <p:extLst>
      <p:ext uri="{BB962C8B-B14F-4D97-AF65-F5344CB8AC3E}">
        <p14:creationId xmlns:p14="http://schemas.microsoft.com/office/powerpoint/2010/main" val="1306851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smtClean="0"/>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fld id="{CC36D7B1-C974-4E25-9C33-99C2574A2181}" type="slidenum">
              <a:rPr lang="en-US" altLang="en-US"/>
              <a:pPr/>
              <a:t>17</a:t>
            </a:fld>
            <a:endParaRPr lang="en-US" altLang="en-US" dirty="0"/>
          </a:p>
        </p:txBody>
      </p:sp>
    </p:spTree>
    <p:extLst>
      <p:ext uri="{BB962C8B-B14F-4D97-AF65-F5344CB8AC3E}">
        <p14:creationId xmlns:p14="http://schemas.microsoft.com/office/powerpoint/2010/main" val="13376390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p:cNvSpPr>
          <p:nvPr>
            <p:ph type="sldImg"/>
          </p:nvPr>
        </p:nvSpPr>
        <p:spPr bwMode="auto">
          <a:noFill/>
          <a:ln>
            <a:solidFill>
              <a:srgbClr val="000000"/>
            </a:solidFill>
            <a:miter lim="800000"/>
            <a:headEnd/>
            <a:tailEnd/>
          </a:ln>
        </p:spPr>
      </p:sp>
      <p:sp>
        <p:nvSpPr>
          <p:cNvPr id="58370" name="Notes Placeholder 2"/>
          <p:cNvSpPr>
            <a:spLocks noGrp="1"/>
          </p:cNvSpPr>
          <p:nvPr>
            <p:ph type="body" idx="1"/>
          </p:nvPr>
        </p:nvSpPr>
        <p:spPr bwMode="auto">
          <a:noFill/>
        </p:spPr>
        <p:txBody>
          <a:bodyPr>
            <a:normAutofit/>
          </a:bodyPr>
          <a:lstStyle/>
          <a:p>
            <a:pPr eaLnBrk="1" hangingPunct="1">
              <a:defRPr/>
            </a:pPr>
            <a:r>
              <a:rPr lang="en-US" sz="2800" b="1" dirty="0" smtClean="0"/>
              <a:t>Psychological Disorders</a:t>
            </a:r>
            <a:r>
              <a:rPr lang="en-US" sz="2800" dirty="0" smtClean="0"/>
              <a:t>: </a:t>
            </a:r>
          </a:p>
          <a:p>
            <a:pPr lvl="1" eaLnBrk="1" hangingPunct="1">
              <a:defRPr/>
            </a:pPr>
            <a:r>
              <a:rPr lang="en-US" sz="2400" dirty="0" smtClean="0"/>
              <a:t>Patterns of behavior or mental processes that are connected with emotional distress or significant impairment in functioning</a:t>
            </a:r>
          </a:p>
          <a:p>
            <a:pPr eaLnBrk="1" hangingPunct="1">
              <a:defRPr/>
            </a:pPr>
            <a:r>
              <a:rPr lang="en-US" sz="2800" b="1" dirty="0" smtClean="0"/>
              <a:t>Classifying Disorders: </a:t>
            </a:r>
          </a:p>
          <a:p>
            <a:pPr lvl="1" eaLnBrk="1" hangingPunct="1">
              <a:defRPr/>
            </a:pPr>
            <a:r>
              <a:rPr lang="en-US" sz="2400" b="1" dirty="0" smtClean="0"/>
              <a:t>The book used to classify disorders is the DSM-IV-TR.</a:t>
            </a:r>
          </a:p>
          <a:p>
            <a:pPr eaLnBrk="1" hangingPunct="1">
              <a:spcBef>
                <a:spcPct val="0"/>
              </a:spcBef>
            </a:pPr>
            <a:endParaRPr lang="en-US" dirty="0" smtClean="0">
              <a:ea typeface="ＭＳ Ｐゴシック" charset="-128"/>
            </a:endParaRPr>
          </a:p>
        </p:txBody>
      </p:sp>
      <p:sp>
        <p:nvSpPr>
          <p:cNvPr id="50179" name="Slide Number Placeholder 3"/>
          <p:cNvSpPr>
            <a:spLocks noGrp="1"/>
          </p:cNvSpPr>
          <p:nvPr>
            <p:ph type="sldNum" sz="quarter" idx="5"/>
          </p:nvPr>
        </p:nvSpPr>
        <p:spPr bwMode="auto">
          <a:ln>
            <a:miter lim="800000"/>
            <a:headEnd/>
            <a:tailEnd/>
          </a:ln>
        </p:spPr>
        <p:txBody>
          <a:bodyPr/>
          <a:lstStyle/>
          <a:p>
            <a:fld id="{727E4C02-ADDD-469C-ACDE-BAE14465F4E2}" type="slidenum">
              <a:rPr lang="en-US"/>
              <a:pPr/>
              <a:t>18</a:t>
            </a:fld>
            <a:endParaRPr lang="en-US"/>
          </a:p>
        </p:txBody>
      </p:sp>
    </p:spTree>
    <p:extLst>
      <p:ext uri="{BB962C8B-B14F-4D97-AF65-F5344CB8AC3E}">
        <p14:creationId xmlns:p14="http://schemas.microsoft.com/office/powerpoint/2010/main" val="3313631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p:cNvSpPr>
          <p:nvPr>
            <p:ph type="sldImg"/>
          </p:nvPr>
        </p:nvSpPr>
        <p:spPr bwMode="auto">
          <a:noFill/>
          <a:ln>
            <a:solidFill>
              <a:srgbClr val="000000"/>
            </a:solidFill>
            <a:miter lim="800000"/>
            <a:headEnd/>
            <a:tailEnd/>
          </a:ln>
        </p:spPr>
      </p:sp>
      <p:sp>
        <p:nvSpPr>
          <p:cNvPr id="56322" name="Notes Placeholder 2"/>
          <p:cNvSpPr>
            <a:spLocks noGrp="1"/>
          </p:cNvSpPr>
          <p:nvPr>
            <p:ph type="body" idx="1"/>
          </p:nvPr>
        </p:nvSpPr>
        <p:spPr bwMode="auto">
          <a:noFill/>
        </p:spPr>
        <p:txBody>
          <a:bodyPr/>
          <a:lstStyle/>
          <a:p>
            <a:pPr eaLnBrk="1" hangingPunct="1">
              <a:spcBef>
                <a:spcPct val="0"/>
              </a:spcBef>
            </a:pPr>
            <a:endParaRPr lang="en-US" smtClean="0">
              <a:ea typeface="ＭＳ Ｐゴシック" charset="-128"/>
            </a:endParaRPr>
          </a:p>
        </p:txBody>
      </p:sp>
      <p:sp>
        <p:nvSpPr>
          <p:cNvPr id="48131" name="Slide Number Placeholder 3"/>
          <p:cNvSpPr>
            <a:spLocks noGrp="1"/>
          </p:cNvSpPr>
          <p:nvPr>
            <p:ph type="sldNum" sz="quarter" idx="5"/>
          </p:nvPr>
        </p:nvSpPr>
        <p:spPr bwMode="auto">
          <a:ln>
            <a:miter lim="800000"/>
            <a:headEnd/>
            <a:tailEnd/>
          </a:ln>
        </p:spPr>
        <p:txBody>
          <a:bodyPr/>
          <a:lstStyle/>
          <a:p>
            <a:fld id="{C0E85092-9D87-4583-9EE1-407F6AE6E480}" type="slidenum">
              <a:rPr lang="en-US"/>
              <a:pPr/>
              <a:t>20</a:t>
            </a:fld>
            <a:endParaRPr lang="en-US"/>
          </a:p>
        </p:txBody>
      </p:sp>
    </p:spTree>
    <p:extLst>
      <p:ext uri="{BB962C8B-B14F-4D97-AF65-F5344CB8AC3E}">
        <p14:creationId xmlns:p14="http://schemas.microsoft.com/office/powerpoint/2010/main" val="3282850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21</a:t>
            </a:fld>
            <a:endParaRPr lang="en-US"/>
          </a:p>
        </p:txBody>
      </p:sp>
    </p:spTree>
    <p:extLst>
      <p:ext uri="{BB962C8B-B14F-4D97-AF65-F5344CB8AC3E}">
        <p14:creationId xmlns:p14="http://schemas.microsoft.com/office/powerpoint/2010/main" val="1779500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25</a:t>
            </a:fld>
            <a:endParaRPr lang="en-US"/>
          </a:p>
        </p:txBody>
      </p:sp>
    </p:spTree>
    <p:extLst>
      <p:ext uri="{BB962C8B-B14F-4D97-AF65-F5344CB8AC3E}">
        <p14:creationId xmlns:p14="http://schemas.microsoft.com/office/powerpoint/2010/main" val="2064027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Spider</a:t>
            </a:r>
          </a:p>
          <a:p>
            <a:r>
              <a:rPr lang="en-US" dirty="0" smtClean="0"/>
              <a:t>Height</a:t>
            </a:r>
          </a:p>
          <a:p>
            <a:r>
              <a:rPr lang="en-US" dirty="0" smtClean="0"/>
              <a:t>Open</a:t>
            </a:r>
            <a:r>
              <a:rPr lang="en-US" baseline="0" dirty="0" smtClean="0"/>
              <a:t> spaces</a:t>
            </a:r>
          </a:p>
          <a:p>
            <a:r>
              <a:rPr lang="en-US" baseline="0" dirty="0" smtClean="0"/>
              <a:t>Enclosed spaces</a:t>
            </a:r>
            <a:endParaRPr lang="en-US" dirty="0" smtClean="0"/>
          </a:p>
        </p:txBody>
      </p:sp>
      <p:sp>
        <p:nvSpPr>
          <p:cNvPr id="4" name="Slide Number Placeholder 3"/>
          <p:cNvSpPr>
            <a:spLocks noGrp="1"/>
          </p:cNvSpPr>
          <p:nvPr>
            <p:ph type="sldNum" sz="quarter" idx="10"/>
          </p:nvPr>
        </p:nvSpPr>
        <p:spPr/>
        <p:txBody>
          <a:bodyPr/>
          <a:lstStyle/>
          <a:p>
            <a:fld id="{97B16469-B42C-4C99-868F-4CA749D1B391}" type="slidenum">
              <a:rPr lang="en-US" smtClean="0"/>
              <a:t>26</a:t>
            </a:fld>
            <a:endParaRPr lang="en-US"/>
          </a:p>
        </p:txBody>
      </p:sp>
    </p:spTree>
    <p:extLst>
      <p:ext uri="{BB962C8B-B14F-4D97-AF65-F5344CB8AC3E}">
        <p14:creationId xmlns:p14="http://schemas.microsoft.com/office/powerpoint/2010/main" val="1154606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Panic disorder </a:t>
            </a:r>
            <a:r>
              <a:rPr lang="en-US" sz="1200" b="0" i="0" u="none" strike="noStrike" kern="1200" baseline="0" dirty="0" smtClean="0">
                <a:solidFill>
                  <a:schemeClr val="tx1"/>
                </a:solidFill>
                <a:latin typeface="+mn-lt"/>
                <a:ea typeface="+mn-ea"/>
                <a:cs typeface="+mn-cs"/>
              </a:rPr>
              <a:t>is characterized by recurrent attacks of intense anxiety.</a:t>
            </a:r>
          </a:p>
          <a:p>
            <a:r>
              <a:rPr lang="en-US" sz="1200" b="0" i="0" u="none" strike="noStrike" kern="1200" baseline="0" dirty="0" smtClean="0">
                <a:solidFill>
                  <a:schemeClr val="tx1"/>
                </a:solidFill>
                <a:latin typeface="+mn-lt"/>
                <a:ea typeface="+mn-ea"/>
                <a:cs typeface="+mn-cs"/>
              </a:rPr>
              <a:t>Panic attacks include physical symptoms, such as chest pains, shortness of breath,</a:t>
            </a:r>
          </a:p>
          <a:p>
            <a:r>
              <a:rPr lang="en-US" sz="1200" b="0" i="0" u="none" strike="noStrike" kern="1200" baseline="0" dirty="0" smtClean="0">
                <a:solidFill>
                  <a:schemeClr val="tx1"/>
                </a:solidFill>
                <a:latin typeface="+mn-lt"/>
                <a:ea typeface="+mn-ea"/>
                <a:cs typeface="+mn-cs"/>
              </a:rPr>
              <a:t>shaking, and sweating, as well as psychological symptoms, such as a fear that one</a:t>
            </a:r>
          </a:p>
          <a:p>
            <a:r>
              <a:rPr lang="en-US" sz="1200" b="0" i="0" u="none" strike="noStrike" kern="1200" baseline="0" dirty="0" smtClean="0">
                <a:solidFill>
                  <a:schemeClr val="tx1"/>
                </a:solidFill>
                <a:latin typeface="+mn-lt"/>
                <a:ea typeface="+mn-ea"/>
                <a:cs typeface="+mn-cs"/>
              </a:rPr>
              <a:t>is dying or going insane, although some individuals have panic attacks without</a:t>
            </a:r>
          </a:p>
          <a:p>
            <a:r>
              <a:rPr lang="en-US" sz="1200" b="0" i="0" u="none" strike="noStrike" kern="1200" baseline="0" dirty="0" smtClean="0">
                <a:solidFill>
                  <a:schemeClr val="tx1"/>
                </a:solidFill>
                <a:latin typeface="+mn-lt"/>
                <a:ea typeface="+mn-ea"/>
                <a:cs typeface="+mn-cs"/>
              </a:rPr>
              <a:t>these fears (Chen &amp; colleagues, 2009). People with panic might also experience</a:t>
            </a:r>
          </a:p>
          <a:p>
            <a:r>
              <a:rPr lang="en-US" sz="1200" b="1" i="0" u="none" strike="noStrike" kern="1200" baseline="0" dirty="0" smtClean="0">
                <a:solidFill>
                  <a:schemeClr val="tx1"/>
                </a:solidFill>
                <a:latin typeface="+mn-lt"/>
                <a:ea typeface="+mn-ea"/>
                <a:cs typeface="+mn-cs"/>
              </a:rPr>
              <a:t>depersonalization </a:t>
            </a:r>
            <a:r>
              <a:rPr lang="en-US" sz="1200" b="0" i="0" u="none" strike="noStrike" kern="1200" baseline="0" dirty="0" smtClean="0">
                <a:solidFill>
                  <a:schemeClr val="tx1"/>
                </a:solidFill>
                <a:latin typeface="+mn-lt"/>
                <a:ea typeface="+mn-ea"/>
                <a:cs typeface="+mn-cs"/>
              </a:rPr>
              <a:t>(Mendoza &amp; colleagues, 2011), where they feel separated</a:t>
            </a:r>
          </a:p>
          <a:p>
            <a:r>
              <a:rPr lang="en-US" sz="1200" b="0" i="0" u="none" strike="noStrike" kern="1200" baseline="0" dirty="0" smtClean="0">
                <a:solidFill>
                  <a:schemeClr val="tx1"/>
                </a:solidFill>
                <a:latin typeface="+mn-lt"/>
                <a:ea typeface="+mn-ea"/>
                <a:cs typeface="+mn-cs"/>
              </a:rPr>
              <a:t>from their mind or body. Perhaps most distressing of all, panic attacks can be unpredictable,</a:t>
            </a:r>
          </a:p>
          <a:p>
            <a:r>
              <a:rPr lang="en-US" sz="1200" b="0" i="0" u="none" strike="noStrike" kern="1200" baseline="0" dirty="0" smtClean="0">
                <a:solidFill>
                  <a:schemeClr val="tx1"/>
                </a:solidFill>
                <a:latin typeface="+mn-lt"/>
                <a:ea typeface="+mn-ea"/>
                <a:cs typeface="+mn-cs"/>
              </a:rPr>
              <a:t>seeming to come “out of the blue.”</a:t>
            </a:r>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30</a:t>
            </a:fld>
            <a:endParaRPr lang="en-US"/>
          </a:p>
        </p:txBody>
      </p:sp>
    </p:spTree>
    <p:extLst>
      <p:ext uri="{BB962C8B-B14F-4D97-AF65-F5344CB8AC3E}">
        <p14:creationId xmlns:p14="http://schemas.microsoft.com/office/powerpoint/2010/main" val="1580993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Panic disorder </a:t>
            </a:r>
            <a:r>
              <a:rPr lang="en-US" sz="1200" b="0" i="0" u="none" strike="noStrike" kern="1200" baseline="0" dirty="0" smtClean="0">
                <a:solidFill>
                  <a:schemeClr val="tx1"/>
                </a:solidFill>
                <a:latin typeface="+mn-lt"/>
                <a:ea typeface="+mn-ea"/>
                <a:cs typeface="+mn-cs"/>
              </a:rPr>
              <a:t>is characterized by recurrent attacks of intense anxiety.</a:t>
            </a:r>
          </a:p>
          <a:p>
            <a:r>
              <a:rPr lang="en-US" sz="1200" b="0" i="0" u="none" strike="noStrike" kern="1200" baseline="0" dirty="0" smtClean="0">
                <a:solidFill>
                  <a:schemeClr val="tx1"/>
                </a:solidFill>
                <a:latin typeface="+mn-lt"/>
                <a:ea typeface="+mn-ea"/>
                <a:cs typeface="+mn-cs"/>
              </a:rPr>
              <a:t>Panic attacks include physical symptoms, such as chest pains, shortness of breath,</a:t>
            </a:r>
          </a:p>
          <a:p>
            <a:r>
              <a:rPr lang="en-US" sz="1200" b="0" i="0" u="none" strike="noStrike" kern="1200" baseline="0" dirty="0" smtClean="0">
                <a:solidFill>
                  <a:schemeClr val="tx1"/>
                </a:solidFill>
                <a:latin typeface="+mn-lt"/>
                <a:ea typeface="+mn-ea"/>
                <a:cs typeface="+mn-cs"/>
              </a:rPr>
              <a:t>shaking, and sweating, as well as psychological symptoms, such as a fear that one</a:t>
            </a:r>
          </a:p>
          <a:p>
            <a:r>
              <a:rPr lang="en-US" sz="1200" b="0" i="0" u="none" strike="noStrike" kern="1200" baseline="0" dirty="0" smtClean="0">
                <a:solidFill>
                  <a:schemeClr val="tx1"/>
                </a:solidFill>
                <a:latin typeface="+mn-lt"/>
                <a:ea typeface="+mn-ea"/>
                <a:cs typeface="+mn-cs"/>
              </a:rPr>
              <a:t>is dying or going insane, although some individuals have panic attacks without</a:t>
            </a:r>
          </a:p>
          <a:p>
            <a:r>
              <a:rPr lang="en-US" sz="1200" b="0" i="0" u="none" strike="noStrike" kern="1200" baseline="0" dirty="0" smtClean="0">
                <a:solidFill>
                  <a:schemeClr val="tx1"/>
                </a:solidFill>
                <a:latin typeface="+mn-lt"/>
                <a:ea typeface="+mn-ea"/>
                <a:cs typeface="+mn-cs"/>
              </a:rPr>
              <a:t>these fears (Chen &amp; colleagues, 2009). People with panic might also experience</a:t>
            </a:r>
          </a:p>
          <a:p>
            <a:r>
              <a:rPr lang="en-US" sz="1200" b="1" i="0" u="none" strike="noStrike" kern="1200" baseline="0" dirty="0" smtClean="0">
                <a:solidFill>
                  <a:schemeClr val="tx1"/>
                </a:solidFill>
                <a:latin typeface="+mn-lt"/>
                <a:ea typeface="+mn-ea"/>
                <a:cs typeface="+mn-cs"/>
              </a:rPr>
              <a:t>depersonalization </a:t>
            </a:r>
            <a:r>
              <a:rPr lang="en-US" sz="1200" b="0" i="0" u="none" strike="noStrike" kern="1200" baseline="0" dirty="0" smtClean="0">
                <a:solidFill>
                  <a:schemeClr val="tx1"/>
                </a:solidFill>
                <a:latin typeface="+mn-lt"/>
                <a:ea typeface="+mn-ea"/>
                <a:cs typeface="+mn-cs"/>
              </a:rPr>
              <a:t>(Mendoza &amp; colleagues, 2011), where they feel separated</a:t>
            </a:r>
          </a:p>
          <a:p>
            <a:r>
              <a:rPr lang="en-US" sz="1200" b="0" i="0" u="none" strike="noStrike" kern="1200" baseline="0" dirty="0" smtClean="0">
                <a:solidFill>
                  <a:schemeClr val="tx1"/>
                </a:solidFill>
                <a:latin typeface="+mn-lt"/>
                <a:ea typeface="+mn-ea"/>
                <a:cs typeface="+mn-cs"/>
              </a:rPr>
              <a:t>from their mind or body. Perhaps most distressing of all, panic attacks can be unpredictable,</a:t>
            </a:r>
          </a:p>
          <a:p>
            <a:r>
              <a:rPr lang="en-US" sz="1200" b="0" i="0" u="none" strike="noStrike" kern="1200" baseline="0" dirty="0" smtClean="0">
                <a:solidFill>
                  <a:schemeClr val="tx1"/>
                </a:solidFill>
                <a:latin typeface="+mn-lt"/>
                <a:ea typeface="+mn-ea"/>
                <a:cs typeface="+mn-cs"/>
              </a:rPr>
              <a:t>seeming to come “out of the blue.”</a:t>
            </a:r>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31</a:t>
            </a:fld>
            <a:endParaRPr lang="en-US"/>
          </a:p>
        </p:txBody>
      </p:sp>
    </p:spTree>
    <p:extLst>
      <p:ext uri="{BB962C8B-B14F-4D97-AF65-F5344CB8AC3E}">
        <p14:creationId xmlns:p14="http://schemas.microsoft.com/office/powerpoint/2010/main" val="672957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What causes panic disorder? Just as with phobia, it appears that biological,</a:t>
            </a:r>
          </a:p>
          <a:p>
            <a:r>
              <a:rPr lang="en-US" sz="1200" b="0" i="0" u="none" strike="noStrike" kern="1200" baseline="0" dirty="0" smtClean="0">
                <a:solidFill>
                  <a:schemeClr val="tx1"/>
                </a:solidFill>
                <a:latin typeface="+mn-lt"/>
                <a:ea typeface="+mn-ea"/>
                <a:cs typeface="+mn-cs"/>
              </a:rPr>
              <a:t>cognitive, and behavioral factors are involved. For example, with regard to biology,</a:t>
            </a:r>
          </a:p>
          <a:p>
            <a:r>
              <a:rPr lang="en-US" sz="1200" b="0" i="0" u="none" strike="noStrike" kern="1200" baseline="0" dirty="0" smtClean="0">
                <a:solidFill>
                  <a:schemeClr val="tx1"/>
                </a:solidFill>
                <a:latin typeface="+mn-lt"/>
                <a:ea typeface="+mn-ea"/>
                <a:cs typeface="+mn-cs"/>
              </a:rPr>
              <a:t>panic disorder is partially genetic (</a:t>
            </a:r>
            <a:r>
              <a:rPr lang="en-US" sz="1200" b="0" i="0" u="none" strike="noStrike" kern="1200" baseline="0" dirty="0" err="1" smtClean="0">
                <a:solidFill>
                  <a:schemeClr val="tx1"/>
                </a:solidFill>
                <a:latin typeface="+mn-lt"/>
                <a:ea typeface="+mn-ea"/>
                <a:cs typeface="+mn-cs"/>
              </a:rPr>
              <a:t>Mosing</a:t>
            </a:r>
            <a:r>
              <a:rPr lang="en-US" sz="1200" b="0" i="0" u="none" strike="noStrike" kern="1200" baseline="0" dirty="0" smtClean="0">
                <a:solidFill>
                  <a:schemeClr val="tx1"/>
                </a:solidFill>
                <a:latin typeface="+mn-lt"/>
                <a:ea typeface="+mn-ea"/>
                <a:cs typeface="+mn-cs"/>
              </a:rPr>
              <a:t> &amp; colleagues, 2009); indeed, researchers</a:t>
            </a:r>
          </a:p>
          <a:p>
            <a:r>
              <a:rPr lang="en-US" sz="1200" b="0" i="0" u="none" strike="noStrike" kern="1200" baseline="0" dirty="0" smtClean="0">
                <a:solidFill>
                  <a:schemeClr val="tx1"/>
                </a:solidFill>
                <a:latin typeface="+mn-lt"/>
                <a:ea typeface="+mn-ea"/>
                <a:cs typeface="+mn-cs"/>
              </a:rPr>
              <a:t>have identified several chromosome regions that might be related to panic (</a:t>
            </a:r>
            <a:r>
              <a:rPr lang="en-US" sz="1200" b="0" i="0" u="none" strike="noStrike" kern="1200" baseline="0" dirty="0" err="1" smtClean="0">
                <a:solidFill>
                  <a:schemeClr val="tx1"/>
                </a:solidFill>
                <a:latin typeface="+mn-lt"/>
                <a:ea typeface="+mn-ea"/>
                <a:cs typeface="+mn-cs"/>
              </a:rPr>
              <a:t>Maron</a:t>
            </a:r>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&amp; colleagues, 2010). Neural pathways associated with the amygdala (as you</a:t>
            </a:r>
          </a:p>
          <a:p>
            <a:r>
              <a:rPr lang="en-US" sz="1200" b="0" i="0" u="none" strike="noStrike" kern="1200" baseline="0" dirty="0" smtClean="0">
                <a:solidFill>
                  <a:schemeClr val="tx1"/>
                </a:solidFill>
                <a:latin typeface="+mn-lt"/>
                <a:ea typeface="+mn-ea"/>
                <a:cs typeface="+mn-cs"/>
              </a:rPr>
              <a:t>might recall, the amygdala is a brain structure associated with fear) and dysfunction</a:t>
            </a:r>
          </a:p>
          <a:p>
            <a:r>
              <a:rPr lang="en-US" sz="1200" b="0" i="0" u="none" strike="noStrike" kern="1200" baseline="0" dirty="0" smtClean="0">
                <a:solidFill>
                  <a:schemeClr val="tx1"/>
                </a:solidFill>
                <a:latin typeface="+mn-lt"/>
                <a:ea typeface="+mn-ea"/>
                <a:cs typeface="+mn-cs"/>
              </a:rPr>
              <a:t>with regard to GABA seem to be involved in panic (Roy-Byrne &amp; colleagues,</a:t>
            </a:r>
          </a:p>
          <a:p>
            <a:r>
              <a:rPr lang="en-US" sz="1200" b="0" i="0" u="none" strike="noStrike" kern="1200" baseline="0" dirty="0" smtClean="0">
                <a:solidFill>
                  <a:schemeClr val="tx1"/>
                </a:solidFill>
                <a:latin typeface="+mn-lt"/>
                <a:ea typeface="+mn-ea"/>
                <a:cs typeface="+mn-cs"/>
              </a:rPr>
              <a:t>2006). As you might recall from the biopsychology chapter, GABA is the primary</a:t>
            </a:r>
          </a:p>
          <a:p>
            <a:r>
              <a:rPr lang="en-US" sz="1200" b="0" i="0" u="none" strike="noStrike" kern="1200" baseline="0" dirty="0" smtClean="0">
                <a:solidFill>
                  <a:schemeClr val="tx1"/>
                </a:solidFill>
                <a:latin typeface="+mn-lt"/>
                <a:ea typeface="+mn-ea"/>
                <a:cs typeface="+mn-cs"/>
              </a:rPr>
              <a:t>inhibitory neurotransmitter; GABA helps us to feel calm,</a:t>
            </a:r>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32</a:t>
            </a:fld>
            <a:endParaRPr lang="en-US"/>
          </a:p>
        </p:txBody>
      </p:sp>
    </p:spTree>
    <p:extLst>
      <p:ext uri="{BB962C8B-B14F-4D97-AF65-F5344CB8AC3E}">
        <p14:creationId xmlns:p14="http://schemas.microsoft.com/office/powerpoint/2010/main" val="31722709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What causes panic disorder? Just as with phobia, it appears that biological,</a:t>
            </a:r>
          </a:p>
          <a:p>
            <a:r>
              <a:rPr lang="en-US" sz="1200" b="0" i="0" u="none" strike="noStrike" kern="1200" baseline="0" dirty="0" smtClean="0">
                <a:solidFill>
                  <a:schemeClr val="tx1"/>
                </a:solidFill>
                <a:latin typeface="+mn-lt"/>
                <a:ea typeface="+mn-ea"/>
                <a:cs typeface="+mn-cs"/>
              </a:rPr>
              <a:t>cognitive, and behavioral factors are involved. For example, with regard to biology,</a:t>
            </a:r>
          </a:p>
          <a:p>
            <a:r>
              <a:rPr lang="en-US" sz="1200" b="0" i="0" u="none" strike="noStrike" kern="1200" baseline="0" dirty="0" smtClean="0">
                <a:solidFill>
                  <a:schemeClr val="tx1"/>
                </a:solidFill>
                <a:latin typeface="+mn-lt"/>
                <a:ea typeface="+mn-ea"/>
                <a:cs typeface="+mn-cs"/>
              </a:rPr>
              <a:t>panic disorder is partially genetic (</a:t>
            </a:r>
            <a:r>
              <a:rPr lang="en-US" sz="1200" b="0" i="0" u="none" strike="noStrike" kern="1200" baseline="0" dirty="0" err="1" smtClean="0">
                <a:solidFill>
                  <a:schemeClr val="tx1"/>
                </a:solidFill>
                <a:latin typeface="+mn-lt"/>
                <a:ea typeface="+mn-ea"/>
                <a:cs typeface="+mn-cs"/>
              </a:rPr>
              <a:t>Mosing</a:t>
            </a:r>
            <a:r>
              <a:rPr lang="en-US" sz="1200" b="0" i="0" u="none" strike="noStrike" kern="1200" baseline="0" dirty="0" smtClean="0">
                <a:solidFill>
                  <a:schemeClr val="tx1"/>
                </a:solidFill>
                <a:latin typeface="+mn-lt"/>
                <a:ea typeface="+mn-ea"/>
                <a:cs typeface="+mn-cs"/>
              </a:rPr>
              <a:t> &amp; colleagues, 2009); indeed, researchers</a:t>
            </a:r>
          </a:p>
          <a:p>
            <a:r>
              <a:rPr lang="en-US" sz="1200" b="0" i="0" u="none" strike="noStrike" kern="1200" baseline="0" dirty="0" smtClean="0">
                <a:solidFill>
                  <a:schemeClr val="tx1"/>
                </a:solidFill>
                <a:latin typeface="+mn-lt"/>
                <a:ea typeface="+mn-ea"/>
                <a:cs typeface="+mn-cs"/>
              </a:rPr>
              <a:t>have identified several chromosome regions that might be related to panic (</a:t>
            </a:r>
            <a:r>
              <a:rPr lang="en-US" sz="1200" b="0" i="0" u="none" strike="noStrike" kern="1200" baseline="0" dirty="0" err="1" smtClean="0">
                <a:solidFill>
                  <a:schemeClr val="tx1"/>
                </a:solidFill>
                <a:latin typeface="+mn-lt"/>
                <a:ea typeface="+mn-ea"/>
                <a:cs typeface="+mn-cs"/>
              </a:rPr>
              <a:t>Maron</a:t>
            </a:r>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&amp; colleagues, 2010). Neural pathways associated with the amygdala (as you</a:t>
            </a:r>
          </a:p>
          <a:p>
            <a:r>
              <a:rPr lang="en-US" sz="1200" b="0" i="0" u="none" strike="noStrike" kern="1200" baseline="0" dirty="0" smtClean="0">
                <a:solidFill>
                  <a:schemeClr val="tx1"/>
                </a:solidFill>
                <a:latin typeface="+mn-lt"/>
                <a:ea typeface="+mn-ea"/>
                <a:cs typeface="+mn-cs"/>
              </a:rPr>
              <a:t>might recall, the amygdala is a brain structure associated with fear) and dysfunction</a:t>
            </a:r>
          </a:p>
          <a:p>
            <a:r>
              <a:rPr lang="en-US" sz="1200" b="0" i="0" u="none" strike="noStrike" kern="1200" baseline="0" dirty="0" smtClean="0">
                <a:solidFill>
                  <a:schemeClr val="tx1"/>
                </a:solidFill>
                <a:latin typeface="+mn-lt"/>
                <a:ea typeface="+mn-ea"/>
                <a:cs typeface="+mn-cs"/>
              </a:rPr>
              <a:t>with regard to GABA seem to be involved in panic (Roy-Byrne &amp; colleagues,</a:t>
            </a:r>
          </a:p>
          <a:p>
            <a:r>
              <a:rPr lang="en-US" sz="1200" b="0" i="0" u="none" strike="noStrike" kern="1200" baseline="0" dirty="0" smtClean="0">
                <a:solidFill>
                  <a:schemeClr val="tx1"/>
                </a:solidFill>
                <a:latin typeface="+mn-lt"/>
                <a:ea typeface="+mn-ea"/>
                <a:cs typeface="+mn-cs"/>
              </a:rPr>
              <a:t>2006). As you might recall from the biopsychology chapter, GABA is the primary</a:t>
            </a:r>
          </a:p>
          <a:p>
            <a:r>
              <a:rPr lang="en-US" sz="1200" b="0" i="0" u="none" strike="noStrike" kern="1200" baseline="0" dirty="0" smtClean="0">
                <a:solidFill>
                  <a:schemeClr val="tx1"/>
                </a:solidFill>
                <a:latin typeface="+mn-lt"/>
                <a:ea typeface="+mn-ea"/>
                <a:cs typeface="+mn-cs"/>
              </a:rPr>
              <a:t>inhibitory neurotransmitter; GABA helps us to feel calm,</a:t>
            </a:r>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33</a:t>
            </a:fld>
            <a:endParaRPr lang="en-US"/>
          </a:p>
        </p:txBody>
      </p:sp>
    </p:spTree>
    <p:extLst>
      <p:ext uri="{BB962C8B-B14F-4D97-AF65-F5344CB8AC3E}">
        <p14:creationId xmlns:p14="http://schemas.microsoft.com/office/powerpoint/2010/main" val="23300336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56</a:t>
            </a:fld>
            <a:endParaRPr lang="en-US"/>
          </a:p>
        </p:txBody>
      </p:sp>
    </p:spTree>
    <p:extLst>
      <p:ext uri="{BB962C8B-B14F-4D97-AF65-F5344CB8AC3E}">
        <p14:creationId xmlns:p14="http://schemas.microsoft.com/office/powerpoint/2010/main" val="3412624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57</a:t>
            </a:fld>
            <a:endParaRPr lang="en-US"/>
          </a:p>
        </p:txBody>
      </p:sp>
    </p:spTree>
    <p:extLst>
      <p:ext uri="{BB962C8B-B14F-4D97-AF65-F5344CB8AC3E}">
        <p14:creationId xmlns:p14="http://schemas.microsoft.com/office/powerpoint/2010/main" val="38978493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59</a:t>
            </a:fld>
            <a:endParaRPr lang="en-US"/>
          </a:p>
        </p:txBody>
      </p:sp>
    </p:spTree>
    <p:extLst>
      <p:ext uri="{BB962C8B-B14F-4D97-AF65-F5344CB8AC3E}">
        <p14:creationId xmlns:p14="http://schemas.microsoft.com/office/powerpoint/2010/main" val="37256787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p:spPr>
        <p:txBody>
          <a:bodyPr/>
          <a:lstStyle/>
          <a:p>
            <a:endParaRPr lang="en-US" dirty="0" smtClean="0"/>
          </a:p>
        </p:txBody>
      </p:sp>
      <p:sp>
        <p:nvSpPr>
          <p:cNvPr id="77828" name="Slide Number Placeholder 3"/>
          <p:cNvSpPr>
            <a:spLocks noGrp="1"/>
          </p:cNvSpPr>
          <p:nvPr>
            <p:ph type="sldNum" sz="quarter" idx="5"/>
          </p:nvPr>
        </p:nvSpPr>
        <p:spPr>
          <a:noFill/>
        </p:spPr>
        <p:txBody>
          <a:bodyPr/>
          <a:lstStyle/>
          <a:p>
            <a:fld id="{62EF70E4-8B3E-4671-B8CA-81443A9060D1}" type="slidenum">
              <a:rPr lang="en-US" smtClean="0"/>
              <a:pPr/>
              <a:t>60</a:t>
            </a:fld>
            <a:endParaRPr lang="en-US" smtClean="0"/>
          </a:p>
        </p:txBody>
      </p:sp>
    </p:spTree>
    <p:extLst>
      <p:ext uri="{BB962C8B-B14F-4D97-AF65-F5344CB8AC3E}">
        <p14:creationId xmlns:p14="http://schemas.microsoft.com/office/powerpoint/2010/main" val="13878971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2200" dirty="0" smtClean="0"/>
              <a:t>Belief that objects, events, or other people have particular significance to them </a:t>
            </a:r>
            <a:endParaRPr lang="en-AU" sz="2200" dirty="0" smtClean="0"/>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62</a:t>
            </a:fld>
            <a:endParaRPr lang="en-US"/>
          </a:p>
        </p:txBody>
      </p:sp>
    </p:spTree>
    <p:extLst>
      <p:ext uri="{BB962C8B-B14F-4D97-AF65-F5344CB8AC3E}">
        <p14:creationId xmlns:p14="http://schemas.microsoft.com/office/powerpoint/2010/main" val="40850440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mn-lt"/>
                <a:ea typeface="+mn-ea"/>
                <a:cs typeface="+mn-cs"/>
              </a:rPr>
              <a:t>Disorganized thinking becomes apparent in patients' speech patterns as schizophrenia progresses. Affected people lose their train of thought during conversations, make loose associations of topics (tangentially jumping from one topic to another apparently at random, or on the barest of associations), and give answers to unrelated questions. Speech may be highly circumstantial, meaning that affected people may speak continuously, providing numerous irrelevant details and never getting to the point. Occasionally, speech is so disorganized that it becomes a completely jumbled "word salad" devoid of discernible meaning despite being full of words.</a:t>
            </a:r>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63</a:t>
            </a:fld>
            <a:endParaRPr lang="en-US"/>
          </a:p>
        </p:txBody>
      </p:sp>
    </p:spTree>
    <p:extLst>
      <p:ext uri="{BB962C8B-B14F-4D97-AF65-F5344CB8AC3E}">
        <p14:creationId xmlns:p14="http://schemas.microsoft.com/office/powerpoint/2010/main" val="11197288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mn-lt"/>
                <a:ea typeface="+mn-ea"/>
                <a:cs typeface="+mn-cs"/>
              </a:rPr>
              <a:t>Disorganized thinking becomes apparent in patients' speech patterns as schizophrenia progresses. Affected people lose their train of thought during conversations, make loose associations of topics (tangentially jumping from one topic to another apparently at random, or on the barest of associations), and give answers to unrelated questions. Speech may be highly circumstantial, meaning that affected people may speak continuously, providing numerous irrelevant details and never getting to the point. Occasionally, speech is so disorganized that it becomes a completely jumbled "word salad" devoid of discernible meaning despite being full of words.</a:t>
            </a:r>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64</a:t>
            </a:fld>
            <a:endParaRPr lang="en-US"/>
          </a:p>
        </p:txBody>
      </p:sp>
    </p:spTree>
    <p:extLst>
      <p:ext uri="{BB962C8B-B14F-4D97-AF65-F5344CB8AC3E}">
        <p14:creationId xmlns:p14="http://schemas.microsoft.com/office/powerpoint/2010/main" val="23515668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Disorganized behavior may range from simple problems sustaining goal-directed self-care behaviors such as personal hygiene to unpredictable and bizarre socially inappropriate outbursts. For example, people may not dress according to the weather, (i.e., they may wear a heavy coat in the middle of summer), they may wear odd or inappropriate makeup, they may shout at people for no apparent reason, or they may mutter to themselves continuously, etc. They may even strip off their clothing and run naked through the streets, while chewing on road kill. Most anything is possible.</a:t>
            </a:r>
            <a:endParaRPr lang="en-US" dirty="0"/>
          </a:p>
        </p:txBody>
      </p:sp>
      <p:sp>
        <p:nvSpPr>
          <p:cNvPr id="4" name="Slide Number Placeholder 3"/>
          <p:cNvSpPr>
            <a:spLocks noGrp="1"/>
          </p:cNvSpPr>
          <p:nvPr>
            <p:ph type="sldNum" sz="quarter" idx="10"/>
          </p:nvPr>
        </p:nvSpPr>
        <p:spPr/>
        <p:txBody>
          <a:bodyPr/>
          <a:lstStyle/>
          <a:p>
            <a:fld id="{7AB662F6-F525-4072-A9C4-24410FDCDB98}" type="slidenum">
              <a:rPr lang="en-US" smtClean="0"/>
              <a:t>65</a:t>
            </a:fld>
            <a:endParaRPr lang="en-US"/>
          </a:p>
        </p:txBody>
      </p:sp>
    </p:spTree>
    <p:extLst>
      <p:ext uri="{BB962C8B-B14F-4D97-AF65-F5344CB8AC3E}">
        <p14:creationId xmlns:p14="http://schemas.microsoft.com/office/powerpoint/2010/main" val="28997922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Catatonic motor behaviors are a type of disturbed behavior (and a negative as opposed to a positive symptom) that sometimes occurs when schizophrenia goes untreated. In catatonia, peoples' reaction to their surroundings becomes remarkably decreased. They may assume a rigid, uncomfortable looking posture and then not move for hours or days, resisting efforts to move them. Catatonic patients may also display "waxy flexibility", meaning that they allow themselves to be moved into new positions, but do not move on their own. Most of the time, this is not an act or a show but rather a genuine and unpremeditated symptom of the illness that patients cannot help. Catatonia is observed with less frequency today than in past years due to advances in treating schizophrenia.</a:t>
            </a:r>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66</a:t>
            </a:fld>
            <a:endParaRPr lang="en-US"/>
          </a:p>
        </p:txBody>
      </p:sp>
    </p:spTree>
    <p:extLst>
      <p:ext uri="{BB962C8B-B14F-4D97-AF65-F5344CB8AC3E}">
        <p14:creationId xmlns:p14="http://schemas.microsoft.com/office/powerpoint/2010/main" val="21038807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ct val="20000"/>
              </a:spcBef>
              <a:spcAft>
                <a:spcPts val="0"/>
              </a:spcAft>
              <a:buClr>
                <a:srgbClr val="66FFFF"/>
              </a:buClr>
              <a:buSzPct val="85000"/>
              <a:buFont typeface="Wingdings 2" panose="05020102010507070707" pitchFamily="18" charset="2"/>
              <a:buChar char="¿"/>
              <a:tabLst/>
              <a:defRPr/>
            </a:pPr>
            <a:r>
              <a:rPr lang="en-US" sz="1200" dirty="0" smtClean="0">
                <a:latin typeface="Arial" panose="020B0604020202020204" pitchFamily="34" charset="0"/>
                <a:cs typeface="Arial" panose="020B0604020202020204" pitchFamily="34" charset="0"/>
              </a:rPr>
              <a:t>These symptoms are harder to recognize as part of the disorder and can be mistaken for depression or other conditions. “</a:t>
            </a:r>
          </a:p>
          <a:p>
            <a:pPr>
              <a:spcBef>
                <a:spcPct val="20000"/>
              </a:spcBef>
              <a:buClr>
                <a:srgbClr val="66FFFF"/>
              </a:buClr>
              <a:buSzPct val="85000"/>
              <a:buFont typeface="Wingdings 2" panose="05020102010507070707" pitchFamily="18" charset="2"/>
              <a:buChar char="¿"/>
            </a:pPr>
            <a:endParaRPr lang="en-US" altLang="en-US" sz="1200" b="1" dirty="0" smtClean="0">
              <a:solidFill>
                <a:srgbClr val="FFFF00"/>
              </a:solidFill>
            </a:endParaRPr>
          </a:p>
          <a:p>
            <a:pPr>
              <a:spcBef>
                <a:spcPct val="20000"/>
              </a:spcBef>
              <a:buClr>
                <a:srgbClr val="66FFFF"/>
              </a:buClr>
              <a:buSzPct val="85000"/>
              <a:buFont typeface="Wingdings 2" panose="05020102010507070707" pitchFamily="18" charset="2"/>
              <a:buChar char="¿"/>
            </a:pPr>
            <a:r>
              <a:rPr lang="en-US" altLang="en-US" sz="1200" b="1" dirty="0" smtClean="0">
                <a:solidFill>
                  <a:srgbClr val="FFFF00"/>
                </a:solidFill>
              </a:rPr>
              <a:t>Flat Affect</a:t>
            </a:r>
            <a:r>
              <a:rPr lang="en-US" altLang="en-US" sz="1200" b="1" dirty="0" smtClean="0">
                <a:solidFill>
                  <a:schemeClr val="bg1"/>
                </a:solidFill>
              </a:rPr>
              <a:t> -- “The Mask”</a:t>
            </a:r>
          </a:p>
          <a:p>
            <a:pPr>
              <a:spcBef>
                <a:spcPct val="20000"/>
              </a:spcBef>
              <a:buClr>
                <a:srgbClr val="66FFFF"/>
              </a:buClr>
              <a:buSzPct val="85000"/>
              <a:buFont typeface="Wingdings 2" panose="05020102010507070707" pitchFamily="18" charset="2"/>
              <a:buChar char="¿"/>
            </a:pPr>
            <a:r>
              <a:rPr lang="en-US" altLang="en-US" sz="1200" b="1" dirty="0" err="1" smtClean="0">
                <a:solidFill>
                  <a:srgbClr val="FFFF00"/>
                </a:solidFill>
              </a:rPr>
              <a:t>Avolition</a:t>
            </a:r>
            <a:r>
              <a:rPr lang="en-US" altLang="en-US" sz="1200" b="1" dirty="0" smtClean="0">
                <a:solidFill>
                  <a:schemeClr val="bg1"/>
                </a:solidFill>
              </a:rPr>
              <a:t> -- “No Initiative”</a:t>
            </a:r>
          </a:p>
          <a:p>
            <a:pPr>
              <a:spcBef>
                <a:spcPct val="20000"/>
              </a:spcBef>
              <a:buClr>
                <a:srgbClr val="66FFFF"/>
              </a:buClr>
              <a:buSzPct val="85000"/>
              <a:buFont typeface="Wingdings 2" panose="05020102010507070707" pitchFamily="18" charset="2"/>
              <a:buChar char="¿"/>
            </a:pPr>
            <a:r>
              <a:rPr lang="en-US" altLang="en-US" sz="1200" b="1" dirty="0" err="1" smtClean="0">
                <a:solidFill>
                  <a:srgbClr val="FFFF00"/>
                </a:solidFill>
              </a:rPr>
              <a:t>Alogia</a:t>
            </a:r>
            <a:r>
              <a:rPr lang="en-US" altLang="en-US" sz="1200" b="1" dirty="0" smtClean="0">
                <a:solidFill>
                  <a:schemeClr val="bg1"/>
                </a:solidFill>
              </a:rPr>
              <a:t> -- “Speech is Vacant”</a:t>
            </a:r>
          </a:p>
          <a:p>
            <a:pPr>
              <a:spcBef>
                <a:spcPct val="20000"/>
              </a:spcBef>
              <a:buClr>
                <a:srgbClr val="66FFFF"/>
              </a:buClr>
              <a:buSzPct val="85000"/>
              <a:buFont typeface="Wingdings 2" panose="05020102010507070707" pitchFamily="18" charset="2"/>
              <a:buChar char="¿"/>
            </a:pPr>
            <a:r>
              <a:rPr lang="en-US" altLang="en-US" sz="1200" b="1" dirty="0" smtClean="0">
                <a:solidFill>
                  <a:srgbClr val="FFFF00"/>
                </a:solidFill>
              </a:rPr>
              <a:t>Anhedonia</a:t>
            </a:r>
            <a:r>
              <a:rPr lang="en-US" altLang="en-US" sz="1200" b="1" dirty="0" smtClean="0">
                <a:solidFill>
                  <a:schemeClr val="bg1"/>
                </a:solidFill>
              </a:rPr>
              <a:t> -- “No Pleasure”</a:t>
            </a:r>
          </a:p>
          <a:p>
            <a:pPr>
              <a:spcBef>
                <a:spcPct val="20000"/>
              </a:spcBef>
              <a:buClr>
                <a:srgbClr val="66FFFF"/>
              </a:buClr>
              <a:buSzPct val="85000"/>
              <a:buFont typeface="Wingdings 2" panose="05020102010507070707" pitchFamily="18" charset="2"/>
              <a:buChar char="¿"/>
            </a:pPr>
            <a:r>
              <a:rPr lang="en-US" altLang="en-US" sz="1200" b="1" dirty="0" err="1" smtClean="0">
                <a:solidFill>
                  <a:srgbClr val="FFFF00"/>
                </a:solidFill>
              </a:rPr>
              <a:t>Asociality</a:t>
            </a:r>
            <a:r>
              <a:rPr lang="en-US" altLang="en-US" sz="1200" b="1" dirty="0" smtClean="0">
                <a:solidFill>
                  <a:schemeClr val="bg1"/>
                </a:solidFill>
              </a:rPr>
              <a:t>--”No social interest”</a:t>
            </a:r>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67</a:t>
            </a:fld>
            <a:endParaRPr lang="en-US"/>
          </a:p>
        </p:txBody>
      </p:sp>
    </p:spTree>
    <p:extLst>
      <p:ext uri="{BB962C8B-B14F-4D97-AF65-F5344CB8AC3E}">
        <p14:creationId xmlns:p14="http://schemas.microsoft.com/office/powerpoint/2010/main" val="13684156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69</a:t>
            </a:fld>
            <a:endParaRPr lang="en-US"/>
          </a:p>
        </p:txBody>
      </p:sp>
    </p:spTree>
    <p:extLst>
      <p:ext uri="{BB962C8B-B14F-4D97-AF65-F5344CB8AC3E}">
        <p14:creationId xmlns:p14="http://schemas.microsoft.com/office/powerpoint/2010/main" val="12813741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70</a:t>
            </a:fld>
            <a:endParaRPr lang="en-US"/>
          </a:p>
        </p:txBody>
      </p:sp>
    </p:spTree>
    <p:extLst>
      <p:ext uri="{BB962C8B-B14F-4D97-AF65-F5344CB8AC3E}">
        <p14:creationId xmlns:p14="http://schemas.microsoft.com/office/powerpoint/2010/main" val="20765956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Ventricle</a:t>
            </a:r>
            <a:r>
              <a:rPr lang="en-US" baseline="0" dirty="0" smtClean="0"/>
              <a:t> enlargement</a:t>
            </a:r>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74</a:t>
            </a:fld>
            <a:endParaRPr lang="en-US"/>
          </a:p>
        </p:txBody>
      </p:sp>
    </p:spTree>
    <p:extLst>
      <p:ext uri="{BB962C8B-B14F-4D97-AF65-F5344CB8AC3E}">
        <p14:creationId xmlns:p14="http://schemas.microsoft.com/office/powerpoint/2010/main" val="33094882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Serotonin </a:t>
            </a:r>
          </a:p>
          <a:p>
            <a:pPr lvl="1"/>
            <a:r>
              <a:rPr lang="en-US" dirty="0" smtClean="0"/>
              <a:t>hyperactive of the serotonin system</a:t>
            </a:r>
          </a:p>
          <a:p>
            <a:pPr lvl="1"/>
            <a:r>
              <a:rPr lang="en-US" dirty="0" smtClean="0"/>
              <a:t>Positive symptoms</a:t>
            </a:r>
            <a:endParaRPr lang="en-US" b="1" dirty="0" smtClean="0"/>
          </a:p>
          <a:p>
            <a:r>
              <a:rPr lang="en-US" b="1" dirty="0" smtClean="0"/>
              <a:t>Glutamate</a:t>
            </a:r>
          </a:p>
          <a:p>
            <a:pPr lvl="1"/>
            <a:r>
              <a:rPr lang="en-US" dirty="0" smtClean="0"/>
              <a:t> </a:t>
            </a:r>
            <a:r>
              <a:rPr lang="en-US" dirty="0" err="1" smtClean="0"/>
              <a:t>hypoactivity</a:t>
            </a:r>
            <a:r>
              <a:rPr lang="en-US" dirty="0" smtClean="0"/>
              <a:t> of the </a:t>
            </a:r>
            <a:r>
              <a:rPr lang="en-US" dirty="0" err="1" smtClean="0"/>
              <a:t>glutamatergic</a:t>
            </a:r>
            <a:r>
              <a:rPr lang="en-US" dirty="0" smtClean="0"/>
              <a:t> system</a:t>
            </a:r>
            <a:endParaRPr lang="en-US" b="1" dirty="0" smtClean="0"/>
          </a:p>
          <a:p>
            <a:r>
              <a:rPr lang="en-US" b="1" dirty="0" smtClean="0"/>
              <a:t>Dopamine</a:t>
            </a:r>
          </a:p>
          <a:p>
            <a:pPr lvl="1"/>
            <a:r>
              <a:rPr lang="en-US" dirty="0" smtClean="0"/>
              <a:t> increase of dopamine in the central nervous system</a:t>
            </a:r>
          </a:p>
          <a:p>
            <a:pPr lvl="1"/>
            <a:r>
              <a:rPr lang="en-US" dirty="0" smtClean="0"/>
              <a:t> responsible for positive and negative symptoms</a:t>
            </a:r>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76</a:t>
            </a:fld>
            <a:endParaRPr lang="en-US"/>
          </a:p>
        </p:txBody>
      </p:sp>
    </p:spTree>
    <p:extLst>
      <p:ext uri="{BB962C8B-B14F-4D97-AF65-F5344CB8AC3E}">
        <p14:creationId xmlns:p14="http://schemas.microsoft.com/office/powerpoint/2010/main" val="26495258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Depersonalizationderealization</a:t>
            </a:r>
            <a:endParaRPr lang="en-US" dirty="0" smtClean="0"/>
          </a:p>
          <a:p>
            <a:r>
              <a:rPr lang="en-US" dirty="0" smtClean="0"/>
              <a:t>disorder</a:t>
            </a:r>
          </a:p>
          <a:p>
            <a:r>
              <a:rPr lang="en-US" dirty="0" smtClean="0"/>
              <a:t>A dissociative disorder</a:t>
            </a:r>
          </a:p>
          <a:p>
            <a:r>
              <a:rPr lang="en-US" dirty="0" smtClean="0"/>
              <a:t>characterized by experiences</a:t>
            </a:r>
          </a:p>
          <a:p>
            <a:r>
              <a:rPr lang="en-US" dirty="0" smtClean="0"/>
              <a:t>of being separate from</a:t>
            </a:r>
          </a:p>
          <a:p>
            <a:r>
              <a:rPr lang="en-US" dirty="0" smtClean="0"/>
              <a:t>one’s mind or body and/or</a:t>
            </a:r>
          </a:p>
          <a:p>
            <a:r>
              <a:rPr lang="en-US" dirty="0" smtClean="0"/>
              <a:t>experiences that other people</a:t>
            </a:r>
          </a:p>
          <a:p>
            <a:r>
              <a:rPr lang="en-US" dirty="0" smtClean="0"/>
              <a:t>or objects are unreal</a:t>
            </a:r>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80</a:t>
            </a:fld>
            <a:endParaRPr lang="en-US"/>
          </a:p>
        </p:txBody>
      </p:sp>
    </p:spTree>
    <p:extLst>
      <p:ext uri="{BB962C8B-B14F-4D97-AF65-F5344CB8AC3E}">
        <p14:creationId xmlns:p14="http://schemas.microsoft.com/office/powerpoint/2010/main" val="14026725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Depersonalizationderealization</a:t>
            </a:r>
            <a:endParaRPr lang="en-US" dirty="0" smtClean="0"/>
          </a:p>
          <a:p>
            <a:r>
              <a:rPr lang="en-US" dirty="0" smtClean="0"/>
              <a:t>disorder</a:t>
            </a:r>
          </a:p>
          <a:p>
            <a:r>
              <a:rPr lang="en-US" dirty="0" smtClean="0"/>
              <a:t>A dissociative disorder</a:t>
            </a:r>
          </a:p>
          <a:p>
            <a:r>
              <a:rPr lang="en-US" dirty="0" smtClean="0"/>
              <a:t>characterized by experiences</a:t>
            </a:r>
          </a:p>
          <a:p>
            <a:r>
              <a:rPr lang="en-US" dirty="0" smtClean="0"/>
              <a:t>of being separate from</a:t>
            </a:r>
          </a:p>
          <a:p>
            <a:r>
              <a:rPr lang="en-US" dirty="0" smtClean="0"/>
              <a:t>one’s mind or body and/or</a:t>
            </a:r>
          </a:p>
          <a:p>
            <a:r>
              <a:rPr lang="en-US" dirty="0" smtClean="0"/>
              <a:t>experiences that other people</a:t>
            </a:r>
          </a:p>
          <a:p>
            <a:r>
              <a:rPr lang="en-US" dirty="0" smtClean="0"/>
              <a:t>or objects are unreal</a:t>
            </a:r>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81</a:t>
            </a:fld>
            <a:endParaRPr lang="en-US"/>
          </a:p>
        </p:txBody>
      </p:sp>
    </p:spTree>
    <p:extLst>
      <p:ext uri="{BB962C8B-B14F-4D97-AF65-F5344CB8AC3E}">
        <p14:creationId xmlns:p14="http://schemas.microsoft.com/office/powerpoint/2010/main" val="22836195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Depersonalizationderealization</a:t>
            </a:r>
            <a:endParaRPr lang="en-US" dirty="0" smtClean="0"/>
          </a:p>
          <a:p>
            <a:r>
              <a:rPr lang="en-US" dirty="0" smtClean="0"/>
              <a:t>disorder</a:t>
            </a:r>
          </a:p>
          <a:p>
            <a:r>
              <a:rPr lang="en-US" dirty="0" smtClean="0"/>
              <a:t>A dissociative disorder</a:t>
            </a:r>
          </a:p>
          <a:p>
            <a:r>
              <a:rPr lang="en-US" dirty="0" smtClean="0"/>
              <a:t>characterized by experiences</a:t>
            </a:r>
          </a:p>
          <a:p>
            <a:r>
              <a:rPr lang="en-US" dirty="0" smtClean="0"/>
              <a:t>of being separate from</a:t>
            </a:r>
          </a:p>
          <a:p>
            <a:r>
              <a:rPr lang="en-US" dirty="0" smtClean="0"/>
              <a:t>one’s mind or body and/or</a:t>
            </a:r>
          </a:p>
          <a:p>
            <a:r>
              <a:rPr lang="en-US" dirty="0" smtClean="0"/>
              <a:t>experiences that other people</a:t>
            </a:r>
          </a:p>
          <a:p>
            <a:r>
              <a:rPr lang="en-US" dirty="0" smtClean="0"/>
              <a:t>or objects are unreal</a:t>
            </a:r>
            <a:endParaRPr lang="en-US" dirty="0"/>
          </a:p>
        </p:txBody>
      </p:sp>
      <p:sp>
        <p:nvSpPr>
          <p:cNvPr id="4" name="Slide Number Placeholder 3"/>
          <p:cNvSpPr>
            <a:spLocks noGrp="1"/>
          </p:cNvSpPr>
          <p:nvPr>
            <p:ph type="sldNum" sz="quarter" idx="10"/>
          </p:nvPr>
        </p:nvSpPr>
        <p:spPr/>
        <p:txBody>
          <a:bodyPr/>
          <a:lstStyle/>
          <a:p>
            <a:fld id="{97B16469-B42C-4C99-868F-4CA749D1B391}" type="slidenum">
              <a:rPr lang="en-US" smtClean="0"/>
              <a:t>82</a:t>
            </a:fld>
            <a:endParaRPr lang="en-US"/>
          </a:p>
        </p:txBody>
      </p:sp>
    </p:spTree>
    <p:extLst>
      <p:ext uri="{BB962C8B-B14F-4D97-AF65-F5344CB8AC3E}">
        <p14:creationId xmlns:p14="http://schemas.microsoft.com/office/powerpoint/2010/main" val="1511302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11/17/2015</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11/17/2015</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11/17/2015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11/17/2015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11/17/2015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11/17/2015</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11/17/2015</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11/17/2015</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4.e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7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Introduction to psychology</a:t>
            </a:r>
            <a:endParaRPr lang="en-US" dirty="0"/>
          </a:p>
        </p:txBody>
      </p:sp>
      <p:sp>
        <p:nvSpPr>
          <p:cNvPr id="3" name="Subtitle 2"/>
          <p:cNvSpPr>
            <a:spLocks noGrp="1"/>
          </p:cNvSpPr>
          <p:nvPr>
            <p:ph type="subTitle" idx="1"/>
          </p:nvPr>
        </p:nvSpPr>
        <p:spPr/>
        <p:txBody>
          <a:bodyPr/>
          <a:lstStyle/>
          <a:p>
            <a:r>
              <a:rPr lang="en-US" dirty="0" smtClean="0"/>
              <a:t>Psychological disorders</a:t>
            </a:r>
            <a:endParaRPr lang="en-US" dirty="0"/>
          </a:p>
        </p:txBody>
      </p:sp>
    </p:spTree>
    <p:extLst>
      <p:ext uri="{BB962C8B-B14F-4D97-AF65-F5344CB8AC3E}">
        <p14:creationId xmlns:p14="http://schemas.microsoft.com/office/powerpoint/2010/main" val="24326852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a:xfrm>
            <a:off x="581192" y="2180496"/>
            <a:ext cx="11029615" cy="4416247"/>
          </a:xfrm>
        </p:spPr>
        <p:txBody>
          <a:bodyPr>
            <a:normAutofit fontScale="70000" lnSpcReduction="20000"/>
          </a:bodyPr>
          <a:lstStyle/>
          <a:p>
            <a:r>
              <a:rPr lang="en-US" sz="3400" dirty="0" smtClean="0"/>
              <a:t>Abnormal </a:t>
            </a:r>
            <a:r>
              <a:rPr lang="en-US" sz="3400" dirty="0" err="1" smtClean="0"/>
              <a:t>Behaviour</a:t>
            </a:r>
            <a:endParaRPr lang="en-US" sz="3400" dirty="0" smtClean="0"/>
          </a:p>
          <a:p>
            <a:pPr lvl="1"/>
            <a:r>
              <a:rPr lang="en-US" sz="2900" dirty="0" smtClean="0"/>
              <a:t>Definition</a:t>
            </a:r>
          </a:p>
          <a:p>
            <a:pPr lvl="1"/>
            <a:r>
              <a:rPr lang="en-US" sz="2900" dirty="0" smtClean="0"/>
              <a:t>Perspectives in Psychology</a:t>
            </a:r>
          </a:p>
          <a:p>
            <a:r>
              <a:rPr lang="en-US" sz="3400" dirty="0" smtClean="0"/>
              <a:t>Psychological Disorders</a:t>
            </a:r>
          </a:p>
          <a:p>
            <a:pPr lvl="1"/>
            <a:r>
              <a:rPr lang="en-US" sz="2900" dirty="0"/>
              <a:t>Anxiety </a:t>
            </a:r>
            <a:r>
              <a:rPr lang="en-US" sz="2900" dirty="0" smtClean="0"/>
              <a:t>Disorders: Phobia/ Panic Disorder</a:t>
            </a:r>
            <a:endParaRPr lang="en-US" sz="2900" dirty="0"/>
          </a:p>
          <a:p>
            <a:pPr lvl="1"/>
            <a:r>
              <a:rPr lang="en-US" sz="2900" dirty="0" smtClean="0"/>
              <a:t>Posttraumatic Stress Disorder (PTSD)</a:t>
            </a:r>
          </a:p>
          <a:p>
            <a:pPr lvl="1"/>
            <a:r>
              <a:rPr lang="en-US" sz="2900" dirty="0" smtClean="0"/>
              <a:t>Obsessive Compulsive Disorder (OCD)</a:t>
            </a:r>
          </a:p>
          <a:p>
            <a:pPr lvl="1"/>
            <a:r>
              <a:rPr lang="en-US" sz="2900" dirty="0" smtClean="0"/>
              <a:t>Mood Disorders: Major Depression/ Bipolar Disorder</a:t>
            </a:r>
          </a:p>
          <a:p>
            <a:pPr lvl="1"/>
            <a:r>
              <a:rPr lang="en-US" sz="2900" dirty="0" smtClean="0"/>
              <a:t>Schizophrenia</a:t>
            </a:r>
          </a:p>
          <a:p>
            <a:pPr lvl="1"/>
            <a:r>
              <a:rPr lang="en-US" sz="2900" dirty="0" smtClean="0"/>
              <a:t>Dissociative Disorders: </a:t>
            </a:r>
            <a:r>
              <a:rPr lang="en-US" sz="2900" dirty="0"/>
              <a:t>Dissociative Amnesia/ Depersonalization-</a:t>
            </a:r>
            <a:r>
              <a:rPr lang="en-US" sz="2900" dirty="0" err="1"/>
              <a:t>derealization</a:t>
            </a:r>
            <a:r>
              <a:rPr lang="en-US" sz="2900" dirty="0"/>
              <a:t> </a:t>
            </a:r>
            <a:r>
              <a:rPr lang="en-US" sz="2900" dirty="0" smtClean="0"/>
              <a:t>disorder/ DID</a:t>
            </a:r>
          </a:p>
          <a:p>
            <a:pPr lvl="1"/>
            <a:r>
              <a:rPr lang="en-US" sz="2900" dirty="0" smtClean="0"/>
              <a:t>Personality Disorders</a:t>
            </a:r>
          </a:p>
          <a:p>
            <a:endParaRPr lang="en-US" sz="2800" dirty="0"/>
          </a:p>
        </p:txBody>
      </p:sp>
    </p:spTree>
    <p:extLst>
      <p:ext uri="{BB962C8B-B14F-4D97-AF65-F5344CB8AC3E}">
        <p14:creationId xmlns:p14="http://schemas.microsoft.com/office/powerpoint/2010/main" val="2973555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Psychopathology</a:t>
            </a:r>
            <a:endParaRPr lang="en-US" dirty="0"/>
          </a:p>
        </p:txBody>
      </p:sp>
      <p:sp>
        <p:nvSpPr>
          <p:cNvPr id="3" name="Content Placeholder 2"/>
          <p:cNvSpPr>
            <a:spLocks noGrp="1"/>
          </p:cNvSpPr>
          <p:nvPr>
            <p:ph idx="1"/>
          </p:nvPr>
        </p:nvSpPr>
        <p:spPr/>
        <p:txBody>
          <a:bodyPr/>
          <a:lstStyle/>
          <a:p>
            <a:pPr marL="0" indent="0" algn="ctr">
              <a:buNone/>
            </a:pPr>
            <a:r>
              <a:rPr lang="en-US" sz="2800" dirty="0" smtClean="0"/>
              <a:t>The </a:t>
            </a:r>
            <a:r>
              <a:rPr lang="en-US" sz="2800" dirty="0"/>
              <a:t>scientific study of mental, emotional, and behavioral disorders; </a:t>
            </a:r>
            <a:endParaRPr lang="en-US" sz="2800" dirty="0" smtClean="0"/>
          </a:p>
          <a:p>
            <a:pPr marL="0" indent="0" algn="ctr">
              <a:buNone/>
            </a:pPr>
            <a:r>
              <a:rPr lang="en-US" sz="2800" dirty="0" smtClean="0"/>
              <a:t>also</a:t>
            </a:r>
            <a:r>
              <a:rPr lang="en-US" sz="2800" dirty="0"/>
              <a:t>, abnormal or maladaptive behavior</a:t>
            </a:r>
            <a:r>
              <a:rPr lang="en-US" dirty="0"/>
              <a:t>.</a:t>
            </a:r>
          </a:p>
          <a:p>
            <a:endParaRPr lang="en-US" dirty="0"/>
          </a:p>
        </p:txBody>
      </p:sp>
    </p:spTree>
    <p:extLst>
      <p:ext uri="{BB962C8B-B14F-4D97-AF65-F5344CB8AC3E}">
        <p14:creationId xmlns:p14="http://schemas.microsoft.com/office/powerpoint/2010/main" val="18083301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Abnormal </a:t>
            </a:r>
            <a:r>
              <a:rPr lang="en-US" dirty="0" err="1" smtClean="0"/>
              <a:t>behaviour</a:t>
            </a:r>
            <a:r>
              <a:rPr lang="en-US" dirty="0" smtClean="0"/>
              <a:t>:  What do we mean?</a:t>
            </a:r>
            <a:endParaRPr lang="en-US" dirty="0"/>
          </a:p>
        </p:txBody>
      </p:sp>
      <p:sp>
        <p:nvSpPr>
          <p:cNvPr id="3" name="Content Placeholder 2"/>
          <p:cNvSpPr>
            <a:spLocks noGrp="1"/>
          </p:cNvSpPr>
          <p:nvPr>
            <p:ph idx="1"/>
          </p:nvPr>
        </p:nvSpPr>
        <p:spPr>
          <a:xfrm>
            <a:off x="581193" y="2180496"/>
            <a:ext cx="11029615" cy="3678303"/>
          </a:xfrm>
        </p:spPr>
        <p:txBody>
          <a:bodyPr>
            <a:normAutofit/>
          </a:bodyPr>
          <a:lstStyle/>
          <a:p>
            <a:r>
              <a:rPr lang="en-US" sz="2400" b="1" dirty="0" smtClean="0"/>
              <a:t>Statistical </a:t>
            </a:r>
            <a:r>
              <a:rPr lang="en-US" sz="2400" b="1" dirty="0"/>
              <a:t>abnormality </a:t>
            </a:r>
            <a:endParaRPr lang="en-US" sz="2400" b="1" dirty="0" smtClean="0"/>
          </a:p>
          <a:p>
            <a:pPr lvl="1"/>
            <a:r>
              <a:rPr lang="en-US" sz="2200" dirty="0" smtClean="0"/>
              <a:t>Defined </a:t>
            </a:r>
            <a:r>
              <a:rPr lang="en-US" sz="2200" dirty="0"/>
              <a:t>on the basis of an </a:t>
            </a:r>
            <a:r>
              <a:rPr lang="en-US" sz="2200" dirty="0" smtClean="0"/>
              <a:t>extreme score </a:t>
            </a:r>
            <a:r>
              <a:rPr lang="en-US" sz="2200" dirty="0"/>
              <a:t>on some </a:t>
            </a:r>
            <a:r>
              <a:rPr lang="en-US" sz="2200" dirty="0" smtClean="0"/>
              <a:t>dimension</a:t>
            </a:r>
            <a:endParaRPr lang="en-US" sz="2200" dirty="0"/>
          </a:p>
          <a:p>
            <a:r>
              <a:rPr lang="en-US" sz="2400" b="1" dirty="0"/>
              <a:t>Social nonconformity </a:t>
            </a:r>
            <a:endParaRPr lang="en-US" sz="2400" b="1" dirty="0" smtClean="0"/>
          </a:p>
          <a:p>
            <a:pPr lvl="1"/>
            <a:r>
              <a:rPr lang="en-US" sz="2200" dirty="0" smtClean="0"/>
              <a:t>Failure </a:t>
            </a:r>
            <a:r>
              <a:rPr lang="en-US" sz="2200" dirty="0"/>
              <a:t>to conform to societal norms or the </a:t>
            </a:r>
            <a:r>
              <a:rPr lang="en-US" sz="2200" dirty="0" smtClean="0"/>
              <a:t>usual minimum </a:t>
            </a:r>
            <a:r>
              <a:rPr lang="en-US" sz="2200" dirty="0"/>
              <a:t>standards for social conduct.</a:t>
            </a:r>
          </a:p>
          <a:p>
            <a:r>
              <a:rPr lang="en-US" sz="2400" b="1" dirty="0"/>
              <a:t>Maladaptive behavior </a:t>
            </a:r>
            <a:endParaRPr lang="en-US" sz="2400" b="1" dirty="0" smtClean="0"/>
          </a:p>
          <a:p>
            <a:pPr lvl="1"/>
            <a:r>
              <a:rPr lang="en-US" sz="2200" dirty="0" smtClean="0"/>
              <a:t>Behavior </a:t>
            </a:r>
            <a:r>
              <a:rPr lang="en-US" sz="2200" dirty="0"/>
              <a:t>arising from an underlying </a:t>
            </a:r>
            <a:r>
              <a:rPr lang="en-US" sz="2200" dirty="0" smtClean="0"/>
              <a:t>psychological or </a:t>
            </a:r>
            <a:r>
              <a:rPr lang="en-US" sz="2200" dirty="0"/>
              <a:t>biological dysfunction that makes it difficult to adapt to </a:t>
            </a:r>
            <a:r>
              <a:rPr lang="en-US" sz="2200" dirty="0" smtClean="0"/>
              <a:t>the environment </a:t>
            </a:r>
            <a:r>
              <a:rPr lang="en-US" sz="2200" dirty="0"/>
              <a:t>and meet the demands of day-to-day life.</a:t>
            </a:r>
            <a:endParaRPr lang="en-US" dirty="0"/>
          </a:p>
        </p:txBody>
      </p:sp>
    </p:spTree>
    <p:extLst>
      <p:ext uri="{BB962C8B-B14F-4D97-AF65-F5344CB8AC3E}">
        <p14:creationId xmlns:p14="http://schemas.microsoft.com/office/powerpoint/2010/main" val="35513257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Statistical abnormality </a:t>
            </a:r>
            <a:endParaRPr lang="en-US" dirty="0"/>
          </a:p>
        </p:txBody>
      </p:sp>
      <p:pic>
        <p:nvPicPr>
          <p:cNvPr id="4" name="Content Placeholder 3"/>
          <p:cNvPicPr>
            <a:picLocks noGrp="1" noChangeAspect="1"/>
          </p:cNvPicPr>
          <p:nvPr>
            <p:ph idx="1"/>
          </p:nvPr>
        </p:nvPicPr>
        <p:blipFill rotWithShape="1">
          <a:blip r:embed="rId2"/>
          <a:srcRect l="14023" t="39213" r="54529" b="32173"/>
          <a:stretch/>
        </p:blipFill>
        <p:spPr>
          <a:xfrm>
            <a:off x="5531223" y="2011894"/>
            <a:ext cx="5912224" cy="3133166"/>
          </a:xfrm>
          <a:prstGeom prst="rect">
            <a:avLst/>
          </a:prstGeom>
        </p:spPr>
      </p:pic>
      <p:sp>
        <p:nvSpPr>
          <p:cNvPr id="5" name="Rectangle 4"/>
          <p:cNvSpPr/>
          <p:nvPr/>
        </p:nvSpPr>
        <p:spPr>
          <a:xfrm>
            <a:off x="1250576" y="2237879"/>
            <a:ext cx="3052482" cy="1938992"/>
          </a:xfrm>
          <a:prstGeom prst="rect">
            <a:avLst/>
          </a:prstGeom>
        </p:spPr>
        <p:txBody>
          <a:bodyPr wrap="square">
            <a:spAutoFit/>
          </a:bodyPr>
          <a:lstStyle/>
          <a:p>
            <a:r>
              <a:rPr lang="en-US" sz="2400" dirty="0"/>
              <a:t>S</a:t>
            </a:r>
            <a:r>
              <a:rPr lang="en-US" sz="2400" dirty="0" smtClean="0"/>
              <a:t>tatistical </a:t>
            </a:r>
            <a:r>
              <a:rPr lang="en-US" sz="2400" dirty="0"/>
              <a:t>abnormality tells us nothing about the meaning </a:t>
            </a:r>
            <a:r>
              <a:rPr lang="en-US" sz="2400" dirty="0" smtClean="0"/>
              <a:t>of deviations </a:t>
            </a:r>
            <a:r>
              <a:rPr lang="en-US" sz="2400" dirty="0"/>
              <a:t>from the norm?</a:t>
            </a:r>
          </a:p>
        </p:txBody>
      </p:sp>
      <p:sp>
        <p:nvSpPr>
          <p:cNvPr id="6" name="Rectangle 5"/>
          <p:cNvSpPr/>
          <p:nvPr/>
        </p:nvSpPr>
        <p:spPr>
          <a:xfrm>
            <a:off x="1250576" y="4437093"/>
            <a:ext cx="3052482" cy="1938992"/>
          </a:xfrm>
          <a:prstGeom prst="rect">
            <a:avLst/>
          </a:prstGeom>
        </p:spPr>
        <p:txBody>
          <a:bodyPr wrap="square">
            <a:spAutoFit/>
          </a:bodyPr>
          <a:lstStyle/>
          <a:p>
            <a:r>
              <a:rPr lang="en-US" sz="2400" dirty="0"/>
              <a:t>Statistical definitions also can’t tell us where to draw the line</a:t>
            </a:r>
          </a:p>
          <a:p>
            <a:r>
              <a:rPr lang="en-US" sz="2400" dirty="0"/>
              <a:t>between normality and abnormality</a:t>
            </a:r>
          </a:p>
        </p:txBody>
      </p:sp>
    </p:spTree>
    <p:extLst>
      <p:ext uri="{BB962C8B-B14F-4D97-AF65-F5344CB8AC3E}">
        <p14:creationId xmlns:p14="http://schemas.microsoft.com/office/powerpoint/2010/main" val="23905269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Social nonconformity </a:t>
            </a:r>
            <a:endParaRPr lang="en-US" dirty="0"/>
          </a:p>
        </p:txBody>
      </p:sp>
      <p:sp>
        <p:nvSpPr>
          <p:cNvPr id="3" name="Content Placeholder 2"/>
          <p:cNvSpPr>
            <a:spLocks noGrp="1"/>
          </p:cNvSpPr>
          <p:nvPr>
            <p:ph idx="1"/>
          </p:nvPr>
        </p:nvSpPr>
        <p:spPr/>
        <p:txBody>
          <a:bodyPr>
            <a:normAutofit/>
          </a:bodyPr>
          <a:lstStyle/>
          <a:p>
            <a:r>
              <a:rPr lang="en-US" sz="3600" dirty="0" smtClean="0"/>
              <a:t>A </a:t>
            </a:r>
            <a:r>
              <a:rPr lang="en-US" sz="3600" dirty="0"/>
              <a:t>young woman ties a thick rubber cord around her </a:t>
            </a:r>
            <a:r>
              <a:rPr lang="en-US" sz="3600" dirty="0" smtClean="0"/>
              <a:t>ankles, screams </a:t>
            </a:r>
            <a:r>
              <a:rPr lang="en-US" sz="3600" dirty="0"/>
              <a:t>hysterically, and jumps headfirst off a bridge</a:t>
            </a:r>
            <a:r>
              <a:rPr lang="en-US" sz="3600" dirty="0" smtClean="0"/>
              <a:t>. Is this normal?</a:t>
            </a:r>
          </a:p>
          <a:p>
            <a:r>
              <a:rPr lang="en-US" sz="3600" dirty="0"/>
              <a:t>Is it abnormal for a grown man to remove his pants and expose himself to another man or woman in a place of business? </a:t>
            </a:r>
          </a:p>
        </p:txBody>
      </p:sp>
    </p:spTree>
    <p:extLst>
      <p:ext uri="{BB962C8B-B14F-4D97-AF65-F5344CB8AC3E}">
        <p14:creationId xmlns:p14="http://schemas.microsoft.com/office/powerpoint/2010/main" val="30887150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Social nonconformity </a:t>
            </a:r>
            <a:endParaRPr lang="en-US" dirty="0"/>
          </a:p>
        </p:txBody>
      </p:sp>
      <p:sp>
        <p:nvSpPr>
          <p:cNvPr id="3" name="Content Placeholder 2"/>
          <p:cNvSpPr>
            <a:spLocks noGrp="1"/>
          </p:cNvSpPr>
          <p:nvPr>
            <p:ph idx="1"/>
          </p:nvPr>
        </p:nvSpPr>
        <p:spPr/>
        <p:txBody>
          <a:bodyPr>
            <a:normAutofit lnSpcReduction="10000"/>
          </a:bodyPr>
          <a:lstStyle/>
          <a:p>
            <a:r>
              <a:rPr lang="en-US" sz="3600" dirty="0" smtClean="0"/>
              <a:t>Situational </a:t>
            </a:r>
            <a:r>
              <a:rPr lang="en-US" sz="3600" dirty="0"/>
              <a:t>context </a:t>
            </a:r>
            <a:endParaRPr lang="en-US" sz="3600" dirty="0" smtClean="0"/>
          </a:p>
          <a:p>
            <a:pPr lvl="1"/>
            <a:r>
              <a:rPr lang="en-US" sz="3400" dirty="0" smtClean="0"/>
              <a:t>social </a:t>
            </a:r>
            <a:r>
              <a:rPr lang="en-US" sz="3400" dirty="0"/>
              <a:t>situation, behavioral setting, or general </a:t>
            </a:r>
            <a:r>
              <a:rPr lang="en-US" sz="3400" dirty="0" smtClean="0"/>
              <a:t>circumstances</a:t>
            </a:r>
          </a:p>
          <a:p>
            <a:r>
              <a:rPr lang="en-US" sz="3600" dirty="0" smtClean="0"/>
              <a:t>Cultural </a:t>
            </a:r>
            <a:r>
              <a:rPr lang="en-US" sz="3600" dirty="0"/>
              <a:t>relativity </a:t>
            </a:r>
            <a:endParaRPr lang="en-US" sz="3600" dirty="0" smtClean="0"/>
          </a:p>
          <a:p>
            <a:pPr lvl="1"/>
            <a:r>
              <a:rPr lang="en-US" sz="3400" dirty="0" smtClean="0"/>
              <a:t>the </a:t>
            </a:r>
            <a:r>
              <a:rPr lang="en-US" sz="3400" dirty="0"/>
              <a:t>idea that judgments are made </a:t>
            </a:r>
            <a:r>
              <a:rPr lang="en-US" sz="3400" dirty="0" smtClean="0"/>
              <a:t>relative to </a:t>
            </a:r>
            <a:r>
              <a:rPr lang="en-US" sz="3400" dirty="0"/>
              <a:t>the values of one’s </a:t>
            </a:r>
            <a:r>
              <a:rPr lang="en-US" sz="3400" dirty="0" smtClean="0"/>
              <a:t>culture</a:t>
            </a:r>
            <a:endParaRPr lang="en-US" sz="3400" dirty="0"/>
          </a:p>
        </p:txBody>
      </p:sp>
    </p:spTree>
    <p:extLst>
      <p:ext uri="{BB962C8B-B14F-4D97-AF65-F5344CB8AC3E}">
        <p14:creationId xmlns:p14="http://schemas.microsoft.com/office/powerpoint/2010/main" val="42198132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Subjective discomfort</a:t>
            </a:r>
            <a:endParaRPr lang="en-US" dirty="0"/>
          </a:p>
        </p:txBody>
      </p:sp>
      <p:sp>
        <p:nvSpPr>
          <p:cNvPr id="3" name="Content Placeholder 2"/>
          <p:cNvSpPr>
            <a:spLocks noGrp="1"/>
          </p:cNvSpPr>
          <p:nvPr>
            <p:ph idx="1"/>
          </p:nvPr>
        </p:nvSpPr>
        <p:spPr/>
        <p:txBody>
          <a:bodyPr>
            <a:normAutofit lnSpcReduction="10000"/>
          </a:bodyPr>
          <a:lstStyle/>
          <a:p>
            <a:r>
              <a:rPr lang="en-US" sz="3600" dirty="0" smtClean="0"/>
              <a:t>Subjective discomfort</a:t>
            </a:r>
          </a:p>
          <a:p>
            <a:pPr lvl="1"/>
            <a:r>
              <a:rPr lang="en-US" sz="3400" dirty="0" smtClean="0"/>
              <a:t>Private </a:t>
            </a:r>
            <a:r>
              <a:rPr lang="en-US" sz="3400" dirty="0"/>
              <a:t>feelings of pain, unhappiness, or emotional </a:t>
            </a:r>
            <a:r>
              <a:rPr lang="en-US" sz="3400" dirty="0" smtClean="0"/>
              <a:t>distress</a:t>
            </a:r>
          </a:p>
          <a:p>
            <a:r>
              <a:rPr lang="en-US" sz="3600" dirty="0"/>
              <a:t>But couldn’t a person experience serious distress without </a:t>
            </a:r>
            <a:r>
              <a:rPr lang="en-US" sz="3600" dirty="0" smtClean="0"/>
              <a:t>psychopathology?</a:t>
            </a:r>
          </a:p>
          <a:p>
            <a:r>
              <a:rPr lang="en-US" sz="3600" dirty="0"/>
              <a:t>C</a:t>
            </a:r>
            <a:r>
              <a:rPr lang="en-US" sz="3600" dirty="0" smtClean="0"/>
              <a:t>ouldn’t </a:t>
            </a:r>
            <a:r>
              <a:rPr lang="en-US" sz="3600" dirty="0"/>
              <a:t>someone be seriously disturbed without </a:t>
            </a:r>
            <a:r>
              <a:rPr lang="en-US" sz="3600" dirty="0" smtClean="0"/>
              <a:t>feeling discomfort?</a:t>
            </a:r>
            <a:endParaRPr lang="en-US" sz="3600" dirty="0"/>
          </a:p>
        </p:txBody>
      </p:sp>
    </p:spTree>
    <p:extLst>
      <p:ext uri="{BB962C8B-B14F-4D97-AF65-F5344CB8AC3E}">
        <p14:creationId xmlns:p14="http://schemas.microsoft.com/office/powerpoint/2010/main" val="19325525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Maladaptive behavior</a:t>
            </a:r>
            <a:endParaRPr lang="en-US" dirty="0"/>
          </a:p>
        </p:txBody>
      </p:sp>
      <p:sp>
        <p:nvSpPr>
          <p:cNvPr id="3" name="Content Placeholder 2"/>
          <p:cNvSpPr>
            <a:spLocks noGrp="1"/>
          </p:cNvSpPr>
          <p:nvPr>
            <p:ph idx="1"/>
          </p:nvPr>
        </p:nvSpPr>
        <p:spPr/>
        <p:txBody>
          <a:bodyPr>
            <a:normAutofit/>
          </a:bodyPr>
          <a:lstStyle/>
          <a:p>
            <a:r>
              <a:rPr lang="en-US" sz="3600" dirty="0"/>
              <a:t>Maladaptive behavior most often results in </a:t>
            </a:r>
            <a:endParaRPr lang="en-US" sz="3600" dirty="0" smtClean="0"/>
          </a:p>
          <a:p>
            <a:pPr lvl="1"/>
            <a:r>
              <a:rPr lang="en-US" sz="3400" dirty="0" smtClean="0"/>
              <a:t>serious </a:t>
            </a:r>
            <a:r>
              <a:rPr lang="en-US" sz="3400" dirty="0"/>
              <a:t>psychological </a:t>
            </a:r>
            <a:r>
              <a:rPr lang="en-US" sz="3400" dirty="0" smtClean="0"/>
              <a:t>discomfort</a:t>
            </a:r>
          </a:p>
          <a:p>
            <a:pPr lvl="1"/>
            <a:r>
              <a:rPr lang="en-US" sz="3400" dirty="0" smtClean="0"/>
              <a:t>disability </a:t>
            </a:r>
            <a:r>
              <a:rPr lang="en-US" sz="3400" dirty="0"/>
              <a:t>and/or </a:t>
            </a:r>
            <a:endParaRPr lang="en-US" sz="3400" dirty="0" smtClean="0"/>
          </a:p>
          <a:p>
            <a:pPr lvl="1"/>
            <a:r>
              <a:rPr lang="en-US" sz="3400" dirty="0" smtClean="0"/>
              <a:t>loss </a:t>
            </a:r>
            <a:r>
              <a:rPr lang="en-US" sz="3400" dirty="0"/>
              <a:t>of control of thoughts, behaviors, or </a:t>
            </a:r>
            <a:r>
              <a:rPr lang="en-US" sz="3400" dirty="0" smtClean="0"/>
              <a:t>feelings</a:t>
            </a:r>
          </a:p>
          <a:p>
            <a:r>
              <a:rPr lang="en-US" sz="3600" dirty="0" smtClean="0"/>
              <a:t>Become danger to oneself or others</a:t>
            </a:r>
          </a:p>
        </p:txBody>
      </p:sp>
    </p:spTree>
    <p:extLst>
      <p:ext uri="{BB962C8B-B14F-4D97-AF65-F5344CB8AC3E}">
        <p14:creationId xmlns:p14="http://schemas.microsoft.com/office/powerpoint/2010/main" val="36322965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6" name="Rectangle 4"/>
          <p:cNvSpPr>
            <a:spLocks noGrp="1" noChangeArrowheads="1"/>
          </p:cNvSpPr>
          <p:nvPr>
            <p:ph type="title"/>
          </p:nvPr>
        </p:nvSpPr>
        <p:spPr/>
        <p:txBody>
          <a:bodyPr/>
          <a:lstStyle/>
          <a:p>
            <a:r>
              <a:rPr lang="en-US" altLang="en-US"/>
              <a:t>Three Criteria for Abnormality</a:t>
            </a:r>
          </a:p>
        </p:txBody>
      </p:sp>
      <p:sp>
        <p:nvSpPr>
          <p:cNvPr id="2" name="Content Placeholder 1"/>
          <p:cNvSpPr>
            <a:spLocks noGrp="1"/>
          </p:cNvSpPr>
          <p:nvPr>
            <p:ph idx="1"/>
          </p:nvPr>
        </p:nvSpPr>
        <p:spPr>
          <a:xfrm>
            <a:off x="581192" y="2180496"/>
            <a:ext cx="11029615" cy="4252961"/>
          </a:xfrm>
        </p:spPr>
        <p:txBody>
          <a:bodyPr>
            <a:normAutofit fontScale="92500" lnSpcReduction="10000"/>
          </a:bodyPr>
          <a:lstStyle/>
          <a:p>
            <a:r>
              <a:rPr lang="en-US" sz="3000" b="1" dirty="0"/>
              <a:t>Maladaptive Behavior</a:t>
            </a:r>
            <a:r>
              <a:rPr lang="en-US" sz="3000" dirty="0"/>
              <a:t>: Behavior that makes it difficult to function, to adapt to the environment, and to meet everyday demands</a:t>
            </a:r>
          </a:p>
          <a:p>
            <a:r>
              <a:rPr lang="en-US" sz="3000" b="1" dirty="0" smtClean="0"/>
              <a:t>Significant </a:t>
            </a:r>
            <a:r>
              <a:rPr lang="en-US" sz="3000" b="1" dirty="0"/>
              <a:t>impairment in psychological functioning</a:t>
            </a:r>
            <a:r>
              <a:rPr lang="en-US" sz="3000" dirty="0"/>
              <a:t>:  Those with mental illness lose the ability to control thoughts, behaviors, or feelings adequately </a:t>
            </a:r>
          </a:p>
          <a:p>
            <a:r>
              <a:rPr lang="en-US" sz="3000" b="1" dirty="0" smtClean="0"/>
              <a:t>Atypical </a:t>
            </a:r>
            <a:r>
              <a:rPr lang="en-US" sz="3000" b="1" dirty="0"/>
              <a:t>behavior</a:t>
            </a:r>
            <a:r>
              <a:rPr lang="en-US" sz="3000" dirty="0"/>
              <a:t>:  behavior that is not typical of the majority of the </a:t>
            </a:r>
            <a:r>
              <a:rPr lang="en-US" sz="3000" dirty="0" smtClean="0"/>
              <a:t>population</a:t>
            </a:r>
          </a:p>
          <a:p>
            <a:pPr marL="0" indent="0">
              <a:buNone/>
            </a:pPr>
            <a:endParaRPr lang="en-US" sz="2800" dirty="0" smtClean="0"/>
          </a:p>
          <a:p>
            <a:r>
              <a:rPr lang="en-US" sz="2800" dirty="0" smtClean="0"/>
              <a:t>*Unjustifiable – There is no good reason</a:t>
            </a:r>
            <a:endParaRPr lang="en-US" sz="2800" dirty="0"/>
          </a:p>
          <a:p>
            <a:endParaRPr lang="en-US" dirty="0"/>
          </a:p>
        </p:txBody>
      </p:sp>
    </p:spTree>
    <p:extLst>
      <p:ext uri="{BB962C8B-B14F-4D97-AF65-F5344CB8AC3E}">
        <p14:creationId xmlns:p14="http://schemas.microsoft.com/office/powerpoint/2010/main" val="32589405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altLang="en-US" sz="4400" dirty="0"/>
              <a:t>Historical Perspective</a:t>
            </a:r>
            <a:endParaRPr lang="en-US" altLang="en-US" dirty="0"/>
          </a:p>
        </p:txBody>
      </p:sp>
      <p:sp>
        <p:nvSpPr>
          <p:cNvPr id="13315" name="Rectangle 3"/>
          <p:cNvSpPr>
            <a:spLocks noGrp="1" noChangeArrowheads="1"/>
          </p:cNvSpPr>
          <p:nvPr>
            <p:ph idx="1"/>
          </p:nvPr>
        </p:nvSpPr>
        <p:spPr>
          <a:xfrm>
            <a:off x="581192" y="2180496"/>
            <a:ext cx="11029615" cy="4269290"/>
          </a:xfrm>
        </p:spPr>
        <p:txBody>
          <a:bodyPr>
            <a:normAutofit fontScale="85000" lnSpcReduction="20000"/>
          </a:bodyPr>
          <a:lstStyle/>
          <a:p>
            <a:r>
              <a:rPr lang="en-US" altLang="en-US" sz="4000" dirty="0">
                <a:solidFill>
                  <a:schemeClr val="tx1"/>
                </a:solidFill>
              </a:rPr>
              <a:t>Perceived Causes</a:t>
            </a:r>
          </a:p>
          <a:p>
            <a:pPr lvl="1"/>
            <a:r>
              <a:rPr lang="en-US" altLang="en-US" sz="3600" dirty="0"/>
              <a:t>movements of sun or moon</a:t>
            </a:r>
          </a:p>
          <a:p>
            <a:pPr lvl="2"/>
            <a:r>
              <a:rPr lang="en-US" altLang="en-US" sz="3200" dirty="0"/>
              <a:t>lunacy-  full </a:t>
            </a:r>
            <a:r>
              <a:rPr lang="en-US" altLang="en-US" sz="3200" dirty="0" smtClean="0"/>
              <a:t>moon</a:t>
            </a:r>
          </a:p>
          <a:p>
            <a:pPr lvl="2"/>
            <a:r>
              <a:rPr lang="en-US" altLang="en-US" sz="3200" dirty="0" smtClean="0"/>
              <a:t>Lunatic</a:t>
            </a:r>
            <a:endParaRPr lang="en-US" altLang="en-US" sz="3200" dirty="0"/>
          </a:p>
          <a:p>
            <a:pPr lvl="1"/>
            <a:r>
              <a:rPr lang="en-US" altLang="en-US" sz="3600" dirty="0"/>
              <a:t>evil spirits</a:t>
            </a:r>
          </a:p>
          <a:p>
            <a:r>
              <a:rPr lang="en-US" altLang="en-US" sz="4000" dirty="0">
                <a:solidFill>
                  <a:schemeClr val="tx1"/>
                </a:solidFill>
              </a:rPr>
              <a:t>Ancient Treatments</a:t>
            </a:r>
          </a:p>
          <a:p>
            <a:pPr lvl="1"/>
            <a:r>
              <a:rPr lang="en-US" altLang="en-US" sz="3600" dirty="0"/>
              <a:t>exorcism, caged like animals, beaten, burned, castrated, mutilated, blood replaced with animal’s blood</a:t>
            </a:r>
            <a:endParaRPr lang="en-US" altLang="en-US" sz="3600" dirty="0">
              <a:solidFill>
                <a:srgbClr val="6600CC"/>
              </a:solidFill>
            </a:endParaRPr>
          </a:p>
        </p:txBody>
      </p:sp>
    </p:spTree>
    <p:extLst>
      <p:ext uri="{BB962C8B-B14F-4D97-AF65-F5344CB8AC3E}">
        <p14:creationId xmlns:p14="http://schemas.microsoft.com/office/powerpoint/2010/main" val="709718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Perspectives on psychological disorders</a:t>
            </a:r>
            <a:endParaRPr lang="en-US" dirty="0"/>
          </a:p>
        </p:txBody>
      </p:sp>
      <p:sp>
        <p:nvSpPr>
          <p:cNvPr id="3" name="Content Placeholder 2"/>
          <p:cNvSpPr>
            <a:spLocks noGrp="1"/>
          </p:cNvSpPr>
          <p:nvPr>
            <p:ph idx="1"/>
          </p:nvPr>
        </p:nvSpPr>
        <p:spPr/>
        <p:txBody>
          <a:bodyPr>
            <a:noAutofit/>
          </a:bodyPr>
          <a:lstStyle/>
          <a:p>
            <a:pPr marL="838200" lvl="1" indent="-381000">
              <a:lnSpc>
                <a:spcPct val="95000"/>
              </a:lnSpc>
            </a:pPr>
            <a:r>
              <a:rPr lang="en-US" sz="3200" b="1" dirty="0"/>
              <a:t>Psychodynamic</a:t>
            </a:r>
            <a:r>
              <a:rPr lang="en-US" sz="3200" dirty="0"/>
              <a:t>: D</a:t>
            </a:r>
            <a:r>
              <a:rPr lang="en-US" sz="3200" dirty="0">
                <a:cs typeface="Times New Roman" pitchFamily="18" charset="0"/>
              </a:rPr>
              <a:t>isordered behavior is controlled by </a:t>
            </a:r>
            <a:r>
              <a:rPr lang="en-US" sz="3200" u="sng" dirty="0">
                <a:cs typeface="Times New Roman" pitchFamily="18" charset="0"/>
              </a:rPr>
              <a:t>unconscious forces </a:t>
            </a:r>
            <a:r>
              <a:rPr lang="en-US" sz="3200" dirty="0">
                <a:cs typeface="Times New Roman" pitchFamily="18" charset="0"/>
              </a:rPr>
              <a:t>shaped by </a:t>
            </a:r>
            <a:r>
              <a:rPr lang="en-US" sz="3200" u="sng" dirty="0">
                <a:cs typeface="Times New Roman" pitchFamily="18" charset="0"/>
              </a:rPr>
              <a:t>childhood experiences</a:t>
            </a:r>
            <a:r>
              <a:rPr lang="en-US" sz="3200" dirty="0">
                <a:cs typeface="Times New Roman" pitchFamily="18" charset="0"/>
              </a:rPr>
              <a:t>.</a:t>
            </a:r>
          </a:p>
          <a:p>
            <a:pPr marL="838200" lvl="1" indent="-381000">
              <a:lnSpc>
                <a:spcPct val="95000"/>
              </a:lnSpc>
            </a:pPr>
            <a:r>
              <a:rPr lang="en-US" sz="3200" b="1" dirty="0"/>
              <a:t>Behavioral</a:t>
            </a:r>
            <a:r>
              <a:rPr lang="en-US" sz="3200" dirty="0"/>
              <a:t>: D</a:t>
            </a:r>
            <a:r>
              <a:rPr lang="en-US" sz="3200" dirty="0">
                <a:cs typeface="Times New Roman" pitchFamily="18" charset="0"/>
              </a:rPr>
              <a:t>isordered behavior is caused by identifiable factors in the </a:t>
            </a:r>
            <a:r>
              <a:rPr lang="en-US" sz="3200" u="sng" dirty="0">
                <a:cs typeface="Times New Roman" pitchFamily="18" charset="0"/>
              </a:rPr>
              <a:t>person’s environment</a:t>
            </a:r>
            <a:r>
              <a:rPr lang="en-US" sz="3200" dirty="0">
                <a:cs typeface="Times New Roman" pitchFamily="18" charset="0"/>
              </a:rPr>
              <a:t> and results from </a:t>
            </a:r>
            <a:r>
              <a:rPr lang="en-US" sz="3200" u="sng" dirty="0">
                <a:cs typeface="Times New Roman" pitchFamily="18" charset="0"/>
              </a:rPr>
              <a:t>learning</a:t>
            </a:r>
            <a:r>
              <a:rPr lang="en-US" sz="3200" dirty="0">
                <a:cs typeface="Times New Roman" pitchFamily="18" charset="0"/>
              </a:rPr>
              <a:t>.</a:t>
            </a:r>
          </a:p>
          <a:p>
            <a:pPr marL="838200" lvl="1" indent="-381000">
              <a:lnSpc>
                <a:spcPct val="95000"/>
              </a:lnSpc>
            </a:pPr>
            <a:r>
              <a:rPr lang="en-US" sz="3200" b="1" dirty="0"/>
              <a:t>Cognitive</a:t>
            </a:r>
            <a:r>
              <a:rPr lang="en-US" sz="3200" dirty="0"/>
              <a:t>: </a:t>
            </a:r>
            <a:r>
              <a:rPr lang="en-US" sz="3200" u="sng" dirty="0"/>
              <a:t>ineffective or inaccurate thinking</a:t>
            </a:r>
            <a:r>
              <a:rPr lang="en-US" sz="3200" dirty="0"/>
              <a:t> is the root cause of mental illness </a:t>
            </a:r>
          </a:p>
        </p:txBody>
      </p:sp>
    </p:spTree>
    <p:extLst>
      <p:ext uri="{BB962C8B-B14F-4D97-AF65-F5344CB8AC3E}">
        <p14:creationId xmlns:p14="http://schemas.microsoft.com/office/powerpoint/2010/main" val="21572187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Perspectives on psychological disorders</a:t>
            </a:r>
            <a:endParaRPr lang="en-US" dirty="0"/>
          </a:p>
        </p:txBody>
      </p:sp>
      <p:sp>
        <p:nvSpPr>
          <p:cNvPr id="3" name="Content Placeholder 2"/>
          <p:cNvSpPr>
            <a:spLocks noGrp="1"/>
          </p:cNvSpPr>
          <p:nvPr>
            <p:ph idx="1"/>
          </p:nvPr>
        </p:nvSpPr>
        <p:spPr>
          <a:xfrm>
            <a:off x="581192" y="2196825"/>
            <a:ext cx="11029615" cy="3678303"/>
          </a:xfrm>
        </p:spPr>
        <p:txBody>
          <a:bodyPr>
            <a:noAutofit/>
          </a:bodyPr>
          <a:lstStyle/>
          <a:p>
            <a:pPr marL="838200" lvl="1" indent="-381000">
              <a:lnSpc>
                <a:spcPct val="95000"/>
              </a:lnSpc>
            </a:pPr>
            <a:r>
              <a:rPr lang="en-AU" sz="3200" b="1" dirty="0"/>
              <a:t>Humanistic</a:t>
            </a:r>
            <a:r>
              <a:rPr lang="en-AU" sz="3200" dirty="0"/>
              <a:t>: blocked personal growth/ </a:t>
            </a:r>
            <a:r>
              <a:rPr lang="en-AU" sz="3200" u="sng" dirty="0"/>
              <a:t>incongruence</a:t>
            </a:r>
            <a:r>
              <a:rPr lang="en-AU" sz="3200" dirty="0"/>
              <a:t> between real-self  and ideal-self</a:t>
            </a:r>
            <a:endParaRPr lang="en-US" sz="3200" dirty="0"/>
          </a:p>
          <a:p>
            <a:pPr marL="838200" lvl="1" indent="-381000">
              <a:lnSpc>
                <a:spcPct val="95000"/>
              </a:lnSpc>
              <a:defRPr/>
            </a:pPr>
            <a:r>
              <a:rPr lang="en-US" sz="3200" b="1" dirty="0"/>
              <a:t>Biological</a:t>
            </a:r>
            <a:r>
              <a:rPr lang="en-US" sz="3200" dirty="0"/>
              <a:t>: Disordered behavior is caused by </a:t>
            </a:r>
            <a:r>
              <a:rPr lang="en-US" sz="3200" u="sng" dirty="0"/>
              <a:t>biological conditions</a:t>
            </a:r>
            <a:r>
              <a:rPr lang="en-US" sz="3200" dirty="0">
                <a:cs typeface="Times New Roman" pitchFamily="18" charset="0"/>
              </a:rPr>
              <a:t>, such as genetics, hormone levels, or</a:t>
            </a:r>
            <a:r>
              <a:rPr lang="en-US" sz="3200" dirty="0">
                <a:solidFill>
                  <a:srgbClr val="000000"/>
                </a:solidFill>
                <a:effectLst>
                  <a:outerShdw blurRad="38100" dist="38100" dir="2700000" algn="tl">
                    <a:srgbClr val="FFFFFF"/>
                  </a:outerShdw>
                </a:effectLst>
                <a:cs typeface="Times New Roman" pitchFamily="18" charset="0"/>
              </a:rPr>
              <a:t> </a:t>
            </a:r>
            <a:r>
              <a:rPr lang="en-US" sz="3200" dirty="0">
                <a:cs typeface="Times New Roman" pitchFamily="18" charset="0"/>
              </a:rPr>
              <a:t>neurotransmitter activity in the brain.</a:t>
            </a:r>
            <a:r>
              <a:rPr lang="en-US" sz="3200" dirty="0"/>
              <a:t> </a:t>
            </a:r>
            <a:endParaRPr lang="en-US" sz="3200" dirty="0" smtClean="0"/>
          </a:p>
          <a:p>
            <a:pPr marL="838200" lvl="1" indent="-381000">
              <a:lnSpc>
                <a:spcPct val="95000"/>
              </a:lnSpc>
              <a:defRPr/>
            </a:pPr>
            <a:r>
              <a:rPr lang="en-US" sz="3200" b="1" dirty="0" smtClean="0"/>
              <a:t>Sociocultural</a:t>
            </a:r>
            <a:r>
              <a:rPr lang="en-US" sz="3200" dirty="0"/>
              <a:t>: Dysfunctional society, </a:t>
            </a:r>
            <a:r>
              <a:rPr lang="en-US" sz="3200" dirty="0" smtClean="0"/>
              <a:t>dysfunctional family interactions, socioeconomic status (poverty), </a:t>
            </a:r>
            <a:r>
              <a:rPr lang="en-US" sz="3200" dirty="0"/>
              <a:t>homelessness, overcrowding, stressful living </a:t>
            </a:r>
            <a:r>
              <a:rPr lang="en-US" sz="3200" dirty="0" smtClean="0"/>
              <a:t>conditions</a:t>
            </a:r>
            <a:endParaRPr lang="en-US" sz="3200" dirty="0"/>
          </a:p>
        </p:txBody>
      </p:sp>
    </p:spTree>
    <p:extLst>
      <p:ext uri="{BB962C8B-B14F-4D97-AF65-F5344CB8AC3E}">
        <p14:creationId xmlns:p14="http://schemas.microsoft.com/office/powerpoint/2010/main" val="15598668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Perspectives and Disorders</a:t>
            </a:r>
            <a:endParaRPr lang="en-US" dirty="0"/>
          </a:p>
        </p:txBody>
      </p:sp>
      <p:sp>
        <p:nvSpPr>
          <p:cNvPr id="3" name="Content Placeholder 2"/>
          <p:cNvSpPr>
            <a:spLocks noGrp="1"/>
          </p:cNvSpPr>
          <p:nvPr>
            <p:ph idx="1"/>
          </p:nvPr>
        </p:nvSpPr>
        <p:spPr/>
        <p:txBody>
          <a:bodyPr/>
          <a:lstStyle/>
          <a:p>
            <a:r>
              <a:rPr lang="en-US" altLang="en-US" sz="4000" b="1" dirty="0" smtClean="0">
                <a:solidFill>
                  <a:schemeClr val="tx1"/>
                </a:solidFill>
              </a:rPr>
              <a:t>Diathesis-stress </a:t>
            </a:r>
            <a:r>
              <a:rPr lang="en-US" altLang="en-US" sz="4000" b="1" dirty="0">
                <a:solidFill>
                  <a:schemeClr val="tx1"/>
                </a:solidFill>
              </a:rPr>
              <a:t>model</a:t>
            </a:r>
            <a:r>
              <a:rPr lang="en-US" altLang="en-US" sz="4000" i="1" dirty="0">
                <a:solidFill>
                  <a:schemeClr val="tx1"/>
                </a:solidFill>
              </a:rPr>
              <a:t>:</a:t>
            </a:r>
            <a:r>
              <a:rPr lang="en-US" altLang="en-US" sz="4000" dirty="0">
                <a:solidFill>
                  <a:schemeClr val="tx1"/>
                </a:solidFill>
              </a:rPr>
              <a:t>  People biologically predisposed to a mental disorder (diathesis) will tend to exhibit that disorder when particularly affected by stress.</a:t>
            </a:r>
          </a:p>
          <a:p>
            <a:endParaRPr lang="en-US" dirty="0"/>
          </a:p>
        </p:txBody>
      </p:sp>
    </p:spTree>
    <p:extLst>
      <p:ext uri="{BB962C8B-B14F-4D97-AF65-F5344CB8AC3E}">
        <p14:creationId xmlns:p14="http://schemas.microsoft.com/office/powerpoint/2010/main" val="13539858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idx="4294967295"/>
          </p:nvPr>
        </p:nvSpPr>
        <p:spPr>
          <a:xfrm>
            <a:off x="1981200" y="582613"/>
            <a:ext cx="8229600" cy="636587"/>
          </a:xfrm>
        </p:spPr>
        <p:txBody>
          <a:bodyPr>
            <a:normAutofit/>
          </a:bodyPr>
          <a:lstStyle/>
          <a:p>
            <a:pPr>
              <a:defRPr/>
            </a:pPr>
            <a:r>
              <a:rPr lang="en-US" dirty="0">
                <a:cs typeface="Times New Roman" pitchFamily="18" charset="0"/>
              </a:rPr>
              <a:t>The Diathesis-Stress Model</a:t>
            </a:r>
            <a:endParaRPr lang="en-US" dirty="0"/>
          </a:p>
        </p:txBody>
      </p:sp>
      <p:pic>
        <p:nvPicPr>
          <p:cNvPr id="285700" name="Picture 4" descr="fig11-1"/>
          <p:cNvPicPr>
            <a:picLocks noChangeAspect="1" noChangeArrowheads="1"/>
          </p:cNvPicPr>
          <p:nvPr/>
        </p:nvPicPr>
        <p:blipFill>
          <a:blip r:embed="rId3" cstate="print"/>
          <a:srcRect/>
          <a:stretch>
            <a:fillRect/>
          </a:stretch>
        </p:blipFill>
        <p:spPr bwMode="auto">
          <a:xfrm>
            <a:off x="1404257" y="1219200"/>
            <a:ext cx="9633857" cy="5181600"/>
          </a:xfrm>
          <a:prstGeom prst="rect">
            <a:avLst/>
          </a:prstGeom>
          <a:noFill/>
          <a:ln w="9525">
            <a:noFill/>
            <a:miter lim="800000"/>
            <a:headEnd/>
            <a:tailEnd/>
          </a:ln>
        </p:spPr>
      </p:pic>
    </p:spTree>
    <p:extLst>
      <p:ext uri="{BB962C8B-B14F-4D97-AF65-F5344CB8AC3E}">
        <p14:creationId xmlns:p14="http://schemas.microsoft.com/office/powerpoint/2010/main" val="1446523817"/>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dirty="0"/>
              <a:t>Perspectives and Disorders</a:t>
            </a:r>
            <a:endParaRPr lang="en-US" altLang="en-US" sz="4000" dirty="0">
              <a:solidFill>
                <a:schemeClr val="tx1"/>
              </a:solidFill>
            </a:endParaRPr>
          </a:p>
        </p:txBody>
      </p:sp>
      <p:sp>
        <p:nvSpPr>
          <p:cNvPr id="7171" name="Rectangle 3"/>
          <p:cNvSpPr>
            <a:spLocks noGrp="1" noChangeArrowheads="1"/>
          </p:cNvSpPr>
          <p:nvPr>
            <p:ph idx="1"/>
          </p:nvPr>
        </p:nvSpPr>
        <p:spPr/>
        <p:txBody>
          <a:bodyPr/>
          <a:lstStyle/>
          <a:p>
            <a:pPr eaLnBrk="1" hangingPunct="1">
              <a:buFont typeface="Wingdings" panose="05000000000000000000" pitchFamily="2" charset="2"/>
              <a:buChar char="§"/>
            </a:pPr>
            <a:r>
              <a:rPr lang="en-US" altLang="en-US" sz="4000" b="1" dirty="0">
                <a:solidFill>
                  <a:schemeClr val="tx1"/>
                </a:solidFill>
              </a:rPr>
              <a:t>Bio-Psycho-Social </a:t>
            </a:r>
            <a:r>
              <a:rPr lang="en-US" altLang="en-US" sz="4000" b="1" dirty="0" smtClean="0">
                <a:solidFill>
                  <a:schemeClr val="tx1"/>
                </a:solidFill>
              </a:rPr>
              <a:t>Perspective: </a:t>
            </a:r>
            <a:r>
              <a:rPr lang="en-US" altLang="en-US" sz="3600" dirty="0" smtClean="0"/>
              <a:t>assumes </a:t>
            </a:r>
            <a:r>
              <a:rPr lang="en-US" altLang="en-US" sz="3600" dirty="0"/>
              <a:t>that biological, sociocultural, and psychological factors combine and interact to produce psychological </a:t>
            </a:r>
            <a:r>
              <a:rPr lang="en-US" altLang="en-US" sz="3600" dirty="0" smtClean="0"/>
              <a:t>disorders.</a:t>
            </a:r>
            <a:endParaRPr lang="en-US" altLang="en-US" sz="3600" dirty="0"/>
          </a:p>
          <a:p>
            <a:pPr eaLnBrk="1" hangingPunct="1">
              <a:buFont typeface="Wingdings" panose="05000000000000000000" pitchFamily="2" charset="2"/>
              <a:buChar char="§"/>
            </a:pPr>
            <a:endParaRPr lang="en-US" altLang="en-US" sz="4000" dirty="0"/>
          </a:p>
        </p:txBody>
      </p:sp>
    </p:spTree>
    <p:extLst>
      <p:ext uri="{BB962C8B-B14F-4D97-AF65-F5344CB8AC3E}">
        <p14:creationId xmlns:p14="http://schemas.microsoft.com/office/powerpoint/2010/main" val="1990538159"/>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figure 15-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130" y="916001"/>
            <a:ext cx="10727870" cy="5582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9106984"/>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4"/>
          <p:cNvSpPr>
            <a:spLocks noGrp="1"/>
          </p:cNvSpPr>
          <p:nvPr>
            <p:ph type="title"/>
          </p:nvPr>
        </p:nvSpPr>
        <p:spPr/>
        <p:txBody>
          <a:bodyPr/>
          <a:lstStyle/>
          <a:p>
            <a:pPr eaLnBrk="1" hangingPunct="1"/>
            <a:r>
              <a:rPr lang="en-US" sz="4000" dirty="0">
                <a:ea typeface="ＭＳ Ｐゴシック" charset="-128"/>
              </a:rPr>
              <a:t>Classifying Abnormal Behavior</a:t>
            </a:r>
            <a:endParaRPr lang="en-US" dirty="0" smtClean="0">
              <a:ea typeface="ＭＳ Ｐゴシック" charset="-128"/>
            </a:endParaRPr>
          </a:p>
        </p:txBody>
      </p:sp>
      <p:sp>
        <p:nvSpPr>
          <p:cNvPr id="6" name="Content Placeholder 5"/>
          <p:cNvSpPr>
            <a:spLocks noGrp="1"/>
          </p:cNvSpPr>
          <p:nvPr>
            <p:ph idx="1"/>
          </p:nvPr>
        </p:nvSpPr>
        <p:spPr/>
        <p:txBody>
          <a:bodyPr>
            <a:normAutofit/>
          </a:bodyPr>
          <a:lstStyle/>
          <a:p>
            <a:pPr>
              <a:lnSpc>
                <a:spcPct val="90000"/>
              </a:lnSpc>
              <a:buFont typeface="Wingdings" pitchFamily="2" charset="2"/>
              <a:buChar char="§"/>
            </a:pPr>
            <a:r>
              <a:rPr lang="en-US" sz="3000" dirty="0">
                <a:ea typeface="ＭＳ Ｐゴシック" charset="-128"/>
              </a:rPr>
              <a:t>The </a:t>
            </a:r>
            <a:r>
              <a:rPr lang="en-US" altLang="en-US" sz="3200" i="1" dirty="0">
                <a:latin typeface="Arial" panose="020B0604020202020204" pitchFamily="34" charset="0"/>
              </a:rPr>
              <a:t>Diagnostic and Statistical Manual of Mental Disorders.</a:t>
            </a:r>
            <a:r>
              <a:rPr lang="en-US" altLang="en-US" sz="3200" dirty="0">
                <a:latin typeface="Arial" panose="020B0604020202020204" pitchFamily="34" charset="0"/>
              </a:rPr>
              <a:t>  </a:t>
            </a:r>
            <a:endParaRPr lang="en-US" sz="3000" dirty="0" smtClean="0">
              <a:ea typeface="ＭＳ Ｐゴシック" charset="-128"/>
            </a:endParaRPr>
          </a:p>
          <a:p>
            <a:pPr eaLnBrk="1" hangingPunct="1">
              <a:lnSpc>
                <a:spcPct val="90000"/>
              </a:lnSpc>
              <a:buFont typeface="Wingdings" pitchFamily="2" charset="2"/>
              <a:buChar char="§"/>
            </a:pPr>
            <a:r>
              <a:rPr lang="en-US" sz="3000" i="1" dirty="0" smtClean="0">
                <a:ea typeface="ＭＳ Ｐゴシック" charset="-128"/>
              </a:rPr>
              <a:t>The DSM-5 </a:t>
            </a:r>
            <a:r>
              <a:rPr lang="en-US" sz="3000" dirty="0">
                <a:ea typeface="ＭＳ Ｐゴシック" charset="-128"/>
              </a:rPr>
              <a:t>(American Psychiatric Association, 2013) provides a complete list of mental disorders, with each category painstakingly defined in terms of significant behavior patterns.</a:t>
            </a:r>
          </a:p>
          <a:p>
            <a:pPr eaLnBrk="1" hangingPunct="1">
              <a:lnSpc>
                <a:spcPct val="90000"/>
              </a:lnSpc>
              <a:buFont typeface="Wingdings" pitchFamily="2" charset="2"/>
              <a:buChar char="§"/>
            </a:pPr>
            <a:r>
              <a:rPr lang="en-US" sz="3000" dirty="0" smtClean="0">
                <a:ea typeface="ＭＳ Ｐゴシック" charset="-128"/>
              </a:rPr>
              <a:t>Today, it is the most widely used classification of psychological disorders.</a:t>
            </a:r>
          </a:p>
        </p:txBody>
      </p:sp>
    </p:spTree>
    <p:extLst>
      <p:ext uri="{BB962C8B-B14F-4D97-AF65-F5344CB8AC3E}">
        <p14:creationId xmlns:p14="http://schemas.microsoft.com/office/powerpoint/2010/main" val="41354945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Diagnosis Criteria: DSM-5</a:t>
            </a:r>
            <a:endParaRPr lang="en-US" dirty="0"/>
          </a:p>
        </p:txBody>
      </p:sp>
      <p:sp>
        <p:nvSpPr>
          <p:cNvPr id="3" name="Content Placeholder 2"/>
          <p:cNvSpPr>
            <a:spLocks noGrp="1"/>
          </p:cNvSpPr>
          <p:nvPr>
            <p:ph idx="1"/>
          </p:nvPr>
        </p:nvSpPr>
        <p:spPr>
          <a:xfrm>
            <a:off x="581193" y="3062240"/>
            <a:ext cx="11029615" cy="3599818"/>
          </a:xfrm>
        </p:spPr>
        <p:txBody>
          <a:bodyPr numCol="2">
            <a:noAutofit/>
          </a:bodyPr>
          <a:lstStyle/>
          <a:p>
            <a:r>
              <a:rPr lang="en-US" sz="2000" dirty="0" err="1" smtClean="0"/>
              <a:t>Neurodevelopmental</a:t>
            </a:r>
            <a:r>
              <a:rPr lang="en-US" sz="2000" dirty="0" smtClean="0"/>
              <a:t> disorders</a:t>
            </a:r>
          </a:p>
          <a:p>
            <a:r>
              <a:rPr lang="en-US" sz="2000" u="sng" dirty="0" smtClean="0">
                <a:solidFill>
                  <a:srgbClr val="FF0000"/>
                </a:solidFill>
              </a:rPr>
              <a:t>Schizophrenia </a:t>
            </a:r>
            <a:r>
              <a:rPr lang="en-US" sz="2000" dirty="0" smtClean="0"/>
              <a:t>spectrum and other psychotic disorders</a:t>
            </a:r>
          </a:p>
          <a:p>
            <a:r>
              <a:rPr lang="en-US" sz="2000" u="sng" dirty="0" smtClean="0">
                <a:solidFill>
                  <a:srgbClr val="FF0000"/>
                </a:solidFill>
              </a:rPr>
              <a:t>Bipolar </a:t>
            </a:r>
            <a:r>
              <a:rPr lang="en-US" sz="2000" dirty="0" smtClean="0"/>
              <a:t>and related disorders</a:t>
            </a:r>
          </a:p>
          <a:p>
            <a:r>
              <a:rPr lang="en-US" sz="2000" u="sng" dirty="0" smtClean="0">
                <a:solidFill>
                  <a:srgbClr val="FF0000"/>
                </a:solidFill>
              </a:rPr>
              <a:t>Depressive</a:t>
            </a:r>
            <a:r>
              <a:rPr lang="en-US" sz="2000" dirty="0" smtClean="0"/>
              <a:t> disorders</a:t>
            </a:r>
          </a:p>
          <a:p>
            <a:r>
              <a:rPr lang="en-US" sz="2000" u="sng" dirty="0" smtClean="0">
                <a:solidFill>
                  <a:srgbClr val="FF0000"/>
                </a:solidFill>
              </a:rPr>
              <a:t>Anxiety</a:t>
            </a:r>
            <a:r>
              <a:rPr lang="en-US" sz="2000" dirty="0" smtClean="0"/>
              <a:t> disorders</a:t>
            </a:r>
          </a:p>
          <a:p>
            <a:r>
              <a:rPr lang="en-US" sz="2000" u="sng" dirty="0" smtClean="0">
                <a:solidFill>
                  <a:srgbClr val="FF0000"/>
                </a:solidFill>
              </a:rPr>
              <a:t>Obsessive-compulsive</a:t>
            </a:r>
            <a:r>
              <a:rPr lang="en-US" sz="2000" dirty="0" smtClean="0"/>
              <a:t> and related disorders</a:t>
            </a:r>
          </a:p>
          <a:p>
            <a:r>
              <a:rPr lang="en-US" sz="2000" u="sng" dirty="0" smtClean="0">
                <a:solidFill>
                  <a:srgbClr val="FF0000"/>
                </a:solidFill>
              </a:rPr>
              <a:t>Trauma- and stressor-related disorders</a:t>
            </a:r>
          </a:p>
          <a:p>
            <a:r>
              <a:rPr lang="en-US" sz="2000" u="sng" dirty="0" smtClean="0">
                <a:solidFill>
                  <a:srgbClr val="FF0000"/>
                </a:solidFill>
              </a:rPr>
              <a:t>Dissociative disorders</a:t>
            </a:r>
          </a:p>
          <a:p>
            <a:r>
              <a:rPr lang="en-US" sz="2000" dirty="0" smtClean="0"/>
              <a:t>Somatic </a:t>
            </a:r>
            <a:r>
              <a:rPr lang="en-US" sz="2000" dirty="0"/>
              <a:t>symptom and related disorders</a:t>
            </a:r>
          </a:p>
          <a:p>
            <a:endParaRPr lang="en-US" sz="2000" dirty="0" smtClean="0"/>
          </a:p>
          <a:p>
            <a:endParaRPr lang="en-US" sz="2000" dirty="0"/>
          </a:p>
          <a:p>
            <a:r>
              <a:rPr lang="en-US" sz="2000" dirty="0" smtClean="0"/>
              <a:t>Feeding </a:t>
            </a:r>
            <a:r>
              <a:rPr lang="en-US" sz="2000" dirty="0"/>
              <a:t>and eating disorders</a:t>
            </a:r>
          </a:p>
          <a:p>
            <a:r>
              <a:rPr lang="en-US" sz="2000" dirty="0"/>
              <a:t>Sleep–wake disorders</a:t>
            </a:r>
          </a:p>
          <a:p>
            <a:r>
              <a:rPr lang="en-US" sz="2000" dirty="0" smtClean="0"/>
              <a:t>Sexual dysfunctions</a:t>
            </a:r>
          </a:p>
          <a:p>
            <a:r>
              <a:rPr lang="en-US" sz="2000" dirty="0" smtClean="0"/>
              <a:t>Gender </a:t>
            </a:r>
            <a:r>
              <a:rPr lang="en-US" sz="2000" dirty="0" err="1" smtClean="0"/>
              <a:t>dysphoria</a:t>
            </a:r>
            <a:endParaRPr lang="en-US" sz="2000" dirty="0" smtClean="0"/>
          </a:p>
          <a:p>
            <a:r>
              <a:rPr lang="en-US" sz="2000" dirty="0" smtClean="0"/>
              <a:t>Disruptive, impulse-control, and conduct disorders</a:t>
            </a:r>
          </a:p>
          <a:p>
            <a:r>
              <a:rPr lang="en-US" sz="2000" dirty="0" smtClean="0"/>
              <a:t>Substance-related and addictive disorders</a:t>
            </a:r>
          </a:p>
          <a:p>
            <a:r>
              <a:rPr lang="en-US" sz="2000" dirty="0" smtClean="0"/>
              <a:t> </a:t>
            </a:r>
            <a:r>
              <a:rPr lang="en-US" sz="2000" dirty="0" err="1" smtClean="0"/>
              <a:t>Neurocognitive</a:t>
            </a:r>
            <a:r>
              <a:rPr lang="en-US" sz="2000" dirty="0" smtClean="0"/>
              <a:t> disorders</a:t>
            </a:r>
          </a:p>
          <a:p>
            <a:r>
              <a:rPr lang="en-US" sz="2000" dirty="0" err="1" smtClean="0"/>
              <a:t>Paraphilic</a:t>
            </a:r>
            <a:r>
              <a:rPr lang="en-US" sz="2000" dirty="0" smtClean="0"/>
              <a:t> disorders</a:t>
            </a:r>
          </a:p>
          <a:p>
            <a:r>
              <a:rPr lang="en-US" sz="2000" u="sng" dirty="0" smtClean="0">
                <a:solidFill>
                  <a:srgbClr val="FF0000"/>
                </a:solidFill>
              </a:rPr>
              <a:t>Personality</a:t>
            </a:r>
            <a:r>
              <a:rPr lang="en-US" sz="2000" dirty="0" smtClean="0"/>
              <a:t> disorders</a:t>
            </a:r>
          </a:p>
          <a:p>
            <a:endParaRPr lang="en-US" dirty="0"/>
          </a:p>
        </p:txBody>
      </p:sp>
    </p:spTree>
    <p:extLst>
      <p:ext uri="{BB962C8B-B14F-4D97-AF65-F5344CB8AC3E}">
        <p14:creationId xmlns:p14="http://schemas.microsoft.com/office/powerpoint/2010/main" val="26243729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4"/>
          <p:cNvSpPr>
            <a:spLocks noGrp="1"/>
          </p:cNvSpPr>
          <p:nvPr>
            <p:ph type="title"/>
          </p:nvPr>
        </p:nvSpPr>
        <p:spPr/>
        <p:txBody>
          <a:bodyPr/>
          <a:lstStyle/>
          <a:p>
            <a:pPr eaLnBrk="1" hangingPunct="1"/>
            <a:r>
              <a:rPr lang="en-US" sz="4000" dirty="0">
                <a:ea typeface="ＭＳ Ｐゴシック" charset="-128"/>
              </a:rPr>
              <a:t>Mental Illness and the Law</a:t>
            </a:r>
            <a:endParaRPr lang="en-US" dirty="0" smtClean="0">
              <a:ea typeface="ＭＳ Ｐゴシック" charset="-128"/>
            </a:endParaRPr>
          </a:p>
        </p:txBody>
      </p:sp>
      <p:sp>
        <p:nvSpPr>
          <p:cNvPr id="6" name="Content Placeholder 5"/>
          <p:cNvSpPr>
            <a:spLocks noGrp="1"/>
          </p:cNvSpPr>
          <p:nvPr>
            <p:ph idx="1"/>
          </p:nvPr>
        </p:nvSpPr>
        <p:spPr>
          <a:xfrm>
            <a:off x="581192" y="2139043"/>
            <a:ext cx="11029615" cy="4310743"/>
          </a:xfrm>
        </p:spPr>
        <p:txBody>
          <a:bodyPr>
            <a:noAutofit/>
          </a:bodyPr>
          <a:lstStyle/>
          <a:p>
            <a:pPr eaLnBrk="1" hangingPunct="1">
              <a:lnSpc>
                <a:spcPct val="80000"/>
              </a:lnSpc>
              <a:buFont typeface="Wingdings" pitchFamily="2" charset="2"/>
              <a:buChar char="§"/>
            </a:pPr>
            <a:r>
              <a:rPr lang="en-US" sz="3200" dirty="0">
                <a:ea typeface="ＭＳ Ｐゴシック" charset="-128"/>
              </a:rPr>
              <a:t>There is a difference mental illness and “insanity.”</a:t>
            </a:r>
          </a:p>
          <a:p>
            <a:pPr eaLnBrk="1" hangingPunct="1">
              <a:lnSpc>
                <a:spcPct val="80000"/>
              </a:lnSpc>
              <a:buFont typeface="Wingdings" pitchFamily="2" charset="2"/>
              <a:buChar char="§"/>
            </a:pPr>
            <a:r>
              <a:rPr lang="en-US" sz="3200" b="1" dirty="0">
                <a:ea typeface="ＭＳ Ｐゴシック" charset="-128"/>
              </a:rPr>
              <a:t>Insanity </a:t>
            </a:r>
            <a:r>
              <a:rPr lang="en-US" sz="3200" dirty="0">
                <a:ea typeface="ＭＳ Ｐゴシック" charset="-128"/>
              </a:rPr>
              <a:t>is a legal term, not a psychological one. It is typically applied to defendants who were so mentally disturbed when they committed their offense that they either lacked substantial capacity to appreciate the criminality of their actions (to know right from wrong) or to conform to the requirements of the law (to control their behavior</a:t>
            </a:r>
            <a:r>
              <a:rPr lang="en-US" sz="3200" dirty="0" smtClean="0">
                <a:ea typeface="ＭＳ Ｐゴシック" charset="-128"/>
              </a:rPr>
              <a:t>).</a:t>
            </a:r>
            <a:endParaRPr lang="en-US" sz="3200" dirty="0">
              <a:ea typeface="ＭＳ Ｐゴシック" charset="-128"/>
            </a:endParaRPr>
          </a:p>
          <a:p>
            <a:pPr>
              <a:lnSpc>
                <a:spcPct val="80000"/>
              </a:lnSpc>
              <a:buFont typeface="Wingdings" pitchFamily="2" charset="2"/>
              <a:buChar char="§"/>
            </a:pPr>
            <a:r>
              <a:rPr lang="en-US" sz="3200" dirty="0">
                <a:ea typeface="ＭＳ Ｐゴシック" charset="-128"/>
              </a:rPr>
              <a:t>The person is aware of the consequences of his actions?</a:t>
            </a:r>
          </a:p>
          <a:p>
            <a:pPr>
              <a:lnSpc>
                <a:spcPct val="80000"/>
              </a:lnSpc>
              <a:buFont typeface="Wingdings" pitchFamily="2" charset="2"/>
              <a:buChar char="§"/>
            </a:pPr>
            <a:r>
              <a:rPr lang="en-US" sz="3200" dirty="0">
                <a:ea typeface="ＭＳ Ｐゴシック" charset="-128"/>
              </a:rPr>
              <a:t>Can control his behavior?</a:t>
            </a:r>
          </a:p>
        </p:txBody>
      </p:sp>
    </p:spTree>
    <p:extLst>
      <p:ext uri="{BB962C8B-B14F-4D97-AF65-F5344CB8AC3E}">
        <p14:creationId xmlns:p14="http://schemas.microsoft.com/office/powerpoint/2010/main" val="26772477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panose="020B0604020202020204" pitchFamily="34" charset="0"/>
                <a:cs typeface="Arial" panose="020B0604020202020204" pitchFamily="34" charset="0"/>
              </a:rPr>
              <a:t>Important Terms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81192" y="1919239"/>
            <a:ext cx="11029615" cy="4791804"/>
          </a:xfrm>
        </p:spPr>
        <p:txBody>
          <a:bodyPr>
            <a:normAutofit fontScale="70000" lnSpcReduction="20000"/>
          </a:bodyPr>
          <a:lstStyle/>
          <a:p>
            <a:pPr marL="0" indent="0">
              <a:buNone/>
            </a:pPr>
            <a:r>
              <a:rPr lang="en-US" altLang="en-US" sz="3600" b="1" dirty="0">
                <a:solidFill>
                  <a:schemeClr val="tx1"/>
                </a:solidFill>
                <a:latin typeface="Arial" panose="020B0604020202020204" pitchFamily="34" charset="0"/>
                <a:cs typeface="Arial" panose="020B0604020202020204" pitchFamily="34" charset="0"/>
              </a:rPr>
              <a:t>Prevalence</a:t>
            </a:r>
          </a:p>
          <a:p>
            <a:pPr>
              <a:buFont typeface="Wingdings" panose="05000000000000000000" pitchFamily="2" charset="2"/>
              <a:buChar char="§"/>
            </a:pPr>
            <a:r>
              <a:rPr lang="en-US" sz="3200" dirty="0">
                <a:latin typeface="Arial" panose="020B0604020202020204" pitchFamily="34" charset="0"/>
                <a:cs typeface="Arial" panose="020B0604020202020204" pitchFamily="34" charset="0"/>
              </a:rPr>
              <a:t>The proportion of a population found to have a condition</a:t>
            </a:r>
            <a:endParaRPr lang="en-US" altLang="en-US" sz="3200" dirty="0">
              <a:latin typeface="Arial" panose="020B0604020202020204" pitchFamily="34" charset="0"/>
              <a:cs typeface="Arial" panose="020B0604020202020204" pitchFamily="34" charset="0"/>
            </a:endParaRPr>
          </a:p>
          <a:p>
            <a:pPr marL="0" indent="0">
              <a:buNone/>
            </a:pPr>
            <a:r>
              <a:rPr lang="en-US" altLang="en-US" sz="3600" b="1" dirty="0">
                <a:solidFill>
                  <a:schemeClr val="tx1"/>
                </a:solidFill>
                <a:latin typeface="Arial" panose="020B0604020202020204" pitchFamily="34" charset="0"/>
                <a:cs typeface="Arial" panose="020B0604020202020204" pitchFamily="34" charset="0"/>
              </a:rPr>
              <a:t>Comorbidity</a:t>
            </a:r>
          </a:p>
          <a:p>
            <a:pPr>
              <a:buFont typeface="Wingdings" panose="05000000000000000000" pitchFamily="2" charset="2"/>
              <a:buChar char="§"/>
            </a:pPr>
            <a:r>
              <a:rPr lang="en-US" altLang="en-US" sz="3200" dirty="0">
                <a:latin typeface="Arial" panose="020B0604020202020204" pitchFamily="34" charset="0"/>
                <a:cs typeface="Arial" panose="020B0604020202020204" pitchFamily="34" charset="0"/>
              </a:rPr>
              <a:t>The presence of one or more disorders (or diseases) in addition to a primary disease or </a:t>
            </a:r>
            <a:r>
              <a:rPr lang="en-US" altLang="en-US" sz="3200" dirty="0" smtClean="0">
                <a:latin typeface="Arial" panose="020B0604020202020204" pitchFamily="34" charset="0"/>
                <a:cs typeface="Arial" panose="020B0604020202020204" pitchFamily="34" charset="0"/>
              </a:rPr>
              <a:t>disorder</a:t>
            </a:r>
          </a:p>
          <a:p>
            <a:pPr marL="0" indent="0">
              <a:buNone/>
            </a:pPr>
            <a:r>
              <a:rPr lang="en-US" altLang="en-US" sz="3600" b="1" dirty="0">
                <a:solidFill>
                  <a:schemeClr val="tx1"/>
                </a:solidFill>
                <a:latin typeface="Arial" panose="020B0604020202020204" pitchFamily="34" charset="0"/>
                <a:cs typeface="Arial" panose="020B0604020202020204" pitchFamily="34" charset="0"/>
              </a:rPr>
              <a:t>Neurotic Disorder</a:t>
            </a:r>
            <a:r>
              <a:rPr lang="en-US" altLang="en-US" sz="3600" dirty="0">
                <a:solidFill>
                  <a:schemeClr val="tx1"/>
                </a:solidFill>
                <a:latin typeface="Arial" panose="020B0604020202020204" pitchFamily="34" charset="0"/>
                <a:cs typeface="Arial" panose="020B0604020202020204" pitchFamily="34" charset="0"/>
              </a:rPr>
              <a:t> </a:t>
            </a:r>
            <a:r>
              <a:rPr lang="en-US" altLang="en-US" sz="3600" dirty="0">
                <a:latin typeface="Arial" panose="020B0604020202020204" pitchFamily="34" charset="0"/>
                <a:cs typeface="Arial" panose="020B0604020202020204" pitchFamily="34" charset="0"/>
              </a:rPr>
              <a:t>(term seldom used </a:t>
            </a:r>
            <a:r>
              <a:rPr lang="en-US" altLang="en-US" sz="3600" dirty="0" smtClean="0">
                <a:latin typeface="Arial" panose="020B0604020202020204" pitchFamily="34" charset="0"/>
                <a:cs typeface="Arial" panose="020B0604020202020204" pitchFamily="34" charset="0"/>
              </a:rPr>
              <a:t>now)</a:t>
            </a:r>
          </a:p>
          <a:p>
            <a:r>
              <a:rPr lang="en-US" altLang="en-US" sz="3200" dirty="0" smtClean="0">
                <a:latin typeface="Arial" panose="020B0604020202020204" pitchFamily="34" charset="0"/>
                <a:cs typeface="Arial" panose="020B0604020202020204" pitchFamily="34" charset="0"/>
              </a:rPr>
              <a:t>Usually </a:t>
            </a:r>
            <a:r>
              <a:rPr lang="en-US" altLang="en-US" sz="3200" dirty="0">
                <a:latin typeface="Arial" panose="020B0604020202020204" pitchFamily="34" charset="0"/>
                <a:cs typeface="Arial" panose="020B0604020202020204" pitchFamily="34" charset="0"/>
              </a:rPr>
              <a:t>distressing but that allows one to think rationally and function socially</a:t>
            </a:r>
          </a:p>
          <a:p>
            <a:pPr marL="0" indent="0">
              <a:buNone/>
            </a:pPr>
            <a:r>
              <a:rPr lang="en-US" altLang="en-US" sz="3600" b="1" dirty="0">
                <a:solidFill>
                  <a:schemeClr val="tx1"/>
                </a:solidFill>
                <a:latin typeface="Arial" panose="020B0604020202020204" pitchFamily="34" charset="0"/>
                <a:cs typeface="Arial" panose="020B0604020202020204" pitchFamily="34" charset="0"/>
              </a:rPr>
              <a:t>Psychotic </a:t>
            </a:r>
            <a:r>
              <a:rPr lang="en-US" altLang="en-US" sz="3600" b="1" dirty="0" smtClean="0">
                <a:solidFill>
                  <a:schemeClr val="tx1"/>
                </a:solidFill>
                <a:latin typeface="Arial" panose="020B0604020202020204" pitchFamily="34" charset="0"/>
                <a:cs typeface="Arial" panose="020B0604020202020204" pitchFamily="34" charset="0"/>
              </a:rPr>
              <a:t>Disorder</a:t>
            </a:r>
          </a:p>
          <a:p>
            <a:r>
              <a:rPr lang="en-US" altLang="en-US" sz="3200" dirty="0" smtClean="0">
                <a:latin typeface="Arial" panose="020B0604020202020204" pitchFamily="34" charset="0"/>
                <a:cs typeface="Arial" panose="020B0604020202020204" pitchFamily="34" charset="0"/>
              </a:rPr>
              <a:t>Person </a:t>
            </a:r>
            <a:r>
              <a:rPr lang="en-US" altLang="en-US" sz="3200" dirty="0">
                <a:latin typeface="Arial" panose="020B0604020202020204" pitchFamily="34" charset="0"/>
                <a:cs typeface="Arial" panose="020B0604020202020204" pitchFamily="34" charset="0"/>
              </a:rPr>
              <a:t>loses contact with </a:t>
            </a:r>
            <a:r>
              <a:rPr lang="en-US" altLang="en-US" sz="3200" dirty="0" smtClean="0">
                <a:latin typeface="Arial" panose="020B0604020202020204" pitchFamily="34" charset="0"/>
                <a:cs typeface="Arial" panose="020B0604020202020204" pitchFamily="34" charset="0"/>
              </a:rPr>
              <a:t>reality</a:t>
            </a:r>
          </a:p>
          <a:p>
            <a:r>
              <a:rPr lang="en-US" altLang="en-US" sz="3200" dirty="0" smtClean="0">
                <a:latin typeface="Arial" panose="020B0604020202020204" pitchFamily="34" charset="0"/>
                <a:cs typeface="Arial" panose="020B0604020202020204" pitchFamily="34" charset="0"/>
              </a:rPr>
              <a:t>Experiences </a:t>
            </a:r>
            <a:r>
              <a:rPr lang="en-US" altLang="en-US" sz="3200" dirty="0">
                <a:latin typeface="Arial" panose="020B0604020202020204" pitchFamily="34" charset="0"/>
                <a:cs typeface="Arial" panose="020B0604020202020204" pitchFamily="34" charset="0"/>
              </a:rPr>
              <a:t>irrational ideas and distorted </a:t>
            </a:r>
            <a:r>
              <a:rPr lang="en-US" altLang="en-US" sz="3200" dirty="0" smtClean="0">
                <a:latin typeface="Arial" panose="020B0604020202020204" pitchFamily="34" charset="0"/>
                <a:cs typeface="Arial" panose="020B0604020202020204" pitchFamily="34" charset="0"/>
              </a:rPr>
              <a:t>perceptions</a:t>
            </a:r>
          </a:p>
        </p:txBody>
      </p:sp>
    </p:spTree>
    <p:extLst>
      <p:ext uri="{BB962C8B-B14F-4D97-AF65-F5344CB8AC3E}">
        <p14:creationId xmlns:p14="http://schemas.microsoft.com/office/powerpoint/2010/main" val="15213067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Anxiety disorders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7776550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Anxiety disorders</a:t>
            </a:r>
            <a:endParaRPr lang="en-US" dirty="0"/>
          </a:p>
        </p:txBody>
      </p:sp>
      <p:sp>
        <p:nvSpPr>
          <p:cNvPr id="5" name="Content Placeholder 4"/>
          <p:cNvSpPr>
            <a:spLocks noGrp="1"/>
          </p:cNvSpPr>
          <p:nvPr>
            <p:ph idx="1"/>
          </p:nvPr>
        </p:nvSpPr>
        <p:spPr/>
        <p:txBody>
          <a:bodyPr>
            <a:normAutofit/>
          </a:bodyPr>
          <a:lstStyle/>
          <a:p>
            <a:r>
              <a:rPr lang="en-US" sz="3600" dirty="0" smtClean="0"/>
              <a:t>A </a:t>
            </a:r>
            <a:r>
              <a:rPr lang="en-US" sz="3600" dirty="0"/>
              <a:t>group of disorders that </a:t>
            </a:r>
            <a:r>
              <a:rPr lang="en-US" sz="3600" dirty="0" smtClean="0"/>
              <a:t>have in </a:t>
            </a:r>
            <a:r>
              <a:rPr lang="en-US" sz="3600" dirty="0"/>
              <a:t>common the </a:t>
            </a:r>
            <a:r>
              <a:rPr lang="en-US" sz="3600" dirty="0" smtClean="0"/>
              <a:t>characteristic of anxiety</a:t>
            </a:r>
          </a:p>
          <a:p>
            <a:pPr lvl="1"/>
            <a:r>
              <a:rPr lang="en-US" sz="3400" dirty="0" smtClean="0"/>
              <a:t>Phobia</a:t>
            </a:r>
          </a:p>
          <a:p>
            <a:pPr lvl="1"/>
            <a:r>
              <a:rPr lang="en-US" sz="3400" dirty="0" smtClean="0"/>
              <a:t>Panic Disorder</a:t>
            </a:r>
          </a:p>
          <a:p>
            <a:endParaRPr lang="en-US" sz="3600" dirty="0"/>
          </a:p>
        </p:txBody>
      </p:sp>
    </p:spTree>
    <p:extLst>
      <p:ext uri="{BB962C8B-B14F-4D97-AF65-F5344CB8AC3E}">
        <p14:creationId xmlns:p14="http://schemas.microsoft.com/office/powerpoint/2010/main" val="22829683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phobia</a:t>
            </a:r>
            <a:endParaRPr lang="en-US" dirty="0"/>
          </a:p>
        </p:txBody>
      </p:sp>
      <p:sp>
        <p:nvSpPr>
          <p:cNvPr id="3" name="Content Placeholder 2"/>
          <p:cNvSpPr>
            <a:spLocks noGrp="1"/>
          </p:cNvSpPr>
          <p:nvPr>
            <p:ph idx="1"/>
          </p:nvPr>
        </p:nvSpPr>
        <p:spPr/>
        <p:txBody>
          <a:bodyPr>
            <a:normAutofit/>
          </a:bodyPr>
          <a:lstStyle/>
          <a:p>
            <a:pPr marL="0" indent="0">
              <a:buNone/>
            </a:pPr>
            <a:r>
              <a:rPr lang="en-US" sz="3600" b="1" dirty="0" smtClean="0"/>
              <a:t>Phobia</a:t>
            </a:r>
            <a:r>
              <a:rPr lang="en-US" sz="3600" dirty="0" smtClean="0"/>
              <a:t>: A </a:t>
            </a:r>
            <a:r>
              <a:rPr lang="en-US" sz="3600" dirty="0"/>
              <a:t>type of </a:t>
            </a:r>
            <a:r>
              <a:rPr lang="en-US" sz="3600" dirty="0" smtClean="0"/>
              <a:t>disorder characterized </a:t>
            </a:r>
            <a:r>
              <a:rPr lang="en-US" sz="3600" dirty="0"/>
              <a:t>by irrational </a:t>
            </a:r>
            <a:r>
              <a:rPr lang="en-US" sz="3600" dirty="0" smtClean="0"/>
              <a:t>and intense fear</a:t>
            </a:r>
          </a:p>
          <a:p>
            <a:r>
              <a:rPr lang="en-US" sz="3600" dirty="0" smtClean="0"/>
              <a:t>Specific Phobia – Lifetime Prevalence 11%</a:t>
            </a:r>
          </a:p>
          <a:p>
            <a:r>
              <a:rPr lang="en-US" sz="3600" dirty="0" smtClean="0"/>
              <a:t>Social Phobia – Lifetime Prevalence 5%, 12.1%</a:t>
            </a:r>
            <a:endParaRPr lang="en-US" sz="3600" dirty="0"/>
          </a:p>
        </p:txBody>
      </p:sp>
    </p:spTree>
    <p:extLst>
      <p:ext uri="{BB962C8B-B14F-4D97-AF65-F5344CB8AC3E}">
        <p14:creationId xmlns:p14="http://schemas.microsoft.com/office/powerpoint/2010/main" val="12633461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Specific phobia</a:t>
            </a:r>
            <a:endParaRPr lang="en-US" dirty="0"/>
          </a:p>
        </p:txBody>
      </p:sp>
      <p:sp>
        <p:nvSpPr>
          <p:cNvPr id="3" name="Content Placeholder 2"/>
          <p:cNvSpPr>
            <a:spLocks noGrp="1"/>
          </p:cNvSpPr>
          <p:nvPr>
            <p:ph idx="1"/>
          </p:nvPr>
        </p:nvSpPr>
        <p:spPr>
          <a:xfrm>
            <a:off x="581192" y="2180496"/>
            <a:ext cx="11029615" cy="4166516"/>
          </a:xfrm>
        </p:spPr>
        <p:txBody>
          <a:bodyPr>
            <a:noAutofit/>
          </a:bodyPr>
          <a:lstStyle/>
          <a:p>
            <a:r>
              <a:rPr lang="en-US" sz="2800" dirty="0">
                <a:latin typeface="Arial" panose="020B0604020202020204" pitchFamily="34" charset="0"/>
                <a:cs typeface="Arial" panose="020B0604020202020204" pitchFamily="34" charset="0"/>
              </a:rPr>
              <a:t>F</a:t>
            </a:r>
            <a:r>
              <a:rPr lang="en-US" sz="2800" dirty="0" smtClean="0">
                <a:latin typeface="Arial" panose="020B0604020202020204" pitchFamily="34" charset="0"/>
                <a:cs typeface="Arial" panose="020B0604020202020204" pitchFamily="34" charset="0"/>
              </a:rPr>
              <a:t>ear </a:t>
            </a:r>
            <a:r>
              <a:rPr lang="en-US" sz="2800" dirty="0">
                <a:latin typeface="Arial" panose="020B0604020202020204" pitchFamily="34" charset="0"/>
                <a:cs typeface="Arial" panose="020B0604020202020204" pitchFamily="34" charset="0"/>
              </a:rPr>
              <a:t>of specific stimuli or </a:t>
            </a:r>
            <a:r>
              <a:rPr lang="en-US" sz="2800" dirty="0" smtClean="0">
                <a:latin typeface="Arial" panose="020B0604020202020204" pitchFamily="34" charset="0"/>
                <a:cs typeface="Arial" panose="020B0604020202020204" pitchFamily="34" charset="0"/>
              </a:rPr>
              <a:t>situations</a:t>
            </a:r>
            <a:endParaRPr lang="en-US" sz="2800" i="1" dirty="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There </a:t>
            </a:r>
            <a:r>
              <a:rPr lang="en-US" sz="2800" dirty="0">
                <a:latin typeface="Arial" panose="020B0604020202020204" pitchFamily="34" charset="0"/>
                <a:cs typeface="Arial" panose="020B0604020202020204" pitchFamily="34" charset="0"/>
              </a:rPr>
              <a:t>are five subtypes of specific phobia: </a:t>
            </a:r>
            <a:endParaRPr lang="en-US" sz="2800" dirty="0" smtClean="0">
              <a:latin typeface="Arial" panose="020B0604020202020204" pitchFamily="34" charset="0"/>
              <a:cs typeface="Arial" panose="020B0604020202020204" pitchFamily="34" charset="0"/>
            </a:endParaRPr>
          </a:p>
          <a:p>
            <a:pPr marL="342900" indent="-342900">
              <a:buFont typeface="+mj-lt"/>
              <a:buAutoNum type="arabicPeriod"/>
            </a:pPr>
            <a:r>
              <a:rPr lang="en-US" sz="2800" dirty="0" smtClean="0">
                <a:latin typeface="Arial" panose="020B0604020202020204" pitchFamily="34" charset="0"/>
                <a:cs typeface="Arial" panose="020B0604020202020204" pitchFamily="34" charset="0"/>
              </a:rPr>
              <a:t>animal </a:t>
            </a:r>
            <a:r>
              <a:rPr lang="en-US" sz="2800" dirty="0">
                <a:latin typeface="Arial" panose="020B0604020202020204" pitchFamily="34" charset="0"/>
                <a:cs typeface="Arial" panose="020B0604020202020204" pitchFamily="34" charset="0"/>
              </a:rPr>
              <a:t>type (e.g., spiders),</a:t>
            </a:r>
          </a:p>
          <a:p>
            <a:pPr marL="342900" indent="-342900">
              <a:buFont typeface="+mj-lt"/>
              <a:buAutoNum type="arabicPeriod"/>
            </a:pPr>
            <a:r>
              <a:rPr lang="en-US" sz="2800" dirty="0">
                <a:latin typeface="Arial" panose="020B0604020202020204" pitchFamily="34" charset="0"/>
                <a:cs typeface="Arial" panose="020B0604020202020204" pitchFamily="34" charset="0"/>
              </a:rPr>
              <a:t>natural environment type (e.g., </a:t>
            </a:r>
            <a:r>
              <a:rPr lang="en-US" sz="2800" dirty="0" smtClean="0">
                <a:latin typeface="Arial" panose="020B0604020202020204" pitchFamily="34" charset="0"/>
                <a:cs typeface="Arial" panose="020B0604020202020204" pitchFamily="34" charset="0"/>
              </a:rPr>
              <a:t>heights)</a:t>
            </a:r>
          </a:p>
          <a:p>
            <a:pPr marL="342900" indent="-342900">
              <a:buFont typeface="+mj-lt"/>
              <a:buAutoNum type="arabicPeriod"/>
            </a:pPr>
            <a:r>
              <a:rPr lang="en-US" sz="2800" dirty="0" smtClean="0">
                <a:latin typeface="Arial" panose="020B0604020202020204" pitchFamily="34" charset="0"/>
                <a:cs typeface="Arial" panose="020B0604020202020204" pitchFamily="34" charset="0"/>
              </a:rPr>
              <a:t>situational </a:t>
            </a:r>
            <a:r>
              <a:rPr lang="en-US" sz="2800" dirty="0">
                <a:latin typeface="Arial" panose="020B0604020202020204" pitchFamily="34" charset="0"/>
                <a:cs typeface="Arial" panose="020B0604020202020204" pitchFamily="34" charset="0"/>
              </a:rPr>
              <a:t>type (e.g., enclosed spaces</a:t>
            </a:r>
            <a:r>
              <a:rPr lang="en-US" sz="2800" dirty="0" smtClean="0">
                <a:latin typeface="Arial" panose="020B0604020202020204" pitchFamily="34" charset="0"/>
                <a:cs typeface="Arial" panose="020B0604020202020204" pitchFamily="34" charset="0"/>
              </a:rPr>
              <a:t>)</a:t>
            </a:r>
          </a:p>
          <a:p>
            <a:pPr marL="342900" indent="-342900">
              <a:buFont typeface="+mj-lt"/>
              <a:buAutoNum type="arabicPeriod"/>
            </a:pPr>
            <a:r>
              <a:rPr lang="en-US" sz="2800" dirty="0" smtClean="0">
                <a:latin typeface="Arial" panose="020B0604020202020204" pitchFamily="34" charset="0"/>
                <a:cs typeface="Arial" panose="020B0604020202020204" pitchFamily="34" charset="0"/>
              </a:rPr>
              <a:t>blood-injection-injury </a:t>
            </a:r>
            <a:r>
              <a:rPr lang="en-US" sz="2800" dirty="0">
                <a:latin typeface="Arial" panose="020B0604020202020204" pitchFamily="34" charset="0"/>
                <a:cs typeface="Arial" panose="020B0604020202020204" pitchFamily="34" charset="0"/>
              </a:rPr>
              <a:t>type (e.g., needles</a:t>
            </a:r>
            <a:r>
              <a:rPr lang="en-US" sz="2800" dirty="0" smtClean="0">
                <a:latin typeface="Arial" panose="020B0604020202020204" pitchFamily="34" charset="0"/>
                <a:cs typeface="Arial" panose="020B0604020202020204" pitchFamily="34" charset="0"/>
              </a:rPr>
              <a:t>)</a:t>
            </a:r>
          </a:p>
          <a:p>
            <a:pPr marL="342900" indent="-342900">
              <a:buFont typeface="+mj-lt"/>
              <a:buAutoNum type="arabicPeriod"/>
            </a:pPr>
            <a:r>
              <a:rPr lang="en-US" sz="2800" dirty="0" smtClean="0">
                <a:latin typeface="Arial" panose="020B0604020202020204" pitchFamily="34" charset="0"/>
                <a:cs typeface="Arial" panose="020B0604020202020204" pitchFamily="34" charset="0"/>
              </a:rPr>
              <a:t>other </a:t>
            </a:r>
            <a:r>
              <a:rPr lang="en-US" sz="2800" dirty="0">
                <a:latin typeface="Arial" panose="020B0604020202020204" pitchFamily="34" charset="0"/>
                <a:cs typeface="Arial" panose="020B0604020202020204" pitchFamily="34" charset="0"/>
              </a:rPr>
              <a:t>type (e.g., choking, clowns)</a:t>
            </a:r>
          </a:p>
        </p:txBody>
      </p:sp>
    </p:spTree>
    <p:extLst>
      <p:ext uri="{BB962C8B-B14F-4D97-AF65-F5344CB8AC3E}">
        <p14:creationId xmlns:p14="http://schemas.microsoft.com/office/powerpoint/2010/main" val="2770124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Specific phobia</a:t>
            </a:r>
            <a:endParaRPr lang="en-US" dirty="0"/>
          </a:p>
        </p:txBody>
      </p:sp>
      <p:sp>
        <p:nvSpPr>
          <p:cNvPr id="3" name="Content Placeholder 2"/>
          <p:cNvSpPr>
            <a:spLocks noGrp="1"/>
          </p:cNvSpPr>
          <p:nvPr>
            <p:ph idx="1"/>
          </p:nvPr>
        </p:nvSpPr>
        <p:spPr>
          <a:xfrm>
            <a:off x="581192" y="2180496"/>
            <a:ext cx="11029615" cy="4292022"/>
          </a:xfrm>
        </p:spPr>
        <p:txBody>
          <a:bodyPr>
            <a:normAutofit fontScale="92500" lnSpcReduction="20000"/>
          </a:bodyPr>
          <a:lstStyle/>
          <a:p>
            <a:r>
              <a:rPr lang="en-US" sz="3600" dirty="0" smtClean="0">
                <a:latin typeface="Arial" panose="020B0604020202020204" pitchFamily="34" charset="0"/>
                <a:cs typeface="Arial" panose="020B0604020202020204" pitchFamily="34" charset="0"/>
              </a:rPr>
              <a:t>Arachnophobia</a:t>
            </a:r>
          </a:p>
          <a:p>
            <a:r>
              <a:rPr lang="en-US" sz="3600" dirty="0" smtClean="0">
                <a:latin typeface="Arial" panose="020B0604020202020204" pitchFamily="34" charset="0"/>
                <a:cs typeface="Arial" panose="020B0604020202020204" pitchFamily="34" charset="0"/>
              </a:rPr>
              <a:t>Acrophobia</a:t>
            </a:r>
          </a:p>
          <a:p>
            <a:r>
              <a:rPr lang="en-US" sz="3600" dirty="0" smtClean="0">
                <a:latin typeface="Arial" panose="020B0604020202020204" pitchFamily="34" charset="0"/>
                <a:cs typeface="Arial" panose="020B0604020202020204" pitchFamily="34" charset="0"/>
              </a:rPr>
              <a:t>Agoraphobia </a:t>
            </a:r>
          </a:p>
          <a:p>
            <a:r>
              <a:rPr lang="en-US" sz="3600" dirty="0" smtClean="0">
                <a:latin typeface="Arial" panose="020B0604020202020204" pitchFamily="34" charset="0"/>
                <a:cs typeface="Arial" panose="020B0604020202020204" pitchFamily="34" charset="0"/>
              </a:rPr>
              <a:t>Claustrophobia</a:t>
            </a:r>
          </a:p>
          <a:p>
            <a:r>
              <a:rPr lang="en-US" sz="3600" dirty="0" err="1" smtClean="0">
                <a:latin typeface="Arial" panose="020B0604020202020204" pitchFamily="34" charset="0"/>
                <a:cs typeface="Arial" panose="020B0604020202020204" pitchFamily="34" charset="0"/>
              </a:rPr>
              <a:t>Cyberphobia</a:t>
            </a:r>
            <a:endParaRPr lang="en-US" sz="3600" dirty="0" smtClean="0">
              <a:latin typeface="Arial" panose="020B0604020202020204" pitchFamily="34" charset="0"/>
              <a:cs typeface="Arial" panose="020B0604020202020204" pitchFamily="34" charset="0"/>
            </a:endParaRPr>
          </a:p>
          <a:p>
            <a:r>
              <a:rPr lang="en-US" sz="3600" dirty="0" err="1" smtClean="0">
                <a:latin typeface="Arial" panose="020B0604020202020204" pitchFamily="34" charset="0"/>
                <a:cs typeface="Arial" panose="020B0604020202020204" pitchFamily="34" charset="0"/>
              </a:rPr>
              <a:t>Gamophobia</a:t>
            </a:r>
            <a:endParaRPr lang="en-US" sz="3600" dirty="0" smtClean="0">
              <a:latin typeface="Arial" panose="020B0604020202020204" pitchFamily="34" charset="0"/>
              <a:cs typeface="Arial" panose="020B0604020202020204" pitchFamily="34" charset="0"/>
            </a:endParaRPr>
          </a:p>
          <a:p>
            <a:r>
              <a:rPr lang="en-US" sz="3600" dirty="0" err="1" smtClean="0">
                <a:latin typeface="Arial" panose="020B0604020202020204" pitchFamily="34" charset="0"/>
                <a:cs typeface="Arial" panose="020B0604020202020204" pitchFamily="34" charset="0"/>
              </a:rPr>
              <a:t>Pyrophobia</a:t>
            </a:r>
            <a:endParaRPr lang="en-US" sz="3600"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1724253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Phobia</a:t>
            </a:r>
            <a:endParaRPr lang="en-US" dirty="0"/>
          </a:p>
        </p:txBody>
      </p:sp>
      <p:sp>
        <p:nvSpPr>
          <p:cNvPr id="3" name="Content Placeholder 2"/>
          <p:cNvSpPr>
            <a:spLocks noGrp="1"/>
          </p:cNvSpPr>
          <p:nvPr>
            <p:ph idx="1"/>
          </p:nvPr>
        </p:nvSpPr>
        <p:spPr/>
        <p:txBody>
          <a:bodyPr>
            <a:normAutofit/>
          </a:bodyPr>
          <a:lstStyle/>
          <a:p>
            <a:r>
              <a:rPr lang="en-US" sz="3200" b="1" dirty="0"/>
              <a:t>Social </a:t>
            </a:r>
            <a:r>
              <a:rPr lang="en-US" sz="3200" b="1" dirty="0" smtClean="0"/>
              <a:t>phobia</a:t>
            </a:r>
            <a:r>
              <a:rPr lang="en-US" sz="3200" dirty="0" smtClean="0"/>
              <a:t>: </a:t>
            </a:r>
            <a:r>
              <a:rPr lang="en-US" sz="3200" dirty="0"/>
              <a:t>to be called social anxiety </a:t>
            </a:r>
            <a:r>
              <a:rPr lang="en-US" sz="3200" dirty="0" smtClean="0"/>
              <a:t>disorder</a:t>
            </a:r>
          </a:p>
          <a:p>
            <a:r>
              <a:rPr lang="en-US" sz="3200" dirty="0" smtClean="0"/>
              <a:t>Characterized by extreme </a:t>
            </a:r>
            <a:r>
              <a:rPr lang="en-US" sz="3200" dirty="0"/>
              <a:t>and unreasonable anxiety with regard to social </a:t>
            </a:r>
            <a:r>
              <a:rPr lang="en-US" sz="3200" dirty="0" smtClean="0"/>
              <a:t>situations where </a:t>
            </a:r>
            <a:r>
              <a:rPr lang="en-US" sz="3200" dirty="0"/>
              <a:t>one might be </a:t>
            </a:r>
            <a:r>
              <a:rPr lang="en-US" sz="3200" dirty="0" smtClean="0"/>
              <a:t>evaluated, such as when one is having a conversation or giving a </a:t>
            </a:r>
            <a:r>
              <a:rPr lang="en-US" sz="3200" dirty="0"/>
              <a:t>speech. The person is afraid of doing something embarrassing or being </a:t>
            </a:r>
            <a:r>
              <a:rPr lang="en-US" sz="3200" dirty="0" smtClean="0"/>
              <a:t>rejected by </a:t>
            </a:r>
            <a:r>
              <a:rPr lang="en-US" sz="3200" dirty="0"/>
              <a:t>others.</a:t>
            </a:r>
          </a:p>
        </p:txBody>
      </p:sp>
    </p:spTree>
    <p:extLst>
      <p:ext uri="{BB962C8B-B14F-4D97-AF65-F5344CB8AC3E}">
        <p14:creationId xmlns:p14="http://schemas.microsoft.com/office/powerpoint/2010/main" val="932214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Explanations of Phobia: Biological</a:t>
            </a:r>
            <a:endParaRPr lang="en-US" dirty="0"/>
          </a:p>
        </p:txBody>
      </p:sp>
      <p:sp>
        <p:nvSpPr>
          <p:cNvPr id="3" name="Content Placeholder 2"/>
          <p:cNvSpPr>
            <a:spLocks noGrp="1"/>
          </p:cNvSpPr>
          <p:nvPr>
            <p:ph idx="1"/>
          </p:nvPr>
        </p:nvSpPr>
        <p:spPr/>
        <p:txBody>
          <a:bodyPr>
            <a:normAutofit fontScale="92500"/>
          </a:bodyPr>
          <a:lstStyle/>
          <a:p>
            <a:r>
              <a:rPr lang="en-US" sz="3200" dirty="0" smtClean="0"/>
              <a:t>Heredity</a:t>
            </a:r>
          </a:p>
          <a:p>
            <a:r>
              <a:rPr lang="en-US" sz="3200" dirty="0"/>
              <a:t>Reactions of the </a:t>
            </a:r>
            <a:r>
              <a:rPr lang="en-US" sz="3200" dirty="0" smtClean="0"/>
              <a:t>amygdala</a:t>
            </a:r>
          </a:p>
          <a:p>
            <a:r>
              <a:rPr lang="en-US" sz="3200" dirty="0"/>
              <a:t>Behavioral </a:t>
            </a:r>
            <a:r>
              <a:rPr lang="en-US" sz="3200" dirty="0" smtClean="0"/>
              <a:t>inhibition (Fear </a:t>
            </a:r>
            <a:r>
              <a:rPr lang="en-US" sz="3200" dirty="0"/>
              <a:t>toward new </a:t>
            </a:r>
            <a:r>
              <a:rPr lang="en-US" sz="3200" dirty="0" smtClean="0"/>
              <a:t>situations) – Social Phobia </a:t>
            </a:r>
          </a:p>
          <a:p>
            <a:r>
              <a:rPr lang="en-US" sz="3200" b="1" dirty="0"/>
              <a:t>hypothalamic-pituitary-adrenal (HPA) axis</a:t>
            </a:r>
            <a:r>
              <a:rPr lang="en-US" sz="3200" dirty="0"/>
              <a:t>, a system involved in </a:t>
            </a:r>
            <a:r>
              <a:rPr lang="en-US" sz="3200" dirty="0" smtClean="0"/>
              <a:t>hormonal responses </a:t>
            </a:r>
            <a:r>
              <a:rPr lang="en-US" sz="3200" dirty="0"/>
              <a:t>to stress, is also more active in children with social phobia and </a:t>
            </a:r>
            <a:r>
              <a:rPr lang="en-US" sz="3200" dirty="0" smtClean="0"/>
              <a:t>higher trait </a:t>
            </a:r>
            <a:r>
              <a:rPr lang="en-US" sz="3200" dirty="0"/>
              <a:t>anxiety (van West &amp; colleagues, 2008)</a:t>
            </a:r>
          </a:p>
        </p:txBody>
      </p:sp>
    </p:spTree>
    <p:extLst>
      <p:ext uri="{BB962C8B-B14F-4D97-AF65-F5344CB8AC3E}">
        <p14:creationId xmlns:p14="http://schemas.microsoft.com/office/powerpoint/2010/main" val="3286757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Explanations of Phobia: Behavioural Factors</a:t>
            </a:r>
            <a:endParaRPr lang="en-US" dirty="0"/>
          </a:p>
        </p:txBody>
      </p:sp>
      <p:sp>
        <p:nvSpPr>
          <p:cNvPr id="3" name="Content Placeholder 2"/>
          <p:cNvSpPr>
            <a:spLocks noGrp="1"/>
          </p:cNvSpPr>
          <p:nvPr>
            <p:ph idx="1"/>
          </p:nvPr>
        </p:nvSpPr>
        <p:spPr/>
        <p:txBody>
          <a:bodyPr>
            <a:normAutofit/>
          </a:bodyPr>
          <a:lstStyle/>
          <a:p>
            <a:r>
              <a:rPr lang="en-US" sz="3200" dirty="0" smtClean="0"/>
              <a:t>Observational Learning / Modeling</a:t>
            </a:r>
          </a:p>
          <a:p>
            <a:r>
              <a:rPr lang="en-US" sz="3200" dirty="0" smtClean="0"/>
              <a:t>Operant Conditioning </a:t>
            </a:r>
          </a:p>
          <a:p>
            <a:pPr lvl="1"/>
            <a:r>
              <a:rPr lang="en-US" sz="3000" dirty="0" smtClean="0"/>
              <a:t>Is maintained by Negative Reinforcement </a:t>
            </a:r>
          </a:p>
          <a:p>
            <a:pPr lvl="1"/>
            <a:r>
              <a:rPr lang="en-US" sz="3000" dirty="0"/>
              <a:t>A type of reward </a:t>
            </a:r>
            <a:r>
              <a:rPr lang="en-US" sz="3000" dirty="0" smtClean="0"/>
              <a:t>that involves </a:t>
            </a:r>
            <a:r>
              <a:rPr lang="en-US" sz="3000" dirty="0"/>
              <a:t>the removal </a:t>
            </a:r>
            <a:r>
              <a:rPr lang="en-US" sz="3000" dirty="0" smtClean="0"/>
              <a:t>of something </a:t>
            </a:r>
            <a:r>
              <a:rPr lang="en-US" sz="3000" dirty="0"/>
              <a:t>unpleasant</a:t>
            </a:r>
          </a:p>
        </p:txBody>
      </p:sp>
    </p:spTree>
    <p:extLst>
      <p:ext uri="{BB962C8B-B14F-4D97-AF65-F5344CB8AC3E}">
        <p14:creationId xmlns:p14="http://schemas.microsoft.com/office/powerpoint/2010/main" val="388819216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Panic disorder</a:t>
            </a:r>
            <a:endParaRPr lang="en-US" dirty="0"/>
          </a:p>
        </p:txBody>
      </p:sp>
      <p:sp>
        <p:nvSpPr>
          <p:cNvPr id="3" name="Content Placeholder 2"/>
          <p:cNvSpPr>
            <a:spLocks noGrp="1"/>
          </p:cNvSpPr>
          <p:nvPr>
            <p:ph idx="1"/>
          </p:nvPr>
        </p:nvSpPr>
        <p:spPr/>
        <p:txBody>
          <a:bodyPr>
            <a:normAutofit lnSpcReduction="10000"/>
          </a:bodyPr>
          <a:lstStyle/>
          <a:p>
            <a:r>
              <a:rPr lang="en-US" sz="3600" dirty="0" smtClean="0">
                <a:solidFill>
                  <a:schemeClr val="tx1"/>
                </a:solidFill>
              </a:rPr>
              <a:t>Characterized </a:t>
            </a:r>
            <a:r>
              <a:rPr lang="en-US" sz="3600" dirty="0">
                <a:solidFill>
                  <a:schemeClr val="tx1"/>
                </a:solidFill>
              </a:rPr>
              <a:t>by recurrent attacks of intense </a:t>
            </a:r>
            <a:r>
              <a:rPr lang="en-US" sz="3600" dirty="0" smtClean="0">
                <a:solidFill>
                  <a:schemeClr val="tx1"/>
                </a:solidFill>
              </a:rPr>
              <a:t>anxiety</a:t>
            </a:r>
          </a:p>
          <a:p>
            <a:r>
              <a:rPr lang="en-US" sz="3600" dirty="0">
                <a:solidFill>
                  <a:schemeClr val="tx1"/>
                </a:solidFill>
              </a:rPr>
              <a:t>Panic attacks include physical symptoms, such as chest pains, shortness of </a:t>
            </a:r>
            <a:r>
              <a:rPr lang="en-US" sz="3600" dirty="0" smtClean="0">
                <a:solidFill>
                  <a:schemeClr val="tx1"/>
                </a:solidFill>
              </a:rPr>
              <a:t>breath, shaking</a:t>
            </a:r>
            <a:r>
              <a:rPr lang="en-US" sz="3600" dirty="0">
                <a:solidFill>
                  <a:schemeClr val="tx1"/>
                </a:solidFill>
              </a:rPr>
              <a:t>, and sweating, as well as psychological symptoms, such as a fear that </a:t>
            </a:r>
            <a:r>
              <a:rPr lang="en-US" sz="3600" dirty="0" smtClean="0">
                <a:solidFill>
                  <a:schemeClr val="tx1"/>
                </a:solidFill>
              </a:rPr>
              <a:t>one is </a:t>
            </a:r>
            <a:r>
              <a:rPr lang="en-US" sz="3600" dirty="0">
                <a:solidFill>
                  <a:schemeClr val="tx1"/>
                </a:solidFill>
              </a:rPr>
              <a:t>dying or going </a:t>
            </a:r>
            <a:r>
              <a:rPr lang="en-US" sz="3600" dirty="0" smtClean="0">
                <a:solidFill>
                  <a:schemeClr val="tx1"/>
                </a:solidFill>
              </a:rPr>
              <a:t>insane</a:t>
            </a:r>
          </a:p>
          <a:p>
            <a:r>
              <a:rPr lang="en-US" sz="3600" dirty="0" smtClean="0">
                <a:solidFill>
                  <a:schemeClr val="tx1"/>
                </a:solidFill>
              </a:rPr>
              <a:t>Some individuals have panic attacks without these fears</a:t>
            </a:r>
            <a:endParaRPr lang="en-US" sz="3600" dirty="0"/>
          </a:p>
        </p:txBody>
      </p:sp>
    </p:spTree>
    <p:extLst>
      <p:ext uri="{BB962C8B-B14F-4D97-AF65-F5344CB8AC3E}">
        <p14:creationId xmlns:p14="http://schemas.microsoft.com/office/powerpoint/2010/main" val="39376528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Panic disorder</a:t>
            </a:r>
            <a:endParaRPr lang="en-US" dirty="0"/>
          </a:p>
        </p:txBody>
      </p:sp>
      <p:sp>
        <p:nvSpPr>
          <p:cNvPr id="3" name="Content Placeholder 2"/>
          <p:cNvSpPr>
            <a:spLocks noGrp="1"/>
          </p:cNvSpPr>
          <p:nvPr>
            <p:ph idx="1"/>
          </p:nvPr>
        </p:nvSpPr>
        <p:spPr/>
        <p:txBody>
          <a:bodyPr>
            <a:normAutofit/>
          </a:bodyPr>
          <a:lstStyle/>
          <a:p>
            <a:r>
              <a:rPr lang="en-US" sz="3600" b="1" dirty="0" smtClean="0">
                <a:solidFill>
                  <a:schemeClr val="tx1"/>
                </a:solidFill>
              </a:rPr>
              <a:t>Depersonalization: </a:t>
            </a:r>
            <a:r>
              <a:rPr lang="en-US" sz="3600" dirty="0" smtClean="0">
                <a:solidFill>
                  <a:schemeClr val="tx1"/>
                </a:solidFill>
              </a:rPr>
              <a:t>Feel separated from </a:t>
            </a:r>
            <a:r>
              <a:rPr lang="en-US" sz="3600" dirty="0">
                <a:solidFill>
                  <a:schemeClr val="tx1"/>
                </a:solidFill>
              </a:rPr>
              <a:t>their mind or body</a:t>
            </a:r>
            <a:r>
              <a:rPr lang="en-US" sz="3600" dirty="0" smtClean="0">
                <a:solidFill>
                  <a:schemeClr val="tx1"/>
                </a:solidFill>
              </a:rPr>
              <a:t>.</a:t>
            </a:r>
          </a:p>
          <a:p>
            <a:r>
              <a:rPr lang="en-US" sz="3600" dirty="0" smtClean="0">
                <a:solidFill>
                  <a:schemeClr val="tx1"/>
                </a:solidFill>
              </a:rPr>
              <a:t>Can be unpredictable – out of the blue</a:t>
            </a:r>
          </a:p>
          <a:p>
            <a:r>
              <a:rPr lang="en-US" sz="3600" dirty="0" smtClean="0">
                <a:solidFill>
                  <a:schemeClr val="tx1"/>
                </a:solidFill>
              </a:rPr>
              <a:t>Panic Disorder with </a:t>
            </a:r>
            <a:r>
              <a:rPr lang="en-US" sz="3600" b="1" dirty="0" smtClean="0">
                <a:solidFill>
                  <a:schemeClr val="tx1"/>
                </a:solidFill>
              </a:rPr>
              <a:t>Agoraphobia</a:t>
            </a:r>
            <a:r>
              <a:rPr lang="en-US" sz="3600" dirty="0" smtClean="0">
                <a:solidFill>
                  <a:schemeClr val="tx1"/>
                </a:solidFill>
              </a:rPr>
              <a:t> – fears of being out in public</a:t>
            </a:r>
            <a:endParaRPr lang="en-US" sz="3600" dirty="0"/>
          </a:p>
        </p:txBody>
      </p:sp>
    </p:spTree>
    <p:extLst>
      <p:ext uri="{BB962C8B-B14F-4D97-AF65-F5344CB8AC3E}">
        <p14:creationId xmlns:p14="http://schemas.microsoft.com/office/powerpoint/2010/main" val="13766025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Explanations of panic disorder: Biology</a:t>
            </a:r>
            <a:endParaRPr lang="en-US" dirty="0"/>
          </a:p>
        </p:txBody>
      </p:sp>
      <p:sp>
        <p:nvSpPr>
          <p:cNvPr id="3" name="Content Placeholder 2"/>
          <p:cNvSpPr>
            <a:spLocks noGrp="1"/>
          </p:cNvSpPr>
          <p:nvPr>
            <p:ph idx="1"/>
          </p:nvPr>
        </p:nvSpPr>
        <p:spPr/>
        <p:txBody>
          <a:bodyPr>
            <a:normAutofit/>
          </a:bodyPr>
          <a:lstStyle/>
          <a:p>
            <a:r>
              <a:rPr lang="en-US" sz="2800" dirty="0" smtClean="0"/>
              <a:t>Heredity</a:t>
            </a:r>
          </a:p>
          <a:p>
            <a:r>
              <a:rPr lang="en-US" sz="2800" dirty="0" smtClean="0">
                <a:solidFill>
                  <a:schemeClr val="tx1"/>
                </a:solidFill>
              </a:rPr>
              <a:t>Researchers have </a:t>
            </a:r>
            <a:r>
              <a:rPr lang="en-US" sz="2800" dirty="0">
                <a:solidFill>
                  <a:schemeClr val="tx1"/>
                </a:solidFill>
              </a:rPr>
              <a:t>identified several chromosome regions that might be related to panic (</a:t>
            </a:r>
            <a:r>
              <a:rPr lang="en-US" sz="2800" dirty="0" err="1" smtClean="0">
                <a:solidFill>
                  <a:schemeClr val="tx1"/>
                </a:solidFill>
              </a:rPr>
              <a:t>Maron</a:t>
            </a:r>
            <a:r>
              <a:rPr lang="en-US" sz="2800" dirty="0" smtClean="0">
                <a:solidFill>
                  <a:schemeClr val="tx1"/>
                </a:solidFill>
              </a:rPr>
              <a:t> &amp; </a:t>
            </a:r>
            <a:r>
              <a:rPr lang="en-US" sz="2800" dirty="0">
                <a:solidFill>
                  <a:schemeClr val="tx1"/>
                </a:solidFill>
              </a:rPr>
              <a:t>colleagues, 2010</a:t>
            </a:r>
            <a:r>
              <a:rPr lang="en-US" sz="2800" dirty="0" smtClean="0">
                <a:solidFill>
                  <a:schemeClr val="tx1"/>
                </a:solidFill>
              </a:rPr>
              <a:t>)</a:t>
            </a:r>
          </a:p>
          <a:p>
            <a:r>
              <a:rPr lang="en-US" sz="2800" dirty="0" smtClean="0">
                <a:solidFill>
                  <a:schemeClr val="tx1"/>
                </a:solidFill>
              </a:rPr>
              <a:t>Neural pathway associated with the amygdala </a:t>
            </a:r>
          </a:p>
          <a:p>
            <a:r>
              <a:rPr lang="en-US" sz="2800" dirty="0" smtClean="0">
                <a:solidFill>
                  <a:schemeClr val="tx1"/>
                </a:solidFill>
              </a:rPr>
              <a:t>Dysfunction of GABA system (inhibitory neurotransmitter – feel calm)</a:t>
            </a:r>
            <a:endParaRPr lang="en-US" sz="2800" dirty="0"/>
          </a:p>
        </p:txBody>
      </p:sp>
    </p:spTree>
    <p:extLst>
      <p:ext uri="{BB962C8B-B14F-4D97-AF65-F5344CB8AC3E}">
        <p14:creationId xmlns:p14="http://schemas.microsoft.com/office/powerpoint/2010/main" val="16984762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Explanations of panic disorder: cognitive</a:t>
            </a:r>
            <a:endParaRPr lang="en-US" dirty="0"/>
          </a:p>
        </p:txBody>
      </p:sp>
      <p:sp>
        <p:nvSpPr>
          <p:cNvPr id="3" name="Content Placeholder 2"/>
          <p:cNvSpPr>
            <a:spLocks noGrp="1"/>
          </p:cNvSpPr>
          <p:nvPr>
            <p:ph idx="1"/>
          </p:nvPr>
        </p:nvSpPr>
        <p:spPr/>
        <p:txBody>
          <a:bodyPr>
            <a:normAutofit/>
          </a:bodyPr>
          <a:lstStyle/>
          <a:p>
            <a:pPr marL="0" indent="0">
              <a:buNone/>
            </a:pPr>
            <a:r>
              <a:rPr lang="en-US" sz="3600" b="1" dirty="0" err="1"/>
              <a:t>Interoceptive</a:t>
            </a:r>
            <a:r>
              <a:rPr lang="en-US" sz="3600" b="1" dirty="0"/>
              <a:t> </a:t>
            </a:r>
            <a:r>
              <a:rPr lang="en-US" sz="3600" b="1" dirty="0" smtClean="0"/>
              <a:t>sensitivity</a:t>
            </a:r>
          </a:p>
          <a:p>
            <a:r>
              <a:rPr lang="en-US" sz="3600" dirty="0" smtClean="0"/>
              <a:t>Sensitivity </a:t>
            </a:r>
            <a:r>
              <a:rPr lang="en-US" sz="3600" dirty="0"/>
              <a:t>to body </a:t>
            </a:r>
            <a:r>
              <a:rPr lang="en-US" sz="3600" dirty="0" smtClean="0"/>
              <a:t>sensations</a:t>
            </a:r>
          </a:p>
          <a:p>
            <a:pPr marL="0" indent="0">
              <a:buNone/>
            </a:pPr>
            <a:r>
              <a:rPr lang="en-US" sz="3600" b="1" dirty="0" smtClean="0"/>
              <a:t>Catastrophic misinterpretations</a:t>
            </a:r>
            <a:endParaRPr lang="en-US" sz="3600" b="1" dirty="0"/>
          </a:p>
          <a:p>
            <a:r>
              <a:rPr lang="en-US" sz="3600" dirty="0"/>
              <a:t>Extreme and </a:t>
            </a:r>
            <a:r>
              <a:rPr lang="en-US" sz="3600" dirty="0" smtClean="0"/>
              <a:t>incorrect interpretations </a:t>
            </a:r>
            <a:r>
              <a:rPr lang="en-US" sz="3600" dirty="0"/>
              <a:t>for </a:t>
            </a:r>
            <a:r>
              <a:rPr lang="en-US" sz="3600" dirty="0" smtClean="0"/>
              <a:t>ambiguous body </a:t>
            </a:r>
            <a:r>
              <a:rPr lang="en-US" sz="3600" dirty="0"/>
              <a:t>sensations</a:t>
            </a:r>
          </a:p>
        </p:txBody>
      </p:sp>
    </p:spTree>
    <p:extLst>
      <p:ext uri="{BB962C8B-B14F-4D97-AF65-F5344CB8AC3E}">
        <p14:creationId xmlns:p14="http://schemas.microsoft.com/office/powerpoint/2010/main" val="39450212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Posttraumatic stress disorder (PTSD)</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60716933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Posttraumatic stress disorder (PTSD)</a:t>
            </a:r>
            <a:endParaRPr lang="en-US" dirty="0"/>
          </a:p>
        </p:txBody>
      </p:sp>
      <p:sp>
        <p:nvSpPr>
          <p:cNvPr id="3" name="Content Placeholder 2"/>
          <p:cNvSpPr>
            <a:spLocks noGrp="1"/>
          </p:cNvSpPr>
          <p:nvPr>
            <p:ph idx="1"/>
          </p:nvPr>
        </p:nvSpPr>
        <p:spPr/>
        <p:txBody>
          <a:bodyPr>
            <a:normAutofit fontScale="92500"/>
          </a:bodyPr>
          <a:lstStyle/>
          <a:p>
            <a:r>
              <a:rPr lang="en-US" sz="3200" dirty="0"/>
              <a:t>PTSD is precipitated by </a:t>
            </a:r>
            <a:r>
              <a:rPr lang="en-US" sz="3200" dirty="0" smtClean="0"/>
              <a:t>some type </a:t>
            </a:r>
            <a:r>
              <a:rPr lang="en-US" sz="3200" dirty="0"/>
              <a:t>of traumatic event, such as witnessing the violent death of a friend </a:t>
            </a:r>
            <a:r>
              <a:rPr lang="en-US" sz="3200" dirty="0" smtClean="0"/>
              <a:t>or family </a:t>
            </a:r>
            <a:r>
              <a:rPr lang="en-US" sz="3200" dirty="0"/>
              <a:t>member, being seriously injured in an accident, or being </a:t>
            </a:r>
            <a:r>
              <a:rPr lang="en-US" sz="3200" dirty="0" smtClean="0"/>
              <a:t>sexually assaults.</a:t>
            </a:r>
          </a:p>
          <a:p>
            <a:r>
              <a:rPr lang="en-US" sz="3200" dirty="0"/>
              <a:t>Characteristics of PTSD include intrusive memories of the event, flashbacks (</a:t>
            </a:r>
            <a:r>
              <a:rPr lang="en-US" sz="3200" dirty="0" smtClean="0"/>
              <a:t>re-experiencing the </a:t>
            </a:r>
            <a:r>
              <a:rPr lang="en-US" sz="3200" dirty="0"/>
              <a:t>event), nightmares, feelings of fear or guilt, an exaggerated </a:t>
            </a:r>
            <a:r>
              <a:rPr lang="en-US" sz="3200" dirty="0" smtClean="0"/>
              <a:t>startle reaction</a:t>
            </a:r>
            <a:r>
              <a:rPr lang="en-US" sz="3200" dirty="0"/>
              <a:t>, difficulty sleeping, and avoiding activities or places that are </a:t>
            </a:r>
            <a:r>
              <a:rPr lang="en-US" sz="3200" dirty="0" smtClean="0"/>
              <a:t>associated with </a:t>
            </a:r>
            <a:r>
              <a:rPr lang="en-US" sz="3200" dirty="0"/>
              <a:t>the traumatic event.</a:t>
            </a:r>
          </a:p>
        </p:txBody>
      </p:sp>
    </p:spTree>
    <p:extLst>
      <p:ext uri="{BB962C8B-B14F-4D97-AF65-F5344CB8AC3E}">
        <p14:creationId xmlns:p14="http://schemas.microsoft.com/office/powerpoint/2010/main" val="44397325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Obsessive-compulsive disorder (OCD)</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366566528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Obsessive-compulsive disorder</a:t>
            </a:r>
            <a:endParaRPr lang="en-US" dirty="0"/>
          </a:p>
        </p:txBody>
      </p:sp>
      <p:sp>
        <p:nvSpPr>
          <p:cNvPr id="5" name="Content Placeholder 4"/>
          <p:cNvSpPr>
            <a:spLocks noGrp="1"/>
          </p:cNvSpPr>
          <p:nvPr>
            <p:ph idx="1"/>
          </p:nvPr>
        </p:nvSpPr>
        <p:spPr/>
        <p:txBody>
          <a:bodyPr>
            <a:normAutofit/>
          </a:bodyPr>
          <a:lstStyle/>
          <a:p>
            <a:pPr marL="0" indent="0">
              <a:buNone/>
            </a:pPr>
            <a:r>
              <a:rPr lang="en-US" sz="3200" b="1" dirty="0"/>
              <a:t>Obsessions</a:t>
            </a:r>
          </a:p>
          <a:p>
            <a:r>
              <a:rPr lang="en-US" sz="3200" dirty="0"/>
              <a:t>Unwanted intrusive </a:t>
            </a:r>
            <a:r>
              <a:rPr lang="en-US" sz="3200" dirty="0" smtClean="0"/>
              <a:t>thoughts, desires</a:t>
            </a:r>
            <a:r>
              <a:rPr lang="en-US" sz="3200" dirty="0"/>
              <a:t>, or images that tend </a:t>
            </a:r>
            <a:r>
              <a:rPr lang="en-US" sz="3200" dirty="0" smtClean="0"/>
              <a:t>to provoke </a:t>
            </a:r>
            <a:r>
              <a:rPr lang="en-US" sz="3200" dirty="0"/>
              <a:t>anxiety</a:t>
            </a:r>
          </a:p>
          <a:p>
            <a:pPr marL="0" indent="0">
              <a:buNone/>
            </a:pPr>
            <a:r>
              <a:rPr lang="en-US" sz="3200" b="1" dirty="0"/>
              <a:t>Compulsions</a:t>
            </a:r>
          </a:p>
          <a:p>
            <a:r>
              <a:rPr lang="en-US" sz="3200" dirty="0"/>
              <a:t>Behaviors or thoughts </a:t>
            </a:r>
            <a:r>
              <a:rPr lang="en-US" sz="3200" dirty="0" smtClean="0"/>
              <a:t>that temporarily </a:t>
            </a:r>
            <a:r>
              <a:rPr lang="en-US" sz="3200" dirty="0"/>
              <a:t>relieve the </a:t>
            </a:r>
            <a:r>
              <a:rPr lang="en-US" sz="3200" dirty="0" smtClean="0"/>
              <a:t>anxiety caused </a:t>
            </a:r>
            <a:r>
              <a:rPr lang="en-US" sz="3200" dirty="0"/>
              <a:t>by obsessions</a:t>
            </a:r>
          </a:p>
        </p:txBody>
      </p:sp>
    </p:spTree>
    <p:extLst>
      <p:ext uri="{BB962C8B-B14F-4D97-AF65-F5344CB8AC3E}">
        <p14:creationId xmlns:p14="http://schemas.microsoft.com/office/powerpoint/2010/main" val="115597094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Explanations of </a:t>
            </a:r>
            <a:r>
              <a:rPr lang="en-US" dirty="0" err="1" smtClean="0"/>
              <a:t>ocd</a:t>
            </a:r>
            <a:r>
              <a:rPr lang="en-US" dirty="0" smtClean="0"/>
              <a:t>: biological</a:t>
            </a:r>
            <a:endParaRPr lang="en-US" dirty="0"/>
          </a:p>
        </p:txBody>
      </p:sp>
      <p:sp>
        <p:nvSpPr>
          <p:cNvPr id="3" name="Content Placeholder 2"/>
          <p:cNvSpPr>
            <a:spLocks noGrp="1"/>
          </p:cNvSpPr>
          <p:nvPr>
            <p:ph idx="1"/>
          </p:nvPr>
        </p:nvSpPr>
        <p:spPr/>
        <p:txBody>
          <a:bodyPr>
            <a:normAutofit/>
          </a:bodyPr>
          <a:lstStyle/>
          <a:p>
            <a:pPr marL="0" indent="0">
              <a:buNone/>
            </a:pPr>
            <a:r>
              <a:rPr lang="en-US" sz="3600" dirty="0" smtClean="0"/>
              <a:t>Biological </a:t>
            </a:r>
          </a:p>
          <a:p>
            <a:r>
              <a:rPr lang="en-US" sz="3600" dirty="0" smtClean="0"/>
              <a:t>Genetic</a:t>
            </a:r>
          </a:p>
          <a:p>
            <a:r>
              <a:rPr lang="en-US" sz="3600" dirty="0" smtClean="0"/>
              <a:t>Serotonin &amp; Glutamate</a:t>
            </a:r>
          </a:p>
        </p:txBody>
      </p:sp>
    </p:spTree>
    <p:extLst>
      <p:ext uri="{BB962C8B-B14F-4D97-AF65-F5344CB8AC3E}">
        <p14:creationId xmlns:p14="http://schemas.microsoft.com/office/powerpoint/2010/main" val="375469391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Explanations of </a:t>
            </a:r>
            <a:r>
              <a:rPr lang="en-US" dirty="0" err="1" smtClean="0"/>
              <a:t>ocd</a:t>
            </a:r>
            <a:r>
              <a:rPr lang="en-US" dirty="0" smtClean="0"/>
              <a:t>: Cognitive</a:t>
            </a:r>
            <a:endParaRPr lang="en-US" dirty="0"/>
          </a:p>
        </p:txBody>
      </p:sp>
      <p:sp>
        <p:nvSpPr>
          <p:cNvPr id="3" name="Content Placeholder 2"/>
          <p:cNvSpPr>
            <a:spLocks noGrp="1"/>
          </p:cNvSpPr>
          <p:nvPr>
            <p:ph idx="1"/>
          </p:nvPr>
        </p:nvSpPr>
        <p:spPr>
          <a:xfrm>
            <a:off x="581192" y="2029721"/>
            <a:ext cx="11377726" cy="4622091"/>
          </a:xfrm>
        </p:spPr>
        <p:txBody>
          <a:bodyPr>
            <a:normAutofit fontScale="70000" lnSpcReduction="20000"/>
          </a:bodyPr>
          <a:lstStyle/>
          <a:p>
            <a:pPr marL="0" indent="0">
              <a:buNone/>
            </a:pPr>
            <a:r>
              <a:rPr lang="en-US" sz="2800" b="1" dirty="0">
                <a:latin typeface="Arial" panose="020B0604020202020204" pitchFamily="34" charset="0"/>
                <a:cs typeface="Arial" panose="020B0604020202020204" pitchFamily="34" charset="0"/>
              </a:rPr>
              <a:t>Inflated responsibility: </a:t>
            </a:r>
            <a:endParaRPr lang="en-US" sz="2800" b="1" dirty="0" smtClean="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A </a:t>
            </a:r>
            <a:r>
              <a:rPr lang="en-US" sz="2800" dirty="0">
                <a:latin typeface="Arial" panose="020B0604020202020204" pitchFamily="34" charset="0"/>
                <a:cs typeface="Arial" panose="020B0604020202020204" pitchFamily="34" charset="0"/>
              </a:rPr>
              <a:t>symptom of OCD that pertains to the tendency to take responsibility for an outcome no matter how small one’s role might have </a:t>
            </a:r>
            <a:r>
              <a:rPr lang="en-US" sz="2800" dirty="0" smtClean="0">
                <a:latin typeface="Arial" panose="020B0604020202020204" pitchFamily="34" charset="0"/>
                <a:cs typeface="Arial" panose="020B0604020202020204" pitchFamily="34" charset="0"/>
              </a:rPr>
              <a:t>been</a:t>
            </a:r>
          </a:p>
          <a:p>
            <a:r>
              <a:rPr lang="en-US" sz="2800" dirty="0" smtClean="0">
                <a:latin typeface="Arial" panose="020B0604020202020204" pitchFamily="34" charset="0"/>
                <a:cs typeface="Arial" panose="020B0604020202020204" pitchFamily="34" charset="0"/>
              </a:rPr>
              <a:t>e.g. spill the can of coke</a:t>
            </a:r>
            <a:endParaRPr lang="en-US" sz="2800" dirty="0">
              <a:latin typeface="Arial" panose="020B0604020202020204" pitchFamily="34" charset="0"/>
              <a:cs typeface="Arial" panose="020B0604020202020204" pitchFamily="34" charset="0"/>
            </a:endParaRPr>
          </a:p>
          <a:p>
            <a:pPr marL="0" indent="0">
              <a:buNone/>
            </a:pPr>
            <a:r>
              <a:rPr lang="en-US" sz="2800" b="1" dirty="0">
                <a:latin typeface="Arial" panose="020B0604020202020204" pitchFamily="34" charset="0"/>
                <a:cs typeface="Arial" panose="020B0604020202020204" pitchFamily="34" charset="0"/>
              </a:rPr>
              <a:t>Thought-action fusion</a:t>
            </a:r>
          </a:p>
          <a:p>
            <a:r>
              <a:rPr lang="en-US" sz="2800" dirty="0">
                <a:latin typeface="Arial" panose="020B0604020202020204" pitchFamily="34" charset="0"/>
                <a:cs typeface="Arial" panose="020B0604020202020204" pitchFamily="34" charset="0"/>
              </a:rPr>
              <a:t>A symptom of OCD that </a:t>
            </a:r>
            <a:r>
              <a:rPr lang="en-US" sz="2800" dirty="0" smtClean="0">
                <a:latin typeface="Arial" panose="020B0604020202020204" pitchFamily="34" charset="0"/>
                <a:cs typeface="Arial" panose="020B0604020202020204" pitchFamily="34" charset="0"/>
              </a:rPr>
              <a:t>can include </a:t>
            </a:r>
            <a:r>
              <a:rPr lang="en-US" sz="2800" dirty="0">
                <a:latin typeface="Arial" panose="020B0604020202020204" pitchFamily="34" charset="0"/>
                <a:cs typeface="Arial" panose="020B0604020202020204" pitchFamily="34" charset="0"/>
              </a:rPr>
              <a:t>the idea that having an unwanted bad thought is as bad as doing the action, as well as the idea that thinking about an outcome can make it </a:t>
            </a:r>
            <a:r>
              <a:rPr lang="en-US" sz="2800" dirty="0" smtClean="0">
                <a:latin typeface="Arial" panose="020B0604020202020204" pitchFamily="34" charset="0"/>
                <a:cs typeface="Arial" panose="020B0604020202020204" pitchFamily="34" charset="0"/>
              </a:rPr>
              <a:t>happen.</a:t>
            </a:r>
          </a:p>
          <a:p>
            <a:r>
              <a:rPr lang="en-US" sz="2800" dirty="0" smtClean="0">
                <a:latin typeface="Arial" panose="020B0604020202020204" pitchFamily="34" charset="0"/>
                <a:cs typeface="Arial" panose="020B0604020202020204" pitchFamily="34" charset="0"/>
              </a:rPr>
              <a:t>e.g. thinking about stealing the money</a:t>
            </a:r>
          </a:p>
          <a:p>
            <a:pPr marL="0" indent="0">
              <a:buNone/>
            </a:pPr>
            <a:r>
              <a:rPr lang="en-US" sz="2800" b="1" dirty="0">
                <a:latin typeface="Arial" panose="020B0604020202020204" pitchFamily="34" charset="0"/>
                <a:cs typeface="Arial" panose="020B0604020202020204" pitchFamily="34" charset="0"/>
              </a:rPr>
              <a:t>Overestimation of threat</a:t>
            </a:r>
          </a:p>
          <a:p>
            <a:r>
              <a:rPr lang="en-US" sz="2800" dirty="0">
                <a:latin typeface="Arial" panose="020B0604020202020204" pitchFamily="34" charset="0"/>
                <a:cs typeface="Arial" panose="020B0604020202020204" pitchFamily="34" charset="0"/>
              </a:rPr>
              <a:t>A symptom of OCD </a:t>
            </a:r>
            <a:r>
              <a:rPr lang="en-US" sz="2800" dirty="0" smtClean="0">
                <a:latin typeface="Arial" panose="020B0604020202020204" pitchFamily="34" charset="0"/>
                <a:cs typeface="Arial" panose="020B0604020202020204" pitchFamily="34" charset="0"/>
              </a:rPr>
              <a:t>that involves </a:t>
            </a:r>
            <a:r>
              <a:rPr lang="en-US" sz="2800" dirty="0">
                <a:latin typeface="Arial" panose="020B0604020202020204" pitchFamily="34" charset="0"/>
                <a:cs typeface="Arial" panose="020B0604020202020204" pitchFamily="34" charset="0"/>
              </a:rPr>
              <a:t>feeling that </a:t>
            </a:r>
            <a:r>
              <a:rPr lang="en-US" sz="2800" dirty="0" smtClean="0">
                <a:latin typeface="Arial" panose="020B0604020202020204" pitchFamily="34" charset="0"/>
                <a:cs typeface="Arial" panose="020B0604020202020204" pitchFamily="34" charset="0"/>
              </a:rPr>
              <a:t>an intrusive </a:t>
            </a:r>
            <a:r>
              <a:rPr lang="en-US" sz="2800" dirty="0">
                <a:latin typeface="Arial" panose="020B0604020202020204" pitchFamily="34" charset="0"/>
                <a:cs typeface="Arial" panose="020B0604020202020204" pitchFamily="34" charset="0"/>
              </a:rPr>
              <a:t>thought could lead </a:t>
            </a:r>
            <a:r>
              <a:rPr lang="en-US" sz="2800" dirty="0" smtClean="0">
                <a:latin typeface="Arial" panose="020B0604020202020204" pitchFamily="34" charset="0"/>
                <a:cs typeface="Arial" panose="020B0604020202020204" pitchFamily="34" charset="0"/>
              </a:rPr>
              <a:t>to severe consequences</a:t>
            </a:r>
          </a:p>
          <a:p>
            <a:r>
              <a:rPr lang="en-US" sz="2800" dirty="0" smtClean="0">
                <a:latin typeface="Arial" panose="020B0604020202020204" pitchFamily="34" charset="0"/>
                <a:cs typeface="Arial" panose="020B0604020202020204" pitchFamily="34" charset="0"/>
              </a:rPr>
              <a:t>e.g. throw important things away</a:t>
            </a:r>
            <a:endParaRPr lang="en-US" sz="2800"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29167306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Mood Disorders</a:t>
            </a:r>
            <a:endParaRPr lang="en-US" dirty="0"/>
          </a:p>
        </p:txBody>
      </p:sp>
      <p:sp>
        <p:nvSpPr>
          <p:cNvPr id="6" name="Text Placeholder 5"/>
          <p:cNvSpPr>
            <a:spLocks noGrp="1"/>
          </p:cNvSpPr>
          <p:nvPr>
            <p:ph type="body" idx="1"/>
          </p:nvPr>
        </p:nvSpPr>
        <p:spPr/>
        <p:txBody>
          <a:bodyPr/>
          <a:lstStyle/>
          <a:p>
            <a:r>
              <a:rPr lang="en-US" dirty="0"/>
              <a:t>characterized by emotional extremes</a:t>
            </a:r>
          </a:p>
          <a:p>
            <a:endParaRPr lang="en-US" dirty="0"/>
          </a:p>
        </p:txBody>
      </p:sp>
    </p:spTree>
    <p:extLst>
      <p:ext uri="{BB962C8B-B14F-4D97-AF65-F5344CB8AC3E}">
        <p14:creationId xmlns:p14="http://schemas.microsoft.com/office/powerpoint/2010/main" val="401990440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Mood disorders</a:t>
            </a:r>
            <a:endParaRPr lang="en-US" dirty="0"/>
          </a:p>
        </p:txBody>
      </p:sp>
      <p:sp>
        <p:nvSpPr>
          <p:cNvPr id="5" name="Content Placeholder 4"/>
          <p:cNvSpPr>
            <a:spLocks noGrp="1"/>
          </p:cNvSpPr>
          <p:nvPr>
            <p:ph idx="1"/>
          </p:nvPr>
        </p:nvSpPr>
        <p:spPr>
          <a:xfrm>
            <a:off x="581192" y="2180495"/>
            <a:ext cx="11029615" cy="4363739"/>
          </a:xfrm>
        </p:spPr>
        <p:txBody>
          <a:bodyPr>
            <a:noAutofit/>
          </a:bodyPr>
          <a:lstStyle/>
          <a:p>
            <a:pPr marL="0" indent="0">
              <a:buNone/>
            </a:pPr>
            <a:r>
              <a:rPr lang="en-US" sz="2800" b="1" dirty="0" smtClean="0"/>
              <a:t>Major </a:t>
            </a:r>
            <a:r>
              <a:rPr lang="en-US" sz="2800" b="1" dirty="0"/>
              <a:t>Depressive Disorder </a:t>
            </a:r>
            <a:r>
              <a:rPr lang="en-US" sz="2800" dirty="0"/>
              <a:t>: a mood disorder in which a person, for no apparent reason, experiences </a:t>
            </a:r>
            <a:r>
              <a:rPr lang="en-US" sz="2800" i="1" dirty="0"/>
              <a:t>two or more weeks </a:t>
            </a:r>
            <a:r>
              <a:rPr lang="en-US" sz="2800" dirty="0"/>
              <a:t>of depressed moods, feelings of worthlessness, and diminished interest or pleasure in most </a:t>
            </a:r>
            <a:r>
              <a:rPr lang="en-US" sz="2800" dirty="0" smtClean="0"/>
              <a:t>activities</a:t>
            </a:r>
          </a:p>
          <a:p>
            <a:r>
              <a:rPr lang="en-US" sz="2800" b="1" dirty="0"/>
              <a:t>Seasonal </a:t>
            </a:r>
            <a:r>
              <a:rPr lang="en-US" sz="2800" b="1" dirty="0" smtClean="0"/>
              <a:t>affective disorder </a:t>
            </a:r>
            <a:r>
              <a:rPr lang="en-US" sz="2800" b="1" dirty="0"/>
              <a:t>(</a:t>
            </a:r>
            <a:r>
              <a:rPr lang="en-US" sz="2800" b="1" dirty="0" smtClean="0"/>
              <a:t>SAD):  </a:t>
            </a:r>
            <a:r>
              <a:rPr lang="en-US" sz="2800" dirty="0" smtClean="0"/>
              <a:t>A </a:t>
            </a:r>
            <a:r>
              <a:rPr lang="en-US" sz="2800" dirty="0"/>
              <a:t>subtype of major </a:t>
            </a:r>
            <a:r>
              <a:rPr lang="en-US" sz="2800" dirty="0" smtClean="0"/>
              <a:t>depression in </a:t>
            </a:r>
            <a:r>
              <a:rPr lang="en-US" sz="2800" dirty="0"/>
              <a:t>which people </a:t>
            </a:r>
            <a:r>
              <a:rPr lang="en-US" sz="2800" dirty="0" smtClean="0"/>
              <a:t>become depressed </a:t>
            </a:r>
            <a:r>
              <a:rPr lang="en-US" sz="2800" dirty="0"/>
              <a:t>in the winter (</a:t>
            </a:r>
            <a:r>
              <a:rPr lang="en-US" sz="2800" dirty="0" smtClean="0"/>
              <a:t>when the </a:t>
            </a:r>
            <a:r>
              <a:rPr lang="en-US" sz="2800" dirty="0"/>
              <a:t>days are shorter) </a:t>
            </a:r>
            <a:r>
              <a:rPr lang="en-US" sz="2800" dirty="0" smtClean="0"/>
              <a:t>but recover </a:t>
            </a:r>
            <a:r>
              <a:rPr lang="en-US" sz="2800" dirty="0"/>
              <a:t>in the spring</a:t>
            </a:r>
          </a:p>
          <a:p>
            <a:r>
              <a:rPr lang="en-US" sz="2800" b="1" dirty="0" smtClean="0"/>
              <a:t>Dysthymia:</a:t>
            </a:r>
            <a:r>
              <a:rPr lang="en-US" sz="2800" dirty="0" smtClean="0"/>
              <a:t>  A </a:t>
            </a:r>
            <a:r>
              <a:rPr lang="en-US" sz="2800" dirty="0"/>
              <a:t>type of depression </a:t>
            </a:r>
            <a:r>
              <a:rPr lang="en-US" sz="2800" dirty="0" smtClean="0"/>
              <a:t>that is </a:t>
            </a:r>
            <a:r>
              <a:rPr lang="en-US" sz="2800" dirty="0"/>
              <a:t>less severe than </a:t>
            </a:r>
            <a:r>
              <a:rPr lang="en-US" sz="2800" dirty="0" smtClean="0"/>
              <a:t>major depression</a:t>
            </a:r>
            <a:r>
              <a:rPr lang="en-US" sz="2800" dirty="0"/>
              <a:t>, but longer lasting</a:t>
            </a:r>
            <a:endParaRPr lang="en-US" sz="2800" dirty="0" smtClean="0"/>
          </a:p>
        </p:txBody>
      </p:sp>
    </p:spTree>
    <p:extLst>
      <p:ext uri="{BB962C8B-B14F-4D97-AF65-F5344CB8AC3E}">
        <p14:creationId xmlns:p14="http://schemas.microsoft.com/office/powerpoint/2010/main" val="159485730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Depression: Diagnostic </a:t>
            </a:r>
            <a:r>
              <a:rPr lang="en-US" dirty="0"/>
              <a:t>Criteria</a:t>
            </a:r>
          </a:p>
        </p:txBody>
      </p:sp>
      <p:sp>
        <p:nvSpPr>
          <p:cNvPr id="3" name="Content Placeholder 2"/>
          <p:cNvSpPr>
            <a:spLocks noGrp="1"/>
          </p:cNvSpPr>
          <p:nvPr>
            <p:ph idx="1"/>
          </p:nvPr>
        </p:nvSpPr>
        <p:spPr>
          <a:xfrm>
            <a:off x="581192" y="2061882"/>
            <a:ext cx="11029615" cy="4482353"/>
          </a:xfrm>
        </p:spPr>
        <p:txBody>
          <a:bodyPr>
            <a:normAutofit fontScale="92500" lnSpcReduction="20000"/>
          </a:bodyPr>
          <a:lstStyle/>
          <a:p>
            <a:pPr marL="0" indent="0">
              <a:buNone/>
            </a:pPr>
            <a:r>
              <a:rPr lang="en-US" sz="2200" dirty="0">
                <a:latin typeface="Arial" panose="020B0604020202020204" pitchFamily="34" charset="0"/>
                <a:cs typeface="Arial" panose="020B0604020202020204" pitchFamily="34" charset="0"/>
              </a:rPr>
              <a:t>Specific symptoms, at least 5 of these 9, present nearly every day:</a:t>
            </a:r>
          </a:p>
          <a:p>
            <a:pPr>
              <a:buAutoNum type="arabicPeriod"/>
            </a:pPr>
            <a:r>
              <a:rPr lang="en-US" sz="2200" dirty="0" smtClean="0">
                <a:latin typeface="Arial" panose="020B0604020202020204" pitchFamily="34" charset="0"/>
                <a:cs typeface="Arial" panose="020B0604020202020204" pitchFamily="34" charset="0"/>
              </a:rPr>
              <a:t>Depressed </a:t>
            </a:r>
            <a:r>
              <a:rPr lang="en-US" sz="2200" dirty="0">
                <a:latin typeface="Arial" panose="020B0604020202020204" pitchFamily="34" charset="0"/>
                <a:cs typeface="Arial" panose="020B0604020202020204" pitchFamily="34" charset="0"/>
              </a:rPr>
              <a:t>mood or irritable most of the day, nearly every day, as indicated by either subjective </a:t>
            </a:r>
            <a:r>
              <a:rPr lang="en-US" sz="2200" dirty="0" smtClean="0">
                <a:latin typeface="Arial" panose="020B0604020202020204" pitchFamily="34" charset="0"/>
                <a:cs typeface="Arial" panose="020B0604020202020204" pitchFamily="34" charset="0"/>
              </a:rPr>
              <a:t>report (e.g</a:t>
            </a:r>
            <a:r>
              <a:rPr lang="en-US" sz="2200" dirty="0">
                <a:latin typeface="Arial" panose="020B0604020202020204" pitchFamily="34" charset="0"/>
                <a:cs typeface="Arial" panose="020B0604020202020204" pitchFamily="34" charset="0"/>
              </a:rPr>
              <a:t>., feels sad or empty) or observation made by others (e.g., appears tearful</a:t>
            </a:r>
            <a:r>
              <a:rPr lang="en-US" sz="2200" dirty="0" smtClean="0">
                <a:latin typeface="Arial" panose="020B0604020202020204" pitchFamily="34" charset="0"/>
                <a:cs typeface="Arial" panose="020B0604020202020204" pitchFamily="34" charset="0"/>
              </a:rPr>
              <a:t>).</a:t>
            </a:r>
          </a:p>
          <a:p>
            <a:pPr>
              <a:buAutoNum type="arabicPeriod"/>
            </a:pPr>
            <a:r>
              <a:rPr lang="en-US" sz="2200" dirty="0" smtClean="0">
                <a:latin typeface="Arial" panose="020B0604020202020204" pitchFamily="34" charset="0"/>
                <a:cs typeface="Arial" panose="020B0604020202020204" pitchFamily="34" charset="0"/>
              </a:rPr>
              <a:t>Decreased </a:t>
            </a:r>
            <a:r>
              <a:rPr lang="en-US" sz="2200" dirty="0">
                <a:latin typeface="Arial" panose="020B0604020202020204" pitchFamily="34" charset="0"/>
                <a:cs typeface="Arial" panose="020B0604020202020204" pitchFamily="34" charset="0"/>
              </a:rPr>
              <a:t>interest or pleasure in most activities, most of each </a:t>
            </a:r>
            <a:r>
              <a:rPr lang="en-US" sz="2200" dirty="0" smtClean="0">
                <a:latin typeface="Arial" panose="020B0604020202020204" pitchFamily="34" charset="0"/>
                <a:cs typeface="Arial" panose="020B0604020202020204" pitchFamily="34" charset="0"/>
              </a:rPr>
              <a:t>day</a:t>
            </a:r>
          </a:p>
          <a:p>
            <a:pPr>
              <a:buAutoNum type="arabicPeriod"/>
            </a:pPr>
            <a:r>
              <a:rPr lang="en-US" sz="2200" dirty="0" smtClean="0">
                <a:latin typeface="Arial" panose="020B0604020202020204" pitchFamily="34" charset="0"/>
                <a:cs typeface="Arial" panose="020B0604020202020204" pitchFamily="34" charset="0"/>
              </a:rPr>
              <a:t>Significant </a:t>
            </a:r>
            <a:r>
              <a:rPr lang="en-US" sz="2200" dirty="0">
                <a:latin typeface="Arial" panose="020B0604020202020204" pitchFamily="34" charset="0"/>
                <a:cs typeface="Arial" panose="020B0604020202020204" pitchFamily="34" charset="0"/>
              </a:rPr>
              <a:t>weight change (5%) or change in </a:t>
            </a:r>
            <a:r>
              <a:rPr lang="en-US" sz="2200" dirty="0" smtClean="0">
                <a:latin typeface="Arial" panose="020B0604020202020204" pitchFamily="34" charset="0"/>
                <a:cs typeface="Arial" panose="020B0604020202020204" pitchFamily="34" charset="0"/>
              </a:rPr>
              <a:t>appetite</a:t>
            </a:r>
          </a:p>
          <a:p>
            <a:pPr>
              <a:buAutoNum type="arabicPeriod"/>
            </a:pPr>
            <a:r>
              <a:rPr lang="en-US" sz="2200" dirty="0" smtClean="0">
                <a:latin typeface="Arial" panose="020B0604020202020204" pitchFamily="34" charset="0"/>
                <a:cs typeface="Arial" panose="020B0604020202020204" pitchFamily="34" charset="0"/>
              </a:rPr>
              <a:t>Change </a:t>
            </a:r>
            <a:r>
              <a:rPr lang="en-US" sz="2200" dirty="0">
                <a:latin typeface="Arial" panose="020B0604020202020204" pitchFamily="34" charset="0"/>
                <a:cs typeface="Arial" panose="020B0604020202020204" pitchFamily="34" charset="0"/>
              </a:rPr>
              <a:t>in sleep: Insomnia or </a:t>
            </a:r>
            <a:r>
              <a:rPr lang="en-US" sz="2200" dirty="0" smtClean="0">
                <a:latin typeface="Arial" panose="020B0604020202020204" pitchFamily="34" charset="0"/>
                <a:cs typeface="Arial" panose="020B0604020202020204" pitchFamily="34" charset="0"/>
              </a:rPr>
              <a:t>hypersomnia</a:t>
            </a:r>
          </a:p>
          <a:p>
            <a:pPr>
              <a:buAutoNum type="arabicPeriod"/>
            </a:pPr>
            <a:r>
              <a:rPr lang="en-US" sz="2200" dirty="0" smtClean="0">
                <a:latin typeface="Arial" panose="020B0604020202020204" pitchFamily="34" charset="0"/>
                <a:cs typeface="Arial" panose="020B0604020202020204" pitchFamily="34" charset="0"/>
              </a:rPr>
              <a:t>Change in activity: Psychomotor agitation or retardation</a:t>
            </a:r>
          </a:p>
          <a:p>
            <a:pPr>
              <a:buAutoNum type="arabicPeriod"/>
            </a:pPr>
            <a:r>
              <a:rPr lang="en-US" sz="2200" dirty="0" smtClean="0">
                <a:latin typeface="Arial" panose="020B0604020202020204" pitchFamily="34" charset="0"/>
                <a:cs typeface="Arial" panose="020B0604020202020204" pitchFamily="34" charset="0"/>
              </a:rPr>
              <a:t>Fatigue or loss of energy</a:t>
            </a:r>
          </a:p>
          <a:p>
            <a:pPr>
              <a:buAutoNum type="arabicPeriod"/>
            </a:pPr>
            <a:r>
              <a:rPr lang="en-US" sz="2200" dirty="0" smtClean="0">
                <a:latin typeface="Arial" panose="020B0604020202020204" pitchFamily="34" charset="0"/>
                <a:cs typeface="Arial" panose="020B0604020202020204" pitchFamily="34" charset="0"/>
              </a:rPr>
              <a:t>Guilt/worthlessness: Feelings of worthlessness or excessive or inappropriate guilt</a:t>
            </a:r>
          </a:p>
          <a:p>
            <a:pPr>
              <a:buAutoNum type="arabicPeriod"/>
            </a:pPr>
            <a:r>
              <a:rPr lang="en-US" sz="2200" dirty="0" smtClean="0">
                <a:latin typeface="Arial" panose="020B0604020202020204" pitchFamily="34" charset="0"/>
                <a:cs typeface="Arial" panose="020B0604020202020204" pitchFamily="34" charset="0"/>
              </a:rPr>
              <a:t>Concentration: diminished ability to think or concentrate, or more indecisiveness</a:t>
            </a:r>
          </a:p>
          <a:p>
            <a:pPr>
              <a:buAutoNum type="arabicPeriod"/>
            </a:pPr>
            <a:r>
              <a:rPr lang="en-US" sz="2200" dirty="0" smtClean="0">
                <a:latin typeface="Arial" panose="020B0604020202020204" pitchFamily="34" charset="0"/>
                <a:cs typeface="Arial" panose="020B0604020202020204" pitchFamily="34" charset="0"/>
              </a:rPr>
              <a:t>Suicidality: Thoughts of death or suicide, or has suicide plan </a:t>
            </a:r>
          </a:p>
          <a:p>
            <a:endParaRPr lang="en-US" dirty="0"/>
          </a:p>
        </p:txBody>
      </p:sp>
    </p:spTree>
    <p:extLst>
      <p:ext uri="{BB962C8B-B14F-4D97-AF65-F5344CB8AC3E}">
        <p14:creationId xmlns:p14="http://schemas.microsoft.com/office/powerpoint/2010/main" val="3967116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normAutofit/>
          </a:bodyPr>
          <a:lstStyle/>
          <a:p>
            <a:r>
              <a:rPr lang="en-US" altLang="en-US" sz="4400" dirty="0"/>
              <a:t>Mood Disorders-Depression</a:t>
            </a:r>
            <a:endParaRPr lang="en-US" altLang="en-US" sz="5400" dirty="0"/>
          </a:p>
        </p:txBody>
      </p:sp>
      <p:grpSp>
        <p:nvGrpSpPr>
          <p:cNvPr id="60419" name="Group 3"/>
          <p:cNvGrpSpPr>
            <a:grpSpLocks/>
          </p:cNvGrpSpPr>
          <p:nvPr/>
        </p:nvGrpSpPr>
        <p:grpSpPr bwMode="auto">
          <a:xfrm>
            <a:off x="1121150" y="2208212"/>
            <a:ext cx="9779932" cy="4649788"/>
            <a:chOff x="44" y="1056"/>
            <a:chExt cx="5572" cy="2928"/>
          </a:xfrm>
        </p:grpSpPr>
        <p:graphicFrame>
          <p:nvGraphicFramePr>
            <p:cNvPr id="60420" name="Object 4"/>
            <p:cNvGraphicFramePr>
              <a:graphicFrameLocks noChangeAspect="1"/>
            </p:cNvGraphicFramePr>
            <p:nvPr/>
          </p:nvGraphicFramePr>
          <p:xfrm>
            <a:off x="1152" y="1056"/>
            <a:ext cx="4464" cy="2928"/>
          </p:xfrm>
          <a:graphic>
            <a:graphicData uri="http://schemas.openxmlformats.org/presentationml/2006/ole">
              <mc:AlternateContent xmlns:mc="http://schemas.openxmlformats.org/markup-compatibility/2006">
                <mc:Choice xmlns:v="urn:schemas-microsoft-com:vml" Requires="v">
                  <p:oleObj spid="_x0000_s3085" name="Chart" r:id="rId3" imgW="8296363" imgH="4800499" progId="MSGraph.Chart.8">
                    <p:embed followColorScheme="full"/>
                  </p:oleObj>
                </mc:Choice>
                <mc:Fallback>
                  <p:oleObj name="Chart" r:id="rId3" imgW="8296363" imgH="4800499" progId="MSGraph.Chart.8">
                    <p:embed followColorScheme="full"/>
                    <p:pic>
                      <p:nvPicPr>
                        <p:cNvPr id="0" name=""/>
                        <p:cNvPicPr>
                          <a:picLocks noChangeAspect="1" noChangeArrowheads="1"/>
                        </p:cNvPicPr>
                        <p:nvPr/>
                      </p:nvPicPr>
                      <p:blipFill>
                        <a:blip r:embed="rId4"/>
                        <a:srcRect l="5444" t="3174" r="9126"/>
                        <a:stretch>
                          <a:fillRect/>
                        </a:stretch>
                      </p:blipFill>
                      <p:spPr bwMode="auto">
                        <a:xfrm>
                          <a:off x="1152" y="1056"/>
                          <a:ext cx="4464" cy="29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0421" name="Text Box 5"/>
            <p:cNvSpPr txBox="1">
              <a:spLocks noChangeArrowheads="1"/>
            </p:cNvSpPr>
            <p:nvPr/>
          </p:nvSpPr>
          <p:spPr bwMode="auto">
            <a:xfrm>
              <a:off x="44" y="1531"/>
              <a:ext cx="921" cy="1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lnSpc>
                  <a:spcPct val="90000"/>
                </a:lnSpc>
              </a:pPr>
              <a:r>
                <a:rPr lang="en-US" altLang="en-US" sz="1600" b="1">
                  <a:latin typeface="Arial" panose="020B0604020202020204" pitchFamily="34" charset="0"/>
                </a:rPr>
                <a:t>Percentage</a:t>
              </a:r>
            </a:p>
            <a:p>
              <a:pPr algn="r">
                <a:lnSpc>
                  <a:spcPct val="90000"/>
                </a:lnSpc>
              </a:pPr>
              <a:r>
                <a:rPr lang="en-US" altLang="en-US" sz="1600" b="1">
                  <a:latin typeface="Arial" panose="020B0604020202020204" pitchFamily="34" charset="0"/>
                </a:rPr>
                <a:t>of population</a:t>
              </a:r>
            </a:p>
            <a:p>
              <a:pPr algn="r">
                <a:lnSpc>
                  <a:spcPct val="90000"/>
                </a:lnSpc>
              </a:pPr>
              <a:r>
                <a:rPr lang="en-US" altLang="en-US" sz="1600" b="1">
                  <a:latin typeface="Arial" panose="020B0604020202020204" pitchFamily="34" charset="0"/>
                </a:rPr>
                <a:t>aged 18-84</a:t>
              </a:r>
            </a:p>
            <a:p>
              <a:pPr algn="r">
                <a:lnSpc>
                  <a:spcPct val="90000"/>
                </a:lnSpc>
              </a:pPr>
              <a:r>
                <a:rPr lang="en-US" altLang="en-US" sz="1600" b="1">
                  <a:latin typeface="Arial" panose="020B0604020202020204" pitchFamily="34" charset="0"/>
                </a:rPr>
                <a:t>experiencing</a:t>
              </a:r>
            </a:p>
            <a:p>
              <a:pPr algn="r">
                <a:lnSpc>
                  <a:spcPct val="90000"/>
                </a:lnSpc>
              </a:pPr>
              <a:r>
                <a:rPr lang="en-US" altLang="en-US" sz="1600" b="1">
                  <a:latin typeface="Arial" panose="020B0604020202020204" pitchFamily="34" charset="0"/>
                </a:rPr>
                <a:t>major</a:t>
              </a:r>
            </a:p>
            <a:p>
              <a:pPr algn="r">
                <a:lnSpc>
                  <a:spcPct val="90000"/>
                </a:lnSpc>
              </a:pPr>
              <a:r>
                <a:rPr lang="en-US" altLang="en-US" sz="1600" b="1">
                  <a:latin typeface="Arial" panose="020B0604020202020204" pitchFamily="34" charset="0"/>
                </a:rPr>
                <a:t>depression</a:t>
              </a:r>
            </a:p>
            <a:p>
              <a:pPr algn="r">
                <a:lnSpc>
                  <a:spcPct val="90000"/>
                </a:lnSpc>
              </a:pPr>
              <a:r>
                <a:rPr lang="en-US" altLang="en-US" sz="1600" b="1">
                  <a:latin typeface="Arial" panose="020B0604020202020204" pitchFamily="34" charset="0"/>
                </a:rPr>
                <a:t>at some</a:t>
              </a:r>
            </a:p>
            <a:p>
              <a:pPr algn="r">
                <a:lnSpc>
                  <a:spcPct val="90000"/>
                </a:lnSpc>
              </a:pPr>
              <a:r>
                <a:rPr lang="en-US" altLang="en-US" sz="1600" b="1">
                  <a:latin typeface="Arial" panose="020B0604020202020204" pitchFamily="34" charset="0"/>
                </a:rPr>
                <a:t>point In life</a:t>
              </a:r>
            </a:p>
          </p:txBody>
        </p:sp>
        <p:sp>
          <p:nvSpPr>
            <p:cNvPr id="60422" name="Text Box 6"/>
            <p:cNvSpPr txBox="1">
              <a:spLocks noChangeArrowheads="1"/>
            </p:cNvSpPr>
            <p:nvPr/>
          </p:nvSpPr>
          <p:spPr bwMode="auto">
            <a:xfrm>
              <a:off x="899" y="1296"/>
              <a:ext cx="274" cy="2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lnSpc>
                  <a:spcPct val="260000"/>
                </a:lnSpc>
              </a:pPr>
              <a:r>
                <a:rPr lang="en-US" altLang="en-US" b="1">
                  <a:latin typeface="Arial" panose="020B0604020202020204" pitchFamily="34" charset="0"/>
                </a:rPr>
                <a:t>20</a:t>
              </a:r>
            </a:p>
            <a:p>
              <a:pPr algn="r">
                <a:lnSpc>
                  <a:spcPct val="260000"/>
                </a:lnSpc>
              </a:pPr>
              <a:r>
                <a:rPr lang="en-US" altLang="en-US" b="1">
                  <a:latin typeface="Arial" panose="020B0604020202020204" pitchFamily="34" charset="0"/>
                </a:rPr>
                <a:t>15</a:t>
              </a:r>
            </a:p>
            <a:p>
              <a:pPr algn="r">
                <a:lnSpc>
                  <a:spcPct val="260000"/>
                </a:lnSpc>
              </a:pPr>
              <a:r>
                <a:rPr lang="en-US" altLang="en-US" b="1">
                  <a:latin typeface="Arial" panose="020B0604020202020204" pitchFamily="34" charset="0"/>
                </a:rPr>
                <a:t>10</a:t>
              </a:r>
            </a:p>
            <a:p>
              <a:pPr algn="r">
                <a:lnSpc>
                  <a:spcPct val="270000"/>
                </a:lnSpc>
              </a:pPr>
              <a:r>
                <a:rPr lang="en-US" altLang="en-US" b="1">
                  <a:latin typeface="Arial" panose="020B0604020202020204" pitchFamily="34" charset="0"/>
                </a:rPr>
                <a:t>5</a:t>
              </a:r>
            </a:p>
            <a:p>
              <a:pPr algn="r">
                <a:lnSpc>
                  <a:spcPct val="270000"/>
                </a:lnSpc>
              </a:pPr>
              <a:r>
                <a:rPr lang="en-US" altLang="en-US" b="1">
                  <a:latin typeface="Arial" panose="020B0604020202020204" pitchFamily="34" charset="0"/>
                </a:rPr>
                <a:t>0</a:t>
              </a:r>
            </a:p>
          </p:txBody>
        </p:sp>
        <p:sp>
          <p:nvSpPr>
            <p:cNvPr id="60423" name="Text Box 7"/>
            <p:cNvSpPr txBox="1">
              <a:spLocks noChangeArrowheads="1"/>
            </p:cNvSpPr>
            <p:nvPr/>
          </p:nvSpPr>
          <p:spPr bwMode="auto">
            <a:xfrm>
              <a:off x="1235" y="3504"/>
              <a:ext cx="4353" cy="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80000"/>
                </a:lnSpc>
              </a:pPr>
              <a:r>
                <a:rPr lang="en-US" altLang="en-US" sz="1200" b="1">
                  <a:latin typeface="Arial" panose="020B0604020202020204" pitchFamily="34" charset="0"/>
                </a:rPr>
                <a:t>USA   Edmonton  Puerto       Paris      West      Florence   Beirut     Taiwan      Korea       New </a:t>
              </a:r>
            </a:p>
            <a:p>
              <a:pPr>
                <a:lnSpc>
                  <a:spcPct val="80000"/>
                </a:lnSpc>
              </a:pPr>
              <a:r>
                <a:rPr lang="en-US" altLang="en-US" sz="1200" b="1">
                  <a:latin typeface="Arial" panose="020B0604020202020204" pitchFamily="34" charset="0"/>
                </a:rPr>
                <a:t>                                Rico                    Germany                                                                    Zealand</a:t>
              </a:r>
            </a:p>
          </p:txBody>
        </p:sp>
        <p:sp>
          <p:nvSpPr>
            <p:cNvPr id="60424" name="Rectangle 8"/>
            <p:cNvSpPr>
              <a:spLocks noChangeArrowheads="1"/>
            </p:cNvSpPr>
            <p:nvPr/>
          </p:nvSpPr>
          <p:spPr bwMode="auto">
            <a:xfrm>
              <a:off x="4272" y="1248"/>
              <a:ext cx="1152" cy="672"/>
            </a:xfrm>
            <a:prstGeom prst="rect">
              <a:avLst/>
            </a:prstGeom>
            <a:solidFill>
              <a:srgbClr val="DDDDDD"/>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1600" b="1">
                  <a:latin typeface="Arial" panose="020B0604020202020204" pitchFamily="34" charset="0"/>
                </a:rPr>
                <a:t>Around the world</a:t>
              </a:r>
            </a:p>
            <a:p>
              <a:pPr algn="ctr"/>
              <a:r>
                <a:rPr lang="en-US" altLang="en-US" sz="1600" b="1">
                  <a:latin typeface="Arial" panose="020B0604020202020204" pitchFamily="34" charset="0"/>
                </a:rPr>
                <a:t>women are more</a:t>
              </a:r>
            </a:p>
            <a:p>
              <a:pPr algn="ctr"/>
              <a:r>
                <a:rPr lang="en-US" altLang="en-US" sz="1600" b="1">
                  <a:latin typeface="Arial" panose="020B0604020202020204" pitchFamily="34" charset="0"/>
                </a:rPr>
                <a:t>susceptible to</a:t>
              </a:r>
            </a:p>
            <a:p>
              <a:pPr algn="ctr"/>
              <a:r>
                <a:rPr lang="en-US" altLang="en-US" sz="1600" b="1">
                  <a:latin typeface="Arial" panose="020B0604020202020204" pitchFamily="34" charset="0"/>
                </a:rPr>
                <a:t>depression</a:t>
              </a:r>
              <a:endParaRPr lang="en-US" altLang="en-US" b="1">
                <a:latin typeface="Arial" panose="020B0604020202020204" pitchFamily="34" charset="0"/>
              </a:endParaRPr>
            </a:p>
          </p:txBody>
        </p:sp>
      </p:grpSp>
    </p:spTree>
    <p:extLst>
      <p:ext uri="{BB962C8B-B14F-4D97-AF65-F5344CB8AC3E}">
        <p14:creationId xmlns:p14="http://schemas.microsoft.com/office/powerpoint/2010/main" val="404494659"/>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normAutofit/>
          </a:bodyPr>
          <a:lstStyle/>
          <a:p>
            <a:r>
              <a:rPr lang="en-US" altLang="en-US" sz="4400" dirty="0"/>
              <a:t>Mood Disorders-Depression</a:t>
            </a:r>
            <a:endParaRPr lang="en-US" altLang="en-US" sz="5400" dirty="0"/>
          </a:p>
        </p:txBody>
      </p:sp>
      <p:grpSp>
        <p:nvGrpSpPr>
          <p:cNvPr id="55349" name="Group 53"/>
          <p:cNvGrpSpPr>
            <a:grpSpLocks/>
          </p:cNvGrpSpPr>
          <p:nvPr/>
        </p:nvGrpSpPr>
        <p:grpSpPr bwMode="auto">
          <a:xfrm>
            <a:off x="1646237" y="2209800"/>
            <a:ext cx="9236915" cy="4388224"/>
            <a:chOff x="77" y="1392"/>
            <a:chExt cx="5203" cy="2564"/>
          </a:xfrm>
        </p:grpSpPr>
        <p:grpSp>
          <p:nvGrpSpPr>
            <p:cNvPr id="55344" name="Group 48"/>
            <p:cNvGrpSpPr>
              <a:grpSpLocks/>
            </p:cNvGrpSpPr>
            <p:nvPr/>
          </p:nvGrpSpPr>
          <p:grpSpPr bwMode="auto">
            <a:xfrm>
              <a:off x="1344" y="1392"/>
              <a:ext cx="3936" cy="1968"/>
              <a:chOff x="1632" y="1392"/>
              <a:chExt cx="3648" cy="1968"/>
            </a:xfrm>
          </p:grpSpPr>
          <p:sp>
            <p:nvSpPr>
              <p:cNvPr id="55314" name="Line 18"/>
              <p:cNvSpPr>
                <a:spLocks noChangeShapeType="1"/>
              </p:cNvSpPr>
              <p:nvPr/>
            </p:nvSpPr>
            <p:spPr bwMode="auto">
              <a:xfrm>
                <a:off x="1632" y="1392"/>
                <a:ext cx="364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15" name="Line 19"/>
              <p:cNvSpPr>
                <a:spLocks noChangeShapeType="1"/>
              </p:cNvSpPr>
              <p:nvPr/>
            </p:nvSpPr>
            <p:spPr bwMode="auto">
              <a:xfrm>
                <a:off x="1632" y="2376"/>
                <a:ext cx="364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16" name="Line 20"/>
              <p:cNvSpPr>
                <a:spLocks noChangeShapeType="1"/>
              </p:cNvSpPr>
              <p:nvPr/>
            </p:nvSpPr>
            <p:spPr bwMode="auto">
              <a:xfrm>
                <a:off x="1632" y="2704"/>
                <a:ext cx="364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17" name="Line 21"/>
              <p:cNvSpPr>
                <a:spLocks noChangeShapeType="1"/>
              </p:cNvSpPr>
              <p:nvPr/>
            </p:nvSpPr>
            <p:spPr bwMode="auto">
              <a:xfrm>
                <a:off x="1632" y="3032"/>
                <a:ext cx="364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18" name="Line 22"/>
              <p:cNvSpPr>
                <a:spLocks noChangeShapeType="1"/>
              </p:cNvSpPr>
              <p:nvPr/>
            </p:nvSpPr>
            <p:spPr bwMode="auto">
              <a:xfrm>
                <a:off x="1632" y="3360"/>
                <a:ext cx="364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19" name="Line 23"/>
              <p:cNvSpPr>
                <a:spLocks noChangeShapeType="1"/>
              </p:cNvSpPr>
              <p:nvPr/>
            </p:nvSpPr>
            <p:spPr bwMode="auto">
              <a:xfrm>
                <a:off x="1632" y="1720"/>
                <a:ext cx="364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20" name="Line 24"/>
              <p:cNvSpPr>
                <a:spLocks noChangeShapeType="1"/>
              </p:cNvSpPr>
              <p:nvPr/>
            </p:nvSpPr>
            <p:spPr bwMode="auto">
              <a:xfrm>
                <a:off x="1632" y="2048"/>
                <a:ext cx="364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21" name="Line 25"/>
              <p:cNvSpPr>
                <a:spLocks noChangeShapeType="1"/>
              </p:cNvSpPr>
              <p:nvPr/>
            </p:nvSpPr>
            <p:spPr bwMode="auto">
              <a:xfrm>
                <a:off x="1632" y="1392"/>
                <a:ext cx="0" cy="196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22" name="Line 26"/>
              <p:cNvSpPr>
                <a:spLocks noChangeShapeType="1"/>
              </p:cNvSpPr>
              <p:nvPr/>
            </p:nvSpPr>
            <p:spPr bwMode="auto">
              <a:xfrm>
                <a:off x="3608" y="1392"/>
                <a:ext cx="0" cy="196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23" name="Line 27"/>
              <p:cNvSpPr>
                <a:spLocks noChangeShapeType="1"/>
              </p:cNvSpPr>
              <p:nvPr/>
            </p:nvSpPr>
            <p:spPr bwMode="auto">
              <a:xfrm>
                <a:off x="4013" y="1392"/>
                <a:ext cx="0" cy="196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24" name="Line 28"/>
              <p:cNvSpPr>
                <a:spLocks noChangeShapeType="1"/>
              </p:cNvSpPr>
              <p:nvPr/>
            </p:nvSpPr>
            <p:spPr bwMode="auto">
              <a:xfrm>
                <a:off x="4419" y="1392"/>
                <a:ext cx="0" cy="196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25" name="Line 29"/>
              <p:cNvSpPr>
                <a:spLocks noChangeShapeType="1"/>
              </p:cNvSpPr>
              <p:nvPr/>
            </p:nvSpPr>
            <p:spPr bwMode="auto">
              <a:xfrm>
                <a:off x="4824" y="1392"/>
                <a:ext cx="0" cy="196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26" name="Line 30"/>
              <p:cNvSpPr>
                <a:spLocks noChangeShapeType="1"/>
              </p:cNvSpPr>
              <p:nvPr/>
            </p:nvSpPr>
            <p:spPr bwMode="auto">
              <a:xfrm>
                <a:off x="1987" y="1392"/>
                <a:ext cx="0" cy="196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27" name="Line 31"/>
              <p:cNvSpPr>
                <a:spLocks noChangeShapeType="1"/>
              </p:cNvSpPr>
              <p:nvPr/>
            </p:nvSpPr>
            <p:spPr bwMode="auto">
              <a:xfrm>
                <a:off x="2392" y="1392"/>
                <a:ext cx="0" cy="196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28" name="Line 32"/>
              <p:cNvSpPr>
                <a:spLocks noChangeShapeType="1"/>
              </p:cNvSpPr>
              <p:nvPr/>
            </p:nvSpPr>
            <p:spPr bwMode="auto">
              <a:xfrm>
                <a:off x="2797" y="1392"/>
                <a:ext cx="0" cy="196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29" name="Line 33"/>
              <p:cNvSpPr>
                <a:spLocks noChangeShapeType="1"/>
              </p:cNvSpPr>
              <p:nvPr/>
            </p:nvSpPr>
            <p:spPr bwMode="auto">
              <a:xfrm>
                <a:off x="3203" y="1392"/>
                <a:ext cx="0" cy="196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31" name="Line 35"/>
              <p:cNvSpPr>
                <a:spLocks noChangeShapeType="1"/>
              </p:cNvSpPr>
              <p:nvPr/>
            </p:nvSpPr>
            <p:spPr bwMode="auto">
              <a:xfrm flipV="1">
                <a:off x="1968" y="1776"/>
                <a:ext cx="432" cy="432"/>
              </a:xfrm>
              <a:prstGeom prst="line">
                <a:avLst/>
              </a:prstGeom>
              <a:noFill/>
              <a:ln w="762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32" name="Line 36"/>
              <p:cNvSpPr>
                <a:spLocks noChangeShapeType="1"/>
              </p:cNvSpPr>
              <p:nvPr/>
            </p:nvSpPr>
            <p:spPr bwMode="auto">
              <a:xfrm>
                <a:off x="2400" y="1776"/>
                <a:ext cx="384" cy="240"/>
              </a:xfrm>
              <a:prstGeom prst="line">
                <a:avLst/>
              </a:prstGeom>
              <a:noFill/>
              <a:ln w="762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33" name="Line 37"/>
              <p:cNvSpPr>
                <a:spLocks noChangeShapeType="1"/>
              </p:cNvSpPr>
              <p:nvPr/>
            </p:nvSpPr>
            <p:spPr bwMode="auto">
              <a:xfrm>
                <a:off x="2784" y="2016"/>
                <a:ext cx="432" cy="0"/>
              </a:xfrm>
              <a:prstGeom prst="line">
                <a:avLst/>
              </a:prstGeom>
              <a:noFill/>
              <a:ln w="762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34" name="Line 38"/>
              <p:cNvSpPr>
                <a:spLocks noChangeShapeType="1"/>
              </p:cNvSpPr>
              <p:nvPr/>
            </p:nvSpPr>
            <p:spPr bwMode="auto">
              <a:xfrm>
                <a:off x="3216" y="2016"/>
                <a:ext cx="816" cy="528"/>
              </a:xfrm>
              <a:prstGeom prst="line">
                <a:avLst/>
              </a:prstGeom>
              <a:noFill/>
              <a:ln w="762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35" name="Line 39"/>
              <p:cNvSpPr>
                <a:spLocks noChangeShapeType="1"/>
              </p:cNvSpPr>
              <p:nvPr/>
            </p:nvSpPr>
            <p:spPr bwMode="auto">
              <a:xfrm>
                <a:off x="4032" y="2544"/>
                <a:ext cx="384" cy="336"/>
              </a:xfrm>
              <a:prstGeom prst="line">
                <a:avLst/>
              </a:prstGeom>
              <a:noFill/>
              <a:ln w="762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36" name="Line 40"/>
              <p:cNvSpPr>
                <a:spLocks noChangeShapeType="1"/>
              </p:cNvSpPr>
              <p:nvPr/>
            </p:nvSpPr>
            <p:spPr bwMode="auto">
              <a:xfrm>
                <a:off x="4416" y="2880"/>
                <a:ext cx="384" cy="144"/>
              </a:xfrm>
              <a:prstGeom prst="line">
                <a:avLst/>
              </a:prstGeom>
              <a:noFill/>
              <a:ln w="762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37" name="Line 41"/>
              <p:cNvSpPr>
                <a:spLocks noChangeShapeType="1"/>
              </p:cNvSpPr>
              <p:nvPr/>
            </p:nvSpPr>
            <p:spPr bwMode="auto">
              <a:xfrm flipV="1">
                <a:off x="1968" y="2544"/>
                <a:ext cx="432" cy="336"/>
              </a:xfrm>
              <a:prstGeom prst="line">
                <a:avLst/>
              </a:prstGeom>
              <a:noFill/>
              <a:ln w="762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38" name="Line 42"/>
              <p:cNvSpPr>
                <a:spLocks noChangeShapeType="1"/>
              </p:cNvSpPr>
              <p:nvPr/>
            </p:nvSpPr>
            <p:spPr bwMode="auto">
              <a:xfrm>
                <a:off x="2400" y="2544"/>
                <a:ext cx="816" cy="0"/>
              </a:xfrm>
              <a:prstGeom prst="line">
                <a:avLst/>
              </a:prstGeom>
              <a:noFill/>
              <a:ln w="762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39" name="Line 43"/>
              <p:cNvSpPr>
                <a:spLocks noChangeShapeType="1"/>
              </p:cNvSpPr>
              <p:nvPr/>
            </p:nvSpPr>
            <p:spPr bwMode="auto">
              <a:xfrm>
                <a:off x="3216" y="2544"/>
                <a:ext cx="384" cy="144"/>
              </a:xfrm>
              <a:prstGeom prst="line">
                <a:avLst/>
              </a:prstGeom>
              <a:noFill/>
              <a:ln w="762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40" name="Line 44"/>
              <p:cNvSpPr>
                <a:spLocks noChangeShapeType="1"/>
              </p:cNvSpPr>
              <p:nvPr/>
            </p:nvSpPr>
            <p:spPr bwMode="auto">
              <a:xfrm>
                <a:off x="3600" y="2688"/>
                <a:ext cx="384" cy="288"/>
              </a:xfrm>
              <a:prstGeom prst="line">
                <a:avLst/>
              </a:prstGeom>
              <a:noFill/>
              <a:ln w="762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41" name="Line 45"/>
              <p:cNvSpPr>
                <a:spLocks noChangeShapeType="1"/>
              </p:cNvSpPr>
              <p:nvPr/>
            </p:nvSpPr>
            <p:spPr bwMode="auto">
              <a:xfrm>
                <a:off x="3984" y="2976"/>
                <a:ext cx="432" cy="48"/>
              </a:xfrm>
              <a:prstGeom prst="line">
                <a:avLst/>
              </a:prstGeom>
              <a:noFill/>
              <a:ln w="762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42" name="Line 46"/>
              <p:cNvSpPr>
                <a:spLocks noChangeShapeType="1"/>
              </p:cNvSpPr>
              <p:nvPr/>
            </p:nvSpPr>
            <p:spPr bwMode="auto">
              <a:xfrm flipV="1">
                <a:off x="4416" y="2928"/>
                <a:ext cx="432" cy="96"/>
              </a:xfrm>
              <a:prstGeom prst="line">
                <a:avLst/>
              </a:prstGeom>
              <a:noFill/>
              <a:ln w="762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5343" name="Text Box 47"/>
            <p:cNvSpPr txBox="1">
              <a:spLocks noChangeArrowheads="1"/>
            </p:cNvSpPr>
            <p:nvPr/>
          </p:nvSpPr>
          <p:spPr bwMode="auto">
            <a:xfrm>
              <a:off x="1448" y="3360"/>
              <a:ext cx="3536"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b="1">
                  <a:latin typeface="Arial" panose="020B0604020202020204" pitchFamily="34" charset="0"/>
                </a:rPr>
                <a:t>12-17   18-24  25-34 35-44  45-54  55-64  65-74   75+</a:t>
              </a:r>
            </a:p>
            <a:p>
              <a:pPr algn="ctr"/>
              <a:endParaRPr lang="en-US" altLang="en-US" b="1">
                <a:latin typeface="Arial" panose="020B0604020202020204" pitchFamily="34" charset="0"/>
              </a:endParaRPr>
            </a:p>
            <a:p>
              <a:pPr algn="ctr"/>
              <a:r>
                <a:rPr lang="en-US" altLang="en-US" sz="2000" b="1">
                  <a:latin typeface="Arial" panose="020B0604020202020204" pitchFamily="34" charset="0"/>
                </a:rPr>
                <a:t>Age in Years</a:t>
              </a:r>
              <a:endParaRPr lang="en-US" altLang="en-US" b="1">
                <a:latin typeface="Arial" panose="020B0604020202020204" pitchFamily="34" charset="0"/>
              </a:endParaRPr>
            </a:p>
          </p:txBody>
        </p:sp>
        <p:sp>
          <p:nvSpPr>
            <p:cNvPr id="55345" name="Text Box 49"/>
            <p:cNvSpPr txBox="1">
              <a:spLocks noChangeArrowheads="1"/>
            </p:cNvSpPr>
            <p:nvPr/>
          </p:nvSpPr>
          <p:spPr bwMode="auto">
            <a:xfrm>
              <a:off x="960" y="1489"/>
              <a:ext cx="404" cy="1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85000"/>
                </a:lnSpc>
              </a:pPr>
              <a:r>
                <a:rPr lang="en-US" altLang="en-US" b="1">
                  <a:latin typeface="Arial" panose="020B0604020202020204" pitchFamily="34" charset="0"/>
                </a:rPr>
                <a:t>10%</a:t>
              </a:r>
            </a:p>
            <a:p>
              <a:pPr>
                <a:lnSpc>
                  <a:spcPct val="185000"/>
                </a:lnSpc>
              </a:pPr>
              <a:r>
                <a:rPr lang="en-US" altLang="en-US" b="1">
                  <a:latin typeface="Arial" panose="020B0604020202020204" pitchFamily="34" charset="0"/>
                </a:rPr>
                <a:t>   8</a:t>
              </a:r>
            </a:p>
            <a:p>
              <a:pPr>
                <a:lnSpc>
                  <a:spcPct val="185000"/>
                </a:lnSpc>
              </a:pPr>
              <a:r>
                <a:rPr lang="en-US" altLang="en-US" b="1">
                  <a:latin typeface="Arial" panose="020B0604020202020204" pitchFamily="34" charset="0"/>
                </a:rPr>
                <a:t>   6</a:t>
              </a:r>
            </a:p>
            <a:p>
              <a:pPr>
                <a:lnSpc>
                  <a:spcPct val="185000"/>
                </a:lnSpc>
              </a:pPr>
              <a:r>
                <a:rPr lang="en-US" altLang="en-US" b="1">
                  <a:latin typeface="Arial" panose="020B0604020202020204" pitchFamily="34" charset="0"/>
                </a:rPr>
                <a:t>   4</a:t>
              </a:r>
            </a:p>
            <a:p>
              <a:pPr>
                <a:lnSpc>
                  <a:spcPct val="185000"/>
                </a:lnSpc>
              </a:pPr>
              <a:r>
                <a:rPr lang="en-US" altLang="en-US" b="1">
                  <a:latin typeface="Arial" panose="020B0604020202020204" pitchFamily="34" charset="0"/>
                </a:rPr>
                <a:t>   2</a:t>
              </a:r>
            </a:p>
            <a:p>
              <a:pPr>
                <a:lnSpc>
                  <a:spcPct val="185000"/>
                </a:lnSpc>
              </a:pPr>
              <a:r>
                <a:rPr lang="en-US" altLang="en-US" b="1">
                  <a:latin typeface="Arial" panose="020B0604020202020204" pitchFamily="34" charset="0"/>
                </a:rPr>
                <a:t>   0</a:t>
              </a:r>
            </a:p>
          </p:txBody>
        </p:sp>
        <p:sp>
          <p:nvSpPr>
            <p:cNvPr id="55346" name="Text Box 50"/>
            <p:cNvSpPr txBox="1">
              <a:spLocks noChangeArrowheads="1"/>
            </p:cNvSpPr>
            <p:nvPr/>
          </p:nvSpPr>
          <p:spPr bwMode="auto">
            <a:xfrm>
              <a:off x="77" y="1766"/>
              <a:ext cx="979"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2000" b="1">
                  <a:latin typeface="Arial" panose="020B0604020202020204" pitchFamily="34" charset="0"/>
                </a:rPr>
                <a:t>Percentage</a:t>
              </a:r>
            </a:p>
            <a:p>
              <a:pPr algn="r"/>
              <a:r>
                <a:rPr lang="en-US" altLang="en-US" sz="2000" b="1">
                  <a:latin typeface="Arial" panose="020B0604020202020204" pitchFamily="34" charset="0"/>
                </a:rPr>
                <a:t>depressed</a:t>
              </a:r>
            </a:p>
          </p:txBody>
        </p:sp>
        <p:sp>
          <p:nvSpPr>
            <p:cNvPr id="55347" name="Text Box 51"/>
            <p:cNvSpPr txBox="1">
              <a:spLocks noChangeArrowheads="1"/>
            </p:cNvSpPr>
            <p:nvPr/>
          </p:nvSpPr>
          <p:spPr bwMode="auto">
            <a:xfrm>
              <a:off x="3254" y="1799"/>
              <a:ext cx="692" cy="23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a:latin typeface="Arial" panose="020B0604020202020204" pitchFamily="34" charset="0"/>
                </a:rPr>
                <a:t>Females</a:t>
              </a:r>
            </a:p>
          </p:txBody>
        </p:sp>
        <p:sp>
          <p:nvSpPr>
            <p:cNvPr id="55348" name="Text Box 52"/>
            <p:cNvSpPr txBox="1">
              <a:spLocks noChangeArrowheads="1"/>
            </p:cNvSpPr>
            <p:nvPr/>
          </p:nvSpPr>
          <p:spPr bwMode="auto">
            <a:xfrm>
              <a:off x="2784" y="2784"/>
              <a:ext cx="516" cy="23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a:latin typeface="Arial" panose="020B0604020202020204" pitchFamily="34" charset="0"/>
                </a:rPr>
                <a:t>Males</a:t>
              </a:r>
            </a:p>
          </p:txBody>
        </p:sp>
      </p:grpSp>
    </p:spTree>
    <p:extLst>
      <p:ext uri="{BB962C8B-B14F-4D97-AF65-F5344CB8AC3E}">
        <p14:creationId xmlns:p14="http://schemas.microsoft.com/office/powerpoint/2010/main" val="8843590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normAutofit/>
          </a:bodyPr>
          <a:lstStyle/>
          <a:p>
            <a:r>
              <a:rPr lang="en-US" altLang="en-US" sz="4400" dirty="0"/>
              <a:t>Mood Disorders- Suicide</a:t>
            </a:r>
            <a:endParaRPr lang="en-US" altLang="en-US" sz="5400" dirty="0"/>
          </a:p>
        </p:txBody>
      </p:sp>
      <p:grpSp>
        <p:nvGrpSpPr>
          <p:cNvPr id="61443" name="Group 3"/>
          <p:cNvGrpSpPr>
            <a:grpSpLocks/>
          </p:cNvGrpSpPr>
          <p:nvPr/>
        </p:nvGrpSpPr>
        <p:grpSpPr bwMode="auto">
          <a:xfrm>
            <a:off x="914401" y="2068513"/>
            <a:ext cx="10219764" cy="4370388"/>
            <a:chOff x="144" y="1303"/>
            <a:chExt cx="5520" cy="2753"/>
          </a:xfrm>
        </p:grpSpPr>
        <p:sp>
          <p:nvSpPr>
            <p:cNvPr id="61444" name="Text Box 4"/>
            <p:cNvSpPr txBox="1">
              <a:spLocks noChangeArrowheads="1"/>
            </p:cNvSpPr>
            <p:nvPr/>
          </p:nvSpPr>
          <p:spPr bwMode="auto">
            <a:xfrm>
              <a:off x="1776" y="3360"/>
              <a:ext cx="388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b="1">
                  <a:latin typeface="Arial" panose="020B0604020202020204" pitchFamily="34" charset="0"/>
                </a:rPr>
                <a:t>    15-24  25-34  35-44  45-44   55-64   65-74   75-84   85+</a:t>
              </a:r>
            </a:p>
          </p:txBody>
        </p:sp>
        <p:pic>
          <p:nvPicPr>
            <p:cNvPr id="61445" name="Picture 5" descr="U:\201\15-4.BMP"/>
            <p:cNvPicPr>
              <a:picLocks noChangeAspect="1" noChangeArrowheads="1"/>
            </p:cNvPicPr>
            <p:nvPr/>
          </p:nvPicPr>
          <p:blipFill>
            <a:blip r:embed="rId2">
              <a:lum bright="6000" contrast="48000"/>
              <a:extLst>
                <a:ext uri="{28A0092B-C50C-407E-A947-70E740481C1C}">
                  <a14:useLocalDpi xmlns:a14="http://schemas.microsoft.com/office/drawing/2010/main" val="0"/>
                </a:ext>
              </a:extLst>
            </a:blip>
            <a:srcRect l="25832" t="2940" r="2499" b="29411"/>
            <a:stretch>
              <a:fillRect/>
            </a:stretch>
          </p:blipFill>
          <p:spPr bwMode="auto">
            <a:xfrm>
              <a:off x="1680" y="1303"/>
              <a:ext cx="3792" cy="2105"/>
            </a:xfrm>
            <a:prstGeom prst="rect">
              <a:avLst/>
            </a:prstGeom>
            <a:noFill/>
            <a:extLst>
              <a:ext uri="{909E8E84-426E-40DD-AFC4-6F175D3DCCD1}">
                <a14:hiddenFill xmlns:a14="http://schemas.microsoft.com/office/drawing/2010/main">
                  <a:solidFill>
                    <a:srgbClr val="FFFFFF"/>
                  </a:solidFill>
                </a14:hiddenFill>
              </a:ext>
            </a:extLst>
          </p:spPr>
        </p:pic>
        <p:sp>
          <p:nvSpPr>
            <p:cNvPr id="61446" name="Text Box 6"/>
            <p:cNvSpPr txBox="1">
              <a:spLocks noChangeArrowheads="1"/>
            </p:cNvSpPr>
            <p:nvPr/>
          </p:nvSpPr>
          <p:spPr bwMode="auto">
            <a:xfrm>
              <a:off x="144" y="1440"/>
              <a:ext cx="1254"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2000" b="1">
                  <a:latin typeface="Arial" panose="020B0604020202020204" pitchFamily="34" charset="0"/>
                </a:rPr>
                <a:t>Suicides per</a:t>
              </a:r>
            </a:p>
            <a:p>
              <a:pPr algn="r"/>
              <a:r>
                <a:rPr lang="en-US" altLang="en-US" sz="2000" b="1">
                  <a:latin typeface="Arial" panose="020B0604020202020204" pitchFamily="34" charset="0"/>
                </a:rPr>
                <a:t>100,000 people</a:t>
              </a:r>
            </a:p>
          </p:txBody>
        </p:sp>
        <p:sp>
          <p:nvSpPr>
            <p:cNvPr id="61447" name="Text Box 7"/>
            <p:cNvSpPr txBox="1">
              <a:spLocks noChangeArrowheads="1"/>
            </p:cNvSpPr>
            <p:nvPr/>
          </p:nvSpPr>
          <p:spPr bwMode="auto">
            <a:xfrm>
              <a:off x="1404" y="1381"/>
              <a:ext cx="276" cy="2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lnSpc>
                  <a:spcPct val="140000"/>
                </a:lnSpc>
              </a:pPr>
              <a:r>
                <a:rPr lang="en-US" altLang="en-US" b="1">
                  <a:latin typeface="Arial" panose="020B0604020202020204" pitchFamily="34" charset="0"/>
                </a:rPr>
                <a:t>70</a:t>
              </a:r>
            </a:p>
            <a:p>
              <a:pPr algn="r">
                <a:lnSpc>
                  <a:spcPct val="140000"/>
                </a:lnSpc>
              </a:pPr>
              <a:r>
                <a:rPr lang="en-US" altLang="en-US" b="1">
                  <a:latin typeface="Arial" panose="020B0604020202020204" pitchFamily="34" charset="0"/>
                </a:rPr>
                <a:t>60</a:t>
              </a:r>
            </a:p>
            <a:p>
              <a:pPr algn="r">
                <a:lnSpc>
                  <a:spcPct val="140000"/>
                </a:lnSpc>
              </a:pPr>
              <a:r>
                <a:rPr lang="en-US" altLang="en-US" b="1">
                  <a:latin typeface="Arial" panose="020B0604020202020204" pitchFamily="34" charset="0"/>
                </a:rPr>
                <a:t>50</a:t>
              </a:r>
            </a:p>
            <a:p>
              <a:pPr algn="r">
                <a:lnSpc>
                  <a:spcPct val="150000"/>
                </a:lnSpc>
              </a:pPr>
              <a:r>
                <a:rPr lang="en-US" altLang="en-US" b="1">
                  <a:latin typeface="Arial" panose="020B0604020202020204" pitchFamily="34" charset="0"/>
                </a:rPr>
                <a:t>40</a:t>
              </a:r>
            </a:p>
            <a:p>
              <a:pPr algn="r">
                <a:lnSpc>
                  <a:spcPct val="150000"/>
                </a:lnSpc>
              </a:pPr>
              <a:r>
                <a:rPr lang="en-US" altLang="en-US" b="1">
                  <a:latin typeface="Arial" panose="020B0604020202020204" pitchFamily="34" charset="0"/>
                </a:rPr>
                <a:t>30</a:t>
              </a:r>
            </a:p>
            <a:p>
              <a:pPr algn="r">
                <a:lnSpc>
                  <a:spcPct val="150000"/>
                </a:lnSpc>
              </a:pPr>
              <a:r>
                <a:rPr lang="en-US" altLang="en-US" b="1">
                  <a:latin typeface="Arial" panose="020B0604020202020204" pitchFamily="34" charset="0"/>
                </a:rPr>
                <a:t>20</a:t>
              </a:r>
            </a:p>
            <a:p>
              <a:pPr algn="r">
                <a:lnSpc>
                  <a:spcPct val="150000"/>
                </a:lnSpc>
              </a:pPr>
              <a:r>
                <a:rPr lang="en-US" altLang="en-US" b="1">
                  <a:latin typeface="Arial" panose="020B0604020202020204" pitchFamily="34" charset="0"/>
                </a:rPr>
                <a:t>10</a:t>
              </a:r>
            </a:p>
            <a:p>
              <a:pPr algn="r">
                <a:lnSpc>
                  <a:spcPct val="150000"/>
                </a:lnSpc>
              </a:pPr>
              <a:r>
                <a:rPr lang="en-US" altLang="en-US" b="1">
                  <a:latin typeface="Arial" panose="020B0604020202020204" pitchFamily="34" charset="0"/>
                </a:rPr>
                <a:t>0</a:t>
              </a:r>
            </a:p>
          </p:txBody>
        </p:sp>
        <p:pic>
          <p:nvPicPr>
            <p:cNvPr id="61448" name="Picture 8" descr="U:\201\15-4.BMP"/>
            <p:cNvPicPr>
              <a:picLocks noChangeAspect="1" noChangeArrowheads="1"/>
            </p:cNvPicPr>
            <p:nvPr/>
          </p:nvPicPr>
          <p:blipFill>
            <a:blip r:embed="rId2">
              <a:lum bright="6000" contrast="48000"/>
              <a:extLst>
                <a:ext uri="{28A0092B-C50C-407E-A947-70E740481C1C}">
                  <a14:useLocalDpi xmlns:a14="http://schemas.microsoft.com/office/drawing/2010/main" val="0"/>
                </a:ext>
              </a:extLst>
            </a:blip>
            <a:srcRect l="25833" t="91420" r="70694" b="2205"/>
            <a:stretch>
              <a:fillRect/>
            </a:stretch>
          </p:blipFill>
          <p:spPr bwMode="auto">
            <a:xfrm>
              <a:off x="1715" y="3840"/>
              <a:ext cx="200" cy="208"/>
            </a:xfrm>
            <a:prstGeom prst="rect">
              <a:avLst/>
            </a:prstGeom>
            <a:noFill/>
            <a:extLst>
              <a:ext uri="{909E8E84-426E-40DD-AFC4-6F175D3DCCD1}">
                <a14:hiddenFill xmlns:a14="http://schemas.microsoft.com/office/drawing/2010/main">
                  <a:solidFill>
                    <a:srgbClr val="FFFFFF"/>
                  </a:solidFill>
                </a14:hiddenFill>
              </a:ext>
            </a:extLst>
          </p:spPr>
        </p:pic>
        <p:pic>
          <p:nvPicPr>
            <p:cNvPr id="61449" name="Picture 9" descr="U:\201\15-4.BMP"/>
            <p:cNvPicPr>
              <a:picLocks noChangeAspect="1" noChangeArrowheads="1"/>
            </p:cNvPicPr>
            <p:nvPr/>
          </p:nvPicPr>
          <p:blipFill>
            <a:blip r:embed="rId2">
              <a:lum bright="6000" contrast="48000"/>
              <a:extLst>
                <a:ext uri="{28A0092B-C50C-407E-A947-70E740481C1C}">
                  <a14:useLocalDpi xmlns:a14="http://schemas.microsoft.com/office/drawing/2010/main" val="0"/>
                </a:ext>
              </a:extLst>
            </a:blip>
            <a:srcRect l="43332" t="90930" r="52222" b="1714"/>
            <a:stretch>
              <a:fillRect/>
            </a:stretch>
          </p:blipFill>
          <p:spPr bwMode="auto">
            <a:xfrm>
              <a:off x="2739" y="3816"/>
              <a:ext cx="256" cy="240"/>
            </a:xfrm>
            <a:prstGeom prst="rect">
              <a:avLst/>
            </a:prstGeom>
            <a:noFill/>
            <a:extLst>
              <a:ext uri="{909E8E84-426E-40DD-AFC4-6F175D3DCCD1}">
                <a14:hiddenFill xmlns:a14="http://schemas.microsoft.com/office/drawing/2010/main">
                  <a:solidFill>
                    <a:srgbClr val="FFFFFF"/>
                  </a:solidFill>
                </a14:hiddenFill>
              </a:ext>
            </a:extLst>
          </p:spPr>
        </p:pic>
        <p:sp>
          <p:nvSpPr>
            <p:cNvPr id="61450" name="Text Box 10"/>
            <p:cNvSpPr txBox="1">
              <a:spLocks noChangeArrowheads="1"/>
            </p:cNvSpPr>
            <p:nvPr/>
          </p:nvSpPr>
          <p:spPr bwMode="auto">
            <a:xfrm>
              <a:off x="1945" y="3801"/>
              <a:ext cx="52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a:latin typeface="Arial" panose="020B0604020202020204" pitchFamily="34" charset="0"/>
                </a:rPr>
                <a:t>Males</a:t>
              </a:r>
            </a:p>
          </p:txBody>
        </p:sp>
        <p:sp>
          <p:nvSpPr>
            <p:cNvPr id="61451" name="Text Box 11"/>
            <p:cNvSpPr txBox="1">
              <a:spLocks noChangeArrowheads="1"/>
            </p:cNvSpPr>
            <p:nvPr/>
          </p:nvSpPr>
          <p:spPr bwMode="auto">
            <a:xfrm>
              <a:off x="3003" y="3792"/>
              <a:ext cx="69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a:latin typeface="Arial" panose="020B0604020202020204" pitchFamily="34" charset="0"/>
                </a:rPr>
                <a:t>Females</a:t>
              </a:r>
            </a:p>
          </p:txBody>
        </p:sp>
        <p:sp>
          <p:nvSpPr>
            <p:cNvPr id="61452" name="Rectangle 12"/>
            <p:cNvSpPr>
              <a:spLocks noChangeArrowheads="1"/>
            </p:cNvSpPr>
            <p:nvPr/>
          </p:nvSpPr>
          <p:spPr bwMode="auto">
            <a:xfrm>
              <a:off x="2448" y="1440"/>
              <a:ext cx="1776" cy="816"/>
            </a:xfrm>
            <a:prstGeom prst="rect">
              <a:avLst/>
            </a:prstGeom>
            <a:solidFill>
              <a:srgbClr val="DDDDDD"/>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en-US" b="1">
                  <a:latin typeface="Arial" panose="020B0604020202020204" pitchFamily="34" charset="0"/>
                </a:rPr>
                <a:t>The higher suicide rate</a:t>
              </a:r>
            </a:p>
            <a:p>
              <a:r>
                <a:rPr lang="en-US" altLang="en-US" b="1">
                  <a:latin typeface="Arial" panose="020B0604020202020204" pitchFamily="34" charset="0"/>
                </a:rPr>
                <a:t>among men greatly </a:t>
              </a:r>
            </a:p>
            <a:p>
              <a:r>
                <a:rPr lang="en-US" altLang="en-US" b="1">
                  <a:latin typeface="Arial" panose="020B0604020202020204" pitchFamily="34" charset="0"/>
                </a:rPr>
                <a:t>increases in late </a:t>
              </a:r>
            </a:p>
            <a:p>
              <a:r>
                <a:rPr lang="en-US" altLang="en-US" b="1">
                  <a:latin typeface="Arial" panose="020B0604020202020204" pitchFamily="34" charset="0"/>
                </a:rPr>
                <a:t>adulthood</a:t>
              </a:r>
              <a:endParaRPr lang="en-US" altLang="en-US" sz="1600" b="1">
                <a:latin typeface="Arial" panose="020B0604020202020204" pitchFamily="34" charset="0"/>
              </a:endParaRPr>
            </a:p>
          </p:txBody>
        </p:sp>
      </p:grpSp>
    </p:spTree>
    <p:extLst>
      <p:ext uri="{BB962C8B-B14F-4D97-AF65-F5344CB8AC3E}">
        <p14:creationId xmlns:p14="http://schemas.microsoft.com/office/powerpoint/2010/main" val="140876474"/>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a:bodyPr>
          <a:lstStyle/>
          <a:p>
            <a:r>
              <a:rPr lang="en-US" altLang="en-US" sz="4400" dirty="0"/>
              <a:t>Mood Disorders-Suicide</a:t>
            </a:r>
            <a:endParaRPr lang="en-US" altLang="en-US" sz="5400" dirty="0"/>
          </a:p>
        </p:txBody>
      </p:sp>
      <p:grpSp>
        <p:nvGrpSpPr>
          <p:cNvPr id="29724" name="Group 28"/>
          <p:cNvGrpSpPr>
            <a:grpSpLocks/>
          </p:cNvGrpSpPr>
          <p:nvPr/>
        </p:nvGrpSpPr>
        <p:grpSpPr bwMode="auto">
          <a:xfrm>
            <a:off x="553036" y="2286001"/>
            <a:ext cx="10097036" cy="4441825"/>
            <a:chOff x="133" y="1440"/>
            <a:chExt cx="5099" cy="2798"/>
          </a:xfrm>
        </p:grpSpPr>
        <p:sp>
          <p:nvSpPr>
            <p:cNvPr id="29705" name="Line 9"/>
            <p:cNvSpPr>
              <a:spLocks noChangeShapeType="1"/>
            </p:cNvSpPr>
            <p:nvPr/>
          </p:nvSpPr>
          <p:spPr bwMode="auto">
            <a:xfrm>
              <a:off x="1680" y="1440"/>
              <a:ext cx="355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06" name="Line 10"/>
            <p:cNvSpPr>
              <a:spLocks noChangeShapeType="1"/>
            </p:cNvSpPr>
            <p:nvPr/>
          </p:nvSpPr>
          <p:spPr bwMode="auto">
            <a:xfrm>
              <a:off x="1680" y="3072"/>
              <a:ext cx="355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07" name="Line 11"/>
            <p:cNvSpPr>
              <a:spLocks noChangeShapeType="1"/>
            </p:cNvSpPr>
            <p:nvPr/>
          </p:nvSpPr>
          <p:spPr bwMode="auto">
            <a:xfrm>
              <a:off x="1680" y="3408"/>
              <a:ext cx="355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08" name="Line 12"/>
            <p:cNvSpPr>
              <a:spLocks noChangeShapeType="1"/>
            </p:cNvSpPr>
            <p:nvPr/>
          </p:nvSpPr>
          <p:spPr bwMode="auto">
            <a:xfrm>
              <a:off x="1680" y="3744"/>
              <a:ext cx="355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09" name="Line 13"/>
            <p:cNvSpPr>
              <a:spLocks noChangeShapeType="1"/>
            </p:cNvSpPr>
            <p:nvPr/>
          </p:nvSpPr>
          <p:spPr bwMode="auto">
            <a:xfrm>
              <a:off x="1680" y="2064"/>
              <a:ext cx="355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10" name="Line 14"/>
            <p:cNvSpPr>
              <a:spLocks noChangeShapeType="1"/>
            </p:cNvSpPr>
            <p:nvPr/>
          </p:nvSpPr>
          <p:spPr bwMode="auto">
            <a:xfrm>
              <a:off x="1680" y="2400"/>
              <a:ext cx="355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11" name="Line 15"/>
            <p:cNvSpPr>
              <a:spLocks noChangeShapeType="1"/>
            </p:cNvSpPr>
            <p:nvPr/>
          </p:nvSpPr>
          <p:spPr bwMode="auto">
            <a:xfrm>
              <a:off x="1680" y="2736"/>
              <a:ext cx="355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12" name="Line 16"/>
            <p:cNvSpPr>
              <a:spLocks noChangeShapeType="1"/>
            </p:cNvSpPr>
            <p:nvPr/>
          </p:nvSpPr>
          <p:spPr bwMode="auto">
            <a:xfrm>
              <a:off x="1680" y="1728"/>
              <a:ext cx="355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13" name="Line 17"/>
            <p:cNvSpPr>
              <a:spLocks noChangeShapeType="1"/>
            </p:cNvSpPr>
            <p:nvPr/>
          </p:nvSpPr>
          <p:spPr bwMode="auto">
            <a:xfrm>
              <a:off x="1680" y="1440"/>
              <a:ext cx="0" cy="230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14" name="Line 18"/>
            <p:cNvSpPr>
              <a:spLocks noChangeShapeType="1"/>
            </p:cNvSpPr>
            <p:nvPr/>
          </p:nvSpPr>
          <p:spPr bwMode="auto">
            <a:xfrm>
              <a:off x="4608" y="1440"/>
              <a:ext cx="0" cy="230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15" name="Line 19"/>
            <p:cNvSpPr>
              <a:spLocks noChangeShapeType="1"/>
            </p:cNvSpPr>
            <p:nvPr/>
          </p:nvSpPr>
          <p:spPr bwMode="auto">
            <a:xfrm>
              <a:off x="2304" y="1440"/>
              <a:ext cx="0" cy="230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16" name="Line 20"/>
            <p:cNvSpPr>
              <a:spLocks noChangeShapeType="1"/>
            </p:cNvSpPr>
            <p:nvPr/>
          </p:nvSpPr>
          <p:spPr bwMode="auto">
            <a:xfrm>
              <a:off x="3456" y="1440"/>
              <a:ext cx="0" cy="230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17" name="Line 21"/>
            <p:cNvSpPr>
              <a:spLocks noChangeShapeType="1"/>
            </p:cNvSpPr>
            <p:nvPr/>
          </p:nvSpPr>
          <p:spPr bwMode="auto">
            <a:xfrm>
              <a:off x="4032" y="1440"/>
              <a:ext cx="0" cy="230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18" name="Line 22"/>
            <p:cNvSpPr>
              <a:spLocks noChangeShapeType="1"/>
            </p:cNvSpPr>
            <p:nvPr/>
          </p:nvSpPr>
          <p:spPr bwMode="auto">
            <a:xfrm>
              <a:off x="2880" y="1440"/>
              <a:ext cx="0" cy="230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19" name="Line 23"/>
            <p:cNvSpPr>
              <a:spLocks noChangeShapeType="1"/>
            </p:cNvSpPr>
            <p:nvPr/>
          </p:nvSpPr>
          <p:spPr bwMode="auto">
            <a:xfrm flipV="1">
              <a:off x="2304" y="1968"/>
              <a:ext cx="1728" cy="1200"/>
            </a:xfrm>
            <a:prstGeom prst="line">
              <a:avLst/>
            </a:prstGeom>
            <a:noFill/>
            <a:ln w="762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20" name="Line 24"/>
            <p:cNvSpPr>
              <a:spLocks noChangeShapeType="1"/>
            </p:cNvSpPr>
            <p:nvPr/>
          </p:nvSpPr>
          <p:spPr bwMode="auto">
            <a:xfrm>
              <a:off x="4032" y="1968"/>
              <a:ext cx="384" cy="192"/>
            </a:xfrm>
            <a:prstGeom prst="line">
              <a:avLst/>
            </a:prstGeom>
            <a:noFill/>
            <a:ln w="762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721" name="Text Box 25"/>
            <p:cNvSpPr txBox="1">
              <a:spLocks noChangeArrowheads="1"/>
            </p:cNvSpPr>
            <p:nvPr/>
          </p:nvSpPr>
          <p:spPr bwMode="auto">
            <a:xfrm>
              <a:off x="2054" y="3815"/>
              <a:ext cx="2796" cy="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b="1">
                  <a:latin typeface="Arial" panose="020B0604020202020204" pitchFamily="34" charset="0"/>
                </a:rPr>
                <a:t>1960       1970       1980       1990      2000</a:t>
              </a:r>
            </a:p>
            <a:p>
              <a:pPr algn="ctr"/>
              <a:r>
                <a:rPr lang="en-US" altLang="en-US" sz="2000" b="1">
                  <a:latin typeface="Arial" panose="020B0604020202020204" pitchFamily="34" charset="0"/>
                </a:rPr>
                <a:t>Year</a:t>
              </a:r>
              <a:endParaRPr lang="en-US" altLang="en-US" b="1">
                <a:latin typeface="Arial" panose="020B0604020202020204" pitchFamily="34" charset="0"/>
              </a:endParaRPr>
            </a:p>
          </p:txBody>
        </p:sp>
        <p:sp>
          <p:nvSpPr>
            <p:cNvPr id="29722" name="Text Box 26"/>
            <p:cNvSpPr txBox="1">
              <a:spLocks noChangeArrowheads="1"/>
            </p:cNvSpPr>
            <p:nvPr/>
          </p:nvSpPr>
          <p:spPr bwMode="auto">
            <a:xfrm>
              <a:off x="1238" y="1506"/>
              <a:ext cx="404" cy="2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90000"/>
                </a:lnSpc>
              </a:pPr>
              <a:r>
                <a:rPr lang="en-US" altLang="en-US" b="1" dirty="0">
                  <a:latin typeface="Arial" panose="020B0604020202020204" pitchFamily="34" charset="0"/>
                </a:rPr>
                <a:t>12%</a:t>
              </a:r>
            </a:p>
            <a:p>
              <a:pPr>
                <a:lnSpc>
                  <a:spcPct val="190000"/>
                </a:lnSpc>
              </a:pPr>
              <a:r>
                <a:rPr lang="en-US" altLang="en-US" b="1" dirty="0">
                  <a:latin typeface="Arial" panose="020B0604020202020204" pitchFamily="34" charset="0"/>
                </a:rPr>
                <a:t>  10</a:t>
              </a:r>
            </a:p>
            <a:p>
              <a:pPr>
                <a:lnSpc>
                  <a:spcPct val="190000"/>
                </a:lnSpc>
              </a:pPr>
              <a:r>
                <a:rPr lang="en-US" altLang="en-US" b="1" dirty="0">
                  <a:latin typeface="Arial" panose="020B0604020202020204" pitchFamily="34" charset="0"/>
                </a:rPr>
                <a:t>    8</a:t>
              </a:r>
            </a:p>
            <a:p>
              <a:pPr>
                <a:lnSpc>
                  <a:spcPct val="190000"/>
                </a:lnSpc>
              </a:pPr>
              <a:r>
                <a:rPr lang="en-US" altLang="en-US" b="1" dirty="0">
                  <a:latin typeface="Arial" panose="020B0604020202020204" pitchFamily="34" charset="0"/>
                </a:rPr>
                <a:t>    6</a:t>
              </a:r>
            </a:p>
            <a:p>
              <a:pPr>
                <a:lnSpc>
                  <a:spcPct val="190000"/>
                </a:lnSpc>
              </a:pPr>
              <a:r>
                <a:rPr lang="en-US" altLang="en-US" b="1" dirty="0">
                  <a:latin typeface="Arial" panose="020B0604020202020204" pitchFamily="34" charset="0"/>
                </a:rPr>
                <a:t>    4</a:t>
              </a:r>
            </a:p>
            <a:p>
              <a:pPr>
                <a:lnSpc>
                  <a:spcPct val="190000"/>
                </a:lnSpc>
              </a:pPr>
              <a:r>
                <a:rPr lang="en-US" altLang="en-US" b="1" dirty="0">
                  <a:latin typeface="Arial" panose="020B0604020202020204" pitchFamily="34" charset="0"/>
                </a:rPr>
                <a:t>    2</a:t>
              </a:r>
            </a:p>
            <a:p>
              <a:pPr>
                <a:lnSpc>
                  <a:spcPct val="190000"/>
                </a:lnSpc>
              </a:pPr>
              <a:r>
                <a:rPr lang="en-US" altLang="en-US" b="1" dirty="0">
                  <a:latin typeface="Arial" panose="020B0604020202020204" pitchFamily="34" charset="0"/>
                </a:rPr>
                <a:t>    0</a:t>
              </a:r>
            </a:p>
          </p:txBody>
        </p:sp>
        <p:sp>
          <p:nvSpPr>
            <p:cNvPr id="29723" name="Text Box 27"/>
            <p:cNvSpPr txBox="1">
              <a:spLocks noChangeArrowheads="1"/>
            </p:cNvSpPr>
            <p:nvPr/>
          </p:nvSpPr>
          <p:spPr bwMode="auto">
            <a:xfrm>
              <a:off x="133" y="1779"/>
              <a:ext cx="1120" cy="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2000" b="1" dirty="0">
                  <a:latin typeface="Arial" panose="020B0604020202020204" pitchFamily="34" charset="0"/>
                </a:rPr>
                <a:t>Suicide rate,</a:t>
              </a:r>
            </a:p>
            <a:p>
              <a:pPr algn="r"/>
              <a:r>
                <a:rPr lang="en-US" altLang="en-US" sz="2000" b="1" dirty="0">
                  <a:latin typeface="Arial" panose="020B0604020202020204" pitchFamily="34" charset="0"/>
                </a:rPr>
                <a:t>ages 15 to 19</a:t>
              </a:r>
            </a:p>
            <a:p>
              <a:pPr algn="r"/>
              <a:r>
                <a:rPr lang="en-US" altLang="en-US" sz="2000" b="1" dirty="0">
                  <a:latin typeface="Arial" panose="020B0604020202020204" pitchFamily="34" charset="0"/>
                </a:rPr>
                <a:t>(per 100,000)</a:t>
              </a:r>
            </a:p>
          </p:txBody>
        </p:sp>
      </p:grpSp>
    </p:spTree>
    <p:extLst>
      <p:ext uri="{BB962C8B-B14F-4D97-AF65-F5344CB8AC3E}">
        <p14:creationId xmlns:p14="http://schemas.microsoft.com/office/powerpoint/2010/main" val="32749632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normAutofit/>
          </a:bodyPr>
          <a:lstStyle/>
          <a:p>
            <a:r>
              <a:rPr lang="en-US" altLang="en-US" sz="4400" dirty="0"/>
              <a:t>Mood Disorders-Depression</a:t>
            </a:r>
            <a:endParaRPr lang="en-US" altLang="en-US" sz="5400" dirty="0"/>
          </a:p>
        </p:txBody>
      </p:sp>
      <p:sp>
        <p:nvSpPr>
          <p:cNvPr id="33795" name="Rectangle 3"/>
          <p:cNvSpPr>
            <a:spLocks noGrp="1" noChangeArrowheads="1"/>
          </p:cNvSpPr>
          <p:nvPr>
            <p:ph type="body" idx="4294967295"/>
          </p:nvPr>
        </p:nvSpPr>
        <p:spPr>
          <a:xfrm>
            <a:off x="7799911" y="2057399"/>
            <a:ext cx="3823242" cy="4572000"/>
          </a:xfrm>
        </p:spPr>
        <p:txBody>
          <a:bodyPr>
            <a:normAutofit/>
          </a:bodyPr>
          <a:lstStyle/>
          <a:p>
            <a:pPr marL="0" indent="0" algn="ctr">
              <a:buNone/>
            </a:pPr>
            <a:r>
              <a:rPr kumimoji="0" lang="en-US" altLang="en-US" sz="3200" dirty="0"/>
              <a:t>Altering any one component of the chemistry-cognition-mood circuit can alter the others</a:t>
            </a:r>
          </a:p>
        </p:txBody>
      </p:sp>
      <p:grpSp>
        <p:nvGrpSpPr>
          <p:cNvPr id="33811" name="Group 19"/>
          <p:cNvGrpSpPr>
            <a:grpSpLocks/>
          </p:cNvGrpSpPr>
          <p:nvPr/>
        </p:nvGrpSpPr>
        <p:grpSpPr bwMode="auto">
          <a:xfrm>
            <a:off x="842681" y="2057399"/>
            <a:ext cx="6957230" cy="4307541"/>
            <a:chOff x="240" y="2112"/>
            <a:chExt cx="2784" cy="1824"/>
          </a:xfrm>
        </p:grpSpPr>
        <p:sp>
          <p:nvSpPr>
            <p:cNvPr id="33801" name="Rectangle 9"/>
            <p:cNvSpPr>
              <a:spLocks noChangeArrowheads="1"/>
            </p:cNvSpPr>
            <p:nvPr/>
          </p:nvSpPr>
          <p:spPr bwMode="auto">
            <a:xfrm>
              <a:off x="240" y="2112"/>
              <a:ext cx="816" cy="528"/>
            </a:xfrm>
            <a:prstGeom prst="rect">
              <a:avLst/>
            </a:prstGeom>
            <a:solidFill>
              <a:srgbClr val="99CCFF"/>
            </a:solidFill>
            <a:ln>
              <a:noFill/>
            </a:ln>
            <a:effectLst/>
            <a:extLst>
              <a:ext uri="{91240B29-F687-4F45-9708-019B960494DF}">
                <a14:hiddenLine xmlns:a14="http://schemas.microsoft.com/office/drawing/2010/main" w="9525">
                  <a:solidFill>
                    <a:srgbClr val="FF66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b="1" dirty="0">
                  <a:latin typeface="Arial" panose="020B0604020202020204" pitchFamily="34" charset="0"/>
                </a:rPr>
                <a:t>Brain</a:t>
              </a:r>
            </a:p>
            <a:p>
              <a:pPr algn="ctr"/>
              <a:r>
                <a:rPr lang="en-US" altLang="en-US" b="1" dirty="0" smtClean="0">
                  <a:latin typeface="Arial" panose="020B0604020202020204" pitchFamily="34" charset="0"/>
                </a:rPr>
                <a:t>Chemistry</a:t>
              </a:r>
            </a:p>
            <a:p>
              <a:pPr algn="ctr"/>
              <a:r>
                <a:rPr lang="en-US" altLang="en-US" b="1" dirty="0" smtClean="0">
                  <a:latin typeface="Arial" panose="020B0604020202020204" pitchFamily="34" charset="0"/>
                </a:rPr>
                <a:t>Low Serotonin</a:t>
              </a:r>
            </a:p>
            <a:p>
              <a:pPr algn="ctr"/>
              <a:r>
                <a:rPr lang="en-US" altLang="en-US" b="1" dirty="0" smtClean="0">
                  <a:latin typeface="Arial" panose="020B0604020202020204" pitchFamily="34" charset="0"/>
                </a:rPr>
                <a:t>Low NE</a:t>
              </a:r>
              <a:endParaRPr lang="en-US" altLang="en-US" b="1" dirty="0">
                <a:latin typeface="Arial" panose="020B0604020202020204" pitchFamily="34" charset="0"/>
              </a:endParaRPr>
            </a:p>
          </p:txBody>
        </p:sp>
        <p:sp>
          <p:nvSpPr>
            <p:cNvPr id="33803" name="Rectangle 11"/>
            <p:cNvSpPr>
              <a:spLocks noChangeArrowheads="1"/>
            </p:cNvSpPr>
            <p:nvPr/>
          </p:nvSpPr>
          <p:spPr bwMode="auto">
            <a:xfrm>
              <a:off x="2208" y="2112"/>
              <a:ext cx="816" cy="528"/>
            </a:xfrm>
            <a:prstGeom prst="rect">
              <a:avLst/>
            </a:prstGeom>
            <a:solidFill>
              <a:srgbClr val="99CCFF"/>
            </a:solidFill>
            <a:ln>
              <a:noFill/>
            </a:ln>
            <a:effectLst/>
            <a:extLst>
              <a:ext uri="{91240B29-F687-4F45-9708-019B960494DF}">
                <a14:hiddenLine xmlns:a14="http://schemas.microsoft.com/office/drawing/2010/main" w="9525">
                  <a:solidFill>
                    <a:srgbClr val="FF66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b="1" dirty="0" smtClean="0">
                  <a:latin typeface="Arial" panose="020B0604020202020204" pitchFamily="34" charset="0"/>
                </a:rPr>
                <a:t>Cognition</a:t>
              </a:r>
            </a:p>
            <a:p>
              <a:pPr algn="ctr"/>
              <a:r>
                <a:rPr lang="en-US" altLang="en-US" b="1" dirty="0" smtClean="0">
                  <a:latin typeface="Arial" panose="020B0604020202020204" pitchFamily="34" charset="0"/>
                </a:rPr>
                <a:t>Irrational beliefs</a:t>
              </a:r>
            </a:p>
            <a:p>
              <a:pPr algn="ctr"/>
              <a:r>
                <a:rPr lang="en-US" altLang="en-US" b="1" dirty="0" smtClean="0">
                  <a:latin typeface="Arial" panose="020B0604020202020204" pitchFamily="34" charset="0"/>
                </a:rPr>
                <a:t>Pessimistic</a:t>
              </a:r>
            </a:p>
            <a:p>
              <a:pPr algn="ctr"/>
              <a:r>
                <a:rPr lang="en-US" altLang="en-US" b="1" dirty="0" smtClean="0">
                  <a:latin typeface="Arial" panose="020B0604020202020204" pitchFamily="34" charset="0"/>
                </a:rPr>
                <a:t>Explanatory Style</a:t>
              </a:r>
              <a:endParaRPr lang="en-US" altLang="en-US" b="1" dirty="0">
                <a:latin typeface="Arial" panose="020B0604020202020204" pitchFamily="34" charset="0"/>
              </a:endParaRPr>
            </a:p>
          </p:txBody>
        </p:sp>
        <p:sp>
          <p:nvSpPr>
            <p:cNvPr id="33804" name="Rectangle 12"/>
            <p:cNvSpPr>
              <a:spLocks noChangeArrowheads="1"/>
            </p:cNvSpPr>
            <p:nvPr/>
          </p:nvSpPr>
          <p:spPr bwMode="auto">
            <a:xfrm>
              <a:off x="1248" y="3408"/>
              <a:ext cx="816" cy="528"/>
            </a:xfrm>
            <a:prstGeom prst="rect">
              <a:avLst/>
            </a:prstGeom>
            <a:solidFill>
              <a:srgbClr val="99CCFF"/>
            </a:solidFill>
            <a:ln>
              <a:noFill/>
            </a:ln>
            <a:effectLst/>
            <a:extLst>
              <a:ext uri="{91240B29-F687-4F45-9708-019B960494DF}">
                <a14:hiddenLine xmlns:a14="http://schemas.microsoft.com/office/drawing/2010/main" w="9525">
                  <a:solidFill>
                    <a:srgbClr val="FF66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b="1" dirty="0">
                  <a:latin typeface="Arial" panose="020B0604020202020204" pitchFamily="34" charset="0"/>
                </a:rPr>
                <a:t>Mood</a:t>
              </a:r>
            </a:p>
          </p:txBody>
        </p:sp>
        <p:sp>
          <p:nvSpPr>
            <p:cNvPr id="33805" name="Line 13"/>
            <p:cNvSpPr>
              <a:spLocks noChangeShapeType="1"/>
            </p:cNvSpPr>
            <p:nvPr/>
          </p:nvSpPr>
          <p:spPr bwMode="auto">
            <a:xfrm>
              <a:off x="240" y="2112"/>
              <a:ext cx="816" cy="0"/>
            </a:xfrm>
            <a:prstGeom prst="line">
              <a:avLst/>
            </a:prstGeom>
            <a:noFill/>
            <a:ln w="381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06" name="Line 14"/>
            <p:cNvSpPr>
              <a:spLocks noChangeShapeType="1"/>
            </p:cNvSpPr>
            <p:nvPr/>
          </p:nvSpPr>
          <p:spPr bwMode="auto">
            <a:xfrm>
              <a:off x="1248" y="3408"/>
              <a:ext cx="816" cy="0"/>
            </a:xfrm>
            <a:prstGeom prst="line">
              <a:avLst/>
            </a:prstGeom>
            <a:noFill/>
            <a:ln w="381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07" name="Line 15"/>
            <p:cNvSpPr>
              <a:spLocks noChangeShapeType="1"/>
            </p:cNvSpPr>
            <p:nvPr/>
          </p:nvSpPr>
          <p:spPr bwMode="auto">
            <a:xfrm>
              <a:off x="2208" y="2112"/>
              <a:ext cx="816" cy="0"/>
            </a:xfrm>
            <a:prstGeom prst="line">
              <a:avLst/>
            </a:prstGeom>
            <a:noFill/>
            <a:ln w="381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08" name="AutoShape 16"/>
            <p:cNvSpPr>
              <a:spLocks noChangeArrowheads="1"/>
            </p:cNvSpPr>
            <p:nvPr/>
          </p:nvSpPr>
          <p:spPr bwMode="auto">
            <a:xfrm>
              <a:off x="2208" y="2832"/>
              <a:ext cx="768" cy="1056"/>
            </a:xfrm>
            <a:custGeom>
              <a:avLst/>
              <a:gdLst>
                <a:gd name="G0" fmla="+- 11166 0 0"/>
                <a:gd name="G1" fmla="+- 17831 0 0"/>
                <a:gd name="G2" fmla="+- 7159 0 0"/>
                <a:gd name="G3" fmla="*/ 11166 1 2"/>
                <a:gd name="G4" fmla="+- G3 10800 0"/>
                <a:gd name="G5" fmla="+- 21600 11166 17831"/>
                <a:gd name="G6" fmla="+- 17831 7159 0"/>
                <a:gd name="G7" fmla="*/ G6 1 2"/>
                <a:gd name="G8" fmla="*/ 17831 2 1"/>
                <a:gd name="G9" fmla="+- G8 0 21600"/>
                <a:gd name="G10" fmla="+- G5 0 G4"/>
                <a:gd name="G11" fmla="+- 11166 0 G4"/>
                <a:gd name="G12" fmla="*/ G2 G10 G11"/>
                <a:gd name="T0" fmla="*/ 16383 w 21600"/>
                <a:gd name="T1" fmla="*/ 0 h 21600"/>
                <a:gd name="T2" fmla="*/ 11166 w 21600"/>
                <a:gd name="T3" fmla="*/ 7159 h 21600"/>
                <a:gd name="T4" fmla="*/ 7159 w 21600"/>
                <a:gd name="T5" fmla="*/ 11166 h 21600"/>
                <a:gd name="T6" fmla="*/ 0 w 21600"/>
                <a:gd name="T7" fmla="*/ 16383 h 21600"/>
                <a:gd name="T8" fmla="*/ 7159 w 21600"/>
                <a:gd name="T9" fmla="*/ 21600 h 21600"/>
                <a:gd name="T10" fmla="*/ 12495 w 21600"/>
                <a:gd name="T11" fmla="*/ 17831 h 21600"/>
                <a:gd name="T12" fmla="*/ 17831 w 21600"/>
                <a:gd name="T13" fmla="*/ 12495 h 21600"/>
                <a:gd name="T14" fmla="*/ 21600 w 21600"/>
                <a:gd name="T15" fmla="*/ 7159 h 21600"/>
                <a:gd name="T16" fmla="*/ 17694720 60000 65536"/>
                <a:gd name="T17" fmla="*/ 11796480 60000 65536"/>
                <a:gd name="T18" fmla="*/ 17694720 60000 65536"/>
                <a:gd name="T19" fmla="*/ 11796480 60000 65536"/>
                <a:gd name="T20" fmla="*/ 5898240 60000 65536"/>
                <a:gd name="T21" fmla="*/ 5898240 60000 65536"/>
                <a:gd name="T22" fmla="*/ 0 60000 65536"/>
                <a:gd name="T23" fmla="*/ 0 60000 65536"/>
                <a:gd name="T24" fmla="*/ G12 w 21600"/>
                <a:gd name="T25" fmla="*/ G5 h 21600"/>
                <a:gd name="T26" fmla="*/ G1 w 21600"/>
                <a:gd name="T27" fmla="*/ G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16383" y="0"/>
                  </a:moveTo>
                  <a:lnTo>
                    <a:pt x="11166" y="7159"/>
                  </a:lnTo>
                  <a:lnTo>
                    <a:pt x="14935" y="7159"/>
                  </a:lnTo>
                  <a:lnTo>
                    <a:pt x="14935" y="14935"/>
                  </a:lnTo>
                  <a:lnTo>
                    <a:pt x="7159" y="14935"/>
                  </a:lnTo>
                  <a:lnTo>
                    <a:pt x="7159" y="11166"/>
                  </a:lnTo>
                  <a:lnTo>
                    <a:pt x="0" y="16383"/>
                  </a:lnTo>
                  <a:lnTo>
                    <a:pt x="7159" y="21600"/>
                  </a:lnTo>
                  <a:lnTo>
                    <a:pt x="7159" y="17831"/>
                  </a:lnTo>
                  <a:lnTo>
                    <a:pt x="17831" y="17831"/>
                  </a:lnTo>
                  <a:lnTo>
                    <a:pt x="17831" y="7159"/>
                  </a:lnTo>
                  <a:lnTo>
                    <a:pt x="21600" y="7159"/>
                  </a:lnTo>
                  <a:close/>
                </a:path>
              </a:pathLst>
            </a:custGeom>
            <a:solidFill>
              <a:srgbClr val="0066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09" name="AutoShape 17"/>
            <p:cNvSpPr>
              <a:spLocks noChangeArrowheads="1"/>
            </p:cNvSpPr>
            <p:nvPr/>
          </p:nvSpPr>
          <p:spPr bwMode="auto">
            <a:xfrm flipH="1">
              <a:off x="384" y="2832"/>
              <a:ext cx="768" cy="1056"/>
            </a:xfrm>
            <a:custGeom>
              <a:avLst/>
              <a:gdLst>
                <a:gd name="G0" fmla="+- 11166 0 0"/>
                <a:gd name="G1" fmla="+- 17831 0 0"/>
                <a:gd name="G2" fmla="+- 7159 0 0"/>
                <a:gd name="G3" fmla="*/ 11166 1 2"/>
                <a:gd name="G4" fmla="+- G3 10800 0"/>
                <a:gd name="G5" fmla="+- 21600 11166 17831"/>
                <a:gd name="G6" fmla="+- 17831 7159 0"/>
                <a:gd name="G7" fmla="*/ G6 1 2"/>
                <a:gd name="G8" fmla="*/ 17831 2 1"/>
                <a:gd name="G9" fmla="+- G8 0 21600"/>
                <a:gd name="G10" fmla="+- G5 0 G4"/>
                <a:gd name="G11" fmla="+- 11166 0 G4"/>
                <a:gd name="G12" fmla="*/ G2 G10 G11"/>
                <a:gd name="T0" fmla="*/ 16383 w 21600"/>
                <a:gd name="T1" fmla="*/ 0 h 21600"/>
                <a:gd name="T2" fmla="*/ 11166 w 21600"/>
                <a:gd name="T3" fmla="*/ 7159 h 21600"/>
                <a:gd name="T4" fmla="*/ 7159 w 21600"/>
                <a:gd name="T5" fmla="*/ 11166 h 21600"/>
                <a:gd name="T6" fmla="*/ 0 w 21600"/>
                <a:gd name="T7" fmla="*/ 16383 h 21600"/>
                <a:gd name="T8" fmla="*/ 7159 w 21600"/>
                <a:gd name="T9" fmla="*/ 21600 h 21600"/>
                <a:gd name="T10" fmla="*/ 12495 w 21600"/>
                <a:gd name="T11" fmla="*/ 17831 h 21600"/>
                <a:gd name="T12" fmla="*/ 17831 w 21600"/>
                <a:gd name="T13" fmla="*/ 12495 h 21600"/>
                <a:gd name="T14" fmla="*/ 21600 w 21600"/>
                <a:gd name="T15" fmla="*/ 7159 h 21600"/>
                <a:gd name="T16" fmla="*/ 17694720 60000 65536"/>
                <a:gd name="T17" fmla="*/ 11796480 60000 65536"/>
                <a:gd name="T18" fmla="*/ 17694720 60000 65536"/>
                <a:gd name="T19" fmla="*/ 11796480 60000 65536"/>
                <a:gd name="T20" fmla="*/ 5898240 60000 65536"/>
                <a:gd name="T21" fmla="*/ 5898240 60000 65536"/>
                <a:gd name="T22" fmla="*/ 0 60000 65536"/>
                <a:gd name="T23" fmla="*/ 0 60000 65536"/>
                <a:gd name="T24" fmla="*/ G12 w 21600"/>
                <a:gd name="T25" fmla="*/ G5 h 21600"/>
                <a:gd name="T26" fmla="*/ G1 w 21600"/>
                <a:gd name="T27" fmla="*/ G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16383" y="0"/>
                  </a:moveTo>
                  <a:lnTo>
                    <a:pt x="11166" y="7159"/>
                  </a:lnTo>
                  <a:lnTo>
                    <a:pt x="14935" y="7159"/>
                  </a:lnTo>
                  <a:lnTo>
                    <a:pt x="14935" y="14935"/>
                  </a:lnTo>
                  <a:lnTo>
                    <a:pt x="7159" y="14935"/>
                  </a:lnTo>
                  <a:lnTo>
                    <a:pt x="7159" y="11166"/>
                  </a:lnTo>
                  <a:lnTo>
                    <a:pt x="0" y="16383"/>
                  </a:lnTo>
                  <a:lnTo>
                    <a:pt x="7159" y="21600"/>
                  </a:lnTo>
                  <a:lnTo>
                    <a:pt x="7159" y="17831"/>
                  </a:lnTo>
                  <a:lnTo>
                    <a:pt x="17831" y="17831"/>
                  </a:lnTo>
                  <a:lnTo>
                    <a:pt x="17831" y="7159"/>
                  </a:lnTo>
                  <a:lnTo>
                    <a:pt x="21600" y="7159"/>
                  </a:lnTo>
                  <a:close/>
                </a:path>
              </a:pathLst>
            </a:custGeom>
            <a:solidFill>
              <a:srgbClr val="0066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10" name="AutoShape 18"/>
            <p:cNvSpPr>
              <a:spLocks noChangeArrowheads="1"/>
            </p:cNvSpPr>
            <p:nvPr/>
          </p:nvSpPr>
          <p:spPr bwMode="auto">
            <a:xfrm>
              <a:off x="1200" y="2160"/>
              <a:ext cx="864" cy="384"/>
            </a:xfrm>
            <a:prstGeom prst="leftRightArrow">
              <a:avLst>
                <a:gd name="adj1" fmla="val 35713"/>
                <a:gd name="adj2" fmla="val 48750"/>
              </a:avLst>
            </a:prstGeom>
            <a:solidFill>
              <a:srgbClr val="0066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1557659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normAutofit/>
          </a:bodyPr>
          <a:lstStyle/>
          <a:p>
            <a:r>
              <a:rPr lang="en-US" altLang="en-US" sz="4400" dirty="0"/>
              <a:t>Mood Disorders-Depression</a:t>
            </a:r>
            <a:endParaRPr lang="en-US" altLang="en-US" sz="5400" dirty="0"/>
          </a:p>
        </p:txBody>
      </p:sp>
      <p:sp>
        <p:nvSpPr>
          <p:cNvPr id="56323" name="Rectangle 3"/>
          <p:cNvSpPr>
            <a:spLocks noGrp="1" noChangeArrowheads="1"/>
          </p:cNvSpPr>
          <p:nvPr>
            <p:ph idx="4294967295"/>
          </p:nvPr>
        </p:nvSpPr>
        <p:spPr>
          <a:xfrm>
            <a:off x="265173" y="2229503"/>
            <a:ext cx="3747247" cy="3678238"/>
          </a:xfrm>
        </p:spPr>
        <p:txBody>
          <a:bodyPr>
            <a:normAutofit/>
          </a:bodyPr>
          <a:lstStyle/>
          <a:p>
            <a:pPr marL="0" indent="0" algn="ctr">
              <a:buNone/>
            </a:pPr>
            <a:r>
              <a:rPr kumimoji="0" lang="en-US" altLang="en-US" sz="3200" dirty="0"/>
              <a:t>A happy or depressed mood strongly influences people’s ratings of their own behavior</a:t>
            </a:r>
          </a:p>
        </p:txBody>
      </p:sp>
      <p:grpSp>
        <p:nvGrpSpPr>
          <p:cNvPr id="56341" name="Group 21"/>
          <p:cNvGrpSpPr>
            <a:grpSpLocks/>
          </p:cNvGrpSpPr>
          <p:nvPr/>
        </p:nvGrpSpPr>
        <p:grpSpPr bwMode="auto">
          <a:xfrm>
            <a:off x="2979645" y="2093912"/>
            <a:ext cx="8046943" cy="4764088"/>
            <a:chOff x="36" y="1271"/>
            <a:chExt cx="3514" cy="3001"/>
          </a:xfrm>
        </p:grpSpPr>
        <p:grpSp>
          <p:nvGrpSpPr>
            <p:cNvPr id="56339" name="Group 19"/>
            <p:cNvGrpSpPr>
              <a:grpSpLocks/>
            </p:cNvGrpSpPr>
            <p:nvPr/>
          </p:nvGrpSpPr>
          <p:grpSpPr bwMode="auto">
            <a:xfrm>
              <a:off x="938" y="1296"/>
              <a:ext cx="2612" cy="2976"/>
              <a:chOff x="556" y="1296"/>
              <a:chExt cx="2612" cy="2976"/>
            </a:xfrm>
          </p:grpSpPr>
          <p:grpSp>
            <p:nvGrpSpPr>
              <p:cNvPr id="56334" name="Group 14"/>
              <p:cNvGrpSpPr>
                <a:grpSpLocks/>
              </p:cNvGrpSpPr>
              <p:nvPr/>
            </p:nvGrpSpPr>
            <p:grpSpPr bwMode="auto">
              <a:xfrm>
                <a:off x="912" y="1296"/>
                <a:ext cx="2256" cy="2400"/>
                <a:chOff x="912" y="1584"/>
                <a:chExt cx="2016" cy="1920"/>
              </a:xfrm>
            </p:grpSpPr>
            <p:sp>
              <p:nvSpPr>
                <p:cNvPr id="56325" name="Line 5"/>
                <p:cNvSpPr>
                  <a:spLocks noChangeShapeType="1"/>
                </p:cNvSpPr>
                <p:nvPr/>
              </p:nvSpPr>
              <p:spPr bwMode="auto">
                <a:xfrm>
                  <a:off x="912" y="1584"/>
                  <a:ext cx="201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26" name="Line 6"/>
                <p:cNvSpPr>
                  <a:spLocks noChangeShapeType="1"/>
                </p:cNvSpPr>
                <p:nvPr/>
              </p:nvSpPr>
              <p:spPr bwMode="auto">
                <a:xfrm>
                  <a:off x="912" y="2352"/>
                  <a:ext cx="201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27" name="Line 7"/>
                <p:cNvSpPr>
                  <a:spLocks noChangeShapeType="1"/>
                </p:cNvSpPr>
                <p:nvPr/>
              </p:nvSpPr>
              <p:spPr bwMode="auto">
                <a:xfrm>
                  <a:off x="912" y="2736"/>
                  <a:ext cx="201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28" name="Line 8"/>
                <p:cNvSpPr>
                  <a:spLocks noChangeShapeType="1"/>
                </p:cNvSpPr>
                <p:nvPr/>
              </p:nvSpPr>
              <p:spPr bwMode="auto">
                <a:xfrm>
                  <a:off x="912" y="3120"/>
                  <a:ext cx="201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29" name="Line 9"/>
                <p:cNvSpPr>
                  <a:spLocks noChangeShapeType="1"/>
                </p:cNvSpPr>
                <p:nvPr/>
              </p:nvSpPr>
              <p:spPr bwMode="auto">
                <a:xfrm>
                  <a:off x="912" y="3504"/>
                  <a:ext cx="201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0" name="Line 10"/>
                <p:cNvSpPr>
                  <a:spLocks noChangeShapeType="1"/>
                </p:cNvSpPr>
                <p:nvPr/>
              </p:nvSpPr>
              <p:spPr bwMode="auto">
                <a:xfrm>
                  <a:off x="912" y="1968"/>
                  <a:ext cx="201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1" name="Line 11"/>
                <p:cNvSpPr>
                  <a:spLocks noChangeShapeType="1"/>
                </p:cNvSpPr>
                <p:nvPr/>
              </p:nvSpPr>
              <p:spPr bwMode="auto">
                <a:xfrm>
                  <a:off x="912" y="1584"/>
                  <a:ext cx="0" cy="192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2" name="Line 12"/>
                <p:cNvSpPr>
                  <a:spLocks noChangeShapeType="1"/>
                </p:cNvSpPr>
                <p:nvPr/>
              </p:nvSpPr>
              <p:spPr bwMode="auto">
                <a:xfrm>
                  <a:off x="1056" y="1728"/>
                  <a:ext cx="1584" cy="1248"/>
                </a:xfrm>
                <a:prstGeom prst="line">
                  <a:avLst/>
                </a:prstGeom>
                <a:noFill/>
                <a:ln w="762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3" name="Line 13"/>
                <p:cNvSpPr>
                  <a:spLocks noChangeShapeType="1"/>
                </p:cNvSpPr>
                <p:nvPr/>
              </p:nvSpPr>
              <p:spPr bwMode="auto">
                <a:xfrm flipV="1">
                  <a:off x="1056" y="2016"/>
                  <a:ext cx="1584" cy="1152"/>
                </a:xfrm>
                <a:prstGeom prst="line">
                  <a:avLst/>
                </a:prstGeom>
                <a:noFill/>
                <a:ln w="762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6335" name="Text Box 15"/>
              <p:cNvSpPr txBox="1">
                <a:spLocks noChangeArrowheads="1"/>
              </p:cNvSpPr>
              <p:nvPr/>
            </p:nvSpPr>
            <p:spPr bwMode="auto">
              <a:xfrm>
                <a:off x="1085" y="3671"/>
                <a:ext cx="1999" cy="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b="1">
                    <a:latin typeface="Arial" panose="020B0604020202020204" pitchFamily="34" charset="0"/>
                  </a:rPr>
                  <a:t>Negative	        Positive</a:t>
                </a:r>
              </a:p>
              <a:p>
                <a:pPr algn="ctr"/>
                <a:r>
                  <a:rPr lang="en-US" altLang="en-US" b="1">
                    <a:latin typeface="Arial" panose="020B0604020202020204" pitchFamily="34" charset="0"/>
                  </a:rPr>
                  <a:t>behaviors	        behaviors</a:t>
                </a:r>
              </a:p>
              <a:p>
                <a:pPr algn="ctr"/>
                <a:r>
                  <a:rPr lang="en-US" altLang="en-US" sz="2000" b="1">
                    <a:latin typeface="Arial" panose="020B0604020202020204" pitchFamily="34" charset="0"/>
                  </a:rPr>
                  <a:t>Self-ratings</a:t>
                </a:r>
                <a:endParaRPr lang="en-US" altLang="en-US" b="1">
                  <a:latin typeface="Arial" panose="020B0604020202020204" pitchFamily="34" charset="0"/>
                </a:endParaRPr>
              </a:p>
            </p:txBody>
          </p:sp>
          <p:sp>
            <p:nvSpPr>
              <p:cNvPr id="56336" name="Text Box 16"/>
              <p:cNvSpPr txBox="1">
                <a:spLocks noChangeArrowheads="1"/>
              </p:cNvSpPr>
              <p:nvPr/>
            </p:nvSpPr>
            <p:spPr bwMode="auto">
              <a:xfrm>
                <a:off x="556" y="1411"/>
                <a:ext cx="404" cy="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275000"/>
                  </a:lnSpc>
                </a:pPr>
                <a:r>
                  <a:rPr lang="en-US" altLang="en-US" b="1">
                    <a:latin typeface="Arial" panose="020B0604020202020204" pitchFamily="34" charset="0"/>
                  </a:rPr>
                  <a:t>35%</a:t>
                </a:r>
              </a:p>
              <a:p>
                <a:pPr>
                  <a:lnSpc>
                    <a:spcPct val="275000"/>
                  </a:lnSpc>
                </a:pPr>
                <a:r>
                  <a:rPr lang="en-US" altLang="en-US" b="1">
                    <a:latin typeface="Arial" panose="020B0604020202020204" pitchFamily="34" charset="0"/>
                  </a:rPr>
                  <a:t>  30</a:t>
                </a:r>
              </a:p>
              <a:p>
                <a:pPr>
                  <a:lnSpc>
                    <a:spcPct val="275000"/>
                  </a:lnSpc>
                </a:pPr>
                <a:r>
                  <a:rPr lang="en-US" altLang="en-US" b="1">
                    <a:latin typeface="Arial" panose="020B0604020202020204" pitchFamily="34" charset="0"/>
                  </a:rPr>
                  <a:t>  25</a:t>
                </a:r>
              </a:p>
              <a:p>
                <a:pPr>
                  <a:lnSpc>
                    <a:spcPct val="275000"/>
                  </a:lnSpc>
                </a:pPr>
                <a:r>
                  <a:rPr lang="en-US" altLang="en-US" b="1">
                    <a:latin typeface="Arial" panose="020B0604020202020204" pitchFamily="34" charset="0"/>
                  </a:rPr>
                  <a:t>  20</a:t>
                </a:r>
              </a:p>
              <a:p>
                <a:pPr>
                  <a:lnSpc>
                    <a:spcPct val="275000"/>
                  </a:lnSpc>
                </a:pPr>
                <a:r>
                  <a:rPr lang="en-US" altLang="en-US" b="1">
                    <a:latin typeface="Arial" panose="020B0604020202020204" pitchFamily="34" charset="0"/>
                  </a:rPr>
                  <a:t>  15</a:t>
                </a:r>
              </a:p>
            </p:txBody>
          </p:sp>
        </p:grpSp>
        <p:sp>
          <p:nvSpPr>
            <p:cNvPr id="56340" name="Text Box 20"/>
            <p:cNvSpPr txBox="1">
              <a:spLocks noChangeArrowheads="1"/>
            </p:cNvSpPr>
            <p:nvPr/>
          </p:nvSpPr>
          <p:spPr bwMode="auto">
            <a:xfrm>
              <a:off x="36" y="1271"/>
              <a:ext cx="1068"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b="1">
                  <a:latin typeface="Arial" panose="020B0604020202020204" pitchFamily="34" charset="0"/>
                </a:rPr>
                <a:t>Percentage of</a:t>
              </a:r>
            </a:p>
            <a:p>
              <a:pPr algn="r"/>
              <a:r>
                <a:rPr lang="en-US" altLang="en-US" b="1">
                  <a:latin typeface="Arial" panose="020B0604020202020204" pitchFamily="34" charset="0"/>
                </a:rPr>
                <a:t>observations</a:t>
              </a:r>
            </a:p>
          </p:txBody>
        </p:sp>
      </p:grpSp>
    </p:spTree>
    <p:extLst>
      <p:ext uri="{BB962C8B-B14F-4D97-AF65-F5344CB8AC3E}">
        <p14:creationId xmlns:p14="http://schemas.microsoft.com/office/powerpoint/2010/main" val="177551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a:bodyPr>
          <a:lstStyle/>
          <a:p>
            <a:r>
              <a:rPr lang="en-US" altLang="en-US" sz="4400" dirty="0"/>
              <a:t>Mood Disorders-Depression</a:t>
            </a:r>
            <a:endParaRPr lang="en-US" altLang="en-US" sz="5400" dirty="0"/>
          </a:p>
        </p:txBody>
      </p:sp>
      <p:sp>
        <p:nvSpPr>
          <p:cNvPr id="35843" name="Rectangle 3"/>
          <p:cNvSpPr>
            <a:spLocks noGrp="1" noChangeArrowheads="1"/>
          </p:cNvSpPr>
          <p:nvPr>
            <p:ph idx="4294967295"/>
          </p:nvPr>
        </p:nvSpPr>
        <p:spPr>
          <a:xfrm>
            <a:off x="8535098" y="2514600"/>
            <a:ext cx="3070412" cy="3740523"/>
          </a:xfrm>
        </p:spPr>
        <p:txBody>
          <a:bodyPr>
            <a:noAutofit/>
          </a:bodyPr>
          <a:lstStyle/>
          <a:p>
            <a:pPr marL="0" indent="0">
              <a:buNone/>
            </a:pPr>
            <a:r>
              <a:rPr kumimoji="0" lang="en-US" altLang="en-US" sz="3200" dirty="0"/>
              <a:t>The vicious cycle of depression can be broken at any point</a:t>
            </a:r>
          </a:p>
        </p:txBody>
      </p:sp>
      <p:grpSp>
        <p:nvGrpSpPr>
          <p:cNvPr id="35861" name="Group 21"/>
          <p:cNvGrpSpPr>
            <a:grpSpLocks/>
          </p:cNvGrpSpPr>
          <p:nvPr/>
        </p:nvGrpSpPr>
        <p:grpSpPr bwMode="auto">
          <a:xfrm>
            <a:off x="575894" y="2286000"/>
            <a:ext cx="7474412" cy="4038600"/>
            <a:chOff x="48" y="1440"/>
            <a:chExt cx="3888" cy="2544"/>
          </a:xfrm>
        </p:grpSpPr>
        <p:sp>
          <p:nvSpPr>
            <p:cNvPr id="35848" name="Rectangle 8"/>
            <p:cNvSpPr>
              <a:spLocks noChangeArrowheads="1"/>
            </p:cNvSpPr>
            <p:nvPr/>
          </p:nvSpPr>
          <p:spPr bwMode="auto">
            <a:xfrm>
              <a:off x="1344" y="1440"/>
              <a:ext cx="1344" cy="528"/>
            </a:xfrm>
            <a:prstGeom prst="rect">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b="1" dirty="0">
                  <a:latin typeface="Arial" panose="020B0604020202020204" pitchFamily="34" charset="0"/>
                </a:rPr>
                <a:t>1</a:t>
              </a:r>
            </a:p>
            <a:p>
              <a:pPr algn="ctr"/>
              <a:r>
                <a:rPr lang="en-US" altLang="en-US" b="1" dirty="0">
                  <a:latin typeface="Arial" panose="020B0604020202020204" pitchFamily="34" charset="0"/>
                </a:rPr>
                <a:t>Stressful</a:t>
              </a:r>
            </a:p>
            <a:p>
              <a:pPr algn="ctr"/>
              <a:r>
                <a:rPr lang="en-US" altLang="en-US" b="1" dirty="0">
                  <a:latin typeface="Arial" panose="020B0604020202020204" pitchFamily="34" charset="0"/>
                </a:rPr>
                <a:t>experiences</a:t>
              </a:r>
              <a:endParaRPr lang="en-US" altLang="en-US" dirty="0"/>
            </a:p>
          </p:txBody>
        </p:sp>
        <p:sp>
          <p:nvSpPr>
            <p:cNvPr id="35850" name="Rectangle 10"/>
            <p:cNvSpPr>
              <a:spLocks noChangeArrowheads="1"/>
            </p:cNvSpPr>
            <p:nvPr/>
          </p:nvSpPr>
          <p:spPr bwMode="auto">
            <a:xfrm>
              <a:off x="48" y="2400"/>
              <a:ext cx="1392" cy="528"/>
            </a:xfrm>
            <a:prstGeom prst="rect">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b="1" dirty="0">
                  <a:latin typeface="Arial" panose="020B0604020202020204" pitchFamily="34" charset="0"/>
                </a:rPr>
                <a:t>4</a:t>
              </a:r>
            </a:p>
            <a:p>
              <a:pPr algn="ctr"/>
              <a:r>
                <a:rPr lang="en-US" altLang="en-US" b="1" dirty="0">
                  <a:latin typeface="Arial" panose="020B0604020202020204" pitchFamily="34" charset="0"/>
                </a:rPr>
                <a:t>Cognitive and</a:t>
              </a:r>
            </a:p>
            <a:p>
              <a:pPr algn="ctr"/>
              <a:r>
                <a:rPr lang="en-US" altLang="en-US" b="1" dirty="0">
                  <a:latin typeface="Arial" panose="020B0604020202020204" pitchFamily="34" charset="0"/>
                </a:rPr>
                <a:t>behavioral changes</a:t>
              </a:r>
              <a:endParaRPr lang="en-US" altLang="en-US" dirty="0"/>
            </a:p>
          </p:txBody>
        </p:sp>
        <p:sp>
          <p:nvSpPr>
            <p:cNvPr id="35851" name="Rectangle 11"/>
            <p:cNvSpPr>
              <a:spLocks noChangeArrowheads="1"/>
            </p:cNvSpPr>
            <p:nvPr/>
          </p:nvSpPr>
          <p:spPr bwMode="auto">
            <a:xfrm>
              <a:off x="2592" y="2400"/>
              <a:ext cx="1344" cy="528"/>
            </a:xfrm>
            <a:prstGeom prst="rect">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b="1">
                  <a:latin typeface="Arial" panose="020B0604020202020204" pitchFamily="34" charset="0"/>
                </a:rPr>
                <a:t>2</a:t>
              </a:r>
            </a:p>
            <a:p>
              <a:pPr algn="ctr"/>
              <a:r>
                <a:rPr lang="en-US" altLang="en-US" b="1">
                  <a:latin typeface="Arial" panose="020B0604020202020204" pitchFamily="34" charset="0"/>
                </a:rPr>
                <a:t>Negative</a:t>
              </a:r>
            </a:p>
            <a:p>
              <a:pPr algn="ctr"/>
              <a:r>
                <a:rPr lang="en-US" altLang="en-US" b="1">
                  <a:latin typeface="Arial" panose="020B0604020202020204" pitchFamily="34" charset="0"/>
                </a:rPr>
                <a:t>explanatory style</a:t>
              </a:r>
              <a:endParaRPr lang="en-US" altLang="en-US"/>
            </a:p>
          </p:txBody>
        </p:sp>
        <p:sp>
          <p:nvSpPr>
            <p:cNvPr id="35852" name="Rectangle 12"/>
            <p:cNvSpPr>
              <a:spLocks noChangeArrowheads="1"/>
            </p:cNvSpPr>
            <p:nvPr/>
          </p:nvSpPr>
          <p:spPr bwMode="auto">
            <a:xfrm>
              <a:off x="1344" y="3456"/>
              <a:ext cx="1344" cy="528"/>
            </a:xfrm>
            <a:prstGeom prst="rect">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b="1">
                  <a:latin typeface="Arial" panose="020B0604020202020204" pitchFamily="34" charset="0"/>
                </a:rPr>
                <a:t>3</a:t>
              </a:r>
            </a:p>
            <a:p>
              <a:pPr algn="ctr"/>
              <a:r>
                <a:rPr lang="en-US" altLang="en-US" b="1">
                  <a:latin typeface="Arial" panose="020B0604020202020204" pitchFamily="34" charset="0"/>
                </a:rPr>
                <a:t>Depressed</a:t>
              </a:r>
            </a:p>
            <a:p>
              <a:pPr algn="ctr"/>
              <a:r>
                <a:rPr lang="en-US" altLang="en-US" b="1">
                  <a:latin typeface="Arial" panose="020B0604020202020204" pitchFamily="34" charset="0"/>
                </a:rPr>
                <a:t>mood</a:t>
              </a:r>
              <a:endParaRPr lang="en-US" altLang="en-US"/>
            </a:p>
          </p:txBody>
        </p:sp>
        <p:sp>
          <p:nvSpPr>
            <p:cNvPr id="35853" name="Line 13"/>
            <p:cNvSpPr>
              <a:spLocks noChangeShapeType="1"/>
            </p:cNvSpPr>
            <p:nvPr/>
          </p:nvSpPr>
          <p:spPr bwMode="auto">
            <a:xfrm>
              <a:off x="1344" y="1440"/>
              <a:ext cx="1344" cy="0"/>
            </a:xfrm>
            <a:prstGeom prst="line">
              <a:avLst/>
            </a:prstGeom>
            <a:noFill/>
            <a:ln w="381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854" name="Line 14"/>
            <p:cNvSpPr>
              <a:spLocks noChangeShapeType="1"/>
            </p:cNvSpPr>
            <p:nvPr/>
          </p:nvSpPr>
          <p:spPr bwMode="auto">
            <a:xfrm>
              <a:off x="48" y="2400"/>
              <a:ext cx="1392" cy="0"/>
            </a:xfrm>
            <a:prstGeom prst="line">
              <a:avLst/>
            </a:prstGeom>
            <a:noFill/>
            <a:ln w="381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855" name="Line 15"/>
            <p:cNvSpPr>
              <a:spLocks noChangeShapeType="1"/>
            </p:cNvSpPr>
            <p:nvPr/>
          </p:nvSpPr>
          <p:spPr bwMode="auto">
            <a:xfrm>
              <a:off x="2592" y="2400"/>
              <a:ext cx="1344" cy="0"/>
            </a:xfrm>
            <a:prstGeom prst="line">
              <a:avLst/>
            </a:prstGeom>
            <a:noFill/>
            <a:ln w="381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856" name="Line 16"/>
            <p:cNvSpPr>
              <a:spLocks noChangeShapeType="1"/>
            </p:cNvSpPr>
            <p:nvPr/>
          </p:nvSpPr>
          <p:spPr bwMode="auto">
            <a:xfrm>
              <a:off x="1344" y="3456"/>
              <a:ext cx="1344" cy="0"/>
            </a:xfrm>
            <a:prstGeom prst="line">
              <a:avLst/>
            </a:prstGeom>
            <a:noFill/>
            <a:ln w="38100">
              <a:solidFill>
                <a:srgbClr val="00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857" name="AutoShape 17"/>
            <p:cNvSpPr>
              <a:spLocks noChangeArrowheads="1"/>
            </p:cNvSpPr>
            <p:nvPr/>
          </p:nvSpPr>
          <p:spPr bwMode="auto">
            <a:xfrm>
              <a:off x="528" y="1584"/>
              <a:ext cx="576" cy="624"/>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0066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858" name="AutoShape 18"/>
            <p:cNvSpPr>
              <a:spLocks noChangeArrowheads="1"/>
            </p:cNvSpPr>
            <p:nvPr/>
          </p:nvSpPr>
          <p:spPr bwMode="auto">
            <a:xfrm rot="5400000">
              <a:off x="2976" y="1584"/>
              <a:ext cx="576" cy="624"/>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0066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859" name="AutoShape 19"/>
            <p:cNvSpPr>
              <a:spLocks noChangeArrowheads="1"/>
            </p:cNvSpPr>
            <p:nvPr/>
          </p:nvSpPr>
          <p:spPr bwMode="auto">
            <a:xfrm rot="-5400000">
              <a:off x="480" y="3120"/>
              <a:ext cx="576" cy="624"/>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0066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860" name="AutoShape 20"/>
            <p:cNvSpPr>
              <a:spLocks noChangeArrowheads="1"/>
            </p:cNvSpPr>
            <p:nvPr/>
          </p:nvSpPr>
          <p:spPr bwMode="auto">
            <a:xfrm flipH="1" flipV="1">
              <a:off x="2880" y="3168"/>
              <a:ext cx="576" cy="624"/>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0066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3829148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Bipolar disorder</a:t>
            </a:r>
            <a:endParaRPr lang="en-US" dirty="0"/>
          </a:p>
        </p:txBody>
      </p:sp>
      <p:sp>
        <p:nvSpPr>
          <p:cNvPr id="4" name="Text Placeholder 3"/>
          <p:cNvSpPr>
            <a:spLocks noGrp="1"/>
          </p:cNvSpPr>
          <p:nvPr>
            <p:ph type="body" idx="1"/>
          </p:nvPr>
        </p:nvSpPr>
        <p:spPr/>
        <p:txBody>
          <a:bodyPr/>
          <a:lstStyle/>
          <a:p>
            <a:endParaRPr lang="en-US"/>
          </a:p>
        </p:txBody>
      </p:sp>
    </p:spTree>
    <p:extLst>
      <p:ext uri="{BB962C8B-B14F-4D97-AF65-F5344CB8AC3E}">
        <p14:creationId xmlns:p14="http://schemas.microsoft.com/office/powerpoint/2010/main" val="392777104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Mood disorders</a:t>
            </a:r>
            <a:endParaRPr lang="en-US" dirty="0"/>
          </a:p>
        </p:txBody>
      </p:sp>
      <p:sp>
        <p:nvSpPr>
          <p:cNvPr id="5" name="Content Placeholder 4"/>
          <p:cNvSpPr>
            <a:spLocks noGrp="1"/>
          </p:cNvSpPr>
          <p:nvPr>
            <p:ph idx="1"/>
          </p:nvPr>
        </p:nvSpPr>
        <p:spPr>
          <a:xfrm>
            <a:off x="581192" y="2180495"/>
            <a:ext cx="11029615" cy="4363739"/>
          </a:xfrm>
        </p:spPr>
        <p:txBody>
          <a:bodyPr>
            <a:normAutofit lnSpcReduction="10000"/>
          </a:bodyPr>
          <a:lstStyle/>
          <a:p>
            <a:pPr marL="306000" lvl="1"/>
            <a:r>
              <a:rPr lang="en-US" sz="3200" b="1" dirty="0" smtClean="0"/>
              <a:t>Bipolar I Disorder</a:t>
            </a:r>
            <a:r>
              <a:rPr lang="en-US" sz="3200" dirty="0" smtClean="0"/>
              <a:t>: </a:t>
            </a:r>
            <a:r>
              <a:rPr lang="en-US" altLang="en-US" sz="3200" dirty="0"/>
              <a:t>a mood disorder in which the person alternates between the hopelessness and lethargy of depression and the overexcited state of </a:t>
            </a:r>
            <a:r>
              <a:rPr lang="en-US" altLang="en-US" sz="3200" dirty="0" smtClean="0"/>
              <a:t>mania</a:t>
            </a:r>
          </a:p>
          <a:p>
            <a:pPr marL="576000" lvl="2"/>
            <a:r>
              <a:rPr lang="en-US" altLang="en-US" sz="3000" i="1" dirty="0" smtClean="0"/>
              <a:t>Manic episode</a:t>
            </a:r>
            <a:r>
              <a:rPr lang="en-US" altLang="en-US" sz="3000" dirty="0" smtClean="0"/>
              <a:t>:  A </a:t>
            </a:r>
            <a:r>
              <a:rPr lang="en-US" altLang="en-US" sz="3000" dirty="0"/>
              <a:t>period of unjustified </a:t>
            </a:r>
            <a:r>
              <a:rPr lang="en-US" altLang="en-US" sz="3000" dirty="0" smtClean="0"/>
              <a:t>elevated mood </a:t>
            </a:r>
            <a:r>
              <a:rPr lang="en-US" altLang="en-US" sz="3000" dirty="0"/>
              <a:t>and increased </a:t>
            </a:r>
            <a:r>
              <a:rPr lang="en-US" altLang="en-US" sz="3000" dirty="0" smtClean="0"/>
              <a:t>energy that </a:t>
            </a:r>
            <a:r>
              <a:rPr lang="en-US" altLang="en-US" sz="3000" dirty="0"/>
              <a:t>lasts at least a week</a:t>
            </a:r>
          </a:p>
          <a:p>
            <a:pPr marL="576000" lvl="2"/>
            <a:r>
              <a:rPr lang="en-US" altLang="en-US" sz="3000" i="1" dirty="0" smtClean="0"/>
              <a:t>Grandiosity</a:t>
            </a:r>
            <a:r>
              <a:rPr lang="en-US" altLang="en-US" sz="3000" dirty="0" smtClean="0"/>
              <a:t>: High </a:t>
            </a:r>
            <a:r>
              <a:rPr lang="en-US" altLang="en-US" sz="3000" dirty="0"/>
              <a:t>self-esteem </a:t>
            </a:r>
            <a:r>
              <a:rPr lang="en-US" altLang="en-US" sz="3000" dirty="0" smtClean="0"/>
              <a:t>or self-importance</a:t>
            </a:r>
            <a:endParaRPr lang="en-US" altLang="en-US" sz="3000" dirty="0"/>
          </a:p>
          <a:p>
            <a:pPr marL="576000" lvl="2"/>
            <a:r>
              <a:rPr lang="en-US" altLang="en-US" sz="3000" i="1" dirty="0"/>
              <a:t>Pressured </a:t>
            </a:r>
            <a:r>
              <a:rPr lang="en-US" altLang="en-US" sz="3000" i="1" dirty="0" smtClean="0"/>
              <a:t>speech</a:t>
            </a:r>
            <a:r>
              <a:rPr lang="en-US" altLang="en-US" sz="3000" dirty="0" smtClean="0"/>
              <a:t>: Rapid </a:t>
            </a:r>
            <a:r>
              <a:rPr lang="en-US" altLang="en-US" sz="3000" dirty="0"/>
              <a:t>speech</a:t>
            </a:r>
          </a:p>
          <a:p>
            <a:pPr marL="576000" lvl="2"/>
            <a:r>
              <a:rPr lang="en-US" altLang="en-US" sz="3000" i="1" dirty="0"/>
              <a:t>Flight of </a:t>
            </a:r>
            <a:r>
              <a:rPr lang="en-US" altLang="en-US" sz="3000" i="1" dirty="0" smtClean="0"/>
              <a:t>ideas</a:t>
            </a:r>
            <a:r>
              <a:rPr lang="en-US" altLang="en-US" sz="3000" dirty="0" smtClean="0"/>
              <a:t>: Racing </a:t>
            </a:r>
            <a:r>
              <a:rPr lang="en-US" altLang="en-US" sz="3000" dirty="0"/>
              <a:t>thoughts</a:t>
            </a:r>
          </a:p>
        </p:txBody>
      </p:sp>
    </p:spTree>
    <p:extLst>
      <p:ext uri="{BB962C8B-B14F-4D97-AF65-F5344CB8AC3E}">
        <p14:creationId xmlns:p14="http://schemas.microsoft.com/office/powerpoint/2010/main" val="831764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Mood disorders</a:t>
            </a:r>
            <a:endParaRPr lang="en-US" dirty="0"/>
          </a:p>
        </p:txBody>
      </p:sp>
      <p:sp>
        <p:nvSpPr>
          <p:cNvPr id="5" name="Content Placeholder 4"/>
          <p:cNvSpPr>
            <a:spLocks noGrp="1"/>
          </p:cNvSpPr>
          <p:nvPr>
            <p:ph idx="1"/>
          </p:nvPr>
        </p:nvSpPr>
        <p:spPr>
          <a:xfrm>
            <a:off x="581192" y="2180495"/>
            <a:ext cx="11029615" cy="4363739"/>
          </a:xfrm>
        </p:spPr>
        <p:txBody>
          <a:bodyPr>
            <a:normAutofit/>
          </a:bodyPr>
          <a:lstStyle/>
          <a:p>
            <a:pPr marL="306000" lvl="1"/>
            <a:r>
              <a:rPr lang="en-US" sz="3200" b="1" dirty="0"/>
              <a:t>Bipolar </a:t>
            </a:r>
            <a:r>
              <a:rPr lang="en-US" sz="3200" b="1" dirty="0" smtClean="0"/>
              <a:t>II disorder: </a:t>
            </a:r>
            <a:r>
              <a:rPr lang="en-US" sz="3200" dirty="0" smtClean="0"/>
              <a:t>A </a:t>
            </a:r>
            <a:r>
              <a:rPr lang="en-US" sz="3200" dirty="0"/>
              <a:t>psychological </a:t>
            </a:r>
            <a:r>
              <a:rPr lang="en-US" sz="3200" dirty="0" smtClean="0"/>
              <a:t>disorder characterized </a:t>
            </a:r>
            <a:r>
              <a:rPr lang="en-US" sz="3200" dirty="0"/>
              <a:t>by periods </a:t>
            </a:r>
            <a:r>
              <a:rPr lang="en-US" sz="3200" dirty="0" smtClean="0"/>
              <a:t>of major depression </a:t>
            </a:r>
            <a:r>
              <a:rPr lang="en-US" sz="3200" dirty="0"/>
              <a:t>and </a:t>
            </a:r>
            <a:r>
              <a:rPr lang="en-US" sz="3200" dirty="0" smtClean="0"/>
              <a:t>periods of hypomanic episode</a:t>
            </a:r>
          </a:p>
          <a:p>
            <a:r>
              <a:rPr lang="en-US" sz="3200" i="1" dirty="0"/>
              <a:t>Hypomanic </a:t>
            </a:r>
            <a:r>
              <a:rPr lang="en-US" sz="3200" i="1" dirty="0" smtClean="0"/>
              <a:t>episodes</a:t>
            </a:r>
            <a:r>
              <a:rPr lang="en-US" sz="3200" dirty="0" smtClean="0"/>
              <a:t>: Similar </a:t>
            </a:r>
            <a:r>
              <a:rPr lang="en-US" sz="3200" dirty="0"/>
              <a:t>to manic episodes, </a:t>
            </a:r>
            <a:r>
              <a:rPr lang="en-US" sz="3200" dirty="0" smtClean="0"/>
              <a:t>but less </a:t>
            </a:r>
            <a:r>
              <a:rPr lang="en-US" sz="3200" dirty="0"/>
              <a:t>severe and </a:t>
            </a:r>
            <a:r>
              <a:rPr lang="en-US" sz="3200" dirty="0" smtClean="0"/>
              <a:t>of shorter </a:t>
            </a:r>
            <a:r>
              <a:rPr lang="en-US" sz="3200" dirty="0"/>
              <a:t>duration</a:t>
            </a:r>
            <a:endParaRPr lang="en-US" altLang="en-US" sz="11500" dirty="0"/>
          </a:p>
        </p:txBody>
      </p:sp>
    </p:spTree>
    <p:extLst>
      <p:ext uri="{BB962C8B-B14F-4D97-AF65-F5344CB8AC3E}">
        <p14:creationId xmlns:p14="http://schemas.microsoft.com/office/powerpoint/2010/main" val="221750013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Bipolar Disorders</a:t>
            </a:r>
            <a:endParaRPr lang="en-US" dirty="0"/>
          </a:p>
        </p:txBody>
      </p:sp>
      <p:sp>
        <p:nvSpPr>
          <p:cNvPr id="3" name="Content Placeholder 2"/>
          <p:cNvSpPr>
            <a:spLocks noGrp="1"/>
          </p:cNvSpPr>
          <p:nvPr>
            <p:ph idx="1"/>
          </p:nvPr>
        </p:nvSpPr>
        <p:spPr>
          <a:xfrm>
            <a:off x="7598801" y="2509902"/>
            <a:ext cx="4080529" cy="2772336"/>
          </a:xfrm>
        </p:spPr>
        <p:txBody>
          <a:bodyPr>
            <a:noAutofit/>
          </a:bodyPr>
          <a:lstStyle/>
          <a:p>
            <a:pPr marL="0" indent="0" algn="ctr">
              <a:buNone/>
            </a:pPr>
            <a:r>
              <a:rPr lang="en-US" sz="3200" dirty="0" smtClean="0"/>
              <a:t>Major Depressive Episodes</a:t>
            </a:r>
          </a:p>
          <a:p>
            <a:pPr marL="0" indent="0" algn="ctr">
              <a:buNone/>
            </a:pPr>
            <a:r>
              <a:rPr lang="en-US" sz="3200" dirty="0" smtClean="0"/>
              <a:t>Alternate with</a:t>
            </a:r>
          </a:p>
          <a:p>
            <a:pPr marL="0" indent="0" algn="ctr">
              <a:buNone/>
            </a:pPr>
            <a:r>
              <a:rPr lang="en-US" sz="3200" dirty="0" smtClean="0"/>
              <a:t>Full Manic Episode</a:t>
            </a:r>
            <a:endParaRPr lang="en-US" sz="3200" dirty="0"/>
          </a:p>
        </p:txBody>
      </p:sp>
      <p:grpSp>
        <p:nvGrpSpPr>
          <p:cNvPr id="5" name="Group 4"/>
          <p:cNvGrpSpPr/>
          <p:nvPr/>
        </p:nvGrpSpPr>
        <p:grpSpPr>
          <a:xfrm>
            <a:off x="1270630" y="2284094"/>
            <a:ext cx="6019800" cy="3592460"/>
            <a:chOff x="4114800" y="2971800"/>
            <a:chExt cx="6019800" cy="3592460"/>
          </a:xfrm>
        </p:grpSpPr>
        <p:sp>
          <p:nvSpPr>
            <p:cNvPr id="6" name="Line 4"/>
            <p:cNvSpPr>
              <a:spLocks noChangeShapeType="1"/>
            </p:cNvSpPr>
            <p:nvPr/>
          </p:nvSpPr>
          <p:spPr bwMode="auto">
            <a:xfrm>
              <a:off x="4114800" y="3429000"/>
              <a:ext cx="0" cy="2438400"/>
            </a:xfrm>
            <a:prstGeom prst="line">
              <a:avLst/>
            </a:prstGeom>
            <a:noFill/>
            <a:ln w="76200">
              <a:solidFill>
                <a:schemeClr val="bg1"/>
              </a:solidFill>
              <a:round/>
              <a:headEnd type="triangle" w="med" len="med"/>
              <a:tailEnd type="triangle" w="med" len="med"/>
            </a:ln>
            <a:effectLst/>
            <a:scene3d>
              <a:camera prst="legacyObliqueTopRight"/>
              <a:lightRig rig="legacyFlat3" dir="b"/>
            </a:scene3d>
            <a:sp3d extrusionH="430200" prstMaterial="legacyMatte">
              <a:bevelT w="13500" h="13500" prst="angle"/>
              <a:bevelB w="13500" h="13500" prst="angle"/>
              <a:extrusionClr>
                <a:schemeClr val="bg1"/>
              </a:extrusionClr>
              <a:contourClr>
                <a:schemeClr val="bg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7" name="Freeform 5"/>
            <p:cNvSpPr>
              <a:spLocks/>
            </p:cNvSpPr>
            <p:nvPr/>
          </p:nvSpPr>
          <p:spPr bwMode="auto">
            <a:xfrm>
              <a:off x="4267200" y="4705350"/>
              <a:ext cx="1219200" cy="706438"/>
            </a:xfrm>
            <a:custGeom>
              <a:avLst/>
              <a:gdLst>
                <a:gd name="T0" fmla="*/ 0 w 1345"/>
                <a:gd name="T1" fmla="*/ 12 h 445"/>
                <a:gd name="T2" fmla="*/ 89 w 1345"/>
                <a:gd name="T3" fmla="*/ 0 h 445"/>
                <a:gd name="T4" fmla="*/ 119 w 1345"/>
                <a:gd name="T5" fmla="*/ 0 h 445"/>
                <a:gd name="T6" fmla="*/ 159 w 1345"/>
                <a:gd name="T7" fmla="*/ 12 h 445"/>
                <a:gd name="T8" fmla="*/ 189 w 1345"/>
                <a:gd name="T9" fmla="*/ 24 h 445"/>
                <a:gd name="T10" fmla="*/ 248 w 1345"/>
                <a:gd name="T11" fmla="*/ 48 h 445"/>
                <a:gd name="T12" fmla="*/ 278 w 1345"/>
                <a:gd name="T13" fmla="*/ 84 h 445"/>
                <a:gd name="T14" fmla="*/ 298 w 1345"/>
                <a:gd name="T15" fmla="*/ 132 h 445"/>
                <a:gd name="T16" fmla="*/ 308 w 1345"/>
                <a:gd name="T17" fmla="*/ 168 h 445"/>
                <a:gd name="T18" fmla="*/ 318 w 1345"/>
                <a:gd name="T19" fmla="*/ 204 h 445"/>
                <a:gd name="T20" fmla="*/ 328 w 1345"/>
                <a:gd name="T21" fmla="*/ 240 h 445"/>
                <a:gd name="T22" fmla="*/ 328 w 1345"/>
                <a:gd name="T23" fmla="*/ 276 h 445"/>
                <a:gd name="T24" fmla="*/ 348 w 1345"/>
                <a:gd name="T25" fmla="*/ 312 h 445"/>
                <a:gd name="T26" fmla="*/ 368 w 1345"/>
                <a:gd name="T27" fmla="*/ 348 h 445"/>
                <a:gd name="T28" fmla="*/ 398 w 1345"/>
                <a:gd name="T29" fmla="*/ 384 h 445"/>
                <a:gd name="T30" fmla="*/ 457 w 1345"/>
                <a:gd name="T31" fmla="*/ 396 h 445"/>
                <a:gd name="T32" fmla="*/ 487 w 1345"/>
                <a:gd name="T33" fmla="*/ 420 h 445"/>
                <a:gd name="T34" fmla="*/ 567 w 1345"/>
                <a:gd name="T35" fmla="*/ 432 h 445"/>
                <a:gd name="T36" fmla="*/ 597 w 1345"/>
                <a:gd name="T37" fmla="*/ 432 h 445"/>
                <a:gd name="T38" fmla="*/ 627 w 1345"/>
                <a:gd name="T39" fmla="*/ 432 h 445"/>
                <a:gd name="T40" fmla="*/ 696 w 1345"/>
                <a:gd name="T41" fmla="*/ 444 h 445"/>
                <a:gd name="T42" fmla="*/ 736 w 1345"/>
                <a:gd name="T43" fmla="*/ 444 h 445"/>
                <a:gd name="T44" fmla="*/ 766 w 1345"/>
                <a:gd name="T45" fmla="*/ 444 h 445"/>
                <a:gd name="T46" fmla="*/ 796 w 1345"/>
                <a:gd name="T47" fmla="*/ 444 h 445"/>
                <a:gd name="T48" fmla="*/ 826 w 1345"/>
                <a:gd name="T49" fmla="*/ 444 h 445"/>
                <a:gd name="T50" fmla="*/ 896 w 1345"/>
                <a:gd name="T51" fmla="*/ 444 h 445"/>
                <a:gd name="T52" fmla="*/ 925 w 1345"/>
                <a:gd name="T53" fmla="*/ 444 h 445"/>
                <a:gd name="T54" fmla="*/ 955 w 1345"/>
                <a:gd name="T55" fmla="*/ 444 h 445"/>
                <a:gd name="T56" fmla="*/ 985 w 1345"/>
                <a:gd name="T57" fmla="*/ 444 h 445"/>
                <a:gd name="T58" fmla="*/ 1015 w 1345"/>
                <a:gd name="T59" fmla="*/ 444 h 445"/>
                <a:gd name="T60" fmla="*/ 1045 w 1345"/>
                <a:gd name="T61" fmla="*/ 420 h 445"/>
                <a:gd name="T62" fmla="*/ 1065 w 1345"/>
                <a:gd name="T63" fmla="*/ 384 h 445"/>
                <a:gd name="T64" fmla="*/ 1085 w 1345"/>
                <a:gd name="T65" fmla="*/ 348 h 445"/>
                <a:gd name="T66" fmla="*/ 1105 w 1345"/>
                <a:gd name="T67" fmla="*/ 312 h 445"/>
                <a:gd name="T68" fmla="*/ 1124 w 1345"/>
                <a:gd name="T69" fmla="*/ 276 h 445"/>
                <a:gd name="T70" fmla="*/ 1134 w 1345"/>
                <a:gd name="T71" fmla="*/ 240 h 445"/>
                <a:gd name="T72" fmla="*/ 1164 w 1345"/>
                <a:gd name="T73" fmla="*/ 204 h 445"/>
                <a:gd name="T74" fmla="*/ 1194 w 1345"/>
                <a:gd name="T75" fmla="*/ 168 h 445"/>
                <a:gd name="T76" fmla="*/ 1224 w 1345"/>
                <a:gd name="T77" fmla="*/ 144 h 445"/>
                <a:gd name="T78" fmla="*/ 1254 w 1345"/>
                <a:gd name="T79" fmla="*/ 120 h 445"/>
                <a:gd name="T80" fmla="*/ 1284 w 1345"/>
                <a:gd name="T81" fmla="*/ 96 h 445"/>
                <a:gd name="T82" fmla="*/ 1314 w 1345"/>
                <a:gd name="T83" fmla="*/ 84 h 445"/>
                <a:gd name="T84" fmla="*/ 1344 w 1345"/>
                <a:gd name="T85" fmla="*/ 6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5" h="445">
                  <a:moveTo>
                    <a:pt x="0" y="12"/>
                  </a:moveTo>
                  <a:lnTo>
                    <a:pt x="89" y="0"/>
                  </a:lnTo>
                  <a:lnTo>
                    <a:pt x="119" y="0"/>
                  </a:lnTo>
                  <a:lnTo>
                    <a:pt x="159" y="12"/>
                  </a:lnTo>
                  <a:lnTo>
                    <a:pt x="189" y="24"/>
                  </a:lnTo>
                  <a:lnTo>
                    <a:pt x="248" y="48"/>
                  </a:lnTo>
                  <a:lnTo>
                    <a:pt x="278" y="84"/>
                  </a:lnTo>
                  <a:lnTo>
                    <a:pt x="298" y="132"/>
                  </a:lnTo>
                  <a:lnTo>
                    <a:pt x="308" y="168"/>
                  </a:lnTo>
                  <a:lnTo>
                    <a:pt x="318" y="204"/>
                  </a:lnTo>
                  <a:lnTo>
                    <a:pt x="328" y="240"/>
                  </a:lnTo>
                  <a:lnTo>
                    <a:pt x="328" y="276"/>
                  </a:lnTo>
                  <a:lnTo>
                    <a:pt x="348" y="312"/>
                  </a:lnTo>
                  <a:lnTo>
                    <a:pt x="368" y="348"/>
                  </a:lnTo>
                  <a:lnTo>
                    <a:pt x="398" y="384"/>
                  </a:lnTo>
                  <a:lnTo>
                    <a:pt x="457" y="396"/>
                  </a:lnTo>
                  <a:lnTo>
                    <a:pt x="487" y="420"/>
                  </a:lnTo>
                  <a:lnTo>
                    <a:pt x="567" y="432"/>
                  </a:lnTo>
                  <a:lnTo>
                    <a:pt x="597" y="432"/>
                  </a:lnTo>
                  <a:lnTo>
                    <a:pt x="627" y="432"/>
                  </a:lnTo>
                  <a:lnTo>
                    <a:pt x="696" y="444"/>
                  </a:lnTo>
                  <a:lnTo>
                    <a:pt x="736" y="444"/>
                  </a:lnTo>
                  <a:lnTo>
                    <a:pt x="766" y="444"/>
                  </a:lnTo>
                  <a:lnTo>
                    <a:pt x="796" y="444"/>
                  </a:lnTo>
                  <a:lnTo>
                    <a:pt x="826" y="444"/>
                  </a:lnTo>
                  <a:lnTo>
                    <a:pt x="896" y="444"/>
                  </a:lnTo>
                  <a:lnTo>
                    <a:pt x="925" y="444"/>
                  </a:lnTo>
                  <a:lnTo>
                    <a:pt x="955" y="444"/>
                  </a:lnTo>
                  <a:lnTo>
                    <a:pt x="985" y="444"/>
                  </a:lnTo>
                  <a:lnTo>
                    <a:pt x="1015" y="444"/>
                  </a:lnTo>
                  <a:lnTo>
                    <a:pt x="1045" y="420"/>
                  </a:lnTo>
                  <a:lnTo>
                    <a:pt x="1065" y="384"/>
                  </a:lnTo>
                  <a:lnTo>
                    <a:pt x="1085" y="348"/>
                  </a:lnTo>
                  <a:lnTo>
                    <a:pt x="1105" y="312"/>
                  </a:lnTo>
                  <a:lnTo>
                    <a:pt x="1124" y="276"/>
                  </a:lnTo>
                  <a:lnTo>
                    <a:pt x="1134" y="240"/>
                  </a:lnTo>
                  <a:lnTo>
                    <a:pt x="1164" y="204"/>
                  </a:lnTo>
                  <a:lnTo>
                    <a:pt x="1194" y="168"/>
                  </a:lnTo>
                  <a:lnTo>
                    <a:pt x="1224" y="144"/>
                  </a:lnTo>
                  <a:lnTo>
                    <a:pt x="1254" y="120"/>
                  </a:lnTo>
                  <a:lnTo>
                    <a:pt x="1284" y="96"/>
                  </a:lnTo>
                  <a:lnTo>
                    <a:pt x="1314" y="84"/>
                  </a:lnTo>
                  <a:lnTo>
                    <a:pt x="1344" y="60"/>
                  </a:lnTo>
                </a:path>
              </a:pathLst>
            </a:custGeom>
            <a:noFill/>
            <a:ln w="50800" cap="rnd" cmpd="sng">
              <a:solidFill>
                <a:srgbClr val="66FFFF"/>
              </a:solidFill>
              <a:prstDash val="solid"/>
              <a:round/>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66FFFF"/>
              </a:extrusionClr>
              <a:contourClr>
                <a:srgbClr val="66FFFF"/>
              </a:contour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sp>
          <p:nvSpPr>
            <p:cNvPr id="8" name="Rectangle 6"/>
            <p:cNvSpPr>
              <a:spLocks noChangeArrowheads="1"/>
            </p:cNvSpPr>
            <p:nvPr/>
          </p:nvSpPr>
          <p:spPr bwMode="auto">
            <a:xfrm>
              <a:off x="4287486" y="5486400"/>
              <a:ext cx="2370842" cy="107786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gradFill rotWithShape="0">
                    <a:gsLst>
                      <a:gs pos="0">
                        <a:schemeClr val="accent1"/>
                      </a:gs>
                      <a:gs pos="100000">
                        <a:schemeClr val="accent1">
                          <a:gamma/>
                          <a:shade val="69804"/>
                          <a:invGamma/>
                        </a:schemeClr>
                      </a:gs>
                    </a:gsLst>
                    <a:lin ang="5400000" scaled="1"/>
                  </a:gradFill>
                </a14:hiddenFill>
              </a:ext>
              <a:ext uri="{91240B29-F687-4F45-9708-019B960494DF}">
                <a14:hiddenLine xmlns:a14="http://schemas.microsoft.com/office/drawing/2010/main" w="9525">
                  <a:solidFill>
                    <a:schemeClr val="tx1"/>
                  </a:solidFill>
                  <a:miter lim="800000"/>
                  <a:headEnd/>
                  <a:tailEnd/>
                </a14:hiddenLine>
              </a:ext>
            </a:extLst>
          </p:spPr>
          <p:txBody>
            <a:bodyPr wrap="none" lIns="92075" tIns="46038" rIns="92075" bIns="46038">
              <a:spAutoFit/>
            </a:bodyPr>
            <a:lstStyle/>
            <a:p>
              <a:pPr algn="ctr"/>
              <a:r>
                <a:rPr lang="en-US" altLang="en-US" sz="3200" b="1" dirty="0"/>
                <a:t>Major</a:t>
              </a:r>
            </a:p>
            <a:p>
              <a:pPr algn="ctr"/>
              <a:r>
                <a:rPr lang="en-US" altLang="en-US" sz="3200" b="1" dirty="0"/>
                <a:t>Depression</a:t>
              </a:r>
            </a:p>
          </p:txBody>
        </p:sp>
        <p:sp>
          <p:nvSpPr>
            <p:cNvPr id="9" name="Rectangle 7"/>
            <p:cNvSpPr>
              <a:spLocks noChangeArrowheads="1"/>
            </p:cNvSpPr>
            <p:nvPr/>
          </p:nvSpPr>
          <p:spPr bwMode="auto">
            <a:xfrm>
              <a:off x="6705600" y="2971800"/>
              <a:ext cx="1441100" cy="585418"/>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gradFill rotWithShape="0">
                    <a:gsLst>
                      <a:gs pos="0">
                        <a:schemeClr val="accent1"/>
                      </a:gs>
                      <a:gs pos="100000">
                        <a:schemeClr val="accent1">
                          <a:gamma/>
                          <a:shade val="69804"/>
                          <a:invGamma/>
                        </a:schemeClr>
                      </a:gs>
                    </a:gsLst>
                    <a:lin ang="5400000" scaled="1"/>
                  </a:gradFill>
                </a14:hiddenFill>
              </a:ext>
              <a:ext uri="{91240B29-F687-4F45-9708-019B960494DF}">
                <a14:hiddenLine xmlns:a14="http://schemas.microsoft.com/office/drawing/2010/main" w="9525">
                  <a:solidFill>
                    <a:schemeClr val="tx1"/>
                  </a:solidFill>
                  <a:miter lim="800000"/>
                  <a:headEnd/>
                  <a:tailEnd/>
                </a14:hiddenLine>
              </a:ext>
            </a:extLst>
          </p:spPr>
          <p:txBody>
            <a:bodyPr wrap="none" lIns="92075" tIns="46038" rIns="92075" bIns="46038">
              <a:spAutoFit/>
            </a:bodyPr>
            <a:lstStyle/>
            <a:p>
              <a:r>
                <a:rPr lang="en-US" altLang="en-US" sz="3200" b="1" dirty="0"/>
                <a:t>Mania</a:t>
              </a:r>
            </a:p>
          </p:txBody>
        </p:sp>
        <p:sp>
          <p:nvSpPr>
            <p:cNvPr id="10" name="Freeform 8"/>
            <p:cNvSpPr>
              <a:spLocks/>
            </p:cNvSpPr>
            <p:nvPr/>
          </p:nvSpPr>
          <p:spPr bwMode="auto">
            <a:xfrm>
              <a:off x="6629400" y="4724400"/>
              <a:ext cx="1447800" cy="706438"/>
            </a:xfrm>
            <a:custGeom>
              <a:avLst/>
              <a:gdLst>
                <a:gd name="T0" fmla="*/ 0 w 1537"/>
                <a:gd name="T1" fmla="*/ 12 h 445"/>
                <a:gd name="T2" fmla="*/ 102 w 1537"/>
                <a:gd name="T3" fmla="*/ 0 h 445"/>
                <a:gd name="T4" fmla="*/ 136 w 1537"/>
                <a:gd name="T5" fmla="*/ 0 h 445"/>
                <a:gd name="T6" fmla="*/ 182 w 1537"/>
                <a:gd name="T7" fmla="*/ 12 h 445"/>
                <a:gd name="T8" fmla="*/ 216 w 1537"/>
                <a:gd name="T9" fmla="*/ 24 h 445"/>
                <a:gd name="T10" fmla="*/ 284 w 1537"/>
                <a:gd name="T11" fmla="*/ 48 h 445"/>
                <a:gd name="T12" fmla="*/ 318 w 1537"/>
                <a:gd name="T13" fmla="*/ 84 h 445"/>
                <a:gd name="T14" fmla="*/ 341 w 1537"/>
                <a:gd name="T15" fmla="*/ 132 h 445"/>
                <a:gd name="T16" fmla="*/ 352 w 1537"/>
                <a:gd name="T17" fmla="*/ 168 h 445"/>
                <a:gd name="T18" fmla="*/ 364 w 1537"/>
                <a:gd name="T19" fmla="*/ 204 h 445"/>
                <a:gd name="T20" fmla="*/ 375 w 1537"/>
                <a:gd name="T21" fmla="*/ 240 h 445"/>
                <a:gd name="T22" fmla="*/ 375 w 1537"/>
                <a:gd name="T23" fmla="*/ 276 h 445"/>
                <a:gd name="T24" fmla="*/ 398 w 1537"/>
                <a:gd name="T25" fmla="*/ 312 h 445"/>
                <a:gd name="T26" fmla="*/ 420 w 1537"/>
                <a:gd name="T27" fmla="*/ 348 h 445"/>
                <a:gd name="T28" fmla="*/ 455 w 1537"/>
                <a:gd name="T29" fmla="*/ 384 h 445"/>
                <a:gd name="T30" fmla="*/ 523 w 1537"/>
                <a:gd name="T31" fmla="*/ 396 h 445"/>
                <a:gd name="T32" fmla="*/ 557 w 1537"/>
                <a:gd name="T33" fmla="*/ 420 h 445"/>
                <a:gd name="T34" fmla="*/ 648 w 1537"/>
                <a:gd name="T35" fmla="*/ 432 h 445"/>
                <a:gd name="T36" fmla="*/ 682 w 1537"/>
                <a:gd name="T37" fmla="*/ 432 h 445"/>
                <a:gd name="T38" fmla="*/ 716 w 1537"/>
                <a:gd name="T39" fmla="*/ 432 h 445"/>
                <a:gd name="T40" fmla="*/ 796 w 1537"/>
                <a:gd name="T41" fmla="*/ 444 h 445"/>
                <a:gd name="T42" fmla="*/ 841 w 1537"/>
                <a:gd name="T43" fmla="*/ 444 h 445"/>
                <a:gd name="T44" fmla="*/ 876 w 1537"/>
                <a:gd name="T45" fmla="*/ 444 h 445"/>
                <a:gd name="T46" fmla="*/ 910 w 1537"/>
                <a:gd name="T47" fmla="*/ 444 h 445"/>
                <a:gd name="T48" fmla="*/ 944 w 1537"/>
                <a:gd name="T49" fmla="*/ 444 h 445"/>
                <a:gd name="T50" fmla="*/ 1024 w 1537"/>
                <a:gd name="T51" fmla="*/ 444 h 445"/>
                <a:gd name="T52" fmla="*/ 1058 w 1537"/>
                <a:gd name="T53" fmla="*/ 444 h 445"/>
                <a:gd name="T54" fmla="*/ 1092 w 1537"/>
                <a:gd name="T55" fmla="*/ 444 h 445"/>
                <a:gd name="T56" fmla="*/ 1126 w 1537"/>
                <a:gd name="T57" fmla="*/ 444 h 445"/>
                <a:gd name="T58" fmla="*/ 1160 w 1537"/>
                <a:gd name="T59" fmla="*/ 444 h 445"/>
                <a:gd name="T60" fmla="*/ 1194 w 1537"/>
                <a:gd name="T61" fmla="*/ 420 h 445"/>
                <a:gd name="T62" fmla="*/ 1217 w 1537"/>
                <a:gd name="T63" fmla="*/ 384 h 445"/>
                <a:gd name="T64" fmla="*/ 1240 w 1537"/>
                <a:gd name="T65" fmla="*/ 348 h 445"/>
                <a:gd name="T66" fmla="*/ 1262 w 1537"/>
                <a:gd name="T67" fmla="*/ 312 h 445"/>
                <a:gd name="T68" fmla="*/ 1285 w 1537"/>
                <a:gd name="T69" fmla="*/ 276 h 445"/>
                <a:gd name="T70" fmla="*/ 1297 w 1537"/>
                <a:gd name="T71" fmla="*/ 240 h 445"/>
                <a:gd name="T72" fmla="*/ 1331 w 1537"/>
                <a:gd name="T73" fmla="*/ 204 h 445"/>
                <a:gd name="T74" fmla="*/ 1365 w 1537"/>
                <a:gd name="T75" fmla="*/ 168 h 445"/>
                <a:gd name="T76" fmla="*/ 1399 w 1537"/>
                <a:gd name="T77" fmla="*/ 144 h 445"/>
                <a:gd name="T78" fmla="*/ 1433 w 1537"/>
                <a:gd name="T79" fmla="*/ 120 h 445"/>
                <a:gd name="T80" fmla="*/ 1467 w 1537"/>
                <a:gd name="T81" fmla="*/ 96 h 445"/>
                <a:gd name="T82" fmla="*/ 1501 w 1537"/>
                <a:gd name="T83" fmla="*/ 84 h 445"/>
                <a:gd name="T84" fmla="*/ 1536 w 1537"/>
                <a:gd name="T85" fmla="*/ 6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37" h="445">
                  <a:moveTo>
                    <a:pt x="0" y="12"/>
                  </a:moveTo>
                  <a:lnTo>
                    <a:pt x="102" y="0"/>
                  </a:lnTo>
                  <a:lnTo>
                    <a:pt x="136" y="0"/>
                  </a:lnTo>
                  <a:lnTo>
                    <a:pt x="182" y="12"/>
                  </a:lnTo>
                  <a:lnTo>
                    <a:pt x="216" y="24"/>
                  </a:lnTo>
                  <a:lnTo>
                    <a:pt x="284" y="48"/>
                  </a:lnTo>
                  <a:lnTo>
                    <a:pt x="318" y="84"/>
                  </a:lnTo>
                  <a:lnTo>
                    <a:pt x="341" y="132"/>
                  </a:lnTo>
                  <a:lnTo>
                    <a:pt x="352" y="168"/>
                  </a:lnTo>
                  <a:lnTo>
                    <a:pt x="364" y="204"/>
                  </a:lnTo>
                  <a:lnTo>
                    <a:pt x="375" y="240"/>
                  </a:lnTo>
                  <a:lnTo>
                    <a:pt x="375" y="276"/>
                  </a:lnTo>
                  <a:lnTo>
                    <a:pt x="398" y="312"/>
                  </a:lnTo>
                  <a:lnTo>
                    <a:pt x="420" y="348"/>
                  </a:lnTo>
                  <a:lnTo>
                    <a:pt x="455" y="384"/>
                  </a:lnTo>
                  <a:lnTo>
                    <a:pt x="523" y="396"/>
                  </a:lnTo>
                  <a:lnTo>
                    <a:pt x="557" y="420"/>
                  </a:lnTo>
                  <a:lnTo>
                    <a:pt x="648" y="432"/>
                  </a:lnTo>
                  <a:lnTo>
                    <a:pt x="682" y="432"/>
                  </a:lnTo>
                  <a:lnTo>
                    <a:pt x="716" y="432"/>
                  </a:lnTo>
                  <a:lnTo>
                    <a:pt x="796" y="444"/>
                  </a:lnTo>
                  <a:lnTo>
                    <a:pt x="841" y="444"/>
                  </a:lnTo>
                  <a:lnTo>
                    <a:pt x="876" y="444"/>
                  </a:lnTo>
                  <a:lnTo>
                    <a:pt x="910" y="444"/>
                  </a:lnTo>
                  <a:lnTo>
                    <a:pt x="944" y="444"/>
                  </a:lnTo>
                  <a:lnTo>
                    <a:pt x="1024" y="444"/>
                  </a:lnTo>
                  <a:lnTo>
                    <a:pt x="1058" y="444"/>
                  </a:lnTo>
                  <a:lnTo>
                    <a:pt x="1092" y="444"/>
                  </a:lnTo>
                  <a:lnTo>
                    <a:pt x="1126" y="444"/>
                  </a:lnTo>
                  <a:lnTo>
                    <a:pt x="1160" y="444"/>
                  </a:lnTo>
                  <a:lnTo>
                    <a:pt x="1194" y="420"/>
                  </a:lnTo>
                  <a:lnTo>
                    <a:pt x="1217" y="384"/>
                  </a:lnTo>
                  <a:lnTo>
                    <a:pt x="1240" y="348"/>
                  </a:lnTo>
                  <a:lnTo>
                    <a:pt x="1262" y="312"/>
                  </a:lnTo>
                  <a:lnTo>
                    <a:pt x="1285" y="276"/>
                  </a:lnTo>
                  <a:lnTo>
                    <a:pt x="1297" y="240"/>
                  </a:lnTo>
                  <a:lnTo>
                    <a:pt x="1331" y="204"/>
                  </a:lnTo>
                  <a:lnTo>
                    <a:pt x="1365" y="168"/>
                  </a:lnTo>
                  <a:lnTo>
                    <a:pt x="1399" y="144"/>
                  </a:lnTo>
                  <a:lnTo>
                    <a:pt x="1433" y="120"/>
                  </a:lnTo>
                  <a:lnTo>
                    <a:pt x="1467" y="96"/>
                  </a:lnTo>
                  <a:lnTo>
                    <a:pt x="1501" y="84"/>
                  </a:lnTo>
                  <a:lnTo>
                    <a:pt x="1536" y="60"/>
                  </a:lnTo>
                </a:path>
              </a:pathLst>
            </a:custGeom>
            <a:noFill/>
            <a:ln w="50800" cap="rnd" cmpd="sng">
              <a:solidFill>
                <a:srgbClr val="66FFFF"/>
              </a:solidFill>
              <a:prstDash val="solid"/>
              <a:round/>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66FFFF"/>
              </a:extrusionClr>
              <a:contourClr>
                <a:srgbClr val="66FFFF"/>
              </a:contour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sp>
          <p:nvSpPr>
            <p:cNvPr id="11" name="Freeform 9"/>
            <p:cNvSpPr>
              <a:spLocks/>
            </p:cNvSpPr>
            <p:nvPr/>
          </p:nvSpPr>
          <p:spPr bwMode="auto">
            <a:xfrm>
              <a:off x="9067800" y="4800600"/>
              <a:ext cx="839788" cy="554038"/>
            </a:xfrm>
            <a:custGeom>
              <a:avLst/>
              <a:gdLst>
                <a:gd name="T0" fmla="*/ 0 w 529"/>
                <a:gd name="T1" fmla="*/ 0 h 349"/>
                <a:gd name="T2" fmla="*/ 60 w 529"/>
                <a:gd name="T3" fmla="*/ 36 h 349"/>
                <a:gd name="T4" fmla="*/ 84 w 529"/>
                <a:gd name="T5" fmla="*/ 72 h 349"/>
                <a:gd name="T6" fmla="*/ 108 w 529"/>
                <a:gd name="T7" fmla="*/ 108 h 349"/>
                <a:gd name="T8" fmla="*/ 132 w 529"/>
                <a:gd name="T9" fmla="*/ 144 h 349"/>
                <a:gd name="T10" fmla="*/ 156 w 529"/>
                <a:gd name="T11" fmla="*/ 180 h 349"/>
                <a:gd name="T12" fmla="*/ 168 w 529"/>
                <a:gd name="T13" fmla="*/ 216 h 349"/>
                <a:gd name="T14" fmla="*/ 204 w 529"/>
                <a:gd name="T15" fmla="*/ 252 h 349"/>
                <a:gd name="T16" fmla="*/ 252 w 529"/>
                <a:gd name="T17" fmla="*/ 288 h 349"/>
                <a:gd name="T18" fmla="*/ 348 w 529"/>
                <a:gd name="T19" fmla="*/ 336 h 349"/>
                <a:gd name="T20" fmla="*/ 384 w 529"/>
                <a:gd name="T21" fmla="*/ 348 h 349"/>
                <a:gd name="T22" fmla="*/ 420 w 529"/>
                <a:gd name="T23" fmla="*/ 348 h 349"/>
                <a:gd name="T24" fmla="*/ 456 w 529"/>
                <a:gd name="T25" fmla="*/ 348 h 349"/>
                <a:gd name="T26" fmla="*/ 492 w 529"/>
                <a:gd name="T27" fmla="*/ 348 h 349"/>
                <a:gd name="T28" fmla="*/ 528 w 529"/>
                <a:gd name="T29" fmla="*/ 348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9" h="349">
                  <a:moveTo>
                    <a:pt x="0" y="0"/>
                  </a:moveTo>
                  <a:lnTo>
                    <a:pt x="60" y="36"/>
                  </a:lnTo>
                  <a:lnTo>
                    <a:pt x="84" y="72"/>
                  </a:lnTo>
                  <a:lnTo>
                    <a:pt x="108" y="108"/>
                  </a:lnTo>
                  <a:lnTo>
                    <a:pt x="132" y="144"/>
                  </a:lnTo>
                  <a:lnTo>
                    <a:pt x="156" y="180"/>
                  </a:lnTo>
                  <a:lnTo>
                    <a:pt x="168" y="216"/>
                  </a:lnTo>
                  <a:lnTo>
                    <a:pt x="204" y="252"/>
                  </a:lnTo>
                  <a:lnTo>
                    <a:pt x="252" y="288"/>
                  </a:lnTo>
                  <a:lnTo>
                    <a:pt x="348" y="336"/>
                  </a:lnTo>
                  <a:lnTo>
                    <a:pt x="384" y="348"/>
                  </a:lnTo>
                  <a:lnTo>
                    <a:pt x="420" y="348"/>
                  </a:lnTo>
                  <a:lnTo>
                    <a:pt x="456" y="348"/>
                  </a:lnTo>
                  <a:lnTo>
                    <a:pt x="492" y="348"/>
                  </a:lnTo>
                  <a:lnTo>
                    <a:pt x="528" y="348"/>
                  </a:lnTo>
                </a:path>
              </a:pathLst>
            </a:custGeom>
            <a:noFill/>
            <a:ln w="50800" cap="rnd" cmpd="sng">
              <a:solidFill>
                <a:srgbClr val="66FFFF"/>
              </a:solidFill>
              <a:prstDash val="solid"/>
              <a:round/>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66FFFF"/>
              </a:extrusionClr>
              <a:contourClr>
                <a:srgbClr val="66FFFF"/>
              </a:contour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sp>
          <p:nvSpPr>
            <p:cNvPr id="12" name="Line 10"/>
            <p:cNvSpPr>
              <a:spLocks noChangeShapeType="1"/>
            </p:cNvSpPr>
            <p:nvPr/>
          </p:nvSpPr>
          <p:spPr bwMode="auto">
            <a:xfrm>
              <a:off x="4114800" y="4724400"/>
              <a:ext cx="6019800" cy="0"/>
            </a:xfrm>
            <a:prstGeom prst="line">
              <a:avLst/>
            </a:prstGeom>
            <a:noFill/>
            <a:ln w="76200">
              <a:solidFill>
                <a:schemeClr val="bg1"/>
              </a:solidFill>
              <a:prstDash val="sysDot"/>
              <a:round/>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chemeClr val="bg1"/>
              </a:extrusionClr>
              <a:contourClr>
                <a:schemeClr val="bg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13" name="Freeform 11"/>
            <p:cNvSpPr>
              <a:spLocks/>
            </p:cNvSpPr>
            <p:nvPr/>
          </p:nvSpPr>
          <p:spPr bwMode="auto">
            <a:xfrm>
              <a:off x="8153400" y="3505200"/>
              <a:ext cx="914400" cy="1200150"/>
            </a:xfrm>
            <a:custGeom>
              <a:avLst/>
              <a:gdLst>
                <a:gd name="T0" fmla="*/ 0 w 769"/>
                <a:gd name="T1" fmla="*/ 948 h 949"/>
                <a:gd name="T2" fmla="*/ 23 w 769"/>
                <a:gd name="T3" fmla="*/ 888 h 949"/>
                <a:gd name="T4" fmla="*/ 39 w 769"/>
                <a:gd name="T5" fmla="*/ 840 h 949"/>
                <a:gd name="T6" fmla="*/ 39 w 769"/>
                <a:gd name="T7" fmla="*/ 804 h 949"/>
                <a:gd name="T8" fmla="*/ 47 w 769"/>
                <a:gd name="T9" fmla="*/ 768 h 949"/>
                <a:gd name="T10" fmla="*/ 47 w 769"/>
                <a:gd name="T11" fmla="*/ 732 h 949"/>
                <a:gd name="T12" fmla="*/ 62 w 769"/>
                <a:gd name="T13" fmla="*/ 684 h 949"/>
                <a:gd name="T14" fmla="*/ 70 w 769"/>
                <a:gd name="T15" fmla="*/ 648 h 949"/>
                <a:gd name="T16" fmla="*/ 86 w 769"/>
                <a:gd name="T17" fmla="*/ 612 h 949"/>
                <a:gd name="T18" fmla="*/ 101 w 769"/>
                <a:gd name="T19" fmla="*/ 564 h 949"/>
                <a:gd name="T20" fmla="*/ 117 w 769"/>
                <a:gd name="T21" fmla="*/ 528 h 949"/>
                <a:gd name="T22" fmla="*/ 133 w 769"/>
                <a:gd name="T23" fmla="*/ 480 h 949"/>
                <a:gd name="T24" fmla="*/ 141 w 769"/>
                <a:gd name="T25" fmla="*/ 408 h 949"/>
                <a:gd name="T26" fmla="*/ 156 w 769"/>
                <a:gd name="T27" fmla="*/ 360 h 949"/>
                <a:gd name="T28" fmla="*/ 164 w 769"/>
                <a:gd name="T29" fmla="*/ 324 h 949"/>
                <a:gd name="T30" fmla="*/ 180 w 769"/>
                <a:gd name="T31" fmla="*/ 288 h 949"/>
                <a:gd name="T32" fmla="*/ 195 w 769"/>
                <a:gd name="T33" fmla="*/ 252 h 949"/>
                <a:gd name="T34" fmla="*/ 211 w 769"/>
                <a:gd name="T35" fmla="*/ 216 h 949"/>
                <a:gd name="T36" fmla="*/ 227 w 769"/>
                <a:gd name="T37" fmla="*/ 180 h 949"/>
                <a:gd name="T38" fmla="*/ 242 w 769"/>
                <a:gd name="T39" fmla="*/ 84 h 949"/>
                <a:gd name="T40" fmla="*/ 274 w 769"/>
                <a:gd name="T41" fmla="*/ 60 h 949"/>
                <a:gd name="T42" fmla="*/ 297 w 769"/>
                <a:gd name="T43" fmla="*/ 48 h 949"/>
                <a:gd name="T44" fmla="*/ 321 w 769"/>
                <a:gd name="T45" fmla="*/ 36 h 949"/>
                <a:gd name="T46" fmla="*/ 344 w 769"/>
                <a:gd name="T47" fmla="*/ 24 h 949"/>
                <a:gd name="T48" fmla="*/ 368 w 769"/>
                <a:gd name="T49" fmla="*/ 24 h 949"/>
                <a:gd name="T50" fmla="*/ 399 w 769"/>
                <a:gd name="T51" fmla="*/ 12 h 949"/>
                <a:gd name="T52" fmla="*/ 423 w 769"/>
                <a:gd name="T53" fmla="*/ 0 h 949"/>
                <a:gd name="T54" fmla="*/ 446 w 769"/>
                <a:gd name="T55" fmla="*/ 0 h 949"/>
                <a:gd name="T56" fmla="*/ 470 w 769"/>
                <a:gd name="T57" fmla="*/ 0 h 949"/>
                <a:gd name="T58" fmla="*/ 493 w 769"/>
                <a:gd name="T59" fmla="*/ 12 h 949"/>
                <a:gd name="T60" fmla="*/ 517 w 769"/>
                <a:gd name="T61" fmla="*/ 24 h 949"/>
                <a:gd name="T62" fmla="*/ 540 w 769"/>
                <a:gd name="T63" fmla="*/ 48 h 949"/>
                <a:gd name="T64" fmla="*/ 564 w 769"/>
                <a:gd name="T65" fmla="*/ 84 h 949"/>
                <a:gd name="T66" fmla="*/ 587 w 769"/>
                <a:gd name="T67" fmla="*/ 108 h 949"/>
                <a:gd name="T68" fmla="*/ 595 w 769"/>
                <a:gd name="T69" fmla="*/ 144 h 949"/>
                <a:gd name="T70" fmla="*/ 611 w 769"/>
                <a:gd name="T71" fmla="*/ 180 h 949"/>
                <a:gd name="T72" fmla="*/ 626 w 769"/>
                <a:gd name="T73" fmla="*/ 216 h 949"/>
                <a:gd name="T74" fmla="*/ 626 w 769"/>
                <a:gd name="T75" fmla="*/ 288 h 949"/>
                <a:gd name="T76" fmla="*/ 650 w 769"/>
                <a:gd name="T77" fmla="*/ 336 h 949"/>
                <a:gd name="T78" fmla="*/ 658 w 769"/>
                <a:gd name="T79" fmla="*/ 384 h 949"/>
                <a:gd name="T80" fmla="*/ 673 w 769"/>
                <a:gd name="T81" fmla="*/ 420 h 949"/>
                <a:gd name="T82" fmla="*/ 681 w 769"/>
                <a:gd name="T83" fmla="*/ 456 h 949"/>
                <a:gd name="T84" fmla="*/ 689 w 769"/>
                <a:gd name="T85" fmla="*/ 492 h 949"/>
                <a:gd name="T86" fmla="*/ 697 w 769"/>
                <a:gd name="T87" fmla="*/ 528 h 949"/>
                <a:gd name="T88" fmla="*/ 705 w 769"/>
                <a:gd name="T89" fmla="*/ 612 h 949"/>
                <a:gd name="T90" fmla="*/ 713 w 769"/>
                <a:gd name="T91" fmla="*/ 648 h 949"/>
                <a:gd name="T92" fmla="*/ 713 w 769"/>
                <a:gd name="T93" fmla="*/ 684 h 949"/>
                <a:gd name="T94" fmla="*/ 713 w 769"/>
                <a:gd name="T95" fmla="*/ 720 h 949"/>
                <a:gd name="T96" fmla="*/ 720 w 769"/>
                <a:gd name="T97" fmla="*/ 756 h 949"/>
                <a:gd name="T98" fmla="*/ 720 w 769"/>
                <a:gd name="T99" fmla="*/ 792 h 949"/>
                <a:gd name="T100" fmla="*/ 728 w 769"/>
                <a:gd name="T101" fmla="*/ 828 h 949"/>
                <a:gd name="T102" fmla="*/ 736 w 769"/>
                <a:gd name="T103" fmla="*/ 864 h 949"/>
                <a:gd name="T104" fmla="*/ 744 w 769"/>
                <a:gd name="T105" fmla="*/ 900 h 949"/>
                <a:gd name="T106" fmla="*/ 768 w 769"/>
                <a:gd name="T107" fmla="*/ 924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69" h="949">
                  <a:moveTo>
                    <a:pt x="0" y="948"/>
                  </a:moveTo>
                  <a:lnTo>
                    <a:pt x="23" y="888"/>
                  </a:lnTo>
                  <a:lnTo>
                    <a:pt x="39" y="840"/>
                  </a:lnTo>
                  <a:lnTo>
                    <a:pt x="39" y="804"/>
                  </a:lnTo>
                  <a:lnTo>
                    <a:pt x="47" y="768"/>
                  </a:lnTo>
                  <a:lnTo>
                    <a:pt x="47" y="732"/>
                  </a:lnTo>
                  <a:lnTo>
                    <a:pt x="62" y="684"/>
                  </a:lnTo>
                  <a:lnTo>
                    <a:pt x="70" y="648"/>
                  </a:lnTo>
                  <a:lnTo>
                    <a:pt x="86" y="612"/>
                  </a:lnTo>
                  <a:lnTo>
                    <a:pt x="101" y="564"/>
                  </a:lnTo>
                  <a:lnTo>
                    <a:pt x="117" y="528"/>
                  </a:lnTo>
                  <a:lnTo>
                    <a:pt x="133" y="480"/>
                  </a:lnTo>
                  <a:lnTo>
                    <a:pt x="141" y="408"/>
                  </a:lnTo>
                  <a:lnTo>
                    <a:pt x="156" y="360"/>
                  </a:lnTo>
                  <a:lnTo>
                    <a:pt x="164" y="324"/>
                  </a:lnTo>
                  <a:lnTo>
                    <a:pt x="180" y="288"/>
                  </a:lnTo>
                  <a:lnTo>
                    <a:pt x="195" y="252"/>
                  </a:lnTo>
                  <a:lnTo>
                    <a:pt x="211" y="216"/>
                  </a:lnTo>
                  <a:lnTo>
                    <a:pt x="227" y="180"/>
                  </a:lnTo>
                  <a:lnTo>
                    <a:pt x="242" y="84"/>
                  </a:lnTo>
                  <a:lnTo>
                    <a:pt x="274" y="60"/>
                  </a:lnTo>
                  <a:lnTo>
                    <a:pt x="297" y="48"/>
                  </a:lnTo>
                  <a:lnTo>
                    <a:pt x="321" y="36"/>
                  </a:lnTo>
                  <a:lnTo>
                    <a:pt x="344" y="24"/>
                  </a:lnTo>
                  <a:lnTo>
                    <a:pt x="368" y="24"/>
                  </a:lnTo>
                  <a:lnTo>
                    <a:pt x="399" y="12"/>
                  </a:lnTo>
                  <a:lnTo>
                    <a:pt x="423" y="0"/>
                  </a:lnTo>
                  <a:lnTo>
                    <a:pt x="446" y="0"/>
                  </a:lnTo>
                  <a:lnTo>
                    <a:pt x="470" y="0"/>
                  </a:lnTo>
                  <a:lnTo>
                    <a:pt x="493" y="12"/>
                  </a:lnTo>
                  <a:lnTo>
                    <a:pt x="517" y="24"/>
                  </a:lnTo>
                  <a:lnTo>
                    <a:pt x="540" y="48"/>
                  </a:lnTo>
                  <a:lnTo>
                    <a:pt x="564" y="84"/>
                  </a:lnTo>
                  <a:lnTo>
                    <a:pt x="587" y="108"/>
                  </a:lnTo>
                  <a:lnTo>
                    <a:pt x="595" y="144"/>
                  </a:lnTo>
                  <a:lnTo>
                    <a:pt x="611" y="180"/>
                  </a:lnTo>
                  <a:lnTo>
                    <a:pt x="626" y="216"/>
                  </a:lnTo>
                  <a:lnTo>
                    <a:pt x="626" y="288"/>
                  </a:lnTo>
                  <a:lnTo>
                    <a:pt x="650" y="336"/>
                  </a:lnTo>
                  <a:lnTo>
                    <a:pt x="658" y="384"/>
                  </a:lnTo>
                  <a:lnTo>
                    <a:pt x="673" y="420"/>
                  </a:lnTo>
                  <a:lnTo>
                    <a:pt x="681" y="456"/>
                  </a:lnTo>
                  <a:lnTo>
                    <a:pt x="689" y="492"/>
                  </a:lnTo>
                  <a:lnTo>
                    <a:pt x="697" y="528"/>
                  </a:lnTo>
                  <a:lnTo>
                    <a:pt x="705" y="612"/>
                  </a:lnTo>
                  <a:lnTo>
                    <a:pt x="713" y="648"/>
                  </a:lnTo>
                  <a:lnTo>
                    <a:pt x="713" y="684"/>
                  </a:lnTo>
                  <a:lnTo>
                    <a:pt x="713" y="720"/>
                  </a:lnTo>
                  <a:lnTo>
                    <a:pt x="720" y="756"/>
                  </a:lnTo>
                  <a:lnTo>
                    <a:pt x="720" y="792"/>
                  </a:lnTo>
                  <a:lnTo>
                    <a:pt x="728" y="828"/>
                  </a:lnTo>
                  <a:lnTo>
                    <a:pt x="736" y="864"/>
                  </a:lnTo>
                  <a:lnTo>
                    <a:pt x="744" y="900"/>
                  </a:lnTo>
                  <a:lnTo>
                    <a:pt x="768" y="924"/>
                  </a:lnTo>
                </a:path>
              </a:pathLst>
            </a:custGeom>
            <a:noFill/>
            <a:ln w="50800" cap="rnd" cmpd="sng">
              <a:solidFill>
                <a:srgbClr val="FFFF00"/>
              </a:solidFill>
              <a:prstDash val="solid"/>
              <a:round/>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FFFF00"/>
              </a:extrusionClr>
              <a:contourClr>
                <a:srgbClr val="FFFF00"/>
              </a:contour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sp>
          <p:nvSpPr>
            <p:cNvPr id="14" name="Freeform 12"/>
            <p:cNvSpPr>
              <a:spLocks/>
            </p:cNvSpPr>
            <p:nvPr/>
          </p:nvSpPr>
          <p:spPr bwMode="auto">
            <a:xfrm>
              <a:off x="5486400" y="3276600"/>
              <a:ext cx="1219200" cy="1428750"/>
            </a:xfrm>
            <a:custGeom>
              <a:avLst/>
              <a:gdLst>
                <a:gd name="T0" fmla="*/ 0 w 1009"/>
                <a:gd name="T1" fmla="*/ 948 h 949"/>
                <a:gd name="T2" fmla="*/ 30 w 1009"/>
                <a:gd name="T3" fmla="*/ 888 h 949"/>
                <a:gd name="T4" fmla="*/ 51 w 1009"/>
                <a:gd name="T5" fmla="*/ 840 h 949"/>
                <a:gd name="T6" fmla="*/ 51 w 1009"/>
                <a:gd name="T7" fmla="*/ 804 h 949"/>
                <a:gd name="T8" fmla="*/ 61 w 1009"/>
                <a:gd name="T9" fmla="*/ 768 h 949"/>
                <a:gd name="T10" fmla="*/ 61 w 1009"/>
                <a:gd name="T11" fmla="*/ 732 h 949"/>
                <a:gd name="T12" fmla="*/ 82 w 1009"/>
                <a:gd name="T13" fmla="*/ 684 h 949"/>
                <a:gd name="T14" fmla="*/ 92 w 1009"/>
                <a:gd name="T15" fmla="*/ 648 h 949"/>
                <a:gd name="T16" fmla="*/ 113 w 1009"/>
                <a:gd name="T17" fmla="*/ 612 h 949"/>
                <a:gd name="T18" fmla="*/ 133 w 1009"/>
                <a:gd name="T19" fmla="*/ 564 h 949"/>
                <a:gd name="T20" fmla="*/ 154 w 1009"/>
                <a:gd name="T21" fmla="*/ 528 h 949"/>
                <a:gd name="T22" fmla="*/ 174 w 1009"/>
                <a:gd name="T23" fmla="*/ 480 h 949"/>
                <a:gd name="T24" fmla="*/ 185 w 1009"/>
                <a:gd name="T25" fmla="*/ 408 h 949"/>
                <a:gd name="T26" fmla="*/ 205 w 1009"/>
                <a:gd name="T27" fmla="*/ 360 h 949"/>
                <a:gd name="T28" fmla="*/ 216 w 1009"/>
                <a:gd name="T29" fmla="*/ 324 h 949"/>
                <a:gd name="T30" fmla="*/ 236 w 1009"/>
                <a:gd name="T31" fmla="*/ 288 h 949"/>
                <a:gd name="T32" fmla="*/ 257 w 1009"/>
                <a:gd name="T33" fmla="*/ 252 h 949"/>
                <a:gd name="T34" fmla="*/ 277 w 1009"/>
                <a:gd name="T35" fmla="*/ 216 h 949"/>
                <a:gd name="T36" fmla="*/ 298 w 1009"/>
                <a:gd name="T37" fmla="*/ 180 h 949"/>
                <a:gd name="T38" fmla="*/ 318 w 1009"/>
                <a:gd name="T39" fmla="*/ 84 h 949"/>
                <a:gd name="T40" fmla="*/ 360 w 1009"/>
                <a:gd name="T41" fmla="*/ 60 h 949"/>
                <a:gd name="T42" fmla="*/ 390 w 1009"/>
                <a:gd name="T43" fmla="*/ 48 h 949"/>
                <a:gd name="T44" fmla="*/ 421 w 1009"/>
                <a:gd name="T45" fmla="*/ 36 h 949"/>
                <a:gd name="T46" fmla="*/ 452 w 1009"/>
                <a:gd name="T47" fmla="*/ 24 h 949"/>
                <a:gd name="T48" fmla="*/ 483 w 1009"/>
                <a:gd name="T49" fmla="*/ 24 h 949"/>
                <a:gd name="T50" fmla="*/ 524 w 1009"/>
                <a:gd name="T51" fmla="*/ 12 h 949"/>
                <a:gd name="T52" fmla="*/ 555 w 1009"/>
                <a:gd name="T53" fmla="*/ 0 h 949"/>
                <a:gd name="T54" fmla="*/ 586 w 1009"/>
                <a:gd name="T55" fmla="*/ 0 h 949"/>
                <a:gd name="T56" fmla="*/ 617 w 1009"/>
                <a:gd name="T57" fmla="*/ 0 h 949"/>
                <a:gd name="T58" fmla="*/ 648 w 1009"/>
                <a:gd name="T59" fmla="*/ 12 h 949"/>
                <a:gd name="T60" fmla="*/ 678 w 1009"/>
                <a:gd name="T61" fmla="*/ 24 h 949"/>
                <a:gd name="T62" fmla="*/ 709 w 1009"/>
                <a:gd name="T63" fmla="*/ 48 h 949"/>
                <a:gd name="T64" fmla="*/ 740 w 1009"/>
                <a:gd name="T65" fmla="*/ 84 h 949"/>
                <a:gd name="T66" fmla="*/ 771 w 1009"/>
                <a:gd name="T67" fmla="*/ 108 h 949"/>
                <a:gd name="T68" fmla="*/ 781 w 1009"/>
                <a:gd name="T69" fmla="*/ 144 h 949"/>
                <a:gd name="T70" fmla="*/ 802 w 1009"/>
                <a:gd name="T71" fmla="*/ 180 h 949"/>
                <a:gd name="T72" fmla="*/ 822 w 1009"/>
                <a:gd name="T73" fmla="*/ 216 h 949"/>
                <a:gd name="T74" fmla="*/ 822 w 1009"/>
                <a:gd name="T75" fmla="*/ 288 h 949"/>
                <a:gd name="T76" fmla="*/ 853 w 1009"/>
                <a:gd name="T77" fmla="*/ 336 h 949"/>
                <a:gd name="T78" fmla="*/ 864 w 1009"/>
                <a:gd name="T79" fmla="*/ 384 h 949"/>
                <a:gd name="T80" fmla="*/ 884 w 1009"/>
                <a:gd name="T81" fmla="*/ 420 h 949"/>
                <a:gd name="T82" fmla="*/ 894 w 1009"/>
                <a:gd name="T83" fmla="*/ 456 h 949"/>
                <a:gd name="T84" fmla="*/ 905 w 1009"/>
                <a:gd name="T85" fmla="*/ 492 h 949"/>
                <a:gd name="T86" fmla="*/ 915 w 1009"/>
                <a:gd name="T87" fmla="*/ 528 h 949"/>
                <a:gd name="T88" fmla="*/ 925 w 1009"/>
                <a:gd name="T89" fmla="*/ 612 h 949"/>
                <a:gd name="T90" fmla="*/ 936 w 1009"/>
                <a:gd name="T91" fmla="*/ 648 h 949"/>
                <a:gd name="T92" fmla="*/ 936 w 1009"/>
                <a:gd name="T93" fmla="*/ 684 h 949"/>
                <a:gd name="T94" fmla="*/ 936 w 1009"/>
                <a:gd name="T95" fmla="*/ 720 h 949"/>
                <a:gd name="T96" fmla="*/ 946 w 1009"/>
                <a:gd name="T97" fmla="*/ 756 h 949"/>
                <a:gd name="T98" fmla="*/ 946 w 1009"/>
                <a:gd name="T99" fmla="*/ 792 h 949"/>
                <a:gd name="T100" fmla="*/ 956 w 1009"/>
                <a:gd name="T101" fmla="*/ 828 h 949"/>
                <a:gd name="T102" fmla="*/ 966 w 1009"/>
                <a:gd name="T103" fmla="*/ 864 h 949"/>
                <a:gd name="T104" fmla="*/ 977 w 1009"/>
                <a:gd name="T105" fmla="*/ 900 h 949"/>
                <a:gd name="T106" fmla="*/ 1008 w 1009"/>
                <a:gd name="T107" fmla="*/ 924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9" h="949">
                  <a:moveTo>
                    <a:pt x="0" y="948"/>
                  </a:moveTo>
                  <a:lnTo>
                    <a:pt x="30" y="888"/>
                  </a:lnTo>
                  <a:lnTo>
                    <a:pt x="51" y="840"/>
                  </a:lnTo>
                  <a:lnTo>
                    <a:pt x="51" y="804"/>
                  </a:lnTo>
                  <a:lnTo>
                    <a:pt x="61" y="768"/>
                  </a:lnTo>
                  <a:lnTo>
                    <a:pt x="61" y="732"/>
                  </a:lnTo>
                  <a:lnTo>
                    <a:pt x="82" y="684"/>
                  </a:lnTo>
                  <a:lnTo>
                    <a:pt x="92" y="648"/>
                  </a:lnTo>
                  <a:lnTo>
                    <a:pt x="113" y="612"/>
                  </a:lnTo>
                  <a:lnTo>
                    <a:pt x="133" y="564"/>
                  </a:lnTo>
                  <a:lnTo>
                    <a:pt x="154" y="528"/>
                  </a:lnTo>
                  <a:lnTo>
                    <a:pt x="174" y="480"/>
                  </a:lnTo>
                  <a:lnTo>
                    <a:pt x="185" y="408"/>
                  </a:lnTo>
                  <a:lnTo>
                    <a:pt x="205" y="360"/>
                  </a:lnTo>
                  <a:lnTo>
                    <a:pt x="216" y="324"/>
                  </a:lnTo>
                  <a:lnTo>
                    <a:pt x="236" y="288"/>
                  </a:lnTo>
                  <a:lnTo>
                    <a:pt x="257" y="252"/>
                  </a:lnTo>
                  <a:lnTo>
                    <a:pt x="277" y="216"/>
                  </a:lnTo>
                  <a:lnTo>
                    <a:pt x="298" y="180"/>
                  </a:lnTo>
                  <a:lnTo>
                    <a:pt x="318" y="84"/>
                  </a:lnTo>
                  <a:lnTo>
                    <a:pt x="360" y="60"/>
                  </a:lnTo>
                  <a:lnTo>
                    <a:pt x="390" y="48"/>
                  </a:lnTo>
                  <a:lnTo>
                    <a:pt x="421" y="36"/>
                  </a:lnTo>
                  <a:lnTo>
                    <a:pt x="452" y="24"/>
                  </a:lnTo>
                  <a:lnTo>
                    <a:pt x="483" y="24"/>
                  </a:lnTo>
                  <a:lnTo>
                    <a:pt x="524" y="12"/>
                  </a:lnTo>
                  <a:lnTo>
                    <a:pt x="555" y="0"/>
                  </a:lnTo>
                  <a:lnTo>
                    <a:pt x="586" y="0"/>
                  </a:lnTo>
                  <a:lnTo>
                    <a:pt x="617" y="0"/>
                  </a:lnTo>
                  <a:lnTo>
                    <a:pt x="648" y="12"/>
                  </a:lnTo>
                  <a:lnTo>
                    <a:pt x="678" y="24"/>
                  </a:lnTo>
                  <a:lnTo>
                    <a:pt x="709" y="48"/>
                  </a:lnTo>
                  <a:lnTo>
                    <a:pt x="740" y="84"/>
                  </a:lnTo>
                  <a:lnTo>
                    <a:pt x="771" y="108"/>
                  </a:lnTo>
                  <a:lnTo>
                    <a:pt x="781" y="144"/>
                  </a:lnTo>
                  <a:lnTo>
                    <a:pt x="802" y="180"/>
                  </a:lnTo>
                  <a:lnTo>
                    <a:pt x="822" y="216"/>
                  </a:lnTo>
                  <a:lnTo>
                    <a:pt x="822" y="288"/>
                  </a:lnTo>
                  <a:lnTo>
                    <a:pt x="853" y="336"/>
                  </a:lnTo>
                  <a:lnTo>
                    <a:pt x="864" y="384"/>
                  </a:lnTo>
                  <a:lnTo>
                    <a:pt x="884" y="420"/>
                  </a:lnTo>
                  <a:lnTo>
                    <a:pt x="894" y="456"/>
                  </a:lnTo>
                  <a:lnTo>
                    <a:pt x="905" y="492"/>
                  </a:lnTo>
                  <a:lnTo>
                    <a:pt x="915" y="528"/>
                  </a:lnTo>
                  <a:lnTo>
                    <a:pt x="925" y="612"/>
                  </a:lnTo>
                  <a:lnTo>
                    <a:pt x="936" y="648"/>
                  </a:lnTo>
                  <a:lnTo>
                    <a:pt x="936" y="684"/>
                  </a:lnTo>
                  <a:lnTo>
                    <a:pt x="936" y="720"/>
                  </a:lnTo>
                  <a:lnTo>
                    <a:pt x="946" y="756"/>
                  </a:lnTo>
                  <a:lnTo>
                    <a:pt x="946" y="792"/>
                  </a:lnTo>
                  <a:lnTo>
                    <a:pt x="956" y="828"/>
                  </a:lnTo>
                  <a:lnTo>
                    <a:pt x="966" y="864"/>
                  </a:lnTo>
                  <a:lnTo>
                    <a:pt x="977" y="900"/>
                  </a:lnTo>
                  <a:lnTo>
                    <a:pt x="1008" y="924"/>
                  </a:lnTo>
                </a:path>
              </a:pathLst>
            </a:custGeom>
            <a:noFill/>
            <a:ln w="50800" cap="rnd" cmpd="sng">
              <a:solidFill>
                <a:srgbClr val="FFFF00"/>
              </a:solidFill>
              <a:prstDash val="solid"/>
              <a:round/>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FFFF00"/>
              </a:extrusionClr>
              <a:contourClr>
                <a:srgbClr val="FFFF00"/>
              </a:contour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grpSp>
    </p:spTree>
    <p:extLst>
      <p:ext uri="{BB962C8B-B14F-4D97-AF65-F5344CB8AC3E}">
        <p14:creationId xmlns:p14="http://schemas.microsoft.com/office/powerpoint/2010/main" val="314776114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normAutofit/>
          </a:bodyPr>
          <a:lstStyle/>
          <a:p>
            <a:r>
              <a:rPr lang="en-US" altLang="en-US" sz="4400" dirty="0"/>
              <a:t>Mood Disorders-Bipolar</a:t>
            </a:r>
            <a:endParaRPr lang="en-US" altLang="en-US" sz="5400" dirty="0"/>
          </a:p>
        </p:txBody>
      </p:sp>
      <p:sp>
        <p:nvSpPr>
          <p:cNvPr id="49155" name="Rectangle 3"/>
          <p:cNvSpPr>
            <a:spLocks noGrp="1" noChangeArrowheads="1"/>
          </p:cNvSpPr>
          <p:nvPr>
            <p:ph type="body" idx="4294967295"/>
          </p:nvPr>
        </p:nvSpPr>
        <p:spPr>
          <a:xfrm>
            <a:off x="2001302" y="1717990"/>
            <a:ext cx="8178800" cy="2084577"/>
          </a:xfrm>
        </p:spPr>
        <p:txBody>
          <a:bodyPr/>
          <a:lstStyle/>
          <a:p>
            <a:r>
              <a:rPr lang="en-US" altLang="en-US" sz="2800" dirty="0"/>
              <a:t>PET scans show that brain energy consumption rises and falls with emotional swings</a:t>
            </a:r>
          </a:p>
        </p:txBody>
      </p:sp>
      <p:grpSp>
        <p:nvGrpSpPr>
          <p:cNvPr id="49158" name="Group 6"/>
          <p:cNvGrpSpPr>
            <a:grpSpLocks/>
          </p:cNvGrpSpPr>
          <p:nvPr/>
        </p:nvGrpSpPr>
        <p:grpSpPr bwMode="auto">
          <a:xfrm>
            <a:off x="1470212" y="3379321"/>
            <a:ext cx="9556376" cy="3130550"/>
            <a:chOff x="384" y="1968"/>
            <a:chExt cx="4896" cy="1829"/>
          </a:xfrm>
        </p:grpSpPr>
        <p:pic>
          <p:nvPicPr>
            <p:cNvPr id="49159" name="Picture 7" descr="U:\201\15-7.BMP"/>
            <p:cNvPicPr>
              <a:picLocks noChangeAspect="1" noChangeArrowheads="1"/>
            </p:cNvPicPr>
            <p:nvPr/>
          </p:nvPicPr>
          <p:blipFill>
            <a:blip r:embed="rId2">
              <a:extLst>
                <a:ext uri="{28A0092B-C50C-407E-A947-70E740481C1C}">
                  <a14:useLocalDpi xmlns:a14="http://schemas.microsoft.com/office/drawing/2010/main" val="0"/>
                </a:ext>
              </a:extLst>
            </a:blip>
            <a:srcRect b="18602"/>
            <a:stretch>
              <a:fillRect/>
            </a:stretch>
          </p:blipFill>
          <p:spPr bwMode="auto">
            <a:xfrm>
              <a:off x="384" y="1968"/>
              <a:ext cx="4896" cy="1632"/>
            </a:xfrm>
            <a:prstGeom prst="rect">
              <a:avLst/>
            </a:prstGeom>
            <a:noFill/>
            <a:extLst>
              <a:ext uri="{909E8E84-426E-40DD-AFC4-6F175D3DCCD1}">
                <a14:hiddenFill xmlns:a14="http://schemas.microsoft.com/office/drawing/2010/main">
                  <a:solidFill>
                    <a:srgbClr val="FFFFFF"/>
                  </a:solidFill>
                </a14:hiddenFill>
              </a:ext>
            </a:extLst>
          </p:spPr>
        </p:pic>
        <p:sp>
          <p:nvSpPr>
            <p:cNvPr id="49160" name="Text Box 8"/>
            <p:cNvSpPr txBox="1">
              <a:spLocks noChangeArrowheads="1"/>
            </p:cNvSpPr>
            <p:nvPr/>
          </p:nvSpPr>
          <p:spPr bwMode="auto">
            <a:xfrm>
              <a:off x="672" y="3600"/>
              <a:ext cx="1024" cy="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latin typeface="Arial" panose="020B0604020202020204" pitchFamily="34" charset="0"/>
                </a:rPr>
                <a:t>Depressed state</a:t>
              </a:r>
            </a:p>
          </p:txBody>
        </p:sp>
        <p:sp>
          <p:nvSpPr>
            <p:cNvPr id="49161" name="Text Box 9"/>
            <p:cNvSpPr txBox="1">
              <a:spLocks noChangeArrowheads="1"/>
            </p:cNvSpPr>
            <p:nvPr/>
          </p:nvSpPr>
          <p:spPr bwMode="auto">
            <a:xfrm>
              <a:off x="2546" y="3600"/>
              <a:ext cx="755" cy="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latin typeface="Arial" panose="020B0604020202020204" pitchFamily="34" charset="0"/>
                </a:rPr>
                <a:t>Manic state</a:t>
              </a:r>
            </a:p>
          </p:txBody>
        </p:sp>
        <p:sp>
          <p:nvSpPr>
            <p:cNvPr id="49162" name="Text Box 10"/>
            <p:cNvSpPr txBox="1">
              <a:spLocks noChangeArrowheads="1"/>
            </p:cNvSpPr>
            <p:nvPr/>
          </p:nvSpPr>
          <p:spPr bwMode="auto">
            <a:xfrm>
              <a:off x="3984" y="3600"/>
              <a:ext cx="1023" cy="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latin typeface="Arial" panose="020B0604020202020204" pitchFamily="34" charset="0"/>
                </a:rPr>
                <a:t>Depressed state</a:t>
              </a:r>
            </a:p>
          </p:txBody>
        </p:sp>
      </p:grpSp>
    </p:spTree>
    <p:extLst>
      <p:ext uri="{BB962C8B-B14F-4D97-AF65-F5344CB8AC3E}">
        <p14:creationId xmlns:p14="http://schemas.microsoft.com/office/powerpoint/2010/main" val="14780924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Neurotransmitters – Bipolar Disorders</a:t>
            </a:r>
            <a:endParaRPr lang="en-US" dirty="0"/>
          </a:p>
        </p:txBody>
      </p:sp>
      <p:sp>
        <p:nvSpPr>
          <p:cNvPr id="4" name="Content Placeholder 3"/>
          <p:cNvSpPr>
            <a:spLocks noGrp="1"/>
          </p:cNvSpPr>
          <p:nvPr>
            <p:ph idx="1"/>
          </p:nvPr>
        </p:nvSpPr>
        <p:spPr/>
        <p:txBody>
          <a:bodyPr>
            <a:normAutofit fontScale="92500" lnSpcReduction="10000"/>
          </a:bodyPr>
          <a:lstStyle/>
          <a:p>
            <a:r>
              <a:rPr lang="en-US" sz="3200" dirty="0" smtClean="0"/>
              <a:t>Norepinephrine </a:t>
            </a:r>
            <a:r>
              <a:rPr lang="en-US" sz="3200" dirty="0"/>
              <a:t>(</a:t>
            </a:r>
            <a:r>
              <a:rPr lang="en-US" sz="3200" dirty="0" smtClean="0"/>
              <a:t>NE)</a:t>
            </a:r>
          </a:p>
          <a:p>
            <a:r>
              <a:rPr lang="en-US" sz="3200" dirty="0"/>
              <a:t>S</a:t>
            </a:r>
            <a:r>
              <a:rPr lang="en-US" sz="3200" dirty="0" smtClean="0"/>
              <a:t>erotonin </a:t>
            </a:r>
            <a:r>
              <a:rPr lang="en-US" sz="3200" dirty="0"/>
              <a:t>(</a:t>
            </a:r>
            <a:r>
              <a:rPr lang="en-US" sz="3200" dirty="0" smtClean="0"/>
              <a:t>SE)</a:t>
            </a:r>
          </a:p>
          <a:p>
            <a:r>
              <a:rPr lang="en-US" sz="3200" dirty="0"/>
              <a:t>D</a:t>
            </a:r>
            <a:r>
              <a:rPr lang="en-US" sz="3200" dirty="0" smtClean="0"/>
              <a:t>opamine </a:t>
            </a:r>
            <a:r>
              <a:rPr lang="en-US" sz="3200" dirty="0"/>
              <a:t>(DA</a:t>
            </a:r>
            <a:r>
              <a:rPr lang="en-US" sz="3200" dirty="0" smtClean="0"/>
              <a:t>).</a:t>
            </a:r>
          </a:p>
          <a:p>
            <a:r>
              <a:rPr lang="en-US" sz="3200" dirty="0" smtClean="0"/>
              <a:t>If </a:t>
            </a:r>
            <a:r>
              <a:rPr lang="en-US" sz="3200" dirty="0"/>
              <a:t>one or more of these enter the synapses this can lead to mania, and in </a:t>
            </a:r>
            <a:r>
              <a:rPr lang="en-US" sz="3200" dirty="0" smtClean="0"/>
              <a:t>reverse</a:t>
            </a:r>
          </a:p>
          <a:p>
            <a:r>
              <a:rPr lang="en-US" sz="3200" dirty="0"/>
              <a:t>I</a:t>
            </a:r>
            <a:r>
              <a:rPr lang="en-US" sz="3200" dirty="0" smtClean="0"/>
              <a:t>f </a:t>
            </a:r>
            <a:r>
              <a:rPr lang="en-US" sz="3200" dirty="0"/>
              <a:t>one or more of these don't enter the synapses, this leads to depression </a:t>
            </a:r>
          </a:p>
        </p:txBody>
      </p:sp>
    </p:spTree>
    <p:extLst>
      <p:ext uri="{BB962C8B-B14F-4D97-AF65-F5344CB8AC3E}">
        <p14:creationId xmlns:p14="http://schemas.microsoft.com/office/powerpoint/2010/main" val="3273936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schizophrenia</a:t>
            </a:r>
            <a:endParaRPr lang="en-US" dirty="0"/>
          </a:p>
        </p:txBody>
      </p:sp>
      <p:sp>
        <p:nvSpPr>
          <p:cNvPr id="7" name="Text Placeholder 6"/>
          <p:cNvSpPr>
            <a:spLocks noGrp="1"/>
          </p:cNvSpPr>
          <p:nvPr>
            <p:ph type="body" idx="1"/>
          </p:nvPr>
        </p:nvSpPr>
        <p:spPr/>
        <p:txBody>
          <a:bodyPr/>
          <a:lstStyle/>
          <a:p>
            <a:endParaRPr lang="en-US"/>
          </a:p>
        </p:txBody>
      </p:sp>
    </p:spTree>
    <p:extLst>
      <p:ext uri="{BB962C8B-B14F-4D97-AF65-F5344CB8AC3E}">
        <p14:creationId xmlns:p14="http://schemas.microsoft.com/office/powerpoint/2010/main" val="248829929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altLang="en-US" sz="5400" dirty="0"/>
              <a:t>Schizophrenia</a:t>
            </a:r>
          </a:p>
        </p:txBody>
      </p:sp>
      <p:sp>
        <p:nvSpPr>
          <p:cNvPr id="36867" name="Rectangle 3"/>
          <p:cNvSpPr>
            <a:spLocks noGrp="1" noChangeArrowheads="1"/>
          </p:cNvSpPr>
          <p:nvPr>
            <p:ph idx="1"/>
          </p:nvPr>
        </p:nvSpPr>
        <p:spPr>
          <a:xfrm>
            <a:off x="581192" y="1975757"/>
            <a:ext cx="11029615" cy="4474029"/>
          </a:xfrm>
        </p:spPr>
        <p:txBody>
          <a:bodyPr>
            <a:noAutofit/>
          </a:bodyPr>
          <a:lstStyle/>
          <a:p>
            <a:pPr lvl="1"/>
            <a:r>
              <a:rPr lang="en-US" altLang="en-US" sz="2400" dirty="0"/>
              <a:t>L</a:t>
            </a:r>
            <a:r>
              <a:rPr lang="en-US" altLang="en-US" sz="2400" dirty="0" smtClean="0"/>
              <a:t>iteral </a:t>
            </a:r>
            <a:r>
              <a:rPr lang="en-US" altLang="en-US" sz="2400" dirty="0"/>
              <a:t>translation “split </a:t>
            </a:r>
            <a:r>
              <a:rPr lang="en-US" altLang="en-US" sz="2400" dirty="0" smtClean="0"/>
              <a:t>mind”</a:t>
            </a:r>
          </a:p>
          <a:p>
            <a:pPr lvl="1"/>
            <a:r>
              <a:rPr lang="en-US" altLang="en-US" sz="2400" dirty="0" smtClean="0"/>
              <a:t>A </a:t>
            </a:r>
            <a:r>
              <a:rPr lang="en-US" altLang="en-US" sz="2400" dirty="0"/>
              <a:t>group of severe disorders characterized </a:t>
            </a:r>
            <a:r>
              <a:rPr lang="en-US" altLang="en-US" sz="2400" dirty="0" smtClean="0"/>
              <a:t>by:</a:t>
            </a:r>
          </a:p>
          <a:p>
            <a:pPr lvl="2">
              <a:buFont typeface="Wingdings" panose="05000000000000000000" pitchFamily="2" charset="2"/>
              <a:buChar char="§"/>
            </a:pPr>
            <a:r>
              <a:rPr lang="en-US" altLang="en-US" sz="2400" dirty="0" smtClean="0"/>
              <a:t>disorganized </a:t>
            </a:r>
            <a:r>
              <a:rPr lang="en-US" altLang="en-US" sz="2400" dirty="0"/>
              <a:t>and delusional thinking</a:t>
            </a:r>
          </a:p>
          <a:p>
            <a:pPr lvl="2">
              <a:buFont typeface="Wingdings" panose="05000000000000000000" pitchFamily="2" charset="2"/>
              <a:buChar char="§"/>
            </a:pPr>
            <a:r>
              <a:rPr lang="en-US" altLang="en-US" sz="2400" dirty="0"/>
              <a:t>disturbed perceptions</a:t>
            </a:r>
          </a:p>
          <a:p>
            <a:pPr lvl="2">
              <a:buFont typeface="Wingdings" panose="05000000000000000000" pitchFamily="2" charset="2"/>
              <a:buChar char="§"/>
            </a:pPr>
            <a:r>
              <a:rPr lang="en-US" altLang="en-US" sz="2400" dirty="0"/>
              <a:t>inappropriate emotions and </a:t>
            </a:r>
            <a:r>
              <a:rPr lang="en-US" altLang="en-US" sz="2400" dirty="0" smtClean="0"/>
              <a:t>actions</a:t>
            </a:r>
          </a:p>
          <a:p>
            <a:pPr lvl="1"/>
            <a:r>
              <a:rPr lang="en-US" sz="2400" dirty="0" smtClean="0"/>
              <a:t>Diagnosed </a:t>
            </a:r>
            <a:r>
              <a:rPr lang="en-US" sz="2400" dirty="0"/>
              <a:t>when symptoms persist for at least six months, are not due to some other condition, and cause significant impairment in daily functioning </a:t>
            </a:r>
            <a:endParaRPr lang="en-US" sz="2400" dirty="0" smtClean="0"/>
          </a:p>
          <a:p>
            <a:pPr lvl="1"/>
            <a:r>
              <a:rPr lang="en-US" sz="2400" dirty="0" smtClean="0"/>
              <a:t>Schizophrenics </a:t>
            </a:r>
            <a:r>
              <a:rPr lang="en-US" sz="2400" dirty="0"/>
              <a:t>often cannot work, manage a home or apartment successfully, or care for their basic needs. </a:t>
            </a:r>
            <a:endParaRPr lang="en-US" altLang="en-US" sz="2400" dirty="0"/>
          </a:p>
        </p:txBody>
      </p:sp>
    </p:spTree>
    <p:extLst>
      <p:ext uri="{BB962C8B-B14F-4D97-AF65-F5344CB8AC3E}">
        <p14:creationId xmlns:p14="http://schemas.microsoft.com/office/powerpoint/2010/main" val="160884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Schizophrenia</a:t>
            </a:r>
            <a:endParaRPr lang="en-US" dirty="0"/>
          </a:p>
        </p:txBody>
      </p:sp>
      <p:sp>
        <p:nvSpPr>
          <p:cNvPr id="3" name="Content Placeholder 2"/>
          <p:cNvSpPr>
            <a:spLocks noGrp="1"/>
          </p:cNvSpPr>
          <p:nvPr>
            <p:ph sz="quarter" idx="1"/>
          </p:nvPr>
        </p:nvSpPr>
        <p:spPr>
          <a:xfrm>
            <a:off x="581192" y="2180496"/>
            <a:ext cx="11029615" cy="4416247"/>
          </a:xfrm>
        </p:spPr>
        <p:txBody>
          <a:bodyPr>
            <a:noAutofit/>
          </a:bodyPr>
          <a:lstStyle/>
          <a:p>
            <a:pPr marL="0" indent="0">
              <a:buNone/>
            </a:pPr>
            <a:r>
              <a:rPr lang="en-US" sz="2600" b="1" dirty="0">
                <a:latin typeface="Arial" panose="020B0604020202020204" pitchFamily="34" charset="0"/>
                <a:cs typeface="Arial" panose="020B0604020202020204" pitchFamily="34" charset="0"/>
              </a:rPr>
              <a:t>Positive </a:t>
            </a:r>
            <a:r>
              <a:rPr lang="en-US" sz="2600" b="1" dirty="0" smtClean="0">
                <a:latin typeface="Arial" panose="020B0604020202020204" pitchFamily="34" charset="0"/>
                <a:cs typeface="Arial" panose="020B0604020202020204" pitchFamily="34" charset="0"/>
              </a:rPr>
              <a:t>symptoms:	</a:t>
            </a:r>
            <a:r>
              <a:rPr lang="en-US" sz="2600" dirty="0" smtClean="0">
                <a:latin typeface="Arial" panose="020B0604020202020204" pitchFamily="34" charset="0"/>
                <a:cs typeface="Arial" panose="020B0604020202020204" pitchFamily="34" charset="0"/>
              </a:rPr>
              <a:t>Psychotic </a:t>
            </a:r>
            <a:r>
              <a:rPr lang="en-US" sz="2600" dirty="0">
                <a:latin typeface="Arial" panose="020B0604020202020204" pitchFamily="34" charset="0"/>
                <a:cs typeface="Arial" panose="020B0604020202020204" pitchFamily="34" charset="0"/>
              </a:rPr>
              <a:t>behaviors not seen in healthy people. People with positive symptoms often "</a:t>
            </a:r>
            <a:r>
              <a:rPr lang="en-US" sz="2600" b="1" i="1" dirty="0">
                <a:latin typeface="Arial" panose="020B0604020202020204" pitchFamily="34" charset="0"/>
                <a:cs typeface="Arial" panose="020B0604020202020204" pitchFamily="34" charset="0"/>
              </a:rPr>
              <a:t>lose touch</a:t>
            </a:r>
            <a:r>
              <a:rPr lang="en-US" sz="2600" dirty="0">
                <a:latin typeface="Arial" panose="020B0604020202020204" pitchFamily="34" charset="0"/>
                <a:cs typeface="Arial" panose="020B0604020202020204" pitchFamily="34" charset="0"/>
              </a:rPr>
              <a:t>" with reality. These symptoms can come and go. Sometimes they are severe and at other times hardly noticeable, depending on whether the individual is receiving treatment. </a:t>
            </a:r>
            <a:endParaRPr lang="en-US" sz="2600" dirty="0" smtClean="0">
              <a:latin typeface="Arial" panose="020B0604020202020204" pitchFamily="34" charset="0"/>
              <a:cs typeface="Arial" panose="020B0604020202020204" pitchFamily="34" charset="0"/>
            </a:endParaRPr>
          </a:p>
          <a:p>
            <a:r>
              <a:rPr lang="en-US" sz="2600" dirty="0" smtClean="0">
                <a:latin typeface="Arial" panose="020B0604020202020204" pitchFamily="34" charset="0"/>
                <a:cs typeface="Arial" panose="020B0604020202020204" pitchFamily="34" charset="0"/>
              </a:rPr>
              <a:t>Hallucinations</a:t>
            </a:r>
          </a:p>
          <a:p>
            <a:r>
              <a:rPr lang="en-US" sz="2600" dirty="0" smtClean="0">
                <a:latin typeface="Arial" panose="020B0604020202020204" pitchFamily="34" charset="0"/>
                <a:cs typeface="Arial" panose="020B0604020202020204" pitchFamily="34" charset="0"/>
              </a:rPr>
              <a:t>Delusions</a:t>
            </a:r>
          </a:p>
          <a:p>
            <a:r>
              <a:rPr lang="en-US" sz="2600" dirty="0" smtClean="0">
                <a:latin typeface="Arial" panose="020B0604020202020204" pitchFamily="34" charset="0"/>
                <a:cs typeface="Arial" panose="020B0604020202020204" pitchFamily="34" charset="0"/>
              </a:rPr>
              <a:t>Thought Disorders</a:t>
            </a:r>
          </a:p>
          <a:p>
            <a:r>
              <a:rPr lang="en-US" sz="2600" dirty="0" smtClean="0">
                <a:latin typeface="Arial" panose="020B0604020202020204" pitchFamily="34" charset="0"/>
                <a:cs typeface="Arial" panose="020B0604020202020204" pitchFamily="34" charset="0"/>
              </a:rPr>
              <a:t>Movement Disorders</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595234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n-US" sz="3600" dirty="0" smtClean="0"/>
              <a:t>Hallucinations </a:t>
            </a:r>
            <a:endParaRPr lang="en-US" sz="3600" dirty="0"/>
          </a:p>
        </p:txBody>
      </p:sp>
      <p:sp>
        <p:nvSpPr>
          <p:cNvPr id="55299" name="Rectangle 3"/>
          <p:cNvSpPr>
            <a:spLocks noGrp="1" noChangeArrowheads="1"/>
          </p:cNvSpPr>
          <p:nvPr>
            <p:ph type="body" idx="1"/>
          </p:nvPr>
        </p:nvSpPr>
        <p:spPr/>
        <p:txBody>
          <a:bodyPr>
            <a:normAutofit fontScale="92500" lnSpcReduction="10000"/>
          </a:bodyPr>
          <a:lstStyle/>
          <a:p>
            <a:pPr marL="0" indent="0" eaLnBrk="1" hangingPunct="1">
              <a:buNone/>
            </a:pPr>
            <a:r>
              <a:rPr lang="en-US" sz="3200" b="1" dirty="0"/>
              <a:t>Hallucinations</a:t>
            </a:r>
            <a:r>
              <a:rPr lang="en-US" sz="3200" dirty="0"/>
              <a:t>: </a:t>
            </a:r>
            <a:r>
              <a:rPr lang="en-US" sz="3200" u="sng" dirty="0"/>
              <a:t>Imaginary sensations</a:t>
            </a:r>
            <a:r>
              <a:rPr lang="en-US" sz="3200" dirty="0"/>
              <a:t>, such as seeing, hearing, or smelling things that do not exist in the real world</a:t>
            </a:r>
          </a:p>
          <a:p>
            <a:pPr lvl="1" eaLnBrk="1" hangingPunct="1"/>
            <a:r>
              <a:rPr lang="en-US" sz="3200" dirty="0"/>
              <a:t>Most common psychotic hallucination is hearing </a:t>
            </a:r>
            <a:r>
              <a:rPr lang="en-US" sz="3200" dirty="0" smtClean="0"/>
              <a:t>voices (70%)</a:t>
            </a:r>
          </a:p>
          <a:p>
            <a:pPr lvl="1"/>
            <a:r>
              <a:rPr lang="en-US" sz="3200" dirty="0"/>
              <a:t>Seeing things (25%)</a:t>
            </a:r>
          </a:p>
          <a:p>
            <a:pPr lvl="1" eaLnBrk="1" hangingPunct="1"/>
            <a:r>
              <a:rPr lang="en-US" sz="3200" dirty="0" smtClean="0"/>
              <a:t>Tactile hallucination: crawling sensations</a:t>
            </a:r>
            <a:endParaRPr lang="en-US" sz="3200" dirty="0"/>
          </a:p>
          <a:p>
            <a:pPr lvl="1" eaLnBrk="1" hangingPunct="1"/>
            <a:r>
              <a:rPr lang="en-US" sz="3200" dirty="0"/>
              <a:t>Note that olfactory hallucinations sometimes occur with seizure disorder (epilepsy</a:t>
            </a:r>
            <a:r>
              <a:rPr lang="en-US" sz="3200" dirty="0" smtClean="0"/>
              <a:t>)</a:t>
            </a:r>
            <a:endParaRPr lang="en-US" sz="3200" dirty="0"/>
          </a:p>
        </p:txBody>
      </p:sp>
    </p:spTree>
    <p:extLst>
      <p:ext uri="{BB962C8B-B14F-4D97-AF65-F5344CB8AC3E}">
        <p14:creationId xmlns:p14="http://schemas.microsoft.com/office/powerpoint/2010/main" val="83383841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026"/>
          <p:cNvSpPr>
            <a:spLocks noGrp="1" noChangeArrowheads="1"/>
          </p:cNvSpPr>
          <p:nvPr>
            <p:ph type="title"/>
          </p:nvPr>
        </p:nvSpPr>
        <p:spPr/>
        <p:txBody>
          <a:bodyPr/>
          <a:lstStyle/>
          <a:p>
            <a:pPr eaLnBrk="1" hangingPunct="1"/>
            <a:r>
              <a:rPr lang="en-US" sz="3600" dirty="0"/>
              <a:t>Delusions</a:t>
            </a:r>
          </a:p>
        </p:txBody>
      </p:sp>
      <p:sp>
        <p:nvSpPr>
          <p:cNvPr id="54275" name="Rectangle 1027"/>
          <p:cNvSpPr>
            <a:spLocks noGrp="1" noChangeArrowheads="1"/>
          </p:cNvSpPr>
          <p:nvPr>
            <p:ph idx="1"/>
          </p:nvPr>
        </p:nvSpPr>
        <p:spPr/>
        <p:txBody>
          <a:bodyPr>
            <a:noAutofit/>
          </a:bodyPr>
          <a:lstStyle/>
          <a:p>
            <a:pPr eaLnBrk="1" hangingPunct="1">
              <a:defRPr/>
            </a:pPr>
            <a:r>
              <a:rPr lang="en-US" sz="3600" b="1" dirty="0"/>
              <a:t>Delusions</a:t>
            </a:r>
            <a:r>
              <a:rPr lang="en-US" sz="3600" dirty="0"/>
              <a:t>: </a:t>
            </a:r>
            <a:r>
              <a:rPr lang="en-US" sz="3600" u="sng" dirty="0"/>
              <a:t>False beliefs </a:t>
            </a:r>
            <a:r>
              <a:rPr lang="en-US" sz="3600" dirty="0"/>
              <a:t>that psychotic individuals insist are true, regardless of overwhelming evidence against them</a:t>
            </a:r>
          </a:p>
          <a:p>
            <a:pPr marL="320040" lvl="1" indent="0">
              <a:buNone/>
              <a:defRPr/>
            </a:pPr>
            <a:r>
              <a:rPr lang="en-US" sz="2800" dirty="0" smtClean="0"/>
              <a:t> </a:t>
            </a:r>
            <a:endParaRPr lang="en-US" sz="2800" dirty="0"/>
          </a:p>
        </p:txBody>
      </p:sp>
    </p:spTree>
    <p:extLst>
      <p:ext uri="{BB962C8B-B14F-4D97-AF65-F5344CB8AC3E}">
        <p14:creationId xmlns:p14="http://schemas.microsoft.com/office/powerpoint/2010/main" val="338332820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forms of delusions</a:t>
            </a:r>
            <a:endParaRPr lang="en-US" dirty="0"/>
          </a:p>
        </p:txBody>
      </p:sp>
      <p:sp>
        <p:nvSpPr>
          <p:cNvPr id="3" name="Content Placeholder 2"/>
          <p:cNvSpPr>
            <a:spLocks noGrp="1"/>
          </p:cNvSpPr>
          <p:nvPr>
            <p:ph idx="1"/>
          </p:nvPr>
        </p:nvSpPr>
        <p:spPr/>
        <p:txBody>
          <a:bodyPr>
            <a:normAutofit/>
          </a:bodyPr>
          <a:lstStyle/>
          <a:p>
            <a:pPr lvl="1">
              <a:defRPr/>
            </a:pPr>
            <a:r>
              <a:rPr lang="en-US" sz="2800" b="1" dirty="0" smtClean="0"/>
              <a:t>Grandiose</a:t>
            </a:r>
            <a:r>
              <a:rPr lang="en-US" sz="2800" dirty="0" smtClean="0"/>
              <a:t>: People suffer </a:t>
            </a:r>
            <a:r>
              <a:rPr lang="en-US" sz="2800" dirty="0"/>
              <a:t>from the delusion that they have some great, unrecognized talent, knowledge, or insight. They may also believe that they have a special relationship with an important person or with God or that they are a famous person.</a:t>
            </a:r>
          </a:p>
          <a:p>
            <a:pPr lvl="1">
              <a:defRPr/>
            </a:pPr>
            <a:r>
              <a:rPr lang="en-US" sz="2800" b="1" dirty="0"/>
              <a:t>Persecution:</a:t>
            </a:r>
            <a:r>
              <a:rPr lang="en-US" sz="2800" dirty="0"/>
              <a:t> Delusions of persecution involve belief that you are being conspired against, cheated, spied on, followed, poisoned, maligned, or harassed.</a:t>
            </a:r>
            <a:endParaRPr lang="en-US" sz="2800" b="1" dirty="0"/>
          </a:p>
          <a:p>
            <a:endParaRPr lang="en-US" dirty="0"/>
          </a:p>
        </p:txBody>
      </p:sp>
    </p:spTree>
    <p:extLst>
      <p:ext uri="{BB962C8B-B14F-4D97-AF65-F5344CB8AC3E}">
        <p14:creationId xmlns:p14="http://schemas.microsoft.com/office/powerpoint/2010/main" val="372907830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Common forms of Delusions</a:t>
            </a:r>
            <a:endParaRPr lang="en-US" dirty="0"/>
          </a:p>
        </p:txBody>
      </p:sp>
      <p:sp>
        <p:nvSpPr>
          <p:cNvPr id="3" name="Content Placeholder 2"/>
          <p:cNvSpPr>
            <a:spLocks noGrp="1"/>
          </p:cNvSpPr>
          <p:nvPr>
            <p:ph idx="1"/>
          </p:nvPr>
        </p:nvSpPr>
        <p:spPr>
          <a:xfrm>
            <a:off x="581192" y="2180496"/>
            <a:ext cx="11029615" cy="4122333"/>
          </a:xfrm>
        </p:spPr>
        <p:txBody>
          <a:bodyPr>
            <a:normAutofit/>
          </a:bodyPr>
          <a:lstStyle/>
          <a:p>
            <a:pPr marL="274320" lvl="1" indent="-274320">
              <a:spcBef>
                <a:spcPts val="580"/>
              </a:spcBef>
              <a:buClr>
                <a:schemeClr val="accent1"/>
              </a:buClr>
            </a:pPr>
            <a:r>
              <a:rPr lang="en-US" sz="3000" b="1" dirty="0"/>
              <a:t>Reference: </a:t>
            </a:r>
            <a:r>
              <a:rPr lang="en-US" sz="3000" dirty="0"/>
              <a:t> Belief that objects, events, or other people have particular significance to them/ everything one perceives in the world relates to one's own destiny.</a:t>
            </a:r>
          </a:p>
          <a:p>
            <a:r>
              <a:rPr lang="en-AU" sz="3000" b="1" dirty="0"/>
              <a:t>Identity</a:t>
            </a:r>
            <a:r>
              <a:rPr lang="en-AU" sz="3000" dirty="0"/>
              <a:t>: Belief that they are someone else, such as Jesus Christ</a:t>
            </a:r>
          </a:p>
          <a:p>
            <a:r>
              <a:rPr lang="en-AU" sz="3000" b="1" dirty="0"/>
              <a:t>Guilt</a:t>
            </a:r>
            <a:r>
              <a:rPr lang="en-AU" sz="3000" dirty="0"/>
              <a:t>: Belief that they have committed a terrible sin</a:t>
            </a:r>
          </a:p>
          <a:p>
            <a:r>
              <a:rPr lang="en-AU" sz="3000" b="1" dirty="0"/>
              <a:t>Control: </a:t>
            </a:r>
            <a:r>
              <a:rPr lang="en-AU" sz="3000" dirty="0"/>
              <a:t>Belief that their thoughts and behaviours are being controlled by external forces</a:t>
            </a:r>
            <a:endParaRPr lang="en-US" sz="3000" dirty="0"/>
          </a:p>
        </p:txBody>
      </p:sp>
    </p:spTree>
    <p:extLst>
      <p:ext uri="{BB962C8B-B14F-4D97-AF65-F5344CB8AC3E}">
        <p14:creationId xmlns:p14="http://schemas.microsoft.com/office/powerpoint/2010/main" val="273130829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Disorganized Thought &amp; Speech</a:t>
            </a:r>
            <a:endParaRPr lang="en-US" dirty="0"/>
          </a:p>
        </p:txBody>
      </p:sp>
      <p:sp>
        <p:nvSpPr>
          <p:cNvPr id="3" name="Content Placeholder 2"/>
          <p:cNvSpPr>
            <a:spLocks noGrp="1"/>
          </p:cNvSpPr>
          <p:nvPr>
            <p:ph idx="1"/>
          </p:nvPr>
        </p:nvSpPr>
        <p:spPr>
          <a:xfrm>
            <a:off x="581192" y="2180496"/>
            <a:ext cx="11029615" cy="4416247"/>
          </a:xfrm>
        </p:spPr>
        <p:txBody>
          <a:bodyPr>
            <a:noAutofit/>
          </a:bodyPr>
          <a:lstStyle/>
          <a:p>
            <a:pPr marL="0" indent="0">
              <a:buNone/>
            </a:pPr>
            <a:r>
              <a:rPr lang="en-US" sz="2800" b="1" dirty="0" smtClean="0">
                <a:solidFill>
                  <a:schemeClr val="tx1"/>
                </a:solidFill>
                <a:latin typeface="Arial" panose="020B0604020202020204" pitchFamily="34" charset="0"/>
                <a:cs typeface="Arial" panose="020B0604020202020204" pitchFamily="34" charset="0"/>
              </a:rPr>
              <a:t>Disorganized Thinking</a:t>
            </a:r>
          </a:p>
          <a:p>
            <a:r>
              <a:rPr lang="en-US" sz="2800" dirty="0" smtClean="0">
                <a:solidFill>
                  <a:schemeClr val="tx1"/>
                </a:solidFill>
                <a:latin typeface="Arial" panose="020B0604020202020204" pitchFamily="34" charset="0"/>
                <a:cs typeface="Arial" panose="020B0604020202020204" pitchFamily="34" charset="0"/>
              </a:rPr>
              <a:t>Trouble </a:t>
            </a:r>
            <a:r>
              <a:rPr lang="en-US" sz="2800" dirty="0">
                <a:solidFill>
                  <a:schemeClr val="tx1"/>
                </a:solidFill>
                <a:latin typeface="Arial" panose="020B0604020202020204" pitchFamily="34" charset="0"/>
                <a:cs typeface="Arial" panose="020B0604020202020204" pitchFamily="34" charset="0"/>
              </a:rPr>
              <a:t>organizing </a:t>
            </a:r>
            <a:r>
              <a:rPr lang="en-US" sz="2800" dirty="0" smtClean="0">
                <a:solidFill>
                  <a:schemeClr val="tx1"/>
                </a:solidFill>
                <a:latin typeface="Arial" panose="020B0604020202020204" pitchFamily="34" charset="0"/>
                <a:cs typeface="Arial" panose="020B0604020202020204" pitchFamily="34" charset="0"/>
              </a:rPr>
              <a:t>thoughts </a:t>
            </a:r>
            <a:r>
              <a:rPr lang="en-US" sz="2800" dirty="0">
                <a:solidFill>
                  <a:schemeClr val="tx1"/>
                </a:solidFill>
                <a:latin typeface="Arial" panose="020B0604020202020204" pitchFamily="34" charset="0"/>
                <a:cs typeface="Arial" panose="020B0604020202020204" pitchFamily="34" charset="0"/>
              </a:rPr>
              <a:t>or connecting them </a:t>
            </a:r>
            <a:r>
              <a:rPr lang="en-US" sz="2800" dirty="0" smtClean="0">
                <a:solidFill>
                  <a:schemeClr val="tx1"/>
                </a:solidFill>
                <a:latin typeface="Arial" panose="020B0604020202020204" pitchFamily="34" charset="0"/>
                <a:cs typeface="Arial" panose="020B0604020202020204" pitchFamily="34" charset="0"/>
              </a:rPr>
              <a:t>logically and talk in a </a:t>
            </a:r>
            <a:r>
              <a:rPr lang="en-US" sz="2800" dirty="0">
                <a:solidFill>
                  <a:schemeClr val="tx1"/>
                </a:solidFill>
                <a:latin typeface="Arial" panose="020B0604020202020204" pitchFamily="34" charset="0"/>
                <a:cs typeface="Arial" panose="020B0604020202020204" pitchFamily="34" charset="0"/>
              </a:rPr>
              <a:t>garbled way that is hard to understand. </a:t>
            </a:r>
            <a:endParaRPr lang="en-US" sz="2800" dirty="0" smtClean="0">
              <a:solidFill>
                <a:schemeClr val="tx1"/>
              </a:solidFill>
              <a:latin typeface="Arial" panose="020B0604020202020204" pitchFamily="34" charset="0"/>
              <a:cs typeface="Arial" panose="020B0604020202020204" pitchFamily="34" charset="0"/>
            </a:endParaRPr>
          </a:p>
          <a:p>
            <a:r>
              <a:rPr lang="en-US" sz="2800" i="1" dirty="0">
                <a:solidFill>
                  <a:schemeClr val="tx1"/>
                </a:solidFill>
                <a:latin typeface="Arial" panose="020B0604020202020204" pitchFamily="34" charset="0"/>
                <a:cs typeface="Arial" panose="020B0604020202020204" pitchFamily="34" charset="0"/>
              </a:rPr>
              <a:t>Loose association </a:t>
            </a:r>
            <a:r>
              <a:rPr lang="en-US" sz="2800" dirty="0">
                <a:solidFill>
                  <a:schemeClr val="tx1"/>
                </a:solidFill>
                <a:latin typeface="Arial" panose="020B0604020202020204" pitchFamily="34" charset="0"/>
                <a:cs typeface="Arial" panose="020B0604020202020204" pitchFamily="34" charset="0"/>
              </a:rPr>
              <a:t>– Rapidly shifting from topic to topic with no connection between one thought and the </a:t>
            </a:r>
            <a:r>
              <a:rPr lang="en-US" sz="2800" dirty="0" smtClean="0">
                <a:solidFill>
                  <a:schemeClr val="tx1"/>
                </a:solidFill>
                <a:latin typeface="Arial" panose="020B0604020202020204" pitchFamily="34" charset="0"/>
                <a:cs typeface="Arial" panose="020B0604020202020204" pitchFamily="34" charset="0"/>
              </a:rPr>
              <a:t>next and give answers to unrelated questions </a:t>
            </a:r>
          </a:p>
          <a:p>
            <a:r>
              <a:rPr lang="en-US" sz="2800" i="1" dirty="0">
                <a:solidFill>
                  <a:schemeClr val="tx1"/>
                </a:solidFill>
                <a:latin typeface="Arial" panose="020B0604020202020204" pitchFamily="34" charset="0"/>
                <a:cs typeface="Arial" panose="020B0604020202020204" pitchFamily="34" charset="0"/>
              </a:rPr>
              <a:t>Circumstantial</a:t>
            </a:r>
            <a:r>
              <a:rPr lang="en-US" sz="2800" dirty="0">
                <a:solidFill>
                  <a:schemeClr val="tx1"/>
                </a:solidFill>
                <a:latin typeface="Arial" panose="020B0604020202020204" pitchFamily="34" charset="0"/>
                <a:cs typeface="Arial" panose="020B0604020202020204" pitchFamily="34" charset="0"/>
              </a:rPr>
              <a:t> </a:t>
            </a:r>
            <a:r>
              <a:rPr lang="en-US" sz="2800" dirty="0" smtClean="0">
                <a:solidFill>
                  <a:schemeClr val="tx1"/>
                </a:solidFill>
                <a:latin typeface="Arial" panose="020B0604020202020204" pitchFamily="34" charset="0"/>
                <a:cs typeface="Arial" panose="020B0604020202020204" pitchFamily="34" charset="0"/>
              </a:rPr>
              <a:t>–speaking continuously</a:t>
            </a:r>
            <a:r>
              <a:rPr lang="en-US" sz="2800" dirty="0">
                <a:solidFill>
                  <a:schemeClr val="tx1"/>
                </a:solidFill>
                <a:latin typeface="Arial" panose="020B0604020202020204" pitchFamily="34" charset="0"/>
                <a:cs typeface="Arial" panose="020B0604020202020204" pitchFamily="34" charset="0"/>
              </a:rPr>
              <a:t>, providing numerous irrelevant details and never getting to the </a:t>
            </a:r>
            <a:r>
              <a:rPr lang="en-US" sz="2800" dirty="0" smtClean="0">
                <a:solidFill>
                  <a:schemeClr val="tx1"/>
                </a:solidFill>
                <a:latin typeface="Arial" panose="020B0604020202020204" pitchFamily="34" charset="0"/>
                <a:cs typeface="Arial" panose="020B0604020202020204" pitchFamily="34" charset="0"/>
              </a:rPr>
              <a:t>point</a:t>
            </a:r>
          </a:p>
          <a:p>
            <a:r>
              <a:rPr lang="en-US" sz="2800" i="1" dirty="0" smtClean="0">
                <a:solidFill>
                  <a:schemeClr val="tx1"/>
                </a:solidFill>
                <a:latin typeface="Arial" panose="020B0604020202020204" pitchFamily="34" charset="0"/>
                <a:cs typeface="Arial" panose="020B0604020202020204" pitchFamily="34" charset="0"/>
              </a:rPr>
              <a:t>Thought Blocking</a:t>
            </a:r>
          </a:p>
        </p:txBody>
      </p:sp>
    </p:spTree>
    <p:extLst>
      <p:ext uri="{BB962C8B-B14F-4D97-AF65-F5344CB8AC3E}">
        <p14:creationId xmlns:p14="http://schemas.microsoft.com/office/powerpoint/2010/main" val="21918176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Disorganized Thought &amp; Speech</a:t>
            </a:r>
            <a:endParaRPr lang="en-US" dirty="0"/>
          </a:p>
        </p:txBody>
      </p:sp>
      <p:sp>
        <p:nvSpPr>
          <p:cNvPr id="3" name="Content Placeholder 2"/>
          <p:cNvSpPr>
            <a:spLocks noGrp="1"/>
          </p:cNvSpPr>
          <p:nvPr>
            <p:ph idx="1"/>
          </p:nvPr>
        </p:nvSpPr>
        <p:spPr>
          <a:xfrm>
            <a:off x="581192" y="2180496"/>
            <a:ext cx="11029615" cy="4416247"/>
          </a:xfrm>
        </p:spPr>
        <p:txBody>
          <a:bodyPr>
            <a:noAutofit/>
          </a:bodyPr>
          <a:lstStyle/>
          <a:p>
            <a:pPr marL="0" indent="0">
              <a:buNone/>
            </a:pPr>
            <a:r>
              <a:rPr lang="en-US" sz="2800" b="1" dirty="0">
                <a:solidFill>
                  <a:schemeClr val="tx1"/>
                </a:solidFill>
                <a:latin typeface="Arial" panose="020B0604020202020204" pitchFamily="34" charset="0"/>
                <a:cs typeface="Arial" panose="020B0604020202020204" pitchFamily="34" charset="0"/>
              </a:rPr>
              <a:t>Clanging (or clang)</a:t>
            </a:r>
          </a:p>
          <a:p>
            <a:r>
              <a:rPr lang="en-US" sz="2800" dirty="0">
                <a:solidFill>
                  <a:schemeClr val="tx1"/>
                </a:solidFill>
                <a:latin typeface="Arial" panose="020B0604020202020204" pitchFamily="34" charset="0"/>
                <a:cs typeface="Arial" panose="020B0604020202020204" pitchFamily="34" charset="0"/>
              </a:rPr>
              <a:t>Unusual speech in which </a:t>
            </a:r>
            <a:r>
              <a:rPr lang="en-US" sz="2800" dirty="0" smtClean="0">
                <a:solidFill>
                  <a:schemeClr val="tx1"/>
                </a:solidFill>
                <a:latin typeface="Arial" panose="020B0604020202020204" pitchFamily="34" charset="0"/>
                <a:cs typeface="Arial" panose="020B0604020202020204" pitchFamily="34" charset="0"/>
              </a:rPr>
              <a:t>the links </a:t>
            </a:r>
            <a:r>
              <a:rPr lang="en-US" sz="2800" dirty="0">
                <a:solidFill>
                  <a:schemeClr val="tx1"/>
                </a:solidFill>
                <a:latin typeface="Arial" panose="020B0604020202020204" pitchFamily="34" charset="0"/>
                <a:cs typeface="Arial" panose="020B0604020202020204" pitchFamily="34" charset="0"/>
              </a:rPr>
              <a:t>in language are based </a:t>
            </a:r>
            <a:r>
              <a:rPr lang="en-US" sz="2800" dirty="0" smtClean="0">
                <a:solidFill>
                  <a:schemeClr val="tx1"/>
                </a:solidFill>
                <a:latin typeface="Arial" panose="020B0604020202020204" pitchFamily="34" charset="0"/>
                <a:cs typeface="Arial" panose="020B0604020202020204" pitchFamily="34" charset="0"/>
              </a:rPr>
              <a:t>on sound </a:t>
            </a:r>
            <a:r>
              <a:rPr lang="en-US" sz="2800" dirty="0">
                <a:solidFill>
                  <a:schemeClr val="tx1"/>
                </a:solidFill>
                <a:latin typeface="Arial" panose="020B0604020202020204" pitchFamily="34" charset="0"/>
                <a:cs typeface="Arial" panose="020B0604020202020204" pitchFamily="34" charset="0"/>
              </a:rPr>
              <a:t>rather than meaning</a:t>
            </a:r>
          </a:p>
          <a:p>
            <a:pPr marL="0" indent="0">
              <a:buNone/>
            </a:pPr>
            <a:r>
              <a:rPr lang="en-US" sz="2800" b="1" dirty="0">
                <a:solidFill>
                  <a:schemeClr val="tx1"/>
                </a:solidFill>
                <a:latin typeface="Arial" panose="020B0604020202020204" pitchFamily="34" charset="0"/>
                <a:cs typeface="Arial" panose="020B0604020202020204" pitchFamily="34" charset="0"/>
              </a:rPr>
              <a:t>Word salad</a:t>
            </a:r>
          </a:p>
          <a:p>
            <a:r>
              <a:rPr lang="en-US" sz="2800" dirty="0">
                <a:solidFill>
                  <a:schemeClr val="tx1"/>
                </a:solidFill>
                <a:latin typeface="Arial" panose="020B0604020202020204" pitchFamily="34" charset="0"/>
                <a:cs typeface="Arial" panose="020B0604020202020204" pitchFamily="34" charset="0"/>
              </a:rPr>
              <a:t>A severe breakdown of </a:t>
            </a:r>
            <a:r>
              <a:rPr lang="en-US" sz="2800" dirty="0" smtClean="0">
                <a:solidFill>
                  <a:schemeClr val="tx1"/>
                </a:solidFill>
                <a:latin typeface="Arial" panose="020B0604020202020204" pitchFamily="34" charset="0"/>
                <a:cs typeface="Arial" panose="020B0604020202020204" pitchFamily="34" charset="0"/>
              </a:rPr>
              <a:t>language in </a:t>
            </a:r>
            <a:r>
              <a:rPr lang="en-US" sz="2800" dirty="0">
                <a:solidFill>
                  <a:schemeClr val="tx1"/>
                </a:solidFill>
                <a:latin typeface="Arial" panose="020B0604020202020204" pitchFamily="34" charset="0"/>
                <a:cs typeface="Arial" panose="020B0604020202020204" pitchFamily="34" charset="0"/>
              </a:rPr>
              <a:t>which words seem </a:t>
            </a:r>
            <a:r>
              <a:rPr lang="en-US" sz="2800" dirty="0" smtClean="0">
                <a:solidFill>
                  <a:schemeClr val="tx1"/>
                </a:solidFill>
                <a:latin typeface="Arial" panose="020B0604020202020204" pitchFamily="34" charset="0"/>
                <a:cs typeface="Arial" panose="020B0604020202020204" pitchFamily="34" charset="0"/>
              </a:rPr>
              <a:t>to be </a:t>
            </a:r>
            <a:r>
              <a:rPr lang="en-US" sz="2800" dirty="0">
                <a:solidFill>
                  <a:schemeClr val="tx1"/>
                </a:solidFill>
                <a:latin typeface="Arial" panose="020B0604020202020204" pitchFamily="34" charset="0"/>
                <a:cs typeface="Arial" panose="020B0604020202020204" pitchFamily="34" charset="0"/>
              </a:rPr>
              <a:t>tossed together</a:t>
            </a:r>
          </a:p>
          <a:p>
            <a:pPr marL="0" indent="0">
              <a:buNone/>
            </a:pPr>
            <a:r>
              <a:rPr lang="en-US" sz="2800" b="1" dirty="0">
                <a:solidFill>
                  <a:schemeClr val="tx1"/>
                </a:solidFill>
                <a:latin typeface="Arial" panose="020B0604020202020204" pitchFamily="34" charset="0"/>
                <a:cs typeface="Arial" panose="020B0604020202020204" pitchFamily="34" charset="0"/>
              </a:rPr>
              <a:t>Neologisms</a:t>
            </a:r>
          </a:p>
          <a:p>
            <a:r>
              <a:rPr lang="en-US" sz="2800" dirty="0">
                <a:solidFill>
                  <a:schemeClr val="tx1"/>
                </a:solidFill>
                <a:latin typeface="Arial" panose="020B0604020202020204" pitchFamily="34" charset="0"/>
                <a:cs typeface="Arial" panose="020B0604020202020204" pitchFamily="34" charset="0"/>
              </a:rPr>
              <a:t>Invented words</a:t>
            </a:r>
            <a:endParaRPr lang="en-US" sz="2800" i="1"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276361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Disorganized behavior</a:t>
            </a:r>
            <a:endParaRPr lang="en-US" dirty="0"/>
          </a:p>
        </p:txBody>
      </p:sp>
      <p:sp>
        <p:nvSpPr>
          <p:cNvPr id="3" name="Content Placeholder 2"/>
          <p:cNvSpPr>
            <a:spLocks noGrp="1"/>
          </p:cNvSpPr>
          <p:nvPr>
            <p:ph idx="1"/>
          </p:nvPr>
        </p:nvSpPr>
        <p:spPr>
          <a:xfrm>
            <a:off x="581192" y="2008414"/>
            <a:ext cx="11029615" cy="4490357"/>
          </a:xfrm>
        </p:spPr>
        <p:txBody>
          <a:bodyPr>
            <a:noAutofit/>
          </a:bodyPr>
          <a:lstStyle/>
          <a:p>
            <a:r>
              <a:rPr lang="en-US" sz="2400" dirty="0">
                <a:solidFill>
                  <a:schemeClr val="tx1"/>
                </a:solidFill>
              </a:rPr>
              <a:t>Disorganized behavior may range from simple problems sustaining goal-directed self-care behaviors such as personal hygiene to unpredictable and bizarre socially inappropriate </a:t>
            </a:r>
            <a:r>
              <a:rPr lang="en-US" sz="2400" dirty="0" smtClean="0">
                <a:solidFill>
                  <a:schemeClr val="tx1"/>
                </a:solidFill>
              </a:rPr>
              <a:t>outbursts</a:t>
            </a:r>
          </a:p>
          <a:p>
            <a:r>
              <a:rPr lang="en-US" sz="2400" dirty="0">
                <a:solidFill>
                  <a:schemeClr val="tx1"/>
                </a:solidFill>
              </a:rPr>
              <a:t>M</a:t>
            </a:r>
            <a:r>
              <a:rPr lang="en-US" sz="2400" dirty="0" smtClean="0">
                <a:solidFill>
                  <a:schemeClr val="tx1"/>
                </a:solidFill>
              </a:rPr>
              <a:t>ay </a:t>
            </a:r>
            <a:r>
              <a:rPr lang="en-US" sz="2400" dirty="0">
                <a:solidFill>
                  <a:schemeClr val="tx1"/>
                </a:solidFill>
              </a:rPr>
              <a:t>not dress according to the weather, (i.e., they may wear a heavy coat in the middle of </a:t>
            </a:r>
            <a:r>
              <a:rPr lang="en-US" sz="2400" dirty="0" smtClean="0">
                <a:solidFill>
                  <a:schemeClr val="tx1"/>
                </a:solidFill>
              </a:rPr>
              <a:t>summer)</a:t>
            </a:r>
          </a:p>
          <a:p>
            <a:r>
              <a:rPr lang="en-US" sz="2400" dirty="0" smtClean="0">
                <a:solidFill>
                  <a:schemeClr val="tx1"/>
                </a:solidFill>
              </a:rPr>
              <a:t>Wear </a:t>
            </a:r>
            <a:r>
              <a:rPr lang="en-US" sz="2400" dirty="0">
                <a:solidFill>
                  <a:schemeClr val="tx1"/>
                </a:solidFill>
              </a:rPr>
              <a:t>odd or inappropriate </a:t>
            </a:r>
            <a:r>
              <a:rPr lang="en-US" sz="2400" dirty="0" smtClean="0">
                <a:solidFill>
                  <a:schemeClr val="tx1"/>
                </a:solidFill>
              </a:rPr>
              <a:t>makeup</a:t>
            </a:r>
          </a:p>
          <a:p>
            <a:r>
              <a:rPr lang="en-US" sz="2400" dirty="0" smtClean="0">
                <a:solidFill>
                  <a:schemeClr val="tx1"/>
                </a:solidFill>
              </a:rPr>
              <a:t>May shout </a:t>
            </a:r>
            <a:r>
              <a:rPr lang="en-US" sz="2400" dirty="0">
                <a:solidFill>
                  <a:schemeClr val="tx1"/>
                </a:solidFill>
              </a:rPr>
              <a:t>at people for no apparent reason, or they may mutter to themselves continuously, etc. </a:t>
            </a:r>
            <a:endParaRPr lang="en-US" sz="2400" dirty="0" smtClean="0">
              <a:solidFill>
                <a:schemeClr val="tx1"/>
              </a:solidFill>
            </a:endParaRPr>
          </a:p>
          <a:p>
            <a:r>
              <a:rPr lang="en-US" sz="2400" dirty="0" smtClean="0">
                <a:solidFill>
                  <a:schemeClr val="tx1"/>
                </a:solidFill>
              </a:rPr>
              <a:t>May even </a:t>
            </a:r>
            <a:r>
              <a:rPr lang="en-US" sz="2400" dirty="0">
                <a:solidFill>
                  <a:schemeClr val="tx1"/>
                </a:solidFill>
              </a:rPr>
              <a:t>strip off their clothing and run naked through the streets, while chewing on road kill</a:t>
            </a:r>
            <a:endParaRPr lang="en-US" sz="2400" dirty="0"/>
          </a:p>
        </p:txBody>
      </p:sp>
    </p:spTree>
    <p:extLst>
      <p:ext uri="{BB962C8B-B14F-4D97-AF65-F5344CB8AC3E}">
        <p14:creationId xmlns:p14="http://schemas.microsoft.com/office/powerpoint/2010/main" val="62304568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Disorganized Movement</a:t>
            </a:r>
            <a:endParaRPr lang="en-US" dirty="0"/>
          </a:p>
        </p:txBody>
      </p:sp>
      <p:sp>
        <p:nvSpPr>
          <p:cNvPr id="3" name="Content Placeholder 2"/>
          <p:cNvSpPr>
            <a:spLocks noGrp="1"/>
          </p:cNvSpPr>
          <p:nvPr>
            <p:ph idx="1"/>
          </p:nvPr>
        </p:nvSpPr>
        <p:spPr>
          <a:xfrm>
            <a:off x="581192" y="2041071"/>
            <a:ext cx="11029615" cy="4359729"/>
          </a:xfrm>
        </p:spPr>
        <p:txBody>
          <a:bodyPr>
            <a:noAutofit/>
          </a:bodyPr>
          <a:lstStyle/>
          <a:p>
            <a:pPr marL="0" indent="0">
              <a:buNone/>
            </a:pPr>
            <a:r>
              <a:rPr lang="en-US" sz="2800" b="1" dirty="0">
                <a:solidFill>
                  <a:schemeClr val="tx1"/>
                </a:solidFill>
                <a:latin typeface="Arial" panose="020B0604020202020204" pitchFamily="34" charset="0"/>
                <a:cs typeface="Arial" panose="020B0604020202020204" pitchFamily="34" charset="0"/>
              </a:rPr>
              <a:t>Agitated body movements </a:t>
            </a:r>
          </a:p>
          <a:p>
            <a:pPr lvl="1"/>
            <a:r>
              <a:rPr lang="en-US" sz="2400" dirty="0" smtClean="0">
                <a:solidFill>
                  <a:schemeClr val="tx1"/>
                </a:solidFill>
                <a:latin typeface="Arial" panose="020B0604020202020204" pitchFamily="34" charset="0"/>
                <a:cs typeface="Arial" panose="020B0604020202020204" pitchFamily="34" charset="0"/>
              </a:rPr>
              <a:t>Repeating </a:t>
            </a:r>
            <a:r>
              <a:rPr lang="en-US" sz="2400" dirty="0">
                <a:solidFill>
                  <a:schemeClr val="tx1"/>
                </a:solidFill>
                <a:latin typeface="Arial" panose="020B0604020202020204" pitchFamily="34" charset="0"/>
                <a:cs typeface="Arial" panose="020B0604020202020204" pitchFamily="34" charset="0"/>
              </a:rPr>
              <a:t>certain motions over and </a:t>
            </a:r>
            <a:r>
              <a:rPr lang="en-US" sz="2400" dirty="0" smtClean="0">
                <a:solidFill>
                  <a:schemeClr val="tx1"/>
                </a:solidFill>
                <a:latin typeface="Arial" panose="020B0604020202020204" pitchFamily="34" charset="0"/>
                <a:cs typeface="Arial" panose="020B0604020202020204" pitchFamily="34" charset="0"/>
              </a:rPr>
              <a:t>over</a:t>
            </a:r>
          </a:p>
          <a:p>
            <a:pPr marL="0" indent="0">
              <a:buNone/>
            </a:pPr>
            <a:r>
              <a:rPr lang="en-US" sz="2800" b="1" dirty="0" smtClean="0">
                <a:solidFill>
                  <a:schemeClr val="tx1"/>
                </a:solidFill>
                <a:latin typeface="Arial" panose="020B0604020202020204" pitchFamily="34" charset="0"/>
                <a:cs typeface="Arial" panose="020B0604020202020204" pitchFamily="34" charset="0"/>
              </a:rPr>
              <a:t>Catatonic motor behavior</a:t>
            </a:r>
            <a:endParaRPr lang="en-US" sz="2800" b="1" dirty="0">
              <a:solidFill>
                <a:schemeClr val="tx1"/>
              </a:solidFill>
              <a:latin typeface="Arial" panose="020B0604020202020204" pitchFamily="34" charset="0"/>
              <a:cs typeface="Arial" panose="020B0604020202020204" pitchFamily="34" charset="0"/>
            </a:endParaRPr>
          </a:p>
          <a:p>
            <a:pPr lvl="1"/>
            <a:r>
              <a:rPr lang="en-US" sz="2400" dirty="0" smtClean="0">
                <a:solidFill>
                  <a:schemeClr val="tx1"/>
                </a:solidFill>
                <a:latin typeface="Arial" panose="020B0604020202020204" pitchFamily="34" charset="0"/>
                <a:cs typeface="Arial" panose="020B0604020202020204" pitchFamily="34" charset="0"/>
              </a:rPr>
              <a:t>Peoples</a:t>
            </a:r>
            <a:r>
              <a:rPr lang="en-US" sz="2400" dirty="0">
                <a:solidFill>
                  <a:schemeClr val="tx1"/>
                </a:solidFill>
                <a:latin typeface="Arial" panose="020B0604020202020204" pitchFamily="34" charset="0"/>
                <a:cs typeface="Arial" panose="020B0604020202020204" pitchFamily="34" charset="0"/>
              </a:rPr>
              <a:t>' reaction to their surroundings becomes remarkably </a:t>
            </a:r>
            <a:r>
              <a:rPr lang="en-US" sz="2400" dirty="0" smtClean="0">
                <a:solidFill>
                  <a:schemeClr val="tx1"/>
                </a:solidFill>
                <a:latin typeface="Arial" panose="020B0604020202020204" pitchFamily="34" charset="0"/>
                <a:cs typeface="Arial" panose="020B0604020202020204" pitchFamily="34" charset="0"/>
              </a:rPr>
              <a:t>decreased</a:t>
            </a:r>
          </a:p>
          <a:p>
            <a:pPr lvl="1"/>
            <a:r>
              <a:rPr lang="en-US" sz="2400" dirty="0" smtClean="0">
                <a:solidFill>
                  <a:schemeClr val="tx1"/>
                </a:solidFill>
                <a:latin typeface="Arial" panose="020B0604020202020204" pitchFamily="34" charset="0"/>
                <a:cs typeface="Arial" panose="020B0604020202020204" pitchFamily="34" charset="0"/>
              </a:rPr>
              <a:t>May assume </a:t>
            </a:r>
            <a:r>
              <a:rPr lang="en-US" sz="2400" dirty="0">
                <a:solidFill>
                  <a:schemeClr val="tx1"/>
                </a:solidFill>
                <a:latin typeface="Arial" panose="020B0604020202020204" pitchFamily="34" charset="0"/>
                <a:cs typeface="Arial" panose="020B0604020202020204" pitchFamily="34" charset="0"/>
              </a:rPr>
              <a:t>a rigid, uncomfortable looking posture and then not move for hours or days, resisting efforts to move </a:t>
            </a:r>
            <a:r>
              <a:rPr lang="en-US" sz="2400" dirty="0" smtClean="0">
                <a:solidFill>
                  <a:schemeClr val="tx1"/>
                </a:solidFill>
                <a:latin typeface="Arial" panose="020B0604020202020204" pitchFamily="34" charset="0"/>
                <a:cs typeface="Arial" panose="020B0604020202020204" pitchFamily="34" charset="0"/>
              </a:rPr>
              <a:t>them</a:t>
            </a:r>
          </a:p>
          <a:p>
            <a:pPr lvl="1"/>
            <a:r>
              <a:rPr lang="en-US" sz="2400" dirty="0">
                <a:solidFill>
                  <a:schemeClr val="tx1"/>
                </a:solidFill>
                <a:latin typeface="Arial" panose="020B0604020202020204" pitchFamily="34" charset="0"/>
                <a:cs typeface="Arial" panose="020B0604020202020204" pitchFamily="34" charset="0"/>
              </a:rPr>
              <a:t>"</a:t>
            </a:r>
            <a:r>
              <a:rPr lang="en-US" sz="2400" i="1" dirty="0">
                <a:solidFill>
                  <a:schemeClr val="tx1"/>
                </a:solidFill>
                <a:latin typeface="Arial" panose="020B0604020202020204" pitchFamily="34" charset="0"/>
                <a:cs typeface="Arial" panose="020B0604020202020204" pitchFamily="34" charset="0"/>
              </a:rPr>
              <a:t>waxy flexibility</a:t>
            </a:r>
            <a:r>
              <a:rPr lang="en-US" sz="2400" dirty="0">
                <a:solidFill>
                  <a:schemeClr val="tx1"/>
                </a:solidFill>
                <a:latin typeface="Arial" panose="020B0604020202020204" pitchFamily="34" charset="0"/>
                <a:cs typeface="Arial" panose="020B0604020202020204" pitchFamily="34" charset="0"/>
              </a:rPr>
              <a:t>", meaning that they allow themselves to be moved into new positions, but do not move on their own. </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5175861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Schizophrenia</a:t>
            </a:r>
            <a:endParaRPr lang="en-US" dirty="0"/>
          </a:p>
        </p:txBody>
      </p:sp>
      <p:sp>
        <p:nvSpPr>
          <p:cNvPr id="3" name="Content Placeholder 2"/>
          <p:cNvSpPr>
            <a:spLocks noGrp="1"/>
          </p:cNvSpPr>
          <p:nvPr>
            <p:ph idx="1"/>
          </p:nvPr>
        </p:nvSpPr>
        <p:spPr>
          <a:xfrm>
            <a:off x="581192" y="2180496"/>
            <a:ext cx="11029615" cy="4089675"/>
          </a:xfrm>
        </p:spPr>
        <p:txBody>
          <a:bodyPr>
            <a:normAutofit/>
          </a:bodyPr>
          <a:lstStyle/>
          <a:p>
            <a:pPr marL="0" indent="0">
              <a:buNone/>
            </a:pPr>
            <a:r>
              <a:rPr lang="en-US" sz="2400" b="1" dirty="0">
                <a:latin typeface="Arial" panose="020B0604020202020204" pitchFamily="34" charset="0"/>
                <a:cs typeface="Arial" panose="020B0604020202020204" pitchFamily="34" charset="0"/>
              </a:rPr>
              <a:t>Negative </a:t>
            </a:r>
            <a:r>
              <a:rPr lang="en-US" sz="2400" b="1" dirty="0" smtClean="0">
                <a:latin typeface="Arial" panose="020B0604020202020204" pitchFamily="34" charset="0"/>
                <a:cs typeface="Arial" panose="020B0604020202020204" pitchFamily="34" charset="0"/>
              </a:rPr>
              <a:t>symptoms: </a:t>
            </a:r>
            <a:r>
              <a:rPr lang="en-US" sz="2400" dirty="0" smtClean="0">
                <a:latin typeface="Arial" panose="020B0604020202020204" pitchFamily="34" charset="0"/>
                <a:cs typeface="Arial" panose="020B0604020202020204" pitchFamily="34" charset="0"/>
              </a:rPr>
              <a:t>Disruptions </a:t>
            </a:r>
            <a:r>
              <a:rPr lang="en-US" sz="2400" dirty="0">
                <a:latin typeface="Arial" panose="020B0604020202020204" pitchFamily="34" charset="0"/>
                <a:cs typeface="Arial" panose="020B0604020202020204" pitchFamily="34" charset="0"/>
              </a:rPr>
              <a:t>to normal emotions and behaviors. </a:t>
            </a:r>
            <a:endParaRPr lang="en-US" sz="2400" dirty="0" smtClean="0">
              <a:latin typeface="Arial" panose="020B0604020202020204" pitchFamily="34" charset="0"/>
              <a:cs typeface="Arial" panose="020B0604020202020204" pitchFamily="34" charset="0"/>
            </a:endParaRPr>
          </a:p>
          <a:p>
            <a:pPr lvl="1"/>
            <a:r>
              <a:rPr lang="en-US" sz="2200" b="1" dirty="0" smtClean="0">
                <a:latin typeface="Arial" panose="020B0604020202020204" pitchFamily="34" charset="0"/>
                <a:cs typeface="Arial" panose="020B0604020202020204" pitchFamily="34" charset="0"/>
              </a:rPr>
              <a:t>Flat affect: </a:t>
            </a:r>
            <a:r>
              <a:rPr lang="en-US" sz="2200" dirty="0" smtClean="0">
                <a:latin typeface="Arial" panose="020B0604020202020204" pitchFamily="34" charset="0"/>
                <a:cs typeface="Arial" panose="020B0604020202020204" pitchFamily="34" charset="0"/>
              </a:rPr>
              <a:t>a </a:t>
            </a:r>
            <a:r>
              <a:rPr lang="en-US" sz="2200" dirty="0">
                <a:latin typeface="Arial" panose="020B0604020202020204" pitchFamily="34" charset="0"/>
                <a:cs typeface="Arial" panose="020B0604020202020204" pitchFamily="34" charset="0"/>
              </a:rPr>
              <a:t>person's face does not move or he or she talks in a dull or monotonous </a:t>
            </a:r>
            <a:r>
              <a:rPr lang="en-US" sz="2200" dirty="0" smtClean="0">
                <a:latin typeface="Arial" panose="020B0604020202020204" pitchFamily="34" charset="0"/>
                <a:cs typeface="Arial" panose="020B0604020202020204" pitchFamily="34" charset="0"/>
              </a:rPr>
              <a:t>voice (the mask)</a:t>
            </a:r>
            <a:endParaRPr lang="en-US" sz="2200" dirty="0">
              <a:latin typeface="Arial" panose="020B0604020202020204" pitchFamily="34" charset="0"/>
              <a:cs typeface="Arial" panose="020B0604020202020204" pitchFamily="34" charset="0"/>
            </a:endParaRPr>
          </a:p>
          <a:p>
            <a:pPr lvl="1"/>
            <a:r>
              <a:rPr lang="en-US" sz="2200" b="1" dirty="0" err="1" smtClean="0">
                <a:latin typeface="Arial" panose="020B0604020202020204" pitchFamily="34" charset="0"/>
                <a:cs typeface="Arial" panose="020B0604020202020204" pitchFamily="34" charset="0"/>
              </a:rPr>
              <a:t>Avolition</a:t>
            </a:r>
            <a:r>
              <a:rPr lang="en-US" sz="2200" dirty="0">
                <a:latin typeface="Arial" panose="020B0604020202020204" pitchFamily="34" charset="0"/>
                <a:cs typeface="Arial" panose="020B0604020202020204" pitchFamily="34" charset="0"/>
              </a:rPr>
              <a:t>:</a:t>
            </a:r>
            <a:r>
              <a:rPr lang="en-US" sz="2200" dirty="0" smtClean="0">
                <a:latin typeface="Arial" panose="020B0604020202020204" pitchFamily="34" charset="0"/>
                <a:cs typeface="Arial" panose="020B0604020202020204" pitchFamily="34" charset="0"/>
              </a:rPr>
              <a:t> Lack </a:t>
            </a:r>
            <a:r>
              <a:rPr lang="en-US" sz="2200" dirty="0">
                <a:latin typeface="Arial" panose="020B0604020202020204" pitchFamily="34" charset="0"/>
                <a:cs typeface="Arial" panose="020B0604020202020204" pitchFamily="34" charset="0"/>
              </a:rPr>
              <a:t>of ability to begin and sustain planned </a:t>
            </a:r>
            <a:r>
              <a:rPr lang="en-US" sz="2200" dirty="0" smtClean="0">
                <a:latin typeface="Arial" panose="020B0604020202020204" pitchFamily="34" charset="0"/>
                <a:cs typeface="Arial" panose="020B0604020202020204" pitchFamily="34" charset="0"/>
              </a:rPr>
              <a:t>activities, no initiative, no motivation</a:t>
            </a:r>
            <a:endParaRPr lang="en-US" sz="2200" dirty="0">
              <a:latin typeface="Arial" panose="020B0604020202020204" pitchFamily="34" charset="0"/>
              <a:cs typeface="Arial" panose="020B0604020202020204" pitchFamily="34" charset="0"/>
            </a:endParaRPr>
          </a:p>
          <a:p>
            <a:pPr lvl="1"/>
            <a:r>
              <a:rPr lang="en-US" sz="2200" b="1" dirty="0" err="1" smtClean="0">
                <a:latin typeface="Arial" panose="020B0604020202020204" pitchFamily="34" charset="0"/>
                <a:cs typeface="Arial" panose="020B0604020202020204" pitchFamily="34" charset="0"/>
              </a:rPr>
              <a:t>Alogia</a:t>
            </a:r>
            <a:r>
              <a:rPr lang="en-US" sz="2200" dirty="0" smtClean="0">
                <a:latin typeface="Arial" panose="020B0604020202020204" pitchFamily="34" charset="0"/>
                <a:cs typeface="Arial" panose="020B0604020202020204" pitchFamily="34" charset="0"/>
              </a:rPr>
              <a:t>: Speaking </a:t>
            </a:r>
            <a:r>
              <a:rPr lang="en-US" sz="2200" dirty="0">
                <a:latin typeface="Arial" panose="020B0604020202020204" pitchFamily="34" charset="0"/>
                <a:cs typeface="Arial" panose="020B0604020202020204" pitchFamily="34" charset="0"/>
              </a:rPr>
              <a:t>little, even when forced to </a:t>
            </a:r>
            <a:r>
              <a:rPr lang="en-US" sz="2200" dirty="0" smtClean="0">
                <a:latin typeface="Arial" panose="020B0604020202020204" pitchFamily="34" charset="0"/>
                <a:cs typeface="Arial" panose="020B0604020202020204" pitchFamily="34" charset="0"/>
              </a:rPr>
              <a:t>interact, speech is vacant</a:t>
            </a:r>
          </a:p>
          <a:p>
            <a:pPr lvl="1"/>
            <a:r>
              <a:rPr lang="en-US" sz="2200" b="1" dirty="0" smtClean="0">
                <a:latin typeface="Arial" panose="020B0604020202020204" pitchFamily="34" charset="0"/>
                <a:cs typeface="Arial" panose="020B0604020202020204" pitchFamily="34" charset="0"/>
              </a:rPr>
              <a:t>Anhedonia</a:t>
            </a:r>
            <a:r>
              <a:rPr lang="en-US" sz="2200" dirty="0" smtClean="0">
                <a:latin typeface="Arial" panose="020B0604020202020204" pitchFamily="34" charset="0"/>
                <a:cs typeface="Arial" panose="020B0604020202020204" pitchFamily="34" charset="0"/>
              </a:rPr>
              <a:t>: Lack </a:t>
            </a:r>
            <a:r>
              <a:rPr lang="en-US" sz="2200" dirty="0">
                <a:latin typeface="Arial" panose="020B0604020202020204" pitchFamily="34" charset="0"/>
                <a:cs typeface="Arial" panose="020B0604020202020204" pitchFamily="34" charset="0"/>
              </a:rPr>
              <a:t>of pleasure in everyday </a:t>
            </a:r>
            <a:r>
              <a:rPr lang="en-US" sz="2200" dirty="0" smtClean="0">
                <a:latin typeface="Arial" panose="020B0604020202020204" pitchFamily="34" charset="0"/>
                <a:cs typeface="Arial" panose="020B0604020202020204" pitchFamily="34" charset="0"/>
              </a:rPr>
              <a:t>life, no pleasure</a:t>
            </a:r>
            <a:endParaRPr lang="en-US" sz="2200" dirty="0">
              <a:latin typeface="Arial" panose="020B0604020202020204" pitchFamily="34" charset="0"/>
              <a:cs typeface="Arial" panose="020B0604020202020204" pitchFamily="34" charset="0"/>
            </a:endParaRPr>
          </a:p>
          <a:p>
            <a:pPr lvl="1"/>
            <a:r>
              <a:rPr lang="en-US" sz="2200" b="1" dirty="0" smtClean="0">
                <a:latin typeface="Arial" panose="020B0604020202020204" pitchFamily="34" charset="0"/>
                <a:cs typeface="Arial" panose="020B0604020202020204" pitchFamily="34" charset="0"/>
              </a:rPr>
              <a:t>Asocial: </a:t>
            </a:r>
            <a:r>
              <a:rPr lang="en-US" sz="2200" dirty="0" smtClean="0">
                <a:latin typeface="Arial" panose="020B0604020202020204" pitchFamily="34" charset="0"/>
                <a:cs typeface="Arial" panose="020B0604020202020204" pitchFamily="34" charset="0"/>
              </a:rPr>
              <a:t>No social interest, severe impairment in social relationship</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464942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467" name="Group 3"/>
          <p:cNvGrpSpPr>
            <a:grpSpLocks/>
          </p:cNvGrpSpPr>
          <p:nvPr/>
        </p:nvGrpSpPr>
        <p:grpSpPr bwMode="auto">
          <a:xfrm>
            <a:off x="1126671" y="1077685"/>
            <a:ext cx="10017924" cy="5039158"/>
            <a:chOff x="172" y="1276"/>
            <a:chExt cx="5280" cy="2148"/>
          </a:xfrm>
        </p:grpSpPr>
        <p:sp>
          <p:nvSpPr>
            <p:cNvPr id="62468" name="Text Box 4"/>
            <p:cNvSpPr txBox="1">
              <a:spLocks noChangeArrowheads="1"/>
            </p:cNvSpPr>
            <p:nvPr/>
          </p:nvSpPr>
          <p:spPr bwMode="auto">
            <a:xfrm>
              <a:off x="172" y="1276"/>
              <a:ext cx="2529" cy="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latin typeface="Arial" panose="020B0604020202020204" pitchFamily="34" charset="0"/>
                </a:rPr>
                <a:t>Subtypes of Schizophrenia</a:t>
              </a:r>
            </a:p>
          </p:txBody>
        </p:sp>
        <p:sp>
          <p:nvSpPr>
            <p:cNvPr id="62469" name="Line 5"/>
            <p:cNvSpPr>
              <a:spLocks noChangeShapeType="1"/>
            </p:cNvSpPr>
            <p:nvPr/>
          </p:nvSpPr>
          <p:spPr bwMode="auto">
            <a:xfrm>
              <a:off x="220" y="1584"/>
              <a:ext cx="5232" cy="0"/>
            </a:xfrm>
            <a:prstGeom prst="line">
              <a:avLst/>
            </a:prstGeom>
            <a:noFill/>
            <a:ln w="571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470" name="Text Box 6"/>
            <p:cNvSpPr txBox="1">
              <a:spLocks noChangeArrowheads="1"/>
            </p:cNvSpPr>
            <p:nvPr/>
          </p:nvSpPr>
          <p:spPr bwMode="auto">
            <a:xfrm>
              <a:off x="172" y="1708"/>
              <a:ext cx="469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i="1">
                  <a:latin typeface="Arial" panose="020B0604020202020204" pitchFamily="34" charset="0"/>
                </a:rPr>
                <a:t>Paranoid:</a:t>
              </a:r>
              <a:r>
                <a:rPr lang="en-US" altLang="en-US" b="1">
                  <a:latin typeface="Arial" panose="020B0604020202020204" pitchFamily="34" charset="0"/>
                </a:rPr>
                <a:t>                 Preoccupation with delusions or hallucinations</a:t>
              </a:r>
            </a:p>
          </p:txBody>
        </p:sp>
        <p:sp>
          <p:nvSpPr>
            <p:cNvPr id="62471" name="Line 7"/>
            <p:cNvSpPr>
              <a:spLocks noChangeShapeType="1"/>
            </p:cNvSpPr>
            <p:nvPr/>
          </p:nvSpPr>
          <p:spPr bwMode="auto">
            <a:xfrm>
              <a:off x="220" y="1968"/>
              <a:ext cx="5232" cy="0"/>
            </a:xfrm>
            <a:prstGeom prst="line">
              <a:avLst/>
            </a:prstGeom>
            <a:noFill/>
            <a:ln w="38100">
              <a:solidFill>
                <a:srgbClr val="0099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472" name="Text Box 8"/>
            <p:cNvSpPr txBox="1">
              <a:spLocks noChangeArrowheads="1"/>
            </p:cNvSpPr>
            <p:nvPr/>
          </p:nvSpPr>
          <p:spPr bwMode="auto">
            <a:xfrm>
              <a:off x="172" y="1996"/>
              <a:ext cx="5280" cy="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b="1" i="1" dirty="0">
                  <a:latin typeface="Arial" panose="020B0604020202020204" pitchFamily="34" charset="0"/>
                </a:rPr>
                <a:t>Disorganized:</a:t>
              </a:r>
              <a:r>
                <a:rPr lang="en-US" altLang="en-US" b="1" dirty="0">
                  <a:latin typeface="Arial" panose="020B0604020202020204" pitchFamily="34" charset="0"/>
                </a:rPr>
                <a:t>          Disorganized speech or behavior, or flat or inappropriate </a:t>
              </a:r>
              <a:r>
                <a:rPr lang="en-US" altLang="en-US" b="1" dirty="0" smtClean="0">
                  <a:latin typeface="Arial" panose="020B0604020202020204" pitchFamily="34" charset="0"/>
                </a:rPr>
                <a:t>emotion</a:t>
              </a:r>
              <a:endParaRPr lang="en-US" altLang="en-US" b="1" dirty="0">
                <a:latin typeface="Arial" panose="020B0604020202020204" pitchFamily="34" charset="0"/>
              </a:endParaRPr>
            </a:p>
          </p:txBody>
        </p:sp>
        <p:sp>
          <p:nvSpPr>
            <p:cNvPr id="62473" name="Line 9"/>
            <p:cNvSpPr>
              <a:spLocks noChangeShapeType="1"/>
            </p:cNvSpPr>
            <p:nvPr/>
          </p:nvSpPr>
          <p:spPr bwMode="auto">
            <a:xfrm>
              <a:off x="220" y="2448"/>
              <a:ext cx="5232" cy="0"/>
            </a:xfrm>
            <a:prstGeom prst="line">
              <a:avLst/>
            </a:prstGeom>
            <a:noFill/>
            <a:ln w="38100">
              <a:solidFill>
                <a:srgbClr val="0099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474" name="Text Box 10"/>
            <p:cNvSpPr txBox="1">
              <a:spLocks noChangeArrowheads="1"/>
            </p:cNvSpPr>
            <p:nvPr/>
          </p:nvSpPr>
          <p:spPr bwMode="auto">
            <a:xfrm>
              <a:off x="172" y="2495"/>
              <a:ext cx="5280" cy="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b="1" i="1" dirty="0">
                  <a:latin typeface="Arial" panose="020B0604020202020204" pitchFamily="34" charset="0"/>
                </a:rPr>
                <a:t>Catatonic:</a:t>
              </a:r>
              <a:r>
                <a:rPr lang="en-US" altLang="en-US" b="1" dirty="0">
                  <a:latin typeface="Arial" panose="020B0604020202020204" pitchFamily="34" charset="0"/>
                </a:rPr>
                <a:t>                Immobility (or excessive, purposeless movement</a:t>
              </a:r>
              <a:r>
                <a:rPr lang="en-US" altLang="en-US" b="1" dirty="0" smtClean="0">
                  <a:latin typeface="Arial" panose="020B0604020202020204" pitchFamily="34" charset="0"/>
                </a:rPr>
                <a:t>), </a:t>
              </a:r>
              <a:r>
                <a:rPr lang="en-US" altLang="en-US" b="1" dirty="0">
                  <a:latin typeface="Arial" panose="020B0604020202020204" pitchFamily="34" charset="0"/>
                </a:rPr>
                <a:t>extreme </a:t>
              </a:r>
              <a:r>
                <a:rPr lang="en-US" altLang="en-US" b="1" dirty="0" smtClean="0">
                  <a:latin typeface="Arial" panose="020B0604020202020204" pitchFamily="34" charset="0"/>
                </a:rPr>
                <a:t>							     negativism</a:t>
              </a:r>
              <a:r>
                <a:rPr lang="en-US" altLang="en-US" b="1" dirty="0">
                  <a:latin typeface="Arial" panose="020B0604020202020204" pitchFamily="34" charset="0"/>
                </a:rPr>
                <a:t>, and/or </a:t>
              </a:r>
              <a:r>
                <a:rPr lang="en-US" altLang="en-US" b="1" dirty="0" smtClean="0">
                  <a:latin typeface="Arial" panose="020B0604020202020204" pitchFamily="34" charset="0"/>
                </a:rPr>
                <a:t>parrot-like </a:t>
              </a:r>
              <a:r>
                <a:rPr lang="en-US" altLang="en-US" b="1" dirty="0">
                  <a:latin typeface="Arial" panose="020B0604020202020204" pitchFamily="34" charset="0"/>
                </a:rPr>
                <a:t>repeating </a:t>
              </a:r>
              <a:r>
                <a:rPr lang="en-US" altLang="en-US" b="1" dirty="0" smtClean="0">
                  <a:latin typeface="Arial" panose="020B0604020202020204" pitchFamily="34" charset="0"/>
                </a:rPr>
                <a:t>of another’s </a:t>
              </a:r>
              <a:r>
                <a:rPr lang="en-US" altLang="en-US" b="1" dirty="0">
                  <a:latin typeface="Arial" panose="020B0604020202020204" pitchFamily="34" charset="0"/>
                </a:rPr>
                <a:t>speech or </a:t>
              </a:r>
              <a:r>
                <a:rPr lang="en-US" altLang="en-US" b="1" dirty="0" smtClean="0">
                  <a:latin typeface="Arial" panose="020B0604020202020204" pitchFamily="34" charset="0"/>
                </a:rPr>
                <a:t>						     movements</a:t>
              </a:r>
              <a:endParaRPr lang="en-US" altLang="en-US" b="1" dirty="0">
                <a:latin typeface="Arial" panose="020B0604020202020204" pitchFamily="34" charset="0"/>
              </a:endParaRPr>
            </a:p>
          </p:txBody>
        </p:sp>
        <p:sp>
          <p:nvSpPr>
            <p:cNvPr id="62475" name="Line 11"/>
            <p:cNvSpPr>
              <a:spLocks noChangeShapeType="1"/>
            </p:cNvSpPr>
            <p:nvPr/>
          </p:nvSpPr>
          <p:spPr bwMode="auto">
            <a:xfrm>
              <a:off x="220" y="3120"/>
              <a:ext cx="5232" cy="0"/>
            </a:xfrm>
            <a:prstGeom prst="line">
              <a:avLst/>
            </a:prstGeom>
            <a:noFill/>
            <a:ln w="38100">
              <a:solidFill>
                <a:srgbClr val="0099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476" name="Text Box 12"/>
            <p:cNvSpPr txBox="1">
              <a:spLocks noChangeArrowheads="1"/>
            </p:cNvSpPr>
            <p:nvPr/>
          </p:nvSpPr>
          <p:spPr bwMode="auto">
            <a:xfrm>
              <a:off x="172" y="3148"/>
              <a:ext cx="5280" cy="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b="1" i="1" dirty="0">
                  <a:latin typeface="Arial" panose="020B0604020202020204" pitchFamily="34" charset="0"/>
                </a:rPr>
                <a:t>Undifferentiated</a:t>
              </a:r>
              <a:r>
                <a:rPr lang="en-US" altLang="en-US" b="1" dirty="0">
                  <a:latin typeface="Arial" panose="020B0604020202020204" pitchFamily="34" charset="0"/>
                </a:rPr>
                <a:t>      Schizophrenia symptoms without fitting one of </a:t>
              </a:r>
              <a:r>
                <a:rPr lang="en-US" altLang="en-US" b="1" dirty="0" smtClean="0">
                  <a:latin typeface="Arial" panose="020B0604020202020204" pitchFamily="34" charset="0"/>
                </a:rPr>
                <a:t>the </a:t>
              </a:r>
              <a:r>
                <a:rPr lang="en-US" altLang="en-US" b="1" dirty="0">
                  <a:latin typeface="Arial" panose="020B0604020202020204" pitchFamily="34" charset="0"/>
                </a:rPr>
                <a:t>above types</a:t>
              </a:r>
              <a:r>
                <a:rPr lang="en-US" altLang="en-US" b="1" dirty="0" smtClean="0">
                  <a:latin typeface="Arial" panose="020B0604020202020204" pitchFamily="34" charset="0"/>
                </a:rPr>
                <a:t> </a:t>
              </a:r>
              <a:endParaRPr lang="en-US" altLang="en-US" b="1" dirty="0">
                <a:latin typeface="Arial" panose="020B0604020202020204" pitchFamily="34" charset="0"/>
              </a:endParaRPr>
            </a:p>
            <a:p>
              <a:r>
                <a:rPr lang="en-US" altLang="en-US" b="1" i="1" dirty="0">
                  <a:latin typeface="Arial" panose="020B0604020202020204" pitchFamily="34" charset="0"/>
                </a:rPr>
                <a:t>or residual</a:t>
              </a:r>
              <a:r>
                <a:rPr lang="en-US" altLang="en-US" b="1" i="1" dirty="0" smtClean="0">
                  <a:latin typeface="Arial" panose="020B0604020202020204" pitchFamily="34" charset="0"/>
                </a:rPr>
                <a:t>:</a:t>
              </a:r>
              <a:endParaRPr lang="en-US" altLang="en-US" b="1" dirty="0">
                <a:latin typeface="Arial" panose="020B0604020202020204" pitchFamily="34" charset="0"/>
              </a:endParaRPr>
            </a:p>
          </p:txBody>
        </p:sp>
      </p:grpSp>
    </p:spTree>
    <p:extLst>
      <p:ext uri="{BB962C8B-B14F-4D97-AF65-F5344CB8AC3E}">
        <p14:creationId xmlns:p14="http://schemas.microsoft.com/office/powerpoint/2010/main" val="2877135834"/>
      </p:ext>
    </p:extLst>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Explanations of schizophrenia</a:t>
            </a:r>
            <a:endParaRPr lang="en-US" dirty="0"/>
          </a:p>
        </p:txBody>
      </p:sp>
      <p:sp>
        <p:nvSpPr>
          <p:cNvPr id="3" name="Content Placeholder 2"/>
          <p:cNvSpPr>
            <a:spLocks noGrp="1"/>
          </p:cNvSpPr>
          <p:nvPr>
            <p:ph idx="1"/>
          </p:nvPr>
        </p:nvSpPr>
        <p:spPr>
          <a:xfrm>
            <a:off x="581192" y="2180496"/>
            <a:ext cx="11029615" cy="4073347"/>
          </a:xfrm>
        </p:spPr>
        <p:txBody>
          <a:bodyPr>
            <a:normAutofit/>
          </a:bodyPr>
          <a:lstStyle/>
          <a:p>
            <a:r>
              <a:rPr lang="en-US" sz="3200" dirty="0"/>
              <a:t>Genetic predisposition</a:t>
            </a:r>
          </a:p>
          <a:p>
            <a:r>
              <a:rPr lang="en-US" sz="3200" dirty="0"/>
              <a:t>Structural brain abnormalities</a:t>
            </a:r>
          </a:p>
          <a:p>
            <a:r>
              <a:rPr lang="en-US" sz="3200" dirty="0"/>
              <a:t>Neurotransmitter abnormalities</a:t>
            </a:r>
          </a:p>
          <a:p>
            <a:r>
              <a:rPr lang="en-US" sz="3200" dirty="0"/>
              <a:t>Prenatal abnormalities</a:t>
            </a:r>
          </a:p>
          <a:p>
            <a:r>
              <a:rPr lang="en-US" sz="3200" dirty="0"/>
              <a:t>Psychoactive medication</a:t>
            </a:r>
          </a:p>
          <a:p>
            <a:r>
              <a:rPr lang="en-US" sz="3200" dirty="0"/>
              <a:t>The Vulnerability-stress approach</a:t>
            </a:r>
          </a:p>
          <a:p>
            <a:endParaRPr lang="en-US" dirty="0"/>
          </a:p>
        </p:txBody>
      </p:sp>
    </p:spTree>
    <p:extLst>
      <p:ext uri="{BB962C8B-B14F-4D97-AF65-F5344CB8AC3E}">
        <p14:creationId xmlns:p14="http://schemas.microsoft.com/office/powerpoint/2010/main" val="414677994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noAutofit/>
          </a:bodyPr>
          <a:lstStyle/>
          <a:p>
            <a:r>
              <a:rPr lang="en-US" sz="3200" b="1" dirty="0"/>
              <a:t>Genetic Predisposition</a:t>
            </a:r>
            <a:br>
              <a:rPr lang="en-US" sz="3200" b="1" dirty="0"/>
            </a:br>
            <a:r>
              <a:rPr lang="en-US" sz="3200" b="1" dirty="0"/>
              <a:t>Risk of Developing Schizophrenia</a:t>
            </a:r>
          </a:p>
        </p:txBody>
      </p:sp>
      <p:sp>
        <p:nvSpPr>
          <p:cNvPr id="50179" name="Rectangle 3"/>
          <p:cNvSpPr>
            <a:spLocks noGrp="1" noChangeArrowheads="1"/>
          </p:cNvSpPr>
          <p:nvPr>
            <p:ph idx="1"/>
          </p:nvPr>
        </p:nvSpPr>
        <p:spPr/>
        <p:txBody>
          <a:bodyPr/>
          <a:lstStyle/>
          <a:p>
            <a:r>
              <a:rPr lang="en-US" sz="3200" dirty="0"/>
              <a:t>Identical twins……</a:t>
            </a:r>
            <a:r>
              <a:rPr lang="en-US" sz="3200" b="1" dirty="0"/>
              <a:t>less than 50%</a:t>
            </a:r>
          </a:p>
          <a:p>
            <a:r>
              <a:rPr lang="en-US" sz="3200" dirty="0"/>
              <a:t>Child of 2 schizophrenic parents... </a:t>
            </a:r>
            <a:r>
              <a:rPr lang="en-US" sz="3200" b="1" dirty="0"/>
              <a:t>34-46%</a:t>
            </a:r>
          </a:p>
          <a:p>
            <a:r>
              <a:rPr lang="en-US" sz="3200" dirty="0"/>
              <a:t>Fraternal twins ….</a:t>
            </a:r>
            <a:r>
              <a:rPr lang="en-US" sz="3200" b="1" dirty="0"/>
              <a:t>less than 20%</a:t>
            </a:r>
            <a:endParaRPr lang="en-US" sz="3200" dirty="0"/>
          </a:p>
          <a:p>
            <a:r>
              <a:rPr lang="en-US" sz="3200" dirty="0"/>
              <a:t>Children with </a:t>
            </a:r>
            <a:r>
              <a:rPr lang="en-US" sz="3200" dirty="0" smtClean="0"/>
              <a:t>1 </a:t>
            </a:r>
            <a:r>
              <a:rPr lang="en-US" sz="3200" dirty="0"/>
              <a:t>schizophrenic parent  </a:t>
            </a:r>
            <a:r>
              <a:rPr lang="en-US" sz="3200" b="1" dirty="0"/>
              <a:t>12%</a:t>
            </a:r>
          </a:p>
          <a:p>
            <a:r>
              <a:rPr lang="en-US" sz="3200" dirty="0"/>
              <a:t>Siblings ….. </a:t>
            </a:r>
            <a:r>
              <a:rPr lang="en-US" sz="3200" b="1" dirty="0"/>
              <a:t>Less than 10</a:t>
            </a:r>
            <a:r>
              <a:rPr lang="en-US" sz="3200" b="1" dirty="0" smtClean="0"/>
              <a:t>%</a:t>
            </a:r>
            <a:endParaRPr lang="en-US" dirty="0"/>
          </a:p>
          <a:p>
            <a:endParaRPr lang="en-US" dirty="0"/>
          </a:p>
        </p:txBody>
      </p:sp>
    </p:spTree>
    <p:extLst>
      <p:ext uri="{BB962C8B-B14F-4D97-AF65-F5344CB8AC3E}">
        <p14:creationId xmlns:p14="http://schemas.microsoft.com/office/powerpoint/2010/main" val="397585423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513" name="Picture 25" descr="figure-16-10.jpg                                               0001F5E7BFD                            B892F25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9700" y="881743"/>
            <a:ext cx="9144000" cy="5976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06383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491" name="Group 3"/>
          <p:cNvGrpSpPr>
            <a:grpSpLocks/>
          </p:cNvGrpSpPr>
          <p:nvPr/>
        </p:nvGrpSpPr>
        <p:grpSpPr bwMode="auto">
          <a:xfrm>
            <a:off x="424543" y="1387929"/>
            <a:ext cx="10401300" cy="5100184"/>
            <a:chOff x="48" y="1198"/>
            <a:chExt cx="5424" cy="2889"/>
          </a:xfrm>
        </p:grpSpPr>
        <p:sp>
          <p:nvSpPr>
            <p:cNvPr id="63492" name="Text Box 4"/>
            <p:cNvSpPr txBox="1">
              <a:spLocks noChangeArrowheads="1"/>
            </p:cNvSpPr>
            <p:nvPr/>
          </p:nvSpPr>
          <p:spPr bwMode="auto">
            <a:xfrm>
              <a:off x="48" y="1544"/>
              <a:ext cx="1248" cy="1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en-US" altLang="en-US" b="1" dirty="0">
                  <a:latin typeface="Arial" panose="020B0604020202020204" pitchFamily="34" charset="0"/>
                </a:rPr>
                <a:t>Lifetime risk</a:t>
              </a:r>
            </a:p>
            <a:p>
              <a:pPr algn="r"/>
              <a:r>
                <a:rPr lang="en-US" altLang="en-US" b="1" dirty="0">
                  <a:latin typeface="Arial" panose="020B0604020202020204" pitchFamily="34" charset="0"/>
                </a:rPr>
                <a:t>of developing</a:t>
              </a:r>
            </a:p>
            <a:p>
              <a:pPr algn="r"/>
              <a:r>
                <a:rPr lang="en-US" altLang="en-US" b="1" dirty="0">
                  <a:latin typeface="Arial" panose="020B0604020202020204" pitchFamily="34" charset="0"/>
                </a:rPr>
                <a:t>schizophrenia</a:t>
              </a:r>
            </a:p>
            <a:p>
              <a:pPr algn="r"/>
              <a:r>
                <a:rPr lang="en-US" altLang="en-US" b="1" dirty="0">
                  <a:latin typeface="Arial" panose="020B0604020202020204" pitchFamily="34" charset="0"/>
                </a:rPr>
                <a:t>for relatives of </a:t>
              </a:r>
            </a:p>
            <a:p>
              <a:pPr algn="r"/>
              <a:r>
                <a:rPr lang="en-US" altLang="en-US" b="1" dirty="0">
                  <a:latin typeface="Arial" panose="020B0604020202020204" pitchFamily="34" charset="0"/>
                </a:rPr>
                <a:t>a schizophrenic</a:t>
              </a:r>
            </a:p>
            <a:p>
              <a:pPr algn="r"/>
              <a:endParaRPr lang="en-US" altLang="en-US" b="1" dirty="0">
                <a:latin typeface="Arial" panose="020B0604020202020204" pitchFamily="34" charset="0"/>
              </a:endParaRPr>
            </a:p>
          </p:txBody>
        </p:sp>
        <p:sp>
          <p:nvSpPr>
            <p:cNvPr id="63493" name="Text Box 5"/>
            <p:cNvSpPr txBox="1">
              <a:spLocks noChangeArrowheads="1"/>
            </p:cNvSpPr>
            <p:nvPr/>
          </p:nvSpPr>
          <p:spPr bwMode="auto">
            <a:xfrm>
              <a:off x="1297" y="1300"/>
              <a:ext cx="276" cy="2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lnSpc>
                  <a:spcPct val="260000"/>
                </a:lnSpc>
              </a:pPr>
              <a:r>
                <a:rPr lang="en-US" altLang="en-US" b="1">
                  <a:latin typeface="Arial" panose="020B0604020202020204" pitchFamily="34" charset="0"/>
                </a:rPr>
                <a:t>40</a:t>
              </a:r>
            </a:p>
            <a:p>
              <a:pPr algn="r">
                <a:lnSpc>
                  <a:spcPct val="260000"/>
                </a:lnSpc>
              </a:pPr>
              <a:r>
                <a:rPr lang="en-US" altLang="en-US" b="1">
                  <a:latin typeface="Arial" panose="020B0604020202020204" pitchFamily="34" charset="0"/>
                </a:rPr>
                <a:t>30</a:t>
              </a:r>
            </a:p>
            <a:p>
              <a:pPr algn="r">
                <a:lnSpc>
                  <a:spcPct val="260000"/>
                </a:lnSpc>
              </a:pPr>
              <a:r>
                <a:rPr lang="en-US" altLang="en-US" b="1">
                  <a:latin typeface="Arial" panose="020B0604020202020204" pitchFamily="34" charset="0"/>
                </a:rPr>
                <a:t>20</a:t>
              </a:r>
            </a:p>
            <a:p>
              <a:pPr algn="r">
                <a:lnSpc>
                  <a:spcPct val="270000"/>
                </a:lnSpc>
              </a:pPr>
              <a:r>
                <a:rPr lang="en-US" altLang="en-US" b="1">
                  <a:latin typeface="Arial" panose="020B0604020202020204" pitchFamily="34" charset="0"/>
                </a:rPr>
                <a:t>10</a:t>
              </a:r>
            </a:p>
            <a:p>
              <a:pPr algn="r">
                <a:lnSpc>
                  <a:spcPct val="270000"/>
                </a:lnSpc>
              </a:pPr>
              <a:r>
                <a:rPr lang="en-US" altLang="en-US" b="1">
                  <a:latin typeface="Arial" panose="020B0604020202020204" pitchFamily="34" charset="0"/>
                </a:rPr>
                <a:t>0</a:t>
              </a:r>
            </a:p>
          </p:txBody>
        </p:sp>
        <p:sp>
          <p:nvSpPr>
            <p:cNvPr id="63494" name="Text Box 6"/>
            <p:cNvSpPr txBox="1">
              <a:spLocks noChangeArrowheads="1"/>
            </p:cNvSpPr>
            <p:nvPr/>
          </p:nvSpPr>
          <p:spPr bwMode="auto">
            <a:xfrm>
              <a:off x="1570" y="3486"/>
              <a:ext cx="691"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1400" b="1">
                  <a:latin typeface="Arial" panose="020B0604020202020204" pitchFamily="34" charset="0"/>
                </a:rPr>
                <a:t>General</a:t>
              </a:r>
            </a:p>
            <a:p>
              <a:pPr algn="ctr"/>
              <a:r>
                <a:rPr lang="en-US" altLang="en-US" sz="1400" b="1">
                  <a:latin typeface="Arial" panose="020B0604020202020204" pitchFamily="34" charset="0"/>
                </a:rPr>
                <a:t>population</a:t>
              </a:r>
            </a:p>
          </p:txBody>
        </p:sp>
        <p:sp>
          <p:nvSpPr>
            <p:cNvPr id="63495" name="Text Box 7"/>
            <p:cNvSpPr txBox="1">
              <a:spLocks noChangeArrowheads="1"/>
            </p:cNvSpPr>
            <p:nvPr/>
          </p:nvSpPr>
          <p:spPr bwMode="auto">
            <a:xfrm>
              <a:off x="2271" y="3486"/>
              <a:ext cx="55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1400" b="1">
                  <a:latin typeface="Arial" panose="020B0604020202020204" pitchFamily="34" charset="0"/>
                </a:rPr>
                <a:t>Siblings</a:t>
              </a:r>
            </a:p>
          </p:txBody>
        </p:sp>
        <p:sp>
          <p:nvSpPr>
            <p:cNvPr id="63496" name="Text Box 8"/>
            <p:cNvSpPr txBox="1">
              <a:spLocks noChangeArrowheads="1"/>
            </p:cNvSpPr>
            <p:nvPr/>
          </p:nvSpPr>
          <p:spPr bwMode="auto">
            <a:xfrm>
              <a:off x="2860" y="3486"/>
              <a:ext cx="569"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1400" b="1">
                  <a:latin typeface="Arial" panose="020B0604020202020204" pitchFamily="34" charset="0"/>
                </a:rPr>
                <a:t>Children</a:t>
              </a:r>
            </a:p>
          </p:txBody>
        </p:sp>
        <p:sp>
          <p:nvSpPr>
            <p:cNvPr id="63497" name="Text Box 9"/>
            <p:cNvSpPr txBox="1">
              <a:spLocks noChangeArrowheads="1"/>
            </p:cNvSpPr>
            <p:nvPr/>
          </p:nvSpPr>
          <p:spPr bwMode="auto">
            <a:xfrm>
              <a:off x="3473" y="3486"/>
              <a:ext cx="599"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1400" b="1">
                  <a:latin typeface="Arial" panose="020B0604020202020204" pitchFamily="34" charset="0"/>
                </a:rPr>
                <a:t>Fraternal</a:t>
              </a:r>
            </a:p>
            <a:p>
              <a:pPr algn="ctr"/>
              <a:r>
                <a:rPr lang="en-US" altLang="en-US" sz="1400" b="1">
                  <a:latin typeface="Arial" panose="020B0604020202020204" pitchFamily="34" charset="0"/>
                </a:rPr>
                <a:t>twin</a:t>
              </a:r>
            </a:p>
          </p:txBody>
        </p:sp>
        <p:sp>
          <p:nvSpPr>
            <p:cNvPr id="63498" name="Text Box 10"/>
            <p:cNvSpPr txBox="1">
              <a:spLocks noChangeArrowheads="1"/>
            </p:cNvSpPr>
            <p:nvPr/>
          </p:nvSpPr>
          <p:spPr bwMode="auto">
            <a:xfrm>
              <a:off x="3923" y="3486"/>
              <a:ext cx="914" cy="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1400" b="1">
                  <a:latin typeface="Arial" panose="020B0604020202020204" pitchFamily="34" charset="0"/>
                </a:rPr>
                <a:t>Children</a:t>
              </a:r>
            </a:p>
            <a:p>
              <a:pPr algn="ctr"/>
              <a:r>
                <a:rPr lang="en-US" altLang="en-US" sz="1400" b="1">
                  <a:latin typeface="Arial" panose="020B0604020202020204" pitchFamily="34" charset="0"/>
                </a:rPr>
                <a:t>of two </a:t>
              </a:r>
            </a:p>
            <a:p>
              <a:pPr algn="ctr"/>
              <a:r>
                <a:rPr lang="en-US" altLang="en-US" sz="1400" b="1">
                  <a:latin typeface="Arial" panose="020B0604020202020204" pitchFamily="34" charset="0"/>
                </a:rPr>
                <a:t>schizophrenia </a:t>
              </a:r>
            </a:p>
            <a:p>
              <a:pPr algn="ctr"/>
              <a:r>
                <a:rPr lang="en-US" altLang="en-US" sz="1400" b="1">
                  <a:latin typeface="Arial" panose="020B0604020202020204" pitchFamily="34" charset="0"/>
                </a:rPr>
                <a:t>victims</a:t>
              </a:r>
            </a:p>
          </p:txBody>
        </p:sp>
        <p:sp>
          <p:nvSpPr>
            <p:cNvPr id="63499" name="Text Box 11"/>
            <p:cNvSpPr txBox="1">
              <a:spLocks noChangeArrowheads="1"/>
            </p:cNvSpPr>
            <p:nvPr/>
          </p:nvSpPr>
          <p:spPr bwMode="auto">
            <a:xfrm>
              <a:off x="4739" y="3486"/>
              <a:ext cx="573"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1400" b="1">
                  <a:latin typeface="Arial" panose="020B0604020202020204" pitchFamily="34" charset="0"/>
                </a:rPr>
                <a:t>Identical</a:t>
              </a:r>
            </a:p>
            <a:p>
              <a:pPr algn="ctr"/>
              <a:r>
                <a:rPr lang="en-US" altLang="en-US" sz="1400" b="1">
                  <a:latin typeface="Arial" panose="020B0604020202020204" pitchFamily="34" charset="0"/>
                </a:rPr>
                <a:t>twin</a:t>
              </a:r>
            </a:p>
          </p:txBody>
        </p:sp>
        <p:sp>
          <p:nvSpPr>
            <p:cNvPr id="63500" name="Rectangle 12"/>
            <p:cNvSpPr>
              <a:spLocks noChangeArrowheads="1"/>
            </p:cNvSpPr>
            <p:nvPr/>
          </p:nvSpPr>
          <p:spPr bwMode="auto">
            <a:xfrm>
              <a:off x="1546" y="1198"/>
              <a:ext cx="3926" cy="2272"/>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01" name="Line 13"/>
            <p:cNvSpPr>
              <a:spLocks noChangeShapeType="1"/>
            </p:cNvSpPr>
            <p:nvPr/>
          </p:nvSpPr>
          <p:spPr bwMode="auto">
            <a:xfrm>
              <a:off x="1557" y="1636"/>
              <a:ext cx="390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02" name="Line 14"/>
            <p:cNvSpPr>
              <a:spLocks noChangeShapeType="1"/>
            </p:cNvSpPr>
            <p:nvPr/>
          </p:nvSpPr>
          <p:spPr bwMode="auto">
            <a:xfrm>
              <a:off x="1558" y="2112"/>
              <a:ext cx="390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03" name="Line 15"/>
            <p:cNvSpPr>
              <a:spLocks noChangeShapeType="1"/>
            </p:cNvSpPr>
            <p:nvPr/>
          </p:nvSpPr>
          <p:spPr bwMode="auto">
            <a:xfrm>
              <a:off x="1557" y="2554"/>
              <a:ext cx="390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04" name="Line 16"/>
            <p:cNvSpPr>
              <a:spLocks noChangeShapeType="1"/>
            </p:cNvSpPr>
            <p:nvPr/>
          </p:nvSpPr>
          <p:spPr bwMode="auto">
            <a:xfrm>
              <a:off x="1557" y="3012"/>
              <a:ext cx="390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05" name="Line 17"/>
            <p:cNvSpPr>
              <a:spLocks noChangeShapeType="1"/>
            </p:cNvSpPr>
            <p:nvPr/>
          </p:nvSpPr>
          <p:spPr bwMode="auto">
            <a:xfrm flipV="1">
              <a:off x="1770" y="1454"/>
              <a:ext cx="2379" cy="1877"/>
            </a:xfrm>
            <a:prstGeom prst="line">
              <a:avLst/>
            </a:prstGeom>
            <a:noFill/>
            <a:ln w="28575">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06" name="Rectangle 18"/>
            <p:cNvSpPr>
              <a:spLocks noChangeArrowheads="1"/>
            </p:cNvSpPr>
            <p:nvPr/>
          </p:nvSpPr>
          <p:spPr bwMode="auto">
            <a:xfrm>
              <a:off x="1765" y="3409"/>
              <a:ext cx="384" cy="64"/>
            </a:xfrm>
            <a:prstGeom prst="rect">
              <a:avLst/>
            </a:prstGeom>
            <a:solidFill>
              <a:srgbClr val="FF00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07" name="Rectangle 19"/>
            <p:cNvSpPr>
              <a:spLocks noChangeArrowheads="1"/>
            </p:cNvSpPr>
            <p:nvPr/>
          </p:nvSpPr>
          <p:spPr bwMode="auto">
            <a:xfrm>
              <a:off x="2389" y="3145"/>
              <a:ext cx="384" cy="328"/>
            </a:xfrm>
            <a:prstGeom prst="rect">
              <a:avLst/>
            </a:prstGeom>
            <a:solidFill>
              <a:srgbClr val="FF00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08" name="Rectangle 20"/>
            <p:cNvSpPr>
              <a:spLocks noChangeArrowheads="1"/>
            </p:cNvSpPr>
            <p:nvPr/>
          </p:nvSpPr>
          <p:spPr bwMode="auto">
            <a:xfrm>
              <a:off x="2997" y="2873"/>
              <a:ext cx="384" cy="600"/>
            </a:xfrm>
            <a:prstGeom prst="rect">
              <a:avLst/>
            </a:prstGeom>
            <a:solidFill>
              <a:srgbClr val="FF00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09" name="Rectangle 21"/>
            <p:cNvSpPr>
              <a:spLocks noChangeArrowheads="1"/>
            </p:cNvSpPr>
            <p:nvPr/>
          </p:nvSpPr>
          <p:spPr bwMode="auto">
            <a:xfrm>
              <a:off x="3629" y="2697"/>
              <a:ext cx="384" cy="776"/>
            </a:xfrm>
            <a:prstGeom prst="rect">
              <a:avLst/>
            </a:prstGeom>
            <a:solidFill>
              <a:srgbClr val="FF00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10" name="Rectangle 22"/>
            <p:cNvSpPr>
              <a:spLocks noChangeArrowheads="1"/>
            </p:cNvSpPr>
            <p:nvPr/>
          </p:nvSpPr>
          <p:spPr bwMode="auto">
            <a:xfrm>
              <a:off x="4245" y="1449"/>
              <a:ext cx="384" cy="2024"/>
            </a:xfrm>
            <a:prstGeom prst="rect">
              <a:avLst/>
            </a:prstGeom>
            <a:solidFill>
              <a:srgbClr val="FF00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11" name="Rectangle 23"/>
            <p:cNvSpPr>
              <a:spLocks noChangeArrowheads="1"/>
            </p:cNvSpPr>
            <p:nvPr/>
          </p:nvSpPr>
          <p:spPr bwMode="auto">
            <a:xfrm>
              <a:off x="4853" y="1369"/>
              <a:ext cx="384" cy="2104"/>
            </a:xfrm>
            <a:prstGeom prst="rect">
              <a:avLst/>
            </a:prstGeom>
            <a:solidFill>
              <a:srgbClr val="FF00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947787357"/>
      </p:ext>
    </p:extLst>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en-US" b="1" dirty="0"/>
              <a:t>Brain Abnormalities</a:t>
            </a:r>
          </a:p>
        </p:txBody>
      </p:sp>
      <p:sp>
        <p:nvSpPr>
          <p:cNvPr id="54275" name="Rectangle 3"/>
          <p:cNvSpPr>
            <a:spLocks noGrp="1" noChangeArrowheads="1"/>
          </p:cNvSpPr>
          <p:nvPr>
            <p:ph idx="1"/>
          </p:nvPr>
        </p:nvSpPr>
        <p:spPr/>
        <p:txBody>
          <a:bodyPr>
            <a:normAutofit lnSpcReduction="10000"/>
          </a:bodyPr>
          <a:lstStyle/>
          <a:p>
            <a:r>
              <a:rPr lang="en-US" sz="3200" dirty="0"/>
              <a:t>Signs of cerebral damage</a:t>
            </a:r>
          </a:p>
          <a:p>
            <a:r>
              <a:rPr lang="en-US" sz="3200" dirty="0"/>
              <a:t>Decreased brain weight</a:t>
            </a:r>
          </a:p>
          <a:p>
            <a:r>
              <a:rPr lang="en-US" sz="3200" dirty="0"/>
              <a:t>Reduced numbers of neurons in the prefrontal cortex</a:t>
            </a:r>
          </a:p>
          <a:p>
            <a:r>
              <a:rPr lang="en-US" sz="3200" dirty="0"/>
              <a:t>Decrease in volume of the limbic regions</a:t>
            </a:r>
          </a:p>
          <a:p>
            <a:r>
              <a:rPr lang="en-US" sz="3200" dirty="0"/>
              <a:t>Abnormalities in the thalamus</a:t>
            </a:r>
          </a:p>
          <a:p>
            <a:r>
              <a:rPr lang="en-US" sz="3200" dirty="0"/>
              <a:t>Enlarged ventricles or spaces in the brain</a:t>
            </a:r>
          </a:p>
        </p:txBody>
      </p:sp>
    </p:spTree>
    <p:extLst>
      <p:ext uri="{BB962C8B-B14F-4D97-AF65-F5344CB8AC3E}">
        <p14:creationId xmlns:p14="http://schemas.microsoft.com/office/powerpoint/2010/main" val="98870095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6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2290" y="1926771"/>
            <a:ext cx="4381500" cy="4769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0665"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3843" y="1926770"/>
            <a:ext cx="4751614" cy="4769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p:txBody>
          <a:bodyPr/>
          <a:lstStyle/>
          <a:p>
            <a:pPr algn="ctr"/>
            <a:r>
              <a:rPr lang="en-US" dirty="0" smtClean="0"/>
              <a:t>Ventricle Enlargement</a:t>
            </a:r>
            <a:endParaRPr lang="en-US" dirty="0"/>
          </a:p>
        </p:txBody>
      </p:sp>
    </p:spTree>
    <p:extLst>
      <p:ext uri="{BB962C8B-B14F-4D97-AF65-F5344CB8AC3E}">
        <p14:creationId xmlns:p14="http://schemas.microsoft.com/office/powerpoint/2010/main" val="6343940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Hypofrontality</a:t>
            </a:r>
            <a:endParaRPr lang="en-US" dirty="0"/>
          </a:p>
        </p:txBody>
      </p:sp>
      <p:pic>
        <p:nvPicPr>
          <p:cNvPr id="5" name="Picture 8" descr="E:\MyFiles\BROOKS COLE MEDIA PROJECT\nimh images\sc6c.jpg"/>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1806226" y="1961456"/>
            <a:ext cx="8568952" cy="4651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931434"/>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US" sz="4000" b="1" dirty="0"/>
              <a:t>Neurotransmitter Abnormalities</a:t>
            </a:r>
          </a:p>
        </p:txBody>
      </p:sp>
      <p:sp>
        <p:nvSpPr>
          <p:cNvPr id="51203" name="Rectangle 3"/>
          <p:cNvSpPr>
            <a:spLocks noGrp="1" noChangeArrowheads="1"/>
          </p:cNvSpPr>
          <p:nvPr>
            <p:ph idx="1"/>
          </p:nvPr>
        </p:nvSpPr>
        <p:spPr/>
        <p:txBody>
          <a:bodyPr>
            <a:normAutofit fontScale="92500" lnSpcReduction="20000"/>
          </a:bodyPr>
          <a:lstStyle/>
          <a:p>
            <a:r>
              <a:rPr lang="en-US" sz="3600" b="1" dirty="0"/>
              <a:t>Serotonin</a:t>
            </a:r>
            <a:endParaRPr lang="en-US" sz="3200" b="1" dirty="0"/>
          </a:p>
          <a:p>
            <a:pPr lvl="1"/>
            <a:r>
              <a:rPr lang="en-US" sz="2800" dirty="0" smtClean="0"/>
              <a:t>Hyperactive </a:t>
            </a:r>
            <a:r>
              <a:rPr lang="en-US" sz="2800" dirty="0"/>
              <a:t>of the serotonin system</a:t>
            </a:r>
          </a:p>
          <a:p>
            <a:pPr lvl="1"/>
            <a:r>
              <a:rPr lang="en-US" sz="2800" dirty="0"/>
              <a:t>Positive symptoms</a:t>
            </a:r>
            <a:r>
              <a:rPr lang="en-US" sz="2800" b="1" dirty="0"/>
              <a:t> </a:t>
            </a:r>
          </a:p>
          <a:p>
            <a:r>
              <a:rPr lang="en-US" sz="3200" b="1" dirty="0" smtClean="0"/>
              <a:t>Dopamine</a:t>
            </a:r>
            <a:endParaRPr lang="en-US" sz="3200" b="1" dirty="0"/>
          </a:p>
          <a:p>
            <a:pPr lvl="1"/>
            <a:r>
              <a:rPr lang="en-US" sz="2800" dirty="0"/>
              <a:t>I</a:t>
            </a:r>
            <a:r>
              <a:rPr lang="en-US" sz="2800" dirty="0" smtClean="0"/>
              <a:t>ncrease </a:t>
            </a:r>
            <a:r>
              <a:rPr lang="en-US" sz="2800" dirty="0"/>
              <a:t>of dopamine in the central nervous system</a:t>
            </a:r>
          </a:p>
          <a:p>
            <a:pPr lvl="1"/>
            <a:r>
              <a:rPr lang="en-US" sz="2800" dirty="0"/>
              <a:t>Excess dopamine in the synapses</a:t>
            </a:r>
          </a:p>
          <a:p>
            <a:pPr lvl="1"/>
            <a:r>
              <a:rPr lang="en-US" sz="2800" dirty="0" smtClean="0"/>
              <a:t>Responsible </a:t>
            </a:r>
            <a:r>
              <a:rPr lang="en-US" sz="2800" dirty="0"/>
              <a:t>for positive and negative symptoms</a:t>
            </a:r>
          </a:p>
        </p:txBody>
      </p:sp>
    </p:spTree>
    <p:extLst>
      <p:ext uri="{BB962C8B-B14F-4D97-AF65-F5344CB8AC3E}">
        <p14:creationId xmlns:p14="http://schemas.microsoft.com/office/powerpoint/2010/main" val="87946668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b="1" dirty="0"/>
              <a:t>Prenatal Abnormalities</a:t>
            </a:r>
          </a:p>
        </p:txBody>
      </p:sp>
      <p:sp>
        <p:nvSpPr>
          <p:cNvPr id="52227" name="Rectangle 3"/>
          <p:cNvSpPr>
            <a:spLocks noGrp="1" noChangeArrowheads="1"/>
          </p:cNvSpPr>
          <p:nvPr>
            <p:ph idx="1"/>
          </p:nvPr>
        </p:nvSpPr>
        <p:spPr/>
        <p:txBody>
          <a:bodyPr/>
          <a:lstStyle/>
          <a:p>
            <a:r>
              <a:rPr lang="en-US" sz="3200" dirty="0"/>
              <a:t>Malnutrition</a:t>
            </a:r>
          </a:p>
          <a:p>
            <a:r>
              <a:rPr lang="en-US" sz="3200" dirty="0"/>
              <a:t>Infectious virus during prenatal development</a:t>
            </a:r>
          </a:p>
          <a:p>
            <a:r>
              <a:rPr lang="en-US" sz="3200" dirty="0"/>
              <a:t>Mother’s exposure to influenza virus during the second trimester of pregnancy</a:t>
            </a:r>
          </a:p>
          <a:p>
            <a:endParaRPr lang="en-US" dirty="0"/>
          </a:p>
        </p:txBody>
      </p:sp>
    </p:spTree>
    <p:extLst>
      <p:ext uri="{BB962C8B-B14F-4D97-AF65-F5344CB8AC3E}">
        <p14:creationId xmlns:p14="http://schemas.microsoft.com/office/powerpoint/2010/main" val="260464169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ChangeArrowheads="1"/>
          </p:cNvSpPr>
          <p:nvPr>
            <p:ph type="title"/>
          </p:nvPr>
        </p:nvSpPr>
        <p:spPr/>
        <p:txBody>
          <a:bodyPr>
            <a:normAutofit fontScale="90000"/>
          </a:bodyPr>
          <a:lstStyle/>
          <a:p>
            <a:r>
              <a:rPr lang="en-US" sz="4000" b="1" dirty="0"/>
              <a:t>Vulnerability – Stress Explanation</a:t>
            </a:r>
          </a:p>
        </p:txBody>
      </p:sp>
      <p:sp>
        <p:nvSpPr>
          <p:cNvPr id="56325" name="Rectangle 5"/>
          <p:cNvSpPr>
            <a:spLocks noGrp="1" noChangeArrowheads="1"/>
          </p:cNvSpPr>
          <p:nvPr>
            <p:ph sz="half" idx="1"/>
          </p:nvPr>
        </p:nvSpPr>
        <p:spPr/>
        <p:txBody>
          <a:bodyPr>
            <a:normAutofit/>
          </a:bodyPr>
          <a:lstStyle/>
          <a:p>
            <a:pPr marL="0" indent="0">
              <a:buNone/>
            </a:pPr>
            <a:r>
              <a:rPr lang="en-US" sz="2800" b="1" dirty="0"/>
              <a:t>Biological Vulnerability</a:t>
            </a:r>
          </a:p>
          <a:p>
            <a:r>
              <a:rPr lang="en-US" sz="2800" dirty="0"/>
              <a:t>Genetic predisposition</a:t>
            </a:r>
          </a:p>
          <a:p>
            <a:r>
              <a:rPr lang="en-US" sz="2800" dirty="0"/>
              <a:t>Birth complications that damage the brain</a:t>
            </a:r>
          </a:p>
          <a:p>
            <a:r>
              <a:rPr lang="en-US" sz="2800" dirty="0"/>
              <a:t>Prenatal damage due to viral infection</a:t>
            </a:r>
          </a:p>
        </p:txBody>
      </p:sp>
      <p:sp>
        <p:nvSpPr>
          <p:cNvPr id="56326" name="Rectangle 6"/>
          <p:cNvSpPr>
            <a:spLocks noGrp="1" noChangeArrowheads="1"/>
          </p:cNvSpPr>
          <p:nvPr>
            <p:ph sz="half" idx="2"/>
          </p:nvPr>
        </p:nvSpPr>
        <p:spPr/>
        <p:txBody>
          <a:bodyPr>
            <a:normAutofit/>
          </a:bodyPr>
          <a:lstStyle/>
          <a:p>
            <a:pPr marL="0" indent="0">
              <a:buNone/>
            </a:pPr>
            <a:r>
              <a:rPr lang="en-US" sz="2800" b="1" dirty="0"/>
              <a:t>S</a:t>
            </a:r>
            <a:r>
              <a:rPr lang="en-US" sz="2800" b="1" dirty="0" smtClean="0"/>
              <a:t>tressful </a:t>
            </a:r>
            <a:r>
              <a:rPr lang="en-US" sz="2800" b="1" dirty="0"/>
              <a:t>Experiences</a:t>
            </a:r>
          </a:p>
          <a:p>
            <a:r>
              <a:rPr lang="en-US" sz="2800" dirty="0"/>
              <a:t>Unstable family life</a:t>
            </a:r>
          </a:p>
          <a:p>
            <a:r>
              <a:rPr lang="en-US" sz="2800" dirty="0"/>
              <a:t>Extreme stress in late adolescence and early adulthood</a:t>
            </a:r>
            <a:r>
              <a:rPr lang="en-US" sz="2800" dirty="0" smtClean="0"/>
              <a:t>.</a:t>
            </a:r>
          </a:p>
          <a:p>
            <a:endParaRPr lang="en-US" sz="2800" dirty="0"/>
          </a:p>
          <a:p>
            <a:endParaRPr lang="en-US" sz="2800" dirty="0"/>
          </a:p>
        </p:txBody>
      </p:sp>
    </p:spTree>
    <p:extLst>
      <p:ext uri="{BB962C8B-B14F-4D97-AF65-F5344CB8AC3E}">
        <p14:creationId xmlns:p14="http://schemas.microsoft.com/office/powerpoint/2010/main" val="2538449473"/>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Dissociative disorders</a:t>
            </a:r>
            <a:endParaRPr lang="en-US" dirty="0"/>
          </a:p>
        </p:txBody>
      </p:sp>
      <p:sp>
        <p:nvSpPr>
          <p:cNvPr id="6" name="Text Placeholder 5"/>
          <p:cNvSpPr>
            <a:spLocks noGrp="1"/>
          </p:cNvSpPr>
          <p:nvPr>
            <p:ph type="body" idx="1"/>
          </p:nvPr>
        </p:nvSpPr>
        <p:spPr/>
        <p:txBody>
          <a:bodyPr/>
          <a:lstStyle/>
          <a:p>
            <a:endParaRPr lang="en-US"/>
          </a:p>
        </p:txBody>
      </p:sp>
    </p:spTree>
    <p:extLst>
      <p:ext uri="{BB962C8B-B14F-4D97-AF65-F5344CB8AC3E}">
        <p14:creationId xmlns:p14="http://schemas.microsoft.com/office/powerpoint/2010/main" val="278578977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altLang="en-US" sz="4400" dirty="0"/>
              <a:t>Dissociative Disorders</a:t>
            </a:r>
            <a:endParaRPr lang="en-US" altLang="en-US" sz="5400" dirty="0"/>
          </a:p>
        </p:txBody>
      </p:sp>
      <p:sp>
        <p:nvSpPr>
          <p:cNvPr id="57347" name="Rectangle 3"/>
          <p:cNvSpPr>
            <a:spLocks noGrp="1" noChangeArrowheads="1"/>
          </p:cNvSpPr>
          <p:nvPr>
            <p:ph idx="1"/>
          </p:nvPr>
        </p:nvSpPr>
        <p:spPr/>
        <p:txBody>
          <a:bodyPr>
            <a:noAutofit/>
          </a:bodyPr>
          <a:lstStyle/>
          <a:p>
            <a:pPr>
              <a:buFont typeface="Wingdings" panose="05000000000000000000" pitchFamily="2" charset="2"/>
              <a:buChar char="§"/>
            </a:pPr>
            <a:r>
              <a:rPr kumimoji="0" lang="en-US" altLang="en-US" sz="3200" dirty="0">
                <a:solidFill>
                  <a:schemeClr val="tx1"/>
                </a:solidFill>
              </a:rPr>
              <a:t>Dissociative Disorders</a:t>
            </a:r>
            <a:endParaRPr lang="en-US" altLang="en-US" sz="5400" dirty="0">
              <a:solidFill>
                <a:schemeClr val="tx1"/>
              </a:solidFill>
            </a:endParaRPr>
          </a:p>
          <a:p>
            <a:pPr lvl="1">
              <a:buFont typeface="Wingdings" panose="05000000000000000000" pitchFamily="2" charset="2"/>
              <a:buChar char="§"/>
            </a:pPr>
            <a:r>
              <a:rPr kumimoji="0" lang="en-US" altLang="en-US" sz="2800" dirty="0"/>
              <a:t>conscious awareness becomes separated (dissociated) from previous memories, thoughts, and feelings</a:t>
            </a:r>
            <a:endParaRPr lang="en-US" altLang="en-US" sz="4800" dirty="0"/>
          </a:p>
          <a:p>
            <a:pPr>
              <a:buFont typeface="Wingdings" panose="05000000000000000000" pitchFamily="2" charset="2"/>
              <a:buChar char="§"/>
            </a:pPr>
            <a:r>
              <a:rPr kumimoji="0" lang="en-US" altLang="en-US" sz="3200" dirty="0" smtClean="0">
                <a:solidFill>
                  <a:schemeClr val="tx1"/>
                </a:solidFill>
              </a:rPr>
              <a:t>Dissociative Amnesia</a:t>
            </a:r>
          </a:p>
          <a:p>
            <a:pPr>
              <a:buFont typeface="Wingdings" panose="05000000000000000000" pitchFamily="2" charset="2"/>
              <a:buChar char="§"/>
            </a:pPr>
            <a:r>
              <a:rPr lang="en-US" altLang="en-US" sz="3200" dirty="0" smtClean="0">
                <a:solidFill>
                  <a:schemeClr val="tx1"/>
                </a:solidFill>
              </a:rPr>
              <a:t>Dissociative Fugue</a:t>
            </a:r>
          </a:p>
          <a:p>
            <a:pPr>
              <a:buFont typeface="Wingdings" panose="05000000000000000000" pitchFamily="2" charset="2"/>
              <a:buChar char="§"/>
            </a:pPr>
            <a:r>
              <a:rPr kumimoji="0" lang="en-US" altLang="en-US" sz="3200" dirty="0" smtClean="0">
                <a:solidFill>
                  <a:schemeClr val="tx1"/>
                </a:solidFill>
              </a:rPr>
              <a:t>Dissociative </a:t>
            </a:r>
            <a:r>
              <a:rPr kumimoji="0" lang="en-US" altLang="en-US" sz="3200" dirty="0">
                <a:solidFill>
                  <a:schemeClr val="tx1"/>
                </a:solidFill>
              </a:rPr>
              <a:t>Identity </a:t>
            </a:r>
            <a:r>
              <a:rPr kumimoji="0" lang="en-US" altLang="en-US" sz="3200" dirty="0" smtClean="0">
                <a:solidFill>
                  <a:schemeClr val="tx1"/>
                </a:solidFill>
              </a:rPr>
              <a:t>Disorder</a:t>
            </a:r>
            <a:endParaRPr kumimoji="0" lang="en-US" altLang="en-US" sz="3200" dirty="0">
              <a:solidFill>
                <a:schemeClr val="tx1"/>
              </a:solidFill>
            </a:endParaRPr>
          </a:p>
        </p:txBody>
      </p:sp>
    </p:spTree>
    <p:extLst>
      <p:ext uri="{BB962C8B-B14F-4D97-AF65-F5344CB8AC3E}">
        <p14:creationId xmlns:p14="http://schemas.microsoft.com/office/powerpoint/2010/main" val="26766560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altLang="en-US" sz="4400" dirty="0"/>
              <a:t>Dissociative Disorders</a:t>
            </a:r>
            <a:endParaRPr lang="en-US" altLang="en-US" sz="5400" dirty="0"/>
          </a:p>
        </p:txBody>
      </p:sp>
      <p:sp>
        <p:nvSpPr>
          <p:cNvPr id="57347" name="Rectangle 3"/>
          <p:cNvSpPr>
            <a:spLocks noGrp="1" noChangeArrowheads="1"/>
          </p:cNvSpPr>
          <p:nvPr>
            <p:ph idx="1"/>
          </p:nvPr>
        </p:nvSpPr>
        <p:spPr>
          <a:xfrm>
            <a:off x="581192" y="2180496"/>
            <a:ext cx="11029615" cy="4166516"/>
          </a:xfrm>
        </p:spPr>
        <p:txBody>
          <a:bodyPr>
            <a:noAutofit/>
          </a:bodyPr>
          <a:lstStyle/>
          <a:p>
            <a:pPr marL="0" indent="0">
              <a:buNone/>
            </a:pPr>
            <a:r>
              <a:rPr lang="en-US" sz="3200" b="1" dirty="0" smtClean="0"/>
              <a:t>Dissociative </a:t>
            </a:r>
            <a:r>
              <a:rPr lang="en-US" sz="3200" b="1" dirty="0"/>
              <a:t>amnesia</a:t>
            </a:r>
          </a:p>
          <a:p>
            <a:r>
              <a:rPr lang="en-US" sz="3200" dirty="0" smtClean="0"/>
              <a:t>The </a:t>
            </a:r>
            <a:r>
              <a:rPr lang="en-US" sz="3200" dirty="0"/>
              <a:t>person cannot remember personal information, typically for a specific </a:t>
            </a:r>
            <a:r>
              <a:rPr lang="en-US" sz="3200" dirty="0" smtClean="0"/>
              <a:t>event (e.g</a:t>
            </a:r>
            <a:r>
              <a:rPr lang="en-US" sz="3200" dirty="0"/>
              <a:t>., death of a loved one) or period of time (e.g., the last six months</a:t>
            </a:r>
            <a:r>
              <a:rPr lang="en-US" sz="3200" dirty="0" smtClean="0"/>
              <a:t>), </a:t>
            </a:r>
            <a:r>
              <a:rPr lang="en-US" sz="3200" dirty="0"/>
              <a:t>it can extend to one’s entire identity (Who am I</a:t>
            </a:r>
            <a:r>
              <a:rPr lang="en-US" sz="3200" dirty="0" smtClean="0"/>
              <a:t>?)</a:t>
            </a:r>
          </a:p>
          <a:p>
            <a:pPr marL="0" indent="0">
              <a:buNone/>
            </a:pPr>
            <a:r>
              <a:rPr lang="en-US" sz="3200" b="1" dirty="0"/>
              <a:t>Dissociative fugue</a:t>
            </a:r>
          </a:p>
          <a:p>
            <a:r>
              <a:rPr lang="en-US" sz="3200" dirty="0"/>
              <a:t>A symptom that </a:t>
            </a:r>
            <a:r>
              <a:rPr lang="en-US" sz="3200" dirty="0" smtClean="0"/>
              <a:t>sometimes accompanies dissociative amnesia </a:t>
            </a:r>
            <a:r>
              <a:rPr lang="en-US" sz="3200" dirty="0"/>
              <a:t>where the </a:t>
            </a:r>
            <a:r>
              <a:rPr lang="en-US" sz="3200" dirty="0" smtClean="0"/>
              <a:t>person travels </a:t>
            </a:r>
            <a:r>
              <a:rPr lang="en-US" sz="3200" dirty="0"/>
              <a:t>to a new location</a:t>
            </a:r>
            <a:endParaRPr kumimoji="0" lang="en-US" altLang="en-US" sz="3200" dirty="0">
              <a:solidFill>
                <a:schemeClr val="tx1"/>
              </a:solidFill>
            </a:endParaRPr>
          </a:p>
        </p:txBody>
      </p:sp>
    </p:spTree>
    <p:extLst>
      <p:ext uri="{BB962C8B-B14F-4D97-AF65-F5344CB8AC3E}">
        <p14:creationId xmlns:p14="http://schemas.microsoft.com/office/powerpoint/2010/main" val="1214009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altLang="en-US" sz="4400" dirty="0"/>
              <a:t>Dissociative Disorders</a:t>
            </a:r>
            <a:endParaRPr lang="en-US" altLang="en-US" sz="5400" dirty="0"/>
          </a:p>
        </p:txBody>
      </p:sp>
      <p:sp>
        <p:nvSpPr>
          <p:cNvPr id="57347" name="Rectangle 3"/>
          <p:cNvSpPr>
            <a:spLocks noGrp="1" noChangeArrowheads="1"/>
          </p:cNvSpPr>
          <p:nvPr>
            <p:ph idx="1"/>
          </p:nvPr>
        </p:nvSpPr>
        <p:spPr>
          <a:xfrm>
            <a:off x="581192" y="2180496"/>
            <a:ext cx="11029615" cy="4471316"/>
          </a:xfrm>
        </p:spPr>
        <p:txBody>
          <a:bodyPr>
            <a:noAutofit/>
          </a:bodyPr>
          <a:lstStyle/>
          <a:p>
            <a:pPr marL="0" indent="0">
              <a:buNone/>
            </a:pPr>
            <a:r>
              <a:rPr lang="en-US" sz="2800" b="1" dirty="0" smtClean="0"/>
              <a:t>Depersonalization-</a:t>
            </a:r>
            <a:r>
              <a:rPr lang="en-US" sz="2800" b="1" dirty="0" err="1" smtClean="0"/>
              <a:t>derealization</a:t>
            </a:r>
            <a:r>
              <a:rPr lang="en-US" sz="2800" b="1" dirty="0" smtClean="0"/>
              <a:t> disorder</a:t>
            </a:r>
            <a:endParaRPr lang="en-US" sz="2800" b="1" dirty="0"/>
          </a:p>
          <a:p>
            <a:r>
              <a:rPr lang="en-US" sz="2800" dirty="0"/>
              <a:t>A dissociative </a:t>
            </a:r>
            <a:r>
              <a:rPr lang="en-US" sz="2800" dirty="0" smtClean="0"/>
              <a:t>disorder characterized </a:t>
            </a:r>
            <a:r>
              <a:rPr lang="en-US" sz="2800" dirty="0"/>
              <a:t>by </a:t>
            </a:r>
            <a:r>
              <a:rPr lang="en-US" sz="2800" dirty="0" smtClean="0"/>
              <a:t>experiences of </a:t>
            </a:r>
            <a:r>
              <a:rPr lang="en-US" sz="2800" dirty="0"/>
              <a:t>being separate </a:t>
            </a:r>
            <a:r>
              <a:rPr lang="en-US" sz="2800" dirty="0" smtClean="0"/>
              <a:t>from one’s </a:t>
            </a:r>
            <a:r>
              <a:rPr lang="en-US" sz="2800" dirty="0"/>
              <a:t>mind or body </a:t>
            </a:r>
            <a:r>
              <a:rPr lang="en-US" sz="2800" dirty="0" smtClean="0"/>
              <a:t>and/or experiences </a:t>
            </a:r>
            <a:r>
              <a:rPr lang="en-US" sz="2800" dirty="0"/>
              <a:t>that other </a:t>
            </a:r>
            <a:r>
              <a:rPr lang="en-US" sz="2800" dirty="0" smtClean="0"/>
              <a:t>people or </a:t>
            </a:r>
            <a:r>
              <a:rPr lang="en-US" sz="2800" dirty="0"/>
              <a:t>objects are </a:t>
            </a:r>
            <a:r>
              <a:rPr lang="en-US" sz="2800" dirty="0" smtClean="0"/>
              <a:t>unreal. </a:t>
            </a:r>
            <a:r>
              <a:rPr lang="en-US" sz="2800" dirty="0"/>
              <a:t>They might feel detached from their emotions. Objects around </a:t>
            </a:r>
            <a:r>
              <a:rPr lang="en-US" sz="2800" dirty="0" smtClean="0"/>
              <a:t>them might </a:t>
            </a:r>
            <a:r>
              <a:rPr lang="en-US" sz="2800" dirty="0"/>
              <a:t>appear distorted</a:t>
            </a:r>
            <a:r>
              <a:rPr lang="en-US" sz="2800" dirty="0" smtClean="0"/>
              <a:t>.</a:t>
            </a:r>
          </a:p>
          <a:p>
            <a:pPr marL="0" indent="0">
              <a:buNone/>
            </a:pPr>
            <a:r>
              <a:rPr lang="en-US" altLang="en-US" sz="2800" b="1" dirty="0" smtClean="0">
                <a:solidFill>
                  <a:schemeClr val="tx1"/>
                </a:solidFill>
              </a:rPr>
              <a:t>Dissociative </a:t>
            </a:r>
            <a:r>
              <a:rPr lang="en-US" altLang="en-US" sz="2800" b="1" dirty="0">
                <a:solidFill>
                  <a:schemeClr val="tx1"/>
                </a:solidFill>
              </a:rPr>
              <a:t>Identity </a:t>
            </a:r>
            <a:r>
              <a:rPr lang="en-US" altLang="en-US" sz="2800" b="1" dirty="0" smtClean="0">
                <a:solidFill>
                  <a:schemeClr val="tx1"/>
                </a:solidFill>
              </a:rPr>
              <a:t>Disorder (DID)</a:t>
            </a:r>
            <a:endParaRPr lang="en-US" altLang="en-US" sz="2800" b="1" dirty="0">
              <a:solidFill>
                <a:schemeClr val="tx1"/>
              </a:solidFill>
            </a:endParaRPr>
          </a:p>
          <a:p>
            <a:r>
              <a:rPr lang="en-US" altLang="en-US" sz="2800" dirty="0">
                <a:solidFill>
                  <a:schemeClr val="tx1"/>
                </a:solidFill>
              </a:rPr>
              <a:t>A person exhibits two or more distinct and alternating </a:t>
            </a:r>
            <a:r>
              <a:rPr lang="en-US" altLang="en-US" sz="2800" dirty="0" smtClean="0">
                <a:solidFill>
                  <a:schemeClr val="tx1"/>
                </a:solidFill>
              </a:rPr>
              <a:t>personalities (aka </a:t>
            </a:r>
            <a:r>
              <a:rPr lang="en-US" altLang="en-US" sz="2800" dirty="0">
                <a:solidFill>
                  <a:schemeClr val="tx1"/>
                </a:solidFill>
              </a:rPr>
              <a:t>Multiple Personality </a:t>
            </a:r>
            <a:r>
              <a:rPr lang="en-US" altLang="en-US" sz="2800" dirty="0" smtClean="0">
                <a:solidFill>
                  <a:schemeClr val="tx1"/>
                </a:solidFill>
              </a:rPr>
              <a:t>Disorder)</a:t>
            </a:r>
            <a:endParaRPr lang="en-US" altLang="en-US" sz="2800" dirty="0">
              <a:solidFill>
                <a:schemeClr val="tx1"/>
              </a:solidFill>
            </a:endParaRPr>
          </a:p>
          <a:p>
            <a:endParaRPr kumimoji="0" lang="en-US" altLang="en-US" sz="3200" dirty="0">
              <a:solidFill>
                <a:schemeClr val="tx1"/>
              </a:solidFill>
            </a:endParaRPr>
          </a:p>
        </p:txBody>
      </p:sp>
    </p:spTree>
    <p:extLst>
      <p:ext uri="{BB962C8B-B14F-4D97-AF65-F5344CB8AC3E}">
        <p14:creationId xmlns:p14="http://schemas.microsoft.com/office/powerpoint/2010/main" val="17356659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Personality disorders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2881511196"/>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Personality disorders</a:t>
            </a:r>
            <a:endParaRPr lang="en-US" dirty="0"/>
          </a:p>
        </p:txBody>
      </p:sp>
      <p:sp>
        <p:nvSpPr>
          <p:cNvPr id="5" name="Content Placeholder 4"/>
          <p:cNvSpPr>
            <a:spLocks noGrp="1"/>
          </p:cNvSpPr>
          <p:nvPr>
            <p:ph idx="1"/>
          </p:nvPr>
        </p:nvSpPr>
        <p:spPr/>
        <p:txBody>
          <a:bodyPr>
            <a:normAutofit/>
          </a:bodyPr>
          <a:lstStyle/>
          <a:p>
            <a:pPr marL="0" indent="0">
              <a:buNone/>
            </a:pPr>
            <a:r>
              <a:rPr lang="en-US" sz="3600" b="1" dirty="0"/>
              <a:t>Personality disorders</a:t>
            </a:r>
          </a:p>
          <a:p>
            <a:r>
              <a:rPr lang="en-US" sz="3600" dirty="0"/>
              <a:t>Psychological </a:t>
            </a:r>
            <a:r>
              <a:rPr lang="en-US" sz="3600" dirty="0" smtClean="0"/>
              <a:t>disorders characterized </a:t>
            </a:r>
            <a:r>
              <a:rPr lang="en-US" sz="3600" dirty="0"/>
              <a:t>by </a:t>
            </a:r>
            <a:r>
              <a:rPr lang="en-US" sz="3600" dirty="0" smtClean="0"/>
              <a:t>dysfunctional self </a:t>
            </a:r>
            <a:r>
              <a:rPr lang="en-US" sz="3600" dirty="0"/>
              <a:t>and </a:t>
            </a:r>
            <a:r>
              <a:rPr lang="en-US" sz="3600" dirty="0" smtClean="0"/>
              <a:t>interpersonal functioning </a:t>
            </a:r>
            <a:r>
              <a:rPr lang="en-US" sz="3600" dirty="0"/>
              <a:t>and </a:t>
            </a:r>
            <a:r>
              <a:rPr lang="en-US" sz="3600" dirty="0" smtClean="0"/>
              <a:t>long-term maladaptive </a:t>
            </a:r>
            <a:r>
              <a:rPr lang="en-US" sz="3600" dirty="0"/>
              <a:t>personality traits</a:t>
            </a:r>
          </a:p>
        </p:txBody>
      </p:sp>
    </p:spTree>
    <p:extLst>
      <p:ext uri="{BB962C8B-B14F-4D97-AF65-F5344CB8AC3E}">
        <p14:creationId xmlns:p14="http://schemas.microsoft.com/office/powerpoint/2010/main" val="104328597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Personality disorders</a:t>
            </a:r>
            <a:endParaRPr lang="en-US" dirty="0"/>
          </a:p>
        </p:txBody>
      </p:sp>
      <p:sp>
        <p:nvSpPr>
          <p:cNvPr id="3" name="Content Placeholder 2"/>
          <p:cNvSpPr>
            <a:spLocks noGrp="1"/>
          </p:cNvSpPr>
          <p:nvPr>
            <p:ph idx="1"/>
          </p:nvPr>
        </p:nvSpPr>
        <p:spPr>
          <a:xfrm>
            <a:off x="581192" y="2180496"/>
            <a:ext cx="11029615" cy="4309951"/>
          </a:xfrm>
        </p:spPr>
        <p:txBody>
          <a:bodyPr>
            <a:normAutofit/>
          </a:bodyPr>
          <a:lstStyle/>
          <a:p>
            <a:pPr marL="0" indent="0">
              <a:buNone/>
            </a:pPr>
            <a:r>
              <a:rPr lang="en-US" sz="3200" b="1" dirty="0"/>
              <a:t>Borderline </a:t>
            </a:r>
            <a:r>
              <a:rPr lang="en-US" sz="3200" b="1" dirty="0" smtClean="0"/>
              <a:t>personality disorder</a:t>
            </a:r>
            <a:endParaRPr lang="en-US" sz="3200" b="1" dirty="0"/>
          </a:p>
          <a:p>
            <a:r>
              <a:rPr lang="en-US" sz="3200" dirty="0"/>
              <a:t>A psychological disorder </a:t>
            </a:r>
            <a:r>
              <a:rPr lang="en-US" sz="3200" dirty="0" smtClean="0"/>
              <a:t>characterized by </a:t>
            </a:r>
            <a:r>
              <a:rPr lang="en-US" sz="3200" dirty="0"/>
              <a:t>a poorly </a:t>
            </a:r>
            <a:r>
              <a:rPr lang="en-US" sz="3200" dirty="0" smtClean="0"/>
              <a:t>developed or </a:t>
            </a:r>
            <a:r>
              <a:rPr lang="en-US" sz="3200" dirty="0"/>
              <a:t>unstable self, low </a:t>
            </a:r>
            <a:r>
              <a:rPr lang="en-US" sz="3200" dirty="0" smtClean="0"/>
              <a:t>empathy, conflicted </a:t>
            </a:r>
            <a:r>
              <a:rPr lang="en-US" sz="3200" dirty="0"/>
              <a:t>relationships, </a:t>
            </a:r>
            <a:r>
              <a:rPr lang="en-US" sz="3200" dirty="0" smtClean="0"/>
              <a:t>emotional instability</a:t>
            </a:r>
            <a:r>
              <a:rPr lang="en-US" sz="3200" dirty="0"/>
              <a:t>, </a:t>
            </a:r>
            <a:r>
              <a:rPr lang="en-US" sz="3200" dirty="0" smtClean="0"/>
              <a:t>hypersensitivity, and </a:t>
            </a:r>
            <a:r>
              <a:rPr lang="en-US" sz="3200" dirty="0"/>
              <a:t>risk-taking</a:t>
            </a:r>
          </a:p>
          <a:p>
            <a:pPr marL="0" indent="0">
              <a:buNone/>
            </a:pPr>
            <a:r>
              <a:rPr lang="en-US" sz="3200" b="1" dirty="0" smtClean="0"/>
              <a:t>Obsessive-compulsive personality </a:t>
            </a:r>
            <a:r>
              <a:rPr lang="en-US" sz="3200" b="1" dirty="0"/>
              <a:t>disorder</a:t>
            </a:r>
          </a:p>
          <a:p>
            <a:r>
              <a:rPr lang="en-US" sz="3200" dirty="0"/>
              <a:t>A psychological </a:t>
            </a:r>
            <a:r>
              <a:rPr lang="en-US" sz="3200" dirty="0" smtClean="0"/>
              <a:t>disorder characterized </a:t>
            </a:r>
            <a:r>
              <a:rPr lang="en-US" sz="3200" dirty="0"/>
              <a:t>by </a:t>
            </a:r>
            <a:r>
              <a:rPr lang="en-US" sz="3200" dirty="0" smtClean="0"/>
              <a:t>inflexibility, compulsiveness</a:t>
            </a:r>
            <a:r>
              <a:rPr lang="en-US" sz="3200" dirty="0"/>
              <a:t>, </a:t>
            </a:r>
            <a:r>
              <a:rPr lang="en-US" sz="3200" dirty="0" smtClean="0"/>
              <a:t>perfectionism, and </a:t>
            </a:r>
            <a:r>
              <a:rPr lang="en-US" sz="3200" dirty="0"/>
              <a:t>a focus on accomplishment</a:t>
            </a:r>
          </a:p>
        </p:txBody>
      </p:sp>
    </p:spTree>
    <p:extLst>
      <p:ext uri="{BB962C8B-B14F-4D97-AF65-F5344CB8AC3E}">
        <p14:creationId xmlns:p14="http://schemas.microsoft.com/office/powerpoint/2010/main" val="2515542994"/>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Personality disorders</a:t>
            </a:r>
            <a:endParaRPr lang="en-US" dirty="0"/>
          </a:p>
        </p:txBody>
      </p:sp>
      <p:sp>
        <p:nvSpPr>
          <p:cNvPr id="3" name="Content Placeholder 2"/>
          <p:cNvSpPr>
            <a:spLocks noGrp="1"/>
          </p:cNvSpPr>
          <p:nvPr>
            <p:ph idx="1"/>
          </p:nvPr>
        </p:nvSpPr>
        <p:spPr>
          <a:xfrm>
            <a:off x="581192" y="2180496"/>
            <a:ext cx="11029615" cy="4256163"/>
          </a:xfrm>
        </p:spPr>
        <p:txBody>
          <a:bodyPr>
            <a:noAutofit/>
          </a:bodyPr>
          <a:lstStyle/>
          <a:p>
            <a:pPr marL="0" indent="0">
              <a:buNone/>
            </a:pPr>
            <a:r>
              <a:rPr lang="en-US" sz="3200" b="1" dirty="0"/>
              <a:t>Avoidant </a:t>
            </a:r>
            <a:r>
              <a:rPr lang="en-US" sz="3200" b="1" dirty="0" smtClean="0"/>
              <a:t>personality disorder</a:t>
            </a:r>
            <a:endParaRPr lang="en-US" sz="3200" b="1" dirty="0"/>
          </a:p>
          <a:p>
            <a:r>
              <a:rPr lang="en-US" sz="3200" dirty="0"/>
              <a:t>A psychological </a:t>
            </a:r>
            <a:r>
              <a:rPr lang="en-US" sz="3200" dirty="0" smtClean="0"/>
              <a:t>disorder characterized </a:t>
            </a:r>
            <a:r>
              <a:rPr lang="en-US" sz="3200" dirty="0"/>
              <a:t>by avoidance </a:t>
            </a:r>
            <a:r>
              <a:rPr lang="en-US" sz="3200" dirty="0" smtClean="0"/>
              <a:t>of interpersonal </a:t>
            </a:r>
            <a:r>
              <a:rPr lang="en-US" sz="3200" dirty="0"/>
              <a:t>relationships, </a:t>
            </a:r>
            <a:r>
              <a:rPr lang="en-US" sz="3200" dirty="0" smtClean="0"/>
              <a:t>low self-esteem</a:t>
            </a:r>
            <a:r>
              <a:rPr lang="en-US" sz="3200" dirty="0"/>
              <a:t>, and anxiety </a:t>
            </a:r>
            <a:r>
              <a:rPr lang="en-US" sz="3200" dirty="0" smtClean="0"/>
              <a:t>with regard </a:t>
            </a:r>
            <a:r>
              <a:rPr lang="en-US" sz="3200" dirty="0"/>
              <a:t>to social situations</a:t>
            </a:r>
          </a:p>
          <a:p>
            <a:pPr marL="0" indent="0">
              <a:buNone/>
            </a:pPr>
            <a:r>
              <a:rPr lang="en-US" sz="3200" b="1" dirty="0"/>
              <a:t>Schizotypal </a:t>
            </a:r>
            <a:r>
              <a:rPr lang="en-US" sz="3200" b="1" dirty="0" smtClean="0"/>
              <a:t>personality disorder</a:t>
            </a:r>
            <a:endParaRPr lang="en-US" sz="3200" b="1" dirty="0"/>
          </a:p>
          <a:p>
            <a:r>
              <a:rPr lang="en-US" sz="3200" dirty="0"/>
              <a:t>A psychological disorder </a:t>
            </a:r>
            <a:r>
              <a:rPr lang="en-US" sz="3200" dirty="0" smtClean="0"/>
              <a:t>characterized by </a:t>
            </a:r>
            <a:r>
              <a:rPr lang="en-US" sz="3200" dirty="0"/>
              <a:t>thinking and </a:t>
            </a:r>
            <a:r>
              <a:rPr lang="en-US" sz="3200" dirty="0" smtClean="0"/>
              <a:t>behaving in </a:t>
            </a:r>
            <a:r>
              <a:rPr lang="en-US" sz="3200" dirty="0"/>
              <a:t>eccentric ways, limited </a:t>
            </a:r>
            <a:r>
              <a:rPr lang="en-US" sz="3200" dirty="0" smtClean="0"/>
              <a:t>or inappropriate </a:t>
            </a:r>
            <a:r>
              <a:rPr lang="en-US" sz="3200" dirty="0"/>
              <a:t>emotions, </a:t>
            </a:r>
            <a:r>
              <a:rPr lang="en-US" sz="3200" dirty="0" smtClean="0"/>
              <a:t>and suspiciousness </a:t>
            </a:r>
            <a:r>
              <a:rPr lang="en-US" sz="3200" dirty="0"/>
              <a:t>of others</a:t>
            </a:r>
          </a:p>
        </p:txBody>
      </p:sp>
    </p:spTree>
    <p:extLst>
      <p:ext uri="{BB962C8B-B14F-4D97-AF65-F5344CB8AC3E}">
        <p14:creationId xmlns:p14="http://schemas.microsoft.com/office/powerpoint/2010/main" val="5612860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Personality disorders</a:t>
            </a:r>
            <a:endParaRPr lang="en-US" dirty="0"/>
          </a:p>
        </p:txBody>
      </p:sp>
      <p:sp>
        <p:nvSpPr>
          <p:cNvPr id="3" name="Content Placeholder 2"/>
          <p:cNvSpPr>
            <a:spLocks noGrp="1"/>
          </p:cNvSpPr>
          <p:nvPr>
            <p:ph idx="1"/>
          </p:nvPr>
        </p:nvSpPr>
        <p:spPr>
          <a:xfrm>
            <a:off x="581192" y="2126708"/>
            <a:ext cx="11288079" cy="4435457"/>
          </a:xfrm>
        </p:spPr>
        <p:txBody>
          <a:bodyPr>
            <a:noAutofit/>
          </a:bodyPr>
          <a:lstStyle/>
          <a:p>
            <a:pPr marL="0" indent="0">
              <a:buNone/>
            </a:pPr>
            <a:r>
              <a:rPr lang="en-US" sz="3000" b="1" dirty="0"/>
              <a:t>Narcissistic </a:t>
            </a:r>
            <a:r>
              <a:rPr lang="en-US" sz="3000" b="1" dirty="0" smtClean="0"/>
              <a:t>personality disorder</a:t>
            </a:r>
            <a:endParaRPr lang="en-US" sz="3000" b="1" dirty="0"/>
          </a:p>
          <a:p>
            <a:r>
              <a:rPr lang="en-US" sz="3000" dirty="0"/>
              <a:t>A psychological </a:t>
            </a:r>
            <a:r>
              <a:rPr lang="en-US" sz="3000" dirty="0" smtClean="0"/>
              <a:t>disorder characterized </a:t>
            </a:r>
            <a:r>
              <a:rPr lang="en-US" sz="3000" dirty="0"/>
              <a:t>by </a:t>
            </a:r>
            <a:r>
              <a:rPr lang="en-US" sz="3000" dirty="0" smtClean="0"/>
              <a:t>a preoccupation </a:t>
            </a:r>
            <a:r>
              <a:rPr lang="en-US" sz="3000" dirty="0"/>
              <a:t>with </a:t>
            </a:r>
            <a:r>
              <a:rPr lang="en-US" sz="3000" dirty="0" smtClean="0"/>
              <a:t>oneself</a:t>
            </a:r>
          </a:p>
          <a:p>
            <a:pPr marL="0" indent="0">
              <a:buNone/>
            </a:pPr>
            <a:r>
              <a:rPr lang="en-US" sz="3000" b="1" dirty="0"/>
              <a:t>Antisocial (or </a:t>
            </a:r>
            <a:r>
              <a:rPr lang="en-US" sz="3000" b="1" dirty="0" err="1" smtClean="0"/>
              <a:t>dyssocial</a:t>
            </a:r>
            <a:r>
              <a:rPr lang="en-US" sz="3000" b="1" dirty="0" smtClean="0"/>
              <a:t>) personality </a:t>
            </a:r>
            <a:r>
              <a:rPr lang="en-US" sz="3000" b="1" dirty="0"/>
              <a:t>disorder</a:t>
            </a:r>
          </a:p>
          <a:p>
            <a:r>
              <a:rPr lang="en-US" sz="3000" dirty="0"/>
              <a:t>A psychological </a:t>
            </a:r>
            <a:r>
              <a:rPr lang="en-US" sz="3000" dirty="0" smtClean="0"/>
              <a:t>disorder characterized </a:t>
            </a:r>
            <a:r>
              <a:rPr lang="en-US" sz="3000" dirty="0"/>
              <a:t>by a </a:t>
            </a:r>
            <a:r>
              <a:rPr lang="en-US" sz="3000" dirty="0" smtClean="0"/>
              <a:t>focus on </a:t>
            </a:r>
            <a:r>
              <a:rPr lang="en-US" sz="3000" dirty="0"/>
              <a:t>personal desires, a </a:t>
            </a:r>
            <a:r>
              <a:rPr lang="en-US" sz="3000" dirty="0" smtClean="0"/>
              <a:t>lack of </a:t>
            </a:r>
            <a:r>
              <a:rPr lang="en-US" sz="3000" dirty="0"/>
              <a:t>concern for others, </a:t>
            </a:r>
            <a:r>
              <a:rPr lang="en-US" sz="3000" dirty="0" smtClean="0"/>
              <a:t>and impulsive </a:t>
            </a:r>
            <a:r>
              <a:rPr lang="en-US" sz="3000" dirty="0"/>
              <a:t>or risky behavior</a:t>
            </a:r>
          </a:p>
          <a:p>
            <a:r>
              <a:rPr lang="en-US" sz="3000" i="1" dirty="0" smtClean="0"/>
              <a:t>Psychopathy</a:t>
            </a:r>
            <a:r>
              <a:rPr lang="en-US" sz="3000" dirty="0" smtClean="0"/>
              <a:t>:  A </a:t>
            </a:r>
            <a:r>
              <a:rPr lang="en-US" sz="3000" dirty="0"/>
              <a:t>condition similar to </a:t>
            </a:r>
            <a:r>
              <a:rPr lang="en-US" sz="3000" dirty="0" smtClean="0"/>
              <a:t>antisocial personality </a:t>
            </a:r>
            <a:r>
              <a:rPr lang="en-US" sz="3000" dirty="0"/>
              <a:t>disorder </a:t>
            </a:r>
            <a:r>
              <a:rPr lang="en-US" sz="3000" dirty="0" smtClean="0"/>
              <a:t>that includes </a:t>
            </a:r>
            <a:r>
              <a:rPr lang="en-US" sz="3000" dirty="0"/>
              <a:t>arrogance, </a:t>
            </a:r>
            <a:r>
              <a:rPr lang="en-US" sz="3000" dirty="0" smtClean="0"/>
              <a:t>low empathy</a:t>
            </a:r>
            <a:r>
              <a:rPr lang="en-US" sz="3000" dirty="0"/>
              <a:t>, impulsive </a:t>
            </a:r>
            <a:r>
              <a:rPr lang="en-US" sz="3000" dirty="0" smtClean="0"/>
              <a:t>behavior, and </a:t>
            </a:r>
            <a:r>
              <a:rPr lang="en-US" sz="3000" dirty="0"/>
              <a:t>social deviance</a:t>
            </a:r>
          </a:p>
        </p:txBody>
      </p:sp>
    </p:spTree>
    <p:extLst>
      <p:ext uri="{BB962C8B-B14F-4D97-AF65-F5344CB8AC3E}">
        <p14:creationId xmlns:p14="http://schemas.microsoft.com/office/powerpoint/2010/main" val="135848235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type="body" idx="4294967295"/>
          </p:nvPr>
        </p:nvSpPr>
        <p:spPr>
          <a:xfrm>
            <a:off x="197224" y="575890"/>
            <a:ext cx="11797553" cy="1219200"/>
          </a:xfrm>
        </p:spPr>
        <p:txBody>
          <a:bodyPr>
            <a:normAutofit/>
          </a:bodyPr>
          <a:lstStyle/>
          <a:p>
            <a:pPr marL="0" indent="0" algn="ctr">
              <a:buNone/>
            </a:pPr>
            <a:r>
              <a:rPr kumimoji="0" lang="en-US" altLang="en-US" sz="3200" dirty="0"/>
              <a:t>PET scans illustrate reduced activation in a murderer’s frontal cortex</a:t>
            </a:r>
            <a:endParaRPr kumimoji="0" lang="en-US" altLang="en-US" sz="3200" dirty="0">
              <a:solidFill>
                <a:srgbClr val="FF0000"/>
              </a:solidFill>
            </a:endParaRPr>
          </a:p>
        </p:txBody>
      </p:sp>
      <p:grpSp>
        <p:nvGrpSpPr>
          <p:cNvPr id="41994" name="Group 10"/>
          <p:cNvGrpSpPr>
            <a:grpSpLocks/>
          </p:cNvGrpSpPr>
          <p:nvPr/>
        </p:nvGrpSpPr>
        <p:grpSpPr bwMode="auto">
          <a:xfrm>
            <a:off x="2438400" y="1615796"/>
            <a:ext cx="8104094" cy="4802934"/>
            <a:chOff x="960" y="1680"/>
            <a:chExt cx="3792" cy="2640"/>
          </a:xfrm>
        </p:grpSpPr>
        <p:pic>
          <p:nvPicPr>
            <p:cNvPr id="4199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 y="1956"/>
              <a:ext cx="3792" cy="2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992" name="Text Box 8"/>
            <p:cNvSpPr txBox="1">
              <a:spLocks noChangeArrowheads="1"/>
            </p:cNvSpPr>
            <p:nvPr/>
          </p:nvSpPr>
          <p:spPr bwMode="auto">
            <a:xfrm>
              <a:off x="1541" y="1687"/>
              <a:ext cx="667"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b="1">
                  <a:latin typeface="Arial" panose="020B0604020202020204" pitchFamily="34" charset="0"/>
                </a:rPr>
                <a:t>Normal</a:t>
              </a:r>
            </a:p>
          </p:txBody>
        </p:sp>
        <p:sp>
          <p:nvSpPr>
            <p:cNvPr id="41993" name="Text Box 9"/>
            <p:cNvSpPr txBox="1">
              <a:spLocks noChangeArrowheads="1"/>
            </p:cNvSpPr>
            <p:nvPr/>
          </p:nvSpPr>
          <p:spPr bwMode="auto">
            <a:xfrm>
              <a:off x="3456" y="1680"/>
              <a:ext cx="809"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b="1">
                  <a:latin typeface="Arial" panose="020B0604020202020204" pitchFamily="34" charset="0"/>
                </a:rPr>
                <a:t>Murderer</a:t>
              </a:r>
            </a:p>
          </p:txBody>
        </p:sp>
      </p:grpSp>
    </p:spTree>
    <p:extLst>
      <p:ext uri="{BB962C8B-B14F-4D97-AF65-F5344CB8AC3E}">
        <p14:creationId xmlns:p14="http://schemas.microsoft.com/office/powerpoint/2010/main" val="10435339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42" name="Picture 30" descr="figure-16-13.jpg                                               0001F5E7BFD                            B892F25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387" y="784412"/>
            <a:ext cx="10901083" cy="5508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1762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65359"/>
      </a:accent1>
      <a:accent2>
        <a:srgbClr val="ED8428"/>
      </a:accent2>
      <a:accent3>
        <a:srgbClr val="E6C46D"/>
      </a:accent3>
      <a:accent4>
        <a:srgbClr val="969FA7"/>
      </a:accent4>
      <a:accent5>
        <a:srgbClr val="A9C37C"/>
      </a:accent5>
      <a:accent6>
        <a:srgbClr val="5A8071"/>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5D8C9649-FBE1-4B5B-8258-8A170F9843A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Template>
  <TotalTime>445</TotalTime>
  <Words>4589</Words>
  <Application>Microsoft Office PowerPoint</Application>
  <PresentationFormat>Widescreen</PresentationFormat>
  <Paragraphs>642</Paragraphs>
  <Slides>89</Slides>
  <Notes>32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89</vt:i4>
      </vt:variant>
    </vt:vector>
  </HeadingPairs>
  <TitlesOfParts>
    <vt:vector size="98" baseType="lpstr">
      <vt:lpstr>ＭＳ Ｐゴシック</vt:lpstr>
      <vt:lpstr>Arial</vt:lpstr>
      <vt:lpstr>Calibri</vt:lpstr>
      <vt:lpstr>Gill Sans MT</vt:lpstr>
      <vt:lpstr>Times New Roman</vt:lpstr>
      <vt:lpstr>Wingdings</vt:lpstr>
      <vt:lpstr>Wingdings 2</vt:lpstr>
      <vt:lpstr>Dividend</vt:lpstr>
      <vt:lpstr>Chart</vt:lpstr>
      <vt:lpstr>Introduction to psychology</vt:lpstr>
      <vt:lpstr>Overview</vt:lpstr>
      <vt:lpstr>Psychopathology</vt:lpstr>
      <vt:lpstr>Abnormal behaviour:  What do we mean?</vt:lpstr>
      <vt:lpstr>Statistical abnormality </vt:lpstr>
      <vt:lpstr>Social nonconformity </vt:lpstr>
      <vt:lpstr>Social nonconformity </vt:lpstr>
      <vt:lpstr>Subjective discomfort</vt:lpstr>
      <vt:lpstr>Maladaptive behavior</vt:lpstr>
      <vt:lpstr>Three Criteria for Abnormality</vt:lpstr>
      <vt:lpstr>Historical Perspective</vt:lpstr>
      <vt:lpstr>Perspectives on psychological disorders</vt:lpstr>
      <vt:lpstr>Perspectives on psychological disorders</vt:lpstr>
      <vt:lpstr>Perspectives and Disorders</vt:lpstr>
      <vt:lpstr>The Diathesis-Stress Model</vt:lpstr>
      <vt:lpstr>Perspectives and Disorders</vt:lpstr>
      <vt:lpstr>PowerPoint Presentation</vt:lpstr>
      <vt:lpstr>Classifying Abnormal Behavior</vt:lpstr>
      <vt:lpstr>Diagnosis Criteria: DSM-5</vt:lpstr>
      <vt:lpstr>Mental Illness and the Law</vt:lpstr>
      <vt:lpstr>Important Terms</vt:lpstr>
      <vt:lpstr>Anxiety disorders</vt:lpstr>
      <vt:lpstr>Anxiety disorders</vt:lpstr>
      <vt:lpstr>phobia</vt:lpstr>
      <vt:lpstr>Specific phobia</vt:lpstr>
      <vt:lpstr>Specific phobia</vt:lpstr>
      <vt:lpstr>Social Phobia</vt:lpstr>
      <vt:lpstr>Explanations of Phobia: Biological</vt:lpstr>
      <vt:lpstr>Explanations of Phobia: Behavioural Factors</vt:lpstr>
      <vt:lpstr>Panic disorder</vt:lpstr>
      <vt:lpstr>Panic disorder</vt:lpstr>
      <vt:lpstr>Explanations of panic disorder: Biology</vt:lpstr>
      <vt:lpstr>Explanations of panic disorder: cognitive</vt:lpstr>
      <vt:lpstr>Posttraumatic stress disorder (PTSD)</vt:lpstr>
      <vt:lpstr>Posttraumatic stress disorder (PTSD)</vt:lpstr>
      <vt:lpstr>Obsessive-compulsive disorder (OCD)</vt:lpstr>
      <vt:lpstr>Obsessive-compulsive disorder</vt:lpstr>
      <vt:lpstr>Explanations of ocd: biological</vt:lpstr>
      <vt:lpstr>Explanations of ocd: Cognitive</vt:lpstr>
      <vt:lpstr>Mood Disorders</vt:lpstr>
      <vt:lpstr>Mood disorders</vt:lpstr>
      <vt:lpstr>Depression: Diagnostic Criteria</vt:lpstr>
      <vt:lpstr>Mood Disorders-Depression</vt:lpstr>
      <vt:lpstr>Mood Disorders-Depression</vt:lpstr>
      <vt:lpstr>Mood Disorders- Suicide</vt:lpstr>
      <vt:lpstr>Mood Disorders-Suicide</vt:lpstr>
      <vt:lpstr>Mood Disorders-Depression</vt:lpstr>
      <vt:lpstr>Mood Disorders-Depression</vt:lpstr>
      <vt:lpstr>Mood Disorders-Depression</vt:lpstr>
      <vt:lpstr>Bipolar disorder</vt:lpstr>
      <vt:lpstr>Mood disorders</vt:lpstr>
      <vt:lpstr>Mood disorders</vt:lpstr>
      <vt:lpstr>Bipolar Disorders</vt:lpstr>
      <vt:lpstr>Mood Disorders-Bipolar</vt:lpstr>
      <vt:lpstr>Neurotransmitters – Bipolar Disorders</vt:lpstr>
      <vt:lpstr>schizophrenia</vt:lpstr>
      <vt:lpstr>Schizophrenia</vt:lpstr>
      <vt:lpstr>Symptoms of Schizophrenia</vt:lpstr>
      <vt:lpstr>Hallucinations </vt:lpstr>
      <vt:lpstr>Delusions</vt:lpstr>
      <vt:lpstr>Common forms of delusions</vt:lpstr>
      <vt:lpstr>Common forms of Delusions</vt:lpstr>
      <vt:lpstr>Disorganized Thought &amp; Speech</vt:lpstr>
      <vt:lpstr>Disorganized Thought &amp; Speech</vt:lpstr>
      <vt:lpstr>Disorganized behavior</vt:lpstr>
      <vt:lpstr>Disorganized Movement</vt:lpstr>
      <vt:lpstr>Symptoms of Schizophrenia</vt:lpstr>
      <vt:lpstr>PowerPoint Presentation</vt:lpstr>
      <vt:lpstr>Explanations of schizophrenia</vt:lpstr>
      <vt:lpstr>Genetic Predisposition Risk of Developing Schizophrenia</vt:lpstr>
      <vt:lpstr>PowerPoint Presentation</vt:lpstr>
      <vt:lpstr>PowerPoint Presentation</vt:lpstr>
      <vt:lpstr>Brain Abnormalities</vt:lpstr>
      <vt:lpstr>Ventricle Enlargement</vt:lpstr>
      <vt:lpstr>Hypofrontality</vt:lpstr>
      <vt:lpstr>Neurotransmitter Abnormalities</vt:lpstr>
      <vt:lpstr>Prenatal Abnormalities</vt:lpstr>
      <vt:lpstr>Vulnerability – Stress Explanation</vt:lpstr>
      <vt:lpstr>Dissociative disorders</vt:lpstr>
      <vt:lpstr>Dissociative Disorders</vt:lpstr>
      <vt:lpstr>Dissociative Disorders</vt:lpstr>
      <vt:lpstr>Dissociative Disorders</vt:lpstr>
      <vt:lpstr>Personality disorders</vt:lpstr>
      <vt:lpstr>Personality disorders</vt:lpstr>
      <vt:lpstr>Personality disorders</vt:lpstr>
      <vt:lpstr>Personality disorders</vt:lpstr>
      <vt:lpstr>Personality disorders</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psychology</dc:title>
  <dc:creator>Dell</dc:creator>
  <cp:lastModifiedBy>Dell</cp:lastModifiedBy>
  <cp:revision>54</cp:revision>
  <dcterms:created xsi:type="dcterms:W3CDTF">2015-03-31T13:47:08Z</dcterms:created>
  <dcterms:modified xsi:type="dcterms:W3CDTF">2015-11-17T16:29:13Z</dcterms:modified>
</cp:coreProperties>
</file>