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081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15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239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29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677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787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510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899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64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91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B81F6-E92D-4B8A-803B-FBDAB4E29D86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16BA0-3761-4717-BF2B-B292B2BAA7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02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Linear Models and Matrix Algebra IV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945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Finding the Inverse Matrix</a:t>
            </a:r>
          </a:p>
          <a:p>
            <a:r>
              <a:rPr lang="en-US" dirty="0"/>
              <a:t>Cramer’s Rule</a:t>
            </a:r>
          </a:p>
          <a:p>
            <a:r>
              <a:rPr lang="en-US" dirty="0"/>
              <a:t>Application to Market and National-Income Models*</a:t>
            </a:r>
          </a:p>
          <a:p>
            <a:r>
              <a:rPr lang="en-US" dirty="0"/>
              <a:t>Leontief Input-Output Models*</a:t>
            </a:r>
          </a:p>
        </p:txBody>
      </p:sp>
    </p:spTree>
    <p:extLst>
      <p:ext uri="{BB962C8B-B14F-4D97-AF65-F5344CB8AC3E}">
        <p14:creationId xmlns:p14="http://schemas.microsoft.com/office/powerpoint/2010/main" val="983475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the Inverse Matrix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In summary, we can figure out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 by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adj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 general procedure for finding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 involves the following steps:</a:t>
                </a:r>
              </a:p>
              <a:p>
                <a:pPr marL="514350" indent="-514350">
                  <a:buFont typeface="+mj-lt"/>
                  <a:buAutoNum type="arabicParenR"/>
                </a:pPr>
                <a:r>
                  <a:rPr lang="en-US" dirty="0"/>
                  <a:t>Find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</a:p>
              <a:p>
                <a:pPr marL="514350" indent="-514350">
                  <a:buFont typeface="+mj-lt"/>
                  <a:buAutoNum type="arabicParenR"/>
                </a:pPr>
                <a:r>
                  <a:rPr lang="en-US" dirty="0"/>
                  <a:t>Find the cofactors of all the elements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and construct the cofactor matrix: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</m:d>
                      </m:e>
                    </m:d>
                  </m:oMath>
                </a14:m>
                <a:endParaRPr lang="en-US" dirty="0"/>
              </a:p>
              <a:p>
                <a:pPr marL="514350" indent="-514350">
                  <a:buFont typeface="+mj-lt"/>
                  <a:buAutoNum type="arabicParenR"/>
                </a:pPr>
                <a:r>
                  <a:rPr lang="en-US" dirty="0"/>
                  <a:t>Find </a:t>
                </a:r>
                <a:r>
                  <a:rPr lang="en-US" b="1" i="1" dirty="0" err="1"/>
                  <a:t>adjoint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from: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adj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endParaRPr lang="en-US" dirty="0"/>
              </a:p>
              <a:p>
                <a:pPr marL="514350" indent="-514350">
                  <a:buFont typeface="+mj-lt"/>
                  <a:buAutoNum type="arabicParenR"/>
                </a:pPr>
                <a:r>
                  <a:rPr lang="en-US" dirty="0"/>
                  <a:t>Divide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adj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with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 b="-1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7270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dirty="0"/>
                  <a:t>Find the inverse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11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12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mr>
                            <m:m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21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22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50000"/>
                  </a:lnSpc>
                  <a:buNone/>
                </a:pPr>
                <a:endParaRPr lang="en-US" b="0" i="0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adj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5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5723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dirty="0"/>
                  <a:t>Find the inverse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11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12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13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21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22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23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31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32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𝐶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33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				</a:t>
                </a:r>
              </a:p>
              <a:p>
                <a:pPr marL="225425" indent="0">
                  <a:lnSpc>
                    <a:spcPct val="150000"/>
                  </a:lnSpc>
                  <a:buNone/>
                </a:pPr>
                <a:endParaRPr lang="en-US" b="0" i="0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adj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  				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0875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Cramer’s Rule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r>
                  <a:rPr lang="en-US" dirty="0"/>
                  <a:t>Consider an equation system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,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. We know that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adj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This means that: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Sup>
                                  <m:sSub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  <m:mr>
                              <m:e>
                                <m:sSubSup>
                                  <m:sSub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Sup>
                                        <m:sSubSup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  <m:sup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∗</m:t>
                                          </m:r>
                                        </m:sup>
                                      </m:sSubSup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11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21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  <m:mr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12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22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…</m:t>
                                      </m:r>
                                    </m:e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1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  <m:m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…</m:t>
                                      </m:r>
                                    </m:e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1</m:t>
                                              </m:r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⋱</m:t>
                                      </m:r>
                                    </m:e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…</m:t>
                                      </m:r>
                                    </m:e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Sup>
                                  <m:sSub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  <m:mr>
                              <m:e>
                                <m:sSubSup>
                                  <m:sSub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Sup>
                                        <m:sSubSup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  <m:sup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∗</m:t>
                                          </m:r>
                                        </m:sup>
                                      </m:sSubSup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11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21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+…+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12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22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+…+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1</m:t>
                                              </m:r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sSub>
                                        <m:sSub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+…+</m:t>
                                      </m:r>
                                      <m:sSub>
                                        <m:sSub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𝐶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t="-25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3191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Cramer’s Rule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Observe that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dirty="0"/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If we replace the first column of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r>
                  <a:rPr lang="en-US" dirty="0"/>
                  <a:t>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, denoted by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, we can find that </a:t>
                </a:r>
              </a:p>
              <a:p>
                <a:pPr marL="0" indent="0" algn="ctr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d>
                          <m:dPr>
                            <m:begChr m:val="|"/>
                            <m:endChr m:val="|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dirty="0"/>
                  <a:t>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We can see that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1120" r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3802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Cramer’s Rule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In general, we construct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 by replacing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 err="1"/>
                  <a:t>th</a:t>
                </a:r>
                <a:r>
                  <a:rPr lang="en-US" dirty="0"/>
                  <a:t> column of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r>
                  <a:rPr lang="en-US" dirty="0"/>
                  <a:t>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. Then we can figure out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 from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b="0" dirty="0"/>
                  <a:t>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r="-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4465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Find the solution, using Cramer’s rule, of the equation system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7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10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−2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=8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6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+3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−2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=7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:endParaRPr lang="en-US" b="0" dirty="0"/>
              </a:p>
              <a:p>
                <a:pPr marL="0" indent="0">
                  <a:buNone/>
                </a:pPr>
                <a:endParaRPr lang="en-US" dirty="0"/>
              </a:p>
              <a:p>
                <a:pPr marL="225425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9670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Note on Homogenous-Equation Systems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The special case of equation system is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This is called a </a:t>
                </a:r>
                <a:r>
                  <a:rPr lang="en-US" b="1" i="1" dirty="0"/>
                  <a:t>homogenous-equation system</a:t>
                </a:r>
                <a:r>
                  <a:rPr lang="en-US" dirty="0"/>
                  <a:t>. </a:t>
                </a:r>
              </a:p>
              <a:p>
                <a:r>
                  <a:rPr lang="en-US" dirty="0"/>
                  <a:t>If the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nonsingular, a homogenous-equation system can yield only a </a:t>
                </a:r>
                <a:r>
                  <a:rPr lang="en-US" b="1" i="1" dirty="0"/>
                  <a:t>trivial solution</a:t>
                </a:r>
                <a:r>
                  <a:rPr lang="en-US" dirty="0"/>
                  <a:t>, that is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=…=</m:t>
                    </m:r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. This follows from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0=0.</m:t>
                    </m:r>
                  </m:oMath>
                </a14:m>
                <a:r>
                  <a:rPr lang="en-US" dirty="0"/>
                  <a:t> </a:t>
                </a:r>
              </a:p>
              <a:p>
                <a:r>
                  <a:rPr lang="en-US" dirty="0"/>
                  <a:t>The only way to get a </a:t>
                </a:r>
                <a:r>
                  <a:rPr lang="en-US" b="1" i="1" dirty="0"/>
                  <a:t>non</a:t>
                </a:r>
                <a:r>
                  <a:rPr lang="en-US" dirty="0"/>
                  <a:t>trivial solution from a homogenous equation system is to have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has to be singular matrix. Here, we can not get a unique solution of the system.  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2142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Algebra Vs Elimination of Variables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From computational point of view, matrix inversion and Cramer’s rule are not necessary more efficient than the method of successive eliminations of variables.</a:t>
            </a:r>
          </a:p>
          <a:p>
            <a:r>
              <a:rPr lang="en-US" dirty="0"/>
              <a:t>However, matrix methods have other merits:</a:t>
            </a:r>
          </a:p>
          <a:p>
            <a:pPr lvl="1"/>
            <a:r>
              <a:rPr lang="en-US" dirty="0"/>
              <a:t>Compact notation for any linear-equation system</a:t>
            </a:r>
          </a:p>
          <a:p>
            <a:pPr lvl="1"/>
            <a:r>
              <a:rPr lang="en-US" dirty="0"/>
              <a:t>Determinantal criterion for testing the existence of a unique solution</a:t>
            </a:r>
          </a:p>
          <a:p>
            <a:pPr lvl="1"/>
            <a:r>
              <a:rPr lang="en-US" dirty="0"/>
              <a:t>Analytical expressions of the solution</a:t>
            </a:r>
          </a:p>
          <a:p>
            <a:pPr lvl="1"/>
            <a:r>
              <a:rPr lang="en-US" dirty="0"/>
              <a:t>Under some circumstances, e.g. to solve at the same time several equation systems having an identical coefficient matrix, but different constant-term vectors, matrix method has an advantage.</a:t>
            </a:r>
          </a:p>
        </p:txBody>
      </p:sp>
    </p:spTree>
    <p:extLst>
      <p:ext uri="{BB962C8B-B14F-4D97-AF65-F5344CB8AC3E}">
        <p14:creationId xmlns:p14="http://schemas.microsoft.com/office/powerpoint/2010/main" val="3586284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Leontief Input-Output Models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In its static version, the input-output analysis of Professor </a:t>
                </a:r>
                <a:r>
                  <a:rPr lang="en-US" dirty="0" err="1"/>
                  <a:t>Wassily</a:t>
                </a:r>
                <a:r>
                  <a:rPr lang="en-US" dirty="0"/>
                  <a:t> Leontief deals with the question: “What level of output should each of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industries in an economy produce, in order that it will just be sufficient to satisfy the total demand for that product?”</a:t>
                </a:r>
              </a:p>
              <a:p>
                <a:r>
                  <a:rPr lang="en-US" dirty="0"/>
                  <a:t>The situation is that the output of any industry is needed as an input in many other industries or even in that industry itself. </a:t>
                </a:r>
              </a:p>
              <a:p>
                <a:r>
                  <a:rPr lang="en-US" dirty="0"/>
                  <a:t>The correct level of production in one industry, therefore, depends on the input requirements of all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industries.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5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0605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Structure of an Input-Output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751786664"/>
                  </p:ext>
                </p:extLst>
              </p:nvPr>
            </p:nvGraphicFramePr>
            <p:xfrm>
              <a:off x="1546122" y="1776463"/>
              <a:ext cx="8659543" cy="259588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741680">
                      <a:extLst>
                        <a:ext uri="{9D8B030D-6E8A-4147-A177-3AD203B41FA5}">
                          <a16:colId xmlns:a16="http://schemas.microsoft.com/office/drawing/2014/main" val="42100697"/>
                        </a:ext>
                      </a:extLst>
                    </a:gridCol>
                    <a:gridCol w="406718">
                      <a:extLst>
                        <a:ext uri="{9D8B030D-6E8A-4147-A177-3AD203B41FA5}">
                          <a16:colId xmlns:a16="http://schemas.microsoft.com/office/drawing/2014/main" val="2524838216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4278096627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4048268602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319350021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1170642778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206230145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gridSpan="5"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/>
                            <a:t>Output</a:t>
                          </a: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254289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III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98274491"/>
                      </a:ext>
                    </a:extLst>
                  </a:tr>
                  <a:tr h="370840">
                    <a:tc rowSpan="5"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/>
                            <a:t>Input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11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12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13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277183804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21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22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23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873681612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III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31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32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33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885945436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851812123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mtClean="0">
                                        <a:latin typeface="Cambria Math" panose="02040503050406030204" pitchFamily="18" charset="0"/>
                                      </a:rPr>
                                      <m:t>𝑛𝑛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6225680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751786664"/>
                  </p:ext>
                </p:extLst>
              </p:nvPr>
            </p:nvGraphicFramePr>
            <p:xfrm>
              <a:off x="1546122" y="1776463"/>
              <a:ext cx="8659543" cy="259588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741680">
                      <a:extLst>
                        <a:ext uri="{9D8B030D-6E8A-4147-A177-3AD203B41FA5}">
                          <a16:colId xmlns:a16="http://schemas.microsoft.com/office/drawing/2014/main" val="42100697"/>
                        </a:ext>
                      </a:extLst>
                    </a:gridCol>
                    <a:gridCol w="406718">
                      <a:extLst>
                        <a:ext uri="{9D8B030D-6E8A-4147-A177-3AD203B41FA5}">
                          <a16:colId xmlns:a16="http://schemas.microsoft.com/office/drawing/2014/main" val="2524838216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4278096627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4048268602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319350021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1170642778"/>
                        </a:ext>
                      </a:extLst>
                    </a:gridCol>
                    <a:gridCol w="1502229">
                      <a:extLst>
                        <a:ext uri="{9D8B030D-6E8A-4147-A177-3AD203B41FA5}">
                          <a16:colId xmlns:a16="http://schemas.microsoft.com/office/drawing/2014/main" val="206230145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gridSpan="5"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/>
                            <a:t>Output</a:t>
                          </a: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254289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III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</a:t>
                          </a: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98274491"/>
                      </a:ext>
                    </a:extLst>
                  </a:tr>
                  <a:tr h="370840">
                    <a:tc rowSpan="5"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/>
                            <a:t>Input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76829" t="-208197" r="-402033" b="-4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76113" t="-208197" r="-300405" b="-4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276113" t="-208197" r="-200405" b="-4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75709" t="-208197" r="-810" b="-4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77183804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76829" t="-308197" r="-402033" b="-3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76113" t="-308197" r="-300405" b="-3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276113" t="-308197" r="-200405" b="-3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75709" t="-308197" r="-810" b="-3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3681612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III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76829" t="-408197" r="-402033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76113" t="-408197" r="-300405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276113" t="-408197" r="-200405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75709" t="-408197" r="-810" b="-2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5945436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851812123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N</a:t>
                          </a:r>
                        </a:p>
                      </a:txBody>
                      <a:tcPr anchor="ctr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76829" t="-608197" r="-402033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76113" t="-608197" r="-300405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276113" t="-608197" r="-200405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/>
                            <a:t>…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75709" t="-608197" r="-810" b="-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225680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838200" y="4666620"/>
                <a:ext cx="10594258" cy="19883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000" b="1" dirty="0"/>
                  <a:t>Assumptions:</a:t>
                </a:r>
              </a:p>
              <a:p>
                <a:pPr marL="342900" indent="-342900">
                  <a:buAutoNum type="arabicParenBoth"/>
                </a:pPr>
                <a:r>
                  <a:rPr lang="en-US" sz="2000" dirty="0"/>
                  <a:t>Each industry produces only one homogenous commodity</a:t>
                </a:r>
              </a:p>
              <a:p>
                <a:pPr marL="342900" indent="-342900">
                  <a:buAutoNum type="arabicParenBoth"/>
                </a:pPr>
                <a:r>
                  <a:rPr lang="en-US" sz="2000" dirty="0"/>
                  <a:t>Each industry uses a fixed input ratio (or input combination) for the production of its output</a:t>
                </a:r>
              </a:p>
              <a:p>
                <a:pPr marL="342900" indent="-342900">
                  <a:buAutoNum type="arabicParenBoth"/>
                </a:pPr>
                <a:r>
                  <a:rPr lang="en-US" sz="2000" dirty="0"/>
                  <a:t>Production in every industry is subject to constant returns to scale</a:t>
                </a:r>
              </a:p>
              <a:p>
                <a:r>
                  <a:rPr lang="en-US" sz="2000" dirty="0"/>
                  <a:t>That is, in order to produce 1 unit of the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sz="2000" dirty="0" err="1"/>
                  <a:t>th</a:t>
                </a:r>
                <a:r>
                  <a:rPr lang="en-US" sz="2000" dirty="0"/>
                  <a:t> commodity, we require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en-US" sz="2000" dirty="0"/>
                  <a:t> units of the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sz="2000" dirty="0" err="1"/>
                  <a:t>th</a:t>
                </a:r>
                <a:r>
                  <a:rPr lang="en-US" sz="2000" dirty="0"/>
                  <a:t> commodity.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en-US" sz="2000" dirty="0"/>
                  <a:t> is called an </a:t>
                </a:r>
                <a:r>
                  <a:rPr lang="en-US" sz="2000" b="1" i="1" dirty="0"/>
                  <a:t>input coefficient</a:t>
                </a:r>
                <a:r>
                  <a:rPr lang="en-US" sz="2000" dirty="0"/>
                  <a:t>, and it is fixed.  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4666620"/>
                <a:ext cx="10594258" cy="1988365"/>
              </a:xfrm>
              <a:prstGeom prst="rect">
                <a:avLst/>
              </a:prstGeom>
              <a:blipFill>
                <a:blip r:embed="rId3"/>
                <a:stretch>
                  <a:fillRect l="-633" t="-1840" b="-3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7174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Open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For 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-industry economy, the input coefficients can be arranged into a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To allow for the presence of final demand and primary inputs, we must include in the model an </a:t>
                </a:r>
                <a:r>
                  <a:rPr lang="en-US" b="1" i="1" dirty="0"/>
                  <a:t>open sector</a:t>
                </a:r>
                <a:r>
                  <a:rPr lang="en-US" dirty="0"/>
                  <a:t> outside of the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-industry network.</a:t>
                </a:r>
              </a:p>
              <a:p>
                <a:r>
                  <a:rPr lang="en-US" dirty="0"/>
                  <a:t>The presence of the open sector requires that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&lt;1,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2187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Open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The output levels of all industries should satisfy the equations: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………………………………………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 above equation system can be rearranged into: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11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+(1−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−…−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………………………………………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−…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+(1−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6782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Open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dirty="0"/>
                  <a:t>In matrix notation, 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 be: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11</m:t>
                                          </m:r>
                                        </m:sub>
                                      </m:sSub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12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21</m:t>
                                          </m:r>
                                        </m:sub>
                                      </m:sSub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…</m:t>
                                      </m:r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…</m:t>
                                      </m:r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  <m:e>
                                      <m: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⋱</m:t>
                                      </m:r>
                                    </m:e>
                                    <m:e>
                                      <m: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…</m:t>
                                      </m:r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We can write: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The matrix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r>
                  <a:rPr lang="en-US" dirty="0"/>
                  <a:t> is called the </a:t>
                </a:r>
                <a:r>
                  <a:rPr lang="en-US" b="1" i="1" dirty="0"/>
                  <a:t>Leontief matrix</a:t>
                </a:r>
                <a:r>
                  <a:rPr lang="en-US" dirty="0"/>
                  <a:t>. As long as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</m:oMath>
                </a14:m>
                <a:r>
                  <a:rPr lang="en-US" dirty="0"/>
                  <a:t> is nonsingular, we can obtain the unique solution as: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9349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Numerical 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The input-coefficient matrix and the final demand are as follows: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.2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0.3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0.4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0.3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We can write the input-output system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 as: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0.3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0.4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0.3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</m:mr>
                          </m:m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By inverting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×3</m:t>
                    </m:r>
                  </m:oMath>
                </a14:m>
                <a:r>
                  <a:rPr lang="en-US" dirty="0"/>
                  <a:t> Leontief matrix, the solution can be found to be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Sup>
                                  <m:sSub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  <m:mr>
                              <m:e>
                                <m:sSubSup>
                                  <m:sSub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  <m:mr>
                              <m:e>
                                <m:sSubSup>
                                  <m:sSub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mr>
                          </m:m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0.384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66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0.3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62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0.2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21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0.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60</m:t>
                                </m:r>
                              </m:e>
                            </m:mr>
                          </m:m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24.84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20.68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18.36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06" t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0925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Assignment #3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Exercise 5.4 No. 5, 6</a:t>
            </a:r>
          </a:p>
          <a:p>
            <a:r>
              <a:rPr lang="en-US" dirty="0"/>
              <a:t>Exercise 5.5 No. 3</a:t>
            </a:r>
          </a:p>
          <a:p>
            <a:r>
              <a:rPr lang="en-US" dirty="0"/>
              <a:t>Exercise 5.7 No. 3 (Skip (b))</a:t>
            </a:r>
          </a:p>
        </p:txBody>
      </p:sp>
    </p:spTree>
    <p:extLst>
      <p:ext uri="{BB962C8B-B14F-4D97-AF65-F5344CB8AC3E}">
        <p14:creationId xmlns:p14="http://schemas.microsoft.com/office/powerpoint/2010/main" val="262377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1019</Words>
  <Application>Microsoft Office PowerPoint</Application>
  <PresentationFormat>Widescreen</PresentationFormat>
  <Paragraphs>145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Office Theme</vt:lpstr>
      <vt:lpstr>Linear Models and Matrix Algebra IV</vt:lpstr>
      <vt:lpstr>Outline</vt:lpstr>
      <vt:lpstr>Finding the Inverse Matrix</vt:lpstr>
      <vt:lpstr>Example 1</vt:lpstr>
      <vt:lpstr>Example 2</vt:lpstr>
      <vt:lpstr>Cramer’s Rule</vt:lpstr>
      <vt:lpstr>Cramer’s Rule</vt:lpstr>
      <vt:lpstr>Cramer’s Rule</vt:lpstr>
      <vt:lpstr>Example</vt:lpstr>
      <vt:lpstr>Note on Homogenous-Equation Systems</vt:lpstr>
      <vt:lpstr>Matrix Algebra Vs Elimination of Variables</vt:lpstr>
      <vt:lpstr>Leontief Input-Output Models</vt:lpstr>
      <vt:lpstr>Structure of an Input-Output Model</vt:lpstr>
      <vt:lpstr>The Open Model</vt:lpstr>
      <vt:lpstr>The Open Model</vt:lpstr>
      <vt:lpstr>The Open Model</vt:lpstr>
      <vt:lpstr>A Numerical Example</vt:lpstr>
      <vt:lpstr>Assignment #3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Linear Models and Matrix Algebra IV</dc:title>
  <dc:creator>Pawin S</dc:creator>
  <cp:lastModifiedBy>Pawin S</cp:lastModifiedBy>
  <cp:revision>15</cp:revision>
  <dcterms:created xsi:type="dcterms:W3CDTF">2017-02-11T00:24:13Z</dcterms:created>
  <dcterms:modified xsi:type="dcterms:W3CDTF">2017-02-14T11:29:48Z</dcterms:modified>
</cp:coreProperties>
</file>