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73" r:id="rId2"/>
    <p:sldId id="257" r:id="rId3"/>
    <p:sldId id="274" r:id="rId4"/>
    <p:sldId id="275" r:id="rId5"/>
    <p:sldId id="276" r:id="rId6"/>
    <p:sldId id="277" r:id="rId7"/>
    <p:sldId id="259" r:id="rId8"/>
    <p:sldId id="260" r:id="rId9"/>
  </p:sldIdLst>
  <p:sldSz cx="9144000" cy="6858000" type="screen4x3"/>
  <p:notesSz cx="7010400" cy="9296400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0000FF"/>
    <a:srgbClr val="FFFF99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81" autoAdjust="0"/>
    <p:restoredTop sz="94660"/>
  </p:normalViewPr>
  <p:slideViewPr>
    <p:cSldViewPr>
      <p:cViewPr varScale="1">
        <p:scale>
          <a:sx n="75" d="100"/>
          <a:sy n="75" d="100"/>
        </p:scale>
        <p:origin x="90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9921D700-6149-4CD9-8B57-2F27A6AA4EA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11F4B5F0-3177-4D51-8DF6-4F65D32C17A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4" name="Rectangle 4">
            <a:extLst>
              <a:ext uri="{FF2B5EF4-FFF2-40B4-BE49-F238E27FC236}">
                <a16:creationId xmlns:a16="http://schemas.microsoft.com/office/drawing/2014/main" id="{2863D49A-3D3A-42C0-BDC7-F9C711D359BF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5" name="Rectangle 5">
            <a:extLst>
              <a:ext uri="{FF2B5EF4-FFF2-40B4-BE49-F238E27FC236}">
                <a16:creationId xmlns:a16="http://schemas.microsoft.com/office/drawing/2014/main" id="{6146368B-96F5-4ACF-A10B-041E3F174DE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E8F80D4E-65EA-48B2-9052-6127B25ED9E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EE89D50-9EF1-409D-951F-77E1EE82803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61A9756-2AA1-47C6-84F7-B42D32DEAC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47A5BAA-F4AB-4B7B-91BA-D4224F87BC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7E48B-2891-4D4C-BE37-E85FB5B28AA0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579669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582363-E87A-4EDE-BFB8-E475DE3517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6A27723-22EB-4259-B237-2E7A4A25638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EFCCCC2-13C4-4C6E-B8A5-3F6685DEFB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BD9A5-990B-471A-9974-3CD64EEA7720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533112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D8B8C4C-E041-47DF-8CCB-45222089063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3D90DAA-EF36-48F8-9BC1-78C2587BA6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F88EE46-5513-48C1-941C-0644CD45B3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A5DAD-C476-4F9F-8BF9-574EB12A0F60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607958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A626B7-B9EC-485F-8D1F-E6687416F1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B46F242-3AFB-459C-A473-CC11EAAEAC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19FFBB-8204-44A8-84E6-2501543ACD8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F6A399-9974-4B90-B8AF-AB266990D24F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911677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BF4CA83-4D28-49FE-9D57-6A56F2C0D70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7F1664C-4183-49CB-880E-CD01C90853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6895FD6-1613-4830-B6B5-70F49E7BA0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6B8A8-CE0D-44D8-982A-68B74ACF3640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08922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271DE2C-DD6F-4C09-B78B-BECBBA9934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E400B56-BD45-4B19-B76B-BBFD4E55544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950C8E4-BA3C-4410-912B-55B2DFE31D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835E7-2B40-4DED-99C4-07779511ED37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162924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4503924-F2F7-4E83-A7D1-BEB9DD6C44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783DC794-14AA-4D5C-8B77-8E20B49AD2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E38D526-5A00-4752-9016-E8F5A4316E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5B7836-7A81-42C7-A13E-C28AAFE5BC30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864908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BAEF54-08A3-409B-B1EE-0EF36170CD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DC6EBB-3D43-4B38-AD65-29D0FF35089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69A22D-07E9-4085-8647-3D7E4C597B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500A0-D797-4C2B-BDEC-59AFCBF63634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21553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12EB6F-772C-4B0E-8BAD-B0774E06FA3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38688B7-2DFD-49C5-9A20-581BFA9C0AF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BF16877-78AB-4707-94FC-FFFA5C0E4AF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DD8A7C-58EB-433B-BB73-0A759347079B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911316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74CE812-3609-4A19-B777-E569BB6AC99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FED613-9736-44FC-BBD3-B9129371F7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01BECEF-3F0E-4F16-B903-5E2781B3D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C4E42-0F35-44AF-A286-94FCF6616B95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748251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A7D43E1-4A0A-47B6-B3FD-CA989ED11E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FB576A7-E45C-44B1-8271-EB171893973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DBEA46A-765C-47A9-8148-3FF65CAB48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D3F5C2-342A-4B7F-905D-484F15CC7593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626677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A6B267E-5AA3-4835-902B-7D25A3CA08A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7234A82-BFCE-4867-AA91-8055035053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9107C28-363F-41D8-8335-E6415C59F2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09A72-9FE8-45A7-B3E6-4F72810355BC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733110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4D8D0E2-64FE-4B2C-BEAE-0733F5298E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A261429-ED7F-4589-A261-9F9AD43A2A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/>
              <a:t>Click to edit Master text styles</a:t>
            </a:r>
          </a:p>
          <a:p>
            <a:pPr lvl="1"/>
            <a:r>
              <a:rPr lang="th-TH" altLang="th-TH"/>
              <a:t>Second level</a:t>
            </a:r>
          </a:p>
          <a:p>
            <a:pPr lvl="2"/>
            <a:r>
              <a:rPr lang="th-TH" altLang="th-TH"/>
              <a:t>Third level</a:t>
            </a:r>
          </a:p>
          <a:p>
            <a:pPr lvl="3"/>
            <a:r>
              <a:rPr lang="th-TH" altLang="th-TH"/>
              <a:t>Fourth level</a:t>
            </a:r>
          </a:p>
          <a:p>
            <a:pPr lvl="4"/>
            <a:r>
              <a:rPr lang="th-TH" altLang="th-TH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851C37F-B6C6-4A4B-A2CB-400C7FFBF0E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1494391-F688-4CD6-81D4-112D4D81965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43876EE1-E0D9-4760-92C9-484C0A53D6E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1AE69982-DA07-458A-8B01-D9337D98524A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F81679AD-B8E6-4A45-8BD2-B0D23F71FE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8625" y="285750"/>
            <a:ext cx="8358188" cy="642938"/>
          </a:xfrm>
          <a:solidFill>
            <a:srgbClr val="CCFF66"/>
          </a:solidFill>
        </p:spPr>
        <p:txBody>
          <a:bodyPr/>
          <a:lstStyle/>
          <a:p>
            <a:pPr algn="l" eaLnBrk="1" hangingPunct="1">
              <a:defRPr/>
            </a:pPr>
            <a:r>
              <a:rPr lang="en-US" sz="3200" dirty="0">
                <a:latin typeface="+mn-lt"/>
              </a:rPr>
              <a:t>7.2 Monetary Policy Effectiveness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598A18-BCEC-4E6B-B62B-3495C4F69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88" y="1285875"/>
            <a:ext cx="8358187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 sz="3200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492ABF6-C082-430A-BE6B-C8C7101103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1714500"/>
            <a:ext cx="88582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sz="2600" kern="0" dirty="0">
                <a:solidFill>
                  <a:schemeClr val="tx2"/>
                </a:solidFill>
                <a:latin typeface="+mn-lt"/>
                <a:ea typeface="+mj-ea"/>
                <a:cs typeface="+mj-cs"/>
              </a:rPr>
              <a:t>7.1.1 Monetary policy effectiveness and slope of IS curve</a:t>
            </a:r>
          </a:p>
          <a:p>
            <a:pPr eaLnBrk="1" hangingPunct="1">
              <a:defRPr/>
            </a:pPr>
            <a:endParaRPr lang="en-US" sz="2600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  <a:p>
            <a:pPr eaLnBrk="1" hangingPunct="1">
              <a:defRPr/>
            </a:pPr>
            <a:r>
              <a:rPr lang="en-US" sz="2600" kern="0" dirty="0">
                <a:solidFill>
                  <a:schemeClr val="tx2"/>
                </a:solidFill>
              </a:rPr>
              <a:t>7.1.2 Monetary policy effectiveness and slope of LM curve</a:t>
            </a:r>
          </a:p>
          <a:p>
            <a:pPr eaLnBrk="1" hangingPunct="1">
              <a:defRPr/>
            </a:pPr>
            <a:endParaRPr lang="en-US" sz="2600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  <a:p>
            <a:pPr eaLnBrk="1" hangingPunct="1">
              <a:defRPr/>
            </a:pPr>
            <a:endParaRPr lang="en-US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  <a:p>
            <a:pPr eaLnBrk="1" hangingPunct="1">
              <a:defRPr/>
            </a:pPr>
            <a:endParaRPr lang="en-US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1">
            <a:extLst>
              <a:ext uri="{FF2B5EF4-FFF2-40B4-BE49-F238E27FC236}">
                <a16:creationId xmlns:a16="http://schemas.microsoft.com/office/drawing/2014/main" id="{CBA80684-D76D-42CA-B19E-6D654D7BD776}"/>
              </a:ext>
            </a:extLst>
          </p:cNvPr>
          <p:cNvGrpSpPr>
            <a:grpSpLocks/>
          </p:cNvGrpSpPr>
          <p:nvPr/>
        </p:nvGrpSpPr>
        <p:grpSpPr bwMode="auto">
          <a:xfrm rot="-1054982">
            <a:off x="2743200" y="1905000"/>
            <a:ext cx="4368800" cy="2628900"/>
            <a:chOff x="2290" y="1434"/>
            <a:chExt cx="2721" cy="1656"/>
          </a:xfrm>
        </p:grpSpPr>
        <p:sp>
          <p:nvSpPr>
            <p:cNvPr id="4133" name="Line 42">
              <a:extLst>
                <a:ext uri="{FF2B5EF4-FFF2-40B4-BE49-F238E27FC236}">
                  <a16:creationId xmlns:a16="http://schemas.microsoft.com/office/drawing/2014/main" id="{387C1C6D-2E55-4DA5-AD84-AF5FF55A79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90" y="1434"/>
              <a:ext cx="2314" cy="1588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34" name="Text Box 43">
              <a:extLst>
                <a:ext uri="{FF2B5EF4-FFF2-40B4-BE49-F238E27FC236}">
                  <a16:creationId xmlns:a16="http://schemas.microsoft.com/office/drawing/2014/main" id="{1B847125-774C-4D94-9009-9249838BE6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8" y="2840"/>
              <a:ext cx="4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>
                  <a:solidFill>
                    <a:srgbClr val="0000FF"/>
                  </a:solidFill>
                </a:rPr>
                <a:t>IS</a:t>
              </a:r>
              <a:r>
                <a:rPr lang="en-US" altLang="th-TH" sz="2000" b="1" baseline="-25000">
                  <a:solidFill>
                    <a:srgbClr val="0000FF"/>
                  </a:solidFill>
                </a:rPr>
                <a:t>1</a:t>
              </a:r>
              <a:endParaRPr lang="th-TH" altLang="th-TH" sz="2000" b="1" baseline="-25000">
                <a:solidFill>
                  <a:srgbClr val="0000FF"/>
                </a:solidFill>
              </a:endParaRPr>
            </a:p>
          </p:txBody>
        </p:sp>
      </p:grpSp>
      <p:grpSp>
        <p:nvGrpSpPr>
          <p:cNvPr id="3" name="Group 44">
            <a:extLst>
              <a:ext uri="{FF2B5EF4-FFF2-40B4-BE49-F238E27FC236}">
                <a16:creationId xmlns:a16="http://schemas.microsoft.com/office/drawing/2014/main" id="{BB5D30DC-E658-488A-A424-F70A2561BC85}"/>
              </a:ext>
            </a:extLst>
          </p:cNvPr>
          <p:cNvGrpSpPr>
            <a:grpSpLocks/>
          </p:cNvGrpSpPr>
          <p:nvPr/>
        </p:nvGrpSpPr>
        <p:grpSpPr bwMode="auto">
          <a:xfrm rot="669464">
            <a:off x="2514600" y="2057400"/>
            <a:ext cx="4248150" cy="2606675"/>
            <a:chOff x="2154" y="1797"/>
            <a:chExt cx="2628" cy="1547"/>
          </a:xfrm>
        </p:grpSpPr>
        <p:sp>
          <p:nvSpPr>
            <p:cNvPr id="4131" name="Line 45">
              <a:extLst>
                <a:ext uri="{FF2B5EF4-FFF2-40B4-BE49-F238E27FC236}">
                  <a16:creationId xmlns:a16="http://schemas.microsoft.com/office/drawing/2014/main" id="{E8DFDC0F-22FD-4D4E-95B5-BABF251E30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4" y="1797"/>
              <a:ext cx="2177" cy="1497"/>
            </a:xfrm>
            <a:prstGeom prst="line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32" name="Text Box 46">
              <a:extLst>
                <a:ext uri="{FF2B5EF4-FFF2-40B4-BE49-F238E27FC236}">
                  <a16:creationId xmlns:a16="http://schemas.microsoft.com/office/drawing/2014/main" id="{2F0B7EE5-EAA8-4208-A9F5-0F1BAB3FB6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9" y="3109"/>
              <a:ext cx="453" cy="2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>
                  <a:solidFill>
                    <a:srgbClr val="990099"/>
                  </a:solidFill>
                </a:rPr>
                <a:t>IS</a:t>
              </a:r>
              <a:r>
                <a:rPr lang="en-US" altLang="th-TH" sz="2000" b="1" baseline="-25000">
                  <a:solidFill>
                    <a:srgbClr val="990099"/>
                  </a:solidFill>
                </a:rPr>
                <a:t>2</a:t>
              </a:r>
              <a:endParaRPr lang="th-TH" altLang="th-TH" sz="2000" b="1" baseline="-25000">
                <a:solidFill>
                  <a:srgbClr val="990099"/>
                </a:solidFill>
              </a:endParaRPr>
            </a:p>
          </p:txBody>
        </p:sp>
      </p:grpSp>
      <p:grpSp>
        <p:nvGrpSpPr>
          <p:cNvPr id="4100" name="Group 47">
            <a:extLst>
              <a:ext uri="{FF2B5EF4-FFF2-40B4-BE49-F238E27FC236}">
                <a16:creationId xmlns:a16="http://schemas.microsoft.com/office/drawing/2014/main" id="{31958A05-F4CC-4CC3-B169-20D9217582DA}"/>
              </a:ext>
            </a:extLst>
          </p:cNvPr>
          <p:cNvGrpSpPr>
            <a:grpSpLocks/>
          </p:cNvGrpSpPr>
          <p:nvPr/>
        </p:nvGrpSpPr>
        <p:grpSpPr bwMode="auto">
          <a:xfrm>
            <a:off x="2057400" y="1219200"/>
            <a:ext cx="5111750" cy="4119563"/>
            <a:chOff x="2018" y="1026"/>
            <a:chExt cx="3220" cy="2595"/>
          </a:xfrm>
        </p:grpSpPr>
        <p:grpSp>
          <p:nvGrpSpPr>
            <p:cNvPr id="4126" name="Group 48">
              <a:extLst>
                <a:ext uri="{FF2B5EF4-FFF2-40B4-BE49-F238E27FC236}">
                  <a16:creationId xmlns:a16="http://schemas.microsoft.com/office/drawing/2014/main" id="{B2593B1A-608E-4E7D-863B-07C025834E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54" y="1298"/>
              <a:ext cx="2540" cy="2222"/>
              <a:chOff x="1746" y="981"/>
              <a:chExt cx="2540" cy="2086"/>
            </a:xfrm>
          </p:grpSpPr>
          <p:sp>
            <p:nvSpPr>
              <p:cNvPr id="4129" name="Line 49">
                <a:extLst>
                  <a:ext uri="{FF2B5EF4-FFF2-40B4-BE49-F238E27FC236}">
                    <a16:creationId xmlns:a16="http://schemas.microsoft.com/office/drawing/2014/main" id="{B3AA1F4F-08D6-4FE2-86C5-6D44DC30B3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30" name="Line 50">
                <a:extLst>
                  <a:ext uri="{FF2B5EF4-FFF2-40B4-BE49-F238E27FC236}">
                    <a16:creationId xmlns:a16="http://schemas.microsoft.com/office/drawing/2014/main" id="{07256D37-838E-4961-A686-A4699109D1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127" name="Text Box 51">
              <a:extLst>
                <a:ext uri="{FF2B5EF4-FFF2-40B4-BE49-F238E27FC236}">
                  <a16:creationId xmlns:a16="http://schemas.microsoft.com/office/drawing/2014/main" id="{BC48D7B9-2620-421C-AC8C-3AA5F5C769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18" y="1026"/>
              <a:ext cx="45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r</a:t>
              </a:r>
              <a:endParaRPr lang="th-TH" altLang="th-TH" sz="2800" baseline="-25000"/>
            </a:p>
          </p:txBody>
        </p:sp>
        <p:sp>
          <p:nvSpPr>
            <p:cNvPr id="4128" name="Text Box 52">
              <a:extLst>
                <a:ext uri="{FF2B5EF4-FFF2-40B4-BE49-F238E27FC236}">
                  <a16:creationId xmlns:a16="http://schemas.microsoft.com/office/drawing/2014/main" id="{0DE313D0-CF64-4CB7-A46C-1B6806FAA8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40" y="3294"/>
              <a:ext cx="49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Y</a:t>
              </a:r>
              <a:endParaRPr lang="th-TH" altLang="th-TH" sz="2800"/>
            </a:p>
          </p:txBody>
        </p:sp>
      </p:grpSp>
      <p:grpSp>
        <p:nvGrpSpPr>
          <p:cNvPr id="6" name="Group 53">
            <a:extLst>
              <a:ext uri="{FF2B5EF4-FFF2-40B4-BE49-F238E27FC236}">
                <a16:creationId xmlns:a16="http://schemas.microsoft.com/office/drawing/2014/main" id="{C705EFE8-A417-4083-8FC2-7E2059D5910E}"/>
              </a:ext>
            </a:extLst>
          </p:cNvPr>
          <p:cNvGrpSpPr>
            <a:grpSpLocks/>
          </p:cNvGrpSpPr>
          <p:nvPr/>
        </p:nvGrpSpPr>
        <p:grpSpPr bwMode="auto">
          <a:xfrm>
            <a:off x="2849563" y="1506538"/>
            <a:ext cx="3671887" cy="2879725"/>
            <a:chOff x="2517" y="1207"/>
            <a:chExt cx="2313" cy="1814"/>
          </a:xfrm>
        </p:grpSpPr>
        <p:sp>
          <p:nvSpPr>
            <p:cNvPr id="4124" name="Line 54">
              <a:extLst>
                <a:ext uri="{FF2B5EF4-FFF2-40B4-BE49-F238E27FC236}">
                  <a16:creationId xmlns:a16="http://schemas.microsoft.com/office/drawing/2014/main" id="{4B737EA3-833A-4D21-9CBB-9D185AEB5E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7" y="1389"/>
              <a:ext cx="1814" cy="16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25" name="Text Box 55">
              <a:extLst>
                <a:ext uri="{FF2B5EF4-FFF2-40B4-BE49-F238E27FC236}">
                  <a16:creationId xmlns:a16="http://schemas.microsoft.com/office/drawing/2014/main" id="{CBACB358-964F-436E-9416-B213A43A7E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1" y="1207"/>
              <a:ext cx="49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LM</a:t>
              </a:r>
              <a:endParaRPr lang="th-TH" altLang="th-TH" sz="2000" b="1"/>
            </a:p>
          </p:txBody>
        </p:sp>
      </p:grpSp>
      <p:sp>
        <p:nvSpPr>
          <p:cNvPr id="4102" name="Text Box 56">
            <a:extLst>
              <a:ext uri="{FF2B5EF4-FFF2-40B4-BE49-F238E27FC236}">
                <a16:creationId xmlns:a16="http://schemas.microsoft.com/office/drawing/2014/main" id="{9E5863A3-278E-4DA9-B90E-184146D496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1795463"/>
            <a:ext cx="20161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th-TH" sz="2800"/>
          </a:p>
        </p:txBody>
      </p:sp>
      <p:grpSp>
        <p:nvGrpSpPr>
          <p:cNvPr id="7" name="Group 57">
            <a:extLst>
              <a:ext uri="{FF2B5EF4-FFF2-40B4-BE49-F238E27FC236}">
                <a16:creationId xmlns:a16="http://schemas.microsoft.com/office/drawing/2014/main" id="{0C7012F4-30C5-4754-803B-3DC90B859F5F}"/>
              </a:ext>
            </a:extLst>
          </p:cNvPr>
          <p:cNvGrpSpPr>
            <a:grpSpLocks/>
          </p:cNvGrpSpPr>
          <p:nvPr/>
        </p:nvGrpSpPr>
        <p:grpSpPr bwMode="auto">
          <a:xfrm>
            <a:off x="4038600" y="3200400"/>
            <a:ext cx="504825" cy="2447925"/>
            <a:chOff x="3016" y="2523"/>
            <a:chExt cx="318" cy="1227"/>
          </a:xfrm>
        </p:grpSpPr>
        <p:sp>
          <p:nvSpPr>
            <p:cNvPr id="4122" name="Line 58">
              <a:extLst>
                <a:ext uri="{FF2B5EF4-FFF2-40B4-BE49-F238E27FC236}">
                  <a16:creationId xmlns:a16="http://schemas.microsoft.com/office/drawing/2014/main" id="{900ADB1B-A193-48EA-9DAD-49606A2C00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2523"/>
              <a:ext cx="0" cy="99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23" name="Text Box 59">
              <a:extLst>
                <a:ext uri="{FF2B5EF4-FFF2-40B4-BE49-F238E27FC236}">
                  <a16:creationId xmlns:a16="http://schemas.microsoft.com/office/drawing/2014/main" id="{DBC22E07-362C-4331-8BA1-EF3C3EC99D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16" y="3566"/>
              <a:ext cx="318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 b="1"/>
                <a:t>Y</a:t>
              </a:r>
              <a:r>
                <a:rPr lang="en-US" altLang="th-TH" sz="1800" b="1" baseline="-25000"/>
                <a:t>0</a:t>
              </a:r>
              <a:endParaRPr lang="th-TH" altLang="th-TH" sz="1800" b="1"/>
            </a:p>
          </p:txBody>
        </p:sp>
      </p:grpSp>
      <p:grpSp>
        <p:nvGrpSpPr>
          <p:cNvPr id="8" name="Group 60">
            <a:extLst>
              <a:ext uri="{FF2B5EF4-FFF2-40B4-BE49-F238E27FC236}">
                <a16:creationId xmlns:a16="http://schemas.microsoft.com/office/drawing/2014/main" id="{E3C76D9B-A455-41C5-A692-D3FCDD6376F4}"/>
              </a:ext>
            </a:extLst>
          </p:cNvPr>
          <p:cNvGrpSpPr>
            <a:grpSpLocks/>
          </p:cNvGrpSpPr>
          <p:nvPr/>
        </p:nvGrpSpPr>
        <p:grpSpPr bwMode="auto">
          <a:xfrm>
            <a:off x="4419600" y="3657600"/>
            <a:ext cx="533400" cy="1990725"/>
            <a:chOff x="3334" y="2205"/>
            <a:chExt cx="318" cy="1668"/>
          </a:xfrm>
        </p:grpSpPr>
        <p:sp>
          <p:nvSpPr>
            <p:cNvPr id="4120" name="Line 61">
              <a:extLst>
                <a:ext uri="{FF2B5EF4-FFF2-40B4-BE49-F238E27FC236}">
                  <a16:creationId xmlns:a16="http://schemas.microsoft.com/office/drawing/2014/main" id="{F397A409-59DF-42BB-8B11-F17116162D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24" y="2205"/>
              <a:ext cx="0" cy="1316"/>
            </a:xfrm>
            <a:prstGeom prst="line">
              <a:avLst/>
            </a:prstGeom>
            <a:noFill/>
            <a:ln w="12700">
              <a:solidFill>
                <a:srgbClr val="990099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21" name="Text Box 62">
              <a:extLst>
                <a:ext uri="{FF2B5EF4-FFF2-40B4-BE49-F238E27FC236}">
                  <a16:creationId xmlns:a16="http://schemas.microsoft.com/office/drawing/2014/main" id="{89DEFD08-E1C1-4622-A300-1954FB562B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34" y="3566"/>
              <a:ext cx="318" cy="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 b="1">
                  <a:solidFill>
                    <a:srgbClr val="990099"/>
                  </a:solidFill>
                </a:rPr>
                <a:t>Y</a:t>
              </a:r>
              <a:r>
                <a:rPr lang="en-US" altLang="th-TH" sz="1800" b="1" baseline="-25000">
                  <a:solidFill>
                    <a:srgbClr val="990099"/>
                  </a:solidFill>
                </a:rPr>
                <a:t>2</a:t>
              </a:r>
              <a:endParaRPr lang="th-TH" altLang="th-TH" sz="1800" b="1">
                <a:solidFill>
                  <a:srgbClr val="990099"/>
                </a:solidFill>
              </a:endParaRPr>
            </a:p>
          </p:txBody>
        </p:sp>
      </p:grpSp>
      <p:grpSp>
        <p:nvGrpSpPr>
          <p:cNvPr id="9" name="Group 63">
            <a:extLst>
              <a:ext uri="{FF2B5EF4-FFF2-40B4-BE49-F238E27FC236}">
                <a16:creationId xmlns:a16="http://schemas.microsoft.com/office/drawing/2014/main" id="{69DB0AF5-1BA1-4227-9182-BA3F70911FA5}"/>
              </a:ext>
            </a:extLst>
          </p:cNvPr>
          <p:cNvGrpSpPr>
            <a:grpSpLocks/>
          </p:cNvGrpSpPr>
          <p:nvPr/>
        </p:nvGrpSpPr>
        <p:grpSpPr bwMode="auto">
          <a:xfrm>
            <a:off x="3962400" y="2743200"/>
            <a:ext cx="504825" cy="431800"/>
            <a:chOff x="2971" y="2251"/>
            <a:chExt cx="318" cy="272"/>
          </a:xfrm>
        </p:grpSpPr>
        <p:sp>
          <p:nvSpPr>
            <p:cNvPr id="4118" name="Text Box 64">
              <a:extLst>
                <a:ext uri="{FF2B5EF4-FFF2-40B4-BE49-F238E27FC236}">
                  <a16:creationId xmlns:a16="http://schemas.microsoft.com/office/drawing/2014/main" id="{B66B0ABA-9124-4ED0-8448-073CB72181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1" y="2251"/>
              <a:ext cx="3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/>
                <a:t>E</a:t>
              </a:r>
              <a:r>
                <a:rPr lang="en-US" altLang="th-TH" sz="1800" baseline="-25000"/>
                <a:t>0</a:t>
              </a:r>
              <a:endParaRPr lang="th-TH" altLang="th-TH" sz="1800"/>
            </a:p>
          </p:txBody>
        </p:sp>
        <p:sp>
          <p:nvSpPr>
            <p:cNvPr id="4119" name="Oval 65">
              <a:extLst>
                <a:ext uri="{FF2B5EF4-FFF2-40B4-BE49-F238E27FC236}">
                  <a16:creationId xmlns:a16="http://schemas.microsoft.com/office/drawing/2014/main" id="{02004EAF-8C06-4861-9F3B-DA1F0360D9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2478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th-TH" sz="2800"/>
            </a:p>
          </p:txBody>
        </p:sp>
      </p:grpSp>
      <p:grpSp>
        <p:nvGrpSpPr>
          <p:cNvPr id="10" name="Group 75">
            <a:extLst>
              <a:ext uri="{FF2B5EF4-FFF2-40B4-BE49-F238E27FC236}">
                <a16:creationId xmlns:a16="http://schemas.microsoft.com/office/drawing/2014/main" id="{8EBB704E-34B8-4977-86B4-41133C505297}"/>
              </a:ext>
            </a:extLst>
          </p:cNvPr>
          <p:cNvGrpSpPr>
            <a:grpSpLocks/>
          </p:cNvGrpSpPr>
          <p:nvPr/>
        </p:nvGrpSpPr>
        <p:grpSpPr bwMode="auto">
          <a:xfrm>
            <a:off x="4648200" y="3352800"/>
            <a:ext cx="504825" cy="2292350"/>
            <a:chOff x="3606" y="2432"/>
            <a:chExt cx="318" cy="1350"/>
          </a:xfrm>
        </p:grpSpPr>
        <p:sp>
          <p:nvSpPr>
            <p:cNvPr id="4116" name="Line 76">
              <a:extLst>
                <a:ext uri="{FF2B5EF4-FFF2-40B4-BE49-F238E27FC236}">
                  <a16:creationId xmlns:a16="http://schemas.microsoft.com/office/drawing/2014/main" id="{E726FEA9-B485-4AB0-B7D1-9827C4E45E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2" y="2432"/>
              <a:ext cx="0" cy="1089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7" name="Text Box 77">
              <a:extLst>
                <a:ext uri="{FF2B5EF4-FFF2-40B4-BE49-F238E27FC236}">
                  <a16:creationId xmlns:a16="http://schemas.microsoft.com/office/drawing/2014/main" id="{D94FD99F-5518-4285-99A9-371C5647C6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6" y="3566"/>
              <a:ext cx="318" cy="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 b="1">
                  <a:solidFill>
                    <a:srgbClr val="0000FF"/>
                  </a:solidFill>
                </a:rPr>
                <a:t>Y</a:t>
              </a:r>
              <a:r>
                <a:rPr lang="en-US" altLang="th-TH" sz="1800" b="1" baseline="-25000">
                  <a:solidFill>
                    <a:srgbClr val="0000FF"/>
                  </a:solidFill>
                </a:rPr>
                <a:t>1</a:t>
              </a:r>
              <a:endParaRPr lang="th-TH" altLang="th-TH" sz="1800" b="1">
                <a:solidFill>
                  <a:srgbClr val="0000FF"/>
                </a:solidFill>
              </a:endParaRPr>
            </a:p>
          </p:txBody>
        </p:sp>
      </p:grpSp>
      <p:grpSp>
        <p:nvGrpSpPr>
          <p:cNvPr id="11" name="Group 78">
            <a:extLst>
              <a:ext uri="{FF2B5EF4-FFF2-40B4-BE49-F238E27FC236}">
                <a16:creationId xmlns:a16="http://schemas.microsoft.com/office/drawing/2014/main" id="{CAF3E5E5-A1A3-4C05-8B86-B95BFD4F2DA1}"/>
              </a:ext>
            </a:extLst>
          </p:cNvPr>
          <p:cNvGrpSpPr>
            <a:grpSpLocks/>
          </p:cNvGrpSpPr>
          <p:nvPr/>
        </p:nvGrpSpPr>
        <p:grpSpPr bwMode="auto">
          <a:xfrm>
            <a:off x="3124200" y="2057400"/>
            <a:ext cx="3671888" cy="2879725"/>
            <a:chOff x="2517" y="1207"/>
            <a:chExt cx="2313" cy="1814"/>
          </a:xfrm>
        </p:grpSpPr>
        <p:sp>
          <p:nvSpPr>
            <p:cNvPr id="4114" name="Line 79">
              <a:extLst>
                <a:ext uri="{FF2B5EF4-FFF2-40B4-BE49-F238E27FC236}">
                  <a16:creationId xmlns:a16="http://schemas.microsoft.com/office/drawing/2014/main" id="{D2683006-4424-44FE-BDC0-20A6D24B5E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7" y="1389"/>
              <a:ext cx="1814" cy="16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Text Box 80">
              <a:extLst>
                <a:ext uri="{FF2B5EF4-FFF2-40B4-BE49-F238E27FC236}">
                  <a16:creationId xmlns:a16="http://schemas.microsoft.com/office/drawing/2014/main" id="{0C40E828-A670-47E2-9E93-75534AA354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1" y="1207"/>
              <a:ext cx="49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LM’</a:t>
              </a:r>
              <a:endParaRPr lang="th-TH" altLang="th-TH" sz="2000" b="1"/>
            </a:p>
          </p:txBody>
        </p:sp>
      </p:grpSp>
      <p:sp>
        <p:nvSpPr>
          <p:cNvPr id="3156" name="Oval 84">
            <a:extLst>
              <a:ext uri="{FF2B5EF4-FFF2-40B4-BE49-F238E27FC236}">
                <a16:creationId xmlns:a16="http://schemas.microsoft.com/office/drawing/2014/main" id="{B3ADC09F-F8FF-4F68-ABFF-89AE82BB13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581400"/>
            <a:ext cx="73025" cy="714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sp>
        <p:nvSpPr>
          <p:cNvPr id="3155" name="Oval 83">
            <a:extLst>
              <a:ext uri="{FF2B5EF4-FFF2-40B4-BE49-F238E27FC236}">
                <a16:creationId xmlns:a16="http://schemas.microsoft.com/office/drawing/2014/main" id="{F4CE263C-36D1-4E2F-8302-BC40379F60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3352800"/>
            <a:ext cx="73025" cy="714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grpSp>
        <p:nvGrpSpPr>
          <p:cNvPr id="12" name="Group 85">
            <a:extLst>
              <a:ext uri="{FF2B5EF4-FFF2-40B4-BE49-F238E27FC236}">
                <a16:creationId xmlns:a16="http://schemas.microsoft.com/office/drawing/2014/main" id="{29C51FCF-9DDF-4373-BE51-D3FDCB58B7FD}"/>
              </a:ext>
            </a:extLst>
          </p:cNvPr>
          <p:cNvGrpSpPr>
            <a:grpSpLocks/>
          </p:cNvGrpSpPr>
          <p:nvPr/>
        </p:nvGrpSpPr>
        <p:grpSpPr bwMode="auto">
          <a:xfrm>
            <a:off x="1447800" y="2819400"/>
            <a:ext cx="2743200" cy="396875"/>
            <a:chOff x="2784" y="1872"/>
            <a:chExt cx="1200" cy="260"/>
          </a:xfrm>
        </p:grpSpPr>
        <p:sp>
          <p:nvSpPr>
            <p:cNvPr id="4112" name="Text Box 86">
              <a:extLst>
                <a:ext uri="{FF2B5EF4-FFF2-40B4-BE49-F238E27FC236}">
                  <a16:creationId xmlns:a16="http://schemas.microsoft.com/office/drawing/2014/main" id="{D36797D5-E4F5-4311-819F-167A21BE15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4" y="1872"/>
              <a:ext cx="494" cy="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     r</a:t>
              </a:r>
              <a:r>
                <a:rPr lang="en-US" altLang="th-TH" sz="2000" b="1" baseline="-25000"/>
                <a:t>0</a:t>
              </a:r>
              <a:endParaRPr lang="th-TH" altLang="th-TH" sz="2000" b="1" baseline="-25000"/>
            </a:p>
          </p:txBody>
        </p:sp>
        <p:sp>
          <p:nvSpPr>
            <p:cNvPr id="4113" name="Line 87">
              <a:extLst>
                <a:ext uri="{FF2B5EF4-FFF2-40B4-BE49-F238E27FC236}">
                  <a16:creationId xmlns:a16="http://schemas.microsoft.com/office/drawing/2014/main" id="{15C7F994-9F62-48A6-A22C-7A281F414D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68" y="2064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9" name="Rectangle 4">
            <a:extLst>
              <a:ext uri="{FF2B5EF4-FFF2-40B4-BE49-F238E27FC236}">
                <a16:creationId xmlns:a16="http://schemas.microsoft.com/office/drawing/2014/main" id="{E867F656-F96F-48BA-B811-32034838E6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736012" cy="5048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kern="0" dirty="0">
                <a:solidFill>
                  <a:srgbClr val="002060"/>
                </a:solidFill>
              </a:rPr>
              <a:t>7.2.1  Monetary policy effectiveness and slope of IS curve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56" grpId="0" animBg="1"/>
      <p:bldP spid="31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1BC904C2-80F7-40A0-9D6F-CD772E0B9A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838200"/>
            <a:ext cx="6929438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0000FF"/>
                </a:solidFill>
                <a:latin typeface="+mn-lt"/>
              </a:rPr>
              <a:t>(a) IS</a:t>
            </a:r>
            <a:r>
              <a:rPr lang="th-TH" sz="24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+mn-lt"/>
              </a:rPr>
              <a:t>curve is quite flat: suppose due to </a:t>
            </a:r>
            <a:r>
              <a:rPr lang="en-US" sz="2400" b="1" dirty="0">
                <a:solidFill>
                  <a:srgbClr val="FF0000"/>
                </a:solidFill>
                <a:latin typeface="+mn-lt"/>
              </a:rPr>
              <a:t>high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AFD733-9A35-4D6E-8E68-C8517CEC8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914400" cy="533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th-TH" sz="2800"/>
              <a:t> </a:t>
            </a:r>
            <a:r>
              <a:rPr lang="en-US" altLang="th-TH" sz="2400"/>
              <a:t>M</a:t>
            </a:r>
            <a:r>
              <a:rPr lang="en-US" altLang="th-TH" sz="2400" baseline="30000"/>
              <a:t>s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ADA6BC2B-7200-48B9-862B-5F5177B32D6D}"/>
              </a:ext>
            </a:extLst>
          </p:cNvPr>
          <p:cNvCxnSpPr/>
          <p:nvPr/>
        </p:nvCxnSpPr>
        <p:spPr>
          <a:xfrm rot="5400000" flipH="1" flipV="1">
            <a:off x="1422400" y="185420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4">
            <a:extLst>
              <a:ext uri="{FF2B5EF4-FFF2-40B4-BE49-F238E27FC236}">
                <a16:creationId xmlns:a16="http://schemas.microsoft.com/office/drawing/2014/main" id="{A933C208-51BC-4C25-97ED-EF3007B477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736012" cy="5048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kern="0" dirty="0">
                <a:solidFill>
                  <a:srgbClr val="002060"/>
                </a:solidFill>
              </a:rPr>
              <a:t>7.2.1  Monetary policy effectiveness and slope of IS curve</a:t>
            </a:r>
          </a:p>
        </p:txBody>
      </p:sp>
      <p:sp>
        <p:nvSpPr>
          <p:cNvPr id="5126" name="Rectangle 2">
            <a:extLst>
              <a:ext uri="{FF2B5EF4-FFF2-40B4-BE49-F238E27FC236}">
                <a16:creationId xmlns:a16="http://schemas.microsoft.com/office/drawing/2014/main" id="{C4889BCA-3DE9-40A3-A39A-4A3A8D1740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pic>
        <p:nvPicPr>
          <p:cNvPr id="23553" name="Picture 1">
            <a:extLst>
              <a:ext uri="{FF2B5EF4-FFF2-40B4-BE49-F238E27FC236}">
                <a16:creationId xmlns:a16="http://schemas.microsoft.com/office/drawing/2014/main" id="{50B626F8-B538-492D-8C82-3CC05E93D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838200"/>
            <a:ext cx="12954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ight Arrow 9">
            <a:extLst>
              <a:ext uri="{FF2B5EF4-FFF2-40B4-BE49-F238E27FC236}">
                <a16:creationId xmlns:a16="http://schemas.microsoft.com/office/drawing/2014/main" id="{FE8575A8-2F66-404D-8A9A-02F94D9070DF}"/>
              </a:ext>
            </a:extLst>
          </p:cNvPr>
          <p:cNvSpPr/>
          <p:nvPr/>
        </p:nvSpPr>
        <p:spPr>
          <a:xfrm>
            <a:off x="1828800" y="1752600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385ABA-90B5-4252-B52C-CED2516685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1600200"/>
            <a:ext cx="533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r</a:t>
            </a:r>
            <a:endParaRPr lang="en-US" altLang="th-TH" sz="2400" baseline="3000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D11BD7E-DD8A-461C-B996-52BC9E797EDA}"/>
              </a:ext>
            </a:extLst>
          </p:cNvPr>
          <p:cNvCxnSpPr/>
          <p:nvPr/>
        </p:nvCxnSpPr>
        <p:spPr>
          <a:xfrm rot="5400000">
            <a:off x="2489200" y="185420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ight Arrow 12">
            <a:extLst>
              <a:ext uri="{FF2B5EF4-FFF2-40B4-BE49-F238E27FC236}">
                <a16:creationId xmlns:a16="http://schemas.microsoft.com/office/drawing/2014/main" id="{B65D8636-43F4-47E3-972D-0C2E7A0E7471}"/>
              </a:ext>
            </a:extLst>
          </p:cNvPr>
          <p:cNvSpPr/>
          <p:nvPr/>
        </p:nvSpPr>
        <p:spPr>
          <a:xfrm>
            <a:off x="2934494" y="1733550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FA3D99-7B8E-475B-8D2B-5C03292A9E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6619" y="1607343"/>
            <a:ext cx="533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I</a:t>
            </a:r>
            <a:endParaRPr lang="en-US" altLang="th-TH" sz="2400" baseline="30000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78A05FD-64BD-47C5-BB32-22F3E69EAFCC}"/>
              </a:ext>
            </a:extLst>
          </p:cNvPr>
          <p:cNvCxnSpPr/>
          <p:nvPr/>
        </p:nvCxnSpPr>
        <p:spPr>
          <a:xfrm rot="5400000" flipH="1" flipV="1">
            <a:off x="3614739" y="185420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ight Arrow 15">
            <a:extLst>
              <a:ext uri="{FF2B5EF4-FFF2-40B4-BE49-F238E27FC236}">
                <a16:creationId xmlns:a16="http://schemas.microsoft.com/office/drawing/2014/main" id="{1D10B7BF-80F5-4E38-945C-37DEA9100599}"/>
              </a:ext>
            </a:extLst>
          </p:cNvPr>
          <p:cNvSpPr/>
          <p:nvPr/>
        </p:nvSpPr>
        <p:spPr>
          <a:xfrm>
            <a:off x="7107238" y="1713705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F36CEAF-CD96-4875-A56C-B0ACE223A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7476" y="1607342"/>
            <a:ext cx="855662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 lot</a:t>
            </a:r>
            <a:endParaRPr lang="en-US" altLang="th-TH" sz="2400" baseline="30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8E0AF54-1A5D-4D72-A7B9-5D98552F56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9038" y="1547812"/>
            <a:ext cx="533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Y</a:t>
            </a:r>
            <a:endParaRPr lang="en-US" altLang="th-TH" sz="2400" baseline="30000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06E3BF2C-1C33-4E1B-AF2E-2CF3C0E0D9F1}"/>
              </a:ext>
            </a:extLst>
          </p:cNvPr>
          <p:cNvCxnSpPr/>
          <p:nvPr/>
        </p:nvCxnSpPr>
        <p:spPr>
          <a:xfrm rot="5400000" flipH="1" flipV="1">
            <a:off x="7742238" y="1777999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B78C6938-8AD8-48B0-BF35-071512D1D8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6238" y="1547812"/>
            <a:ext cx="11430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 lot</a:t>
            </a:r>
            <a:endParaRPr lang="en-US" altLang="th-TH" sz="2400" baseline="30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B261A1C-D1A5-42AE-9567-427F3DE960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362200"/>
            <a:ext cx="54102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Monetary policy is very effective </a:t>
            </a:r>
            <a:endParaRPr lang="en-US" altLang="th-TH" sz="2400" baseline="30000"/>
          </a:p>
        </p:txBody>
      </p:sp>
      <p:sp>
        <p:nvSpPr>
          <p:cNvPr id="22" name="Rectangle 5">
            <a:extLst>
              <a:ext uri="{FF2B5EF4-FFF2-40B4-BE49-F238E27FC236}">
                <a16:creationId xmlns:a16="http://schemas.microsoft.com/office/drawing/2014/main" id="{E7060AB2-F3BA-4F7D-8652-6AECBC306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3048000"/>
            <a:ext cx="6929438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0000FF"/>
                </a:solidFill>
                <a:latin typeface="+mn-lt"/>
              </a:rPr>
              <a:t>(b) IS</a:t>
            </a:r>
            <a:r>
              <a:rPr lang="th-TH" sz="24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+mn-lt"/>
              </a:rPr>
              <a:t>curve is quite steep: suppose due to </a:t>
            </a:r>
            <a:r>
              <a:rPr lang="en-US" sz="2400" b="1" dirty="0">
                <a:solidFill>
                  <a:srgbClr val="FF0000"/>
                </a:solidFill>
                <a:latin typeface="+mn-lt"/>
              </a:rPr>
              <a:t>low  </a:t>
            </a:r>
          </a:p>
        </p:txBody>
      </p:sp>
      <p:pic>
        <p:nvPicPr>
          <p:cNvPr id="23" name="Picture 1">
            <a:extLst>
              <a:ext uri="{FF2B5EF4-FFF2-40B4-BE49-F238E27FC236}">
                <a16:creationId xmlns:a16="http://schemas.microsoft.com/office/drawing/2014/main" id="{D9747023-0DF7-4E9E-AC9F-8799CF52F5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124200"/>
            <a:ext cx="12954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0B67824A-B3C3-40F8-BF46-4AAB0A9458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3810000"/>
            <a:ext cx="914400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th-TH" sz="2800"/>
              <a:t> </a:t>
            </a:r>
            <a:r>
              <a:rPr lang="en-US" altLang="th-TH" sz="2400"/>
              <a:t>M</a:t>
            </a:r>
            <a:r>
              <a:rPr lang="en-US" altLang="th-TH" sz="2400" baseline="30000"/>
              <a:t>s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DD90C86E-14A4-420F-AC61-C75999730275}"/>
              </a:ext>
            </a:extLst>
          </p:cNvPr>
          <p:cNvCxnSpPr/>
          <p:nvPr/>
        </p:nvCxnSpPr>
        <p:spPr>
          <a:xfrm rot="5400000" flipH="1" flipV="1">
            <a:off x="1422400" y="406400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ight Arrow 26">
            <a:extLst>
              <a:ext uri="{FF2B5EF4-FFF2-40B4-BE49-F238E27FC236}">
                <a16:creationId xmlns:a16="http://schemas.microsoft.com/office/drawing/2014/main" id="{A893C576-A1DD-4207-A539-1F72D6A47E93}"/>
              </a:ext>
            </a:extLst>
          </p:cNvPr>
          <p:cNvSpPr/>
          <p:nvPr/>
        </p:nvSpPr>
        <p:spPr>
          <a:xfrm>
            <a:off x="1802606" y="4011612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5EB4D55-0E2E-4670-B345-A946D9EC1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2577" y="3866355"/>
            <a:ext cx="533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r</a:t>
            </a:r>
            <a:endParaRPr lang="en-US" altLang="th-TH" sz="2400" baseline="30000" dirty="0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166D0465-7895-4FCA-9631-A3DE4B01C707}"/>
              </a:ext>
            </a:extLst>
          </p:cNvPr>
          <p:cNvCxnSpPr/>
          <p:nvPr/>
        </p:nvCxnSpPr>
        <p:spPr>
          <a:xfrm rot="5400000">
            <a:off x="2378868" y="4075111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ight Arrow 30">
            <a:extLst>
              <a:ext uri="{FF2B5EF4-FFF2-40B4-BE49-F238E27FC236}">
                <a16:creationId xmlns:a16="http://schemas.microsoft.com/office/drawing/2014/main" id="{02EB1118-2628-4F7A-87DA-834FCE698F44}"/>
              </a:ext>
            </a:extLst>
          </p:cNvPr>
          <p:cNvSpPr/>
          <p:nvPr/>
        </p:nvSpPr>
        <p:spPr>
          <a:xfrm>
            <a:off x="2837257" y="3998911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0BB8BE0-8AB6-460A-9C0C-19387D0B8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104" y="3866354"/>
            <a:ext cx="533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I</a:t>
            </a:r>
            <a:endParaRPr lang="en-US" altLang="th-TH" sz="2400" baseline="30000" dirty="0"/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46CD08A9-E683-4D31-AA8A-E200FE7E852B}"/>
              </a:ext>
            </a:extLst>
          </p:cNvPr>
          <p:cNvCxnSpPr/>
          <p:nvPr/>
        </p:nvCxnSpPr>
        <p:spPr>
          <a:xfrm rot="5400000" flipH="1" flipV="1">
            <a:off x="3363912" y="4087811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31EACA30-D450-416C-8DB4-BA11ADEA40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9747" y="3877467"/>
            <a:ext cx="1066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 little</a:t>
            </a:r>
            <a:endParaRPr lang="en-US" altLang="th-TH" sz="2400" baseline="30000" dirty="0"/>
          </a:p>
        </p:txBody>
      </p:sp>
      <p:sp>
        <p:nvSpPr>
          <p:cNvPr id="35" name="Right Arrow 34">
            <a:extLst>
              <a:ext uri="{FF2B5EF4-FFF2-40B4-BE49-F238E27FC236}">
                <a16:creationId xmlns:a16="http://schemas.microsoft.com/office/drawing/2014/main" id="{D11BB010-88C8-4321-B6CB-D645491D6E4C}"/>
              </a:ext>
            </a:extLst>
          </p:cNvPr>
          <p:cNvSpPr/>
          <p:nvPr/>
        </p:nvSpPr>
        <p:spPr>
          <a:xfrm>
            <a:off x="7181850" y="3990181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A7B4493-738F-4C10-ADF2-B746950D6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795" y="3898105"/>
            <a:ext cx="614362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Y</a:t>
            </a:r>
            <a:endParaRPr lang="en-US" altLang="th-TH" sz="2400" baseline="300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127E0AB-01BD-43A4-8E95-4A3CB225AD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8788" y="3886199"/>
            <a:ext cx="10668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 little</a:t>
            </a:r>
            <a:endParaRPr lang="en-US" altLang="th-TH" sz="2400" baseline="300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1C922FB-E081-45C6-AB2A-7DEB5BB3B7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4645025"/>
            <a:ext cx="54102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Monetary policy is not that effective </a:t>
            </a:r>
            <a:endParaRPr lang="en-US" altLang="th-TH" sz="2400" baseline="30000"/>
          </a:p>
        </p:txBody>
      </p:sp>
      <p:sp>
        <p:nvSpPr>
          <p:cNvPr id="36" name="Right Arrow 12">
            <a:extLst>
              <a:ext uri="{FF2B5EF4-FFF2-40B4-BE49-F238E27FC236}">
                <a16:creationId xmlns:a16="http://schemas.microsoft.com/office/drawing/2014/main" id="{B6F4B48F-CF25-4EE8-9BDC-0F4B155F7E02}"/>
              </a:ext>
            </a:extLst>
          </p:cNvPr>
          <p:cNvSpPr/>
          <p:nvPr/>
        </p:nvSpPr>
        <p:spPr>
          <a:xfrm>
            <a:off x="4897439" y="1733550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010BF46-F7C9-4E5D-9FD7-C6ABE4B5E8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9082" y="1614487"/>
            <a:ext cx="1661318" cy="46166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DAE   a lot</a:t>
            </a:r>
            <a:endParaRPr lang="en-US" altLang="th-TH" sz="2400" baseline="30000" dirty="0"/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30DFE3CE-1BB4-4A45-8739-C745BE5D8B9C}"/>
              </a:ext>
            </a:extLst>
          </p:cNvPr>
          <p:cNvCxnSpPr/>
          <p:nvPr/>
        </p:nvCxnSpPr>
        <p:spPr>
          <a:xfrm rot="5400000" flipH="1" flipV="1">
            <a:off x="6001941" y="1841993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E532831-8A4B-4FBC-B7D1-2CF875C3FF70}"/>
              </a:ext>
            </a:extLst>
          </p:cNvPr>
          <p:cNvCxnSpPr/>
          <p:nvPr/>
        </p:nvCxnSpPr>
        <p:spPr>
          <a:xfrm rot="5400000" flipH="1" flipV="1">
            <a:off x="7894638" y="4128293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ight Arrow 12">
            <a:extLst>
              <a:ext uri="{FF2B5EF4-FFF2-40B4-BE49-F238E27FC236}">
                <a16:creationId xmlns:a16="http://schemas.microsoft.com/office/drawing/2014/main" id="{DCA07F4E-D732-44DA-9B17-A1D950310412}"/>
              </a:ext>
            </a:extLst>
          </p:cNvPr>
          <p:cNvSpPr/>
          <p:nvPr/>
        </p:nvSpPr>
        <p:spPr>
          <a:xfrm>
            <a:off x="4810125" y="3977481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3B5F549-9BF7-4402-AF95-61DCB7CD0D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0495" y="3872210"/>
            <a:ext cx="1888330" cy="46166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DAE   a little</a:t>
            </a:r>
            <a:endParaRPr lang="en-US" altLang="th-TH" sz="2400" baseline="30000" dirty="0"/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E086C38C-B75E-4853-B1DC-75EE96A997A9}"/>
              </a:ext>
            </a:extLst>
          </p:cNvPr>
          <p:cNvCxnSpPr/>
          <p:nvPr/>
        </p:nvCxnSpPr>
        <p:spPr>
          <a:xfrm rot="5400000" flipH="1" flipV="1">
            <a:off x="5918200" y="4071143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10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/>
      <p:bldP spid="25" grpId="0" animBg="1"/>
      <p:bldP spid="27" grpId="0" animBg="1"/>
      <p:bldP spid="28" grpId="0" animBg="1"/>
      <p:bldP spid="31" grpId="0" animBg="1"/>
      <p:bldP spid="32" grpId="0" animBg="1"/>
      <p:bldP spid="34" grpId="0" animBg="1"/>
      <p:bldP spid="35" grpId="0" animBg="1"/>
      <p:bldP spid="37" grpId="0" animBg="1"/>
      <p:bldP spid="39" grpId="0" animBg="1"/>
      <p:bldP spid="40" grpId="0" animBg="1"/>
      <p:bldP spid="36" grpId="0" animBg="1"/>
      <p:bldP spid="41" grpId="0" animBg="1"/>
      <p:bldP spid="43" grpId="0" animBg="1"/>
      <p:bldP spid="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7">
            <a:extLst>
              <a:ext uri="{FF2B5EF4-FFF2-40B4-BE49-F238E27FC236}">
                <a16:creationId xmlns:a16="http://schemas.microsoft.com/office/drawing/2014/main" id="{36500F79-C313-4E09-91F6-8594A12CB9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2438400"/>
            <a:ext cx="14414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th-TH" sz="2800"/>
          </a:p>
        </p:txBody>
      </p:sp>
      <p:sp>
        <p:nvSpPr>
          <p:cNvPr id="6147" name="Rectangle 22">
            <a:extLst>
              <a:ext uri="{FF2B5EF4-FFF2-40B4-BE49-F238E27FC236}">
                <a16:creationId xmlns:a16="http://schemas.microsoft.com/office/drawing/2014/main" id="{A3FB662A-6379-4C0E-AD21-332FF63CB0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877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sp>
        <p:nvSpPr>
          <p:cNvPr id="6148" name="Rectangle 26">
            <a:extLst>
              <a:ext uri="{FF2B5EF4-FFF2-40B4-BE49-F238E27FC236}">
                <a16:creationId xmlns:a16="http://schemas.microsoft.com/office/drawing/2014/main" id="{B07548B3-BE57-4A82-803F-1FA05EC5D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877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sp>
        <p:nvSpPr>
          <p:cNvPr id="6149" name="Text Box 30">
            <a:extLst>
              <a:ext uri="{FF2B5EF4-FFF2-40B4-BE49-F238E27FC236}">
                <a16:creationId xmlns:a16="http://schemas.microsoft.com/office/drawing/2014/main" id="{9ABF28E9-A1AD-44F0-A4DB-C6188C069E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762000"/>
            <a:ext cx="3124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th-TH" sz="2800"/>
          </a:p>
        </p:txBody>
      </p:sp>
      <p:sp>
        <p:nvSpPr>
          <p:cNvPr id="6150" name="Rectangle 31">
            <a:extLst>
              <a:ext uri="{FF2B5EF4-FFF2-40B4-BE49-F238E27FC236}">
                <a16:creationId xmlns:a16="http://schemas.microsoft.com/office/drawing/2014/main" id="{73C82FB2-9B61-4B82-ABCB-85706BF0B4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165225"/>
            <a:ext cx="8229600" cy="4525963"/>
          </a:xfrm>
          <a:noFill/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th-TH">
                <a:solidFill>
                  <a:srgbClr val="009900"/>
                </a:solidFill>
              </a:rPr>
              <a:t>Slope of LM curve depends on</a:t>
            </a:r>
          </a:p>
          <a:p>
            <a:pPr eaLnBrk="1" hangingPunct="1">
              <a:buFontTx/>
              <a:buNone/>
            </a:pPr>
            <a:endParaRPr lang="en-US" altLang="th-TH" sz="2000"/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US" altLang="th-TH"/>
              <a:t>.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th-TH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th-TH"/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US" altLang="th-TH"/>
              <a:t>.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th-TH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th-TH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US" altLang="th-TH"/>
          </a:p>
        </p:txBody>
      </p:sp>
      <p:sp>
        <p:nvSpPr>
          <p:cNvPr id="6151" name="Rectangle 33">
            <a:extLst>
              <a:ext uri="{FF2B5EF4-FFF2-40B4-BE49-F238E27FC236}">
                <a16:creationId xmlns:a16="http://schemas.microsoft.com/office/drawing/2014/main" id="{3B51ACA8-3333-447B-B862-9BE7673ED9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972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graphicFrame>
        <p:nvGraphicFramePr>
          <p:cNvPr id="6152" name="Object 32">
            <a:extLst>
              <a:ext uri="{FF2B5EF4-FFF2-40B4-BE49-F238E27FC236}">
                <a16:creationId xmlns:a16="http://schemas.microsoft.com/office/drawing/2014/main" id="{FFF5AB4D-FD69-42BA-BFF9-EFFD3E67D25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143000" y="2133600"/>
          <a:ext cx="3048000" cy="102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4" name="Equation" r:id="rId3" imgW="1257300" imgH="419100" progId="Equation.3">
                  <p:embed/>
                </p:oleObj>
              </mc:Choice>
              <mc:Fallback>
                <p:oleObj name="Equation" r:id="rId3" imgW="1257300" imgH="41910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2133600"/>
                        <a:ext cx="3048000" cy="1020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3" name="Rectangle 35">
            <a:extLst>
              <a:ext uri="{FF2B5EF4-FFF2-40B4-BE49-F238E27FC236}">
                <a16:creationId xmlns:a16="http://schemas.microsoft.com/office/drawing/2014/main" id="{91E0BE82-A156-4B5F-B872-9AF7AA295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graphicFrame>
        <p:nvGraphicFramePr>
          <p:cNvPr id="6154" name="Object 34">
            <a:extLst>
              <a:ext uri="{FF2B5EF4-FFF2-40B4-BE49-F238E27FC236}">
                <a16:creationId xmlns:a16="http://schemas.microsoft.com/office/drawing/2014/main" id="{B5C601D3-7D40-48C2-9551-D2B986340DB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143000" y="3657600"/>
          <a:ext cx="289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5" name="Equation" r:id="rId5" imgW="1282700" imgH="419100" progId="Equation.3">
                  <p:embed/>
                </p:oleObj>
              </mc:Choice>
              <mc:Fallback>
                <p:oleObj name="Equation" r:id="rId5" imgW="1282700" imgH="419100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3657600"/>
                        <a:ext cx="289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5" name="AutoShape 37">
            <a:extLst>
              <a:ext uri="{FF2B5EF4-FFF2-40B4-BE49-F238E27FC236}">
                <a16:creationId xmlns:a16="http://schemas.microsoft.com/office/drawing/2014/main" id="{5EFCB2D9-E35C-477B-8A7A-D8C207D11D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2438400"/>
            <a:ext cx="685800" cy="228600"/>
          </a:xfrm>
          <a:prstGeom prst="lef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sp>
        <p:nvSpPr>
          <p:cNvPr id="6156" name="Text Box 38">
            <a:extLst>
              <a:ext uri="{FF2B5EF4-FFF2-40B4-BE49-F238E27FC236}">
                <a16:creationId xmlns:a16="http://schemas.microsoft.com/office/drawing/2014/main" id="{71D8680F-0018-4A95-BE02-9EC41EEBE2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286000"/>
            <a:ext cx="3200400" cy="6461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th-TH" sz="3600"/>
              <a:t> </a:t>
            </a:r>
            <a:r>
              <a:rPr lang="en-US" altLang="th-TH" sz="2800">
                <a:solidFill>
                  <a:srgbClr val="FF0000"/>
                </a:solidFill>
              </a:rPr>
              <a:t>focus on this one </a:t>
            </a:r>
          </a:p>
        </p:txBody>
      </p:sp>
      <p:sp>
        <p:nvSpPr>
          <p:cNvPr id="14" name="Rectangle 4">
            <a:extLst>
              <a:ext uri="{FF2B5EF4-FFF2-40B4-BE49-F238E27FC236}">
                <a16:creationId xmlns:a16="http://schemas.microsoft.com/office/drawing/2014/main" id="{0ADE67AF-1846-415B-9E79-837E7079FE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736012" cy="5048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kern="0" dirty="0">
                <a:solidFill>
                  <a:srgbClr val="002060"/>
                </a:solidFill>
              </a:rPr>
              <a:t>7.2.2  Monetary policy effectiveness and slope of LM curve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7481EC87-C03D-4A27-8091-F9B27E185C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grpSp>
        <p:nvGrpSpPr>
          <p:cNvPr id="2" name="Group 6">
            <a:extLst>
              <a:ext uri="{FF2B5EF4-FFF2-40B4-BE49-F238E27FC236}">
                <a16:creationId xmlns:a16="http://schemas.microsoft.com/office/drawing/2014/main" id="{7C5829E0-D45A-4C9D-B406-8E1FEC9B4331}"/>
              </a:ext>
            </a:extLst>
          </p:cNvPr>
          <p:cNvGrpSpPr>
            <a:grpSpLocks/>
          </p:cNvGrpSpPr>
          <p:nvPr/>
        </p:nvGrpSpPr>
        <p:grpSpPr bwMode="auto">
          <a:xfrm>
            <a:off x="6019800" y="3382963"/>
            <a:ext cx="465138" cy="2073275"/>
            <a:chOff x="3016" y="2523"/>
            <a:chExt cx="318" cy="1269"/>
          </a:xfrm>
        </p:grpSpPr>
        <p:sp>
          <p:nvSpPr>
            <p:cNvPr id="7242" name="Line 7">
              <a:extLst>
                <a:ext uri="{FF2B5EF4-FFF2-40B4-BE49-F238E27FC236}">
                  <a16:creationId xmlns:a16="http://schemas.microsoft.com/office/drawing/2014/main" id="{7CC6FF57-5108-4932-A47F-C6630995FF3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2523"/>
              <a:ext cx="0" cy="99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43" name="Text Box 8">
              <a:extLst>
                <a:ext uri="{FF2B5EF4-FFF2-40B4-BE49-F238E27FC236}">
                  <a16:creationId xmlns:a16="http://schemas.microsoft.com/office/drawing/2014/main" id="{43CCB302-E32D-4DC0-B90F-38C46F1FF1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16" y="3567"/>
              <a:ext cx="318" cy="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 b="1"/>
                <a:t>Y</a:t>
              </a:r>
              <a:r>
                <a:rPr lang="en-US" altLang="th-TH" sz="1800" b="1" baseline="-25000"/>
                <a:t>0</a:t>
              </a:r>
              <a:endParaRPr lang="th-TH" altLang="th-TH" sz="1800" b="1"/>
            </a:p>
          </p:txBody>
        </p:sp>
      </p:grpSp>
      <p:grpSp>
        <p:nvGrpSpPr>
          <p:cNvPr id="3" name="Group 10">
            <a:extLst>
              <a:ext uri="{FF2B5EF4-FFF2-40B4-BE49-F238E27FC236}">
                <a16:creationId xmlns:a16="http://schemas.microsoft.com/office/drawing/2014/main" id="{0DBD63A9-B834-4791-8ADB-CB05B829EEE9}"/>
              </a:ext>
            </a:extLst>
          </p:cNvPr>
          <p:cNvGrpSpPr>
            <a:grpSpLocks/>
          </p:cNvGrpSpPr>
          <p:nvPr/>
        </p:nvGrpSpPr>
        <p:grpSpPr bwMode="auto">
          <a:xfrm>
            <a:off x="4876800" y="2482850"/>
            <a:ext cx="3846513" cy="2389188"/>
            <a:chOff x="2154" y="1797"/>
            <a:chExt cx="2631" cy="1578"/>
          </a:xfrm>
        </p:grpSpPr>
        <p:sp>
          <p:nvSpPr>
            <p:cNvPr id="7240" name="Line 11">
              <a:extLst>
                <a:ext uri="{FF2B5EF4-FFF2-40B4-BE49-F238E27FC236}">
                  <a16:creationId xmlns:a16="http://schemas.microsoft.com/office/drawing/2014/main" id="{E8AC1EDF-BFCF-4CE7-A867-363C3175CF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4" y="1797"/>
              <a:ext cx="2177" cy="149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41" name="Text Box 12">
              <a:extLst>
                <a:ext uri="{FF2B5EF4-FFF2-40B4-BE49-F238E27FC236}">
                  <a16:creationId xmlns:a16="http://schemas.microsoft.com/office/drawing/2014/main" id="{8366CFF1-361F-411D-A5B2-A4F07D2A78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3112"/>
              <a:ext cx="4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IS</a:t>
              </a:r>
              <a:endParaRPr lang="th-TH" altLang="th-TH" sz="2000" b="1" baseline="-25000"/>
            </a:p>
          </p:txBody>
        </p:sp>
      </p:grpSp>
      <p:sp>
        <p:nvSpPr>
          <p:cNvPr id="7173" name="Text Box 14">
            <a:extLst>
              <a:ext uri="{FF2B5EF4-FFF2-40B4-BE49-F238E27FC236}">
                <a16:creationId xmlns:a16="http://schemas.microsoft.com/office/drawing/2014/main" id="{84C3C90B-BB97-4014-8B8E-E441B3621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1416050"/>
            <a:ext cx="6619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th-TH" sz="2800"/>
              <a:t>r</a:t>
            </a:r>
            <a:endParaRPr lang="th-TH" altLang="th-TH" sz="2800" baseline="-25000"/>
          </a:p>
        </p:txBody>
      </p:sp>
      <p:grpSp>
        <p:nvGrpSpPr>
          <p:cNvPr id="4" name="Group 166">
            <a:extLst>
              <a:ext uri="{FF2B5EF4-FFF2-40B4-BE49-F238E27FC236}">
                <a16:creationId xmlns:a16="http://schemas.microsoft.com/office/drawing/2014/main" id="{83D66775-DCB9-4019-9927-89265CBCE6C4}"/>
              </a:ext>
            </a:extLst>
          </p:cNvPr>
          <p:cNvGrpSpPr>
            <a:grpSpLocks/>
          </p:cNvGrpSpPr>
          <p:nvPr/>
        </p:nvGrpSpPr>
        <p:grpSpPr bwMode="auto">
          <a:xfrm>
            <a:off x="4191000" y="3092450"/>
            <a:ext cx="1905000" cy="396875"/>
            <a:chOff x="2640" y="1948"/>
            <a:chExt cx="1200" cy="250"/>
          </a:xfrm>
        </p:grpSpPr>
        <p:sp>
          <p:nvSpPr>
            <p:cNvPr id="7238" name="Text Box 17">
              <a:extLst>
                <a:ext uri="{FF2B5EF4-FFF2-40B4-BE49-F238E27FC236}">
                  <a16:creationId xmlns:a16="http://schemas.microsoft.com/office/drawing/2014/main" id="{D1734920-DE2D-41FA-BAAB-AF98C0CEE7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40" y="1948"/>
              <a:ext cx="49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th-TH" altLang="th-TH" sz="2000" b="1"/>
                <a:t>   </a:t>
              </a:r>
              <a:r>
                <a:rPr lang="en-US" altLang="th-TH" sz="2000" b="1"/>
                <a:t>r</a:t>
              </a:r>
              <a:r>
                <a:rPr lang="en-US" altLang="th-TH" sz="2000" b="1" baseline="-25000"/>
                <a:t>0</a:t>
              </a:r>
              <a:endParaRPr lang="th-TH" altLang="th-TH" sz="2000" b="1" baseline="-25000"/>
            </a:p>
          </p:txBody>
        </p:sp>
        <p:sp>
          <p:nvSpPr>
            <p:cNvPr id="7239" name="Line 18">
              <a:extLst>
                <a:ext uri="{FF2B5EF4-FFF2-40B4-BE49-F238E27FC236}">
                  <a16:creationId xmlns:a16="http://schemas.microsoft.com/office/drawing/2014/main" id="{0BA8DBAB-2F9E-4723-98D1-D5A0C35E8D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24" y="2140"/>
              <a:ext cx="81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175" name="Group 22">
            <a:extLst>
              <a:ext uri="{FF2B5EF4-FFF2-40B4-BE49-F238E27FC236}">
                <a16:creationId xmlns:a16="http://schemas.microsoft.com/office/drawing/2014/main" id="{5E5B4E5B-1C1C-4F4F-8848-19CA8401D001}"/>
              </a:ext>
            </a:extLst>
          </p:cNvPr>
          <p:cNvGrpSpPr>
            <a:grpSpLocks/>
          </p:cNvGrpSpPr>
          <p:nvPr/>
        </p:nvGrpSpPr>
        <p:grpSpPr bwMode="auto">
          <a:xfrm>
            <a:off x="4800600" y="1873250"/>
            <a:ext cx="4508500" cy="3405188"/>
            <a:chOff x="2154" y="1389"/>
            <a:chExt cx="3084" cy="2248"/>
          </a:xfrm>
        </p:grpSpPr>
        <p:grpSp>
          <p:nvGrpSpPr>
            <p:cNvPr id="7234" name="Group 23">
              <a:extLst>
                <a:ext uri="{FF2B5EF4-FFF2-40B4-BE49-F238E27FC236}">
                  <a16:creationId xmlns:a16="http://schemas.microsoft.com/office/drawing/2014/main" id="{1F0FB70F-50A6-4952-B9DF-ED586B21DBB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54" y="1389"/>
              <a:ext cx="2540" cy="2086"/>
              <a:chOff x="1746" y="981"/>
              <a:chExt cx="2540" cy="2086"/>
            </a:xfrm>
          </p:grpSpPr>
          <p:sp>
            <p:nvSpPr>
              <p:cNvPr id="7236" name="Line 24">
                <a:extLst>
                  <a:ext uri="{FF2B5EF4-FFF2-40B4-BE49-F238E27FC236}">
                    <a16:creationId xmlns:a16="http://schemas.microsoft.com/office/drawing/2014/main" id="{05C31877-773E-4106-8E1C-4EAA18362A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37" name="Line 25">
                <a:extLst>
                  <a:ext uri="{FF2B5EF4-FFF2-40B4-BE49-F238E27FC236}">
                    <a16:creationId xmlns:a16="http://schemas.microsoft.com/office/drawing/2014/main" id="{FE9FE938-1443-4AAB-8874-8E61A773F3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235" name="Text Box 26">
              <a:extLst>
                <a:ext uri="{FF2B5EF4-FFF2-40B4-BE49-F238E27FC236}">
                  <a16:creationId xmlns:a16="http://schemas.microsoft.com/office/drawing/2014/main" id="{CC26F861-5A26-4842-AF71-F7EDC10C6F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40" y="3294"/>
              <a:ext cx="498" cy="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Y</a:t>
              </a:r>
              <a:endParaRPr lang="th-TH" altLang="th-TH" sz="2800"/>
            </a:p>
          </p:txBody>
        </p:sp>
      </p:grpSp>
      <p:grpSp>
        <p:nvGrpSpPr>
          <p:cNvPr id="7" name="Group 27">
            <a:extLst>
              <a:ext uri="{FF2B5EF4-FFF2-40B4-BE49-F238E27FC236}">
                <a16:creationId xmlns:a16="http://schemas.microsoft.com/office/drawing/2014/main" id="{1AEE5666-C348-4CAD-A9A0-190955A815EE}"/>
              </a:ext>
            </a:extLst>
          </p:cNvPr>
          <p:cNvGrpSpPr>
            <a:grpSpLocks/>
          </p:cNvGrpSpPr>
          <p:nvPr/>
        </p:nvGrpSpPr>
        <p:grpSpPr bwMode="auto">
          <a:xfrm>
            <a:off x="5181600" y="1447800"/>
            <a:ext cx="2743200" cy="3249613"/>
            <a:chOff x="2517" y="1207"/>
            <a:chExt cx="2313" cy="1814"/>
          </a:xfrm>
        </p:grpSpPr>
        <p:sp>
          <p:nvSpPr>
            <p:cNvPr id="7232" name="Line 28">
              <a:extLst>
                <a:ext uri="{FF2B5EF4-FFF2-40B4-BE49-F238E27FC236}">
                  <a16:creationId xmlns:a16="http://schemas.microsoft.com/office/drawing/2014/main" id="{46DD5FC9-9A76-4186-A089-1B518A9BF5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7" y="1389"/>
              <a:ext cx="1814" cy="16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33" name="Text Box 29">
              <a:extLst>
                <a:ext uri="{FF2B5EF4-FFF2-40B4-BE49-F238E27FC236}">
                  <a16:creationId xmlns:a16="http://schemas.microsoft.com/office/drawing/2014/main" id="{F7760EFB-679B-4642-9CBD-DAC59C2884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9" y="1207"/>
              <a:ext cx="501" cy="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LM</a:t>
              </a:r>
              <a:endParaRPr lang="th-TH" altLang="th-TH" sz="2000" b="1"/>
            </a:p>
          </p:txBody>
        </p:sp>
      </p:grpSp>
      <p:grpSp>
        <p:nvGrpSpPr>
          <p:cNvPr id="8" name="Group 30">
            <a:extLst>
              <a:ext uri="{FF2B5EF4-FFF2-40B4-BE49-F238E27FC236}">
                <a16:creationId xmlns:a16="http://schemas.microsoft.com/office/drawing/2014/main" id="{293C18C4-E7A4-492B-84A3-2BFF1294064B}"/>
              </a:ext>
            </a:extLst>
          </p:cNvPr>
          <p:cNvGrpSpPr>
            <a:grpSpLocks/>
          </p:cNvGrpSpPr>
          <p:nvPr/>
        </p:nvGrpSpPr>
        <p:grpSpPr bwMode="auto">
          <a:xfrm>
            <a:off x="6705600" y="3886200"/>
            <a:ext cx="465138" cy="1517650"/>
            <a:chOff x="3334" y="2205"/>
            <a:chExt cx="318" cy="1793"/>
          </a:xfrm>
        </p:grpSpPr>
        <p:sp>
          <p:nvSpPr>
            <p:cNvPr id="7230" name="Line 31">
              <a:extLst>
                <a:ext uri="{FF2B5EF4-FFF2-40B4-BE49-F238E27FC236}">
                  <a16:creationId xmlns:a16="http://schemas.microsoft.com/office/drawing/2014/main" id="{516AF0B1-C49F-4DFF-8708-203A06AEC6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24" y="2205"/>
              <a:ext cx="0" cy="131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31" name="Text Box 32">
              <a:extLst>
                <a:ext uri="{FF2B5EF4-FFF2-40B4-BE49-F238E27FC236}">
                  <a16:creationId xmlns:a16="http://schemas.microsoft.com/office/drawing/2014/main" id="{0A81562E-CAD0-4D57-84F7-1668BCE3BA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34" y="3565"/>
              <a:ext cx="318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 b="1"/>
                <a:t>Y</a:t>
              </a:r>
              <a:r>
                <a:rPr lang="en-US" altLang="th-TH" sz="1800" b="1" baseline="-25000"/>
                <a:t>1</a:t>
              </a:r>
              <a:endParaRPr lang="th-TH" altLang="th-TH" sz="1800" b="1"/>
            </a:p>
          </p:txBody>
        </p:sp>
      </p:grpSp>
      <p:grpSp>
        <p:nvGrpSpPr>
          <p:cNvPr id="9" name="Group 33">
            <a:extLst>
              <a:ext uri="{FF2B5EF4-FFF2-40B4-BE49-F238E27FC236}">
                <a16:creationId xmlns:a16="http://schemas.microsoft.com/office/drawing/2014/main" id="{BB68C9E8-4F8B-4230-B36C-391D6F29CEB4}"/>
              </a:ext>
            </a:extLst>
          </p:cNvPr>
          <p:cNvGrpSpPr>
            <a:grpSpLocks/>
          </p:cNvGrpSpPr>
          <p:nvPr/>
        </p:nvGrpSpPr>
        <p:grpSpPr bwMode="auto">
          <a:xfrm>
            <a:off x="5943600" y="3016250"/>
            <a:ext cx="465138" cy="412750"/>
            <a:chOff x="2971" y="2251"/>
            <a:chExt cx="318" cy="272"/>
          </a:xfrm>
        </p:grpSpPr>
        <p:sp>
          <p:nvSpPr>
            <p:cNvPr id="7228" name="Text Box 34">
              <a:extLst>
                <a:ext uri="{FF2B5EF4-FFF2-40B4-BE49-F238E27FC236}">
                  <a16:creationId xmlns:a16="http://schemas.microsoft.com/office/drawing/2014/main" id="{6A35E925-4D19-4760-987F-FECD071129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1" y="2251"/>
              <a:ext cx="318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/>
                <a:t>E</a:t>
              </a:r>
              <a:r>
                <a:rPr lang="en-US" altLang="th-TH" sz="1800" baseline="-25000"/>
                <a:t>0</a:t>
              </a:r>
              <a:endParaRPr lang="th-TH" altLang="th-TH" sz="1800"/>
            </a:p>
          </p:txBody>
        </p:sp>
        <p:sp>
          <p:nvSpPr>
            <p:cNvPr id="7229" name="Oval 35">
              <a:extLst>
                <a:ext uri="{FF2B5EF4-FFF2-40B4-BE49-F238E27FC236}">
                  <a16:creationId xmlns:a16="http://schemas.microsoft.com/office/drawing/2014/main" id="{E45126C2-1A6C-48BB-8E9C-6AB8E8CB1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2478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th-TH" sz="2800"/>
            </a:p>
          </p:txBody>
        </p:sp>
      </p:grpSp>
      <p:grpSp>
        <p:nvGrpSpPr>
          <p:cNvPr id="10" name="Group 53">
            <a:extLst>
              <a:ext uri="{FF2B5EF4-FFF2-40B4-BE49-F238E27FC236}">
                <a16:creationId xmlns:a16="http://schemas.microsoft.com/office/drawing/2014/main" id="{9FCF4CDA-AFD7-42BE-BFFA-B442F61E3BBF}"/>
              </a:ext>
            </a:extLst>
          </p:cNvPr>
          <p:cNvGrpSpPr>
            <a:grpSpLocks/>
          </p:cNvGrpSpPr>
          <p:nvPr/>
        </p:nvGrpSpPr>
        <p:grpSpPr bwMode="auto">
          <a:xfrm>
            <a:off x="2133600" y="3657600"/>
            <a:ext cx="465138" cy="1770063"/>
            <a:chOff x="3334" y="2205"/>
            <a:chExt cx="318" cy="1712"/>
          </a:xfrm>
        </p:grpSpPr>
        <p:sp>
          <p:nvSpPr>
            <p:cNvPr id="7226" name="Line 54">
              <a:extLst>
                <a:ext uri="{FF2B5EF4-FFF2-40B4-BE49-F238E27FC236}">
                  <a16:creationId xmlns:a16="http://schemas.microsoft.com/office/drawing/2014/main" id="{2C78536B-5B54-4EBA-BF65-80BF79D899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24" y="2205"/>
              <a:ext cx="0" cy="131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27" name="Text Box 55">
              <a:extLst>
                <a:ext uri="{FF2B5EF4-FFF2-40B4-BE49-F238E27FC236}">
                  <a16:creationId xmlns:a16="http://schemas.microsoft.com/office/drawing/2014/main" id="{6336FAF1-E9C1-4931-B0DA-3643FCD68E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34" y="3562"/>
              <a:ext cx="318" cy="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 b="1"/>
                <a:t>Y</a:t>
              </a:r>
              <a:r>
                <a:rPr lang="en-US" altLang="th-TH" sz="1800" b="1" baseline="-25000"/>
                <a:t>1</a:t>
              </a:r>
              <a:endParaRPr lang="th-TH" altLang="th-TH" sz="1800" b="1"/>
            </a:p>
          </p:txBody>
        </p:sp>
      </p:grpSp>
      <p:grpSp>
        <p:nvGrpSpPr>
          <p:cNvPr id="11" name="Group 63">
            <a:extLst>
              <a:ext uri="{FF2B5EF4-FFF2-40B4-BE49-F238E27FC236}">
                <a16:creationId xmlns:a16="http://schemas.microsoft.com/office/drawing/2014/main" id="{AE328570-8B8A-4180-8AF5-1973E672CE32}"/>
              </a:ext>
            </a:extLst>
          </p:cNvPr>
          <p:cNvGrpSpPr>
            <a:grpSpLocks/>
          </p:cNvGrpSpPr>
          <p:nvPr/>
        </p:nvGrpSpPr>
        <p:grpSpPr bwMode="auto">
          <a:xfrm>
            <a:off x="609600" y="2468563"/>
            <a:ext cx="3846513" cy="2389187"/>
            <a:chOff x="2154" y="1797"/>
            <a:chExt cx="2631" cy="1578"/>
          </a:xfrm>
        </p:grpSpPr>
        <p:sp>
          <p:nvSpPr>
            <p:cNvPr id="7224" name="Line 64">
              <a:extLst>
                <a:ext uri="{FF2B5EF4-FFF2-40B4-BE49-F238E27FC236}">
                  <a16:creationId xmlns:a16="http://schemas.microsoft.com/office/drawing/2014/main" id="{0F85826E-B98A-4842-935C-768E255A85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4" y="1797"/>
              <a:ext cx="2177" cy="149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25" name="Text Box 65">
              <a:extLst>
                <a:ext uri="{FF2B5EF4-FFF2-40B4-BE49-F238E27FC236}">
                  <a16:creationId xmlns:a16="http://schemas.microsoft.com/office/drawing/2014/main" id="{FEF43784-9EE1-447F-BDDF-CFCC3E542B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3112"/>
              <a:ext cx="4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IS</a:t>
              </a:r>
              <a:endParaRPr lang="th-TH" altLang="th-TH" sz="2000" b="1" baseline="-25000"/>
            </a:p>
          </p:txBody>
        </p:sp>
      </p:grpSp>
      <p:sp>
        <p:nvSpPr>
          <p:cNvPr id="7181" name="Text Box 66">
            <a:extLst>
              <a:ext uri="{FF2B5EF4-FFF2-40B4-BE49-F238E27FC236}">
                <a16:creationId xmlns:a16="http://schemas.microsoft.com/office/drawing/2014/main" id="{7E531FE0-C774-487B-B664-B88E4BBA95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401763"/>
            <a:ext cx="6619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th-TH" sz="2800"/>
              <a:t>r</a:t>
            </a:r>
            <a:endParaRPr lang="th-TH" altLang="th-TH" sz="2800" baseline="-25000"/>
          </a:p>
        </p:txBody>
      </p:sp>
      <p:grpSp>
        <p:nvGrpSpPr>
          <p:cNvPr id="7182" name="Group 70">
            <a:extLst>
              <a:ext uri="{FF2B5EF4-FFF2-40B4-BE49-F238E27FC236}">
                <a16:creationId xmlns:a16="http://schemas.microsoft.com/office/drawing/2014/main" id="{F385F3AF-3054-485F-81A3-69A8A26D2F82}"/>
              </a:ext>
            </a:extLst>
          </p:cNvPr>
          <p:cNvGrpSpPr>
            <a:grpSpLocks/>
          </p:cNvGrpSpPr>
          <p:nvPr/>
        </p:nvGrpSpPr>
        <p:grpSpPr bwMode="auto">
          <a:xfrm>
            <a:off x="533400" y="1858963"/>
            <a:ext cx="4508500" cy="3405187"/>
            <a:chOff x="2154" y="1389"/>
            <a:chExt cx="3084" cy="2248"/>
          </a:xfrm>
        </p:grpSpPr>
        <p:grpSp>
          <p:nvGrpSpPr>
            <p:cNvPr id="7220" name="Group 71">
              <a:extLst>
                <a:ext uri="{FF2B5EF4-FFF2-40B4-BE49-F238E27FC236}">
                  <a16:creationId xmlns:a16="http://schemas.microsoft.com/office/drawing/2014/main" id="{B554A7AA-3289-41B8-BF15-CEC7F5826A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54" y="1389"/>
              <a:ext cx="2540" cy="2086"/>
              <a:chOff x="1746" y="981"/>
              <a:chExt cx="2540" cy="2086"/>
            </a:xfrm>
          </p:grpSpPr>
          <p:sp>
            <p:nvSpPr>
              <p:cNvPr id="7222" name="Line 72">
                <a:extLst>
                  <a:ext uri="{FF2B5EF4-FFF2-40B4-BE49-F238E27FC236}">
                    <a16:creationId xmlns:a16="http://schemas.microsoft.com/office/drawing/2014/main" id="{7508AA15-DCA3-4A8E-89CA-894C2BD845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23" name="Line 73">
                <a:extLst>
                  <a:ext uri="{FF2B5EF4-FFF2-40B4-BE49-F238E27FC236}">
                    <a16:creationId xmlns:a16="http://schemas.microsoft.com/office/drawing/2014/main" id="{759FC174-3652-4EAD-AA14-B15F224DBB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221" name="Text Box 74">
              <a:extLst>
                <a:ext uri="{FF2B5EF4-FFF2-40B4-BE49-F238E27FC236}">
                  <a16:creationId xmlns:a16="http://schemas.microsoft.com/office/drawing/2014/main" id="{B42DDF58-E93D-4740-804F-2A41CF9AE1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40" y="3294"/>
              <a:ext cx="498" cy="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Y</a:t>
              </a:r>
              <a:endParaRPr lang="th-TH" altLang="th-TH" sz="2800"/>
            </a:p>
          </p:txBody>
        </p:sp>
      </p:grpSp>
      <p:grpSp>
        <p:nvGrpSpPr>
          <p:cNvPr id="14" name="Group 78">
            <a:extLst>
              <a:ext uri="{FF2B5EF4-FFF2-40B4-BE49-F238E27FC236}">
                <a16:creationId xmlns:a16="http://schemas.microsoft.com/office/drawing/2014/main" id="{AA4BD73E-F20E-4AC2-8331-3188F8EC15C2}"/>
              </a:ext>
            </a:extLst>
          </p:cNvPr>
          <p:cNvGrpSpPr>
            <a:grpSpLocks/>
          </p:cNvGrpSpPr>
          <p:nvPr/>
        </p:nvGrpSpPr>
        <p:grpSpPr bwMode="auto">
          <a:xfrm>
            <a:off x="1752600" y="3429000"/>
            <a:ext cx="465138" cy="2073275"/>
            <a:chOff x="3016" y="2523"/>
            <a:chExt cx="318" cy="1269"/>
          </a:xfrm>
        </p:grpSpPr>
        <p:sp>
          <p:nvSpPr>
            <p:cNvPr id="7218" name="Line 79">
              <a:extLst>
                <a:ext uri="{FF2B5EF4-FFF2-40B4-BE49-F238E27FC236}">
                  <a16:creationId xmlns:a16="http://schemas.microsoft.com/office/drawing/2014/main" id="{997BE6EE-47B8-46D9-BCC6-DF54096154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7" y="2523"/>
              <a:ext cx="0" cy="99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19" name="Text Box 80">
              <a:extLst>
                <a:ext uri="{FF2B5EF4-FFF2-40B4-BE49-F238E27FC236}">
                  <a16:creationId xmlns:a16="http://schemas.microsoft.com/office/drawing/2014/main" id="{AC60A835-63A7-4A37-8466-8273B362DB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16" y="3567"/>
              <a:ext cx="318" cy="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 b="1"/>
                <a:t>Y</a:t>
              </a:r>
              <a:r>
                <a:rPr lang="en-US" altLang="th-TH" sz="1800" b="1" baseline="-25000"/>
                <a:t>0</a:t>
              </a:r>
              <a:endParaRPr lang="th-TH" altLang="th-TH" sz="1800" b="1"/>
            </a:p>
          </p:txBody>
        </p:sp>
      </p:grpSp>
      <p:sp>
        <p:nvSpPr>
          <p:cNvPr id="22609" name="Line 81">
            <a:extLst>
              <a:ext uri="{FF2B5EF4-FFF2-40B4-BE49-F238E27FC236}">
                <a16:creationId xmlns:a16="http://schemas.microsoft.com/office/drawing/2014/main" id="{256B865F-7EF3-4104-91D2-CFE44B1105F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95550" y="3194050"/>
            <a:ext cx="1066800" cy="3016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5" name="Group 59">
            <a:extLst>
              <a:ext uri="{FF2B5EF4-FFF2-40B4-BE49-F238E27FC236}">
                <a16:creationId xmlns:a16="http://schemas.microsoft.com/office/drawing/2014/main" id="{45BE8E2C-DEED-42A2-A045-B8E51BEE5A7F}"/>
              </a:ext>
            </a:extLst>
          </p:cNvPr>
          <p:cNvGrpSpPr>
            <a:grpSpLocks/>
          </p:cNvGrpSpPr>
          <p:nvPr/>
        </p:nvGrpSpPr>
        <p:grpSpPr bwMode="auto">
          <a:xfrm>
            <a:off x="2019300" y="3276600"/>
            <a:ext cx="465138" cy="393700"/>
            <a:chOff x="3180" y="2037"/>
            <a:chExt cx="318" cy="259"/>
          </a:xfrm>
        </p:grpSpPr>
        <p:sp>
          <p:nvSpPr>
            <p:cNvPr id="7216" name="Text Box 60">
              <a:extLst>
                <a:ext uri="{FF2B5EF4-FFF2-40B4-BE49-F238E27FC236}">
                  <a16:creationId xmlns:a16="http://schemas.microsoft.com/office/drawing/2014/main" id="{AD934460-C098-46F7-BFD8-12756E8CD4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80" y="2037"/>
              <a:ext cx="318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/>
                <a:t>E</a:t>
              </a:r>
              <a:r>
                <a:rPr lang="en-US" altLang="th-TH" sz="1800" baseline="-25000"/>
                <a:t>1</a:t>
              </a:r>
              <a:endParaRPr lang="th-TH" altLang="th-TH" sz="1800"/>
            </a:p>
          </p:txBody>
        </p:sp>
        <p:sp>
          <p:nvSpPr>
            <p:cNvPr id="7217" name="Oval 61">
              <a:extLst>
                <a:ext uri="{FF2B5EF4-FFF2-40B4-BE49-F238E27FC236}">
                  <a16:creationId xmlns:a16="http://schemas.microsoft.com/office/drawing/2014/main" id="{7FA37C1F-A95A-4555-8AD5-A7359D3BA8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2251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th-TH" sz="2800"/>
            </a:p>
          </p:txBody>
        </p:sp>
      </p:grpSp>
      <p:grpSp>
        <p:nvGrpSpPr>
          <p:cNvPr id="16" name="Group 36">
            <a:extLst>
              <a:ext uri="{FF2B5EF4-FFF2-40B4-BE49-F238E27FC236}">
                <a16:creationId xmlns:a16="http://schemas.microsoft.com/office/drawing/2014/main" id="{D339A384-CE6D-44D1-9FF9-8AF7BA0E760F}"/>
              </a:ext>
            </a:extLst>
          </p:cNvPr>
          <p:cNvGrpSpPr>
            <a:grpSpLocks/>
          </p:cNvGrpSpPr>
          <p:nvPr/>
        </p:nvGrpSpPr>
        <p:grpSpPr bwMode="auto">
          <a:xfrm>
            <a:off x="6553200" y="3429000"/>
            <a:ext cx="465138" cy="412750"/>
            <a:chOff x="3198" y="2024"/>
            <a:chExt cx="318" cy="272"/>
          </a:xfrm>
        </p:grpSpPr>
        <p:sp>
          <p:nvSpPr>
            <p:cNvPr id="7214" name="Text Box 37">
              <a:extLst>
                <a:ext uri="{FF2B5EF4-FFF2-40B4-BE49-F238E27FC236}">
                  <a16:creationId xmlns:a16="http://schemas.microsoft.com/office/drawing/2014/main" id="{B0008165-1C49-4F35-9F5E-002155AA46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98" y="2024"/>
              <a:ext cx="318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/>
                <a:t>E</a:t>
              </a:r>
              <a:r>
                <a:rPr lang="en-US" altLang="th-TH" sz="1800" baseline="-25000"/>
                <a:t>1</a:t>
              </a:r>
              <a:endParaRPr lang="th-TH" altLang="th-TH" sz="1800"/>
            </a:p>
          </p:txBody>
        </p:sp>
        <p:sp>
          <p:nvSpPr>
            <p:cNvPr id="7215" name="Oval 38">
              <a:extLst>
                <a:ext uri="{FF2B5EF4-FFF2-40B4-BE49-F238E27FC236}">
                  <a16:creationId xmlns:a16="http://schemas.microsoft.com/office/drawing/2014/main" id="{83142F15-BEEF-4EB0-AFB5-5C83B3EB2D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2251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th-TH" sz="2800"/>
            </a:p>
          </p:txBody>
        </p:sp>
      </p:grpSp>
      <p:graphicFrame>
        <p:nvGraphicFramePr>
          <p:cNvPr id="22660" name="Object 132">
            <a:extLst>
              <a:ext uri="{FF2B5EF4-FFF2-40B4-BE49-F238E27FC236}">
                <a16:creationId xmlns:a16="http://schemas.microsoft.com/office/drawing/2014/main" id="{34F74B74-6515-4949-B85C-10423EBB264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52700" y="2246313"/>
          <a:ext cx="1371600" cy="66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0" name="Equation" r:id="rId3" imgW="901309" imgH="431613" progId="Equation.3">
                  <p:embed/>
                </p:oleObj>
              </mc:Choice>
              <mc:Fallback>
                <p:oleObj name="Equation" r:id="rId3" imgW="901309" imgH="431613" progId="Equation.3">
                  <p:embed/>
                  <p:pic>
                    <p:nvPicPr>
                      <p:cNvPr id="0" name="Object 1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2700" y="2246313"/>
                        <a:ext cx="1371600" cy="665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" name="Group 134">
            <a:extLst>
              <a:ext uri="{FF2B5EF4-FFF2-40B4-BE49-F238E27FC236}">
                <a16:creationId xmlns:a16="http://schemas.microsoft.com/office/drawing/2014/main" id="{F8995540-9682-447E-9186-87147ADDF61E}"/>
              </a:ext>
            </a:extLst>
          </p:cNvPr>
          <p:cNvGrpSpPr>
            <a:grpSpLocks/>
          </p:cNvGrpSpPr>
          <p:nvPr/>
        </p:nvGrpSpPr>
        <p:grpSpPr bwMode="auto">
          <a:xfrm>
            <a:off x="658813" y="2668588"/>
            <a:ext cx="4038600" cy="1143000"/>
            <a:chOff x="2517" y="1207"/>
            <a:chExt cx="2313" cy="1814"/>
          </a:xfrm>
        </p:grpSpPr>
        <p:sp>
          <p:nvSpPr>
            <p:cNvPr id="7212" name="Line 135">
              <a:extLst>
                <a:ext uri="{FF2B5EF4-FFF2-40B4-BE49-F238E27FC236}">
                  <a16:creationId xmlns:a16="http://schemas.microsoft.com/office/drawing/2014/main" id="{EC6A0FC8-E38D-4E01-B162-B3F63931C7C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7" y="1389"/>
              <a:ext cx="1814" cy="16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13" name="Text Box 136">
              <a:extLst>
                <a:ext uri="{FF2B5EF4-FFF2-40B4-BE49-F238E27FC236}">
                  <a16:creationId xmlns:a16="http://schemas.microsoft.com/office/drawing/2014/main" id="{B06BDCCF-7E08-4D2F-BC05-2495F22D1F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0" y="1207"/>
              <a:ext cx="500" cy="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LM</a:t>
              </a:r>
              <a:endParaRPr lang="th-TH" altLang="th-TH" sz="2000" b="1"/>
            </a:p>
          </p:txBody>
        </p:sp>
      </p:grpSp>
      <p:grpSp>
        <p:nvGrpSpPr>
          <p:cNvPr id="18" name="Group 137">
            <a:extLst>
              <a:ext uri="{FF2B5EF4-FFF2-40B4-BE49-F238E27FC236}">
                <a16:creationId xmlns:a16="http://schemas.microsoft.com/office/drawing/2014/main" id="{55F6D421-D5C1-4CB3-BA20-73A44369A4B8}"/>
              </a:ext>
            </a:extLst>
          </p:cNvPr>
          <p:cNvGrpSpPr>
            <a:grpSpLocks/>
          </p:cNvGrpSpPr>
          <p:nvPr/>
        </p:nvGrpSpPr>
        <p:grpSpPr bwMode="auto">
          <a:xfrm>
            <a:off x="639763" y="3041650"/>
            <a:ext cx="4038600" cy="1143000"/>
            <a:chOff x="2517" y="1207"/>
            <a:chExt cx="2313" cy="1814"/>
          </a:xfrm>
        </p:grpSpPr>
        <p:sp>
          <p:nvSpPr>
            <p:cNvPr id="7210" name="Line 138">
              <a:extLst>
                <a:ext uri="{FF2B5EF4-FFF2-40B4-BE49-F238E27FC236}">
                  <a16:creationId xmlns:a16="http://schemas.microsoft.com/office/drawing/2014/main" id="{B03F494B-7762-4765-9504-A84EA75DD31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7" y="1389"/>
              <a:ext cx="1814" cy="1632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11" name="Text Box 139">
              <a:extLst>
                <a:ext uri="{FF2B5EF4-FFF2-40B4-BE49-F238E27FC236}">
                  <a16:creationId xmlns:a16="http://schemas.microsoft.com/office/drawing/2014/main" id="{1005DC8E-239C-4A56-998F-075ECBCA4F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0" y="1207"/>
              <a:ext cx="500" cy="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>
                  <a:solidFill>
                    <a:srgbClr val="0000FF"/>
                  </a:solidFill>
                </a:rPr>
                <a:t>LM’</a:t>
              </a:r>
              <a:endParaRPr lang="th-TH" altLang="th-TH" sz="2000" b="1">
                <a:solidFill>
                  <a:srgbClr val="0000FF"/>
                </a:solidFill>
              </a:endParaRPr>
            </a:p>
          </p:txBody>
        </p:sp>
      </p:grpSp>
      <p:grpSp>
        <p:nvGrpSpPr>
          <p:cNvPr id="19" name="Group 155">
            <a:extLst>
              <a:ext uri="{FF2B5EF4-FFF2-40B4-BE49-F238E27FC236}">
                <a16:creationId xmlns:a16="http://schemas.microsoft.com/office/drawing/2014/main" id="{C3F422E1-5D45-4842-AA31-F1A5A6F6BC9F}"/>
              </a:ext>
            </a:extLst>
          </p:cNvPr>
          <p:cNvGrpSpPr>
            <a:grpSpLocks/>
          </p:cNvGrpSpPr>
          <p:nvPr/>
        </p:nvGrpSpPr>
        <p:grpSpPr bwMode="auto">
          <a:xfrm>
            <a:off x="5943600" y="1803400"/>
            <a:ext cx="2743200" cy="3249613"/>
            <a:chOff x="2517" y="1207"/>
            <a:chExt cx="2313" cy="1814"/>
          </a:xfrm>
        </p:grpSpPr>
        <p:sp>
          <p:nvSpPr>
            <p:cNvPr id="7208" name="Line 156">
              <a:extLst>
                <a:ext uri="{FF2B5EF4-FFF2-40B4-BE49-F238E27FC236}">
                  <a16:creationId xmlns:a16="http://schemas.microsoft.com/office/drawing/2014/main" id="{90DC6E0F-153D-45A9-9181-A20F98D3A8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7" y="1389"/>
              <a:ext cx="1814" cy="1632"/>
            </a:xfrm>
            <a:prstGeom prst="line">
              <a:avLst/>
            </a:prstGeom>
            <a:noFill/>
            <a:ln w="19050">
              <a:solidFill>
                <a:srgbClr val="99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09" name="Text Box 157">
              <a:extLst>
                <a:ext uri="{FF2B5EF4-FFF2-40B4-BE49-F238E27FC236}">
                  <a16:creationId xmlns:a16="http://schemas.microsoft.com/office/drawing/2014/main" id="{ADE75F7B-F2BE-474F-9630-816DFF3D1E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9" y="1207"/>
              <a:ext cx="501" cy="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 b="1">
                  <a:solidFill>
                    <a:srgbClr val="990099"/>
                  </a:solidFill>
                </a:rPr>
                <a:t>LM’</a:t>
              </a:r>
              <a:endParaRPr lang="th-TH" altLang="th-TH" sz="1800" b="1">
                <a:solidFill>
                  <a:srgbClr val="990099"/>
                </a:solidFill>
              </a:endParaRPr>
            </a:p>
          </p:txBody>
        </p:sp>
      </p:grpSp>
      <p:sp>
        <p:nvSpPr>
          <p:cNvPr id="22689" name="Line 161">
            <a:extLst>
              <a:ext uri="{FF2B5EF4-FFF2-40B4-BE49-F238E27FC236}">
                <a16:creationId xmlns:a16="http://schemas.microsoft.com/office/drawing/2014/main" id="{500273E1-9734-40DB-8DE9-2E21F246394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629400" y="2667000"/>
            <a:ext cx="1066800" cy="3016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" name="Group 170">
            <a:extLst>
              <a:ext uri="{FF2B5EF4-FFF2-40B4-BE49-F238E27FC236}">
                <a16:creationId xmlns:a16="http://schemas.microsoft.com/office/drawing/2014/main" id="{03BB6808-CFF8-4EA4-835C-8507D4E30D02}"/>
              </a:ext>
            </a:extLst>
          </p:cNvPr>
          <p:cNvGrpSpPr>
            <a:grpSpLocks/>
          </p:cNvGrpSpPr>
          <p:nvPr/>
        </p:nvGrpSpPr>
        <p:grpSpPr bwMode="auto">
          <a:xfrm>
            <a:off x="4191000" y="3657600"/>
            <a:ext cx="2678113" cy="396875"/>
            <a:chOff x="2633" y="2304"/>
            <a:chExt cx="1687" cy="250"/>
          </a:xfrm>
        </p:grpSpPr>
        <p:sp>
          <p:nvSpPr>
            <p:cNvPr id="7206" name="Line 159">
              <a:extLst>
                <a:ext uri="{FF2B5EF4-FFF2-40B4-BE49-F238E27FC236}">
                  <a16:creationId xmlns:a16="http://schemas.microsoft.com/office/drawing/2014/main" id="{C7A9B462-AE45-4749-BB9C-594898ADE3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24" y="2448"/>
              <a:ext cx="12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07" name="Text Box 162">
              <a:extLst>
                <a:ext uri="{FF2B5EF4-FFF2-40B4-BE49-F238E27FC236}">
                  <a16:creationId xmlns:a16="http://schemas.microsoft.com/office/drawing/2014/main" id="{41A06645-090F-44C3-9FDF-BE944DF242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3" y="2304"/>
              <a:ext cx="49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th-TH" altLang="th-TH" sz="2000" b="1"/>
                <a:t>   </a:t>
              </a:r>
              <a:r>
                <a:rPr lang="en-US" altLang="th-TH" sz="2000" b="1"/>
                <a:t>r</a:t>
              </a:r>
              <a:r>
                <a:rPr lang="en-US" altLang="th-TH" sz="2000" b="1" baseline="-25000"/>
                <a:t>1</a:t>
              </a:r>
              <a:endParaRPr lang="th-TH" altLang="th-TH" sz="2000" b="1" baseline="-25000"/>
            </a:p>
          </p:txBody>
        </p:sp>
      </p:grpSp>
      <p:grpSp>
        <p:nvGrpSpPr>
          <p:cNvPr id="21" name="Group 165">
            <a:extLst>
              <a:ext uri="{FF2B5EF4-FFF2-40B4-BE49-F238E27FC236}">
                <a16:creationId xmlns:a16="http://schemas.microsoft.com/office/drawing/2014/main" id="{003C7AB3-321B-40F7-98F4-18054D55E4DF}"/>
              </a:ext>
            </a:extLst>
          </p:cNvPr>
          <p:cNvGrpSpPr>
            <a:grpSpLocks/>
          </p:cNvGrpSpPr>
          <p:nvPr/>
        </p:nvGrpSpPr>
        <p:grpSpPr bwMode="auto">
          <a:xfrm>
            <a:off x="0" y="3032125"/>
            <a:ext cx="1905000" cy="396875"/>
            <a:chOff x="0" y="1910"/>
            <a:chExt cx="1200" cy="250"/>
          </a:xfrm>
        </p:grpSpPr>
        <p:sp>
          <p:nvSpPr>
            <p:cNvPr id="7204" name="Line 147">
              <a:extLst>
                <a:ext uri="{FF2B5EF4-FFF2-40B4-BE49-F238E27FC236}">
                  <a16:creationId xmlns:a16="http://schemas.microsoft.com/office/drawing/2014/main" id="{839480CA-68C6-4443-BD58-747EB7AFB95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6" y="2160"/>
              <a:ext cx="86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05" name="Text Box 163">
              <a:extLst>
                <a:ext uri="{FF2B5EF4-FFF2-40B4-BE49-F238E27FC236}">
                  <a16:creationId xmlns:a16="http://schemas.microsoft.com/office/drawing/2014/main" id="{212E9AF6-8BA6-4310-A27C-551E09E3C5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910"/>
              <a:ext cx="49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th-TH" altLang="th-TH" sz="2000" b="1"/>
                <a:t>  </a:t>
              </a:r>
              <a:r>
                <a:rPr lang="en-US" altLang="th-TH" sz="2000" b="1"/>
                <a:t>r</a:t>
              </a:r>
              <a:r>
                <a:rPr lang="en-US" altLang="th-TH" sz="2000" b="1" baseline="-25000"/>
                <a:t>0</a:t>
              </a:r>
              <a:endParaRPr lang="th-TH" altLang="th-TH" sz="2000" b="1" baseline="-25000"/>
            </a:p>
          </p:txBody>
        </p:sp>
      </p:grpSp>
      <p:grpSp>
        <p:nvGrpSpPr>
          <p:cNvPr id="22" name="Group 169">
            <a:extLst>
              <a:ext uri="{FF2B5EF4-FFF2-40B4-BE49-F238E27FC236}">
                <a16:creationId xmlns:a16="http://schemas.microsoft.com/office/drawing/2014/main" id="{45A4F234-9E11-49D7-9464-4D07147DD17C}"/>
              </a:ext>
            </a:extLst>
          </p:cNvPr>
          <p:cNvGrpSpPr>
            <a:grpSpLocks/>
          </p:cNvGrpSpPr>
          <p:nvPr/>
        </p:nvGrpSpPr>
        <p:grpSpPr bwMode="auto">
          <a:xfrm>
            <a:off x="0" y="3429000"/>
            <a:ext cx="2209800" cy="396875"/>
            <a:chOff x="0" y="2160"/>
            <a:chExt cx="1392" cy="250"/>
          </a:xfrm>
        </p:grpSpPr>
        <p:sp>
          <p:nvSpPr>
            <p:cNvPr id="7202" name="Line 160">
              <a:extLst>
                <a:ext uri="{FF2B5EF4-FFF2-40B4-BE49-F238E27FC236}">
                  <a16:creationId xmlns:a16="http://schemas.microsoft.com/office/drawing/2014/main" id="{5F1CED19-1C0C-4EEF-8E16-B2524371E6F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6" y="2304"/>
              <a:ext cx="10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03" name="Text Box 164">
              <a:extLst>
                <a:ext uri="{FF2B5EF4-FFF2-40B4-BE49-F238E27FC236}">
                  <a16:creationId xmlns:a16="http://schemas.microsoft.com/office/drawing/2014/main" id="{C6A853D8-D91D-452E-97DC-039DCB82C3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160"/>
              <a:ext cx="49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th-TH" altLang="th-TH" sz="2000" b="1"/>
                <a:t>  </a:t>
              </a:r>
              <a:r>
                <a:rPr lang="en-US" altLang="th-TH" sz="2000" b="1"/>
                <a:t>r</a:t>
              </a:r>
              <a:r>
                <a:rPr lang="en-US" altLang="th-TH" sz="2000" b="1" baseline="-25000"/>
                <a:t>1</a:t>
              </a:r>
              <a:endParaRPr lang="th-TH" altLang="th-TH" sz="2000" b="1" baseline="-25000"/>
            </a:p>
          </p:txBody>
        </p:sp>
      </p:grpSp>
      <p:grpSp>
        <p:nvGrpSpPr>
          <p:cNvPr id="23" name="Group 56">
            <a:extLst>
              <a:ext uri="{FF2B5EF4-FFF2-40B4-BE49-F238E27FC236}">
                <a16:creationId xmlns:a16="http://schemas.microsoft.com/office/drawing/2014/main" id="{2E0B49A9-8530-44EF-9D9B-816BDB050EF5}"/>
              </a:ext>
            </a:extLst>
          </p:cNvPr>
          <p:cNvGrpSpPr>
            <a:grpSpLocks/>
          </p:cNvGrpSpPr>
          <p:nvPr/>
        </p:nvGrpSpPr>
        <p:grpSpPr bwMode="auto">
          <a:xfrm>
            <a:off x="1676400" y="3001963"/>
            <a:ext cx="465138" cy="412750"/>
            <a:chOff x="2971" y="2251"/>
            <a:chExt cx="318" cy="272"/>
          </a:xfrm>
        </p:grpSpPr>
        <p:sp>
          <p:nvSpPr>
            <p:cNvPr id="7200" name="Text Box 57">
              <a:extLst>
                <a:ext uri="{FF2B5EF4-FFF2-40B4-BE49-F238E27FC236}">
                  <a16:creationId xmlns:a16="http://schemas.microsoft.com/office/drawing/2014/main" id="{01F13860-B82B-47A1-8DBE-294BAFB36C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1" y="2251"/>
              <a:ext cx="318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1800"/>
                <a:t>E</a:t>
              </a:r>
              <a:r>
                <a:rPr lang="en-US" altLang="th-TH" sz="1800" baseline="-25000"/>
                <a:t>0</a:t>
              </a:r>
              <a:endParaRPr lang="th-TH" altLang="th-TH" sz="1800"/>
            </a:p>
          </p:txBody>
        </p:sp>
        <p:sp>
          <p:nvSpPr>
            <p:cNvPr id="7201" name="Oval 58">
              <a:extLst>
                <a:ext uri="{FF2B5EF4-FFF2-40B4-BE49-F238E27FC236}">
                  <a16:creationId xmlns:a16="http://schemas.microsoft.com/office/drawing/2014/main" id="{87E86E56-F588-4BBE-ADFD-29B529EF10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2478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th-TH" sz="2800"/>
            </a:p>
          </p:txBody>
        </p:sp>
      </p:grpSp>
      <p:graphicFrame>
        <p:nvGraphicFramePr>
          <p:cNvPr id="22695" name="Object 167">
            <a:extLst>
              <a:ext uri="{FF2B5EF4-FFF2-40B4-BE49-F238E27FC236}">
                <a16:creationId xmlns:a16="http://schemas.microsoft.com/office/drawing/2014/main" id="{87B5BB82-B6F0-44DC-8FE3-B7F91A224DC3}"/>
              </a:ext>
            </a:extLst>
          </p:cNvPr>
          <p:cNvGraphicFramePr>
            <a:graphicFrameLocks noGrp="1" noChangeAspect="1"/>
          </p:cNvGraphicFramePr>
          <p:nvPr>
            <p:ph/>
          </p:nvPr>
        </p:nvGraphicFramePr>
        <p:xfrm>
          <a:off x="6477000" y="1981200"/>
          <a:ext cx="1371600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1" name="Equation" r:id="rId5" imgW="901309" imgH="431613" progId="Equation.3">
                  <p:embed/>
                </p:oleObj>
              </mc:Choice>
              <mc:Fallback>
                <p:oleObj name="Equation" r:id="rId5" imgW="901309" imgH="431613" progId="Equation.3">
                  <p:embed/>
                  <p:pic>
                    <p:nvPicPr>
                      <p:cNvPr id="0" name="Object 1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0" y="1981200"/>
                        <a:ext cx="1371600" cy="65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" name="Rectangle 4">
            <a:extLst>
              <a:ext uri="{FF2B5EF4-FFF2-40B4-BE49-F238E27FC236}">
                <a16:creationId xmlns:a16="http://schemas.microsoft.com/office/drawing/2014/main" id="{47B2FBDD-951C-47CE-886A-80BADA40DE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736012" cy="5048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kern="0" dirty="0">
                <a:solidFill>
                  <a:srgbClr val="002060"/>
                </a:solidFill>
              </a:rPr>
              <a:t>7.2.2  Monetary policy effectiveness and slope of LM curve</a:t>
            </a:r>
          </a:p>
        </p:txBody>
      </p:sp>
      <p:sp>
        <p:nvSpPr>
          <p:cNvPr id="77" name="Rectangle 41">
            <a:extLst>
              <a:ext uri="{FF2B5EF4-FFF2-40B4-BE49-F238E27FC236}">
                <a16:creationId xmlns:a16="http://schemas.microsoft.com/office/drawing/2014/main" id="{784797C1-01D3-4192-850E-91E17FDAD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914400"/>
            <a:ext cx="3348038" cy="50482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0000FF"/>
                </a:solidFill>
                <a:latin typeface="+mn-lt"/>
              </a:rPr>
              <a:t>(a) LM</a:t>
            </a:r>
            <a:r>
              <a:rPr lang="th-TH" sz="24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+mn-lt"/>
              </a:rPr>
              <a:t>is quite flat</a:t>
            </a:r>
          </a:p>
        </p:txBody>
      </p:sp>
      <p:sp>
        <p:nvSpPr>
          <p:cNvPr id="78" name="Rectangle 42">
            <a:extLst>
              <a:ext uri="{FF2B5EF4-FFF2-40B4-BE49-F238E27FC236}">
                <a16:creationId xmlns:a16="http://schemas.microsoft.com/office/drawing/2014/main" id="{923A8C07-DC22-4AEF-98E3-C44987929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914400"/>
            <a:ext cx="3348038" cy="50482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990099"/>
                </a:solidFill>
                <a:latin typeface="+mn-lt"/>
              </a:rPr>
              <a:t>(b) LM is quite steep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CCDFFA7E-4B5E-48F1-9DD8-5D566E318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838200"/>
            <a:ext cx="6929438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0000FF"/>
                </a:solidFill>
                <a:latin typeface="+mn-lt"/>
              </a:rPr>
              <a:t>(a) LM</a:t>
            </a:r>
            <a:r>
              <a:rPr lang="th-TH" sz="24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+mn-lt"/>
              </a:rPr>
              <a:t>curve is quite flat: suppose due to </a:t>
            </a:r>
            <a:r>
              <a:rPr lang="en-US" sz="2400" b="1" dirty="0">
                <a:solidFill>
                  <a:srgbClr val="FF0000"/>
                </a:solidFill>
                <a:latin typeface="+mn-lt"/>
              </a:rPr>
              <a:t>high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E2EB59-4916-44E6-A236-3F91D18A8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098" y="1616868"/>
            <a:ext cx="914400" cy="533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th-TH" sz="2800" dirty="0"/>
              <a:t> </a:t>
            </a:r>
            <a:r>
              <a:rPr lang="en-US" altLang="th-TH" sz="2400" dirty="0" err="1"/>
              <a:t>M</a:t>
            </a:r>
            <a:r>
              <a:rPr lang="en-US" altLang="th-TH" sz="2400" baseline="30000" dirty="0" err="1"/>
              <a:t>s</a:t>
            </a:r>
            <a:endParaRPr lang="en-US" altLang="th-TH" sz="2400" baseline="300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6CB8A3E-D0C5-4CF4-A8C7-C86A45F2CF5B}"/>
              </a:ext>
            </a:extLst>
          </p:cNvPr>
          <p:cNvCxnSpPr/>
          <p:nvPr/>
        </p:nvCxnSpPr>
        <p:spPr>
          <a:xfrm rot="5400000" flipH="1" flipV="1">
            <a:off x="1103314" y="189865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4">
            <a:extLst>
              <a:ext uri="{FF2B5EF4-FFF2-40B4-BE49-F238E27FC236}">
                <a16:creationId xmlns:a16="http://schemas.microsoft.com/office/drawing/2014/main" id="{FC280E93-B605-46B1-BF13-374CCD5DF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736012" cy="5048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kern="0" dirty="0">
                <a:solidFill>
                  <a:srgbClr val="002060"/>
                </a:solidFill>
              </a:rPr>
              <a:t>7.2.1  Monetary policy effectiveness and slope </a:t>
            </a:r>
            <a:r>
              <a:rPr lang="en-US" sz="2400" b="1" kern="0">
                <a:solidFill>
                  <a:srgbClr val="002060"/>
                </a:solidFill>
              </a:rPr>
              <a:t>of LM </a:t>
            </a:r>
            <a:r>
              <a:rPr lang="en-US" sz="2400" b="1" kern="0" dirty="0">
                <a:solidFill>
                  <a:srgbClr val="002060"/>
                </a:solidFill>
              </a:rPr>
              <a:t>curve</a:t>
            </a:r>
          </a:p>
        </p:txBody>
      </p:sp>
      <p:sp>
        <p:nvSpPr>
          <p:cNvPr id="8198" name="Rectangle 2">
            <a:extLst>
              <a:ext uri="{FF2B5EF4-FFF2-40B4-BE49-F238E27FC236}">
                <a16:creationId xmlns:a16="http://schemas.microsoft.com/office/drawing/2014/main" id="{8D42D411-F4D2-45E2-A9F7-07CFF5F664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D0FF2778-EF3E-422F-97DE-1F478226FEED}"/>
              </a:ext>
            </a:extLst>
          </p:cNvPr>
          <p:cNvSpPr/>
          <p:nvPr/>
        </p:nvSpPr>
        <p:spPr>
          <a:xfrm>
            <a:off x="1448199" y="1781174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E2065C1-E086-449A-8A3A-842AB1E59A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8962" y="1631950"/>
            <a:ext cx="500856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r</a:t>
            </a:r>
            <a:endParaRPr lang="en-US" altLang="th-TH" sz="2400" baseline="3000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7E5B53F-28B6-4174-9A07-966FC1F0191E}"/>
              </a:ext>
            </a:extLst>
          </p:cNvPr>
          <p:cNvCxnSpPr/>
          <p:nvPr/>
        </p:nvCxnSpPr>
        <p:spPr>
          <a:xfrm rot="5400000">
            <a:off x="1998278" y="1870075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ight Arrow 12">
            <a:extLst>
              <a:ext uri="{FF2B5EF4-FFF2-40B4-BE49-F238E27FC236}">
                <a16:creationId xmlns:a16="http://schemas.microsoft.com/office/drawing/2014/main" id="{75300972-E6FA-4F69-B994-65A9666E73A1}"/>
              </a:ext>
            </a:extLst>
          </p:cNvPr>
          <p:cNvSpPr/>
          <p:nvPr/>
        </p:nvSpPr>
        <p:spPr>
          <a:xfrm>
            <a:off x="3273819" y="1792287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52014A-249F-4414-AB4C-4020C30D30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645" y="1634977"/>
            <a:ext cx="533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I</a:t>
            </a:r>
            <a:endParaRPr lang="en-US" altLang="th-TH" sz="2400" baseline="30000" dirty="0"/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id="{8C8AEFC3-2058-4B14-AB86-3C3EE46EBDF6}"/>
              </a:ext>
            </a:extLst>
          </p:cNvPr>
          <p:cNvSpPr/>
          <p:nvPr/>
        </p:nvSpPr>
        <p:spPr>
          <a:xfrm>
            <a:off x="7308850" y="1755774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6FEDA1-9082-45CD-9303-A223D6F87F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6784" y="1614487"/>
            <a:ext cx="981074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 little</a:t>
            </a:r>
            <a:endParaRPr lang="en-US" altLang="th-TH" sz="2400" baseline="30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639AA-5FEE-42FA-BB9C-ECB34A5A98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27538" y="1624013"/>
            <a:ext cx="533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Y</a:t>
            </a:r>
            <a:endParaRPr lang="en-US" altLang="th-TH" sz="2400" baseline="300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9FA620-E5A5-4B4C-9B65-09D2FFAA56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3918" y="1632248"/>
            <a:ext cx="984248" cy="46166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 little</a:t>
            </a:r>
            <a:endParaRPr lang="en-US" altLang="th-TH" sz="2400" baseline="30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23E434D-F431-4147-8E3C-9675008D77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048" y="2376487"/>
            <a:ext cx="54102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Monetary policy is not that effective </a:t>
            </a:r>
            <a:endParaRPr lang="en-US" altLang="th-TH" sz="2400" baseline="30000" dirty="0"/>
          </a:p>
        </p:txBody>
      </p:sp>
      <p:sp>
        <p:nvSpPr>
          <p:cNvPr id="22" name="Rectangle 5">
            <a:extLst>
              <a:ext uri="{FF2B5EF4-FFF2-40B4-BE49-F238E27FC236}">
                <a16:creationId xmlns:a16="http://schemas.microsoft.com/office/drawing/2014/main" id="{2B0FE766-2A9F-4AC8-A436-6F40E1C358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3048000"/>
            <a:ext cx="71628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US" sz="2400" b="1" dirty="0">
                <a:solidFill>
                  <a:srgbClr val="0000FF"/>
                </a:solidFill>
                <a:latin typeface="+mn-lt"/>
              </a:rPr>
              <a:t>(b) LM</a:t>
            </a:r>
            <a:r>
              <a:rPr lang="th-TH" sz="24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+mn-lt"/>
              </a:rPr>
              <a:t>curve is quite steep: suppose due to </a:t>
            </a:r>
            <a:r>
              <a:rPr lang="en-US" sz="2400" b="1" dirty="0">
                <a:solidFill>
                  <a:srgbClr val="FF0000"/>
                </a:solidFill>
                <a:latin typeface="+mn-lt"/>
              </a:rPr>
              <a:t>low 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4FD1D36-2A81-46CA-8A47-603879CD5A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048" y="3802856"/>
            <a:ext cx="914400" cy="523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th-TH" sz="2800" dirty="0"/>
              <a:t> </a:t>
            </a:r>
            <a:r>
              <a:rPr lang="en-US" altLang="th-TH" sz="2400" dirty="0" err="1"/>
              <a:t>M</a:t>
            </a:r>
            <a:r>
              <a:rPr lang="en-US" altLang="th-TH" sz="2400" baseline="30000" dirty="0" err="1"/>
              <a:t>s</a:t>
            </a:r>
            <a:endParaRPr lang="en-US" altLang="th-TH" sz="2400" baseline="30000" dirty="0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28E1AF89-0402-42BA-9D98-917515A7E006}"/>
              </a:ext>
            </a:extLst>
          </p:cNvPr>
          <p:cNvCxnSpPr/>
          <p:nvPr/>
        </p:nvCxnSpPr>
        <p:spPr>
          <a:xfrm rot="5400000" flipH="1" flipV="1">
            <a:off x="1060450" y="406400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ight Arrow 26">
            <a:extLst>
              <a:ext uri="{FF2B5EF4-FFF2-40B4-BE49-F238E27FC236}">
                <a16:creationId xmlns:a16="http://schemas.microsoft.com/office/drawing/2014/main" id="{F931BFAA-AC2E-408D-BD70-CB28AEE6B1FB}"/>
              </a:ext>
            </a:extLst>
          </p:cNvPr>
          <p:cNvSpPr/>
          <p:nvPr/>
        </p:nvSpPr>
        <p:spPr>
          <a:xfrm>
            <a:off x="1438274" y="3985418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04FCDDF-F801-4B96-829B-0F99CEC48F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2690" y="3852862"/>
            <a:ext cx="533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r</a:t>
            </a:r>
            <a:endParaRPr lang="en-US" altLang="th-TH" sz="2400" baseline="30000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1C55DB70-5095-4E1D-B430-96CC138972C9}"/>
              </a:ext>
            </a:extLst>
          </p:cNvPr>
          <p:cNvCxnSpPr/>
          <p:nvPr/>
        </p:nvCxnSpPr>
        <p:spPr>
          <a:xfrm rot="5400000">
            <a:off x="1979228" y="4122738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ight Arrow 30">
            <a:extLst>
              <a:ext uri="{FF2B5EF4-FFF2-40B4-BE49-F238E27FC236}">
                <a16:creationId xmlns:a16="http://schemas.microsoft.com/office/drawing/2014/main" id="{20C9BD27-46A2-418D-8630-E63955E6B0FD}"/>
              </a:ext>
            </a:extLst>
          </p:cNvPr>
          <p:cNvSpPr/>
          <p:nvPr/>
        </p:nvSpPr>
        <p:spPr>
          <a:xfrm>
            <a:off x="3095225" y="3995735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BA73908-FAE5-4463-A576-86424625E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7420" y="3849290"/>
            <a:ext cx="533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I</a:t>
            </a:r>
            <a:endParaRPr lang="en-US" altLang="th-TH" sz="2400" baseline="30000" dirty="0"/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A55B7EA0-170B-4415-AD45-2EA26E5281BE}"/>
              </a:ext>
            </a:extLst>
          </p:cNvPr>
          <p:cNvCxnSpPr/>
          <p:nvPr/>
        </p:nvCxnSpPr>
        <p:spPr>
          <a:xfrm rot="5400000" flipH="1" flipV="1">
            <a:off x="3644900" y="4064000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B103D0F2-FDEE-4AF5-9EC1-DC65C0C244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7310" y="3847703"/>
            <a:ext cx="846132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 lot</a:t>
            </a:r>
            <a:endParaRPr lang="en-US" altLang="th-TH" sz="2400" baseline="30000" dirty="0"/>
          </a:p>
        </p:txBody>
      </p:sp>
      <p:sp>
        <p:nvSpPr>
          <p:cNvPr id="35" name="Right Arrow 34">
            <a:extLst>
              <a:ext uri="{FF2B5EF4-FFF2-40B4-BE49-F238E27FC236}">
                <a16:creationId xmlns:a16="http://schemas.microsoft.com/office/drawing/2014/main" id="{C3A373F4-1A30-497D-B3E3-9A4A1C6DBDCC}"/>
              </a:ext>
            </a:extLst>
          </p:cNvPr>
          <p:cNvSpPr/>
          <p:nvPr/>
        </p:nvSpPr>
        <p:spPr>
          <a:xfrm>
            <a:off x="7336620" y="3936206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F77E7F1-666A-43EC-ACD6-4535B115E4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3463" y="3833415"/>
            <a:ext cx="7620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Y</a:t>
            </a:r>
            <a:endParaRPr lang="en-US" altLang="th-TH" sz="2400" baseline="30000" dirty="0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F8D2B98-ABB4-4B3B-BD3E-568607D9BC16}"/>
              </a:ext>
            </a:extLst>
          </p:cNvPr>
          <p:cNvCxnSpPr/>
          <p:nvPr/>
        </p:nvCxnSpPr>
        <p:spPr>
          <a:xfrm rot="5400000" flipH="1" flipV="1">
            <a:off x="8014530" y="4052093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DF162A4A-A148-4AFF-BAE6-4E71169725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93116" y="3802062"/>
            <a:ext cx="846132" cy="46166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 lot</a:t>
            </a:r>
            <a:endParaRPr lang="en-US" altLang="th-TH" sz="2400" baseline="300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FBDC833-8237-4A23-858E-6C2B5A75FD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4724400"/>
            <a:ext cx="54102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/>
              <a:t>Monetary policy is very effective </a:t>
            </a:r>
            <a:endParaRPr lang="en-US" altLang="th-TH" sz="2400" baseline="30000"/>
          </a:p>
        </p:txBody>
      </p:sp>
      <p:pic>
        <p:nvPicPr>
          <p:cNvPr id="36" name="Picture 3">
            <a:extLst>
              <a:ext uri="{FF2B5EF4-FFF2-40B4-BE49-F238E27FC236}">
                <a16:creationId xmlns:a16="http://schemas.microsoft.com/office/drawing/2014/main" id="{88982E37-35FC-46AD-AB96-8D42A9CCF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838200"/>
            <a:ext cx="184467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3">
            <a:extLst>
              <a:ext uri="{FF2B5EF4-FFF2-40B4-BE49-F238E27FC236}">
                <a16:creationId xmlns:a16="http://schemas.microsoft.com/office/drawing/2014/main" id="{61738F26-CAF5-42A5-B239-2FC5FAE7E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3048000"/>
            <a:ext cx="184467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AB723F69-E6E2-45F5-98A7-A71968FD1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5261" y="1639886"/>
            <a:ext cx="984248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 little</a:t>
            </a:r>
            <a:endParaRPr lang="en-US" altLang="th-TH" sz="2400" baseline="300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980B54F-81E5-4261-824F-F91A89D96F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6316" y="3871911"/>
            <a:ext cx="811607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a lot</a:t>
            </a:r>
            <a:endParaRPr lang="en-US" altLang="th-TH" sz="2400" baseline="30000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0296E4E-0C21-4328-9C2A-A8579B9FAB54}"/>
              </a:ext>
            </a:extLst>
          </p:cNvPr>
          <p:cNvCxnSpPr/>
          <p:nvPr/>
        </p:nvCxnSpPr>
        <p:spPr>
          <a:xfrm rot="5400000" flipH="1" flipV="1">
            <a:off x="7949613" y="1842293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ight Arrow 12">
            <a:extLst>
              <a:ext uri="{FF2B5EF4-FFF2-40B4-BE49-F238E27FC236}">
                <a16:creationId xmlns:a16="http://schemas.microsoft.com/office/drawing/2014/main" id="{CD067B6B-7A58-4BE9-9BDC-A448CCF55F42}"/>
              </a:ext>
            </a:extLst>
          </p:cNvPr>
          <p:cNvSpPr/>
          <p:nvPr/>
        </p:nvSpPr>
        <p:spPr>
          <a:xfrm>
            <a:off x="4994276" y="1785936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1518AD4-2E55-4BFA-B6E9-1FB02FE9CB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5757" y="1619251"/>
            <a:ext cx="1844675" cy="46166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DAE  a little</a:t>
            </a:r>
            <a:endParaRPr lang="en-US" altLang="th-TH" sz="2400" baseline="30000" dirty="0"/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62431683-6142-44CA-A490-F1BC95985BB7}"/>
              </a:ext>
            </a:extLst>
          </p:cNvPr>
          <p:cNvCxnSpPr/>
          <p:nvPr/>
        </p:nvCxnSpPr>
        <p:spPr>
          <a:xfrm rot="5400000" flipH="1" flipV="1">
            <a:off x="6019813" y="1852613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C760C13C-26E8-4AB7-8F78-A5708BDC77C5}"/>
              </a:ext>
            </a:extLst>
          </p:cNvPr>
          <p:cNvCxnSpPr/>
          <p:nvPr/>
        </p:nvCxnSpPr>
        <p:spPr>
          <a:xfrm rot="5400000" flipH="1" flipV="1">
            <a:off x="3766758" y="1842293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ight Arrow 12">
            <a:extLst>
              <a:ext uri="{FF2B5EF4-FFF2-40B4-BE49-F238E27FC236}">
                <a16:creationId xmlns:a16="http://schemas.microsoft.com/office/drawing/2014/main" id="{B768DDB4-C81D-49B1-B9C2-803B8CA1D36D}"/>
              </a:ext>
            </a:extLst>
          </p:cNvPr>
          <p:cNvSpPr/>
          <p:nvPr/>
        </p:nvSpPr>
        <p:spPr>
          <a:xfrm>
            <a:off x="4816463" y="3985417"/>
            <a:ext cx="357188" cy="214313"/>
          </a:xfrm>
          <a:prstGeom prst="rightArrow">
            <a:avLst/>
          </a:prstGeom>
          <a:solidFill>
            <a:srgbClr val="33CC33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FFE6248-B5C0-434E-BAC1-7A6991E739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7111" y="3822054"/>
            <a:ext cx="1677946" cy="46166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DAE  a lot</a:t>
            </a:r>
            <a:endParaRPr lang="en-US" altLang="th-TH" sz="2400" baseline="30000" dirty="0"/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82E4066C-318B-4C65-A167-E75AC24E93E3}"/>
              </a:ext>
            </a:extLst>
          </p:cNvPr>
          <p:cNvCxnSpPr/>
          <p:nvPr/>
        </p:nvCxnSpPr>
        <p:spPr>
          <a:xfrm rot="5400000" flipH="1" flipV="1">
            <a:off x="6085274" y="4083049"/>
            <a:ext cx="357188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10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/>
      <p:bldP spid="25" grpId="0" animBg="1"/>
      <p:bldP spid="27" grpId="0" animBg="1"/>
      <p:bldP spid="28" grpId="0" animBg="1"/>
      <p:bldP spid="31" grpId="0" animBg="1"/>
      <p:bldP spid="32" grpId="0" animBg="1"/>
      <p:bldP spid="34" grpId="0" animBg="1"/>
      <p:bldP spid="35" grpId="0" animBg="1"/>
      <p:bldP spid="37" grpId="0" animBg="1"/>
      <p:bldP spid="39" grpId="0" animBg="1"/>
      <p:bldP spid="40" grpId="0" animBg="1"/>
      <p:bldP spid="42" grpId="0" animBg="1"/>
      <p:bldP spid="43" grpId="0" animBg="1"/>
      <p:bldP spid="45" grpId="0" animBg="1"/>
      <p:bldP spid="46" grpId="0" animBg="1"/>
      <p:bldP spid="48" grpId="0" animBg="1"/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4">
            <a:extLst>
              <a:ext uri="{FF2B5EF4-FFF2-40B4-BE49-F238E27FC236}">
                <a16:creationId xmlns:a16="http://schemas.microsoft.com/office/drawing/2014/main" id="{C12DBFAE-A1A7-4F87-9F71-A12C5B89398C}"/>
              </a:ext>
            </a:extLst>
          </p:cNvPr>
          <p:cNvGrpSpPr>
            <a:grpSpLocks/>
          </p:cNvGrpSpPr>
          <p:nvPr/>
        </p:nvGrpSpPr>
        <p:grpSpPr bwMode="auto">
          <a:xfrm>
            <a:off x="731838" y="1785938"/>
            <a:ext cx="3654425" cy="3557587"/>
            <a:chOff x="2018" y="1026"/>
            <a:chExt cx="3220" cy="2655"/>
          </a:xfrm>
        </p:grpSpPr>
        <p:grpSp>
          <p:nvGrpSpPr>
            <p:cNvPr id="9275" name="Group 5">
              <a:extLst>
                <a:ext uri="{FF2B5EF4-FFF2-40B4-BE49-F238E27FC236}">
                  <a16:creationId xmlns:a16="http://schemas.microsoft.com/office/drawing/2014/main" id="{957F053B-8D7E-4F35-A6DF-98A92E83CFE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54" y="1298"/>
              <a:ext cx="2540" cy="2222"/>
              <a:chOff x="1746" y="981"/>
              <a:chExt cx="2540" cy="2086"/>
            </a:xfrm>
          </p:grpSpPr>
          <p:sp>
            <p:nvSpPr>
              <p:cNvPr id="9278" name="Line 6">
                <a:extLst>
                  <a:ext uri="{FF2B5EF4-FFF2-40B4-BE49-F238E27FC236}">
                    <a16:creationId xmlns:a16="http://schemas.microsoft.com/office/drawing/2014/main" id="{8985597F-4970-4172-A735-FEB6AE3566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79" name="Line 7">
                <a:extLst>
                  <a:ext uri="{FF2B5EF4-FFF2-40B4-BE49-F238E27FC236}">
                    <a16:creationId xmlns:a16="http://schemas.microsoft.com/office/drawing/2014/main" id="{8ECA5E67-F479-40DE-BB5C-7D50F9F713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276" name="Text Box 8">
              <a:extLst>
                <a:ext uri="{FF2B5EF4-FFF2-40B4-BE49-F238E27FC236}">
                  <a16:creationId xmlns:a16="http://schemas.microsoft.com/office/drawing/2014/main" id="{A02D14BB-7225-4F69-8A78-63322D675D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18" y="1026"/>
              <a:ext cx="453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r</a:t>
              </a:r>
              <a:endParaRPr lang="th-TH" altLang="th-TH" sz="2800" baseline="-25000"/>
            </a:p>
          </p:txBody>
        </p:sp>
        <p:sp>
          <p:nvSpPr>
            <p:cNvPr id="9277" name="Text Box 9">
              <a:extLst>
                <a:ext uri="{FF2B5EF4-FFF2-40B4-BE49-F238E27FC236}">
                  <a16:creationId xmlns:a16="http://schemas.microsoft.com/office/drawing/2014/main" id="{E6CB2B15-AE77-458A-A038-1720957462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40" y="3294"/>
              <a:ext cx="498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Y</a:t>
              </a:r>
              <a:endParaRPr lang="th-TH" altLang="th-TH" sz="2800"/>
            </a:p>
          </p:txBody>
        </p:sp>
      </p:grpSp>
      <p:grpSp>
        <p:nvGrpSpPr>
          <p:cNvPr id="4" name="Group 10">
            <a:extLst>
              <a:ext uri="{FF2B5EF4-FFF2-40B4-BE49-F238E27FC236}">
                <a16:creationId xmlns:a16="http://schemas.microsoft.com/office/drawing/2014/main" id="{776AB871-B539-475F-8E02-8FBEE152184B}"/>
              </a:ext>
            </a:extLst>
          </p:cNvPr>
          <p:cNvGrpSpPr>
            <a:grpSpLocks/>
          </p:cNvGrpSpPr>
          <p:nvPr/>
        </p:nvGrpSpPr>
        <p:grpSpPr bwMode="auto">
          <a:xfrm rot="-192837">
            <a:off x="4724400" y="1676400"/>
            <a:ext cx="3121025" cy="2814638"/>
            <a:chOff x="2517" y="1205"/>
            <a:chExt cx="2311" cy="1816"/>
          </a:xfrm>
        </p:grpSpPr>
        <p:sp>
          <p:nvSpPr>
            <p:cNvPr id="9273" name="Line 11">
              <a:extLst>
                <a:ext uri="{FF2B5EF4-FFF2-40B4-BE49-F238E27FC236}">
                  <a16:creationId xmlns:a16="http://schemas.microsoft.com/office/drawing/2014/main" id="{B8DC12AF-DA83-4FC5-8ECF-2AEE53BC30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7" y="1389"/>
              <a:ext cx="1814" cy="16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74" name="Text Box 12">
              <a:extLst>
                <a:ext uri="{FF2B5EF4-FFF2-40B4-BE49-F238E27FC236}">
                  <a16:creationId xmlns:a16="http://schemas.microsoft.com/office/drawing/2014/main" id="{B50F9B66-E550-4B93-BCEC-943E4772F9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8" y="1205"/>
              <a:ext cx="500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LM</a:t>
              </a:r>
              <a:r>
                <a:rPr lang="en-US" altLang="th-TH" sz="2000" b="1" baseline="-25000"/>
                <a:t>2</a:t>
              </a:r>
              <a:endParaRPr lang="th-TH" altLang="th-TH" sz="2000" b="1"/>
            </a:p>
          </p:txBody>
        </p:sp>
      </p:grpSp>
      <p:sp>
        <p:nvSpPr>
          <p:cNvPr id="9220" name="Text Box 13">
            <a:extLst>
              <a:ext uri="{FF2B5EF4-FFF2-40B4-BE49-F238E27FC236}">
                <a16:creationId xmlns:a16="http://schemas.microsoft.com/office/drawing/2014/main" id="{94D366F8-A131-440B-916E-510F46ED3C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362200"/>
            <a:ext cx="14414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th-TH" sz="2800"/>
          </a:p>
        </p:txBody>
      </p:sp>
      <p:grpSp>
        <p:nvGrpSpPr>
          <p:cNvPr id="9221" name="Group 14">
            <a:extLst>
              <a:ext uri="{FF2B5EF4-FFF2-40B4-BE49-F238E27FC236}">
                <a16:creationId xmlns:a16="http://schemas.microsoft.com/office/drawing/2014/main" id="{0908D686-A682-43EE-BCFC-C993B292F278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1905000"/>
            <a:ext cx="3654425" cy="3557588"/>
            <a:chOff x="2018" y="1026"/>
            <a:chExt cx="3220" cy="2655"/>
          </a:xfrm>
        </p:grpSpPr>
        <p:grpSp>
          <p:nvGrpSpPr>
            <p:cNvPr id="9268" name="Group 15">
              <a:extLst>
                <a:ext uri="{FF2B5EF4-FFF2-40B4-BE49-F238E27FC236}">
                  <a16:creationId xmlns:a16="http://schemas.microsoft.com/office/drawing/2014/main" id="{4CE4362C-DB37-47E1-9831-B34DAA2C4B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54" y="1298"/>
              <a:ext cx="2540" cy="2222"/>
              <a:chOff x="1746" y="981"/>
              <a:chExt cx="2540" cy="2086"/>
            </a:xfrm>
          </p:grpSpPr>
          <p:sp>
            <p:nvSpPr>
              <p:cNvPr id="9271" name="Line 16">
                <a:extLst>
                  <a:ext uri="{FF2B5EF4-FFF2-40B4-BE49-F238E27FC236}">
                    <a16:creationId xmlns:a16="http://schemas.microsoft.com/office/drawing/2014/main" id="{AA53C884-F494-4DDA-8179-13644999BB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72" name="Line 17">
                <a:extLst>
                  <a:ext uri="{FF2B5EF4-FFF2-40B4-BE49-F238E27FC236}">
                    <a16:creationId xmlns:a16="http://schemas.microsoft.com/office/drawing/2014/main" id="{C28517BF-7BA1-4A13-98B3-530C46349A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269" name="Text Box 18">
              <a:extLst>
                <a:ext uri="{FF2B5EF4-FFF2-40B4-BE49-F238E27FC236}">
                  <a16:creationId xmlns:a16="http://schemas.microsoft.com/office/drawing/2014/main" id="{8D49A4BE-9209-4C29-A55A-214E03E2F5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18" y="1026"/>
              <a:ext cx="453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r</a:t>
              </a:r>
              <a:endParaRPr lang="th-TH" altLang="th-TH" sz="2800" baseline="-25000"/>
            </a:p>
          </p:txBody>
        </p:sp>
        <p:sp>
          <p:nvSpPr>
            <p:cNvPr id="9270" name="Text Box 19">
              <a:extLst>
                <a:ext uri="{FF2B5EF4-FFF2-40B4-BE49-F238E27FC236}">
                  <a16:creationId xmlns:a16="http://schemas.microsoft.com/office/drawing/2014/main" id="{123C3A3E-F004-44D2-87C5-97BC96CBE0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40" y="3294"/>
              <a:ext cx="498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Y</a:t>
              </a:r>
              <a:endParaRPr lang="th-TH" altLang="th-TH" sz="2800"/>
            </a:p>
          </p:txBody>
        </p:sp>
      </p:grpSp>
      <p:sp>
        <p:nvSpPr>
          <p:cNvPr id="9222" name="Text Box 20">
            <a:extLst>
              <a:ext uri="{FF2B5EF4-FFF2-40B4-BE49-F238E27FC236}">
                <a16:creationId xmlns:a16="http://schemas.microsoft.com/office/drawing/2014/main" id="{7765327E-46B6-43F2-A0FC-A2FBF2020A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2438400"/>
            <a:ext cx="14414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th-TH" sz="2800"/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id="{6B269CDE-9B38-4605-BBAD-F180C6465199}"/>
              </a:ext>
            </a:extLst>
          </p:cNvPr>
          <p:cNvGrpSpPr>
            <a:grpSpLocks/>
          </p:cNvGrpSpPr>
          <p:nvPr/>
        </p:nvGrpSpPr>
        <p:grpSpPr bwMode="auto">
          <a:xfrm rot="-720970">
            <a:off x="825500" y="3105150"/>
            <a:ext cx="4048125" cy="855663"/>
            <a:chOff x="2426" y="2064"/>
            <a:chExt cx="2761" cy="549"/>
          </a:xfrm>
        </p:grpSpPr>
        <p:sp>
          <p:nvSpPr>
            <p:cNvPr id="9266" name="Line 22">
              <a:extLst>
                <a:ext uri="{FF2B5EF4-FFF2-40B4-BE49-F238E27FC236}">
                  <a16:creationId xmlns:a16="http://schemas.microsoft.com/office/drawing/2014/main" id="{355AEF9F-F07E-4418-9406-973B24A8DF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26" y="2251"/>
              <a:ext cx="2314" cy="3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67" name="Text Box 23">
              <a:extLst>
                <a:ext uri="{FF2B5EF4-FFF2-40B4-BE49-F238E27FC236}">
                  <a16:creationId xmlns:a16="http://schemas.microsoft.com/office/drawing/2014/main" id="{EC27882B-AF46-4121-835E-F797D45F7E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86" y="2064"/>
              <a:ext cx="501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LM’</a:t>
              </a:r>
              <a:r>
                <a:rPr lang="en-US" altLang="th-TH" sz="2000" b="1" baseline="-25000"/>
                <a:t>1</a:t>
              </a:r>
              <a:endParaRPr lang="th-TH" altLang="th-TH" sz="2000" b="1"/>
            </a:p>
          </p:txBody>
        </p:sp>
      </p:grpSp>
      <p:sp>
        <p:nvSpPr>
          <p:cNvPr id="9224" name="Rectangle 34">
            <a:extLst>
              <a:ext uri="{FF2B5EF4-FFF2-40B4-BE49-F238E27FC236}">
                <a16:creationId xmlns:a16="http://schemas.microsoft.com/office/drawing/2014/main" id="{3EE3A1C1-5356-4667-8035-716028369E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grpSp>
        <p:nvGrpSpPr>
          <p:cNvPr id="8" name="Group 44">
            <a:extLst>
              <a:ext uri="{FF2B5EF4-FFF2-40B4-BE49-F238E27FC236}">
                <a16:creationId xmlns:a16="http://schemas.microsoft.com/office/drawing/2014/main" id="{AC0CC338-B45A-4C0E-9D9D-AE0F34D7E516}"/>
              </a:ext>
            </a:extLst>
          </p:cNvPr>
          <p:cNvGrpSpPr>
            <a:grpSpLocks/>
          </p:cNvGrpSpPr>
          <p:nvPr/>
        </p:nvGrpSpPr>
        <p:grpSpPr bwMode="auto">
          <a:xfrm rot="-720970">
            <a:off x="757238" y="2560638"/>
            <a:ext cx="3962400" cy="842962"/>
            <a:chOff x="2426" y="2056"/>
            <a:chExt cx="2750" cy="557"/>
          </a:xfrm>
        </p:grpSpPr>
        <p:sp>
          <p:nvSpPr>
            <p:cNvPr id="9264" name="Line 45">
              <a:extLst>
                <a:ext uri="{FF2B5EF4-FFF2-40B4-BE49-F238E27FC236}">
                  <a16:creationId xmlns:a16="http://schemas.microsoft.com/office/drawing/2014/main" id="{F3B72008-2ACC-4611-B4C1-96390F3C972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26" y="2251"/>
              <a:ext cx="2314" cy="3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65" name="Text Box 46">
              <a:extLst>
                <a:ext uri="{FF2B5EF4-FFF2-40B4-BE49-F238E27FC236}">
                  <a16:creationId xmlns:a16="http://schemas.microsoft.com/office/drawing/2014/main" id="{E93C7401-F3A3-45C0-8BC8-F9C62833C2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79" y="2056"/>
              <a:ext cx="497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LM</a:t>
              </a:r>
              <a:r>
                <a:rPr lang="en-US" altLang="th-TH" sz="2000" b="1" baseline="-25000"/>
                <a:t>1</a:t>
              </a:r>
              <a:endParaRPr lang="th-TH" altLang="th-TH" sz="2000" b="1"/>
            </a:p>
          </p:txBody>
        </p:sp>
      </p:grpSp>
      <p:grpSp>
        <p:nvGrpSpPr>
          <p:cNvPr id="9" name="Group 47">
            <a:extLst>
              <a:ext uri="{FF2B5EF4-FFF2-40B4-BE49-F238E27FC236}">
                <a16:creationId xmlns:a16="http://schemas.microsoft.com/office/drawing/2014/main" id="{433D8A19-941B-4C04-82A0-F8308922E433}"/>
              </a:ext>
            </a:extLst>
          </p:cNvPr>
          <p:cNvGrpSpPr>
            <a:grpSpLocks/>
          </p:cNvGrpSpPr>
          <p:nvPr/>
        </p:nvGrpSpPr>
        <p:grpSpPr bwMode="auto">
          <a:xfrm rot="-192837">
            <a:off x="5638800" y="2133600"/>
            <a:ext cx="3355975" cy="3041650"/>
            <a:chOff x="2517" y="1200"/>
            <a:chExt cx="2309" cy="1821"/>
          </a:xfrm>
        </p:grpSpPr>
        <p:sp>
          <p:nvSpPr>
            <p:cNvPr id="9262" name="Line 48">
              <a:extLst>
                <a:ext uri="{FF2B5EF4-FFF2-40B4-BE49-F238E27FC236}">
                  <a16:creationId xmlns:a16="http://schemas.microsoft.com/office/drawing/2014/main" id="{5A811A00-B359-4378-8BC4-7031BB3802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17" y="1389"/>
              <a:ext cx="1814" cy="16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63" name="Text Box 49">
              <a:extLst>
                <a:ext uri="{FF2B5EF4-FFF2-40B4-BE49-F238E27FC236}">
                  <a16:creationId xmlns:a16="http://schemas.microsoft.com/office/drawing/2014/main" id="{55F8094C-FEAC-418A-8B5C-86244F887F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5" y="1200"/>
              <a:ext cx="501" cy="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LM’</a:t>
              </a:r>
              <a:r>
                <a:rPr lang="en-US" altLang="th-TH" sz="2000" b="1" baseline="-25000"/>
                <a:t>2</a:t>
              </a:r>
              <a:endParaRPr lang="th-TH" altLang="th-TH" sz="2000" b="1"/>
            </a:p>
          </p:txBody>
        </p:sp>
      </p:grpSp>
      <p:sp>
        <p:nvSpPr>
          <p:cNvPr id="5171" name="Oval 51">
            <a:extLst>
              <a:ext uri="{FF2B5EF4-FFF2-40B4-BE49-F238E27FC236}">
                <a16:creationId xmlns:a16="http://schemas.microsoft.com/office/drawing/2014/main" id="{7107F05D-CBAB-426F-AE20-282DFB0C38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276600"/>
            <a:ext cx="73025" cy="714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sp>
        <p:nvSpPr>
          <p:cNvPr id="5170" name="Oval 50">
            <a:extLst>
              <a:ext uri="{FF2B5EF4-FFF2-40B4-BE49-F238E27FC236}">
                <a16:creationId xmlns:a16="http://schemas.microsoft.com/office/drawing/2014/main" id="{3226BC76-4EF0-4FE4-A52A-3BFADAAD42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3276600"/>
            <a:ext cx="73025" cy="714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grpSp>
        <p:nvGrpSpPr>
          <p:cNvPr id="10" name="Group 101">
            <a:extLst>
              <a:ext uri="{FF2B5EF4-FFF2-40B4-BE49-F238E27FC236}">
                <a16:creationId xmlns:a16="http://schemas.microsoft.com/office/drawing/2014/main" id="{1832789A-5CC4-4523-BA7C-52B23401AC33}"/>
              </a:ext>
            </a:extLst>
          </p:cNvPr>
          <p:cNvGrpSpPr>
            <a:grpSpLocks/>
          </p:cNvGrpSpPr>
          <p:nvPr/>
        </p:nvGrpSpPr>
        <p:grpSpPr bwMode="auto">
          <a:xfrm>
            <a:off x="4267200" y="3352800"/>
            <a:ext cx="1828800" cy="1676400"/>
            <a:chOff x="2688" y="2112"/>
            <a:chExt cx="1152" cy="1056"/>
          </a:xfrm>
        </p:grpSpPr>
        <p:sp>
          <p:nvSpPr>
            <p:cNvPr id="9258" name="Line 55">
              <a:extLst>
                <a:ext uri="{FF2B5EF4-FFF2-40B4-BE49-F238E27FC236}">
                  <a16:creationId xmlns:a16="http://schemas.microsoft.com/office/drawing/2014/main" id="{DED4BD62-8ED4-4977-BF1A-4ABDE85EF84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96" y="2112"/>
              <a:ext cx="0" cy="1056"/>
            </a:xfrm>
            <a:prstGeom prst="line">
              <a:avLst/>
            </a:prstGeom>
            <a:noFill/>
            <a:ln w="19050">
              <a:solidFill>
                <a:srgbClr val="0099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9259" name="Group 66">
              <a:extLst>
                <a:ext uri="{FF2B5EF4-FFF2-40B4-BE49-F238E27FC236}">
                  <a16:creationId xmlns:a16="http://schemas.microsoft.com/office/drawing/2014/main" id="{6CE88F03-9A5B-467B-A66C-9948B962B3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88" y="2448"/>
              <a:ext cx="1152" cy="327"/>
              <a:chOff x="2336" y="1253"/>
              <a:chExt cx="1497" cy="327"/>
            </a:xfrm>
          </p:grpSpPr>
          <p:sp>
            <p:nvSpPr>
              <p:cNvPr id="9260" name="Text Box 67">
                <a:extLst>
                  <a:ext uri="{FF2B5EF4-FFF2-40B4-BE49-F238E27FC236}">
                    <a16:creationId xmlns:a16="http://schemas.microsoft.com/office/drawing/2014/main" id="{3E073EE2-4372-448F-B47F-A474C7C3812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36" y="1253"/>
                <a:ext cx="1497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th-TH" sz="2800"/>
                  <a:t>             </a:t>
                </a:r>
                <a:r>
                  <a:rPr lang="th-TH" altLang="th-TH" sz="2800"/>
                  <a:t> </a:t>
                </a:r>
                <a:r>
                  <a:rPr lang="en-US" altLang="th-TH" sz="2400"/>
                  <a:t>r</a:t>
                </a:r>
                <a:endParaRPr lang="th-TH" altLang="th-TH" sz="2400"/>
              </a:p>
            </p:txBody>
          </p:sp>
          <p:sp>
            <p:nvSpPr>
              <p:cNvPr id="9261" name="AutoShape 68">
                <a:extLst>
                  <a:ext uri="{FF2B5EF4-FFF2-40B4-BE49-F238E27FC236}">
                    <a16:creationId xmlns:a16="http://schemas.microsoft.com/office/drawing/2014/main" id="{77088DF7-E551-4420-AB57-594FB82FEB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4" y="1344"/>
                <a:ext cx="136" cy="136"/>
              </a:xfrm>
              <a:prstGeom prst="triangle">
                <a:avLst>
                  <a:gd name="adj" fmla="val 50000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th-TH" sz="2800"/>
              </a:p>
            </p:txBody>
          </p:sp>
        </p:grpSp>
      </p:grpSp>
      <p:grpSp>
        <p:nvGrpSpPr>
          <p:cNvPr id="12" name="Group 99">
            <a:extLst>
              <a:ext uri="{FF2B5EF4-FFF2-40B4-BE49-F238E27FC236}">
                <a16:creationId xmlns:a16="http://schemas.microsoft.com/office/drawing/2014/main" id="{1B611BD4-AFB4-447B-913C-A5C587800239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3429000"/>
            <a:ext cx="1828800" cy="519113"/>
            <a:chOff x="288" y="2160"/>
            <a:chExt cx="1152" cy="327"/>
          </a:xfrm>
        </p:grpSpPr>
        <p:sp>
          <p:nvSpPr>
            <p:cNvPr id="9254" name="Line 52">
              <a:extLst>
                <a:ext uri="{FF2B5EF4-FFF2-40B4-BE49-F238E27FC236}">
                  <a16:creationId xmlns:a16="http://schemas.microsoft.com/office/drawing/2014/main" id="{504BA20D-021D-45E1-8408-6A1E73D975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44" y="2160"/>
              <a:ext cx="0" cy="288"/>
            </a:xfrm>
            <a:prstGeom prst="line">
              <a:avLst/>
            </a:prstGeom>
            <a:noFill/>
            <a:ln w="19050">
              <a:solidFill>
                <a:srgbClr val="0099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9255" name="Group 69">
              <a:extLst>
                <a:ext uri="{FF2B5EF4-FFF2-40B4-BE49-F238E27FC236}">
                  <a16:creationId xmlns:a16="http://schemas.microsoft.com/office/drawing/2014/main" id="{BF7E7295-6CCE-48AF-8E32-DA34A438822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8" y="2160"/>
              <a:ext cx="1152" cy="327"/>
              <a:chOff x="2336" y="1253"/>
              <a:chExt cx="1497" cy="327"/>
            </a:xfrm>
          </p:grpSpPr>
          <p:sp>
            <p:nvSpPr>
              <p:cNvPr id="9256" name="Text Box 70">
                <a:extLst>
                  <a:ext uri="{FF2B5EF4-FFF2-40B4-BE49-F238E27FC236}">
                    <a16:creationId xmlns:a16="http://schemas.microsoft.com/office/drawing/2014/main" id="{C3E5FEA4-64E0-4BAB-AF34-F41012537C3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36" y="1253"/>
                <a:ext cx="1497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th-TH" sz="2800"/>
                  <a:t>             </a:t>
                </a:r>
                <a:r>
                  <a:rPr lang="th-TH" altLang="th-TH" sz="2800"/>
                  <a:t> </a:t>
                </a:r>
                <a:r>
                  <a:rPr lang="en-US" altLang="th-TH" sz="2400"/>
                  <a:t>r</a:t>
                </a:r>
                <a:endParaRPr lang="th-TH" altLang="th-TH" sz="2400"/>
              </a:p>
            </p:txBody>
          </p:sp>
          <p:sp>
            <p:nvSpPr>
              <p:cNvPr id="9257" name="AutoShape 71">
                <a:extLst>
                  <a:ext uri="{FF2B5EF4-FFF2-40B4-BE49-F238E27FC236}">
                    <a16:creationId xmlns:a16="http://schemas.microsoft.com/office/drawing/2014/main" id="{1F3D2099-1CE5-4ED6-8F80-7FBE198316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4" y="1344"/>
                <a:ext cx="136" cy="136"/>
              </a:xfrm>
              <a:prstGeom prst="triangle">
                <a:avLst>
                  <a:gd name="adj" fmla="val 50000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th-TH" sz="2800"/>
              </a:p>
            </p:txBody>
          </p:sp>
        </p:grpSp>
      </p:grpSp>
      <p:sp>
        <p:nvSpPr>
          <p:cNvPr id="9231" name="Rectangle 75">
            <a:extLst>
              <a:ext uri="{FF2B5EF4-FFF2-40B4-BE49-F238E27FC236}">
                <a16:creationId xmlns:a16="http://schemas.microsoft.com/office/drawing/2014/main" id="{6700602C-EF40-49B2-AA28-1F8DC3BEDF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grpSp>
        <p:nvGrpSpPr>
          <p:cNvPr id="9232" name="Group 83">
            <a:extLst>
              <a:ext uri="{FF2B5EF4-FFF2-40B4-BE49-F238E27FC236}">
                <a16:creationId xmlns:a16="http://schemas.microsoft.com/office/drawing/2014/main" id="{79423C39-EA3C-4BA8-B4C2-69AC64B584C2}"/>
              </a:ext>
            </a:extLst>
          </p:cNvPr>
          <p:cNvGrpSpPr>
            <a:grpSpLocks/>
          </p:cNvGrpSpPr>
          <p:nvPr/>
        </p:nvGrpSpPr>
        <p:grpSpPr bwMode="auto">
          <a:xfrm>
            <a:off x="1295400" y="304800"/>
            <a:ext cx="2219325" cy="704850"/>
            <a:chOff x="912" y="240"/>
            <a:chExt cx="1398" cy="444"/>
          </a:xfrm>
        </p:grpSpPr>
        <p:sp>
          <p:nvSpPr>
            <p:cNvPr id="9252" name="Text Box 26">
              <a:extLst>
                <a:ext uri="{FF2B5EF4-FFF2-40B4-BE49-F238E27FC236}">
                  <a16:creationId xmlns:a16="http://schemas.microsoft.com/office/drawing/2014/main" id="{AEAB5E42-354D-434D-B9E3-FD14E09827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6" y="288"/>
              <a:ext cx="77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th-TH" sz="2400"/>
                <a:t>C</a:t>
              </a:r>
              <a:r>
                <a:rPr lang="en-US" altLang="th-TH" sz="2400" baseline="-25000"/>
                <a:t>2</a:t>
              </a:r>
              <a:r>
                <a:rPr lang="th-TH" altLang="th-TH" sz="3600" baseline="-25000"/>
                <a:t> </a:t>
              </a:r>
              <a:r>
                <a:rPr lang="en-US" altLang="th-TH" sz="2400"/>
                <a:t>high</a:t>
              </a:r>
              <a:endParaRPr lang="th-TH" altLang="th-TH" sz="2400"/>
            </a:p>
          </p:txBody>
        </p:sp>
        <p:graphicFrame>
          <p:nvGraphicFramePr>
            <p:cNvPr id="9253" name="Object 74">
              <a:extLst>
                <a:ext uri="{FF2B5EF4-FFF2-40B4-BE49-F238E27FC236}">
                  <a16:creationId xmlns:a16="http://schemas.microsoft.com/office/drawing/2014/main" id="{DA08534E-2A14-4F0D-8667-CAD829F6358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912" y="240"/>
            <a:ext cx="576" cy="4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12" name="Equation" r:id="rId3" imgW="330057" imgH="253890" progId="Equation.3">
                    <p:embed/>
                  </p:oleObj>
                </mc:Choice>
                <mc:Fallback>
                  <p:oleObj name="Equation" r:id="rId3" imgW="330057" imgH="253890" progId="Equation.3">
                    <p:embed/>
                    <p:pic>
                      <p:nvPicPr>
                        <p:cNvPr id="0" name="Object 7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12" y="240"/>
                          <a:ext cx="576" cy="4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233" name="Rectangle 81">
            <a:extLst>
              <a:ext uri="{FF2B5EF4-FFF2-40B4-BE49-F238E27FC236}">
                <a16:creationId xmlns:a16="http://schemas.microsoft.com/office/drawing/2014/main" id="{AE1ABF38-FE10-46BD-9715-E3CD0B86B9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893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2800"/>
          </a:p>
        </p:txBody>
      </p:sp>
      <p:grpSp>
        <p:nvGrpSpPr>
          <p:cNvPr id="9234" name="Group 84">
            <a:extLst>
              <a:ext uri="{FF2B5EF4-FFF2-40B4-BE49-F238E27FC236}">
                <a16:creationId xmlns:a16="http://schemas.microsoft.com/office/drawing/2014/main" id="{F82AC3BB-B600-4564-99CB-131530452D83}"/>
              </a:ext>
            </a:extLst>
          </p:cNvPr>
          <p:cNvGrpSpPr>
            <a:grpSpLocks/>
          </p:cNvGrpSpPr>
          <p:nvPr/>
        </p:nvGrpSpPr>
        <p:grpSpPr bwMode="auto">
          <a:xfrm>
            <a:off x="1295400" y="990600"/>
            <a:ext cx="2590800" cy="650875"/>
            <a:chOff x="912" y="720"/>
            <a:chExt cx="1632" cy="410"/>
          </a:xfrm>
        </p:grpSpPr>
        <p:graphicFrame>
          <p:nvGraphicFramePr>
            <p:cNvPr id="9250" name="Object 80">
              <a:extLst>
                <a:ext uri="{FF2B5EF4-FFF2-40B4-BE49-F238E27FC236}">
                  <a16:creationId xmlns:a16="http://schemas.microsoft.com/office/drawing/2014/main" id="{02A17066-5263-4A9D-A5DF-F6295D5947AF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912" y="720"/>
            <a:ext cx="576" cy="4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13" name="Equation" r:id="rId5" imgW="355292" imgH="253780" progId="Equation.3">
                    <p:embed/>
                  </p:oleObj>
                </mc:Choice>
                <mc:Fallback>
                  <p:oleObj name="Equation" r:id="rId5" imgW="355292" imgH="253780" progId="Equation.3">
                    <p:embed/>
                    <p:pic>
                      <p:nvPicPr>
                        <p:cNvPr id="0" name="Object 8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12" y="720"/>
                          <a:ext cx="576" cy="4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51" name="Text Box 82">
              <a:extLst>
                <a:ext uri="{FF2B5EF4-FFF2-40B4-BE49-F238E27FC236}">
                  <a16:creationId xmlns:a16="http://schemas.microsoft.com/office/drawing/2014/main" id="{F90B018D-DBB7-4927-ADD3-346A518505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6" y="720"/>
              <a:ext cx="100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th-TH" sz="2400"/>
                <a:t>C</a:t>
              </a:r>
              <a:r>
                <a:rPr lang="en-US" altLang="th-TH" sz="2400" baseline="-25000"/>
                <a:t>1</a:t>
              </a:r>
              <a:r>
                <a:rPr lang="th-TH" altLang="th-TH" sz="3600" baseline="-25000"/>
                <a:t> </a:t>
              </a:r>
              <a:r>
                <a:rPr lang="en-US" altLang="th-TH" sz="2400"/>
                <a:t>equal</a:t>
              </a:r>
              <a:endParaRPr lang="th-TH" altLang="th-TH" sz="2400"/>
            </a:p>
          </p:txBody>
        </p:sp>
      </p:grpSp>
      <p:grpSp>
        <p:nvGrpSpPr>
          <p:cNvPr id="9235" name="Group 88">
            <a:extLst>
              <a:ext uri="{FF2B5EF4-FFF2-40B4-BE49-F238E27FC236}">
                <a16:creationId xmlns:a16="http://schemas.microsoft.com/office/drawing/2014/main" id="{93B070D9-F669-4A56-A30C-861FC49B494E}"/>
              </a:ext>
            </a:extLst>
          </p:cNvPr>
          <p:cNvGrpSpPr>
            <a:grpSpLocks/>
          </p:cNvGrpSpPr>
          <p:nvPr/>
        </p:nvGrpSpPr>
        <p:grpSpPr bwMode="auto">
          <a:xfrm>
            <a:off x="5105400" y="304800"/>
            <a:ext cx="2219325" cy="704850"/>
            <a:chOff x="912" y="240"/>
            <a:chExt cx="1398" cy="444"/>
          </a:xfrm>
        </p:grpSpPr>
        <p:sp>
          <p:nvSpPr>
            <p:cNvPr id="9248" name="Text Box 89">
              <a:extLst>
                <a:ext uri="{FF2B5EF4-FFF2-40B4-BE49-F238E27FC236}">
                  <a16:creationId xmlns:a16="http://schemas.microsoft.com/office/drawing/2014/main" id="{CB5991C1-6BCB-4D22-95A3-B7B9FC65E1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6" y="288"/>
              <a:ext cx="77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th-TH" sz="2400"/>
                <a:t>C</a:t>
              </a:r>
              <a:r>
                <a:rPr lang="en-US" altLang="th-TH" sz="2400" baseline="-25000"/>
                <a:t>2</a:t>
              </a:r>
              <a:r>
                <a:rPr lang="th-TH" altLang="th-TH" sz="3600" baseline="-25000"/>
                <a:t> </a:t>
              </a:r>
              <a:r>
                <a:rPr lang="en-US" altLang="th-TH" sz="2400"/>
                <a:t>low</a:t>
              </a:r>
              <a:endParaRPr lang="th-TH" altLang="th-TH" sz="2400"/>
            </a:p>
          </p:txBody>
        </p:sp>
        <p:graphicFrame>
          <p:nvGraphicFramePr>
            <p:cNvPr id="9249" name="Object 90">
              <a:extLst>
                <a:ext uri="{FF2B5EF4-FFF2-40B4-BE49-F238E27FC236}">
                  <a16:creationId xmlns:a16="http://schemas.microsoft.com/office/drawing/2014/main" id="{DE897C36-6EC0-4F9B-8B1B-5D176D6DCD2D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912" y="240"/>
            <a:ext cx="576" cy="4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14" name="Equation" r:id="rId7" imgW="330057" imgH="253890" progId="Equation.3">
                    <p:embed/>
                  </p:oleObj>
                </mc:Choice>
                <mc:Fallback>
                  <p:oleObj name="Equation" r:id="rId7" imgW="330057" imgH="253890" progId="Equation.3">
                    <p:embed/>
                    <p:pic>
                      <p:nvPicPr>
                        <p:cNvPr id="0" name="Object 9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12" y="240"/>
                          <a:ext cx="576" cy="4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236" name="Group 91">
            <a:extLst>
              <a:ext uri="{FF2B5EF4-FFF2-40B4-BE49-F238E27FC236}">
                <a16:creationId xmlns:a16="http://schemas.microsoft.com/office/drawing/2014/main" id="{455F22FA-F47D-4906-A6DA-3ADF44024AB9}"/>
              </a:ext>
            </a:extLst>
          </p:cNvPr>
          <p:cNvGrpSpPr>
            <a:grpSpLocks/>
          </p:cNvGrpSpPr>
          <p:nvPr/>
        </p:nvGrpSpPr>
        <p:grpSpPr bwMode="auto">
          <a:xfrm>
            <a:off x="5105400" y="914400"/>
            <a:ext cx="2438400" cy="704850"/>
            <a:chOff x="912" y="240"/>
            <a:chExt cx="1536" cy="444"/>
          </a:xfrm>
        </p:grpSpPr>
        <p:sp>
          <p:nvSpPr>
            <p:cNvPr id="9246" name="Text Box 92">
              <a:extLst>
                <a:ext uri="{FF2B5EF4-FFF2-40B4-BE49-F238E27FC236}">
                  <a16:creationId xmlns:a16="http://schemas.microsoft.com/office/drawing/2014/main" id="{30F381B3-29A1-474C-AFC0-0B9E5CF4C2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6" y="288"/>
              <a:ext cx="91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th-TH" sz="2400"/>
                <a:t>C</a:t>
              </a:r>
              <a:r>
                <a:rPr lang="en-US" altLang="th-TH" sz="2400" baseline="-25000"/>
                <a:t>1</a:t>
              </a:r>
              <a:r>
                <a:rPr lang="en-US" altLang="th-TH" sz="2400"/>
                <a:t> equal</a:t>
              </a:r>
              <a:endParaRPr lang="th-TH" altLang="th-TH" sz="3600"/>
            </a:p>
          </p:txBody>
        </p:sp>
        <p:graphicFrame>
          <p:nvGraphicFramePr>
            <p:cNvPr id="9247" name="Object 93">
              <a:extLst>
                <a:ext uri="{FF2B5EF4-FFF2-40B4-BE49-F238E27FC236}">
                  <a16:creationId xmlns:a16="http://schemas.microsoft.com/office/drawing/2014/main" id="{7528E571-FCD1-4925-BC56-3BB8609A38A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912" y="240"/>
            <a:ext cx="576" cy="4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15" name="Equation" r:id="rId8" imgW="330057" imgH="253890" progId="Equation.3">
                    <p:embed/>
                  </p:oleObj>
                </mc:Choice>
                <mc:Fallback>
                  <p:oleObj name="Equation" r:id="rId8" imgW="330057" imgH="253890" progId="Equation.3">
                    <p:embed/>
                    <p:pic>
                      <p:nvPicPr>
                        <p:cNvPr id="0" name="Object 9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12" y="240"/>
                          <a:ext cx="576" cy="4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8" name="Group 100">
            <a:extLst>
              <a:ext uri="{FF2B5EF4-FFF2-40B4-BE49-F238E27FC236}">
                <a16:creationId xmlns:a16="http://schemas.microsoft.com/office/drawing/2014/main" id="{0139F065-BDD7-4E21-9616-E6DAA9499AB7}"/>
              </a:ext>
            </a:extLst>
          </p:cNvPr>
          <p:cNvGrpSpPr>
            <a:grpSpLocks/>
          </p:cNvGrpSpPr>
          <p:nvPr/>
        </p:nvGrpSpPr>
        <p:grpSpPr bwMode="auto">
          <a:xfrm>
            <a:off x="5334000" y="2743200"/>
            <a:ext cx="2057400" cy="533400"/>
            <a:chOff x="3360" y="1728"/>
            <a:chExt cx="1296" cy="336"/>
          </a:xfrm>
        </p:grpSpPr>
        <p:grpSp>
          <p:nvGrpSpPr>
            <p:cNvPr id="9242" name="Group 59">
              <a:extLst>
                <a:ext uri="{FF2B5EF4-FFF2-40B4-BE49-F238E27FC236}">
                  <a16:creationId xmlns:a16="http://schemas.microsoft.com/office/drawing/2014/main" id="{EC2A683E-F45E-4601-BA2D-8F7DDFF2E7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60" y="1728"/>
              <a:ext cx="1152" cy="327"/>
              <a:chOff x="2336" y="1253"/>
              <a:chExt cx="1497" cy="327"/>
            </a:xfrm>
          </p:grpSpPr>
          <p:sp>
            <p:nvSpPr>
              <p:cNvPr id="9244" name="Text Box 60">
                <a:extLst>
                  <a:ext uri="{FF2B5EF4-FFF2-40B4-BE49-F238E27FC236}">
                    <a16:creationId xmlns:a16="http://schemas.microsoft.com/office/drawing/2014/main" id="{62C725EF-B204-4DBE-9083-EE739094149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36" y="1253"/>
                <a:ext cx="1497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th-TH" sz="2800"/>
                  <a:t>             </a:t>
                </a:r>
                <a:r>
                  <a:rPr lang="en-US" altLang="th-TH" sz="2400"/>
                  <a:t>Y</a:t>
                </a:r>
                <a:endParaRPr lang="th-TH" altLang="th-TH" sz="2400"/>
              </a:p>
            </p:txBody>
          </p:sp>
          <p:sp>
            <p:nvSpPr>
              <p:cNvPr id="9245" name="AutoShape 61">
                <a:extLst>
                  <a:ext uri="{FF2B5EF4-FFF2-40B4-BE49-F238E27FC236}">
                    <a16:creationId xmlns:a16="http://schemas.microsoft.com/office/drawing/2014/main" id="{A984DA88-071D-4C52-8645-BD23D09033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4" y="1344"/>
                <a:ext cx="136" cy="136"/>
              </a:xfrm>
              <a:prstGeom prst="triangle">
                <a:avLst>
                  <a:gd name="adj" fmla="val 50000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th-TH" sz="2800"/>
              </a:p>
            </p:txBody>
          </p:sp>
        </p:grpSp>
        <p:sp>
          <p:nvSpPr>
            <p:cNvPr id="9243" name="Line 94">
              <a:extLst>
                <a:ext uri="{FF2B5EF4-FFF2-40B4-BE49-F238E27FC236}">
                  <a16:creationId xmlns:a16="http://schemas.microsoft.com/office/drawing/2014/main" id="{973E4C15-5E39-43C3-8B3B-F41D8AB3B83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064"/>
              <a:ext cx="912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73" name="Line 53">
            <a:extLst>
              <a:ext uri="{FF2B5EF4-FFF2-40B4-BE49-F238E27FC236}">
                <a16:creationId xmlns:a16="http://schemas.microsoft.com/office/drawing/2014/main" id="{8D81A46A-CDE7-41C6-832E-6BF372211A3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3276600"/>
            <a:ext cx="14478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" name="Group 95">
            <a:extLst>
              <a:ext uri="{FF2B5EF4-FFF2-40B4-BE49-F238E27FC236}">
                <a16:creationId xmlns:a16="http://schemas.microsoft.com/office/drawing/2014/main" id="{AFFA45A7-2934-455F-8D99-6F4634D4463F}"/>
              </a:ext>
            </a:extLst>
          </p:cNvPr>
          <p:cNvGrpSpPr>
            <a:grpSpLocks/>
          </p:cNvGrpSpPr>
          <p:nvPr/>
        </p:nvGrpSpPr>
        <p:grpSpPr bwMode="auto">
          <a:xfrm>
            <a:off x="1752600" y="2743200"/>
            <a:ext cx="1828800" cy="519113"/>
            <a:chOff x="2336" y="1253"/>
            <a:chExt cx="1497" cy="327"/>
          </a:xfrm>
        </p:grpSpPr>
        <p:sp>
          <p:nvSpPr>
            <p:cNvPr id="9240" name="Text Box 96">
              <a:extLst>
                <a:ext uri="{FF2B5EF4-FFF2-40B4-BE49-F238E27FC236}">
                  <a16:creationId xmlns:a16="http://schemas.microsoft.com/office/drawing/2014/main" id="{52A38112-DA7E-40F3-9E78-17997C6296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6" y="1253"/>
              <a:ext cx="1497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             </a:t>
              </a:r>
              <a:r>
                <a:rPr lang="en-US" altLang="th-TH" sz="2400"/>
                <a:t>Y</a:t>
              </a:r>
              <a:endParaRPr lang="th-TH" altLang="th-TH" sz="2400"/>
            </a:p>
          </p:txBody>
        </p:sp>
        <p:sp>
          <p:nvSpPr>
            <p:cNvPr id="9241" name="AutoShape 97">
              <a:extLst>
                <a:ext uri="{FF2B5EF4-FFF2-40B4-BE49-F238E27FC236}">
                  <a16:creationId xmlns:a16="http://schemas.microsoft.com/office/drawing/2014/main" id="{31CD9C93-D4F2-4450-908B-534074C593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1344"/>
              <a:ext cx="136" cy="136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th-TH" sz="2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71" grpId="0" animBg="1"/>
      <p:bldP spid="517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7">
            <a:extLst>
              <a:ext uri="{FF2B5EF4-FFF2-40B4-BE49-F238E27FC236}">
                <a16:creationId xmlns:a16="http://schemas.microsoft.com/office/drawing/2014/main" id="{69E84C6D-0F38-4A36-A3BA-DB38F678A792}"/>
              </a:ext>
            </a:extLst>
          </p:cNvPr>
          <p:cNvGrpSpPr>
            <a:grpSpLocks/>
          </p:cNvGrpSpPr>
          <p:nvPr/>
        </p:nvGrpSpPr>
        <p:grpSpPr bwMode="auto">
          <a:xfrm>
            <a:off x="1054100" y="2290763"/>
            <a:ext cx="3213100" cy="1824037"/>
            <a:chOff x="664" y="1443"/>
            <a:chExt cx="2323" cy="1263"/>
          </a:xfrm>
        </p:grpSpPr>
        <p:sp>
          <p:nvSpPr>
            <p:cNvPr id="10291" name="Line 5">
              <a:extLst>
                <a:ext uri="{FF2B5EF4-FFF2-40B4-BE49-F238E27FC236}">
                  <a16:creationId xmlns:a16="http://schemas.microsoft.com/office/drawing/2014/main" id="{F90B37B9-17AB-4A9D-90C3-2552FEF7F2C4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864516">
              <a:off x="664" y="1443"/>
              <a:ext cx="1784" cy="12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2" name="Text Box 6">
              <a:extLst>
                <a:ext uri="{FF2B5EF4-FFF2-40B4-BE49-F238E27FC236}">
                  <a16:creationId xmlns:a16="http://schemas.microsoft.com/office/drawing/2014/main" id="{EE609BEA-0985-46AA-9879-999D9A69C8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63" y="2293"/>
              <a:ext cx="424" cy="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M</a:t>
              </a:r>
              <a:r>
                <a:rPr lang="en-US" altLang="th-TH" sz="2000" b="1" baseline="30000"/>
                <a:t>d</a:t>
              </a:r>
              <a:endParaRPr lang="th-TH" altLang="th-TH" sz="2000" b="1" baseline="-25000"/>
            </a:p>
          </p:txBody>
        </p:sp>
      </p:grpSp>
      <p:grpSp>
        <p:nvGrpSpPr>
          <p:cNvPr id="3" name="Group 10">
            <a:extLst>
              <a:ext uri="{FF2B5EF4-FFF2-40B4-BE49-F238E27FC236}">
                <a16:creationId xmlns:a16="http://schemas.microsoft.com/office/drawing/2014/main" id="{99A6FAFB-B6AC-405E-9D1F-C251F59ED56A}"/>
              </a:ext>
            </a:extLst>
          </p:cNvPr>
          <p:cNvGrpSpPr>
            <a:grpSpLocks/>
          </p:cNvGrpSpPr>
          <p:nvPr/>
        </p:nvGrpSpPr>
        <p:grpSpPr bwMode="auto">
          <a:xfrm>
            <a:off x="228600" y="2743200"/>
            <a:ext cx="1600200" cy="396875"/>
            <a:chOff x="1338" y="1706"/>
            <a:chExt cx="1497" cy="266"/>
          </a:xfrm>
        </p:grpSpPr>
        <p:sp>
          <p:nvSpPr>
            <p:cNvPr id="10289" name="Text Box 11">
              <a:extLst>
                <a:ext uri="{FF2B5EF4-FFF2-40B4-BE49-F238E27FC236}">
                  <a16:creationId xmlns:a16="http://schemas.microsoft.com/office/drawing/2014/main" id="{A6223FE0-AC2C-4642-BC71-430C0D6D31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8" y="1706"/>
              <a:ext cx="454" cy="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r</a:t>
              </a:r>
              <a:r>
                <a:rPr lang="en-US" altLang="th-TH" sz="2000" b="1" baseline="-25000"/>
                <a:t>0</a:t>
              </a:r>
              <a:endParaRPr lang="th-TH" altLang="th-TH" sz="2000" b="1" baseline="-25000"/>
            </a:p>
          </p:txBody>
        </p:sp>
        <p:sp>
          <p:nvSpPr>
            <p:cNvPr id="10290" name="Line 12">
              <a:extLst>
                <a:ext uri="{FF2B5EF4-FFF2-40B4-BE49-F238E27FC236}">
                  <a16:creationId xmlns:a16="http://schemas.microsoft.com/office/drawing/2014/main" id="{8B2F929E-A20C-4E0B-84FD-68DA78BE19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746" y="1888"/>
              <a:ext cx="108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244" name="Group 99">
            <a:extLst>
              <a:ext uri="{FF2B5EF4-FFF2-40B4-BE49-F238E27FC236}">
                <a16:creationId xmlns:a16="http://schemas.microsoft.com/office/drawing/2014/main" id="{F0576231-2458-47B8-84B5-ABF1A088CBC5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1219200"/>
            <a:ext cx="4287838" cy="3797300"/>
            <a:chOff x="288" y="768"/>
            <a:chExt cx="2701" cy="2392"/>
          </a:xfrm>
        </p:grpSpPr>
        <p:grpSp>
          <p:nvGrpSpPr>
            <p:cNvPr id="10284" name="Group 14">
              <a:extLst>
                <a:ext uri="{FF2B5EF4-FFF2-40B4-BE49-F238E27FC236}">
                  <a16:creationId xmlns:a16="http://schemas.microsoft.com/office/drawing/2014/main" id="{E47C3585-153F-4361-A45F-23A91DF79F8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0" y="1066"/>
              <a:ext cx="2134" cy="1958"/>
              <a:chOff x="1746" y="981"/>
              <a:chExt cx="2540" cy="2086"/>
            </a:xfrm>
          </p:grpSpPr>
          <p:sp>
            <p:nvSpPr>
              <p:cNvPr id="10287" name="Line 15">
                <a:extLst>
                  <a:ext uri="{FF2B5EF4-FFF2-40B4-BE49-F238E27FC236}">
                    <a16:creationId xmlns:a16="http://schemas.microsoft.com/office/drawing/2014/main" id="{4C26756D-97F7-49AF-9D9C-8962368D8C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981"/>
                <a:ext cx="0" cy="208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88" name="Line 16">
                <a:extLst>
                  <a:ext uri="{FF2B5EF4-FFF2-40B4-BE49-F238E27FC236}">
                    <a16:creationId xmlns:a16="http://schemas.microsoft.com/office/drawing/2014/main" id="{0D029E91-208D-4E67-A8E2-F59FD4B5B35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3067"/>
                <a:ext cx="254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85" name="Text Box 17">
              <a:extLst>
                <a:ext uri="{FF2B5EF4-FFF2-40B4-BE49-F238E27FC236}">
                  <a16:creationId xmlns:a16="http://schemas.microsoft.com/office/drawing/2014/main" id="{682B32DC-D6B1-4EB0-BD4D-0674927D6C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" y="768"/>
              <a:ext cx="405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r</a:t>
              </a:r>
              <a:endParaRPr lang="th-TH" altLang="th-TH" sz="2800" baseline="-25000"/>
            </a:p>
          </p:txBody>
        </p:sp>
        <p:sp>
          <p:nvSpPr>
            <p:cNvPr id="10286" name="Text Box 18">
              <a:extLst>
                <a:ext uri="{FF2B5EF4-FFF2-40B4-BE49-F238E27FC236}">
                  <a16:creationId xmlns:a16="http://schemas.microsoft.com/office/drawing/2014/main" id="{9ED3BC48-C723-40D2-8F1A-51E4F39381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44" y="2832"/>
              <a:ext cx="445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M</a:t>
              </a:r>
              <a:endParaRPr lang="th-TH" altLang="th-TH" sz="2800"/>
            </a:p>
          </p:txBody>
        </p:sp>
      </p:grpSp>
      <p:grpSp>
        <p:nvGrpSpPr>
          <p:cNvPr id="6" name="Group 25">
            <a:extLst>
              <a:ext uri="{FF2B5EF4-FFF2-40B4-BE49-F238E27FC236}">
                <a16:creationId xmlns:a16="http://schemas.microsoft.com/office/drawing/2014/main" id="{0B795322-F635-4B08-9151-32E4E7109A5A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1554163"/>
            <a:ext cx="922338" cy="3749675"/>
            <a:chOff x="1872" y="960"/>
            <a:chExt cx="581" cy="2362"/>
          </a:xfrm>
        </p:grpSpPr>
        <p:grpSp>
          <p:nvGrpSpPr>
            <p:cNvPr id="10280" name="Group 26">
              <a:extLst>
                <a:ext uri="{FF2B5EF4-FFF2-40B4-BE49-F238E27FC236}">
                  <a16:creationId xmlns:a16="http://schemas.microsoft.com/office/drawing/2014/main" id="{2DBC9090-AAAF-4A4F-BA4B-387C2DCCA7B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20" y="960"/>
              <a:ext cx="405" cy="2080"/>
              <a:chOff x="2653" y="845"/>
              <a:chExt cx="453" cy="2222"/>
            </a:xfrm>
          </p:grpSpPr>
          <p:sp>
            <p:nvSpPr>
              <p:cNvPr id="10282" name="Line 27">
                <a:extLst>
                  <a:ext uri="{FF2B5EF4-FFF2-40B4-BE49-F238E27FC236}">
                    <a16:creationId xmlns:a16="http://schemas.microsoft.com/office/drawing/2014/main" id="{17C27A28-749B-494C-A4FE-1B55D49C00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835" y="1071"/>
                <a:ext cx="0" cy="199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83" name="Text Box 28">
                <a:extLst>
                  <a:ext uri="{FF2B5EF4-FFF2-40B4-BE49-F238E27FC236}">
                    <a16:creationId xmlns:a16="http://schemas.microsoft.com/office/drawing/2014/main" id="{3537CECD-E4F1-40B7-9C67-A94E4AAE293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53" y="845"/>
                <a:ext cx="453" cy="2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th-TH" sz="2000" b="1"/>
                  <a:t>M</a:t>
                </a:r>
                <a:r>
                  <a:rPr lang="en-US" altLang="th-TH" sz="2000" b="1" baseline="30000"/>
                  <a:t>S’</a:t>
                </a:r>
                <a:endParaRPr lang="th-TH" altLang="th-TH" sz="2000" b="1" baseline="-25000"/>
              </a:p>
            </p:txBody>
          </p:sp>
        </p:grpSp>
        <p:sp>
          <p:nvSpPr>
            <p:cNvPr id="10281" name="Text Box 29">
              <a:extLst>
                <a:ext uri="{FF2B5EF4-FFF2-40B4-BE49-F238E27FC236}">
                  <a16:creationId xmlns:a16="http://schemas.microsoft.com/office/drawing/2014/main" id="{C4AF0918-8092-4E9A-A08E-E9D5EAFC9C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72" y="3072"/>
              <a:ext cx="58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M</a:t>
              </a:r>
              <a:r>
                <a:rPr lang="en-US" altLang="th-TH" sz="2000" b="1" baseline="-25000"/>
                <a:t>1</a:t>
              </a:r>
              <a:endParaRPr lang="th-TH" altLang="th-TH" sz="2000" b="1" baseline="-25000"/>
            </a:p>
          </p:txBody>
        </p:sp>
      </p:grpSp>
      <p:grpSp>
        <p:nvGrpSpPr>
          <p:cNvPr id="8" name="Group 30">
            <a:extLst>
              <a:ext uri="{FF2B5EF4-FFF2-40B4-BE49-F238E27FC236}">
                <a16:creationId xmlns:a16="http://schemas.microsoft.com/office/drawing/2014/main" id="{70AFCFE9-337B-4CB3-930D-58F304B7847A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1546225"/>
            <a:ext cx="922338" cy="3765550"/>
            <a:chOff x="1440" y="950"/>
            <a:chExt cx="581" cy="2372"/>
          </a:xfrm>
        </p:grpSpPr>
        <p:grpSp>
          <p:nvGrpSpPr>
            <p:cNvPr id="10276" name="Group 31">
              <a:extLst>
                <a:ext uri="{FF2B5EF4-FFF2-40B4-BE49-F238E27FC236}">
                  <a16:creationId xmlns:a16="http://schemas.microsoft.com/office/drawing/2014/main" id="{98C73A8A-CF81-4C15-B753-940E228FBE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5" y="950"/>
              <a:ext cx="405" cy="2080"/>
              <a:chOff x="2653" y="845"/>
              <a:chExt cx="453" cy="2222"/>
            </a:xfrm>
          </p:grpSpPr>
          <p:sp>
            <p:nvSpPr>
              <p:cNvPr id="10278" name="Line 32">
                <a:extLst>
                  <a:ext uri="{FF2B5EF4-FFF2-40B4-BE49-F238E27FC236}">
                    <a16:creationId xmlns:a16="http://schemas.microsoft.com/office/drawing/2014/main" id="{87DE139D-098D-4DFC-A9FF-01E0432C73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835" y="1071"/>
                <a:ext cx="0" cy="199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79" name="Text Box 33">
                <a:extLst>
                  <a:ext uri="{FF2B5EF4-FFF2-40B4-BE49-F238E27FC236}">
                    <a16:creationId xmlns:a16="http://schemas.microsoft.com/office/drawing/2014/main" id="{B6329429-1ED9-4EE0-8CD3-D72D2B5AFF3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53" y="845"/>
                <a:ext cx="453" cy="2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th-TH" sz="2000" b="1"/>
                  <a:t>M</a:t>
                </a:r>
                <a:r>
                  <a:rPr lang="en-US" altLang="th-TH" sz="2000" b="1" baseline="30000"/>
                  <a:t>S</a:t>
                </a:r>
                <a:endParaRPr lang="th-TH" altLang="th-TH" sz="2000" b="1" baseline="-25000"/>
              </a:p>
            </p:txBody>
          </p:sp>
        </p:grpSp>
        <p:sp>
          <p:nvSpPr>
            <p:cNvPr id="10277" name="Text Box 34">
              <a:extLst>
                <a:ext uri="{FF2B5EF4-FFF2-40B4-BE49-F238E27FC236}">
                  <a16:creationId xmlns:a16="http://schemas.microsoft.com/office/drawing/2014/main" id="{90BA475F-FEA1-4FA5-B58A-898F300EAC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0" y="3072"/>
              <a:ext cx="58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M</a:t>
              </a:r>
              <a:r>
                <a:rPr lang="en-US" altLang="th-TH" sz="2000" b="1" baseline="-25000"/>
                <a:t>0</a:t>
              </a:r>
              <a:endParaRPr lang="th-TH" altLang="th-TH" sz="2000" b="1" baseline="-25000"/>
            </a:p>
          </p:txBody>
        </p:sp>
      </p:grpSp>
      <p:grpSp>
        <p:nvGrpSpPr>
          <p:cNvPr id="10" name="Group 66">
            <a:extLst>
              <a:ext uri="{FF2B5EF4-FFF2-40B4-BE49-F238E27FC236}">
                <a16:creationId xmlns:a16="http://schemas.microsoft.com/office/drawing/2014/main" id="{7D6A7CCB-6E33-4481-8D52-602362B91FA1}"/>
              </a:ext>
            </a:extLst>
          </p:cNvPr>
          <p:cNvGrpSpPr>
            <a:grpSpLocks/>
          </p:cNvGrpSpPr>
          <p:nvPr/>
        </p:nvGrpSpPr>
        <p:grpSpPr bwMode="auto">
          <a:xfrm rot="729374">
            <a:off x="5105400" y="2420938"/>
            <a:ext cx="3178175" cy="2014537"/>
            <a:chOff x="1837" y="1616"/>
            <a:chExt cx="2355" cy="1409"/>
          </a:xfrm>
        </p:grpSpPr>
        <p:sp>
          <p:nvSpPr>
            <p:cNvPr id="10274" name="Line 67">
              <a:extLst>
                <a:ext uri="{FF2B5EF4-FFF2-40B4-BE49-F238E27FC236}">
                  <a16:creationId xmlns:a16="http://schemas.microsoft.com/office/drawing/2014/main" id="{CA597AAC-6610-4904-B877-1AF54E165B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37" y="1616"/>
              <a:ext cx="1905" cy="1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5" name="Text Box 68">
              <a:extLst>
                <a:ext uri="{FF2B5EF4-FFF2-40B4-BE49-F238E27FC236}">
                  <a16:creationId xmlns:a16="http://schemas.microsoft.com/office/drawing/2014/main" id="{8C6775E9-3B30-4286-AFE3-2EEAC3DBB4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40" y="2747"/>
              <a:ext cx="452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M</a:t>
              </a:r>
              <a:r>
                <a:rPr lang="en-US" altLang="th-TH" sz="2000" b="1" baseline="30000"/>
                <a:t>d</a:t>
              </a:r>
              <a:endParaRPr lang="th-TH" altLang="th-TH" sz="2000" b="1" baseline="-25000"/>
            </a:p>
          </p:txBody>
        </p:sp>
      </p:grpSp>
      <p:grpSp>
        <p:nvGrpSpPr>
          <p:cNvPr id="11" name="Group 69">
            <a:extLst>
              <a:ext uri="{FF2B5EF4-FFF2-40B4-BE49-F238E27FC236}">
                <a16:creationId xmlns:a16="http://schemas.microsoft.com/office/drawing/2014/main" id="{8D5C8167-9A37-4DD1-AC5E-285A18B3EA5B}"/>
              </a:ext>
            </a:extLst>
          </p:cNvPr>
          <p:cNvGrpSpPr>
            <a:grpSpLocks/>
          </p:cNvGrpSpPr>
          <p:nvPr/>
        </p:nvGrpSpPr>
        <p:grpSpPr bwMode="auto">
          <a:xfrm rot="60000">
            <a:off x="4114800" y="3810000"/>
            <a:ext cx="2971800" cy="396875"/>
            <a:chOff x="192" y="2208"/>
            <a:chExt cx="1872" cy="250"/>
          </a:xfrm>
        </p:grpSpPr>
        <p:sp>
          <p:nvSpPr>
            <p:cNvPr id="10272" name="Text Box 70">
              <a:extLst>
                <a:ext uri="{FF2B5EF4-FFF2-40B4-BE49-F238E27FC236}">
                  <a16:creationId xmlns:a16="http://schemas.microsoft.com/office/drawing/2014/main" id="{E44FF20B-1FD9-46E4-965E-7B548F2030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" y="2208"/>
              <a:ext cx="58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th-TH" altLang="th-TH" sz="2000" b="1"/>
                <a:t>  </a:t>
              </a:r>
              <a:r>
                <a:rPr lang="en-US" altLang="th-TH" sz="2000" b="1"/>
                <a:t> r</a:t>
              </a:r>
              <a:r>
                <a:rPr lang="en-US" altLang="th-TH" sz="2000" b="1" baseline="-25000"/>
                <a:t>1</a:t>
              </a:r>
              <a:endParaRPr lang="th-TH" altLang="th-TH" sz="2000" b="1" baseline="-25000"/>
            </a:p>
          </p:txBody>
        </p:sp>
        <p:sp>
          <p:nvSpPr>
            <p:cNvPr id="10273" name="Line 71">
              <a:extLst>
                <a:ext uri="{FF2B5EF4-FFF2-40B4-BE49-F238E27FC236}">
                  <a16:creationId xmlns:a16="http://schemas.microsoft.com/office/drawing/2014/main" id="{42D1F8C6-34E8-4F2F-8405-6DFEDEAAFA4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76" y="2330"/>
              <a:ext cx="1488" cy="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" name="Group 72">
            <a:extLst>
              <a:ext uri="{FF2B5EF4-FFF2-40B4-BE49-F238E27FC236}">
                <a16:creationId xmlns:a16="http://schemas.microsoft.com/office/drawing/2014/main" id="{7FF37594-63AD-4744-B3A4-50F9A53BE77C}"/>
              </a:ext>
            </a:extLst>
          </p:cNvPr>
          <p:cNvGrpSpPr>
            <a:grpSpLocks/>
          </p:cNvGrpSpPr>
          <p:nvPr/>
        </p:nvGrpSpPr>
        <p:grpSpPr bwMode="auto">
          <a:xfrm>
            <a:off x="4191000" y="2743200"/>
            <a:ext cx="1981200" cy="396875"/>
            <a:chOff x="1338" y="1706"/>
            <a:chExt cx="1497" cy="266"/>
          </a:xfrm>
        </p:grpSpPr>
        <p:sp>
          <p:nvSpPr>
            <p:cNvPr id="10270" name="Text Box 73">
              <a:extLst>
                <a:ext uri="{FF2B5EF4-FFF2-40B4-BE49-F238E27FC236}">
                  <a16:creationId xmlns:a16="http://schemas.microsoft.com/office/drawing/2014/main" id="{F2D849CC-CBE5-48B7-8DC5-9A62E1BF6D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8" y="1706"/>
              <a:ext cx="453" cy="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th-TH" altLang="th-TH" sz="2000" b="1"/>
                <a:t> </a:t>
              </a:r>
              <a:r>
                <a:rPr lang="en-US" altLang="th-TH" sz="2000" b="1"/>
                <a:t> r</a:t>
              </a:r>
              <a:r>
                <a:rPr lang="en-US" altLang="th-TH" sz="2000" b="1" baseline="-25000"/>
                <a:t>0</a:t>
              </a:r>
              <a:endParaRPr lang="th-TH" altLang="th-TH" sz="2000" b="1" baseline="-25000"/>
            </a:p>
          </p:txBody>
        </p:sp>
        <p:sp>
          <p:nvSpPr>
            <p:cNvPr id="10271" name="Line 74">
              <a:extLst>
                <a:ext uri="{FF2B5EF4-FFF2-40B4-BE49-F238E27FC236}">
                  <a16:creationId xmlns:a16="http://schemas.microsoft.com/office/drawing/2014/main" id="{79C94A9F-9CE4-415D-99C2-599C604691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746" y="1888"/>
              <a:ext cx="108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250" name="Group 98">
            <a:extLst>
              <a:ext uri="{FF2B5EF4-FFF2-40B4-BE49-F238E27FC236}">
                <a16:creationId xmlns:a16="http://schemas.microsoft.com/office/drawing/2014/main" id="{8179C236-1716-4E4E-9B7D-2FF7EB286FF9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1143000"/>
            <a:ext cx="4572000" cy="3797300"/>
            <a:chOff x="2880" y="720"/>
            <a:chExt cx="2880" cy="2392"/>
          </a:xfrm>
        </p:grpSpPr>
        <p:sp>
          <p:nvSpPr>
            <p:cNvPr id="10266" name="Line 77">
              <a:extLst>
                <a:ext uri="{FF2B5EF4-FFF2-40B4-BE49-F238E27FC236}">
                  <a16:creationId xmlns:a16="http://schemas.microsoft.com/office/drawing/2014/main" id="{79C7F2C8-F421-44A6-8903-69A4C9A07649}"/>
                </a:ext>
              </a:extLst>
            </p:cNvPr>
            <p:cNvSpPr>
              <a:spLocks noChangeShapeType="1"/>
            </p:cNvSpPr>
            <p:nvPr/>
          </p:nvSpPr>
          <p:spPr bwMode="auto">
            <a:xfrm rot="60000">
              <a:off x="2976" y="1007"/>
              <a:ext cx="24" cy="198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67" name="Line 78">
              <a:extLst>
                <a:ext uri="{FF2B5EF4-FFF2-40B4-BE49-F238E27FC236}">
                  <a16:creationId xmlns:a16="http://schemas.microsoft.com/office/drawing/2014/main" id="{33AE3DE5-F005-4273-AEA7-3107C7B2FB6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60000" flipV="1">
              <a:off x="2982" y="2975"/>
              <a:ext cx="2250" cy="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68" name="Text Box 79">
              <a:extLst>
                <a:ext uri="{FF2B5EF4-FFF2-40B4-BE49-F238E27FC236}">
                  <a16:creationId xmlns:a16="http://schemas.microsoft.com/office/drawing/2014/main" id="{5375594B-98E1-4166-A3C6-A078FB74C4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60000">
              <a:off x="2880" y="720"/>
              <a:ext cx="405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r</a:t>
              </a:r>
              <a:endParaRPr lang="th-TH" altLang="th-TH" sz="2800" baseline="-25000"/>
            </a:p>
          </p:txBody>
        </p:sp>
        <p:sp>
          <p:nvSpPr>
            <p:cNvPr id="10269" name="Text Box 80">
              <a:extLst>
                <a:ext uri="{FF2B5EF4-FFF2-40B4-BE49-F238E27FC236}">
                  <a16:creationId xmlns:a16="http://schemas.microsoft.com/office/drawing/2014/main" id="{D0C00255-1D69-4ADB-9359-504245D434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60000">
              <a:off x="5315" y="2784"/>
              <a:ext cx="445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800"/>
                <a:t>M</a:t>
              </a:r>
              <a:endParaRPr lang="th-TH" altLang="th-TH" sz="2800"/>
            </a:p>
          </p:txBody>
        </p:sp>
      </p:grpSp>
      <p:grpSp>
        <p:nvGrpSpPr>
          <p:cNvPr id="14" name="Group 87">
            <a:extLst>
              <a:ext uri="{FF2B5EF4-FFF2-40B4-BE49-F238E27FC236}">
                <a16:creationId xmlns:a16="http://schemas.microsoft.com/office/drawing/2014/main" id="{E8C8EE11-8C8E-4F1C-BD5D-B425B129309E}"/>
              </a:ext>
            </a:extLst>
          </p:cNvPr>
          <p:cNvGrpSpPr>
            <a:grpSpLocks/>
          </p:cNvGrpSpPr>
          <p:nvPr/>
        </p:nvGrpSpPr>
        <p:grpSpPr bwMode="auto">
          <a:xfrm>
            <a:off x="6781800" y="1295400"/>
            <a:ext cx="922338" cy="3886200"/>
            <a:chOff x="1872" y="960"/>
            <a:chExt cx="581" cy="2352"/>
          </a:xfrm>
        </p:grpSpPr>
        <p:grpSp>
          <p:nvGrpSpPr>
            <p:cNvPr id="10262" name="Group 88">
              <a:extLst>
                <a:ext uri="{FF2B5EF4-FFF2-40B4-BE49-F238E27FC236}">
                  <a16:creationId xmlns:a16="http://schemas.microsoft.com/office/drawing/2014/main" id="{DE48D406-E1E0-4363-8198-D0C02DA23E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20" y="960"/>
              <a:ext cx="405" cy="2080"/>
              <a:chOff x="2653" y="845"/>
              <a:chExt cx="453" cy="2222"/>
            </a:xfrm>
          </p:grpSpPr>
          <p:sp>
            <p:nvSpPr>
              <p:cNvPr id="10264" name="Line 89">
                <a:extLst>
                  <a:ext uri="{FF2B5EF4-FFF2-40B4-BE49-F238E27FC236}">
                    <a16:creationId xmlns:a16="http://schemas.microsoft.com/office/drawing/2014/main" id="{7E3677CD-A041-4C2C-A2A1-34E1F5CB59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835" y="1071"/>
                <a:ext cx="0" cy="199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65" name="Text Box 90">
                <a:extLst>
                  <a:ext uri="{FF2B5EF4-FFF2-40B4-BE49-F238E27FC236}">
                    <a16:creationId xmlns:a16="http://schemas.microsoft.com/office/drawing/2014/main" id="{099942B6-CA88-4AB2-958A-A351D0D345F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53" y="845"/>
                <a:ext cx="453" cy="2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th-TH" sz="2000" b="1"/>
                  <a:t>M</a:t>
                </a:r>
                <a:r>
                  <a:rPr lang="en-US" altLang="th-TH" sz="2000" b="1" baseline="30000"/>
                  <a:t>S’</a:t>
                </a:r>
                <a:endParaRPr lang="th-TH" altLang="th-TH" sz="2000" b="1" baseline="-25000"/>
              </a:p>
            </p:txBody>
          </p:sp>
        </p:grpSp>
        <p:sp>
          <p:nvSpPr>
            <p:cNvPr id="10263" name="Text Box 91">
              <a:extLst>
                <a:ext uri="{FF2B5EF4-FFF2-40B4-BE49-F238E27FC236}">
                  <a16:creationId xmlns:a16="http://schemas.microsoft.com/office/drawing/2014/main" id="{58CD7FBD-6AF3-4F23-90B1-36C9ADF0CE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72" y="3072"/>
              <a:ext cx="581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M</a:t>
              </a:r>
              <a:r>
                <a:rPr lang="en-US" altLang="th-TH" sz="2000" b="1" baseline="-25000"/>
                <a:t>1</a:t>
              </a:r>
              <a:endParaRPr lang="th-TH" altLang="th-TH" sz="2000" b="1" baseline="-25000"/>
            </a:p>
          </p:txBody>
        </p:sp>
      </p:grpSp>
      <p:grpSp>
        <p:nvGrpSpPr>
          <p:cNvPr id="16" name="Group 92">
            <a:extLst>
              <a:ext uri="{FF2B5EF4-FFF2-40B4-BE49-F238E27FC236}">
                <a16:creationId xmlns:a16="http://schemas.microsoft.com/office/drawing/2014/main" id="{0CDF7D73-552C-4A85-84DA-A5904670986E}"/>
              </a:ext>
            </a:extLst>
          </p:cNvPr>
          <p:cNvGrpSpPr>
            <a:grpSpLocks/>
          </p:cNvGrpSpPr>
          <p:nvPr/>
        </p:nvGrpSpPr>
        <p:grpSpPr bwMode="auto">
          <a:xfrm>
            <a:off x="5867400" y="1295400"/>
            <a:ext cx="922338" cy="3878263"/>
            <a:chOff x="1440" y="950"/>
            <a:chExt cx="581" cy="2364"/>
          </a:xfrm>
        </p:grpSpPr>
        <p:grpSp>
          <p:nvGrpSpPr>
            <p:cNvPr id="10258" name="Group 93">
              <a:extLst>
                <a:ext uri="{FF2B5EF4-FFF2-40B4-BE49-F238E27FC236}">
                  <a16:creationId xmlns:a16="http://schemas.microsoft.com/office/drawing/2014/main" id="{14D376BC-2C66-4A7C-8A51-B840B1E471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5" y="950"/>
              <a:ext cx="405" cy="2080"/>
              <a:chOff x="2653" y="845"/>
              <a:chExt cx="453" cy="2222"/>
            </a:xfrm>
          </p:grpSpPr>
          <p:sp>
            <p:nvSpPr>
              <p:cNvPr id="10260" name="Line 94">
                <a:extLst>
                  <a:ext uri="{FF2B5EF4-FFF2-40B4-BE49-F238E27FC236}">
                    <a16:creationId xmlns:a16="http://schemas.microsoft.com/office/drawing/2014/main" id="{96879075-05B1-476B-8645-6AF2D89F1F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835" y="1071"/>
                <a:ext cx="0" cy="199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61" name="Text Box 95">
                <a:extLst>
                  <a:ext uri="{FF2B5EF4-FFF2-40B4-BE49-F238E27FC236}">
                    <a16:creationId xmlns:a16="http://schemas.microsoft.com/office/drawing/2014/main" id="{D75C33B2-B0D5-457D-AE46-4E3139D2A97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53" y="845"/>
                <a:ext cx="453" cy="2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th-TH" sz="2000" b="1"/>
                  <a:t>M</a:t>
                </a:r>
                <a:r>
                  <a:rPr lang="en-US" altLang="th-TH" sz="2000" b="1" baseline="30000"/>
                  <a:t>S</a:t>
                </a:r>
                <a:endParaRPr lang="th-TH" altLang="th-TH" sz="2000" b="1" baseline="-25000"/>
              </a:p>
            </p:txBody>
          </p:sp>
        </p:grpSp>
        <p:sp>
          <p:nvSpPr>
            <p:cNvPr id="10259" name="Text Box 96">
              <a:extLst>
                <a:ext uri="{FF2B5EF4-FFF2-40B4-BE49-F238E27FC236}">
                  <a16:creationId xmlns:a16="http://schemas.microsoft.com/office/drawing/2014/main" id="{08C0002B-76E3-4E95-B11C-B8775DB9AB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0" y="3072"/>
              <a:ext cx="581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M</a:t>
              </a:r>
              <a:r>
                <a:rPr lang="en-US" altLang="th-TH" sz="2000" b="1" baseline="-25000"/>
                <a:t>0</a:t>
              </a:r>
              <a:endParaRPr lang="th-TH" altLang="th-TH" sz="2000" b="1" baseline="-25000"/>
            </a:p>
          </p:txBody>
        </p:sp>
      </p:grpSp>
      <p:grpSp>
        <p:nvGrpSpPr>
          <p:cNvPr id="18" name="Group 101">
            <a:extLst>
              <a:ext uri="{FF2B5EF4-FFF2-40B4-BE49-F238E27FC236}">
                <a16:creationId xmlns:a16="http://schemas.microsoft.com/office/drawing/2014/main" id="{2B0CE891-40D1-4803-A4E4-CDC50490859F}"/>
              </a:ext>
            </a:extLst>
          </p:cNvPr>
          <p:cNvGrpSpPr>
            <a:grpSpLocks/>
          </p:cNvGrpSpPr>
          <p:nvPr/>
        </p:nvGrpSpPr>
        <p:grpSpPr bwMode="auto">
          <a:xfrm>
            <a:off x="0" y="3230563"/>
            <a:ext cx="2819400" cy="396875"/>
            <a:chOff x="0" y="2035"/>
            <a:chExt cx="1776" cy="250"/>
          </a:xfrm>
        </p:grpSpPr>
        <p:sp>
          <p:nvSpPr>
            <p:cNvPr id="10256" name="Text Box 8">
              <a:extLst>
                <a:ext uri="{FF2B5EF4-FFF2-40B4-BE49-F238E27FC236}">
                  <a16:creationId xmlns:a16="http://schemas.microsoft.com/office/drawing/2014/main" id="{E8AEEB3A-DA22-494E-B375-EBD4348332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035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th-TH" sz="2000" b="1"/>
                <a:t>   r</a:t>
              </a:r>
              <a:r>
                <a:rPr lang="en-US" altLang="th-TH" sz="2000" b="1" baseline="-25000"/>
                <a:t>1</a:t>
              </a:r>
              <a:endParaRPr lang="th-TH" altLang="th-TH" sz="2000" b="1" baseline="-25000"/>
            </a:p>
          </p:txBody>
        </p:sp>
        <p:sp>
          <p:nvSpPr>
            <p:cNvPr id="10257" name="Line 100">
              <a:extLst>
                <a:ext uri="{FF2B5EF4-FFF2-40B4-BE49-F238E27FC236}">
                  <a16:creationId xmlns:a16="http://schemas.microsoft.com/office/drawing/2014/main" id="{F3F42193-6B1F-4A62-AD5B-E00F419F45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2" y="2160"/>
              <a:ext cx="13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246" name="Line 102">
            <a:extLst>
              <a:ext uri="{FF2B5EF4-FFF2-40B4-BE49-F238E27FC236}">
                <a16:creationId xmlns:a16="http://schemas.microsoft.com/office/drawing/2014/main" id="{CD4C7DB1-3665-47D3-A5B1-00D0C0377239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2286000"/>
            <a:ext cx="9144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" name="Line 103">
            <a:extLst>
              <a:ext uri="{FF2B5EF4-FFF2-40B4-BE49-F238E27FC236}">
                <a16:creationId xmlns:a16="http://schemas.microsoft.com/office/drawing/2014/main" id="{D1A36E83-B3EA-4BFE-A30C-CD703A60A859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2286000"/>
            <a:ext cx="9144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2022</TotalTime>
  <Words>308</Words>
  <Application>Microsoft Office PowerPoint</Application>
  <PresentationFormat>On-screen Show (4:3)</PresentationFormat>
  <Paragraphs>125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Angsana New</vt:lpstr>
      <vt:lpstr>Arial</vt:lpstr>
      <vt:lpstr>Wingdings</vt:lpstr>
      <vt:lpstr>Default Design</vt:lpstr>
      <vt:lpstr>Equation</vt:lpstr>
      <vt:lpstr>7.2 Monetary Policy Effectiveness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Nessara  Sukpanich</cp:lastModifiedBy>
  <cp:revision>64</cp:revision>
  <dcterms:created xsi:type="dcterms:W3CDTF">2008-01-19T05:41:41Z</dcterms:created>
  <dcterms:modified xsi:type="dcterms:W3CDTF">2021-11-10T08:51:24Z</dcterms:modified>
</cp:coreProperties>
</file>