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4" r:id="rId2"/>
    <p:sldId id="296" r:id="rId3"/>
    <p:sldId id="270" r:id="rId4"/>
    <p:sldId id="298" r:id="rId5"/>
    <p:sldId id="299" r:id="rId6"/>
    <p:sldId id="300" r:id="rId7"/>
    <p:sldId id="301" r:id="rId8"/>
    <p:sldId id="309" r:id="rId9"/>
    <p:sldId id="302" r:id="rId10"/>
    <p:sldId id="303" r:id="rId11"/>
    <p:sldId id="304" r:id="rId12"/>
    <p:sldId id="305" r:id="rId13"/>
    <p:sldId id="306" r:id="rId14"/>
    <p:sldId id="307" r:id="rId15"/>
    <p:sldId id="308" r:id="rId16"/>
    <p:sldId id="268" r:id="rId17"/>
    <p:sldId id="297" r:id="rId18"/>
    <p:sldId id="282" r:id="rId19"/>
    <p:sldId id="259" r:id="rId20"/>
    <p:sldId id="261" r:id="rId21"/>
    <p:sldId id="264" r:id="rId22"/>
    <p:sldId id="262" r:id="rId23"/>
    <p:sldId id="260" r:id="rId24"/>
    <p:sldId id="263" r:id="rId25"/>
    <p:sldId id="285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9" d="100"/>
          <a:sy n="89" d="100"/>
        </p:scale>
        <p:origin x="-222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R&amp;</a:t>
            </a:r>
            <a:r>
              <a:rPr lang="en-US" dirty="0" smtClean="0"/>
              <a:t>D, as % of GDP</a:t>
            </a:r>
            <a:endParaRPr lang="en-US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Sheet1!$E$6</c:f>
              <c:strCache>
                <c:ptCount val="1"/>
                <c:pt idx="0">
                  <c:v>R&amp;D</c:v>
                </c:pt>
              </c:strCache>
            </c:strRef>
          </c:tx>
          <c:invertIfNegative val="0"/>
          <c:dPt>
            <c:idx val="1"/>
            <c:invertIfNegative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4">
                  <a:lumMod val="75000"/>
                </a:schemeClr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4"/>
            <c:invertIfNegative val="0"/>
            <c:bubble3D val="0"/>
            <c:spPr>
              <a:solidFill>
                <a:schemeClr val="accent5">
                  <a:lumMod val="40000"/>
                  <a:lumOff val="60000"/>
                </a:schemeClr>
              </a:solidFill>
            </c:spPr>
          </c:dPt>
          <c:dPt>
            <c:idx val="5"/>
            <c:invertIfNegative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</c:spPr>
          </c:dPt>
          <c:dPt>
            <c:idx val="6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Pt>
            <c:idx val="7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</c:spPr>
          </c:dPt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Sheet1!$D$7:$D$14</c:f>
              <c:strCache>
                <c:ptCount val="8"/>
                <c:pt idx="0">
                  <c:v>Indonesia</c:v>
                </c:pt>
                <c:pt idx="1">
                  <c:v>Phillipines</c:v>
                </c:pt>
                <c:pt idx="2">
                  <c:v>Thailand</c:v>
                </c:pt>
                <c:pt idx="3">
                  <c:v>Malaysia</c:v>
                </c:pt>
                <c:pt idx="4">
                  <c:v>MI countries</c:v>
                </c:pt>
                <c:pt idx="5">
                  <c:v>China</c:v>
                </c:pt>
                <c:pt idx="6">
                  <c:v>Singapore</c:v>
                </c:pt>
                <c:pt idx="7">
                  <c:v>Korea</c:v>
                </c:pt>
              </c:strCache>
            </c:strRef>
          </c:cat>
          <c:val>
            <c:numRef>
              <c:f>Sheet1!$E$7:$E$14</c:f>
              <c:numCache>
                <c:formatCode>General</c:formatCode>
                <c:ptCount val="8"/>
                <c:pt idx="0">
                  <c:v>0.08</c:v>
                </c:pt>
                <c:pt idx="1">
                  <c:v>0.11</c:v>
                </c:pt>
                <c:pt idx="2">
                  <c:v>0.25</c:v>
                </c:pt>
                <c:pt idx="3">
                  <c:v>1.07</c:v>
                </c:pt>
                <c:pt idx="4">
                  <c:v>1.27</c:v>
                </c:pt>
                <c:pt idx="5">
                  <c:v>1.98</c:v>
                </c:pt>
                <c:pt idx="6">
                  <c:v>2.1</c:v>
                </c:pt>
                <c:pt idx="7">
                  <c:v>4.04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11354440"/>
        <c:axId val="2111357496"/>
      </c:barChart>
      <c:catAx>
        <c:axId val="2111354440"/>
        <c:scaling>
          <c:orientation val="minMax"/>
        </c:scaling>
        <c:delete val="0"/>
        <c:axPos val="b"/>
        <c:majorTickMark val="out"/>
        <c:minorTickMark val="none"/>
        <c:tickLblPos val="nextTo"/>
        <c:crossAx val="2111357496"/>
        <c:crosses val="autoZero"/>
        <c:auto val="1"/>
        <c:lblAlgn val="ctr"/>
        <c:lblOffset val="100"/>
        <c:noMultiLvlLbl val="0"/>
      </c:catAx>
      <c:valAx>
        <c:axId val="21113574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1135444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0059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273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324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4/24/18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537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4/24/18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1337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4/24/18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052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4/24/18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223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4/24/18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62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4/24/18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920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544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DA37-4223-DB4C-B349-9034401C9644}" type="datetimeFigureOut">
              <a:rPr lang="en-US" smtClean="0"/>
              <a:t>4/24/18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8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5DA37-4223-DB4C-B349-9034401C9644}" type="datetimeFigureOut">
              <a:rPr lang="en-US" smtClean="0"/>
              <a:t>4/24/18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8F5FE-F78D-D04F-BB98-5F0FEEC1A2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953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13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3600" dirty="0" smtClean="0"/>
              <a:t>Thailand and the Middle Income Trap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2/2017 (Jan. – May 2018)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38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Section 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2315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Evolving share of exports</a:t>
            </a:r>
            <a:br>
              <a:rPr lang="en-US" dirty="0" smtClean="0"/>
            </a:br>
            <a:r>
              <a:rPr lang="en-US" sz="3600" dirty="0"/>
              <a:t>T</a:t>
            </a:r>
            <a:r>
              <a:rPr lang="en-US" sz="3600" dirty="0" smtClean="0"/>
              <a:t>hailand</a:t>
            </a:r>
            <a:endParaRPr lang="en-US" sz="36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2111460"/>
              </p:ext>
            </p:extLst>
          </p:nvPr>
        </p:nvGraphicFramePr>
        <p:xfrm>
          <a:off x="457199" y="1600200"/>
          <a:ext cx="8421757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1236"/>
                <a:gridCol w="1512956"/>
                <a:gridCol w="2838174"/>
                <a:gridCol w="136939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of Exports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% of Exports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Seafood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10.4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Road vehicles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Garments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9.2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Office machines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11.4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Other manufactures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Electrical machinery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10.9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Electrical machinery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7.0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Telecommunications,</a:t>
                      </a:r>
                      <a:r>
                        <a:rPr lang="en-US" baseline="0" dirty="0" smtClean="0"/>
                        <a:t> etc.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5.0</a:t>
                      </a:r>
                      <a:endParaRPr lang="en-US" dirty="0"/>
                    </a:p>
                  </a:txBody>
                  <a:tcPr>
                    <a:solidFill>
                      <a:srgbClr val="E6B9B8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Office machines</a:t>
                      </a:r>
                      <a:endParaRPr lang="en-US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6.8</a:t>
                      </a:r>
                      <a:endParaRPr lang="en-US" dirty="0"/>
                    </a:p>
                  </a:txBody>
                  <a:tcP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General machinery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Vegetables and fruit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Artificial resins and plastic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Non-metallic minerals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5.1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Crude rubber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Cereals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Other manufactures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Telecommunications, etc.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Rubber products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Crude rubber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Seafood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3.0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661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Context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General increase in economic activity</a:t>
            </a:r>
          </a:p>
          <a:p>
            <a:pPr lvl="1"/>
            <a:r>
              <a:rPr lang="en-US" dirty="0" smtClean="0"/>
              <a:t>Farming, t</a:t>
            </a:r>
            <a:r>
              <a:rPr lang="en-US" dirty="0" smtClean="0"/>
              <a:t>rading and industry</a:t>
            </a:r>
          </a:p>
          <a:p>
            <a:pPr lvl="1"/>
            <a:r>
              <a:rPr lang="en-US" dirty="0" smtClean="0"/>
              <a:t>In the decades up to the modern era</a:t>
            </a:r>
            <a:endParaRPr lang="en-US" dirty="0" smtClean="0"/>
          </a:p>
          <a:p>
            <a:r>
              <a:rPr lang="en-US" dirty="0" smtClean="0"/>
              <a:t>Not a large market, but not a small market</a:t>
            </a:r>
            <a:endParaRPr lang="en-US" dirty="0"/>
          </a:p>
          <a:p>
            <a:r>
              <a:rPr lang="en-US" dirty="0" smtClean="0"/>
              <a:t>Good location</a:t>
            </a:r>
          </a:p>
          <a:p>
            <a:pPr lvl="1"/>
            <a:r>
              <a:rPr lang="en-US" dirty="0" smtClean="0"/>
              <a:t>Sea access</a:t>
            </a:r>
          </a:p>
          <a:p>
            <a:pPr lvl="1"/>
            <a:r>
              <a:rPr lang="en-US" dirty="0" smtClean="0"/>
              <a:t>Heart of southeast Asia</a:t>
            </a:r>
          </a:p>
          <a:p>
            <a:r>
              <a:rPr lang="en-US" dirty="0" smtClean="0"/>
              <a:t>Good resources</a:t>
            </a:r>
          </a:p>
          <a:p>
            <a:pPr lvl="1"/>
            <a:r>
              <a:rPr lang="en-US" dirty="0" smtClean="0"/>
              <a:t> For farming, fishing, energy (natural gas)</a:t>
            </a:r>
          </a:p>
          <a:p>
            <a:r>
              <a:rPr lang="en-US" dirty="0" smtClean="0"/>
              <a:t>Maintained a market oriented economy</a:t>
            </a:r>
          </a:p>
          <a:p>
            <a:pPr lvl="1"/>
            <a:r>
              <a:rPr lang="en-US" dirty="0" smtClean="0"/>
              <a:t>Not like Viet Nam, or controlled like Myanmar</a:t>
            </a:r>
          </a:p>
          <a:p>
            <a:r>
              <a:rPr lang="en-US" dirty="0" smtClean="0"/>
              <a:t>Relative political stability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724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1960s</a:t>
            </a:r>
          </a:p>
          <a:p>
            <a:r>
              <a:rPr lang="en-US" dirty="0" smtClean="0"/>
              <a:t>Import substitution industrialization (ISI)</a:t>
            </a:r>
          </a:p>
          <a:p>
            <a:pPr lvl="1"/>
            <a:r>
              <a:rPr lang="en-US" dirty="0" smtClean="0"/>
              <a:t>First stage </a:t>
            </a:r>
          </a:p>
          <a:p>
            <a:pPr lvl="1"/>
            <a:r>
              <a:rPr lang="en-US" dirty="0" smtClean="0"/>
              <a:t>As with other countries helped with simple goods</a:t>
            </a:r>
          </a:p>
          <a:p>
            <a:pPr lvl="1"/>
            <a:r>
              <a:rPr lang="en-US" dirty="0" smtClean="0"/>
              <a:t>Promotion of Industrial Investment Act</a:t>
            </a:r>
          </a:p>
          <a:p>
            <a:r>
              <a:rPr lang="en-US" dirty="0" smtClean="0"/>
              <a:t>But </a:t>
            </a:r>
            <a:r>
              <a:rPr lang="en-US" dirty="0" smtClean="0"/>
              <a:t>relatively small </a:t>
            </a:r>
            <a:r>
              <a:rPr lang="en-US" dirty="0" smtClean="0"/>
              <a:t>domestic market</a:t>
            </a:r>
          </a:p>
          <a:p>
            <a:pPr lvl="1"/>
            <a:r>
              <a:rPr lang="en-US" dirty="0" smtClean="0"/>
              <a:t>Hard to benefit from economies of scale</a:t>
            </a:r>
          </a:p>
          <a:p>
            <a:pPr lvl="1"/>
            <a:r>
              <a:rPr lang="en-US" dirty="0" smtClean="0"/>
              <a:t>Hard to get FDI to set up inside tariff walls</a:t>
            </a:r>
          </a:p>
          <a:p>
            <a:r>
              <a:rPr lang="en-US" dirty="0" smtClean="0"/>
              <a:t>Did not generate adequate foreign </a:t>
            </a:r>
            <a:r>
              <a:rPr lang="en-US" dirty="0" smtClean="0"/>
              <a:t>exchange </a:t>
            </a:r>
          </a:p>
          <a:p>
            <a:pPr lvl="1"/>
            <a:r>
              <a:rPr lang="en-US" dirty="0" smtClean="0"/>
              <a:t>Needed to import machinery and intermediate goods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65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Opening but local content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Need to generate exports</a:t>
            </a:r>
          </a:p>
          <a:p>
            <a:pPr lvl="1"/>
            <a:r>
              <a:rPr lang="en-US" dirty="0" smtClean="0"/>
              <a:t>Investment Promotion Act, 1972</a:t>
            </a:r>
          </a:p>
          <a:p>
            <a:pPr lvl="1"/>
            <a:r>
              <a:rPr lang="en-US" dirty="0" smtClean="0"/>
              <a:t>Effort to attract FDI</a:t>
            </a:r>
          </a:p>
          <a:p>
            <a:pPr lvl="1"/>
            <a:r>
              <a:rPr lang="en-US" dirty="0" smtClean="0"/>
              <a:t>But with localization policies</a:t>
            </a:r>
          </a:p>
          <a:p>
            <a:pPr lvl="2"/>
            <a:r>
              <a:rPr lang="en-US" dirty="0" smtClean="0"/>
              <a:t>Local content requirements (LCR)</a:t>
            </a:r>
          </a:p>
          <a:p>
            <a:pPr lvl="2"/>
            <a:r>
              <a:rPr lang="en-US" dirty="0" smtClean="0"/>
              <a:t>Restrictions on foreigners coming with FDI</a:t>
            </a:r>
          </a:p>
          <a:p>
            <a:pPr lvl="1"/>
            <a:endParaRPr lang="en-US" dirty="0"/>
          </a:p>
          <a:p>
            <a:r>
              <a:rPr lang="en-US" dirty="0" smtClean="0"/>
              <a:t>Heavy industrial complex projects</a:t>
            </a:r>
          </a:p>
          <a:p>
            <a:pPr lvl="1"/>
            <a:r>
              <a:rPr lang="en-US" dirty="0" smtClean="0"/>
              <a:t>Late 1970s, early 1980s</a:t>
            </a:r>
          </a:p>
          <a:p>
            <a:pPr lvl="1"/>
            <a:r>
              <a:rPr lang="en-US" dirty="0" smtClean="0"/>
              <a:t>Other countries doing the same (Korea, Philippines)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947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Decade of transition – 1980s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Japan and other countries looking for investment sides</a:t>
            </a:r>
          </a:p>
          <a:p>
            <a:r>
              <a:rPr lang="en-US" dirty="0" smtClean="0"/>
              <a:t>Plaza Accords </a:t>
            </a:r>
            <a:r>
              <a:rPr lang="en-US" dirty="0" smtClean="0"/>
              <a:t>1985</a:t>
            </a:r>
            <a:endParaRPr lang="en-US" dirty="0" smtClean="0"/>
          </a:p>
          <a:p>
            <a:pPr lvl="1"/>
            <a:r>
              <a:rPr lang="en-US" dirty="0" smtClean="0"/>
              <a:t>Yen appreciates</a:t>
            </a:r>
          </a:p>
          <a:p>
            <a:pPr lvl="1"/>
            <a:r>
              <a:rPr lang="en-US" dirty="0" smtClean="0"/>
              <a:t>Need for Japanese firms to find low cost sites</a:t>
            </a:r>
          </a:p>
          <a:p>
            <a:pPr lvl="1"/>
            <a:r>
              <a:rPr lang="en-US" dirty="0" smtClean="0"/>
              <a:t>Other countries (Taiwan, Singapore) looking for low cost countries</a:t>
            </a:r>
          </a:p>
          <a:p>
            <a:r>
              <a:rPr lang="en-US" dirty="0" smtClean="0"/>
              <a:t>Thailand benefited</a:t>
            </a:r>
          </a:p>
          <a:p>
            <a:pPr lvl="1"/>
            <a:r>
              <a:rPr lang="en-US" dirty="0" smtClean="0"/>
              <a:t>Considered politically stable</a:t>
            </a:r>
          </a:p>
          <a:p>
            <a:pPr lvl="1"/>
            <a:r>
              <a:rPr lang="en-US" dirty="0" smtClean="0"/>
              <a:t>Sound and stable macroeconomics</a:t>
            </a:r>
          </a:p>
          <a:p>
            <a:pPr lvl="1"/>
            <a:r>
              <a:rPr lang="en-US" dirty="0" smtClean="0"/>
              <a:t>Goods location</a:t>
            </a:r>
          </a:p>
          <a:p>
            <a:pPr lvl="1"/>
            <a:r>
              <a:rPr lang="en-US" dirty="0" smtClean="0"/>
              <a:t>Decent infrastructure</a:t>
            </a:r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266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Moving to full liberalization </a:t>
            </a:r>
            <a:br>
              <a:rPr lang="en-US" dirty="0" smtClean="0"/>
            </a:br>
            <a:r>
              <a:rPr lang="en-US" sz="3600" dirty="0" smtClean="0"/>
              <a:t>1990 and beyond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From early 1990s</a:t>
            </a:r>
          </a:p>
          <a:p>
            <a:pPr lvl="1"/>
            <a:r>
              <a:rPr lang="en-US" dirty="0" smtClean="0"/>
              <a:t>Move to reduce tariffs</a:t>
            </a:r>
          </a:p>
          <a:p>
            <a:pPr lvl="1"/>
            <a:r>
              <a:rPr lang="en-US" dirty="0" smtClean="0"/>
              <a:t>Reduce and abolish local content requirements</a:t>
            </a:r>
          </a:p>
          <a:p>
            <a:pPr lvl="1"/>
            <a:r>
              <a:rPr lang="en-US" dirty="0" smtClean="0"/>
              <a:t>Encourage FDI</a:t>
            </a:r>
          </a:p>
          <a:p>
            <a:pPr lvl="1"/>
            <a:endParaRPr lang="en-US" dirty="0"/>
          </a:p>
          <a:p>
            <a:r>
              <a:rPr lang="en-US" dirty="0" smtClean="0"/>
              <a:t>Part of requirements under</a:t>
            </a:r>
          </a:p>
          <a:p>
            <a:pPr lvl="1"/>
            <a:r>
              <a:rPr lang="en-US" dirty="0" smtClean="0"/>
              <a:t>WTO</a:t>
            </a:r>
          </a:p>
          <a:p>
            <a:pPr lvl="1"/>
            <a:r>
              <a:rPr lang="en-US" dirty="0" smtClean="0"/>
              <a:t>ASEAN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970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Recognized steel important for other industries</a:t>
            </a:r>
          </a:p>
          <a:p>
            <a:pPr lvl="1"/>
            <a:r>
              <a:rPr lang="en-US" dirty="0" smtClean="0"/>
              <a:t>Construction, autos</a:t>
            </a:r>
          </a:p>
          <a:p>
            <a:r>
              <a:rPr lang="en-US" dirty="0" smtClean="0"/>
              <a:t>But did not make the ‘big push’ like others</a:t>
            </a:r>
          </a:p>
          <a:p>
            <a:pPr lvl="1"/>
            <a:r>
              <a:rPr lang="en-US" dirty="0" smtClean="0"/>
              <a:t>No early effort for large integrated steel plant</a:t>
            </a:r>
          </a:p>
          <a:p>
            <a:pPr lvl="1"/>
            <a:r>
              <a:rPr lang="en-US" dirty="0" smtClean="0"/>
              <a:t>Unlike Korea (POSCO) and Taiwan (China Steel)</a:t>
            </a:r>
          </a:p>
          <a:p>
            <a:r>
              <a:rPr lang="en-US" dirty="0" smtClean="0"/>
              <a:t>Allowed steel makers to set up</a:t>
            </a:r>
          </a:p>
          <a:p>
            <a:pPr lvl="1"/>
            <a:r>
              <a:rPr lang="en-US" dirty="0" smtClean="0"/>
              <a:t>Provide for local needs</a:t>
            </a:r>
          </a:p>
          <a:p>
            <a:pPr lvl="1"/>
            <a:r>
              <a:rPr lang="en-US" dirty="0" smtClean="0"/>
              <a:t>Many had/have foreign partners</a:t>
            </a:r>
          </a:p>
          <a:p>
            <a:r>
              <a:rPr lang="en-US" dirty="0" smtClean="0"/>
              <a:t>Not much export</a:t>
            </a:r>
          </a:p>
          <a:p>
            <a:pPr lvl="1"/>
            <a:r>
              <a:rPr lang="en-US" dirty="0" smtClean="0"/>
              <a:t>8</a:t>
            </a:r>
            <a:r>
              <a:rPr lang="en-US" baseline="30000" dirty="0" smtClean="0"/>
              <a:t>th</a:t>
            </a:r>
            <a:r>
              <a:rPr lang="en-US" dirty="0" smtClean="0"/>
              <a:t> largest net </a:t>
            </a:r>
            <a:r>
              <a:rPr lang="en-US" b="1" i="1" dirty="0" smtClean="0"/>
              <a:t>importer</a:t>
            </a:r>
            <a:r>
              <a:rPr lang="en-US" dirty="0" smtClean="0"/>
              <a:t> in the world</a:t>
            </a:r>
          </a:p>
        </p:txBody>
      </p:sp>
    </p:spTree>
    <p:extLst>
      <p:ext uri="{BB962C8B-B14F-4D97-AF65-F5344CB8AC3E}">
        <p14:creationId xmlns:p14="http://schemas.microsoft.com/office/powerpoint/2010/main" val="42368475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“Local steel producers are not running cost-effective businesses due to outdated production technology, high labor and energy costs and volatile import raw material prices.” 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                                       Market Monitor Steel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               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28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Major success in developing auto sector</a:t>
            </a:r>
          </a:p>
          <a:p>
            <a:pPr lvl="1"/>
            <a:r>
              <a:rPr lang="en-US" dirty="0" smtClean="0"/>
              <a:t>Last week’s reading by Peter Wad</a:t>
            </a:r>
          </a:p>
          <a:p>
            <a:pPr lvl="1"/>
            <a:r>
              <a:rPr lang="en-US" dirty="0" smtClean="0"/>
              <a:t>12</a:t>
            </a:r>
            <a:r>
              <a:rPr lang="en-US" baseline="30000" dirty="0" smtClean="0"/>
              <a:t>th</a:t>
            </a:r>
            <a:r>
              <a:rPr lang="en-US" dirty="0" smtClean="0"/>
              <a:t> largest producer in the world (2 million/year)</a:t>
            </a:r>
          </a:p>
          <a:p>
            <a:r>
              <a:rPr lang="en-US" dirty="0" smtClean="0"/>
              <a:t>Based on attracting foreign producers</a:t>
            </a:r>
          </a:p>
          <a:p>
            <a:pPr lvl="1"/>
            <a:r>
              <a:rPr lang="en-US" dirty="0" smtClean="0"/>
              <a:t>No national car (like Japan, Korea, Malaysia, India)</a:t>
            </a:r>
          </a:p>
          <a:p>
            <a:r>
              <a:rPr lang="en-US" dirty="0" smtClean="0"/>
              <a:t>Initially restricted car imports</a:t>
            </a:r>
          </a:p>
          <a:p>
            <a:pPr lvl="1"/>
            <a:r>
              <a:rPr lang="en-US" dirty="0" smtClean="0"/>
              <a:t>Completed built units (CBU)</a:t>
            </a:r>
          </a:p>
          <a:p>
            <a:pPr lvl="1"/>
            <a:r>
              <a:rPr lang="en-US" dirty="0" smtClean="0"/>
              <a:t>Complete knock down kits (CKD)</a:t>
            </a:r>
          </a:p>
          <a:p>
            <a:r>
              <a:rPr lang="en-US" dirty="0"/>
              <a:t>G</a:t>
            </a:r>
            <a:r>
              <a:rPr lang="en-US" dirty="0" smtClean="0"/>
              <a:t>et producers to set up plants in Thailand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1485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Used local content requirements (LCR)</a:t>
            </a:r>
          </a:p>
          <a:p>
            <a:pPr lvl="1"/>
            <a:r>
              <a:rPr lang="en-US" dirty="0" smtClean="0"/>
              <a:t>About 50% at one point</a:t>
            </a:r>
          </a:p>
          <a:p>
            <a:r>
              <a:rPr lang="en-US" dirty="0" smtClean="0"/>
              <a:t>Discouraged Western producers</a:t>
            </a:r>
          </a:p>
          <a:p>
            <a:pPr lvl="1"/>
            <a:r>
              <a:rPr lang="en-US" dirty="0" smtClean="0"/>
              <a:t>They pulled out their operations for a while</a:t>
            </a:r>
          </a:p>
          <a:p>
            <a:pPr lvl="1"/>
            <a:r>
              <a:rPr lang="en-US" dirty="0" smtClean="0"/>
              <a:t>GM, Ford and Fiat pulled out in late 1970s</a:t>
            </a:r>
          </a:p>
          <a:p>
            <a:r>
              <a:rPr lang="en-US" dirty="0" smtClean="0"/>
              <a:t>In early 1990s, reduced LCR</a:t>
            </a:r>
          </a:p>
          <a:p>
            <a:pPr lvl="1"/>
            <a:r>
              <a:rPr lang="en-US" dirty="0" smtClean="0"/>
              <a:t>Encourage Western producers back</a:t>
            </a:r>
          </a:p>
          <a:p>
            <a:pPr lvl="1"/>
            <a:r>
              <a:rPr lang="en-US" dirty="0" smtClean="0"/>
              <a:t>Allowed competition from imports (lower tariffs)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46696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Disk drives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largest producer in the world</a:t>
            </a:r>
          </a:p>
          <a:p>
            <a:pPr lvl="1"/>
            <a:r>
              <a:rPr lang="en-US" dirty="0" smtClean="0"/>
              <a:t> after China</a:t>
            </a:r>
          </a:p>
          <a:p>
            <a:r>
              <a:rPr lang="en-US" dirty="0" smtClean="0"/>
              <a:t>Only about 4 main producers in the world</a:t>
            </a:r>
          </a:p>
          <a:p>
            <a:pPr lvl="1"/>
            <a:r>
              <a:rPr lang="en-US" dirty="0" smtClean="0"/>
              <a:t>Seagate, Western Digital, Toshiba, Hitachi</a:t>
            </a:r>
          </a:p>
          <a:p>
            <a:pPr lvl="1"/>
            <a:r>
              <a:rPr lang="en-US" dirty="0" smtClean="0"/>
              <a:t>All (almost all?) operating in Thailand</a:t>
            </a:r>
          </a:p>
          <a:p>
            <a:r>
              <a:rPr lang="en-US" dirty="0" smtClean="0"/>
              <a:t>How did it start?</a:t>
            </a:r>
          </a:p>
          <a:p>
            <a:pPr lvl="1"/>
            <a:r>
              <a:rPr lang="en-US" dirty="0" smtClean="0"/>
              <a:t>1983 Seagate moved some operations from Singapore</a:t>
            </a:r>
          </a:p>
          <a:p>
            <a:pPr lvl="1"/>
            <a:r>
              <a:rPr lang="en-US" dirty="0" smtClean="0"/>
              <a:t>To take advantage of lower costs</a:t>
            </a:r>
          </a:p>
          <a:p>
            <a:pPr lvl="1"/>
            <a:r>
              <a:rPr lang="en-US" dirty="0" smtClean="0"/>
              <a:t>Western Digital and parts suppliers followed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2818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Thailand’s IP 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Hard to find evidence that Thailand focused on and pushed specific industries</a:t>
            </a:r>
          </a:p>
          <a:p>
            <a:r>
              <a:rPr lang="en-US" dirty="0" smtClean="0"/>
              <a:t>Focused on creating a conducive environment</a:t>
            </a:r>
          </a:p>
          <a:p>
            <a:pPr lvl="1"/>
            <a:r>
              <a:rPr lang="en-US" dirty="0" smtClean="0"/>
              <a:t>Stable macroeconomics</a:t>
            </a:r>
          </a:p>
          <a:p>
            <a:pPr lvl="1"/>
            <a:r>
              <a:rPr lang="en-US" dirty="0" smtClean="0"/>
              <a:t>Good infrastructure</a:t>
            </a:r>
          </a:p>
          <a:p>
            <a:pPr lvl="1"/>
            <a:r>
              <a:rPr lang="en-US" dirty="0" smtClean="0"/>
              <a:t>Incentives for foreign investment</a:t>
            </a:r>
          </a:p>
          <a:p>
            <a:pPr lvl="2"/>
            <a:r>
              <a:rPr lang="en-US" dirty="0" smtClean="0"/>
              <a:t>Tax incentives, industrial parks</a:t>
            </a:r>
          </a:p>
          <a:p>
            <a:pPr lvl="1"/>
            <a:r>
              <a:rPr lang="en-US" dirty="0" smtClean="0"/>
              <a:t>Recently, S curve industries</a:t>
            </a:r>
          </a:p>
          <a:p>
            <a:pPr lvl="2"/>
            <a:r>
              <a:rPr lang="en-US" dirty="0" smtClean="0"/>
              <a:t>But only tax incentives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58548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680" y="47822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Thai approach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“Unlike governments </a:t>
            </a:r>
            <a:r>
              <a:rPr lang="en-US" dirty="0"/>
              <a:t>in other East Asian countries who have intervened in the markets in order </a:t>
            </a:r>
            <a:r>
              <a:rPr lang="en-US" dirty="0" smtClean="0"/>
              <a:t>to favor </a:t>
            </a:r>
            <a:r>
              <a:rPr lang="en-US" dirty="0"/>
              <a:t>specific </a:t>
            </a:r>
            <a:r>
              <a:rPr lang="en-US" dirty="0" smtClean="0"/>
              <a:t>industries </a:t>
            </a:r>
            <a:r>
              <a:rPr lang="en-US" dirty="0"/>
              <a:t>and companies, the Thai government has not focused on </a:t>
            </a:r>
            <a:r>
              <a:rPr lang="en-US" dirty="0" smtClean="0"/>
              <a:t>particular industries but rather emphasized fundamentals, in particular conservative fiscal and monetary policies and infrastructural investments.”</a:t>
            </a:r>
          </a:p>
          <a:p>
            <a:pPr marL="457200" lvl="1" indent="0">
              <a:buNone/>
            </a:pPr>
            <a:r>
              <a:rPr lang="en-US" dirty="0" smtClean="0"/>
              <a:t>                                                              Shigeki Higashi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3406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90619216"/>
              </p:ext>
            </p:extLst>
          </p:nvPr>
        </p:nvGraphicFramePr>
        <p:xfrm>
          <a:off x="1049130" y="629478"/>
          <a:ext cx="7266609" cy="5687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622089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Middle income Trap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Section 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67996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Country income classifications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World </a:t>
            </a:r>
            <a:r>
              <a:rPr lang="en-US" smtClean="0"/>
              <a:t>Bank definition</a:t>
            </a:r>
            <a:endParaRPr lang="en-US" dirty="0" smtClean="0"/>
          </a:p>
          <a:p>
            <a:r>
              <a:rPr lang="en-US" dirty="0" smtClean="0"/>
              <a:t>Gross national income (GNI) per capita (Atlas method)</a:t>
            </a:r>
          </a:p>
          <a:p>
            <a:r>
              <a:rPr lang="en-US" dirty="0" smtClean="0"/>
              <a:t>Thailand: $5,720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1866521"/>
              </p:ext>
            </p:extLst>
          </p:nvPr>
        </p:nvGraphicFramePr>
        <p:xfrm>
          <a:off x="806174" y="4328381"/>
          <a:ext cx="7089912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4956"/>
                <a:gridCol w="3544956"/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Country</a:t>
                      </a:r>
                      <a:r>
                        <a:rPr lang="en-US" baseline="0" dirty="0" smtClean="0"/>
                        <a:t> classification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Per</a:t>
                      </a:r>
                      <a:r>
                        <a:rPr lang="en-US" baseline="0" dirty="0" smtClean="0"/>
                        <a:t> capita income thresholds</a:t>
                      </a:r>
                    </a:p>
                    <a:p>
                      <a:pPr algn="ctr"/>
                      <a:r>
                        <a:rPr lang="en-US" baseline="0" dirty="0" smtClean="0"/>
                        <a:t>($)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 income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&lt; 1,</a:t>
                      </a:r>
                      <a:r>
                        <a:rPr lang="en-US" baseline="0" dirty="0" smtClean="0"/>
                        <a:t>025</a:t>
                      </a:r>
                      <a:endParaRPr lang="en-US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Lower</a:t>
                      </a:r>
                      <a:r>
                        <a:rPr lang="en-US" baseline="0" dirty="0" smtClean="0"/>
                        <a:t> middle income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1,026 – 4,035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Upper middle income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4,036 – 12, 475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High income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&gt;</a:t>
                      </a:r>
                      <a:r>
                        <a:rPr lang="en-US" baseline="0" dirty="0" smtClean="0"/>
                        <a:t> 12,475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52133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Middle-Income Trap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Highly controversial concept</a:t>
            </a:r>
          </a:p>
          <a:p>
            <a:pPr lvl="1"/>
            <a:r>
              <a:rPr lang="en-US" dirty="0" smtClean="0"/>
              <a:t>Some say it exists, some say it doesn’t</a:t>
            </a:r>
          </a:p>
          <a:p>
            <a:pPr lvl="1"/>
            <a:r>
              <a:rPr lang="en-US" dirty="0" smtClean="0"/>
              <a:t>Coined by World Bank economist in 2007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Do countries get stuck at the middle-income phase of development?</a:t>
            </a:r>
          </a:p>
          <a:p>
            <a:pPr lvl="1"/>
            <a:r>
              <a:rPr lang="en-US" dirty="0" smtClean="0"/>
              <a:t>Hard to reach high-income level</a:t>
            </a:r>
          </a:p>
          <a:p>
            <a:pPr lvl="1"/>
            <a:endParaRPr lang="en-US" dirty="0"/>
          </a:p>
          <a:p>
            <a:r>
              <a:rPr lang="en-US" dirty="0" smtClean="0"/>
              <a:t>What is the trap?</a:t>
            </a:r>
          </a:p>
          <a:p>
            <a:pPr lvl="1"/>
            <a:r>
              <a:rPr lang="en-US" dirty="0" smtClean="0"/>
              <a:t>Wages rise</a:t>
            </a:r>
          </a:p>
          <a:p>
            <a:pPr lvl="2"/>
            <a:r>
              <a:rPr lang="en-US" dirty="0"/>
              <a:t>N</a:t>
            </a:r>
            <a:r>
              <a:rPr lang="en-US" dirty="0" smtClean="0"/>
              <a:t>o longer competitive in labor intensive goods</a:t>
            </a:r>
          </a:p>
          <a:p>
            <a:pPr lvl="1"/>
            <a:r>
              <a:rPr lang="en-US" dirty="0" smtClean="0"/>
              <a:t>Not technologically advanced</a:t>
            </a:r>
          </a:p>
          <a:p>
            <a:pPr lvl="2"/>
            <a:r>
              <a:rPr lang="en-US" dirty="0" smtClean="0"/>
              <a:t> Not competitive in high-tech goods</a:t>
            </a:r>
          </a:p>
          <a:p>
            <a:pPr lvl="1"/>
            <a:r>
              <a:rPr lang="en-US" dirty="0" smtClean="0"/>
              <a:t>Trapped in the middle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7479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8348" y="4064001"/>
            <a:ext cx="2263913" cy="20313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Low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Agricultural base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Some simple manufacturing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tech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wages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Labor intensive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352261" y="3220953"/>
            <a:ext cx="2263913" cy="2031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Lower-Middle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Expansion of Manufacturing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Expanding FDI presence 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Low to medium skilled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16174" y="2347843"/>
            <a:ext cx="2263913" cy="23083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Upper-Middle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Adapting technology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Expansion of local firms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More complex FDI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Higher skills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80087" y="1332180"/>
            <a:ext cx="2263913" cy="2031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b="1" dirty="0" smtClean="0"/>
              <a:t>High Income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Technologically advanced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High value goods and services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Developed market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Innovation</a:t>
            </a:r>
          </a:p>
        </p:txBody>
      </p:sp>
      <p:sp>
        <p:nvSpPr>
          <p:cNvPr id="8" name="Bent Arrow 7"/>
          <p:cNvSpPr/>
          <p:nvPr/>
        </p:nvSpPr>
        <p:spPr>
          <a:xfrm>
            <a:off x="1049130" y="319532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Bent Arrow 10"/>
          <p:cNvSpPr/>
          <p:nvPr/>
        </p:nvSpPr>
        <p:spPr>
          <a:xfrm>
            <a:off x="5539409" y="145796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Bent Arrow 11"/>
          <p:cNvSpPr/>
          <p:nvPr/>
        </p:nvSpPr>
        <p:spPr>
          <a:xfrm>
            <a:off x="3162853" y="2326641"/>
            <a:ext cx="813816" cy="868680"/>
          </a:xfrm>
          <a:prstGeom prst="ben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6880087" y="4379168"/>
            <a:ext cx="0" cy="2125441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6880087" y="320261"/>
            <a:ext cx="0" cy="1011919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616174" y="5334000"/>
            <a:ext cx="966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Trapped   </a:t>
            </a:r>
            <a:endParaRPr lang="en-US" dirty="0"/>
          </a:p>
        </p:txBody>
      </p:sp>
      <p:cxnSp>
        <p:nvCxnSpPr>
          <p:cNvPr id="19" name="Straight Arrow Connector 18"/>
          <p:cNvCxnSpPr>
            <a:stCxn id="17" idx="3"/>
          </p:cNvCxnSpPr>
          <p:nvPr/>
        </p:nvCxnSpPr>
        <p:spPr>
          <a:xfrm>
            <a:off x="5583055" y="5518666"/>
            <a:ext cx="1197641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82573" y="533160"/>
            <a:ext cx="4389994" cy="461665"/>
          </a:xfrm>
          <a:prstGeom prst="rect">
            <a:avLst/>
          </a:prstGeom>
          <a:noFill/>
          <a:ln w="12700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Transition through Income Stages</a:t>
            </a:r>
            <a:endParaRPr lang="en-US" sz="2400" dirty="0"/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3257827" y="5518666"/>
            <a:ext cx="1269999" cy="30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5275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of MIT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“The Middle Income Transition Around the Globe: Characteristics of Graduation and Slowdown”</a:t>
            </a:r>
          </a:p>
          <a:p>
            <a:pPr lvl="1"/>
            <a:r>
              <a:rPr lang="en-US" sz="2000" dirty="0" smtClean="0"/>
              <a:t>Working Paper ADB Institute Working Paper by Vandenberg, </a:t>
            </a:r>
            <a:r>
              <a:rPr lang="en-US" sz="2000" dirty="0" err="1" smtClean="0"/>
              <a:t>Poot</a:t>
            </a:r>
            <a:r>
              <a:rPr lang="en-US" sz="2000" dirty="0" smtClean="0"/>
              <a:t> and Miyamoto, 2015</a:t>
            </a:r>
          </a:p>
          <a:p>
            <a:endParaRPr lang="en-US" sz="2400" dirty="0" smtClean="0"/>
          </a:p>
          <a:p>
            <a:r>
              <a:rPr lang="en-US" sz="2400" dirty="0" smtClean="0"/>
              <a:t>Attempt to define possible MIT countries</a:t>
            </a:r>
          </a:p>
          <a:p>
            <a:r>
              <a:rPr lang="en-US" sz="2400" dirty="0" smtClean="0"/>
              <a:t>Compare their characteristics against those of high-income countries </a:t>
            </a:r>
          </a:p>
          <a:p>
            <a:pPr lvl="1"/>
            <a:r>
              <a:rPr lang="en-US" sz="2000" dirty="0" smtClean="0"/>
              <a:t>to determine what causes (or are characteristics of) MIT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854422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Which countries may be trapped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Use definitions of the World Bank</a:t>
            </a:r>
          </a:p>
          <a:p>
            <a:pPr lvl="1"/>
            <a:r>
              <a:rPr lang="en-US" dirty="0" smtClean="0"/>
              <a:t>Based on income per capita</a:t>
            </a:r>
          </a:p>
          <a:p>
            <a:pPr lvl="1"/>
            <a:r>
              <a:rPr lang="en-US" dirty="0" smtClean="0"/>
              <a:t>First set in 1987, revised annually </a:t>
            </a:r>
          </a:p>
          <a:p>
            <a:r>
              <a:rPr lang="en-US" dirty="0" smtClean="0"/>
              <a:t>Take all economies in the world</a:t>
            </a:r>
          </a:p>
          <a:p>
            <a:pPr lvl="1"/>
            <a:r>
              <a:rPr lang="en-US" dirty="0" smtClean="0"/>
              <a:t>Remove those with population under 3 million</a:t>
            </a:r>
          </a:p>
          <a:p>
            <a:pPr lvl="1"/>
            <a:r>
              <a:rPr lang="en-US" dirty="0" smtClean="0"/>
              <a:t>Remove OPEC producers</a:t>
            </a:r>
          </a:p>
          <a:p>
            <a:pPr lvl="1"/>
            <a:r>
              <a:rPr lang="en-US" dirty="0" smtClean="0"/>
              <a:t>Must be middle income continuously since 1987</a:t>
            </a:r>
          </a:p>
          <a:p>
            <a:pPr lvl="2"/>
            <a:r>
              <a:rPr lang="en-US" dirty="0" smtClean="0"/>
              <a:t>24 countries in the world</a:t>
            </a:r>
          </a:p>
          <a:p>
            <a:pPr lvl="2"/>
            <a:r>
              <a:rPr lang="en-US" dirty="0" smtClean="0"/>
              <a:t>Most in Latin America</a:t>
            </a:r>
          </a:p>
          <a:p>
            <a:pPr lvl="2"/>
            <a:r>
              <a:rPr lang="en-US" dirty="0" smtClean="0"/>
              <a:t>Only three in Asia: Philippines, Malaysia and Thailand</a:t>
            </a:r>
          </a:p>
          <a:p>
            <a:pPr lvl="2"/>
            <a:r>
              <a:rPr lang="en-US" dirty="0" smtClean="0"/>
              <a:t>Most were middle income much further back, as much as 50 years</a:t>
            </a:r>
          </a:p>
          <a:p>
            <a:pPr lvl="1"/>
            <a:r>
              <a:rPr lang="en-US" dirty="0" smtClean="0"/>
              <a:t>It is a concern for China</a:t>
            </a:r>
          </a:p>
          <a:p>
            <a:pPr lvl="2"/>
            <a:r>
              <a:rPr lang="en-US" dirty="0" smtClean="0"/>
              <a:t>But it was a low-income country in 1987 (so not included)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4145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Middle-income countries</a:t>
            </a:r>
            <a:br>
              <a:rPr lang="en-US" dirty="0" smtClean="0"/>
            </a:br>
            <a:r>
              <a:rPr lang="en-US" sz="3600" dirty="0" smtClean="0"/>
              <a:t> </a:t>
            </a:r>
            <a:r>
              <a:rPr lang="en-US" sz="3100" dirty="0" smtClean="0"/>
              <a:t>Continuously from 1987 to 2015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6260914"/>
              </p:ext>
            </p:extLst>
          </p:nvPr>
        </p:nvGraphicFramePr>
        <p:xfrm>
          <a:off x="457200" y="1600200"/>
          <a:ext cx="8229600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Belarus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Argentina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Paraguay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Romania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Bolivia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Peru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Brazil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Colombia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Costa 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Jordan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Dominican</a:t>
                      </a:r>
                      <a:r>
                        <a:rPr lang="en-US" baseline="0" dirty="0" smtClean="0"/>
                        <a:t> Rep.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Lebanon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El Salvador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Syria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Morocco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Guatemala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Turkey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Tunisia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Mexico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South Africa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Panama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33705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Comparing MI and HI countries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4044662"/>
              </p:ext>
            </p:extLst>
          </p:nvPr>
        </p:nvGraphicFramePr>
        <p:xfrm>
          <a:off x="457200" y="1600200"/>
          <a:ext cx="8229600" cy="3977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0974"/>
                <a:gridCol w="45786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HI</a:t>
                      </a:r>
                      <a:r>
                        <a:rPr lang="en-US" baseline="0" dirty="0" smtClean="0"/>
                        <a:t> countries </a:t>
                      </a:r>
                      <a:r>
                        <a:rPr lang="en-US" dirty="0" smtClean="0"/>
                        <a:t>performed</a:t>
                      </a:r>
                      <a:r>
                        <a:rPr lang="en-US" baseline="0" dirty="0" smtClean="0"/>
                        <a:t> significantly better than MI countries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 difference between HI and MI </a:t>
                      </a:r>
                    </a:p>
                    <a:p>
                      <a:pPr algn="ctr"/>
                      <a:r>
                        <a:rPr lang="en-US" dirty="0" smtClean="0"/>
                        <a:t>(or MI performed</a:t>
                      </a:r>
                      <a:r>
                        <a:rPr lang="en-US" baseline="0" dirty="0" smtClean="0"/>
                        <a:t> better)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R&amp;D spending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FDI (MI higher)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Investment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Manufactured</a:t>
                      </a:r>
                      <a:r>
                        <a:rPr lang="en-US" baseline="0" dirty="0" smtClean="0"/>
                        <a:t> exports (as % of total 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Governance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Food exports (as % of total 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Infrastructure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High tech exports (as % total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exports)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Savings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Financial sector development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Quality</a:t>
                      </a:r>
                      <a:r>
                        <a:rPr lang="en-US" baseline="0" dirty="0" smtClean="0"/>
                        <a:t> of education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Quantity of education</a:t>
                      </a:r>
                      <a:r>
                        <a:rPr lang="en-US" baseline="0" dirty="0" smtClean="0"/>
                        <a:t> (MI higher)</a:t>
                      </a: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Lower Inflation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Lower Inequality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Patents</a:t>
                      </a:r>
                      <a:r>
                        <a:rPr lang="en-US" baseline="0" dirty="0" smtClean="0"/>
                        <a:t> (partial evidence)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6101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064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997</TotalTime>
  <Words>1227</Words>
  <Application>Microsoft Macintosh PowerPoint</Application>
  <PresentationFormat>On-screen Show (4:3)</PresentationFormat>
  <Paragraphs>292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Lecture 13  Thailand and the Middle Income Trap</vt:lpstr>
      <vt:lpstr>Thailand</vt:lpstr>
      <vt:lpstr>Evolving share of exports Thailand</vt:lpstr>
      <vt:lpstr>Context</vt:lpstr>
      <vt:lpstr>ISI</vt:lpstr>
      <vt:lpstr>Opening but local content</vt:lpstr>
      <vt:lpstr>Decade of transition – 1980s</vt:lpstr>
      <vt:lpstr>Moving to full liberalization  1990 and beyond</vt:lpstr>
      <vt:lpstr>Steel</vt:lpstr>
      <vt:lpstr>Steel</vt:lpstr>
      <vt:lpstr>Autos</vt:lpstr>
      <vt:lpstr>Autos</vt:lpstr>
      <vt:lpstr>Disk drives</vt:lpstr>
      <vt:lpstr>Thailand’s IP approach</vt:lpstr>
      <vt:lpstr>Thai approach</vt:lpstr>
      <vt:lpstr>PowerPoint Presentation</vt:lpstr>
      <vt:lpstr>Middle income Trap</vt:lpstr>
      <vt:lpstr>Country income classifications</vt:lpstr>
      <vt:lpstr>Middle-Income Trap</vt:lpstr>
      <vt:lpstr>PowerPoint Presentation</vt:lpstr>
      <vt:lpstr>Study of MIT countries</vt:lpstr>
      <vt:lpstr>Which countries may be trapped</vt:lpstr>
      <vt:lpstr>Middle-income countries  Continuously from 1987 to 2015</vt:lpstr>
      <vt:lpstr>Comparing MI and HI countries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Thailand, ASEAN  and the Middle-Income Trap</dc:title>
  <dc:creator>Akiko Vandenberg</dc:creator>
  <cp:lastModifiedBy>Akiko Vandenberg</cp:lastModifiedBy>
  <cp:revision>56</cp:revision>
  <cp:lastPrinted>2016-11-08T02:57:47Z</cp:lastPrinted>
  <dcterms:created xsi:type="dcterms:W3CDTF">2016-11-07T10:59:12Z</dcterms:created>
  <dcterms:modified xsi:type="dcterms:W3CDTF">2018-04-24T01:12:20Z</dcterms:modified>
</cp:coreProperties>
</file>