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handoutMasterIdLst>
    <p:handoutMasterId r:id="rId57"/>
  </p:handoutMasterIdLst>
  <p:sldIdLst>
    <p:sldId id="256" r:id="rId2"/>
    <p:sldId id="257" r:id="rId3"/>
    <p:sldId id="259" r:id="rId4"/>
    <p:sldId id="291" r:id="rId5"/>
    <p:sldId id="289" r:id="rId6"/>
    <p:sldId id="290" r:id="rId7"/>
    <p:sldId id="292" r:id="rId8"/>
    <p:sldId id="260" r:id="rId9"/>
    <p:sldId id="261" r:id="rId10"/>
    <p:sldId id="262" r:id="rId11"/>
    <p:sldId id="293" r:id="rId12"/>
    <p:sldId id="263" r:id="rId13"/>
    <p:sldId id="264" r:id="rId14"/>
    <p:sldId id="294" r:id="rId15"/>
    <p:sldId id="265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309" r:id="rId25"/>
    <p:sldId id="310" r:id="rId26"/>
    <p:sldId id="266" r:id="rId27"/>
    <p:sldId id="296" r:id="rId28"/>
    <p:sldId id="267" r:id="rId29"/>
    <p:sldId id="297" r:id="rId30"/>
    <p:sldId id="298" r:id="rId31"/>
    <p:sldId id="299" r:id="rId32"/>
    <p:sldId id="268" r:id="rId33"/>
    <p:sldId id="300" r:id="rId34"/>
    <p:sldId id="269" r:id="rId35"/>
    <p:sldId id="270" r:id="rId36"/>
    <p:sldId id="271" r:id="rId37"/>
    <p:sldId id="272" r:id="rId38"/>
    <p:sldId id="273" r:id="rId39"/>
    <p:sldId id="274" r:id="rId40"/>
    <p:sldId id="275" r:id="rId41"/>
    <p:sldId id="276" r:id="rId42"/>
    <p:sldId id="277" r:id="rId43"/>
    <p:sldId id="278" r:id="rId44"/>
    <p:sldId id="279" r:id="rId45"/>
    <p:sldId id="280" r:id="rId46"/>
    <p:sldId id="281" r:id="rId47"/>
    <p:sldId id="282" r:id="rId48"/>
    <p:sldId id="283" r:id="rId49"/>
    <p:sldId id="284" r:id="rId50"/>
    <p:sldId id="285" r:id="rId51"/>
    <p:sldId id="286" r:id="rId52"/>
    <p:sldId id="295" r:id="rId53"/>
    <p:sldId id="287" r:id="rId54"/>
    <p:sldId id="288" r:id="rId55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F862B8"/>
    <a:srgbClr val="CC3300"/>
    <a:srgbClr val="0000CC"/>
    <a:srgbClr val="CC3399"/>
    <a:srgbClr val="3333FF"/>
    <a:srgbClr val="009900"/>
    <a:srgbClr val="F30B9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4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3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28.xml"/><Relationship Id="rId1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67779C1-903B-455A-9C98-D9968CCB45D7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5. Economic Crisis 1997 _Y2012</a:t>
            </a:r>
            <a:endParaRPr lang="th-TH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DB751648-F3C0-4F73-9C0F-F13EF88786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E70B4C2-B661-4FD2-9BF8-C98E921D0F3F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573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5. Economic Crisis 1997 _Y2012</a:t>
            </a:r>
            <a:endParaRPr lang="th-TH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4E8CA982-4BCD-473B-A82C-B4EA37236A1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5. Economic Crisis 1997 _Y2012</a:t>
            </a: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F9AF84E0-EE33-4133-851D-6432DB100452}" type="slidenum">
              <a:rPr lang="en-US"/>
              <a:pPr>
                <a:defRPr/>
              </a:pPr>
              <a:t>1</a:t>
            </a:fld>
            <a:endParaRPr lang="th-TH"/>
          </a:p>
        </p:txBody>
      </p:sp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3B8F8E-C1B5-4DCF-AA89-65DA5410CD3C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634FD-390D-4DC5-A2EA-92FB13E14B0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54362E-3DCC-450F-9923-25C007BE2008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063A2-0895-4229-8A79-8B379A30700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A45BE7-1F39-4EBF-82AD-6F475A4E60A3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4A338-FE12-4713-8E36-5BB6597CDF5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5B5166-2368-4EA2-AEB3-C1776B3081DD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5773E3-CA9D-41C4-92B2-D9A0A0D3349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4045EB-BE75-45AC-9489-B97E5A56A8A7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1D4A2-108F-4E36-A037-F8541216998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10ABDF-D5AF-4F6A-8C77-9694B5D67C50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5FC4C-9FDB-4ED5-9F2A-B801AA759C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34867C-5304-41D5-85F0-1AA0A4E8ED28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F6AFC-DCFC-4FDB-BCF5-89A7E4DCF32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4A0A9D-3756-4286-BA44-B66D7E51DF32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F5A63-4C8C-49FD-ADB7-DC57A45988D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54AE3F-84AE-4FF0-8E59-082289E5E0B9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30B3A-B89E-4832-9C69-22D64F6B0CA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FF4758-A31F-401D-997B-61D02F5933D7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A3AE2-5CAD-4E16-8036-51FA44A1FD9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601492-B773-46B8-B460-DF3C4CA745DD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E5AECB-8828-427A-9B7B-AACC173C743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  <a:endParaRPr lang="en-US" smtClean="0"/>
          </a:p>
          <a:p>
            <a:pPr lvl="1"/>
            <a:r>
              <a:rPr lang="th-TH" smtClean="0"/>
              <a:t>ระดับที่สอง</a:t>
            </a:r>
            <a:endParaRPr lang="en-US" smtClean="0"/>
          </a:p>
          <a:p>
            <a:pPr lvl="2"/>
            <a:r>
              <a:rPr lang="th-TH" smtClean="0"/>
              <a:t>ระดับที่สาม</a:t>
            </a:r>
            <a:endParaRPr lang="en-US" smtClean="0"/>
          </a:p>
          <a:p>
            <a:pPr lvl="3"/>
            <a:r>
              <a:rPr lang="th-TH" smtClean="0"/>
              <a:t>ระดับที่สี่</a:t>
            </a:r>
            <a:endParaRPr lang="en-US" smtClean="0"/>
          </a:p>
          <a:p>
            <a:pPr lvl="4"/>
            <a:r>
              <a:rPr lang="th-TH" smtClean="0"/>
              <a:t>ระดับที่ห้า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2549CF94-3F02-42BB-BCA9-5AA3921166B9}" type="datetimeFigureOut">
              <a:rPr lang="th-TH"/>
              <a:pPr/>
              <a:t>24/01/55</a:t>
            </a:fld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9DB221C1-7651-4F91-A6B8-2E7086CF5E3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6873DD-0708-49AE-ADB3-9158013862ED}" type="slidenum">
              <a:rPr lang="en-US" smtClean="0">
                <a:cs typeface="Angsana New" charset="-34"/>
              </a:rPr>
              <a:pPr/>
              <a:t>1</a:t>
            </a:fld>
            <a:endParaRPr lang="th-TH" smtClean="0">
              <a:cs typeface="Angsana New" charset="-34"/>
            </a:endParaRPr>
          </a:p>
        </p:txBody>
      </p:sp>
      <p:sp>
        <p:nvSpPr>
          <p:cNvPr id="6147" name="Text Box 5"/>
          <p:cNvSpPr>
            <a:spLocks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th-TH" sz="5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smtClean="0">
                <a:latin typeface="Times New Roman" pitchFamily="18" charset="0"/>
                <a:cs typeface="Times New Roman" pitchFamily="18" charset="0"/>
              </a:rPr>
              <a:t>Thailand’s Economic Crisis in 1997</a:t>
            </a:r>
            <a:endParaRPr lang="th-TH" sz="5400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86B4774-F123-499B-99C1-E71E81A0A6AD}" type="slidenum">
              <a:rPr lang="en-US" smtClean="0">
                <a:cs typeface="Angsana New" charset="-34"/>
              </a:rPr>
              <a:pPr/>
              <a:t>2</a:t>
            </a:fld>
            <a:endParaRPr lang="th-TH" smtClean="0">
              <a:cs typeface="Angsana New" charset="-34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4000" b="1" u="sng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4000" b="1" smtClean="0">
              <a:solidFill>
                <a:srgbClr val="306723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sz="4000" b="1" i="1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Peter Warr (ed.)  (2005), </a:t>
            </a:r>
            <a:r>
              <a:rPr lang="en-US" sz="4000" b="1" i="1" u="sng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Thailand Beyond the Crisis</a:t>
            </a:r>
            <a:r>
              <a:rPr lang="en-US" sz="4000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1" eaLnBrk="1" hangingPunct="1"/>
            <a:r>
              <a:rPr lang="en-US" sz="3600" b="1" i="1" smtClean="0">
                <a:solidFill>
                  <a:srgbClr val="306723"/>
                </a:solidFill>
                <a:latin typeface="Times New Roman" pitchFamily="18" charset="0"/>
              </a:rPr>
              <a:t>Ch.1: Boom, Bust and Beyond, by Peter Warr</a:t>
            </a:r>
          </a:p>
          <a:p>
            <a:pPr lvl="1" eaLnBrk="1" hangingPunct="1"/>
            <a:r>
              <a:rPr lang="en-US" sz="3600" b="1" i="1" smtClean="0">
                <a:solidFill>
                  <a:srgbClr val="306723"/>
                </a:solidFill>
                <a:latin typeface="Times New Roman" pitchFamily="18" charset="0"/>
              </a:rPr>
              <a:t>Ch.2: Anatomy of the Thai Economic Crisis, by Ammar Siamwalla</a:t>
            </a:r>
            <a:endParaRPr lang="en-US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95F214-9170-4558-A69E-709763FF8D12}" type="slidenum">
              <a:rPr lang="en-US" smtClean="0">
                <a:cs typeface="Angsana New" charset="-34"/>
              </a:rPr>
              <a:pPr/>
              <a:t>3</a:t>
            </a:fld>
            <a:endParaRPr lang="th-TH" smtClean="0">
              <a:cs typeface="Angsana New" charset="-34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62000" y="1905000"/>
            <a:ext cx="80772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n-US" sz="40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High economic growth during 1986 – 1995  in Thailand as part of   the  “East Asian Miracle”</a:t>
            </a:r>
          </a:p>
          <a:p>
            <a:pPr eaLnBrk="0" hangingPunct="0">
              <a:buFontTx/>
              <a:buChar char="•"/>
            </a:pPr>
            <a:r>
              <a:rPr lang="en-US" sz="40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Large influx of FDI and short-term capital inflows</a:t>
            </a:r>
            <a:endParaRPr lang="th-TH" sz="4000" b="1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898525" y="584200"/>
            <a:ext cx="3403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Background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4C61CD7-23F5-46E0-8A88-1849815D93F3}" type="slidenum">
              <a:rPr lang="en-US" smtClean="0">
                <a:cs typeface="Angsana New" charset="-34"/>
              </a:rPr>
              <a:pPr/>
              <a:t>4</a:t>
            </a:fld>
            <a:endParaRPr lang="th-TH" smtClean="0">
              <a:cs typeface="Angsana New" charset="-34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9144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High economic growth in 1990s</a:t>
            </a:r>
            <a:br>
              <a:rPr lang="en-US" sz="4000" b="1" smtClean="0">
                <a:latin typeface="Times New Roman" pitchFamily="18" charset="0"/>
                <a:cs typeface="Times New Roman" pitchFamily="18" charset="0"/>
              </a:rPr>
            </a:br>
            <a:endParaRPr lang="en-US" sz="40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362200" y="1371600"/>
            <a:ext cx="4343400" cy="4800600"/>
          </a:xfrm>
        </p:spPr>
        <p:txBody>
          <a:bodyPr/>
          <a:lstStyle/>
          <a:p>
            <a:pPr marL="1828800" indent="-1828800" algn="ctr" eaLnBrk="1" hangingPunct="1">
              <a:lnSpc>
                <a:spcPct val="90000"/>
              </a:lnSpc>
              <a:buFontTx/>
              <a:buNone/>
            </a:pP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Year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	   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Economic 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Growth</a:t>
            </a:r>
            <a:endParaRPr lang="en-US" sz="3200" b="1" smtClean="0">
              <a:latin typeface="Times New Roman" pitchFamily="18" charset="0"/>
              <a:cs typeface="Times New Roman" pitchFamily="18" charset="0"/>
            </a:endParaRPr>
          </a:p>
          <a:p>
            <a:pPr marL="1828800" indent="-1828800" eaLnBrk="1" hangingPunct="1">
              <a:lnSpc>
                <a:spcPct val="90000"/>
              </a:lnSpc>
              <a:buFontTx/>
              <a:buNone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1991	           8.6%</a:t>
            </a:r>
          </a:p>
          <a:p>
            <a:pPr marL="1828800" indent="-1828800" eaLnBrk="1" hangingPunct="1">
              <a:lnSpc>
                <a:spcPct val="90000"/>
              </a:lnSpc>
              <a:buFontTx/>
              <a:buNone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1992	           8.0%</a:t>
            </a:r>
          </a:p>
          <a:p>
            <a:pPr marL="1828800" indent="-1828800" eaLnBrk="1" hangingPunct="1">
              <a:lnSpc>
                <a:spcPct val="90000"/>
              </a:lnSpc>
              <a:buFontTx/>
              <a:buNone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1993	           8.4%</a:t>
            </a:r>
          </a:p>
          <a:p>
            <a:pPr marL="1828800" indent="-1828800" eaLnBrk="1" hangingPunct="1">
              <a:lnSpc>
                <a:spcPct val="90000"/>
              </a:lnSpc>
              <a:buFontTx/>
              <a:buNone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1994	           9.0%</a:t>
            </a:r>
          </a:p>
          <a:p>
            <a:pPr marL="1828800" indent="-1828800" eaLnBrk="1" hangingPunct="1">
              <a:lnSpc>
                <a:spcPct val="90000"/>
              </a:lnSpc>
              <a:buFontTx/>
              <a:buNone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1995	           8.8%</a:t>
            </a:r>
          </a:p>
          <a:p>
            <a:pPr marL="1828800" indent="-1828800" eaLnBrk="1" hangingPunct="1">
              <a:lnSpc>
                <a:spcPct val="90000"/>
              </a:lnSpc>
              <a:buFontTx/>
              <a:buNone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1996	           5.9%</a:t>
            </a:r>
            <a:endParaRPr lang="en-US" sz="3200" b="1" u="sng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96C33B-4245-4DCF-95C6-80543241A1C7}" type="slidenum">
              <a:rPr lang="en-US" smtClean="0">
                <a:cs typeface="Angsana New" charset="-34"/>
              </a:rPr>
              <a:pPr/>
              <a:t>5</a:t>
            </a:fld>
            <a:endParaRPr lang="th-TH" smtClean="0">
              <a:cs typeface="Angsana New" charset="-34"/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762000" y="1828800"/>
            <a:ext cx="80772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n-US" sz="40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High growth of exports of manufactured products</a:t>
            </a:r>
          </a:p>
          <a:p>
            <a:pPr eaLnBrk="0" hangingPunct="0">
              <a:buFontTx/>
              <a:buChar char="•"/>
            </a:pPr>
            <a:r>
              <a:rPr lang="en-US" sz="40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Trade and current account deficits, but BOP surpluses </a:t>
            </a:r>
          </a:p>
          <a:p>
            <a:pPr eaLnBrk="0" hangingPunct="0"/>
            <a:r>
              <a:rPr lang="en-US" sz="40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 accumulated reserves</a:t>
            </a:r>
            <a:endParaRPr lang="en-US" sz="4000" b="1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th-TH" sz="4000" b="1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9D5B1F9-F688-4BC7-86F2-7BCA31C2B278}" type="slidenum">
              <a:rPr lang="en-US" smtClean="0">
                <a:cs typeface="Angsana New" charset="-34"/>
              </a:rPr>
              <a:pPr/>
              <a:t>6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833438" y="609600"/>
          <a:ext cx="7497762" cy="5588000"/>
        </p:xfrm>
        <a:graphic>
          <a:graphicData uri="http://schemas.openxmlformats.org/presentationml/2006/ole">
            <p:oleObj spid="_x0000_s1026" name="แผ่นงาน" r:id="rId3" imgW="4181475" imgH="312420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8CC7587-8588-4854-B878-A38F307537AF}" type="slidenum">
              <a:rPr lang="en-US" smtClean="0">
                <a:cs typeface="Angsana New" charset="-34"/>
              </a:rPr>
              <a:pPr/>
              <a:t>7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057400" y="609600"/>
          <a:ext cx="6086475" cy="5537200"/>
        </p:xfrm>
        <a:graphic>
          <a:graphicData uri="http://schemas.openxmlformats.org/presentationml/2006/ole">
            <p:oleObj spid="_x0000_s2050" name="แผ่นงาน" r:id="rId3" imgW="3362325" imgH="312420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13B7D2F-F599-4EA1-A504-8BB5728D4A67}" type="slidenum">
              <a:rPr lang="en-US" smtClean="0">
                <a:cs typeface="Angsana New" charset="-34"/>
              </a:rPr>
              <a:pPr/>
              <a:t>8</a:t>
            </a:fld>
            <a:endParaRPr lang="th-TH" smtClean="0">
              <a:cs typeface="Angsana New" charset="-34"/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762000" y="1327150"/>
            <a:ext cx="7848600" cy="447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Bank of Thailand (BOT) in early 1990s liberalized the financial system: (to be regional financial center)</a:t>
            </a:r>
          </a:p>
          <a:p>
            <a:pPr lvl="1" eaLnBrk="0" hangingPunct="0">
              <a:buFont typeface="Wingdings" pitchFamily="2" charset="2"/>
              <a:buChar char="ü"/>
            </a:pPr>
            <a:r>
              <a:rPr lang="en-US" sz="3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relaxed interest ceilings</a:t>
            </a:r>
          </a:p>
          <a:p>
            <a:pPr lvl="1" eaLnBrk="0" hangingPunct="0">
              <a:buFont typeface="Wingdings" pitchFamily="2" charset="2"/>
              <a:buChar char="ü"/>
            </a:pPr>
            <a:r>
              <a:rPr lang="en-US" sz="3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reduced exchange control</a:t>
            </a:r>
          </a:p>
          <a:p>
            <a:pPr lvl="1" eaLnBrk="0" hangingPunct="0">
              <a:buFont typeface="Wingdings" pitchFamily="2" charset="2"/>
              <a:buChar char="ü"/>
            </a:pPr>
            <a:r>
              <a:rPr lang="en-US" sz="3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open the Bangkok International  Banking Facility (BIBF or offshore banking)</a:t>
            </a:r>
          </a:p>
          <a:p>
            <a:pPr lvl="1" eaLnBrk="0" hangingPunct="0">
              <a:buFont typeface="Wingdings" pitchFamily="2" charset="2"/>
              <a:buChar char="ü"/>
            </a:pPr>
            <a:r>
              <a:rPr lang="en-US" sz="3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Non-resident baht account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898525" y="279400"/>
            <a:ext cx="287496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b="1">
                <a:latin typeface="Times New Roman" pitchFamily="18" charset="0"/>
                <a:cs typeface="Times New Roman" pitchFamily="18" charset="0"/>
              </a:rPr>
              <a:t>The Crisis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DB2FB9-4843-4979-8F9D-0D6D98D4F1B8}" type="slidenum">
              <a:rPr lang="en-US" smtClean="0">
                <a:cs typeface="Angsana New" charset="-34"/>
              </a:rPr>
              <a:pPr/>
              <a:t>9</a:t>
            </a:fld>
            <a:endParaRPr lang="th-TH" smtClean="0">
              <a:cs typeface="Angsana New" charset="-34"/>
            </a:endParaRPr>
          </a:p>
        </p:txBody>
      </p:sp>
      <p:sp>
        <p:nvSpPr>
          <p:cNvPr id="12291" name="Text Box 2"/>
          <p:cNvSpPr txBox="1">
            <a:spLocks noChangeAspect="1" noChangeArrowheads="1"/>
          </p:cNvSpPr>
          <p:nvPr/>
        </p:nvSpPr>
        <p:spPr bwMode="auto">
          <a:xfrm>
            <a:off x="609600" y="914400"/>
            <a:ext cx="7772400" cy="447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 Foreign money at lower interest rates and fixed exchange rate, leading to heavy borrowing by private sector (both banks and non-bank), mainly  short-term debts</a:t>
            </a:r>
            <a:endParaRPr lang="en-US" sz="3200" b="1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Investment boom, and speculation in real estate and stock market</a:t>
            </a:r>
          </a:p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BOT failed to implement strict prudential regulation, and credit control on financial institutions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28DB831-DD39-417C-9B4D-82695079E55A}" type="slidenum">
              <a:rPr lang="en-US" smtClean="0">
                <a:cs typeface="Angsana New" charset="-34"/>
              </a:rPr>
              <a:pPr/>
              <a:t>10</a:t>
            </a:fld>
            <a:endParaRPr lang="th-TH" smtClean="0">
              <a:cs typeface="Angsana New" charset="-34"/>
            </a:endParaRPr>
          </a:p>
        </p:txBody>
      </p:sp>
      <p:sp>
        <p:nvSpPr>
          <p:cNvPr id="13315" name="Text Box 2"/>
          <p:cNvSpPr txBox="1">
            <a:spLocks noChangeAspect="1" noChangeArrowheads="1"/>
          </p:cNvSpPr>
          <p:nvPr/>
        </p:nvSpPr>
        <p:spPr bwMode="auto">
          <a:xfrm>
            <a:off x="609600" y="1250950"/>
            <a:ext cx="8229600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 Stagnant exports in 1996 </a:t>
            </a:r>
          </a:p>
          <a:p>
            <a:pPr lvl="1" eaLnBrk="0" hangingPunct="0">
              <a:buFont typeface="Angsana New" charset="-34"/>
              <a:buChar char="–"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 20% growth in previous years, down to no growth</a:t>
            </a:r>
          </a:p>
          <a:p>
            <a:pPr lvl="1" eaLnBrk="0" hangingPunct="0">
              <a:buFont typeface="Angsana New" charset="-34"/>
              <a:buChar char="–"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 slowdown of manufactured labor-intensive exports</a:t>
            </a:r>
          </a:p>
          <a:p>
            <a:pPr lvl="1" eaLnBrk="0" hangingPunct="0">
              <a:buFont typeface="Angsana New" charset="-34"/>
              <a:buChar char="–"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  shook confidence among investors and creditors and “triggered” the crisis</a:t>
            </a:r>
            <a:endParaRPr lang="th-TH" sz="32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th-TH" sz="3200" b="1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D8EFBE8-6824-4465-A733-BB7B34F1F6DD}" type="slidenum">
              <a:rPr lang="en-US" smtClean="0">
                <a:cs typeface="Angsana New" charset="-34"/>
              </a:rPr>
              <a:pPr/>
              <a:t>11</a:t>
            </a:fld>
            <a:endParaRPr lang="th-TH" smtClean="0">
              <a:cs typeface="Angsana New" charset="-34"/>
            </a:endParaRPr>
          </a:p>
        </p:txBody>
      </p:sp>
      <p:sp>
        <p:nvSpPr>
          <p:cNvPr id="14339" name="Text Box 2"/>
          <p:cNvSpPr txBox="1">
            <a:spLocks noChangeAspect="1" noChangeArrowheads="1"/>
          </p:cNvSpPr>
          <p:nvPr/>
        </p:nvSpPr>
        <p:spPr bwMode="auto">
          <a:xfrm>
            <a:off x="685800" y="793750"/>
            <a:ext cx="792480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 Stock prices started declining in second half of 1996, affecting finance companies revenue: first sign of “bubble burst”</a:t>
            </a:r>
            <a:endParaRPr lang="th-TH" sz="3200" b="1"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In November 1996, first waves of attack on the baht by foreign speculators, hoping for baht devaluation</a:t>
            </a:r>
          </a:p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BOT defended the baht, losing some foreign reserves</a:t>
            </a:r>
          </a:p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BOT took some measures to discourage short-term capital inflow</a:t>
            </a:r>
            <a:endParaRPr lang="th-TH" sz="3200" b="1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24D2544-709C-44A8-AE71-B4286429F6F9}" type="slidenum">
              <a:rPr lang="en-US" smtClean="0">
                <a:cs typeface="Angsana New" charset="-34"/>
              </a:rPr>
              <a:pPr/>
              <a:t>12</a:t>
            </a:fld>
            <a:endParaRPr lang="th-TH" smtClean="0">
              <a:cs typeface="Angsana New" charset="-34"/>
            </a:endParaRPr>
          </a:p>
        </p:txBody>
      </p:sp>
      <p:sp>
        <p:nvSpPr>
          <p:cNvPr id="15363" name="Text Box 2"/>
          <p:cNvSpPr txBox="1">
            <a:spLocks noChangeAspect="1" noChangeArrowheads="1"/>
          </p:cNvSpPr>
          <p:nvPr/>
        </p:nvSpPr>
        <p:spPr bwMode="auto">
          <a:xfrm>
            <a:off x="685800" y="9906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Second wave of attacks on the baht in February 1997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BOT raised interest rates to make it more costly for speculators, but this adversely affected finance companies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Third wave of baht attacks in May 1997 prompted BOT to control baht borrowing by foreigners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88F3445-EB85-4D6D-A95C-32E6E49B7466}" type="slidenum">
              <a:rPr lang="en-US" smtClean="0">
                <a:cs typeface="Angsana New" charset="-34"/>
              </a:rPr>
              <a:pPr/>
              <a:t>13</a:t>
            </a:fld>
            <a:endParaRPr lang="th-TH" smtClean="0">
              <a:cs typeface="Angsana New" charset="-34"/>
            </a:endParaRPr>
          </a:p>
        </p:txBody>
      </p:sp>
      <p:sp>
        <p:nvSpPr>
          <p:cNvPr id="16387" name="Text Box 2"/>
          <p:cNvSpPr txBox="1">
            <a:spLocks noChangeAspect="1" noChangeArrowheads="1"/>
          </p:cNvSpPr>
          <p:nvPr/>
        </p:nvSpPr>
        <p:spPr bwMode="auto">
          <a:xfrm>
            <a:off x="609600" y="762000"/>
            <a:ext cx="8001000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</a:rPr>
              <a:t>BOT “swap” by buying $ spot and selling it forward, showing no loss in gross reserves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Last attack on the baht in June 1997  left BOT with almost no net reserves</a:t>
            </a:r>
            <a:endParaRPr lang="th-TH" sz="3200" b="1">
              <a:latin typeface="Times New Roman" pitchFamily="18" charset="0"/>
              <a:cs typeface="Times New Roman" pitchFamily="18" charset="0"/>
            </a:endParaRP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BOT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was forced to float the baht on July 2; its value sharply depreciated from 27 immediately to 30 baht/USD and to almost 60 baht/USD in January 1998 (managed float system)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8D4D21-4811-4767-AB04-067AF81966EB}" type="slidenum">
              <a:rPr lang="en-US" smtClean="0">
                <a:cs typeface="Angsana New" charset="-34"/>
              </a:rPr>
              <a:pPr/>
              <a:t>14</a:t>
            </a:fld>
            <a:endParaRPr lang="th-TH" smtClean="0">
              <a:cs typeface="Angsana New" charset="-34"/>
            </a:endParaRPr>
          </a:p>
        </p:txBody>
      </p:sp>
      <p:sp>
        <p:nvSpPr>
          <p:cNvPr id="17411" name="Text Box 2"/>
          <p:cNvSpPr txBox="1">
            <a:spLocks noChangeAspect="1" noChangeArrowheads="1"/>
          </p:cNvSpPr>
          <p:nvPr/>
        </p:nvSpPr>
        <p:spPr bwMode="auto">
          <a:xfrm>
            <a:off x="609600" y="609600"/>
            <a:ext cx="8001000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The cheaper baht made foreign debts more expensive in baht terms for both banks and nonbanks with $ debts, badly affected their balance sheets, and leading to lending reduction and financial chaos</a:t>
            </a:r>
            <a:endParaRPr lang="en-US" sz="3200" b="1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5F4794F-75CA-4DEA-A785-4A9C96ADFC15}" type="slidenum">
              <a:rPr lang="en-US" smtClean="0">
                <a:cs typeface="Angsana New" charset="-34"/>
              </a:rPr>
              <a:pPr/>
              <a:t>15</a:t>
            </a:fld>
            <a:endParaRPr lang="th-TH" smtClean="0">
              <a:cs typeface="Angsana New" charset="-34"/>
            </a:endParaRPr>
          </a:p>
        </p:txBody>
      </p:sp>
      <p:sp>
        <p:nvSpPr>
          <p:cNvPr id="18435" name="Text Box 2"/>
          <p:cNvSpPr txBox="1">
            <a:spLocks noChangeAspect="1" noChangeArrowheads="1"/>
          </p:cNvSpPr>
          <p:nvPr/>
        </p:nvSpPr>
        <p:spPr bwMode="auto">
          <a:xfrm>
            <a:off x="838200" y="457200"/>
            <a:ext cx="77724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Many finance companies were “suspended”, causing panic of deposit withdrawals</a:t>
            </a:r>
            <a:endParaRPr lang="th-TH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BOT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used the “Financial Institution Development Fund” (FIDF) to solve the problem, but failed and most finance companies were finally closed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Five banks were taken over by FIDF/BOT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6211387B-C296-434F-B742-C72A4D3BF80A}" type="slidenum">
              <a:rPr lang="en-US" sz="1400"/>
              <a:pPr algn="r"/>
              <a:t>16</a:t>
            </a:fld>
            <a:endParaRPr lang="th-TH" sz="1400"/>
          </a:p>
        </p:txBody>
      </p:sp>
      <p:sp>
        <p:nvSpPr>
          <p:cNvPr id="19459" name="Text Box 2"/>
          <p:cNvSpPr txBox="1">
            <a:spLocks noChangeAspect="1" noChangeArrowheads="1"/>
          </p:cNvSpPr>
          <p:nvPr/>
        </p:nvSpPr>
        <p:spPr bwMode="auto">
          <a:xfrm>
            <a:off x="838200" y="457200"/>
            <a:ext cx="77724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91 finance companies (FCs) before 1997, lending at higher interest rates than banks and borrow by issuing promissory notes (IUOs)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March 1997: BOT asked 10 FCs to increase capital or merge</a:t>
            </a:r>
            <a:endParaRPr lang="en-US" sz="3200" b="1">
              <a:solidFill>
                <a:srgbClr val="FC39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1" indent="-285750" eaLnBrk="0" hangingPunct="0">
              <a:buFontTx/>
              <a:buBlip>
                <a:blip r:embed="rId2"/>
              </a:buBlip>
            </a:pP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</a:rPr>
              <a:t> a run on them and other FCs</a:t>
            </a:r>
          </a:p>
          <a:p>
            <a:pPr marL="742950" lvl="1" indent="-285750" eaLnBrk="0" hangingPunct="0">
              <a:buFontTx/>
              <a:buBlip>
                <a:blip r:embed="rId2"/>
              </a:buBlip>
            </a:pP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</a:rPr>
              <a:t> more loans from FIDF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June 1997: BOT suspended 16 FCs; deposits (promissory notes) replaced with extended maturity</a:t>
            </a:r>
          </a:p>
          <a:p>
            <a:pPr marL="742950" lvl="1" indent="-285750" eaLnBrk="0" hangingPunct="0">
              <a:buFontTx/>
              <a:buBlip>
                <a:blip r:embed="rId2"/>
              </a:buBlip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huge run on both FCs and banks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FBA3E699-E78D-4D09-9C87-4EEEF028E88B}" type="slidenum">
              <a:rPr lang="en-US" sz="1400"/>
              <a:pPr algn="r"/>
              <a:t>17</a:t>
            </a:fld>
            <a:endParaRPr lang="th-TH" sz="1400"/>
          </a:p>
        </p:txBody>
      </p:sp>
      <p:sp>
        <p:nvSpPr>
          <p:cNvPr id="20483" name="Text Box 2"/>
          <p:cNvSpPr txBox="1">
            <a:spLocks noChangeAspect="1" noChangeArrowheads="1"/>
          </p:cNvSpPr>
          <p:nvPr/>
        </p:nvSpPr>
        <p:spPr bwMode="auto">
          <a:xfrm>
            <a:off x="838200" y="457200"/>
            <a:ext cx="77724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August 1997: BOT suspended 42 more FCs (2 July baht float hurt their balance sheets </a:t>
            </a:r>
            <a:r>
              <a:rPr lang="en-US" sz="3200" b="1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heavy borrowing from FIDF</a:t>
            </a:r>
            <a:r>
              <a:rPr lang="en-US" sz="3200" b="1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December 1997: 56 FCs (out of the suspended 58) were closed permanently; their assets acquired by FIDF were transferred to the Financial Sector Restructuring, and eventually sold for much less than their face value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83DC0D15-BD1B-480F-A598-B4AD08BDC460}" type="slidenum">
              <a:rPr lang="en-US" sz="1400"/>
              <a:pPr algn="r"/>
              <a:t>18</a:t>
            </a:fld>
            <a:endParaRPr lang="th-TH" sz="1400"/>
          </a:p>
        </p:txBody>
      </p:sp>
      <p:sp>
        <p:nvSpPr>
          <p:cNvPr id="21507" name="Text Box 2"/>
          <p:cNvSpPr txBox="1">
            <a:spLocks noChangeAspect="1" noChangeArrowheads="1"/>
          </p:cNvSpPr>
          <p:nvPr/>
        </p:nvSpPr>
        <p:spPr bwMode="auto">
          <a:xfrm>
            <a:off x="838200" y="457200"/>
            <a:ext cx="77724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For commercial banks (CBs), more serious and difficult problem due to larger size and bigger impact: one bank closed, 4 banks taken over by FIDF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</a:rPr>
              <a:t>Banks’ balance sheets affected by collapse in real estate + credit risks from baht depreciation (bank clients with $ debts)</a:t>
            </a:r>
          </a:p>
          <a:p>
            <a:pPr marL="742950" lvl="1" indent="-285750" eaLnBrk="0" hangingPunct="0"/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Non-performing loans (NPLs) peaked at &gt; 40% of total loans</a:t>
            </a:r>
            <a:endParaRPr lang="en-US" sz="3200" b="1">
              <a:solidFill>
                <a:srgbClr val="FC390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A4C2963E-9C60-4F25-B19F-1AB6C71C51FD}" type="slidenum">
              <a:rPr lang="en-US" sz="1400"/>
              <a:pPr algn="r"/>
              <a:t>19</a:t>
            </a:fld>
            <a:endParaRPr lang="th-TH" sz="1400"/>
          </a:p>
        </p:txBody>
      </p:sp>
      <p:sp>
        <p:nvSpPr>
          <p:cNvPr id="22531" name="Text Box 2"/>
          <p:cNvSpPr txBox="1">
            <a:spLocks noChangeAspect="1" noChangeArrowheads="1"/>
          </p:cNvSpPr>
          <p:nvPr/>
        </p:nvSpPr>
        <p:spPr bwMode="auto">
          <a:xfrm>
            <a:off x="838200" y="457200"/>
            <a:ext cx="77724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</a:rPr>
              <a:t>Banks’ balance sheets affected by collapse in real estate + credit risks from baht depreciation (bank borrowers with $ debts)</a:t>
            </a:r>
          </a:p>
          <a:p>
            <a:pPr marL="742950" lvl="1" indent="-285750" eaLnBrk="0" hangingPunct="0">
              <a:buFont typeface="Wingdings" pitchFamily="2" charset="2"/>
              <a:buChar char="à"/>
            </a:pP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Non-performing loans (NPLs) peaked at &gt; 40% of total loans</a:t>
            </a:r>
          </a:p>
          <a:p>
            <a:pPr marL="742950" lvl="1" indent="-285750" eaLnBrk="0" hangingPunct="0">
              <a:buFont typeface="Wingdings" pitchFamily="2" charset="2"/>
              <a:buChar char="à"/>
            </a:pP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</a:rPr>
              <a:t> banks unwilling to lend more, firms unable to borrow</a:t>
            </a:r>
          </a:p>
          <a:p>
            <a:pPr marL="742950" lvl="1" indent="-285750" eaLnBrk="0" hangingPunct="0">
              <a:buFont typeface="Wingdings" pitchFamily="2" charset="2"/>
              <a:buChar char="à"/>
            </a:pP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</a:rPr>
              <a:t> “strategic NPLs” by firms in need of cash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1A0BFC7B-9B21-40A6-85D5-A8B49A07672C}" type="slidenum">
              <a:rPr lang="en-US" sz="1400"/>
              <a:pPr algn="r"/>
              <a:t>20</a:t>
            </a:fld>
            <a:endParaRPr lang="th-TH" sz="1400"/>
          </a:p>
        </p:txBody>
      </p:sp>
      <p:sp>
        <p:nvSpPr>
          <p:cNvPr id="23555" name="Text Box 2"/>
          <p:cNvSpPr txBox="1">
            <a:spLocks noChangeAspect="1" noChangeArrowheads="1"/>
          </p:cNvSpPr>
          <p:nvPr/>
        </p:nvSpPr>
        <p:spPr bwMode="auto">
          <a:xfrm>
            <a:off x="838200" y="457200"/>
            <a:ext cx="8077200" cy="561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NPLs created a need for banks to increase their capital (equity): most banks had to rely on government funding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Solving the NPL problem:</a:t>
            </a:r>
          </a:p>
          <a:p>
            <a:pPr marL="742950" lvl="1" indent="-285750" eaLnBrk="0" hangingPunct="0">
              <a:buFont typeface="Wingdings" pitchFamily="2" charset="2"/>
              <a:buChar char="§"/>
            </a:pPr>
            <a:r>
              <a:rPr lang="en-US" sz="3200" b="1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Very high NPLs in the crisis because:</a:t>
            </a:r>
          </a:p>
          <a:p>
            <a:pPr marL="742950" lvl="1" indent="-285750" eaLnBrk="0" hangingPunct="0">
              <a:buFont typeface="Wingdings" pitchFamily="2" charset="2"/>
              <a:buNone/>
            </a:pPr>
            <a:r>
              <a:rPr lang="en-US" sz="32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</a:t>
            </a: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Thai banks lend on collateral (land, buildings) and personal trust (connection), hence risks could be high</a:t>
            </a:r>
          </a:p>
          <a:p>
            <a:pPr marL="742950" lvl="1" indent="-285750" eaLnBrk="0" hangingPunct="0">
              <a:buFont typeface="Wingdings" pitchFamily="2" charset="2"/>
              <a:buNone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</a:p>
          <a:p>
            <a:pPr marL="742950" lvl="1" indent="-285750" eaLnBrk="0" hangingPunct="0">
              <a:buFont typeface="Wingdings" pitchFamily="2" charset="2"/>
              <a:buNone/>
            </a:pPr>
            <a:endParaRPr lang="en-US" sz="3200" b="1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17C9F2B9-09FD-4429-821E-575ECEA306D0}" type="slidenum">
              <a:rPr lang="en-US" sz="1400"/>
              <a:pPr algn="r"/>
              <a:t>21</a:t>
            </a:fld>
            <a:endParaRPr lang="th-TH" sz="1400"/>
          </a:p>
        </p:txBody>
      </p:sp>
      <p:sp>
        <p:nvSpPr>
          <p:cNvPr id="24579" name="Text Box 2"/>
          <p:cNvSpPr txBox="1">
            <a:spLocks noChangeAspect="1" noChangeArrowheads="1"/>
          </p:cNvSpPr>
          <p:nvPr/>
        </p:nvSpPr>
        <p:spPr bwMode="auto">
          <a:xfrm>
            <a:off x="838200" y="457200"/>
            <a:ext cx="8077200" cy="561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Solving the NPL problem:</a:t>
            </a:r>
          </a:p>
          <a:p>
            <a:pPr marL="742950" lvl="1" indent="-285750" eaLnBrk="0" hangingPunct="0">
              <a:buFont typeface="Wingdings" pitchFamily="2" charset="2"/>
              <a:buChar char="§"/>
            </a:pPr>
            <a:r>
              <a:rPr lang="en-US" sz="3200" b="1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Very high NPLs in the crisis because:</a:t>
            </a:r>
          </a:p>
          <a:p>
            <a:pPr marL="742950" lvl="1" indent="-285750" eaLnBrk="0" hangingPunct="0">
              <a:buFont typeface="Wingdings" pitchFamily="2" charset="2"/>
              <a:buNone/>
            </a:pPr>
            <a:r>
              <a:rPr lang="en-US" sz="32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</a:t>
            </a: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Thai banks lend on collateral (land, buildings) and personal trust (connection), hence risks could be high</a:t>
            </a:r>
          </a:p>
          <a:p>
            <a:pPr marL="742950" lvl="1" indent="-285750" eaLnBrk="0" hangingPunct="0">
              <a:buFont typeface="Wingdings" pitchFamily="2" charset="2"/>
              <a:buNone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Most Thai firms are highly leveraged, relying on short-term loans from banks</a:t>
            </a:r>
          </a:p>
          <a:p>
            <a:pPr marL="742950" lvl="1" indent="-285750" eaLnBrk="0" hangingPunct="0">
              <a:buFont typeface="Wingdings" pitchFamily="2" charset="2"/>
              <a:buNone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</a:t>
            </a: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In 1990s firms owed large debts in $</a:t>
            </a:r>
          </a:p>
          <a:p>
            <a:pPr marL="742950" lvl="1" indent="-285750" eaLnBrk="0" hangingPunct="0">
              <a:buFont typeface="Wingdings" pitchFamily="2" charset="2"/>
              <a:buNone/>
            </a:pPr>
            <a:r>
              <a:rPr lang="en-US" sz="3200" b="1">
                <a:solidFill>
                  <a:srgbClr val="F30B9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Threfore, both banks and firms are vulnerable to the crisis</a:t>
            </a:r>
          </a:p>
          <a:p>
            <a:pPr marL="742950" lvl="1" indent="-285750" eaLnBrk="0" hangingPunct="0">
              <a:buFont typeface="Wingdings" pitchFamily="2" charset="2"/>
              <a:buNone/>
            </a:pPr>
            <a:endParaRPr lang="en-US" sz="3200" b="1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CC458121-0944-44AD-9ED7-E39BFA211BD8}" type="slidenum">
              <a:rPr lang="en-US" sz="1400"/>
              <a:pPr algn="r"/>
              <a:t>22</a:t>
            </a:fld>
            <a:endParaRPr lang="th-TH" sz="1400"/>
          </a:p>
        </p:txBody>
      </p:sp>
      <p:sp>
        <p:nvSpPr>
          <p:cNvPr id="66563" name="Text Box 2"/>
          <p:cNvSpPr txBox="1">
            <a:spLocks noChangeAspect="1" noChangeArrowheads="1"/>
          </p:cNvSpPr>
          <p:nvPr/>
        </p:nvSpPr>
        <p:spPr bwMode="auto">
          <a:xfrm>
            <a:off x="762000" y="609600"/>
            <a:ext cx="8001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  <a:defRPr/>
            </a:pPr>
            <a:r>
              <a:rPr lang="en-US" sz="32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Solving the NPL problem:</a:t>
            </a:r>
          </a:p>
          <a:p>
            <a:pPr marL="742950" lvl="1" indent="-285750" eaLnBrk="0" hangingPunct="0">
              <a:buFont typeface="Wingdings" pitchFamily="2" charset="2"/>
              <a:buChar char="§"/>
              <a:defRPr/>
            </a:pPr>
            <a:r>
              <a:rPr lang="en-US" sz="3200" b="1" dirty="0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Problem solving was difficult and slow</a:t>
            </a:r>
          </a:p>
          <a:p>
            <a:pPr marL="180000" lvl="1" indent="-180000" eaLnBrk="0" hangingPunct="0">
              <a:buFont typeface="Wingdings" pitchFamily="2" charset="2"/>
              <a:buNone/>
              <a:defRPr/>
            </a:pPr>
            <a:r>
              <a:rPr lang="en-US" sz="3200" b="1" dirty="0">
                <a:solidFill>
                  <a:srgbClr val="F30B9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Outdated bankruptcy laws were amended to facilitate debt settlement: rehabilitation plan and rapid foreclosure</a:t>
            </a:r>
          </a:p>
          <a:p>
            <a:pPr marL="180000" lvl="1" indent="-180000" eaLnBrk="0" hangingPunct="0">
              <a:buFont typeface="Wingdings" pitchFamily="2" charset="2"/>
              <a:buNone/>
              <a:defRPr/>
            </a:pPr>
            <a:r>
              <a:rPr lang="en-US" sz="3200" b="1" dirty="0">
                <a:solidFill>
                  <a:srgbClr val="F30B9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2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Shareholders and managers are same persons  ejecting owners = ejecting managers</a:t>
            </a:r>
          </a:p>
          <a:p>
            <a:pPr marL="742950" lvl="1" indent="-285750" eaLnBrk="0" hangingPunct="0">
              <a:buFont typeface="Wingdings" pitchFamily="2" charset="2"/>
              <a:buNone/>
              <a:defRPr/>
            </a:pPr>
            <a:r>
              <a:rPr lang="en-US" sz="32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endParaRPr lang="en-US" sz="3200" b="1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A0B25BE2-890E-42B5-81FF-CAF7ED9A092E}" type="slidenum">
              <a:rPr lang="en-US" sz="1400"/>
              <a:pPr algn="r"/>
              <a:t>23</a:t>
            </a:fld>
            <a:endParaRPr lang="th-TH" sz="1400"/>
          </a:p>
        </p:txBody>
      </p:sp>
      <p:sp>
        <p:nvSpPr>
          <p:cNvPr id="26627" name="Text Box 2"/>
          <p:cNvSpPr txBox="1">
            <a:spLocks noChangeAspect="1" noChangeArrowheads="1"/>
          </p:cNvSpPr>
          <p:nvPr/>
        </p:nvSpPr>
        <p:spPr bwMode="auto">
          <a:xfrm>
            <a:off x="609600" y="609600"/>
            <a:ext cx="8001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Solving the NPL problem:</a:t>
            </a:r>
          </a:p>
          <a:p>
            <a:pPr marL="742950" lvl="1" indent="-285750" eaLnBrk="0" hangingPunct="0">
              <a:buFont typeface="Wingdings" pitchFamily="2" charset="2"/>
              <a:buChar char="§"/>
            </a:pPr>
            <a:r>
              <a:rPr lang="en-US" sz="3200" b="1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Problem solving was difficult and slow</a:t>
            </a:r>
          </a:p>
          <a:p>
            <a:pPr marL="742950" lvl="1" indent="-285750" eaLnBrk="0" hangingPunct="0">
              <a:buFont typeface="Wingdings" pitchFamily="2" charset="2"/>
              <a:buChar char="à"/>
            </a:pP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Thai banks prefer debt restructuring rather than debt writeoffs to avoid high burden in recapitalization  debtors recovered too slowly</a:t>
            </a:r>
          </a:p>
          <a:p>
            <a:pPr marL="742950" lvl="1" indent="-285750" eaLnBrk="0" hangingPunct="0">
              <a:buFont typeface="Wingdings" pitchFamily="2" charset="2"/>
              <a:buChar char="à"/>
            </a:pPr>
            <a:r>
              <a:rPr lang="en-US" sz="3200" b="1">
                <a:solidFill>
                  <a:srgbClr val="F30B9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Many firms had a large number of creditors (TPI had 140 creditors!)</a:t>
            </a:r>
          </a:p>
          <a:p>
            <a:pPr marL="742950" lvl="1" indent="-285750" eaLnBrk="0" hangingPunct="0">
              <a:buFont typeface="Wingdings" pitchFamily="2" charset="2"/>
              <a:buNone/>
            </a:pPr>
            <a:endParaRPr lang="en-US" sz="3200" b="1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C36B153C-C3D4-4086-8E93-A4097AC40D91}" type="slidenum">
              <a:rPr lang="en-US" sz="1400"/>
              <a:pPr algn="r"/>
              <a:t>24</a:t>
            </a:fld>
            <a:endParaRPr lang="th-TH" sz="1400"/>
          </a:p>
        </p:txBody>
      </p:sp>
      <p:sp>
        <p:nvSpPr>
          <p:cNvPr id="27651" name="Text Box 2"/>
          <p:cNvSpPr txBox="1">
            <a:spLocks noChangeAspect="1" noChangeArrowheads="1"/>
          </p:cNvSpPr>
          <p:nvPr/>
        </p:nvSpPr>
        <p:spPr bwMode="auto">
          <a:xfrm>
            <a:off x="762000" y="609600"/>
            <a:ext cx="8001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Solving the NPL problem:</a:t>
            </a:r>
          </a:p>
          <a:p>
            <a:pPr marL="742950" lvl="1" indent="-285750" eaLnBrk="0" hangingPunct="0">
              <a:buFont typeface="Wingdings" pitchFamily="2" charset="2"/>
              <a:buChar char="§"/>
            </a:pPr>
            <a:r>
              <a:rPr lang="en-US" sz="3200" b="1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Corporate Debt Restructuring Advisory Committee (CDRAC): public-private agreement to facilitate voluntary debt negotiations; more flexible than the Bankruptcy Court, and had some success</a:t>
            </a:r>
          </a:p>
          <a:p>
            <a:pPr marL="742950" lvl="1" indent="-285750" eaLnBrk="0" hangingPunct="0"/>
            <a:endParaRPr lang="en-US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742950" lvl="1" indent="-285750" eaLnBrk="0" hangingPunct="0">
              <a:buFont typeface="Wingdings" pitchFamily="2" charset="2"/>
              <a:buNone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endParaRPr lang="en-US" sz="3200" b="1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240648EA-194A-44CD-8556-1009A24AC6F6}" type="slidenum">
              <a:rPr lang="en-US" sz="1400"/>
              <a:pPr algn="r"/>
              <a:t>25</a:t>
            </a:fld>
            <a:endParaRPr lang="th-TH" sz="1400"/>
          </a:p>
        </p:txBody>
      </p:sp>
      <p:sp>
        <p:nvSpPr>
          <p:cNvPr id="28675" name="Text Box 2"/>
          <p:cNvSpPr txBox="1">
            <a:spLocks noChangeAspect="1" noChangeArrowheads="1"/>
          </p:cNvSpPr>
          <p:nvPr/>
        </p:nvSpPr>
        <p:spPr bwMode="auto">
          <a:xfrm>
            <a:off x="762000" y="609600"/>
            <a:ext cx="8001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Solving the NPL problem:</a:t>
            </a:r>
          </a:p>
          <a:p>
            <a:pPr marL="742950" lvl="1" indent="-285750" eaLnBrk="0" hangingPunct="0">
              <a:buFont typeface="Wingdings" pitchFamily="2" charset="2"/>
              <a:buChar char="§"/>
            </a:pPr>
            <a:r>
              <a:rPr lang="en-US" sz="3200" b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Thai Asset Management Corporation (TAMC), set up in 2001 to buy multi-creditor NPLs from state-owned banks, using government bonds, to facilitate debt repayment and improve banks’ financial position </a:t>
            </a:r>
          </a:p>
          <a:p>
            <a:pPr marL="742950" lvl="1" indent="-285750" eaLnBrk="0" hangingPunct="0">
              <a:buFont typeface="Wingdings" pitchFamily="2" charset="2"/>
              <a:buNone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endParaRPr lang="en-US" sz="3200" b="1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F57600-0688-45E9-8296-5155EAE89401}" type="slidenum">
              <a:rPr lang="en-US" smtClean="0">
                <a:cs typeface="Angsana New" charset="-34"/>
              </a:rPr>
              <a:pPr/>
              <a:t>26</a:t>
            </a:fld>
            <a:endParaRPr lang="th-TH" smtClean="0">
              <a:cs typeface="Angsana New" charset="-34"/>
            </a:endParaRPr>
          </a:p>
        </p:txBody>
      </p:sp>
      <p:sp>
        <p:nvSpPr>
          <p:cNvPr id="29699" name="Text Box 2"/>
          <p:cNvSpPr txBox="1">
            <a:spLocks noChangeAspect="1" noChangeArrowheads="1"/>
          </p:cNvSpPr>
          <p:nvPr/>
        </p:nvSpPr>
        <p:spPr bwMode="auto">
          <a:xfrm>
            <a:off x="533400" y="1239838"/>
            <a:ext cx="8001000" cy="356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Several banks ended up with more foreign and/or government ownership; some were merged to become bigger banks</a:t>
            </a:r>
            <a:endParaRPr lang="en-US" sz="3200" b="1">
              <a:solidFill>
                <a:srgbClr val="FC39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93688" indent="-293688" eaLnBrk="0" hangingPunct="0"/>
            <a:endParaRPr lang="en-US" sz="3200" b="1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FC6F7D5-460F-4A0E-BFD2-E83F7C2A6BE3}" type="slidenum">
              <a:rPr lang="en-US" smtClean="0">
                <a:cs typeface="Angsana New" charset="-34"/>
              </a:rPr>
              <a:pPr/>
              <a:t>27</a:t>
            </a:fld>
            <a:endParaRPr lang="th-TH" smtClean="0">
              <a:cs typeface="Angsana New" charset="-34"/>
            </a:endParaRPr>
          </a:p>
        </p:txBody>
      </p:sp>
      <p:sp>
        <p:nvSpPr>
          <p:cNvPr id="30723" name="Text Box 2"/>
          <p:cNvSpPr txBox="1">
            <a:spLocks noChangeAspect="1" noChangeArrowheads="1"/>
          </p:cNvSpPr>
          <p:nvPr/>
        </p:nvSpPr>
        <p:spPr bwMode="auto">
          <a:xfrm>
            <a:off x="685800" y="838200"/>
            <a:ext cx="800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Private investment down from 33% of GDP to 10% during 1996 - 98</a:t>
            </a:r>
            <a:endParaRPr lang="en-US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Sharp drops of production in most sectors, particularly finance, construction, manufacturing and some services; not much decline in agriculture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Big declines of GDP and employment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Unemployment and excess capacities</a:t>
            </a:r>
          </a:p>
          <a:p>
            <a:pPr marL="293688" indent="-293688" eaLnBrk="0" hangingPunct="0"/>
            <a:endParaRPr lang="en-US" sz="3200" b="1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6643C4-619D-4165-9D4C-F04B81C7F47B}" type="slidenum">
              <a:rPr lang="en-US" smtClean="0">
                <a:cs typeface="Angsana New" charset="-34"/>
              </a:rPr>
              <a:pPr/>
              <a:t>28</a:t>
            </a:fld>
            <a:endParaRPr lang="th-TH" smtClean="0">
              <a:cs typeface="Angsana New" charset="-34"/>
            </a:endParaRPr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1676400" y="1600200"/>
            <a:ext cx="6248400" cy="4648200"/>
          </a:xfrm>
        </p:spPr>
        <p:txBody>
          <a:bodyPr/>
          <a:lstStyle/>
          <a:p>
            <a:pPr marL="533400" indent="-533400" eaLnBrk="1" hangingPunct="1">
              <a:buFontTx/>
              <a:buNone/>
            </a:pP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	  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Economic</a:t>
            </a:r>
          </a:p>
          <a:p>
            <a:pPr marL="533400" indent="-533400" eaLnBrk="1" hangingPunct="1">
              <a:buFontTx/>
              <a:buNone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Growth</a:t>
            </a:r>
          </a:p>
          <a:p>
            <a:pPr marL="533400" indent="-533400" eaLnBrk="1" hangingPunct="1">
              <a:buFontTx/>
              <a:buNone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1997	             </a:t>
            </a:r>
            <a:r>
              <a:rPr lang="en-US" sz="3200" b="1" smtClean="0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</a:rPr>
              <a:t>-1.4%</a:t>
            </a:r>
          </a:p>
          <a:p>
            <a:pPr marL="533400" indent="-533400" eaLnBrk="1" hangingPunct="1">
              <a:buFontTx/>
              <a:buNone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1998	            </a:t>
            </a:r>
            <a:r>
              <a:rPr lang="en-US" sz="3200" b="1" smtClean="0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</a:rPr>
              <a:t>-10.5%</a:t>
            </a:r>
          </a:p>
          <a:p>
            <a:pPr marL="533400" indent="-533400" eaLnBrk="1" hangingPunct="1">
              <a:buFontTx/>
              <a:buNone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1999                </a:t>
            </a:r>
            <a:r>
              <a:rPr lang="en-US" sz="3200" b="1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4.4%</a:t>
            </a:r>
          </a:p>
          <a:p>
            <a:pPr marL="533400" indent="-533400" eaLnBrk="1" hangingPunct="1">
              <a:buFontTx/>
              <a:buNone/>
            </a:pPr>
            <a:endParaRPr lang="en-US" sz="3200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E262D4-0EDE-477D-80E6-C87CA9A4EC43}" type="slidenum">
              <a:rPr lang="en-US" smtClean="0">
                <a:cs typeface="Angsana New" charset="-34"/>
              </a:rPr>
              <a:pPr/>
              <a:t>29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33400" y="533400"/>
          <a:ext cx="8153400" cy="5257800"/>
        </p:xfrm>
        <a:graphic>
          <a:graphicData uri="http://schemas.openxmlformats.org/drawingml/2006/table">
            <a:tbl>
              <a:tblPr/>
              <a:tblGrid>
                <a:gridCol w="3494316"/>
                <a:gridCol w="1027642"/>
                <a:gridCol w="902077"/>
                <a:gridCol w="909788"/>
                <a:gridCol w="909788"/>
                <a:gridCol w="909788"/>
              </a:tblGrid>
              <a:tr h="43815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latin typeface="Times New Roman"/>
                        </a:rPr>
                        <a:t>Contribution to Growth of Real GDP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latin typeface="Times New Roman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latin typeface="Times New Roman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latin typeface="Times New Roman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latin typeface="Times New Roman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1996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1997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1998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1999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2000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3333FF"/>
                          </a:solidFill>
                          <a:latin typeface="Times New Roman"/>
                        </a:rPr>
                        <a:t>Expenditure Side: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latin typeface="Times New Roman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latin typeface="Times New Roman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latin typeface="Times New Roman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latin typeface="Times New Roman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latin typeface="Times New Roman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latin typeface="Times New Roman"/>
                        </a:rPr>
                        <a:t>Private consumption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3.2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-0.7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-6.3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2.3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2.7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latin typeface="Times New Roman"/>
                        </a:rPr>
                        <a:t>Government consumption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1.0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-0.2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0.3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0.3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0.2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latin typeface="Times New Roman"/>
                        </a:rPr>
                        <a:t>Investment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3.0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-8.7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-15.2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-0.7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1.1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latin typeface="Times New Roman"/>
                        </a:rPr>
                        <a:t>            Private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0.0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-9.8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-11.8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-0.4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1.9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latin typeface="Times New Roman"/>
                        </a:rPr>
                        <a:t>            Public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0.0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1.1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-3.3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-0.3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-0.8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latin typeface="Times New Roman"/>
                        </a:rPr>
                        <a:t>Exports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-2.6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latin typeface="Times New Roman"/>
                        </a:rPr>
                        <a:t>3.0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3.8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5.0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10.1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latin typeface="Times New Roman"/>
                        </a:rPr>
                        <a:t>Imports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0.3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5.6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9.6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-4.1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-11.2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latin typeface="Times New Roman"/>
                        </a:rPr>
                        <a:t>Change in inventories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-0.7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-0.7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-2.2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2.3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latin typeface="Times New Roman"/>
                        </a:rPr>
                        <a:t>1.1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GDP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5.9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-1.4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-10.5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4.4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4.8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9D075FB-754B-4F7F-9C6A-0D4279D64A46}" type="slidenum">
              <a:rPr lang="en-US" smtClean="0">
                <a:cs typeface="Angsana New" charset="-34"/>
              </a:rPr>
              <a:pPr/>
              <a:t>30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85800" y="457200"/>
          <a:ext cx="7696200" cy="5562600"/>
        </p:xfrm>
        <a:graphic>
          <a:graphicData uri="http://schemas.openxmlformats.org/drawingml/2006/table">
            <a:tbl>
              <a:tblPr/>
              <a:tblGrid>
                <a:gridCol w="3145807"/>
                <a:gridCol w="905436"/>
                <a:gridCol w="905436"/>
                <a:gridCol w="913174"/>
                <a:gridCol w="913174"/>
                <a:gridCol w="913174"/>
              </a:tblGrid>
              <a:tr h="46355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 dirty="0">
                          <a:latin typeface="Times New Roman"/>
                        </a:rPr>
                        <a:t>Contribution to Growth of Real GDP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900" b="1" i="0" u="none" strike="noStrike">
                        <a:latin typeface="Times New Roman"/>
                      </a:endParaRP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900" b="1" i="0" u="none" strike="noStrike">
                        <a:latin typeface="Times New Roman"/>
                      </a:endParaRP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900" b="1" i="0" u="none" strike="noStrike">
                        <a:latin typeface="Times New Roman"/>
                      </a:endParaRP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551">
                <a:tc>
                  <a:txBody>
                    <a:bodyPr/>
                    <a:lstStyle/>
                    <a:p>
                      <a:pPr algn="l" fontAlgn="b"/>
                      <a:endParaRPr lang="en-US" sz="1900" b="1" i="0" u="none" strike="noStrike">
                        <a:latin typeface="Times New Roman"/>
                      </a:endParaRP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1996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1997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1998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1999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2000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55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 dirty="0">
                          <a:solidFill>
                            <a:srgbClr val="3333FF"/>
                          </a:solidFill>
                          <a:latin typeface="Times New Roman"/>
                        </a:rPr>
                        <a:t>Production Side: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900" b="1" i="0" u="none" strike="noStrike">
                        <a:latin typeface="Times New Roman"/>
                      </a:endParaRP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900" b="1" i="0" u="none" strike="noStrike">
                        <a:latin typeface="Times New Roman"/>
                      </a:endParaRP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900" b="1" i="0" u="none" strike="noStrike">
                        <a:latin typeface="Times New Roman"/>
                      </a:endParaRP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900" b="1" i="0" u="none" strike="noStrike">
                        <a:latin typeface="Times New Roman"/>
                      </a:endParaRP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900" b="1" i="0" u="none" strike="noStrike">
                        <a:latin typeface="Times New Roman"/>
                      </a:endParaRP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55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latin typeface="Times New Roman"/>
                        </a:rPr>
                        <a:t>Agriculture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0.4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-0.1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-0.1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0.2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0.7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55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latin typeface="Times New Roman"/>
                        </a:rPr>
                        <a:t>Manufacturing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2.1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0.5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-3.7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4.0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2.2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55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latin typeface="Times New Roman"/>
                        </a:rPr>
                        <a:t>Construction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0.4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-1.6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-1.8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-0.2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-0.3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55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latin typeface="Times New Roman"/>
                        </a:rPr>
                        <a:t>Wholesale/Retail trade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0.3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-0.5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-2.2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0.6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0.6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55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latin typeface="Times New Roman"/>
                        </a:rPr>
                        <a:t>Transportation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1.0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0.4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-0.8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0.6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0.7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55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latin typeface="Times New Roman"/>
                        </a:rPr>
                        <a:t>Hotels &amp; restaurants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0.1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-0.1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-0.2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0.2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0.2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55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latin typeface="Times New Roman"/>
                        </a:rPr>
                        <a:t>Financial service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 dirty="0">
                          <a:latin typeface="Times New Roman"/>
                        </a:rPr>
                        <a:t>0.3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-0.8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-1.9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-1.7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-0.3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55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latin typeface="Times New Roman"/>
                        </a:rPr>
                        <a:t>Other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1.2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0.8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0.2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0.8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latin typeface="Times New Roman"/>
                        </a:rPr>
                        <a:t>0.8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55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GDP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5.9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-1.4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-10.5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4.4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4.8</a:t>
                      </a:r>
                    </a:p>
                  </a:txBody>
                  <a:tcPr marL="9181" marR="9181" marT="91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BFA1FF2-2C51-4A02-B4EA-BC26A1D10D0A}" type="slidenum">
              <a:rPr lang="en-US" smtClean="0">
                <a:cs typeface="Angsana New" charset="-34"/>
              </a:rPr>
              <a:pPr/>
              <a:t>31</a:t>
            </a:fld>
            <a:endParaRPr lang="th-TH" smtClean="0">
              <a:cs typeface="Angsana New" charset="-34"/>
            </a:endParaRPr>
          </a:p>
        </p:txBody>
      </p:sp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838200"/>
            <a:ext cx="4572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859B37-9B5B-414B-A34F-92A09966D07A}" type="slidenum">
              <a:rPr lang="en-US" smtClean="0">
                <a:cs typeface="Angsana New" charset="-34"/>
              </a:rPr>
              <a:pPr/>
              <a:t>32</a:t>
            </a:fld>
            <a:endParaRPr lang="th-TH" smtClean="0">
              <a:cs typeface="Angsana New" charset="-34"/>
            </a:endParaRPr>
          </a:p>
        </p:txBody>
      </p:sp>
      <p:sp>
        <p:nvSpPr>
          <p:cNvPr id="35843" name="Text Box 2"/>
          <p:cNvSpPr txBox="1">
            <a:spLocks noChangeAspect="1" noChangeArrowheads="1"/>
          </p:cNvSpPr>
          <p:nvPr/>
        </p:nvSpPr>
        <p:spPr bwMode="auto">
          <a:xfrm>
            <a:off x="838200" y="457200"/>
            <a:ext cx="77724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Loans from IMF and friendly countries ($17 bill.) in late 1997</a:t>
            </a:r>
            <a:endParaRPr lang="th-TH" sz="3200" b="1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IMF’s loan condition: strict fiscal and monetary policies worsened the situation, but later relaxed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“Contagion” effect: crisis spread to Indonesia, Malaysia, Singapore, and South Korea</a:t>
            </a:r>
          </a:p>
          <a:p>
            <a:pPr marL="293688" indent="-293688" eaLnBrk="0" hangingPunct="0">
              <a:buFontTx/>
              <a:buChar char="•"/>
            </a:pP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</a:rPr>
              <a:t>Political repercussion: PM Chawalit gave way to Chuan</a:t>
            </a:r>
            <a:endParaRPr lang="th-TH" sz="3200" b="1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199561-1862-4F3C-A0D0-A8CE1275661C}" type="slidenum">
              <a:rPr lang="en-US" smtClean="0">
                <a:cs typeface="Angsana New" charset="-34"/>
              </a:rPr>
              <a:pPr/>
              <a:t>33</a:t>
            </a:fld>
            <a:endParaRPr lang="th-TH" smtClean="0">
              <a:cs typeface="Angsana New" charset="-34"/>
            </a:endParaRPr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6868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CAA7137-7354-4139-9FEB-9A6A1AAAC4C6}" type="slidenum">
              <a:rPr lang="en-US" smtClean="0">
                <a:cs typeface="Angsana New" charset="-34"/>
              </a:rPr>
              <a:pPr/>
              <a:t>34</a:t>
            </a:fld>
            <a:endParaRPr lang="th-TH" smtClean="0">
              <a:cs typeface="Angsana New" charset="-34"/>
            </a:endParaRPr>
          </a:p>
        </p:txBody>
      </p:sp>
      <p:sp>
        <p:nvSpPr>
          <p:cNvPr id="37891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37892" name="Text Box 3"/>
          <p:cNvSpPr txBox="1">
            <a:spLocks noChangeArrowheads="1"/>
          </p:cNvSpPr>
          <p:nvPr/>
        </p:nvSpPr>
        <p:spPr bwMode="auto">
          <a:xfrm>
            <a:off x="838200" y="457200"/>
            <a:ext cx="53117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800" b="1" u="sng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Causes of the Crisis</a:t>
            </a:r>
            <a:endParaRPr lang="en-US" sz="4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3" name="Text Box 4"/>
          <p:cNvSpPr txBox="1">
            <a:spLocks noChangeArrowheads="1"/>
          </p:cNvSpPr>
          <p:nvPr/>
        </p:nvSpPr>
        <p:spPr bwMode="auto">
          <a:xfrm>
            <a:off x="1143000" y="1957388"/>
            <a:ext cx="5753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Two groups:</a:t>
            </a:r>
            <a:r>
              <a:rPr lang="en-US" sz="40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eaLnBrk="0" hangingPunct="0">
              <a:buFontTx/>
              <a:buChar char="•"/>
            </a:pPr>
            <a:r>
              <a:rPr lang="en-US" sz="40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External factors (3)</a:t>
            </a:r>
          </a:p>
          <a:p>
            <a:pPr lvl="2" eaLnBrk="0" hangingPunct="0">
              <a:buFontTx/>
              <a:buChar char="•"/>
            </a:pPr>
            <a:r>
              <a:rPr lang="en-US" sz="40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Domestic factors</a:t>
            </a:r>
            <a:r>
              <a:rPr lang="en-US" sz="4000" b="1">
                <a:solidFill>
                  <a:srgbClr val="800080"/>
                </a:solidFill>
                <a:latin typeface="Times New Roman" pitchFamily="18" charset="0"/>
              </a:rPr>
              <a:t> (4)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24D04CA-3DAC-4FF1-B335-A0B18392D92B}" type="slidenum">
              <a:rPr lang="en-US" smtClean="0">
                <a:cs typeface="Angsana New" charset="-34"/>
              </a:rPr>
              <a:pPr/>
              <a:t>35</a:t>
            </a:fld>
            <a:endParaRPr lang="th-TH" smtClean="0">
              <a:cs typeface="Angsana New" charset="-34"/>
            </a:endParaRPr>
          </a:p>
        </p:txBody>
      </p:sp>
      <p:sp>
        <p:nvSpPr>
          <p:cNvPr id="38915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38916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672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External factor no. 1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7" name="Text Box 4"/>
          <p:cNvSpPr txBox="1">
            <a:spLocks noChangeArrowheads="1"/>
          </p:cNvSpPr>
          <p:nvPr/>
        </p:nvSpPr>
        <p:spPr bwMode="auto">
          <a:xfrm>
            <a:off x="228600" y="1066800"/>
            <a:ext cx="80772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Increasing trend of capital flow into emerging markets in Asia and Latin America in the 1990s</a:t>
            </a:r>
          </a:p>
        </p:txBody>
      </p:sp>
      <p:sp>
        <p:nvSpPr>
          <p:cNvPr id="38918" name="Text Box 5"/>
          <p:cNvSpPr txBox="1">
            <a:spLocks noChangeArrowheads="1"/>
          </p:cNvSpPr>
          <p:nvPr/>
        </p:nvSpPr>
        <p:spPr bwMode="auto">
          <a:xfrm>
            <a:off x="762000" y="2776538"/>
            <a:ext cx="8047038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66688" indent="-166688" eaLnBrk="0" hangingPunct="0">
              <a:buFontTx/>
              <a:buChar char="•"/>
            </a:pPr>
            <a:r>
              <a:rPr lang="en-US" sz="32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Financial liberalization by Thailand: no interest rate ceilings, Bangkok International Banking Facility (BIBF), non-resident baht account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DF65FDA-1125-4B80-A8EF-E0BDFD26E4A7}" type="slidenum">
              <a:rPr lang="en-US" smtClean="0">
                <a:cs typeface="Angsana New" charset="-34"/>
              </a:rPr>
              <a:pPr/>
              <a:t>36</a:t>
            </a:fld>
            <a:endParaRPr lang="th-TH" smtClean="0">
              <a:cs typeface="Angsana New" charset="-34"/>
            </a:endParaRPr>
          </a:p>
        </p:txBody>
      </p:sp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39940" name="Text Box 5"/>
          <p:cNvSpPr txBox="1">
            <a:spLocks noChangeArrowheads="1"/>
          </p:cNvSpPr>
          <p:nvPr/>
        </p:nvSpPr>
        <p:spPr bwMode="auto">
          <a:xfrm>
            <a:off x="762000" y="2776538"/>
            <a:ext cx="8047038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66688" indent="-166688" eaLnBrk="0" hangingPunct="0">
              <a:buFontTx/>
              <a:buChar char="•"/>
            </a:pPr>
            <a:r>
              <a:rPr lang="en-US" sz="3200" b="1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 More direct borrowing from abroad by large businesses (not through banks)</a:t>
            </a:r>
          </a:p>
          <a:p>
            <a:pPr marL="166688" indent="-166688"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Speculative investment in stock market and real estate</a:t>
            </a:r>
          </a:p>
        </p:txBody>
      </p:sp>
      <p:sp>
        <p:nvSpPr>
          <p:cNvPr id="39941" name="Text Box 6"/>
          <p:cNvSpPr txBox="1">
            <a:spLocks noChangeArrowheads="1"/>
          </p:cNvSpPr>
          <p:nvPr/>
        </p:nvSpPr>
        <p:spPr bwMode="auto">
          <a:xfrm>
            <a:off x="228600" y="1066800"/>
            <a:ext cx="80772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Increasing trend of capital flow into emerging markets in Asia and Latin America in the 1990s</a:t>
            </a:r>
          </a:p>
        </p:txBody>
      </p:sp>
      <p:sp>
        <p:nvSpPr>
          <p:cNvPr id="39942" name="Text Box 7"/>
          <p:cNvSpPr txBox="1">
            <a:spLocks noChangeArrowheads="1"/>
          </p:cNvSpPr>
          <p:nvPr/>
        </p:nvSpPr>
        <p:spPr bwMode="auto">
          <a:xfrm>
            <a:off x="746125" y="254000"/>
            <a:ext cx="4672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External factor no. 1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E78DC8-3826-4EA5-8B09-668969D7C620}" type="slidenum">
              <a:rPr lang="en-US" smtClean="0">
                <a:cs typeface="Angsana New" charset="-34"/>
              </a:rPr>
              <a:pPr/>
              <a:t>37</a:t>
            </a:fld>
            <a:endParaRPr lang="th-TH" smtClean="0">
              <a:cs typeface="Angsana New" charset="-34"/>
            </a:endParaRPr>
          </a:p>
        </p:txBody>
      </p:sp>
      <p:sp>
        <p:nvSpPr>
          <p:cNvPr id="40963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40964" name="Text Box 5"/>
          <p:cNvSpPr txBox="1">
            <a:spLocks noChangeArrowheads="1"/>
          </p:cNvSpPr>
          <p:nvPr/>
        </p:nvSpPr>
        <p:spPr bwMode="auto">
          <a:xfrm>
            <a:off x="762000" y="2776538"/>
            <a:ext cx="8047038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66688" indent="-166688" eaLnBrk="0" hangingPunct="0">
              <a:buFontTx/>
              <a:buChar char="•"/>
            </a:pPr>
            <a:r>
              <a:rPr lang="th-TH" sz="3200" b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Increase in international reserves, but more rapid increase in short-term debts</a:t>
            </a:r>
          </a:p>
          <a:p>
            <a:pPr marL="166688" indent="-166688" eaLnBrk="0" hangingPunct="0">
              <a:buFontTx/>
              <a:buChar char="•"/>
            </a:pP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“Herd behavior” by international investors, and big impact on small countries</a:t>
            </a:r>
          </a:p>
        </p:txBody>
      </p:sp>
      <p:sp>
        <p:nvSpPr>
          <p:cNvPr id="40965" name="Text Box 6"/>
          <p:cNvSpPr txBox="1">
            <a:spLocks noChangeArrowheads="1"/>
          </p:cNvSpPr>
          <p:nvPr/>
        </p:nvSpPr>
        <p:spPr bwMode="auto">
          <a:xfrm>
            <a:off x="228600" y="1066800"/>
            <a:ext cx="80772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Increasing trend of capital flow into emerging markets in Asia and Latin America in the 1990s</a:t>
            </a:r>
          </a:p>
        </p:txBody>
      </p:sp>
      <p:sp>
        <p:nvSpPr>
          <p:cNvPr id="40966" name="Text Box 7"/>
          <p:cNvSpPr txBox="1">
            <a:spLocks noChangeArrowheads="1"/>
          </p:cNvSpPr>
          <p:nvPr/>
        </p:nvSpPr>
        <p:spPr bwMode="auto">
          <a:xfrm>
            <a:off x="746125" y="254000"/>
            <a:ext cx="4672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External factor no. 1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0CE9479-7469-4BCA-88CE-1696A0CEF6DC}" type="slidenum">
              <a:rPr lang="en-US" smtClean="0">
                <a:cs typeface="Angsana New" charset="-34"/>
              </a:rPr>
              <a:pPr/>
              <a:t>38</a:t>
            </a:fld>
            <a:endParaRPr lang="th-TH" smtClean="0">
              <a:cs typeface="Angsana New" charset="-34"/>
            </a:endParaRPr>
          </a:p>
        </p:txBody>
      </p:sp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41988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811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External Factor no. 2</a:t>
            </a:r>
          </a:p>
        </p:txBody>
      </p:sp>
      <p:sp>
        <p:nvSpPr>
          <p:cNvPr id="41989" name="Text Box 4"/>
          <p:cNvSpPr txBox="1">
            <a:spLocks noChangeArrowheads="1"/>
          </p:cNvSpPr>
          <p:nvPr/>
        </p:nvSpPr>
        <p:spPr bwMode="auto">
          <a:xfrm>
            <a:off x="746125" y="1192213"/>
            <a:ext cx="7026275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Continuous deficits in the current account, exceeding  5% of GDP  before the crisis, affecting the confidence in repayment ability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F5CA8D5-5399-4ABB-A105-1F2DFECC8D15}" type="slidenum">
              <a:rPr lang="en-US" smtClean="0">
                <a:cs typeface="Angsana New" charset="-34"/>
              </a:rPr>
              <a:pPr/>
              <a:t>39</a:t>
            </a:fld>
            <a:endParaRPr lang="th-TH" smtClean="0">
              <a:cs typeface="Angsana New" charset="-34"/>
            </a:endParaRPr>
          </a:p>
        </p:txBody>
      </p:sp>
      <p:sp>
        <p:nvSpPr>
          <p:cNvPr id="43011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43012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672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External factor no. 3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3" name="Text Box 4"/>
          <p:cNvSpPr txBox="1">
            <a:spLocks noChangeArrowheads="1"/>
          </p:cNvSpPr>
          <p:nvPr/>
        </p:nvSpPr>
        <p:spPr bwMode="auto">
          <a:xfrm>
            <a:off x="746125" y="1216025"/>
            <a:ext cx="6813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Stagnant exports in 1996 because:</a:t>
            </a:r>
          </a:p>
        </p:txBody>
      </p:sp>
      <p:sp>
        <p:nvSpPr>
          <p:cNvPr id="43014" name="Text Box 5"/>
          <p:cNvSpPr txBox="1">
            <a:spLocks noChangeArrowheads="1"/>
          </p:cNvSpPr>
          <p:nvPr/>
        </p:nvSpPr>
        <p:spPr bwMode="auto">
          <a:xfrm>
            <a:off x="838200" y="2286000"/>
            <a:ext cx="78486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indent="-179388" eaLnBrk="0" hangingPunct="0">
              <a:buFontTx/>
              <a:buChar char="•"/>
            </a:pPr>
            <a:r>
              <a:rPr lang="th-TH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The baht was overvalued: “real appreciation” of baht (higher price of nontraded goods to traded goods)</a:t>
            </a:r>
          </a:p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Slowdown in export markets for electronics</a:t>
            </a:r>
          </a:p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Competition from China</a:t>
            </a:r>
            <a:endParaRPr lang="th-TH" sz="3200" b="1">
              <a:solidFill>
                <a:srgbClr val="6600CC"/>
              </a:solidFill>
              <a:latin typeface="Times New Roman" pitchFamily="18" charset="0"/>
            </a:endParaRPr>
          </a:p>
          <a:p>
            <a:pPr marL="179388" indent="-179388" eaLnBrk="0" hangingPunct="0">
              <a:buFontTx/>
              <a:buChar char="•"/>
            </a:pPr>
            <a:r>
              <a:rPr lang="th-TH" sz="3200" b="1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200" b="1">
                <a:solidFill>
                  <a:srgbClr val="6600CC"/>
                </a:solidFill>
                <a:latin typeface="Times New Roman" pitchFamily="18" charset="0"/>
              </a:rPr>
              <a:t>The era of “cheap labor” is over</a:t>
            </a:r>
            <a:endParaRPr lang="th-TH" sz="3200" b="1">
              <a:solidFill>
                <a:srgbClr val="6600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EA70653-A484-458D-9780-E0AA92FD4230}" type="slidenum">
              <a:rPr lang="en-US" smtClean="0">
                <a:cs typeface="Angsana New" charset="-34"/>
              </a:rPr>
              <a:pPr/>
              <a:t>40</a:t>
            </a:fld>
            <a:endParaRPr lang="th-TH" smtClean="0">
              <a:cs typeface="Angsana New" charset="-34"/>
            </a:endParaRPr>
          </a:p>
        </p:txBody>
      </p:sp>
      <p:sp>
        <p:nvSpPr>
          <p:cNvPr id="44035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44036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786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Domestic factor no. 1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7" name="Text Box 4"/>
          <p:cNvSpPr txBox="1">
            <a:spLocks noChangeArrowheads="1"/>
          </p:cNvSpPr>
          <p:nvPr/>
        </p:nvSpPr>
        <p:spPr bwMode="auto">
          <a:xfrm>
            <a:off x="746125" y="1063625"/>
            <a:ext cx="6864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Weakness in business fund raising</a:t>
            </a:r>
            <a:endParaRPr lang="en-US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8" name="Text Box 5"/>
          <p:cNvSpPr txBox="1">
            <a:spLocks noChangeArrowheads="1"/>
          </p:cNvSpPr>
          <p:nvPr/>
        </p:nvSpPr>
        <p:spPr bwMode="auto">
          <a:xfrm>
            <a:off x="822325" y="1844675"/>
            <a:ext cx="7712075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9388" indent="-179388" eaLnBrk="0" hangingPunct="0">
              <a:buFontTx/>
              <a:buChar char="•"/>
            </a:pPr>
            <a:r>
              <a:rPr lang="th-TH" sz="32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Borrowing from banks using land and buildings as collateral, heavy reliance on bank short-term loans</a:t>
            </a:r>
          </a:p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Banks gave credit without proper risk assessment (no analysis of feasibility and cash flow of investment projects)</a:t>
            </a:r>
            <a:r>
              <a:rPr lang="en-US" sz="3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“Crony capitalism”: loans to friends and people with good connection</a:t>
            </a:r>
            <a:endParaRPr lang="th-TH" sz="3200" b="1">
              <a:solidFill>
                <a:srgbClr val="FF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5BB8FCE-ECB8-4402-887E-E73A99624048}" type="slidenum">
              <a:rPr lang="en-US" smtClean="0">
                <a:cs typeface="Angsana New" charset="-34"/>
              </a:rPr>
              <a:pPr/>
              <a:t>41</a:t>
            </a:fld>
            <a:endParaRPr lang="th-TH" smtClean="0">
              <a:cs typeface="Angsana New" charset="-34"/>
            </a:endParaRPr>
          </a:p>
        </p:txBody>
      </p:sp>
      <p:sp>
        <p:nvSpPr>
          <p:cNvPr id="45059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45060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786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Domestic factor no. 1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1" name="Text Box 4"/>
          <p:cNvSpPr txBox="1">
            <a:spLocks noChangeArrowheads="1"/>
          </p:cNvSpPr>
          <p:nvPr/>
        </p:nvSpPr>
        <p:spPr bwMode="auto">
          <a:xfrm>
            <a:off x="746125" y="1063625"/>
            <a:ext cx="6864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Weakness in business fund raising</a:t>
            </a:r>
            <a:endParaRPr lang="en-US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2" name="Text Box 5"/>
          <p:cNvSpPr txBox="1">
            <a:spLocks noChangeArrowheads="1"/>
          </p:cNvSpPr>
          <p:nvPr/>
        </p:nvSpPr>
        <p:spPr bwMode="auto">
          <a:xfrm>
            <a:off x="822325" y="1844675"/>
            <a:ext cx="7551738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 Firms borrowed too much relative to equity (highly leveraged)</a:t>
            </a:r>
          </a:p>
          <a:p>
            <a:pPr marL="179388" indent="-179388" eaLnBrk="0" hangingPunct="0">
              <a:buFontTx/>
              <a:buChar char="•"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  Borrowing for speculation in stock and real estate markets</a:t>
            </a:r>
          </a:p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Later when land prices fell, causing problems for both creditors and debtors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257C154-1E27-4867-BE6B-9B835D90846A}" type="slidenum">
              <a:rPr lang="en-US" smtClean="0">
                <a:cs typeface="Angsana New" charset="-34"/>
              </a:rPr>
              <a:pPr/>
              <a:t>42</a:t>
            </a:fld>
            <a:endParaRPr lang="th-TH" smtClean="0">
              <a:cs typeface="Angsana New" charset="-34"/>
            </a:endParaRPr>
          </a:p>
        </p:txBody>
      </p:sp>
      <p:sp>
        <p:nvSpPr>
          <p:cNvPr id="46083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46084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786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Domestic factor no. 2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085" name="Text Box 4"/>
          <p:cNvSpPr txBox="1">
            <a:spLocks noChangeArrowheads="1"/>
          </p:cNvSpPr>
          <p:nvPr/>
        </p:nvSpPr>
        <p:spPr bwMode="auto">
          <a:xfrm>
            <a:off x="746125" y="1063625"/>
            <a:ext cx="7702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Inappropriate macroeconomic policies</a:t>
            </a:r>
          </a:p>
        </p:txBody>
      </p:sp>
      <p:sp>
        <p:nvSpPr>
          <p:cNvPr id="46086" name="Text Box 5"/>
          <p:cNvSpPr txBox="1">
            <a:spLocks noChangeArrowheads="1"/>
          </p:cNvSpPr>
          <p:nvPr/>
        </p:nvSpPr>
        <p:spPr bwMode="auto">
          <a:xfrm>
            <a:off x="822325" y="1876425"/>
            <a:ext cx="7026275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Tried to do the impossible:</a:t>
            </a:r>
          </a:p>
          <a:p>
            <a:pPr lvl="2" eaLnBrk="0" hangingPunct="0">
              <a:buFont typeface="Times New Roman" pitchFamily="18" charset="0"/>
              <a:buChar char="–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fixed exchange rate</a:t>
            </a:r>
          </a:p>
          <a:p>
            <a:pPr lvl="2" eaLnBrk="0" hangingPunct="0">
              <a:buFont typeface="Times New Roman" pitchFamily="18" charset="0"/>
              <a:buChar char="–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free capital movement</a:t>
            </a:r>
          </a:p>
          <a:p>
            <a:pPr lvl="2" eaLnBrk="0" hangingPunct="0">
              <a:buFont typeface="Times New Roman" pitchFamily="18" charset="0"/>
              <a:buChar char="–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effective monetary policy</a:t>
            </a:r>
          </a:p>
          <a:p>
            <a:pPr lvl="3" eaLnBrk="0" hangingPunct="0">
              <a:buFont typeface="Times New Roman" pitchFamily="18" charset="0"/>
              <a:buNone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(+sterilization = neutralizing       the effect of capital inflow on money supply)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F9E123-B82C-4407-8A32-49F0FE845337}" type="slidenum">
              <a:rPr lang="en-US" smtClean="0">
                <a:cs typeface="Angsana New" charset="-34"/>
              </a:rPr>
              <a:pPr/>
              <a:t>43</a:t>
            </a:fld>
            <a:endParaRPr lang="th-TH" smtClean="0">
              <a:cs typeface="Angsana New" charset="-34"/>
            </a:endParaRPr>
          </a:p>
        </p:txBody>
      </p:sp>
      <p:sp>
        <p:nvSpPr>
          <p:cNvPr id="47107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47108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786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Domestic factor no. 2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09" name="Text Box 4"/>
          <p:cNvSpPr txBox="1">
            <a:spLocks noChangeArrowheads="1"/>
          </p:cNvSpPr>
          <p:nvPr/>
        </p:nvSpPr>
        <p:spPr bwMode="auto">
          <a:xfrm>
            <a:off x="746125" y="1063625"/>
            <a:ext cx="7702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Inappropriate macroeconomic policies</a:t>
            </a:r>
          </a:p>
        </p:txBody>
      </p:sp>
      <p:sp>
        <p:nvSpPr>
          <p:cNvPr id="47110" name="Text Box 5"/>
          <p:cNvSpPr txBox="1">
            <a:spLocks noChangeArrowheads="1"/>
          </p:cNvSpPr>
          <p:nvPr/>
        </p:nvSpPr>
        <p:spPr bwMode="auto">
          <a:xfrm>
            <a:off x="822325" y="1876425"/>
            <a:ext cx="795655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Why not devalue the baht before the crisis?</a:t>
            </a:r>
          </a:p>
          <a:p>
            <a:pPr lvl="2" eaLnBrk="0" hangingPunct="0">
              <a:buFont typeface="Wingdings" pitchFamily="2" charset="2"/>
              <a:buChar char="ü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high import content of exports</a:t>
            </a:r>
          </a:p>
          <a:p>
            <a:pPr lvl="2" eaLnBrk="0" hangingPunct="0">
              <a:buFont typeface="Wingdings" pitchFamily="2" charset="2"/>
              <a:buChar char="ü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high foreign debts (by private sector)</a:t>
            </a:r>
          </a:p>
          <a:p>
            <a:pPr lvl="2" eaLnBrk="0" hangingPunct="0">
              <a:buFont typeface="Wingdings" pitchFamily="2" charset="2"/>
              <a:buChar char="ü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increase import prices and inflation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0033ECF-9A8D-4A05-BDA9-5CEE568EA51D}" type="slidenum">
              <a:rPr lang="en-US" smtClean="0">
                <a:cs typeface="Angsana New" charset="-34"/>
              </a:rPr>
              <a:pPr/>
              <a:t>44</a:t>
            </a:fld>
            <a:endParaRPr lang="th-TH" smtClean="0">
              <a:cs typeface="Angsana New" charset="-34"/>
            </a:endParaRPr>
          </a:p>
        </p:txBody>
      </p:sp>
      <p:sp>
        <p:nvSpPr>
          <p:cNvPr id="48131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48132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786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Domestic factor no. 2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3" name="Text Box 4"/>
          <p:cNvSpPr txBox="1">
            <a:spLocks noChangeArrowheads="1"/>
          </p:cNvSpPr>
          <p:nvPr/>
        </p:nvSpPr>
        <p:spPr bwMode="auto">
          <a:xfrm>
            <a:off x="746125" y="1063625"/>
            <a:ext cx="7702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Inappropriate macroeconomic policies</a:t>
            </a:r>
          </a:p>
        </p:txBody>
      </p:sp>
      <p:sp>
        <p:nvSpPr>
          <p:cNvPr id="48134" name="Text Box 5"/>
          <p:cNvSpPr txBox="1">
            <a:spLocks noChangeArrowheads="1"/>
          </p:cNvSpPr>
          <p:nvPr/>
        </p:nvSpPr>
        <p:spPr bwMode="auto">
          <a:xfrm>
            <a:off x="822325" y="1876425"/>
            <a:ext cx="7559675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Insist on fixing the baht value, leading to</a:t>
            </a:r>
          </a:p>
          <a:p>
            <a:pPr lvl="3" indent="-457200" eaLnBrk="0" hangingPunct="0">
              <a:buFont typeface="Wingdings" pitchFamily="2" charset="2"/>
              <a:buChar char="ü"/>
            </a:pPr>
            <a:r>
              <a:rPr lang="en-US" sz="3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speculative attacks on the baht  (with low risk of losing money)</a:t>
            </a:r>
          </a:p>
          <a:p>
            <a:pPr lvl="2" eaLnBrk="0" hangingPunct="0">
              <a:buFont typeface="Wingdings" pitchFamily="2" charset="2"/>
              <a:buChar char="ü"/>
            </a:pPr>
            <a:r>
              <a:rPr lang="en-US" sz="3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eventual floating of the baht</a:t>
            </a:r>
          </a:p>
          <a:p>
            <a:pPr lvl="2" eaLnBrk="0" hangingPunct="0"/>
            <a:endParaRPr lang="en-US" sz="3200" b="1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 Why not control capital flows, like  </a:t>
            </a:r>
          </a:p>
          <a:p>
            <a:pPr eaLnBrk="0" hangingPunct="0"/>
            <a:r>
              <a:rPr lang="en-US" sz="3200" b="1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    Malaysia?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EA92A4F-F99C-4293-B762-376FEC21B643}" type="slidenum">
              <a:rPr lang="en-US" smtClean="0">
                <a:cs typeface="Angsana New" charset="-34"/>
              </a:rPr>
              <a:pPr/>
              <a:t>45</a:t>
            </a:fld>
            <a:endParaRPr lang="th-TH" smtClean="0">
              <a:cs typeface="Angsana New" charset="-34"/>
            </a:endParaRPr>
          </a:p>
        </p:txBody>
      </p:sp>
      <p:sp>
        <p:nvSpPr>
          <p:cNvPr id="49155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49156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926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Domestic Factor no. 3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7" name="Text Box 4"/>
          <p:cNvSpPr txBox="1">
            <a:spLocks noChangeArrowheads="1"/>
          </p:cNvSpPr>
          <p:nvPr/>
        </p:nvSpPr>
        <p:spPr bwMode="auto">
          <a:xfrm>
            <a:off x="381000" y="1143000"/>
            <a:ext cx="8528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Failure in bank supervision and regulation</a:t>
            </a:r>
            <a:endParaRPr lang="en-US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8" name="Text Box 5"/>
          <p:cNvSpPr txBox="1">
            <a:spLocks noChangeArrowheads="1"/>
          </p:cNvSpPr>
          <p:nvPr/>
        </p:nvSpPr>
        <p:spPr bwMode="auto">
          <a:xfrm>
            <a:off x="1066800" y="2286000"/>
            <a:ext cx="67818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bank loans were main source for businesses to raise funds </a:t>
            </a:r>
          </a:p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banks gave loans without enough care for risks</a:t>
            </a:r>
            <a:endParaRPr lang="en-US" sz="3200" b="1">
              <a:solidFill>
                <a:srgbClr val="990000"/>
              </a:solidFill>
              <a:latin typeface="Times New Roman" pitchFamily="18" charset="0"/>
            </a:endParaRPr>
          </a:p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chemeClr val="accent2"/>
                </a:solidFill>
                <a:latin typeface="Times New Roman" pitchFamily="18" charset="0"/>
              </a:rPr>
              <a:t> banks were exposed to currency and maturity mismatching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08252A4-C785-4E8F-AC46-2C54970D02B9}" type="slidenum">
              <a:rPr lang="en-US" smtClean="0">
                <a:cs typeface="Angsana New" charset="-34"/>
              </a:rPr>
              <a:pPr/>
              <a:t>46</a:t>
            </a:fld>
            <a:endParaRPr lang="th-TH" smtClean="0">
              <a:cs typeface="Angsana New" charset="-34"/>
            </a:endParaRPr>
          </a:p>
        </p:txBody>
      </p:sp>
      <p:sp>
        <p:nvSpPr>
          <p:cNvPr id="50179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50180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926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Domestic Factor no. 3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181" name="Text Box 4"/>
          <p:cNvSpPr txBox="1">
            <a:spLocks noChangeArrowheads="1"/>
          </p:cNvSpPr>
          <p:nvPr/>
        </p:nvSpPr>
        <p:spPr bwMode="auto">
          <a:xfrm>
            <a:off x="304800" y="1066800"/>
            <a:ext cx="8528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Failure in bank supervision and regulation</a:t>
            </a:r>
            <a:endParaRPr lang="en-US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182" name="Text Box 5"/>
          <p:cNvSpPr txBox="1">
            <a:spLocks noChangeArrowheads="1"/>
          </p:cNvSpPr>
          <p:nvPr/>
        </p:nvSpPr>
        <p:spPr bwMode="auto">
          <a:xfrm>
            <a:off x="1066800" y="2286000"/>
            <a:ext cx="67056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9388" indent="-179388" eaLnBrk="0" hangingPunct="0">
              <a:buFontTx/>
              <a:buChar char="•"/>
            </a:pPr>
            <a:r>
              <a:rPr lang="th-TH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BOT policy of “no new banks, no bank failure”</a:t>
            </a:r>
            <a:r>
              <a:rPr lang="th-TH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===&gt;</a:t>
            </a:r>
            <a:r>
              <a:rPr lang="th-TH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th-TH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“moral hazard” problem where banks felt that their survival was guaranteed by government</a:t>
            </a:r>
            <a:endParaRPr lang="th-TH" sz="3200" b="1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46CDB7-D61E-4378-B684-1C294C1CDC98}" type="slidenum">
              <a:rPr lang="en-US" smtClean="0">
                <a:cs typeface="Angsana New" charset="-34"/>
              </a:rPr>
              <a:pPr/>
              <a:t>47</a:t>
            </a:fld>
            <a:endParaRPr lang="th-TH" smtClean="0">
              <a:cs typeface="Angsana New" charset="-34"/>
            </a:endParaRPr>
          </a:p>
        </p:txBody>
      </p:sp>
      <p:sp>
        <p:nvSpPr>
          <p:cNvPr id="51203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51204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926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Domestic Factor no. 3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5" name="Text Box 4"/>
          <p:cNvSpPr txBox="1">
            <a:spLocks noChangeArrowheads="1"/>
          </p:cNvSpPr>
          <p:nvPr/>
        </p:nvSpPr>
        <p:spPr bwMode="auto">
          <a:xfrm>
            <a:off x="304800" y="1066800"/>
            <a:ext cx="8528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Failure in bank supervision and regulation</a:t>
            </a:r>
            <a:endParaRPr lang="en-US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6" name="Text Box 5"/>
          <p:cNvSpPr txBox="1">
            <a:spLocks noChangeArrowheads="1"/>
          </p:cNvSpPr>
          <p:nvPr/>
        </p:nvSpPr>
        <p:spPr bwMode="auto">
          <a:xfrm>
            <a:off x="1066800" y="2286000"/>
            <a:ext cx="73152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Poor standards in loan classification, loan loss provision, and data dissemination</a:t>
            </a:r>
          </a:p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Widespread problem in non-performing loans (NPLs) and BOT’s weak supervision</a:t>
            </a:r>
          </a:p>
          <a:p>
            <a:pPr marL="179388" indent="-179388"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Disunity and rivalry among BOT top management (read Nukul Commission)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CD2E4D-7905-41A1-89D5-1D56CB3B8E46}" type="slidenum">
              <a:rPr lang="en-US" smtClean="0">
                <a:cs typeface="Angsana New" charset="-34"/>
              </a:rPr>
              <a:pPr/>
              <a:t>48</a:t>
            </a:fld>
            <a:endParaRPr lang="th-TH" smtClean="0">
              <a:cs typeface="Angsana New" charset="-34"/>
            </a:endParaRPr>
          </a:p>
        </p:txBody>
      </p:sp>
      <p:sp>
        <p:nvSpPr>
          <p:cNvPr id="52227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926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Domestic Factor no. 4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9" name="Text Box 4"/>
          <p:cNvSpPr txBox="1">
            <a:spLocks noChangeArrowheads="1"/>
          </p:cNvSpPr>
          <p:nvPr/>
        </p:nvSpPr>
        <p:spPr bwMode="auto">
          <a:xfrm>
            <a:off x="381000" y="1066800"/>
            <a:ext cx="8375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Weaknesses in political and social systems</a:t>
            </a:r>
            <a:endParaRPr lang="en-US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30" name="Text Box 5"/>
          <p:cNvSpPr txBox="1">
            <a:spLocks noChangeArrowheads="1"/>
          </p:cNvSpPr>
          <p:nvPr/>
        </p:nvSpPr>
        <p:spPr bwMode="auto">
          <a:xfrm>
            <a:off x="822325" y="1844675"/>
            <a:ext cx="6797675" cy="272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9750" indent="-457200" eaLnBrk="0" hangingPunct="0">
              <a:buFontTx/>
              <a:buChar char="•"/>
            </a:pPr>
            <a:r>
              <a:rPr lang="th-TH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politics in transition period of “democracy” with instability: within 6 years, Thailand had 4 governments, 10 finance ministers, and 4 BOT governors</a:t>
            </a:r>
            <a:endParaRPr lang="th-TH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E82877B-75B8-4A86-A2A0-A5CCE7C706C2}" type="slidenum">
              <a:rPr lang="en-US" smtClean="0">
                <a:cs typeface="Angsana New" charset="-34"/>
              </a:rPr>
              <a:pPr/>
              <a:t>49</a:t>
            </a:fld>
            <a:endParaRPr lang="th-TH" smtClean="0">
              <a:cs typeface="Angsana New" charset="-34"/>
            </a:endParaRPr>
          </a:p>
        </p:txBody>
      </p:sp>
      <p:sp>
        <p:nvSpPr>
          <p:cNvPr id="53251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53252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4926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Domestic Factor no. 4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3" name="Text Box 4"/>
          <p:cNvSpPr txBox="1">
            <a:spLocks noChangeArrowheads="1"/>
          </p:cNvSpPr>
          <p:nvPr/>
        </p:nvSpPr>
        <p:spPr bwMode="auto">
          <a:xfrm>
            <a:off x="746125" y="1063625"/>
            <a:ext cx="8375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Weaknesses in political and social systems</a:t>
            </a:r>
            <a:endParaRPr lang="en-US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4" name="Text Box 5"/>
          <p:cNvSpPr txBox="1">
            <a:spLocks noChangeArrowheads="1"/>
          </p:cNvSpPr>
          <p:nvPr/>
        </p:nvSpPr>
        <p:spPr bwMode="auto">
          <a:xfrm>
            <a:off x="609600" y="2209800"/>
            <a:ext cx="7848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9750" indent="-457200" eaLnBrk="0" hangingPunct="0">
              <a:buFontTx/>
              <a:buChar char="•"/>
            </a:pPr>
            <a:r>
              <a:rPr lang="en-US" sz="32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Complacency in society: ignored risks in short-term financial gains, with no regard for long run sustainable economic development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021081C-AA3B-4597-8249-6EDF95838E49}" type="slidenum">
              <a:rPr lang="en-US" smtClean="0">
                <a:cs typeface="Angsana New" charset="-34"/>
              </a:rPr>
              <a:pPr/>
              <a:t>50</a:t>
            </a:fld>
            <a:endParaRPr lang="th-TH" smtClean="0">
              <a:cs typeface="Angsana New" charset="-34"/>
            </a:endParaRPr>
          </a:p>
        </p:txBody>
      </p:sp>
      <p:sp>
        <p:nvSpPr>
          <p:cNvPr id="54275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54276" name="Text Box 3"/>
          <p:cNvSpPr txBox="1">
            <a:spLocks noChangeArrowheads="1"/>
          </p:cNvSpPr>
          <p:nvPr/>
        </p:nvSpPr>
        <p:spPr bwMode="auto">
          <a:xfrm>
            <a:off x="746125" y="254000"/>
            <a:ext cx="53959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 u="sng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Situation after the crisis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7" name="Text Box 4"/>
          <p:cNvSpPr txBox="1">
            <a:spLocks noChangeArrowheads="1"/>
          </p:cNvSpPr>
          <p:nvPr/>
        </p:nvSpPr>
        <p:spPr bwMode="auto">
          <a:xfrm>
            <a:off x="746125" y="1039813"/>
            <a:ext cx="7483475" cy="467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From 2000, the economy started to slowly recover </a:t>
            </a:r>
          </a:p>
          <a:p>
            <a:pPr eaLnBrk="0" hangingPunct="0"/>
            <a:r>
              <a:rPr lang="en-US" sz="3200" b="1">
                <a:latin typeface="Times New Roman" pitchFamily="18" charset="0"/>
                <a:cs typeface="Times New Roman" pitchFamily="18" charset="0"/>
              </a:rPr>
              <a:t>	2000: 4.8%</a:t>
            </a:r>
          </a:p>
          <a:p>
            <a:pPr eaLnBrk="0" hangingPunct="0"/>
            <a:r>
              <a:rPr lang="en-US" sz="3200" b="1">
                <a:latin typeface="Times New Roman" pitchFamily="18" charset="0"/>
                <a:cs typeface="Times New Roman" pitchFamily="18" charset="0"/>
              </a:rPr>
              <a:t>	2001: 2.2%</a:t>
            </a:r>
          </a:p>
          <a:p>
            <a:pPr eaLnBrk="0" hangingPunct="0"/>
            <a:r>
              <a:rPr lang="en-US" sz="3200" b="1">
                <a:latin typeface="Times New Roman" pitchFamily="18" charset="0"/>
                <a:cs typeface="Times New Roman" pitchFamily="18" charset="0"/>
              </a:rPr>
              <a:t>	2002: 5.3%</a:t>
            </a:r>
          </a:p>
          <a:p>
            <a:pPr eaLnBrk="0" hangingPunct="0"/>
            <a:r>
              <a:rPr lang="en-US" sz="3200" b="1">
                <a:latin typeface="Times New Roman" pitchFamily="18" charset="0"/>
                <a:cs typeface="Times New Roman" pitchFamily="18" charset="0"/>
              </a:rPr>
              <a:t>	2003: 7.0%</a:t>
            </a:r>
          </a:p>
          <a:p>
            <a:pPr eaLnBrk="0" hangingPunct="0"/>
            <a:r>
              <a:rPr lang="en-US" sz="3200" b="1">
                <a:latin typeface="Times New Roman" pitchFamily="18" charset="0"/>
                <a:cs typeface="Times New Roman" pitchFamily="18" charset="0"/>
              </a:rPr>
              <a:t>	2004: 6.2%</a:t>
            </a:r>
          </a:p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NPLs declined and financial institutions improved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DC975D7-F8BE-484F-ACFE-08D8204F247D}" type="slidenum">
              <a:rPr lang="en-US" smtClean="0">
                <a:cs typeface="Angsana New" charset="-34"/>
              </a:rPr>
              <a:pPr/>
              <a:t>51</a:t>
            </a:fld>
            <a:endParaRPr lang="th-TH" smtClean="0">
              <a:cs typeface="Angsana New" charset="-34"/>
            </a:endParaRPr>
          </a:p>
        </p:txBody>
      </p:sp>
      <p:sp>
        <p:nvSpPr>
          <p:cNvPr id="55299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55300" name="Text Box 3"/>
          <p:cNvSpPr txBox="1">
            <a:spLocks noChangeArrowheads="1"/>
          </p:cNvSpPr>
          <p:nvPr/>
        </p:nvSpPr>
        <p:spPr bwMode="auto">
          <a:xfrm>
            <a:off x="746125" y="234950"/>
            <a:ext cx="43068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800" b="1" u="sng">
                <a:solidFill>
                  <a:srgbClr val="990000"/>
                </a:solidFill>
                <a:latin typeface="Angsana New" charset="-34"/>
              </a:rPr>
              <a:t>Situation after the crisis</a:t>
            </a:r>
            <a:endParaRPr lang="en-US" sz="4800" b="1">
              <a:latin typeface="Angsana New" charset="-34"/>
            </a:endParaRPr>
          </a:p>
        </p:txBody>
      </p:sp>
      <p:sp>
        <p:nvSpPr>
          <p:cNvPr id="55301" name="Text Box 4"/>
          <p:cNvSpPr txBox="1">
            <a:spLocks noChangeArrowheads="1"/>
          </p:cNvSpPr>
          <p:nvPr/>
        </p:nvSpPr>
        <p:spPr bwMode="auto">
          <a:xfrm>
            <a:off x="685800" y="1371600"/>
            <a:ext cx="7483475" cy="46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Baht depreciation boosted exports, Imports declined as investment was low, and surpluses in trade and current accounts since 1998 (up to 2005)</a:t>
            </a:r>
          </a:p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FC3904"/>
                </a:solidFill>
                <a:latin typeface="Times New Roman" pitchFamily="18" charset="0"/>
                <a:cs typeface="Times New Roman" pitchFamily="18" charset="0"/>
              </a:rPr>
              <a:t> Export-led recovery of aggregate demand in 1999-2000</a:t>
            </a:r>
          </a:p>
          <a:p>
            <a:pPr eaLnBrk="0" hangingPunct="0"/>
            <a:endParaRPr lang="en-US" sz="3200" b="1">
              <a:solidFill>
                <a:srgbClr val="FC390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505BB14-15FA-42F9-B8D9-474782F1ABDF}" type="slidenum">
              <a:rPr lang="en-US" smtClean="0">
                <a:cs typeface="Angsana New" charset="-34"/>
              </a:rPr>
              <a:pPr/>
              <a:t>52</a:t>
            </a:fld>
            <a:endParaRPr lang="th-TH" smtClean="0">
              <a:cs typeface="Angsana New" charset="-34"/>
            </a:endParaRPr>
          </a:p>
        </p:txBody>
      </p:sp>
      <p:sp>
        <p:nvSpPr>
          <p:cNvPr id="56323" name="Text Box 2"/>
          <p:cNvSpPr txBox="1">
            <a:spLocks noChangeArrowheads="1"/>
          </p:cNvSpPr>
          <p:nvPr/>
        </p:nvSpPr>
        <p:spPr bwMode="auto">
          <a:xfrm>
            <a:off x="746125" y="249238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4000" b="1"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56324" name="Text Box 3"/>
          <p:cNvSpPr txBox="1">
            <a:spLocks noChangeArrowheads="1"/>
          </p:cNvSpPr>
          <p:nvPr/>
        </p:nvSpPr>
        <p:spPr bwMode="auto">
          <a:xfrm>
            <a:off x="746125" y="234950"/>
            <a:ext cx="43068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800" b="1" u="sng">
                <a:solidFill>
                  <a:srgbClr val="990000"/>
                </a:solidFill>
                <a:latin typeface="Angsana New" charset="-34"/>
              </a:rPr>
              <a:t>Situation after the crisis</a:t>
            </a:r>
            <a:endParaRPr lang="en-US" sz="4800" b="1">
              <a:latin typeface="Angsana New" charset="-34"/>
            </a:endParaRPr>
          </a:p>
        </p:txBody>
      </p:sp>
      <p:sp>
        <p:nvSpPr>
          <p:cNvPr id="56325" name="Text Box 4"/>
          <p:cNvSpPr txBox="1">
            <a:spLocks noChangeArrowheads="1"/>
          </p:cNvSpPr>
          <p:nvPr/>
        </p:nvSpPr>
        <p:spPr bwMode="auto">
          <a:xfrm>
            <a:off x="762000" y="1371600"/>
            <a:ext cx="7483475" cy="46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Debt repayments continued, causing deficits in the capital account</a:t>
            </a:r>
          </a:p>
          <a:p>
            <a:pPr eaLnBrk="0" hangingPunct="0">
              <a:buFontTx/>
              <a:buChar char="•"/>
            </a:pPr>
            <a:r>
              <a:rPr lang="en-US" sz="3200" b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Balance of payments  gained surpluses, and international reserves kept rising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5701A8-74CF-41D0-AE44-F5592FEC4506}" type="slidenum">
              <a:rPr lang="en-US" smtClean="0">
                <a:cs typeface="Angsana New" charset="-34"/>
              </a:rPr>
              <a:pPr/>
              <a:t>53</a:t>
            </a:fld>
            <a:endParaRPr lang="th-TH" smtClean="0">
              <a:cs typeface="Angsana New" charset="-34"/>
            </a:endParaRPr>
          </a:p>
        </p:txBody>
      </p:sp>
      <p:sp>
        <p:nvSpPr>
          <p:cNvPr id="3076" name="Text Box 2"/>
          <p:cNvSpPr txBox="1">
            <a:spLocks noChangeArrowheads="1"/>
          </p:cNvSpPr>
          <p:nvPr/>
        </p:nvSpPr>
        <p:spPr bwMode="auto">
          <a:xfrm>
            <a:off x="533400" y="223838"/>
            <a:ext cx="8074025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>
                <a:latin typeface="Angsana New" charset="-34"/>
              </a:rPr>
              <a:t>Thailand’s Balance of Payments 1997-2006, (bill. Baht)</a:t>
            </a:r>
            <a:endParaRPr lang="th-TH" sz="4000" b="1">
              <a:latin typeface="Angsana New" charset="-34"/>
            </a:endParaRP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698500" y="1408113"/>
          <a:ext cx="8035925" cy="4740275"/>
        </p:xfrm>
        <a:graphic>
          <a:graphicData uri="http://schemas.openxmlformats.org/presentationml/2006/ole">
            <p:oleObj spid="_x0000_s3074" name="Worksheet" r:id="rId3" imgW="4448250" imgH="264804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B1729A-9279-40B7-B5E2-9FCBCB8BAFC7}" type="slidenum">
              <a:rPr lang="en-US" smtClean="0">
                <a:cs typeface="Angsana New" charset="-34"/>
              </a:rPr>
              <a:pPr/>
              <a:t>54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698500" y="1408113"/>
          <a:ext cx="8035925" cy="4740275"/>
        </p:xfrm>
        <a:graphic>
          <a:graphicData uri="http://schemas.openxmlformats.org/presentationml/2006/ole">
            <p:oleObj spid="_x0000_s4098" name="Worksheet" r:id="rId3" imgW="4448250" imgH="2648040" progId="Excel.Sheet.8">
              <p:embed/>
            </p:oleObj>
          </a:graphicData>
        </a:graphic>
      </p:graphicFrame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533400" y="223838"/>
            <a:ext cx="8074025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>
                <a:latin typeface="Angsana New" charset="-34"/>
              </a:rPr>
              <a:t>Thailand’s Balance of Payments 1997-2006, (bill. Baht)</a:t>
            </a:r>
            <a:endParaRPr lang="th-TH" sz="4000" b="1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1834</Words>
  <Application>Microsoft PowerPoint</Application>
  <PresentationFormat>On-screen Show (4:3)</PresentationFormat>
  <Paragraphs>367</Paragraphs>
  <Slides>54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54</vt:i4>
      </vt:variant>
    </vt:vector>
  </HeadingPairs>
  <TitlesOfParts>
    <vt:vector size="62" baseType="lpstr">
      <vt:lpstr>Arial</vt:lpstr>
      <vt:lpstr>Angsana New</vt:lpstr>
      <vt:lpstr>Times New Roman</vt:lpstr>
      <vt:lpstr>Wingdings</vt:lpstr>
      <vt:lpstr>EucrosiaUPC</vt:lpstr>
      <vt:lpstr>การออกแบบเริ่มต้น</vt:lpstr>
      <vt:lpstr>แผ่นงาน Microsoft Excel</vt:lpstr>
      <vt:lpstr>Microsoft Office Excel 97-2003 Worksheet</vt:lpstr>
      <vt:lpstr> Thailand’s Economic Crisis in 1997</vt:lpstr>
      <vt:lpstr>Slide 2</vt:lpstr>
      <vt:lpstr>Slide 3</vt:lpstr>
      <vt:lpstr> High economic growth in 1990s 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</vt:vector>
  </TitlesOfParts>
  <Company>economic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Thailand’s Economic Crisis in 1997</dc:title>
  <dc:creator>praipol</dc:creator>
  <cp:lastModifiedBy>WincoolV5</cp:lastModifiedBy>
  <cp:revision>20</cp:revision>
  <dcterms:created xsi:type="dcterms:W3CDTF">2006-08-30T08:00:59Z</dcterms:created>
  <dcterms:modified xsi:type="dcterms:W3CDTF">2012-01-24T06:34:04Z</dcterms:modified>
</cp:coreProperties>
</file>