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1" r:id="rId4"/>
    <p:sldId id="262" r:id="rId5"/>
    <p:sldId id="263" r:id="rId6"/>
    <p:sldId id="259" r:id="rId7"/>
    <p:sldId id="260" r:id="rId8"/>
    <p:sldId id="264" r:id="rId9"/>
    <p:sldId id="265" r:id="rId10"/>
    <p:sldId id="266" r:id="rId11"/>
    <p:sldId id="267" r:id="rId12"/>
    <p:sldId id="258" r:id="rId13"/>
    <p:sldId id="257" r:id="rId14"/>
    <p:sldId id="270" r:id="rId1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5" autoAdjust="0"/>
    <p:restoredTop sz="94660"/>
  </p:normalViewPr>
  <p:slideViewPr>
    <p:cSldViewPr>
      <p:cViewPr varScale="1">
        <p:scale>
          <a:sx n="52" d="100"/>
          <a:sy n="52" d="100"/>
        </p:scale>
        <p:origin x="-117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E1748B51-31D9-459A-8537-AB631AB057DB}" type="datetimeFigureOut">
              <a:rPr lang="th-TH" smtClean="0"/>
              <a:pPr/>
              <a:t>19/11/58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1748B51-31D9-459A-8537-AB631AB057DB}" type="datetimeFigureOut">
              <a:rPr lang="th-TH" smtClean="0"/>
              <a:pPr/>
              <a:t>19/11/58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748B51-31D9-459A-8537-AB631AB057DB}" type="datetimeFigureOut">
              <a:rPr lang="th-TH" smtClean="0"/>
              <a:pPr/>
              <a:t>19/11/58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E1748B51-31D9-459A-8537-AB631AB057DB}" type="datetimeFigureOut">
              <a:rPr lang="th-TH" smtClean="0"/>
              <a:pPr/>
              <a:t>19/11/58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E1748B51-31D9-459A-8537-AB631AB057DB}" type="datetimeFigureOut">
              <a:rPr lang="th-TH" smtClean="0"/>
              <a:pPr/>
              <a:t>19/11/58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E1748B51-31D9-459A-8537-AB631AB057DB}" type="datetimeFigureOut">
              <a:rPr lang="th-TH" smtClean="0"/>
              <a:pPr/>
              <a:t>19/11/58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748B51-31D9-459A-8537-AB631AB057DB}" type="datetimeFigureOut">
              <a:rPr lang="th-TH" smtClean="0"/>
              <a:pPr/>
              <a:t>19/11/58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748B51-31D9-459A-8537-AB631AB057DB}" type="datetimeFigureOut">
              <a:rPr lang="th-TH" smtClean="0"/>
              <a:pPr/>
              <a:t>19/11/58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748B51-31D9-459A-8537-AB631AB057DB}" type="datetimeFigureOut">
              <a:rPr lang="th-TH" smtClean="0"/>
              <a:pPr/>
              <a:t>19/11/58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1748B51-31D9-459A-8537-AB631AB057DB}" type="datetimeFigureOut">
              <a:rPr lang="th-TH" smtClean="0"/>
              <a:pPr/>
              <a:t>19/11/58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1748B51-31D9-459A-8537-AB631AB057DB}" type="datetimeFigureOut">
              <a:rPr lang="th-TH" smtClean="0"/>
              <a:pPr/>
              <a:t>19/11/58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EF3FD241-78AB-42A1-91A2-3BEDC033FA6E}"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748B51-31D9-459A-8537-AB631AB057DB}" type="datetimeFigureOut">
              <a:rPr lang="th-TH" smtClean="0"/>
              <a:pPr/>
              <a:t>19/11/58</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3FD241-78AB-42A1-91A2-3BEDC033FA6E}"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214290"/>
            <a:ext cx="8229600" cy="1143000"/>
          </a:xfrm>
        </p:spPr>
        <p:txBody>
          <a:bodyPr>
            <a:normAutofit fontScale="90000"/>
          </a:bodyPr>
          <a:lstStyle/>
          <a:p>
            <a:r>
              <a:rPr lang="en-US" sz="3200" dirty="0" smtClean="0"/>
              <a:t>Mk 202 Last Group Work:</a:t>
            </a:r>
            <a:br>
              <a:rPr lang="en-US" sz="3200" dirty="0" smtClean="0"/>
            </a:br>
            <a:r>
              <a:rPr lang="en-US" sz="3200" dirty="0" smtClean="0"/>
              <a:t>IMC, </a:t>
            </a:r>
            <a:r>
              <a:rPr lang="en-US" sz="3200" dirty="0" err="1" smtClean="0"/>
              <a:t>Price,Distribution</a:t>
            </a:r>
            <a:r>
              <a:rPr lang="en-US" sz="3200" dirty="0" smtClean="0"/>
              <a:t> </a:t>
            </a:r>
            <a:br>
              <a:rPr lang="en-US" sz="3200" dirty="0" smtClean="0"/>
            </a:br>
            <a:r>
              <a:rPr lang="en-US" sz="3200" dirty="0" smtClean="0"/>
              <a:t>Group Presentation</a:t>
            </a:r>
            <a:endParaRPr lang="th-TH" sz="3200" dirty="0"/>
          </a:p>
        </p:txBody>
      </p:sp>
      <p:sp>
        <p:nvSpPr>
          <p:cNvPr id="4" name="Content Placeholder 3"/>
          <p:cNvSpPr>
            <a:spLocks noGrp="1"/>
          </p:cNvSpPr>
          <p:nvPr>
            <p:ph sz="quarter" idx="1"/>
          </p:nvPr>
        </p:nvSpPr>
        <p:spPr>
          <a:xfrm>
            <a:off x="500034" y="1714488"/>
            <a:ext cx="8324880" cy="5357826"/>
          </a:xfrm>
        </p:spPr>
        <p:txBody>
          <a:bodyPr>
            <a:normAutofit fontScale="92500" lnSpcReduction="10000"/>
          </a:bodyPr>
          <a:lstStyle/>
          <a:p>
            <a:r>
              <a:rPr lang="en-US" b="1" dirty="0" smtClean="0">
                <a:solidFill>
                  <a:srgbClr val="FF0000"/>
                </a:solidFill>
              </a:rPr>
              <a:t>You are to develop (design) for your new product at least </a:t>
            </a:r>
            <a:r>
              <a:rPr lang="en-US" sz="6500" b="1" dirty="0" smtClean="0">
                <a:solidFill>
                  <a:srgbClr val="FF0000"/>
                </a:solidFill>
              </a:rPr>
              <a:t>one type</a:t>
            </a:r>
            <a:r>
              <a:rPr lang="en-US" sz="3300" b="1" dirty="0" smtClean="0">
                <a:solidFill>
                  <a:srgbClr val="FF0000"/>
                </a:solidFill>
              </a:rPr>
              <a:t> of </a:t>
            </a:r>
            <a:r>
              <a:rPr lang="en-US" b="1" dirty="0" smtClean="0">
                <a:solidFill>
                  <a:srgbClr val="FF0000"/>
                </a:solidFill>
              </a:rPr>
              <a:t>advertisement which could be for online, website, print ad (posters, magazine ad, or outdoor advertising, etc), or Television Commercial (TVC).</a:t>
            </a:r>
          </a:p>
          <a:p>
            <a:pPr>
              <a:buNone/>
            </a:pPr>
            <a:endParaRPr lang="en-US" dirty="0" smtClean="0"/>
          </a:p>
          <a:p>
            <a:pPr>
              <a:buNone/>
            </a:pPr>
            <a:r>
              <a:rPr lang="en-US" b="1" dirty="0" smtClean="0"/>
              <a:t>Please note: </a:t>
            </a:r>
          </a:p>
          <a:p>
            <a:pPr>
              <a:buNone/>
            </a:pPr>
            <a:r>
              <a:rPr lang="en-US" dirty="0" smtClean="0"/>
              <a:t>1. You are to base your communications message on your  new product positioning.</a:t>
            </a:r>
          </a:p>
          <a:p>
            <a:pPr>
              <a:buNone/>
            </a:pPr>
            <a:r>
              <a:rPr lang="en-US" dirty="0" smtClean="0"/>
              <a:t>2.  How  good your ad is depends on “SMILE” criteria</a:t>
            </a:r>
            <a:endParaRPr lang="en-US" dirty="0" smtClean="0">
              <a:solidFill>
                <a:srgbClr val="FF0000"/>
              </a:solidFill>
            </a:endParaRPr>
          </a:p>
          <a:p>
            <a:endParaRPr lang="en-US" b="1" dirty="0" smtClean="0">
              <a:solidFill>
                <a:srgbClr val="FF0000"/>
              </a:solidFill>
            </a:endParaRPr>
          </a:p>
          <a:p>
            <a:endParaRPr lang="en-US" dirty="0" smtClean="0"/>
          </a:p>
          <a:p>
            <a:endParaRPr lang="en-US" dirty="0" smtClean="0"/>
          </a:p>
        </p:txBody>
      </p:sp>
      <p:pic>
        <p:nvPicPr>
          <p:cNvPr id="5" name="Picture 14" descr="Smile - 15 photo"/>
          <p:cNvPicPr>
            <a:picLocks noChangeAspect="1" noChangeArrowheads="1"/>
          </p:cNvPicPr>
          <p:nvPr/>
        </p:nvPicPr>
        <p:blipFill>
          <a:blip r:embed="rId2" cstate="print"/>
          <a:srcRect/>
          <a:stretch>
            <a:fillRect/>
          </a:stretch>
        </p:blipFill>
        <p:spPr bwMode="auto">
          <a:xfrm>
            <a:off x="7429520" y="285728"/>
            <a:ext cx="1300162" cy="124429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457200" y="274638"/>
            <a:ext cx="8258204" cy="1368412"/>
          </a:xfrm>
        </p:spPr>
        <p:txBody>
          <a:bodyPr>
            <a:normAutofit fontScale="90000"/>
          </a:bodyPr>
          <a:lstStyle/>
          <a:p>
            <a:r>
              <a:rPr lang="en-US" dirty="0" smtClean="0"/>
              <a:t>IMC Strategy for Pantene</a:t>
            </a:r>
            <a:r>
              <a:rPr lang="en-US" sz="1800" dirty="0" smtClean="0"/>
              <a:t>: No matter what Pantene ad you see, it strongly represents the brand through its </a:t>
            </a:r>
            <a:r>
              <a:rPr lang="en-US" sz="1800" dirty="0" smtClean="0">
                <a:solidFill>
                  <a:srgbClr val="FF0000"/>
                </a:solidFill>
              </a:rPr>
              <a:t>clear, consistent and compelling communications</a:t>
            </a:r>
            <a:r>
              <a:rPr lang="en-US" sz="1800" dirty="0" smtClean="0"/>
              <a:t> via magazine, posters, launch events television or even its packaging..this is integrated marketing communications, the message is harmonized to build strong positioning for the brand.</a:t>
            </a:r>
            <a:endParaRPr lang="th-TH" sz="1800" dirty="0"/>
          </a:p>
        </p:txBody>
      </p:sp>
      <p:pic>
        <p:nvPicPr>
          <p:cNvPr id="26626" name="Picture 2" descr="http://behance.vo.llnwd.net/profiles15/2303803/projects/9070007/477f358527289c9cef3e3cbf5127d3cc.jpg"/>
          <p:cNvPicPr>
            <a:picLocks noChangeAspect="1" noChangeArrowheads="1"/>
          </p:cNvPicPr>
          <p:nvPr/>
        </p:nvPicPr>
        <p:blipFill>
          <a:blip r:embed="rId2" cstate="print"/>
          <a:srcRect/>
          <a:stretch>
            <a:fillRect/>
          </a:stretch>
        </p:blipFill>
        <p:spPr bwMode="auto">
          <a:xfrm>
            <a:off x="500034" y="2000240"/>
            <a:ext cx="2714644" cy="1778092"/>
          </a:xfrm>
          <a:prstGeom prst="rect">
            <a:avLst/>
          </a:prstGeom>
          <a:noFill/>
        </p:spPr>
      </p:pic>
      <p:sp>
        <p:nvSpPr>
          <p:cNvPr id="26628" name="AutoShape 4" descr="data:image/jpeg;base64,/9j/4AAQSkZJRgABAQAAAQABAAD/2wCEAAkGBhQSEBQUEBQUFBUUGBUUFRQVFBgUFRcYFBQVFBUVFhcXHCYeGBkkGxQUHy8gJCcpLCwsFR4xNTAqNSYrLCkBCQoKDgwOGg8PGiwlHyQsLCwsKSwsLCosLCwsLCwsLCwsLCwsLCwsLCwsLCwsLCwsLCwsLCwpLCksLCwsLCwsLP/AABEIAQQAwgMBIgACEQEDEQH/xAAcAAABBQEBAQAAAAAAAAAAAAAFAAECAwQGBwj/xABGEAACAQIDBAcECAMGBAcAAAABAgMAEQQSIQUxQVEGEyJhcYGRMqGxwQcUI0JSctHwYpLhFSQzgpOiFkNTYzQ1c3SztML/xAAaAQACAwEBAAAAAAAAAAAAAAACAwABBAUG/8QAMREAAgIBAwIEAwcFAQAAAAAAAAECEQMSITFBUQRhkfATIkIjMnGBobHRFFJi4fEF/9oADAMBAAIRAxEAPwD2y9KlalekBipXquaYILt+p8hQbEbXmdssEZHeRr466CgnkUeRkMblwHbU2ccx60A/4cmk1nxDflUk/oPdTHoPAfaaQ/5h+lDrn0j6sPRjXMvRHQiQcx61KuXPQSIexJIp77H5CmPR7ERf4UpbuDFT6E2oXlyLmHoy/hY3xP1VHUZqbNXMxbamjOWUX7mFj5EUXwe2Y5NL5W/C3yO41UfERm64fmVPBKO/K8jcWpi9PTGmuxI2elnqLCs0+JVT22CX3FtB60u3dBUjVmpUPwu0leRljYOFAJYbrkm4Hu9a3Bql9C6GaqW7/Wo7Q2hHCheVgijeT8uZrzHbvTx52dYGaOIaZ9xPceIvQuDlwWmdvtLpVhodHlUsOC9s+FhxoTiPpFgc/ZJKyjS4UcO6968vxW1YlGl2IPH4/vnWQ9LGsVCgd4HuP60fwItUTWevQdNYSNc6nWwI324aE1f0QdXuwZWYklrHUEm5uOFeI/2hKx9o2NWwYieNw8Ujqw3MrENz/Y3UzFijiugJtyPp5N1SrzjoJ9I7TEQ4ywk3JKNFfkGH3W79x7q9FVq02KJUqVKoQqoa+1FTESJIWsEiZQEZrZjIGPZU77D0qnpnjHh2di5YmKvHBK6MN6sqEgi/fXPbO+kbBRlTPiSWaLDpK4ikaJJApvnmVSgJMmuthbW1KSCDCbTzNHnkkCN9bPYDgnJOix3CjMAFLDWiGIxwWAGNiS56uMve+Zmtc57Gy6t4KayYlBCoxHXRKiLOzPJ7GWeVJb5g3DKB33oNg+nGBxMsQlmB0fIsmGmiikY65kaZbFggIA39prXqc8EDceNcYZgXLSQusTSaXbtpZzYAXZGUmwtdjyrVtiM2UqzqesiXssQLPKqtp4E0IlxWGdIXw8iIuOCrCBE4WRl+3jbKAMvZWS+a17jXQCq9pdMMOkpw+InQTpNAvVxxSlsxyTKtrG4K2uwNlvryqiBj+0limaN2cgRxFey7m5aUEkqDqco38qog2mQiTO56ovMjlhlCjrnEbm4BAGUIfzDlVsm0EjxTr23cxRMyRoWyrnmCsxH4jnA/Iax4vaMSxTw/ayFesaRooHkVOsdpMpyjtMAdVW7btBcXhAlhITLFecXzkuEItkU+wvMMFtfvJoNtjYZQFk7S8RxX9RRWXpJCMpTPKGjEwMSNIOrO5uzz4DebGtKSR4iEMrB45VDKykgMrC4II4EWrPmwxyLzH4srg/I4n/iKaPLZiVQ3yniNxUnfa1dpg8essaunssLj9D3jdXMbb6IuAWgOcfgOjeR3H3Vg6FbXMczYaS4z3KA6EOB2lsd1wL+XfWSDnB6ZGzJGGSOqHQ7vNVc0YYWYA+NMrUiabqtGSqKI4lT2QB4C1LHbRSGJpJDZUFz8gO++lJjrXFfSxjyuGjjU/wCI5J/Kgv8AErQYd5UXLg5XE4+fa+MWMEqmpsN0cYOp/NqB4kcK7k9HIEh6pUGW1jzPeTzoN9FGy8uGlxDDtSuUT/047D3vm/lFdW1asj6BYlseMdLNg/VXuRdGJyt/+TXJvjLbq916V7CGJwsiWu1sydzDUfp514W2z2vuOlOxy1LcVljpexAbRa1qmuPa+80wwRFSGFNMFGqPajDjXvv0ZdKzjMIOsP2sJEbk/eFgVfzHvBr576jSu7+iTa3U44Rk9mZSn+YDMvwI/wA1Wime+5qVUh6VECBPpC/8px3/ALaf/wCNqt6M7MjXZ2HhCL1ZgjBSwynNGC1xxuST51v2rs5MRBLBLfJKjRvY2OVxY2PDQ1ZhoVijRBosaqgvyUBRc+QpF7B0eU7FCvBsWLEG+G6/EoFY3VpITIMNG994Fja/FRXofTLCQSbPxC4sL1IictmtZcq3VhyYEC3fas0fRjBHCfUmAkhLMwV2JbM7l8ysLFWBY2I1FZ1+jiBionmxWIjTVIZp2eMHgSPvkaEZr2tVqSfDI01yc9sr/wAJ0c/On/0pqKdGMGn9u7XlKgyL9URXtqFbCxlgDwBIF+dhyo9F0VgSPCIM+XBEGHta3EbRDNp2uyxrRgdhxxYjETpm6zEmMyXNx9kgjXKOHZAqOXRFJGTD7LZsZPO5kTWKNAr2V0iTPdgN4zySDW240P2dj5cLB1Bw5Mql8r541hlzszjEM5a6hi12GUsDmsG0JIQ4hwk4WPMOsm1zgcTwtVOzgc/+Esn2GF3lRbSXmKC09mWBzsGeIO0TPoMLExjyAyxAu8zRZ7hDnxDkcbJYcDXVYGBYVWKMBURVRFG5QosAPIe6sO2nWQpA6nIRnkVVLWA0jXsjTt9oH/tGs8M5cYQv7azlHuCpzLhsQL2OozCzeDCkS3kqGLZB18UgNiyg8iwBoXtjYkc5V/ZljIZJVtmBU3AP4l5g8+FW4+JTNCSqk3fUqD/yzWDr3tOqpcZ5dc4HAcLUGSSoOFp2gvG97mk8mlA3LRpGYt8yJEeSvk7EpHIKGvzyqKIQQhVVE9lQFHE6czxPfWeT0oJbsvjFzXAfTDEcmHbgOtXzIQj4GvRokrlPpN2eZcGMouyyIVHMsert/uFaPDx08gzdmXBYDqYokilayIt1BFtRc6eJNFma6XHEVyuL6CurIsc7pILlpVJZ2vuWzEqAOGldQ8RjRUvcgan3n40c+5oh2AUkOZiXlYC/4rCuK6RbLRJ2CnQ9oG9/Guw2v0X68tmY2ZSoXUBcw9oWI7XHW+6uZn+jqSFGdZnfKCQra3t8PKixyUeWDki5cIANCt+XP51UsQI/fgaplxugqqPF6jxI8iP6CtZjNM2GFtKhsvGdTiIpBpkdG8gwJ91T629+6h2IG8dx/pVEPqMPSrPgXzRRnmin1UGlTBYTpnUEWO404pE1m6DDnNo4Yxt71P740Y2ZtESr/EPaHzHdV8sQYWYXBoBjNjSRtngJNuH3h3cmFZtMsUrjujVqjljpls+50DmlmoLg+kyE5Zx1b8zop9fZ86LAAi4II5g3FGp3vEVLG47SQO23iTh8LPJDH1rKry9XmK5zvcBrGxIvwoZjdrQJgTjUMnVjDo4COVLKqkxp+a72v310ZUcda8pwUZE8exe0Fw+L+s3INmwaWxES5jv+1ZUOv3edWrlyBwdxsvbkLYH6/qEeITOWN2URoQVJ5ghh4k86BS9KTKuHEeFdsbOiYswJMY1hUq0ayTSkDL2Xy2yknloKBbUY/WJNjKDlxGKGJFgbDCPfETgkc5EdLcn8qMPtBMDtWdsV9lDjEh6mdtIlaFShw7P9zTtC+huaFtR+7zz799C+eSvaXTWfCtCmMwhDvIkcMqTmaJjIyo4LlQyuFZmAK2IU60ukG08dDjoIoYY+rkkxFlOIyjEfZEnrPsz1dvaFr6i2lZ/pB6VYeSOGCB1nb6zhXcxEOsSiZLM7LoCxIAG83NFukTZtp7N73xVv9BqS3VNrdp/sHV9diO0OkLmVMLhcP108SxySDrckOHupCiSSxJJBNgASd9bdjdIn+sLhsbB9XmcM0JEglhmCi7iN7A5gNSpANudczNgUg2lilxWLxGDXEsk0EiOkcMn2axsjO6ECRSu640IrRgYYJtoYdIcXjMccOzTNJ1kT4eEhSgDusYzM2YjKpvxOlHHEuX28/wDhTk+EHNh9MZsViZIo8LaKCWSGadpAFBT2Qi2u7EZSRoAG3mjeJmDSIm/tAn/L2h7wK5noVibR4wDecbivitFcRj1gGZiBYgsx8fZHef6Vnz56mox7q/4GY4WrNbWDsTvH61hkk7Ra4IG+xrRPh1fOz7hZhrbvvehmGjgubZQSTcghWN+ZGprTIfFBAIGOlU44ALapyMAezWPGOSKFsOKtnjnTbZnUYhimiPdhyB4iuZ+s16Z0s2f1qMDw1B5GvLZkIJB8DWvDPVEyZ4aZWgxFir+YB99Qkk3+FD8LJu7r/rW1Rcnv09acZj6f2aLQxjkiD/aKVWxLZQOQA9BSowB/rLE6XrTBKTo2hHvqYkS9syk9xBPpWSZn67NoI1W1wb3JOt+VIcaQaZrJps9MzVG9Z2xlFOLwkcgtIit4jXyO8UKOwMhvh5pIv4b5k/lNGSagXFJlT5GxnKOyBsb4pdG6mUcxeNvmKdWbNmaCzWy51MZa3LNcG3dWxphVZcndSJSXFsO76Iq7ObMYrNa2YhM1uWa97d1RxIWVSjorq2hV1DKRyINwRV64a++rljAoVGcvIpuKBmB2BDGuSOGJEuGyJGiLcG4OUC178aInDrcEqCVvlJAJF9DY8L1IvVTzUa0wB3Y2NwscqFJkSRDvWRFdT4qwIrJHHFAgSFEiQbkjRUXyVQBUMRtDgup939aBY3apuRH2m/FwHmPl6jdWafiHP5YevQfDD3NWP2okAOgDEk5VABLHedN7d/rQPD7PlxsgaS4jG4DcPDme+iOy+jbStnkufn3dwrtsFs0IoAG6t3hfB/VMrJ4hY1phz3OSjwRnhy5yrQkxvbW7RHQOOIZCp/zVjVQbqkUV+JMXd3mici9RtR1JsmKjzjl1sfLvK5r/AJVq/sgmtGVaXsVhyXHcGbK2K0V2aV3JAGQ2yC3EAD2uZrRigLVdicaqjUiub2v0jUAhO0e6s8h0bbsG7dnCg3ryPFaux4Em3yr0GbDyYgm+73VxvSDDCOTKOFPwbMV4jdA2LQ60T2YmaWMc2Uf7gKGJ30Y2GP7xH+dD/uFbDAfTwpU4pUYAoNkRoSUWxItfiPCs88OIPZDx5L6nL2iOR4VNNpniPSr0xynnWBZ4y4Y/Q0POrZexYNwuLiqMJh3VAHN21ufE3q1sT3G/AAfOqo85NW4XsVdFpiNR+r1OPEZrjcwNiKbFSlBcjS6jvuxA+dL+CuQtYwhFPYVEueAPpUDG53D1sKXsvuoL8WTaSqHxAqL4c/edB4XY+lUuicnf8xyr6DWs85T/AA9+v6BpIhLj9bLdjyUXNYsTMfvm38C6t520Hmb91bHBItcKp+6gt621PnUsPs7kLd530uPhcmZ+Xnsv9+9g3ljADNh3k0tlU/dG8/mPH3Duops3o6BYsKNYXZoFblS1dXB4OGLd7v3wjPkzylstkUwYUKNBV9qRNCNu9JI8NC8pBYILkKQCfAnS9bG0hCTYM+kDYrT4UmElZ4j1kRBscw+6Cd1/kK5TofJPOjrtBXhlQ9k3VVdTexFiRmFtdeIqe1fpWR0DJDKRa4W6389az9G+lGJxUUkjwIiKbLdzmfiSAV4C3HfWfLLfdbGnFHak9wbtnOJCty1jxNQwGyS57QsKPT4C7XKkE65SLWvwrRHCEHfWFo36tjHPhlijsorx/pUbyt4161trE2Q+FeMbTxfWOxG4nQ8xwrRgVuzP4h1GjOjXUEbxoaKbMksyt+HX01FDMEe1Y8aKbNhsxFbDCfUUbXAPMCmoHsnpChw8JJFzHGTrxyC9KiAJfWKcYsjdUAlWLGK8nHJK9jqOKC2D2xEyjrCI2/Cxt3XB5Vdi9pxxKbdtrXCLYsfAUHGGjb2wptz91WLFGGzWF+dtfKu3j8RNx3juY5Y0nyZtnY2V2kkdcuc9leIG4X76t+qTOw6yUsqkEKQBqN2o3+dbhjAfunxpGZzuFXHHkbu2RyiWWfix9wrPPOq+2/qb1y/Sba+MjkKwo7CwN1QuOPIVyW0ekm1FU2jkG/fhz+lb8X/myyLU5L82LeVLoen4jFqiFrMVAubKzG3cqgk+QrLhNsxSC4dgMkctjFIhySuyRtZlB1ZGFt+l9xFE9hYYthI+tBDNGM1t4LLr8TVMvQrDuys6s7JFBChYRsUGHkaRXQley5LakfhFgKVHDji+CnKTJx4yBGmUvrhwpm7LHKHF14drT8N7ca3LtOEQyTZj1cRlVzkckGF2SQBbZmIZGAsDfhe4rC3RKE5zebNIJA7dZfN1rhzcNdRYgWsBbduqadGlsyNJO0bSvOYyUVQzytNYMiK+UO1x2vujU060DRrm6Q4dPakA+xbEgWYkxKLs6gDtW5DXuqUG3IXfIrNmu6i8bqrNHfOquyhWIsdATuPKh8/RCFo2jPW5ShjU5hmjUs7DIxF9A5XW/Z0N9b2x7FWNw+eVgrySojZMiPLnDMMqhjpI4FyfaNS0Si/aWK0sKB7R2Yk8RSQZlJFxcgHxsRfdW7Ey61Qi3G8gE625CsUpapG+MVGICXoXh7glEGUggW00Nxe5N63tDApsSCSTpfieQrVNGvFSe61/jVAgVRpEoA/KPhSmw6BiTlme/wDy73O/T7uvHS1ZzITuFya0xxGZiIgFRmuzW00AAvzO/SiO1dqYbZ0JkkuzAblXM7E+yumiAmwuSBVqDkRzUTzH6SMY0CLCTaWUZmW/aSO+9uWYggDfYGvNmWjW28Y+JnknlN3ka55AfdRf4VFh5eNDJI7XrZCCiqRjnNzdsyXsbjeNfSj+FYELIvnQJhW3ZOMyMVb2W9x50Ys6kYqQbma3DU0qzi/BqVQh72mxhVybIFFAKmBSEWwemzBVybPFW43FCKMuQzBbaKLtqQNB51jbpJELXEmrFQDGwLEEg5QdTuJ04a7qagTauDAq1YRWJNtoVchZOwL2y2LDT2bnXfaku3ozuWXiP8JhqGZbajiVNvEHiKNFD7U2MJl0Zo2/Ehsf60JwXQwq4abETTAahWbs+YAF6KT7eVAxMc1haxEZbNcDRbb94qa7bQh8qyEoGNihXNlF8qlrAnzqtKe4aySS0o3othYU5oZH0hjP3ZRbeTEwHshuWu8ajSiEE2dQwBFxex0I8aMWVdW9gAbWN73vpf5UkhbnxvvPdv58dK00qT8Jd2HrZRhkIzFt5JPlwA8qz4+TS1bWNB8dNqaqSUIUg8fzSsHYl9QOJIA8619XlsKwIbzJfhc+42+NbsQ+8+VZYdzZPakYpsb7Wl7Xri+jnSDEbSxEyx2EMRKAge1qRmZr6DRtBvtR7a+IVIXZjYAEnwtXnXRjpW2BgmESXlnCdWD7KnPJmduds27iakUpJtkk2qSO76QdJFwZjwmHIabKLngg4yN3k3sPkK4T6S+khbqoBuQdZJrcs5HZufU+dHOhvQ6RmOJxLFnkOYltSSeJrz3pS/W4mVxuLsB4Kco9wp2JW7FZdlXUF/Xzx8akMUrD986GzggmoxE+/wCVaTLYUaFSdDWeRLG1Z1xFjWuGa++qITXHSAWuaVNalUKPrsVIVEVMUhBMrxN8hysFOlmNrbxpqDv3edYo48TxmiJ10CWFrL330s383dWzGgdWcyFxocq7zYg6ajx8qFYTBRJmKYMobDgLnMCCNDyY8+NOQDNsvWkKBKitqbi2ouutiDoNRYEbwb8KhKZiLLPErH2bAblYZtDe+lx3aViXAQsGDYJwAGJBVe0eySF7WtzYDwNJ44mCo2CmKi6DMoNhJldr3f2bmxPNTRlBBhOQwWWHNdQOySAPvXF7km48KryzupKTxXzNayhlIAsFPHQ6mx8xwqkiiD3+rSkoyhSF0OXsKR2rWAG88BUFSIuzfU5Q0avlfIBm7NiqHNvINtbbvCoQ0f3m1+sgvY6ZTYm9l1vpccddSOWslXE6faw6gXGUtZrDcQRdb33661ljwsWZR9UcajVlFlsy9onMbnUG/wDB3UQXYMAZWEa3U3U69k3VtOWqqfKrIacGrhFEpVnt2iilVJ7gSSPWrqVMahCnEyWFc9i5rmiW1cTYWodg8PftNu4d9Y8z1S0o24Y6Y6mPh8MFGdt/Duv86yY/GADfV20MXc5RuFYMLheulCn2F7T+A3DzPzpD/tQ7/JgnbGx2lwss0hyRIjyBfvPlUlfBSbVyHQTYizzM8nswhABzJBb9+NeodNH/ALhPb7yiMDkGZV+FcB0HLXmEQv8Aa688qIg057705rTB0KUnKas7vaWJEWHkYaBEY+im1eAxkMgB4fv4mvY+mWIIwE/elvWwrxnD6H98Ln5UzDwLzcmTF4Lfbw9ND86x/VT7291Gi3HvPzv8KpVxlN+T287D508QBmwun78agoIo6MOp7tP00qhsCDuqEBnWHnSrT9VNKoQ+vxUhURUhSEWxpFJBCnKedgbeRrKMFL/1z3/ZrysLX3a61qyC97C+6pZByHpTECY4sDKCCZybEEjq1Fxpcd27h30xwE2SwxBDa2fq1OhFgCNxsdb1uyDkPSl1Y5D0oyjCuCnBH25I7V7xrfUHLaw4Eg+VNJs+cjTEkHn1SW48PP3UQ6sch6UuqHIelWUDm2bPbTFMDa1zFGdddbW7/dxqzC4GZXu+IMi3JymNV0KgAXXU2IJ1591beqHIelLqhyHpVkJ1VPJYXqRiXkPSsGNdRpoOdqGTpBRVsHyx52zN7I99ZcZtDgvhVG0tpa2FCcRjgilmuQNTbU24m3G1c+UuiOgo9WbZJbKSa27HW0Z/ExDN5+yvkNfE1zWL2isoQRMHDkBSNxvXYbGw1k8Pf3/GqxrcmR0gV08xAjwDE81A8dSPhXMfQ3FnXEP/ANzT+Vf0pfTVtcLHDAp1ZjIw/hVSo9Wb3Ua+iTZRiwCswsZCz+VyB7gK1P7pl6lv0l4Qf2fOyixAFxwPaFzXhcO/9+FfS3SDACfDSxH/AJiMo8SNPfavmmaMxkq4sy3VhyKnX4UWPsDLcTybv3zrFK3ZH73n+lat9+41jnPut8TTAC76zarkn+dYZKSyaj98RVkCeUcxTUP6+lUIfXgp6YU4pCLJCnqIqVGih6emFPRoEVPTU9EQVOKakKshXiJLKTXMbSxu+j+0pLIa4/Gvc1mzyo04F1MrG5qMsQykmnqnHSWTU2HE66elY0rNbaStnNYHZEoeSbCWUI2UKdAWK3bKCLW1UeN+VbMbt3bMSWWAqPxRxrK2vhe3pXQ7Cw2SNUI4knvJYkn3116y9kWrTF9zJLd7Hjmxfo+xmOnE2NDohILNL/iMBwCnd52r2bC4ZY0VEFlUWA8KZZqkZKtuwaGlavJfpX6IkOMXEvZYZZwBuP3ZPC1wfKvWb1XJBnBDAFToQRcEHgapOnZKPlzUH3fvxquZb39f1r1jpd9FGpkwZAvqYm3X/hY7h3GvPdq9Hp8OLzRsgva+hHqDTlNMFxaAbNu8vdpTJapyxcqzk2NMALStKqi1NUIfWP8AbgvbqpbZUfN9nazmyn277+7hV821kW9w2knVbhvyhi2/2QDcnuNZYmheMsM+Tq0S5V17KklCt1BJub3HdTx4aByASXOaRO1c9sDt30FjaO191hpvrApPo0NpdjSm1hdg0ci5WCEtktdstvZcm1mB8KY7bULdkkUHKVuouysyrmUBtwzKSDY2O6qoGhN1vJ7aE5kcdsBEUXKgagL63qSQQ9jtMbtkS5Jt1b3Ki40GZALnfYa7qrXNr5ZLr+/v8yaV1TCGHxIfNl+6ct+B7Ktcd1mFXVjwHVjMsfE5yLH7xK6XG66HTu8KsGPS182mbJex9q9rf13VqhL5fmaFtb7GmnrJ/aSXtc6XBOVrCzFNTaw1UjyrXTVJPgBqhUqVKiIC9u6R35b64+aW5rv54gwIOoOhrmm6M2YnN2d9ra+F6z5sblujRhyKOzA2Hw7ObKL10OB2MAuupO8/IVOTZuVAV0tvtpv+NadkA5jck6cTfjSIzWPKoNbvqFOTnG1wD9o7Oy2I04VKKUgWbTkeBrdtLDsWJ+7bnoCO6oQICtmprdt7ULXCKA9qsWWpthWXWMj8pGlSWdh7UXprQ0EJZf4TU+uPI0hiB+Bv5amJf4beNv1qEKJFJGtc9trZqupDAMDvBFwR310jsPGqGhDb1HnrQtBJnlg+i2KeRjEzwqBruZc3JQdbedct0m+i/GYZiUjOIj4SRC5H5494PhceG6voCOAAADTfu0rXHFdRWiLpbiJc7HyS2zJb6wy/6T/pSr60+qDlSo7KMWG2TkjMea4IUXy2PZ89auh2YquHBNwXY8jnLHXwzkA1RF1y2DzRG9wtxYsbaD4bhUgMR/1ITpusQb2/F491Ylii68hmtmp8ADmudGdZCPyhRb/b76iNlDTU6Xy20y3fPfv1y/y1njTEZbNNCWBQ3C27IH2lwSd7buQ79atlScjsyxA2IPZvY23jXx0PdTfhQ7e+QdbLkwJBur2uMp7IP3na4109s+lOmy1AABOXs9k6+yCvwPuql0xGfsSxZDvDIWYabgQRx586aMYiykywHQ5iEIBJa6le0bDKRpxPK9MWOJWplw2VoRnOVhZtBcjMzb/8xF630Kw31gsCZYGQkGyqbldNzXsTo2thTlcT1dhLDn07TISPYIuQCNcxU+APPRkYKPALbfIVpVkwMcozda6uDYpZcpG8kE7iN1tOGt610ZQqrljBHjb41ZUW4VUuCIoxjBUI5iwpYDD5VvxP7ArIoMsmu4fDlRUVjw/bZHlrZbL+Rs/ljp9SnELcUPjThUJ9vWNjBiOOoiLDsmx1Hjcc+FaJE5VpyAwImNuBqNn5imE9t4PpUxMp3H36+lJGDZW5ioshG9h51VjSQt1uedhr7qELiZN9jbn1d/eRQSlQyMHJWGjMBvIphMLX3CgkG1u3oVY8VKhT8L1ujl65u0QANyc+8nj4UKnfBbx1ybIpMy353I8NAPhRNN1D9Lj4c+Nb420rRHgzS5JU9RvT1LKOdiXDjLEsLhQzqoEbhAbMG/ykKd+huOdQw7YTK2XDuFkDFh1LDNf2gQdfL0rS8GJ1CzRjXjHcgZQNNd+a510rRDFiL9p0PZcaIQMxa6EjW9hYHUX1pEZeYbQMhiwRkES4e7Z1JGQ2RnSwL62U5TbXy31dfDSNd8PKGkEjG6NqFVg1ypsCRmWxte5HGtkEGIBu8yEWIsI8ouToRe599PHBidQZkIymx6vtZ73Bvuy20tlpykBRlaXDKwfqJM91taNrjXOONgLqDyv33qzEJhwRGYHazg2CNluO0GvuYXRO6+WrmgxXZyzRae1miJJGm6xAB9rhbUVesM9xeVbBbex7T5LXb+HNrYW4ebEygUmIwinMuHluSFv1MgPYYgatuAzMb7rHTlUI8Hgig/ujAKQluqZSLgSC17XHZXUbiBRN8PirdmaMG7ntR33qcqm1rgEjlcL33rXgkmBbrnRgbZcqFSNO1e5N9d1FZRfhoVRFVBlVQAo5AbhVlNT1LIPWbHy2XvOlaKG7SbtgeAHiTakeJm443XL2Dxq5bk9ljVvKt0swUFmIAG8ndQWVSpynfa/l+xRLBi8VtDv0891Z/B5WvsWqaGZY/UivGY1WQiOWNWb2WJDDfrpcX3EVCSQr3isE2EQgOcEC7e0LJm7IGXU7+XlRFjW6YqIwlvuquZbjTf4UjHbWpD1pDGo5/EbVdWsXYd1gPlUJNtXFjJ56USxe2AptvI50Lxu2gykEix4WHHupD/E1JX9IzSKy2KxtyYDKw7wwrNGrgdo3tx4+dVBImHZKqea9k+g091aFQ29oH50A1KjTDi2cp2tY2LAfjutgL9166HCYvNzHMGuLzW3UTwm2cvtC/wAabCdcicuK+DrM1KgY6QR8z6U9HrXczfDn2Ix7FhBvla+mpdyTYk2JJ1FydKnHsKIG/bOiqAXJsFtuO87hvJ3aWoNJjgCAIV45joRuW1u1rvb+Xfxp4seC6gwqFJGZrqbCx/i36D+a2tq56ztfUvUb8Ndv0Dy7Gi7Js11YMDnY6qcwOp1sfnzNEga45MfprCgNhcBgRfjY37txHHhat+DxceQG3VyEHRSDlPDW9j8KP+pXVr1K+F7o6UGpA1mws+ZFbmAavBrcmIaJinBqINPemJgkr0qjenvRWSiV6zY5OwWC5mUXUDeSNQBfjcVfeler2fJRzEmNeSXMyNHoBZrXNr66cNaJ7PlIcC4sdK14rCBlNhqNRQyOQqQRwrj+JbxZ1PpyasaUsekNSXtw9D+tZyAfGq12mD7QsfdVksN9xsa6kcsMquDsRpcXuVvAeBqntDhcVdmI0PrUg1UEY2gRjcopP8Sj50Nx2K6trCMAcLICPW2+jbkVWTQNDIy7nNvjg57SjlrGp+VUx5FFgT4V1IXkBVGJwav7a35HcR4GluA1ZUuhzPV3qxIxWzE7KdLmM5xyPteXA0NGLANuPEcfTfS2qHKSlwWGDwpqbt/gf+U/pT1dF2g0NnL+KT/Ub9amNmL+KT/Ub9amJl5j1FTWYcx6iubHIxLRAbLX8Un+o361YNkod+Y9xYkehNTWYcx6irFnHMeorTGYto1JoLCrA1ZROOY9RUxOOY9RWmMxbRpDU96ziccx6ipCccx6imqaBovvSvVPXDmPUU/XDmPWi1oqi29Pes5cbwRfxFTWYW3j1qKZWkuvVXVg3UgEbx576XWjmPWm6wX3jdzq5ST5LSYIkgbXKDYG1b213GtLyC28etD5pLG4pGDDHDdPkOU3PoJ3Yb6irGrBMGHI1SzW5etaG0UWdZSzVT147vWnEw5j1FDZdFtu+kSar69fxD1FMcSv4l9RUshaapMIvcgeNhS+srb2l9RUXnX8S+oqrLLMi09Z+uXmPUU9XZRxiirFFNSrzhvLFFWClSqEJgVYopUqohMCrFFKlUIWCprSpVRCwCpilSqELBUxSpVCFgqYpUqohRLWOWnpVZDFLWOUUqVWQxyiscq0qVXRCgKKsVaVKpSIWWpUqVSiH//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6630" name="Picture 6" descr="http://kellieong.com/carrots/wp-content/uploads/hhhw_thumb.jpg"/>
          <p:cNvPicPr>
            <a:picLocks noChangeAspect="1" noChangeArrowheads="1"/>
          </p:cNvPicPr>
          <p:nvPr/>
        </p:nvPicPr>
        <p:blipFill>
          <a:blip r:embed="rId3" cstate="print"/>
          <a:srcRect/>
          <a:stretch>
            <a:fillRect/>
          </a:stretch>
        </p:blipFill>
        <p:spPr bwMode="auto">
          <a:xfrm>
            <a:off x="714348" y="4143380"/>
            <a:ext cx="1928826" cy="2580200"/>
          </a:xfrm>
          <a:prstGeom prst="rect">
            <a:avLst/>
          </a:prstGeom>
          <a:noFill/>
        </p:spPr>
      </p:pic>
      <p:pic>
        <p:nvPicPr>
          <p:cNvPr id="26632" name="Picture 8" descr="http://www.cosmenet.in.th/images/news/PanteneHairFall_Thailand.jpg"/>
          <p:cNvPicPr>
            <a:picLocks noChangeAspect="1" noChangeArrowheads="1"/>
          </p:cNvPicPr>
          <p:nvPr/>
        </p:nvPicPr>
        <p:blipFill>
          <a:blip r:embed="rId4" cstate="print"/>
          <a:srcRect/>
          <a:stretch>
            <a:fillRect/>
          </a:stretch>
        </p:blipFill>
        <p:spPr bwMode="auto">
          <a:xfrm>
            <a:off x="3143240" y="4191769"/>
            <a:ext cx="2000264" cy="2666231"/>
          </a:xfrm>
          <a:prstGeom prst="rect">
            <a:avLst/>
          </a:prstGeom>
          <a:noFill/>
        </p:spPr>
      </p:pic>
      <p:sp>
        <p:nvSpPr>
          <p:cNvPr id="26634" name="AutoShape 10" descr="data:image/jpeg;base64,/9j/4AAQSkZJRgABAQAAAQABAAD/2wCEAAkGBxQTEhUUEhQUFhQXFRcXFRcWFBQUFRUVFBcWFxQWFRQYHCggGBolHBQUITEhJSkrLi4uFx8zODMsNygtLisBCgoKDg0OGxAQGywkHyQsLCwsLCwsNCwsLC8sLCwsLCwsLCwyLCwsLCwsLCwsLCwsLCwsLCwsLCwsLCwsLCwsLP/AABEIAJEBXAMBIgACEQEDEQH/xAAcAAACAgMBAQAAAAAAAAAAAAAEBQMGAAIHAQj/xABDEAABAwIEAgYHBgMHBAMAAAABAAIRAyEEBRIxQVEGEyJhcZEygaGxwdHwFCNCUoKSBzPxNFNicsLS4SRDorIVFoP/xAAZAQADAQEBAAAAAAAAAAAAAAABAgMEAAX/xAAsEQACAgICAQMEAQMFAAAAAAAAAQIRAyESMUEEE1EiMmGBkSPR8BRCcaHB/9oADAMBAAIRAxEAPwDnOHppnh2ryjhkbRoLzZzPWoLwroTXDVyl1CknGHy5xWLLOK7DEJp4hIeleawG0wb7n4fFNqjC3fgucZvjOsqvdwmB4CyPp8anKwzlSJX4qZROUYF1V31H9Unoum3P3fXvXTujOXaGNkXiT4lbpvgtGeEeTDclydrQJCsdLCDkvMLTTfDUFGKstJ0VnPOilLEMgiHcHAXBXM82yF+GfpqCx9F3Arvow6U57kzK9NzHgEHzB5hWi3Ei6kcSbhSL/wBUyo0JHePaCpsZhHUahpu3aYHJzUbRpi0Rf3laE7INUC4ZkW+oTCgYUTqf4hw39e6lp/H/AJRoA+y7GEbFWyjmIey+4VDwzoTjB1oPvUpYkwqRYWVFu+oYQ9I2RmGo6t0jSQbAXlROKZYvDgCRZK6iV0x0CVyg3oyqg6ilJFUCvKgqFTVChqhUmiiIyVG5bErRyRjoiqodEOC86tCziGVqHXUlRqjYLrjiR7lCHJjlmANep1YMEgmYnbuQOLo6HvZM6HuZPPQ4tn2IRlFycfK/9AS0HqLFvXtM2UVe6ZLYDfDPRoqJdSBB2KNLSACbTsO4Wnz9yEkBnr3IKe0iXlCjdGJw2wrrI+i5KaJR1CoouOxGMH7IYlbmooCUzQpWG0FMykjsS0G4RWRYVtSrDrgAmOcRb2qjnqytkWV0hrCtWCw8o6lhmkadIjwiPBZg2NY/TyO6x5Vykm+hedrQg6d0m4fB1Kh9KIb4vMD3k+pcSmy6j/GzMrUKAO+qq/wHZYD5u8ly123rXsemxRhHXkg5N9jzorgesqydmx5rq+Bp2C5/0LpQyeZnysujYKIEkDxslyu5mjGqiNMIE9wbUpwbQdiD4EFOsK4BNjRPIwrQoa1KyIbUC0qVBCu0iCbOd9O8lL29YwdtknxHEKn4KtLfrh9QuwY2mCFy/PMt6iuS3+W8yP8ACTcj2E+pLB06KTVqzehTBB5T7+XrUAET6vYpsNdrhy+vdC9e3jzAKsiLJKJTTDFKqCZYUphCwZVUkwfUn9OpAVUwj4IKsAeSFnyx2Uj0R4yvOyWVEdWQNRLSSKIGeEFXRz0DiVCRVAVQoV5U9VDPU2URopcK0F0GT3DjChK1bULTIMFRntaHGQrsa4NqUg0HjIJAPEgD4phR6OzWIdam1oeT3EkaZ/Sb8goMVhBVcx8gN09ozw3EeZTXC5w2rUqssGvphjTzjXJH77eC8vNkkleO+t+a6/77A7AsDi8PVqtpfZ26XHS1xie46YkecqdmSU6bMcNLXdWDoLmtLmzS1iHG4id+5D5dlL6ValUcWQKrRAdczxE+7dORXa+rjaGoB9RrdM7GaIafKyVSxJvhJ1Sb231Jb/uJNuyvdCqU4pv+R/uTfA5KyMTiDR+0VPtFZrafZtFVw2daePG0QF7kGUPw1U1qxY1jWuk6p349wUeWjradWpg6jqeINZ73AvIaWuqOc2WGW+i4XjcELS5453K9aTa/fkWTd6IMwo0H0XGth3YSqPQ+7cGvPAamtAO0XHFDVMgwdWrTZQxBOp0FkEuMS5xDiBFhyVhZXrNw1YY5zHAthghuokg27IAJmI5RKV4DLMPTxVF9HENeQ49glpcSWPBIiLAHkjHJCKfFut/ldfOxU2QV87oYOuaLMMNNMgOd2STYEwCDq34kI/pbjadOo11Six5ewdWA0NiD2i48oLYseKp/SozjK/e//SFYOnLtRw/cx3+lN9MeME3Uk333pfx+qDW0wfFYWnWwzq7GaC10ECI/DOwE2cOC2xWVBjR1dJr2Fs69TZ7jffmpsveBgqjSJBqXHd93PuXucPqVS00nxT0xpa4tveSY3tAjhCyKU1PgnpN99dLXz/wUQkc0CiwwJm5gSfS3Kja9EZh2abWGJBm3LtfNLesXowfJWBoPFVehyC6xTApmCgFz1YOiWFcamoNJAseV1X6LZIHeun5ZpY0NaAGgQFSlJ0dkdIOw1NriB8Ed9lYAeyPL2oJ2KawhxRdeuOqNQmGgFxPcAST7FtxRi9asxyvs+cf4jY3rcwrR6NMik3u0el/5FyrtQW+uKlq1jVqPqO3e91Q+L3Fx96irbgeK0JJaQ5duj7SKTdMTFp29asmH6POf2qlaT4WHheyT5Thj1IIEwFFhquMxVQ06R6pjATqP4oEhobxJt3LGk5SZr6RaP/r9Zl6VafAn2i6aZTi6zDFQyucdHK+PfVbRpVXA9tztbQGCL+lvvvtBI3V8wuLNWnrIh7DpqDiHcZ96M4uIIyUi508QYlJM2zCpcMKZ5YJok8gkjqZc5x4NuVzbpCxStig4HFVj2nGPGB4ofM+jLgwu1guHcYncT64HrQWfZrjAzrqXZw3WBmoDU6Ly4NtIta4k+aAwmYY40XViddJr9JBEOgiSYPqm9lSMJVYHJXQZgX7TxsfDb5eSM0bjy8/6pThKupxtE9oevcJ1vH1daIszSVM0os93sR+HoqGjY/WyYUyGj3eHimEJ8O1PcEZZ4JDhnp5ljpkKGV6HiZWagawTSs1LsSFLkVQE5A4kI5yGrtUZMohXVahXhNDSQVendRciiBHBQlFPC9w1NpbULhOkNIvBu9oMHwJ4FKtjEFF8OBcJA4O2gi1j4yjMfVaSCyI08BF5d8IU1XT1rG9VqbULNJJqagx7WaKbId6TQ4XOqezwsdjh2aywNBaafWNeC+RpaNX4oLS9rm7T2hdc8Vu/0LyFFaq6QdRkbGTI8DwXtKoS6SSTzJk+aZ/ZmvqvoNpBph2l2p+uRdpJJ06XWAt+JtzucPU6XvptaTTc0AFtQAtdqFyah1DYzDD3QYDe3o7kiPHNeWBzyS0+jqqAmxIJDCZ3BGyUsqFplpLTzBIPmFY8Sxgol2kENioGS7TqqMwwMmdWkGoePBolL8QxjaTK3VtJfA0kv0MIdVa42dq7XViATbtd0COOtAUtEdGu513uc483OLj5lD45xaQQSDwIkG/I+BTurhqdKn1gZPbAAcXFo1t1iYIJgAgc5vMIDPaY+7cBdxA3Jt1OHc1gkzA6wgcYhD2+LOTTYlDiXSSSTuSZJ9aM64mJJMbSSY80xrZbTGJNECIa8lxcQ3tEupG8+i1zGk8SNufmHpUn1H0zTa1rCAHNNUEF9RlKH6zcg1NWwuzaJCq8QHJGra3Z7lHRMkovA0mOpuqOaxhZIIJq9W4h1JsuAJdI6y4Frt2vM1JrBTFQU2y4N7JL9Al1cEgapv1TdyYk90ReOkLYtxlO1kAQrDi6DZqgCzaQeBJOku6s78R24uq+9dFNdjxejamEaxlkHSKZ0iISzOEjXQrLl3SXS0B4khVdStolUaKcb7Lgc01kE+ock3/iDj+ryus5pjVRLR/+mln+tUjBYgcVP0/xxOWuZMgupj/yDv8ASm9Jk4ZGn5IZ8Wk0csw7Leoe9B4uzp70fhuPqQmYNuV6iISOwdEKYdRb3hN//hhr1ADyVc/h/jJw9PnAHkr/AIUysbW6Nd6shwuXNaNm89pM+teY2gA11gJtsJMXEnzThtIQk2bV4IHMwE0tInF2wzLbUHDuQuEoA6wQCHbg3BHIjkjKIilHchcJV7UIfAfkyrl7SCCxo8Gge5LauRt2AsOG6tjaUhD1qUJ3EWMilZxk8AOYBISgV48Dv3FXTMagAK51i8yArPafRmJHD1cQq4r6FyrVjRuMPP2In7fIASoVWyC2DxkRHrafimDcZSseqvxvYk7+A7grmZhuGrp9lte7Y3myrzMfTvDImfynSIAEW3sTNplMskrB1dsbDUY5cB71OcbCmWzMaPV09Zg9w+aQ4fE9a/TEd8yrJ0j/ALOPrgqjkX84eISvFFAU5BmbZe+kdJLZIOk3ImDuLJFVqYpjhahUZImGlrgD3OmVculw+8o+J/8AVyr+NAAvtIm08RwWL1MVGVI04p8lbAsRjR9o6mBG2qGBvkId7EHiW9twjZxA7wIutMS4/aSQ0ls7gGPNT4wjUYnyI7+O6x8ZLbTLRasBrthQUsQ5hJY4tJsY4jeD5IjEFaYGkSTBI4WBMkte4bA/kTwux30QjG1Rqh7+0Zd2jckQSe+LSt8KK1QCk1ztO4bqIaIOqY23k+aPpYao7TFQjXMSyHbtaAQXRJc4ACY2vdbup1qRDtZ06WOnSW+m8tDDOzwBJHC44K6g/NiOS8EBwmJcHMLnaWntanw2ZJiSYN5Mc7rTH4HEN7VXUQ6L6tQdG1xvv7046RZnVaBocY11AfEO+WnzUtLOK1XD0mTDnVNIPdAk+qQncI7VsTlLTpFbFeq2C1zxG0E7QGx4Q0D1BDjE1hMPeJBB7RuCXOM+tzj+o81bMbh6stFGo9znNDmgtHaH3YdG0EdZ6N7A3QVWnXGo9aS2mCargz0B1YqNIv2g4GBtfzSrG18/5+wqaYowuJqi4e8Wj0jtb5DyCjfiqzfRe9sxs4j0Rpb4QLDuVjp4evqDRVLiS38BADHl+l0/ouOEi5QmJZWMDrD2i4Ds27BM6ry0WtZLwd+f8/Z3JFdfiapaWue8tJJIJJBJOoz+q8c77rK+LqvADnvcAQQC4m4sCeZA4qwUMG5zJ1VQerNTVA0gNcyWlkTr0uJjVeBwK8GU1dLXGsGse5opktd2w8MLSAJ41AOQIN0/CRzmhK7FVH3e97pEGXE2kOi/CQD4hGU8W7SG3DQ0AgEw4hz3AkcD2z7TxTPD5Y91MVG1hpMntN0uhvpGJOwbVd4U+9SYHLH6ia1RzWNc5roEOGl5ph3aGxI8vBL7UpC80KcTjamjRrdpiNMmIGwI4hJ6hVlzfCOpTqe4zZsDjDXQSdxpduBvwVeqU1OnF0x41Vo8ouR9OrAS3ZSdYllGwkWFu4J/hsHqVewYhwJPFWXAVoKXL2WdpC+vgNJMG/JR9JKLquX1D+TS4/pcJ9kp3iRJvyUmRUhWo16DolzXDxDl2N/1FfhiZHcGccpnaO72KPMmcRyXrqTqb3032exxa4Hm0wfaF5iKgI+rL2UYmWj+G2PjUwn0XW8Df5rreArbLgXRSsaeJj8w939SuwZZjbBZ8upGjG7gXJ2J7Kq2OxA66T+Ej69qY4fFyk/SDoq3FFxNVzWuIJaB+JsQQ4GeExzSN8hoqiz1Myp9RuJ5ykdKuAQ8Hcj2lK6XQ6rApPxBNOILrh8cp58JTHKuiNKg4Fj3hgOrq/wahxvJ3uQIXO2cuKLXhcRAuosVWQtetCBxWMsn5eCajuwDP8WGtJXMqbXP1PF7mVZulWKOg33sqThsW5s6TAO/er4VabRPNJJpMsGRYgNcdbA+dpMQR8O7wTgZo0dk0yYGkSWmBJM3bvJPddIMlxoY6XMa+Y34GdxblNu8ck7xmPptfaiILebTIJmT2bm26tezPQRTx7XCCwCxBjSL8CLfUeKa9FXzX5WNuUkJBSzBv922YgmGb3uBptvt3BOeitWa/qJHcCRZLI46L0i/s4+uCqORH75v+YD68irP0uxGjDNhrnSYhomOy50nu7MesKi5Dj/v2nq3+lyg9gEje1w6B32SyAi6dLzD6J5Enya5FYLAU/s/WFsuLNV+HgknTHMA+nRqNkB2qAd/xtvCe/a2Mwoa57GuNKwc4AmxvB4WPkUvFPI3+P7ht8Uii16sPMAb8grjl2Fp1cL22g/0Gy5/VxbNUl42gzAu2Z7p38l0bIR/031yTLfYHro5xm1MMeWiY70uLjwJvv3+Ka9If5x8D7wlLl5meKjNpHoYZNwTZFVqu/Md53O42Piom1SOJ3mJMTz8VtVUKRFRtRzh41atLg46nBwkTzHI34LSvjnVHCYAHohogN42AQIW9M3XOTaoFIKq1TvJnxPHdBh52kwYm5vG0+CnqmyFCWJyGWCqHmdo3O3LwUOY1DzN4m5vGy2wrkPmDkF9wvkjo1TzO87nfn4ogg2ubbXNvBC4MXTJwsmk9gkzRpsgTVdqPady3O3LwRbzZAF3aXRAhpRBIEknlJmPBbPoL3AmyMdcKEpOwtietSWgppnUorUYdVUtC2Q5bgdV0Q9rmOgzCJyOsCARtAVkq4QVG7T3puHIeWTi9lMZipMJxlbQ1wdxI8kk6TYJ1Ah7ZibytsuzZpEE3SuFbKP6loT/AMSsjPWHFUxOqOtAHECA+PAXXPy9dUzjNNbdIkjj8lRsfkuqXMseI4H5Lf6fLqpGefp5VaE+Fr6KjHcnDyNj712PInhzQuL4jCvYYe0jx2810DoVmpNNoJuBB+B9Y+KpnWk0LhdNxZdMy62m3XTpuqRdwaRq08YBNz3IfDdJ6h9GhVH+Zjp8oTfCYrUEFicI6ZpmDy4LOmaYcb+okb0oqcaD9XD7upHr/qoavSLET/Z3H1afivW5lXaNPVOPeNMe9eNo1arpqS0chv5prKNYl4JMvx1eqZdRLGbdpzS6fAEwPFG4tsC6IpEMbAFgkmdZlAN1xnfeiodM8SAI4qr0Ngvc+zHraltgtWCAO9bca4xRjyPlIc5XjwxpaabXSbE+kJEGDB4eSf1c1BY1wpM7MAiGkQDfhN+PcVSqNRWbJMw0NMhrpEdoTG0/HzTNi0MMPmDdLR1bdIGkkwXREBxdp32vG470+6OsHWgjjNhsJg2KRUswLJaKbQ0z4kOIJGqJF9uVt9016PVScQyRE6ttucR9WSs7wdG6SGMMPV7v+FSOjb/+oG26s3TTHOpsphrNfZ1aZILogGIB4GY47LleX5/UbjBBLDrDSySIMwQdVMkH1KK9zLOUca6/K+F+b/fQVBKKcn2dD/iU4AUIEAvAjbc3T7FYOicM19RjS7qw0EiTAmwH6nea5zmGbVMTSpmrMtxugbeiGU3x6DfzngrznGc0aTDTqPDXdS0gEgWk6t/FnsTTlKC+pVL4/P6FUbdIpGJwVN7iIsTeLbkn4romQmMORy+S5czOKZqgNOqSIhzIMmOLgui9GscyrQeWEHS7S4S06XAAwYJ4EH1owk32gSjRSukn871O94ShxTfpL/N/d8EpLVh9T95t9P8AYD1FoymTsFM9iuXQ7AsLTLQbjcA8+anjjydFZy4qym9Q7kV42m6diuruy+n+Vv7W/JQVMBT/ACN/a35K/wDp/wAkPf8Awczex3IqAUncj5LpnUNbsGj9I+S8Do5eQ+SVYV8h978HPMPTdyPkVDjKLz+E+RXT6dY8x5D5ImnUPMeQ+SZYFd2K8z+Dk2Ew7/yu8ijupf8Ald5FdUpuPMftHyUoeeY/aPki/TJ+RXmfwcty7K31XhukxIncGJvCR4ik5ryHAgzsQQV244ksvbyC5RnPSOs+q4S3TqNtDD7YQlijBdhhNyZpg3WR9K6V0sQXb+4D3I/DvWKUdlGGPZZQQiNUochFoUpOVZ26lbcLsGRYwPo03Di0HzXGW9GsUPwD9wVs6NYjFYdnVvYHMHo9q7e7vC2tqL5RHyQ5qiy/xDDThHOtqBbHhN1yXro2KuvSQ4jEgN7LWb7n5Kt4fo65xjrGgC7nQSAPZzhGDu2xof0402C0cSSblN8v0kqRnRpkntPAbEklsknhAEA8Ymw3R+GyBoAIDhqMCXEE8A7zn9hQnDktFP8AUxSIsVUoNb96WAH8xAnwB39SpNLG9XWL2CGlx7IsNJNgnWcZTqrneG9kTc23JJ7yR6kDmOVFokBDFCMNXdk3Jy3RdcizcOAgq1YOsCuK5fi3UzYq1YDpTA7ViulBroPZ1ii9kcENiqzVz13TRo/EgcX05EdkElGpPwLSXkuWbZo1jSSQuZdI+kRqEsYbcSlmc59UrekYHIfFKqJkrTiw19UiGTL4Qdh6fEppjAOrpnxHlBCU03p1XpzQEcLjug3HtVW9kkgJnBW3JMxOhtPSwwZbIM6g7UJvcbCOQ9arOEeQWObBLSHCZixm/crPh85qRrLacwATpcJiTLgHRu4kjY8tkLDRI3PyAGuawgN0O/DO94FhufYpujWNLsdT5OLtttnHZLznlQh7gxmwa8/eTF4h2v0r7i9wVr0Vqk46kTYl7p4QS1024eC4Vnbek1P7tjw4NIBbqJ0kawPRM2NlzfKsja/FAhrHAvmYBJPEzxuuldKqYdhgDHA38FQ+j9PTiWmw7QvOnj+Ybb+1QyYE5NptX8BhkaRt0oy5tB2EptaGasQ55Abpk6QJiP8ADujOmmX63P31mm0MdMBksbqJgySdItEd82W38SXf9Xl4Fx1juM/hdxPerN0hpHRbTGhsgi5Nxvy2QnjnGMVCW4vt/wABjkV212cZyfLntrtJqkw4GIcJMyb6t9/NdQ6GYA0aOI1GTUrl/Gw6qm2Lk/lPmq3gsJ95OkTPCw8leKT2tZpJAcbgEiT4BU93O39ctfFIEuFfSih9IL1f3fBLiEdn383z94+SDDgsHq/vNXp/sIeKu/Q4dg+I+KpzH057TXHwcB8Fb8jznD06Loa6QRYuHfxjuPBDBSlbY2a3GkizPQlZI6vTGiP+3U/eP9qFqdMqP93U/e3/AGrX7kX5Mqxy+B29QlI3dLqR/wC2/wDeP9qhd0sp8Kbv3j/al5x+R/bl8FkaUTRKprulrODHfuHyXrembR+A/u/4RU0B45fBfqZUwVBpdNf8PtU46a/4fam9yIrxSLhjvQPguK48/enxV0xfTSWkBvDmqHiKmpxPekySUuiuKLj2NcIUxouSvBmwRtJ6xS7HYy1wFrKhNUQsFVKxUXE4AclBVwI5J0AosS3snw33WtQsbnRQ85rTUFFh03HWO3jV6LduP1aURRwDabQXaWtAJAc65LTZzzxA5d48A4wuWRSa4mXF0kkcBEG5/wAx/UdpSvOsN11RpmATedg0EkkmbAm/hTVVGiLlbs8wBDRrI0hzgGh34W/3hbweTz49yho4ouc57fRkNpi8BrhuJ2hgBPe88gvcPWpVnOI1DtaGdp2nTTYdQMbQ0sM3Gpw4gI44KGifSJ4cfzu9ZkeBXPSOirdCA4WXSUU/Lw9sQmX2RbNbCgazm2eZMWOJASB5IXXsywIqBUnN+jZmWhVhPwwNFRqVELUrwmmMyio3cJFXpkGCtWOmZslowvkonDhQ0qaZNw5EDunz/oqyZFIzD05T6m7TEiQR8LoDC4R0n68fcERjK8MA4tJ8IPwv7VNscNwtANniLxzubfPxBTBmLqMcDREvg2DS7UN5gcLT3R3Ku0KlUnq2tqapOgaXagREja8ah5g+LMZziy7tMcHTE9W4EQdQDSLRaY5dy5IDYQ3P6ocDpbG5EOE/m3JAM3mLXixIPnReqTjaJO5qEnxIdPvULcyxBBYaci9urfs+xAgze/whRZHWP2uk525qSeFzM24bphT6C6QXww+uCq2RZa4vD2taYNw8mDB5AFWHMgRQa7UYjjspuikdWT4n2lK1y0TToq/TLBPfUoVnMYDRJLGsqFrSTM6gaZ5naEXh+kWJrjqzSoAHlUf/ALUf0wqDSCIi/wCEKtZDmoaQ52kNmNhG8b+Ky5ZRx7cnv8loJy6QfjsC/DBtV+lwLh2WySZIAAcQOJ5KXF0hh2jTZw/F+JxN3Eu3JJ3RnSTM2FrGyPSBEXsL7eICSdMsVa3JeP6uSzzgoN1Zr9PF3TQvxFVuJM2FVoMgWDxzA4FLalAhb9H8H1rKz2uIq0gHsHMCSfdHrCYVgC1pIjUAfMSrO4unsvkjGH2iZzF7sI4fJMzRCHq0ghyJcrFFVDuCLri6GcFeIxGsW0LwpziGoowpKijTIBLTUwQ7Cpg5BgNaqEciKpQ5TRAH4R1kUx6XYd8KcVEjWxWH615rUDKiwpKAdbLoQuZ1CKRkTJAgRxsd+6T6kQwXk7+5Ls1l9ehTHMuN7AnsNn1F/kt8Y0Qk7CzR00mg7w0eJiXGeVgtMRljHQ2LBsDncQDPhPminHVWDRsBqP6jb2NPmiKY7RPfA8OCehLKw7Ker2EwCJJk9p3WPPi5xB7lLA1meQA8p+MepWIts4n60oHqGkKWRFsT3YC3Dg7IDGYaCnfURso6tMHdSoumJC0qN9MHcJy7DDglmYM0hBjLZRul9VrGmBfh4rnRoE3P0Tsrj0hf1lQ8htyKUOwtwOQJPqt75WrCuKM+V2xVSo3H1y+asGHpiQfqx28kEMPy21fEALzF1dJ7jsfrwVGSGNTGDSY3v4gjePf60kxeILr+p3IxPwJ9nJR4ipJ1C3zQ7Sicxw/pDXcGhzmu0ggSxpMO06htedDP2hbMzytOoOAN57I3c4vcfW4k+tJ28lIHQjYtIdvzmq9sEj0S2zQOyZ7Phc+ahw2IcarXg9rXqn/FMmyXtdCKwZ+8b9cFxxesyzXEuptLq2sfleLC3ANgexdF6Fue+izRUaPu2hzS0EExeeI4eXeuWVyDTbJKMwGcObGmIA5wQb+zZKopNtCttqi+9LKlZuhrw1zNJmN5Hogknj4Ko0MDVrBrWsEjadAAE2ElpKjxGZPqATrggm73QOQHjCDp5k+m7j39t2/FZM6Umr8F8LlHovGb5LV6qlqgaN7yXGNgG+K3xuXGuwSAHADmQYHEJUzNnkMM7kTvtxuVhzlzTYmfFeRNOKrH8muCk3fkLo5M+i0uYDqLS2GgmZ4d3rWZvl5Ibp7IDWiOI0gC8W4LMPnDnAiTa5upq1axUXmnGWl/Icib+4UNw5ESVHXC9xVe6Fq15WpNyVsikL8TuhHhGVXIWstESpotCFuFgTnA7wo4U7xdRuCZM41aFMAtGKdoXNgIKrVAQi6gQrgjFgPaamCipqZoXMVmzCpwVEGqQBKxDr1NL639qp+Lf/WqsWLaZ2H4H+dU/wAjPii8L6P6vmsWJ0KyGv8Aynfr+KFpLFilk7LYumSuQ1ZYsU2Wie09kjz3Z3gV4sSvoaPZy/Eb+o+4KJ/8x3gfe5YsWtdGZkTPR/UPe1Ls24LFiYAtPxWnFYsTCkvELZyxYuRzN0VhPTb4/ArFi4BZq3oNQmC4+C9WLn0BD9noN9SH4/XMrFi8/KaIDWh6LfUtMVv614sWL/casIflXov8PmmJ2WLFky/cNPsWYpCO2WLFph0RQNUQtVYsV4jnjNlixYmOInrV6xYnRxjEQ1YsQkA0qIRyxYjEVmzFOxYsRYGShbhYsSMQ/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6" name="AutoShape 12" descr="data:image/jpeg;base64,/9j/4AAQSkZJRgABAQAAAQABAAD/2wCEAAkGBxQTEhUUEhQUFhQXFRcXFRcWFBQUFRUVFBcWFxQWFRQYHCggGBolHBQUITEhJSkrLi4uFx8zODMsNygtLisBCgoKDg0OGxAQGywkHyQsLCwsLCwsNCwsLC8sLCwsLCwsLCwyLCwsLCwsLCwsLCwsLCwsLCwsLCwsLCwsLCwsLP/AABEIAJEBXAMBIgACEQEDEQH/xAAcAAACAgMBAQAAAAAAAAAAAAAEBQMGAAIHAQj/xABDEAABAwIEAgYHBgMHBAMAAAABAAIRAyEEBRIxQVEGEyJhcZEygaGxwdHwFCNCUoKSBzPxNFNicsLS4SRDorIVFoP/xAAZAQADAQEBAAAAAAAAAAAAAAABAgMEAAX/xAAsEQACAgICAQMEAQMFAAAAAAAAAQIRAyESMUEEE1EiMmGBkSPR8BRCcaHB/9oADAMBAAIRAxEAPwDnOHppnh2ryjhkbRoLzZzPWoLwroTXDVyl1CknGHy5xWLLOK7DEJp4hIeleawG0wb7n4fFNqjC3fgucZvjOsqvdwmB4CyPp8anKwzlSJX4qZROUYF1V31H9Unoum3P3fXvXTujOXaGNkXiT4lbpvgtGeEeTDclydrQJCsdLCDkvMLTTfDUFGKstJ0VnPOilLEMgiHcHAXBXM82yF+GfpqCx9F3Arvow6U57kzK9NzHgEHzB5hWi3Ei6kcSbhSL/wBUyo0JHePaCpsZhHUahpu3aYHJzUbRpi0Rf3laE7INUC4ZkW+oTCgYUTqf4hw39e6lp/H/AJRoA+y7GEbFWyjmIey+4VDwzoTjB1oPvUpYkwqRYWVFu+oYQ9I2RmGo6t0jSQbAXlROKZYvDgCRZK6iV0x0CVyg3oyqg6ilJFUCvKgqFTVChqhUmiiIyVG5bErRyRjoiqodEOC86tCziGVqHXUlRqjYLrjiR7lCHJjlmANep1YMEgmYnbuQOLo6HvZM6HuZPPQ4tn2IRlFycfK/9AS0HqLFvXtM2UVe6ZLYDfDPRoqJdSBB2KNLSACbTsO4Wnz9yEkBnr3IKe0iXlCjdGJw2wrrI+i5KaJR1CoouOxGMH7IYlbmooCUzQpWG0FMykjsS0G4RWRYVtSrDrgAmOcRb2qjnqytkWV0hrCtWCw8o6lhmkadIjwiPBZg2NY/TyO6x5Vykm+hedrQg6d0m4fB1Kh9KIb4vMD3k+pcSmy6j/GzMrUKAO+qq/wHZYD5u8ly123rXsemxRhHXkg5N9jzorgesqydmx5rq+Bp2C5/0LpQyeZnysujYKIEkDxslyu5mjGqiNMIE9wbUpwbQdiD4EFOsK4BNjRPIwrQoa1KyIbUC0qVBCu0iCbOd9O8lL29YwdtknxHEKn4KtLfrh9QuwY2mCFy/PMt6iuS3+W8yP8ACTcj2E+pLB06KTVqzehTBB5T7+XrUAET6vYpsNdrhy+vdC9e3jzAKsiLJKJTTDFKqCZYUphCwZVUkwfUn9OpAVUwj4IKsAeSFnyx2Uj0R4yvOyWVEdWQNRLSSKIGeEFXRz0DiVCRVAVQoV5U9VDPU2URopcK0F0GT3DjChK1bULTIMFRntaHGQrsa4NqUg0HjIJAPEgD4phR6OzWIdam1oeT3EkaZ/Sb8goMVhBVcx8gN09ozw3EeZTXC5w2rUqssGvphjTzjXJH77eC8vNkkleO+t+a6/77A7AsDi8PVqtpfZ26XHS1xie46YkecqdmSU6bMcNLXdWDoLmtLmzS1iHG4id+5D5dlL6ValUcWQKrRAdczxE+7dORXa+rjaGoB9RrdM7GaIafKyVSxJvhJ1Sb231Jb/uJNuyvdCqU4pv+R/uTfA5KyMTiDR+0VPtFZrafZtFVw2daePG0QF7kGUPw1U1qxY1jWuk6p349wUeWjradWpg6jqeINZ73AvIaWuqOc2WGW+i4XjcELS5453K9aTa/fkWTd6IMwo0H0XGth3YSqPQ+7cGvPAamtAO0XHFDVMgwdWrTZQxBOp0FkEuMS5xDiBFhyVhZXrNw1YY5zHAthghuokg27IAJmI5RKV4DLMPTxVF9HENeQ49glpcSWPBIiLAHkjHJCKfFut/ldfOxU2QV87oYOuaLMMNNMgOd2STYEwCDq34kI/pbjadOo11Six5ewdWA0NiD2i48oLYseKp/SozjK/e//SFYOnLtRw/cx3+lN9MeME3Uk333pfx+qDW0wfFYWnWwzq7GaC10ECI/DOwE2cOC2xWVBjR1dJr2Fs69TZ7jffmpsveBgqjSJBqXHd93PuXucPqVS00nxT0xpa4tveSY3tAjhCyKU1PgnpN99dLXz/wUQkc0CiwwJm5gSfS3Kja9EZh2abWGJBm3LtfNLesXowfJWBoPFVehyC6xTApmCgFz1YOiWFcamoNJAseV1X6LZIHeun5ZpY0NaAGgQFSlJ0dkdIOw1NriB8Ed9lYAeyPL2oJ2KawhxRdeuOqNQmGgFxPcAST7FtxRi9asxyvs+cf4jY3rcwrR6NMik3u0el/5FyrtQW+uKlq1jVqPqO3e91Q+L3Fx96irbgeK0JJaQ5duj7SKTdMTFp29asmH6POf2qlaT4WHheyT5Thj1IIEwFFhquMxVQ06R6pjATqP4oEhobxJt3LGk5SZr6RaP/r9Zl6VafAn2i6aZTi6zDFQyucdHK+PfVbRpVXA9tztbQGCL+lvvvtBI3V8wuLNWnrIh7DpqDiHcZ96M4uIIyUi508QYlJM2zCpcMKZ5YJok8gkjqZc5x4NuVzbpCxStig4HFVj2nGPGB4ofM+jLgwu1guHcYncT64HrQWfZrjAzrqXZw3WBmoDU6Ly4NtIta4k+aAwmYY40XViddJr9JBEOgiSYPqm9lSMJVYHJXQZgX7TxsfDb5eSM0bjy8/6pThKupxtE9oevcJ1vH1daIszSVM0os93sR+HoqGjY/WyYUyGj3eHimEJ8O1PcEZZ4JDhnp5ljpkKGV6HiZWagawTSs1LsSFLkVQE5A4kI5yGrtUZMohXVahXhNDSQVendRciiBHBQlFPC9w1NpbULhOkNIvBu9oMHwJ4FKtjEFF8OBcJA4O2gi1j4yjMfVaSCyI08BF5d8IU1XT1rG9VqbULNJJqagx7WaKbId6TQ4XOqezwsdjh2aywNBaafWNeC+RpaNX4oLS9rm7T2hdc8Vu/0LyFFaq6QdRkbGTI8DwXtKoS6SSTzJk+aZ/ZmvqvoNpBph2l2p+uRdpJJ06XWAt+JtzucPU6XvptaTTc0AFtQAtdqFyah1DYzDD3QYDe3o7kiPHNeWBzyS0+jqqAmxIJDCZ3BGyUsqFplpLTzBIPmFY8Sxgol2kENioGS7TqqMwwMmdWkGoePBolL8QxjaTK3VtJfA0kv0MIdVa42dq7XViATbtd0COOtAUtEdGu513uc483OLj5lD45xaQQSDwIkG/I+BTurhqdKn1gZPbAAcXFo1t1iYIJgAgc5vMIDPaY+7cBdxA3Jt1OHc1gkzA6wgcYhD2+LOTTYlDiXSSSTuSZJ9aM64mJJMbSSY80xrZbTGJNECIa8lxcQ3tEupG8+i1zGk8SNufmHpUn1H0zTa1rCAHNNUEF9RlKH6zcg1NWwuzaJCq8QHJGra3Z7lHRMkovA0mOpuqOaxhZIIJq9W4h1JsuAJdI6y4Frt2vM1JrBTFQU2y4N7JL9Al1cEgapv1TdyYk90ReOkLYtxlO1kAQrDi6DZqgCzaQeBJOku6s78R24uq+9dFNdjxejamEaxlkHSKZ0iISzOEjXQrLl3SXS0B4khVdStolUaKcb7Lgc01kE+ock3/iDj+ryus5pjVRLR/+mln+tUjBYgcVP0/xxOWuZMgupj/yDv8ASm9Jk4ZGn5IZ8Wk0csw7Leoe9B4uzp70fhuPqQmYNuV6iISOwdEKYdRb3hN//hhr1ADyVc/h/jJw9PnAHkr/AIUysbW6Nd6shwuXNaNm89pM+teY2gA11gJtsJMXEnzThtIQk2bV4IHMwE0tInF2wzLbUHDuQuEoA6wQCHbg3BHIjkjKIilHchcJV7UIfAfkyrl7SCCxo8Gge5LauRt2AsOG6tjaUhD1qUJ3EWMilZxk8AOYBISgV48Dv3FXTMagAK51i8yArPafRmJHD1cQq4r6FyrVjRuMPP2In7fIASoVWyC2DxkRHrafimDcZSseqvxvYk7+A7grmZhuGrp9lte7Y3myrzMfTvDImfynSIAEW3sTNplMskrB1dsbDUY5cB71OcbCmWzMaPV09Zg9w+aQ4fE9a/TEd8yrJ0j/ALOPrgqjkX84eISvFFAU5BmbZe+kdJLZIOk3ImDuLJFVqYpjhahUZImGlrgD3OmVculw+8o+J/8AVyr+NAAvtIm08RwWL1MVGVI04p8lbAsRjR9o6mBG2qGBvkId7EHiW9twjZxA7wIutMS4/aSQ0ls7gGPNT4wjUYnyI7+O6x8ZLbTLRasBrthQUsQ5hJY4tJsY4jeD5IjEFaYGkSTBI4WBMkte4bA/kTwux30QjG1Rqh7+0Zd2jckQSe+LSt8KK1QCk1ztO4bqIaIOqY23k+aPpYao7TFQjXMSyHbtaAQXRJc4ACY2vdbup1qRDtZ06WOnSW+m8tDDOzwBJHC44K6g/NiOS8EBwmJcHMLnaWntanw2ZJiSYN5Mc7rTH4HEN7VXUQ6L6tQdG1xvv7046RZnVaBocY11AfEO+WnzUtLOK1XD0mTDnVNIPdAk+qQncI7VsTlLTpFbFeq2C1zxG0E7QGx4Q0D1BDjE1hMPeJBB7RuCXOM+tzj+o81bMbh6stFGo9znNDmgtHaH3YdG0EdZ6N7A3QVWnXGo9aS2mCargz0B1YqNIv2g4GBtfzSrG18/5+wqaYowuJqi4e8Wj0jtb5DyCjfiqzfRe9sxs4j0Rpb4QLDuVjp4evqDRVLiS38BADHl+l0/ouOEi5QmJZWMDrD2i4Ds27BM6ry0WtZLwd+f8/Z3JFdfiapaWue8tJJIJJBJOoz+q8c77rK+LqvADnvcAQQC4m4sCeZA4qwUMG5zJ1VQerNTVA0gNcyWlkTr0uJjVeBwK8GU1dLXGsGse5opktd2w8MLSAJ41AOQIN0/CRzmhK7FVH3e97pEGXE2kOi/CQD4hGU8W7SG3DQ0AgEw4hz3AkcD2z7TxTPD5Y91MVG1hpMntN0uhvpGJOwbVd4U+9SYHLH6ia1RzWNc5roEOGl5ph3aGxI8vBL7UpC80KcTjamjRrdpiNMmIGwI4hJ6hVlzfCOpTqe4zZsDjDXQSdxpduBvwVeqU1OnF0x41Vo8ouR9OrAS3ZSdYllGwkWFu4J/hsHqVewYhwJPFWXAVoKXL2WdpC+vgNJMG/JR9JKLquX1D+TS4/pcJ9kp3iRJvyUmRUhWo16DolzXDxDl2N/1FfhiZHcGccpnaO72KPMmcRyXrqTqb3032exxa4Hm0wfaF5iKgI+rL2UYmWj+G2PjUwn0XW8Df5rreArbLgXRSsaeJj8w939SuwZZjbBZ8upGjG7gXJ2J7Kq2OxA66T+Ej69qY4fFyk/SDoq3FFxNVzWuIJaB+JsQQ4GeExzSN8hoqiz1Myp9RuJ5ykdKuAQ8Hcj2lK6XQ6rApPxBNOILrh8cp58JTHKuiNKg4Fj3hgOrq/wahxvJ3uQIXO2cuKLXhcRAuosVWQtetCBxWMsn5eCajuwDP8WGtJXMqbXP1PF7mVZulWKOg33sqThsW5s6TAO/er4VabRPNJJpMsGRYgNcdbA+dpMQR8O7wTgZo0dk0yYGkSWmBJM3bvJPddIMlxoY6XMa+Y34GdxblNu8ck7xmPptfaiILebTIJmT2bm26tezPQRTx7XCCwCxBjSL8CLfUeKa9FXzX5WNuUkJBSzBv922YgmGb3uBptvt3BOeitWa/qJHcCRZLI46L0i/s4+uCqORH75v+YD68irP0uxGjDNhrnSYhomOy50nu7MesKi5Dj/v2nq3+lyg9gEje1w6B32SyAi6dLzD6J5Enya5FYLAU/s/WFsuLNV+HgknTHMA+nRqNkB2qAd/xtvCe/a2Mwoa57GuNKwc4AmxvB4WPkUvFPI3+P7ht8Uii16sPMAb8grjl2Fp1cL22g/0Gy5/VxbNUl42gzAu2Z7p38l0bIR/031yTLfYHro5xm1MMeWiY70uLjwJvv3+Ka9If5x8D7wlLl5meKjNpHoYZNwTZFVqu/Md53O42Piom1SOJ3mJMTz8VtVUKRFRtRzh41atLg46nBwkTzHI34LSvjnVHCYAHohogN42AQIW9M3XOTaoFIKq1TvJnxPHdBh52kwYm5vG0+CnqmyFCWJyGWCqHmdo3O3LwUOY1DzN4m5vGy2wrkPmDkF9wvkjo1TzO87nfn4ogg2ubbXNvBC4MXTJwsmk9gkzRpsgTVdqPady3O3LwRbzZAF3aXRAhpRBIEknlJmPBbPoL3AmyMdcKEpOwtietSWgppnUorUYdVUtC2Q5bgdV0Q9rmOgzCJyOsCARtAVkq4QVG7T3puHIeWTi9lMZipMJxlbQ1wdxI8kk6TYJ1Ah7ZibytsuzZpEE3SuFbKP6loT/AMSsjPWHFUxOqOtAHECA+PAXXPy9dUzjNNbdIkjj8lRsfkuqXMseI4H5Lf6fLqpGefp5VaE+Fr6KjHcnDyNj712PInhzQuL4jCvYYe0jx2810DoVmpNNoJuBB+B9Y+KpnWk0LhdNxZdMy62m3XTpuqRdwaRq08YBNz3IfDdJ6h9GhVH+Zjp8oTfCYrUEFicI6ZpmDy4LOmaYcb+okb0oqcaD9XD7upHr/qoavSLET/Z3H1afivW5lXaNPVOPeNMe9eNo1arpqS0chv5prKNYl4JMvx1eqZdRLGbdpzS6fAEwPFG4tsC6IpEMbAFgkmdZlAN1xnfeiodM8SAI4qr0Ngvc+zHraltgtWCAO9bca4xRjyPlIc5XjwxpaabXSbE+kJEGDB4eSf1c1BY1wpM7MAiGkQDfhN+PcVSqNRWbJMw0NMhrpEdoTG0/HzTNi0MMPmDdLR1bdIGkkwXREBxdp32vG470+6OsHWgjjNhsJg2KRUswLJaKbQ0z4kOIJGqJF9uVt9016PVScQyRE6ttucR9WSs7wdG6SGMMPV7v+FSOjb/+oG26s3TTHOpsphrNfZ1aZILogGIB4GY47LleX5/UbjBBLDrDSySIMwQdVMkH1KK9zLOUca6/K+F+b/fQVBKKcn2dD/iU4AUIEAvAjbc3T7FYOicM19RjS7qw0EiTAmwH6nea5zmGbVMTSpmrMtxugbeiGU3x6DfzngrznGc0aTDTqPDXdS0gEgWk6t/FnsTTlKC+pVL4/P6FUbdIpGJwVN7iIsTeLbkn4romQmMORy+S5czOKZqgNOqSIhzIMmOLgui9GscyrQeWEHS7S4S06XAAwYJ4EH1owk32gSjRSukn871O94ShxTfpL/N/d8EpLVh9T95t9P8AYD1FoymTsFM9iuXQ7AsLTLQbjcA8+anjjydFZy4qym9Q7kV42m6diuruy+n+Vv7W/JQVMBT/ACN/a35K/wDp/wAkPf8Awczex3IqAUncj5LpnUNbsGj9I+S8Do5eQ+SVYV8h978HPMPTdyPkVDjKLz+E+RXT6dY8x5D5ImnUPMeQ+SZYFd2K8z+Dk2Ew7/yu8ijupf8Ald5FdUpuPMftHyUoeeY/aPki/TJ+RXmfwcty7K31XhukxIncGJvCR4ik5ryHAgzsQQV244ksvbyC5RnPSOs+q4S3TqNtDD7YQlijBdhhNyZpg3WR9K6V0sQXb+4D3I/DvWKUdlGGPZZQQiNUochFoUpOVZ26lbcLsGRYwPo03Di0HzXGW9GsUPwD9wVs6NYjFYdnVvYHMHo9q7e7vC2tqL5RHyQ5qiy/xDDThHOtqBbHhN1yXro2KuvSQ4jEgN7LWb7n5Kt4fo65xjrGgC7nQSAPZzhGDu2xof0402C0cSSblN8v0kqRnRpkntPAbEklsknhAEA8Ymw3R+GyBoAIDhqMCXEE8A7zn9hQnDktFP8AUxSIsVUoNb96WAH8xAnwB39SpNLG9XWL2CGlx7IsNJNgnWcZTqrneG9kTc23JJ7yR6kDmOVFokBDFCMNXdk3Jy3RdcizcOAgq1YOsCuK5fi3UzYq1YDpTA7ViulBroPZ1ii9kcENiqzVz13TRo/EgcX05EdkElGpPwLSXkuWbZo1jSSQuZdI+kRqEsYbcSlmc59UrekYHIfFKqJkrTiw19UiGTL4Qdh6fEppjAOrpnxHlBCU03p1XpzQEcLjug3HtVW9kkgJnBW3JMxOhtPSwwZbIM6g7UJvcbCOQ9arOEeQWObBLSHCZixm/crPh85qRrLacwATpcJiTLgHRu4kjY8tkLDRI3PyAGuawgN0O/DO94FhufYpujWNLsdT5OLtttnHZLznlQh7gxmwa8/eTF4h2v0r7i9wVr0Vqk46kTYl7p4QS1024eC4Vnbek1P7tjw4NIBbqJ0kawPRM2NlzfKsja/FAhrHAvmYBJPEzxuuldKqYdhgDHA38FQ+j9PTiWmw7QvOnj+Ybb+1QyYE5NptX8BhkaRt0oy5tB2EptaGasQ55Abpk6QJiP8ADujOmmX63P31mm0MdMBksbqJgySdItEd82W38SXf9Xl4Fx1juM/hdxPerN0hpHRbTGhsgi5Nxvy2QnjnGMVCW4vt/wABjkV212cZyfLntrtJqkw4GIcJMyb6t9/NdQ6GYA0aOI1GTUrl/Gw6qm2Lk/lPmq3gsJ95OkTPCw8leKT2tZpJAcbgEiT4BU93O39ctfFIEuFfSih9IL1f3fBLiEdn383z94+SDDgsHq/vNXp/sIeKu/Q4dg+I+KpzH057TXHwcB8Fb8jznD06Loa6QRYuHfxjuPBDBSlbY2a3GkizPQlZI6vTGiP+3U/eP9qFqdMqP93U/e3/AGrX7kX5Mqxy+B29QlI3dLqR/wC2/wDeP9qhd0sp8Kbv3j/al5x+R/bl8FkaUTRKprulrODHfuHyXrembR+A/u/4RU0B45fBfqZUwVBpdNf8PtU46a/4fam9yIrxSLhjvQPguK48/enxV0xfTSWkBvDmqHiKmpxPekySUuiuKLj2NcIUxouSvBmwRtJ6xS7HYy1wFrKhNUQsFVKxUXE4AclBVwI5J0AosS3snw33WtQsbnRQ85rTUFFh03HWO3jV6LduP1aURRwDabQXaWtAJAc65LTZzzxA5d48A4wuWRSa4mXF0kkcBEG5/wAx/UdpSvOsN11RpmATedg0EkkmbAm/hTVVGiLlbs8wBDRrI0hzgGh34W/3hbweTz49yho4ouc57fRkNpi8BrhuJ2hgBPe88gvcPWpVnOI1DtaGdp2nTTYdQMbQ0sM3Gpw4gI44KGifSJ4cfzu9ZkeBXPSOirdCA4WXSUU/Lw9sQmX2RbNbCgazm2eZMWOJASB5IXXsywIqBUnN+jZmWhVhPwwNFRqVELUrwmmMyio3cJFXpkGCtWOmZslowvkonDhQ0qaZNw5EDunz/oqyZFIzD05T6m7TEiQR8LoDC4R0n68fcERjK8MA4tJ8IPwv7VNscNwtANniLxzubfPxBTBmLqMcDREvg2DS7UN5gcLT3R3Ku0KlUnq2tqapOgaXagREja8ah5g+LMZziy7tMcHTE9W4EQdQDSLRaY5dy5IDYQ3P6ocDpbG5EOE/m3JAM3mLXixIPnReqTjaJO5qEnxIdPvULcyxBBYaci9urfs+xAgze/whRZHWP2uk525qSeFzM24bphT6C6QXww+uCq2RZa4vD2taYNw8mDB5AFWHMgRQa7UYjjspuikdWT4n2lK1y0TToq/TLBPfUoVnMYDRJLGsqFrSTM6gaZ5naEXh+kWJrjqzSoAHlUf/ALUf0wqDSCIi/wCEKtZDmoaQ52kNmNhG8b+Ky5ZRx7cnv8loJy6QfjsC/DBtV+lwLh2WySZIAAcQOJ5KXF0hh2jTZw/F+JxN3Eu3JJ3RnSTM2FrGyPSBEXsL7eICSdMsVa3JeP6uSzzgoN1Zr9PF3TQvxFVuJM2FVoMgWDxzA4FLalAhb9H8H1rKz2uIq0gHsHMCSfdHrCYVgC1pIjUAfMSrO4unsvkjGH2iZzF7sI4fJMzRCHq0ghyJcrFFVDuCLri6GcFeIxGsW0LwpziGoowpKijTIBLTUwQ7Cpg5BgNaqEciKpQ5TRAH4R1kUx6XYd8KcVEjWxWH615rUDKiwpKAdbLoQuZ1CKRkTJAgRxsd+6T6kQwXk7+5Ls1l9ehTHMuN7AnsNn1F/kt8Y0Qk7CzR00mg7w0eJiXGeVgtMRljHQ2LBsDncQDPhPminHVWDRsBqP6jb2NPmiKY7RPfA8OCehLKw7Ker2EwCJJk9p3WPPi5xB7lLA1meQA8p+MepWIts4n60oHqGkKWRFsT3YC3Dg7IDGYaCnfURso6tMHdSoumJC0qN9MHcJy7DDglmYM0hBjLZRul9VrGmBfh4rnRoE3P0Tsrj0hf1lQ8htyKUOwtwOQJPqt75WrCuKM+V2xVSo3H1y+asGHpiQfqx28kEMPy21fEALzF1dJ7jsfrwVGSGNTGDSY3v4gjePf60kxeILr+p3IxPwJ9nJR4ipJ1C3zQ7Sicxw/pDXcGhzmu0ggSxpMO06htedDP2hbMzytOoOAN57I3c4vcfW4k+tJ28lIHQjYtIdvzmq9sEj0S2zQOyZ7Phc+ahw2IcarXg9rXqn/FMmyXtdCKwZ+8b9cFxxesyzXEuptLq2sfleLC3ANgexdF6Fue+izRUaPu2hzS0EExeeI4eXeuWVyDTbJKMwGcObGmIA5wQb+zZKopNtCttqi+9LKlZuhrw1zNJmN5Hogknj4Ko0MDVrBrWsEjadAAE2ElpKjxGZPqATrggm73QOQHjCDp5k+m7j39t2/FZM6Umr8F8LlHovGb5LV6qlqgaN7yXGNgG+K3xuXGuwSAHADmQYHEJUzNnkMM7kTvtxuVhzlzTYmfFeRNOKrH8muCk3fkLo5M+i0uYDqLS2GgmZ4d3rWZvl5Ibp7IDWiOI0gC8W4LMPnDnAiTa5upq1axUXmnGWl/Icib+4UNw5ESVHXC9xVe6Fq15WpNyVsikL8TuhHhGVXIWstESpotCFuFgTnA7wo4U7xdRuCZM41aFMAtGKdoXNgIKrVAQi6gQrgjFgPaamCipqZoXMVmzCpwVEGqQBKxDr1NL639qp+Lf/WqsWLaZ2H4H+dU/wAjPii8L6P6vmsWJ0KyGv8Aynfr+KFpLFilk7LYumSuQ1ZYsU2Wie09kjz3Z3gV4sSvoaPZy/Eb+o+4KJ/8x3gfe5YsWtdGZkTPR/UPe1Ls24LFiYAtPxWnFYsTCkvELZyxYuRzN0VhPTb4/ArFi4BZq3oNQmC4+C9WLn0BD9noN9SH4/XMrFi8/KaIDWh6LfUtMVv614sWL/casIflXov8PmmJ2WLFky/cNPsWYpCO2WLFph0RQNUQtVYsV4jnjNlixYmOInrV6xYnRxjEQ1YsQkA0qIRyxYjEVmzFOxYsRYGShbhYsSMQ/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8" name="AutoShape 14" descr="data:image/jpeg;base64,/9j/4AAQSkZJRgABAQAAAQABAAD/2wCEAAkGBxQTEhUUEhQUFhQXFRcXFRcWFBQUFRUVFBcWFxQWFRQYHCggGBolHBQUITEhJSkrLi4uFx8zODMsNygtLisBCgoKDg0OGxAQGywkHyQsLCwsLCwsNCwsLC8sLCwsLCwsLCwyLCwsLCwsLCwsLCwsLCwsLCwsLCwsLCwsLCwsLP/AABEIAJEBXAMBIgACEQEDEQH/xAAcAAACAgMBAQAAAAAAAAAAAAAEBQMGAAIHAQj/xABDEAABAwIEAgYHBgMHBAMAAAABAAIRAyEEBRIxQVEGEyJhcZEygaGxwdHwFCNCUoKSBzPxNFNicsLS4SRDorIVFoP/xAAZAQADAQEBAAAAAAAAAAAAAAABAgMEAAX/xAAsEQACAgICAQMEAQMFAAAAAAAAAQIRAyESMUEEE1EiMmGBkSPR8BRCcaHB/9oADAMBAAIRAxEAPwDnOHppnh2ryjhkbRoLzZzPWoLwroTXDVyl1CknGHy5xWLLOK7DEJp4hIeleawG0wb7n4fFNqjC3fgucZvjOsqvdwmB4CyPp8anKwzlSJX4qZROUYF1V31H9Unoum3P3fXvXTujOXaGNkXiT4lbpvgtGeEeTDclydrQJCsdLCDkvMLTTfDUFGKstJ0VnPOilLEMgiHcHAXBXM82yF+GfpqCx9F3Arvow6U57kzK9NzHgEHzB5hWi3Ei6kcSbhSL/wBUyo0JHePaCpsZhHUahpu3aYHJzUbRpi0Rf3laE7INUC4ZkW+oTCgYUTqf4hw39e6lp/H/AJRoA+y7GEbFWyjmIey+4VDwzoTjB1oPvUpYkwqRYWVFu+oYQ9I2RmGo6t0jSQbAXlROKZYvDgCRZK6iV0x0CVyg3oyqg6ilJFUCvKgqFTVChqhUmiiIyVG5bErRyRjoiqodEOC86tCziGVqHXUlRqjYLrjiR7lCHJjlmANep1YMEgmYnbuQOLo6HvZM6HuZPPQ4tn2IRlFycfK/9AS0HqLFvXtM2UVe6ZLYDfDPRoqJdSBB2KNLSACbTsO4Wnz9yEkBnr3IKe0iXlCjdGJw2wrrI+i5KaJR1CoouOxGMH7IYlbmooCUzQpWG0FMykjsS0G4RWRYVtSrDrgAmOcRb2qjnqytkWV0hrCtWCw8o6lhmkadIjwiPBZg2NY/TyO6x5Vykm+hedrQg6d0m4fB1Kh9KIb4vMD3k+pcSmy6j/GzMrUKAO+qq/wHZYD5u8ly123rXsemxRhHXkg5N9jzorgesqydmx5rq+Bp2C5/0LpQyeZnysujYKIEkDxslyu5mjGqiNMIE9wbUpwbQdiD4EFOsK4BNjRPIwrQoa1KyIbUC0qVBCu0iCbOd9O8lL29YwdtknxHEKn4KtLfrh9QuwY2mCFy/PMt6iuS3+W8yP8ACTcj2E+pLB06KTVqzehTBB5T7+XrUAET6vYpsNdrhy+vdC9e3jzAKsiLJKJTTDFKqCZYUphCwZVUkwfUn9OpAVUwj4IKsAeSFnyx2Uj0R4yvOyWVEdWQNRLSSKIGeEFXRz0DiVCRVAVQoV5U9VDPU2URopcK0F0GT3DjChK1bULTIMFRntaHGQrsa4NqUg0HjIJAPEgD4phR6OzWIdam1oeT3EkaZ/Sb8goMVhBVcx8gN09ozw3EeZTXC5w2rUqssGvphjTzjXJH77eC8vNkkleO+t+a6/77A7AsDi8PVqtpfZ26XHS1xie46YkecqdmSU6bMcNLXdWDoLmtLmzS1iHG4id+5D5dlL6ValUcWQKrRAdczxE+7dORXa+rjaGoB9RrdM7GaIafKyVSxJvhJ1Sb231Jb/uJNuyvdCqU4pv+R/uTfA5KyMTiDR+0VPtFZrafZtFVw2daePG0QF7kGUPw1U1qxY1jWuk6p349wUeWjradWpg6jqeINZ73AvIaWuqOc2WGW+i4XjcELS5453K9aTa/fkWTd6IMwo0H0XGth3YSqPQ+7cGvPAamtAO0XHFDVMgwdWrTZQxBOp0FkEuMS5xDiBFhyVhZXrNw1YY5zHAthghuokg27IAJmI5RKV4DLMPTxVF9HENeQ49glpcSWPBIiLAHkjHJCKfFut/ldfOxU2QV87oYOuaLMMNNMgOd2STYEwCDq34kI/pbjadOo11Six5ewdWA0NiD2i48oLYseKp/SozjK/e//SFYOnLtRw/cx3+lN9MeME3Uk333pfx+qDW0wfFYWnWwzq7GaC10ECI/DOwE2cOC2xWVBjR1dJr2Fs69TZ7jffmpsveBgqjSJBqXHd93PuXucPqVS00nxT0xpa4tveSY3tAjhCyKU1PgnpN99dLXz/wUQkc0CiwwJm5gSfS3Kja9EZh2abWGJBm3LtfNLesXowfJWBoPFVehyC6xTApmCgFz1YOiWFcamoNJAseV1X6LZIHeun5ZpY0NaAGgQFSlJ0dkdIOw1NriB8Ed9lYAeyPL2oJ2KawhxRdeuOqNQmGgFxPcAST7FtxRi9asxyvs+cf4jY3rcwrR6NMik3u0el/5FyrtQW+uKlq1jVqPqO3e91Q+L3Fx96irbgeK0JJaQ5duj7SKTdMTFp29asmH6POf2qlaT4WHheyT5Thj1IIEwFFhquMxVQ06R6pjATqP4oEhobxJt3LGk5SZr6RaP/r9Zl6VafAn2i6aZTi6zDFQyucdHK+PfVbRpVXA9tztbQGCL+lvvvtBI3V8wuLNWnrIh7DpqDiHcZ96M4uIIyUi508QYlJM2zCpcMKZ5YJok8gkjqZc5x4NuVzbpCxStig4HFVj2nGPGB4ofM+jLgwu1guHcYncT64HrQWfZrjAzrqXZw3WBmoDU6Ly4NtIta4k+aAwmYY40XViddJr9JBEOgiSYPqm9lSMJVYHJXQZgX7TxsfDb5eSM0bjy8/6pThKupxtE9oevcJ1vH1daIszSVM0os93sR+HoqGjY/WyYUyGj3eHimEJ8O1PcEZZ4JDhnp5ljpkKGV6HiZWagawTSs1LsSFLkVQE5A4kI5yGrtUZMohXVahXhNDSQVendRciiBHBQlFPC9w1NpbULhOkNIvBu9oMHwJ4FKtjEFF8OBcJA4O2gi1j4yjMfVaSCyI08BF5d8IU1XT1rG9VqbULNJJqagx7WaKbId6TQ4XOqezwsdjh2aywNBaafWNeC+RpaNX4oLS9rm7T2hdc8Vu/0LyFFaq6QdRkbGTI8DwXtKoS6SSTzJk+aZ/ZmvqvoNpBph2l2p+uRdpJJ06XWAt+JtzucPU6XvptaTTc0AFtQAtdqFyah1DYzDD3QYDe3o7kiPHNeWBzyS0+jqqAmxIJDCZ3BGyUsqFplpLTzBIPmFY8Sxgol2kENioGS7TqqMwwMmdWkGoePBolL8QxjaTK3VtJfA0kv0MIdVa42dq7XViATbtd0COOtAUtEdGu513uc483OLj5lD45xaQQSDwIkG/I+BTurhqdKn1gZPbAAcXFo1t1iYIJgAgc5vMIDPaY+7cBdxA3Jt1OHc1gkzA6wgcYhD2+LOTTYlDiXSSSTuSZJ9aM64mJJMbSSY80xrZbTGJNECIa8lxcQ3tEupG8+i1zGk8SNufmHpUn1H0zTa1rCAHNNUEF9RlKH6zcg1NWwuzaJCq8QHJGra3Z7lHRMkovA0mOpuqOaxhZIIJq9W4h1JsuAJdI6y4Frt2vM1JrBTFQU2y4N7JL9Al1cEgapv1TdyYk90ReOkLYtxlO1kAQrDi6DZqgCzaQeBJOku6s78R24uq+9dFNdjxejamEaxlkHSKZ0iISzOEjXQrLl3SXS0B4khVdStolUaKcb7Lgc01kE+ock3/iDj+ryus5pjVRLR/+mln+tUjBYgcVP0/xxOWuZMgupj/yDv8ASm9Jk4ZGn5IZ8Wk0csw7Leoe9B4uzp70fhuPqQmYNuV6iISOwdEKYdRb3hN//hhr1ADyVc/h/jJw9PnAHkr/AIUysbW6Nd6shwuXNaNm89pM+teY2gA11gJtsJMXEnzThtIQk2bV4IHMwE0tInF2wzLbUHDuQuEoA6wQCHbg3BHIjkjKIilHchcJV7UIfAfkyrl7SCCxo8Gge5LauRt2AsOG6tjaUhD1qUJ3EWMilZxk8AOYBISgV48Dv3FXTMagAK51i8yArPafRmJHD1cQq4r6FyrVjRuMPP2In7fIASoVWyC2DxkRHrafimDcZSseqvxvYk7+A7grmZhuGrp9lte7Y3myrzMfTvDImfynSIAEW3sTNplMskrB1dsbDUY5cB71OcbCmWzMaPV09Zg9w+aQ4fE9a/TEd8yrJ0j/ALOPrgqjkX84eISvFFAU5BmbZe+kdJLZIOk3ImDuLJFVqYpjhahUZImGlrgD3OmVculw+8o+J/8AVyr+NAAvtIm08RwWL1MVGVI04p8lbAsRjR9o6mBG2qGBvkId7EHiW9twjZxA7wIutMS4/aSQ0ls7gGPNT4wjUYnyI7+O6x8ZLbTLRasBrthQUsQ5hJY4tJsY4jeD5IjEFaYGkSTBI4WBMkte4bA/kTwux30QjG1Rqh7+0Zd2jckQSe+LSt8KK1QCk1ztO4bqIaIOqY23k+aPpYao7TFQjXMSyHbtaAQXRJc4ACY2vdbup1qRDtZ06WOnSW+m8tDDOzwBJHC44K6g/NiOS8EBwmJcHMLnaWntanw2ZJiSYN5Mc7rTH4HEN7VXUQ6L6tQdG1xvv7046RZnVaBocY11AfEO+WnzUtLOK1XD0mTDnVNIPdAk+qQncI7VsTlLTpFbFeq2C1zxG0E7QGx4Q0D1BDjE1hMPeJBB7RuCXOM+tzj+o81bMbh6stFGo9znNDmgtHaH3YdG0EdZ6N7A3QVWnXGo9aS2mCargz0B1YqNIv2g4GBtfzSrG18/5+wqaYowuJqi4e8Wj0jtb5DyCjfiqzfRe9sxs4j0Rpb4QLDuVjp4evqDRVLiS38BADHl+l0/ouOEi5QmJZWMDrD2i4Ds27BM6ry0WtZLwd+f8/Z3JFdfiapaWue8tJJIJJBJOoz+q8c77rK+LqvADnvcAQQC4m4sCeZA4qwUMG5zJ1VQerNTVA0gNcyWlkTr0uJjVeBwK8GU1dLXGsGse5opktd2w8MLSAJ41AOQIN0/CRzmhK7FVH3e97pEGXE2kOi/CQD4hGU8W7SG3DQ0AgEw4hz3AkcD2z7TxTPD5Y91MVG1hpMntN0uhvpGJOwbVd4U+9SYHLH6ia1RzWNc5roEOGl5ph3aGxI8vBL7UpC80KcTjamjRrdpiNMmIGwI4hJ6hVlzfCOpTqe4zZsDjDXQSdxpduBvwVeqU1OnF0x41Vo8ouR9OrAS3ZSdYllGwkWFu4J/hsHqVewYhwJPFWXAVoKXL2WdpC+vgNJMG/JR9JKLquX1D+TS4/pcJ9kp3iRJvyUmRUhWo16DolzXDxDl2N/1FfhiZHcGccpnaO72KPMmcRyXrqTqb3032exxa4Hm0wfaF5iKgI+rL2UYmWj+G2PjUwn0XW8Df5rreArbLgXRSsaeJj8w939SuwZZjbBZ8upGjG7gXJ2J7Kq2OxA66T+Ej69qY4fFyk/SDoq3FFxNVzWuIJaB+JsQQ4GeExzSN8hoqiz1Myp9RuJ5ykdKuAQ8Hcj2lK6XQ6rApPxBNOILrh8cp58JTHKuiNKg4Fj3hgOrq/wahxvJ3uQIXO2cuKLXhcRAuosVWQtetCBxWMsn5eCajuwDP8WGtJXMqbXP1PF7mVZulWKOg33sqThsW5s6TAO/er4VabRPNJJpMsGRYgNcdbA+dpMQR8O7wTgZo0dk0yYGkSWmBJM3bvJPddIMlxoY6XMa+Y34GdxblNu8ck7xmPptfaiILebTIJmT2bm26tezPQRTx7XCCwCxBjSL8CLfUeKa9FXzX5WNuUkJBSzBv922YgmGb3uBptvt3BOeitWa/qJHcCRZLI46L0i/s4+uCqORH75v+YD68irP0uxGjDNhrnSYhomOy50nu7MesKi5Dj/v2nq3+lyg9gEje1w6B32SyAi6dLzD6J5Enya5FYLAU/s/WFsuLNV+HgknTHMA+nRqNkB2qAd/xtvCe/a2Mwoa57GuNKwc4AmxvB4WPkUvFPI3+P7ht8Uii16sPMAb8grjl2Fp1cL22g/0Gy5/VxbNUl42gzAu2Z7p38l0bIR/031yTLfYHro5xm1MMeWiY70uLjwJvv3+Ka9If5x8D7wlLl5meKjNpHoYZNwTZFVqu/Md53O42Piom1SOJ3mJMTz8VtVUKRFRtRzh41atLg46nBwkTzHI34LSvjnVHCYAHohogN42AQIW9M3XOTaoFIKq1TvJnxPHdBh52kwYm5vG0+CnqmyFCWJyGWCqHmdo3O3LwUOY1DzN4m5vGy2wrkPmDkF9wvkjo1TzO87nfn4ogg2ubbXNvBC4MXTJwsmk9gkzRpsgTVdqPady3O3LwRbzZAF3aXRAhpRBIEknlJmPBbPoL3AmyMdcKEpOwtietSWgppnUorUYdVUtC2Q5bgdV0Q9rmOgzCJyOsCARtAVkq4QVG7T3puHIeWTi9lMZipMJxlbQ1wdxI8kk6TYJ1Ah7ZibytsuzZpEE3SuFbKP6loT/AMSsjPWHFUxOqOtAHECA+PAXXPy9dUzjNNbdIkjj8lRsfkuqXMseI4H5Lf6fLqpGefp5VaE+Fr6KjHcnDyNj712PInhzQuL4jCvYYe0jx2810DoVmpNNoJuBB+B9Y+KpnWk0LhdNxZdMy62m3XTpuqRdwaRq08YBNz3IfDdJ6h9GhVH+Zjp8oTfCYrUEFicI6ZpmDy4LOmaYcb+okb0oqcaD9XD7upHr/qoavSLET/Z3H1afivW5lXaNPVOPeNMe9eNo1arpqS0chv5prKNYl4JMvx1eqZdRLGbdpzS6fAEwPFG4tsC6IpEMbAFgkmdZlAN1xnfeiodM8SAI4qr0Ngvc+zHraltgtWCAO9bca4xRjyPlIc5XjwxpaabXSbE+kJEGDB4eSf1c1BY1wpM7MAiGkQDfhN+PcVSqNRWbJMw0NMhrpEdoTG0/HzTNi0MMPmDdLR1bdIGkkwXREBxdp32vG470+6OsHWgjjNhsJg2KRUswLJaKbQ0z4kOIJGqJF9uVt9016PVScQyRE6ttucR9WSs7wdG6SGMMPV7v+FSOjb/+oG26s3TTHOpsphrNfZ1aZILogGIB4GY47LleX5/UbjBBLDrDSySIMwQdVMkH1KK9zLOUca6/K+F+b/fQVBKKcn2dD/iU4AUIEAvAjbc3T7FYOicM19RjS7qw0EiTAmwH6nea5zmGbVMTSpmrMtxugbeiGU3x6DfzngrznGc0aTDTqPDXdS0gEgWk6t/FnsTTlKC+pVL4/P6FUbdIpGJwVN7iIsTeLbkn4romQmMORy+S5czOKZqgNOqSIhzIMmOLgui9GscyrQeWEHS7S4S06XAAwYJ4EH1owk32gSjRSukn871O94ShxTfpL/N/d8EpLVh9T95t9P8AYD1FoymTsFM9iuXQ7AsLTLQbjcA8+anjjydFZy4qym9Q7kV42m6diuruy+n+Vv7W/JQVMBT/ACN/a35K/wDp/wAkPf8Awczex3IqAUncj5LpnUNbsGj9I+S8Do5eQ+SVYV8h978HPMPTdyPkVDjKLz+E+RXT6dY8x5D5ImnUPMeQ+SZYFd2K8z+Dk2Ew7/yu8ijupf8Ald5FdUpuPMftHyUoeeY/aPki/TJ+RXmfwcty7K31XhukxIncGJvCR4ik5ryHAgzsQQV244ksvbyC5RnPSOs+q4S3TqNtDD7YQlijBdhhNyZpg3WR9K6V0sQXb+4D3I/DvWKUdlGGPZZQQiNUochFoUpOVZ26lbcLsGRYwPo03Di0HzXGW9GsUPwD9wVs6NYjFYdnVvYHMHo9q7e7vC2tqL5RHyQ5qiy/xDDThHOtqBbHhN1yXro2KuvSQ4jEgN7LWb7n5Kt4fo65xjrGgC7nQSAPZzhGDu2xof0402C0cSSblN8v0kqRnRpkntPAbEklsknhAEA8Ymw3R+GyBoAIDhqMCXEE8A7zn9hQnDktFP8AUxSIsVUoNb96WAH8xAnwB39SpNLG9XWL2CGlx7IsNJNgnWcZTqrneG9kTc23JJ7yR6kDmOVFokBDFCMNXdk3Jy3RdcizcOAgq1YOsCuK5fi3UzYq1YDpTA7ViulBroPZ1ii9kcENiqzVz13TRo/EgcX05EdkElGpPwLSXkuWbZo1jSSQuZdI+kRqEsYbcSlmc59UrekYHIfFKqJkrTiw19UiGTL4Qdh6fEppjAOrpnxHlBCU03p1XpzQEcLjug3HtVW9kkgJnBW3JMxOhtPSwwZbIM6g7UJvcbCOQ9arOEeQWObBLSHCZixm/crPh85qRrLacwATpcJiTLgHRu4kjY8tkLDRI3PyAGuawgN0O/DO94FhufYpujWNLsdT5OLtttnHZLznlQh7gxmwa8/eTF4h2v0r7i9wVr0Vqk46kTYl7p4QS1024eC4Vnbek1P7tjw4NIBbqJ0kawPRM2NlzfKsja/FAhrHAvmYBJPEzxuuldKqYdhgDHA38FQ+j9PTiWmw7QvOnj+Ybb+1QyYE5NptX8BhkaRt0oy5tB2EptaGasQ55Abpk6QJiP8ADujOmmX63P31mm0MdMBksbqJgySdItEd82W38SXf9Xl4Fx1juM/hdxPerN0hpHRbTGhsgi5Nxvy2QnjnGMVCW4vt/wABjkV212cZyfLntrtJqkw4GIcJMyb6t9/NdQ6GYA0aOI1GTUrl/Gw6qm2Lk/lPmq3gsJ95OkTPCw8leKT2tZpJAcbgEiT4BU93O39ctfFIEuFfSih9IL1f3fBLiEdn383z94+SDDgsHq/vNXp/sIeKu/Q4dg+I+KpzH057TXHwcB8Fb8jznD06Loa6QRYuHfxjuPBDBSlbY2a3GkizPQlZI6vTGiP+3U/eP9qFqdMqP93U/e3/AGrX7kX5Mqxy+B29QlI3dLqR/wC2/wDeP9qhd0sp8Kbv3j/al5x+R/bl8FkaUTRKprulrODHfuHyXrembR+A/u/4RU0B45fBfqZUwVBpdNf8PtU46a/4fam9yIrxSLhjvQPguK48/enxV0xfTSWkBvDmqHiKmpxPekySUuiuKLj2NcIUxouSvBmwRtJ6xS7HYy1wFrKhNUQsFVKxUXE4AclBVwI5J0AosS3snw33WtQsbnRQ85rTUFFh03HWO3jV6LduP1aURRwDabQXaWtAJAc65LTZzzxA5d48A4wuWRSa4mXF0kkcBEG5/wAx/UdpSvOsN11RpmATedg0EkkmbAm/hTVVGiLlbs8wBDRrI0hzgGh34W/3hbweTz49yho4ouc57fRkNpi8BrhuJ2hgBPe88gvcPWpVnOI1DtaGdp2nTTYdQMbQ0sM3Gpw4gI44KGifSJ4cfzu9ZkeBXPSOirdCA4WXSUU/Lw9sQmX2RbNbCgazm2eZMWOJASB5IXXsywIqBUnN+jZmWhVhPwwNFRqVELUrwmmMyio3cJFXpkGCtWOmZslowvkonDhQ0qaZNw5EDunz/oqyZFIzD05T6m7TEiQR8LoDC4R0n68fcERjK8MA4tJ8IPwv7VNscNwtANniLxzubfPxBTBmLqMcDREvg2DS7UN5gcLT3R3Ku0KlUnq2tqapOgaXagREja8ah5g+LMZziy7tMcHTE9W4EQdQDSLRaY5dy5IDYQ3P6ocDpbG5EOE/m3JAM3mLXixIPnReqTjaJO5qEnxIdPvULcyxBBYaci9urfs+xAgze/whRZHWP2uk525qSeFzM24bphT6C6QXww+uCq2RZa4vD2taYNw8mDB5AFWHMgRQa7UYjjspuikdWT4n2lK1y0TToq/TLBPfUoVnMYDRJLGsqFrSTM6gaZ5naEXh+kWJrjqzSoAHlUf/ALUf0wqDSCIi/wCEKtZDmoaQ52kNmNhG8b+Ky5ZRx7cnv8loJy6QfjsC/DBtV+lwLh2WySZIAAcQOJ5KXF0hh2jTZw/F+JxN3Eu3JJ3RnSTM2FrGyPSBEXsL7eICSdMsVa3JeP6uSzzgoN1Zr9PF3TQvxFVuJM2FVoMgWDxzA4FLalAhb9H8H1rKz2uIq0gHsHMCSfdHrCYVgC1pIjUAfMSrO4unsvkjGH2iZzF7sI4fJMzRCHq0ghyJcrFFVDuCLri6GcFeIxGsW0LwpziGoowpKijTIBLTUwQ7Cpg5BgNaqEciKpQ5TRAH4R1kUx6XYd8KcVEjWxWH615rUDKiwpKAdbLoQuZ1CKRkTJAgRxsd+6T6kQwXk7+5Ls1l9ehTHMuN7AnsNn1F/kt8Y0Qk7CzR00mg7w0eJiXGeVgtMRljHQ2LBsDncQDPhPminHVWDRsBqP6jb2NPmiKY7RPfA8OCehLKw7Ker2EwCJJk9p3WPPi5xB7lLA1meQA8p+MepWIts4n60oHqGkKWRFsT3YC3Dg7IDGYaCnfURso6tMHdSoumJC0qN9MHcJy7DDglmYM0hBjLZRul9VrGmBfh4rnRoE3P0Tsrj0hf1lQ8htyKUOwtwOQJPqt75WrCuKM+V2xVSo3H1y+asGHpiQfqx28kEMPy21fEALzF1dJ7jsfrwVGSGNTGDSY3v4gjePf60kxeILr+p3IxPwJ9nJR4ipJ1C3zQ7Sicxw/pDXcGhzmu0ggSxpMO06htedDP2hbMzytOoOAN57I3c4vcfW4k+tJ28lIHQjYtIdvzmq9sEj0S2zQOyZ7Phc+ahw2IcarXg9rXqn/FMmyXtdCKwZ+8b9cFxxesyzXEuptLq2sfleLC3ANgexdF6Fue+izRUaPu2hzS0EExeeI4eXeuWVyDTbJKMwGcObGmIA5wQb+zZKopNtCttqi+9LKlZuhrw1zNJmN5Hogknj4Ko0MDVrBrWsEjadAAE2ElpKjxGZPqATrggm73QOQHjCDp5k+m7j39t2/FZM6Umr8F8LlHovGb5LV6qlqgaN7yXGNgG+K3xuXGuwSAHADmQYHEJUzNnkMM7kTvtxuVhzlzTYmfFeRNOKrH8muCk3fkLo5M+i0uYDqLS2GgmZ4d3rWZvl5Ibp7IDWiOI0gC8W4LMPnDnAiTa5upq1axUXmnGWl/Icib+4UNw5ESVHXC9xVe6Fq15WpNyVsikL8TuhHhGVXIWstESpotCFuFgTnA7wo4U7xdRuCZM41aFMAtGKdoXNgIKrVAQi6gQrgjFgPaamCipqZoXMVmzCpwVEGqQBKxDr1NL639qp+Lf/WqsWLaZ2H4H+dU/wAjPii8L6P6vmsWJ0KyGv8Aynfr+KFpLFilk7LYumSuQ1ZYsU2Wie09kjz3Z3gV4sSvoaPZy/Eb+o+4KJ/8x3gfe5YsWtdGZkTPR/UPe1Ls24LFiYAtPxWnFYsTCkvELZyxYuRzN0VhPTb4/ArFi4BZq3oNQmC4+C9WLn0BD9noN9SH4/XMrFi8/KaIDWh6LfUtMVv614sWL/casIflXov8PmmJ2WLFky/cNPsWYpCO2WLFph0RQNUQtVYsV4jnjNlixYmOInrV6xYnRxjEQ1YsQkA0qIRyxYjEVmzFOxYsRYGShbhYsSMQ/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40" name="AutoShape 16" descr="data:image/jpeg;base64,/9j/4AAQSkZJRgABAQAAAQABAAD/2wCEAAkGBxQTEhUUEhQUFhQXFRcXFRcWFBQUFRUVFBcWFxQWFRQYHCggGBolHBQUITEhJSkrLi4uFx8zODMsNygtLisBCgoKDg0OGxAQGywkHyQsLCwsLCwsNCwsLC8sLCwsLCwsLCwyLCwsLCwsLCwsLCwsLCwsLCwsLCwsLCwsLCwsLP/AABEIAJEBXAMBIgACEQEDEQH/xAAcAAACAgMBAQAAAAAAAAAAAAAEBQMGAAIHAQj/xABDEAABAwIEAgYHBgMHBAMAAAABAAIRAyEEBRIxQVEGEyJhcZEygaGxwdHwFCNCUoKSBzPxNFNicsLS4SRDorIVFoP/xAAZAQADAQEBAAAAAAAAAAAAAAABAgMEAAX/xAAsEQACAgICAQMEAQMFAAAAAAAAAQIRAyESMUEEE1EiMmGBkSPR8BRCcaHB/9oADAMBAAIRAxEAPwDnOHppnh2ryjhkbRoLzZzPWoLwroTXDVyl1CknGHy5xWLLOK7DEJp4hIeleawG0wb7n4fFNqjC3fgucZvjOsqvdwmB4CyPp8anKwzlSJX4qZROUYF1V31H9Unoum3P3fXvXTujOXaGNkXiT4lbpvgtGeEeTDclydrQJCsdLCDkvMLTTfDUFGKstJ0VnPOilLEMgiHcHAXBXM82yF+GfpqCx9F3Arvow6U57kzK9NzHgEHzB5hWi3Ei6kcSbhSL/wBUyo0JHePaCpsZhHUahpu3aYHJzUbRpi0Rf3laE7INUC4ZkW+oTCgYUTqf4hw39e6lp/H/AJRoA+y7GEbFWyjmIey+4VDwzoTjB1oPvUpYkwqRYWVFu+oYQ9I2RmGo6t0jSQbAXlROKZYvDgCRZK6iV0x0CVyg3oyqg6ilJFUCvKgqFTVChqhUmiiIyVG5bErRyRjoiqodEOC86tCziGVqHXUlRqjYLrjiR7lCHJjlmANep1YMEgmYnbuQOLo6HvZM6HuZPPQ4tn2IRlFycfK/9AS0HqLFvXtM2UVe6ZLYDfDPRoqJdSBB2KNLSACbTsO4Wnz9yEkBnr3IKe0iXlCjdGJw2wrrI+i5KaJR1CoouOxGMH7IYlbmooCUzQpWG0FMykjsS0G4RWRYVtSrDrgAmOcRb2qjnqytkWV0hrCtWCw8o6lhmkadIjwiPBZg2NY/TyO6x5Vykm+hedrQg6d0m4fB1Kh9KIb4vMD3k+pcSmy6j/GzMrUKAO+qq/wHZYD5u8ly123rXsemxRhHXkg5N9jzorgesqydmx5rq+Bp2C5/0LpQyeZnysujYKIEkDxslyu5mjGqiNMIE9wbUpwbQdiD4EFOsK4BNjRPIwrQoa1KyIbUC0qVBCu0iCbOd9O8lL29YwdtknxHEKn4KtLfrh9QuwY2mCFy/PMt6iuS3+W8yP8ACTcj2E+pLB06KTVqzehTBB5T7+XrUAET6vYpsNdrhy+vdC9e3jzAKsiLJKJTTDFKqCZYUphCwZVUkwfUn9OpAVUwj4IKsAeSFnyx2Uj0R4yvOyWVEdWQNRLSSKIGeEFXRz0DiVCRVAVQoV5U9VDPU2URopcK0F0GT3DjChK1bULTIMFRntaHGQrsa4NqUg0HjIJAPEgD4phR6OzWIdam1oeT3EkaZ/Sb8goMVhBVcx8gN09ozw3EeZTXC5w2rUqssGvphjTzjXJH77eC8vNkkleO+t+a6/77A7AsDi8PVqtpfZ26XHS1xie46YkecqdmSU6bMcNLXdWDoLmtLmzS1iHG4id+5D5dlL6ValUcWQKrRAdczxE+7dORXa+rjaGoB9RrdM7GaIafKyVSxJvhJ1Sb231Jb/uJNuyvdCqU4pv+R/uTfA5KyMTiDR+0VPtFZrafZtFVw2daePG0QF7kGUPw1U1qxY1jWuk6p349wUeWjradWpg6jqeINZ73AvIaWuqOc2WGW+i4XjcELS5453K9aTa/fkWTd6IMwo0H0XGth3YSqPQ+7cGvPAamtAO0XHFDVMgwdWrTZQxBOp0FkEuMS5xDiBFhyVhZXrNw1YY5zHAthghuokg27IAJmI5RKV4DLMPTxVF9HENeQ49glpcSWPBIiLAHkjHJCKfFut/ldfOxU2QV87oYOuaLMMNNMgOd2STYEwCDq34kI/pbjadOo11Six5ewdWA0NiD2i48oLYseKp/SozjK/e//SFYOnLtRw/cx3+lN9MeME3Uk333pfx+qDW0wfFYWnWwzq7GaC10ECI/DOwE2cOC2xWVBjR1dJr2Fs69TZ7jffmpsveBgqjSJBqXHd93PuXucPqVS00nxT0xpa4tveSY3tAjhCyKU1PgnpN99dLXz/wUQkc0CiwwJm5gSfS3Kja9EZh2abWGJBm3LtfNLesXowfJWBoPFVehyC6xTApmCgFz1YOiWFcamoNJAseV1X6LZIHeun5ZpY0NaAGgQFSlJ0dkdIOw1NriB8Ed9lYAeyPL2oJ2KawhxRdeuOqNQmGgFxPcAST7FtxRi9asxyvs+cf4jY3rcwrR6NMik3u0el/5FyrtQW+uKlq1jVqPqO3e91Q+L3Fx96irbgeK0JJaQ5duj7SKTdMTFp29asmH6POf2qlaT4WHheyT5Thj1IIEwFFhquMxVQ06R6pjATqP4oEhobxJt3LGk5SZr6RaP/r9Zl6VafAn2i6aZTi6zDFQyucdHK+PfVbRpVXA9tztbQGCL+lvvvtBI3V8wuLNWnrIh7DpqDiHcZ96M4uIIyUi508QYlJM2zCpcMKZ5YJok8gkjqZc5x4NuVzbpCxStig4HFVj2nGPGB4ofM+jLgwu1guHcYncT64HrQWfZrjAzrqXZw3WBmoDU6Ly4NtIta4k+aAwmYY40XViddJr9JBEOgiSYPqm9lSMJVYHJXQZgX7TxsfDb5eSM0bjy8/6pThKupxtE9oevcJ1vH1daIszSVM0os93sR+HoqGjY/WyYUyGj3eHimEJ8O1PcEZZ4JDhnp5ljpkKGV6HiZWagawTSs1LsSFLkVQE5A4kI5yGrtUZMohXVahXhNDSQVendRciiBHBQlFPC9w1NpbULhOkNIvBu9oMHwJ4FKtjEFF8OBcJA4O2gi1j4yjMfVaSCyI08BF5d8IU1XT1rG9VqbULNJJqagx7WaKbId6TQ4XOqezwsdjh2aywNBaafWNeC+RpaNX4oLS9rm7T2hdc8Vu/0LyFFaq6QdRkbGTI8DwXtKoS6SSTzJk+aZ/ZmvqvoNpBph2l2p+uRdpJJ06XWAt+JtzucPU6XvptaTTc0AFtQAtdqFyah1DYzDD3QYDe3o7kiPHNeWBzyS0+jqqAmxIJDCZ3BGyUsqFplpLTzBIPmFY8Sxgol2kENioGS7TqqMwwMmdWkGoePBolL8QxjaTK3VtJfA0kv0MIdVa42dq7XViATbtd0COOtAUtEdGu513uc483OLj5lD45xaQQSDwIkG/I+BTurhqdKn1gZPbAAcXFo1t1iYIJgAgc5vMIDPaY+7cBdxA3Jt1OHc1gkzA6wgcYhD2+LOTTYlDiXSSSTuSZJ9aM64mJJMbSSY80xrZbTGJNECIa8lxcQ3tEupG8+i1zGk8SNufmHpUn1H0zTa1rCAHNNUEF9RlKH6zcg1NWwuzaJCq8QHJGra3Z7lHRMkovA0mOpuqOaxhZIIJq9W4h1JsuAJdI6y4Frt2vM1JrBTFQU2y4N7JL9Al1cEgapv1TdyYk90ReOkLYtxlO1kAQrDi6DZqgCzaQeBJOku6s78R24uq+9dFNdjxejamEaxlkHSKZ0iISzOEjXQrLl3SXS0B4khVdStolUaKcb7Lgc01kE+ock3/iDj+ryus5pjVRLR/+mln+tUjBYgcVP0/xxOWuZMgupj/yDv8ASm9Jk4ZGn5IZ8Wk0csw7Leoe9B4uzp70fhuPqQmYNuV6iISOwdEKYdRb3hN//hhr1ADyVc/h/jJw9PnAHkr/AIUysbW6Nd6shwuXNaNm89pM+teY2gA11gJtsJMXEnzThtIQk2bV4IHMwE0tInF2wzLbUHDuQuEoA6wQCHbg3BHIjkjKIilHchcJV7UIfAfkyrl7SCCxo8Gge5LauRt2AsOG6tjaUhD1qUJ3EWMilZxk8AOYBISgV48Dv3FXTMagAK51i8yArPafRmJHD1cQq4r6FyrVjRuMPP2In7fIASoVWyC2DxkRHrafimDcZSseqvxvYk7+A7grmZhuGrp9lte7Y3myrzMfTvDImfynSIAEW3sTNplMskrB1dsbDUY5cB71OcbCmWzMaPV09Zg9w+aQ4fE9a/TEd8yrJ0j/ALOPrgqjkX84eISvFFAU5BmbZe+kdJLZIOk3ImDuLJFVqYpjhahUZImGlrgD3OmVculw+8o+J/8AVyr+NAAvtIm08RwWL1MVGVI04p8lbAsRjR9o6mBG2qGBvkId7EHiW9twjZxA7wIutMS4/aSQ0ls7gGPNT4wjUYnyI7+O6x8ZLbTLRasBrthQUsQ5hJY4tJsY4jeD5IjEFaYGkSTBI4WBMkte4bA/kTwux30QjG1Rqh7+0Zd2jckQSe+LSt8KK1QCk1ztO4bqIaIOqY23k+aPpYao7TFQjXMSyHbtaAQXRJc4ACY2vdbup1qRDtZ06WOnSW+m8tDDOzwBJHC44K6g/NiOS8EBwmJcHMLnaWntanw2ZJiSYN5Mc7rTH4HEN7VXUQ6L6tQdG1xvv7046RZnVaBocY11AfEO+WnzUtLOK1XD0mTDnVNIPdAk+qQncI7VsTlLTpFbFeq2C1zxG0E7QGx4Q0D1BDjE1hMPeJBB7RuCXOM+tzj+o81bMbh6stFGo9znNDmgtHaH3YdG0EdZ6N7A3QVWnXGo9aS2mCargz0B1YqNIv2g4GBtfzSrG18/5+wqaYowuJqi4e8Wj0jtb5DyCjfiqzfRe9sxs4j0Rpb4QLDuVjp4evqDRVLiS38BADHl+l0/ouOEi5QmJZWMDrD2i4Ds27BM6ry0WtZLwd+f8/Z3JFdfiapaWue8tJJIJJBJOoz+q8c77rK+LqvADnvcAQQC4m4sCeZA4qwUMG5zJ1VQerNTVA0gNcyWlkTr0uJjVeBwK8GU1dLXGsGse5opktd2w8MLSAJ41AOQIN0/CRzmhK7FVH3e97pEGXE2kOi/CQD4hGU8W7SG3DQ0AgEw4hz3AkcD2z7TxTPD5Y91MVG1hpMntN0uhvpGJOwbVd4U+9SYHLH6ia1RzWNc5roEOGl5ph3aGxI8vBL7UpC80KcTjamjRrdpiNMmIGwI4hJ6hVlzfCOpTqe4zZsDjDXQSdxpduBvwVeqU1OnF0x41Vo8ouR9OrAS3ZSdYllGwkWFu4J/hsHqVewYhwJPFWXAVoKXL2WdpC+vgNJMG/JR9JKLquX1D+TS4/pcJ9kp3iRJvyUmRUhWo16DolzXDxDl2N/1FfhiZHcGccpnaO72KPMmcRyXrqTqb3032exxa4Hm0wfaF5iKgI+rL2UYmWj+G2PjUwn0XW8Df5rreArbLgXRSsaeJj8w939SuwZZjbBZ8upGjG7gXJ2J7Kq2OxA66T+Ej69qY4fFyk/SDoq3FFxNVzWuIJaB+JsQQ4GeExzSN8hoqiz1Myp9RuJ5ykdKuAQ8Hcj2lK6XQ6rApPxBNOILrh8cp58JTHKuiNKg4Fj3hgOrq/wahxvJ3uQIXO2cuKLXhcRAuosVWQtetCBxWMsn5eCajuwDP8WGtJXMqbXP1PF7mVZulWKOg33sqThsW5s6TAO/er4VabRPNJJpMsGRYgNcdbA+dpMQR8O7wTgZo0dk0yYGkSWmBJM3bvJPddIMlxoY6XMa+Y34GdxblNu8ck7xmPptfaiILebTIJmT2bm26tezPQRTx7XCCwCxBjSL8CLfUeKa9FXzX5WNuUkJBSzBv922YgmGb3uBptvt3BOeitWa/qJHcCRZLI46L0i/s4+uCqORH75v+YD68irP0uxGjDNhrnSYhomOy50nu7MesKi5Dj/v2nq3+lyg9gEje1w6B32SyAi6dLzD6J5Enya5FYLAU/s/WFsuLNV+HgknTHMA+nRqNkB2qAd/xtvCe/a2Mwoa57GuNKwc4AmxvB4WPkUvFPI3+P7ht8Uii16sPMAb8grjl2Fp1cL22g/0Gy5/VxbNUl42gzAu2Z7p38l0bIR/031yTLfYHro5xm1MMeWiY70uLjwJvv3+Ka9If5x8D7wlLl5meKjNpHoYZNwTZFVqu/Md53O42Piom1SOJ3mJMTz8VtVUKRFRtRzh41atLg46nBwkTzHI34LSvjnVHCYAHohogN42AQIW9M3XOTaoFIKq1TvJnxPHdBh52kwYm5vG0+CnqmyFCWJyGWCqHmdo3O3LwUOY1DzN4m5vGy2wrkPmDkF9wvkjo1TzO87nfn4ogg2ubbXNvBC4MXTJwsmk9gkzRpsgTVdqPady3O3LwRbzZAF3aXRAhpRBIEknlJmPBbPoL3AmyMdcKEpOwtietSWgppnUorUYdVUtC2Q5bgdV0Q9rmOgzCJyOsCARtAVkq4QVG7T3puHIeWTi9lMZipMJxlbQ1wdxI8kk6TYJ1Ah7ZibytsuzZpEE3SuFbKP6loT/AMSsjPWHFUxOqOtAHECA+PAXXPy9dUzjNNbdIkjj8lRsfkuqXMseI4H5Lf6fLqpGefp5VaE+Fr6KjHcnDyNj712PInhzQuL4jCvYYe0jx2810DoVmpNNoJuBB+B9Y+KpnWk0LhdNxZdMy62m3XTpuqRdwaRq08YBNz3IfDdJ6h9GhVH+Zjp8oTfCYrUEFicI6ZpmDy4LOmaYcb+okb0oqcaD9XD7upHr/qoavSLET/Z3H1afivW5lXaNPVOPeNMe9eNo1arpqS0chv5prKNYl4JMvx1eqZdRLGbdpzS6fAEwPFG4tsC6IpEMbAFgkmdZlAN1xnfeiodM8SAI4qr0Ngvc+zHraltgtWCAO9bca4xRjyPlIc5XjwxpaabXSbE+kJEGDB4eSf1c1BY1wpM7MAiGkQDfhN+PcVSqNRWbJMw0NMhrpEdoTG0/HzTNi0MMPmDdLR1bdIGkkwXREBxdp32vG470+6OsHWgjjNhsJg2KRUswLJaKbQ0z4kOIJGqJF9uVt9016PVScQyRE6ttucR9WSs7wdG6SGMMPV7v+FSOjb/+oG26s3TTHOpsphrNfZ1aZILogGIB4GY47LleX5/UbjBBLDrDSySIMwQdVMkH1KK9zLOUca6/K+F+b/fQVBKKcn2dD/iU4AUIEAvAjbc3T7FYOicM19RjS7qw0EiTAmwH6nea5zmGbVMTSpmrMtxugbeiGU3x6DfzngrznGc0aTDTqPDXdS0gEgWk6t/FnsTTlKC+pVL4/P6FUbdIpGJwVN7iIsTeLbkn4romQmMORy+S5czOKZqgNOqSIhzIMmOLgui9GscyrQeWEHS7S4S06XAAwYJ4EH1owk32gSjRSukn871O94ShxTfpL/N/d8EpLVh9T95t9P8AYD1FoymTsFM9iuXQ7AsLTLQbjcA8+anjjydFZy4qym9Q7kV42m6diuruy+n+Vv7W/JQVMBT/ACN/a35K/wDp/wAkPf8Awczex3IqAUncj5LpnUNbsGj9I+S8Do5eQ+SVYV8h978HPMPTdyPkVDjKLz+E+RXT6dY8x5D5ImnUPMeQ+SZYFd2K8z+Dk2Ew7/yu8ijupf8Ald5FdUpuPMftHyUoeeY/aPki/TJ+RXmfwcty7K31XhukxIncGJvCR4ik5ryHAgzsQQV244ksvbyC5RnPSOs+q4S3TqNtDD7YQlijBdhhNyZpg3WR9K6V0sQXb+4D3I/DvWKUdlGGPZZQQiNUochFoUpOVZ26lbcLsGRYwPo03Di0HzXGW9GsUPwD9wVs6NYjFYdnVvYHMHo9q7e7vC2tqL5RHyQ5qiy/xDDThHOtqBbHhN1yXro2KuvSQ4jEgN7LWb7n5Kt4fo65xjrGgC7nQSAPZzhGDu2xof0402C0cSSblN8v0kqRnRpkntPAbEklsknhAEA8Ymw3R+GyBoAIDhqMCXEE8A7zn9hQnDktFP8AUxSIsVUoNb96WAH8xAnwB39SpNLG9XWL2CGlx7IsNJNgnWcZTqrneG9kTc23JJ7yR6kDmOVFokBDFCMNXdk3Jy3RdcizcOAgq1YOsCuK5fi3UzYq1YDpTA7ViulBroPZ1ii9kcENiqzVz13TRo/EgcX05EdkElGpPwLSXkuWbZo1jSSQuZdI+kRqEsYbcSlmc59UrekYHIfFKqJkrTiw19UiGTL4Qdh6fEppjAOrpnxHlBCU03p1XpzQEcLjug3HtVW9kkgJnBW3JMxOhtPSwwZbIM6g7UJvcbCOQ9arOEeQWObBLSHCZixm/crPh85qRrLacwATpcJiTLgHRu4kjY8tkLDRI3PyAGuawgN0O/DO94FhufYpujWNLsdT5OLtttnHZLznlQh7gxmwa8/eTF4h2v0r7i9wVr0Vqk46kTYl7p4QS1024eC4Vnbek1P7tjw4NIBbqJ0kawPRM2NlzfKsja/FAhrHAvmYBJPEzxuuldKqYdhgDHA38FQ+j9PTiWmw7QvOnj+Ybb+1QyYE5NptX8BhkaRt0oy5tB2EptaGasQ55Abpk6QJiP8ADujOmmX63P31mm0MdMBksbqJgySdItEd82W38SXf9Xl4Fx1juM/hdxPerN0hpHRbTGhsgi5Nxvy2QnjnGMVCW4vt/wABjkV212cZyfLntrtJqkw4GIcJMyb6t9/NdQ6GYA0aOI1GTUrl/Gw6qm2Lk/lPmq3gsJ95OkTPCw8leKT2tZpJAcbgEiT4BU93O39ctfFIEuFfSih9IL1f3fBLiEdn383z94+SDDgsHq/vNXp/sIeKu/Q4dg+I+KpzH057TXHwcB8Fb8jznD06Loa6QRYuHfxjuPBDBSlbY2a3GkizPQlZI6vTGiP+3U/eP9qFqdMqP93U/e3/AGrX7kX5Mqxy+B29QlI3dLqR/wC2/wDeP9qhd0sp8Kbv3j/al5x+R/bl8FkaUTRKprulrODHfuHyXrembR+A/u/4RU0B45fBfqZUwVBpdNf8PtU46a/4fam9yIrxSLhjvQPguK48/enxV0xfTSWkBvDmqHiKmpxPekySUuiuKLj2NcIUxouSvBmwRtJ6xS7HYy1wFrKhNUQsFVKxUXE4AclBVwI5J0AosS3snw33WtQsbnRQ85rTUFFh03HWO3jV6LduP1aURRwDabQXaWtAJAc65LTZzzxA5d48A4wuWRSa4mXF0kkcBEG5/wAx/UdpSvOsN11RpmATedg0EkkmbAm/hTVVGiLlbs8wBDRrI0hzgGh34W/3hbweTz49yho4ouc57fRkNpi8BrhuJ2hgBPe88gvcPWpVnOI1DtaGdp2nTTYdQMbQ0sM3Gpw4gI44KGifSJ4cfzu9ZkeBXPSOirdCA4WXSUU/Lw9sQmX2RbNbCgazm2eZMWOJASB5IXXsywIqBUnN+jZmWhVhPwwNFRqVELUrwmmMyio3cJFXpkGCtWOmZslowvkonDhQ0qaZNw5EDunz/oqyZFIzD05T6m7TEiQR8LoDC4R0n68fcERjK8MA4tJ8IPwv7VNscNwtANniLxzubfPxBTBmLqMcDREvg2DS7UN5gcLT3R3Ku0KlUnq2tqapOgaXagREja8ah5g+LMZziy7tMcHTE9W4EQdQDSLRaY5dy5IDYQ3P6ocDpbG5EOE/m3JAM3mLXixIPnReqTjaJO5qEnxIdPvULcyxBBYaci9urfs+xAgze/whRZHWP2uk525qSeFzM24bphT6C6QXww+uCq2RZa4vD2taYNw8mDB5AFWHMgRQa7UYjjspuikdWT4n2lK1y0TToq/TLBPfUoVnMYDRJLGsqFrSTM6gaZ5naEXh+kWJrjqzSoAHlUf/ALUf0wqDSCIi/wCEKtZDmoaQ52kNmNhG8b+Ky5ZRx7cnv8loJy6QfjsC/DBtV+lwLh2WySZIAAcQOJ5KXF0hh2jTZw/F+JxN3Eu3JJ3RnSTM2FrGyPSBEXsL7eICSdMsVa3JeP6uSzzgoN1Zr9PF3TQvxFVuJM2FVoMgWDxzA4FLalAhb9H8H1rKz2uIq0gHsHMCSfdHrCYVgC1pIjUAfMSrO4unsvkjGH2iZzF7sI4fJMzRCHq0ghyJcrFFVDuCLri6GcFeIxGsW0LwpziGoowpKijTIBLTUwQ7Cpg5BgNaqEciKpQ5TRAH4R1kUx6XYd8KcVEjWxWH615rUDKiwpKAdbLoQuZ1CKRkTJAgRxsd+6T6kQwXk7+5Ls1l9ehTHMuN7AnsNn1F/kt8Y0Qk7CzR00mg7w0eJiXGeVgtMRljHQ2LBsDncQDPhPminHVWDRsBqP6jb2NPmiKY7RPfA8OCehLKw7Ker2EwCJJk9p3WPPi5xB7lLA1meQA8p+MepWIts4n60oHqGkKWRFsT3YC3Dg7IDGYaCnfURso6tMHdSoumJC0qN9MHcJy7DDglmYM0hBjLZRul9VrGmBfh4rnRoE3P0Tsrj0hf1lQ8htyKUOwtwOQJPqt75WrCuKM+V2xVSo3H1y+asGHpiQfqx28kEMPy21fEALzF1dJ7jsfrwVGSGNTGDSY3v4gjePf60kxeILr+p3IxPwJ9nJR4ipJ1C3zQ7Sicxw/pDXcGhzmu0ggSxpMO06htedDP2hbMzytOoOAN57I3c4vcfW4k+tJ28lIHQjYtIdvzmq9sEj0S2zQOyZ7Phc+ahw2IcarXg9rXqn/FMmyXtdCKwZ+8b9cFxxesyzXEuptLq2sfleLC3ANgexdF6Fue+izRUaPu2hzS0EExeeI4eXeuWVyDTbJKMwGcObGmIA5wQb+zZKopNtCttqi+9LKlZuhrw1zNJmN5Hogknj4Ko0MDVrBrWsEjadAAE2ElpKjxGZPqATrggm73QOQHjCDp5k+m7j39t2/FZM6Umr8F8LlHovGb5LV6qlqgaN7yXGNgG+K3xuXGuwSAHADmQYHEJUzNnkMM7kTvtxuVhzlzTYmfFeRNOKrH8muCk3fkLo5M+i0uYDqLS2GgmZ4d3rWZvl5Ibp7IDWiOI0gC8W4LMPnDnAiTa5upq1axUXmnGWl/Icib+4UNw5ESVHXC9xVe6Fq15WpNyVsikL8TuhHhGVXIWstESpotCFuFgTnA7wo4U7xdRuCZM41aFMAtGKdoXNgIKrVAQi6gQrgjFgPaamCipqZoXMVmzCpwVEGqQBKxDr1NL639qp+Lf/WqsWLaZ2H4H+dU/wAjPii8L6P6vmsWJ0KyGv8Aynfr+KFpLFilk7LYumSuQ1ZYsU2Wie09kjz3Z3gV4sSvoaPZy/Eb+o+4KJ/8x3gfe5YsWtdGZkTPR/UPe1Ls24LFiYAtPxWnFYsTCkvELZyxYuRzN0VhPTb4/ArFi4BZq3oNQmC4+C9WLn0BD9noN9SH4/XMrFi8/KaIDWh6LfUtMVv614sWL/casIflXov8PmmJ2WLFky/cNPsWYpCO2WLFph0RQNUQtVYsV4jnjNlixYmOInrV6xYnRxjEQ1YsQkA0qIRyxYjEVmzFOxYsRYGShbhYsSMQ/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42" name="AutoShape 18" descr="data:image/jpeg;base64,/9j/4AAQSkZJRgABAQAAAQABAAD/2wCEAAkGBxQTEhUUEhQUFhQXFRcXFRcWFBQUFRUVFBcWFxQWFRQYHCggGBolHBQUITEhJSkrLi4uFx8zODMsNygtLisBCgoKDg0OGxAQGywkHyQsLCwsLCwsNCwsLC8sLCwsLCwsLCwyLCwsLCwsLCwsLCwsLCwsLCwsLCwsLCwsLCwsLP/AABEIAJEBXAMBIgACEQEDEQH/xAAcAAACAgMBAQAAAAAAAAAAAAAEBQMGAAIHAQj/xABDEAABAwIEAgYHBgMHBAMAAAABAAIRAyEEBRIxQVEGEyJhcZEygaGxwdHwFCNCUoKSBzPxNFNicsLS4SRDorIVFoP/xAAZAQADAQEBAAAAAAAAAAAAAAABAgMEAAX/xAAsEQACAgICAQMEAQMFAAAAAAAAAQIRAyESMUEEE1EiMmGBkSPR8BRCcaHB/9oADAMBAAIRAxEAPwDnOHppnh2ryjhkbRoLzZzPWoLwroTXDVyl1CknGHy5xWLLOK7DEJp4hIeleawG0wb7n4fFNqjC3fgucZvjOsqvdwmB4CyPp8anKwzlSJX4qZROUYF1V31H9Unoum3P3fXvXTujOXaGNkXiT4lbpvgtGeEeTDclydrQJCsdLCDkvMLTTfDUFGKstJ0VnPOilLEMgiHcHAXBXM82yF+GfpqCx9F3Arvow6U57kzK9NzHgEHzB5hWi3Ei6kcSbhSL/wBUyo0JHePaCpsZhHUahpu3aYHJzUbRpi0Rf3laE7INUC4ZkW+oTCgYUTqf4hw39e6lp/H/AJRoA+y7GEbFWyjmIey+4VDwzoTjB1oPvUpYkwqRYWVFu+oYQ9I2RmGo6t0jSQbAXlROKZYvDgCRZK6iV0x0CVyg3oyqg6ilJFUCvKgqFTVChqhUmiiIyVG5bErRyRjoiqodEOC86tCziGVqHXUlRqjYLrjiR7lCHJjlmANep1YMEgmYnbuQOLo6HvZM6HuZPPQ4tn2IRlFycfK/9AS0HqLFvXtM2UVe6ZLYDfDPRoqJdSBB2KNLSACbTsO4Wnz9yEkBnr3IKe0iXlCjdGJw2wrrI+i5KaJR1CoouOxGMH7IYlbmooCUzQpWG0FMykjsS0G4RWRYVtSrDrgAmOcRb2qjnqytkWV0hrCtWCw8o6lhmkadIjwiPBZg2NY/TyO6x5Vykm+hedrQg6d0m4fB1Kh9KIb4vMD3k+pcSmy6j/GzMrUKAO+qq/wHZYD5u8ly123rXsemxRhHXkg5N9jzorgesqydmx5rq+Bp2C5/0LpQyeZnysujYKIEkDxslyu5mjGqiNMIE9wbUpwbQdiD4EFOsK4BNjRPIwrQoa1KyIbUC0qVBCu0iCbOd9O8lL29YwdtknxHEKn4KtLfrh9QuwY2mCFy/PMt6iuS3+W8yP8ACTcj2E+pLB06KTVqzehTBB5T7+XrUAET6vYpsNdrhy+vdC9e3jzAKsiLJKJTTDFKqCZYUphCwZVUkwfUn9OpAVUwj4IKsAeSFnyx2Uj0R4yvOyWVEdWQNRLSSKIGeEFXRz0DiVCRVAVQoV5U9VDPU2URopcK0F0GT3DjChK1bULTIMFRntaHGQrsa4NqUg0HjIJAPEgD4phR6OzWIdam1oeT3EkaZ/Sb8goMVhBVcx8gN09ozw3EeZTXC5w2rUqssGvphjTzjXJH77eC8vNkkleO+t+a6/77A7AsDi8PVqtpfZ26XHS1xie46YkecqdmSU6bMcNLXdWDoLmtLmzS1iHG4id+5D5dlL6ValUcWQKrRAdczxE+7dORXa+rjaGoB9RrdM7GaIafKyVSxJvhJ1Sb231Jb/uJNuyvdCqU4pv+R/uTfA5KyMTiDR+0VPtFZrafZtFVw2daePG0QF7kGUPw1U1qxY1jWuk6p349wUeWjradWpg6jqeINZ73AvIaWuqOc2WGW+i4XjcELS5453K9aTa/fkWTd6IMwo0H0XGth3YSqPQ+7cGvPAamtAO0XHFDVMgwdWrTZQxBOp0FkEuMS5xDiBFhyVhZXrNw1YY5zHAthghuokg27IAJmI5RKV4DLMPTxVF9HENeQ49glpcSWPBIiLAHkjHJCKfFut/ldfOxU2QV87oYOuaLMMNNMgOd2STYEwCDq34kI/pbjadOo11Six5ewdWA0NiD2i48oLYseKp/SozjK/e//SFYOnLtRw/cx3+lN9MeME3Uk333pfx+qDW0wfFYWnWwzq7GaC10ECI/DOwE2cOC2xWVBjR1dJr2Fs69TZ7jffmpsveBgqjSJBqXHd93PuXucPqVS00nxT0xpa4tveSY3tAjhCyKU1PgnpN99dLXz/wUQkc0CiwwJm5gSfS3Kja9EZh2abWGJBm3LtfNLesXowfJWBoPFVehyC6xTApmCgFz1YOiWFcamoNJAseV1X6LZIHeun5ZpY0NaAGgQFSlJ0dkdIOw1NriB8Ed9lYAeyPL2oJ2KawhxRdeuOqNQmGgFxPcAST7FtxRi9asxyvs+cf4jY3rcwrR6NMik3u0el/5FyrtQW+uKlq1jVqPqO3e91Q+L3Fx96irbgeK0JJaQ5duj7SKTdMTFp29asmH6POf2qlaT4WHheyT5Thj1IIEwFFhquMxVQ06R6pjATqP4oEhobxJt3LGk5SZr6RaP/r9Zl6VafAn2i6aZTi6zDFQyucdHK+PfVbRpVXA9tztbQGCL+lvvvtBI3V8wuLNWnrIh7DpqDiHcZ96M4uIIyUi508QYlJM2zCpcMKZ5YJok8gkjqZc5x4NuVzbpCxStig4HFVj2nGPGB4ofM+jLgwu1guHcYncT64HrQWfZrjAzrqXZw3WBmoDU6Ly4NtIta4k+aAwmYY40XViddJr9JBEOgiSYPqm9lSMJVYHJXQZgX7TxsfDb5eSM0bjy8/6pThKupxtE9oevcJ1vH1daIszSVM0os93sR+HoqGjY/WyYUyGj3eHimEJ8O1PcEZZ4JDhnp5ljpkKGV6HiZWagawTSs1LsSFLkVQE5A4kI5yGrtUZMohXVahXhNDSQVendRciiBHBQlFPC9w1NpbULhOkNIvBu9oMHwJ4FKtjEFF8OBcJA4O2gi1j4yjMfVaSCyI08BF5d8IU1XT1rG9VqbULNJJqagx7WaKbId6TQ4XOqezwsdjh2aywNBaafWNeC+RpaNX4oLS9rm7T2hdc8Vu/0LyFFaq6QdRkbGTI8DwXtKoS6SSTzJk+aZ/ZmvqvoNpBph2l2p+uRdpJJ06XWAt+JtzucPU6XvptaTTc0AFtQAtdqFyah1DYzDD3QYDe3o7kiPHNeWBzyS0+jqqAmxIJDCZ3BGyUsqFplpLTzBIPmFY8Sxgol2kENioGS7TqqMwwMmdWkGoePBolL8QxjaTK3VtJfA0kv0MIdVa42dq7XViATbtd0COOtAUtEdGu513uc483OLj5lD45xaQQSDwIkG/I+BTurhqdKn1gZPbAAcXFo1t1iYIJgAgc5vMIDPaY+7cBdxA3Jt1OHc1gkzA6wgcYhD2+LOTTYlDiXSSSTuSZJ9aM64mJJMbSSY80xrZbTGJNECIa8lxcQ3tEupG8+i1zGk8SNufmHpUn1H0zTa1rCAHNNUEF9RlKH6zcg1NWwuzaJCq8QHJGra3Z7lHRMkovA0mOpuqOaxhZIIJq9W4h1JsuAJdI6y4Frt2vM1JrBTFQU2y4N7JL9Al1cEgapv1TdyYk90ReOkLYtxlO1kAQrDi6DZqgCzaQeBJOku6s78R24uq+9dFNdjxejamEaxlkHSKZ0iISzOEjXQrLl3SXS0B4khVdStolUaKcb7Lgc01kE+ock3/iDj+ryus5pjVRLR/+mln+tUjBYgcVP0/xxOWuZMgupj/yDv8ASm9Jk4ZGn5IZ8Wk0csw7Leoe9B4uzp70fhuPqQmYNuV6iISOwdEKYdRb3hN//hhr1ADyVc/h/jJw9PnAHkr/AIUysbW6Nd6shwuXNaNm89pM+teY2gA11gJtsJMXEnzThtIQk2bV4IHMwE0tInF2wzLbUHDuQuEoA6wQCHbg3BHIjkjKIilHchcJV7UIfAfkyrl7SCCxo8Gge5LauRt2AsOG6tjaUhD1qUJ3EWMilZxk8AOYBISgV48Dv3FXTMagAK51i8yArPafRmJHD1cQq4r6FyrVjRuMPP2In7fIASoVWyC2DxkRHrafimDcZSseqvxvYk7+A7grmZhuGrp9lte7Y3myrzMfTvDImfynSIAEW3sTNplMskrB1dsbDUY5cB71OcbCmWzMaPV09Zg9w+aQ4fE9a/TEd8yrJ0j/ALOPrgqjkX84eISvFFAU5BmbZe+kdJLZIOk3ImDuLJFVqYpjhahUZImGlrgD3OmVculw+8o+J/8AVyr+NAAvtIm08RwWL1MVGVI04p8lbAsRjR9o6mBG2qGBvkId7EHiW9twjZxA7wIutMS4/aSQ0ls7gGPNT4wjUYnyI7+O6x8ZLbTLRasBrthQUsQ5hJY4tJsY4jeD5IjEFaYGkSTBI4WBMkte4bA/kTwux30QjG1Rqh7+0Zd2jckQSe+LSt8KK1QCk1ztO4bqIaIOqY23k+aPpYao7TFQjXMSyHbtaAQXRJc4ACY2vdbup1qRDtZ06WOnSW+m8tDDOzwBJHC44K6g/NiOS8EBwmJcHMLnaWntanw2ZJiSYN5Mc7rTH4HEN7VXUQ6L6tQdG1xvv7046RZnVaBocY11AfEO+WnzUtLOK1XD0mTDnVNIPdAk+qQncI7VsTlLTpFbFeq2C1zxG0E7QGx4Q0D1BDjE1hMPeJBB7RuCXOM+tzj+o81bMbh6stFGo9znNDmgtHaH3YdG0EdZ6N7A3QVWnXGo9aS2mCargz0B1YqNIv2g4GBtfzSrG18/5+wqaYowuJqi4e8Wj0jtb5DyCjfiqzfRe9sxs4j0Rpb4QLDuVjp4evqDRVLiS38BADHl+l0/ouOEi5QmJZWMDrD2i4Ds27BM6ry0WtZLwd+f8/Z3JFdfiapaWue8tJJIJJBJOoz+q8c77rK+LqvADnvcAQQC4m4sCeZA4qwUMG5zJ1VQerNTVA0gNcyWlkTr0uJjVeBwK8GU1dLXGsGse5opktd2w8MLSAJ41AOQIN0/CRzmhK7FVH3e97pEGXE2kOi/CQD4hGU8W7SG3DQ0AgEw4hz3AkcD2z7TxTPD5Y91MVG1hpMntN0uhvpGJOwbVd4U+9SYHLH6ia1RzWNc5roEOGl5ph3aGxI8vBL7UpC80KcTjamjRrdpiNMmIGwI4hJ6hVlzfCOpTqe4zZsDjDXQSdxpduBvwVeqU1OnF0x41Vo8ouR9OrAS3ZSdYllGwkWFu4J/hsHqVewYhwJPFWXAVoKXL2WdpC+vgNJMG/JR9JKLquX1D+TS4/pcJ9kp3iRJvyUmRUhWo16DolzXDxDl2N/1FfhiZHcGccpnaO72KPMmcRyXrqTqb3032exxa4Hm0wfaF5iKgI+rL2UYmWj+G2PjUwn0XW8Df5rreArbLgXRSsaeJj8w939SuwZZjbBZ8upGjG7gXJ2J7Kq2OxA66T+Ej69qY4fFyk/SDoq3FFxNVzWuIJaB+JsQQ4GeExzSN8hoqiz1Myp9RuJ5ykdKuAQ8Hcj2lK6XQ6rApPxBNOILrh8cp58JTHKuiNKg4Fj3hgOrq/wahxvJ3uQIXO2cuKLXhcRAuosVWQtetCBxWMsn5eCajuwDP8WGtJXMqbXP1PF7mVZulWKOg33sqThsW5s6TAO/er4VabRPNJJpMsGRYgNcdbA+dpMQR8O7wTgZo0dk0yYGkSWmBJM3bvJPddIMlxoY6XMa+Y34GdxblNu8ck7xmPptfaiILebTIJmT2bm26tezPQRTx7XCCwCxBjSL8CLfUeKa9FXzX5WNuUkJBSzBv922YgmGb3uBptvt3BOeitWa/qJHcCRZLI46L0i/s4+uCqORH75v+YD68irP0uxGjDNhrnSYhomOy50nu7MesKi5Dj/v2nq3+lyg9gEje1w6B32SyAi6dLzD6J5Enya5FYLAU/s/WFsuLNV+HgknTHMA+nRqNkB2qAd/xtvCe/a2Mwoa57GuNKwc4AmxvB4WPkUvFPI3+P7ht8Uii16sPMAb8grjl2Fp1cL22g/0Gy5/VxbNUl42gzAu2Z7p38l0bIR/031yTLfYHro5xm1MMeWiY70uLjwJvv3+Ka9If5x8D7wlLl5meKjNpHoYZNwTZFVqu/Md53O42Piom1SOJ3mJMTz8VtVUKRFRtRzh41atLg46nBwkTzHI34LSvjnVHCYAHohogN42AQIW9M3XOTaoFIKq1TvJnxPHdBh52kwYm5vG0+CnqmyFCWJyGWCqHmdo3O3LwUOY1DzN4m5vGy2wrkPmDkF9wvkjo1TzO87nfn4ogg2ubbXNvBC4MXTJwsmk9gkzRpsgTVdqPady3O3LwRbzZAF3aXRAhpRBIEknlJmPBbPoL3AmyMdcKEpOwtietSWgppnUorUYdVUtC2Q5bgdV0Q9rmOgzCJyOsCARtAVkq4QVG7T3puHIeWTi9lMZipMJxlbQ1wdxI8kk6TYJ1Ah7ZibytsuzZpEE3SuFbKP6loT/AMSsjPWHFUxOqOtAHECA+PAXXPy9dUzjNNbdIkjj8lRsfkuqXMseI4H5Lf6fLqpGefp5VaE+Fr6KjHcnDyNj712PInhzQuL4jCvYYe0jx2810DoVmpNNoJuBB+B9Y+KpnWk0LhdNxZdMy62m3XTpuqRdwaRq08YBNz3IfDdJ6h9GhVH+Zjp8oTfCYrUEFicI6ZpmDy4LOmaYcb+okb0oqcaD9XD7upHr/qoavSLET/Z3H1afivW5lXaNPVOPeNMe9eNo1arpqS0chv5prKNYl4JMvx1eqZdRLGbdpzS6fAEwPFG4tsC6IpEMbAFgkmdZlAN1xnfeiodM8SAI4qr0Ngvc+zHraltgtWCAO9bca4xRjyPlIc5XjwxpaabXSbE+kJEGDB4eSf1c1BY1wpM7MAiGkQDfhN+PcVSqNRWbJMw0NMhrpEdoTG0/HzTNi0MMPmDdLR1bdIGkkwXREBxdp32vG470+6OsHWgjjNhsJg2KRUswLJaKbQ0z4kOIJGqJF9uVt9016PVScQyRE6ttucR9WSs7wdG6SGMMPV7v+FSOjb/+oG26s3TTHOpsphrNfZ1aZILogGIB4GY47LleX5/UbjBBLDrDSySIMwQdVMkH1KK9zLOUca6/K+F+b/fQVBKKcn2dD/iU4AUIEAvAjbc3T7FYOicM19RjS7qw0EiTAmwH6nea5zmGbVMTSpmrMtxugbeiGU3x6DfzngrznGc0aTDTqPDXdS0gEgWk6t/FnsTTlKC+pVL4/P6FUbdIpGJwVN7iIsTeLbkn4romQmMORy+S5czOKZqgNOqSIhzIMmOLgui9GscyrQeWEHS7S4S06XAAwYJ4EH1owk32gSjRSukn871O94ShxTfpL/N/d8EpLVh9T95t9P8AYD1FoymTsFM9iuXQ7AsLTLQbjcA8+anjjydFZy4qym9Q7kV42m6diuruy+n+Vv7W/JQVMBT/ACN/a35K/wDp/wAkPf8Awczex3IqAUncj5LpnUNbsGj9I+S8Do5eQ+SVYV8h978HPMPTdyPkVDjKLz+E+RXT6dY8x5D5ImnUPMeQ+SZYFd2K8z+Dk2Ew7/yu8ijupf8Ald5FdUpuPMftHyUoeeY/aPki/TJ+RXmfwcty7K31XhukxIncGJvCR4ik5ryHAgzsQQV244ksvbyC5RnPSOs+q4S3TqNtDD7YQlijBdhhNyZpg3WR9K6V0sQXb+4D3I/DvWKUdlGGPZZQQiNUochFoUpOVZ26lbcLsGRYwPo03Di0HzXGW9GsUPwD9wVs6NYjFYdnVvYHMHo9q7e7vC2tqL5RHyQ5qiy/xDDThHOtqBbHhN1yXro2KuvSQ4jEgN7LWb7n5Kt4fo65xjrGgC7nQSAPZzhGDu2xof0402C0cSSblN8v0kqRnRpkntPAbEklsknhAEA8Ymw3R+GyBoAIDhqMCXEE8A7zn9hQnDktFP8AUxSIsVUoNb96WAH8xAnwB39SpNLG9XWL2CGlx7IsNJNgnWcZTqrneG9kTc23JJ7yR6kDmOVFokBDFCMNXdk3Jy3RdcizcOAgq1YOsCuK5fi3UzYq1YDpTA7ViulBroPZ1ii9kcENiqzVz13TRo/EgcX05EdkElGpPwLSXkuWbZo1jSSQuZdI+kRqEsYbcSlmc59UrekYHIfFKqJkrTiw19UiGTL4Qdh6fEppjAOrpnxHlBCU03p1XpzQEcLjug3HtVW9kkgJnBW3JMxOhtPSwwZbIM6g7UJvcbCOQ9arOEeQWObBLSHCZixm/crPh85qRrLacwATpcJiTLgHRu4kjY8tkLDRI3PyAGuawgN0O/DO94FhufYpujWNLsdT5OLtttnHZLznlQh7gxmwa8/eTF4h2v0r7i9wVr0Vqk46kTYl7p4QS1024eC4Vnbek1P7tjw4NIBbqJ0kawPRM2NlzfKsja/FAhrHAvmYBJPEzxuuldKqYdhgDHA38FQ+j9PTiWmw7QvOnj+Ybb+1QyYE5NptX8BhkaRt0oy5tB2EptaGasQ55Abpk6QJiP8ADujOmmX63P31mm0MdMBksbqJgySdItEd82W38SXf9Xl4Fx1juM/hdxPerN0hpHRbTGhsgi5Nxvy2QnjnGMVCW4vt/wABjkV212cZyfLntrtJqkw4GIcJMyb6t9/NdQ6GYA0aOI1GTUrl/Gw6qm2Lk/lPmq3gsJ95OkTPCw8leKT2tZpJAcbgEiT4BU93O39ctfFIEuFfSih9IL1f3fBLiEdn383z94+SDDgsHq/vNXp/sIeKu/Q4dg+I+KpzH057TXHwcB8Fb8jznD06Loa6QRYuHfxjuPBDBSlbY2a3GkizPQlZI6vTGiP+3U/eP9qFqdMqP93U/e3/AGrX7kX5Mqxy+B29QlI3dLqR/wC2/wDeP9qhd0sp8Kbv3j/al5x+R/bl8FkaUTRKprulrODHfuHyXrembR+A/u/4RU0B45fBfqZUwVBpdNf8PtU46a/4fam9yIrxSLhjvQPguK48/enxV0xfTSWkBvDmqHiKmpxPekySUuiuKLj2NcIUxouSvBmwRtJ6xS7HYy1wFrKhNUQsFVKxUXE4AclBVwI5J0AosS3snw33WtQsbnRQ85rTUFFh03HWO3jV6LduP1aURRwDabQXaWtAJAc65LTZzzxA5d48A4wuWRSa4mXF0kkcBEG5/wAx/UdpSvOsN11RpmATedg0EkkmbAm/hTVVGiLlbs8wBDRrI0hzgGh34W/3hbweTz49yho4ouc57fRkNpi8BrhuJ2hgBPe88gvcPWpVnOI1DtaGdp2nTTYdQMbQ0sM3Gpw4gI44KGifSJ4cfzu9ZkeBXPSOirdCA4WXSUU/Lw9sQmX2RbNbCgazm2eZMWOJASB5IXXsywIqBUnN+jZmWhVhPwwNFRqVELUrwmmMyio3cJFXpkGCtWOmZslowvkonDhQ0qaZNw5EDunz/oqyZFIzD05T6m7TEiQR8LoDC4R0n68fcERjK8MA4tJ8IPwv7VNscNwtANniLxzubfPxBTBmLqMcDREvg2DS7UN5gcLT3R3Ku0KlUnq2tqapOgaXagREja8ah5g+LMZziy7tMcHTE9W4EQdQDSLRaY5dy5IDYQ3P6ocDpbG5EOE/m3JAM3mLXixIPnReqTjaJO5qEnxIdPvULcyxBBYaci9urfs+xAgze/whRZHWP2uk525qSeFzM24bphT6C6QXww+uCq2RZa4vD2taYNw8mDB5AFWHMgRQa7UYjjspuikdWT4n2lK1y0TToq/TLBPfUoVnMYDRJLGsqFrSTM6gaZ5naEXh+kWJrjqzSoAHlUf/ALUf0wqDSCIi/wCEKtZDmoaQ52kNmNhG8b+Ky5ZRx7cnv8loJy6QfjsC/DBtV+lwLh2WySZIAAcQOJ5KXF0hh2jTZw/F+JxN3Eu3JJ3RnSTM2FrGyPSBEXsL7eICSdMsVa3JeP6uSzzgoN1Zr9PF3TQvxFVuJM2FVoMgWDxzA4FLalAhb9H8H1rKz2uIq0gHsHMCSfdHrCYVgC1pIjUAfMSrO4unsvkjGH2iZzF7sI4fJMzRCHq0ghyJcrFFVDuCLri6GcFeIxGsW0LwpziGoowpKijTIBLTUwQ7Cpg5BgNaqEciKpQ5TRAH4R1kUx6XYd8KcVEjWxWH615rUDKiwpKAdbLoQuZ1CKRkTJAgRxsd+6T6kQwXk7+5Ls1l9ehTHMuN7AnsNn1F/kt8Y0Qk7CzR00mg7w0eJiXGeVgtMRljHQ2LBsDncQDPhPminHVWDRsBqP6jb2NPmiKY7RPfA8OCehLKw7Ker2EwCJJk9p3WPPi5xB7lLA1meQA8p+MepWIts4n60oHqGkKWRFsT3YC3Dg7IDGYaCnfURso6tMHdSoumJC0qN9MHcJy7DDglmYM0hBjLZRul9VrGmBfh4rnRoE3P0Tsrj0hf1lQ8htyKUOwtwOQJPqt75WrCuKM+V2xVSo3H1y+asGHpiQfqx28kEMPy21fEALzF1dJ7jsfrwVGSGNTGDSY3v4gjePf60kxeILr+p3IxPwJ9nJR4ipJ1C3zQ7Sicxw/pDXcGhzmu0ggSxpMO06htedDP2hbMzytOoOAN57I3c4vcfW4k+tJ28lIHQjYtIdvzmq9sEj0S2zQOyZ7Phc+ahw2IcarXg9rXqn/FMmyXtdCKwZ+8b9cFxxesyzXEuptLq2sfleLC3ANgexdF6Fue+izRUaPu2hzS0EExeeI4eXeuWVyDTbJKMwGcObGmIA5wQb+zZKopNtCttqi+9LKlZuhrw1zNJmN5Hogknj4Ko0MDVrBrWsEjadAAE2ElpKjxGZPqATrggm73QOQHjCDp5k+m7j39t2/FZM6Umr8F8LlHovGb5LV6qlqgaN7yXGNgG+K3xuXGuwSAHADmQYHEJUzNnkMM7kTvtxuVhzlzTYmfFeRNOKrH8muCk3fkLo5M+i0uYDqLS2GgmZ4d3rWZvl5Ibp7IDWiOI0gC8W4LMPnDnAiTa5upq1axUXmnGWl/Icib+4UNw5ESVHXC9xVe6Fq15WpNyVsikL8TuhHhGVXIWstESpotCFuFgTnA7wo4U7xdRuCZM41aFMAtGKdoXNgIKrVAQi6gQrgjFgPaamCipqZoXMVmzCpwVEGqQBKxDr1NL639qp+Lf/WqsWLaZ2H4H+dU/wAjPii8L6P6vmsWJ0KyGv8Aynfr+KFpLFilk7LYumSuQ1ZYsU2Wie09kjz3Z3gV4sSvoaPZy/Eb+o+4KJ/8x3gfe5YsWtdGZkTPR/UPe1Ls24LFiYAtPxWnFYsTCkvELZyxYuRzN0VhPTb4/ArFi4BZq3oNQmC4+C9WLn0BD9noN9SH4/XMrFi8/KaIDWh6LfUtMVv614sWL/casIflXov8PmmJ2WLFky/cNPsWYpCO2WLFph0RQNUQtVYsV4jnjNlixYmOInrV6xYnRxjEQ1YsQkA0qIRyxYjEVmzFOxYsRYGShbhYsSMQ/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44" name="AutoShape 20" descr="data:image/jpeg;base64,/9j/4AAQSkZJRgABAQAAAQABAAD/2wCEAAkGBxQTEhUUEhQUFhQXFRcXFRcWFBQUFRUVFBcWFxQWFRQYHCggGBolHBQUITEhJSkrLi4uFx8zODMsNygtLisBCgoKDg0OGxAQGywkHyQsLCwsLCwsNCwsLC8sLCwsLCwsLCwyLCwsLCwsLCwsLCwsLCwsLCwsLCwsLCwsLCwsLP/AABEIAJEBXAMBIgACEQEDEQH/xAAcAAACAgMBAQAAAAAAAAAAAAAEBQMGAAIHAQj/xABDEAABAwIEAgYHBgMHBAMAAAABAAIRAyEEBRIxQVEGEyJhcZEygaGxwdHwFCNCUoKSBzPxNFNicsLS4SRDorIVFoP/xAAZAQADAQEBAAAAAAAAAAAAAAABAgMEAAX/xAAsEQACAgICAQMEAQMFAAAAAAAAAQIRAyESMUEEE1EiMmGBkSPR8BRCcaHB/9oADAMBAAIRAxEAPwDnOHppnh2ryjhkbRoLzZzPWoLwroTXDVyl1CknGHy5xWLLOK7DEJp4hIeleawG0wb7n4fFNqjC3fgucZvjOsqvdwmB4CyPp8anKwzlSJX4qZROUYF1V31H9Unoum3P3fXvXTujOXaGNkXiT4lbpvgtGeEeTDclydrQJCsdLCDkvMLTTfDUFGKstJ0VnPOilLEMgiHcHAXBXM82yF+GfpqCx9F3Arvow6U57kzK9NzHgEHzB5hWi3Ei6kcSbhSL/wBUyo0JHePaCpsZhHUahpu3aYHJzUbRpi0Rf3laE7INUC4ZkW+oTCgYUTqf4hw39e6lp/H/AJRoA+y7GEbFWyjmIey+4VDwzoTjB1oPvUpYkwqRYWVFu+oYQ9I2RmGo6t0jSQbAXlROKZYvDgCRZK6iV0x0CVyg3oyqg6ilJFUCvKgqFTVChqhUmiiIyVG5bErRyRjoiqodEOC86tCziGVqHXUlRqjYLrjiR7lCHJjlmANep1YMEgmYnbuQOLo6HvZM6HuZPPQ4tn2IRlFycfK/9AS0HqLFvXtM2UVe6ZLYDfDPRoqJdSBB2KNLSACbTsO4Wnz9yEkBnr3IKe0iXlCjdGJw2wrrI+i5KaJR1CoouOxGMH7IYlbmooCUzQpWG0FMykjsS0G4RWRYVtSrDrgAmOcRb2qjnqytkWV0hrCtWCw8o6lhmkadIjwiPBZg2NY/TyO6x5Vykm+hedrQg6d0m4fB1Kh9KIb4vMD3k+pcSmy6j/GzMrUKAO+qq/wHZYD5u8ly123rXsemxRhHXkg5N9jzorgesqydmx5rq+Bp2C5/0LpQyeZnysujYKIEkDxslyu5mjGqiNMIE9wbUpwbQdiD4EFOsK4BNjRPIwrQoa1KyIbUC0qVBCu0iCbOd9O8lL29YwdtknxHEKn4KtLfrh9QuwY2mCFy/PMt6iuS3+W8yP8ACTcj2E+pLB06KTVqzehTBB5T7+XrUAET6vYpsNdrhy+vdC9e3jzAKsiLJKJTTDFKqCZYUphCwZVUkwfUn9OpAVUwj4IKsAeSFnyx2Uj0R4yvOyWVEdWQNRLSSKIGeEFXRz0DiVCRVAVQoV5U9VDPU2URopcK0F0GT3DjChK1bULTIMFRntaHGQrsa4NqUg0HjIJAPEgD4phR6OzWIdam1oeT3EkaZ/Sb8goMVhBVcx8gN09ozw3EeZTXC5w2rUqssGvphjTzjXJH77eC8vNkkleO+t+a6/77A7AsDi8PVqtpfZ26XHS1xie46YkecqdmSU6bMcNLXdWDoLmtLmzS1iHG4id+5D5dlL6ValUcWQKrRAdczxE+7dORXa+rjaGoB9RrdM7GaIafKyVSxJvhJ1Sb231Jb/uJNuyvdCqU4pv+R/uTfA5KyMTiDR+0VPtFZrafZtFVw2daePG0QF7kGUPw1U1qxY1jWuk6p349wUeWjradWpg6jqeINZ73AvIaWuqOc2WGW+i4XjcELS5453K9aTa/fkWTd6IMwo0H0XGth3YSqPQ+7cGvPAamtAO0XHFDVMgwdWrTZQxBOp0FkEuMS5xDiBFhyVhZXrNw1YY5zHAthghuokg27IAJmI5RKV4DLMPTxVF9HENeQ49glpcSWPBIiLAHkjHJCKfFut/ldfOxU2QV87oYOuaLMMNNMgOd2STYEwCDq34kI/pbjadOo11Six5ewdWA0NiD2i48oLYseKp/SozjK/e//SFYOnLtRw/cx3+lN9MeME3Uk333pfx+qDW0wfFYWnWwzq7GaC10ECI/DOwE2cOC2xWVBjR1dJr2Fs69TZ7jffmpsveBgqjSJBqXHd93PuXucPqVS00nxT0xpa4tveSY3tAjhCyKU1PgnpN99dLXz/wUQkc0CiwwJm5gSfS3Kja9EZh2abWGJBm3LtfNLesXowfJWBoPFVehyC6xTApmCgFz1YOiWFcamoNJAseV1X6LZIHeun5ZpY0NaAGgQFSlJ0dkdIOw1NriB8Ed9lYAeyPL2oJ2KawhxRdeuOqNQmGgFxPcAST7FtxRi9asxyvs+cf4jY3rcwrR6NMik3u0el/5FyrtQW+uKlq1jVqPqO3e91Q+L3Fx96irbgeK0JJaQ5duj7SKTdMTFp29asmH6POf2qlaT4WHheyT5Thj1IIEwFFhquMxVQ06R6pjATqP4oEhobxJt3LGk5SZr6RaP/r9Zl6VafAn2i6aZTi6zDFQyucdHK+PfVbRpVXA9tztbQGCL+lvvvtBI3V8wuLNWnrIh7DpqDiHcZ96M4uIIyUi508QYlJM2zCpcMKZ5YJok8gkjqZc5x4NuVzbpCxStig4HFVj2nGPGB4ofM+jLgwu1guHcYncT64HrQWfZrjAzrqXZw3WBmoDU6Ly4NtIta4k+aAwmYY40XViddJr9JBEOgiSYPqm9lSMJVYHJXQZgX7TxsfDb5eSM0bjy8/6pThKupxtE9oevcJ1vH1daIszSVM0os93sR+HoqGjY/WyYUyGj3eHimEJ8O1PcEZZ4JDhnp5ljpkKGV6HiZWagawTSs1LsSFLkVQE5A4kI5yGrtUZMohXVahXhNDSQVendRciiBHBQlFPC9w1NpbULhOkNIvBu9oMHwJ4FKtjEFF8OBcJA4O2gi1j4yjMfVaSCyI08BF5d8IU1XT1rG9VqbULNJJqagx7WaKbId6TQ4XOqezwsdjh2aywNBaafWNeC+RpaNX4oLS9rm7T2hdc8Vu/0LyFFaq6QdRkbGTI8DwXtKoS6SSTzJk+aZ/ZmvqvoNpBph2l2p+uRdpJJ06XWAt+JtzucPU6XvptaTTc0AFtQAtdqFyah1DYzDD3QYDe3o7kiPHNeWBzyS0+jqqAmxIJDCZ3BGyUsqFplpLTzBIPmFY8Sxgol2kENioGS7TqqMwwMmdWkGoePBolL8QxjaTK3VtJfA0kv0MIdVa42dq7XViATbtd0COOtAUtEdGu513uc483OLj5lD45xaQQSDwIkG/I+BTurhqdKn1gZPbAAcXFo1t1iYIJgAgc5vMIDPaY+7cBdxA3Jt1OHc1gkzA6wgcYhD2+LOTTYlDiXSSSTuSZJ9aM64mJJMbSSY80xrZbTGJNECIa8lxcQ3tEupG8+i1zGk8SNufmHpUn1H0zTa1rCAHNNUEF9RlKH6zcg1NWwuzaJCq8QHJGra3Z7lHRMkovA0mOpuqOaxhZIIJq9W4h1JsuAJdI6y4Frt2vM1JrBTFQU2y4N7JL9Al1cEgapv1TdyYk90ReOkLYtxlO1kAQrDi6DZqgCzaQeBJOku6s78R24uq+9dFNdjxejamEaxlkHSKZ0iISzOEjXQrLl3SXS0B4khVdStolUaKcb7Lgc01kE+ock3/iDj+ryus5pjVRLR/+mln+tUjBYgcVP0/xxOWuZMgupj/yDv8ASm9Jk4ZGn5IZ8Wk0csw7Leoe9B4uzp70fhuPqQmYNuV6iISOwdEKYdRb3hN//hhr1ADyVc/h/jJw9PnAHkr/AIUysbW6Nd6shwuXNaNm89pM+teY2gA11gJtsJMXEnzThtIQk2bV4IHMwE0tInF2wzLbUHDuQuEoA6wQCHbg3BHIjkjKIilHchcJV7UIfAfkyrl7SCCxo8Gge5LauRt2AsOG6tjaUhD1qUJ3EWMilZxk8AOYBISgV48Dv3FXTMagAK51i8yArPafRmJHD1cQq4r6FyrVjRuMPP2In7fIASoVWyC2DxkRHrafimDcZSseqvxvYk7+A7grmZhuGrp9lte7Y3myrzMfTvDImfynSIAEW3sTNplMskrB1dsbDUY5cB71OcbCmWzMaPV09Zg9w+aQ4fE9a/TEd8yrJ0j/ALOPrgqjkX84eISvFFAU5BmbZe+kdJLZIOk3ImDuLJFVqYpjhahUZImGlrgD3OmVculw+8o+J/8AVyr+NAAvtIm08RwWL1MVGVI04p8lbAsRjR9o6mBG2qGBvkId7EHiW9twjZxA7wIutMS4/aSQ0ls7gGPNT4wjUYnyI7+O6x8ZLbTLRasBrthQUsQ5hJY4tJsY4jeD5IjEFaYGkSTBI4WBMkte4bA/kTwux30QjG1Rqh7+0Zd2jckQSe+LSt8KK1QCk1ztO4bqIaIOqY23k+aPpYao7TFQjXMSyHbtaAQXRJc4ACY2vdbup1qRDtZ06WOnSW+m8tDDOzwBJHC44K6g/NiOS8EBwmJcHMLnaWntanw2ZJiSYN5Mc7rTH4HEN7VXUQ6L6tQdG1xvv7046RZnVaBocY11AfEO+WnzUtLOK1XD0mTDnVNIPdAk+qQncI7VsTlLTpFbFeq2C1zxG0E7QGx4Q0D1BDjE1hMPeJBB7RuCXOM+tzj+o81bMbh6stFGo9znNDmgtHaH3YdG0EdZ6N7A3QVWnXGo9aS2mCargz0B1YqNIv2g4GBtfzSrG18/5+wqaYowuJqi4e8Wj0jtb5DyCjfiqzfRe9sxs4j0Rpb4QLDuVjp4evqDRVLiS38BADHl+l0/ouOEi5QmJZWMDrD2i4Ds27BM6ry0WtZLwd+f8/Z3JFdfiapaWue8tJJIJJBJOoz+q8c77rK+LqvADnvcAQQC4m4sCeZA4qwUMG5zJ1VQerNTVA0gNcyWlkTr0uJjVeBwK8GU1dLXGsGse5opktd2w8MLSAJ41AOQIN0/CRzmhK7FVH3e97pEGXE2kOi/CQD4hGU8W7SG3DQ0AgEw4hz3AkcD2z7TxTPD5Y91MVG1hpMntN0uhvpGJOwbVd4U+9SYHLH6ia1RzWNc5roEOGl5ph3aGxI8vBL7UpC80KcTjamjRrdpiNMmIGwI4hJ6hVlzfCOpTqe4zZsDjDXQSdxpduBvwVeqU1OnF0x41Vo8ouR9OrAS3ZSdYllGwkWFu4J/hsHqVewYhwJPFWXAVoKXL2WdpC+vgNJMG/JR9JKLquX1D+TS4/pcJ9kp3iRJvyUmRUhWo16DolzXDxDl2N/1FfhiZHcGccpnaO72KPMmcRyXrqTqb3032exxa4Hm0wfaF5iKgI+rL2UYmWj+G2PjUwn0XW8Df5rreArbLgXRSsaeJj8w939SuwZZjbBZ8upGjG7gXJ2J7Kq2OxA66T+Ej69qY4fFyk/SDoq3FFxNVzWuIJaB+JsQQ4GeExzSN8hoqiz1Myp9RuJ5ykdKuAQ8Hcj2lK6XQ6rApPxBNOILrh8cp58JTHKuiNKg4Fj3hgOrq/wahxvJ3uQIXO2cuKLXhcRAuosVWQtetCBxWMsn5eCajuwDP8WGtJXMqbXP1PF7mVZulWKOg33sqThsW5s6TAO/er4VabRPNJJpMsGRYgNcdbA+dpMQR8O7wTgZo0dk0yYGkSWmBJM3bvJPddIMlxoY6XMa+Y34GdxblNu8ck7xmPptfaiILebTIJmT2bm26tezPQRTx7XCCwCxBjSL8CLfUeKa9FXzX5WNuUkJBSzBv922YgmGb3uBptvt3BOeitWa/qJHcCRZLI46L0i/s4+uCqORH75v+YD68irP0uxGjDNhrnSYhomOy50nu7MesKi5Dj/v2nq3+lyg9gEje1w6B32SyAi6dLzD6J5Enya5FYLAU/s/WFsuLNV+HgknTHMA+nRqNkB2qAd/xtvCe/a2Mwoa57GuNKwc4AmxvB4WPkUvFPI3+P7ht8Uii16sPMAb8grjl2Fp1cL22g/0Gy5/VxbNUl42gzAu2Z7p38l0bIR/031yTLfYHro5xm1MMeWiY70uLjwJvv3+Ka9If5x8D7wlLl5meKjNpHoYZNwTZFVqu/Md53O42Piom1SOJ3mJMTz8VtVUKRFRtRzh41atLg46nBwkTzHI34LSvjnVHCYAHohogN42AQIW9M3XOTaoFIKq1TvJnxPHdBh52kwYm5vG0+CnqmyFCWJyGWCqHmdo3O3LwUOY1DzN4m5vGy2wrkPmDkF9wvkjo1TzO87nfn4ogg2ubbXNvBC4MXTJwsmk9gkzRpsgTVdqPady3O3LwRbzZAF3aXRAhpRBIEknlJmPBbPoL3AmyMdcKEpOwtietSWgppnUorUYdVUtC2Q5bgdV0Q9rmOgzCJyOsCARtAVkq4QVG7T3puHIeWTi9lMZipMJxlbQ1wdxI8kk6TYJ1Ah7ZibytsuzZpEE3SuFbKP6loT/AMSsjPWHFUxOqOtAHECA+PAXXPy9dUzjNNbdIkjj8lRsfkuqXMseI4H5Lf6fLqpGefp5VaE+Fr6KjHcnDyNj712PInhzQuL4jCvYYe0jx2810DoVmpNNoJuBB+B9Y+KpnWk0LhdNxZdMy62m3XTpuqRdwaRq08YBNz3IfDdJ6h9GhVH+Zjp8oTfCYrUEFicI6ZpmDy4LOmaYcb+okb0oqcaD9XD7upHr/qoavSLET/Z3H1afivW5lXaNPVOPeNMe9eNo1arpqS0chv5prKNYl4JMvx1eqZdRLGbdpzS6fAEwPFG4tsC6IpEMbAFgkmdZlAN1xnfeiodM8SAI4qr0Ngvc+zHraltgtWCAO9bca4xRjyPlIc5XjwxpaabXSbE+kJEGDB4eSf1c1BY1wpM7MAiGkQDfhN+PcVSqNRWbJMw0NMhrpEdoTG0/HzTNi0MMPmDdLR1bdIGkkwXREBxdp32vG470+6OsHWgjjNhsJg2KRUswLJaKbQ0z4kOIJGqJF9uVt9016PVScQyRE6ttucR9WSs7wdG6SGMMPV7v+FSOjb/+oG26s3TTHOpsphrNfZ1aZILogGIB4GY47LleX5/UbjBBLDrDSySIMwQdVMkH1KK9zLOUca6/K+F+b/fQVBKKcn2dD/iU4AUIEAvAjbc3T7FYOicM19RjS7qw0EiTAmwH6nea5zmGbVMTSpmrMtxugbeiGU3x6DfzngrznGc0aTDTqPDXdS0gEgWk6t/FnsTTlKC+pVL4/P6FUbdIpGJwVN7iIsTeLbkn4romQmMORy+S5czOKZqgNOqSIhzIMmOLgui9GscyrQeWEHS7S4S06XAAwYJ4EH1owk32gSjRSukn871O94ShxTfpL/N/d8EpLVh9T95t9P8AYD1FoymTsFM9iuXQ7AsLTLQbjcA8+anjjydFZy4qym9Q7kV42m6diuruy+n+Vv7W/JQVMBT/ACN/a35K/wDp/wAkPf8Awczex3IqAUncj5LpnUNbsGj9I+S8Do5eQ+SVYV8h978HPMPTdyPkVDjKLz+E+RXT6dY8x5D5ImnUPMeQ+SZYFd2K8z+Dk2Ew7/yu8ijupf8Ald5FdUpuPMftHyUoeeY/aPki/TJ+RXmfwcty7K31XhukxIncGJvCR4ik5ryHAgzsQQV244ksvbyC5RnPSOs+q4S3TqNtDD7YQlijBdhhNyZpg3WR9K6V0sQXb+4D3I/DvWKUdlGGPZZQQiNUochFoUpOVZ26lbcLsGRYwPo03Di0HzXGW9GsUPwD9wVs6NYjFYdnVvYHMHo9q7e7vC2tqL5RHyQ5qiy/xDDThHOtqBbHhN1yXro2KuvSQ4jEgN7LWb7n5Kt4fo65xjrGgC7nQSAPZzhGDu2xof0402C0cSSblN8v0kqRnRpkntPAbEklsknhAEA8Ymw3R+GyBoAIDhqMCXEE8A7zn9hQnDktFP8AUxSIsVUoNb96WAH8xAnwB39SpNLG9XWL2CGlx7IsNJNgnWcZTqrneG9kTc23JJ7yR6kDmOVFokBDFCMNXdk3Jy3RdcizcOAgq1YOsCuK5fi3UzYq1YDpTA7ViulBroPZ1ii9kcENiqzVz13TRo/EgcX05EdkElGpPwLSXkuWbZo1jSSQuZdI+kRqEsYbcSlmc59UrekYHIfFKqJkrTiw19UiGTL4Qdh6fEppjAOrpnxHlBCU03p1XpzQEcLjug3HtVW9kkgJnBW3JMxOhtPSwwZbIM6g7UJvcbCOQ9arOEeQWObBLSHCZixm/crPh85qRrLacwATpcJiTLgHRu4kjY8tkLDRI3PyAGuawgN0O/DO94FhufYpujWNLsdT5OLtttnHZLznlQh7gxmwa8/eTF4h2v0r7i9wVr0Vqk46kTYl7p4QS1024eC4Vnbek1P7tjw4NIBbqJ0kawPRM2NlzfKsja/FAhrHAvmYBJPEzxuuldKqYdhgDHA38FQ+j9PTiWmw7QvOnj+Ybb+1QyYE5NptX8BhkaRt0oy5tB2EptaGasQ55Abpk6QJiP8ADujOmmX63P31mm0MdMBksbqJgySdItEd82W38SXf9Xl4Fx1juM/hdxPerN0hpHRbTGhsgi5Nxvy2QnjnGMVCW4vt/wABjkV212cZyfLntrtJqkw4GIcJMyb6t9/NdQ6GYA0aOI1GTUrl/Gw6qm2Lk/lPmq3gsJ95OkTPCw8leKT2tZpJAcbgEiT4BU93O39ctfFIEuFfSih9IL1f3fBLiEdn383z94+SDDgsHq/vNXp/sIeKu/Q4dg+I+KpzH057TXHwcB8Fb8jznD06Loa6QRYuHfxjuPBDBSlbY2a3GkizPQlZI6vTGiP+3U/eP9qFqdMqP93U/e3/AGrX7kX5Mqxy+B29QlI3dLqR/wC2/wDeP9qhd0sp8Kbv3j/al5x+R/bl8FkaUTRKprulrODHfuHyXrembR+A/u/4RU0B45fBfqZUwVBpdNf8PtU46a/4fam9yIrxSLhjvQPguK48/enxV0xfTSWkBvDmqHiKmpxPekySUuiuKLj2NcIUxouSvBmwRtJ6xS7HYy1wFrKhNUQsFVKxUXE4AclBVwI5J0AosS3snw33WtQsbnRQ85rTUFFh03HWO3jV6LduP1aURRwDabQXaWtAJAc65LTZzzxA5d48A4wuWRSa4mXF0kkcBEG5/wAx/UdpSvOsN11RpmATedg0EkkmbAm/hTVVGiLlbs8wBDRrI0hzgGh34W/3hbweTz49yho4ouc57fRkNpi8BrhuJ2hgBPe88gvcPWpVnOI1DtaGdp2nTTYdQMbQ0sM3Gpw4gI44KGifSJ4cfzu9ZkeBXPSOirdCA4WXSUU/Lw9sQmX2RbNbCgazm2eZMWOJASB5IXXsywIqBUnN+jZmWhVhPwwNFRqVELUrwmmMyio3cJFXpkGCtWOmZslowvkonDhQ0qaZNw5EDunz/oqyZFIzD05T6m7TEiQR8LoDC4R0n68fcERjK8MA4tJ8IPwv7VNscNwtANniLxzubfPxBTBmLqMcDREvg2DS7UN5gcLT3R3Ku0KlUnq2tqapOgaXagREja8ah5g+LMZziy7tMcHTE9W4EQdQDSLRaY5dy5IDYQ3P6ocDpbG5EOE/m3JAM3mLXixIPnReqTjaJO5qEnxIdPvULcyxBBYaci9urfs+xAgze/whRZHWP2uk525qSeFzM24bphT6C6QXww+uCq2RZa4vD2taYNw8mDB5AFWHMgRQa7UYjjspuikdWT4n2lK1y0TToq/TLBPfUoVnMYDRJLGsqFrSTM6gaZ5naEXh+kWJrjqzSoAHlUf/ALUf0wqDSCIi/wCEKtZDmoaQ52kNmNhG8b+Ky5ZRx7cnv8loJy6QfjsC/DBtV+lwLh2WySZIAAcQOJ5KXF0hh2jTZw/F+JxN3Eu3JJ3RnSTM2FrGyPSBEXsL7eICSdMsVa3JeP6uSzzgoN1Zr9PF3TQvxFVuJM2FVoMgWDxzA4FLalAhb9H8H1rKz2uIq0gHsHMCSfdHrCYVgC1pIjUAfMSrO4unsvkjGH2iZzF7sI4fJMzRCHq0ghyJcrFFVDuCLri6GcFeIxGsW0LwpziGoowpKijTIBLTUwQ7Cpg5BgNaqEciKpQ5TRAH4R1kUx6XYd8KcVEjWxWH615rUDKiwpKAdbLoQuZ1CKRkTJAgRxsd+6T6kQwXk7+5Ls1l9ehTHMuN7AnsNn1F/kt8Y0Qk7CzR00mg7w0eJiXGeVgtMRljHQ2LBsDncQDPhPminHVWDRsBqP6jb2NPmiKY7RPfA8OCehLKw7Ker2EwCJJk9p3WPPi5xB7lLA1meQA8p+MepWIts4n60oHqGkKWRFsT3YC3Dg7IDGYaCnfURso6tMHdSoumJC0qN9MHcJy7DDglmYM0hBjLZRul9VrGmBfh4rnRoE3P0Tsrj0hf1lQ8htyKUOwtwOQJPqt75WrCuKM+V2xVSo3H1y+asGHpiQfqx28kEMPy21fEALzF1dJ7jsfrwVGSGNTGDSY3v4gjePf60kxeILr+p3IxPwJ9nJR4ipJ1C3zQ7Sicxw/pDXcGhzmu0ggSxpMO06htedDP2hbMzytOoOAN57I3c4vcfW4k+tJ28lIHQjYtIdvzmq9sEj0S2zQOyZ7Phc+ahw2IcarXg9rXqn/FMmyXtdCKwZ+8b9cFxxesyzXEuptLq2sfleLC3ANgexdF6Fue+izRUaPu2hzS0EExeeI4eXeuWVyDTbJKMwGcObGmIA5wQb+zZKopNtCttqi+9LKlZuhrw1zNJmN5Hogknj4Ko0MDVrBrWsEjadAAE2ElpKjxGZPqATrggm73QOQHjCDp5k+m7j39t2/FZM6Umr8F8LlHovGb5LV6qlqgaN7yXGNgG+K3xuXGuwSAHADmQYHEJUzNnkMM7kTvtxuVhzlzTYmfFeRNOKrH8muCk3fkLo5M+i0uYDqLS2GgmZ4d3rWZvl5Ibp7IDWiOI0gC8W4LMPnDnAiTa5upq1axUXmnGWl/Icib+4UNw5ESVHXC9xVe6Fq15WpNyVsikL8TuhHhGVXIWstESpotCFuFgTnA7wo4U7xdRuCZM41aFMAtGKdoXNgIKrVAQi6gQrgjFgPaamCipqZoXMVmzCpwVEGqQBKxDr1NL639qp+Lf/WqsWLaZ2H4H+dU/wAjPii8L6P6vmsWJ0KyGv8Aynfr+KFpLFilk7LYumSuQ1ZYsU2Wie09kjz3Z3gV4sSvoaPZy/Eb+o+4KJ/8x3gfe5YsWtdGZkTPR/UPe1Ls24LFiYAtPxWnFYsTCkvELZyxYuRzN0VhPTb4/ArFi4BZq3oNQmC4+C9WLn0BD9noN9SH4/XMrFi8/KaIDWh6LfUtMVv614sWL/casIflXov8PmmJ2WLFky/cNPsWYpCO2WLFph0RQNUQtVYsV4jnjNlixYmOInrV6xYnRxjEQ1YsQkA0qIRyxYjEVmzFOxYsRYGShbhYsSMQ/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46" name="AutoShape 22" descr="data:image/jpeg;base64,/9j/4AAQSkZJRgABAQAAAQABAAD/2wCEAAkGBxQTEhUUEhQUFhQXFRcXFRcWFBQUFRUVFBcWFxQWFRQYHCggGBolHBQUITEhJSkrLi4uFx8zODMsNygtLisBCgoKDg0OGxAQGywkHyQsLCwsLCwsNCwsLC8sLCwsLCwsLCwyLCwsLCwsLCwsLCwsLCwsLCwsLCwsLCwsLCwsLP/AABEIAJEBXAMBIgACEQEDEQH/xAAcAAACAgMBAQAAAAAAAAAAAAAEBQMGAAIHAQj/xABDEAABAwIEAgYHBgMHBAMAAAABAAIRAyEEBRIxQVEGEyJhcZEygaGxwdHwFCNCUoKSBzPxNFNicsLS4SRDorIVFoP/xAAZAQADAQEBAAAAAAAAAAAAAAABAgMEAAX/xAAsEQACAgICAQMEAQMFAAAAAAAAAQIRAyESMUEEE1EiMmGBkSPR8BRCcaHB/9oADAMBAAIRAxEAPwDnOHppnh2ryjhkbRoLzZzPWoLwroTXDVyl1CknGHy5xWLLOK7DEJp4hIeleawG0wb7n4fFNqjC3fgucZvjOsqvdwmB4CyPp8anKwzlSJX4qZROUYF1V31H9Unoum3P3fXvXTujOXaGNkXiT4lbpvgtGeEeTDclydrQJCsdLCDkvMLTTfDUFGKstJ0VnPOilLEMgiHcHAXBXM82yF+GfpqCx9F3Arvow6U57kzK9NzHgEHzB5hWi3Ei6kcSbhSL/wBUyo0JHePaCpsZhHUahpu3aYHJzUbRpi0Rf3laE7INUC4ZkW+oTCgYUTqf4hw39e6lp/H/AJRoA+y7GEbFWyjmIey+4VDwzoTjB1oPvUpYkwqRYWVFu+oYQ9I2RmGo6t0jSQbAXlROKZYvDgCRZK6iV0x0CVyg3oyqg6ilJFUCvKgqFTVChqhUmiiIyVG5bErRyRjoiqodEOC86tCziGVqHXUlRqjYLrjiR7lCHJjlmANep1YMEgmYnbuQOLo6HvZM6HuZPPQ4tn2IRlFycfK/9AS0HqLFvXtM2UVe6ZLYDfDPRoqJdSBB2KNLSACbTsO4Wnz9yEkBnr3IKe0iXlCjdGJw2wrrI+i5KaJR1CoouOxGMH7IYlbmooCUzQpWG0FMykjsS0G4RWRYVtSrDrgAmOcRb2qjnqytkWV0hrCtWCw8o6lhmkadIjwiPBZg2NY/TyO6x5Vykm+hedrQg6d0m4fB1Kh9KIb4vMD3k+pcSmy6j/GzMrUKAO+qq/wHZYD5u8ly123rXsemxRhHXkg5N9jzorgesqydmx5rq+Bp2C5/0LpQyeZnysujYKIEkDxslyu5mjGqiNMIE9wbUpwbQdiD4EFOsK4BNjRPIwrQoa1KyIbUC0qVBCu0iCbOd9O8lL29YwdtknxHEKn4KtLfrh9QuwY2mCFy/PMt6iuS3+W8yP8ACTcj2E+pLB06KTVqzehTBB5T7+XrUAET6vYpsNdrhy+vdC9e3jzAKsiLJKJTTDFKqCZYUphCwZVUkwfUn9OpAVUwj4IKsAeSFnyx2Uj0R4yvOyWVEdWQNRLSSKIGeEFXRz0DiVCRVAVQoV5U9VDPU2URopcK0F0GT3DjChK1bULTIMFRntaHGQrsa4NqUg0HjIJAPEgD4phR6OzWIdam1oeT3EkaZ/Sb8goMVhBVcx8gN09ozw3EeZTXC5w2rUqssGvphjTzjXJH77eC8vNkkleO+t+a6/77A7AsDi8PVqtpfZ26XHS1xie46YkecqdmSU6bMcNLXdWDoLmtLmzS1iHG4id+5D5dlL6ValUcWQKrRAdczxE+7dORXa+rjaGoB9RrdM7GaIafKyVSxJvhJ1Sb231Jb/uJNuyvdCqU4pv+R/uTfA5KyMTiDR+0VPtFZrafZtFVw2daePG0QF7kGUPw1U1qxY1jWuk6p349wUeWjradWpg6jqeINZ73AvIaWuqOc2WGW+i4XjcELS5453K9aTa/fkWTd6IMwo0H0XGth3YSqPQ+7cGvPAamtAO0XHFDVMgwdWrTZQxBOp0FkEuMS5xDiBFhyVhZXrNw1YY5zHAthghuokg27IAJmI5RKV4DLMPTxVF9HENeQ49glpcSWPBIiLAHkjHJCKfFut/ldfOxU2QV87oYOuaLMMNNMgOd2STYEwCDq34kI/pbjadOo11Six5ewdWA0NiD2i48oLYseKp/SozjK/e//SFYOnLtRw/cx3+lN9MeME3Uk333pfx+qDW0wfFYWnWwzq7GaC10ECI/DOwE2cOC2xWVBjR1dJr2Fs69TZ7jffmpsveBgqjSJBqXHd93PuXucPqVS00nxT0xpa4tveSY3tAjhCyKU1PgnpN99dLXz/wUQkc0CiwwJm5gSfS3Kja9EZh2abWGJBm3LtfNLesXowfJWBoPFVehyC6xTApmCgFz1YOiWFcamoNJAseV1X6LZIHeun5ZpY0NaAGgQFSlJ0dkdIOw1NriB8Ed9lYAeyPL2oJ2KawhxRdeuOqNQmGgFxPcAST7FtxRi9asxyvs+cf4jY3rcwrR6NMik3u0el/5FyrtQW+uKlq1jVqPqO3e91Q+L3Fx96irbgeK0JJaQ5duj7SKTdMTFp29asmH6POf2qlaT4WHheyT5Thj1IIEwFFhquMxVQ06R6pjATqP4oEhobxJt3LGk5SZr6RaP/r9Zl6VafAn2i6aZTi6zDFQyucdHK+PfVbRpVXA9tztbQGCL+lvvvtBI3V8wuLNWnrIh7DpqDiHcZ96M4uIIyUi508QYlJM2zCpcMKZ5YJok8gkjqZc5x4NuVzbpCxStig4HFVj2nGPGB4ofM+jLgwu1guHcYncT64HrQWfZrjAzrqXZw3WBmoDU6Ly4NtIta4k+aAwmYY40XViddJr9JBEOgiSYPqm9lSMJVYHJXQZgX7TxsfDb5eSM0bjy8/6pThKupxtE9oevcJ1vH1daIszSVM0os93sR+HoqGjY/WyYUyGj3eHimEJ8O1PcEZZ4JDhnp5ljpkKGV6HiZWagawTSs1LsSFLkVQE5A4kI5yGrtUZMohXVahXhNDSQVendRciiBHBQlFPC9w1NpbULhOkNIvBu9oMHwJ4FKtjEFF8OBcJA4O2gi1j4yjMfVaSCyI08BF5d8IU1XT1rG9VqbULNJJqagx7WaKbId6TQ4XOqezwsdjh2aywNBaafWNeC+RpaNX4oLS9rm7T2hdc8Vu/0LyFFaq6QdRkbGTI8DwXtKoS6SSTzJk+aZ/ZmvqvoNpBph2l2p+uRdpJJ06XWAt+JtzucPU6XvptaTTc0AFtQAtdqFyah1DYzDD3QYDe3o7kiPHNeWBzyS0+jqqAmxIJDCZ3BGyUsqFplpLTzBIPmFY8Sxgol2kENioGS7TqqMwwMmdWkGoePBolL8QxjaTK3VtJfA0kv0MIdVa42dq7XViATbtd0COOtAUtEdGu513uc483OLj5lD45xaQQSDwIkG/I+BTurhqdKn1gZPbAAcXFo1t1iYIJgAgc5vMIDPaY+7cBdxA3Jt1OHc1gkzA6wgcYhD2+LOTTYlDiXSSSTuSZJ9aM64mJJMbSSY80xrZbTGJNECIa8lxcQ3tEupG8+i1zGk8SNufmHpUn1H0zTa1rCAHNNUEF9RlKH6zcg1NWwuzaJCq8QHJGra3Z7lHRMkovA0mOpuqOaxhZIIJq9W4h1JsuAJdI6y4Frt2vM1JrBTFQU2y4N7JL9Al1cEgapv1TdyYk90ReOkLYtxlO1kAQrDi6DZqgCzaQeBJOku6s78R24uq+9dFNdjxejamEaxlkHSKZ0iISzOEjXQrLl3SXS0B4khVdStolUaKcb7Lgc01kE+ock3/iDj+ryus5pjVRLR/+mln+tUjBYgcVP0/xxOWuZMgupj/yDv8ASm9Jk4ZGn5IZ8Wk0csw7Leoe9B4uzp70fhuPqQmYNuV6iISOwdEKYdRb3hN//hhr1ADyVc/h/jJw9PnAHkr/AIUysbW6Nd6shwuXNaNm89pM+teY2gA11gJtsJMXEnzThtIQk2bV4IHMwE0tInF2wzLbUHDuQuEoA6wQCHbg3BHIjkjKIilHchcJV7UIfAfkyrl7SCCxo8Gge5LauRt2AsOG6tjaUhD1qUJ3EWMilZxk8AOYBISgV48Dv3FXTMagAK51i8yArPafRmJHD1cQq4r6FyrVjRuMPP2In7fIASoVWyC2DxkRHrafimDcZSseqvxvYk7+A7grmZhuGrp9lte7Y3myrzMfTvDImfynSIAEW3sTNplMskrB1dsbDUY5cB71OcbCmWzMaPV09Zg9w+aQ4fE9a/TEd8yrJ0j/ALOPrgqjkX84eISvFFAU5BmbZe+kdJLZIOk3ImDuLJFVqYpjhahUZImGlrgD3OmVculw+8o+J/8AVyr+NAAvtIm08RwWL1MVGVI04p8lbAsRjR9o6mBG2qGBvkId7EHiW9twjZxA7wIutMS4/aSQ0ls7gGPNT4wjUYnyI7+O6x8ZLbTLRasBrthQUsQ5hJY4tJsY4jeD5IjEFaYGkSTBI4WBMkte4bA/kTwux30QjG1Rqh7+0Zd2jckQSe+LSt8KK1QCk1ztO4bqIaIOqY23k+aPpYao7TFQjXMSyHbtaAQXRJc4ACY2vdbup1qRDtZ06WOnSW+m8tDDOzwBJHC44K6g/NiOS8EBwmJcHMLnaWntanw2ZJiSYN5Mc7rTH4HEN7VXUQ6L6tQdG1xvv7046RZnVaBocY11AfEO+WnzUtLOK1XD0mTDnVNIPdAk+qQncI7VsTlLTpFbFeq2C1zxG0E7QGx4Q0D1BDjE1hMPeJBB7RuCXOM+tzj+o81bMbh6stFGo9znNDmgtHaH3YdG0EdZ6N7A3QVWnXGo9aS2mCargz0B1YqNIv2g4GBtfzSrG18/5+wqaYowuJqi4e8Wj0jtb5DyCjfiqzfRe9sxs4j0Rpb4QLDuVjp4evqDRVLiS38BADHl+l0/ouOEi5QmJZWMDrD2i4Ds27BM6ry0WtZLwd+f8/Z3JFdfiapaWue8tJJIJJBJOoz+q8c77rK+LqvADnvcAQQC4m4sCeZA4qwUMG5zJ1VQerNTVA0gNcyWlkTr0uJjVeBwK8GU1dLXGsGse5opktd2w8MLSAJ41AOQIN0/CRzmhK7FVH3e97pEGXE2kOi/CQD4hGU8W7SG3DQ0AgEw4hz3AkcD2z7TxTPD5Y91MVG1hpMntN0uhvpGJOwbVd4U+9SYHLH6ia1RzWNc5roEOGl5ph3aGxI8vBL7UpC80KcTjamjRrdpiNMmIGwI4hJ6hVlzfCOpTqe4zZsDjDXQSdxpduBvwVeqU1OnF0x41Vo8ouR9OrAS3ZSdYllGwkWFu4J/hsHqVewYhwJPFWXAVoKXL2WdpC+vgNJMG/JR9JKLquX1D+TS4/pcJ9kp3iRJvyUmRUhWo16DolzXDxDl2N/1FfhiZHcGccpnaO72KPMmcRyXrqTqb3032exxa4Hm0wfaF5iKgI+rL2UYmWj+G2PjUwn0XW8Df5rreArbLgXRSsaeJj8w939SuwZZjbBZ8upGjG7gXJ2J7Kq2OxA66T+Ej69qY4fFyk/SDoq3FFxNVzWuIJaB+JsQQ4GeExzSN8hoqiz1Myp9RuJ5ykdKuAQ8Hcj2lK6XQ6rApPxBNOILrh8cp58JTHKuiNKg4Fj3hgOrq/wahxvJ3uQIXO2cuKLXhcRAuosVWQtetCBxWMsn5eCajuwDP8WGtJXMqbXP1PF7mVZulWKOg33sqThsW5s6TAO/er4VabRPNJJpMsGRYgNcdbA+dpMQR8O7wTgZo0dk0yYGkSWmBJM3bvJPddIMlxoY6XMa+Y34GdxblNu8ck7xmPptfaiILebTIJmT2bm26tezPQRTx7XCCwCxBjSL8CLfUeKa9FXzX5WNuUkJBSzBv922YgmGb3uBptvt3BOeitWa/qJHcCRZLI46L0i/s4+uCqORH75v+YD68irP0uxGjDNhrnSYhomOy50nu7MesKi5Dj/v2nq3+lyg9gEje1w6B32SyAi6dLzD6J5Enya5FYLAU/s/WFsuLNV+HgknTHMA+nRqNkB2qAd/xtvCe/a2Mwoa57GuNKwc4AmxvB4WPkUvFPI3+P7ht8Uii16sPMAb8grjl2Fp1cL22g/0Gy5/VxbNUl42gzAu2Z7p38l0bIR/031yTLfYHro5xm1MMeWiY70uLjwJvv3+Ka9If5x8D7wlLl5meKjNpHoYZNwTZFVqu/Md53O42Piom1SOJ3mJMTz8VtVUKRFRtRzh41atLg46nBwkTzHI34LSvjnVHCYAHohogN42AQIW9M3XOTaoFIKq1TvJnxPHdBh52kwYm5vG0+CnqmyFCWJyGWCqHmdo3O3LwUOY1DzN4m5vGy2wrkPmDkF9wvkjo1TzO87nfn4ogg2ubbXNvBC4MXTJwsmk9gkzRpsgTVdqPady3O3LwRbzZAF3aXRAhpRBIEknlJmPBbPoL3AmyMdcKEpOwtietSWgppnUorUYdVUtC2Q5bgdV0Q9rmOgzCJyOsCARtAVkq4QVG7T3puHIeWTi9lMZipMJxlbQ1wdxI8kk6TYJ1Ah7ZibytsuzZpEE3SuFbKP6loT/AMSsjPWHFUxOqOtAHECA+PAXXPy9dUzjNNbdIkjj8lRsfkuqXMseI4H5Lf6fLqpGefp5VaE+Fr6KjHcnDyNj712PInhzQuL4jCvYYe0jx2810DoVmpNNoJuBB+B9Y+KpnWk0LhdNxZdMy62m3XTpuqRdwaRq08YBNz3IfDdJ6h9GhVH+Zjp8oTfCYrUEFicI6ZpmDy4LOmaYcb+okb0oqcaD9XD7upHr/qoavSLET/Z3H1afivW5lXaNPVOPeNMe9eNo1arpqS0chv5prKNYl4JMvx1eqZdRLGbdpzS6fAEwPFG4tsC6IpEMbAFgkmdZlAN1xnfeiodM8SAI4qr0Ngvc+zHraltgtWCAO9bca4xRjyPlIc5XjwxpaabXSbE+kJEGDB4eSf1c1BY1wpM7MAiGkQDfhN+PcVSqNRWbJMw0NMhrpEdoTG0/HzTNi0MMPmDdLR1bdIGkkwXREBxdp32vG470+6OsHWgjjNhsJg2KRUswLJaKbQ0z4kOIJGqJF9uVt9016PVScQyRE6ttucR9WSs7wdG6SGMMPV7v+FSOjb/+oG26s3TTHOpsphrNfZ1aZILogGIB4GY47LleX5/UbjBBLDrDSySIMwQdVMkH1KK9zLOUca6/K+F+b/fQVBKKcn2dD/iU4AUIEAvAjbc3T7FYOicM19RjS7qw0EiTAmwH6nea5zmGbVMTSpmrMtxugbeiGU3x6DfzngrznGc0aTDTqPDXdS0gEgWk6t/FnsTTlKC+pVL4/P6FUbdIpGJwVN7iIsTeLbkn4romQmMORy+S5czOKZqgNOqSIhzIMmOLgui9GscyrQeWEHS7S4S06XAAwYJ4EH1owk32gSjRSukn871O94ShxTfpL/N/d8EpLVh9T95t9P8AYD1FoymTsFM9iuXQ7AsLTLQbjcA8+anjjydFZy4qym9Q7kV42m6diuruy+n+Vv7W/JQVMBT/ACN/a35K/wDp/wAkPf8Awczex3IqAUncj5LpnUNbsGj9I+S8Do5eQ+SVYV8h978HPMPTdyPkVDjKLz+E+RXT6dY8x5D5ImnUPMeQ+SZYFd2K8z+Dk2Ew7/yu8ijupf8Ald5FdUpuPMftHyUoeeY/aPki/TJ+RXmfwcty7K31XhukxIncGJvCR4ik5ryHAgzsQQV244ksvbyC5RnPSOs+q4S3TqNtDD7YQlijBdhhNyZpg3WR9K6V0sQXb+4D3I/DvWKUdlGGPZZQQiNUochFoUpOVZ26lbcLsGRYwPo03Di0HzXGW9GsUPwD9wVs6NYjFYdnVvYHMHo9q7e7vC2tqL5RHyQ5qiy/xDDThHOtqBbHhN1yXro2KuvSQ4jEgN7LWb7n5Kt4fo65xjrGgC7nQSAPZzhGDu2xof0402C0cSSblN8v0kqRnRpkntPAbEklsknhAEA8Ymw3R+GyBoAIDhqMCXEE8A7zn9hQnDktFP8AUxSIsVUoNb96WAH8xAnwB39SpNLG9XWL2CGlx7IsNJNgnWcZTqrneG9kTc23JJ7yR6kDmOVFokBDFCMNXdk3Jy3RdcizcOAgq1YOsCuK5fi3UzYq1YDpTA7ViulBroPZ1ii9kcENiqzVz13TRo/EgcX05EdkElGpPwLSXkuWbZo1jSSQuZdI+kRqEsYbcSlmc59UrekYHIfFKqJkrTiw19UiGTL4Qdh6fEppjAOrpnxHlBCU03p1XpzQEcLjug3HtVW9kkgJnBW3JMxOhtPSwwZbIM6g7UJvcbCOQ9arOEeQWObBLSHCZixm/crPh85qRrLacwATpcJiTLgHRu4kjY8tkLDRI3PyAGuawgN0O/DO94FhufYpujWNLsdT5OLtttnHZLznlQh7gxmwa8/eTF4h2v0r7i9wVr0Vqk46kTYl7p4QS1024eC4Vnbek1P7tjw4NIBbqJ0kawPRM2NlzfKsja/FAhrHAvmYBJPEzxuuldKqYdhgDHA38FQ+j9PTiWmw7QvOnj+Ybb+1QyYE5NptX8BhkaRt0oy5tB2EptaGasQ55Abpk6QJiP8ADujOmmX63P31mm0MdMBksbqJgySdItEd82W38SXf9Xl4Fx1juM/hdxPerN0hpHRbTGhsgi5Nxvy2QnjnGMVCW4vt/wABjkV212cZyfLntrtJqkw4GIcJMyb6t9/NdQ6GYA0aOI1GTUrl/Gw6qm2Lk/lPmq3gsJ95OkTPCw8leKT2tZpJAcbgEiT4BU93O39ctfFIEuFfSih9IL1f3fBLiEdn383z94+SDDgsHq/vNXp/sIeKu/Q4dg+I+KpzH057TXHwcB8Fb8jznD06Loa6QRYuHfxjuPBDBSlbY2a3GkizPQlZI6vTGiP+3U/eP9qFqdMqP93U/e3/AGrX7kX5Mqxy+B29QlI3dLqR/wC2/wDeP9qhd0sp8Kbv3j/al5x+R/bl8FkaUTRKprulrODHfuHyXrembR+A/u/4RU0B45fBfqZUwVBpdNf8PtU46a/4fam9yIrxSLhjvQPguK48/enxV0xfTSWkBvDmqHiKmpxPekySUuiuKLj2NcIUxouSvBmwRtJ6xS7HYy1wFrKhNUQsFVKxUXE4AclBVwI5J0AosS3snw33WtQsbnRQ85rTUFFh03HWO3jV6LduP1aURRwDabQXaWtAJAc65LTZzzxA5d48A4wuWRSa4mXF0kkcBEG5/wAx/UdpSvOsN11RpmATedg0EkkmbAm/hTVVGiLlbs8wBDRrI0hzgGh34W/3hbweTz49yho4ouc57fRkNpi8BrhuJ2hgBPe88gvcPWpVnOI1DtaGdp2nTTYdQMbQ0sM3Gpw4gI44KGifSJ4cfzu9ZkeBXPSOirdCA4WXSUU/Lw9sQmX2RbNbCgazm2eZMWOJASB5IXXsywIqBUnN+jZmWhVhPwwNFRqVELUrwmmMyio3cJFXpkGCtWOmZslowvkonDhQ0qaZNw5EDunz/oqyZFIzD05T6m7TEiQR8LoDC4R0n68fcERjK8MA4tJ8IPwv7VNscNwtANniLxzubfPxBTBmLqMcDREvg2DS7UN5gcLT3R3Ku0KlUnq2tqapOgaXagREja8ah5g+LMZziy7tMcHTE9W4EQdQDSLRaY5dy5IDYQ3P6ocDpbG5EOE/m3JAM3mLXixIPnReqTjaJO5qEnxIdPvULcyxBBYaci9urfs+xAgze/whRZHWP2uk525qSeFzM24bphT6C6QXww+uCq2RZa4vD2taYNw8mDB5AFWHMgRQa7UYjjspuikdWT4n2lK1y0TToq/TLBPfUoVnMYDRJLGsqFrSTM6gaZ5naEXh+kWJrjqzSoAHlUf/ALUf0wqDSCIi/wCEKtZDmoaQ52kNmNhG8b+Ky5ZRx7cnv8loJy6QfjsC/DBtV+lwLh2WySZIAAcQOJ5KXF0hh2jTZw/F+JxN3Eu3JJ3RnSTM2FrGyPSBEXsL7eICSdMsVa3JeP6uSzzgoN1Zr9PF3TQvxFVuJM2FVoMgWDxzA4FLalAhb9H8H1rKz2uIq0gHsHMCSfdHrCYVgC1pIjUAfMSrO4unsvkjGH2iZzF7sI4fJMzRCHq0ghyJcrFFVDuCLri6GcFeIxGsW0LwpziGoowpKijTIBLTUwQ7Cpg5BgNaqEciKpQ5TRAH4R1kUx6XYd8KcVEjWxWH615rUDKiwpKAdbLoQuZ1CKRkTJAgRxsd+6T6kQwXk7+5Ls1l9ehTHMuN7AnsNn1F/kt8Y0Qk7CzR00mg7w0eJiXGeVgtMRljHQ2LBsDncQDPhPminHVWDRsBqP6jb2NPmiKY7RPfA8OCehLKw7Ker2EwCJJk9p3WPPi5xB7lLA1meQA8p+MepWIts4n60oHqGkKWRFsT3YC3Dg7IDGYaCnfURso6tMHdSoumJC0qN9MHcJy7DDglmYM0hBjLZRul9VrGmBfh4rnRoE3P0Tsrj0hf1lQ8htyKUOwtwOQJPqt75WrCuKM+V2xVSo3H1y+asGHpiQfqx28kEMPy21fEALzF1dJ7jsfrwVGSGNTGDSY3v4gjePf60kxeILr+p3IxPwJ9nJR4ipJ1C3zQ7Sicxw/pDXcGhzmu0ggSxpMO06htedDP2hbMzytOoOAN57I3c4vcfW4k+tJ28lIHQjYtIdvzmq9sEj0S2zQOyZ7Phc+ahw2IcarXg9rXqn/FMmyXtdCKwZ+8b9cFxxesyzXEuptLq2sfleLC3ANgexdF6Fue+izRUaPu2hzS0EExeeI4eXeuWVyDTbJKMwGcObGmIA5wQb+zZKopNtCttqi+9LKlZuhrw1zNJmN5Hogknj4Ko0MDVrBrWsEjadAAE2ElpKjxGZPqATrggm73QOQHjCDp5k+m7j39t2/FZM6Umr8F8LlHovGb5LV6qlqgaN7yXGNgG+K3xuXGuwSAHADmQYHEJUzNnkMM7kTvtxuVhzlzTYmfFeRNOKrH8muCk3fkLo5M+i0uYDqLS2GgmZ4d3rWZvl5Ibp7IDWiOI0gC8W4LMPnDnAiTa5upq1axUXmnGWl/Icib+4UNw5ESVHXC9xVe6Fq15WpNyVsikL8TuhHhGVXIWstESpotCFuFgTnA7wo4U7xdRuCZM41aFMAtGKdoXNgIKrVAQi6gQrgjFgPaamCipqZoXMVmzCpwVEGqQBKxDr1NL639qp+Lf/WqsWLaZ2H4H+dU/wAjPii8L6P6vmsWJ0KyGv8Aynfr+KFpLFilk7LYumSuQ1ZYsU2Wie09kjz3Z3gV4sSvoaPZy/Eb+o+4KJ/8x3gfe5YsWtdGZkTPR/UPe1Ls24LFiYAtPxWnFYsTCkvELZyxYuRzN0VhPTb4/ArFi4BZq3oNQmC4+C9WLn0BD9noN9SH4/XMrFi8/KaIDWh6LfUtMVv614sWL/casIflXov8PmmJ2WLFky/cNPsWYpCO2WLFph0RQNUQtVYsV4jnjNlixYmOInrV6xYnRxjEQ1YsQkA0qIRyxYjEVmzFOxYsRYGShbhYsSMQ/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6648" name="Picture 24" descr="http://media.pantene.co.th/th-TH/NewPublishingImages/Homepage/01_WebsiteLanding_NoonTH_20130510_03.jpg"/>
          <p:cNvPicPr>
            <a:picLocks noChangeAspect="1" noChangeArrowheads="1"/>
          </p:cNvPicPr>
          <p:nvPr/>
        </p:nvPicPr>
        <p:blipFill>
          <a:blip r:embed="rId5" cstate="print"/>
          <a:srcRect/>
          <a:stretch>
            <a:fillRect/>
          </a:stretch>
        </p:blipFill>
        <p:spPr bwMode="auto">
          <a:xfrm>
            <a:off x="3786182" y="1857364"/>
            <a:ext cx="4629181" cy="1928826"/>
          </a:xfrm>
          <a:prstGeom prst="rect">
            <a:avLst/>
          </a:prstGeom>
          <a:noFill/>
        </p:spPr>
      </p:pic>
      <p:pic>
        <p:nvPicPr>
          <p:cNvPr id="26650" name="Picture 26" descr="http://www.varietynewsonline.com/entertainment/thai/2012/pantene/5.gif"/>
          <p:cNvPicPr>
            <a:picLocks noChangeAspect="1" noChangeArrowheads="1"/>
          </p:cNvPicPr>
          <p:nvPr/>
        </p:nvPicPr>
        <p:blipFill>
          <a:blip r:embed="rId6" cstate="print"/>
          <a:srcRect/>
          <a:stretch>
            <a:fillRect/>
          </a:stretch>
        </p:blipFill>
        <p:spPr bwMode="auto">
          <a:xfrm>
            <a:off x="5643570" y="4210659"/>
            <a:ext cx="1785950" cy="2647341"/>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mg.docstoccdn.com/thumb/orig/1924107.png"/>
          <p:cNvPicPr>
            <a:picLocks noChangeAspect="1" noChangeArrowheads="1"/>
          </p:cNvPicPr>
          <p:nvPr/>
        </p:nvPicPr>
        <p:blipFill>
          <a:blip r:embed="rId2" cstate="print"/>
          <a:srcRect/>
          <a:stretch>
            <a:fillRect/>
          </a:stretch>
        </p:blipFill>
        <p:spPr bwMode="auto">
          <a:xfrm>
            <a:off x="1071538" y="0"/>
            <a:ext cx="6786610" cy="673181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neversocial.files.wordpress.com/2012/07/creative_outdoor_ads_car.jpeg"/>
          <p:cNvPicPr>
            <a:picLocks noChangeAspect="1" noChangeArrowheads="1"/>
          </p:cNvPicPr>
          <p:nvPr/>
        </p:nvPicPr>
        <p:blipFill>
          <a:blip r:embed="rId2" cstate="print"/>
          <a:srcRect/>
          <a:stretch>
            <a:fillRect/>
          </a:stretch>
        </p:blipFill>
        <p:spPr bwMode="auto">
          <a:xfrm>
            <a:off x="571472" y="1500174"/>
            <a:ext cx="4680033" cy="2786082"/>
          </a:xfrm>
          <a:prstGeom prst="rect">
            <a:avLst/>
          </a:prstGeom>
          <a:ln>
            <a:noFill/>
          </a:ln>
          <a:effectLst>
            <a:outerShdw blurRad="292100" dist="139700" dir="2700000" algn="tl" rotWithShape="0">
              <a:srgbClr val="333333">
                <a:alpha val="65000"/>
              </a:srgbClr>
            </a:outerShdw>
          </a:effectLst>
        </p:spPr>
      </p:pic>
      <p:pic>
        <p:nvPicPr>
          <p:cNvPr id="19462" name="Picture 6" descr="http://weburbanist.com/wp-content/uploads/2010/01/formula-tooth-care-billboard.jpg"/>
          <p:cNvPicPr>
            <a:picLocks noChangeAspect="1" noChangeArrowheads="1"/>
          </p:cNvPicPr>
          <p:nvPr/>
        </p:nvPicPr>
        <p:blipFill>
          <a:blip r:embed="rId3" cstate="print"/>
          <a:srcRect/>
          <a:stretch>
            <a:fillRect/>
          </a:stretch>
        </p:blipFill>
        <p:spPr bwMode="auto">
          <a:xfrm>
            <a:off x="1928794" y="4500570"/>
            <a:ext cx="3121754" cy="2214578"/>
          </a:xfrm>
          <a:prstGeom prst="rect">
            <a:avLst/>
          </a:prstGeom>
          <a:ln>
            <a:noFill/>
          </a:ln>
          <a:effectLst>
            <a:outerShdw blurRad="292100" dist="139700" dir="2700000" algn="tl" rotWithShape="0">
              <a:srgbClr val="333333">
                <a:alpha val="65000"/>
              </a:srgbClr>
            </a:outerShdw>
          </a:effectLst>
        </p:spPr>
      </p:pic>
      <p:sp>
        <p:nvSpPr>
          <p:cNvPr id="5" name="ชื่อเรื่อง 4"/>
          <p:cNvSpPr>
            <a:spLocks noGrp="1"/>
          </p:cNvSpPr>
          <p:nvPr>
            <p:ph type="title"/>
          </p:nvPr>
        </p:nvSpPr>
        <p:spPr/>
        <p:txBody>
          <a:bodyPr/>
          <a:lstStyle/>
          <a:p>
            <a:r>
              <a:rPr lang="en-US" dirty="0" smtClean="0"/>
              <a:t>Outdoor Ads</a:t>
            </a:r>
            <a:endParaRPr lang="th-TH" dirty="0"/>
          </a:p>
        </p:txBody>
      </p:sp>
      <p:pic>
        <p:nvPicPr>
          <p:cNvPr id="19464" name="Picture 8" descr="http://i01.i.aliimg.com/photo/v4/481770597/Outdoor_Advertising_Trivision_Display_with_Pole.jpg"/>
          <p:cNvPicPr>
            <a:picLocks noChangeAspect="1" noChangeArrowheads="1"/>
          </p:cNvPicPr>
          <p:nvPr/>
        </p:nvPicPr>
        <p:blipFill>
          <a:blip r:embed="rId4" cstate="print"/>
          <a:srcRect/>
          <a:stretch>
            <a:fillRect/>
          </a:stretch>
        </p:blipFill>
        <p:spPr bwMode="auto">
          <a:xfrm>
            <a:off x="5857884" y="3500438"/>
            <a:ext cx="2714644" cy="2714644"/>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5572132" y="1928802"/>
            <a:ext cx="1625638" cy="523220"/>
          </a:xfrm>
          <a:prstGeom prst="rect">
            <a:avLst/>
          </a:prstGeom>
          <a:noFill/>
        </p:spPr>
        <p:txBody>
          <a:bodyPr wrap="none" rtlCol="0">
            <a:spAutoFit/>
          </a:bodyPr>
          <a:lstStyle/>
          <a:p>
            <a:r>
              <a:rPr lang="en-US" dirty="0" smtClean="0"/>
              <a:t>Billboards</a:t>
            </a:r>
            <a:endParaRPr lang="th-TH" dirty="0"/>
          </a:p>
        </p:txBody>
      </p:sp>
      <p:sp>
        <p:nvSpPr>
          <p:cNvPr id="8" name="TextBox 7"/>
          <p:cNvSpPr txBox="1"/>
          <p:nvPr/>
        </p:nvSpPr>
        <p:spPr>
          <a:xfrm>
            <a:off x="6357950" y="6334780"/>
            <a:ext cx="1640385" cy="523220"/>
          </a:xfrm>
          <a:prstGeom prst="rect">
            <a:avLst/>
          </a:prstGeom>
          <a:noFill/>
        </p:spPr>
        <p:txBody>
          <a:bodyPr wrap="none" rtlCol="0">
            <a:spAutoFit/>
          </a:bodyPr>
          <a:lstStyle/>
          <a:p>
            <a:r>
              <a:rPr lang="en-US" dirty="0" smtClean="0"/>
              <a:t>Tri-visions</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www.barterforadvertising.com/images/indoor2.jpg"/>
          <p:cNvPicPr>
            <a:picLocks noChangeAspect="1" noChangeArrowheads="1"/>
          </p:cNvPicPr>
          <p:nvPr/>
        </p:nvPicPr>
        <p:blipFill>
          <a:blip r:embed="rId2" cstate="print"/>
          <a:srcRect/>
          <a:stretch>
            <a:fillRect/>
          </a:stretch>
        </p:blipFill>
        <p:spPr bwMode="auto">
          <a:xfrm>
            <a:off x="5072066" y="3429000"/>
            <a:ext cx="3699552" cy="2786082"/>
          </a:xfrm>
          <a:prstGeom prst="rect">
            <a:avLst/>
          </a:prstGeom>
          <a:ln>
            <a:noFill/>
          </a:ln>
          <a:effectLst>
            <a:outerShdw blurRad="292100" dist="139700" dir="2700000" algn="tl" rotWithShape="0">
              <a:srgbClr val="333333">
                <a:alpha val="65000"/>
              </a:srgbClr>
            </a:outerShdw>
          </a:effectLst>
        </p:spPr>
      </p:pic>
      <p:sp>
        <p:nvSpPr>
          <p:cNvPr id="20482" name="AutoShape 2" descr="data:image/jpeg;base64,/9j/4AAQSkZJRgABAQAAAQABAAD/2wCEAAkGBhQSERUUEhQUFBUUFxgVFBUUFxgUFRQVFRQVFBQUFRQYHCYeFxkkGRUUHy8gJCcpLCwsFR4xNTAqNSYrLCkBCQoKDgwOGg8PGikcHCQsLC0sKSkqKSkpLCwpKS0sNSwsLCwpKSkpKSksLCwpLCwpLSkpLCwpLCkpKSwpLCwtLP/AABEIAKQBMwMBIgACEQEDEQH/xAAcAAABBAMBAAAAAAAAAAAAAAAGAAMFBwIECAH/xABPEAABAwEDBQgMCwcDBQEAAAABAAIDEQQSIQUGBzFBEyJRYXGBkdIjJDJyc5KxsrPB0fAXMzQ1QlJToaPCwxQlVGJjdKIVk+FDgoOE8UT/xAAaAQACAwEBAAAAAAAAAAAAAAADBAABAgUG/8QAMREAAgECBAQEBAYDAAAAAAAAAAECAxESITEyBBNBUSJhcYEjM8HwBUKRodHhFEOx/9oADAMBAAIRAxEAPwCl8mZMktErYoW3nvrdbUNrQFxxcQNQKIm6K8pH/wDP+LF103oyH70s/K/0Mi6HZGeE9A9iHKTTNqN0c/jRNlP+H/Fh660H5h20PLDDvgaEX49Y471F0kK8NVFWfN8yTl2NHEnylDdSXREwpalFDRnlCldw/Ei66XwZ5Q/h/wASLrrphmQqABL/AEHlRLzM5HMx0a28f9D8SLrpqTR/bW64f84+sum3Zv8AGfuQ7lmwhpc0bP8AhDlOcc2kWkmc/OzNtQ/6X+bOstqLR1bnC8IcPCR9ZWnaLLjRTlkZSMjl8gWOewvLRSJ0cW/7D8SPrLz4O7d9h+JH1leDmnh+4JiRp4fIq58ictFA5XyHNZXBs7LhcLwFWuqKkV3pO0FSOSMw7ZaohLBDfYSQHX424tNDg5wOtTGlcdsRVx7F+o5WNoiZ+7I8fpy8H1yjqbwpg8Odirxooyl/D/iw9dZfBJlP+G/Fh666Fa08Pk9icBPCpjZHE5qk0d25rywwb4YEbpGfvvUT7dF+USK/s/4kXXV+NyKZJ731ip6PIlAAqjKbKdkcy/BdlH+H/Ei668OjDKP8P+JF1105/oaxOQuVb8RWRzC7Rvbxrg/Ei66YdmLbBrh/zj6y6MytYAwlvF5Qh202VBlVknYJGKZTsGja3vFWwVHhIh5XrL4MsofYfiRddXrk+OjSOTyLMtPD9wVc6RfLRQ3waZQ/h/xIuuh02N26bnTf3rlKjuq3aV1a10wWnh8i55d84f8As/rItOble5iUbEqNFeUv4f8AFi669+CfKX8P+LD110HuAqdevhPtWe5cvSfapjZeFHOVs0a2+IAvgoDgOyRHyPSg0bW9/cwV/wDJGPK5dCW/J27UHBU+pS+Tc32tY3DEgV1qlKTZlpI5o+C7KP8AD/iRddefBhlH+H/Ei666j/0VvB5Vicht4PvK34vIzkctu0a28a4PxIuuteTMS2NNDD/nH1l07lfJTWR1AxqBrPvsQdbrNiUKdSUXbI3FJlJwZiWx5o2Gp7+MeVy2To0yh9h+JF11b+S7NR1eMKWfHjt6SFjnyN8tFEfBvb/sPxIuuo/LGa1psrWunjuBxug3mOqaV+iTsXQLoeXpPtVe6Xo6WeHX8addfqHhWoVW5WKlBJXKqSSSTIIKtF4/etm5X+hkXRQaVzvor+dbNyv9DIukWtQprM3F5GsW4qIhzlEU910gbdqMSOMKfc3HmUJYI6zS8vrchuOasW80EEecDCAd1Z4zfakc4Wfas8ZvtT0UYoMBqXt1M4H3Bmm/OWMf9Znjt9qHspZTjcXHdGYmvdt2nlRVG0Y4bXecVjK0UOAQ5UsXUtOxXVot0da32eM32qbgeHMJGrV9wU1aGi6cBqPkUPZu49+AJWdPAGjK5jO8ta40rQE04aDUozJ2U3SuIdEY6CtSa1xApqUxaGVaRxIA0Yw0Npw1PA85YUcmzdwd0vDtmHwX6j1Y2h9v7rj7+Xzyq80xfKYfA/qPVjaHPmuPv5fPKbjsQF7g1a1ItT4CRarsS5CjLwimul4bQnXT18qno8vNIrurPGaoWzx9mk5fatjOeyX8n2hmq9A9vS0hSnF2vczK1ySOcDPtWeM32pt2ccf2zPGb7VVzNA7AwOMoNRX6Q18ywi0IxONN0A53exbtIrIPMo5VjeSd0Ya/zN4OVQtotkf12eM32rSzf0UtydbIZt0Dyd0AArgDC8HXyo6c0cCG6OLVm1KxDWKQObUY6vanNnMvYB3XL7VkRhzIFgiIew5VfJIGmFzBjviQRhxUVDO+cf8A2f1laGZcFMqWzDUXc9ZSqvf84n+6/WRqSs2ZqHT+54nlSczBOtOJ5Vk7UVdjNwbzrym2zsa9xoKnh2CuxaWS9K9gDQH2gNoNof6mqTzuyQy0QkPrRrXuFCBjcOuoUPkvRdYt1Yx7SQ9lQd7W+ACa4cFVI088RTaJI6WcnfxLfFk6qwdpayd/Et8WTqrfk0QWEDuD0R9RRc2jWxNNLn+MfURMLZnwjVs0p2B4p+0N8V/VULas/LEdU7eh3sRXZdE+T362HmuD8i1cvaKrDDFeawlznBrQbusnbveCqxKjfU0pJENm/nJBNJdieHmoGFdtTtHEiVzcffjUTk3MuzWWUujLr28cBvbtTeBwA5VNkY+/GgThhdgkZXBnOXLbrO5lJIow4YbpXF1dlOKiFdLpJsdmLqVMmNNVdzxpxKR0qQ1EB/nI6QtPTI2llg8K7zCrgs0y57So0kkk2LhVou+dbNyv9DIujWPK5y0XfOtm5X+hkXRQchT1Nx0MnTYqMya7s0nKPzLeeMUB5xZy/s8U90gPc4xt4dbg6nSOkod7MLCDm7IJcs5/NjeIbMzd5cAcd4DwYYn7lvZuZxPne6OUR3gwPrHepQkChqTwgjhBBVRZItToxgC50gDSKVc68RVo5dR4QSNpVrZlZPLI3SOxc/C99ahJe6vAXmg4oxwqU6kpz8jq8RwtKhQd1nl63JnKFu3GGSSlbge6nDRxoEMTZ/XPjYwYzTfxk1beFWktOtpGogjbgDgi0xB7XNcKtdfaRwgkgqqsvB1nc+Nwq1wcw8GJBI6bsjeAvPGtV5yjZoX/AA+jRrRlGaz9en9Fgw29k0V+Nwc0g4jkxB4Co2yu3nvwKvsy8vGG0GImjJGmo2XgNY4/VVG2TJr0ZPKOhoQak8SQGtw/Jm1qiQmfQE8GPRihTM7IzrO6a89jt1deF2uAFddQMd8EUvKZDGjUAOQAIeLoBsVTpk+UweB/UerB0Pn91x9/L55Ve6YvlMPgv1HqwtD/AM1x9/L55TUdiBfmDtr0nS+/QsAsXD36FZAWtuXJYrUQxsdwk3nPvYUFdh4KkngCI7Vbt1yc+QCl6Jxp0g6+RAuXInutlGioLj/3G8LsXIXUJ4mk7EcZTg3PJ8jB9GEivCQMTzmp51mi279hyvCEaUWtzM7RlV90NF+gwF2F51fzUIPKFHttbwa9l/2HdVEFjIMTO9HkWTaVPFr6K+QhNpHNZGMtrpHR3q71zgL0bo9cUn1terYo7LWcJhe5jQyrWNfR97fBxINKagKCpx16sCpjKLuyw8r/AET0PZ55PLmNkb3Td7Xl7mvFUlp4pCg1W1F2HeDUJVEp6P7/AKH8jW0yMLnANNdQNaVFde1bp1cyhM2Pito1YHWMNR41MA4JNPIupFKTSBfN7Ipjts819hbMd60VvCri7fYUVMSfOJ/uv1l0Y1gBqAK8QC5yf84n+5/WR6TvcBM6evYnlXr5ME3XE8q8LlLl2IrOd5MRpXBrycaYXfvWtZspWlzm3Y20YQWm9Q4YCuHAtzODCF/g5PNUnkmIBrTxDyI9NZAZmzLaLS4Ys18Ewb5sYUXNY5Sfi/x3dVEYkwomZpg27X6Tro5SCfUUWxgibLFaG9ywj/z+osIWhnDlK1AtLo20ZWhLwRU8JDQipj6KNzggDoX8JpsvfSGw61LEBSC1vkkY54obrbwBwwfKOdS97E83rWrPCGTOaNQbH50if1Hm9qSrZSGKehA525GbarjXmQBpvAxiuOIocDghbTEe1LP4U8X0CrFLlXmmc9rQeFPmFYpvxI1LQqJJJJOAAp0YuplSzcr/AEMi6FE44R0rnjRqf3nZ+V/opFf7ZCgVHZhIaD5mGwhVFnLYHTWxwGobo811AAklx5vUrVMldqB8uWLeyytcQ+9cONAWOLqtPIWtPMl5SH+DsqiuR2aljdJLGxrQbxAJxqI8N1oQcBdJ6Qria9jKMGFG71oqd62g1DE90FWOb2db2iOFrIbO4uumZzbwc0nejhwGGvHDEYorzyy4bKYZG0Mm/bdOpzDdLiccAC0dKLSahFsa46FStWjBq1729urJ1mUGBrnE4BxqQCRi+gx5whHSVGGhr3MvNcCHUNKvaKxh23adXGo3J2dN+RsBbWM2h0shBq66ZC9t7+QUx4Q3ZRTmfGWHQAB4ikheMYnA3nXSC7GtOCnk2rUpqcH7AaXDyoVorVu+V+n89f0KszisTGubLAaMkF9griw6nxnbUH1Kwc2H9r69rvIEG5Es8dtncy5uDN/I1rcTQAUYHOFTq24a6I1yLEGRUGOPqCWlkjfFtZLr9/uSjpG8I6QvDIOEdIWLl5RYuc8qnTER+0w0New/qPVgaIXj/TI8R3cvnlV/pgPbMPgf1Ho80SO/dkffyeeU4n8NAvzMOxKOELzdONNB6RequasR1lsLHWh0tKubUDgBJxNOGgCkctTB1jkANbzHNHGQbpx5j0KOsLzu798KUrcpvq3qB1a6tYpTaol+cY3R9n1xCW812o/HBz2jhbviP/quM1FLzDwoyrXt0X7BrZDSNo4GgfcteyPIlmrtc0jxA38qzdODiNWxaVktNXv6Oh72+pOI5zN6103riaXXH72PHrWrM9sgfHrwF4EEd0DTyHoUNnblncBE/XdfeIOAIa0nEpnNnKL54ppMGzPdWrgSygBZGQPqVY8dKBOfiwjtOi+VzfO3ubGRmXWUOBwqDrrjrW6JBQYjpUfkeUubecQ4mhq3AY1W9XBJFyvidzJsg4R0rnKQ/vE/3J9MujAuc5fnA/3J9Mj0eoGp0OlL+JwOsr1z+I/cmN0xOO1eulwWLm7Gnl59Y3jhY8dLVOWPBrRwADowQ7lqcNbe2AOPQFOxzhwqNuPSmqLyAVCQEi1MpY7mfqyB3QHD1pCVaWUrXQsb9a9/iWe1HBEzui1csAOhcCK6thdqcDqBB2Jbrinb6osHcpyATnjYzz30Xu68vvVaWVpu3Hj+SLyvW2HYpGu/EM09DLdRx9Cr3TK+tmg1/GnzCj9V/pk+TQeFPmFDp7kaloVIkkknhcJdHPzlZ+V/opFevOqJ0dfOUHK/0T1eoKTr7g1PQcvY+/CoK22cSQWhpdc7khx1AtcXNrzgBTO1aNisok3ZjtTqA897EcYOKHDNhovC0+zQFy5IvwgsAc5guzxBlJGka3BoJvs21biNoAW7knKc1oc2Nzy4uLYWyOxdcANcdtBfx27dS2LPR7CJYXEX3ONogFZYxgHhzBiWklpF7AXzTEYeRyEXXwOEzmGWQyPjERe0jcjvDru0NTrJqVlrL1PR47txazV7N2y9/pk/XUGjlh0c7iMQXOcWnU7fOqCOMVHOpK22Ga2SmR7+xsDQ+aTGKNgAowDU538oxJqTwodjZem107o/ecOKqLoS10TDcdaXABt143GzRSb0Avcd5JgHHEiuGtaSzsVVl4W/a/39+o5mXY4o7ROYhIWuiO5ucKAtBaHE04XAUHAOFT+S3diPv9EKMzMJuWkGhLXBt8GoIuuN1vEK1/7lIZK+KPv9EK57UcPiPmyXaxvEHhXt3jXrlgXIIAqvS8e2YfBfqOR1oo+bY+/k88oC0tfKYvBfqOR3oqP7tj7+Tzym/wDWgS3MMVleWAK92oZsrzOPKEkVqMkbnNcC9gI1EEgXDsOw04q7FtWidxspecA1zIw0cODya8gaK7VllprDM69K9ri+7dEYex4LxWPicaCjufjWnl6Z4gO9a2OSQysLabaNu8IpSlEPqrndotOg7JJ219n+pYFitNYmHhaPIojNvKF99oH1ZpG827SkeVOZMn7DH3o8iis2hdfOfrSF3S+RdNaHl3qN6RLRvY/+4/4lC1jy5K6J7A4gubQkYvcCRVg2nFtcMd87hU1pCl+L5HeQoezeo0tLnuaHggljN0eOIDhIGscKTrbj0H4d8l3zzb/4HuZjXNhLXAtLboLXYFpDcRTYp1ow5lCZpjsbu6rUVvggg02gqcGoIJz6m5nrBxrnSX5wP9yfTLokFc6y/OB/uT6ZMUeovU6HRLxUleVwWJfivXEUKXCETnTJSF3eP81TOTZ6xRn+RvkUBncewO7yTzVIZIm7BF3jfNCcovIXqE1uyHM5baW2iyDY4ytPPuVFLGVQWX2XpYD9UuP+USYuCsFYmxW0JFFNlxW2JFVy0C2VJe35O9h/MpQip5vWoLKLq5Qk72H8ynmnH340jX3DNPQ8uiqAdMY7Wg8KfMKPyq+0wnteHwp8wrFLei56FTpJJJ8XCLR8f3jByv8ARPV2iVUhmG6lvg5XejeroEyS4jcMUtDbZJim8kO7I/lHlcmS9NWB+LwDQuc1tRrALnBxHHStONDpbjclkYQ5DeyV0jGzlrnPuS2aRrHAXybro3d0LxdQjgQ7lQTNnun9pcXB2NooJSDe+qaXdYGOoK1IAA0ACgAAAGoACgCEs+JRukQ3O+Q2ooSD3dCKg14hge6KLVgoxudHg+KlOrZrp99fLpYqyAdsAE0BcangGJKPbBm4+SxsP7O95cwOa+W03Ym3hUPbC3HbWhBQNZ7S10pBbsfqvVOvDXzVV5WR3a8eFOxswGzeNwUpxu8wnGVnTisLvdvv9LA5kixCKzv1BznPdI1outY+l0saBqaA0U4Qa7U3kt3Yjz+aFu5S3riR9Nrg7jc1tWu5bocPF4FGZNd2I+/0Qs1skjlKTk231JRz1gXrEuTTpSlzRWWlk9sReC/UcjbRa/8Ad0ffyeeUDaVHVtEXgvzuRpoxkpk+Pv5PPKbk/hICt7DMSLNr1riVelyXuEsD2VIpHOkuG191WkN0tOJNHgmt3k40M297zZqnUDStcK4bOHBWJkt3ZH8o9aB84pgYnUju3nDfAmlauqKAkbMNXcrTW1nV4Sq3TqR7L6MIcmz9iZ3oWrkWbuq7cfxJVpttJbCKawKffRC2TstSi0TzOIDG0Y6up112HIbpOI4k/c4OG5N5+yV3Pkd5CozNexmR7AA9535LWPETg1oArfOAFXLczptI7G7BwoeGhBa7gUlo7cN0JDaViNTj9oMBU86XqZzSOrwsnDh5ST7/AECPNyO6x4oW0dqc6/TCndbVKh2HMo3JjvjO+9q3mnAJdvMUeeY4Hrnib5ef7g+mXQV/Fc+THt4/3B9Kj0HqCqdC/S7Fe3zitYTYnlWRkwS1wtiOzvk7A7vX+aU/kmbsEXeN8gUdnYaQnkf5hXuTJuwx943yJyg/CAqLMnN3UVlicNexziGtALak0F5z47o5TQ9CcE6DM8N1le2NhcA55D6agBdoTxClUfFYwo3LKbMttsyCs3cuteXRXy5zDheJLnNpXWcXEEFEzJ1E7kcbEBbJP3jJyQ+tEV/Hm9ZQdbJa5Sdj9j5EVjXzDylJV34g1NZDpdigLS+e14fCnzCjlxQDpaPa8PhD5hWKW9Gp7Srkkkl0RUncxz29Dyu9G9XC2U8Sp7Mk9vQ8rvRvVuslxSXEbhmlobF/3CWTG793E5h/zdX7iVhfx9+JOZId2R/N5XIdLcbnoF0ZwQDpKc0SR1vCrDjhQgO2V2jHpCOYdQQNpKlAdFv3A3Th9HWcQfra+HWNW1mttDfh7tXXuVpYZqSPN8M3jxWla1FLox1kFX/Z8IGChFI2Ch1jejA8a5/sL6SPxDahw1VJqdQwwJ4VfzHDcW0rS42l7uqUFK8akNWXxbvFerInK2rvWPP+N0eUqIyd8XgdvqClcqO7G/vXeaVFZPd2M8/kCDWFoG8ZDxe/MmzIeJeOkCxc8Jc2VrpSPZ4vBfnci/Rq4/sDNXdyeeUH6UD2eLwf53Iu0bu7QZ30nnFNS+UgUd7C5sp4lnf9wmGS4py979CVDGWS+7k5R61XOWXDECvd6nUqBeOBpqOr71YuS3dkfzetVzl2QF5AcXDdB3WDtY18ezZyIz0iO8G7Qqry/k355qRke/dIRzitW9ujAE6ht40RzuBDm8NR95QvleMOAOo1oeI//U3bRnJRtNvfskd44kkgnHem9RGOjh1Xu3167A0YCgZWQuLTwkmp6UM5VaBZ2gYht0DjAacUS6OJKukq4uIiYBQENaA41acMXdzjxlDluHKT+DL77BNks4P772qQDjTZ9/sUdkh2D++W8H4JRvMGe3zxLn+f5c7+4PpVfwcqAn+Wu8OfSpjh+oGr0Luqa6z0D2JwONNZ6B7FqmROiXBLByKzrd2Hmf5hWvYJ+xM70J3Ox4EGv63mlQFnyzE1oBkYCBQguAIPInKG0BPUIv2hQGWLT3dOErL/AFyH7VnjBaGUcpRE4SMN4UNHDWP+PIiyRmLszRzKYXWu/wDUDnHnF0D7/uVnMtCrfNe2RRmQl7WkkDFwAIFdVeXyInbnDB9tH44WkU9TWtEn7yPGYvIEZjXWvSgGz2tsluDmuDgTHQg1BoaI8L6Hm9qSr7g1PQzLzw/cgXSwe14ca9kPmFG27IH0rOrBD4Q+YVmlvRJ7WVikkkuiKk5mWO3YeV3o3q3GtVR5lfLoeV3o3q22uSXEbhmloZ6vfkT2Rz2R3N5XJmlU7klvZHc3lchUtxuehP27KrII78hoNQA1k0rQDmQBndnXu7Whgc0YihukOqDU1O3Zz8SOMsZEbaodzcS3G81wxLSARq2ihKCbfo7tWAY6KQDUS4s6WkH7imKik/Qb4OXDxV5u0gBsz7kl6mo8nQfv5lbmRM922gCORpjkIAGN5rjSuvYSMdvKhODRra3Ek7i2hcMXk1NSCRdacEQ5E0fmCQSyyiQsG8axpDQeEkmppU7AolK5dWVBwabu+hJ5Xd2N/eu8hUTYHbzn9ilMsjsb+9d5Co6wR9j5/Wh1dBGA+9qbIT7gmnBLBCttJfx8Xg/zuRfo5HaDO+f55QjpL+Pi8H+dyLtHPyFnfP8AOKan8pAY/MYVtCy9/IsGuWetKhyKdnG2CR4LS4kgAA+/DqQfl/KJmkJxIvg43aitMDTg1cyJrbmw+eZzmSNaWmoDgSCCKHEHA8yisp5l2mOOSRzY7jRecQ+poCNQpijxUnbsP0pUI0pZ2k0AOVx2eXv3eVal1b+U2dmk78+Va4jTy0OG9TdsQ7XcP6g8wojzVzlNmvC5eaaXqOpShwNNW2nQo3NvJb7QNyiALi4kBxuijY6nFEbdG84G+kiZs3t55NdexqXmnfI6PDypqnab9gizetd+NzhgLx8gPrUsQonNqx7nC4E13xx1fRCmCEpLUE7dBsBULP8ALXeHPpVfaoSf5a7w59KmOH6gavQugDFOUTO1OByXDEJnc6sHOfMKrK1927lKtDO2PsHP+VyrG1HsjuVOcPoL1dRii9DE61lVnuSZBjFxJPOYmXuUKCDNL46Pvm+e5Wew1+71qs8zhWaPvm+e9WeG49HrSNfcM09BssQTpSb2CLwh8wo5cEDaUh2CLwh8wrFLei57WVqkkkuiKE7mSO3oeV3o3q4RCqfzGdS3wnjd6N6uOO0jbUcxSPE7hiloZGMCmC8sEjWyuq5o1ayBtPCs5Jhhr6CtJtia6Vz3DDU2o2Dbjx+RBhLC7hGroL4p2U7pvjBZ7s36zekIbELANTegLVtELD9EdA9iP/keQPlhVZ5BQ4jun7R9dyVplbdO+b0hB8MTa6h0BbjYm07kfd7FOf5E5Znludu5v3ze5O0cC1bC3sY5fWm7Xk4OBAaOgLOxVZG0OBq044fzIU54jcVYfcxYPjKddMOA9BTbrRxE8x9iEaKz0nDs8Xg/zuRfo3HaDO+k88oQ0nurPF4Pk+m5GOjaUCwMrrvSeeU1P5KBR3sKhEnSwBYR2ke4Tj5hhilgo3YnASuqQOU8a2s6XD9gtFMTuTqAEYqI/YQ+Vz3AEYBtRWuAqcejmW+LKwN7lvihMQq2VrA5RzKplzevF0jnFt4l1CK0qdVQmhm+Dhf/AMVaFosrDsHQExFZW8H3BE5wPCDOYeT9xtjWmpBbI68aAfF0orAtkzad03pC0orO36oPR7EzacnNOpjegLLreRpRPMkjsZ4/YFuuatHJcW5xFrhShPRhQ9C33TDj6ClWGMCxUFP8tPhz6VX7+0D3BVBTHt4/3B9KmeH6gqvQu1sevlT8UVNia/aDU4GifZPUandCWCkNnLDegPFj/iUC2XNwyAFzHBxpXZsVlTRbo0NoaVBJpTAa/ZzrfjiaAmKU8KA1NSs25mUFSHU4nCvQQmX5AYDQCX7laE1FHSRCuoovOBpAJHmm1/ctkrxkD1JmfNMNFSyTpr5ArKs8Y4PvW2YsNSnNJYrXNjJ9y0AXXAAtLa8rq1VgluPR60xaMnG+14HcnHhofcJ8S4kUOzZyparLE7h6ehiYkDaVWUgi8IfMKOnT8RHMUDaVpKwQ4EdkOyn0CpR3ok9rKxSSSXSFSfzEHb8PK70b1cLCK4bPL7+tUlm3lFsFpjlfW629WgqcWOaMOUhWEzSTZB9t4g6yUrwlKWSDU5JLMMnOwWI9z/xsQmNJtk/reIOssxpRsfBN4g6yX5U+wXGu4WGlFrPBQ27SbYjsm8QdZNO0k2PZu3iDrKcqfYtTiE7RTgWzE5BjNJFl27t4g6ydGkuxjZMeVg6yrlT7Exx7hg9wWIdz+pCfwn2Tgl8QdZefCfZOCXxB1lOVPsVjj3CsycSZc7HiPl/59XGhc6TLJ/V8QdZNyaSLKftfEHWU5U+xMce5A6UD2eLwf53Iy0aM/d7O/k88quc8cvMtUjHR3t6y6bwpjeJwxOGKIs0M+rPZrI2KTdL4c471oI3zqjG8E1KD5SVgSaxtlmsOPJ5ff1p4mqCWaUbGPtvEHWTg0rWL+t4g66X5UuwTGgwr/wDdn/C9rXDBCHwsWLgn8QddYHSpYeCbxB11fLn2JiiGW4rxsQQh8K1i/r+IPW9eM0rWPGu78XY29blWuXLsYxIM7tF456DXaVrF/X8QddJulaxcE3+2OssunPsaUohk33CReg74WLFwTeIOsvDpWsXBN4g66rly7F4l3C1z6OB2GgPqPq6FQk3y4/3B9KrLdpUsZ+2/2x1lVj7W39pMmN3db/Hdv3umiPQg1e6B1GnYviUitBrKfjQU3SXZKk9m4t4NXjJ5ulGx/wBbxB10DlS7G8aDRo4OhZgjbhyoObpXsY2TeIOuvfhYsXBN4g662oS7GG0GDogm3RISOlSw8E3MwD86wdpUseFN3147wavHV4JdiroNGRhPVACCfhWsX9fxB10hpXsXBN/tjrq8EuxV0GJdypl5A2ITOlix8E3iDrLB+lSxnZN4g6yw6cuxtSQVOdXAhAWlN3a8IOsSGviGh9+Nbx0oWT+t4g6yFs+c7IbXHG2K/VryTeaG4FtNhO1XSpyUk2i5STQGpJJJ8XEkkkoQSSSShBJJJKEEkkkoQSSSShBJJJKEEkkkoQSSSShBJJJKEEkkkoQSSSShBJJJKEEkkkoQSSSShBJJJKEEkkkoQSSSShBJJJKEEkkkoQSSSShD/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484" name="AutoShape 4" descr="data:image/jpeg;base64,/9j/4AAQSkZJRgABAQAAAQABAAD/2wCEAAkGBhQSERUUEhQUFBUUFxgVFBUUFxgUFRQVFRQVFBQUFRQYHCYeFxkkGRUUHy8gJCcpLCwsFR4xNTAqNSYrLCkBCQoKDgwOGg8PGikcHCQsLC0sKSkqKSkpLCwpKS0sNSwsLCwpKSkpKSksLCwpLCwpLSkpLCwpLCkpKSwpLCwtLP/AABEIAKQBMwMBIgACEQEDEQH/xAAcAAABBAMBAAAAAAAAAAAAAAAGAAMFBwIECAH/xABPEAABAwEDBQgMCwcDBQEAAAABAAIDEQQSIQUGBzFBEyJRYXGBkdIjJDJyc5KxsrPB0fAXMzQ1QlJToaPCwxQlVGJjdKIVk+FDgoOE8UT/xAAaAQACAwEBAAAAAAAAAAAAAAADBAABAgUG/8QAMREAAgECBAQEBAYDAAAAAAAAAAECAxESITEyBBNBUSJhcYEjM8HwBUKRodHhFEOx/9oADAMBAAIRAxEAPwCl8mZMktErYoW3nvrdbUNrQFxxcQNQKIm6K8pH/wDP+LF103oyH70s/K/0Mi6HZGeE9A9iHKTTNqN0c/jRNlP+H/Fh660H5h20PLDDvgaEX49Y471F0kK8NVFWfN8yTl2NHEnylDdSXREwpalFDRnlCldw/Ei66XwZ5Q/h/wASLrrphmQqABL/AEHlRLzM5HMx0a28f9D8SLrpqTR/bW64f84+sum3Zv8AGfuQ7lmwhpc0bP8AhDlOcc2kWkmc/OzNtQ/6X+bOstqLR1bnC8IcPCR9ZWnaLLjRTlkZSMjl8gWOewvLRSJ0cW/7D8SPrLz4O7d9h+JH1leDmnh+4JiRp4fIq58ictFA5XyHNZXBs7LhcLwFWuqKkV3pO0FSOSMw7ZaohLBDfYSQHX424tNDg5wOtTGlcdsRVx7F+o5WNoiZ+7I8fpy8H1yjqbwpg8Odirxooyl/D/iw9dZfBJlP+G/Fh666Fa08Pk9icBPCpjZHE5qk0d25rywwb4YEbpGfvvUT7dF+USK/s/4kXXV+NyKZJ731ip6PIlAAqjKbKdkcy/BdlH+H/Ei668OjDKP8P+JF1105/oaxOQuVb8RWRzC7Rvbxrg/Ei66YdmLbBrh/zj6y6MytYAwlvF5Qh202VBlVknYJGKZTsGja3vFWwVHhIh5XrL4MsofYfiRddXrk+OjSOTyLMtPD9wVc6RfLRQ3waZQ/h/xIuuh02N26bnTf3rlKjuq3aV1a10wWnh8i55d84f8As/rItOble5iUbEqNFeUv4f8AFi669+CfKX8P+LD110HuAqdevhPtWe5cvSfapjZeFHOVs0a2+IAvgoDgOyRHyPSg0bW9/cwV/wDJGPK5dCW/J27UHBU+pS+Tc32tY3DEgV1qlKTZlpI5o+C7KP8AD/iRddefBhlH+H/Ei666j/0VvB5Vicht4PvK34vIzkctu0a28a4PxIuuteTMS2NNDD/nH1l07lfJTWR1AxqBrPvsQdbrNiUKdSUXbI3FJlJwZiWx5o2Gp7+MeVy2To0yh9h+JF11b+S7NR1eMKWfHjt6SFjnyN8tFEfBvb/sPxIuuo/LGa1psrWunjuBxug3mOqaV+iTsXQLoeXpPtVe6Xo6WeHX8addfqHhWoVW5WKlBJXKqSSSTIIKtF4/etm5X+hkXRQaVzvor+dbNyv9DIukWtQprM3F5GsW4qIhzlEU910gbdqMSOMKfc3HmUJYI6zS8vrchuOasW80EEecDCAd1Z4zfakc4Wfas8ZvtT0UYoMBqXt1M4H3Bmm/OWMf9Znjt9qHspZTjcXHdGYmvdt2nlRVG0Y4bXecVjK0UOAQ5UsXUtOxXVot0da32eM32qbgeHMJGrV9wU1aGi6cBqPkUPZu49+AJWdPAGjK5jO8ta40rQE04aDUozJ2U3SuIdEY6CtSa1xApqUxaGVaRxIA0Yw0Npw1PA85YUcmzdwd0vDtmHwX6j1Y2h9v7rj7+Xzyq80xfKYfA/qPVjaHPmuPv5fPKbjsQF7g1a1ItT4CRarsS5CjLwimul4bQnXT18qno8vNIrurPGaoWzx9mk5fatjOeyX8n2hmq9A9vS0hSnF2vczK1ySOcDPtWeM32pt2ccf2zPGb7VVzNA7AwOMoNRX6Q18ywi0IxONN0A53exbtIrIPMo5VjeSd0Ya/zN4OVQtotkf12eM32rSzf0UtydbIZt0Dyd0AArgDC8HXyo6c0cCG6OLVm1KxDWKQObUY6vanNnMvYB3XL7VkRhzIFgiIew5VfJIGmFzBjviQRhxUVDO+cf8A2f1laGZcFMqWzDUXc9ZSqvf84n+6/WRqSs2ZqHT+54nlSczBOtOJ5Vk7UVdjNwbzrym2zsa9xoKnh2CuxaWS9K9gDQH2gNoNof6mqTzuyQy0QkPrRrXuFCBjcOuoUPkvRdYt1Yx7SQ9lQd7W+ACa4cFVI088RTaJI6WcnfxLfFk6qwdpayd/Et8WTqrfk0QWEDuD0R9RRc2jWxNNLn+MfURMLZnwjVs0p2B4p+0N8V/VULas/LEdU7eh3sRXZdE+T362HmuD8i1cvaKrDDFeawlznBrQbusnbveCqxKjfU0pJENm/nJBNJdieHmoGFdtTtHEiVzcffjUTk3MuzWWUujLr28cBvbtTeBwA5VNkY+/GgThhdgkZXBnOXLbrO5lJIow4YbpXF1dlOKiFdLpJsdmLqVMmNNVdzxpxKR0qQ1EB/nI6QtPTI2llg8K7zCrgs0y57So0kkk2LhVou+dbNyv9DIujWPK5y0XfOtm5X+hkXRQchT1Nx0MnTYqMya7s0nKPzLeeMUB5xZy/s8U90gPc4xt4dbg6nSOkod7MLCDm7IJcs5/NjeIbMzd5cAcd4DwYYn7lvZuZxPne6OUR3gwPrHepQkChqTwgjhBBVRZItToxgC50gDSKVc68RVo5dR4QSNpVrZlZPLI3SOxc/C99ahJe6vAXmg4oxwqU6kpz8jq8RwtKhQd1nl63JnKFu3GGSSlbge6nDRxoEMTZ/XPjYwYzTfxk1beFWktOtpGogjbgDgi0xB7XNcKtdfaRwgkgqqsvB1nc+Nwq1wcw8GJBI6bsjeAvPGtV5yjZoX/AA+jRrRlGaz9en9Fgw29k0V+Nwc0g4jkxB4Co2yu3nvwKvsy8vGG0GImjJGmo2XgNY4/VVG2TJr0ZPKOhoQak8SQGtw/Jm1qiQmfQE8GPRihTM7IzrO6a89jt1deF2uAFddQMd8EUvKZDGjUAOQAIeLoBsVTpk+UweB/UerB0Pn91x9/L55Ve6YvlMPgv1HqwtD/AM1x9/L55TUdiBfmDtr0nS+/QsAsXD36FZAWtuXJYrUQxsdwk3nPvYUFdh4KkngCI7Vbt1yc+QCl6Jxp0g6+RAuXInutlGioLj/3G8LsXIXUJ4mk7EcZTg3PJ8jB9GEivCQMTzmp51mi279hyvCEaUWtzM7RlV90NF+gwF2F51fzUIPKFHttbwa9l/2HdVEFjIMTO9HkWTaVPFr6K+QhNpHNZGMtrpHR3q71zgL0bo9cUn1terYo7LWcJhe5jQyrWNfR97fBxINKagKCpx16sCpjKLuyw8r/AET0PZ55PLmNkb3Td7Xl7mvFUlp4pCg1W1F2HeDUJVEp6P7/AKH8jW0yMLnANNdQNaVFde1bp1cyhM2Pito1YHWMNR41MA4JNPIupFKTSBfN7Ipjts819hbMd60VvCri7fYUVMSfOJ/uv1l0Y1gBqAK8QC5yf84n+5/WR6TvcBM6evYnlXr5ME3XE8q8LlLl2IrOd5MRpXBrycaYXfvWtZspWlzm3Y20YQWm9Q4YCuHAtzODCF/g5PNUnkmIBrTxDyI9NZAZmzLaLS4Ys18Ewb5sYUXNY5Sfi/x3dVEYkwomZpg27X6Tro5SCfUUWxgibLFaG9ywj/z+osIWhnDlK1AtLo20ZWhLwRU8JDQipj6KNzggDoX8JpsvfSGw61LEBSC1vkkY54obrbwBwwfKOdS97E83rWrPCGTOaNQbH50if1Hm9qSrZSGKehA525GbarjXmQBpvAxiuOIocDghbTEe1LP4U8X0CrFLlXmmc9rQeFPmFYpvxI1LQqJJJJOAAp0YuplSzcr/AEMi6FE44R0rnjRqf3nZ+V/opFf7ZCgVHZhIaD5mGwhVFnLYHTWxwGobo811AAklx5vUrVMldqB8uWLeyytcQ+9cONAWOLqtPIWtPMl5SH+DsqiuR2aljdJLGxrQbxAJxqI8N1oQcBdJ6Qria9jKMGFG71oqd62g1DE90FWOb2db2iOFrIbO4uumZzbwc0nejhwGGvHDEYorzyy4bKYZG0Mm/bdOpzDdLiccAC0dKLSahFsa46FStWjBq1729urJ1mUGBrnE4BxqQCRi+gx5whHSVGGhr3MvNcCHUNKvaKxh23adXGo3J2dN+RsBbWM2h0shBq66ZC9t7+QUx4Q3ZRTmfGWHQAB4ikheMYnA3nXSC7GtOCnk2rUpqcH7AaXDyoVorVu+V+n89f0KszisTGubLAaMkF9griw6nxnbUH1Kwc2H9r69rvIEG5Es8dtncy5uDN/I1rcTQAUYHOFTq24a6I1yLEGRUGOPqCWlkjfFtZLr9/uSjpG8I6QvDIOEdIWLl5RYuc8qnTER+0w0New/qPVgaIXj/TI8R3cvnlV/pgPbMPgf1Ho80SO/dkffyeeU4n8NAvzMOxKOELzdONNB6RequasR1lsLHWh0tKubUDgBJxNOGgCkctTB1jkANbzHNHGQbpx5j0KOsLzu798KUrcpvq3qB1a6tYpTaol+cY3R9n1xCW812o/HBz2jhbviP/quM1FLzDwoyrXt0X7BrZDSNo4GgfcteyPIlmrtc0jxA38qzdODiNWxaVktNXv6Oh72+pOI5zN6103riaXXH72PHrWrM9sgfHrwF4EEd0DTyHoUNnblncBE/XdfeIOAIa0nEpnNnKL54ppMGzPdWrgSygBZGQPqVY8dKBOfiwjtOi+VzfO3ubGRmXWUOBwqDrrjrW6JBQYjpUfkeUubecQ4mhq3AY1W9XBJFyvidzJsg4R0rnKQ/vE/3J9MujAuc5fnA/3J9Mj0eoGp0OlL+JwOsr1z+I/cmN0xOO1eulwWLm7Gnl59Y3jhY8dLVOWPBrRwADowQ7lqcNbe2AOPQFOxzhwqNuPSmqLyAVCQEi1MpY7mfqyB3QHD1pCVaWUrXQsb9a9/iWe1HBEzui1csAOhcCK6thdqcDqBB2Jbrinb6osHcpyATnjYzz30Xu68vvVaWVpu3Hj+SLyvW2HYpGu/EM09DLdRx9Cr3TK+tmg1/GnzCj9V/pk+TQeFPmFDp7kaloVIkkknhcJdHPzlZ+V/opFevOqJ0dfOUHK/0T1eoKTr7g1PQcvY+/CoK22cSQWhpdc7khx1AtcXNrzgBTO1aNisok3ZjtTqA897EcYOKHDNhovC0+zQFy5IvwgsAc5guzxBlJGka3BoJvs21biNoAW7knKc1oc2Nzy4uLYWyOxdcANcdtBfx27dS2LPR7CJYXEX3ONogFZYxgHhzBiWklpF7AXzTEYeRyEXXwOEzmGWQyPjERe0jcjvDru0NTrJqVlrL1PR47txazV7N2y9/pk/XUGjlh0c7iMQXOcWnU7fOqCOMVHOpK22Ga2SmR7+xsDQ+aTGKNgAowDU538oxJqTwodjZem107o/ecOKqLoS10TDcdaXABt143GzRSb0Avcd5JgHHEiuGtaSzsVVl4W/a/39+o5mXY4o7ROYhIWuiO5ucKAtBaHE04XAUHAOFT+S3diPv9EKMzMJuWkGhLXBt8GoIuuN1vEK1/7lIZK+KPv9EK57UcPiPmyXaxvEHhXt3jXrlgXIIAqvS8e2YfBfqOR1oo+bY+/k88oC0tfKYvBfqOR3oqP7tj7+Tzym/wDWgS3MMVleWAK92oZsrzOPKEkVqMkbnNcC9gI1EEgXDsOw04q7FtWidxspecA1zIw0cODya8gaK7VllprDM69K9ri+7dEYex4LxWPicaCjufjWnl6Z4gO9a2OSQysLabaNu8IpSlEPqrndotOg7JJ219n+pYFitNYmHhaPIojNvKF99oH1ZpG827SkeVOZMn7DH3o8iis2hdfOfrSF3S+RdNaHl3qN6RLRvY/+4/4lC1jy5K6J7A4gubQkYvcCRVg2nFtcMd87hU1pCl+L5HeQoezeo0tLnuaHggljN0eOIDhIGscKTrbj0H4d8l3zzb/4HuZjXNhLXAtLboLXYFpDcRTYp1ow5lCZpjsbu6rUVvggg02gqcGoIJz6m5nrBxrnSX5wP9yfTLokFc6y/OB/uT6ZMUeovU6HRLxUleVwWJfivXEUKXCETnTJSF3eP81TOTZ6xRn+RvkUBncewO7yTzVIZIm7BF3jfNCcovIXqE1uyHM5baW2iyDY4ytPPuVFLGVQWX2XpYD9UuP+USYuCsFYmxW0JFFNlxW2JFVy0C2VJe35O9h/MpQip5vWoLKLq5Qk72H8ynmnH340jX3DNPQ8uiqAdMY7Wg8KfMKPyq+0wnteHwp8wrFLei56FTpJJJ8XCLR8f3jByv8ARPV2iVUhmG6lvg5XejeroEyS4jcMUtDbZJim8kO7I/lHlcmS9NWB+LwDQuc1tRrALnBxHHStONDpbjclkYQ5DeyV0jGzlrnPuS2aRrHAXybro3d0LxdQjgQ7lQTNnun9pcXB2NooJSDe+qaXdYGOoK1IAA0ACgAAAGoACgCEs+JRukQ3O+Q2ooSD3dCKg14hge6KLVgoxudHg+KlOrZrp99fLpYqyAdsAE0BcangGJKPbBm4+SxsP7O95cwOa+W03Ym3hUPbC3HbWhBQNZ7S10pBbsfqvVOvDXzVV5WR3a8eFOxswGzeNwUpxu8wnGVnTisLvdvv9LA5kixCKzv1BznPdI1outY+l0saBqaA0U4Qa7U3kt3Yjz+aFu5S3riR9Nrg7jc1tWu5bocPF4FGZNd2I+/0Qs1skjlKTk231JRz1gXrEuTTpSlzRWWlk9sReC/UcjbRa/8Ad0ffyeeUDaVHVtEXgvzuRpoxkpk+Pv5PPKbk/hICt7DMSLNr1riVelyXuEsD2VIpHOkuG191WkN0tOJNHgmt3k40M297zZqnUDStcK4bOHBWJkt3ZH8o9aB84pgYnUju3nDfAmlauqKAkbMNXcrTW1nV4Sq3TqR7L6MIcmz9iZ3oWrkWbuq7cfxJVpttJbCKawKffRC2TstSi0TzOIDG0Y6up112HIbpOI4k/c4OG5N5+yV3Pkd5CozNexmR7AA9535LWPETg1oArfOAFXLczptI7G7BwoeGhBa7gUlo7cN0JDaViNTj9oMBU86XqZzSOrwsnDh5ST7/AECPNyO6x4oW0dqc6/TCndbVKh2HMo3JjvjO+9q3mnAJdvMUeeY4Hrnib5ef7g+mXQV/Fc+THt4/3B9Kj0HqCqdC/S7Fe3zitYTYnlWRkwS1wtiOzvk7A7vX+aU/kmbsEXeN8gUdnYaQnkf5hXuTJuwx943yJyg/CAqLMnN3UVlicNexziGtALak0F5z47o5TQ9CcE6DM8N1le2NhcA55D6agBdoTxClUfFYwo3LKbMttsyCs3cuteXRXy5zDheJLnNpXWcXEEFEzJ1E7kcbEBbJP3jJyQ+tEV/Hm9ZQdbJa5Sdj9j5EVjXzDylJV34g1NZDpdigLS+e14fCnzCjlxQDpaPa8PhD5hWKW9Gp7Srkkkl0RUncxz29Dyu9G9XC2U8Sp7Mk9vQ8rvRvVuslxSXEbhmlobF/3CWTG793E5h/zdX7iVhfx9+JOZId2R/N5XIdLcbnoF0ZwQDpKc0SR1vCrDjhQgO2V2jHpCOYdQQNpKlAdFv3A3Th9HWcQfra+HWNW1mttDfh7tXXuVpYZqSPN8M3jxWla1FLox1kFX/Z8IGChFI2Ch1jejA8a5/sL6SPxDahw1VJqdQwwJ4VfzHDcW0rS42l7uqUFK8akNWXxbvFerInK2rvWPP+N0eUqIyd8XgdvqClcqO7G/vXeaVFZPd2M8/kCDWFoG8ZDxe/MmzIeJeOkCxc8Jc2VrpSPZ4vBfnci/Rq4/sDNXdyeeUH6UD2eLwf53Iu0bu7QZ30nnFNS+UgUd7C5sp4lnf9wmGS4py979CVDGWS+7k5R61XOWXDECvd6nUqBeOBpqOr71YuS3dkfzetVzl2QF5AcXDdB3WDtY18ezZyIz0iO8G7Qqry/k355qRke/dIRzitW9ujAE6ht40RzuBDm8NR95QvleMOAOo1oeI//U3bRnJRtNvfskd44kkgnHem9RGOjh1Xu3167A0YCgZWQuLTwkmp6UM5VaBZ2gYht0DjAacUS6OJKukq4uIiYBQENaA41acMXdzjxlDluHKT+DL77BNks4P772qQDjTZ9/sUdkh2D++W8H4JRvMGe3zxLn+f5c7+4PpVfwcqAn+Wu8OfSpjh+oGr0Luqa6z0D2JwONNZ6B7FqmROiXBLByKzrd2Hmf5hWvYJ+xM70J3Ox4EGv63mlQFnyzE1oBkYCBQguAIPInKG0BPUIv2hQGWLT3dOErL/AFyH7VnjBaGUcpRE4SMN4UNHDWP+PIiyRmLszRzKYXWu/wDUDnHnF0D7/uVnMtCrfNe2RRmQl7WkkDFwAIFdVeXyInbnDB9tH44WkU9TWtEn7yPGYvIEZjXWvSgGz2tsluDmuDgTHQg1BoaI8L6Hm9qSr7g1PQzLzw/cgXSwe14ca9kPmFG27IH0rOrBD4Q+YVmlvRJ7WVikkkuiKk5mWO3YeV3o3q3GtVR5lfLoeV3o3q22uSXEbhmloZ6vfkT2Rz2R3N5XJmlU7klvZHc3lchUtxuehP27KrII78hoNQA1k0rQDmQBndnXu7Whgc0YihukOqDU1O3Zz8SOMsZEbaodzcS3G81wxLSARq2ihKCbfo7tWAY6KQDUS4s6WkH7imKik/Qb4OXDxV5u0gBsz7kl6mo8nQfv5lbmRM922gCORpjkIAGN5rjSuvYSMdvKhODRra3Ek7i2hcMXk1NSCRdacEQ5E0fmCQSyyiQsG8axpDQeEkmppU7AolK5dWVBwabu+hJ5Xd2N/eu8hUTYHbzn9ilMsjsb+9d5Co6wR9j5/Wh1dBGA+9qbIT7gmnBLBCttJfx8Xg/zuRfo5HaDO+f55QjpL+Pi8H+dyLtHPyFnfP8AOKan8pAY/MYVtCy9/IsGuWetKhyKdnG2CR4LS4kgAA+/DqQfl/KJmkJxIvg43aitMDTg1cyJrbmw+eZzmSNaWmoDgSCCKHEHA8yisp5l2mOOSRzY7jRecQ+poCNQpijxUnbsP0pUI0pZ2k0AOVx2eXv3eVal1b+U2dmk78+Va4jTy0OG9TdsQ7XcP6g8wojzVzlNmvC5eaaXqOpShwNNW2nQo3NvJb7QNyiALi4kBxuijY6nFEbdG84G+kiZs3t55NdexqXmnfI6PDypqnab9gizetd+NzhgLx8gPrUsQonNqx7nC4E13xx1fRCmCEpLUE7dBsBULP8ALXeHPpVfaoSf5a7w59KmOH6gavQugDFOUTO1OByXDEJnc6sHOfMKrK1927lKtDO2PsHP+VyrG1HsjuVOcPoL1dRii9DE61lVnuSZBjFxJPOYmXuUKCDNL46Pvm+e5Wew1+71qs8zhWaPvm+e9WeG49HrSNfcM09BssQTpSb2CLwh8wo5cEDaUh2CLwh8wrFLei57WVqkkkuiKE7mSO3oeV3o3q4RCqfzGdS3wnjd6N6uOO0jbUcxSPE7hiloZGMCmC8sEjWyuq5o1ayBtPCs5Jhhr6CtJtia6Vz3DDU2o2Dbjx+RBhLC7hGroL4p2U7pvjBZ7s36zekIbELANTegLVtELD9EdA9iP/keQPlhVZ5BQ4jun7R9dyVplbdO+b0hB8MTa6h0BbjYm07kfd7FOf5E5Znludu5v3ze5O0cC1bC3sY5fWm7Xk4OBAaOgLOxVZG0OBq044fzIU54jcVYfcxYPjKddMOA9BTbrRxE8x9iEaKz0nDs8Xg/zuRfo3HaDO+k88oQ0nurPF4Pk+m5GOjaUCwMrrvSeeU1P5KBR3sKhEnSwBYR2ke4Tj5hhilgo3YnASuqQOU8a2s6XD9gtFMTuTqAEYqI/YQ+Vz3AEYBtRWuAqcejmW+LKwN7lvihMQq2VrA5RzKplzevF0jnFt4l1CK0qdVQmhm+Dhf/AMVaFosrDsHQExFZW8H3BE5wPCDOYeT9xtjWmpBbI68aAfF0orAtkzad03pC0orO36oPR7EzacnNOpjegLLreRpRPMkjsZ4/YFuuatHJcW5xFrhShPRhQ9C33TDj6ClWGMCxUFP8tPhz6VX7+0D3BVBTHt4/3B9KmeH6gqvQu1sevlT8UVNia/aDU4GifZPUandCWCkNnLDegPFj/iUC2XNwyAFzHBxpXZsVlTRbo0NoaVBJpTAa/ZzrfjiaAmKU8KA1NSs25mUFSHU4nCvQQmX5AYDQCX7laE1FHSRCuoovOBpAJHmm1/ctkrxkD1JmfNMNFSyTpr5ArKs8Y4PvW2YsNSnNJYrXNjJ9y0AXXAAtLa8rq1VgluPR60xaMnG+14HcnHhofcJ8S4kUOzZyparLE7h6ehiYkDaVWUgi8IfMKOnT8RHMUDaVpKwQ4EdkOyn0CpR3ok9rKxSSSXSFSfzEHb8PK70b1cLCK4bPL7+tUlm3lFsFpjlfW629WgqcWOaMOUhWEzSTZB9t4g6yUrwlKWSDU5JLMMnOwWI9z/xsQmNJtk/reIOssxpRsfBN4g6yX5U+wXGu4WGlFrPBQ27SbYjsm8QdZNO0k2PZu3iDrKcqfYtTiE7RTgWzE5BjNJFl27t4g6ydGkuxjZMeVg6yrlT7Exx7hg9wWIdz+pCfwn2Tgl8QdZefCfZOCXxB1lOVPsVjj3CsycSZc7HiPl/59XGhc6TLJ/V8QdZNyaSLKftfEHWU5U+xMce5A6UD2eLwf53Iy0aM/d7O/k88quc8cvMtUjHR3t6y6bwpjeJwxOGKIs0M+rPZrI2KTdL4c471oI3zqjG8E1KD5SVgSaxtlmsOPJ5ff1p4mqCWaUbGPtvEHWTg0rWL+t4g66X5UuwTGgwr/wDdn/C9rXDBCHwsWLgn8QddYHSpYeCbxB11fLn2JiiGW4rxsQQh8K1i/r+IPW9eM0rWPGu78XY29blWuXLsYxIM7tF456DXaVrF/X8QddJulaxcE3+2OssunPsaUohk33CReg74WLFwTeIOsvDpWsXBN4g66rly7F4l3C1z6OB2GgPqPq6FQk3y4/3B9KrLdpUsZ+2/2x1lVj7W39pMmN3db/Hdv3umiPQg1e6B1GnYviUitBrKfjQU3SXZKk9m4t4NXjJ5ulGx/wBbxB10DlS7G8aDRo4OhZgjbhyoObpXsY2TeIOuvfhYsXBN4g662oS7GG0GDogm3RISOlSw8E3MwD86wdpUseFN3147wavHV4JdiroNGRhPVACCfhWsX9fxB10hpXsXBN/tjrq8EuxV0GJdypl5A2ITOlix8E3iDrLB+lSxnZN4g6yw6cuxtSQVOdXAhAWlN3a8IOsSGviGh9+Nbx0oWT+t4g6yFs+c7IbXHG2K/VryTeaG4FtNhO1XSpyUk2i5STQGpJJJ8XEkkkoQSSSShBJJJKEEkkkoQSSSShBJJJKEEkkkoQSSSShBJJJKEEkkkoQSSSShBJJJKEEkkkoQSSSShBJJJKEEkkkoQSSSShBJJJKEEkkkoQSSSShD/9k="/>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0486" name="Picture 6" descr="http://www.toxel.com/wp-content/uploads/2009/02/elevatorads17.jpg"/>
          <p:cNvPicPr>
            <a:picLocks noChangeAspect="1" noChangeArrowheads="1"/>
          </p:cNvPicPr>
          <p:nvPr/>
        </p:nvPicPr>
        <p:blipFill>
          <a:blip r:embed="rId3" cstate="print"/>
          <a:srcRect/>
          <a:stretch>
            <a:fillRect/>
          </a:stretch>
        </p:blipFill>
        <p:spPr bwMode="auto">
          <a:xfrm>
            <a:off x="285720" y="3929066"/>
            <a:ext cx="4286250" cy="2133600"/>
          </a:xfrm>
          <a:prstGeom prst="rect">
            <a:avLst/>
          </a:prstGeom>
          <a:ln>
            <a:noFill/>
          </a:ln>
          <a:effectLst>
            <a:outerShdw blurRad="292100" dist="139700" dir="2700000" algn="tl" rotWithShape="0">
              <a:srgbClr val="333333">
                <a:alpha val="65000"/>
              </a:srgbClr>
            </a:outerShdw>
          </a:effectLst>
        </p:spPr>
      </p:pic>
      <p:pic>
        <p:nvPicPr>
          <p:cNvPr id="20488" name="Picture 8" descr="http://www.capitalwraps.com/Portals/38235/images/retail%20graphics%20-%20floor%20graphics%20-%20harley%20davidson%20logo%20-%20show%20room%20graphics.jpg"/>
          <p:cNvPicPr>
            <a:picLocks noChangeAspect="1" noChangeArrowheads="1"/>
          </p:cNvPicPr>
          <p:nvPr/>
        </p:nvPicPr>
        <p:blipFill>
          <a:blip r:embed="rId4" cstate="print"/>
          <a:srcRect/>
          <a:stretch>
            <a:fillRect/>
          </a:stretch>
        </p:blipFill>
        <p:spPr bwMode="auto">
          <a:xfrm>
            <a:off x="1214414" y="1571612"/>
            <a:ext cx="2721310" cy="1681166"/>
          </a:xfrm>
          <a:prstGeom prst="rect">
            <a:avLst/>
          </a:prstGeom>
          <a:ln>
            <a:noFill/>
          </a:ln>
          <a:effectLst>
            <a:outerShdw blurRad="292100" dist="139700" dir="2700000" algn="tl" rotWithShape="0">
              <a:srgbClr val="333333">
                <a:alpha val="65000"/>
              </a:srgbClr>
            </a:outerShdw>
          </a:effectLst>
        </p:spPr>
      </p:pic>
      <p:sp>
        <p:nvSpPr>
          <p:cNvPr id="9" name="ชื่อเรื่อง 8"/>
          <p:cNvSpPr>
            <a:spLocks noGrp="1"/>
          </p:cNvSpPr>
          <p:nvPr>
            <p:ph type="title"/>
          </p:nvPr>
        </p:nvSpPr>
        <p:spPr/>
        <p:txBody>
          <a:bodyPr/>
          <a:lstStyle/>
          <a:p>
            <a:r>
              <a:rPr lang="en-US" dirty="0" smtClean="0"/>
              <a:t>Indoor Ads</a:t>
            </a:r>
            <a:endParaRPr lang="th-TH" dirty="0"/>
          </a:p>
        </p:txBody>
      </p:sp>
      <p:sp>
        <p:nvSpPr>
          <p:cNvPr id="10" name="TextBox 9"/>
          <p:cNvSpPr txBox="1"/>
          <p:nvPr/>
        </p:nvSpPr>
        <p:spPr>
          <a:xfrm>
            <a:off x="4000496" y="2571744"/>
            <a:ext cx="1861407" cy="523220"/>
          </a:xfrm>
          <a:prstGeom prst="rect">
            <a:avLst/>
          </a:prstGeom>
          <a:noFill/>
        </p:spPr>
        <p:txBody>
          <a:bodyPr wrap="none" rtlCol="0">
            <a:spAutoFit/>
          </a:bodyPr>
          <a:lstStyle/>
          <a:p>
            <a:r>
              <a:rPr lang="en-US" dirty="0" smtClean="0"/>
              <a:t>Floor vision</a:t>
            </a:r>
            <a:endParaRPr lang="th-TH" dirty="0"/>
          </a:p>
        </p:txBody>
      </p:sp>
      <p:sp>
        <p:nvSpPr>
          <p:cNvPr id="11" name="TextBox 10"/>
          <p:cNvSpPr txBox="1"/>
          <p:nvPr/>
        </p:nvSpPr>
        <p:spPr>
          <a:xfrm flipH="1">
            <a:off x="1000100" y="6143644"/>
            <a:ext cx="2383173" cy="523220"/>
          </a:xfrm>
          <a:prstGeom prst="rect">
            <a:avLst/>
          </a:prstGeom>
          <a:noFill/>
        </p:spPr>
        <p:txBody>
          <a:bodyPr wrap="square" rtlCol="0">
            <a:spAutoFit/>
          </a:bodyPr>
          <a:lstStyle/>
          <a:p>
            <a:r>
              <a:rPr lang="en-US" dirty="0" smtClean="0"/>
              <a:t>Elevator Ad</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Magazine Ad</a:t>
            </a:r>
            <a:endParaRPr lang="th-TH" dirty="0"/>
          </a:p>
        </p:txBody>
      </p:sp>
      <p:pic>
        <p:nvPicPr>
          <p:cNvPr id="4" name="Picture 2" descr="http://beautyonclick.tarad.com/shop/b/beautyonclick/img-lib/payslip_20090508213848.jpg"/>
          <p:cNvPicPr>
            <a:picLocks noChangeAspect="1" noChangeArrowheads="1"/>
          </p:cNvPicPr>
          <p:nvPr/>
        </p:nvPicPr>
        <p:blipFill>
          <a:blip r:embed="rId2" cstate="print"/>
          <a:srcRect/>
          <a:stretch>
            <a:fillRect/>
          </a:stretch>
        </p:blipFill>
        <p:spPr bwMode="auto">
          <a:xfrm>
            <a:off x="1785918" y="2143116"/>
            <a:ext cx="5918781" cy="3643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562600"/>
            <a:ext cx="7772400" cy="4572000"/>
          </a:xfrm>
        </p:spPr>
        <p:txBody>
          <a:bodyPr/>
          <a:lstStyle/>
          <a:p>
            <a:pPr>
              <a:buNone/>
            </a:pPr>
            <a:r>
              <a:rPr lang="en-US" dirty="0" smtClean="0"/>
              <a:t>   </a:t>
            </a:r>
            <a:r>
              <a:rPr lang="en-US" sz="2000" dirty="0" smtClean="0"/>
              <a:t>Celebrity endorsers: </a:t>
            </a:r>
            <a:r>
              <a:rPr lang="en-US" sz="2000" dirty="0" err="1" smtClean="0"/>
              <a:t>LeBron</a:t>
            </a:r>
            <a:r>
              <a:rPr lang="en-US" sz="2000" dirty="0" smtClean="0"/>
              <a:t> James, Kobe Bryant, and a host of other NBA superstars lend their images to Nike brands.</a:t>
            </a:r>
            <a:endParaRPr lang="th-TH" sz="2000" dirty="0"/>
          </a:p>
        </p:txBody>
      </p:sp>
      <p:pic>
        <p:nvPicPr>
          <p:cNvPr id="113666" name="Picture 2" descr="http://www.lewallpaper.com/imagebank/kobe-bryant-the-second-coming-wallpaper-normal.jpg"/>
          <p:cNvPicPr>
            <a:picLocks noChangeAspect="1" noChangeArrowheads="1"/>
          </p:cNvPicPr>
          <p:nvPr/>
        </p:nvPicPr>
        <p:blipFill>
          <a:blip r:embed="rId2" cstate="print"/>
          <a:srcRect/>
          <a:stretch>
            <a:fillRect/>
          </a:stretch>
        </p:blipFill>
        <p:spPr bwMode="auto">
          <a:xfrm>
            <a:off x="1714480" y="1142984"/>
            <a:ext cx="5892800" cy="4419600"/>
          </a:xfrm>
          <a:prstGeom prst="rect">
            <a:avLst/>
          </a:prstGeom>
          <a:ln>
            <a:noFill/>
          </a:ln>
          <a:effectLst>
            <a:outerShdw blurRad="292100" dist="139700" dir="2700000" algn="tl" rotWithShape="0">
              <a:srgbClr val="333333">
                <a:alpha val="65000"/>
              </a:srgbClr>
            </a:outerShdw>
          </a:effectLst>
        </p:spPr>
      </p:pic>
      <p:sp>
        <p:nvSpPr>
          <p:cNvPr id="5" name="Title 1"/>
          <p:cNvSpPr>
            <a:spLocks noGrp="1"/>
          </p:cNvSpPr>
          <p:nvPr>
            <p:ph type="title"/>
          </p:nvPr>
        </p:nvSpPr>
        <p:spPr>
          <a:xfrm>
            <a:off x="285720" y="285728"/>
            <a:ext cx="8229600" cy="1143000"/>
          </a:xfrm>
        </p:spPr>
        <p:txBody>
          <a:bodyPr/>
          <a:lstStyle/>
          <a:p>
            <a:r>
              <a:rPr lang="en-US" dirty="0" smtClean="0"/>
              <a:t>Billboard/Magazine Ad</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Magazine Ad</a:t>
            </a:r>
            <a:endParaRPr lang="th-TH" dirty="0"/>
          </a:p>
        </p:txBody>
      </p:sp>
      <p:pic>
        <p:nvPicPr>
          <p:cNvPr id="21506" name="Picture 2" descr="http://cdn.stylefrizz.com/img/chanel-iman-dkny-be-delicious-2011-ad-campaign.jpg"/>
          <p:cNvPicPr>
            <a:picLocks noChangeAspect="1" noChangeArrowheads="1"/>
          </p:cNvPicPr>
          <p:nvPr/>
        </p:nvPicPr>
        <p:blipFill>
          <a:blip r:embed="rId2" cstate="print"/>
          <a:srcRect/>
          <a:stretch>
            <a:fillRect/>
          </a:stretch>
        </p:blipFill>
        <p:spPr bwMode="auto">
          <a:xfrm>
            <a:off x="2571736" y="1285860"/>
            <a:ext cx="3786214" cy="52362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Brochures</a:t>
            </a:r>
            <a:endParaRPr lang="th-TH" dirty="0"/>
          </a:p>
        </p:txBody>
      </p:sp>
      <p:pic>
        <p:nvPicPr>
          <p:cNvPr id="22530" name="Picture 2" descr="http://bjarniwark.com/bj2design/images/brochures-going.jpg"/>
          <p:cNvPicPr>
            <a:picLocks noChangeAspect="1" noChangeArrowheads="1"/>
          </p:cNvPicPr>
          <p:nvPr/>
        </p:nvPicPr>
        <p:blipFill>
          <a:blip r:embed="rId2" cstate="print"/>
          <a:srcRect/>
          <a:stretch>
            <a:fillRect/>
          </a:stretch>
        </p:blipFill>
        <p:spPr bwMode="auto">
          <a:xfrm>
            <a:off x="1214414" y="1643050"/>
            <a:ext cx="6572296" cy="4878244"/>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Sampling with leaflet</a:t>
            </a:r>
            <a:endParaRPr lang="th-TH" dirty="0"/>
          </a:p>
        </p:txBody>
      </p:sp>
      <p:pic>
        <p:nvPicPr>
          <p:cNvPr id="23554" name="Picture 2" descr="http://farm3.staticflickr.com/2557/3910212182_41898152a9_z.jpg?zz=1"/>
          <p:cNvPicPr>
            <a:picLocks noChangeAspect="1" noChangeArrowheads="1"/>
          </p:cNvPicPr>
          <p:nvPr/>
        </p:nvPicPr>
        <p:blipFill>
          <a:blip r:embed="rId2" cstate="print"/>
          <a:srcRect/>
          <a:stretch>
            <a:fillRect/>
          </a:stretch>
        </p:blipFill>
        <p:spPr bwMode="auto">
          <a:xfrm>
            <a:off x="1214414" y="1714488"/>
            <a:ext cx="6858048" cy="4854213"/>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Online Ads</a:t>
            </a:r>
            <a:endParaRPr lang="th-TH" dirty="0"/>
          </a:p>
        </p:txBody>
      </p:sp>
      <p:pic>
        <p:nvPicPr>
          <p:cNvPr id="24578" name="Picture 2" descr="http://gesterling.files.wordpress.com/2009/09/picture-122.png"/>
          <p:cNvPicPr>
            <a:picLocks noChangeAspect="1" noChangeArrowheads="1"/>
          </p:cNvPicPr>
          <p:nvPr/>
        </p:nvPicPr>
        <p:blipFill>
          <a:blip r:embed="rId2" cstate="print"/>
          <a:srcRect/>
          <a:stretch>
            <a:fillRect/>
          </a:stretch>
        </p:blipFill>
        <p:spPr bwMode="auto">
          <a:xfrm>
            <a:off x="928662" y="1643050"/>
            <a:ext cx="6858048" cy="507207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838200" y="2286000"/>
            <a:ext cx="7772400" cy="4572000"/>
          </a:xfrm>
        </p:spPr>
        <p:txBody>
          <a:bodyPr>
            <a:normAutofit fontScale="92500" lnSpcReduction="2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2200" b="1" dirty="0" smtClean="0"/>
          </a:p>
          <a:p>
            <a:pPr>
              <a:buNone/>
            </a:pPr>
            <a:r>
              <a:rPr lang="en-US" sz="2200" b="1" dirty="0" smtClean="0"/>
              <a:t>    </a:t>
            </a:r>
            <a:r>
              <a:rPr lang="en-US" sz="2000" b="1" dirty="0" smtClean="0"/>
              <a:t>Message format: To attract attention, advertisers can use novelty and contrast, eye-catching pictures and headlines, or distinctive formats, as in the Snickers </a:t>
            </a:r>
            <a:r>
              <a:rPr lang="en-US" sz="2000" b="1" dirty="0" err="1" smtClean="0"/>
              <a:t>ad.</a:t>
            </a:r>
            <a:endParaRPr lang="th-TH" sz="2000" b="1" dirty="0"/>
          </a:p>
        </p:txBody>
      </p:sp>
      <p:pic>
        <p:nvPicPr>
          <p:cNvPr id="5" name="รูปภาพ 4" descr="snickers.jpg"/>
          <p:cNvPicPr>
            <a:picLocks noChangeAspect="1"/>
          </p:cNvPicPr>
          <p:nvPr/>
        </p:nvPicPr>
        <p:blipFill>
          <a:blip r:embed="rId2" cstate="print">
            <a:lum bright="19000" contrast="37000"/>
          </a:blip>
          <a:stretch>
            <a:fillRect/>
          </a:stretch>
        </p:blipFill>
        <p:spPr>
          <a:xfrm rot="5400000">
            <a:off x="1772164" y="1094474"/>
            <a:ext cx="5132678" cy="3819793"/>
          </a:xfrm>
          <a:prstGeom prst="rect">
            <a:avLst/>
          </a:prstGeom>
          <a:ln w="88900" cap="sq" cmpd="thickThin">
            <a:solidFill>
              <a:srgbClr val="000000"/>
            </a:solidFill>
            <a:prstDash val="solid"/>
            <a:miter lim="800000"/>
          </a:ln>
          <a:effectLst>
            <a:innerShdw blurRad="76200">
              <a:srgbClr val="000000"/>
            </a:innerShdw>
          </a:effectLst>
        </p:spPr>
      </p:pic>
      <p:sp>
        <p:nvSpPr>
          <p:cNvPr id="6" name="TextBox 5"/>
          <p:cNvSpPr txBox="1"/>
          <p:nvPr/>
        </p:nvSpPr>
        <p:spPr>
          <a:xfrm>
            <a:off x="571472" y="214290"/>
            <a:ext cx="1688667" cy="1384995"/>
          </a:xfrm>
          <a:prstGeom prst="rect">
            <a:avLst/>
          </a:prstGeom>
          <a:noFill/>
        </p:spPr>
        <p:txBody>
          <a:bodyPr wrap="none" rtlCol="0">
            <a:spAutoFit/>
          </a:bodyPr>
          <a:lstStyle/>
          <a:p>
            <a:r>
              <a:rPr lang="en-US" dirty="0" smtClean="0"/>
              <a:t>Print Ad</a:t>
            </a:r>
          </a:p>
          <a:p>
            <a:r>
              <a:rPr lang="en-US" dirty="0" smtClean="0"/>
              <a:t>Example</a:t>
            </a:r>
          </a:p>
          <a:p>
            <a:r>
              <a:rPr lang="en-US" dirty="0" smtClean="0"/>
              <a:t>From text:</a:t>
            </a:r>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762000" y="5334000"/>
            <a:ext cx="7772400" cy="4572000"/>
          </a:xfrm>
        </p:spPr>
        <p:txBody>
          <a:bodyPr>
            <a:normAutofit/>
          </a:bodyPr>
          <a:lstStyle/>
          <a:p>
            <a:pPr>
              <a:buNone/>
            </a:pPr>
            <a:r>
              <a:rPr lang="en-US" sz="2000" b="1" dirty="0" smtClean="0"/>
              <a:t>    Moving consumers through the buyer-readiness stages: P&amp;G used an extensive $150 million marketing campaign to create awareness and knowledge for its innovative new laundry product. Tide Pods.</a:t>
            </a:r>
            <a:endParaRPr lang="th-TH" sz="2000" b="1" dirty="0"/>
          </a:p>
        </p:txBody>
      </p:sp>
      <p:pic>
        <p:nvPicPr>
          <p:cNvPr id="6" name="รูปภาพ 5" descr="tide.jpg"/>
          <p:cNvPicPr>
            <a:picLocks noChangeAspect="1"/>
          </p:cNvPicPr>
          <p:nvPr/>
        </p:nvPicPr>
        <p:blipFill>
          <a:blip r:embed="rId2" cstate="print">
            <a:lum bright="19000" contrast="57000"/>
          </a:blip>
          <a:stretch>
            <a:fillRect/>
          </a:stretch>
        </p:blipFill>
        <p:spPr>
          <a:xfrm>
            <a:off x="1219200" y="762000"/>
            <a:ext cx="6460493" cy="4038600"/>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285852" y="214290"/>
            <a:ext cx="4205190" cy="523220"/>
          </a:xfrm>
          <a:prstGeom prst="rect">
            <a:avLst/>
          </a:prstGeom>
          <a:noFill/>
        </p:spPr>
        <p:txBody>
          <a:bodyPr wrap="none" rtlCol="0">
            <a:spAutoFit/>
          </a:bodyPr>
          <a:lstStyle/>
          <a:p>
            <a:r>
              <a:rPr lang="en-US" dirty="0" smtClean="0"/>
              <a:t>Print Ad Example from text:</a:t>
            </a:r>
            <a:endParaRPr lang="th-TH"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FF0000"/>
                </a:solidFill>
              </a:rPr>
              <a:t>Final Group Presentation</a:t>
            </a:r>
            <a:br>
              <a:rPr lang="en-US" dirty="0" smtClean="0">
                <a:solidFill>
                  <a:srgbClr val="FF0000"/>
                </a:solidFill>
              </a:rPr>
            </a:br>
            <a:r>
              <a:rPr lang="en-US" sz="2700" dirty="0" smtClean="0">
                <a:solidFill>
                  <a:srgbClr val="FF0000"/>
                </a:solidFill>
              </a:rPr>
              <a:t>Section 1: Dec 2</a:t>
            </a:r>
            <a:br>
              <a:rPr lang="en-US" sz="2700" dirty="0" smtClean="0">
                <a:solidFill>
                  <a:srgbClr val="FF0000"/>
                </a:solidFill>
              </a:rPr>
            </a:br>
            <a:r>
              <a:rPr lang="en-US" sz="2700" dirty="0" smtClean="0">
                <a:solidFill>
                  <a:srgbClr val="FF0000"/>
                </a:solidFill>
              </a:rPr>
              <a:t>Section 2: Dec 4</a:t>
            </a:r>
            <a:endParaRPr lang="en-US" sz="2700" dirty="0">
              <a:solidFill>
                <a:srgbClr val="FF0000"/>
              </a:solidFill>
            </a:endParaRPr>
          </a:p>
        </p:txBody>
      </p:sp>
      <p:sp>
        <p:nvSpPr>
          <p:cNvPr id="3" name="Content Placeholder 2"/>
          <p:cNvSpPr>
            <a:spLocks noGrp="1"/>
          </p:cNvSpPr>
          <p:nvPr>
            <p:ph idx="1"/>
          </p:nvPr>
        </p:nvSpPr>
        <p:spPr/>
        <p:txBody>
          <a:bodyPr>
            <a:normAutofit lnSpcReduction="10000"/>
          </a:bodyPr>
          <a:lstStyle/>
          <a:p>
            <a:r>
              <a:rPr lang="en-US" dirty="0" smtClean="0"/>
              <a:t>You are to present a 10 minute presentation in this sequence:</a:t>
            </a:r>
          </a:p>
          <a:p>
            <a:pPr>
              <a:buNone/>
            </a:pPr>
            <a:endParaRPr lang="en-US" dirty="0" smtClean="0"/>
          </a:p>
          <a:p>
            <a:pPr>
              <a:buNone/>
            </a:pPr>
            <a:r>
              <a:rPr lang="en-US" dirty="0" smtClean="0"/>
              <a:t>1. Final Product</a:t>
            </a:r>
          </a:p>
          <a:p>
            <a:pPr>
              <a:buNone/>
            </a:pPr>
            <a:r>
              <a:rPr lang="en-US" dirty="0" smtClean="0"/>
              <a:t>2. Pricing (lesson in next class)</a:t>
            </a:r>
          </a:p>
          <a:p>
            <a:pPr>
              <a:buNone/>
            </a:pPr>
            <a:r>
              <a:rPr lang="en-US" dirty="0" smtClean="0"/>
              <a:t>3. Distribution</a:t>
            </a:r>
          </a:p>
          <a:p>
            <a:pPr>
              <a:buNone/>
            </a:pPr>
            <a:r>
              <a:rPr lang="en-US" dirty="0" smtClean="0"/>
              <a:t>4. Promotion (IMC)</a:t>
            </a:r>
          </a:p>
          <a:p>
            <a:pPr>
              <a:buNone/>
            </a:pPr>
            <a:r>
              <a:rPr lang="en-US" dirty="0" smtClean="0"/>
              <a:t>5. Key Lessons Learned</a:t>
            </a:r>
          </a:p>
          <a:p>
            <a:pPr>
              <a:buNone/>
            </a:pPr>
            <a:endParaRPr lang="en-US" dirty="0" smtClean="0"/>
          </a:p>
          <a:p>
            <a:pPr>
              <a:buNone/>
            </a:pPr>
            <a:endParaRPr lang="en-US" dirty="0" smtClean="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TotalTime>
  <Words>301</Words>
  <Application>Microsoft Office PowerPoint</Application>
  <PresentationFormat>On-screen Show (4:3)</PresentationFormat>
  <Paragraphs>44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Mk 202 Last Group Work: IMC, Price,Distribution  Group Presentation</vt:lpstr>
      <vt:lpstr>IMC Strategy for Pantene: No matter what Pantene ad you see, it strongly represents the brand through its clear, consistent and compelling communications via magazine, posters, launch events television or even its packaging..this is integrated marketing communications, the message is harmonized to build strong positioning for the brand.</vt:lpstr>
      <vt:lpstr>Slide 3</vt:lpstr>
      <vt:lpstr>Outdoor Ads</vt:lpstr>
      <vt:lpstr>Indoor Ads</vt:lpstr>
      <vt:lpstr>Magazine Ad</vt:lpstr>
      <vt:lpstr>Billboard/Magazine Ad</vt:lpstr>
      <vt:lpstr>Magazine Ad</vt:lpstr>
      <vt:lpstr>Brochures</vt:lpstr>
      <vt:lpstr>Sampling with leaflet</vt:lpstr>
      <vt:lpstr>Online Ads</vt:lpstr>
      <vt:lpstr>Slide 12</vt:lpstr>
      <vt:lpstr>Slide 13</vt:lpstr>
      <vt:lpstr>Final Group Presentation Section 1: Dec 2 Section 2: Dec 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Mk 202 Last Group Work: IMC Group Presentation</dc:title>
  <dc:creator>Classroom</dc:creator>
  <cp:lastModifiedBy>asus</cp:lastModifiedBy>
  <cp:revision>10</cp:revision>
  <dcterms:created xsi:type="dcterms:W3CDTF">2013-11-19T10:22:46Z</dcterms:created>
  <dcterms:modified xsi:type="dcterms:W3CDTF">2015-11-19T01:47:42Z</dcterms:modified>
</cp:coreProperties>
</file>