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57" r:id="rId2"/>
    <p:sldId id="258" r:id="rId3"/>
    <p:sldId id="266" r:id="rId4"/>
    <p:sldId id="288" r:id="rId5"/>
    <p:sldId id="260" r:id="rId6"/>
    <p:sldId id="261" r:id="rId7"/>
    <p:sldId id="293" r:id="rId8"/>
    <p:sldId id="278" r:id="rId9"/>
    <p:sldId id="277" r:id="rId10"/>
    <p:sldId id="279" r:id="rId11"/>
    <p:sldId id="289" r:id="rId12"/>
    <p:sldId id="275" r:id="rId13"/>
    <p:sldId id="290" r:id="rId14"/>
    <p:sldId id="287" r:id="rId15"/>
    <p:sldId id="264" r:id="rId16"/>
    <p:sldId id="294" r:id="rId17"/>
    <p:sldId id="295" r:id="rId18"/>
    <p:sldId id="282" r:id="rId19"/>
    <p:sldId id="283" r:id="rId20"/>
    <p:sldId id="285" r:id="rId21"/>
    <p:sldId id="299" r:id="rId22"/>
    <p:sldId id="301" r:id="rId23"/>
    <p:sldId id="297" r:id="rId24"/>
    <p:sldId id="300" r:id="rId25"/>
    <p:sldId id="296" r:id="rId26"/>
    <p:sldId id="298" r:id="rId27"/>
    <p:sldId id="303" r:id="rId28"/>
    <p:sldId id="304" r:id="rId29"/>
    <p:sldId id="305" r:id="rId30"/>
    <p:sldId id="306" r:id="rId31"/>
    <p:sldId id="267" r:id="rId32"/>
    <p:sldId id="265" r:id="rId33"/>
    <p:sldId id="268" r:id="rId34"/>
    <p:sldId id="280" r:id="rId35"/>
    <p:sldId id="284" r:id="rId36"/>
    <p:sldId id="273" r:id="rId37"/>
    <p:sldId id="272" r:id="rId38"/>
    <p:sldId id="274" r:id="rId39"/>
    <p:sldId id="307" r:id="rId4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pPr/>
              <a:t>30/10/61</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pPr/>
              <a:t>‹#›</a:t>
            </a:fld>
            <a:endParaRPr lang="th-TH"/>
          </a:p>
        </p:txBody>
      </p:sp>
    </p:spTree>
    <p:extLst>
      <p:ext uri="{BB962C8B-B14F-4D97-AF65-F5344CB8AC3E}">
        <p14:creationId xmlns:p14="http://schemas.microsoft.com/office/powerpoint/2010/main" val="415875188"/>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30/10/61</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30/10/61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30/10/61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30/10/61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30/10/61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30/10/61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30/10/61</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30/10/61</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2CRsnUU2aDWYuM&amp;tbnid=2mxAMTx1zZFquM:&amp;ved=0CAUQjRw&amp;url=http://www.shopwillowbend.com/directory/the_body_shop&amp;ei=ill7UpCVJISOrQfVroHYBQ&amp;bvm=bv.56146854,d.bmk&amp;psig=AFQjCNHsSLlCmPWi_Gi5799OrDbA5Pv7AA&amp;ust=1383901950477349" TargetMode="Externa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357158" y="1643050"/>
            <a:ext cx="7858180" cy="1470025"/>
          </a:xfrm>
        </p:spPr>
        <p:txBody>
          <a:bodyPr>
            <a:normAutofit/>
          </a:bodyPr>
          <a:lstStyle/>
          <a:p>
            <a:r>
              <a:rPr lang="en-US" sz="3600" b="1" dirty="0" smtClean="0"/>
              <a:t>Distribution Channels Strategy  II</a:t>
            </a:r>
            <a:br>
              <a:rPr lang="en-US" sz="3600" b="1" dirty="0" smtClean="0"/>
            </a:br>
            <a:r>
              <a:rPr lang="en-US" sz="2200" b="1" dirty="0" smtClean="0"/>
              <a:t>CHAPTER 13: Retailing and Wholesaling</a:t>
            </a:r>
            <a:endParaRPr lang="th-TH" sz="2200" b="1" dirty="0"/>
          </a:p>
        </p:txBody>
      </p:sp>
      <p:pic>
        <p:nvPicPr>
          <p:cNvPr id="32770" name="Picture 2" descr="http://images.pearsoned-ema.com/jpeg/large/9780273786993.jpg"/>
          <p:cNvPicPr>
            <a:picLocks noChangeAspect="1" noChangeArrowheads="1"/>
          </p:cNvPicPr>
          <p:nvPr/>
        </p:nvPicPr>
        <p:blipFill>
          <a:blip r:embed="rId2" cstate="print"/>
          <a:srcRect/>
          <a:stretch>
            <a:fillRect/>
          </a:stretch>
        </p:blipFill>
        <p:spPr bwMode="auto">
          <a:xfrm>
            <a:off x="7429520" y="142852"/>
            <a:ext cx="1418837" cy="1857388"/>
          </a:xfrm>
          <a:prstGeom prst="rect">
            <a:avLst/>
          </a:prstGeom>
          <a:noFill/>
        </p:spPr>
      </p:pic>
      <p:pic>
        <p:nvPicPr>
          <p:cNvPr id="5" name="Picture 4"/>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2279" y="-224852"/>
            <a:ext cx="7772400" cy="1143000"/>
          </a:xfrm>
        </p:spPr>
        <p:txBody>
          <a:bodyPr/>
          <a:lstStyle/>
          <a:p>
            <a:r>
              <a:rPr lang="en-US" dirty="0" smtClean="0"/>
              <a:t>Objective Outline</a:t>
            </a:r>
            <a:endParaRPr lang="th-TH" dirty="0"/>
          </a:p>
        </p:txBody>
      </p:sp>
      <p:sp>
        <p:nvSpPr>
          <p:cNvPr id="4" name="ตัวยึดเนื้อหา 3"/>
          <p:cNvSpPr>
            <a:spLocks noGrp="1"/>
          </p:cNvSpPr>
          <p:nvPr>
            <p:ph sz="quarter" idx="1"/>
          </p:nvPr>
        </p:nvSpPr>
        <p:spPr>
          <a:xfrm>
            <a:off x="741285" y="918148"/>
            <a:ext cx="7970607" cy="5410200"/>
          </a:xfrm>
        </p:spPr>
        <p:txBody>
          <a:bodyPr>
            <a:normAutofit/>
          </a:bodyPr>
          <a:lstStyle/>
          <a:p>
            <a:r>
              <a:rPr lang="en-US"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Explain the roles of retailers in the distribution channel and describe the major types of retailers.</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Describe the major retailer marketing decisions.</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Objective 3: </a:t>
            </a:r>
            <a:r>
              <a:rPr lang="en-US" dirty="0">
                <a:latin typeface="Arial" charset="0"/>
                <a:ea typeface="Arial" charset="0"/>
                <a:cs typeface="Arial" charset="0"/>
              </a:rPr>
              <a:t>Describe the major trends and developments in retail</a:t>
            </a:r>
            <a:endParaRPr lang="en-US" dirty="0" smtClean="0">
              <a:solidFill>
                <a:srgbClr val="FF0000"/>
              </a:solidFill>
              <a:latin typeface="Arial" charset="0"/>
              <a:ea typeface="Arial" charset="0"/>
              <a:cs typeface="Arial" charset="0"/>
            </a:endParaRP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Objective 4</a:t>
            </a:r>
            <a:r>
              <a:rPr lang="en-US" dirty="0">
                <a:latin typeface="Arial" charset="0"/>
                <a:ea typeface="Arial" charset="0"/>
                <a:cs typeface="Arial" charset="0"/>
              </a:rPr>
              <a:t>: Explain the </a:t>
            </a:r>
            <a:r>
              <a:rPr lang="en-US" dirty="0" smtClean="0">
                <a:latin typeface="Arial" charset="0"/>
                <a:ea typeface="Arial" charset="0"/>
                <a:cs typeface="Arial" charset="0"/>
              </a:rPr>
              <a:t> major types of wholesaler sand their marketing decisions</a:t>
            </a:r>
          </a:p>
          <a:p>
            <a:endParaRPr lang="en-US" dirty="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a:t>
            </a:r>
            <a:endParaRPr lang="th-TH" dirty="0"/>
          </a:p>
        </p:txBody>
      </p:sp>
      <p:sp>
        <p:nvSpPr>
          <p:cNvPr id="7" name="ตัวยึดข้อความ 6"/>
          <p:cNvSpPr>
            <a:spLocks noGrp="1"/>
          </p:cNvSpPr>
          <p:nvPr>
            <p:ph type="body" idx="1"/>
          </p:nvPr>
        </p:nvSpPr>
        <p:spPr/>
        <p:txBody>
          <a:bodyPr/>
          <a:lstStyle/>
          <a:p>
            <a:r>
              <a:rPr lang="en-US" dirty="0" smtClean="0"/>
              <a:t>Retailing</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20011" y="5287948"/>
            <a:ext cx="7772400" cy="4572000"/>
          </a:xfrm>
        </p:spPr>
        <p:txBody>
          <a:bodyPr>
            <a:normAutofit/>
          </a:bodyPr>
          <a:lstStyle/>
          <a:p>
            <a:pPr>
              <a:buNone/>
            </a:pPr>
            <a:r>
              <a:rPr lang="en-US" sz="2000" dirty="0" smtClean="0">
                <a:latin typeface="Arial" charset="0"/>
                <a:ea typeface="Arial" charset="0"/>
                <a:cs typeface="Arial" charset="0"/>
              </a:rPr>
              <a:t>    BEKO produces a wide range of electronic goods, from washing machines to plasma TVs, demonstrating that Turkish engineering can offer quantity and quality.</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785318" y="574623"/>
            <a:ext cx="7810500" cy="4475981"/>
          </a:xfrm>
          <a:prstGeom prst="rect">
            <a:avLst/>
          </a:prstGeom>
        </p:spPr>
      </p:pic>
    </p:spTree>
    <p:extLst>
      <p:ext uri="{BB962C8B-B14F-4D97-AF65-F5344CB8AC3E}">
        <p14:creationId xmlns:p14="http://schemas.microsoft.com/office/powerpoint/2010/main" val="1514597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smtClean="0"/>
              <a:t>Retailing</a:t>
            </a:r>
            <a:endParaRPr lang="th-TH" dirty="0"/>
          </a:p>
        </p:txBody>
      </p:sp>
      <p:sp>
        <p:nvSpPr>
          <p:cNvPr id="7" name="ตัวยึดเนื้อหา 6"/>
          <p:cNvSpPr>
            <a:spLocks noGrp="1"/>
          </p:cNvSpPr>
          <p:nvPr>
            <p:ph sz="quarter" idx="1"/>
          </p:nvPr>
        </p:nvSpPr>
        <p:spPr>
          <a:xfrm>
            <a:off x="552138" y="1635177"/>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Retailing: All the Activities involved in selling goods or services directly to the final consumers for their personal, non-business use.</a:t>
            </a:r>
          </a:p>
          <a:p>
            <a:pPr>
              <a:buFont typeface="Wingdings" pitchFamily="2" charset="2"/>
              <a:buChar char="v"/>
            </a:pPr>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Retailer: A business whose sales come primarily from retailing</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Shopper marketing: Using in-store promotions and advertising to extend brand equity to “the last mile” and encouraging favorable point-of-purchase decisions</a:t>
            </a:r>
            <a:endParaRPr lang="th-TH" dirty="0">
              <a:solidFill>
                <a:srgbClr val="FF0000"/>
              </a:solidFill>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Retailing</a:t>
            </a:r>
            <a:endParaRPr lang="th-TH" dirty="0"/>
          </a:p>
        </p:txBody>
      </p:sp>
      <p:sp>
        <p:nvSpPr>
          <p:cNvPr id="3" name="ตัวยึดเนื้อหา 2"/>
          <p:cNvSpPr>
            <a:spLocks noGrp="1"/>
          </p:cNvSpPr>
          <p:nvPr>
            <p:ph sz="quarter" idx="1"/>
          </p:nvPr>
        </p:nvSpPr>
        <p:spPr>
          <a:xfrm>
            <a:off x="295093" y="4950669"/>
            <a:ext cx="7772400" cy="4572000"/>
          </a:xfrm>
        </p:spPr>
        <p:txBody>
          <a:bodyPr>
            <a:normAutofit/>
          </a:bodyPr>
          <a:lstStyle/>
          <a:p>
            <a:pPr>
              <a:buNone/>
            </a:pPr>
            <a:r>
              <a:rPr lang="en-US" sz="2000" dirty="0" smtClean="0">
                <a:latin typeface="Arial" charset="0"/>
                <a:ea typeface="Arial" charset="0"/>
                <a:cs typeface="Arial" charset="0"/>
              </a:rPr>
              <a:t>    Shopper marketing: The dramatic growth of digital shopping has added a new dimension to “point of purchase”. Influencing consumer’s buying decisions as they shop involves efforts aimed at in-store, online and mobile shopping.</a:t>
            </a:r>
            <a:endParaRPr lang="th-TH" sz="20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3289300" y="626255"/>
            <a:ext cx="5397500" cy="3908269"/>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8711" y="235551"/>
            <a:ext cx="8178176" cy="648503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447824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a:xfrm>
            <a:off x="519111" y="5118529"/>
            <a:ext cx="7772400" cy="4572000"/>
          </a:xfrm>
        </p:spPr>
        <p:txBody>
          <a:bodyPr>
            <a:normAutofit/>
          </a:bodyPr>
          <a:lstStyle/>
          <a:p>
            <a:pPr>
              <a:buNone/>
            </a:pPr>
            <a:r>
              <a:rPr lang="en-US" sz="2000" dirty="0" smtClean="0">
                <a:latin typeface="Arial" charset="0"/>
                <a:ea typeface="Arial" charset="0"/>
                <a:cs typeface="Arial" charset="0"/>
              </a:rPr>
              <a:t>    Convenience stores: </a:t>
            </a:r>
            <a:r>
              <a:rPr lang="en-US" sz="2000" dirty="0" err="1" smtClean="0">
                <a:latin typeface="Arial" charset="0"/>
                <a:ea typeface="Arial" charset="0"/>
                <a:cs typeface="Arial" charset="0"/>
              </a:rPr>
              <a:t>Sheetz</a:t>
            </a:r>
            <a:r>
              <a:rPr lang="en-US" sz="2000" dirty="0" smtClean="0">
                <a:latin typeface="Arial" charset="0"/>
                <a:ea typeface="Arial" charset="0"/>
                <a:cs typeface="Arial" charset="0"/>
              </a:rPr>
              <a:t> positions itself as more than just a convenience store. Driven by its Total Customer Focus mission and the motto-”Feel the Love” </a:t>
            </a:r>
            <a:r>
              <a:rPr lang="en-US" sz="2000" dirty="0" err="1" smtClean="0">
                <a:latin typeface="Arial" charset="0"/>
                <a:ea typeface="Arial" charset="0"/>
                <a:cs typeface="Arial" charset="0"/>
              </a:rPr>
              <a:t>Sheetz</a:t>
            </a:r>
            <a:r>
              <a:rPr lang="en-US" sz="2000" dirty="0" smtClean="0">
                <a:latin typeface="Arial" charset="0"/>
                <a:ea typeface="Arial" charset="0"/>
                <a:cs typeface="Arial" charset="0"/>
              </a:rPr>
              <a:t> aims to provide “convenience without compromise.”</a:t>
            </a:r>
            <a:endParaRPr lang="th-TH" sz="2000" dirty="0">
              <a:latin typeface="Arial" charset="0"/>
              <a:ea typeface="Arial" charset="0"/>
              <a:cs typeface="Arial" charset="0"/>
            </a:endParaRPr>
          </a:p>
        </p:txBody>
      </p:sp>
      <p:pic>
        <p:nvPicPr>
          <p:cNvPr id="6" name="รูปภาพ 5" descr="SAM_1076.JPG"/>
          <p:cNvPicPr>
            <a:picLocks noChangeAspect="1"/>
          </p:cNvPicPr>
          <p:nvPr/>
        </p:nvPicPr>
        <p:blipFill>
          <a:blip r:embed="rId2" cstate="print">
            <a:lum bright="9000" contrast="46000"/>
          </a:blip>
          <a:stretch>
            <a:fillRect/>
          </a:stretch>
        </p:blipFill>
        <p:spPr>
          <a:xfrm>
            <a:off x="1643042" y="571480"/>
            <a:ext cx="5524539" cy="414340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03678" y="5316837"/>
            <a:ext cx="7772400" cy="4572000"/>
          </a:xfrm>
        </p:spPr>
        <p:txBody>
          <a:bodyPr>
            <a:normAutofit/>
          </a:bodyPr>
          <a:lstStyle/>
          <a:p>
            <a:pPr>
              <a:buNone/>
            </a:pPr>
            <a:r>
              <a:rPr lang="en-US" sz="2000" dirty="0" smtClean="0">
                <a:latin typeface="Arial" charset="0"/>
                <a:ea typeface="Arial" charset="0"/>
                <a:cs typeface="Arial" charset="0"/>
              </a:rPr>
              <a:t>    Despite recent belt-tightening by consumers, the Publix supermarket chain has succeeded by lowering prices and helping customers get the most out of today’s tighter food budgets.</a:t>
            </a:r>
            <a:endParaRPr lang="th-TH" sz="2000" dirty="0">
              <a:latin typeface="Arial" charset="0"/>
              <a:ea typeface="Arial" charset="0"/>
              <a:cs typeface="Arial" charset="0"/>
            </a:endParaRPr>
          </a:p>
        </p:txBody>
      </p:sp>
      <p:pic>
        <p:nvPicPr>
          <p:cNvPr id="4" name="รูปภาพ 3" descr="SAM_1075.JPG"/>
          <p:cNvPicPr>
            <a:picLocks noChangeAspect="1"/>
          </p:cNvPicPr>
          <p:nvPr/>
        </p:nvPicPr>
        <p:blipFill>
          <a:blip r:embed="rId2" cstate="print">
            <a:lum bright="10000" contrast="44000"/>
          </a:blip>
          <a:stretch>
            <a:fillRect/>
          </a:stretch>
        </p:blipFill>
        <p:spPr>
          <a:xfrm>
            <a:off x="1285852" y="500042"/>
            <a:ext cx="6096042" cy="457203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71472" y="5429264"/>
            <a:ext cx="7772400" cy="4572000"/>
          </a:xfrm>
        </p:spPr>
        <p:txBody>
          <a:bodyPr>
            <a:normAutofit/>
          </a:bodyPr>
          <a:lstStyle/>
          <a:p>
            <a:pPr>
              <a:buNone/>
            </a:pPr>
            <a:r>
              <a:rPr lang="en-US" sz="2000" dirty="0" smtClean="0">
                <a:latin typeface="Arial" charset="0"/>
                <a:ea typeface="Arial" charset="0"/>
                <a:cs typeface="Arial" charset="0"/>
              </a:rPr>
              <a:t>    Discounter Dollar General, the nation’s largest small-box          discount retailer, makes a powerful value promise for the times: “Save time, Save money. Every day.’</a:t>
            </a:r>
            <a:endParaRPr lang="th-TH" sz="2000" dirty="0">
              <a:latin typeface="Arial" charset="0"/>
              <a:ea typeface="Arial" charset="0"/>
              <a:cs typeface="Arial" charset="0"/>
            </a:endParaRPr>
          </a:p>
        </p:txBody>
      </p:sp>
      <p:pic>
        <p:nvPicPr>
          <p:cNvPr id="4" name="รูปภาพ 3" descr="SAM_1079.JPG"/>
          <p:cNvPicPr>
            <a:picLocks noChangeAspect="1"/>
          </p:cNvPicPr>
          <p:nvPr/>
        </p:nvPicPr>
        <p:blipFill>
          <a:blip r:embed="rId2" cstate="print">
            <a:lum bright="9000" contrast="22000"/>
          </a:blip>
          <a:stretch>
            <a:fillRect/>
          </a:stretch>
        </p:blipFill>
        <p:spPr>
          <a:xfrm>
            <a:off x="1500166" y="428604"/>
            <a:ext cx="6286544" cy="471490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71472" y="5254378"/>
            <a:ext cx="7772400" cy="4572000"/>
          </a:xfrm>
        </p:spPr>
        <p:txBody>
          <a:bodyPr>
            <a:normAutofit/>
          </a:bodyPr>
          <a:lstStyle/>
          <a:p>
            <a:pPr>
              <a:buNone/>
            </a:pPr>
            <a:r>
              <a:rPr lang="en-US" sz="2000" dirty="0" smtClean="0">
                <a:latin typeface="Arial" charset="0"/>
                <a:ea typeface="Arial" charset="0"/>
                <a:cs typeface="Arial" charset="0"/>
              </a:rPr>
              <a:t>    In the battle for "share of stomach", regional supermarket chain WinCo successfully competes head-on with large discounters such as Costco and Walmart. It's rapidly becoming "Walmart's worst nightmare."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149528" y="849443"/>
            <a:ext cx="6778723" cy="4170388"/>
          </a:xfrm>
          <a:prstGeom prst="rect">
            <a:avLst/>
          </a:prstGeom>
        </p:spPr>
      </p:pic>
    </p:spTree>
    <p:extLst>
      <p:ext uri="{BB962C8B-B14F-4D97-AF65-F5344CB8AC3E}">
        <p14:creationId xmlns:p14="http://schemas.microsoft.com/office/powerpoint/2010/main" val="2128027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a:t>
            </a:r>
            <a:endParaRPr lang="th-TH" dirty="0"/>
          </a:p>
        </p:txBody>
      </p:sp>
      <p:sp>
        <p:nvSpPr>
          <p:cNvPr id="7" name="ตัวยึดข้อความ 6"/>
          <p:cNvSpPr>
            <a:spLocks noGrp="1"/>
          </p:cNvSpPr>
          <p:nvPr>
            <p:ph type="body" idx="1"/>
          </p:nvPr>
        </p:nvSpPr>
        <p:spPr/>
        <p:txBody>
          <a:bodyPr/>
          <a:lstStyle/>
          <a:p>
            <a:r>
              <a:rPr lang="en-US" dirty="0" smtClean="0"/>
              <a:t>Retailing Marketing Decisions</a:t>
            </a:r>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Retailing</a:t>
            </a:r>
            <a:endParaRPr lang="th-TH" dirty="0"/>
          </a:p>
        </p:txBody>
      </p:sp>
      <p:sp>
        <p:nvSpPr>
          <p:cNvPr id="3" name="ตัวยึดเนื้อหา 2"/>
          <p:cNvSpPr>
            <a:spLocks noGrp="1"/>
          </p:cNvSpPr>
          <p:nvPr>
            <p:ph sz="quarter" idx="1"/>
          </p:nvPr>
        </p:nvSpPr>
        <p:spPr>
          <a:xfrm>
            <a:off x="914400" y="1285860"/>
            <a:ext cx="7729566" cy="5572140"/>
          </a:xfrm>
        </p:spPr>
        <p:txBody>
          <a:bodyPr>
            <a:normAutofit/>
          </a:bodyPr>
          <a:lstStyle/>
          <a:p>
            <a:r>
              <a:rPr lang="en-US" dirty="0" smtClean="0"/>
              <a:t>Figure 13.1  Retailer Marketing Strategies</a:t>
            </a:r>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200" b="1" dirty="0" smtClean="0"/>
              <a:t>    </a:t>
            </a:r>
            <a:endParaRPr lang="th-TH" sz="1600" dirty="0"/>
          </a:p>
        </p:txBody>
      </p:sp>
      <p:sp>
        <p:nvSpPr>
          <p:cNvPr id="4" name="สี่เหลี่ยมผืนผ้า 3"/>
          <p:cNvSpPr/>
          <p:nvPr/>
        </p:nvSpPr>
        <p:spPr>
          <a:xfrm>
            <a:off x="5500662" y="3929066"/>
            <a:ext cx="3643338" cy="2554545"/>
          </a:xfrm>
          <a:prstGeom prst="rect">
            <a:avLst/>
          </a:prstGeom>
        </p:spPr>
        <p:txBody>
          <a:bodyPr wrap="square">
            <a:spAutoFit/>
          </a:bodyPr>
          <a:lstStyle/>
          <a:p>
            <a:pPr>
              <a:buNone/>
            </a:pPr>
            <a:r>
              <a:rPr lang="en-US" sz="1600" dirty="0" smtClean="0">
                <a:latin typeface="Arial" charset="0"/>
                <a:ea typeface="Arial" charset="0"/>
                <a:cs typeface="Arial" charset="0"/>
              </a:rPr>
              <a:t>As with other types of marketers, the name of the game for retailers is to find the customer-driven marketing strategy and mix that will let them create value for customers and capture value in return.  Remember Target’s “Expect more. Pay Less “value proposition? And Olive Garden’s “When you’re here, you’re family.</a:t>
            </a:r>
            <a:endParaRPr lang="th-TH" sz="1600" dirty="0">
              <a:latin typeface="Arial" charset="0"/>
              <a:ea typeface="Arial" charset="0"/>
              <a:cs typeface="Arial" charset="0"/>
            </a:endParaRPr>
          </a:p>
        </p:txBody>
      </p:sp>
      <p:cxnSp>
        <p:nvCxnSpPr>
          <p:cNvPr id="7" name="ลูกศรเชื่อมต่อแบบตรง 6"/>
          <p:cNvCxnSpPr/>
          <p:nvPr/>
        </p:nvCxnSpPr>
        <p:spPr>
          <a:xfrm rot="10800000" flipV="1">
            <a:off x="5072066" y="4071942"/>
            <a:ext cx="428630" cy="7143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2"/>
          <a:stretch>
            <a:fillRect/>
          </a:stretch>
        </p:blipFill>
        <p:spPr>
          <a:xfrm>
            <a:off x="351673" y="2069667"/>
            <a:ext cx="4557606" cy="4413943"/>
          </a:xfrm>
          <a:prstGeom prst="rect">
            <a:avLst/>
          </a:prstGeom>
        </p:spPr>
      </p:pic>
    </p:spTree>
    <p:extLst>
      <p:ext uri="{BB962C8B-B14F-4D97-AF65-F5344CB8AC3E}">
        <p14:creationId xmlns:p14="http://schemas.microsoft.com/office/powerpoint/2010/main" val="18373002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4.pictures.gi.zimbio.com/Fanny+Castillo+Monthly+Consumer+Prices+Continue+P1yMBsDm1Rrl.jpg"/>
          <p:cNvPicPr>
            <a:picLocks noChangeAspect="1" noChangeArrowheads="1"/>
          </p:cNvPicPr>
          <p:nvPr/>
        </p:nvPicPr>
        <p:blipFill>
          <a:blip r:embed="rId2" cstate="print"/>
          <a:srcRect/>
          <a:stretch>
            <a:fillRect/>
          </a:stretch>
        </p:blipFill>
        <p:spPr bwMode="auto">
          <a:xfrm>
            <a:off x="1000100" y="1928802"/>
            <a:ext cx="7392329" cy="4500594"/>
          </a:xfrm>
          <a:prstGeom prst="rect">
            <a:avLst/>
          </a:prstGeom>
          <a:noFill/>
        </p:spPr>
      </p:pic>
      <p:pic>
        <p:nvPicPr>
          <p:cNvPr id="40964" name="Picture 4" descr="http://trademarkwatch.files.wordpress.com/2013/06/target.jpg"/>
          <p:cNvPicPr>
            <a:picLocks noChangeAspect="1" noChangeArrowheads="1"/>
          </p:cNvPicPr>
          <p:nvPr/>
        </p:nvPicPr>
        <p:blipFill>
          <a:blip r:embed="rId3" cstate="print"/>
          <a:srcRect/>
          <a:stretch>
            <a:fillRect/>
          </a:stretch>
        </p:blipFill>
        <p:spPr bwMode="auto">
          <a:xfrm>
            <a:off x="2143108" y="214290"/>
            <a:ext cx="4429156" cy="157020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28662" y="5072074"/>
            <a:ext cx="7772400" cy="4572000"/>
          </a:xfrm>
        </p:spPr>
        <p:txBody>
          <a:bodyPr>
            <a:normAutofit/>
          </a:bodyPr>
          <a:lstStyle/>
          <a:p>
            <a:pPr>
              <a:buNone/>
            </a:pPr>
            <a:r>
              <a:rPr lang="en-US" sz="2000" dirty="0" smtClean="0">
                <a:latin typeface="Arial" charset="0"/>
                <a:ea typeface="Arial" charset="0"/>
                <a:cs typeface="Arial" charset="0"/>
              </a:rPr>
              <a:t>    Retail targeting and positioning: Give Guys Burger and Fries succeeds by positioning itself strongly away from McDonald’s and other large fast-foods giants.  The menu is very limited, but what you can get at Five Guys you simply can’t get at McDonalds.</a:t>
            </a:r>
            <a:endParaRPr lang="th-TH" sz="2000" dirty="0">
              <a:latin typeface="Arial" charset="0"/>
              <a:ea typeface="Arial" charset="0"/>
              <a:cs typeface="Arial" charset="0"/>
            </a:endParaRPr>
          </a:p>
        </p:txBody>
      </p:sp>
      <p:pic>
        <p:nvPicPr>
          <p:cNvPr id="4" name="รูปภาพ 3" descr="SAM_1080.JPG"/>
          <p:cNvPicPr>
            <a:picLocks noChangeAspect="1"/>
          </p:cNvPicPr>
          <p:nvPr/>
        </p:nvPicPr>
        <p:blipFill>
          <a:blip r:embed="rId2" cstate="print"/>
          <a:stretch>
            <a:fillRect/>
          </a:stretch>
        </p:blipFill>
        <p:spPr>
          <a:xfrm>
            <a:off x="1500166" y="500042"/>
            <a:ext cx="5857916" cy="439343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19814" y="4972140"/>
            <a:ext cx="8590094" cy="4572000"/>
          </a:xfrm>
        </p:spPr>
        <p:txBody>
          <a:bodyPr>
            <a:normAutofit/>
          </a:bodyPr>
          <a:lstStyle/>
          <a:p>
            <a:pPr>
              <a:buNone/>
            </a:pPr>
            <a:r>
              <a:rPr lang="en-US" sz="2000" dirty="0" smtClean="0">
                <a:latin typeface="Arial" charset="0"/>
                <a:ea typeface="Arial" charset="0"/>
                <a:cs typeface="Arial" charset="0"/>
              </a:rPr>
              <a:t>    Retail targeting and positioning: Which Wich Superior Sandwiches succeeds by positioning itself strongly away from larger competitors.It offers more than 50 varieties of unique customizable "wiches" and a "positive energy" from being in the store – both unlike anything </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519814" y="1444774"/>
            <a:ext cx="4220268" cy="3219346"/>
          </a:xfrm>
          <a:prstGeom prst="rect">
            <a:avLst/>
          </a:prstGeom>
        </p:spPr>
      </p:pic>
      <p:pic>
        <p:nvPicPr>
          <p:cNvPr id="5" name="Picture 4"/>
          <p:cNvPicPr>
            <a:picLocks noChangeAspect="1"/>
          </p:cNvPicPr>
          <p:nvPr/>
        </p:nvPicPr>
        <p:blipFill>
          <a:blip r:embed="rId3"/>
          <a:stretch>
            <a:fillRect/>
          </a:stretch>
        </p:blipFill>
        <p:spPr>
          <a:xfrm>
            <a:off x="4814861" y="607823"/>
            <a:ext cx="3971977" cy="4056297"/>
          </a:xfrm>
          <a:prstGeom prst="rect">
            <a:avLst/>
          </a:prstGeom>
        </p:spPr>
      </p:pic>
    </p:spTree>
    <p:extLst>
      <p:ext uri="{BB962C8B-B14F-4D97-AF65-F5344CB8AC3E}">
        <p14:creationId xmlns:p14="http://schemas.microsoft.com/office/powerpoint/2010/main" val="2484210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332437" y="5533868"/>
            <a:ext cx="8649170" cy="4397517"/>
          </a:xfrm>
        </p:spPr>
        <p:txBody>
          <a:bodyPr>
            <a:normAutofit/>
          </a:bodyPr>
          <a:lstStyle/>
          <a:p>
            <a:pPr>
              <a:buNone/>
            </a:pPr>
            <a:r>
              <a:rPr lang="en-US" sz="2000" dirty="0" smtClean="0">
                <a:latin typeface="Arial" charset="0"/>
                <a:ea typeface="Arial" charset="0"/>
                <a:cs typeface="Arial" charset="0"/>
              </a:rPr>
              <a:t>    Experiential retailing: L.L. Bean has turned its flagship retail store in Freeport, Maine into an adventure center, where customers can experience goods before buying them.</a:t>
            </a:r>
            <a:endParaRPr lang="th-TH" sz="20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107788" y="673601"/>
            <a:ext cx="7098468" cy="4676638"/>
          </a:xfrm>
          <a:prstGeom prst="rect">
            <a:avLst/>
          </a:prstGeom>
        </p:spPr>
      </p:pic>
    </p:spTree>
    <p:extLst>
      <p:ext uri="{BB962C8B-B14F-4D97-AF65-F5344CB8AC3E}">
        <p14:creationId xmlns:p14="http://schemas.microsoft.com/office/powerpoint/2010/main" val="16684229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857224" y="214290"/>
            <a:ext cx="7772400" cy="1143000"/>
          </a:xfrm>
        </p:spPr>
        <p:txBody>
          <a:bodyPr/>
          <a:lstStyle/>
          <a:p>
            <a:r>
              <a:rPr lang="en-US" dirty="0" smtClean="0"/>
              <a:t> Siam Paragon: Department store</a:t>
            </a:r>
            <a:endParaRPr lang="th-TH" dirty="0"/>
          </a:p>
        </p:txBody>
      </p:sp>
      <p:pic>
        <p:nvPicPr>
          <p:cNvPr id="34818" name="Picture 2" descr="http://static.asiawebdirect.com/m/bangkok/portals/bangkok-com/homepage/top10-shopping-malls/allParagraphs/01/top10Set/0/image/600-paragon.jpg"/>
          <p:cNvPicPr>
            <a:picLocks noChangeAspect="1" noChangeArrowheads="1"/>
          </p:cNvPicPr>
          <p:nvPr/>
        </p:nvPicPr>
        <p:blipFill>
          <a:blip r:embed="rId2" cstate="print"/>
          <a:srcRect/>
          <a:stretch>
            <a:fillRect/>
          </a:stretch>
        </p:blipFill>
        <p:spPr bwMode="auto">
          <a:xfrm>
            <a:off x="214281" y="2071678"/>
            <a:ext cx="6536577" cy="4357718"/>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3"/>
          <a:stretch>
            <a:fillRect/>
          </a:stretch>
        </p:blipFill>
        <p:spPr>
          <a:xfrm rot="1472119">
            <a:off x="5880298" y="1780357"/>
            <a:ext cx="2558457" cy="2395222"/>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642910" y="0"/>
            <a:ext cx="7772400" cy="1143000"/>
          </a:xfrm>
        </p:spPr>
        <p:txBody>
          <a:bodyPr/>
          <a:lstStyle/>
          <a:p>
            <a:r>
              <a:rPr lang="en-US" dirty="0" smtClean="0"/>
              <a:t>7-Eleven: Convenience Store</a:t>
            </a:r>
            <a:endParaRPr lang="th-TH" dirty="0"/>
          </a:p>
        </p:txBody>
      </p:sp>
      <p:pic>
        <p:nvPicPr>
          <p:cNvPr id="36866" name="Picture 2" descr="http://images2.wikia.nocookie.net/__cb20130909090819/someordinarygamers/images/e/e1/7-Eleven.jpg"/>
          <p:cNvPicPr>
            <a:picLocks noChangeAspect="1" noChangeArrowheads="1"/>
          </p:cNvPicPr>
          <p:nvPr/>
        </p:nvPicPr>
        <p:blipFill>
          <a:blip r:embed="rId2" cstate="print"/>
          <a:srcRect/>
          <a:stretch>
            <a:fillRect/>
          </a:stretch>
        </p:blipFill>
        <p:spPr bwMode="auto">
          <a:xfrm>
            <a:off x="1500166" y="1928802"/>
            <a:ext cx="6929486" cy="4503251"/>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3"/>
          <a:stretch>
            <a:fillRect/>
          </a:stretch>
        </p:blipFill>
        <p:spPr>
          <a:xfrm rot="19738869">
            <a:off x="405267" y="1631540"/>
            <a:ext cx="2527149" cy="2274163"/>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shopwillowbend.com/asset/get.asp?asset_id=5766">
            <a:hlinkClick r:id="rId2"/>
          </p:cNvPr>
          <p:cNvPicPr>
            <a:picLocks noChangeAspect="1" noChangeArrowheads="1"/>
          </p:cNvPicPr>
          <p:nvPr/>
        </p:nvPicPr>
        <p:blipFill>
          <a:blip r:embed="rId3" cstate="print"/>
          <a:srcRect/>
          <a:stretch>
            <a:fillRect/>
          </a:stretch>
        </p:blipFill>
        <p:spPr bwMode="auto">
          <a:xfrm>
            <a:off x="1071538" y="571480"/>
            <a:ext cx="7744716" cy="5429288"/>
          </a:xfrm>
          <a:prstGeom prst="rect">
            <a:avLst/>
          </a:prstGeom>
          <a:noFill/>
        </p:spPr>
      </p:pic>
      <p:pic>
        <p:nvPicPr>
          <p:cNvPr id="2" name="Picture 1"/>
          <p:cNvPicPr>
            <a:picLocks noChangeAspect="1"/>
          </p:cNvPicPr>
          <p:nvPr/>
        </p:nvPicPr>
        <p:blipFill>
          <a:blip r:embed="rId4"/>
          <a:stretch>
            <a:fillRect/>
          </a:stretch>
        </p:blipFill>
        <p:spPr>
          <a:xfrm rot="19449612">
            <a:off x="511309" y="3272741"/>
            <a:ext cx="2849944" cy="2668112"/>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a:t>
            </a:r>
            <a:endParaRPr lang="th-TH" dirty="0"/>
          </a:p>
        </p:txBody>
      </p:sp>
      <p:sp>
        <p:nvSpPr>
          <p:cNvPr id="7" name="ตัวยึดข้อความ 6"/>
          <p:cNvSpPr>
            <a:spLocks noGrp="1"/>
          </p:cNvSpPr>
          <p:nvPr>
            <p:ph type="body" idx="1"/>
          </p:nvPr>
        </p:nvSpPr>
        <p:spPr/>
        <p:txBody>
          <a:bodyPr/>
          <a:lstStyle/>
          <a:p>
            <a:r>
              <a:rPr lang="en-US" dirty="0">
                <a:latin typeface="Arial" charset="0"/>
                <a:ea typeface="Arial" charset="0"/>
                <a:cs typeface="Arial" charset="0"/>
              </a:rPr>
              <a:t>Retail Trends</a:t>
            </a:r>
          </a:p>
        </p:txBody>
      </p:sp>
    </p:spTree>
    <p:extLst>
      <p:ext uri="{BB962C8B-B14F-4D97-AF65-F5344CB8AC3E}">
        <p14:creationId xmlns:p14="http://schemas.microsoft.com/office/powerpoint/2010/main" val="404055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a:t>Trends in Retail</a:t>
            </a:r>
            <a:endParaRPr lang="th-TH" dirty="0"/>
          </a:p>
        </p:txBody>
      </p:sp>
      <p:sp>
        <p:nvSpPr>
          <p:cNvPr id="2" name="Content Placeholder 1"/>
          <p:cNvSpPr>
            <a:spLocks noGrp="1"/>
          </p:cNvSpPr>
          <p:nvPr>
            <p:ph sz="quarter" idx="1"/>
          </p:nvPr>
        </p:nvSpPr>
        <p:spPr/>
        <p:txBody>
          <a:bodyPr/>
          <a:lstStyle/>
          <a:p>
            <a:r>
              <a:rPr lang="en-US"/>
              <a:t>Tighter Consumer Spending</a:t>
            </a:r>
          </a:p>
        </p:txBody>
      </p:sp>
      <p:sp>
        <p:nvSpPr>
          <p:cNvPr id="5" name="สี่เหลี่ยมผืนผ้า 3"/>
          <p:cNvSpPr/>
          <p:nvPr/>
        </p:nvSpPr>
        <p:spPr>
          <a:xfrm>
            <a:off x="482076" y="5499406"/>
            <a:ext cx="8072494" cy="707886"/>
          </a:xfrm>
          <a:prstGeom prst="rect">
            <a:avLst/>
          </a:prstGeom>
        </p:spPr>
        <p:txBody>
          <a:bodyPr wrap="square">
            <a:spAutoFit/>
          </a:bodyPr>
          <a:lstStyle/>
          <a:p>
            <a:r>
              <a:rPr lang="en-US" sz="2000" dirty="0">
                <a:latin typeface="Arial" charset="0"/>
                <a:ea typeface="Arial" charset="0"/>
                <a:cs typeface="Arial" charset="0"/>
              </a:rPr>
              <a:t>Value positioning: Facing tighter consumer spending, Home Depot adopted a thriftier theme: "More saving.More doing."</a:t>
            </a:r>
            <a:endParaRPr lang="th-TH" sz="2000" dirty="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5457452" y="810812"/>
            <a:ext cx="3229348" cy="4436533"/>
          </a:xfrm>
          <a:prstGeom prst="rect">
            <a:avLst/>
          </a:prstGeom>
        </p:spPr>
      </p:pic>
      <p:pic>
        <p:nvPicPr>
          <p:cNvPr id="4" name="Picture 3"/>
          <p:cNvPicPr>
            <a:picLocks noChangeAspect="1"/>
          </p:cNvPicPr>
          <p:nvPr/>
        </p:nvPicPr>
        <p:blipFill>
          <a:blip r:embed="rId3"/>
          <a:stretch>
            <a:fillRect/>
          </a:stretch>
        </p:blipFill>
        <p:spPr>
          <a:xfrm>
            <a:off x="1879706" y="2382378"/>
            <a:ext cx="2612440" cy="2612440"/>
          </a:xfrm>
          <a:prstGeom prst="rect">
            <a:avLst/>
          </a:prstGeom>
        </p:spPr>
      </p:pic>
    </p:spTree>
    <p:extLst>
      <p:ext uri="{BB962C8B-B14F-4D97-AF65-F5344CB8AC3E}">
        <p14:creationId xmlns:p14="http://schemas.microsoft.com/office/powerpoint/2010/main" val="14231846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ผืนผ้า 3"/>
          <p:cNvSpPr/>
          <p:nvPr/>
        </p:nvSpPr>
        <p:spPr>
          <a:xfrm>
            <a:off x="482076" y="5179428"/>
            <a:ext cx="8072494" cy="1323439"/>
          </a:xfrm>
          <a:prstGeom prst="rect">
            <a:avLst/>
          </a:prstGeom>
        </p:spPr>
        <p:txBody>
          <a:bodyPr wrap="square">
            <a:spAutoFit/>
          </a:bodyPr>
          <a:lstStyle/>
          <a:p>
            <a:r>
              <a:rPr lang="en-US" sz="2000" dirty="0" smtClean="0">
                <a:latin typeface="Arial" charset="0"/>
                <a:ea typeface="Arial" charset="0"/>
                <a:cs typeface="Arial" charset="0"/>
              </a:rPr>
              <a:t>New retail forms: many retailers-such as Toys “R” Us- are setting up limited-time “pop-up” stores that let them promote their brands to seasonal shoppers and create buzz in busy areas. (pop up stores-temporarily)</a:t>
            </a:r>
            <a:endParaRPr lang="th-TH" sz="2000" dirty="0">
              <a:latin typeface="Arial" charset="0"/>
              <a:ea typeface="Arial" charset="0"/>
              <a:cs typeface="Arial" charset="0"/>
            </a:endParaRPr>
          </a:p>
        </p:txBody>
      </p:sp>
      <p:pic>
        <p:nvPicPr>
          <p:cNvPr id="39942" name="Picture 6" descr="http://www.canalcity.co.jp/img_sys/shop/base/toy111107.jpg"/>
          <p:cNvPicPr>
            <a:picLocks noChangeAspect="1" noChangeArrowheads="1"/>
          </p:cNvPicPr>
          <p:nvPr/>
        </p:nvPicPr>
        <p:blipFill>
          <a:blip r:embed="rId2" cstate="print"/>
          <a:srcRect/>
          <a:stretch>
            <a:fillRect/>
          </a:stretch>
        </p:blipFill>
        <p:spPr bwMode="auto">
          <a:xfrm>
            <a:off x="1071538" y="482182"/>
            <a:ext cx="5857916" cy="4393438"/>
          </a:xfrm>
          <a:prstGeom prst="rect">
            <a:avLst/>
          </a:prstGeom>
          <a:noFill/>
        </p:spPr>
      </p:pic>
    </p:spTree>
    <p:extLst>
      <p:ext uri="{BB962C8B-B14F-4D97-AF65-F5344CB8AC3E}">
        <p14:creationId xmlns:p14="http://schemas.microsoft.com/office/powerpoint/2010/main" val="21311689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ผืนผ้า 3"/>
          <p:cNvSpPr/>
          <p:nvPr/>
        </p:nvSpPr>
        <p:spPr>
          <a:xfrm>
            <a:off x="482076" y="5179428"/>
            <a:ext cx="8072494" cy="1015663"/>
          </a:xfrm>
          <a:prstGeom prst="rect">
            <a:avLst/>
          </a:prstGeom>
        </p:spPr>
        <p:txBody>
          <a:bodyPr wrap="square">
            <a:spAutoFit/>
          </a:bodyPr>
          <a:lstStyle/>
          <a:p>
            <a:r>
              <a:rPr lang="en-US" sz="2000" dirty="0" smtClean="0">
                <a:latin typeface="Arial" charset="0"/>
                <a:ea typeface="Arial" charset="0"/>
                <a:cs typeface="Arial" charset="0"/>
              </a:rPr>
              <a:t>New retail forms: Many retailers, such as Brazilian sandal maker Havaianas use temporary pop-up shops to promote their brands to seasonal shoppers and create buzz in busy areas.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936885" y="372672"/>
            <a:ext cx="7082853" cy="4721901"/>
          </a:xfrm>
          <a:prstGeom prst="rect">
            <a:avLst/>
          </a:prstGeom>
        </p:spPr>
      </p:pic>
    </p:spTree>
    <p:extLst>
      <p:ext uri="{BB962C8B-B14F-4D97-AF65-F5344CB8AC3E}">
        <p14:creationId xmlns:p14="http://schemas.microsoft.com/office/powerpoint/2010/main" val="7683873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864432" y="337097"/>
            <a:ext cx="8429469" cy="1143000"/>
          </a:xfrm>
        </p:spPr>
        <p:txBody>
          <a:bodyPr/>
          <a:lstStyle/>
          <a:p>
            <a:r>
              <a:rPr lang="en-US" dirty="0" smtClean="0"/>
              <a:t>Real Marketing 13.1</a:t>
            </a:r>
          </a:p>
          <a:p>
            <a:r>
              <a:rPr lang="en-US" sz="3600" dirty="0"/>
              <a:t>Digitalizing the In-Store Retail Experience</a:t>
            </a:r>
            <a:endParaRPr lang="th-TH" sz="3600" dirty="0"/>
          </a:p>
        </p:txBody>
      </p:sp>
      <p:sp>
        <p:nvSpPr>
          <p:cNvPr id="5" name="ตัวยึดเนื้อหา 2"/>
          <p:cNvSpPr>
            <a:spLocks noGrp="1"/>
          </p:cNvSpPr>
          <p:nvPr>
            <p:ph sz="quarter" idx="1"/>
          </p:nvPr>
        </p:nvSpPr>
        <p:spPr>
          <a:xfrm>
            <a:off x="505553" y="5147025"/>
            <a:ext cx="8590094" cy="4572000"/>
          </a:xfrm>
        </p:spPr>
        <p:txBody>
          <a:bodyPr>
            <a:normAutofit/>
          </a:bodyPr>
          <a:lstStyle/>
          <a:p>
            <a:pPr>
              <a:buNone/>
            </a:pPr>
            <a:r>
              <a:rPr lang="en-US" sz="2000" dirty="0" smtClean="0">
                <a:latin typeface="Arial" charset="0"/>
                <a:ea typeface="Arial" charset="0"/>
                <a:cs typeface="Arial" charset="0"/>
              </a:rPr>
              <a:t>    Digitalizing in-store retail: AT</a:t>
            </a:r>
            <a:r>
              <a:rPr lang="th-TH" sz="2000" dirty="0" smtClean="0">
                <a:latin typeface="Arial" charset="0"/>
                <a:ea typeface="Arial" charset="0"/>
                <a:cs typeface="Arial" charset="0"/>
              </a:rPr>
              <a:t>&amp;</a:t>
            </a:r>
            <a:r>
              <a:rPr lang="en-US" sz="2000" dirty="0" smtClean="0">
                <a:latin typeface="Arial" charset="0"/>
                <a:ea typeface="Arial" charset="0"/>
                <a:cs typeface="Arial" charset="0"/>
              </a:rPr>
              <a:t>T flagship Chicago showroom infuses digital and online technologies into a physical store environment to let customers experience the impact of its devices and services on their lives. It's like walking into a Web site."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507344" y="1786047"/>
            <a:ext cx="5675443" cy="3192437"/>
          </a:xfrm>
          <a:prstGeom prst="rect">
            <a:avLst/>
          </a:prstGeom>
        </p:spPr>
      </p:pic>
    </p:spTree>
    <p:extLst>
      <p:ext uri="{BB962C8B-B14F-4D97-AF65-F5344CB8AC3E}">
        <p14:creationId xmlns:p14="http://schemas.microsoft.com/office/powerpoint/2010/main" val="16386519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849444" y="748098"/>
            <a:ext cx="7837356" cy="1143000"/>
          </a:xfrm>
        </p:spPr>
        <p:txBody>
          <a:bodyPr/>
          <a:lstStyle/>
          <a:p>
            <a:r>
              <a:rPr lang="en-US" dirty="0"/>
              <a:t>Growth of Direct, Online, Mobile and Social Retailing</a:t>
            </a:r>
            <a:endParaRPr lang="th-TH" dirty="0"/>
          </a:p>
        </p:txBody>
      </p:sp>
      <p:sp>
        <p:nvSpPr>
          <p:cNvPr id="7" name="ตัวยึดเนื้อหา 6"/>
          <p:cNvSpPr>
            <a:spLocks noGrp="1"/>
          </p:cNvSpPr>
          <p:nvPr>
            <p:ph sz="quarter" idx="1"/>
          </p:nvPr>
        </p:nvSpPr>
        <p:spPr>
          <a:xfrm>
            <a:off x="655783" y="2716418"/>
            <a:ext cx="7772400" cy="4572000"/>
          </a:xfrm>
        </p:spPr>
        <p:txBody>
          <a:bodyPr/>
          <a:lstStyle/>
          <a:p>
            <a:pPr>
              <a:buFont typeface="Wingdings" pitchFamily="2" charset="2"/>
              <a:buChar char="v"/>
            </a:pPr>
            <a:r>
              <a:rPr lang="en-US" dirty="0">
                <a:solidFill>
                  <a:srgbClr val="FF0000"/>
                </a:solidFill>
                <a:latin typeface="Arial" charset="0"/>
                <a:ea typeface="Arial" charset="0"/>
                <a:cs typeface="Arial" charset="0"/>
              </a:rPr>
              <a:t>Showrooming: The shopping practice of coming into a retail store showrooms to check out merchandise and prices but instead buying from online-only rival, sometimes while in the store.</a:t>
            </a:r>
            <a:endParaRPr lang="th-TH" dirty="0">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9161301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2"/>
          <p:cNvSpPr>
            <a:spLocks noGrp="1"/>
          </p:cNvSpPr>
          <p:nvPr>
            <p:ph sz="quarter" idx="1"/>
          </p:nvPr>
        </p:nvSpPr>
        <p:spPr>
          <a:xfrm>
            <a:off x="287098" y="5072440"/>
            <a:ext cx="8590094" cy="4572000"/>
          </a:xfrm>
        </p:spPr>
        <p:txBody>
          <a:bodyPr>
            <a:normAutofit/>
          </a:bodyPr>
          <a:lstStyle/>
          <a:p>
            <a:pPr>
              <a:buNone/>
            </a:pPr>
            <a:r>
              <a:rPr lang="en-US" sz="2000" dirty="0" smtClean="0">
                <a:latin typeface="Arial" charset="0"/>
                <a:ea typeface="Arial" charset="0"/>
                <a:cs typeface="Arial" charset="0"/>
              </a:rPr>
              <a:t>    The digital age has spawned a whole new breed of shopper- people who just can't buy anything unless they first look it up online and get the lowdown.</a:t>
            </a:r>
            <a:endParaRPr lang="th-TH" sz="2000" dirty="0">
              <a:latin typeface="Arial" charset="0"/>
              <a:ea typeface="Arial" charset="0"/>
              <a:cs typeface="Arial" charset="0"/>
            </a:endParaRPr>
          </a:p>
        </p:txBody>
      </p:sp>
      <p:pic>
        <p:nvPicPr>
          <p:cNvPr id="7" name="Picture 6"/>
          <p:cNvPicPr>
            <a:picLocks noChangeAspect="1"/>
          </p:cNvPicPr>
          <p:nvPr/>
        </p:nvPicPr>
        <p:blipFill>
          <a:blip r:embed="rId2"/>
          <a:stretch>
            <a:fillRect/>
          </a:stretch>
        </p:blipFill>
        <p:spPr>
          <a:xfrm>
            <a:off x="532455" y="949377"/>
            <a:ext cx="8099381" cy="3767319"/>
          </a:xfrm>
          <a:prstGeom prst="rect">
            <a:avLst/>
          </a:prstGeom>
        </p:spPr>
      </p:pic>
    </p:spTree>
    <p:extLst>
      <p:ext uri="{BB962C8B-B14F-4D97-AF65-F5344CB8AC3E}">
        <p14:creationId xmlns:p14="http://schemas.microsoft.com/office/powerpoint/2010/main" val="15596253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302303" y="-31328"/>
            <a:ext cx="8429469" cy="1817375"/>
          </a:xfrm>
        </p:spPr>
        <p:txBody>
          <a:bodyPr>
            <a:noAutofit/>
          </a:bodyPr>
          <a:lstStyle/>
          <a:p>
            <a:r>
              <a:rPr lang="en-US" sz="3600" dirty="0" smtClean="0"/>
              <a:t>Real Marketing 13.2</a:t>
            </a:r>
          </a:p>
          <a:p>
            <a:r>
              <a:rPr lang="en-US" sz="2800" dirty="0"/>
              <a:t>Shopping in Stores But buying Online Versus Getting More in Store</a:t>
            </a:r>
            <a:endParaRPr lang="th-TH" sz="2800" dirty="0"/>
          </a:p>
        </p:txBody>
      </p:sp>
      <p:sp>
        <p:nvSpPr>
          <p:cNvPr id="5" name="ตัวยึดเนื้อหา 2"/>
          <p:cNvSpPr>
            <a:spLocks noGrp="1"/>
          </p:cNvSpPr>
          <p:nvPr>
            <p:ph sz="quarter" idx="1"/>
          </p:nvPr>
        </p:nvSpPr>
        <p:spPr>
          <a:xfrm>
            <a:off x="455586" y="5396861"/>
            <a:ext cx="8590094" cy="4572000"/>
          </a:xfrm>
        </p:spPr>
        <p:txBody>
          <a:bodyPr>
            <a:normAutofit/>
          </a:bodyPr>
          <a:lstStyle/>
          <a:p>
            <a:pPr>
              <a:buNone/>
            </a:pPr>
            <a:r>
              <a:rPr lang="en-US" sz="2000" dirty="0" smtClean="0">
                <a:latin typeface="Arial" charset="0"/>
                <a:ea typeface="Arial" charset="0"/>
                <a:cs typeface="Arial" charset="0"/>
              </a:rPr>
              <a:t>    Showrooming: The now-common practice of viewing products in stores but buying them online presents serious challenges to store retailers.Rather than fighting showrooming, store retailers should embrace it as a wat to showcase their strengths</a:t>
            </a:r>
            <a:endParaRPr lang="en-US" sz="2000" dirty="0">
              <a:latin typeface="Arial" charset="0"/>
              <a:ea typeface="Arial" charset="0"/>
              <a:cs typeface="Arial" charset="0"/>
            </a:endParaRPr>
          </a:p>
          <a:p>
            <a:pPr>
              <a:buNone/>
            </a:pPr>
            <a:endParaRPr lang="en-US" sz="2000" dirty="0" smtClean="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3210394" y="1479639"/>
            <a:ext cx="4809343" cy="3917222"/>
          </a:xfrm>
          <a:prstGeom prst="rect">
            <a:avLst/>
          </a:prstGeom>
        </p:spPr>
      </p:pic>
    </p:spTree>
    <p:extLst>
      <p:ext uri="{BB962C8B-B14F-4D97-AF65-F5344CB8AC3E}">
        <p14:creationId xmlns:p14="http://schemas.microsoft.com/office/powerpoint/2010/main" val="13811444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2"/>
          <p:cNvSpPr>
            <a:spLocks noGrp="1"/>
          </p:cNvSpPr>
          <p:nvPr>
            <p:ph sz="quarter" idx="1"/>
          </p:nvPr>
        </p:nvSpPr>
        <p:spPr>
          <a:xfrm>
            <a:off x="268209" y="5621714"/>
            <a:ext cx="8590094" cy="4572000"/>
          </a:xfrm>
        </p:spPr>
        <p:txBody>
          <a:bodyPr>
            <a:normAutofit/>
          </a:bodyPr>
          <a:lstStyle/>
          <a:p>
            <a:pPr>
              <a:buNone/>
            </a:pPr>
            <a:r>
              <a:rPr lang="en-US" sz="2000" dirty="0" smtClean="0">
                <a:latin typeface="Arial" charset="0"/>
                <a:ea typeface="Arial" charset="0"/>
                <a:cs typeface="Arial" charset="0"/>
              </a:rPr>
              <a:t>    Retail technology: Macy's uses Shopkick's shopBeacon to engage consumers in the store and personalize their shopping experience.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693295" y="824460"/>
            <a:ext cx="7511736" cy="4507042"/>
          </a:xfrm>
          <a:prstGeom prst="rect">
            <a:avLst/>
          </a:prstGeom>
        </p:spPr>
      </p:pic>
    </p:spTree>
    <p:extLst>
      <p:ext uri="{BB962C8B-B14F-4D97-AF65-F5344CB8AC3E}">
        <p14:creationId xmlns:p14="http://schemas.microsoft.com/office/powerpoint/2010/main" val="1159478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2"/>
          <p:cNvSpPr>
            <a:spLocks noGrp="1"/>
          </p:cNvSpPr>
          <p:nvPr>
            <p:ph sz="quarter" idx="1"/>
          </p:nvPr>
        </p:nvSpPr>
        <p:spPr>
          <a:xfrm>
            <a:off x="268209" y="5234468"/>
            <a:ext cx="8590094" cy="4572000"/>
          </a:xfrm>
        </p:spPr>
        <p:txBody>
          <a:bodyPr>
            <a:normAutofit/>
          </a:bodyPr>
          <a:lstStyle/>
          <a:p>
            <a:pPr>
              <a:buNone/>
            </a:pPr>
            <a:r>
              <a:rPr lang="en-US" sz="2000" dirty="0" smtClean="0">
                <a:latin typeface="Arial" charset="0"/>
                <a:ea typeface="Arial" charset="0"/>
                <a:cs typeface="Arial" charset="0"/>
              </a:rPr>
              <a:t>    Green retailing: Safeway offers its own Bright Green line of home care products, including cleaning and laundry products made from biodegradable and naturally derived ingredients.</a:t>
            </a:r>
            <a:endParaRPr lang="th-TH" sz="2000" dirty="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1580608" y="351839"/>
            <a:ext cx="5540574" cy="4545351"/>
          </a:xfrm>
          <a:prstGeom prst="rect">
            <a:avLst/>
          </a:prstGeom>
        </p:spPr>
      </p:pic>
    </p:spTree>
    <p:extLst>
      <p:ext uri="{BB962C8B-B14F-4D97-AF65-F5344CB8AC3E}">
        <p14:creationId xmlns:p14="http://schemas.microsoft.com/office/powerpoint/2010/main" val="20607817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a:t>
            </a:r>
            <a:endParaRPr lang="th-TH" dirty="0"/>
          </a:p>
        </p:txBody>
      </p:sp>
      <p:sp>
        <p:nvSpPr>
          <p:cNvPr id="7" name="ตัวยึดข้อความ 6"/>
          <p:cNvSpPr>
            <a:spLocks noGrp="1"/>
          </p:cNvSpPr>
          <p:nvPr>
            <p:ph type="body" idx="1"/>
          </p:nvPr>
        </p:nvSpPr>
        <p:spPr/>
        <p:txBody>
          <a:bodyPr/>
          <a:lstStyle/>
          <a:p>
            <a:r>
              <a:rPr lang="en-US" dirty="0">
                <a:latin typeface="Arial" charset="0"/>
                <a:ea typeface="Arial" charset="0"/>
                <a:cs typeface="Arial" charset="0"/>
              </a:rPr>
              <a:t>Wholesaling</a:t>
            </a:r>
            <a:endParaRPr lang="th-TH"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a:xfrm>
            <a:off x="642910" y="2286000"/>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Wholesaling: </a:t>
            </a:r>
            <a:r>
              <a:rPr lang="en-US" dirty="0" smtClean="0">
                <a:solidFill>
                  <a:srgbClr val="FF0000"/>
                </a:solidFill>
                <a:latin typeface="Arial" charset="0"/>
                <a:ea typeface="Arial" charset="0"/>
                <a:cs typeface="Arial" charset="0"/>
              </a:rPr>
              <a:t>All the activities involved in selling goods and services to those buying for resale or business use.</a:t>
            </a:r>
          </a:p>
          <a:p>
            <a:pPr>
              <a:buNone/>
            </a:pPr>
            <a:endParaRPr lang="en-US" dirty="0" smtClean="0">
              <a:solidFill>
                <a:srgbClr val="FF0000"/>
              </a:solidFill>
              <a:latin typeface="Arial" charset="0"/>
              <a:ea typeface="Arial" charset="0"/>
              <a:cs typeface="Arial" charset="0"/>
            </a:endParaRP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Wholesaler: </a:t>
            </a:r>
            <a:r>
              <a:rPr lang="en-US" dirty="0" smtClean="0">
                <a:solidFill>
                  <a:srgbClr val="FF0000"/>
                </a:solidFill>
                <a:latin typeface="Arial" charset="0"/>
                <a:ea typeface="Arial" charset="0"/>
                <a:cs typeface="Arial" charset="0"/>
              </a:rPr>
              <a:t>A firm engaged primarily in wholesaling activities.</a:t>
            </a:r>
            <a:endParaRPr lang="th-TH" dirty="0">
              <a:solidFill>
                <a:srgbClr val="FF0000"/>
              </a:solidFill>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p:txBody>
          <a:bodyPr>
            <a:normAutofit fontScale="92500" lnSpcReduction="20000"/>
          </a:bodyPr>
          <a:lstStyle/>
          <a:p>
            <a:pPr>
              <a:buNone/>
            </a:pPr>
            <a:r>
              <a:rPr lang="en-US" dirty="0" smtClean="0">
                <a:latin typeface="Arial" charset="0"/>
                <a:ea typeface="Arial" charset="0"/>
                <a:cs typeface="Arial" charset="0"/>
              </a:rPr>
              <a:t>3 Major Groups</a:t>
            </a:r>
          </a:p>
          <a:p>
            <a:pPr>
              <a:buNone/>
            </a:pPr>
            <a:endParaRPr lang="en-US" dirty="0" smtClean="0">
              <a:latin typeface="Arial" charset="0"/>
              <a:ea typeface="Arial" charset="0"/>
              <a:cs typeface="Arial" charset="0"/>
            </a:endParaRPr>
          </a:p>
          <a:p>
            <a:pPr marL="514350" indent="-514350">
              <a:buFont typeface="Wingdings" pitchFamily="2" charset="2"/>
              <a:buChar char="v"/>
            </a:pPr>
            <a:r>
              <a:rPr lang="en-US" b="1" dirty="0" smtClean="0">
                <a:solidFill>
                  <a:srgbClr val="FF0000"/>
                </a:solidFill>
                <a:latin typeface="Arial" charset="0"/>
                <a:ea typeface="Arial" charset="0"/>
                <a:cs typeface="Arial" charset="0"/>
              </a:rPr>
              <a:t>1.  Merchant wholesaler</a:t>
            </a:r>
            <a:r>
              <a:rPr lang="en-US" dirty="0" smtClean="0">
                <a:solidFill>
                  <a:srgbClr val="FF0000"/>
                </a:solidFill>
                <a:latin typeface="Arial" charset="0"/>
                <a:ea typeface="Arial" charset="0"/>
                <a:cs typeface="Arial" charset="0"/>
              </a:rPr>
              <a:t>: An independently owned wholesale business that title to the merchandise it handles.</a:t>
            </a:r>
          </a:p>
          <a:p>
            <a:pPr marL="514350" indent="-514350">
              <a:buFont typeface="Wingdings" pitchFamily="2" charset="2"/>
              <a:buChar char="v"/>
            </a:pPr>
            <a:r>
              <a:rPr lang="en-US" b="1" dirty="0" smtClean="0">
                <a:solidFill>
                  <a:srgbClr val="FF0000"/>
                </a:solidFill>
                <a:latin typeface="Arial" charset="0"/>
                <a:ea typeface="Arial" charset="0"/>
                <a:cs typeface="Arial" charset="0"/>
              </a:rPr>
              <a:t>2a. Broker</a:t>
            </a:r>
            <a:r>
              <a:rPr lang="en-US" dirty="0" smtClean="0">
                <a:solidFill>
                  <a:srgbClr val="FF0000"/>
                </a:solidFill>
                <a:latin typeface="Arial" charset="0"/>
                <a:ea typeface="Arial" charset="0"/>
                <a:cs typeface="Arial" charset="0"/>
              </a:rPr>
              <a:t>: A wholesales who does not take title to goods and whose function is to bring buyers and sellers together and assist in negotiation.</a:t>
            </a:r>
          </a:p>
          <a:p>
            <a:pPr marL="514350" indent="-514350">
              <a:buFont typeface="Wingdings" pitchFamily="2" charset="2"/>
              <a:buChar char="v"/>
            </a:pPr>
            <a:r>
              <a:rPr lang="en-US" b="1" dirty="0" smtClean="0">
                <a:solidFill>
                  <a:srgbClr val="FF0000"/>
                </a:solidFill>
                <a:latin typeface="Arial" charset="0"/>
                <a:ea typeface="Arial" charset="0"/>
                <a:cs typeface="Arial" charset="0"/>
              </a:rPr>
              <a:t>2b.Agent:</a:t>
            </a:r>
            <a:r>
              <a:rPr lang="en-US" dirty="0" smtClean="0">
                <a:solidFill>
                  <a:srgbClr val="FF0000"/>
                </a:solidFill>
                <a:latin typeface="Arial" charset="0"/>
                <a:ea typeface="Arial" charset="0"/>
                <a:cs typeface="Arial" charset="0"/>
              </a:rPr>
              <a:t> A wholesaler who represents buyers or sellers on a relatively permanent basis, performs only a few </a:t>
            </a:r>
            <a:r>
              <a:rPr lang="en-US" dirty="0" err="1" smtClean="0">
                <a:solidFill>
                  <a:srgbClr val="FF0000"/>
                </a:solidFill>
                <a:latin typeface="Arial" charset="0"/>
                <a:ea typeface="Arial" charset="0"/>
                <a:cs typeface="Arial" charset="0"/>
              </a:rPr>
              <a:t>functions,and</a:t>
            </a:r>
            <a:r>
              <a:rPr lang="en-US" dirty="0" smtClean="0">
                <a:solidFill>
                  <a:srgbClr val="FF0000"/>
                </a:solidFill>
                <a:latin typeface="Arial" charset="0"/>
                <a:ea typeface="Arial" charset="0"/>
                <a:cs typeface="Arial" charset="0"/>
              </a:rPr>
              <a:t> does not take title to goods.</a:t>
            </a:r>
          </a:p>
          <a:p>
            <a:pPr marL="514350" indent="-514350">
              <a:buFont typeface="Wingdings" pitchFamily="2" charset="2"/>
              <a:buChar char="v"/>
            </a:pPr>
            <a:r>
              <a:rPr lang="en-US" b="1" dirty="0" smtClean="0">
                <a:solidFill>
                  <a:srgbClr val="FF0000"/>
                </a:solidFill>
                <a:latin typeface="Arial" charset="0"/>
                <a:ea typeface="Arial" charset="0"/>
                <a:cs typeface="Arial" charset="0"/>
              </a:rPr>
              <a:t>3. Manufacturers’ sales branches and offic</a:t>
            </a:r>
            <a:r>
              <a:rPr lang="en-US" dirty="0" smtClean="0">
                <a:solidFill>
                  <a:srgbClr val="FF0000"/>
                </a:solidFill>
                <a:latin typeface="Arial" charset="0"/>
                <a:ea typeface="Arial" charset="0"/>
                <a:cs typeface="Arial" charset="0"/>
              </a:rPr>
              <a:t>es: Wholesaling by sellers or buyers themselves rather than through independent wholesalers</a:t>
            </a:r>
          </a:p>
          <a:p>
            <a:pPr marL="514350" indent="-514350">
              <a:buNone/>
            </a:pPr>
            <a:endParaRPr lang="en-US" dirty="0" smtClean="0">
              <a:latin typeface="Arial" charset="0"/>
              <a:ea typeface="Arial" charset="0"/>
              <a:cs typeface="Arial" charset="0"/>
            </a:endParaRPr>
          </a:p>
          <a:p>
            <a:pPr marL="514350" indent="-514350">
              <a:buNone/>
            </a:pPr>
            <a:endParaRPr lang="en-US" dirty="0" smtClean="0">
              <a:latin typeface="Arial" charset="0"/>
              <a:ea typeface="Arial" charset="0"/>
              <a:cs typeface="Arial" charset="0"/>
            </a:endParaRPr>
          </a:p>
          <a:p>
            <a:pPr marL="514350" indent="-514350">
              <a:buNone/>
            </a:pPr>
            <a:endParaRPr lang="en-US" dirty="0" smtClean="0">
              <a:latin typeface="Arial" charset="0"/>
              <a:ea typeface="Arial" charset="0"/>
              <a:cs typeface="Arial" charset="0"/>
            </a:endParaRPr>
          </a:p>
          <a:p>
            <a:pPr marL="514350" indent="-514350">
              <a:buNone/>
            </a:pPr>
            <a:endParaRPr lang="en-US" dirty="0" smtClean="0">
              <a:latin typeface="Arial" charset="0"/>
              <a:ea typeface="Arial" charset="0"/>
              <a:cs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hiangmaipost.net/images/en/247.jpg"/>
          <p:cNvPicPr>
            <a:picLocks noChangeAspect="1" noChangeArrowheads="1"/>
          </p:cNvPicPr>
          <p:nvPr/>
        </p:nvPicPr>
        <p:blipFill>
          <a:blip r:embed="rId2" cstate="print"/>
          <a:srcRect/>
          <a:stretch>
            <a:fillRect/>
          </a:stretch>
        </p:blipFill>
        <p:spPr bwMode="auto">
          <a:xfrm>
            <a:off x="357158" y="714356"/>
            <a:ext cx="8508064" cy="5786478"/>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globaltraveler.com/wp-content/uploads/2013/06/TravelAgents.jpg"/>
          <p:cNvPicPr>
            <a:picLocks noChangeAspect="1" noChangeArrowheads="1"/>
          </p:cNvPicPr>
          <p:nvPr/>
        </p:nvPicPr>
        <p:blipFill>
          <a:blip r:embed="rId2" cstate="print"/>
          <a:srcRect/>
          <a:stretch>
            <a:fillRect/>
          </a:stretch>
        </p:blipFill>
        <p:spPr bwMode="auto">
          <a:xfrm>
            <a:off x="214282" y="3214686"/>
            <a:ext cx="5250974" cy="3395340"/>
          </a:xfrm>
          <a:prstGeom prst="rect">
            <a:avLst/>
          </a:prstGeom>
          <a:noFill/>
        </p:spPr>
      </p:pic>
      <p:pic>
        <p:nvPicPr>
          <p:cNvPr id="37892" name="Picture 4" descr="http://www.wts-thailand.com/images/introw_1297650640/Introduction%20to%20Thailand.png"/>
          <p:cNvPicPr>
            <a:picLocks noChangeAspect="1" noChangeArrowheads="1"/>
          </p:cNvPicPr>
          <p:nvPr/>
        </p:nvPicPr>
        <p:blipFill>
          <a:blip r:embed="rId3" cstate="print"/>
          <a:srcRect/>
          <a:stretch>
            <a:fillRect/>
          </a:stretch>
        </p:blipFill>
        <p:spPr bwMode="auto">
          <a:xfrm>
            <a:off x="2786051" y="428605"/>
            <a:ext cx="5715040" cy="31889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44798" y="5400767"/>
            <a:ext cx="7772400" cy="4572000"/>
          </a:xfrm>
        </p:spPr>
        <p:txBody>
          <a:bodyPr>
            <a:normAutofit/>
          </a:bodyPr>
          <a:lstStyle/>
          <a:p>
            <a:pPr>
              <a:buNone/>
            </a:pPr>
            <a:r>
              <a:rPr lang="en-US" sz="2000" dirty="0" smtClean="0">
                <a:latin typeface="Arial" charset="0"/>
                <a:ea typeface="Arial" charset="0"/>
                <a:cs typeface="Arial" charset="0"/>
              </a:rPr>
              <a:t>    Wholesaling: Many of the nation’s largest and most important wholesalers-like Grainger- are largely unknown to final consumers. But they are very well known and much valued by the business customers they serve.</a:t>
            </a:r>
            <a:endParaRPr lang="th-TH" sz="2000" dirty="0">
              <a:latin typeface="Arial" charset="0"/>
              <a:ea typeface="Arial" charset="0"/>
              <a:cs typeface="Arial" charset="0"/>
            </a:endParaRPr>
          </a:p>
        </p:txBody>
      </p:sp>
      <p:pic>
        <p:nvPicPr>
          <p:cNvPr id="5" name="รูปภาพ 4" descr="SAM_1085.JPG"/>
          <p:cNvPicPr>
            <a:picLocks noChangeAspect="1"/>
          </p:cNvPicPr>
          <p:nvPr/>
        </p:nvPicPr>
        <p:blipFill>
          <a:blip r:embed="rId2" cstate="print"/>
          <a:stretch>
            <a:fillRect/>
          </a:stretch>
        </p:blipFill>
        <p:spPr>
          <a:xfrm rot="5400000">
            <a:off x="2223037" y="909754"/>
            <a:ext cx="4815922" cy="3611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p:txBody>
          <a:bodyPr>
            <a:normAutofit/>
          </a:bodyPr>
          <a:lstStyle/>
          <a:p>
            <a:r>
              <a:rPr lang="en-US" dirty="0" smtClean="0"/>
              <a:t>Figure 13.2 Wholesaler Marketing Strategies</a:t>
            </a:r>
          </a:p>
          <a:p>
            <a:endParaRPr lang="en-US" dirty="0" smtClean="0"/>
          </a:p>
          <a:p>
            <a:endParaRPr lang="en-US" dirty="0" smtClean="0"/>
          </a:p>
          <a:p>
            <a:endParaRPr lang="en-US" dirty="0" smtClean="0"/>
          </a:p>
        </p:txBody>
      </p:sp>
      <p:sp>
        <p:nvSpPr>
          <p:cNvPr id="4" name="สี่เหลี่ยมผืนผ้า 3"/>
          <p:cNvSpPr/>
          <p:nvPr/>
        </p:nvSpPr>
        <p:spPr>
          <a:xfrm>
            <a:off x="332174" y="3520744"/>
            <a:ext cx="3357586" cy="3046988"/>
          </a:xfrm>
          <a:prstGeom prst="rect">
            <a:avLst/>
          </a:prstGeom>
        </p:spPr>
        <p:txBody>
          <a:bodyPr wrap="square">
            <a:spAutoFit/>
          </a:bodyPr>
          <a:lstStyle/>
          <a:p>
            <a:r>
              <a:rPr lang="en-US" sz="1600" dirty="0" smtClean="0">
                <a:latin typeface="Arial" charset="0"/>
                <a:ea typeface="Arial" charset="0"/>
                <a:cs typeface="Arial" charset="0"/>
              </a:rPr>
              <a:t>Why does this figure look so much like Figure 11.1. You guessed it. Like retailers, wholesalers must develop customer-driven marketing strategies and mixes that create value for customers and capture value in return. For example Grainger helps its business customers “save time and money by providing them with the right products to keep their facilities up and running.</a:t>
            </a:r>
            <a:endParaRPr lang="th-TH" sz="1600" dirty="0">
              <a:latin typeface="Arial" charset="0"/>
              <a:ea typeface="Arial" charset="0"/>
              <a:cs typeface="Arial" charset="0"/>
            </a:endParaRPr>
          </a:p>
        </p:txBody>
      </p:sp>
      <p:pic>
        <p:nvPicPr>
          <p:cNvPr id="5" name="รูปภาพ 4" descr="wholesale stragegy.jpg"/>
          <p:cNvPicPr>
            <a:picLocks noChangeAspect="1"/>
          </p:cNvPicPr>
          <p:nvPr/>
        </p:nvPicPr>
        <p:blipFill>
          <a:blip r:embed="rId2" cstate="print">
            <a:lum bright="29000" contrast="33000"/>
          </a:blip>
          <a:stretch>
            <a:fillRect/>
          </a:stretch>
        </p:blipFill>
        <p:spPr>
          <a:xfrm>
            <a:off x="3955200" y="2254988"/>
            <a:ext cx="4731600" cy="403877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428604"/>
            <a:ext cx="7729566" cy="5410200"/>
          </a:xfrm>
        </p:spPr>
        <p:txBody>
          <a:bodyPr>
            <a:normAutofit/>
          </a:bodyPr>
          <a:lstStyle/>
          <a:p>
            <a:pPr>
              <a:buFont typeface="Wingdings" pitchFamily="2" charset="2"/>
              <a:buChar char="Ø"/>
            </a:pPr>
            <a:r>
              <a:rPr lang="en-US" b="1" dirty="0" smtClean="0"/>
              <a:t>Trends in Wholesaling</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000" b="1" dirty="0" smtClean="0"/>
              <a:t>     </a:t>
            </a:r>
            <a:endParaRPr lang="th-TH" sz="2000" b="1" dirty="0"/>
          </a:p>
        </p:txBody>
      </p:sp>
      <p:pic>
        <p:nvPicPr>
          <p:cNvPr id="4" name="รูปภาพ 3" descr="SAM_1090.JPG"/>
          <p:cNvPicPr>
            <a:picLocks noChangeAspect="1"/>
          </p:cNvPicPr>
          <p:nvPr/>
        </p:nvPicPr>
        <p:blipFill>
          <a:blip r:embed="rId2" cstate="print">
            <a:lum bright="9000" contrast="26000"/>
          </a:blip>
          <a:stretch>
            <a:fillRect/>
          </a:stretch>
        </p:blipFill>
        <p:spPr>
          <a:xfrm>
            <a:off x="1142976" y="1285860"/>
            <a:ext cx="6286544" cy="3964785"/>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785786" y="5357826"/>
            <a:ext cx="8143932" cy="1323439"/>
          </a:xfrm>
          <a:prstGeom prst="rect">
            <a:avLst/>
          </a:prstGeom>
        </p:spPr>
        <p:txBody>
          <a:bodyPr wrap="square">
            <a:spAutoFit/>
          </a:bodyPr>
          <a:lstStyle/>
          <a:p>
            <a:pPr>
              <a:buNone/>
            </a:pPr>
            <a:r>
              <a:rPr lang="en-US" sz="2000" dirty="0" smtClean="0">
                <a:latin typeface="Arial" charset="0"/>
                <a:ea typeface="Arial" charset="0"/>
                <a:cs typeface="Arial" charset="0"/>
              </a:rPr>
              <a:t>Pharmaceuticals wholesaler McKesson helps its retail pharmacist customers be more efficient by offering a wide range of online resources. Retail pharmacists can even use the McKesson system to maintain medical profiles on their customers.</a:t>
            </a:r>
            <a:endParaRPr lang="th-TH" sz="2000" dirty="0">
              <a:latin typeface="Arial" charset="0"/>
              <a:ea typeface="Arial" charset="0"/>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428604"/>
            <a:ext cx="3316343" cy="5410200"/>
          </a:xfrm>
        </p:spPr>
        <p:txBody>
          <a:bodyPr>
            <a:normAutofit/>
          </a:bodyPr>
          <a:lstStyle/>
          <a:p>
            <a:pPr>
              <a:buFont typeface="Wingdings" pitchFamily="2" charset="2"/>
              <a:buChar char="Ø"/>
            </a:pPr>
            <a:r>
              <a:rPr lang="en-US" b="1" dirty="0" smtClean="0"/>
              <a:t>Trends in Wholesaling</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000" b="1" dirty="0" smtClean="0"/>
              <a:t>     </a:t>
            </a:r>
            <a:endParaRPr lang="th-TH" sz="2000" b="1" dirty="0"/>
          </a:p>
        </p:txBody>
      </p:sp>
      <p:sp>
        <p:nvSpPr>
          <p:cNvPr id="6" name="สี่เหลี่ยมผืนผ้า 5"/>
          <p:cNvSpPr/>
          <p:nvPr/>
        </p:nvSpPr>
        <p:spPr>
          <a:xfrm>
            <a:off x="500034" y="4902170"/>
            <a:ext cx="8143932" cy="1323439"/>
          </a:xfrm>
          <a:prstGeom prst="rect">
            <a:avLst/>
          </a:prstGeom>
        </p:spPr>
        <p:txBody>
          <a:bodyPr wrap="square">
            <a:spAutoFit/>
          </a:bodyPr>
          <a:lstStyle/>
          <a:p>
            <a:pPr>
              <a:buNone/>
            </a:pPr>
            <a:r>
              <a:rPr lang="en-US" sz="2000" dirty="0">
                <a:latin typeface="Arial" charset="0"/>
                <a:ea typeface="Arial" charset="0"/>
                <a:cs typeface="Arial" charset="0"/>
              </a:rPr>
              <a:t>Wholesaler marketing: progressive wholesalers like Grainger maintain an active presence online, mobile, and social media. For example online and mobile purchasing now account for 80 percent of Grainger's total sales.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3041623" y="544275"/>
            <a:ext cx="5035896" cy="4242224"/>
          </a:xfrm>
          <a:prstGeom prst="rect">
            <a:avLst/>
          </a:prstGeom>
        </p:spPr>
      </p:pic>
    </p:spTree>
    <p:extLst>
      <p:ext uri="{BB962C8B-B14F-4D97-AF65-F5344CB8AC3E}">
        <p14:creationId xmlns:p14="http://schemas.microsoft.com/office/powerpoint/2010/main" val="1472776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985</TotalTime>
  <Words>1174</Words>
  <Application>Microsoft Office PowerPoint</Application>
  <PresentationFormat>On-screen Show (4:3)</PresentationFormat>
  <Paragraphs>106</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เสมอภาค</vt:lpstr>
      <vt:lpstr>Distribution Channels Strategy  II CHAPTER 13: Retailing and Wholesaling</vt:lpstr>
      <vt:lpstr>Objective Outline</vt:lpstr>
      <vt:lpstr>Objective 1</vt:lpstr>
      <vt:lpstr>PowerPoint Presentation</vt:lpstr>
      <vt:lpstr>Retailing</vt:lpstr>
      <vt:lpstr>Retailing</vt:lpstr>
      <vt:lpstr>PowerPoint Presentation</vt:lpstr>
      <vt:lpstr>PowerPoint Presentation</vt:lpstr>
      <vt:lpstr>PowerPoint Presentation</vt:lpstr>
      <vt:lpstr>PowerPoint Presentation</vt:lpstr>
      <vt:lpstr>PowerPoint Presentation</vt:lpstr>
      <vt:lpstr>Objective 2</vt:lpstr>
      <vt:lpstr>Retailing</vt:lpstr>
      <vt:lpstr>PowerPoint Presentation</vt:lpstr>
      <vt:lpstr>PowerPoint Presentation</vt:lpstr>
      <vt:lpstr>PowerPoint Presentation</vt:lpstr>
      <vt:lpstr>PowerPoint Presentation</vt:lpstr>
      <vt:lpstr> Siam Paragon: Department store</vt:lpstr>
      <vt:lpstr>7-Eleven: Convenience Store</vt:lpstr>
      <vt:lpstr>PowerPoint Presentation</vt:lpstr>
      <vt:lpstr>Objective 3</vt:lpstr>
      <vt:lpstr>Trends in Retail</vt:lpstr>
      <vt:lpstr>PowerPoint Presentation</vt:lpstr>
      <vt:lpstr>PowerPoint Presentation</vt:lpstr>
      <vt:lpstr>Real Marketing 13.1 Digitalizing the In-Store Retail Experience</vt:lpstr>
      <vt:lpstr>Growth of Direct, Online, Mobile and Social Retailing</vt:lpstr>
      <vt:lpstr>PowerPoint Presentation</vt:lpstr>
      <vt:lpstr>Real Marketing 13.2 Shopping in Stores But buying Online Versus Getting More in Store</vt:lpstr>
      <vt:lpstr>PowerPoint Presentation</vt:lpstr>
      <vt:lpstr>PowerPoint Presentation</vt:lpstr>
      <vt:lpstr>Objective 4</vt:lpstr>
      <vt:lpstr>Wholesaling</vt:lpstr>
      <vt:lpstr>Wholesaling</vt:lpstr>
      <vt:lpstr>PowerPoint Presentation</vt:lpstr>
      <vt:lpstr>PowerPoint Presentation</vt:lpstr>
      <vt:lpstr>PowerPoint Presentation</vt:lpstr>
      <vt:lpstr>Wholesaling</vt:lpstr>
      <vt:lpstr>PowerPoint Presentation</vt:lpstr>
      <vt:lpstr>PowerPoint Presentation</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220</cp:revision>
  <dcterms:created xsi:type="dcterms:W3CDTF">2013-10-18T08:44:42Z</dcterms:created>
  <dcterms:modified xsi:type="dcterms:W3CDTF">2018-10-30T09:53:46Z</dcterms:modified>
</cp:coreProperties>
</file>