
<file path=[Content_Types].xml><?xml version="1.0" encoding="utf-8"?>
<Types xmlns="http://schemas.openxmlformats.org/package/2006/content-types"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839" r:id="rId1"/>
  </p:sldMasterIdLst>
  <p:notesMasterIdLst>
    <p:notesMasterId r:id="rId38"/>
  </p:notesMasterIdLst>
  <p:sldIdLst>
    <p:sldId id="293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94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4" r:id="rId29"/>
    <p:sldId id="285" r:id="rId30"/>
    <p:sldId id="286" r:id="rId31"/>
    <p:sldId id="295" r:id="rId32"/>
    <p:sldId id="287" r:id="rId33"/>
    <p:sldId id="288" r:id="rId34"/>
    <p:sldId id="289" r:id="rId35"/>
    <p:sldId id="290" r:id="rId36"/>
    <p:sldId id="291" r:id="rId37"/>
  </p:sldIdLst>
  <p:sldSz cx="9144000" cy="6858000" type="screen4x3"/>
  <p:notesSz cx="6858000" cy="9144000"/>
  <p:defaultTextStyle>
    <a:defPPr>
      <a:defRPr lang="en-GB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1pPr>
    <a:lvl2pPr marL="742950" indent="-28575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2pPr>
    <a:lvl3pPr marL="1143000" indent="-228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3pPr>
    <a:lvl4pPr marL="1600200" indent="-228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4pPr>
    <a:lvl5pPr marL="2057400" indent="-228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1477" y="35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  <p:sp>
        <p:nvSpPr>
          <p:cNvPr id="51203" name="Text Box 2"/>
          <p:cNvSpPr txBox="1"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  <p:sp>
        <p:nvSpPr>
          <p:cNvPr id="51204" name="Text Box 3"/>
          <p:cNvSpPr txBox="1">
            <a:spLocks noChangeArrowheads="1"/>
          </p:cNvSpPr>
          <p:nvPr/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  <p:sp>
        <p:nvSpPr>
          <p:cNvPr id="51205" name="Rectangle 4"/>
          <p:cNvSpPr>
            <a:spLocks noGrp="1" noChangeArrowheads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noProof="0" smtClean="0"/>
          </a:p>
        </p:txBody>
      </p:sp>
      <p:sp>
        <p:nvSpPr>
          <p:cNvPr id="51207" name="Text Box 6"/>
          <p:cNvSpPr txBox="1">
            <a:spLocks noChangeArrowheads="1"/>
          </p:cNvSpPr>
          <p:nvPr/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Clr>
                <a:srgbClr val="000000"/>
              </a:buClr>
              <a:buSzPct val="45000"/>
              <a:buFont typeface="Wingdings" panose="05000000000000000000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fld id="{303A5C91-3A11-493D-BDAC-412882A53FF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5237198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65F7D296-54D0-4856-A3B8-94DC31B46AD5}" type="slidenum">
              <a:rPr lang="en-US" altLang="en-US" smtClean="0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1</a:t>
            </a:fld>
            <a:endParaRPr lang="en-US" altLang="en-US" smtClean="0"/>
          </a:p>
        </p:txBody>
      </p:sp>
      <p:sp>
        <p:nvSpPr>
          <p:cNvPr id="3174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1748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altLang="en-US" smtClean="0">
              <a:ea typeface="Microsoft YaHei" panose="020B0503020204020204" pitchFamily="34" charset="-122"/>
            </a:endParaRPr>
          </a:p>
        </p:txBody>
      </p:sp>
      <p:sp>
        <p:nvSpPr>
          <p:cNvPr id="31749" name="Text Box 3"/>
          <p:cNvSpPr txBox="1"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0"/>
              </a:spcBef>
              <a:buClrTx/>
              <a:buFontTx/>
              <a:buNone/>
            </a:pPr>
            <a:fld id="{C105C331-6D4B-4F84-8412-999D363C2425}" type="slidenum">
              <a:rPr lang="en-US" altLang="en-US"/>
              <a:pPr algn="r">
                <a:spcBef>
                  <a:spcPct val="0"/>
                </a:spcBef>
                <a:buClrTx/>
                <a:buFontTx/>
                <a:buNone/>
              </a:pPr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910279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D723ECF7-E3C5-4FB8-BD2D-1B04BD28C3B5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2</a:t>
            </a:fld>
            <a:endParaRPr lang="en-US" altLang="en-US"/>
          </a:p>
        </p:txBody>
      </p:sp>
      <p:sp>
        <p:nvSpPr>
          <p:cNvPr id="5325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3252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3898865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8D8B4B34-D6F5-4108-885E-73414617C534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3</a:t>
            </a:fld>
            <a:endParaRPr lang="en-US" altLang="en-US"/>
          </a:p>
        </p:txBody>
      </p:sp>
      <p:sp>
        <p:nvSpPr>
          <p:cNvPr id="5427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4276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8137657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2BAFF130-88D2-48BD-ACBB-DA2B95308E02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4</a:t>
            </a:fld>
            <a:endParaRPr lang="en-US" altLang="en-US"/>
          </a:p>
        </p:txBody>
      </p:sp>
      <p:sp>
        <p:nvSpPr>
          <p:cNvPr id="5529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5300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42644474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8C7005EB-74AF-412F-BC76-75B1AFF2603A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5</a:t>
            </a:fld>
            <a:endParaRPr lang="en-US" altLang="en-US"/>
          </a:p>
        </p:txBody>
      </p:sp>
      <p:sp>
        <p:nvSpPr>
          <p:cNvPr id="5632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6324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5304571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F5E0298C-4A79-4C43-9AF5-F9EC25ED4FC5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6</a:t>
            </a:fld>
            <a:endParaRPr lang="en-US" altLang="en-US"/>
          </a:p>
        </p:txBody>
      </p:sp>
      <p:sp>
        <p:nvSpPr>
          <p:cNvPr id="5734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7348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593294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0471B4F4-B2CA-4267-BDED-A74715D4C32D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7</a:t>
            </a:fld>
            <a:endParaRPr lang="en-US" altLang="en-US"/>
          </a:p>
        </p:txBody>
      </p:sp>
      <p:sp>
        <p:nvSpPr>
          <p:cNvPr id="5837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8372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2995336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EC181642-ACB9-46D7-BE92-CFD1F201884C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8</a:t>
            </a:fld>
            <a:endParaRPr lang="en-US" altLang="en-US"/>
          </a:p>
        </p:txBody>
      </p:sp>
      <p:sp>
        <p:nvSpPr>
          <p:cNvPr id="5939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9396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1848680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30C4D423-BD5C-47F7-B025-F731BFFCC96D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9</a:t>
            </a:fld>
            <a:endParaRPr lang="en-US" altLang="en-US"/>
          </a:p>
        </p:txBody>
      </p:sp>
      <p:sp>
        <p:nvSpPr>
          <p:cNvPr id="6041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0420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4901721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CD0EBA29-E6A9-4B46-8024-0556050CF10A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10</a:t>
            </a:fld>
            <a:endParaRPr lang="en-US" altLang="en-US"/>
          </a:p>
        </p:txBody>
      </p:sp>
      <p:sp>
        <p:nvSpPr>
          <p:cNvPr id="6144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1444" name="Text Box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altLang="en-US" smtClean="0"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6144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fld id="{84230F3B-D48B-4074-AFEA-A0C70345A407}" type="slidenum">
              <a:rPr lang="en-US" altLang="en-US"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t>10</a:t>
            </a:fld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82209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07E54A1C-4795-4013-A27B-B46471F1401F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11</a:t>
            </a:fld>
            <a:endParaRPr lang="en-US" altLang="en-US"/>
          </a:p>
        </p:txBody>
      </p:sp>
      <p:sp>
        <p:nvSpPr>
          <p:cNvPr id="6246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2468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7366110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EA6FC5E0-5183-48E2-845B-8DBA94C7BF33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12</a:t>
            </a:fld>
            <a:endParaRPr lang="en-US" altLang="en-US"/>
          </a:p>
        </p:txBody>
      </p:sp>
      <p:sp>
        <p:nvSpPr>
          <p:cNvPr id="6349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3492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4213805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7B1F6D04-6D3D-44D9-AAE7-BB7454E040E9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13</a:t>
            </a:fld>
            <a:endParaRPr lang="en-US" altLang="en-US"/>
          </a:p>
        </p:txBody>
      </p:sp>
      <p:sp>
        <p:nvSpPr>
          <p:cNvPr id="6451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4516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4962130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587A3DA3-88A4-4224-B73F-AE9B8ABB1B5E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14</a:t>
            </a:fld>
            <a:endParaRPr lang="en-US" altLang="en-US"/>
          </a:p>
        </p:txBody>
      </p:sp>
      <p:sp>
        <p:nvSpPr>
          <p:cNvPr id="6553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5540" name="Text Box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altLang="en-US" smtClean="0"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6554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fld id="{A0B59AE1-3C34-4B42-B972-2E4B74B32205}" type="slidenum">
              <a:rPr lang="en-US" altLang="en-US"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t>14</a:t>
            </a:fld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44020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8D47F6DC-F200-41B3-B89C-3C0CAEB14BB6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15</a:t>
            </a:fld>
            <a:endParaRPr lang="en-US" altLang="en-US"/>
          </a:p>
        </p:txBody>
      </p:sp>
      <p:sp>
        <p:nvSpPr>
          <p:cNvPr id="6656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6564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8009060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D26A840D-DF6B-4CA2-A2CA-C90745C2E7FE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16</a:t>
            </a:fld>
            <a:endParaRPr lang="en-US" altLang="en-US"/>
          </a:p>
        </p:txBody>
      </p:sp>
      <p:sp>
        <p:nvSpPr>
          <p:cNvPr id="6758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7588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42905016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A0DD3F51-3B96-4B3F-B7CD-A3F925228762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17</a:t>
            </a:fld>
            <a:endParaRPr lang="en-US" altLang="en-US"/>
          </a:p>
        </p:txBody>
      </p:sp>
      <p:sp>
        <p:nvSpPr>
          <p:cNvPr id="6963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9636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8076550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A0DD3F51-3B96-4B3F-B7CD-A3F925228762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18</a:t>
            </a:fld>
            <a:endParaRPr lang="en-US" altLang="en-US"/>
          </a:p>
        </p:txBody>
      </p:sp>
      <p:sp>
        <p:nvSpPr>
          <p:cNvPr id="6963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9636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7527978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7C98818B-061A-483C-8FBC-55AA54F7D69E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19</a:t>
            </a:fld>
            <a:endParaRPr lang="en-US" altLang="en-US"/>
          </a:p>
        </p:txBody>
      </p:sp>
      <p:sp>
        <p:nvSpPr>
          <p:cNvPr id="7065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0660" name="Text Box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altLang="en-US" smtClean="0"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7066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fld id="{8821064F-C908-4E15-952A-4F180D08A69B}" type="slidenum">
              <a:rPr lang="en-US" altLang="en-US"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t>19</a:t>
            </a:fld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191683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7519851B-8F91-4B3E-A0F5-93BA94B5A559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20</a:t>
            </a:fld>
            <a:endParaRPr lang="en-US" altLang="en-US"/>
          </a:p>
        </p:txBody>
      </p:sp>
      <p:sp>
        <p:nvSpPr>
          <p:cNvPr id="7168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1684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408341320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E327FFE0-6786-48A4-A04A-838384DE8216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21</a:t>
            </a:fld>
            <a:endParaRPr lang="en-US" altLang="en-US"/>
          </a:p>
        </p:txBody>
      </p:sp>
      <p:sp>
        <p:nvSpPr>
          <p:cNvPr id="7270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2708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46986859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6B455AF9-FF93-4FA4-87C9-82B26D3DC3C6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22</a:t>
            </a:fld>
            <a:endParaRPr lang="en-US" altLang="en-US"/>
          </a:p>
        </p:txBody>
      </p:sp>
      <p:sp>
        <p:nvSpPr>
          <p:cNvPr id="7373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3732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405604891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EF1508A5-B30C-4EB1-9196-D7F33C3388BE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23</a:t>
            </a:fld>
            <a:endParaRPr lang="en-US" altLang="en-US"/>
          </a:p>
        </p:txBody>
      </p:sp>
      <p:sp>
        <p:nvSpPr>
          <p:cNvPr id="7475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4756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97608238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E4D07124-2D78-4C58-885F-769C38CA5018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24</a:t>
            </a:fld>
            <a:endParaRPr lang="en-US" altLang="en-US"/>
          </a:p>
        </p:txBody>
      </p:sp>
      <p:sp>
        <p:nvSpPr>
          <p:cNvPr id="7577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5780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51681350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2A77FB5B-164B-40FE-B5C6-49A01CEB3477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25</a:t>
            </a:fld>
            <a:endParaRPr lang="en-US" altLang="en-US"/>
          </a:p>
        </p:txBody>
      </p:sp>
      <p:sp>
        <p:nvSpPr>
          <p:cNvPr id="7680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6804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49342617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54734901-0864-47B1-AB2B-B0FD10C279A5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26</a:t>
            </a:fld>
            <a:endParaRPr lang="en-US" altLang="en-US"/>
          </a:p>
        </p:txBody>
      </p:sp>
      <p:sp>
        <p:nvSpPr>
          <p:cNvPr id="7782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7828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51700185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49D9DFCF-9108-45A2-8B96-FC76FA80F4F1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27</a:t>
            </a:fld>
            <a:endParaRPr lang="en-US" altLang="en-US"/>
          </a:p>
        </p:txBody>
      </p:sp>
      <p:sp>
        <p:nvSpPr>
          <p:cNvPr id="7885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8852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92429726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9306102B-FF4A-4560-87ED-4B59B87D0EF4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28</a:t>
            </a:fld>
            <a:endParaRPr lang="en-US" altLang="en-US"/>
          </a:p>
        </p:txBody>
      </p:sp>
      <p:sp>
        <p:nvSpPr>
          <p:cNvPr id="8089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0900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78084842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1D26C852-0D84-4A66-A352-04DEB21C1C90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29</a:t>
            </a:fld>
            <a:endParaRPr lang="en-US" altLang="en-US"/>
          </a:p>
        </p:txBody>
      </p:sp>
      <p:sp>
        <p:nvSpPr>
          <p:cNvPr id="8192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1924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98805644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5E4F1369-CEC7-4430-9F83-856D5AB14E42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30</a:t>
            </a:fld>
            <a:endParaRPr lang="en-US" altLang="en-US"/>
          </a:p>
        </p:txBody>
      </p:sp>
      <p:sp>
        <p:nvSpPr>
          <p:cNvPr id="8294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2948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403414947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5E4F1369-CEC7-4430-9F83-856D5AB14E42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31</a:t>
            </a:fld>
            <a:endParaRPr lang="en-US" altLang="en-US"/>
          </a:p>
        </p:txBody>
      </p:sp>
      <p:sp>
        <p:nvSpPr>
          <p:cNvPr id="8294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2948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9051663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92FB2699-628D-4E36-8D60-C8D3BD1EE024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32</a:t>
            </a:fld>
            <a:endParaRPr lang="en-US" altLang="en-US"/>
          </a:p>
        </p:txBody>
      </p:sp>
      <p:sp>
        <p:nvSpPr>
          <p:cNvPr id="8397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3972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66290053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3241B3B3-54B4-4E57-82D6-23B4551C92B5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33</a:t>
            </a:fld>
            <a:endParaRPr lang="en-US" altLang="en-US"/>
          </a:p>
        </p:txBody>
      </p:sp>
      <p:sp>
        <p:nvSpPr>
          <p:cNvPr id="8499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4996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684176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D8AECCC9-F8AC-4AFF-B552-A5A1CC5E7316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34</a:t>
            </a:fld>
            <a:endParaRPr lang="en-US" altLang="en-US"/>
          </a:p>
        </p:txBody>
      </p:sp>
      <p:sp>
        <p:nvSpPr>
          <p:cNvPr id="8601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6020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423028171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00BF0139-926D-47D6-B543-07E7F63E142F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35</a:t>
            </a:fld>
            <a:endParaRPr lang="en-US" altLang="en-US"/>
          </a:p>
        </p:txBody>
      </p:sp>
      <p:sp>
        <p:nvSpPr>
          <p:cNvPr id="8704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7044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52587120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F221B594-6742-4AB8-9E7C-0EC69583BDE6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36</a:t>
            </a:fld>
            <a:endParaRPr lang="en-US" altLang="en-US"/>
          </a:p>
        </p:txBody>
      </p:sp>
      <p:sp>
        <p:nvSpPr>
          <p:cNvPr id="8806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8068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40126971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30-08-15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en-US" smtClean="0"/>
              <a:t>Ch 1-</a:t>
            </a:r>
            <a:fld id="{7B0E4C9A-52F4-43E6-9317-0BC13971064C}" type="slidenum">
              <a:rPr lang="en-US" altLang="en-US" smtClean="0"/>
              <a:pPr/>
              <a:t>‹#›</a:t>
            </a:fld>
            <a:endParaRPr lang="en-US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4581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28D29-1ECB-41DF-951B-2A23F95AD026}" type="datetimeFigureOut">
              <a:rPr lang="en-US" smtClean="0"/>
              <a:t>30-08-15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en-US" smtClean="0"/>
              <a:t>Ch 1-</a:t>
            </a:r>
            <a:fld id="{1FF4385C-C725-4A4A-B523-A2463CD3B153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013480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30-08-15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en-US" smtClean="0"/>
              <a:t>Ch 1-</a:t>
            </a:r>
            <a:fld id="{4DA9E32A-5A40-4D8B-973C-050971182182}" type="slidenum">
              <a:rPr lang="en-US" altLang="en-US" smtClean="0"/>
              <a:pPr/>
              <a:t>‹#›</a:t>
            </a:fld>
            <a:endParaRPr lang="en-US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36509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5"/>
            <a:ext cx="370332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30-08-15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en-US" smtClean="0"/>
              <a:t>Ch 1-</a:t>
            </a:r>
            <a:fld id="{BFE0F087-595B-4257-A7A1-3067A64223E7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243208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30-08-15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en-US" smtClean="0"/>
              <a:t>Ch 1-</a:t>
            </a:r>
            <a:fld id="{39C1628F-861D-4403-858A-F7037037A3BF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354489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30-08-15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en-US" smtClean="0"/>
              <a:t>Ch1 -</a:t>
            </a:r>
            <a:fld id="{9D27791F-C62B-4F92-8B97-421EE6EFE52A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133325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30-08-15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en-US" smtClean="0"/>
              <a:t>Ch 1-</a:t>
            </a:r>
            <a:fld id="{871ADE21-C846-4BC7-BC60-292C4FBDAD7F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45157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0450" y="731520"/>
            <a:ext cx="486918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96DFF08F-DC6B-4601-B491-B0F83F6DD2DA}" type="datetimeFigureOut">
              <a:rPr lang="en-US" smtClean="0"/>
              <a:pPr/>
              <a:t>30-08-15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altLang="en-US" smtClean="0"/>
              <a:t>Ch1 -</a:t>
            </a:r>
            <a:fld id="{FEF6E026-4181-4DF6-975D-20F2E6B5404E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92861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5234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30-08-15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en-US" smtClean="0"/>
              <a:t>Ch1 -</a:t>
            </a:r>
            <a:fld id="{A0DEAD48-99CA-4DDB-943A-22A0C00F141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496175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30-08-15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en-US" smtClean="0"/>
              <a:t>Ch1 -</a:t>
            </a:r>
            <a:fld id="{5C3B0EB8-8421-4C4F-AFF9-50A9B1C4A9C3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973435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2302"/>
            <a:ext cx="1971675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2302"/>
            <a:ext cx="5800725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30-08-15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en-US" smtClean="0"/>
              <a:t>Ch1 -</a:t>
            </a:r>
            <a:fld id="{B178C3E9-B243-4DDE-8412-DF53C583B6F8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48822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 noChangeArrowheads="1"/>
          </p:cNvSpPr>
          <p:nvPr>
            <p:ph type="ftr" sz="quarter" idx="10"/>
          </p:nvPr>
        </p:nvSpPr>
        <p:spPr bwMode="auto">
          <a:xfrm>
            <a:off x="4724400" y="6610350"/>
            <a:ext cx="4419600" cy="2476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50000"/>
              </a:spcBef>
              <a:defRPr sz="800" dirty="0">
                <a:solidFill>
                  <a:schemeClr val="bg1"/>
                </a:solidFill>
                <a:latin typeface="+mn-lt"/>
                <a:ea typeface="Microsoft YaHei" charset="-122"/>
              </a:defRPr>
            </a:lvl1pPr>
          </a:lstStyle>
          <a:p>
            <a:pPr>
              <a:defRPr/>
            </a:pPr>
            <a:r>
              <a:rPr lang="en-US"/>
              <a:t>Copyright © 2014 by the McGraw-Hill Companies, Inc. All rights reserved.</a:t>
            </a:r>
          </a:p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374443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6DFF08F-DC6B-4601-B491-B0F83F6DD2DA}" type="datetimeFigureOut">
              <a:rPr lang="en-US" smtClean="0"/>
              <a:pPr/>
              <a:t>30-08-15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r>
              <a:rPr lang="en-US" altLang="en-US" smtClean="0"/>
              <a:t>Ch 1-</a:t>
            </a:r>
            <a:fld id="{7B0E4C9A-52F4-43E6-9317-0BC13971064C}" type="slidenum">
              <a:rPr lang="en-US" altLang="en-US" smtClean="0"/>
              <a:pPr/>
              <a:t>‹#›</a:t>
            </a:fld>
            <a:endParaRPr lang="en-US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2040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0" r:id="rId1"/>
    <p:sldLayoutId id="2147483841" r:id="rId2"/>
    <p:sldLayoutId id="2147483842" r:id="rId3"/>
    <p:sldLayoutId id="2147483843" r:id="rId4"/>
    <p:sldLayoutId id="2147483844" r:id="rId5"/>
    <p:sldLayoutId id="2147483845" r:id="rId6"/>
    <p:sldLayoutId id="2147483846" r:id="rId7"/>
    <p:sldLayoutId id="2147483847" r:id="rId8"/>
    <p:sldLayoutId id="2147483848" r:id="rId9"/>
    <p:sldLayoutId id="2147483849" r:id="rId10"/>
    <p:sldLayoutId id="2147483850" r:id="rId11"/>
    <p:sldLayoutId id="2147483851" r:id="rId12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1"/>
          <p:cNvSpPr txBox="1">
            <a:spLocks noChangeArrowheads="1"/>
          </p:cNvSpPr>
          <p:nvPr/>
        </p:nvSpPr>
        <p:spPr bwMode="auto">
          <a:xfrm>
            <a:off x="4724400" y="6610350"/>
            <a:ext cx="4419600" cy="24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spcBef>
                <a:spcPts val="500"/>
              </a:spcBef>
              <a:buSzPct val="100000"/>
            </a:pPr>
            <a:r>
              <a:rPr lang="en-US" altLang="en-US" sz="800">
                <a:solidFill>
                  <a:srgbClr val="FFFFFF"/>
                </a:solidFill>
                <a:latin typeface="Century Gothic" panose="020B0502020202020204" pitchFamily="34" charset="0"/>
              </a:rPr>
              <a:t>Copyright © 2014 by the McGraw-Hill Companies, Inc. All rights reserved.</a:t>
            </a:r>
          </a:p>
          <a:p>
            <a:pPr algn="r" eaLnBrk="1" hangingPunct="1">
              <a:spcBef>
                <a:spcPts val="500"/>
              </a:spcBef>
              <a:buSzPct val="100000"/>
            </a:pPr>
            <a:endParaRPr lang="en-US" altLang="en-US" sz="800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  <p:sp>
        <p:nvSpPr>
          <p:cNvPr id="30723" name="Title 2"/>
          <p:cNvSpPr txBox="1">
            <a:spLocks/>
          </p:cNvSpPr>
          <p:nvPr/>
        </p:nvSpPr>
        <p:spPr bwMode="auto">
          <a:xfrm>
            <a:off x="2286000" y="3124200"/>
            <a:ext cx="6172200" cy="189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600">
                <a:solidFill>
                  <a:schemeClr val="accent1"/>
                </a:solidFill>
              </a:rPr>
              <a:t>FN 331: Financial Institutions 		     Management</a:t>
            </a:r>
            <a:endParaRPr lang="th-TH" altLang="en-US" sz="3600">
              <a:solidFill>
                <a:schemeClr val="accent1"/>
              </a:solidFill>
              <a:cs typeface="Cordia New" panose="020B0304020202020204" pitchFamily="34" charset="-34"/>
            </a:endParaRPr>
          </a:p>
        </p:txBody>
      </p:sp>
      <p:sp>
        <p:nvSpPr>
          <p:cNvPr id="30724" name="Subtitle 3"/>
          <p:cNvSpPr txBox="1">
            <a:spLocks/>
          </p:cNvSpPr>
          <p:nvPr/>
        </p:nvSpPr>
        <p:spPr bwMode="auto">
          <a:xfrm>
            <a:off x="2286000" y="5003800"/>
            <a:ext cx="61722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/>
            <a:r>
              <a:rPr lang="en-US" altLang="en-US" sz="1800" dirty="0"/>
              <a:t>Class </a:t>
            </a:r>
            <a:r>
              <a:rPr lang="en-US" altLang="en-US" dirty="0"/>
              <a:t>6</a:t>
            </a:r>
            <a:endParaRPr lang="th-TH" altLang="en-US" sz="1800" dirty="0"/>
          </a:p>
        </p:txBody>
      </p:sp>
    </p:spTree>
    <p:extLst>
      <p:ext uri="{BB962C8B-B14F-4D97-AF65-F5344CB8AC3E}">
        <p14:creationId xmlns:p14="http://schemas.microsoft.com/office/powerpoint/2010/main" val="279219957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Overview </a:t>
            </a:r>
          </a:p>
        </p:txBody>
      </p:sp>
      <p:sp>
        <p:nvSpPr>
          <p:cNvPr id="14339" name="Text Box 2"/>
          <p:cNvSpPr txBox="1">
            <a:spLocks noChangeArrowheads="1"/>
          </p:cNvSpPr>
          <p:nvPr/>
        </p:nvSpPr>
        <p:spPr bwMode="auto">
          <a:xfrm>
            <a:off x="457200" y="1295400"/>
            <a:ext cx="8229600" cy="4830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3200">
                <a:solidFill>
                  <a:srgbClr val="333399"/>
                </a:solidFill>
                <a:latin typeface="Century Gothic" panose="020B0502020202020204" pitchFamily="34" charset="0"/>
              </a:rPr>
              <a:t>This chapter discusses mutual funds and hedge funds:</a:t>
            </a:r>
          </a:p>
          <a:p>
            <a:pPr lvl="1" eaLnBrk="1" hangingPunct="1">
              <a:lnSpc>
                <a:spcPct val="90000"/>
              </a:lnSpc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Activities of mutual funds</a:t>
            </a:r>
          </a:p>
          <a:p>
            <a:pPr lvl="1" eaLnBrk="1" hangingPunct="1">
              <a:lnSpc>
                <a:spcPct val="90000"/>
              </a:lnSpc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Size, structure, and composition</a:t>
            </a:r>
          </a:p>
          <a:p>
            <a:pPr lvl="1" eaLnBrk="1" hangingPunct="1">
              <a:lnSpc>
                <a:spcPct val="90000"/>
              </a:lnSpc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Balance sheets and recent trends</a:t>
            </a:r>
          </a:p>
          <a:p>
            <a:pPr lvl="1" eaLnBrk="1" hangingPunct="1">
              <a:lnSpc>
                <a:spcPct val="90000"/>
              </a:lnSpc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Regulation of mutual funds</a:t>
            </a:r>
          </a:p>
          <a:p>
            <a:pPr lvl="1" eaLnBrk="1" hangingPunct="1">
              <a:lnSpc>
                <a:spcPct val="90000"/>
              </a:lnSpc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Global issues </a:t>
            </a:r>
          </a:p>
          <a:p>
            <a:pPr lvl="1" eaLnBrk="1" hangingPunct="1">
              <a:lnSpc>
                <a:spcPct val="90000"/>
              </a:lnSpc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Activities of hedge funds </a:t>
            </a:r>
          </a:p>
          <a:p>
            <a:pPr lvl="1" eaLnBrk="1" hangingPunct="1">
              <a:lnSpc>
                <a:spcPct val="90000"/>
              </a:lnSpc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Regulation of hedge funds</a:t>
            </a:r>
          </a:p>
        </p:txBody>
      </p:sp>
      <p:sp>
        <p:nvSpPr>
          <p:cNvPr id="14340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5-</a:t>
            </a:r>
            <a:fld id="{47AA58E0-CA43-44B3-8DF0-59A916545D81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2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Mutual Funds</a:t>
            </a:r>
          </a:p>
        </p:txBody>
      </p:sp>
      <p:sp>
        <p:nvSpPr>
          <p:cNvPr id="15363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3200">
                <a:solidFill>
                  <a:srgbClr val="333399"/>
                </a:solidFill>
                <a:latin typeface="Century Gothic" panose="020B0502020202020204" pitchFamily="34" charset="0"/>
              </a:rPr>
              <a:t>Diversification opportunities enhanced for small investors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Economies of scale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Predominantly open-ended funds</a:t>
            </a:r>
          </a:p>
        </p:txBody>
      </p:sp>
      <p:sp>
        <p:nvSpPr>
          <p:cNvPr id="15364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5-</a:t>
            </a:r>
            <a:fld id="{28A71909-488A-48E7-BF79-15E8C3B93494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3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1"/>
          <p:cNvSpPr txBox="1">
            <a:spLocks noChangeArrowheads="1"/>
          </p:cNvSpPr>
          <p:nvPr/>
        </p:nvSpPr>
        <p:spPr bwMode="auto">
          <a:xfrm>
            <a:off x="457200" y="381000"/>
            <a:ext cx="8229600" cy="94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Mutual Funds</a:t>
            </a:r>
          </a:p>
        </p:txBody>
      </p:sp>
      <p:sp>
        <p:nvSpPr>
          <p:cNvPr id="16387" name="Text Box 2"/>
          <p:cNvSpPr txBox="1">
            <a:spLocks noChangeArrowheads="1"/>
          </p:cNvSpPr>
          <p:nvPr/>
        </p:nvSpPr>
        <p:spPr bwMode="auto">
          <a:xfrm>
            <a:off x="457200" y="1447800"/>
            <a:ext cx="8229600" cy="4830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3200">
                <a:solidFill>
                  <a:srgbClr val="333399"/>
                </a:solidFill>
                <a:latin typeface="Century Gothic" panose="020B0502020202020204" pitchFamily="34" charset="0"/>
              </a:rPr>
              <a:t>Rapid growth in funds during the 1990s </a:t>
            </a:r>
          </a:p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3200">
                <a:solidFill>
                  <a:srgbClr val="333399"/>
                </a:solidFill>
                <a:latin typeface="Century Gothic" panose="020B0502020202020204" pitchFamily="34" charset="0"/>
              </a:rPr>
              <a:t>Slower rate of growth in the industry in early 2000s than in 1990s 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Trading abuses contributed to slowdown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20 percent drop in assets during 2008</a:t>
            </a:r>
          </a:p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None/>
            </a:pPr>
            <a:endParaRPr lang="en-US" altLang="en-US" sz="3200">
              <a:solidFill>
                <a:srgbClr val="333399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None/>
            </a:pPr>
            <a:endParaRPr lang="en-US" altLang="en-US" sz="3200">
              <a:solidFill>
                <a:srgbClr val="333399"/>
              </a:solidFill>
              <a:latin typeface="Century Gothic" panose="020B0502020202020204" pitchFamily="34" charset="0"/>
            </a:endParaRPr>
          </a:p>
        </p:txBody>
      </p:sp>
      <p:sp>
        <p:nvSpPr>
          <p:cNvPr id="16388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5-</a:t>
            </a:r>
            <a:fld id="{420A40C1-AFA4-497E-8773-646D2335FAAE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4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Mutual Funds</a:t>
            </a:r>
          </a:p>
        </p:txBody>
      </p:sp>
      <p:sp>
        <p:nvSpPr>
          <p:cNvPr id="17411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400" dirty="0">
                <a:solidFill>
                  <a:srgbClr val="333399"/>
                </a:solidFill>
                <a:latin typeface="Century Gothic" panose="020B0502020202020204" pitchFamily="34" charset="0"/>
              </a:rPr>
              <a:t>2012: 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000" dirty="0">
                <a:solidFill>
                  <a:srgbClr val="333399"/>
                </a:solidFill>
                <a:latin typeface="Century Gothic" panose="020B0502020202020204" pitchFamily="34" charset="0"/>
              </a:rPr>
              <a:t>More than 7,000 stock and bond mutual </a:t>
            </a:r>
            <a:r>
              <a:rPr lang="en-US" altLang="en-US" sz="20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companies</a:t>
            </a:r>
          </a:p>
          <a:p>
            <a:pPr lvl="2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0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Money market mutual fund – investing in money market securities with maturity less than 1 year. The fund is very liquid, low risk of default</a:t>
            </a:r>
          </a:p>
          <a:p>
            <a:pPr lvl="2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0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Balance fund – investing in both stock and bonds</a:t>
            </a:r>
            <a:endParaRPr lang="en-US" altLang="en-US" sz="2000" dirty="0">
              <a:solidFill>
                <a:srgbClr val="333399"/>
              </a:solidFill>
              <a:latin typeface="Century Gothic" panose="020B0502020202020204" pitchFamily="34" charset="0"/>
            </a:endParaRP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000" dirty="0">
                <a:solidFill>
                  <a:srgbClr val="333399"/>
                </a:solidFill>
                <a:latin typeface="Century Gothic" panose="020B0502020202020204" pitchFamily="34" charset="0"/>
              </a:rPr>
              <a:t>Total assets of $10.26 trillion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000" dirty="0">
                <a:solidFill>
                  <a:srgbClr val="333399"/>
                </a:solidFill>
                <a:latin typeface="Century Gothic" panose="020B0502020202020204" pitchFamily="34" charset="0"/>
              </a:rPr>
              <a:t>More than 7,600 firms and $12.87 trillion if money market mutual funds included</a:t>
            </a:r>
          </a:p>
        </p:txBody>
      </p:sp>
      <p:sp>
        <p:nvSpPr>
          <p:cNvPr id="17412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5-</a:t>
            </a:r>
            <a:fld id="{15200424-B99F-4D3E-B525-DACE5609A5B4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5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1"/>
          <p:cNvSpPr txBox="1">
            <a:spLocks noChangeArrowheads="1"/>
          </p:cNvSpPr>
          <p:nvPr/>
        </p:nvSpPr>
        <p:spPr bwMode="auto">
          <a:xfrm>
            <a:off x="228600" y="274638"/>
            <a:ext cx="8686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000">
                <a:solidFill>
                  <a:srgbClr val="990033"/>
                </a:solidFill>
                <a:latin typeface="Century Gothic" panose="020B0502020202020204" pitchFamily="34" charset="0"/>
              </a:rPr>
              <a:t>Size, Structure, and Composition</a:t>
            </a:r>
          </a:p>
        </p:txBody>
      </p:sp>
      <p:sp>
        <p:nvSpPr>
          <p:cNvPr id="18435" name="Text Box 2"/>
          <p:cNvSpPr txBox="1">
            <a:spLocks noChangeArrowheads="1"/>
          </p:cNvSpPr>
          <p:nvPr/>
        </p:nvSpPr>
        <p:spPr bwMode="auto">
          <a:xfrm>
            <a:off x="457200" y="1752600"/>
            <a:ext cx="8229600" cy="437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 dirty="0">
                <a:solidFill>
                  <a:srgbClr val="333399"/>
                </a:solidFill>
                <a:latin typeface="Century Gothic" panose="020B0502020202020204" pitchFamily="34" charset="0"/>
              </a:rPr>
              <a:t>First mutual fund: Boston, 1924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sz="2000" dirty="0">
                <a:solidFill>
                  <a:srgbClr val="333399"/>
                </a:solidFill>
                <a:latin typeface="Century Gothic" panose="020B0502020202020204" pitchFamily="34" charset="0"/>
              </a:rPr>
              <a:t>Slow growth, initially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 dirty="0">
                <a:solidFill>
                  <a:srgbClr val="333399"/>
                </a:solidFill>
                <a:latin typeface="Century Gothic" panose="020B0502020202020204" pitchFamily="34" charset="0"/>
              </a:rPr>
              <a:t>Advent of money market mutual funds, 1972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sz="20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Regulation Q – to impose the cap of interest on both deposit and lending in order to prevent the depository institutions to undertake risky transactions without considering the depositor’s principal.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sz="20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In 1970s, the Treasury bills offering more than 17% due to inflation already at 16%, and money market mutual fund being established in order to allow the retail investors to able to buy Treasury assets.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endParaRPr lang="en-US" altLang="en-US" sz="2000" dirty="0" smtClean="0">
              <a:solidFill>
                <a:srgbClr val="333399"/>
              </a:solidFill>
              <a:latin typeface="Century Gothic" panose="020B0502020202020204" pitchFamily="34" charset="0"/>
            </a:endParaRP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None/>
            </a:pPr>
            <a:endParaRPr lang="en-US" altLang="en-US" sz="2400" dirty="0">
              <a:solidFill>
                <a:srgbClr val="333399"/>
              </a:solidFill>
              <a:latin typeface="Century Gothic" panose="020B0502020202020204" pitchFamily="34" charset="0"/>
            </a:endParaRPr>
          </a:p>
        </p:txBody>
      </p:sp>
      <p:sp>
        <p:nvSpPr>
          <p:cNvPr id="18436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5-</a:t>
            </a:r>
            <a:fld id="{352C1CA4-16E4-4258-9E4C-0C185D0B41F6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6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325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000">
                <a:solidFill>
                  <a:srgbClr val="990033"/>
                </a:solidFill>
                <a:latin typeface="Century Gothic" panose="020B0502020202020204" pitchFamily="34" charset="0"/>
              </a:rPr>
              <a:t>Size, Structure, and Composition</a:t>
            </a:r>
          </a:p>
        </p:txBody>
      </p:sp>
      <p:sp>
        <p:nvSpPr>
          <p:cNvPr id="19459" name="Text Box 2"/>
          <p:cNvSpPr txBox="1">
            <a:spLocks noChangeArrowheads="1"/>
          </p:cNvSpPr>
          <p:nvPr/>
        </p:nvSpPr>
        <p:spPr bwMode="auto">
          <a:xfrm>
            <a:off x="152400" y="1676400"/>
            <a:ext cx="8229600" cy="4052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Total net assets in mutual funds: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1940: $0.5 billion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1990: $1,065.2 billion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2000: $6,964.6 billion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2007: $12,001.5 billion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2008: Dropped to $9,603.6 billion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2009: $11,113.0 billion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2010: $11,831.9 billion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2012: $13,045.2 billion</a:t>
            </a:r>
          </a:p>
        </p:txBody>
      </p:sp>
      <p:sp>
        <p:nvSpPr>
          <p:cNvPr id="19460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5-</a:t>
            </a:r>
            <a:fld id="{851E4A92-6B48-4CA0-B711-4246205F9871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7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Structure</a:t>
            </a:r>
          </a:p>
        </p:txBody>
      </p:sp>
      <p:sp>
        <p:nvSpPr>
          <p:cNvPr id="20483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5173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400" dirty="0">
                <a:solidFill>
                  <a:srgbClr val="333399"/>
                </a:solidFill>
                <a:latin typeface="Century Gothic" panose="020B0502020202020204" pitchFamily="34" charset="0"/>
              </a:rPr>
              <a:t>Institutional funds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000" dirty="0">
                <a:solidFill>
                  <a:srgbClr val="333399"/>
                </a:solidFill>
                <a:latin typeface="Century Gothic" panose="020B0502020202020204" pitchFamily="34" charset="0"/>
              </a:rPr>
              <a:t>80 percent of retirement plan </a:t>
            </a:r>
            <a:r>
              <a:rPr lang="en-US" altLang="en-US" sz="20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investments (from pension fund / provident fund contribution, insurance premium for long-term investment)</a:t>
            </a:r>
            <a:endParaRPr lang="en-US" altLang="en-US" sz="2000" dirty="0">
              <a:solidFill>
                <a:srgbClr val="333399"/>
              </a:solidFill>
              <a:latin typeface="Century Gothic" panose="020B0502020202020204" pitchFamily="34" charset="0"/>
            </a:endParaRP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000" dirty="0">
                <a:solidFill>
                  <a:srgbClr val="333399"/>
                </a:solidFill>
                <a:latin typeface="Century Gothic" panose="020B0502020202020204" pitchFamily="34" charset="0"/>
              </a:rPr>
              <a:t>Low costs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dirty="0">
                <a:solidFill>
                  <a:srgbClr val="333399"/>
                </a:solidFill>
                <a:latin typeface="Century Gothic" panose="020B0502020202020204" pitchFamily="34" charset="0"/>
              </a:rPr>
              <a:t>No additional distribution fees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000" dirty="0">
                <a:solidFill>
                  <a:srgbClr val="333399"/>
                </a:solidFill>
                <a:latin typeface="Century Gothic" panose="020B0502020202020204" pitchFamily="34" charset="0"/>
              </a:rPr>
              <a:t>Risk levels set by retirement plan sponsors</a:t>
            </a:r>
          </a:p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400" dirty="0">
                <a:solidFill>
                  <a:srgbClr val="333399"/>
                </a:solidFill>
                <a:latin typeface="Century Gothic" panose="020B0502020202020204" pitchFamily="34" charset="0"/>
              </a:rPr>
              <a:t>Low barriers to entry in mutual fund industry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000" dirty="0">
                <a:solidFill>
                  <a:srgbClr val="333399"/>
                </a:solidFill>
                <a:latin typeface="Century Gothic" panose="020B0502020202020204" pitchFamily="34" charset="0"/>
              </a:rPr>
              <a:t>Low concentration ratio and considerable </a:t>
            </a:r>
            <a:r>
              <a:rPr lang="en-US" altLang="en-US" sz="20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competition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0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No hindrance in opening mutual funds because the government foresee as investment savings rather than competition</a:t>
            </a:r>
            <a:endParaRPr lang="en-US" altLang="en-US" sz="2000" dirty="0">
              <a:solidFill>
                <a:srgbClr val="333399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None/>
            </a:pPr>
            <a:endParaRPr lang="en-US" altLang="en-US" sz="2400" dirty="0">
              <a:solidFill>
                <a:srgbClr val="333399"/>
              </a:solidFill>
              <a:latin typeface="Century Gothic" panose="020B0502020202020204" pitchFamily="34" charset="0"/>
            </a:endParaRPr>
          </a:p>
        </p:txBody>
      </p:sp>
      <p:sp>
        <p:nvSpPr>
          <p:cNvPr id="20484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5-</a:t>
            </a:r>
            <a:fld id="{46B1E541-466A-422E-95FC-F65A3BE703B1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8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325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000">
                <a:solidFill>
                  <a:srgbClr val="990033"/>
                </a:solidFill>
                <a:latin typeface="Century Gothic" panose="020B0502020202020204" pitchFamily="34" charset="0"/>
              </a:rPr>
              <a:t>Size, Structure, and Composition</a:t>
            </a:r>
          </a:p>
        </p:txBody>
      </p:sp>
      <p:sp>
        <p:nvSpPr>
          <p:cNvPr id="21507" name="Text Box 2"/>
          <p:cNvSpPr txBox="1">
            <a:spLocks noChangeArrowheads="1"/>
          </p:cNvSpPr>
          <p:nvPr/>
        </p:nvSpPr>
        <p:spPr bwMode="auto">
          <a:xfrm>
            <a:off x="381000" y="1752600"/>
            <a:ext cx="8458200" cy="464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By asset size, mutual fund industry second most important FI group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Recent inroads by commercial banks and insurance companies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Mellon purchase of Dreyfus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As of 2012, banks managed approximately 7% of mutual fund assets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State Farm (more than 9,000 agents)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As of 2012, insurance companies managed approximately 5% of mutual fund assets</a:t>
            </a:r>
          </a:p>
        </p:txBody>
      </p:sp>
      <p:sp>
        <p:nvSpPr>
          <p:cNvPr id="21508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5-</a:t>
            </a:r>
            <a:fld id="{E26C78C4-1E96-4159-8912-02AA04E8D53E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9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1"/>
          <p:cNvSpPr txBox="1">
            <a:spLocks noChangeArrowheads="1"/>
          </p:cNvSpPr>
          <p:nvPr/>
        </p:nvSpPr>
        <p:spPr bwMode="auto">
          <a:xfrm>
            <a:off x="609600" y="3810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3200">
                <a:solidFill>
                  <a:srgbClr val="990033"/>
                </a:solidFill>
                <a:latin typeface="Century Gothic" panose="020B0502020202020204" pitchFamily="34" charset="0"/>
              </a:rPr>
              <a:t>        Assets of Major FIs: 1990, 2007, 2012</a:t>
            </a:r>
          </a:p>
        </p:txBody>
      </p:sp>
      <p:sp>
        <p:nvSpPr>
          <p:cNvPr id="22531" name="Text Box 2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5-</a:t>
            </a:r>
            <a:fld id="{4ACF8FA1-A241-445C-A8D8-A506D69312CC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10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253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371600"/>
            <a:ext cx="7543800" cy="488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Types of Mutual Funds</a:t>
            </a:r>
          </a:p>
        </p:txBody>
      </p:sp>
      <p:sp>
        <p:nvSpPr>
          <p:cNvPr id="23555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759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 dirty="0">
                <a:solidFill>
                  <a:srgbClr val="333399"/>
                </a:solidFill>
                <a:latin typeface="Century Gothic" panose="020B0502020202020204" pitchFamily="34" charset="0"/>
              </a:rPr>
              <a:t>Types of long-term funds: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 dirty="0">
                <a:solidFill>
                  <a:srgbClr val="333399"/>
                </a:solidFill>
                <a:latin typeface="Century Gothic" panose="020B0502020202020204" pitchFamily="34" charset="0"/>
              </a:rPr>
              <a:t>Bond funds, equity funds, hybrid funds</a:t>
            </a:r>
          </a:p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 dirty="0">
                <a:solidFill>
                  <a:srgbClr val="333399"/>
                </a:solidFill>
                <a:latin typeface="Century Gothic" panose="020B0502020202020204" pitchFamily="34" charset="0"/>
              </a:rPr>
              <a:t>Volatility of long-term funds share: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 dirty="0">
                <a:solidFill>
                  <a:srgbClr val="333399"/>
                </a:solidFill>
                <a:latin typeface="Century Gothic" panose="020B0502020202020204" pitchFamily="34" charset="0"/>
              </a:rPr>
              <a:t>74.3% of mutual fund assets, 1999	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 dirty="0">
                <a:solidFill>
                  <a:srgbClr val="333399"/>
                </a:solidFill>
                <a:latin typeface="Century Gothic" panose="020B0502020202020204" pitchFamily="34" charset="0"/>
              </a:rPr>
              <a:t>2002, long-term funds dropped to 62.1% of assets, losing ground to </a:t>
            </a:r>
            <a:r>
              <a:rPr lang="en-US" altLang="en-US" sz="24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MMMFs (Money Market Mutual Funds – T-bill offering very low interest rate)</a:t>
            </a:r>
            <a:endParaRPr lang="en-US" altLang="en-US" sz="2400" dirty="0">
              <a:solidFill>
                <a:srgbClr val="333399"/>
              </a:solidFill>
              <a:latin typeface="Century Gothic" panose="020B0502020202020204" pitchFamily="34" charset="0"/>
            </a:endParaRP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 dirty="0">
                <a:solidFill>
                  <a:srgbClr val="333399"/>
                </a:solidFill>
                <a:latin typeface="Century Gothic" panose="020B0502020202020204" pitchFamily="34" charset="0"/>
              </a:rPr>
              <a:t>72.1% in 2007, 59.1% in 2008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 dirty="0">
                <a:solidFill>
                  <a:srgbClr val="333399"/>
                </a:solidFill>
                <a:latin typeface="Century Gothic" panose="020B0502020202020204" pitchFamily="34" charset="0"/>
              </a:rPr>
              <a:t>68.1% in 2009, 78.7% in 2012</a:t>
            </a:r>
          </a:p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None/>
            </a:pPr>
            <a:endParaRPr lang="en-US" altLang="en-US" sz="2800" dirty="0">
              <a:solidFill>
                <a:srgbClr val="333399"/>
              </a:solidFill>
              <a:latin typeface="Century Gothic" panose="020B0502020202020204" pitchFamily="34" charset="0"/>
            </a:endParaRPr>
          </a:p>
        </p:txBody>
      </p:sp>
      <p:sp>
        <p:nvSpPr>
          <p:cNvPr id="23556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5-</a:t>
            </a:r>
            <a:fld id="{63948E1B-CDFA-4B93-9E92-6D790B56D903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11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Share of Long Term Funds</a:t>
            </a:r>
          </a:p>
        </p:txBody>
      </p:sp>
      <p:sp>
        <p:nvSpPr>
          <p:cNvPr id="24579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 dirty="0">
                <a:solidFill>
                  <a:srgbClr val="333399"/>
                </a:solidFill>
                <a:latin typeface="Century Gothic" panose="020B0502020202020204" pitchFamily="34" charset="0"/>
              </a:rPr>
              <a:t>If MMMFs uninsured: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 dirty="0">
                <a:solidFill>
                  <a:srgbClr val="333399"/>
                </a:solidFill>
                <a:latin typeface="Century Gothic" panose="020B0502020202020204" pitchFamily="34" charset="0"/>
              </a:rPr>
              <a:t>Higher </a:t>
            </a:r>
            <a:r>
              <a:rPr lang="en-US" altLang="en-US" sz="24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returns compared to deposits because MMMFs are not principal protected</a:t>
            </a:r>
            <a:endParaRPr lang="en-US" altLang="en-US" sz="2400" dirty="0">
              <a:solidFill>
                <a:srgbClr val="333399"/>
              </a:solidFill>
              <a:latin typeface="Century Gothic" panose="020B0502020202020204" pitchFamily="34" charset="0"/>
            </a:endParaRP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 dirty="0">
                <a:solidFill>
                  <a:srgbClr val="333399"/>
                </a:solidFill>
                <a:latin typeface="Century Gothic" panose="020B0502020202020204" pitchFamily="34" charset="0"/>
              </a:rPr>
              <a:t>September 2008: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sz="2000" dirty="0">
                <a:solidFill>
                  <a:srgbClr val="333399"/>
                </a:solidFill>
                <a:latin typeface="Century Gothic" panose="020B0502020202020204" pitchFamily="34" charset="0"/>
              </a:rPr>
              <a:t>Risk aversion of investors changed 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sz="2000" dirty="0">
                <a:solidFill>
                  <a:srgbClr val="333399"/>
                </a:solidFill>
                <a:latin typeface="Century Gothic" panose="020B0502020202020204" pitchFamily="34" charset="0"/>
              </a:rPr>
              <a:t>Run on Reserve Primary Fund (due to Lehman Brothers link) </a:t>
            </a:r>
          </a:p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 dirty="0">
                <a:solidFill>
                  <a:srgbClr val="333399"/>
                </a:solidFill>
                <a:latin typeface="Century Gothic" panose="020B0502020202020204" pitchFamily="34" charset="0"/>
              </a:rPr>
              <a:t>Temporary extension of government insurance to MMMFs during the crisis</a:t>
            </a:r>
          </a:p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None/>
            </a:pPr>
            <a:endParaRPr lang="en-US" altLang="en-US" sz="2800" dirty="0">
              <a:solidFill>
                <a:srgbClr val="333399"/>
              </a:solidFill>
              <a:latin typeface="Century Gothic" panose="020B0502020202020204" pitchFamily="34" charset="0"/>
            </a:endParaRPr>
          </a:p>
        </p:txBody>
      </p:sp>
      <p:sp>
        <p:nvSpPr>
          <p:cNvPr id="24580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5-</a:t>
            </a:r>
            <a:fld id="{0FAF83B7-CBAD-4B77-8199-768AD15C09D3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12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020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000">
                <a:solidFill>
                  <a:srgbClr val="990033"/>
                </a:solidFill>
                <a:latin typeface="Century Gothic" panose="020B0502020202020204" pitchFamily="34" charset="0"/>
              </a:rPr>
              <a:t>Mutual Funds</a:t>
            </a:r>
          </a:p>
        </p:txBody>
      </p:sp>
      <p:sp>
        <p:nvSpPr>
          <p:cNvPr id="25603" name="Text Box 2"/>
          <p:cNvSpPr txBox="1">
            <a:spLocks noChangeArrowheads="1"/>
          </p:cNvSpPr>
          <p:nvPr/>
        </p:nvSpPr>
        <p:spPr bwMode="auto">
          <a:xfrm>
            <a:off x="457200" y="1143000"/>
            <a:ext cx="8229600" cy="525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3200">
                <a:solidFill>
                  <a:srgbClr val="333399"/>
                </a:solidFill>
                <a:latin typeface="Century Gothic" panose="020B0502020202020204" pitchFamily="34" charset="0"/>
              </a:rPr>
              <a:t>Money market mutual funds </a:t>
            </a:r>
          </a:p>
          <a:p>
            <a:pPr lvl="1" eaLnBrk="1" hangingPunct="1">
              <a:lnSpc>
                <a:spcPct val="90000"/>
              </a:lnSpc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25.7% of assets, 1999</a:t>
            </a:r>
          </a:p>
          <a:p>
            <a:pPr lvl="1" eaLnBrk="1" hangingPunct="1">
              <a:lnSpc>
                <a:spcPct val="90000"/>
              </a:lnSpc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37.9% of assets, 2002</a:t>
            </a:r>
          </a:p>
          <a:p>
            <a:pPr lvl="1" eaLnBrk="1" hangingPunct="1">
              <a:lnSpc>
                <a:spcPct val="90000"/>
              </a:lnSpc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27.9% in 2007, 40.9% in 2008</a:t>
            </a:r>
          </a:p>
          <a:p>
            <a:pPr lvl="1" eaLnBrk="1" hangingPunct="1">
              <a:lnSpc>
                <a:spcPct val="90000"/>
              </a:lnSpc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31.9% in 2009, 21.3% in 2012</a:t>
            </a:r>
          </a:p>
          <a:p>
            <a:pPr eaLnBrk="1" hangingPunct="1">
              <a:lnSpc>
                <a:spcPct val="90000"/>
              </a:lnSpc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3200">
                <a:solidFill>
                  <a:srgbClr val="333399"/>
                </a:solidFill>
                <a:latin typeface="Century Gothic" panose="020B0502020202020204" pitchFamily="34" charset="0"/>
              </a:rPr>
              <a:t>As of 2012, 44.4 percent of US households owned mutual funds</a:t>
            </a:r>
          </a:p>
          <a:p>
            <a:pPr lvl="1" eaLnBrk="1" hangingPunct="1">
              <a:lnSpc>
                <a:spcPct val="90000"/>
              </a:lnSpc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Down from 52 percent in 2001</a:t>
            </a:r>
          </a:p>
        </p:txBody>
      </p:sp>
      <p:sp>
        <p:nvSpPr>
          <p:cNvPr id="25604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5-</a:t>
            </a:r>
            <a:fld id="{7AD45427-2F17-4D54-AB0D-EE37263FCFA3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13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2800">
                <a:solidFill>
                  <a:srgbClr val="990033"/>
                </a:solidFill>
                <a:latin typeface="Century Gothic" panose="020B0502020202020204" pitchFamily="34" charset="0"/>
              </a:rPr>
              <a:t>Interest Rate Spread and Net New Cash Flow to MMMFs</a:t>
            </a:r>
          </a:p>
        </p:txBody>
      </p:sp>
      <p:sp>
        <p:nvSpPr>
          <p:cNvPr id="26627" name="Text Box 2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5-</a:t>
            </a:r>
            <a:fld id="{7F65E403-66BB-446D-8B3B-479AFDC742E1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14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363" y="1371600"/>
            <a:ext cx="7462837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Overview of Mutual Funds</a:t>
            </a:r>
          </a:p>
        </p:txBody>
      </p:sp>
      <p:sp>
        <p:nvSpPr>
          <p:cNvPr id="27651" name="Text Box 2"/>
          <p:cNvSpPr txBox="1">
            <a:spLocks noChangeArrowheads="1"/>
          </p:cNvSpPr>
          <p:nvPr/>
        </p:nvSpPr>
        <p:spPr bwMode="auto">
          <a:xfrm>
            <a:off x="457200" y="1219200"/>
            <a:ext cx="8229600" cy="5051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Objectives (and adherence to stated objectives), rates of return, and risk characteristics vary</a:t>
            </a:r>
          </a:p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3200">
                <a:solidFill>
                  <a:srgbClr val="333399"/>
                </a:solidFill>
                <a:latin typeface="Century Gothic" panose="020B0502020202020204" pitchFamily="34" charset="0"/>
              </a:rPr>
              <a:t>Examples: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Capital appreciation funds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World equity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Corporate bond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High-yield bond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World bond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Government bond</a:t>
            </a:r>
          </a:p>
        </p:txBody>
      </p:sp>
      <p:sp>
        <p:nvSpPr>
          <p:cNvPr id="27652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5-</a:t>
            </a:r>
            <a:fld id="{D41616E7-385F-4621-875B-85FC93BFD894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15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Returns to Mutual Funds</a:t>
            </a:r>
          </a:p>
        </p:txBody>
      </p:sp>
      <p:sp>
        <p:nvSpPr>
          <p:cNvPr id="28675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 dirty="0">
                <a:solidFill>
                  <a:srgbClr val="333399"/>
                </a:solidFill>
                <a:latin typeface="Century Gothic" panose="020B0502020202020204" pitchFamily="34" charset="0"/>
              </a:rPr>
              <a:t>Income and dividends of underlying portfolio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 dirty="0">
                <a:solidFill>
                  <a:srgbClr val="333399"/>
                </a:solidFill>
                <a:latin typeface="Century Gothic" panose="020B0502020202020204" pitchFamily="34" charset="0"/>
              </a:rPr>
              <a:t>Capital gains on trades by mutual fund management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 dirty="0">
                <a:solidFill>
                  <a:srgbClr val="333399"/>
                </a:solidFill>
                <a:latin typeface="Century Gothic" panose="020B0502020202020204" pitchFamily="34" charset="0"/>
              </a:rPr>
              <a:t>Capital appreciation in values of assets held in the portfolio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sz="20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Marked-to-market – to reflect the actual value of the assets in the portfolio on daily basis, unrealized gain/loss.</a:t>
            </a:r>
            <a:endParaRPr lang="en-US" altLang="en-US" sz="2000" dirty="0">
              <a:solidFill>
                <a:srgbClr val="333399"/>
              </a:solidFill>
              <a:latin typeface="Century Gothic" panose="020B0502020202020204" pitchFamily="34" charset="0"/>
            </a:endParaRP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sz="2000" dirty="0">
                <a:solidFill>
                  <a:srgbClr val="333399"/>
                </a:solidFill>
                <a:latin typeface="Century Gothic" panose="020B0502020202020204" pitchFamily="34" charset="0"/>
              </a:rPr>
              <a:t>Net asset value (NAV</a:t>
            </a:r>
            <a:r>
              <a:rPr lang="en-US" altLang="en-US" sz="20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) – value of equity in mutual fund divided by number of shares outstanding</a:t>
            </a:r>
            <a:endParaRPr lang="en-US" altLang="en-US" sz="2000" dirty="0">
              <a:solidFill>
                <a:srgbClr val="333399"/>
              </a:solidFill>
              <a:latin typeface="Century Gothic" panose="020B0502020202020204" pitchFamily="34" charset="0"/>
            </a:endParaRPr>
          </a:p>
        </p:txBody>
      </p:sp>
      <p:sp>
        <p:nvSpPr>
          <p:cNvPr id="28676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5-</a:t>
            </a:r>
            <a:fld id="{0A6091CE-6FD0-4D62-9E75-11CE2D7FF193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16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Types of Funds</a:t>
            </a:r>
          </a:p>
        </p:txBody>
      </p:sp>
      <p:sp>
        <p:nvSpPr>
          <p:cNvPr id="30723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 dirty="0">
                <a:solidFill>
                  <a:srgbClr val="333399"/>
                </a:solidFill>
                <a:latin typeface="Century Gothic" panose="020B0502020202020204" pitchFamily="34" charset="0"/>
              </a:rPr>
              <a:t>Open-ended funds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sz="2000" dirty="0">
                <a:solidFill>
                  <a:srgbClr val="333399"/>
                </a:solidFill>
                <a:latin typeface="Century Gothic" panose="020B0502020202020204" pitchFamily="34" charset="0"/>
              </a:rPr>
              <a:t>Comparable to most corporate securities traded on stock exchanges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 dirty="0">
                <a:solidFill>
                  <a:srgbClr val="333399"/>
                </a:solidFill>
                <a:latin typeface="Century Gothic" panose="020B0502020202020204" pitchFamily="34" charset="0"/>
              </a:rPr>
              <a:t>Closed-end investment companies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sz="2000" dirty="0">
                <a:solidFill>
                  <a:srgbClr val="333399"/>
                </a:solidFill>
                <a:latin typeface="Century Gothic" panose="020B0502020202020204" pitchFamily="34" charset="0"/>
              </a:rPr>
              <a:t>Fixed number of shares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sz="2000" dirty="0">
                <a:solidFill>
                  <a:srgbClr val="333399"/>
                </a:solidFill>
                <a:latin typeface="Century Gothic" panose="020B0502020202020204" pitchFamily="34" charset="0"/>
              </a:rPr>
              <a:t>Example: REITs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sz="2000" dirty="0">
                <a:solidFill>
                  <a:srgbClr val="333399"/>
                </a:solidFill>
                <a:latin typeface="Century Gothic" panose="020B0502020202020204" pitchFamily="34" charset="0"/>
              </a:rPr>
              <a:t>May trade at premium or </a:t>
            </a:r>
            <a:r>
              <a:rPr lang="en-US" altLang="en-US" sz="20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discount (but liquidity will be less than the open-ended funds)</a:t>
            </a:r>
            <a:endParaRPr lang="en-US" altLang="en-US" sz="2000" dirty="0">
              <a:solidFill>
                <a:srgbClr val="333399"/>
              </a:solidFill>
              <a:latin typeface="Century Gothic" panose="020B0502020202020204" pitchFamily="34" charset="0"/>
            </a:endParaRP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sz="2000" dirty="0">
                <a:solidFill>
                  <a:srgbClr val="333399"/>
                </a:solidFill>
                <a:latin typeface="Century Gothic" panose="020B0502020202020204" pitchFamily="34" charset="0"/>
              </a:rPr>
              <a:t>Exchange traded funds (ETFs</a:t>
            </a:r>
            <a:r>
              <a:rPr lang="en-US" altLang="en-US" sz="20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) – innovative financial products, having combining features of mutual funds and stocks</a:t>
            </a:r>
            <a:endParaRPr lang="en-US" altLang="en-US" sz="2000" dirty="0">
              <a:solidFill>
                <a:srgbClr val="333399"/>
              </a:solidFill>
              <a:latin typeface="Century Gothic" panose="020B0502020202020204" pitchFamily="34" charset="0"/>
            </a:endParaRP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 dirty="0">
                <a:solidFill>
                  <a:srgbClr val="333399"/>
                </a:solidFill>
                <a:latin typeface="Century Gothic" panose="020B0502020202020204" pitchFamily="34" charset="0"/>
              </a:rPr>
              <a:t>Load versus no-load funds</a:t>
            </a:r>
          </a:p>
        </p:txBody>
      </p:sp>
      <p:sp>
        <p:nvSpPr>
          <p:cNvPr id="30724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5-</a:t>
            </a:r>
            <a:fld id="{F0813E54-E05A-47D1-BD29-82E5D76D40B0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17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 dirty="0" smtClean="0">
                <a:solidFill>
                  <a:srgbClr val="990033"/>
                </a:solidFill>
                <a:latin typeface="Century Gothic" panose="020B0502020202020204" pitchFamily="34" charset="0"/>
              </a:rPr>
              <a:t>Load versus no-load funds</a:t>
            </a:r>
            <a:endParaRPr lang="en-US" altLang="en-US" sz="4400" dirty="0">
              <a:solidFill>
                <a:srgbClr val="990033"/>
              </a:solidFill>
              <a:latin typeface="Century Gothic" panose="020B0502020202020204" pitchFamily="34" charset="0"/>
            </a:endParaRPr>
          </a:p>
        </p:txBody>
      </p:sp>
      <p:sp>
        <p:nvSpPr>
          <p:cNvPr id="30723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Load fund – mutual fund with upfront sales or commission charge to be paid by investors.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No-load funds – mutual fund that does not charge upfront fees or commission charges on the sales to investors.</a:t>
            </a:r>
          </a:p>
        </p:txBody>
      </p:sp>
      <p:sp>
        <p:nvSpPr>
          <p:cNvPr id="30724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5-</a:t>
            </a:r>
            <a:fld id="{F0813E54-E05A-47D1-BD29-82E5D76D40B0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18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641874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3200">
                <a:solidFill>
                  <a:srgbClr val="990033"/>
                </a:solidFill>
                <a:latin typeface="Century Gothic" panose="020B0502020202020204" pitchFamily="34" charset="0"/>
              </a:rPr>
              <a:t>Load versus No-Load: Share of Assets</a:t>
            </a:r>
          </a:p>
        </p:txBody>
      </p:sp>
      <p:sp>
        <p:nvSpPr>
          <p:cNvPr id="31747" name="Text Box 2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5-</a:t>
            </a:r>
            <a:fld id="{3D419755-DD5E-4259-B460-05B2FE2CC14C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19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3174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371600"/>
            <a:ext cx="7772400" cy="48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Mutual Fund Costs</a:t>
            </a:r>
          </a:p>
        </p:txBody>
      </p:sp>
      <p:sp>
        <p:nvSpPr>
          <p:cNvPr id="32771" name="Text Box 2"/>
          <p:cNvSpPr txBox="1">
            <a:spLocks noChangeArrowheads="1"/>
          </p:cNvSpPr>
          <p:nvPr/>
        </p:nvSpPr>
        <p:spPr bwMode="auto">
          <a:xfrm>
            <a:off x="457200" y="1295400"/>
            <a:ext cx="8229600" cy="5170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3200" dirty="0">
                <a:solidFill>
                  <a:srgbClr val="333399"/>
                </a:solidFill>
                <a:latin typeface="Century Gothic" panose="020B0502020202020204" pitchFamily="34" charset="0"/>
              </a:rPr>
              <a:t>Two types of fees:</a:t>
            </a:r>
          </a:p>
          <a:p>
            <a:pPr lvl="1" eaLnBrk="1" hangingPunct="1">
              <a:lnSpc>
                <a:spcPct val="90000"/>
              </a:lnSpc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 dirty="0">
                <a:solidFill>
                  <a:srgbClr val="333399"/>
                </a:solidFill>
                <a:latin typeface="Century Gothic" panose="020B0502020202020204" pitchFamily="34" charset="0"/>
              </a:rPr>
              <a:t>Sales loads</a:t>
            </a:r>
          </a:p>
          <a:p>
            <a:pPr lvl="2" eaLnBrk="1" hangingPunct="1">
              <a:lnSpc>
                <a:spcPct val="90000"/>
              </a:lnSpc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sz="2400" dirty="0">
                <a:solidFill>
                  <a:srgbClr val="333399"/>
                </a:solidFill>
                <a:latin typeface="Century Gothic" panose="020B0502020202020204" pitchFamily="34" charset="0"/>
              </a:rPr>
              <a:t>Generally, negative effect on performance outweighs benefits</a:t>
            </a:r>
          </a:p>
          <a:p>
            <a:pPr lvl="2" eaLnBrk="1" hangingPunct="1">
              <a:lnSpc>
                <a:spcPct val="90000"/>
              </a:lnSpc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sz="2400" dirty="0">
                <a:solidFill>
                  <a:srgbClr val="333399"/>
                </a:solidFill>
                <a:latin typeface="Century Gothic" panose="020B0502020202020204" pitchFamily="34" charset="0"/>
              </a:rPr>
              <a:t>Short term versus long term investment horizon alters impact of loads on cost</a:t>
            </a:r>
          </a:p>
          <a:p>
            <a:pPr lvl="1" eaLnBrk="1" hangingPunct="1">
              <a:lnSpc>
                <a:spcPct val="90000"/>
              </a:lnSpc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 dirty="0">
                <a:solidFill>
                  <a:srgbClr val="333399"/>
                </a:solidFill>
                <a:latin typeface="Century Gothic" panose="020B0502020202020204" pitchFamily="34" charset="0"/>
              </a:rPr>
              <a:t>Fund operating expenses</a:t>
            </a:r>
          </a:p>
          <a:p>
            <a:pPr lvl="2" eaLnBrk="1" hangingPunct="1">
              <a:lnSpc>
                <a:spcPct val="90000"/>
              </a:lnSpc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sz="2400" dirty="0">
                <a:solidFill>
                  <a:srgbClr val="333399"/>
                </a:solidFill>
                <a:latin typeface="Century Gothic" panose="020B0502020202020204" pitchFamily="34" charset="0"/>
              </a:rPr>
              <a:t>Management fee</a:t>
            </a:r>
          </a:p>
          <a:p>
            <a:pPr lvl="2" eaLnBrk="1" hangingPunct="1">
              <a:lnSpc>
                <a:spcPct val="90000"/>
              </a:lnSpc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sz="24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Fees in relation to distribution and other operating costs of mutual fund shares</a:t>
            </a:r>
            <a:endParaRPr lang="en-US" altLang="en-US" sz="2400" dirty="0">
              <a:solidFill>
                <a:srgbClr val="333399"/>
              </a:solidFill>
              <a:latin typeface="Century Gothic" panose="020B0502020202020204" pitchFamily="34" charset="0"/>
            </a:endParaRPr>
          </a:p>
        </p:txBody>
      </p:sp>
      <p:sp>
        <p:nvSpPr>
          <p:cNvPr id="32772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5-</a:t>
            </a:r>
            <a:fld id="{BA9DBA21-B47F-4E60-9A59-EABBB8E17AA1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20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Balance Sheet and Trends</a:t>
            </a:r>
          </a:p>
        </p:txBody>
      </p:sp>
      <p:sp>
        <p:nvSpPr>
          <p:cNvPr id="33795" name="Text Box 2"/>
          <p:cNvSpPr txBox="1">
            <a:spLocks noChangeArrowheads="1"/>
          </p:cNvSpPr>
          <p:nvPr/>
        </p:nvSpPr>
        <p:spPr bwMode="auto">
          <a:xfrm>
            <a:off x="304800" y="1295400"/>
            <a:ext cx="8534400" cy="50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3200">
                <a:solidFill>
                  <a:srgbClr val="333399"/>
                </a:solidFill>
                <a:latin typeface="Century Gothic" panose="020B0502020202020204" pitchFamily="34" charset="0"/>
              </a:rPr>
              <a:t>Money Market Funds (MMFs)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Key assets are short-term securities (consistent with deposit-like nature)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2012: $2,076.9 billion (82.8% of total assets)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2008: flight to safety, out of corporate and foreign bonds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Most have share values fixed at $1 and adjust number of shares owned by the investor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Significant liquidity risk highlighted during crisis</a:t>
            </a:r>
          </a:p>
        </p:txBody>
      </p:sp>
      <p:sp>
        <p:nvSpPr>
          <p:cNvPr id="33796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5-</a:t>
            </a:r>
            <a:fld id="{A899151D-82C7-40D9-9674-FA005647D4CF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21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Balance Sheet and Trends</a:t>
            </a:r>
          </a:p>
        </p:txBody>
      </p:sp>
      <p:sp>
        <p:nvSpPr>
          <p:cNvPr id="34819" name="Text Box 2"/>
          <p:cNvSpPr txBox="1">
            <a:spLocks noChangeArrowheads="1"/>
          </p:cNvSpPr>
          <p:nvPr/>
        </p:nvSpPr>
        <p:spPr bwMode="auto">
          <a:xfrm>
            <a:off x="457200" y="1417638"/>
            <a:ext cx="8229600" cy="470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3200" dirty="0">
                <a:solidFill>
                  <a:srgbClr val="333399"/>
                </a:solidFill>
                <a:latin typeface="Century Gothic" panose="020B0502020202020204" pitchFamily="34" charset="0"/>
              </a:rPr>
              <a:t>Long-term funds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 dirty="0">
                <a:solidFill>
                  <a:srgbClr val="333399"/>
                </a:solidFill>
                <a:latin typeface="Century Gothic" panose="020B0502020202020204" pitchFamily="34" charset="0"/>
              </a:rPr>
              <a:t>Stocks comprised over 70.0 % of asset portfolios in 2007 versus 55.5% in 2008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 dirty="0">
                <a:solidFill>
                  <a:srgbClr val="333399"/>
                </a:solidFill>
                <a:latin typeface="Century Gothic" panose="020B0502020202020204" pitchFamily="34" charset="0"/>
              </a:rPr>
              <a:t>Credit market instruments next most popular assets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 dirty="0">
                <a:solidFill>
                  <a:srgbClr val="333399"/>
                </a:solidFill>
                <a:latin typeface="Century Gothic" panose="020B0502020202020204" pitchFamily="34" charset="0"/>
              </a:rPr>
              <a:t>Shift to other securities such as credit market </a:t>
            </a:r>
            <a:r>
              <a:rPr lang="en-US" altLang="en-US" sz="28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instruments (long-term corporate bonds) </a:t>
            </a:r>
            <a:r>
              <a:rPr lang="en-US" altLang="en-US" sz="2800" dirty="0">
                <a:solidFill>
                  <a:srgbClr val="333399"/>
                </a:solidFill>
                <a:latin typeface="Century Gothic" panose="020B0502020202020204" pitchFamily="34" charset="0"/>
              </a:rPr>
              <a:t>when equity markets not performing as well</a:t>
            </a:r>
          </a:p>
        </p:txBody>
      </p:sp>
      <p:sp>
        <p:nvSpPr>
          <p:cNvPr id="34820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5-</a:t>
            </a:r>
            <a:fld id="{643F4AC0-8D5B-400E-80E5-98EAA4E52DFA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22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Regulation of Mutual Funds</a:t>
            </a:r>
          </a:p>
        </p:txBody>
      </p:sp>
      <p:sp>
        <p:nvSpPr>
          <p:cNvPr id="35843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One of the most closely regulated among non-depository FIs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Primary regulator: SEC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Emphasis on full disclosure and anti-fraud measures to protect small investors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NASD supervises mutual fund share distributions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None/>
            </a:pPr>
            <a:endParaRPr lang="en-US" altLang="en-US" sz="2800">
              <a:solidFill>
                <a:srgbClr val="333399"/>
              </a:solidFill>
              <a:latin typeface="Century Gothic" panose="020B0502020202020204" pitchFamily="34" charset="0"/>
            </a:endParaRPr>
          </a:p>
        </p:txBody>
      </p:sp>
      <p:sp>
        <p:nvSpPr>
          <p:cNvPr id="35844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5-</a:t>
            </a:r>
            <a:fld id="{C4713B21-51A8-466B-83FE-B852E178D7BE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23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3600">
                <a:solidFill>
                  <a:srgbClr val="990033"/>
                </a:solidFill>
                <a:latin typeface="Century Gothic" panose="020B0502020202020204" pitchFamily="34" charset="0"/>
              </a:rPr>
              <a:t>Regulatory Changes</a:t>
            </a:r>
          </a:p>
        </p:txBody>
      </p:sp>
      <p:sp>
        <p:nvSpPr>
          <p:cNvPr id="36867" name="Text Box 2"/>
          <p:cNvSpPr txBox="1">
            <a:spLocks noChangeArrowheads="1"/>
          </p:cNvSpPr>
          <p:nvPr/>
        </p:nvSpPr>
        <p:spPr bwMode="auto">
          <a:xfrm>
            <a:off x="457200" y="1417638"/>
            <a:ext cx="8229600" cy="528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3200">
                <a:solidFill>
                  <a:srgbClr val="333399"/>
                </a:solidFill>
                <a:latin typeface="Century Gothic" panose="020B0502020202020204" pitchFamily="34" charset="0"/>
              </a:rPr>
              <a:t>Prosecutions in light of trading abuses in early 2000s 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Market timing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Late trading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Directed brokerage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Improper fee assessments</a:t>
            </a:r>
          </a:p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3200">
                <a:solidFill>
                  <a:srgbClr val="333399"/>
                </a:solidFill>
                <a:latin typeface="Century Gothic" panose="020B0502020202020204" pitchFamily="34" charset="0"/>
              </a:rPr>
              <a:t>Changes include SEC requirements for independent board members, reporting and disclosure requirements</a:t>
            </a:r>
          </a:p>
          <a:p>
            <a:pPr eaLnBrk="1" hangingPunct="1">
              <a:spcBef>
                <a:spcPts val="800"/>
              </a:spcBef>
              <a:buSzPct val="100000"/>
            </a:pPr>
            <a:endParaRPr lang="en-US" altLang="en-US" sz="3200">
              <a:solidFill>
                <a:srgbClr val="333399"/>
              </a:solidFill>
              <a:latin typeface="Century Gothic" panose="020B0502020202020204" pitchFamily="34" charset="0"/>
            </a:endParaRPr>
          </a:p>
        </p:txBody>
      </p:sp>
      <p:sp>
        <p:nvSpPr>
          <p:cNvPr id="36868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5-</a:t>
            </a:r>
            <a:fld id="{8F2B0E8F-14E7-411F-80C0-5913D95BB1BB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24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Further Regulatory Changes</a:t>
            </a:r>
          </a:p>
        </p:txBody>
      </p:sp>
      <p:sp>
        <p:nvSpPr>
          <p:cNvPr id="37891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830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400" dirty="0">
                <a:solidFill>
                  <a:srgbClr val="333399"/>
                </a:solidFill>
                <a:latin typeface="Century Gothic" panose="020B0502020202020204" pitchFamily="34" charset="0"/>
              </a:rPr>
              <a:t>Increase in requirements for disclosure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000" dirty="0">
                <a:solidFill>
                  <a:srgbClr val="333399"/>
                </a:solidFill>
                <a:latin typeface="Century Gothic" panose="020B0502020202020204" pitchFamily="34" charset="0"/>
              </a:rPr>
              <a:t>Enhanced </a:t>
            </a:r>
            <a:r>
              <a:rPr lang="en-US" altLang="en-US" sz="20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transparency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0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All listed companies in stock exchange around the world must submit the 3 financial statements (Balance Sheet, P&amp;L account, CF statements) to SEC after the quarter end.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0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In US. Sarbanes-Oxley Act of 2002 – requiring public limited companies (listed and non-listed, including mutual funds) to make sure that their board audit committees have at least one individual who is familiar with GAAP – Generally Accepted Accounting Principles and has experience in the internal auditing controls</a:t>
            </a:r>
          </a:p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4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Requirement </a:t>
            </a:r>
            <a:r>
              <a:rPr lang="en-US" altLang="en-US" sz="2400" dirty="0">
                <a:solidFill>
                  <a:srgbClr val="333399"/>
                </a:solidFill>
                <a:latin typeface="Century Gothic" panose="020B0502020202020204" pitchFamily="34" charset="0"/>
              </a:rPr>
              <a:t>for firms to have a chief compliance officer, 2004</a:t>
            </a:r>
          </a:p>
        </p:txBody>
      </p:sp>
      <p:sp>
        <p:nvSpPr>
          <p:cNvPr id="37892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5-</a:t>
            </a:r>
            <a:fld id="{6B2909E1-701D-4A8D-985B-F04FFCABC409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25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Compliance Officer</a:t>
            </a:r>
          </a:p>
        </p:txBody>
      </p:sp>
      <p:sp>
        <p:nvSpPr>
          <p:cNvPr id="38915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 dirty="0">
                <a:solidFill>
                  <a:srgbClr val="333399"/>
                </a:solidFill>
                <a:latin typeface="Century Gothic" panose="020B0502020202020204" pitchFamily="34" charset="0"/>
              </a:rPr>
              <a:t>Reports directly to mutual fund </a:t>
            </a:r>
            <a:r>
              <a:rPr lang="en-US" altLang="en-US" sz="24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directors (representatives of shareholders being selected by shareholders to oversee the performance of the management), </a:t>
            </a:r>
            <a:r>
              <a:rPr lang="en-US" altLang="en-US" sz="2400" dirty="0">
                <a:solidFill>
                  <a:srgbClr val="333399"/>
                </a:solidFill>
                <a:latin typeface="Century Gothic" panose="020B0502020202020204" pitchFamily="34" charset="0"/>
              </a:rPr>
              <a:t>not executives </a:t>
            </a:r>
            <a:r>
              <a:rPr lang="en-US" altLang="en-US" sz="24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 (fund managers) of </a:t>
            </a:r>
            <a:r>
              <a:rPr lang="en-US" altLang="en-US" sz="2400" dirty="0">
                <a:solidFill>
                  <a:srgbClr val="333399"/>
                </a:solidFill>
                <a:latin typeface="Century Gothic" panose="020B0502020202020204" pitchFamily="34" charset="0"/>
              </a:rPr>
              <a:t>the fund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 dirty="0">
                <a:solidFill>
                  <a:srgbClr val="333399"/>
                </a:solidFill>
                <a:latin typeface="Century Gothic" panose="020B0502020202020204" pitchFamily="34" charset="0"/>
              </a:rPr>
              <a:t>Responsible for reporting any wrongdoings 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 dirty="0">
                <a:solidFill>
                  <a:srgbClr val="333399"/>
                </a:solidFill>
                <a:latin typeface="Century Gothic" panose="020B0502020202020204" pitchFamily="34" charset="0"/>
              </a:rPr>
              <a:t>Policing personal trading of fund managers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 dirty="0">
                <a:solidFill>
                  <a:srgbClr val="333399"/>
                </a:solidFill>
                <a:latin typeface="Century Gothic" panose="020B0502020202020204" pitchFamily="34" charset="0"/>
              </a:rPr>
              <a:t>Ensuring accuracy or reporting to regulators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 dirty="0">
                <a:solidFill>
                  <a:srgbClr val="333399"/>
                </a:solidFill>
                <a:latin typeface="Century Gothic" panose="020B0502020202020204" pitchFamily="34" charset="0"/>
              </a:rPr>
              <a:t>Reviewing fund business practices</a:t>
            </a:r>
          </a:p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None/>
            </a:pPr>
            <a:endParaRPr lang="en-US" altLang="en-US" sz="2800" dirty="0">
              <a:solidFill>
                <a:srgbClr val="333399"/>
              </a:solidFill>
              <a:latin typeface="Century Gothic" panose="020B0502020202020204" pitchFamily="34" charset="0"/>
            </a:endParaRPr>
          </a:p>
        </p:txBody>
      </p:sp>
      <p:sp>
        <p:nvSpPr>
          <p:cNvPr id="38916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5-</a:t>
            </a:r>
            <a:fld id="{5C0DC9D0-6D10-45F9-B70E-44E267D43DB4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26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Legislation</a:t>
            </a:r>
          </a:p>
        </p:txBody>
      </p:sp>
      <p:sp>
        <p:nvSpPr>
          <p:cNvPr id="39939" name="Text Box 2"/>
          <p:cNvSpPr txBox="1">
            <a:spLocks noChangeArrowheads="1"/>
          </p:cNvSpPr>
          <p:nvPr/>
        </p:nvSpPr>
        <p:spPr bwMode="auto">
          <a:xfrm>
            <a:off x="228600" y="1524000"/>
            <a:ext cx="8686800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000" dirty="0">
                <a:solidFill>
                  <a:srgbClr val="333399"/>
                </a:solidFill>
                <a:latin typeface="Century Gothic" panose="020B0502020202020204" pitchFamily="34" charset="0"/>
              </a:rPr>
              <a:t>Securities Act, 1933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000" dirty="0">
                <a:solidFill>
                  <a:srgbClr val="333399"/>
                </a:solidFill>
                <a:latin typeface="Century Gothic" panose="020B0502020202020204" pitchFamily="34" charset="0"/>
              </a:rPr>
              <a:t>Securities Exchange Act,1934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000" dirty="0">
                <a:solidFill>
                  <a:srgbClr val="333399"/>
                </a:solidFill>
                <a:latin typeface="Century Gothic" panose="020B0502020202020204" pitchFamily="34" charset="0"/>
              </a:rPr>
              <a:t>Investment Company Act, 1940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000" dirty="0">
                <a:solidFill>
                  <a:srgbClr val="333399"/>
                </a:solidFill>
                <a:latin typeface="Century Gothic" panose="020B0502020202020204" pitchFamily="34" charset="0"/>
              </a:rPr>
              <a:t>Insider Trading and Securities Fraud Enforcement Act,1988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000" dirty="0">
                <a:solidFill>
                  <a:srgbClr val="333399"/>
                </a:solidFill>
                <a:latin typeface="Century Gothic" panose="020B0502020202020204" pitchFamily="34" charset="0"/>
              </a:rPr>
              <a:t>Market Reform Act,1990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dirty="0">
                <a:solidFill>
                  <a:srgbClr val="333399"/>
                </a:solidFill>
                <a:latin typeface="Century Gothic" panose="020B0502020202020204" pitchFamily="34" charset="0"/>
              </a:rPr>
              <a:t>Allows SEC to halt trading and introduce circuit </a:t>
            </a:r>
            <a:r>
              <a:rPr lang="en-US" altLang="en-US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breakers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In Thailand, circuit breakers in 2009 when the Bank of Thailand announced capital control, URR – Unremunerated Reserve Rate of 30% 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In US, circuit breakers in 2008, after the Lehman brothers collapsed, twice until SEC US must close the stock exchange in 2 hours after opening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None/>
            </a:pPr>
            <a:endParaRPr lang="en-US" altLang="en-US" sz="2000" dirty="0">
              <a:solidFill>
                <a:srgbClr val="333399"/>
              </a:solidFill>
              <a:latin typeface="Century Gothic" panose="020B0502020202020204" pitchFamily="34" charset="0"/>
            </a:endParaRPr>
          </a:p>
        </p:txBody>
      </p:sp>
      <p:sp>
        <p:nvSpPr>
          <p:cNvPr id="39940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5-</a:t>
            </a:r>
            <a:fld id="{E4CC81EE-4C94-417A-8688-45B5B74973A3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27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Global Issues</a:t>
            </a:r>
          </a:p>
        </p:txBody>
      </p:sp>
      <p:sp>
        <p:nvSpPr>
          <p:cNvPr id="41987" name="Text Box 2"/>
          <p:cNvSpPr txBox="1">
            <a:spLocks noChangeArrowheads="1"/>
          </p:cNvSpPr>
          <p:nvPr/>
        </p:nvSpPr>
        <p:spPr bwMode="auto">
          <a:xfrm>
            <a:off x="457200" y="1447800"/>
            <a:ext cx="8229600" cy="4830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3200">
                <a:solidFill>
                  <a:srgbClr val="333399"/>
                </a:solidFill>
                <a:latin typeface="Century Gothic" panose="020B0502020202020204" pitchFamily="34" charset="0"/>
              </a:rPr>
              <a:t>Worldwide growth in mutual fund investment curtailed by financial crisis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$4.545 trillion in 1999 to $14.130 trillion in 2007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Over 211% growth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Decrease to $9.316 trillion in 2008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None/>
            </a:pPr>
            <a:endParaRPr lang="en-US" altLang="en-US" sz="2400">
              <a:solidFill>
                <a:srgbClr val="333399"/>
              </a:solidFill>
              <a:latin typeface="Century Gothic" panose="020B0502020202020204" pitchFamily="34" charset="0"/>
            </a:endParaRPr>
          </a:p>
        </p:txBody>
      </p:sp>
      <p:sp>
        <p:nvSpPr>
          <p:cNvPr id="41988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5-</a:t>
            </a:r>
            <a:fld id="{A63AD1A7-40F1-40DC-A528-D973D690BE30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28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Global Issues</a:t>
            </a:r>
          </a:p>
        </p:txBody>
      </p:sp>
      <p:sp>
        <p:nvSpPr>
          <p:cNvPr id="43011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 dirty="0">
                <a:solidFill>
                  <a:srgbClr val="333399"/>
                </a:solidFill>
                <a:latin typeface="Century Gothic" panose="020B0502020202020204" pitchFamily="34" charset="0"/>
              </a:rPr>
              <a:t>Greatest development in countries with most advanced markets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 dirty="0">
                <a:solidFill>
                  <a:srgbClr val="333399"/>
                </a:solidFill>
                <a:latin typeface="Century Gothic" panose="020B0502020202020204" pitchFamily="34" charset="0"/>
              </a:rPr>
              <a:t>Late 1990s and early 2000s: declining Japanese markets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 dirty="0">
                <a:solidFill>
                  <a:srgbClr val="333399"/>
                </a:solidFill>
                <a:latin typeface="Century Gothic" panose="020B0502020202020204" pitchFamily="34" charset="0"/>
              </a:rPr>
              <a:t>Efforts to reduce barriers for U.S. mutual fund sponsors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sz="2400" dirty="0">
                <a:solidFill>
                  <a:srgbClr val="333399"/>
                </a:solidFill>
                <a:latin typeface="Century Gothic" panose="020B0502020202020204" pitchFamily="34" charset="0"/>
              </a:rPr>
              <a:t>Europe, China and other Asian </a:t>
            </a:r>
            <a:r>
              <a:rPr lang="en-US" altLang="en-US" sz="24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countries (Government allowing local investors to invest in foreign financial markets but in form of foreign mutual fund units)</a:t>
            </a:r>
            <a:endParaRPr lang="en-US" altLang="en-US" sz="2400" dirty="0">
              <a:solidFill>
                <a:srgbClr val="333399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None/>
            </a:pPr>
            <a:endParaRPr lang="en-US" altLang="en-US" sz="3200" dirty="0">
              <a:solidFill>
                <a:srgbClr val="333399"/>
              </a:solidFill>
              <a:latin typeface="Century Gothic" panose="020B0502020202020204" pitchFamily="34" charset="0"/>
            </a:endParaRPr>
          </a:p>
        </p:txBody>
      </p:sp>
      <p:sp>
        <p:nvSpPr>
          <p:cNvPr id="43012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5-</a:t>
            </a:r>
            <a:fld id="{35B9C47D-9767-43B2-99BA-108857A02850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29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Hedge Funds</a:t>
            </a:r>
          </a:p>
        </p:txBody>
      </p:sp>
      <p:sp>
        <p:nvSpPr>
          <p:cNvPr id="44035" name="Text Box 2"/>
          <p:cNvSpPr txBox="1">
            <a:spLocks noChangeArrowheads="1"/>
          </p:cNvSpPr>
          <p:nvPr/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400" dirty="0">
                <a:solidFill>
                  <a:srgbClr val="333399"/>
                </a:solidFill>
                <a:latin typeface="Century Gothic" panose="020B0502020202020204" pitchFamily="34" charset="0"/>
              </a:rPr>
              <a:t>Not technically mutual funds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000" dirty="0">
                <a:solidFill>
                  <a:srgbClr val="333399"/>
                </a:solidFill>
                <a:latin typeface="Century Gothic" panose="020B0502020202020204" pitchFamily="34" charset="0"/>
              </a:rPr>
              <a:t>Prior to 2010, not subject to SEC regulation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dirty="0">
                <a:solidFill>
                  <a:srgbClr val="333399"/>
                </a:solidFill>
                <a:latin typeface="Century Gothic" panose="020B0502020202020204" pitchFamily="34" charset="0"/>
              </a:rPr>
              <a:t>Bernard Madoff Investment Securities, Bear Stearns High Grade Structured Credit Strategies Fund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dirty="0">
                <a:solidFill>
                  <a:srgbClr val="333399"/>
                </a:solidFill>
                <a:latin typeface="Century Gothic" panose="020B0502020202020204" pitchFamily="34" charset="0"/>
              </a:rPr>
              <a:t>Concern over systemic </a:t>
            </a:r>
            <a:r>
              <a:rPr lang="en-US" altLang="en-US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threats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Systemic risk – risk of sudden shock in economy, creating damages to financial markets and economy as a whole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Bank Run – all depositors wanting to withdraw their deposit at the same time but the Banks cannot accommodate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When investors just selling their stocks / bonds at fire price, any price that they can sell.</a:t>
            </a:r>
          </a:p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4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High </a:t>
            </a:r>
            <a:r>
              <a:rPr lang="en-US" altLang="en-US" sz="2400" dirty="0">
                <a:solidFill>
                  <a:srgbClr val="333399"/>
                </a:solidFill>
                <a:latin typeface="Century Gothic" panose="020B0502020202020204" pitchFamily="34" charset="0"/>
              </a:rPr>
              <a:t>returns in 1990s</a:t>
            </a:r>
          </a:p>
        </p:txBody>
      </p:sp>
      <p:sp>
        <p:nvSpPr>
          <p:cNvPr id="44036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5-</a:t>
            </a:r>
            <a:fld id="{1E7D8C43-8725-4537-BEA1-01443B6AC810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30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Hedge Funds</a:t>
            </a:r>
          </a:p>
        </p:txBody>
      </p:sp>
      <p:sp>
        <p:nvSpPr>
          <p:cNvPr id="44035" name="Text Box 2"/>
          <p:cNvSpPr txBox="1">
            <a:spLocks noChangeArrowheads="1"/>
          </p:cNvSpPr>
          <p:nvPr/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4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Organized as limited partnership</a:t>
            </a:r>
          </a:p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4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Small number of sophisticated investors</a:t>
            </a:r>
          </a:p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4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Higher risk / higher return</a:t>
            </a:r>
          </a:p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4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Common feature is use of leverage, taking high risk, borrowing 100% to invest</a:t>
            </a:r>
          </a:p>
        </p:txBody>
      </p:sp>
      <p:sp>
        <p:nvSpPr>
          <p:cNvPr id="44036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5-</a:t>
            </a:r>
            <a:fld id="{1E7D8C43-8725-4537-BEA1-01443B6AC810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31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2301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Hedge Funds</a:t>
            </a:r>
          </a:p>
        </p:txBody>
      </p:sp>
      <p:sp>
        <p:nvSpPr>
          <p:cNvPr id="45059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3200">
                <a:solidFill>
                  <a:srgbClr val="333399"/>
                </a:solidFill>
                <a:latin typeface="Century Gothic" panose="020B0502020202020204" pitchFamily="34" charset="0"/>
              </a:rPr>
              <a:t>Near collapse of long-term capital management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$3.6 billion bailout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Precipitated SEC scrutiny of hedge funds </a:t>
            </a:r>
          </a:p>
          <a:p>
            <a:pPr lvl="1" eaLnBrk="1" hangingPunct="1">
              <a:spcBef>
                <a:spcPts val="700"/>
              </a:spcBef>
              <a:buSzPct val="100000"/>
            </a:pPr>
            <a:endParaRPr lang="en-US" altLang="en-US" sz="2800">
              <a:solidFill>
                <a:srgbClr val="333399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None/>
            </a:pPr>
            <a:endParaRPr lang="en-US" altLang="en-US" sz="3200">
              <a:solidFill>
                <a:srgbClr val="333399"/>
              </a:solidFill>
              <a:latin typeface="Century Gothic" panose="020B0502020202020204" pitchFamily="34" charset="0"/>
            </a:endParaRPr>
          </a:p>
        </p:txBody>
      </p:sp>
      <p:sp>
        <p:nvSpPr>
          <p:cNvPr id="45060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5-</a:t>
            </a:r>
            <a:fld id="{D205FD5F-1897-47AD-AF74-116135014AA6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32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Types of Hedge Funds</a:t>
            </a:r>
          </a:p>
        </p:txBody>
      </p:sp>
      <p:sp>
        <p:nvSpPr>
          <p:cNvPr id="46083" name="Text Box 2"/>
          <p:cNvSpPr txBox="1">
            <a:spLocks noChangeArrowheads="1"/>
          </p:cNvSpPr>
          <p:nvPr/>
        </p:nvSpPr>
        <p:spPr bwMode="auto">
          <a:xfrm>
            <a:off x="457200" y="1295400"/>
            <a:ext cx="8229600" cy="5259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3200">
                <a:solidFill>
                  <a:srgbClr val="333399"/>
                </a:solidFill>
                <a:latin typeface="Century Gothic" panose="020B0502020202020204" pitchFamily="34" charset="0"/>
              </a:rPr>
              <a:t>More risky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Market directional</a:t>
            </a:r>
          </a:p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3200">
                <a:solidFill>
                  <a:srgbClr val="333399"/>
                </a:solidFill>
                <a:latin typeface="Century Gothic" panose="020B0502020202020204" pitchFamily="34" charset="0"/>
              </a:rPr>
              <a:t>Moderate risk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Market neutral or value orientation</a:t>
            </a:r>
          </a:p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3200">
                <a:solidFill>
                  <a:srgbClr val="333399"/>
                </a:solidFill>
                <a:latin typeface="Century Gothic" panose="020B0502020202020204" pitchFamily="34" charset="0"/>
              </a:rPr>
              <a:t>Risk avoidance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Moderate, consistent returns with low risk as objectives</a:t>
            </a:r>
          </a:p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3200">
                <a:solidFill>
                  <a:srgbClr val="333399"/>
                </a:solidFill>
                <a:latin typeface="Century Gothic" panose="020B0502020202020204" pitchFamily="34" charset="0"/>
              </a:rPr>
              <a:t>Fees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Generally management fees and performance fees</a:t>
            </a:r>
          </a:p>
        </p:txBody>
      </p:sp>
      <p:sp>
        <p:nvSpPr>
          <p:cNvPr id="46084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5-</a:t>
            </a:r>
            <a:fld id="{5B838484-FB83-4E86-A800-3AAEF48B3B37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33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Offshore Hedge Funds</a:t>
            </a:r>
          </a:p>
        </p:txBody>
      </p:sp>
      <p:sp>
        <p:nvSpPr>
          <p:cNvPr id="47107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3200">
                <a:solidFill>
                  <a:srgbClr val="333399"/>
                </a:solidFill>
                <a:latin typeface="Century Gothic" panose="020B0502020202020204" pitchFamily="34" charset="0"/>
              </a:rPr>
              <a:t>Major centers include Cayman Islands, Bermuda, Dublin, and Luxembourg</a:t>
            </a:r>
          </a:p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3200">
                <a:solidFill>
                  <a:srgbClr val="333399"/>
                </a:solidFill>
                <a:latin typeface="Century Gothic" panose="020B0502020202020204" pitchFamily="34" charset="0"/>
              </a:rPr>
              <a:t>Rules: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Generally not burdensome 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Anonymity 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Tax advantages</a:t>
            </a:r>
          </a:p>
        </p:txBody>
      </p:sp>
      <p:sp>
        <p:nvSpPr>
          <p:cNvPr id="47108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5-</a:t>
            </a:r>
            <a:fld id="{0B04771C-9481-40F6-B664-0EBB3053D747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34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Regulation of Hedge Funds</a:t>
            </a:r>
          </a:p>
        </p:txBody>
      </p:sp>
      <p:sp>
        <p:nvSpPr>
          <p:cNvPr id="48131" name="Text Box 2"/>
          <p:cNvSpPr txBox="1">
            <a:spLocks noChangeArrowheads="1"/>
          </p:cNvSpPr>
          <p:nvPr/>
        </p:nvSpPr>
        <p:spPr bwMode="auto">
          <a:xfrm>
            <a:off x="457200" y="1371600"/>
            <a:ext cx="8229600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3200">
                <a:solidFill>
                  <a:srgbClr val="333399"/>
                </a:solidFill>
                <a:latin typeface="Century Gothic" panose="020B0502020202020204" pitchFamily="34" charset="0"/>
              </a:rPr>
              <a:t>Prior to 2010: Generally unregulated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Exemption for less than 100 investors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Exemption if accredited</a:t>
            </a:r>
          </a:p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3200">
                <a:solidFill>
                  <a:srgbClr val="333399"/>
                </a:solidFill>
                <a:latin typeface="Century Gothic" panose="020B0502020202020204" pitchFamily="34" charset="0"/>
              </a:rPr>
              <a:t>Scandals: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Illegal trading with mutual funds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2007: UBS Securities, Morgan Stanley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2008: Bernard Madoff’s “ponzi scheme”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2009: Galleon Group LLC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Resulted in heightened scrutiny</a:t>
            </a:r>
          </a:p>
        </p:txBody>
      </p:sp>
      <p:sp>
        <p:nvSpPr>
          <p:cNvPr id="48132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5-</a:t>
            </a:r>
            <a:fld id="{62A4AB3E-B024-410B-8DF1-2DA64657139D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35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Regulation of Hedge Funds</a:t>
            </a:r>
          </a:p>
        </p:txBody>
      </p:sp>
      <p:sp>
        <p:nvSpPr>
          <p:cNvPr id="49155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3200">
                <a:solidFill>
                  <a:srgbClr val="333399"/>
                </a:solidFill>
                <a:latin typeface="Century Gothic" panose="020B0502020202020204" pitchFamily="34" charset="0"/>
              </a:rPr>
              <a:t>2010 Wall Street Reform and Consumer Protection Act: 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Register with SEC if assets &gt; $100 million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States will oversee if assets &lt; $100 million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Reports to SEC 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Federal Reserve oversight if size is too big</a:t>
            </a:r>
          </a:p>
        </p:txBody>
      </p:sp>
      <p:sp>
        <p:nvSpPr>
          <p:cNvPr id="49156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5-</a:t>
            </a:r>
            <a:fld id="{C3EC6581-2C74-4C03-A7F2-5CDB38445094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36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1422</TotalTime>
  <Words>1796</Words>
  <Application>Microsoft Office PowerPoint</Application>
  <PresentationFormat>On-screen Show (4:3)</PresentationFormat>
  <Paragraphs>300</Paragraphs>
  <Slides>36</Slides>
  <Notes>36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2" baseType="lpstr">
      <vt:lpstr>Arial</vt:lpstr>
      <vt:lpstr>Microsoft YaHei</vt:lpstr>
      <vt:lpstr>Century Gothic</vt:lpstr>
      <vt:lpstr>Wingdings</vt:lpstr>
      <vt:lpstr>Times New Roman</vt:lpstr>
      <vt:lpstr>Retrospect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KeStanton</dc:creator>
  <cp:lastModifiedBy>Thanachote R</cp:lastModifiedBy>
  <cp:revision>139</cp:revision>
  <cp:lastPrinted>1601-01-01T00:00:00Z</cp:lastPrinted>
  <dcterms:created xsi:type="dcterms:W3CDTF">2010-06-14T15:44:52Z</dcterms:created>
  <dcterms:modified xsi:type="dcterms:W3CDTF">2015-08-30T15:42:02Z</dcterms:modified>
</cp:coreProperties>
</file>