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wav" ContentType="audio/wav"/>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Override1.xml" ContentType="application/vnd.openxmlformats-officedocument.themeOverride+xml"/>
  <Override PartName="/ppt/theme/themeOverride2.xml" ContentType="application/vnd.openxmlformats-officedocument.themeOverride+xml"/>
  <Override PartName="/ppt/theme/themeOverride3.xml" ContentType="application/vnd.openxmlformats-officedocument.themeOverride+xml"/>
  <Override PartName="/ppt/theme/themeOverride4.xml" ContentType="application/vnd.openxmlformats-officedocument.themeOverride+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5" r:id="rId1"/>
    <p:sldMasterId id="2147483757" r:id="rId2"/>
  </p:sldMasterIdLst>
  <p:notesMasterIdLst>
    <p:notesMasterId r:id="rId48"/>
  </p:notesMasterIdLst>
  <p:handoutMasterIdLst>
    <p:handoutMasterId r:id="rId49"/>
  </p:handoutMasterIdLst>
  <p:sldIdLst>
    <p:sldId id="271" r:id="rId3"/>
    <p:sldId id="291" r:id="rId4"/>
    <p:sldId id="553" r:id="rId5"/>
    <p:sldId id="554" r:id="rId6"/>
    <p:sldId id="557" r:id="rId7"/>
    <p:sldId id="558" r:id="rId8"/>
    <p:sldId id="559" r:id="rId9"/>
    <p:sldId id="566" r:id="rId10"/>
    <p:sldId id="567" r:id="rId11"/>
    <p:sldId id="569" r:id="rId12"/>
    <p:sldId id="602" r:id="rId13"/>
    <p:sldId id="603" r:id="rId14"/>
    <p:sldId id="604" r:id="rId15"/>
    <p:sldId id="556" r:id="rId16"/>
    <p:sldId id="392" r:id="rId17"/>
    <p:sldId id="393" r:id="rId18"/>
    <p:sldId id="576" r:id="rId19"/>
    <p:sldId id="577" r:id="rId20"/>
    <p:sldId id="578" r:id="rId21"/>
    <p:sldId id="394" r:id="rId22"/>
    <p:sldId id="396" r:id="rId23"/>
    <p:sldId id="580" r:id="rId24"/>
    <p:sldId id="581" r:id="rId25"/>
    <p:sldId id="582" r:id="rId26"/>
    <p:sldId id="585" r:id="rId27"/>
    <p:sldId id="521" r:id="rId28"/>
    <p:sldId id="605" r:id="rId29"/>
    <p:sldId id="586" r:id="rId30"/>
    <p:sldId id="588" r:id="rId31"/>
    <p:sldId id="589" r:id="rId32"/>
    <p:sldId id="590" r:id="rId33"/>
    <p:sldId id="591" r:id="rId34"/>
    <p:sldId id="592" r:id="rId35"/>
    <p:sldId id="593" r:id="rId36"/>
    <p:sldId id="594" r:id="rId37"/>
    <p:sldId id="595" r:id="rId38"/>
    <p:sldId id="596" r:id="rId39"/>
    <p:sldId id="528" r:id="rId40"/>
    <p:sldId id="597" r:id="rId41"/>
    <p:sldId id="599" r:id="rId42"/>
    <p:sldId id="600" r:id="rId43"/>
    <p:sldId id="530" r:id="rId44"/>
    <p:sldId id="547" r:id="rId45"/>
    <p:sldId id="601" r:id="rId46"/>
    <p:sldId id="541" r:id="rId47"/>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pitchFamily="34" charset="0"/>
        <a:ea typeface="+mn-ea"/>
        <a:cs typeface="+mn-cs"/>
      </a:defRPr>
    </a:lvl1pPr>
    <a:lvl2pPr marL="457200" algn="l" rtl="0" fontAlgn="base">
      <a:spcBef>
        <a:spcPct val="0"/>
      </a:spcBef>
      <a:spcAft>
        <a:spcPct val="0"/>
      </a:spcAft>
      <a:defRPr kern="1200">
        <a:solidFill>
          <a:schemeClr val="tx1"/>
        </a:solidFill>
        <a:latin typeface="Arial" pitchFamily="34" charset="0"/>
        <a:ea typeface="+mn-ea"/>
        <a:cs typeface="+mn-cs"/>
      </a:defRPr>
    </a:lvl2pPr>
    <a:lvl3pPr marL="914400" algn="l" rtl="0" fontAlgn="base">
      <a:spcBef>
        <a:spcPct val="0"/>
      </a:spcBef>
      <a:spcAft>
        <a:spcPct val="0"/>
      </a:spcAft>
      <a:defRPr kern="1200">
        <a:solidFill>
          <a:schemeClr val="tx1"/>
        </a:solidFill>
        <a:latin typeface="Arial" pitchFamily="34" charset="0"/>
        <a:ea typeface="+mn-ea"/>
        <a:cs typeface="+mn-cs"/>
      </a:defRPr>
    </a:lvl3pPr>
    <a:lvl4pPr marL="1371600" algn="l" rtl="0" fontAlgn="base">
      <a:spcBef>
        <a:spcPct val="0"/>
      </a:spcBef>
      <a:spcAft>
        <a:spcPct val="0"/>
      </a:spcAft>
      <a:defRPr kern="1200">
        <a:solidFill>
          <a:schemeClr val="tx1"/>
        </a:solidFill>
        <a:latin typeface="Arial" pitchFamily="34" charset="0"/>
        <a:ea typeface="+mn-ea"/>
        <a:cs typeface="+mn-cs"/>
      </a:defRPr>
    </a:lvl4pPr>
    <a:lvl5pPr marL="1828800" algn="l" rtl="0" fontAlgn="base">
      <a:spcBef>
        <a:spcPct val="0"/>
      </a:spcBef>
      <a:spcAft>
        <a:spcPct val="0"/>
      </a:spcAft>
      <a:defRPr kern="1200">
        <a:solidFill>
          <a:schemeClr val="tx1"/>
        </a:solidFill>
        <a:latin typeface="Arial" pitchFamily="34" charset="0"/>
        <a:ea typeface="+mn-ea"/>
        <a:cs typeface="+mn-cs"/>
      </a:defRPr>
    </a:lvl5pPr>
    <a:lvl6pPr marL="2286000" algn="l" defTabSz="914400" rtl="0" eaLnBrk="1" latinLnBrk="0" hangingPunct="1">
      <a:defRPr kern="1200">
        <a:solidFill>
          <a:schemeClr val="tx1"/>
        </a:solidFill>
        <a:latin typeface="Arial" pitchFamily="34" charset="0"/>
        <a:ea typeface="+mn-ea"/>
        <a:cs typeface="+mn-cs"/>
      </a:defRPr>
    </a:lvl6pPr>
    <a:lvl7pPr marL="2743200" algn="l" defTabSz="914400" rtl="0" eaLnBrk="1" latinLnBrk="0" hangingPunct="1">
      <a:defRPr kern="1200">
        <a:solidFill>
          <a:schemeClr val="tx1"/>
        </a:solidFill>
        <a:latin typeface="Arial" pitchFamily="34" charset="0"/>
        <a:ea typeface="+mn-ea"/>
        <a:cs typeface="+mn-cs"/>
      </a:defRPr>
    </a:lvl7pPr>
    <a:lvl8pPr marL="3200400" algn="l" defTabSz="914400" rtl="0" eaLnBrk="1" latinLnBrk="0" hangingPunct="1">
      <a:defRPr kern="1200">
        <a:solidFill>
          <a:schemeClr val="tx1"/>
        </a:solidFill>
        <a:latin typeface="Arial" pitchFamily="34" charset="0"/>
        <a:ea typeface="+mn-ea"/>
        <a:cs typeface="+mn-cs"/>
      </a:defRPr>
    </a:lvl8pPr>
    <a:lvl9pPr marL="3657600" algn="l" defTabSz="914400" rtl="0" eaLnBrk="1" latinLnBrk="0" hangingPunct="1">
      <a:defRPr kern="1200">
        <a:solidFill>
          <a:schemeClr val="tx1"/>
        </a:solidFill>
        <a:latin typeface="Arial"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339933"/>
    <a:srgbClr val="3366CC"/>
    <a:srgbClr val="CC3399"/>
    <a:srgbClr val="CC0066"/>
    <a:srgbClr val="0099CC"/>
    <a:srgbClr val="FFFF66"/>
    <a:srgbClr val="7AB8B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12" autoAdjust="0"/>
    <p:restoredTop sz="97691" autoAdjust="0"/>
  </p:normalViewPr>
  <p:slideViewPr>
    <p:cSldViewPr>
      <p:cViewPr>
        <p:scale>
          <a:sx n="75" d="100"/>
          <a:sy n="75" d="100"/>
        </p:scale>
        <p:origin x="-1182" y="-6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32" d="100"/>
        <a:sy n="132" d="100"/>
      </p:scale>
      <p:origin x="0" y="0"/>
    </p:cViewPr>
  </p:sorterViewPr>
  <p:notesViewPr>
    <p:cSldViewPr>
      <p:cViewPr>
        <p:scale>
          <a:sx n="75" d="100"/>
          <a:sy n="75" d="100"/>
        </p:scale>
        <p:origin x="-732" y="372"/>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handoutMaster" Target="handoutMasters/handout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6.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0.png"/></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3554" name="Rectangle 2050"/>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Arial" pitchFamily="34" charset="0"/>
              </a:defRPr>
            </a:lvl1pPr>
          </a:lstStyle>
          <a:p>
            <a:pPr>
              <a:defRPr/>
            </a:pPr>
            <a:endParaRPr lang="en-US"/>
          </a:p>
        </p:txBody>
      </p:sp>
      <p:sp>
        <p:nvSpPr>
          <p:cNvPr id="23555" name="Rectangle 2051"/>
          <p:cNvSpPr>
            <a:spLocks noGrp="1" noChangeArrowheads="1"/>
          </p:cNvSpPr>
          <p:nvPr>
            <p:ph type="dt" sz="quarter"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pitchFamily="34" charset="0"/>
              </a:defRPr>
            </a:lvl1pPr>
          </a:lstStyle>
          <a:p>
            <a:pPr>
              <a:defRPr/>
            </a:pPr>
            <a:endParaRPr lang="en-US"/>
          </a:p>
        </p:txBody>
      </p:sp>
      <p:sp>
        <p:nvSpPr>
          <p:cNvPr id="23556" name="Rectangle 2052"/>
          <p:cNvSpPr>
            <a:spLocks noGrp="1" noChangeArrowheads="1"/>
          </p:cNvSpPr>
          <p:nvPr>
            <p:ph type="ftr" sz="quarter" idx="2"/>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pitchFamily="34" charset="0"/>
              </a:defRPr>
            </a:lvl1pPr>
          </a:lstStyle>
          <a:p>
            <a:pPr>
              <a:defRPr/>
            </a:pPr>
            <a:endParaRPr lang="en-US"/>
          </a:p>
        </p:txBody>
      </p:sp>
      <p:sp>
        <p:nvSpPr>
          <p:cNvPr id="23557" name="Rectangle 2053"/>
          <p:cNvSpPr>
            <a:spLocks noGrp="1" noChangeArrowheads="1"/>
          </p:cNvSpPr>
          <p:nvPr>
            <p:ph type="sldNum" sz="quarter" idx="3"/>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pitchFamily="34" charset="0"/>
              </a:defRPr>
            </a:lvl1pPr>
          </a:lstStyle>
          <a:p>
            <a:pPr>
              <a:defRPr/>
            </a:pPr>
            <a:fld id="{1D7BFF63-D997-46F8-AE6A-8C2FE8D1CAC2}" type="slidenum">
              <a:rPr lang="en-US"/>
              <a:pPr>
                <a:defRPr/>
              </a:pPr>
              <a:t>‹#›</a:t>
            </a:fld>
            <a:endParaRPr lang="en-US"/>
          </a:p>
        </p:txBody>
      </p:sp>
    </p:spTree>
    <p:extLst>
      <p:ext uri="{BB962C8B-B14F-4D97-AF65-F5344CB8AC3E}">
        <p14:creationId xmlns:p14="http://schemas.microsoft.com/office/powerpoint/2010/main" val="5870135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Arial" pitchFamily="34" charset="0"/>
              </a:defRPr>
            </a:lvl1pPr>
          </a:lstStyle>
          <a:p>
            <a:pPr>
              <a:defRPr/>
            </a:pPr>
            <a:endParaRPr lang="en-US"/>
          </a:p>
        </p:txBody>
      </p:sp>
      <p:sp>
        <p:nvSpPr>
          <p:cNvPr id="1027" name="Rectangle 3"/>
          <p:cNvSpPr>
            <a:spLocks noGrp="1" noChangeArrowheads="1"/>
          </p:cNvSpPr>
          <p:nvPr>
            <p:ph type="dt"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pitchFamily="34" charset="0"/>
              </a:defRPr>
            </a:lvl1pPr>
          </a:lstStyle>
          <a:p>
            <a:pPr>
              <a:defRPr/>
            </a:pPr>
            <a:endParaRPr lang="en-US"/>
          </a:p>
        </p:txBody>
      </p:sp>
      <p:sp>
        <p:nvSpPr>
          <p:cNvPr id="9216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29" name="Rectangle 5"/>
          <p:cNvSpPr>
            <a:spLocks noGrp="1" noChangeArrowheads="1"/>
          </p:cNvSpPr>
          <p:nvPr>
            <p:ph type="body" sz="quarter" idx="3"/>
          </p:nvPr>
        </p:nvSpPr>
        <p:spPr bwMode="auto">
          <a:xfrm>
            <a:off x="914400" y="4343400"/>
            <a:ext cx="50292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1030" name="Rectangle 6"/>
          <p:cNvSpPr>
            <a:spLocks noGrp="1" noChangeArrowheads="1"/>
          </p:cNvSpPr>
          <p:nvPr>
            <p:ph type="ftr" sz="quarter" idx="4"/>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pitchFamily="34" charset="0"/>
              </a:defRPr>
            </a:lvl1pPr>
          </a:lstStyle>
          <a:p>
            <a:pPr>
              <a:defRPr/>
            </a:pPr>
            <a:endParaRPr lang="en-US"/>
          </a:p>
        </p:txBody>
      </p:sp>
      <p:sp>
        <p:nvSpPr>
          <p:cNvPr id="1031" name="Rectangle 7"/>
          <p:cNvSpPr>
            <a:spLocks noGrp="1" noChangeArrowheads="1"/>
          </p:cNvSpPr>
          <p:nvPr>
            <p:ph type="sldNum" sz="quarter" idx="5"/>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pitchFamily="34" charset="0"/>
              </a:defRPr>
            </a:lvl1pPr>
          </a:lstStyle>
          <a:p>
            <a:pPr>
              <a:defRPr/>
            </a:pPr>
            <a:fld id="{ECCF30CF-B7B4-46CB-99E7-C7BD40347494}" type="slidenum">
              <a:rPr lang="en-US"/>
              <a:pPr>
                <a:defRPr/>
              </a:pPr>
              <a:t>‹#›</a:t>
            </a:fld>
            <a:endParaRPr lang="en-US"/>
          </a:p>
        </p:txBody>
      </p:sp>
    </p:spTree>
    <p:extLst>
      <p:ext uri="{BB962C8B-B14F-4D97-AF65-F5344CB8AC3E}">
        <p14:creationId xmlns:p14="http://schemas.microsoft.com/office/powerpoint/2010/main" val="244082658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ngsana New" pitchFamily="18" charset="-34"/>
        <a:ea typeface="+mn-ea"/>
        <a:cs typeface="+mn-cs"/>
      </a:defRPr>
    </a:lvl1pPr>
    <a:lvl2pPr marL="457200" algn="l" rtl="0" eaLnBrk="0" fontAlgn="base" hangingPunct="0">
      <a:spcBef>
        <a:spcPct val="30000"/>
      </a:spcBef>
      <a:spcAft>
        <a:spcPct val="0"/>
      </a:spcAft>
      <a:defRPr sz="1200" kern="1200">
        <a:solidFill>
          <a:schemeClr val="tx1"/>
        </a:solidFill>
        <a:latin typeface="Angsana New" pitchFamily="18" charset="-34"/>
        <a:ea typeface="+mn-ea"/>
        <a:cs typeface="+mn-cs"/>
      </a:defRPr>
    </a:lvl2pPr>
    <a:lvl3pPr marL="914400" algn="l" rtl="0" eaLnBrk="0" fontAlgn="base" hangingPunct="0">
      <a:spcBef>
        <a:spcPct val="30000"/>
      </a:spcBef>
      <a:spcAft>
        <a:spcPct val="0"/>
      </a:spcAft>
      <a:defRPr sz="1200" kern="1200">
        <a:solidFill>
          <a:schemeClr val="tx1"/>
        </a:solidFill>
        <a:latin typeface="Angsana New" pitchFamily="18" charset="-34"/>
        <a:ea typeface="+mn-ea"/>
        <a:cs typeface="+mn-cs"/>
      </a:defRPr>
    </a:lvl3pPr>
    <a:lvl4pPr marL="1371600" algn="l" rtl="0" eaLnBrk="0" fontAlgn="base" hangingPunct="0">
      <a:spcBef>
        <a:spcPct val="30000"/>
      </a:spcBef>
      <a:spcAft>
        <a:spcPct val="0"/>
      </a:spcAft>
      <a:defRPr sz="1200" kern="1200">
        <a:solidFill>
          <a:schemeClr val="tx1"/>
        </a:solidFill>
        <a:latin typeface="Angsana New" pitchFamily="18" charset="-34"/>
        <a:ea typeface="+mn-ea"/>
        <a:cs typeface="+mn-cs"/>
      </a:defRPr>
    </a:lvl4pPr>
    <a:lvl5pPr marL="1828800" algn="l" rtl="0" eaLnBrk="0" fontAlgn="base" hangingPunct="0">
      <a:spcBef>
        <a:spcPct val="30000"/>
      </a:spcBef>
      <a:spcAft>
        <a:spcPct val="0"/>
      </a:spcAft>
      <a:defRPr sz="1200" kern="1200">
        <a:solidFill>
          <a:schemeClr val="tx1"/>
        </a:solidFill>
        <a:latin typeface="Angsana New" pitchFamily="18" charset="-34"/>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fld id="{53215F21-7E96-47E5-A543-DAE4FD634DBE}" type="slidenum">
              <a:rPr lang="en-US" smtClean="0"/>
              <a:pPr eaLnBrk="1" hangingPunct="1"/>
              <a:t>12</a:t>
            </a:fld>
            <a:endParaRPr lang="en-US" smtClean="0"/>
          </a:p>
        </p:txBody>
      </p:sp>
      <p:sp>
        <p:nvSpPr>
          <p:cNvPr id="97283" name="Rectangle 2"/>
          <p:cNvSpPr>
            <a:spLocks noGrp="1" noRot="1" noChangeAspect="1" noChangeArrowheads="1" noTextEdit="1"/>
          </p:cNvSpPr>
          <p:nvPr>
            <p:ph type="sldImg"/>
          </p:nvPr>
        </p:nvSpPr>
        <p:spPr>
          <a:ln/>
        </p:spPr>
      </p:sp>
      <p:sp>
        <p:nvSpPr>
          <p:cNvPr id="9728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b="1" smtClean="0"/>
              <a:t>Figure 1.5 </a:t>
            </a:r>
            <a:r>
              <a:rPr lang="en-US" smtClean="0"/>
              <a:t>Psychologists use the logic of science to answer questions about behavior. Specific hypotheses can be tested in a variety of ways, including naturalistic observation, correlational studies, controlled experiments, clinical studies, and the survey method. Psychologists revise their theories to reflect the evidence they gather. New or revised theories then lead to new observations, problems, and hypotheses.</a:t>
            </a:r>
            <a:endParaRPr lang="en-US" b="1" smtClean="0"/>
          </a:p>
          <a:p>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fld id="{F8BC13B9-F54F-4E28-A144-355C3258B345}" type="slidenum">
              <a:rPr lang="en-US" smtClean="0">
                <a:solidFill>
                  <a:srgbClr val="000000"/>
                </a:solidFill>
              </a:rPr>
              <a:pPr eaLnBrk="1" hangingPunct="1"/>
              <a:t>30</a:t>
            </a:fld>
            <a:endParaRPr lang="en-US" smtClean="0">
              <a:solidFill>
                <a:srgbClr val="000000"/>
              </a:solidFill>
            </a:endParaRPr>
          </a:p>
        </p:txBody>
      </p:sp>
      <p:sp>
        <p:nvSpPr>
          <p:cNvPr id="104451" name="Rectangle 2"/>
          <p:cNvSpPr>
            <a:spLocks noGrp="1" noRot="1" noChangeAspect="1" noChangeArrowheads="1" noTextEdit="1"/>
          </p:cNvSpPr>
          <p:nvPr>
            <p:ph type="sldImg"/>
          </p:nvPr>
        </p:nvSpPr>
        <p:spPr>
          <a:ln/>
        </p:spPr>
      </p:sp>
      <p:sp>
        <p:nvSpPr>
          <p:cNvPr id="10445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sz="1000" b="1" smtClean="0"/>
              <a:t>FIGURE 1.6 </a:t>
            </a:r>
            <a:r>
              <a:rPr lang="en-US" sz="1000" smtClean="0"/>
              <a:t>Elements of a simple psychological experiment to assess the</a:t>
            </a:r>
          </a:p>
          <a:p>
            <a:r>
              <a:rPr lang="en-US" sz="1000" smtClean="0"/>
              <a:t>effects of music during study on test scores </a:t>
            </a:r>
          </a:p>
          <a:p>
            <a:endParaRPr 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fld id="{8A3B8FA2-D09D-436A-991D-D4B8B1F3F8E7}" type="slidenum">
              <a:rPr lang="en-US" smtClean="0"/>
              <a:pPr eaLnBrk="1" hangingPunct="1"/>
              <a:t>35</a:t>
            </a:fld>
            <a:endParaRPr lang="en-US" smtClean="0"/>
          </a:p>
        </p:txBody>
      </p:sp>
      <p:sp>
        <p:nvSpPr>
          <p:cNvPr id="106499" name="Rectangle 2"/>
          <p:cNvSpPr>
            <a:spLocks noGrp="1" noRot="1" noChangeAspect="1" noChangeArrowheads="1" noTextEdit="1"/>
          </p:cNvSpPr>
          <p:nvPr>
            <p:ph type="sldImg"/>
          </p:nvPr>
        </p:nvSpPr>
        <p:spPr>
          <a:ln/>
        </p:spPr>
      </p:sp>
      <p:sp>
        <p:nvSpPr>
          <p:cNvPr id="10650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Char char="•"/>
            </a:pPr>
            <a:r>
              <a:rPr lang="en-US" smtClean="0"/>
              <a:t>The unconscious tendency for researchers to be sensitive to their expectations during the course of research is offset by methods minimize bias – operational definitions, procedures, and formulating your hypothesis prior to the research</a:t>
            </a:r>
          </a:p>
          <a:p>
            <a:pPr>
              <a:buFontTx/>
              <a:buChar char="•"/>
            </a:pPr>
            <a:r>
              <a:rPr lang="en-US" smtClean="0"/>
              <a:t>A discussion of the placebo effect is aided by the examination of medication research – Physicians Desk Reference that use placebos in a “placebo control group” and examine reported side effects and benefits by subjects</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fld id="{0A71AE94-9C86-4CE5-8A86-10892CA61950}" type="slidenum">
              <a:rPr lang="en-US" smtClean="0"/>
              <a:pPr eaLnBrk="1" hangingPunct="1"/>
              <a:t>38</a:t>
            </a:fld>
            <a:endParaRPr lang="en-US" smtClean="0"/>
          </a:p>
        </p:txBody>
      </p:sp>
      <p:sp>
        <p:nvSpPr>
          <p:cNvPr id="98307" name="Rectangle 2"/>
          <p:cNvSpPr>
            <a:spLocks noGrp="1" noRot="1" noChangeAspect="1" noChangeArrowheads="1" noTextEdit="1"/>
          </p:cNvSpPr>
          <p:nvPr>
            <p:ph type="sldImg"/>
          </p:nvPr>
        </p:nvSpPr>
        <p:spPr>
          <a:ln/>
        </p:spPr>
      </p:sp>
      <p:sp>
        <p:nvSpPr>
          <p:cNvPr id="9830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Char char="•"/>
            </a:pPr>
            <a:r>
              <a:rPr lang="en-US" smtClean="0"/>
              <a:t>Chapter 2 provides the example of using college records in order to determine if there are gender differences in academic performance</a:t>
            </a:r>
          </a:p>
          <a:p>
            <a:pPr>
              <a:buFontTx/>
              <a:buChar char="•"/>
            </a:pPr>
            <a:r>
              <a:rPr lang="en-US" smtClean="0"/>
              <a:t>Although archival research is relatively inexpensive, it does present its problems: the data may not be in a form that allows the researcher to test a hypothesis fully, the information may be incomplete, and the records needed may not exist</a:t>
            </a:r>
          </a:p>
          <a:p>
            <a:pPr>
              <a:buFontTx/>
              <a:buChar char="•"/>
            </a:pPr>
            <a:r>
              <a:rPr lang="en-US" smtClean="0"/>
              <a:t>Naturalistic observation provides an opportunity to observe natural behavior without intervention.  Observer effect – the experimenter inadvertently being seen by the observed thereby influencing their behavior, and observer bias – tendency for an experimenter to be sensitive to supporting data are two shortcomings to overcome</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fld id="{90E3585E-55F8-4605-B1F1-8D975C86B39F}" type="slidenum">
              <a:rPr lang="en-US" smtClean="0"/>
              <a:pPr eaLnBrk="1" hangingPunct="1"/>
              <a:t>39</a:t>
            </a:fld>
            <a:endParaRPr lang="en-US" smtClean="0"/>
          </a:p>
        </p:txBody>
      </p:sp>
      <p:sp>
        <p:nvSpPr>
          <p:cNvPr id="102403" name="Rectangle 2"/>
          <p:cNvSpPr>
            <a:spLocks noGrp="1" noRot="1" noChangeAspect="1" noChangeArrowheads="1" noTextEdit="1"/>
          </p:cNvSpPr>
          <p:nvPr>
            <p:ph type="sldImg"/>
          </p:nvPr>
        </p:nvSpPr>
        <p:spPr>
          <a:ln/>
        </p:spPr>
      </p:sp>
      <p:sp>
        <p:nvSpPr>
          <p:cNvPr id="10240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Char char="•"/>
            </a:pPr>
            <a:r>
              <a:rPr lang="en-US" smtClean="0"/>
              <a:t>Variables are any behavior that can “vary”.  It is helpful to have students brainstorm how many behaviors fit this definition</a:t>
            </a:r>
          </a:p>
          <a:p>
            <a:pPr>
              <a:buFontTx/>
              <a:buChar char="•"/>
            </a:pPr>
            <a:r>
              <a:rPr lang="en-US" smtClean="0"/>
              <a:t>Correlational studies are helpful to identify variables that have some “co-relationship” but do not give any insights to cause effect relationships</a:t>
            </a:r>
          </a:p>
          <a:p>
            <a:pPr>
              <a:buFontTx/>
              <a:buChar char="•"/>
            </a:pPr>
            <a:r>
              <a:rPr lang="en-US" smtClean="0"/>
              <a:t>TV and aggression, studying and academic performance are helpful examples of positive correlation. Self-esteem and depression is a good example of negative correlation</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fld id="{1748F169-625C-4975-8FE9-8C3004D19128}" type="slidenum">
              <a:rPr lang="en-US" smtClean="0"/>
              <a:pPr eaLnBrk="1" hangingPunct="1"/>
              <a:t>40</a:t>
            </a:fld>
            <a:endParaRPr lang="en-US" smtClean="0"/>
          </a:p>
        </p:txBody>
      </p:sp>
      <p:sp>
        <p:nvSpPr>
          <p:cNvPr id="103427" name="Rectangle 2"/>
          <p:cNvSpPr>
            <a:spLocks noGrp="1" noRot="1" noChangeAspect="1" noChangeArrowheads="1" noTextEdit="1"/>
          </p:cNvSpPr>
          <p:nvPr>
            <p:ph type="sldImg"/>
          </p:nvPr>
        </p:nvSpPr>
        <p:spPr>
          <a:ln/>
        </p:spPr>
      </p:sp>
      <p:sp>
        <p:nvSpPr>
          <p:cNvPr id="10342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Char char="•"/>
            </a:pPr>
            <a:r>
              <a:rPr lang="en-US" smtClean="0"/>
              <a:t>Variables are any behavior that can “vary”.  It is helpful to have students brainstorm how many behaviors fit this definition</a:t>
            </a:r>
          </a:p>
          <a:p>
            <a:pPr>
              <a:buFontTx/>
              <a:buChar char="•"/>
            </a:pPr>
            <a:r>
              <a:rPr lang="en-US" smtClean="0"/>
              <a:t>Correlational studies are helpful to identify variables that have some “co-relationship” but do not give any insights to cause effect relationships</a:t>
            </a:r>
          </a:p>
          <a:p>
            <a:pPr>
              <a:buFontTx/>
              <a:buChar char="•"/>
            </a:pPr>
            <a:r>
              <a:rPr lang="en-US" smtClean="0"/>
              <a:t>TV and aggression, studying and academic performance are helpful examples of positive correlation. Self-esteem and depression is a good example of negative correlation</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fld id="{1748F169-625C-4975-8FE9-8C3004D19128}" type="slidenum">
              <a:rPr lang="en-US" smtClean="0"/>
              <a:pPr eaLnBrk="1" hangingPunct="1"/>
              <a:t>41</a:t>
            </a:fld>
            <a:endParaRPr lang="en-US" smtClean="0"/>
          </a:p>
        </p:txBody>
      </p:sp>
      <p:sp>
        <p:nvSpPr>
          <p:cNvPr id="103427" name="Rectangle 2"/>
          <p:cNvSpPr>
            <a:spLocks noGrp="1" noRot="1" noChangeAspect="1" noChangeArrowheads="1" noTextEdit="1"/>
          </p:cNvSpPr>
          <p:nvPr>
            <p:ph type="sldImg"/>
          </p:nvPr>
        </p:nvSpPr>
        <p:spPr>
          <a:ln/>
        </p:spPr>
      </p:sp>
      <p:sp>
        <p:nvSpPr>
          <p:cNvPr id="10342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Char char="•"/>
            </a:pPr>
            <a:r>
              <a:rPr lang="en-US" smtClean="0"/>
              <a:t>Variables are any behavior that can “vary”.  It is helpful to have students brainstorm how many behaviors fit this definition</a:t>
            </a:r>
          </a:p>
          <a:p>
            <a:pPr>
              <a:buFontTx/>
              <a:buChar char="•"/>
            </a:pPr>
            <a:r>
              <a:rPr lang="en-US" smtClean="0"/>
              <a:t>Correlational studies are helpful to identify variables that have some “co-relationship” but do not give any insights to cause effect relationships</a:t>
            </a:r>
          </a:p>
          <a:p>
            <a:pPr>
              <a:buFontTx/>
              <a:buChar char="•"/>
            </a:pPr>
            <a:r>
              <a:rPr lang="en-US" smtClean="0"/>
              <a:t>TV and aggression, studying and academic performance are helpful examples of positive correlation. Self-esteem and depression is a good example of negative correlation</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fld id="{87646BEB-8F91-4D78-B0EC-399494D00D2E}" type="slidenum">
              <a:rPr lang="en-US" smtClean="0"/>
              <a:pPr eaLnBrk="1" hangingPunct="1"/>
              <a:t>42</a:t>
            </a:fld>
            <a:endParaRPr lang="en-US" smtClean="0"/>
          </a:p>
        </p:txBody>
      </p:sp>
      <p:sp>
        <p:nvSpPr>
          <p:cNvPr id="100355" name="Rectangle 2"/>
          <p:cNvSpPr>
            <a:spLocks noGrp="1" noRot="1" noChangeAspect="1" noChangeArrowheads="1" noTextEdit="1"/>
          </p:cNvSpPr>
          <p:nvPr>
            <p:ph type="sldImg"/>
          </p:nvPr>
        </p:nvSpPr>
        <p:spPr>
          <a:ln/>
        </p:spPr>
      </p:sp>
      <p:sp>
        <p:nvSpPr>
          <p:cNvPr id="10035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Char char="•"/>
            </a:pPr>
            <a:r>
              <a:rPr lang="en-US" smtClean="0"/>
              <a:t>The book “Sybil” is a prime example of a case study.</a:t>
            </a:r>
          </a:p>
          <a:p>
            <a:pPr>
              <a:buFontTx/>
              <a:buChar char="•"/>
            </a:pPr>
            <a:r>
              <a:rPr lang="en-US" smtClean="0"/>
              <a:t>Case studies are beneficial in clinical psychology and often times include psychological testing. They are also helpful in the area of physiological psychology</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fld id="{6CE88CE4-472D-4676-8CB1-28C656CDD3D8}" type="slidenum">
              <a:rPr lang="en-US" smtClean="0">
                <a:solidFill>
                  <a:srgbClr val="000000"/>
                </a:solidFill>
              </a:rPr>
              <a:pPr eaLnBrk="1" hangingPunct="1"/>
              <a:t>43</a:t>
            </a:fld>
            <a:endParaRPr lang="en-US" smtClean="0">
              <a:solidFill>
                <a:srgbClr val="000000"/>
              </a:solidFill>
            </a:endParaRPr>
          </a:p>
        </p:txBody>
      </p:sp>
      <p:sp>
        <p:nvSpPr>
          <p:cNvPr id="101379" name="Rectangle 2"/>
          <p:cNvSpPr>
            <a:spLocks noGrp="1" noRot="1" noChangeAspect="1" noChangeArrowheads="1" noTextEdit="1"/>
          </p:cNvSpPr>
          <p:nvPr>
            <p:ph type="sldImg"/>
          </p:nvPr>
        </p:nvSpPr>
        <p:spPr>
          <a:ln/>
        </p:spPr>
      </p:sp>
      <p:sp>
        <p:nvSpPr>
          <p:cNvPr id="10138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80000"/>
              </a:lnSpc>
            </a:pPr>
            <a:r>
              <a:rPr lang="en-US" sz="1000" b="1" smtClean="0"/>
              <a:t>FIGURE 1.10 </a:t>
            </a:r>
            <a:r>
              <a:rPr lang="en-US" sz="1000" smtClean="0"/>
              <a:t>Some of the earliest information on the effects of damage to</a:t>
            </a:r>
          </a:p>
          <a:p>
            <a:pPr>
              <a:lnSpc>
                <a:spcPct val="80000"/>
              </a:lnSpc>
            </a:pPr>
            <a:r>
              <a:rPr lang="en-US" sz="1000" smtClean="0"/>
              <a:t>frontal areas of the brain came from a case study of the accidental injury of</a:t>
            </a:r>
          </a:p>
          <a:p>
            <a:pPr>
              <a:lnSpc>
                <a:spcPct val="80000"/>
              </a:lnSpc>
            </a:pPr>
            <a:r>
              <a:rPr lang="en-US" sz="1000" smtClean="0"/>
              <a:t>Phineas Gage </a:t>
            </a:r>
          </a:p>
          <a:p>
            <a:endParaRPr 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fld id="{6A1D5353-C10E-40AC-B69F-8D0952ECAF9D}" type="slidenum">
              <a:rPr lang="en-US" smtClean="0"/>
              <a:pPr eaLnBrk="1" hangingPunct="1"/>
              <a:t>44</a:t>
            </a:fld>
            <a:endParaRPr lang="en-US" smtClean="0"/>
          </a:p>
        </p:txBody>
      </p:sp>
      <p:sp>
        <p:nvSpPr>
          <p:cNvPr id="99331" name="Rectangle 2"/>
          <p:cNvSpPr>
            <a:spLocks noGrp="1" noRot="1" noChangeAspect="1" noChangeArrowheads="1" noTextEdit="1"/>
          </p:cNvSpPr>
          <p:nvPr>
            <p:ph type="sldImg"/>
          </p:nvPr>
        </p:nvSpPr>
        <p:spPr>
          <a:ln/>
        </p:spPr>
      </p:sp>
      <p:sp>
        <p:nvSpPr>
          <p:cNvPr id="9933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Char char="•"/>
            </a:pPr>
            <a:r>
              <a:rPr lang="en-US" smtClean="0"/>
              <a:t>As pointed out in the chapter, a sample of people is drawn from a population of interest.  The methods of choosing the sample is critical in order to fairly represent the population as a whole.  Problems occur when you have an insufficient number and/or a self-selection bias</a:t>
            </a:r>
          </a:p>
          <a:p>
            <a:pPr>
              <a:buFontTx/>
              <a:buChar char="•"/>
            </a:pPr>
            <a:r>
              <a:rPr lang="en-US" smtClean="0"/>
              <a:t>Attrition and specificity of the questions are also major concerns in a survey</a:t>
            </a: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4.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3.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Master" Target="../slideMasters/slideMaster1.xml"/><Relationship Id="rId1" Type="http://schemas.openxmlformats.org/officeDocument/2006/relationships/themeOverride" Target="../theme/themeOverride4.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ight Triangle 3"/>
          <p:cNvSpPr/>
          <p:nvPr/>
        </p:nvSpPr>
        <p:spPr>
          <a:xfrm>
            <a:off x="0" y="4664075"/>
            <a:ext cx="9150350"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grpSp>
        <p:nvGrpSpPr>
          <p:cNvPr id="5" name="Group 15"/>
          <p:cNvGrpSpPr>
            <a:grpSpLocks/>
          </p:cNvGrpSpPr>
          <p:nvPr/>
        </p:nvGrpSpPr>
        <p:grpSpPr bwMode="auto">
          <a:xfrm>
            <a:off x="-3175" y="4953000"/>
            <a:ext cx="9147175" cy="1911350"/>
            <a:chOff x="-3765" y="4832896"/>
            <a:chExt cx="9147765" cy="2032192"/>
          </a:xfrm>
        </p:grpSpPr>
        <p:sp>
          <p:nvSpPr>
            <p:cNvPr id="6" name="Freeform 5"/>
            <p:cNvSpPr>
              <a:spLocks/>
            </p:cNvSpPr>
            <p:nvPr/>
          </p:nvSpPr>
          <p:spPr bwMode="auto">
            <a:xfrm>
              <a:off x="1687032" y="4832896"/>
              <a:ext cx="7456968" cy="51817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extLst/>
            </a:lstStyle>
            <a:p>
              <a:pPr>
                <a:defRPr/>
              </a:pPr>
              <a:endParaRPr lang="en-US">
                <a:latin typeface="Arial" charset="0"/>
              </a:endParaRPr>
            </a:p>
          </p:txBody>
        </p:sp>
        <p:sp>
          <p:nvSpPr>
            <p:cNvPr id="7" name="Freeform 18"/>
            <p:cNvSpPr>
              <a:spLocks/>
            </p:cNvSpPr>
            <p:nvPr/>
          </p:nvSpPr>
          <p:spPr bwMode="auto">
            <a:xfrm>
              <a:off x="35443" y="5135526"/>
              <a:ext cx="9108557" cy="838200"/>
            </a:xfrm>
            <a:custGeom>
              <a:avLst/>
              <a:gdLst>
                <a:gd name="T0" fmla="*/ 0 w 5760"/>
                <a:gd name="T1" fmla="*/ 0 h 528"/>
                <a:gd name="T2" fmla="*/ 9108557 w 5760"/>
                <a:gd name="T3" fmla="*/ 0 h 528"/>
                <a:gd name="T4" fmla="*/ 9108557 w 5760"/>
                <a:gd name="T5" fmla="*/ 838200 h 528"/>
                <a:gd name="T6" fmla="*/ 75905 w 5760"/>
                <a:gd name="T7" fmla="*/ 0 h 528"/>
                <a:gd name="T8" fmla="*/ 0 60000 65536"/>
                <a:gd name="T9" fmla="*/ 0 60000 65536"/>
                <a:gd name="T10" fmla="*/ 0 60000 65536"/>
                <a:gd name="T11" fmla="*/ 0 60000 65536"/>
                <a:gd name="T12" fmla="*/ 0 w 5760"/>
                <a:gd name="T13" fmla="*/ 0 h 528"/>
                <a:gd name="T14" fmla="*/ 5760 w 5760"/>
                <a:gd name="T15" fmla="*/ 528 h 528"/>
              </a:gdLst>
              <a:ahLst/>
              <a:cxnLst>
                <a:cxn ang="T8">
                  <a:pos x="T0" y="T1"/>
                </a:cxn>
                <a:cxn ang="T9">
                  <a:pos x="T2" y="T3"/>
                </a:cxn>
                <a:cxn ang="T10">
                  <a:pos x="T4" y="T5"/>
                </a:cxn>
                <a:cxn ang="T11">
                  <a:pos x="T6" y="T7"/>
                </a:cxn>
              </a:cxnLst>
              <a:rect l="T12" t="T13" r="T14" b="T15"/>
              <a:pathLst>
                <a:path w="5760" h="528">
                  <a:moveTo>
                    <a:pt x="0" y="0"/>
                  </a:moveTo>
                  <a:lnTo>
                    <a:pt x="5760" y="0"/>
                  </a:lnTo>
                  <a:lnTo>
                    <a:pt x="5760" y="528"/>
                  </a:lnTo>
                  <a:lnTo>
                    <a:pt x="48" y="0"/>
                  </a:lnTo>
                </a:path>
              </a:pathLst>
            </a:custGeom>
            <a:solidFill>
              <a:srgbClr val="000000"/>
            </a:solidFill>
            <a:ln>
              <a:noFill/>
            </a:ln>
            <a:extLst>
              <a:ext uri="{91240B29-F687-4F45-9708-019B960494DF}">
                <a14:hiddenLine xmlns:a14="http://schemas.microsoft.com/office/drawing/2010/main" w="9525" cap="flat" cmpd="sng" algn="ctr">
                  <a:solidFill>
                    <a:srgbClr val="000000"/>
                  </a:solidFill>
                  <a:prstDash val="solid"/>
                  <a:round/>
                  <a:headEnd type="none" w="med" len="med"/>
                  <a:tailEnd type="none" w="med" len="med"/>
                </a14:hiddenLine>
              </a:ext>
            </a:extLst>
          </p:spPr>
          <p:txBody>
            <a:bodyPr/>
            <a:lstStyle/>
            <a:p>
              <a:endParaRPr lang="th-TH"/>
            </a:p>
          </p:txBody>
        </p:sp>
        <p:sp>
          <p:nvSpPr>
            <p:cNvPr id="8" name="Freeform 7"/>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cxnSp>
          <p:nvCxnSpPr>
            <p:cNvPr id="10" name="Straight Connector 9"/>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9" name="Title 8"/>
          <p:cNvSpPr>
            <a:spLocks noGrp="1"/>
          </p:cNvSpPr>
          <p:nvPr>
            <p:ph type="ctrTitle"/>
          </p:nvPr>
        </p:nvSpPr>
        <p:spPr>
          <a:xfrm>
            <a:off x="685800" y="1752601"/>
            <a:ext cx="7772400" cy="1829761"/>
          </a:xfrm>
        </p:spPr>
        <p:txBody>
          <a:bodyPr anchor="b"/>
          <a:lstStyle>
            <a:lvl1pPr algn="r">
              <a:defRPr sz="4800" b="1">
                <a:solidFill>
                  <a:schemeClr val="tx2"/>
                </a:solidFill>
                <a:effectLst>
                  <a:outerShdw blurRad="31750" dist="25400" dir="5400000" algn="tl" rotWithShape="0">
                    <a:srgbClr val="000000">
                      <a:alpha val="25000"/>
                    </a:srgbClr>
                  </a:outerShdw>
                </a:effectLst>
              </a:defRPr>
            </a:lvl1pPr>
            <a:extLst/>
          </a:lstStyle>
          <a:p>
            <a:r>
              <a:rPr lang="en-US" smtClean="0"/>
              <a:t>Click to edit Master title style</a:t>
            </a:r>
            <a:endParaRPr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en-US" smtClean="0"/>
              <a:t>Click to edit Master subtitle style</a:t>
            </a:r>
            <a:endParaRPr lang="en-US"/>
          </a:p>
        </p:txBody>
      </p:sp>
      <p:sp>
        <p:nvSpPr>
          <p:cNvPr id="11" name="Date Placeholder 29"/>
          <p:cNvSpPr>
            <a:spLocks noGrp="1"/>
          </p:cNvSpPr>
          <p:nvPr>
            <p:ph type="dt" sz="half" idx="10"/>
          </p:nvPr>
        </p:nvSpPr>
        <p:spPr/>
        <p:txBody>
          <a:bodyPr/>
          <a:lstStyle>
            <a:lvl1pPr>
              <a:defRPr>
                <a:solidFill>
                  <a:srgbClr val="FFFFFF"/>
                </a:solidFill>
              </a:defRPr>
            </a:lvl1pPr>
            <a:extLst/>
          </a:lstStyle>
          <a:p>
            <a:pPr>
              <a:defRPr/>
            </a:pPr>
            <a:endParaRPr lang="en-US"/>
          </a:p>
        </p:txBody>
      </p:sp>
      <p:sp>
        <p:nvSpPr>
          <p:cNvPr id="12" name="Footer Placeholder 18"/>
          <p:cNvSpPr>
            <a:spLocks noGrp="1"/>
          </p:cNvSpPr>
          <p:nvPr>
            <p:ph type="ftr" sz="quarter" idx="11"/>
          </p:nvPr>
        </p:nvSpPr>
        <p:spPr/>
        <p:txBody>
          <a:bodyPr/>
          <a:lstStyle>
            <a:lvl1pPr>
              <a:defRPr>
                <a:solidFill>
                  <a:schemeClr val="accent1">
                    <a:tint val="20000"/>
                  </a:schemeClr>
                </a:solidFill>
              </a:defRPr>
            </a:lvl1pPr>
            <a:extLst/>
          </a:lstStyle>
          <a:p>
            <a:pPr>
              <a:defRPr/>
            </a:pPr>
            <a:endParaRPr lang="en-US"/>
          </a:p>
        </p:txBody>
      </p:sp>
      <p:sp>
        <p:nvSpPr>
          <p:cNvPr id="13" name="Slide Number Placeholder 26"/>
          <p:cNvSpPr>
            <a:spLocks noGrp="1"/>
          </p:cNvSpPr>
          <p:nvPr>
            <p:ph type="sldNum" sz="quarter" idx="12"/>
          </p:nvPr>
        </p:nvSpPr>
        <p:spPr/>
        <p:txBody>
          <a:bodyPr/>
          <a:lstStyle>
            <a:lvl1pPr>
              <a:defRPr>
                <a:solidFill>
                  <a:srgbClr val="FFFFFF"/>
                </a:solidFill>
              </a:defRPr>
            </a:lvl1pPr>
            <a:extLst/>
          </a:lstStyle>
          <a:p>
            <a:pPr>
              <a:defRPr/>
            </a:pPr>
            <a:fld id="{5E1AF0B9-D733-49A6-AB38-1CA054FC006C}" type="slidenum">
              <a:rPr lang="en-US"/>
              <a:pPr>
                <a:defRPr/>
              </a:pPr>
              <a:t>‹#›</a:t>
            </a:fld>
            <a:endParaRPr lang="en-US"/>
          </a:p>
        </p:txBody>
      </p:sp>
    </p:spTree>
    <p:extLst>
      <p:ext uri="{BB962C8B-B14F-4D97-AF65-F5344CB8AC3E}">
        <p14:creationId xmlns:p14="http://schemas.microsoft.com/office/powerpoint/2010/main" val="231091620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Title 6"/>
          <p:cNvSpPr>
            <a:spLocks noGrp="1"/>
          </p:cNvSpPr>
          <p:nvPr>
            <p:ph type="title"/>
          </p:nvPr>
        </p:nvSpPr>
        <p:spPr/>
        <p:txBody>
          <a:bodyPr rtlCol="0"/>
          <a:lstStyle>
            <a:extLst/>
          </a:lstStyle>
          <a:p>
            <a:r>
              <a:rPr lang="en-US" smtClean="0"/>
              <a:t>Click to edit Master title style</a:t>
            </a:r>
            <a:endParaRPr lang="en-US"/>
          </a:p>
        </p:txBody>
      </p:sp>
      <p:sp>
        <p:nvSpPr>
          <p:cNvPr id="4" name="Date Placeholder 9"/>
          <p:cNvSpPr>
            <a:spLocks noGrp="1"/>
          </p:cNvSpPr>
          <p:nvPr>
            <p:ph type="dt" sz="half" idx="10"/>
          </p:nvPr>
        </p:nvSpPr>
        <p:spPr/>
        <p:txBody>
          <a:bodyPr/>
          <a:lstStyle>
            <a:lvl1pPr>
              <a:defRPr/>
            </a:lvl1pPr>
          </a:lstStyle>
          <a:p>
            <a:pPr>
              <a:defRPr/>
            </a:pPr>
            <a:endParaRPr lang="en-US"/>
          </a:p>
        </p:txBody>
      </p:sp>
      <p:sp>
        <p:nvSpPr>
          <p:cNvPr id="5" name="Footer Placeholder 21"/>
          <p:cNvSpPr>
            <a:spLocks noGrp="1"/>
          </p:cNvSpPr>
          <p:nvPr>
            <p:ph type="ftr" sz="quarter" idx="11"/>
          </p:nvPr>
        </p:nvSpPr>
        <p:spPr/>
        <p:txBody>
          <a:bodyPr/>
          <a:lstStyle>
            <a:lvl1pPr>
              <a:defRPr/>
            </a:lvl1pPr>
          </a:lstStyle>
          <a:p>
            <a:pPr>
              <a:defRPr/>
            </a:pPr>
            <a:endParaRPr lang="en-US"/>
          </a:p>
        </p:txBody>
      </p:sp>
      <p:sp>
        <p:nvSpPr>
          <p:cNvPr id="6" name="Slide Number Placeholder 17"/>
          <p:cNvSpPr>
            <a:spLocks noGrp="1"/>
          </p:cNvSpPr>
          <p:nvPr>
            <p:ph type="sldNum" sz="quarter" idx="12"/>
          </p:nvPr>
        </p:nvSpPr>
        <p:spPr/>
        <p:txBody>
          <a:bodyPr/>
          <a:lstStyle>
            <a:lvl1pPr>
              <a:defRPr/>
            </a:lvl1pPr>
          </a:lstStyle>
          <a:p>
            <a:pPr>
              <a:defRPr/>
            </a:pPr>
            <a:fld id="{BDC78424-C081-4F31-8F20-A904EFEF05A4}" type="slidenum">
              <a:rPr lang="en-US"/>
              <a:pPr>
                <a:defRPr/>
              </a:pPr>
              <a:t>‹#›</a:t>
            </a:fld>
            <a:endParaRPr lang="en-US"/>
          </a:p>
        </p:txBody>
      </p:sp>
    </p:spTree>
    <p:extLst>
      <p:ext uri="{BB962C8B-B14F-4D97-AF65-F5344CB8AC3E}">
        <p14:creationId xmlns:p14="http://schemas.microsoft.com/office/powerpoint/2010/main" val="284216347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4" name="Chevron 3"/>
          <p:cNvSpPr/>
          <p:nvPr/>
        </p:nvSpPr>
        <p:spPr>
          <a:xfrm>
            <a:off x="3636963" y="3005138"/>
            <a:ext cx="182562"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defRPr/>
            </a:pPr>
            <a:endParaRPr lang="en-US"/>
          </a:p>
        </p:txBody>
      </p:sp>
      <p:sp>
        <p:nvSpPr>
          <p:cNvPr id="5" name="Chevron 4"/>
          <p:cNvSpPr/>
          <p:nvPr/>
        </p:nvSpPr>
        <p:spPr>
          <a:xfrm>
            <a:off x="3449638" y="3005138"/>
            <a:ext cx="18415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defRPr/>
            </a:pPr>
            <a:endParaRPr lang="en-US"/>
          </a:p>
        </p:txBody>
      </p:sp>
      <p:sp>
        <p:nvSpPr>
          <p:cNvPr id="2" name="Title 1"/>
          <p:cNvSpPr>
            <a:spLocks noGrp="1"/>
          </p:cNvSpPr>
          <p:nvPr>
            <p:ph type="title"/>
          </p:nvPr>
        </p:nvSpPr>
        <p:spPr>
          <a:xfrm>
            <a:off x="722376" y="1059712"/>
            <a:ext cx="7772400" cy="1828800"/>
          </a:xfrm>
        </p:spPr>
        <p:txBody>
          <a:bodyPr anchor="b"/>
          <a:lstStyle>
            <a:lvl1pPr algn="r">
              <a:buNone/>
              <a:defRPr sz="4800" b="1" cap="none" baseline="0">
                <a:effectLst>
                  <a:outerShdw blurRad="31750" dist="25400" dir="5400000" algn="tl" rotWithShape="0">
                    <a:srgbClr val="000000">
                      <a:alpha val="25000"/>
                    </a:srgbClr>
                  </a:outerShdw>
                </a:effectLst>
              </a:defRPr>
            </a:lvl1pPr>
            <a:extLst/>
          </a:lstStyle>
          <a:p>
            <a:r>
              <a:rPr lang="en-US" smtClean="0"/>
              <a:t>Click to edit Master title style</a:t>
            </a:r>
            <a:endParaRPr lang="en-US"/>
          </a:p>
        </p:txBody>
      </p:sp>
      <p:sp>
        <p:nvSpPr>
          <p:cNvPr id="3" name="Text Placeholder 2"/>
          <p:cNvSpPr>
            <a:spLocks noGrp="1"/>
          </p:cNvSpPr>
          <p:nvPr>
            <p:ph type="body" idx="1"/>
          </p:nvPr>
        </p:nvSpPr>
        <p:spPr>
          <a:xfrm>
            <a:off x="3922713" y="2931712"/>
            <a:ext cx="4572000" cy="1454888"/>
          </a:xfrm>
        </p:spPr>
        <p:txBody>
          <a:bodyPr/>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en-US" smtClean="0"/>
              <a:t>Click to edit Master text styles</a:t>
            </a:r>
          </a:p>
        </p:txBody>
      </p:sp>
      <p:sp>
        <p:nvSpPr>
          <p:cNvPr id="6" name="Date Placeholder 3"/>
          <p:cNvSpPr>
            <a:spLocks noGrp="1"/>
          </p:cNvSpPr>
          <p:nvPr>
            <p:ph type="dt" sz="half" idx="10"/>
          </p:nvPr>
        </p:nvSpPr>
        <p:spPr/>
        <p:txBody>
          <a:bodyPr/>
          <a:lstStyle>
            <a:lvl1pPr>
              <a:defRPr/>
            </a:lvl1pPr>
            <a:extLst/>
          </a:lstStyle>
          <a:p>
            <a:pPr>
              <a:defRPr/>
            </a:pPr>
            <a:endParaRPr lang="en-US"/>
          </a:p>
        </p:txBody>
      </p:sp>
      <p:sp>
        <p:nvSpPr>
          <p:cNvPr id="7" name="Footer Placeholder 4"/>
          <p:cNvSpPr>
            <a:spLocks noGrp="1"/>
          </p:cNvSpPr>
          <p:nvPr>
            <p:ph type="ftr" sz="quarter" idx="11"/>
          </p:nvPr>
        </p:nvSpPr>
        <p:spPr/>
        <p:txBody>
          <a:bodyPr/>
          <a:lstStyle>
            <a:lvl1pPr>
              <a:defRPr/>
            </a:lvl1pPr>
            <a:extLst/>
          </a:lstStyle>
          <a:p>
            <a:pPr>
              <a:defRPr/>
            </a:pPr>
            <a:endParaRPr lang="en-US"/>
          </a:p>
        </p:txBody>
      </p:sp>
      <p:sp>
        <p:nvSpPr>
          <p:cNvPr id="8" name="Slide Number Placeholder 5"/>
          <p:cNvSpPr>
            <a:spLocks noGrp="1"/>
          </p:cNvSpPr>
          <p:nvPr>
            <p:ph type="sldNum" sz="quarter" idx="12"/>
          </p:nvPr>
        </p:nvSpPr>
        <p:spPr/>
        <p:txBody>
          <a:bodyPr/>
          <a:lstStyle>
            <a:lvl1pPr>
              <a:defRPr/>
            </a:lvl1pPr>
            <a:extLst/>
          </a:lstStyle>
          <a:p>
            <a:pPr>
              <a:defRPr/>
            </a:pPr>
            <a:fld id="{8A65B4EC-71B6-4274-9B01-E82014901EEA}" type="slidenum">
              <a:rPr lang="en-US"/>
              <a:pPr>
                <a:defRPr/>
              </a:pPr>
              <a:t>‹#›</a:t>
            </a:fld>
            <a:endParaRPr lang="en-US"/>
          </a:p>
        </p:txBody>
      </p:sp>
    </p:spTree>
    <p:extLst>
      <p:ext uri="{BB962C8B-B14F-4D97-AF65-F5344CB8AC3E}">
        <p14:creationId xmlns:p14="http://schemas.microsoft.com/office/powerpoint/2010/main" val="3535124626"/>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8" name="Title 7"/>
          <p:cNvSpPr>
            <a:spLocks noGrp="1"/>
          </p:cNvSpPr>
          <p:nvPr>
            <p:ph type="title"/>
          </p:nvPr>
        </p:nvSpPr>
        <p:spPr/>
        <p:txBody>
          <a:bodyPr rtlCol="0"/>
          <a:lstStyle>
            <a:extLst/>
          </a:lstStyle>
          <a:p>
            <a:r>
              <a:rPr lang="en-US" smtClean="0"/>
              <a:t>Click to edit Master title style</a:t>
            </a:r>
            <a:endParaRPr lang="en-US"/>
          </a:p>
        </p:txBody>
      </p:sp>
      <p:sp>
        <p:nvSpPr>
          <p:cNvPr id="5" name="Date Placeholder 4"/>
          <p:cNvSpPr>
            <a:spLocks noGrp="1"/>
          </p:cNvSpPr>
          <p:nvPr>
            <p:ph type="dt" sz="half" idx="10"/>
          </p:nvPr>
        </p:nvSpPr>
        <p:spPr/>
        <p:txBody>
          <a:bodyPr/>
          <a:lstStyle>
            <a:lvl1pPr>
              <a:defRPr/>
            </a:lvl1pPr>
            <a:extLst/>
          </a:lstStyle>
          <a:p>
            <a:pPr>
              <a:defRPr/>
            </a:pPr>
            <a:endParaRPr lang="en-US"/>
          </a:p>
        </p:txBody>
      </p:sp>
      <p:sp>
        <p:nvSpPr>
          <p:cNvPr id="6" name="Footer Placeholder 5"/>
          <p:cNvSpPr>
            <a:spLocks noGrp="1"/>
          </p:cNvSpPr>
          <p:nvPr>
            <p:ph type="ftr" sz="quarter" idx="11"/>
          </p:nvPr>
        </p:nvSpPr>
        <p:spPr/>
        <p:txBody>
          <a:bodyPr/>
          <a:lstStyle>
            <a:lvl1pPr>
              <a:defRPr/>
            </a:lvl1pPr>
            <a:extLst/>
          </a:lstStyle>
          <a:p>
            <a:pPr>
              <a:defRPr/>
            </a:pPr>
            <a:endParaRPr lang="en-US"/>
          </a:p>
        </p:txBody>
      </p:sp>
      <p:sp>
        <p:nvSpPr>
          <p:cNvPr id="7" name="Slide Number Placeholder 6"/>
          <p:cNvSpPr>
            <a:spLocks noGrp="1"/>
          </p:cNvSpPr>
          <p:nvPr>
            <p:ph type="sldNum" sz="quarter" idx="12"/>
          </p:nvPr>
        </p:nvSpPr>
        <p:spPr/>
        <p:txBody>
          <a:bodyPr/>
          <a:lstStyle>
            <a:lvl1pPr>
              <a:defRPr/>
            </a:lvl1pPr>
            <a:extLst/>
          </a:lstStyle>
          <a:p>
            <a:pPr>
              <a:defRPr/>
            </a:pPr>
            <a:fld id="{389AE5DA-D514-4B50-BD62-898629C8E051}" type="slidenum">
              <a:rPr lang="en-US"/>
              <a:pPr>
                <a:defRPr/>
              </a:pPr>
              <a:t>‹#›</a:t>
            </a:fld>
            <a:endParaRPr lang="en-US"/>
          </a:p>
        </p:txBody>
      </p:sp>
    </p:spTree>
    <p:extLst>
      <p:ext uri="{BB962C8B-B14F-4D97-AF65-F5344CB8AC3E}">
        <p14:creationId xmlns:p14="http://schemas.microsoft.com/office/powerpoint/2010/main" val="3794934289"/>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lstStyle>
            <a:lvl1pPr>
              <a:defRPr/>
            </a:lvl1pPr>
            <a:extLst/>
          </a:lstStyle>
          <a:p>
            <a:r>
              <a:rPr lang="en-US" smtClean="0"/>
              <a:t>Click to edit Master title style</a:t>
            </a:r>
            <a:endParaRPr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a:r>
              <a:rPr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a:r>
              <a:rPr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extLst/>
          </a:lstStyle>
          <a:p>
            <a:pPr>
              <a:defRPr/>
            </a:pPr>
            <a:endParaRPr lang="en-US"/>
          </a:p>
        </p:txBody>
      </p:sp>
      <p:sp>
        <p:nvSpPr>
          <p:cNvPr id="8" name="Footer Placeholder 7"/>
          <p:cNvSpPr>
            <a:spLocks noGrp="1"/>
          </p:cNvSpPr>
          <p:nvPr>
            <p:ph type="ftr" sz="quarter" idx="11"/>
          </p:nvPr>
        </p:nvSpPr>
        <p:spPr/>
        <p:txBody>
          <a:bodyPr/>
          <a:lstStyle>
            <a:lvl1pPr>
              <a:defRPr/>
            </a:lvl1pPr>
            <a:extLst/>
          </a:lstStyle>
          <a:p>
            <a:pPr>
              <a:defRPr/>
            </a:pPr>
            <a:endParaRPr lang="en-US"/>
          </a:p>
        </p:txBody>
      </p:sp>
      <p:sp>
        <p:nvSpPr>
          <p:cNvPr id="9" name="Slide Number Placeholder 8"/>
          <p:cNvSpPr>
            <a:spLocks noGrp="1"/>
          </p:cNvSpPr>
          <p:nvPr>
            <p:ph type="sldNum" sz="quarter" idx="12"/>
          </p:nvPr>
        </p:nvSpPr>
        <p:spPr/>
        <p:txBody>
          <a:bodyPr/>
          <a:lstStyle>
            <a:lvl1pPr>
              <a:defRPr/>
            </a:lvl1pPr>
            <a:extLst/>
          </a:lstStyle>
          <a:p>
            <a:pPr>
              <a:defRPr/>
            </a:pPr>
            <a:fld id="{26C96B97-CA6F-43A7-9BCC-DDA7B188DBB8}" type="slidenum">
              <a:rPr lang="en-US"/>
              <a:pPr>
                <a:defRPr/>
              </a:pPr>
              <a:t>‹#›</a:t>
            </a:fld>
            <a:endParaRPr lang="en-US"/>
          </a:p>
        </p:txBody>
      </p:sp>
    </p:spTree>
    <p:extLst>
      <p:ext uri="{BB962C8B-B14F-4D97-AF65-F5344CB8AC3E}">
        <p14:creationId xmlns:p14="http://schemas.microsoft.com/office/powerpoint/2010/main" val="31676315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6" name="Title 5"/>
          <p:cNvSpPr>
            <a:spLocks noGrp="1"/>
          </p:cNvSpPr>
          <p:nvPr>
            <p:ph type="title"/>
          </p:nvPr>
        </p:nvSpPr>
        <p:spPr/>
        <p:txBody>
          <a:bodyPr rtlCol="0"/>
          <a:lstStyle>
            <a:extLst/>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extLst/>
          </a:lstStyle>
          <a:p>
            <a:pPr>
              <a:defRPr/>
            </a:pPr>
            <a:endParaRPr lang="en-US"/>
          </a:p>
        </p:txBody>
      </p:sp>
      <p:sp>
        <p:nvSpPr>
          <p:cNvPr id="4" name="Footer Placeholder 3"/>
          <p:cNvSpPr>
            <a:spLocks noGrp="1"/>
          </p:cNvSpPr>
          <p:nvPr>
            <p:ph type="ftr" sz="quarter" idx="11"/>
          </p:nvPr>
        </p:nvSpPr>
        <p:spPr/>
        <p:txBody>
          <a:bodyPr/>
          <a:lstStyle>
            <a:lvl1pPr>
              <a:defRPr/>
            </a:lvl1pPr>
            <a:extLst/>
          </a:lstStyle>
          <a:p>
            <a:pPr>
              <a:defRPr/>
            </a:pPr>
            <a:endParaRPr lang="en-US"/>
          </a:p>
        </p:txBody>
      </p:sp>
      <p:sp>
        <p:nvSpPr>
          <p:cNvPr id="5" name="Slide Number Placeholder 4"/>
          <p:cNvSpPr>
            <a:spLocks noGrp="1"/>
          </p:cNvSpPr>
          <p:nvPr>
            <p:ph type="sldNum" sz="quarter" idx="12"/>
          </p:nvPr>
        </p:nvSpPr>
        <p:spPr/>
        <p:txBody>
          <a:bodyPr/>
          <a:lstStyle>
            <a:lvl1pPr>
              <a:defRPr/>
            </a:lvl1pPr>
            <a:extLst/>
          </a:lstStyle>
          <a:p>
            <a:pPr>
              <a:defRPr/>
            </a:pPr>
            <a:fld id="{C60F2AFC-5056-4DB4-AB72-F4384B51079E}" type="slidenum">
              <a:rPr lang="en-US"/>
              <a:pPr>
                <a:defRPr/>
              </a:pPr>
              <a:t>‹#›</a:t>
            </a:fld>
            <a:endParaRPr lang="en-US"/>
          </a:p>
        </p:txBody>
      </p:sp>
    </p:spTree>
    <p:extLst>
      <p:ext uri="{BB962C8B-B14F-4D97-AF65-F5344CB8AC3E}">
        <p14:creationId xmlns:p14="http://schemas.microsoft.com/office/powerpoint/2010/main" val="4037083589"/>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9"/>
          <p:cNvSpPr>
            <a:spLocks noGrp="1"/>
          </p:cNvSpPr>
          <p:nvPr>
            <p:ph type="dt" sz="half" idx="10"/>
          </p:nvPr>
        </p:nvSpPr>
        <p:spPr/>
        <p:txBody>
          <a:bodyPr/>
          <a:lstStyle>
            <a:lvl1pPr>
              <a:defRPr/>
            </a:lvl1pPr>
          </a:lstStyle>
          <a:p>
            <a:pPr>
              <a:defRPr/>
            </a:pPr>
            <a:endParaRPr lang="en-US"/>
          </a:p>
        </p:txBody>
      </p:sp>
      <p:sp>
        <p:nvSpPr>
          <p:cNvPr id="3" name="Footer Placeholder 21"/>
          <p:cNvSpPr>
            <a:spLocks noGrp="1"/>
          </p:cNvSpPr>
          <p:nvPr>
            <p:ph type="ftr" sz="quarter" idx="11"/>
          </p:nvPr>
        </p:nvSpPr>
        <p:spPr/>
        <p:txBody>
          <a:bodyPr/>
          <a:lstStyle>
            <a:lvl1pPr>
              <a:defRPr/>
            </a:lvl1pPr>
          </a:lstStyle>
          <a:p>
            <a:pPr>
              <a:defRPr/>
            </a:pPr>
            <a:endParaRPr lang="en-US"/>
          </a:p>
        </p:txBody>
      </p:sp>
      <p:sp>
        <p:nvSpPr>
          <p:cNvPr id="4" name="Slide Number Placeholder 17"/>
          <p:cNvSpPr>
            <a:spLocks noGrp="1"/>
          </p:cNvSpPr>
          <p:nvPr>
            <p:ph type="sldNum" sz="quarter" idx="12"/>
          </p:nvPr>
        </p:nvSpPr>
        <p:spPr/>
        <p:txBody>
          <a:bodyPr/>
          <a:lstStyle>
            <a:lvl1pPr>
              <a:defRPr/>
            </a:lvl1pPr>
          </a:lstStyle>
          <a:p>
            <a:pPr>
              <a:defRPr/>
            </a:pPr>
            <a:fld id="{57B4DA88-A2CC-4DB0-8615-7BD12C3B9067}" type="slidenum">
              <a:rPr lang="en-US"/>
              <a:pPr>
                <a:defRPr/>
              </a:pPr>
              <a:t>‹#›</a:t>
            </a:fld>
            <a:endParaRPr lang="en-US"/>
          </a:p>
        </p:txBody>
      </p:sp>
    </p:spTree>
    <p:extLst>
      <p:ext uri="{BB962C8B-B14F-4D97-AF65-F5344CB8AC3E}">
        <p14:creationId xmlns:p14="http://schemas.microsoft.com/office/powerpoint/2010/main" val="399867983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anchor="t">
            <a:noAutofit/>
            <a:sp3d prstMaterial="softEdge">
              <a:bevelT w="0" h="0"/>
            </a:sp3d>
          </a:bodyPr>
          <a:lstStyle>
            <a:lvl1pPr algn="r">
              <a:buNone/>
              <a:defRPr sz="2500" b="0">
                <a:solidFill>
                  <a:schemeClr val="accent1"/>
                </a:solidFill>
                <a:effectLst/>
              </a:defRPr>
            </a:lvl1pPr>
            <a:extLst/>
          </a:lstStyle>
          <a:p>
            <a:r>
              <a:rPr lang="en-US" smtClean="0"/>
              <a:t>Click to edit Master title style</a:t>
            </a:r>
            <a:endParaRPr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a:r>
              <a:rPr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extLst/>
          </a:lstStyle>
          <a:p>
            <a:pPr>
              <a:defRPr/>
            </a:pPr>
            <a:endParaRPr lang="en-US"/>
          </a:p>
        </p:txBody>
      </p:sp>
      <p:sp>
        <p:nvSpPr>
          <p:cNvPr id="6" name="Footer Placeholder 5"/>
          <p:cNvSpPr>
            <a:spLocks noGrp="1"/>
          </p:cNvSpPr>
          <p:nvPr>
            <p:ph type="ftr" sz="quarter" idx="11"/>
          </p:nvPr>
        </p:nvSpPr>
        <p:spPr/>
        <p:txBody>
          <a:bodyPr/>
          <a:lstStyle>
            <a:lvl1pPr>
              <a:defRPr/>
            </a:lvl1pPr>
            <a:extLst/>
          </a:lstStyle>
          <a:p>
            <a:pPr>
              <a:defRPr/>
            </a:pPr>
            <a:endParaRPr lang="en-US"/>
          </a:p>
        </p:txBody>
      </p:sp>
      <p:sp>
        <p:nvSpPr>
          <p:cNvPr id="7" name="Slide Number Placeholder 6"/>
          <p:cNvSpPr>
            <a:spLocks noGrp="1"/>
          </p:cNvSpPr>
          <p:nvPr>
            <p:ph type="sldNum" sz="quarter" idx="12"/>
          </p:nvPr>
        </p:nvSpPr>
        <p:spPr/>
        <p:txBody>
          <a:bodyPr/>
          <a:lstStyle>
            <a:lvl1pPr>
              <a:defRPr/>
            </a:lvl1pPr>
            <a:extLst/>
          </a:lstStyle>
          <a:p>
            <a:pPr>
              <a:defRPr/>
            </a:pPr>
            <a:fld id="{4578A1F8-A3E3-48B2-86A6-B63069C13F04}" type="slidenum">
              <a:rPr lang="en-US"/>
              <a:pPr>
                <a:defRPr/>
              </a:pPr>
              <a:t>‹#›</a:t>
            </a:fld>
            <a:endParaRPr lang="en-US"/>
          </a:p>
        </p:txBody>
      </p:sp>
    </p:spTree>
    <p:extLst>
      <p:ext uri="{BB962C8B-B14F-4D97-AF65-F5344CB8AC3E}">
        <p14:creationId xmlns:p14="http://schemas.microsoft.com/office/powerpoint/2010/main" val="87728574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5" name="Freeform 4"/>
          <p:cNvSpPr>
            <a:spLocks/>
          </p:cNvSpPr>
          <p:nvPr/>
        </p:nvSpPr>
        <p:spPr bwMode="auto">
          <a:xfrm>
            <a:off x="500063" y="5945188"/>
            <a:ext cx="4940300" cy="9207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extLst/>
          </a:lstStyle>
          <a:p>
            <a:pPr>
              <a:defRPr/>
            </a:pPr>
            <a:endParaRPr lang="en-US">
              <a:latin typeface="Arial" charset="0"/>
            </a:endParaRPr>
          </a:p>
        </p:txBody>
      </p:sp>
      <p:sp>
        <p:nvSpPr>
          <p:cNvPr id="6" name="Freeform 15"/>
          <p:cNvSpPr>
            <a:spLocks/>
          </p:cNvSpPr>
          <p:nvPr/>
        </p:nvSpPr>
        <p:spPr bwMode="auto">
          <a:xfrm>
            <a:off x="485775" y="5938838"/>
            <a:ext cx="3690938" cy="933450"/>
          </a:xfrm>
          <a:custGeom>
            <a:avLst/>
            <a:gdLst>
              <a:gd name="T0" fmla="*/ 0 w 5591"/>
              <a:gd name="T1" fmla="*/ 0 h 588"/>
              <a:gd name="T2" fmla="*/ 3802505 w 5591"/>
              <a:gd name="T3" fmla="*/ 0 h 588"/>
              <a:gd name="T4" fmla="*/ 3802505 w 5591"/>
              <a:gd name="T5" fmla="*/ 838200 h 588"/>
              <a:gd name="T6" fmla="*/ 31688 w 5591"/>
              <a:gd name="T7" fmla="*/ 0 h 588"/>
              <a:gd name="T8" fmla="*/ 0 60000 65536"/>
              <a:gd name="T9" fmla="*/ 0 60000 65536"/>
              <a:gd name="T10" fmla="*/ 0 60000 65536"/>
              <a:gd name="T11" fmla="*/ 0 60000 65536"/>
              <a:gd name="T12" fmla="*/ 0 w 5591"/>
              <a:gd name="T13" fmla="*/ 0 h 588"/>
              <a:gd name="T14" fmla="*/ 5591 w 5591"/>
              <a:gd name="T15" fmla="*/ 588 h 588"/>
            </a:gdLst>
            <a:ahLst/>
            <a:cxnLst>
              <a:cxn ang="T8">
                <a:pos x="T0" y="T1"/>
              </a:cxn>
              <a:cxn ang="T9">
                <a:pos x="T2" y="T3"/>
              </a:cxn>
              <a:cxn ang="T10">
                <a:pos x="T4" y="T5"/>
              </a:cxn>
              <a:cxn ang="T11">
                <a:pos x="T6" y="T7"/>
              </a:cxn>
            </a:cxnLst>
            <a:rect l="T12" t="T13" r="T14" b="T15"/>
            <a:pathLst>
              <a:path w="5591" h="588">
                <a:moveTo>
                  <a:pt x="0" y="0"/>
                </a:moveTo>
                <a:lnTo>
                  <a:pt x="5591" y="585"/>
                </a:lnTo>
                <a:lnTo>
                  <a:pt x="4415" y="588"/>
                </a:lnTo>
                <a:lnTo>
                  <a:pt x="12" y="4"/>
                </a:lnTo>
              </a:path>
            </a:pathLst>
          </a:custGeom>
          <a:solidFill>
            <a:srgbClr val="000000"/>
          </a:solidFill>
          <a:ln>
            <a:noFill/>
          </a:ln>
          <a:extLst>
            <a:ext uri="{91240B29-F687-4F45-9708-019B960494DF}">
              <a14:hiddenLine xmlns:a14="http://schemas.microsoft.com/office/drawing/2010/main" w="9525" cap="flat" cmpd="sng" algn="ctr">
                <a:solidFill>
                  <a:srgbClr val="000000"/>
                </a:solidFill>
                <a:prstDash val="solid"/>
                <a:round/>
                <a:headEnd type="none" w="med" len="med"/>
                <a:tailEnd type="none" w="med" len="med"/>
              </a14:hiddenLine>
            </a:ext>
          </a:extLst>
        </p:spPr>
        <p:txBody>
          <a:bodyPr/>
          <a:lstStyle/>
          <a:p>
            <a:endParaRPr lang="th-TH"/>
          </a:p>
        </p:txBody>
      </p:sp>
      <p:sp>
        <p:nvSpPr>
          <p:cNvPr id="7" name="Right Triangle 6"/>
          <p:cNvSpPr>
            <a:spLocks/>
          </p:cNvSpPr>
          <p:nvPr/>
        </p:nvSpPr>
        <p:spPr bwMode="auto">
          <a:xfrm>
            <a:off x="-6042" y="5791253"/>
            <a:ext cx="3402314" cy="1080868"/>
          </a:xfrm>
          <a:prstGeom prst="rtTriangle">
            <a:avLst/>
          </a:prstGeom>
          <a:blipFill>
            <a:blip r:embed="rId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cxnSp>
        <p:nvCxnSpPr>
          <p:cNvPr id="8" name="Straight Connector 7"/>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Chevron 8"/>
          <p:cNvSpPr/>
          <p:nvPr/>
        </p:nvSpPr>
        <p:spPr>
          <a:xfrm>
            <a:off x="8664575" y="4987925"/>
            <a:ext cx="182563"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defRPr/>
            </a:pPr>
            <a:endParaRPr lang="en-US"/>
          </a:p>
        </p:txBody>
      </p:sp>
      <p:sp>
        <p:nvSpPr>
          <p:cNvPr id="10" name="Chevron 9"/>
          <p:cNvSpPr/>
          <p:nvPr/>
        </p:nvSpPr>
        <p:spPr>
          <a:xfrm>
            <a:off x="8477250" y="4987925"/>
            <a:ext cx="182563"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defRPr/>
            </a:pPr>
            <a:endParaRPr lang="en-US"/>
          </a:p>
        </p:txBody>
      </p:sp>
      <p:sp>
        <p:nvSpPr>
          <p:cNvPr id="4" name="Text Placeholder 3"/>
          <p:cNvSpPr>
            <a:spLocks noGrp="1"/>
          </p:cNvSpPr>
          <p:nvPr>
            <p:ph type="body" sz="half" idx="2"/>
          </p:nvPr>
        </p:nvSpPr>
        <p:spPr>
          <a:xfrm>
            <a:off x="1141232" y="5443402"/>
            <a:ext cx="7162800" cy="648232"/>
          </a:xfrm>
          <a:noFill/>
        </p:spPr>
        <p:txBody>
          <a:bodyPr tIns="0"/>
          <a:lstStyle>
            <a:lvl1pPr marL="0" marR="18288" indent="0" algn="r">
              <a:buNone/>
              <a:defRPr sz="1400"/>
            </a:lvl1pPr>
            <a:lvl2pPr>
              <a:defRPr sz="1200"/>
            </a:lvl2pPr>
            <a:lvl3pPr>
              <a:defRPr sz="1000"/>
            </a:lvl3pPr>
            <a:lvl4pPr>
              <a:defRPr sz="900"/>
            </a:lvl4pPr>
            <a:lvl5pPr>
              <a:defRPr sz="900"/>
            </a:lvl5pPr>
            <a:extLst/>
          </a:lstStyle>
          <a:p>
            <a:pPr lvl="0"/>
            <a:r>
              <a:rPr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normAutofit/>
          </a:bodyPr>
          <a:lstStyle>
            <a:lvl1pPr marL="0" indent="0">
              <a:buNone/>
              <a:defRPr sz="3200"/>
            </a:lvl1pPr>
            <a:extLst/>
          </a:lstStyle>
          <a:p>
            <a:pPr lvl="0"/>
            <a:r>
              <a:rPr lang="en-US" noProof="0" smtClean="0"/>
              <a:t>Click icon to add picture</a:t>
            </a:r>
            <a:endParaRPr lang="en-US" noProof="0" dirty="0"/>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lang="en-US" smtClean="0"/>
              <a:t>Click to edit Master title style</a:t>
            </a:r>
            <a:endParaRPr lang="en-US"/>
          </a:p>
        </p:txBody>
      </p:sp>
      <p:sp>
        <p:nvSpPr>
          <p:cNvPr id="11" name="Date Placeholder 4"/>
          <p:cNvSpPr>
            <a:spLocks noGrp="1"/>
          </p:cNvSpPr>
          <p:nvPr>
            <p:ph type="dt" sz="half" idx="10"/>
          </p:nvPr>
        </p:nvSpPr>
        <p:spPr/>
        <p:txBody>
          <a:bodyPr/>
          <a:lstStyle>
            <a:lvl1pPr>
              <a:defRPr>
                <a:solidFill>
                  <a:schemeClr val="tx1"/>
                </a:solidFill>
              </a:defRPr>
            </a:lvl1pPr>
            <a:extLst/>
          </a:lstStyle>
          <a:p>
            <a:pPr>
              <a:defRPr/>
            </a:pPr>
            <a:endParaRPr lang="en-US"/>
          </a:p>
        </p:txBody>
      </p:sp>
      <p:sp>
        <p:nvSpPr>
          <p:cNvPr id="12" name="Footer Placeholder 5"/>
          <p:cNvSpPr>
            <a:spLocks noGrp="1"/>
          </p:cNvSpPr>
          <p:nvPr>
            <p:ph type="ftr" sz="quarter" idx="11"/>
          </p:nvPr>
        </p:nvSpPr>
        <p:spPr/>
        <p:txBody>
          <a:bodyPr/>
          <a:lstStyle>
            <a:lvl1pPr>
              <a:defRPr>
                <a:solidFill>
                  <a:schemeClr val="tx1"/>
                </a:solidFill>
              </a:defRPr>
            </a:lvl1pPr>
            <a:extLst/>
          </a:lstStyle>
          <a:p>
            <a:pPr>
              <a:defRPr/>
            </a:pPr>
            <a:endParaRPr lang="en-US"/>
          </a:p>
        </p:txBody>
      </p:sp>
      <p:sp>
        <p:nvSpPr>
          <p:cNvPr id="13" name="Slide Number Placeholder 6"/>
          <p:cNvSpPr>
            <a:spLocks noGrp="1"/>
          </p:cNvSpPr>
          <p:nvPr>
            <p:ph type="sldNum" sz="quarter" idx="12"/>
          </p:nvPr>
        </p:nvSpPr>
        <p:spPr/>
        <p:txBody>
          <a:bodyPr/>
          <a:lstStyle>
            <a:lvl1pPr>
              <a:defRPr>
                <a:solidFill>
                  <a:schemeClr val="tx1"/>
                </a:solidFill>
              </a:defRPr>
            </a:lvl1pPr>
            <a:extLst/>
          </a:lstStyle>
          <a:p>
            <a:pPr>
              <a:defRPr/>
            </a:pPr>
            <a:fld id="{215AFF8E-E37A-4AFE-B5F3-F002F2768C92}" type="slidenum">
              <a:rPr lang="en-US"/>
              <a:pPr>
                <a:defRPr/>
              </a:pPr>
              <a:t>‹#›</a:t>
            </a:fld>
            <a:endParaRPr lang="en-US"/>
          </a:p>
        </p:txBody>
      </p:sp>
    </p:spTree>
    <p:extLst>
      <p:ext uri="{BB962C8B-B14F-4D97-AF65-F5344CB8AC3E}">
        <p14:creationId xmlns:p14="http://schemas.microsoft.com/office/powerpoint/2010/main" val="2814714938"/>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9"/>
          <p:cNvSpPr>
            <a:spLocks noGrp="1"/>
          </p:cNvSpPr>
          <p:nvPr>
            <p:ph type="dt" sz="half" idx="10"/>
          </p:nvPr>
        </p:nvSpPr>
        <p:spPr/>
        <p:txBody>
          <a:bodyPr/>
          <a:lstStyle>
            <a:lvl1pPr>
              <a:defRPr/>
            </a:lvl1pPr>
          </a:lstStyle>
          <a:p>
            <a:pPr>
              <a:defRPr/>
            </a:pPr>
            <a:endParaRPr lang="en-US"/>
          </a:p>
        </p:txBody>
      </p:sp>
      <p:sp>
        <p:nvSpPr>
          <p:cNvPr id="5" name="Footer Placeholder 21"/>
          <p:cNvSpPr>
            <a:spLocks noGrp="1"/>
          </p:cNvSpPr>
          <p:nvPr>
            <p:ph type="ftr" sz="quarter" idx="11"/>
          </p:nvPr>
        </p:nvSpPr>
        <p:spPr/>
        <p:txBody>
          <a:bodyPr/>
          <a:lstStyle>
            <a:lvl1pPr>
              <a:defRPr/>
            </a:lvl1pPr>
          </a:lstStyle>
          <a:p>
            <a:pPr>
              <a:defRPr/>
            </a:pPr>
            <a:endParaRPr lang="en-US"/>
          </a:p>
        </p:txBody>
      </p:sp>
      <p:sp>
        <p:nvSpPr>
          <p:cNvPr id="6" name="Slide Number Placeholder 17"/>
          <p:cNvSpPr>
            <a:spLocks noGrp="1"/>
          </p:cNvSpPr>
          <p:nvPr>
            <p:ph type="sldNum" sz="quarter" idx="12"/>
          </p:nvPr>
        </p:nvSpPr>
        <p:spPr/>
        <p:txBody>
          <a:bodyPr/>
          <a:lstStyle>
            <a:lvl1pPr>
              <a:defRPr/>
            </a:lvl1pPr>
          </a:lstStyle>
          <a:p>
            <a:pPr>
              <a:defRPr/>
            </a:pPr>
            <a:fld id="{C8BEDBC9-CC93-4262-A688-54E4E83BD007}" type="slidenum">
              <a:rPr lang="en-US"/>
              <a:pPr>
                <a:defRPr/>
              </a:pPr>
              <a:t>‹#›</a:t>
            </a:fld>
            <a:endParaRPr lang="en-US"/>
          </a:p>
        </p:txBody>
      </p:sp>
    </p:spTree>
    <p:extLst>
      <p:ext uri="{BB962C8B-B14F-4D97-AF65-F5344CB8AC3E}">
        <p14:creationId xmlns:p14="http://schemas.microsoft.com/office/powerpoint/2010/main" val="253429520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9"/>
          <p:cNvSpPr>
            <a:spLocks noGrp="1"/>
          </p:cNvSpPr>
          <p:nvPr>
            <p:ph type="dt" sz="half" idx="10"/>
          </p:nvPr>
        </p:nvSpPr>
        <p:spPr/>
        <p:txBody>
          <a:bodyPr/>
          <a:lstStyle>
            <a:lvl1pPr>
              <a:defRPr/>
            </a:lvl1pPr>
          </a:lstStyle>
          <a:p>
            <a:pPr>
              <a:defRPr/>
            </a:pPr>
            <a:endParaRPr lang="en-US"/>
          </a:p>
        </p:txBody>
      </p:sp>
      <p:sp>
        <p:nvSpPr>
          <p:cNvPr id="5" name="Footer Placeholder 21"/>
          <p:cNvSpPr>
            <a:spLocks noGrp="1"/>
          </p:cNvSpPr>
          <p:nvPr>
            <p:ph type="ftr" sz="quarter" idx="11"/>
          </p:nvPr>
        </p:nvSpPr>
        <p:spPr/>
        <p:txBody>
          <a:bodyPr/>
          <a:lstStyle>
            <a:lvl1pPr>
              <a:defRPr/>
            </a:lvl1pPr>
          </a:lstStyle>
          <a:p>
            <a:pPr>
              <a:defRPr/>
            </a:pPr>
            <a:endParaRPr lang="en-US"/>
          </a:p>
        </p:txBody>
      </p:sp>
      <p:sp>
        <p:nvSpPr>
          <p:cNvPr id="6" name="Slide Number Placeholder 17"/>
          <p:cNvSpPr>
            <a:spLocks noGrp="1"/>
          </p:cNvSpPr>
          <p:nvPr>
            <p:ph type="sldNum" sz="quarter" idx="12"/>
          </p:nvPr>
        </p:nvSpPr>
        <p:spPr/>
        <p:txBody>
          <a:bodyPr/>
          <a:lstStyle>
            <a:lvl1pPr>
              <a:defRPr/>
            </a:lvl1pPr>
          </a:lstStyle>
          <a:p>
            <a:pPr>
              <a:defRPr/>
            </a:pPr>
            <a:fld id="{41F98D11-FC0A-4006-9D75-1C9642351976}" type="slidenum">
              <a:rPr lang="en-US"/>
              <a:pPr>
                <a:defRPr/>
              </a:pPr>
              <a:t>‹#›</a:t>
            </a:fld>
            <a:endParaRPr lang="en-US"/>
          </a:p>
        </p:txBody>
      </p:sp>
    </p:spTree>
    <p:extLst>
      <p:ext uri="{BB962C8B-B14F-4D97-AF65-F5344CB8AC3E}">
        <p14:creationId xmlns:p14="http://schemas.microsoft.com/office/powerpoint/2010/main" val="217894353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smtClean="0"/>
              <a:t>Click to edit Master title style</a:t>
            </a:r>
            <a:endParaRPr lang="th-TH"/>
          </a:p>
        </p:txBody>
      </p:sp>
      <p:sp>
        <p:nvSpPr>
          <p:cNvPr id="3" name="Text Placeholder 2"/>
          <p:cNvSpPr>
            <a:spLocks noGrp="1"/>
          </p:cNvSpPr>
          <p:nvPr>
            <p:ph type="body" sz="half" idx="1"/>
          </p:nvPr>
        </p:nvSpPr>
        <p:spPr>
          <a:xfrm>
            <a:off x="6858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ClipArt Placeholder 3"/>
          <p:cNvSpPr>
            <a:spLocks noGrp="1"/>
          </p:cNvSpPr>
          <p:nvPr>
            <p:ph type="clipArt" sz="half" idx="2"/>
          </p:nvPr>
        </p:nvSpPr>
        <p:spPr>
          <a:xfrm>
            <a:off x="4648200" y="1981200"/>
            <a:ext cx="3810000" cy="4114800"/>
          </a:xfrm>
        </p:spPr>
        <p:txBody>
          <a:bodyPr>
            <a:normAutofit/>
          </a:bodyPr>
          <a:lstStyle/>
          <a:p>
            <a:pPr lvl="0"/>
            <a:endParaRPr lang="th-TH" noProof="0" smtClean="0"/>
          </a:p>
        </p:txBody>
      </p:sp>
      <p:sp>
        <p:nvSpPr>
          <p:cNvPr id="5" name="Date Placeholder 9"/>
          <p:cNvSpPr>
            <a:spLocks noGrp="1"/>
          </p:cNvSpPr>
          <p:nvPr>
            <p:ph type="dt" sz="half" idx="10"/>
          </p:nvPr>
        </p:nvSpPr>
        <p:spPr/>
        <p:txBody>
          <a:bodyPr/>
          <a:lstStyle>
            <a:lvl1pPr>
              <a:defRPr/>
            </a:lvl1pPr>
          </a:lstStyle>
          <a:p>
            <a:pPr>
              <a:defRPr/>
            </a:pPr>
            <a:endParaRPr lang="en-US"/>
          </a:p>
        </p:txBody>
      </p:sp>
      <p:sp>
        <p:nvSpPr>
          <p:cNvPr id="6" name="Footer Placeholder 21"/>
          <p:cNvSpPr>
            <a:spLocks noGrp="1"/>
          </p:cNvSpPr>
          <p:nvPr>
            <p:ph type="ftr" sz="quarter" idx="11"/>
          </p:nvPr>
        </p:nvSpPr>
        <p:spPr/>
        <p:txBody>
          <a:bodyPr/>
          <a:lstStyle>
            <a:lvl1pPr>
              <a:defRPr/>
            </a:lvl1pPr>
          </a:lstStyle>
          <a:p>
            <a:pPr>
              <a:defRPr/>
            </a:pPr>
            <a:endParaRPr lang="en-US"/>
          </a:p>
        </p:txBody>
      </p:sp>
      <p:sp>
        <p:nvSpPr>
          <p:cNvPr id="7" name="Slide Number Placeholder 17"/>
          <p:cNvSpPr>
            <a:spLocks noGrp="1"/>
          </p:cNvSpPr>
          <p:nvPr>
            <p:ph type="sldNum" sz="quarter" idx="12"/>
          </p:nvPr>
        </p:nvSpPr>
        <p:spPr/>
        <p:txBody>
          <a:bodyPr/>
          <a:lstStyle>
            <a:lvl1pPr>
              <a:defRPr/>
            </a:lvl1pPr>
          </a:lstStyle>
          <a:p>
            <a:pPr>
              <a:defRPr/>
            </a:pPr>
            <a:fld id="{CA2E31BE-3D67-4CFA-B7AD-C77A15EF90AC}" type="slidenum">
              <a:rPr lang="en-US"/>
              <a:pPr>
                <a:defRPr/>
              </a:pPr>
              <a:t>‹#›</a:t>
            </a:fld>
            <a:endParaRPr lang="en-US"/>
          </a:p>
        </p:txBody>
      </p:sp>
    </p:spTree>
    <p:extLst>
      <p:ext uri="{BB962C8B-B14F-4D97-AF65-F5344CB8AC3E}">
        <p14:creationId xmlns:p14="http://schemas.microsoft.com/office/powerpoint/2010/main" val="216476968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66927753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89377757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278963406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85800" y="1600200"/>
            <a:ext cx="3810000" cy="4572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3810000" cy="4572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84432649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66259929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368455344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06120956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81609295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12930013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08490982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1066800"/>
            <a:ext cx="1943100" cy="5105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85800" y="1066800"/>
            <a:ext cx="5676900" cy="5105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09559498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type="clipArtAndTx">
  <p:cSld name="Title, Clip Art and Tex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smtClean="0"/>
              <a:t>Click to edit Master title style</a:t>
            </a:r>
            <a:endParaRPr lang="th-TH"/>
          </a:p>
        </p:txBody>
      </p:sp>
      <p:sp>
        <p:nvSpPr>
          <p:cNvPr id="3" name="ClipArt Placeholder 2"/>
          <p:cNvSpPr>
            <a:spLocks noGrp="1"/>
          </p:cNvSpPr>
          <p:nvPr>
            <p:ph type="clipArt" sz="half" idx="1"/>
          </p:nvPr>
        </p:nvSpPr>
        <p:spPr>
          <a:xfrm>
            <a:off x="685800" y="1981200"/>
            <a:ext cx="3810000" cy="4114800"/>
          </a:xfrm>
        </p:spPr>
        <p:txBody>
          <a:bodyPr>
            <a:normAutofit/>
          </a:bodyPr>
          <a:lstStyle/>
          <a:p>
            <a:pPr lvl="0"/>
            <a:endParaRPr lang="th-TH" noProof="0" smtClean="0"/>
          </a:p>
        </p:txBody>
      </p:sp>
      <p:sp>
        <p:nvSpPr>
          <p:cNvPr id="4" name="Text Placeholder 3"/>
          <p:cNvSpPr>
            <a:spLocks noGrp="1"/>
          </p:cNvSpPr>
          <p:nvPr>
            <p:ph type="body" sz="half" idx="2"/>
          </p:nvPr>
        </p:nvSpPr>
        <p:spPr>
          <a:xfrm>
            <a:off x="46482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Date Placeholder 9"/>
          <p:cNvSpPr>
            <a:spLocks noGrp="1"/>
          </p:cNvSpPr>
          <p:nvPr>
            <p:ph type="dt" sz="half" idx="10"/>
          </p:nvPr>
        </p:nvSpPr>
        <p:spPr>
          <a:xfrm>
            <a:off x="6727825" y="6408738"/>
            <a:ext cx="1919288" cy="365125"/>
          </a:xfrm>
          <a:prstGeom prst="rect">
            <a:avLst/>
          </a:prstGeom>
        </p:spPr>
        <p:txBody>
          <a:bodyPr/>
          <a:lstStyle>
            <a:lvl1pPr>
              <a:defRPr/>
            </a:lvl1pPr>
          </a:lstStyle>
          <a:p>
            <a:pPr>
              <a:defRPr/>
            </a:pPr>
            <a:endParaRPr lang="en-US"/>
          </a:p>
        </p:txBody>
      </p:sp>
      <p:sp>
        <p:nvSpPr>
          <p:cNvPr id="6" name="Footer Placeholder 21"/>
          <p:cNvSpPr>
            <a:spLocks noGrp="1"/>
          </p:cNvSpPr>
          <p:nvPr>
            <p:ph type="ftr" sz="quarter" idx="11"/>
          </p:nvPr>
        </p:nvSpPr>
        <p:spPr>
          <a:xfrm>
            <a:off x="4379913" y="6408738"/>
            <a:ext cx="2351087" cy="365125"/>
          </a:xfrm>
          <a:prstGeom prst="rect">
            <a:avLst/>
          </a:prstGeom>
        </p:spPr>
        <p:txBody>
          <a:bodyPr/>
          <a:lstStyle>
            <a:lvl1pPr>
              <a:defRPr/>
            </a:lvl1pPr>
          </a:lstStyle>
          <a:p>
            <a:pPr>
              <a:defRPr/>
            </a:pPr>
            <a:endParaRPr lang="en-US"/>
          </a:p>
        </p:txBody>
      </p:sp>
      <p:sp>
        <p:nvSpPr>
          <p:cNvPr id="7" name="Slide Number Placeholder 17"/>
          <p:cNvSpPr>
            <a:spLocks noGrp="1"/>
          </p:cNvSpPr>
          <p:nvPr>
            <p:ph type="sldNum" sz="quarter" idx="12"/>
          </p:nvPr>
        </p:nvSpPr>
        <p:spPr>
          <a:xfrm>
            <a:off x="8647113" y="6408738"/>
            <a:ext cx="366712" cy="365125"/>
          </a:xfrm>
          <a:prstGeom prst="rect">
            <a:avLst/>
          </a:prstGeom>
        </p:spPr>
        <p:txBody>
          <a:bodyPr/>
          <a:lstStyle>
            <a:lvl1pPr>
              <a:defRPr/>
            </a:lvl1pPr>
          </a:lstStyle>
          <a:p>
            <a:pPr>
              <a:defRPr/>
            </a:pPr>
            <a:fld id="{8A19C274-7085-4950-9F5D-DBCC55124949}" type="slidenum">
              <a:rPr lang="en-US"/>
              <a:pPr>
                <a:defRPr/>
              </a:pPr>
              <a:t>‹#›</a:t>
            </a:fld>
            <a:endParaRPr lang="en-US"/>
          </a:p>
        </p:txBody>
      </p:sp>
    </p:spTree>
    <p:extLst>
      <p:ext uri="{BB962C8B-B14F-4D97-AF65-F5344CB8AC3E}">
        <p14:creationId xmlns:p14="http://schemas.microsoft.com/office/powerpoint/2010/main" val="322151572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image" Target="../media/image2.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500063" y="5945188"/>
            <a:ext cx="4940300" cy="9207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extLst/>
          </a:lstStyle>
          <a:p>
            <a:pPr>
              <a:defRPr/>
            </a:pPr>
            <a:endParaRPr lang="en-US">
              <a:latin typeface="Arial" charset="0"/>
            </a:endParaRPr>
          </a:p>
        </p:txBody>
      </p:sp>
      <p:sp>
        <p:nvSpPr>
          <p:cNvPr id="1027" name="Freeform 11"/>
          <p:cNvSpPr>
            <a:spLocks/>
          </p:cNvSpPr>
          <p:nvPr/>
        </p:nvSpPr>
        <p:spPr bwMode="auto">
          <a:xfrm>
            <a:off x="485775" y="5938838"/>
            <a:ext cx="3690938" cy="933450"/>
          </a:xfrm>
          <a:custGeom>
            <a:avLst/>
            <a:gdLst>
              <a:gd name="T0" fmla="*/ 0 w 5591"/>
              <a:gd name="T1" fmla="*/ 0 h 588"/>
              <a:gd name="T2" fmla="*/ 3802505 w 5591"/>
              <a:gd name="T3" fmla="*/ 0 h 588"/>
              <a:gd name="T4" fmla="*/ 3802505 w 5591"/>
              <a:gd name="T5" fmla="*/ 838200 h 588"/>
              <a:gd name="T6" fmla="*/ 31688 w 5591"/>
              <a:gd name="T7" fmla="*/ 0 h 588"/>
              <a:gd name="T8" fmla="*/ 0 60000 65536"/>
              <a:gd name="T9" fmla="*/ 0 60000 65536"/>
              <a:gd name="T10" fmla="*/ 0 60000 65536"/>
              <a:gd name="T11" fmla="*/ 0 60000 65536"/>
              <a:gd name="T12" fmla="*/ 0 w 5591"/>
              <a:gd name="T13" fmla="*/ 0 h 588"/>
              <a:gd name="T14" fmla="*/ 5591 w 5591"/>
              <a:gd name="T15" fmla="*/ 588 h 588"/>
            </a:gdLst>
            <a:ahLst/>
            <a:cxnLst>
              <a:cxn ang="T8">
                <a:pos x="T0" y="T1"/>
              </a:cxn>
              <a:cxn ang="T9">
                <a:pos x="T2" y="T3"/>
              </a:cxn>
              <a:cxn ang="T10">
                <a:pos x="T4" y="T5"/>
              </a:cxn>
              <a:cxn ang="T11">
                <a:pos x="T6" y="T7"/>
              </a:cxn>
            </a:cxnLst>
            <a:rect l="T12" t="T13" r="T14" b="T15"/>
            <a:pathLst>
              <a:path w="5591" h="588">
                <a:moveTo>
                  <a:pt x="0" y="0"/>
                </a:moveTo>
                <a:lnTo>
                  <a:pt x="5591" y="585"/>
                </a:lnTo>
                <a:lnTo>
                  <a:pt x="4415" y="588"/>
                </a:lnTo>
                <a:lnTo>
                  <a:pt x="12" y="4"/>
                </a:lnTo>
              </a:path>
            </a:pathLst>
          </a:custGeom>
          <a:solidFill>
            <a:srgbClr val="000000"/>
          </a:solidFill>
          <a:ln>
            <a:noFill/>
          </a:ln>
          <a:extLst>
            <a:ext uri="{91240B29-F687-4F45-9708-019B960494DF}">
              <a14:hiddenLine xmlns:a14="http://schemas.microsoft.com/office/drawing/2010/main" w="9525" cap="flat" cmpd="sng" algn="ctr">
                <a:solidFill>
                  <a:srgbClr val="000000"/>
                </a:solidFill>
                <a:prstDash val="solid"/>
                <a:round/>
                <a:headEnd type="none" w="med" len="med"/>
                <a:tailEnd type="none" w="med" len="med"/>
              </a14:hiddenLine>
            </a:ext>
          </a:extLst>
        </p:spPr>
        <p:txBody>
          <a:bodyPr/>
          <a:lstStyle/>
          <a:p>
            <a:endParaRPr lang="th-TH"/>
          </a:p>
        </p:txBody>
      </p:sp>
      <p:sp>
        <p:nvSpPr>
          <p:cNvPr id="14" name="Right Triangle 13"/>
          <p:cNvSpPr>
            <a:spLocks/>
          </p:cNvSpPr>
          <p:nvPr/>
        </p:nvSpPr>
        <p:spPr bwMode="auto">
          <a:xfrm>
            <a:off x="-6042" y="5791253"/>
            <a:ext cx="3402314" cy="1080868"/>
          </a:xfrm>
          <a:prstGeom prst="rtTriangle">
            <a:avLst/>
          </a:prstGeom>
          <a:blipFill>
            <a:blip r:embed="rId14">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lang="en-US" dirty="0" smtClean="0"/>
              <a:t>Click to edit Master title style</a:t>
            </a:r>
            <a:endParaRPr lang="en-US" dirty="0"/>
          </a:p>
        </p:txBody>
      </p:sp>
      <p:sp>
        <p:nvSpPr>
          <p:cNvPr id="1033" name="Text Placeholder 29"/>
          <p:cNvSpPr>
            <a:spLocks noGrp="1"/>
          </p:cNvSpPr>
          <p:nvPr>
            <p:ph type="body" idx="1"/>
          </p:nvPr>
        </p:nvSpPr>
        <p:spPr bwMode="auto">
          <a:xfrm>
            <a:off x="457200" y="1481138"/>
            <a:ext cx="8229600" cy="4525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 name="Date Placeholder 9"/>
          <p:cNvSpPr>
            <a:spLocks noGrp="1"/>
          </p:cNvSpPr>
          <p:nvPr>
            <p:ph type="dt" sz="half" idx="2"/>
          </p:nvPr>
        </p:nvSpPr>
        <p:spPr>
          <a:xfrm>
            <a:off x="6727825" y="6408738"/>
            <a:ext cx="1919288" cy="365125"/>
          </a:xfrm>
          <a:prstGeom prst="rect">
            <a:avLst/>
          </a:prstGeom>
        </p:spPr>
        <p:txBody>
          <a:bodyPr vert="horz" anchor="b"/>
          <a:lstStyle>
            <a:lvl1pPr algn="l" eaLnBrk="1" latinLnBrk="0" hangingPunct="1">
              <a:defRPr kumimoji="0" sz="1000">
                <a:solidFill>
                  <a:schemeClr val="tx1"/>
                </a:solidFill>
                <a:latin typeface="Arial" charset="0"/>
              </a:defRPr>
            </a:lvl1pPr>
            <a:extLst/>
          </a:lstStyle>
          <a:p>
            <a:pPr>
              <a:defRPr/>
            </a:pPr>
            <a:endParaRPr lang="en-US"/>
          </a:p>
        </p:txBody>
      </p:sp>
      <p:sp>
        <p:nvSpPr>
          <p:cNvPr id="22" name="Footer Placeholder 21"/>
          <p:cNvSpPr>
            <a:spLocks noGrp="1"/>
          </p:cNvSpPr>
          <p:nvPr>
            <p:ph type="ftr" sz="quarter" idx="3"/>
          </p:nvPr>
        </p:nvSpPr>
        <p:spPr>
          <a:xfrm>
            <a:off x="4379913" y="6408738"/>
            <a:ext cx="2351087" cy="365125"/>
          </a:xfrm>
          <a:prstGeom prst="rect">
            <a:avLst/>
          </a:prstGeom>
        </p:spPr>
        <p:txBody>
          <a:bodyPr vert="horz" anchor="b"/>
          <a:lstStyle>
            <a:lvl1pPr algn="r" eaLnBrk="1" latinLnBrk="0" hangingPunct="1">
              <a:defRPr kumimoji="0" sz="1000">
                <a:solidFill>
                  <a:schemeClr val="tx1"/>
                </a:solidFill>
                <a:latin typeface="Arial" charset="0"/>
              </a:defRPr>
            </a:lvl1pPr>
            <a:extLst/>
          </a:lstStyle>
          <a:p>
            <a:pPr>
              <a:defRPr/>
            </a:pPr>
            <a:endParaRPr lang="en-US"/>
          </a:p>
        </p:txBody>
      </p:sp>
      <p:sp>
        <p:nvSpPr>
          <p:cNvPr id="18" name="Slide Number Placeholder 17"/>
          <p:cNvSpPr>
            <a:spLocks noGrp="1"/>
          </p:cNvSpPr>
          <p:nvPr>
            <p:ph type="sldNum" sz="quarter" idx="4"/>
          </p:nvPr>
        </p:nvSpPr>
        <p:spPr>
          <a:xfrm>
            <a:off x="8647113" y="6408738"/>
            <a:ext cx="366712" cy="365125"/>
          </a:xfrm>
          <a:prstGeom prst="rect">
            <a:avLst/>
          </a:prstGeom>
        </p:spPr>
        <p:txBody>
          <a:bodyPr vert="horz" anchor="b"/>
          <a:lstStyle>
            <a:lvl1pPr algn="r" eaLnBrk="1" latinLnBrk="0" hangingPunct="1">
              <a:defRPr kumimoji="0" sz="1000" b="0">
                <a:solidFill>
                  <a:schemeClr val="tx1"/>
                </a:solidFill>
                <a:latin typeface="Arial" charset="0"/>
              </a:defRPr>
            </a:lvl1pPr>
            <a:extLst/>
          </a:lstStyle>
          <a:p>
            <a:pPr>
              <a:defRPr/>
            </a:pPr>
            <a:fld id="{668504AD-866E-449B-884D-C314A746D92F}"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830" r:id="rId1"/>
    <p:sldLayoutId id="2147483807" r:id="rId2"/>
    <p:sldLayoutId id="2147483831" r:id="rId3"/>
    <p:sldLayoutId id="2147483832" r:id="rId4"/>
    <p:sldLayoutId id="2147483833" r:id="rId5"/>
    <p:sldLayoutId id="2147483834" r:id="rId6"/>
    <p:sldLayoutId id="2147483808" r:id="rId7"/>
    <p:sldLayoutId id="2147483835" r:id="rId8"/>
    <p:sldLayoutId id="2147483836" r:id="rId9"/>
    <p:sldLayoutId id="2147483809" r:id="rId10"/>
    <p:sldLayoutId id="2147483810" r:id="rId11"/>
    <p:sldLayoutId id="2147483811" r:id="rId12"/>
  </p:sldLayoutIdLst>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33">
                                            <p:txEl>
                                              <p:pRg st="0" end="0"/>
                                            </p:txEl>
                                          </p:spTgt>
                                        </p:tgtEl>
                                        <p:attrNameLst>
                                          <p:attrName>style.visibility</p:attrName>
                                        </p:attrNameLst>
                                      </p:cBhvr>
                                      <p:to>
                                        <p:strVal val="visible"/>
                                      </p:to>
                                    </p:set>
                                    <p:animEffect transition="in" filter="fade">
                                      <p:cBhvr>
                                        <p:cTn id="12" dur="500"/>
                                        <p:tgtEl>
                                          <p:spTgt spid="1033">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033">
                                            <p:txEl>
                                              <p:pRg st="1" end="1"/>
                                            </p:txEl>
                                          </p:spTgt>
                                        </p:tgtEl>
                                        <p:attrNameLst>
                                          <p:attrName>style.visibility</p:attrName>
                                        </p:attrNameLst>
                                      </p:cBhvr>
                                      <p:to>
                                        <p:strVal val="visible"/>
                                      </p:to>
                                    </p:set>
                                    <p:animEffect transition="in" filter="fade">
                                      <p:cBhvr>
                                        <p:cTn id="17" dur="500"/>
                                        <p:tgtEl>
                                          <p:spTgt spid="1033">
                                            <p:txEl>
                                              <p:pRg st="1" end="1"/>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033">
                                            <p:txEl>
                                              <p:pRg st="2" end="2"/>
                                            </p:txEl>
                                          </p:spTgt>
                                        </p:tgtEl>
                                        <p:attrNameLst>
                                          <p:attrName>style.visibility</p:attrName>
                                        </p:attrNameLst>
                                      </p:cBhvr>
                                      <p:to>
                                        <p:strVal val="visible"/>
                                      </p:to>
                                    </p:set>
                                    <p:animEffect transition="in" filter="fade">
                                      <p:cBhvr>
                                        <p:cTn id="22" dur="500"/>
                                        <p:tgtEl>
                                          <p:spTgt spid="1033">
                                            <p:txEl>
                                              <p:pRg st="2" end="2"/>
                                            </p:txEl>
                                          </p:spTgt>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033">
                                            <p:txEl>
                                              <p:pRg st="3" end="3"/>
                                            </p:txEl>
                                          </p:spTgt>
                                        </p:tgtEl>
                                        <p:attrNameLst>
                                          <p:attrName>style.visibility</p:attrName>
                                        </p:attrNameLst>
                                      </p:cBhvr>
                                      <p:to>
                                        <p:strVal val="visible"/>
                                      </p:to>
                                    </p:set>
                                    <p:animEffect transition="in" filter="fade">
                                      <p:cBhvr>
                                        <p:cTn id="25" dur="500"/>
                                        <p:tgtEl>
                                          <p:spTgt spid="1033">
                                            <p:txEl>
                                              <p:pRg st="3" end="3"/>
                                            </p:tx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033">
                                            <p:txEl>
                                              <p:pRg st="4" end="4"/>
                                            </p:txEl>
                                          </p:spTgt>
                                        </p:tgtEl>
                                        <p:attrNameLst>
                                          <p:attrName>style.visibility</p:attrName>
                                        </p:attrNameLst>
                                      </p:cBhvr>
                                      <p:to>
                                        <p:strVal val="visible"/>
                                      </p:to>
                                    </p:set>
                                    <p:animEffect transition="in" filter="fade">
                                      <p:cBhvr>
                                        <p:cTn id="28" dur="500"/>
                                        <p:tgtEl>
                                          <p:spTgt spid="103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33" grpId="0" build="p">
        <p:tmplLst>
          <p:tmpl lvl="1">
            <p:tnLst>
              <p:par>
                <p:cTn presetID="10" presetClass="entr" presetSubtype="0" fill="hold" nodeType="clickEffect">
                  <p:stCondLst>
                    <p:cond delay="0"/>
                  </p:stCondLst>
                  <p:childTnLst>
                    <p:set>
                      <p:cBhvr>
                        <p:cTn dur="1" fill="hold">
                          <p:stCondLst>
                            <p:cond delay="0"/>
                          </p:stCondLst>
                        </p:cTn>
                        <p:tgtEl>
                          <p:spTgt spid="1033"/>
                        </p:tgtEl>
                        <p:attrNameLst>
                          <p:attrName>style.visibility</p:attrName>
                        </p:attrNameLst>
                      </p:cBhvr>
                      <p:to>
                        <p:strVal val="visible"/>
                      </p:to>
                    </p:set>
                    <p:animEffect transition="in" filter="fade">
                      <p:cBhvr>
                        <p:cTn dur="500"/>
                        <p:tgtEl>
                          <p:spTgt spid="1033"/>
                        </p:tgtEl>
                      </p:cBhvr>
                    </p:animEffect>
                  </p:childTnLst>
                </p:cTn>
              </p:par>
            </p:tnLst>
          </p:tmpl>
          <p:tmpl lvl="2">
            <p:tnLst>
              <p:par>
                <p:cTn presetID="10" presetClass="entr" presetSubtype="0" fill="hold" nodeType="clickEffect">
                  <p:stCondLst>
                    <p:cond delay="0"/>
                  </p:stCondLst>
                  <p:childTnLst>
                    <p:set>
                      <p:cBhvr>
                        <p:cTn dur="1" fill="hold">
                          <p:stCondLst>
                            <p:cond delay="0"/>
                          </p:stCondLst>
                        </p:cTn>
                        <p:tgtEl>
                          <p:spTgt spid="1033"/>
                        </p:tgtEl>
                        <p:attrNameLst>
                          <p:attrName>style.visibility</p:attrName>
                        </p:attrNameLst>
                      </p:cBhvr>
                      <p:to>
                        <p:strVal val="visible"/>
                      </p:to>
                    </p:set>
                    <p:animEffect transition="in" filter="fade">
                      <p:cBhvr>
                        <p:cTn dur="500"/>
                        <p:tgtEl>
                          <p:spTgt spid="1033"/>
                        </p:tgtEl>
                      </p:cBhvr>
                    </p:animEffect>
                  </p:childTnLst>
                </p:cTn>
              </p:par>
            </p:tnLst>
          </p:tmpl>
          <p:tmpl lvl="3">
            <p:tnLst>
              <p:par>
                <p:cTn presetID="10" presetClass="entr" presetSubtype="0" fill="hold" nodeType="clickEffect">
                  <p:stCondLst>
                    <p:cond delay="0"/>
                  </p:stCondLst>
                  <p:childTnLst>
                    <p:set>
                      <p:cBhvr>
                        <p:cTn dur="1" fill="hold">
                          <p:stCondLst>
                            <p:cond delay="0"/>
                          </p:stCondLst>
                        </p:cTn>
                        <p:tgtEl>
                          <p:spTgt spid="1033"/>
                        </p:tgtEl>
                        <p:attrNameLst>
                          <p:attrName>style.visibility</p:attrName>
                        </p:attrNameLst>
                      </p:cBhvr>
                      <p:to>
                        <p:strVal val="visible"/>
                      </p:to>
                    </p:set>
                    <p:animEffect transition="in" filter="fade">
                      <p:cBhvr>
                        <p:cTn dur="500"/>
                        <p:tgtEl>
                          <p:spTgt spid="1033"/>
                        </p:tgtEl>
                      </p:cBhvr>
                    </p:animEffect>
                  </p:childTnLst>
                </p:cTn>
              </p:par>
            </p:tnLst>
          </p:tmpl>
          <p:tmpl lvl="4">
            <p:tnLst>
              <p:par>
                <p:cTn presetID="10" presetClass="entr" presetSubtype="0" fill="hold" nodeType="withEffect">
                  <p:stCondLst>
                    <p:cond delay="0"/>
                  </p:stCondLst>
                  <p:childTnLst>
                    <p:set>
                      <p:cBhvr>
                        <p:cTn dur="1" fill="hold">
                          <p:stCondLst>
                            <p:cond delay="0"/>
                          </p:stCondLst>
                        </p:cTn>
                        <p:tgtEl>
                          <p:spTgt spid="1033"/>
                        </p:tgtEl>
                        <p:attrNameLst>
                          <p:attrName>style.visibility</p:attrName>
                        </p:attrNameLst>
                      </p:cBhvr>
                      <p:to>
                        <p:strVal val="visible"/>
                      </p:to>
                    </p:set>
                    <p:animEffect transition="in" filter="fade">
                      <p:cBhvr>
                        <p:cTn dur="500"/>
                        <p:tgtEl>
                          <p:spTgt spid="1033"/>
                        </p:tgtEl>
                      </p:cBhvr>
                    </p:animEffect>
                  </p:childTnLst>
                </p:cTn>
              </p:par>
            </p:tnLst>
          </p:tmpl>
          <p:tmpl lvl="5">
            <p:tnLst>
              <p:par>
                <p:cTn presetID="10" presetClass="entr" presetSubtype="0" fill="hold" nodeType="withEffect">
                  <p:stCondLst>
                    <p:cond delay="0"/>
                  </p:stCondLst>
                  <p:childTnLst>
                    <p:set>
                      <p:cBhvr>
                        <p:cTn dur="1" fill="hold">
                          <p:stCondLst>
                            <p:cond delay="0"/>
                          </p:stCondLst>
                        </p:cTn>
                        <p:tgtEl>
                          <p:spTgt spid="1033"/>
                        </p:tgtEl>
                        <p:attrNameLst>
                          <p:attrName>style.visibility</p:attrName>
                        </p:attrNameLst>
                      </p:cBhvr>
                      <p:to>
                        <p:strVal val="visible"/>
                      </p:to>
                    </p:set>
                    <p:animEffect transition="in" filter="fade">
                      <p:cBhvr>
                        <p:cTn dur="500"/>
                        <p:tgtEl>
                          <p:spTgt spid="1033"/>
                        </p:tgtEl>
                      </p:cBhvr>
                    </p:animEffect>
                  </p:childTnLst>
                </p:cTn>
              </p:par>
            </p:tnLst>
          </p:tmpl>
        </p:tmplLst>
      </p:bldP>
    </p:bldLst>
  </p:timing>
  <p:txStyles>
    <p:titleStyle>
      <a:lvl1pPr algn="l" rtl="0" eaLnBrk="0" fontAlgn="base" hangingPunct="0">
        <a:spcBef>
          <a:spcPct val="0"/>
        </a:spcBef>
        <a:spcAft>
          <a:spcPct val="0"/>
        </a:spcAft>
        <a:defRPr sz="4100" b="1" kern="1200">
          <a:solidFill>
            <a:schemeClr val="tx2"/>
          </a:solidFill>
          <a:effectLst>
            <a:outerShdw blurRad="31750" dist="25400" dir="5400000" algn="tl" rotWithShape="0">
              <a:srgbClr val="000000">
                <a:alpha val="25000"/>
              </a:srgbClr>
            </a:outerShdw>
          </a:effectLst>
          <a:latin typeface="+mj-lt"/>
          <a:ea typeface="+mj-ea"/>
          <a:cs typeface="+mj-cs"/>
        </a:defRPr>
      </a:lvl1pPr>
      <a:lvl2pPr algn="l" rtl="0" eaLnBrk="0" fontAlgn="base" hangingPunct="0">
        <a:spcBef>
          <a:spcPct val="0"/>
        </a:spcBef>
        <a:spcAft>
          <a:spcPct val="0"/>
        </a:spcAft>
        <a:defRPr sz="4100" b="1">
          <a:solidFill>
            <a:schemeClr val="tx2"/>
          </a:solidFill>
          <a:latin typeface="Lucida Sans Unicode" pitchFamily="34" charset="0"/>
        </a:defRPr>
      </a:lvl2pPr>
      <a:lvl3pPr algn="l" rtl="0" eaLnBrk="0" fontAlgn="base" hangingPunct="0">
        <a:spcBef>
          <a:spcPct val="0"/>
        </a:spcBef>
        <a:spcAft>
          <a:spcPct val="0"/>
        </a:spcAft>
        <a:defRPr sz="4100" b="1">
          <a:solidFill>
            <a:schemeClr val="tx2"/>
          </a:solidFill>
          <a:latin typeface="Lucida Sans Unicode" pitchFamily="34" charset="0"/>
        </a:defRPr>
      </a:lvl3pPr>
      <a:lvl4pPr algn="l" rtl="0" eaLnBrk="0" fontAlgn="base" hangingPunct="0">
        <a:spcBef>
          <a:spcPct val="0"/>
        </a:spcBef>
        <a:spcAft>
          <a:spcPct val="0"/>
        </a:spcAft>
        <a:defRPr sz="4100" b="1">
          <a:solidFill>
            <a:schemeClr val="tx2"/>
          </a:solidFill>
          <a:latin typeface="Lucida Sans Unicode" pitchFamily="34" charset="0"/>
        </a:defRPr>
      </a:lvl4pPr>
      <a:lvl5pPr algn="l" rtl="0" eaLnBrk="0" fontAlgn="base" hangingPunct="0">
        <a:spcBef>
          <a:spcPct val="0"/>
        </a:spcBef>
        <a:spcAft>
          <a:spcPct val="0"/>
        </a:spcAft>
        <a:defRPr sz="4100" b="1">
          <a:solidFill>
            <a:schemeClr val="tx2"/>
          </a:solidFill>
          <a:latin typeface="Lucida Sans Unicode" pitchFamily="34" charset="0"/>
        </a:defRPr>
      </a:lvl5pPr>
      <a:lvl6pPr marL="457200" algn="l" rtl="0" fontAlgn="base">
        <a:spcBef>
          <a:spcPct val="0"/>
        </a:spcBef>
        <a:spcAft>
          <a:spcPct val="0"/>
        </a:spcAft>
        <a:defRPr sz="4100" b="1">
          <a:solidFill>
            <a:schemeClr val="tx2"/>
          </a:solidFill>
          <a:latin typeface="Lucida Sans Unicode" pitchFamily="34" charset="0"/>
        </a:defRPr>
      </a:lvl6pPr>
      <a:lvl7pPr marL="914400" algn="l" rtl="0" fontAlgn="base">
        <a:spcBef>
          <a:spcPct val="0"/>
        </a:spcBef>
        <a:spcAft>
          <a:spcPct val="0"/>
        </a:spcAft>
        <a:defRPr sz="4100" b="1">
          <a:solidFill>
            <a:schemeClr val="tx2"/>
          </a:solidFill>
          <a:latin typeface="Lucida Sans Unicode" pitchFamily="34" charset="0"/>
        </a:defRPr>
      </a:lvl7pPr>
      <a:lvl8pPr marL="1371600" algn="l" rtl="0" fontAlgn="base">
        <a:spcBef>
          <a:spcPct val="0"/>
        </a:spcBef>
        <a:spcAft>
          <a:spcPct val="0"/>
        </a:spcAft>
        <a:defRPr sz="4100" b="1">
          <a:solidFill>
            <a:schemeClr val="tx2"/>
          </a:solidFill>
          <a:latin typeface="Lucida Sans Unicode" pitchFamily="34" charset="0"/>
        </a:defRPr>
      </a:lvl8pPr>
      <a:lvl9pPr marL="1828800" algn="l" rtl="0" fontAlgn="base">
        <a:spcBef>
          <a:spcPct val="0"/>
        </a:spcBef>
        <a:spcAft>
          <a:spcPct val="0"/>
        </a:spcAft>
        <a:defRPr sz="4100" b="1">
          <a:solidFill>
            <a:schemeClr val="tx2"/>
          </a:solidFill>
          <a:latin typeface="Lucida Sans Unicode" pitchFamily="34" charset="0"/>
        </a:defRPr>
      </a:lvl9pPr>
      <a:extLst/>
    </p:titleStyle>
    <p:bodyStyle>
      <a:lvl1pPr marL="365125" indent="-255588" algn="l" rtl="0" eaLnBrk="0" fontAlgn="base" hangingPunct="0">
        <a:spcBef>
          <a:spcPts val="400"/>
        </a:spcBef>
        <a:spcAft>
          <a:spcPct val="0"/>
        </a:spcAft>
        <a:buClr>
          <a:schemeClr val="accent1"/>
        </a:buClr>
        <a:buSzPct val="68000"/>
        <a:buFont typeface="Wingdings 3" pitchFamily="18" charset="2"/>
        <a:buChar char=""/>
        <a:defRPr sz="2700" kern="1200">
          <a:solidFill>
            <a:schemeClr val="tx1"/>
          </a:solidFill>
          <a:latin typeface="+mn-lt"/>
          <a:ea typeface="+mn-ea"/>
          <a:cs typeface="+mn-cs"/>
        </a:defRPr>
      </a:lvl1pPr>
      <a:lvl2pPr marL="620713" indent="-228600" algn="l" rtl="0" eaLnBrk="0" fontAlgn="base" hangingPunct="0">
        <a:spcBef>
          <a:spcPts val="325"/>
        </a:spcBef>
        <a:spcAft>
          <a:spcPct val="0"/>
        </a:spcAft>
        <a:buClr>
          <a:schemeClr val="accent1"/>
        </a:buClr>
        <a:buFont typeface="Verdana" pitchFamily="34" charset="0"/>
        <a:buChar char="◦"/>
        <a:defRPr sz="2300" kern="1200">
          <a:solidFill>
            <a:schemeClr val="tx1"/>
          </a:solidFill>
          <a:latin typeface="+mn-lt"/>
          <a:ea typeface="+mn-ea"/>
          <a:cs typeface="+mn-cs"/>
        </a:defRPr>
      </a:lvl2pPr>
      <a:lvl3pPr marL="858838" indent="-228600" algn="l" rtl="0" eaLnBrk="0" fontAlgn="base" hangingPunct="0">
        <a:spcBef>
          <a:spcPts val="350"/>
        </a:spcBef>
        <a:spcAft>
          <a:spcPct val="0"/>
        </a:spcAft>
        <a:buClr>
          <a:schemeClr val="accent2"/>
        </a:buClr>
        <a:buSzPct val="100000"/>
        <a:buFont typeface="Wingdings 2" pitchFamily="18" charset="2"/>
        <a:buChar char=""/>
        <a:defRPr sz="2100" kern="1200">
          <a:solidFill>
            <a:schemeClr val="tx1"/>
          </a:solidFill>
          <a:latin typeface="+mn-lt"/>
          <a:ea typeface="+mn-ea"/>
          <a:cs typeface="+mn-cs"/>
        </a:defRPr>
      </a:lvl3pPr>
      <a:lvl4pPr marL="1143000" indent="-228600" algn="l" rtl="0" eaLnBrk="0" fontAlgn="base" hangingPunct="0">
        <a:spcBef>
          <a:spcPts val="350"/>
        </a:spcBef>
        <a:spcAft>
          <a:spcPct val="0"/>
        </a:spcAft>
        <a:buClr>
          <a:schemeClr val="accent2"/>
        </a:buClr>
        <a:buFont typeface="Wingdings 2" pitchFamily="18" charset="2"/>
        <a:buChar char=""/>
        <a:defRPr sz="1900" kern="1200">
          <a:solidFill>
            <a:schemeClr val="tx1"/>
          </a:solidFill>
          <a:latin typeface="+mn-lt"/>
          <a:ea typeface="+mn-ea"/>
          <a:cs typeface="+mn-cs"/>
        </a:defRPr>
      </a:lvl4pPr>
      <a:lvl5pPr marL="1371600" indent="-228600" algn="l" rtl="0" eaLnBrk="0" fontAlgn="base" hangingPunct="0">
        <a:spcBef>
          <a:spcPts val="350"/>
        </a:spcBef>
        <a:spcAft>
          <a:spcPct val="0"/>
        </a:spcAft>
        <a:buClr>
          <a:schemeClr val="accent2"/>
        </a:buClr>
        <a:buFont typeface="Wingdings 2" pitchFamily="18" charset="2"/>
        <a:buChar char=""/>
        <a:defRPr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2050" name="Picture 7" descr="MMM Back1"/>
          <p:cNvPicPr>
            <a:picLocks noChangeAspect="1" noChangeArrowheads="1"/>
          </p:cNvPicPr>
          <p:nvPr userDrawn="1"/>
        </p:nvPicPr>
        <p:blipFill>
          <a:blip r:embed="rId14">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1" name="Rectangle 2"/>
          <p:cNvSpPr>
            <a:spLocks noGrp="1" noChangeArrowheads="1"/>
          </p:cNvSpPr>
          <p:nvPr>
            <p:ph type="title"/>
          </p:nvPr>
        </p:nvSpPr>
        <p:spPr bwMode="auto">
          <a:xfrm>
            <a:off x="685800" y="1066800"/>
            <a:ext cx="7772400" cy="38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2052" name="Rectangle 3"/>
          <p:cNvSpPr>
            <a:spLocks noGrp="1" noChangeArrowheads="1"/>
          </p:cNvSpPr>
          <p:nvPr>
            <p:ph type="body" idx="1"/>
          </p:nvPr>
        </p:nvSpPr>
        <p:spPr bwMode="auto">
          <a:xfrm>
            <a:off x="685800" y="1600200"/>
            <a:ext cx="7772400" cy="457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Tree>
  </p:cSld>
  <p:clrMap bg1="lt1" tx1="dk1" bg2="lt2" tx2="dk2" accent1="accent1" accent2="accent2" accent3="accent3" accent4="accent4" accent5="accent5" accent6="accent6" hlink="hlink" folHlink="folHlink"/>
  <p:sldLayoutIdLst>
    <p:sldLayoutId id="2147483815" r:id="rId1"/>
    <p:sldLayoutId id="2147483816" r:id="rId2"/>
    <p:sldLayoutId id="2147483817" r:id="rId3"/>
    <p:sldLayoutId id="2147483818" r:id="rId4"/>
    <p:sldLayoutId id="2147483819" r:id="rId5"/>
    <p:sldLayoutId id="2147483820" r:id="rId6"/>
    <p:sldLayoutId id="2147483821" r:id="rId7"/>
    <p:sldLayoutId id="2147483822" r:id="rId8"/>
    <p:sldLayoutId id="2147483823" r:id="rId9"/>
    <p:sldLayoutId id="2147483824" r:id="rId10"/>
    <p:sldLayoutId id="2147483825" r:id="rId11"/>
    <p:sldLayoutId id="2147483837" r:id="rId12"/>
  </p:sldLayoutIdLst>
  <mc:AlternateContent xmlns:mc="http://schemas.openxmlformats.org/markup-compatibility/2006" xmlns:p14="http://schemas.microsoft.com/office/powerpoint/2010/main">
    <mc:Choice Requires="p14">
      <p:transition p14:dur="0"/>
    </mc:Choice>
    <mc:Fallback xmlns="">
      <p:transition/>
    </mc:Fallback>
  </mc:AlternateContent>
  <p:txStyles>
    <p:titleStyle>
      <a:lvl1pPr algn="ctr" rtl="0" eaLnBrk="0" fontAlgn="base" hangingPunct="0">
        <a:spcBef>
          <a:spcPct val="0"/>
        </a:spcBef>
        <a:spcAft>
          <a:spcPct val="0"/>
        </a:spcAft>
        <a:defRPr sz="2100" b="1">
          <a:solidFill>
            <a:schemeClr val="tx2"/>
          </a:solidFill>
          <a:latin typeface="+mj-lt"/>
          <a:ea typeface="+mj-ea"/>
          <a:cs typeface="+mj-cs"/>
        </a:defRPr>
      </a:lvl1pPr>
      <a:lvl2pPr algn="ctr" rtl="0" eaLnBrk="0" fontAlgn="base" hangingPunct="0">
        <a:spcBef>
          <a:spcPct val="0"/>
        </a:spcBef>
        <a:spcAft>
          <a:spcPct val="0"/>
        </a:spcAft>
        <a:defRPr sz="2100" b="1">
          <a:solidFill>
            <a:schemeClr val="tx2"/>
          </a:solidFill>
          <a:latin typeface="Arial" charset="0"/>
        </a:defRPr>
      </a:lvl2pPr>
      <a:lvl3pPr algn="ctr" rtl="0" eaLnBrk="0" fontAlgn="base" hangingPunct="0">
        <a:spcBef>
          <a:spcPct val="0"/>
        </a:spcBef>
        <a:spcAft>
          <a:spcPct val="0"/>
        </a:spcAft>
        <a:defRPr sz="2100" b="1">
          <a:solidFill>
            <a:schemeClr val="tx2"/>
          </a:solidFill>
          <a:latin typeface="Arial" charset="0"/>
        </a:defRPr>
      </a:lvl3pPr>
      <a:lvl4pPr algn="ctr" rtl="0" eaLnBrk="0" fontAlgn="base" hangingPunct="0">
        <a:spcBef>
          <a:spcPct val="0"/>
        </a:spcBef>
        <a:spcAft>
          <a:spcPct val="0"/>
        </a:spcAft>
        <a:defRPr sz="2100" b="1">
          <a:solidFill>
            <a:schemeClr val="tx2"/>
          </a:solidFill>
          <a:latin typeface="Arial" charset="0"/>
        </a:defRPr>
      </a:lvl4pPr>
      <a:lvl5pPr algn="ctr" rtl="0" eaLnBrk="0" fontAlgn="base" hangingPunct="0">
        <a:spcBef>
          <a:spcPct val="0"/>
        </a:spcBef>
        <a:spcAft>
          <a:spcPct val="0"/>
        </a:spcAft>
        <a:defRPr sz="2100" b="1">
          <a:solidFill>
            <a:schemeClr val="tx2"/>
          </a:solidFill>
          <a:latin typeface="Arial" charset="0"/>
        </a:defRPr>
      </a:lvl5pPr>
      <a:lvl6pPr marL="457200" algn="ctr" rtl="0" eaLnBrk="0" fontAlgn="base" hangingPunct="0">
        <a:spcBef>
          <a:spcPct val="0"/>
        </a:spcBef>
        <a:spcAft>
          <a:spcPct val="0"/>
        </a:spcAft>
        <a:defRPr sz="2100" b="1">
          <a:solidFill>
            <a:schemeClr val="tx2"/>
          </a:solidFill>
          <a:latin typeface="Arial" charset="0"/>
        </a:defRPr>
      </a:lvl6pPr>
      <a:lvl7pPr marL="914400" algn="ctr" rtl="0" eaLnBrk="0" fontAlgn="base" hangingPunct="0">
        <a:spcBef>
          <a:spcPct val="0"/>
        </a:spcBef>
        <a:spcAft>
          <a:spcPct val="0"/>
        </a:spcAft>
        <a:defRPr sz="2100" b="1">
          <a:solidFill>
            <a:schemeClr val="tx2"/>
          </a:solidFill>
          <a:latin typeface="Arial" charset="0"/>
        </a:defRPr>
      </a:lvl7pPr>
      <a:lvl8pPr marL="1371600" algn="ctr" rtl="0" eaLnBrk="0" fontAlgn="base" hangingPunct="0">
        <a:spcBef>
          <a:spcPct val="0"/>
        </a:spcBef>
        <a:spcAft>
          <a:spcPct val="0"/>
        </a:spcAft>
        <a:defRPr sz="2100" b="1">
          <a:solidFill>
            <a:schemeClr val="tx2"/>
          </a:solidFill>
          <a:latin typeface="Arial" charset="0"/>
        </a:defRPr>
      </a:lvl8pPr>
      <a:lvl9pPr marL="1828800" algn="ctr" rtl="0" eaLnBrk="0" fontAlgn="base" hangingPunct="0">
        <a:spcBef>
          <a:spcPct val="0"/>
        </a:spcBef>
        <a:spcAft>
          <a:spcPct val="0"/>
        </a:spcAft>
        <a:defRPr sz="2100" b="1">
          <a:solidFill>
            <a:schemeClr val="tx2"/>
          </a:solidFill>
          <a:latin typeface="Arial" charset="0"/>
        </a:defRPr>
      </a:lvl9pPr>
    </p:titleStyle>
    <p:bodyStyle>
      <a:lvl1pPr marL="342900" indent="-342900" algn="l" rtl="0" eaLnBrk="0" fontAlgn="base" hangingPunct="0">
        <a:spcBef>
          <a:spcPct val="20000"/>
        </a:spcBef>
        <a:spcAft>
          <a:spcPct val="0"/>
        </a:spcAft>
        <a:buSzPct val="150000"/>
        <a:buChar char="•"/>
        <a:defRPr sz="21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100">
          <a:solidFill>
            <a:schemeClr val="tx1"/>
          </a:solidFill>
          <a:latin typeface="+mn-lt"/>
        </a:defRPr>
      </a:lvl2pPr>
      <a:lvl3pPr marL="1143000" indent="-228600" algn="l" rtl="0" eaLnBrk="0" fontAlgn="base" hangingPunct="0">
        <a:spcBef>
          <a:spcPct val="20000"/>
        </a:spcBef>
        <a:spcAft>
          <a:spcPct val="0"/>
        </a:spcAft>
        <a:buSzPct val="130000"/>
        <a:buChar char="•"/>
        <a:defRPr sz="2100">
          <a:solidFill>
            <a:schemeClr val="tx1"/>
          </a:solidFill>
          <a:latin typeface="+mn-lt"/>
        </a:defRPr>
      </a:lvl3pPr>
      <a:lvl4pPr marL="1600200" indent="-228600" algn="l" rtl="0" eaLnBrk="0" fontAlgn="base" hangingPunct="0">
        <a:spcBef>
          <a:spcPct val="20000"/>
        </a:spcBef>
        <a:spcAft>
          <a:spcPct val="0"/>
        </a:spcAft>
        <a:buChar char="–"/>
        <a:defRPr sz="2100">
          <a:solidFill>
            <a:schemeClr val="tx1"/>
          </a:solidFill>
          <a:latin typeface="+mn-lt"/>
        </a:defRPr>
      </a:lvl4pPr>
      <a:lvl5pPr marL="2057400" indent="-228600" algn="l" rtl="0" eaLnBrk="0" fontAlgn="base" hangingPunct="0">
        <a:spcBef>
          <a:spcPct val="20000"/>
        </a:spcBef>
        <a:spcAft>
          <a:spcPct val="0"/>
        </a:spcAft>
        <a:buChar char="»"/>
        <a:defRPr sz="2100">
          <a:solidFill>
            <a:schemeClr val="tx1"/>
          </a:solidFill>
          <a:latin typeface="+mn-lt"/>
        </a:defRPr>
      </a:lvl5pPr>
      <a:lvl6pPr marL="2514600" indent="-228600" algn="l" rtl="0" eaLnBrk="0" fontAlgn="base" hangingPunct="0">
        <a:spcBef>
          <a:spcPct val="20000"/>
        </a:spcBef>
        <a:spcAft>
          <a:spcPct val="0"/>
        </a:spcAft>
        <a:buChar char="»"/>
        <a:defRPr sz="2100">
          <a:solidFill>
            <a:schemeClr val="tx1"/>
          </a:solidFill>
          <a:latin typeface="+mn-lt"/>
        </a:defRPr>
      </a:lvl6pPr>
      <a:lvl7pPr marL="2971800" indent="-228600" algn="l" rtl="0" eaLnBrk="0" fontAlgn="base" hangingPunct="0">
        <a:spcBef>
          <a:spcPct val="20000"/>
        </a:spcBef>
        <a:spcAft>
          <a:spcPct val="0"/>
        </a:spcAft>
        <a:buChar char="»"/>
        <a:defRPr sz="2100">
          <a:solidFill>
            <a:schemeClr val="tx1"/>
          </a:solidFill>
          <a:latin typeface="+mn-lt"/>
        </a:defRPr>
      </a:lvl7pPr>
      <a:lvl8pPr marL="3429000" indent="-228600" algn="l" rtl="0" eaLnBrk="0" fontAlgn="base" hangingPunct="0">
        <a:spcBef>
          <a:spcPct val="20000"/>
        </a:spcBef>
        <a:spcAft>
          <a:spcPct val="0"/>
        </a:spcAft>
        <a:buChar char="»"/>
        <a:defRPr sz="2100">
          <a:solidFill>
            <a:schemeClr val="tx1"/>
          </a:solidFill>
          <a:latin typeface="+mn-lt"/>
        </a:defRPr>
      </a:lvl8pPr>
      <a:lvl9pPr marL="3886200" indent="-228600" algn="l" rtl="0" eaLnBrk="0" fontAlgn="base" hangingPunct="0">
        <a:spcBef>
          <a:spcPct val="20000"/>
        </a:spcBef>
        <a:spcAft>
          <a:spcPct val="0"/>
        </a:spcAft>
        <a:buChar char="»"/>
        <a:defRPr sz="21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2.xml"/><Relationship Id="rId1" Type="http://schemas.openxmlformats.org/officeDocument/2006/relationships/vmlDrawing" Target="../drawings/vmlDrawing1.vml"/><Relationship Id="rId6" Type="http://schemas.openxmlformats.org/officeDocument/2006/relationships/image" Target="../media/image7.jpeg"/><Relationship Id="rId5" Type="http://schemas.openxmlformats.org/officeDocument/2006/relationships/image" Target="../media/image6.wmf"/><Relationship Id="rId4" Type="http://schemas.openxmlformats.org/officeDocument/2006/relationships/oleObject" Target="../embeddings/oleObject1.bin"/></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8.wmf"/><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4.xml"/><Relationship Id="rId1" Type="http://schemas.openxmlformats.org/officeDocument/2006/relationships/vmlDrawing" Target="../drawings/vmlDrawing2.vml"/><Relationship Id="rId5" Type="http://schemas.openxmlformats.org/officeDocument/2006/relationships/image" Target="../media/image10.png"/><Relationship Id="rId4" Type="http://schemas.openxmlformats.org/officeDocument/2006/relationships/oleObject" Target="../embeddings/oleObject2.bin"/></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4578" name="Rectangle 2"/>
          <p:cNvSpPr>
            <a:spLocks noGrp="1" noChangeArrowheads="1"/>
          </p:cNvSpPr>
          <p:nvPr>
            <p:ph type="ctrTitle"/>
          </p:nvPr>
        </p:nvSpPr>
        <p:spPr>
          <a:xfrm>
            <a:off x="-76200" y="457200"/>
            <a:ext cx="9220200" cy="3352800"/>
          </a:xfrm>
        </p:spPr>
        <p:txBody>
          <a:bodyPr>
            <a:normAutofit fontScale="90000"/>
          </a:bodyPr>
          <a:lstStyle/>
          <a:p>
            <a:pPr algn="ctr" eaLnBrk="1" fontAlgn="auto" hangingPunct="1">
              <a:spcAft>
                <a:spcPts val="0"/>
              </a:spcAft>
              <a:defRPr/>
            </a:pPr>
            <a:r>
              <a:rPr lang="en-US" sz="4000" dirty="0" smtClean="0">
                <a:solidFill>
                  <a:srgbClr val="339933"/>
                </a:solidFill>
                <a:latin typeface="Arial Black" pitchFamily="34" charset="0"/>
              </a:rPr>
              <a:t/>
            </a:r>
            <a:br>
              <a:rPr lang="en-US" sz="4000" dirty="0" smtClean="0">
                <a:solidFill>
                  <a:srgbClr val="339933"/>
                </a:solidFill>
                <a:latin typeface="Arial Black" pitchFamily="34" charset="0"/>
              </a:rPr>
            </a:br>
            <a:r>
              <a:rPr lang="en-US" sz="4000" dirty="0" smtClean="0">
                <a:solidFill>
                  <a:srgbClr val="339933"/>
                </a:solidFill>
                <a:latin typeface="Arial Black" pitchFamily="34" charset="0"/>
              </a:rPr>
              <a:t/>
            </a:r>
            <a:br>
              <a:rPr lang="en-US" sz="4000" dirty="0" smtClean="0">
                <a:solidFill>
                  <a:srgbClr val="339933"/>
                </a:solidFill>
                <a:latin typeface="Arial Black" pitchFamily="34" charset="0"/>
              </a:rPr>
            </a:br>
            <a:r>
              <a:rPr lang="en-US" sz="4000" dirty="0" smtClean="0">
                <a:solidFill>
                  <a:srgbClr val="339933"/>
                </a:solidFill>
                <a:latin typeface="Arial Black" pitchFamily="34" charset="0"/>
              </a:rPr>
              <a:t/>
            </a:r>
            <a:br>
              <a:rPr lang="en-US" sz="4000" dirty="0" smtClean="0">
                <a:solidFill>
                  <a:srgbClr val="339933"/>
                </a:solidFill>
                <a:latin typeface="Arial Black" pitchFamily="34" charset="0"/>
              </a:rPr>
            </a:br>
            <a:r>
              <a:rPr lang="en-US" sz="4000" dirty="0" smtClean="0">
                <a:solidFill>
                  <a:srgbClr val="339933"/>
                </a:solidFill>
                <a:latin typeface="Arial Black" pitchFamily="34" charset="0"/>
              </a:rPr>
              <a:t>Gate way to Psychology:   </a:t>
            </a:r>
            <a:br>
              <a:rPr lang="en-US" sz="4000" dirty="0" smtClean="0">
                <a:solidFill>
                  <a:srgbClr val="339933"/>
                </a:solidFill>
                <a:latin typeface="Arial Black" pitchFamily="34" charset="0"/>
              </a:rPr>
            </a:br>
            <a:r>
              <a:rPr lang="en-US" sz="4000" dirty="0" smtClean="0">
                <a:solidFill>
                  <a:srgbClr val="339933"/>
                </a:solidFill>
                <a:latin typeface="Arial Black" pitchFamily="34" charset="0"/>
              </a:rPr>
              <a:t>An Introduction to Mind and Behavior</a:t>
            </a:r>
            <a:r>
              <a:rPr lang="en-US" sz="4000" dirty="0">
                <a:solidFill>
                  <a:srgbClr val="339933"/>
                </a:solidFill>
                <a:latin typeface="Arial Black" pitchFamily="34" charset="0"/>
              </a:rPr>
              <a:t/>
            </a:r>
            <a:br>
              <a:rPr lang="en-US" sz="4000" dirty="0">
                <a:solidFill>
                  <a:srgbClr val="339933"/>
                </a:solidFill>
                <a:latin typeface="Arial Black" pitchFamily="34" charset="0"/>
              </a:rPr>
            </a:br>
            <a:r>
              <a:rPr lang="en-US" sz="4000" b="0" dirty="0" smtClean="0">
                <a:solidFill>
                  <a:srgbClr val="339933"/>
                </a:solidFill>
                <a:latin typeface="Arial Black" pitchFamily="34" charset="0"/>
              </a:rPr>
              <a:t/>
            </a:r>
            <a:br>
              <a:rPr lang="en-US" sz="4000" b="0" dirty="0" smtClean="0">
                <a:solidFill>
                  <a:srgbClr val="339933"/>
                </a:solidFill>
                <a:latin typeface="Arial Black" pitchFamily="34" charset="0"/>
              </a:rPr>
            </a:br>
            <a:r>
              <a:rPr lang="en-US" sz="4000" b="0" dirty="0" smtClean="0">
                <a:solidFill>
                  <a:srgbClr val="339933"/>
                </a:solidFill>
                <a:latin typeface="Arial Black" pitchFamily="34" charset="0"/>
              </a:rPr>
              <a:t>13th  ed</a:t>
            </a:r>
            <a:r>
              <a:rPr lang="en-US" sz="4000" dirty="0" smtClean="0">
                <a:solidFill>
                  <a:srgbClr val="339933"/>
                </a:solidFill>
                <a:latin typeface="Arial Black" pitchFamily="34" charset="0"/>
              </a:rPr>
              <a:t>. (2012)</a:t>
            </a:r>
          </a:p>
        </p:txBody>
      </p:sp>
      <p:sp>
        <p:nvSpPr>
          <p:cNvPr id="24579" name="Rectangle 3"/>
          <p:cNvSpPr>
            <a:spLocks noGrp="1" noChangeArrowheads="1"/>
          </p:cNvSpPr>
          <p:nvPr>
            <p:ph type="subTitle" idx="1"/>
          </p:nvPr>
        </p:nvSpPr>
        <p:spPr>
          <a:xfrm>
            <a:off x="1295400" y="4648200"/>
            <a:ext cx="6353175" cy="838200"/>
          </a:xfrm>
        </p:spPr>
        <p:txBody>
          <a:bodyPr/>
          <a:lstStyle/>
          <a:p>
            <a:pPr marR="0" eaLnBrk="1" hangingPunct="1">
              <a:lnSpc>
                <a:spcPct val="80000"/>
              </a:lnSpc>
            </a:pPr>
            <a:r>
              <a:rPr lang="en-US" sz="2800" smtClean="0">
                <a:solidFill>
                  <a:srgbClr val="FF0000"/>
                </a:solidFill>
                <a:latin typeface="Arial Black" pitchFamily="34" charset="0"/>
              </a:rPr>
              <a:t>Dennis Coon and John Mitterer</a:t>
            </a:r>
          </a:p>
        </p:txBody>
      </p:sp>
      <p:sp>
        <p:nvSpPr>
          <p:cNvPr id="18436" name="Text Box 4"/>
          <p:cNvSpPr txBox="1">
            <a:spLocks noChangeArrowheads="1"/>
          </p:cNvSpPr>
          <p:nvPr/>
        </p:nvSpPr>
        <p:spPr bwMode="auto">
          <a:xfrm>
            <a:off x="533400" y="4953000"/>
            <a:ext cx="8610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spcBef>
                <a:spcPct val="50000"/>
              </a:spcBef>
            </a:pPr>
            <a:endParaRPr lang="th-TH" sz="2400" b="1"/>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2098" name="Rectangle 2"/>
          <p:cNvSpPr>
            <a:spLocks noGrp="1" noChangeArrowheads="1"/>
          </p:cNvSpPr>
          <p:nvPr>
            <p:ph type="ctrTitle"/>
          </p:nvPr>
        </p:nvSpPr>
        <p:spPr>
          <a:xfrm>
            <a:off x="1219200" y="457200"/>
            <a:ext cx="7924800" cy="4419600"/>
          </a:xfrm>
        </p:spPr>
        <p:txBody>
          <a:bodyPr/>
          <a:lstStyle/>
          <a:p>
            <a:pPr algn="ctr" eaLnBrk="1" fontAlgn="auto" hangingPunct="1">
              <a:spcAft>
                <a:spcPts val="0"/>
              </a:spcAft>
              <a:defRPr/>
            </a:pPr>
            <a:r>
              <a:rPr lang="en-US" sz="4000" dirty="0" smtClean="0">
                <a:solidFill>
                  <a:schemeClr val="accent2"/>
                </a:solidFill>
                <a:latin typeface="Arial Black" pitchFamily="34" charset="0"/>
              </a:rPr>
              <a:t>Topic 2</a:t>
            </a:r>
            <a:r>
              <a:rPr lang="en-US" sz="4000" dirty="0" smtClean="0">
                <a:solidFill>
                  <a:schemeClr val="accent2"/>
                </a:solidFill>
                <a:latin typeface="Arial Black" pitchFamily="34" charset="0"/>
              </a:rPr>
              <a:t/>
            </a:r>
            <a:br>
              <a:rPr lang="en-US" sz="4000" dirty="0" smtClean="0">
                <a:solidFill>
                  <a:schemeClr val="accent2"/>
                </a:solidFill>
                <a:latin typeface="Arial Black" pitchFamily="34" charset="0"/>
              </a:rPr>
            </a:br>
            <a:r>
              <a:rPr lang="en-US" sz="4000" dirty="0" smtClean="0">
                <a:latin typeface="Arial Black" pitchFamily="34" charset="0"/>
              </a:rPr>
              <a:t/>
            </a:r>
            <a:br>
              <a:rPr lang="en-US" sz="4000" dirty="0" smtClean="0">
                <a:latin typeface="Arial Black" pitchFamily="34" charset="0"/>
              </a:rPr>
            </a:br>
            <a:r>
              <a:rPr lang="en-US" sz="4000" dirty="0" smtClean="0">
                <a:solidFill>
                  <a:schemeClr val="accent1"/>
                </a:solidFill>
                <a:latin typeface="Arial Black" pitchFamily="34" charset="0"/>
              </a:rPr>
              <a:t>Introducing Psychology and Research Methods</a:t>
            </a:r>
          </a:p>
        </p:txBody>
      </p:sp>
      <p:sp>
        <p:nvSpPr>
          <p:cNvPr id="132099" name="Rectangle 3"/>
          <p:cNvSpPr>
            <a:spLocks noGrp="1" noChangeArrowheads="1"/>
          </p:cNvSpPr>
          <p:nvPr>
            <p:ph type="subTitle" idx="1"/>
          </p:nvPr>
        </p:nvSpPr>
        <p:spPr>
          <a:xfrm flipV="1">
            <a:off x="1470025" y="6477000"/>
            <a:ext cx="6178550" cy="76200"/>
          </a:xfrm>
        </p:spPr>
        <p:txBody>
          <a:bodyPr>
            <a:normAutofit fontScale="25000" lnSpcReduction="20000"/>
          </a:bodyPr>
          <a:lstStyle/>
          <a:p>
            <a:pPr marR="0" eaLnBrk="1" hangingPunct="1">
              <a:lnSpc>
                <a:spcPct val="80000"/>
              </a:lnSpc>
              <a:defRPr/>
            </a:pPr>
            <a:endParaRPr lang="th-TH" sz="700" smtClean="0">
              <a:latin typeface="Arial Black" pitchFamily="34" charset="0"/>
            </a:endParaRPr>
          </a:p>
        </p:txBody>
      </p:sp>
      <p:sp>
        <p:nvSpPr>
          <p:cNvPr id="19460" name="Text Box 4"/>
          <p:cNvSpPr txBox="1">
            <a:spLocks noChangeArrowheads="1"/>
          </p:cNvSpPr>
          <p:nvPr/>
        </p:nvSpPr>
        <p:spPr bwMode="auto">
          <a:xfrm>
            <a:off x="533400" y="4953000"/>
            <a:ext cx="8610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spcBef>
                <a:spcPct val="50000"/>
              </a:spcBef>
            </a:pPr>
            <a:endParaRPr lang="th-TH" sz="2400" b="1"/>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3"/>
          <p:cNvSpPr>
            <a:spLocks noGrp="1" noChangeArrowheads="1"/>
          </p:cNvSpPr>
          <p:nvPr>
            <p:ph idx="1"/>
          </p:nvPr>
        </p:nvSpPr>
        <p:spPr/>
        <p:txBody>
          <a:bodyPr/>
          <a:lstStyle/>
          <a:p>
            <a:pPr marL="109537" indent="0" eaLnBrk="1" hangingPunct="1">
              <a:buNone/>
            </a:pPr>
            <a:r>
              <a:rPr lang="en-US" sz="3200" dirty="0" smtClean="0">
                <a:solidFill>
                  <a:srgbClr val="00B0F0"/>
                </a:solidFill>
                <a:latin typeface="Arial" pitchFamily="34" charset="0"/>
                <a:cs typeface="Arial" pitchFamily="34" charset="0"/>
              </a:rPr>
              <a:t>A type of reflection involving the support of beliefs through scientific explanation and observation.</a:t>
            </a:r>
          </a:p>
        </p:txBody>
      </p:sp>
      <p:sp>
        <p:nvSpPr>
          <p:cNvPr id="47106" name="Rectangle 2"/>
          <p:cNvSpPr>
            <a:spLocks noGrp="1" noChangeArrowheads="1"/>
          </p:cNvSpPr>
          <p:nvPr>
            <p:ph type="title"/>
          </p:nvPr>
        </p:nvSpPr>
        <p:spPr/>
        <p:txBody>
          <a:bodyPr/>
          <a:lstStyle/>
          <a:p>
            <a:pPr eaLnBrk="1" fontAlgn="auto" hangingPunct="1">
              <a:spcAft>
                <a:spcPts val="0"/>
              </a:spcAft>
              <a:defRPr/>
            </a:pPr>
            <a:r>
              <a:rPr lang="en-US" sz="4000" dirty="0" smtClean="0">
                <a:solidFill>
                  <a:srgbClr val="002060"/>
                </a:solidFill>
                <a:latin typeface="Arial Black" pitchFamily="34" charset="0"/>
              </a:rPr>
              <a:t>Critical Thinking</a:t>
            </a:r>
          </a:p>
        </p:txBody>
      </p:sp>
    </p:spTree>
    <p:extLst>
      <p:ext uri="{BB962C8B-B14F-4D97-AF65-F5344CB8AC3E}">
        <p14:creationId xmlns:p14="http://schemas.microsoft.com/office/powerpoint/2010/main" val="174574140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3"/>
          <p:cNvSpPr>
            <a:spLocks noGrp="1" noChangeArrowheads="1"/>
          </p:cNvSpPr>
          <p:nvPr>
            <p:ph idx="1"/>
          </p:nvPr>
        </p:nvSpPr>
        <p:spPr>
          <a:xfrm>
            <a:off x="0" y="1143000"/>
            <a:ext cx="9144000" cy="5410200"/>
          </a:xfrm>
        </p:spPr>
        <p:txBody>
          <a:bodyPr/>
          <a:lstStyle/>
          <a:p>
            <a:pPr marL="109537" indent="0" eaLnBrk="1" hangingPunct="1">
              <a:buNone/>
            </a:pPr>
            <a:r>
              <a:rPr lang="en-US" sz="3200" b="1" dirty="0" smtClean="0">
                <a:solidFill>
                  <a:schemeClr val="accent2"/>
                </a:solidFill>
                <a:latin typeface="Arial" pitchFamily="34" charset="0"/>
                <a:cs typeface="Arial" pitchFamily="34" charset="0"/>
              </a:rPr>
              <a:t>Basic Principles of Critical Thinking</a:t>
            </a:r>
          </a:p>
          <a:p>
            <a:pPr marL="623887" indent="-514350" eaLnBrk="1" hangingPunct="1">
              <a:buAutoNum type="arabicPeriod"/>
            </a:pPr>
            <a:r>
              <a:rPr lang="en-US" sz="2800" dirty="0" smtClean="0">
                <a:solidFill>
                  <a:schemeClr val="accent4"/>
                </a:solidFill>
                <a:latin typeface="Arial" pitchFamily="34" charset="0"/>
                <a:cs typeface="Arial" pitchFamily="34" charset="0"/>
              </a:rPr>
              <a:t>Be open mined. Support your beliefs with </a:t>
            </a:r>
          </a:p>
          <a:p>
            <a:pPr marL="109537" indent="0" eaLnBrk="1" hangingPunct="1">
              <a:buNone/>
            </a:pPr>
            <a:r>
              <a:rPr lang="en-US" sz="2800" dirty="0" smtClean="0">
                <a:solidFill>
                  <a:schemeClr val="accent4"/>
                </a:solidFill>
                <a:latin typeface="Arial" pitchFamily="34" charset="0"/>
                <a:cs typeface="Arial" pitchFamily="34" charset="0"/>
              </a:rPr>
              <a:t>     scientific explanation and observation.</a:t>
            </a:r>
          </a:p>
          <a:p>
            <a:pPr marL="109537" indent="0" eaLnBrk="1" hangingPunct="1">
              <a:buNone/>
            </a:pPr>
            <a:endParaRPr lang="en-US" sz="2800" dirty="0" smtClean="0">
              <a:solidFill>
                <a:schemeClr val="accent4"/>
              </a:solidFill>
              <a:latin typeface="Arial" pitchFamily="34" charset="0"/>
              <a:cs typeface="Arial" pitchFamily="34" charset="0"/>
            </a:endParaRPr>
          </a:p>
          <a:p>
            <a:pPr marL="623887" indent="-514350" eaLnBrk="1" hangingPunct="1">
              <a:buAutoNum type="arabicPeriod" startAt="2"/>
            </a:pPr>
            <a:r>
              <a:rPr lang="en-US" sz="2800" dirty="0" smtClean="0">
                <a:solidFill>
                  <a:schemeClr val="accent4"/>
                </a:solidFill>
                <a:latin typeface="Arial" pitchFamily="34" charset="0"/>
                <a:cs typeface="Arial" pitchFamily="34" charset="0"/>
              </a:rPr>
              <a:t>The truth of beliefs can be judge through logical analysis, evaluating evidences for and against the claim, and evaluating the quality of the evidence.</a:t>
            </a:r>
          </a:p>
          <a:p>
            <a:pPr marL="623887" indent="-514350" eaLnBrk="1" hangingPunct="1">
              <a:buAutoNum type="arabicPeriod" startAt="2"/>
            </a:pPr>
            <a:endParaRPr lang="en-US" sz="2800" dirty="0" smtClean="0">
              <a:solidFill>
                <a:schemeClr val="accent4"/>
              </a:solidFill>
              <a:latin typeface="Arial" pitchFamily="34" charset="0"/>
              <a:cs typeface="Arial" pitchFamily="34" charset="0"/>
            </a:endParaRPr>
          </a:p>
          <a:p>
            <a:pPr marL="109537" indent="0" eaLnBrk="1" hangingPunct="1">
              <a:buNone/>
            </a:pPr>
            <a:r>
              <a:rPr lang="en-US" sz="2800" dirty="0" smtClean="0">
                <a:solidFill>
                  <a:schemeClr val="accent4"/>
                </a:solidFill>
                <a:latin typeface="Arial" pitchFamily="34" charset="0"/>
                <a:cs typeface="Arial" pitchFamily="34" charset="0"/>
              </a:rPr>
              <a:t>3.  Authority or claimed expertise does not               </a:t>
            </a:r>
          </a:p>
          <a:p>
            <a:pPr marL="109537" indent="0" eaLnBrk="1" hangingPunct="1">
              <a:buNone/>
            </a:pPr>
            <a:r>
              <a:rPr lang="en-US" sz="2800" dirty="0">
                <a:solidFill>
                  <a:schemeClr val="accent4"/>
                </a:solidFill>
                <a:latin typeface="Arial" pitchFamily="34" charset="0"/>
                <a:cs typeface="Arial" pitchFamily="34" charset="0"/>
              </a:rPr>
              <a:t> </a:t>
            </a:r>
            <a:r>
              <a:rPr lang="en-US" sz="2800" dirty="0" smtClean="0">
                <a:solidFill>
                  <a:schemeClr val="accent4"/>
                </a:solidFill>
                <a:latin typeface="Arial" pitchFamily="34" charset="0"/>
                <a:cs typeface="Arial" pitchFamily="34" charset="0"/>
              </a:rPr>
              <a:t>    automatically make an idea true or false.</a:t>
            </a:r>
          </a:p>
          <a:p>
            <a:pPr marL="623887" indent="-514350" eaLnBrk="1" hangingPunct="1">
              <a:buAutoNum type="arabicPeriod" startAt="2"/>
            </a:pPr>
            <a:endParaRPr lang="en-US" sz="3000" dirty="0" smtClean="0">
              <a:solidFill>
                <a:schemeClr val="accent4"/>
              </a:solidFill>
              <a:latin typeface="Arial" pitchFamily="34" charset="0"/>
              <a:cs typeface="Arial" pitchFamily="34" charset="0"/>
            </a:endParaRPr>
          </a:p>
          <a:p>
            <a:pPr marL="623887" indent="-514350" eaLnBrk="1" hangingPunct="1">
              <a:buAutoNum type="arabicPeriod"/>
            </a:pPr>
            <a:endParaRPr lang="en-US" sz="3200" dirty="0" smtClean="0">
              <a:solidFill>
                <a:srgbClr val="00B0F0"/>
              </a:solidFill>
              <a:latin typeface="Arial" pitchFamily="34" charset="0"/>
              <a:cs typeface="Arial" pitchFamily="34" charset="0"/>
            </a:endParaRPr>
          </a:p>
        </p:txBody>
      </p:sp>
      <p:sp>
        <p:nvSpPr>
          <p:cNvPr id="47106" name="Rectangle 2"/>
          <p:cNvSpPr>
            <a:spLocks noGrp="1" noChangeArrowheads="1"/>
          </p:cNvSpPr>
          <p:nvPr>
            <p:ph type="title"/>
          </p:nvPr>
        </p:nvSpPr>
        <p:spPr/>
        <p:txBody>
          <a:bodyPr/>
          <a:lstStyle/>
          <a:p>
            <a:pPr eaLnBrk="1" fontAlgn="auto" hangingPunct="1">
              <a:spcAft>
                <a:spcPts val="0"/>
              </a:spcAft>
              <a:defRPr/>
            </a:pPr>
            <a:r>
              <a:rPr lang="en-US" sz="4000" dirty="0" smtClean="0">
                <a:solidFill>
                  <a:srgbClr val="002060"/>
                </a:solidFill>
                <a:latin typeface="Arial Black" pitchFamily="34" charset="0"/>
              </a:rPr>
              <a:t>Critical Thinking (cont.)</a:t>
            </a:r>
          </a:p>
        </p:txBody>
      </p:sp>
    </p:spTree>
    <p:extLst>
      <p:ext uri="{BB962C8B-B14F-4D97-AF65-F5344CB8AC3E}">
        <p14:creationId xmlns:p14="http://schemas.microsoft.com/office/powerpoint/2010/main" val="49987622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3"/>
          <p:cNvSpPr>
            <a:spLocks noGrp="1" noChangeArrowheads="1"/>
          </p:cNvSpPr>
          <p:nvPr>
            <p:ph idx="1"/>
          </p:nvPr>
        </p:nvSpPr>
        <p:spPr/>
        <p:txBody>
          <a:bodyPr/>
          <a:lstStyle/>
          <a:p>
            <a:pPr eaLnBrk="1" hangingPunct="1"/>
            <a:r>
              <a:rPr lang="en-US" sz="3600" dirty="0" smtClean="0">
                <a:solidFill>
                  <a:srgbClr val="C00000"/>
                </a:solidFill>
                <a:latin typeface="Arial Black" pitchFamily="34" charset="0"/>
              </a:rPr>
              <a:t>Pseudo means “false.”  </a:t>
            </a:r>
            <a:r>
              <a:rPr lang="en-US" sz="3600" dirty="0" smtClean="0">
                <a:latin typeface="Arial Black" pitchFamily="34" charset="0"/>
              </a:rPr>
              <a:t>Any unfounded “system” that resembles psychology and is </a:t>
            </a:r>
            <a:r>
              <a:rPr lang="en-US" sz="3600" dirty="0" smtClean="0">
                <a:solidFill>
                  <a:schemeClr val="accent2"/>
                </a:solidFill>
                <a:latin typeface="Arial Black" pitchFamily="34" charset="0"/>
              </a:rPr>
              <a:t>NOT based on scientific testing</a:t>
            </a:r>
          </a:p>
        </p:txBody>
      </p:sp>
      <p:sp>
        <p:nvSpPr>
          <p:cNvPr id="72706" name="Rectangle 2"/>
          <p:cNvSpPr>
            <a:spLocks noGrp="1" noChangeArrowheads="1"/>
          </p:cNvSpPr>
          <p:nvPr>
            <p:ph type="title"/>
          </p:nvPr>
        </p:nvSpPr>
        <p:spPr/>
        <p:txBody>
          <a:bodyPr/>
          <a:lstStyle/>
          <a:p>
            <a:pPr eaLnBrk="1" fontAlgn="auto" hangingPunct="1">
              <a:spcAft>
                <a:spcPts val="0"/>
              </a:spcAft>
              <a:defRPr/>
            </a:pPr>
            <a:r>
              <a:rPr lang="en-US" sz="3600" dirty="0" smtClean="0">
                <a:solidFill>
                  <a:srgbClr val="002060"/>
                </a:solidFill>
                <a:latin typeface="Arial Black" pitchFamily="34" charset="0"/>
              </a:rPr>
              <a:t>Pseudo-Psychologies</a:t>
            </a:r>
          </a:p>
        </p:txBody>
      </p:sp>
    </p:spTree>
    <p:extLst>
      <p:ext uri="{BB962C8B-B14F-4D97-AF65-F5344CB8AC3E}">
        <p14:creationId xmlns:p14="http://schemas.microsoft.com/office/powerpoint/2010/main" val="357113066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3"/>
          <p:cNvSpPr>
            <a:spLocks noGrp="1" noChangeArrowheads="1"/>
          </p:cNvSpPr>
          <p:nvPr>
            <p:ph idx="1"/>
          </p:nvPr>
        </p:nvSpPr>
        <p:spPr/>
        <p:txBody>
          <a:bodyPr/>
          <a:lstStyle/>
          <a:p>
            <a:pPr lvl="1" eaLnBrk="1" hangingPunct="1"/>
            <a:r>
              <a:rPr lang="en-US" sz="3600" dirty="0" smtClean="0">
                <a:solidFill>
                  <a:srgbClr val="C00000"/>
                </a:solidFill>
                <a:latin typeface="Arial Black" pitchFamily="34" charset="0"/>
              </a:rPr>
              <a:t>Palmistry</a:t>
            </a:r>
            <a:r>
              <a:rPr lang="en-US" sz="3600" dirty="0" smtClean="0">
                <a:latin typeface="Arial Black" pitchFamily="34" charset="0"/>
              </a:rPr>
              <a:t>: Lines on your hands (palms) predict future and reveal personality  </a:t>
            </a:r>
          </a:p>
          <a:p>
            <a:pPr lvl="1" eaLnBrk="1" hangingPunct="1"/>
            <a:r>
              <a:rPr lang="en-US" sz="3600" dirty="0" smtClean="0">
                <a:solidFill>
                  <a:srgbClr val="C00000"/>
                </a:solidFill>
                <a:latin typeface="Arial Black" pitchFamily="34" charset="0"/>
              </a:rPr>
              <a:t>Phrenology</a:t>
            </a:r>
            <a:r>
              <a:rPr lang="en-US" sz="3600" dirty="0" smtClean="0">
                <a:latin typeface="Arial Black" pitchFamily="34" charset="0"/>
              </a:rPr>
              <a:t>: Personality traits revealed by shape of skull and bumps on your head</a:t>
            </a:r>
          </a:p>
        </p:txBody>
      </p:sp>
      <p:sp>
        <p:nvSpPr>
          <p:cNvPr id="73730" name="Rectangle 2"/>
          <p:cNvSpPr>
            <a:spLocks noGrp="1" noChangeArrowheads="1"/>
          </p:cNvSpPr>
          <p:nvPr>
            <p:ph type="title"/>
          </p:nvPr>
        </p:nvSpPr>
        <p:spPr/>
        <p:txBody>
          <a:bodyPr/>
          <a:lstStyle/>
          <a:p>
            <a:pPr eaLnBrk="1" fontAlgn="auto" hangingPunct="1">
              <a:spcAft>
                <a:spcPts val="0"/>
              </a:spcAft>
              <a:defRPr/>
            </a:pPr>
            <a:r>
              <a:rPr lang="en-US" sz="3600" dirty="0" smtClean="0">
                <a:solidFill>
                  <a:srgbClr val="002060"/>
                </a:solidFill>
                <a:latin typeface="Arial Black" pitchFamily="34" charset="0"/>
              </a:rPr>
              <a:t>Pseudo-Psychologies (cont.)</a:t>
            </a:r>
          </a:p>
        </p:txBody>
      </p:sp>
    </p:spTree>
    <p:extLst>
      <p:ext uri="{BB962C8B-B14F-4D97-AF65-F5344CB8AC3E}">
        <p14:creationId xmlns:p14="http://schemas.microsoft.com/office/powerpoint/2010/main" val="279580842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3"/>
          <p:cNvSpPr>
            <a:spLocks noGrp="1" noChangeArrowheads="1"/>
          </p:cNvSpPr>
          <p:nvPr>
            <p:ph idx="1"/>
          </p:nvPr>
        </p:nvSpPr>
        <p:spPr/>
        <p:txBody>
          <a:bodyPr/>
          <a:lstStyle/>
          <a:p>
            <a:pPr eaLnBrk="1" hangingPunct="1"/>
            <a:r>
              <a:rPr lang="en-US" sz="3600" dirty="0" smtClean="0">
                <a:solidFill>
                  <a:srgbClr val="C00000"/>
                </a:solidFill>
                <a:latin typeface="Arial Black" pitchFamily="34" charset="0"/>
              </a:rPr>
              <a:t>Graphology: </a:t>
            </a:r>
            <a:r>
              <a:rPr lang="en-US" sz="3600" dirty="0" smtClean="0">
                <a:latin typeface="Arial Black" pitchFamily="34" charset="0"/>
              </a:rPr>
              <a:t>Personality revealed by your handwriting.</a:t>
            </a:r>
          </a:p>
          <a:p>
            <a:pPr marL="109537" indent="0" eaLnBrk="1" hangingPunct="1">
              <a:buNone/>
            </a:pPr>
            <a:endParaRPr lang="en-US" sz="3600" dirty="0" smtClean="0">
              <a:latin typeface="Arial Black" pitchFamily="34" charset="0"/>
            </a:endParaRPr>
          </a:p>
          <a:p>
            <a:pPr eaLnBrk="1" hangingPunct="1"/>
            <a:r>
              <a:rPr lang="en-US" sz="3600" dirty="0" smtClean="0">
                <a:solidFill>
                  <a:srgbClr val="C00000"/>
                </a:solidFill>
                <a:latin typeface="Arial Black" pitchFamily="34" charset="0"/>
              </a:rPr>
              <a:t>Astrology: </a:t>
            </a:r>
            <a:r>
              <a:rPr lang="en-US" sz="3600" dirty="0" smtClean="0">
                <a:latin typeface="Arial Black" pitchFamily="34" charset="0"/>
              </a:rPr>
              <a:t>The positions of the stars and planets at birth determine your personality and affect your behavior.  </a:t>
            </a:r>
          </a:p>
        </p:txBody>
      </p:sp>
      <p:sp>
        <p:nvSpPr>
          <p:cNvPr id="74754" name="Rectangle 2"/>
          <p:cNvSpPr>
            <a:spLocks noGrp="1" noChangeArrowheads="1"/>
          </p:cNvSpPr>
          <p:nvPr>
            <p:ph type="title"/>
          </p:nvPr>
        </p:nvSpPr>
        <p:spPr/>
        <p:txBody>
          <a:bodyPr>
            <a:normAutofit/>
          </a:bodyPr>
          <a:lstStyle/>
          <a:p>
            <a:pPr eaLnBrk="1" fontAlgn="auto" hangingPunct="1">
              <a:spcAft>
                <a:spcPts val="0"/>
              </a:spcAft>
              <a:defRPr/>
            </a:pPr>
            <a:r>
              <a:rPr lang="en-US" sz="3600" dirty="0" smtClean="0">
                <a:solidFill>
                  <a:srgbClr val="002060"/>
                </a:solidFill>
                <a:latin typeface="Arial Black" pitchFamily="34" charset="0"/>
              </a:rPr>
              <a:t>Pseudo-Psychologies (Cont.)</a:t>
            </a:r>
          </a:p>
        </p:txBody>
      </p:sp>
    </p:spTree>
    <p:extLst>
      <p:ext uri="{BB962C8B-B14F-4D97-AF65-F5344CB8AC3E}">
        <p14:creationId xmlns:p14="http://schemas.microsoft.com/office/powerpoint/2010/main" val="247048654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3"/>
          <p:cNvSpPr>
            <a:spLocks noGrp="1" noChangeArrowheads="1"/>
          </p:cNvSpPr>
          <p:nvPr>
            <p:ph idx="1"/>
          </p:nvPr>
        </p:nvSpPr>
        <p:spPr/>
        <p:txBody>
          <a:bodyPr/>
          <a:lstStyle/>
          <a:p>
            <a:pPr eaLnBrk="1" hangingPunct="1"/>
            <a:r>
              <a:rPr lang="en-US" sz="3600" dirty="0" smtClean="0">
                <a:solidFill>
                  <a:srgbClr val="FF0000"/>
                </a:solidFill>
                <a:latin typeface="Arial Black" pitchFamily="34" charset="0"/>
              </a:rPr>
              <a:t>Problems of astrology</a:t>
            </a:r>
          </a:p>
          <a:p>
            <a:pPr eaLnBrk="1" hangingPunct="1"/>
            <a:r>
              <a:rPr lang="en-US" sz="3600" dirty="0" smtClean="0">
                <a:solidFill>
                  <a:schemeClr val="accent5">
                    <a:lumMod val="75000"/>
                  </a:schemeClr>
                </a:solidFill>
                <a:latin typeface="Arial Black" pitchFamily="34" charset="0"/>
              </a:rPr>
              <a:t>1.  The theory of astrology is unconvincing</a:t>
            </a:r>
          </a:p>
          <a:p>
            <a:pPr eaLnBrk="1" hangingPunct="1"/>
            <a:r>
              <a:rPr lang="en-US" sz="3600" dirty="0" smtClean="0">
                <a:solidFill>
                  <a:schemeClr val="accent5">
                    <a:lumMod val="75000"/>
                  </a:schemeClr>
                </a:solidFill>
                <a:latin typeface="Arial Black" pitchFamily="34" charset="0"/>
              </a:rPr>
              <a:t>2.  The evidence against astrology is convincing</a:t>
            </a:r>
          </a:p>
        </p:txBody>
      </p:sp>
      <p:sp>
        <p:nvSpPr>
          <p:cNvPr id="74754" name="Rectangle 2"/>
          <p:cNvSpPr>
            <a:spLocks noGrp="1" noChangeArrowheads="1"/>
          </p:cNvSpPr>
          <p:nvPr>
            <p:ph type="title"/>
          </p:nvPr>
        </p:nvSpPr>
        <p:spPr/>
        <p:txBody>
          <a:bodyPr>
            <a:normAutofit/>
          </a:bodyPr>
          <a:lstStyle/>
          <a:p>
            <a:pPr eaLnBrk="1" fontAlgn="auto" hangingPunct="1">
              <a:spcAft>
                <a:spcPts val="0"/>
              </a:spcAft>
              <a:defRPr/>
            </a:pPr>
            <a:r>
              <a:rPr lang="en-US" sz="3600" dirty="0" smtClean="0">
                <a:solidFill>
                  <a:srgbClr val="002060"/>
                </a:solidFill>
                <a:latin typeface="Arial Black" pitchFamily="34" charset="0"/>
              </a:rPr>
              <a:t>Pseudo-Psychologies (cont.)</a:t>
            </a:r>
          </a:p>
        </p:txBody>
      </p:sp>
    </p:spTree>
    <p:extLst>
      <p:ext uri="{BB962C8B-B14F-4D97-AF65-F5344CB8AC3E}">
        <p14:creationId xmlns:p14="http://schemas.microsoft.com/office/powerpoint/2010/main" val="252677306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475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6018">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6018">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86018">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75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3"/>
          <p:cNvSpPr>
            <a:spLocks noGrp="1" noChangeArrowheads="1"/>
          </p:cNvSpPr>
          <p:nvPr>
            <p:ph idx="1"/>
          </p:nvPr>
        </p:nvSpPr>
        <p:spPr/>
        <p:txBody>
          <a:bodyPr/>
          <a:lstStyle/>
          <a:p>
            <a:pPr eaLnBrk="1" hangingPunct="1"/>
            <a:r>
              <a:rPr lang="en-US" sz="1800" dirty="0" smtClean="0">
                <a:solidFill>
                  <a:schemeClr val="accent2"/>
                </a:solidFill>
                <a:latin typeface="Arial Black" pitchFamily="34" charset="0"/>
              </a:rPr>
              <a:t>Problems of astrology (cont.)</a:t>
            </a:r>
          </a:p>
          <a:p>
            <a:pPr eaLnBrk="1" hangingPunct="1"/>
            <a:r>
              <a:rPr lang="en-US" sz="2800" dirty="0" smtClean="0">
                <a:solidFill>
                  <a:srgbClr val="7030A0"/>
                </a:solidFill>
                <a:latin typeface="Arial Black" pitchFamily="34" charset="0"/>
              </a:rPr>
              <a:t>Why does astrology often seem to work?</a:t>
            </a:r>
          </a:p>
          <a:p>
            <a:pPr eaLnBrk="1" hangingPunct="1"/>
            <a:r>
              <a:rPr lang="en-US" sz="2800" dirty="0">
                <a:solidFill>
                  <a:srgbClr val="339933"/>
                </a:solidFill>
                <a:latin typeface="Arial Black" pitchFamily="34" charset="0"/>
              </a:rPr>
              <a:t>1</a:t>
            </a:r>
            <a:r>
              <a:rPr lang="en-US" sz="2800" dirty="0" smtClean="0">
                <a:solidFill>
                  <a:srgbClr val="339933"/>
                </a:solidFill>
                <a:latin typeface="Arial Black" pitchFamily="34" charset="0"/>
              </a:rPr>
              <a:t>. </a:t>
            </a:r>
            <a:r>
              <a:rPr lang="en-US" sz="2800" dirty="0">
                <a:solidFill>
                  <a:srgbClr val="339933"/>
                </a:solidFill>
                <a:latin typeface="Arial Black" pitchFamily="34" charset="0"/>
              </a:rPr>
              <a:t>Uncritical Acceptance: </a:t>
            </a:r>
            <a:r>
              <a:rPr lang="en-US" sz="2800" dirty="0">
                <a:latin typeface="Arial Black" pitchFamily="34" charset="0"/>
              </a:rPr>
              <a:t>Tendency to believe positive or unflattering descriptions of yourself. </a:t>
            </a:r>
          </a:p>
          <a:p>
            <a:pPr eaLnBrk="1" hangingPunct="1"/>
            <a:r>
              <a:rPr lang="en-US" sz="3600" dirty="0" smtClean="0">
                <a:solidFill>
                  <a:srgbClr val="339933"/>
                </a:solidFill>
                <a:latin typeface="Arial Black" pitchFamily="34" charset="0"/>
              </a:rPr>
              <a:t>2</a:t>
            </a:r>
            <a:r>
              <a:rPr lang="en-US" sz="2800" dirty="0" smtClean="0">
                <a:solidFill>
                  <a:srgbClr val="339933"/>
                </a:solidFill>
                <a:latin typeface="Arial Black" pitchFamily="34" charset="0"/>
              </a:rPr>
              <a:t>. Confirmation Bias: </a:t>
            </a:r>
            <a:r>
              <a:rPr lang="en-US" sz="2800" dirty="0" smtClean="0">
                <a:latin typeface="Arial Black" pitchFamily="34" charset="0"/>
              </a:rPr>
              <a:t>We </a:t>
            </a:r>
            <a:r>
              <a:rPr lang="en-US" sz="2800" dirty="0">
                <a:latin typeface="Arial Black" pitchFamily="34" charset="0"/>
              </a:rPr>
              <a:t>remember or notice things that confirm our expectations and forget the rest.</a:t>
            </a:r>
          </a:p>
          <a:p>
            <a:pPr eaLnBrk="1" hangingPunct="1"/>
            <a:endParaRPr lang="en-US" sz="3600" dirty="0" smtClean="0">
              <a:solidFill>
                <a:srgbClr val="7030A0"/>
              </a:solidFill>
              <a:latin typeface="Arial Black" pitchFamily="34" charset="0"/>
            </a:endParaRPr>
          </a:p>
        </p:txBody>
      </p:sp>
      <p:sp>
        <p:nvSpPr>
          <p:cNvPr id="74754" name="Rectangle 2"/>
          <p:cNvSpPr>
            <a:spLocks noGrp="1" noChangeArrowheads="1"/>
          </p:cNvSpPr>
          <p:nvPr>
            <p:ph type="title"/>
          </p:nvPr>
        </p:nvSpPr>
        <p:spPr/>
        <p:txBody>
          <a:bodyPr>
            <a:normAutofit/>
          </a:bodyPr>
          <a:lstStyle/>
          <a:p>
            <a:pPr eaLnBrk="1" fontAlgn="auto" hangingPunct="1">
              <a:spcAft>
                <a:spcPts val="0"/>
              </a:spcAft>
              <a:defRPr/>
            </a:pPr>
            <a:r>
              <a:rPr lang="en-US" sz="3600" dirty="0" smtClean="0">
                <a:solidFill>
                  <a:schemeClr val="accent2"/>
                </a:solidFill>
                <a:latin typeface="Arial Black" pitchFamily="34" charset="0"/>
              </a:rPr>
              <a:t>Pseudo-Psychologies (cont.)</a:t>
            </a:r>
          </a:p>
        </p:txBody>
      </p:sp>
    </p:spTree>
    <p:extLst>
      <p:ext uri="{BB962C8B-B14F-4D97-AF65-F5344CB8AC3E}">
        <p14:creationId xmlns:p14="http://schemas.microsoft.com/office/powerpoint/2010/main" val="69198083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3"/>
          <p:cNvSpPr>
            <a:spLocks noGrp="1" noChangeArrowheads="1"/>
          </p:cNvSpPr>
          <p:nvPr>
            <p:ph idx="1"/>
          </p:nvPr>
        </p:nvSpPr>
        <p:spPr>
          <a:xfrm>
            <a:off x="381000" y="1295400"/>
            <a:ext cx="8229600" cy="5059362"/>
          </a:xfrm>
        </p:spPr>
        <p:txBody>
          <a:bodyPr/>
          <a:lstStyle/>
          <a:p>
            <a:pPr eaLnBrk="1" hangingPunct="1"/>
            <a:r>
              <a:rPr lang="en-US" sz="2800" dirty="0" smtClean="0">
                <a:solidFill>
                  <a:schemeClr val="accent4"/>
                </a:solidFill>
                <a:latin typeface="Arial Black" pitchFamily="34" charset="0"/>
              </a:rPr>
              <a:t>Problems of astrology (cont.)</a:t>
            </a:r>
          </a:p>
          <a:p>
            <a:pPr eaLnBrk="1" hangingPunct="1"/>
            <a:r>
              <a:rPr lang="en-US" sz="2800" dirty="0" smtClean="0">
                <a:solidFill>
                  <a:srgbClr val="7030A0"/>
                </a:solidFill>
                <a:latin typeface="Arial Black" pitchFamily="34" charset="0"/>
              </a:rPr>
              <a:t>Why does astrology often seem to work? (cont.)</a:t>
            </a:r>
          </a:p>
          <a:p>
            <a:pPr eaLnBrk="1" hangingPunct="1"/>
            <a:endParaRPr lang="en-US" sz="2800" dirty="0" smtClean="0">
              <a:solidFill>
                <a:srgbClr val="7030A0"/>
              </a:solidFill>
              <a:latin typeface="Arial Black" pitchFamily="34" charset="0"/>
            </a:endParaRPr>
          </a:p>
          <a:p>
            <a:pPr eaLnBrk="1" hangingPunct="1"/>
            <a:r>
              <a:rPr lang="en-US" sz="2800" dirty="0" smtClean="0">
                <a:solidFill>
                  <a:srgbClr val="339933"/>
                </a:solidFill>
                <a:latin typeface="Arial Black" pitchFamily="34" charset="0"/>
              </a:rPr>
              <a:t>3. Barnum </a:t>
            </a:r>
            <a:r>
              <a:rPr lang="en-US" sz="2800" dirty="0">
                <a:solidFill>
                  <a:srgbClr val="339933"/>
                </a:solidFill>
                <a:latin typeface="Arial Black" pitchFamily="34" charset="0"/>
              </a:rPr>
              <a:t>Effect:  </a:t>
            </a:r>
            <a:r>
              <a:rPr lang="en-US" sz="2800" dirty="0">
                <a:latin typeface="Arial Black" pitchFamily="34" charset="0"/>
              </a:rPr>
              <a:t>Always have a little something for everyone.  </a:t>
            </a:r>
            <a:endParaRPr lang="en-US" sz="2800" dirty="0">
              <a:solidFill>
                <a:srgbClr val="7030A0"/>
              </a:solidFill>
              <a:latin typeface="Arial Black" pitchFamily="34" charset="0"/>
            </a:endParaRPr>
          </a:p>
          <a:p>
            <a:pPr eaLnBrk="1" hangingPunct="1"/>
            <a:endParaRPr lang="en-US" sz="2800" dirty="0" smtClean="0">
              <a:solidFill>
                <a:srgbClr val="7030A0"/>
              </a:solidFill>
              <a:latin typeface="Arial Black" pitchFamily="34" charset="0"/>
            </a:endParaRPr>
          </a:p>
          <a:p>
            <a:pPr eaLnBrk="1" hangingPunct="1"/>
            <a:endParaRPr lang="en-US" sz="3600" dirty="0" smtClean="0">
              <a:solidFill>
                <a:srgbClr val="7030A0"/>
              </a:solidFill>
              <a:latin typeface="Arial Black" pitchFamily="34" charset="0"/>
            </a:endParaRPr>
          </a:p>
        </p:txBody>
      </p:sp>
      <p:sp>
        <p:nvSpPr>
          <p:cNvPr id="74754" name="Rectangle 2"/>
          <p:cNvSpPr>
            <a:spLocks noGrp="1" noChangeArrowheads="1"/>
          </p:cNvSpPr>
          <p:nvPr>
            <p:ph type="title"/>
          </p:nvPr>
        </p:nvSpPr>
        <p:spPr/>
        <p:txBody>
          <a:bodyPr/>
          <a:lstStyle/>
          <a:p>
            <a:pPr eaLnBrk="1" fontAlgn="auto" hangingPunct="1">
              <a:spcAft>
                <a:spcPts val="0"/>
              </a:spcAft>
              <a:defRPr/>
            </a:pPr>
            <a:r>
              <a:rPr lang="en-US" sz="3600" dirty="0" smtClean="0">
                <a:solidFill>
                  <a:schemeClr val="accent2"/>
                </a:solidFill>
                <a:latin typeface="Arial Black" pitchFamily="34" charset="0"/>
              </a:rPr>
              <a:t>Pseudo-Psychologies </a:t>
            </a:r>
            <a:r>
              <a:rPr lang="en-US" sz="3600" dirty="0" smtClean="0">
                <a:solidFill>
                  <a:schemeClr val="accent2"/>
                </a:solidFill>
                <a:latin typeface="Arial Black" pitchFamily="34" charset="0"/>
              </a:rPr>
              <a:t>(</a:t>
            </a:r>
            <a:r>
              <a:rPr lang="en-US" sz="3600" dirty="0" smtClean="0">
                <a:solidFill>
                  <a:schemeClr val="accent2"/>
                </a:solidFill>
                <a:latin typeface="Arial Black" pitchFamily="34" charset="0"/>
              </a:rPr>
              <a:t>c</a:t>
            </a:r>
            <a:r>
              <a:rPr lang="en-US" sz="3600" dirty="0" smtClean="0">
                <a:solidFill>
                  <a:schemeClr val="accent2"/>
                </a:solidFill>
                <a:latin typeface="Arial Black" pitchFamily="34" charset="0"/>
              </a:rPr>
              <a:t>ont.)</a:t>
            </a:r>
            <a:endParaRPr lang="en-US" sz="3600" dirty="0" smtClean="0">
              <a:solidFill>
                <a:schemeClr val="accent2"/>
              </a:solidFill>
              <a:latin typeface="Arial Black" pitchFamily="34" charset="0"/>
            </a:endParaRPr>
          </a:p>
        </p:txBody>
      </p:sp>
    </p:spTree>
    <p:extLst>
      <p:ext uri="{BB962C8B-B14F-4D97-AF65-F5344CB8AC3E}">
        <p14:creationId xmlns:p14="http://schemas.microsoft.com/office/powerpoint/2010/main" val="112816298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475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6018">
                                            <p:txEl>
                                              <p:pRg st="0" end="0"/>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86018">
                                            <p:txEl>
                                              <p:pRg st="1" end="1"/>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86018">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754" grpId="0"/>
    </p:bld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44418" name="Rectangle 2"/>
          <p:cNvSpPr>
            <a:spLocks noGrp="1" noChangeArrowheads="1"/>
          </p:cNvSpPr>
          <p:nvPr>
            <p:ph type="ctrTitle"/>
          </p:nvPr>
        </p:nvSpPr>
        <p:spPr>
          <a:xfrm>
            <a:off x="76200" y="1524000"/>
            <a:ext cx="8915400" cy="3124200"/>
          </a:xfrm>
        </p:spPr>
        <p:txBody>
          <a:bodyPr>
            <a:normAutofit/>
          </a:bodyPr>
          <a:lstStyle/>
          <a:p>
            <a:pPr algn="l" eaLnBrk="1" fontAlgn="auto" hangingPunct="1">
              <a:spcAft>
                <a:spcPts val="0"/>
              </a:spcAft>
              <a:defRPr/>
            </a:pPr>
            <a:r>
              <a:rPr lang="en-US" sz="3800" dirty="0" smtClean="0">
                <a:solidFill>
                  <a:srgbClr val="FF0000"/>
                </a:solidFill>
                <a:latin typeface="Arial" charset="0"/>
              </a:rPr>
              <a:t>Why is Psychology a science? </a:t>
            </a:r>
            <a:r>
              <a:rPr lang="th-TH" sz="3800" dirty="0" smtClean="0">
                <a:solidFill>
                  <a:srgbClr val="FF0000"/>
                </a:solidFill>
                <a:latin typeface="Arial" charset="0"/>
              </a:rPr>
              <a:t/>
            </a:r>
            <a:br>
              <a:rPr lang="th-TH" sz="3800" dirty="0" smtClean="0">
                <a:solidFill>
                  <a:srgbClr val="FF0000"/>
                </a:solidFill>
                <a:latin typeface="Arial" charset="0"/>
              </a:rPr>
            </a:br>
            <a:r>
              <a:rPr lang="th-TH" sz="3800" dirty="0">
                <a:solidFill>
                  <a:srgbClr val="FF0000"/>
                </a:solidFill>
                <a:latin typeface="Arial" charset="0"/>
              </a:rPr>
              <a:t/>
            </a:r>
            <a:br>
              <a:rPr lang="th-TH" sz="3800" dirty="0">
                <a:solidFill>
                  <a:srgbClr val="FF0000"/>
                </a:solidFill>
                <a:latin typeface="Arial" charset="0"/>
              </a:rPr>
            </a:br>
            <a:endParaRPr lang="th-TH" sz="3600" dirty="0" smtClean="0">
              <a:latin typeface="Arial" pitchFamily="34" charset="0"/>
            </a:endParaRPr>
          </a:p>
        </p:txBody>
      </p:sp>
      <p:sp>
        <p:nvSpPr>
          <p:cNvPr id="444419" name="Rectangle 3"/>
          <p:cNvSpPr>
            <a:spLocks noGrp="1" noChangeArrowheads="1"/>
          </p:cNvSpPr>
          <p:nvPr>
            <p:ph type="subTitle" idx="1"/>
          </p:nvPr>
        </p:nvSpPr>
        <p:spPr>
          <a:xfrm>
            <a:off x="152400" y="0"/>
            <a:ext cx="8763000" cy="914400"/>
          </a:xfrm>
        </p:spPr>
        <p:txBody>
          <a:bodyPr/>
          <a:lstStyle/>
          <a:p>
            <a:pPr marR="0" algn="l" eaLnBrk="1" hangingPunct="1"/>
            <a:r>
              <a:rPr lang="en-US" sz="3800" b="1" dirty="0" smtClean="0">
                <a:solidFill>
                  <a:srgbClr val="002060"/>
                </a:solidFill>
                <a:latin typeface="Arial" pitchFamily="34" charset="0"/>
              </a:rPr>
              <a:t>Scientific Research: How to Think Like Psychologist</a:t>
            </a:r>
            <a:endParaRPr lang="th-TH" sz="3800" b="1" dirty="0" smtClean="0">
              <a:solidFill>
                <a:srgbClr val="002060"/>
              </a:solidFill>
              <a:latin typeface="Arial" pitchFamily="34" charset="0"/>
            </a:endParaRPr>
          </a:p>
        </p:txBody>
      </p:sp>
    </p:spTree>
    <p:extLst>
      <p:ext uri="{BB962C8B-B14F-4D97-AF65-F5344CB8AC3E}">
        <p14:creationId xmlns:p14="http://schemas.microsoft.com/office/powerpoint/2010/main" val="157224388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4441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444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441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ChangeArrowheads="1"/>
          </p:cNvSpPr>
          <p:nvPr/>
        </p:nvSpPr>
        <p:spPr bwMode="auto">
          <a:xfrm>
            <a:off x="0" y="6553200"/>
            <a:ext cx="7772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sz="1400" b="1"/>
              <a:t>Figure 1.5</a:t>
            </a:r>
          </a:p>
        </p:txBody>
      </p:sp>
      <p:pic>
        <p:nvPicPr>
          <p:cNvPr id="6144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6400" y="152400"/>
            <a:ext cx="6248400" cy="65394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p:cNvSpPr txBox="1"/>
          <p:nvPr/>
        </p:nvSpPr>
        <p:spPr>
          <a:xfrm>
            <a:off x="228600" y="457200"/>
            <a:ext cx="2743200" cy="1477328"/>
          </a:xfrm>
          <a:prstGeom prst="rect">
            <a:avLst/>
          </a:prstGeom>
          <a:noFill/>
        </p:spPr>
        <p:txBody>
          <a:bodyPr wrap="square" rtlCol="0">
            <a:spAutoFit/>
          </a:bodyPr>
          <a:lstStyle/>
          <a:p>
            <a:r>
              <a:rPr lang="en-US" dirty="0">
                <a:solidFill>
                  <a:schemeClr val="accent2"/>
                </a:solidFill>
                <a:latin typeface="Arial Black" pitchFamily="34" charset="0"/>
              </a:rPr>
              <a:t>The Scientific </a:t>
            </a:r>
            <a:r>
              <a:rPr lang="en-US" dirty="0" smtClean="0">
                <a:solidFill>
                  <a:schemeClr val="accent2"/>
                </a:solidFill>
                <a:latin typeface="Arial Black" pitchFamily="34" charset="0"/>
              </a:rPr>
              <a:t>Method</a:t>
            </a:r>
          </a:p>
          <a:p>
            <a:r>
              <a:rPr lang="en-US" dirty="0">
                <a:latin typeface="Arial Black" pitchFamily="34" charset="0"/>
              </a:rPr>
              <a:t>Six Basic Elements</a:t>
            </a:r>
          </a:p>
          <a:p>
            <a:endParaRPr lang="en-US" dirty="0" smtClean="0">
              <a:solidFill>
                <a:schemeClr val="accent2"/>
              </a:solidFill>
              <a:latin typeface="Arial Black" pitchFamily="34" charset="0"/>
            </a:endParaRPr>
          </a:p>
          <a:p>
            <a:endParaRPr lang="th-TH" dirty="0"/>
          </a:p>
        </p:txBody>
      </p:sp>
      <p:sp>
        <p:nvSpPr>
          <p:cNvPr id="3" name="TextBox 2"/>
          <p:cNvSpPr txBox="1"/>
          <p:nvPr/>
        </p:nvSpPr>
        <p:spPr>
          <a:xfrm>
            <a:off x="3509794" y="240268"/>
            <a:ext cx="312906" cy="369332"/>
          </a:xfrm>
          <a:prstGeom prst="rect">
            <a:avLst/>
          </a:prstGeom>
          <a:noFill/>
        </p:spPr>
        <p:txBody>
          <a:bodyPr wrap="none" rtlCol="0">
            <a:spAutoFit/>
          </a:bodyPr>
          <a:lstStyle/>
          <a:p>
            <a:r>
              <a:rPr lang="en-US" dirty="0" smtClean="0"/>
              <a:t>1</a:t>
            </a:r>
            <a:endParaRPr lang="th-TH" dirty="0"/>
          </a:p>
        </p:txBody>
      </p:sp>
      <p:sp>
        <p:nvSpPr>
          <p:cNvPr id="5" name="TextBox 4"/>
          <p:cNvSpPr txBox="1"/>
          <p:nvPr/>
        </p:nvSpPr>
        <p:spPr>
          <a:xfrm>
            <a:off x="3276600" y="1195864"/>
            <a:ext cx="546100" cy="369332"/>
          </a:xfrm>
          <a:prstGeom prst="rect">
            <a:avLst/>
          </a:prstGeom>
          <a:noFill/>
        </p:spPr>
        <p:txBody>
          <a:bodyPr wrap="square" rtlCol="0">
            <a:spAutoFit/>
          </a:bodyPr>
          <a:lstStyle/>
          <a:p>
            <a:r>
              <a:rPr lang="en-US" dirty="0" smtClean="0"/>
              <a:t>2</a:t>
            </a:r>
            <a:endParaRPr lang="th-TH" dirty="0"/>
          </a:p>
        </p:txBody>
      </p:sp>
      <p:sp>
        <p:nvSpPr>
          <p:cNvPr id="6" name="TextBox 5"/>
          <p:cNvSpPr txBox="1"/>
          <p:nvPr/>
        </p:nvSpPr>
        <p:spPr>
          <a:xfrm>
            <a:off x="3222372" y="1978820"/>
            <a:ext cx="322095" cy="369332"/>
          </a:xfrm>
          <a:prstGeom prst="rect">
            <a:avLst/>
          </a:prstGeom>
          <a:noFill/>
        </p:spPr>
        <p:txBody>
          <a:bodyPr wrap="square" rtlCol="0">
            <a:spAutoFit/>
          </a:bodyPr>
          <a:lstStyle/>
          <a:p>
            <a:r>
              <a:rPr lang="en-US" dirty="0" smtClean="0"/>
              <a:t>3</a:t>
            </a:r>
            <a:endParaRPr lang="th-TH" dirty="0"/>
          </a:p>
        </p:txBody>
      </p:sp>
      <p:sp>
        <p:nvSpPr>
          <p:cNvPr id="7" name="TextBox 6"/>
          <p:cNvSpPr txBox="1"/>
          <p:nvPr/>
        </p:nvSpPr>
        <p:spPr>
          <a:xfrm>
            <a:off x="3187699" y="3015734"/>
            <a:ext cx="312906" cy="369332"/>
          </a:xfrm>
          <a:prstGeom prst="rect">
            <a:avLst/>
          </a:prstGeom>
          <a:noFill/>
        </p:spPr>
        <p:txBody>
          <a:bodyPr wrap="none" rtlCol="0">
            <a:spAutoFit/>
          </a:bodyPr>
          <a:lstStyle/>
          <a:p>
            <a:r>
              <a:rPr lang="en-US" dirty="0" smtClean="0"/>
              <a:t>4</a:t>
            </a:r>
            <a:endParaRPr lang="th-TH" dirty="0"/>
          </a:p>
        </p:txBody>
      </p:sp>
      <p:sp>
        <p:nvSpPr>
          <p:cNvPr id="8" name="TextBox 7"/>
          <p:cNvSpPr txBox="1"/>
          <p:nvPr/>
        </p:nvSpPr>
        <p:spPr>
          <a:xfrm>
            <a:off x="3293352" y="5953204"/>
            <a:ext cx="312906" cy="369332"/>
          </a:xfrm>
          <a:prstGeom prst="rect">
            <a:avLst/>
          </a:prstGeom>
          <a:noFill/>
        </p:spPr>
        <p:txBody>
          <a:bodyPr wrap="none" rtlCol="0">
            <a:spAutoFit/>
          </a:bodyPr>
          <a:lstStyle/>
          <a:p>
            <a:r>
              <a:rPr lang="en-US" dirty="0"/>
              <a:t>6</a:t>
            </a:r>
            <a:endParaRPr lang="th-TH" dirty="0"/>
          </a:p>
        </p:txBody>
      </p:sp>
      <p:sp>
        <p:nvSpPr>
          <p:cNvPr id="9" name="TextBox 8"/>
          <p:cNvSpPr txBox="1"/>
          <p:nvPr/>
        </p:nvSpPr>
        <p:spPr>
          <a:xfrm>
            <a:off x="3383419" y="5181600"/>
            <a:ext cx="312906" cy="369332"/>
          </a:xfrm>
          <a:prstGeom prst="rect">
            <a:avLst/>
          </a:prstGeom>
          <a:noFill/>
        </p:spPr>
        <p:txBody>
          <a:bodyPr wrap="none" rtlCol="0">
            <a:spAutoFit/>
          </a:bodyPr>
          <a:lstStyle/>
          <a:p>
            <a:r>
              <a:rPr lang="en-US" dirty="0" smtClean="0"/>
              <a:t>5</a:t>
            </a:r>
            <a:endParaRPr lang="th-TH" dirty="0"/>
          </a:p>
        </p:txBody>
      </p:sp>
    </p:spTree>
    <p:extLst>
      <p:ext uri="{BB962C8B-B14F-4D97-AF65-F5344CB8AC3E}">
        <p14:creationId xmlns:p14="http://schemas.microsoft.com/office/powerpoint/2010/main" val="1288690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44418" name="Rectangle 2"/>
          <p:cNvSpPr>
            <a:spLocks noGrp="1" noChangeArrowheads="1"/>
          </p:cNvSpPr>
          <p:nvPr>
            <p:ph type="ctrTitle"/>
          </p:nvPr>
        </p:nvSpPr>
        <p:spPr>
          <a:xfrm>
            <a:off x="152400" y="990600"/>
            <a:ext cx="8991600" cy="4191000"/>
          </a:xfrm>
        </p:spPr>
        <p:txBody>
          <a:bodyPr>
            <a:normAutofit fontScale="90000"/>
          </a:bodyPr>
          <a:lstStyle/>
          <a:p>
            <a:pPr algn="l" eaLnBrk="1" fontAlgn="auto" hangingPunct="1">
              <a:spcAft>
                <a:spcPts val="0"/>
              </a:spcAft>
              <a:defRPr/>
            </a:pPr>
            <a:r>
              <a:rPr lang="en-US" sz="3600" dirty="0" smtClean="0">
                <a:solidFill>
                  <a:srgbClr val="FF0000"/>
                </a:solidFill>
                <a:latin typeface="Arial" pitchFamily="34" charset="0"/>
              </a:rPr>
              <a:t>Research Ethics</a:t>
            </a:r>
            <a:r>
              <a:rPr lang="en-US" sz="3600" dirty="0" smtClean="0">
                <a:solidFill>
                  <a:srgbClr val="00B0F0"/>
                </a:solidFill>
                <a:latin typeface="Arial" pitchFamily="34" charset="0"/>
              </a:rPr>
              <a:t/>
            </a:r>
            <a:br>
              <a:rPr lang="en-US" sz="3600" dirty="0" smtClean="0">
                <a:solidFill>
                  <a:srgbClr val="00B0F0"/>
                </a:solidFill>
                <a:latin typeface="Arial" pitchFamily="34" charset="0"/>
              </a:rPr>
            </a:br>
            <a:r>
              <a:rPr lang="en-US" sz="3600" dirty="0" smtClean="0">
                <a:solidFill>
                  <a:srgbClr val="00B0F0"/>
                </a:solidFill>
                <a:latin typeface="Arial" pitchFamily="34" charset="0"/>
              </a:rPr>
              <a:t>Three </a:t>
            </a:r>
            <a:r>
              <a:rPr lang="en-US" sz="3600" dirty="0">
                <a:solidFill>
                  <a:srgbClr val="00B0F0"/>
                </a:solidFill>
                <a:latin typeface="Arial" pitchFamily="34" charset="0"/>
              </a:rPr>
              <a:t>areas of ethical concern in behavior research</a:t>
            </a:r>
            <a:r>
              <a:rPr lang="en-US" sz="3600" dirty="0" smtClean="0">
                <a:solidFill>
                  <a:srgbClr val="00B0F0"/>
                </a:solidFill>
                <a:latin typeface="Arial" pitchFamily="34" charset="0"/>
              </a:rPr>
              <a:t/>
            </a:r>
            <a:br>
              <a:rPr lang="en-US" sz="3600" dirty="0" smtClean="0">
                <a:solidFill>
                  <a:srgbClr val="00B0F0"/>
                </a:solidFill>
                <a:latin typeface="Arial" pitchFamily="34" charset="0"/>
              </a:rPr>
            </a:br>
            <a:r>
              <a:rPr lang="en-US" sz="3600" dirty="0" smtClean="0">
                <a:solidFill>
                  <a:srgbClr val="002060"/>
                </a:solidFill>
                <a:latin typeface="Arial" pitchFamily="34" charset="0"/>
              </a:rPr>
              <a:t>        1.  Deception</a:t>
            </a:r>
            <a:br>
              <a:rPr lang="en-US" sz="3600" dirty="0" smtClean="0">
                <a:solidFill>
                  <a:srgbClr val="002060"/>
                </a:solidFill>
                <a:latin typeface="Arial" pitchFamily="34" charset="0"/>
              </a:rPr>
            </a:br>
            <a:r>
              <a:rPr lang="en-US" sz="3600" dirty="0" smtClean="0">
                <a:solidFill>
                  <a:srgbClr val="002060"/>
                </a:solidFill>
                <a:latin typeface="Arial" pitchFamily="34" charset="0"/>
              </a:rPr>
              <a:t/>
            </a:r>
            <a:br>
              <a:rPr lang="en-US" sz="3600" dirty="0" smtClean="0">
                <a:solidFill>
                  <a:srgbClr val="002060"/>
                </a:solidFill>
                <a:latin typeface="Arial" pitchFamily="34" charset="0"/>
              </a:rPr>
            </a:br>
            <a:r>
              <a:rPr lang="en-US" sz="3600" dirty="0" smtClean="0">
                <a:solidFill>
                  <a:srgbClr val="002060"/>
                </a:solidFill>
                <a:latin typeface="Arial" pitchFamily="34" charset="0"/>
              </a:rPr>
              <a:t>        2.  Invasion of privacy</a:t>
            </a:r>
            <a:br>
              <a:rPr lang="en-US" sz="3600" dirty="0" smtClean="0">
                <a:solidFill>
                  <a:srgbClr val="002060"/>
                </a:solidFill>
                <a:latin typeface="Arial" pitchFamily="34" charset="0"/>
              </a:rPr>
            </a:br>
            <a:r>
              <a:rPr lang="en-US" sz="3600" dirty="0" smtClean="0">
                <a:solidFill>
                  <a:srgbClr val="002060"/>
                </a:solidFill>
                <a:latin typeface="Arial" pitchFamily="34" charset="0"/>
              </a:rPr>
              <a:t/>
            </a:r>
            <a:br>
              <a:rPr lang="en-US" sz="3600" dirty="0" smtClean="0">
                <a:solidFill>
                  <a:srgbClr val="002060"/>
                </a:solidFill>
                <a:latin typeface="Arial" pitchFamily="34" charset="0"/>
              </a:rPr>
            </a:br>
            <a:r>
              <a:rPr lang="en-US" sz="3600" dirty="0" smtClean="0">
                <a:solidFill>
                  <a:srgbClr val="002060"/>
                </a:solidFill>
                <a:latin typeface="Arial" pitchFamily="34" charset="0"/>
              </a:rPr>
              <a:t>        3.  Lasting harm</a:t>
            </a:r>
            <a:endParaRPr lang="th-TH" sz="3600" dirty="0" smtClean="0">
              <a:solidFill>
                <a:srgbClr val="002060"/>
              </a:solidFill>
              <a:latin typeface="Arial" pitchFamily="34" charset="0"/>
            </a:endParaRPr>
          </a:p>
        </p:txBody>
      </p:sp>
      <p:sp>
        <p:nvSpPr>
          <p:cNvPr id="444419" name="Rectangle 3"/>
          <p:cNvSpPr>
            <a:spLocks noGrp="1" noChangeArrowheads="1"/>
          </p:cNvSpPr>
          <p:nvPr>
            <p:ph type="subTitle" idx="1"/>
          </p:nvPr>
        </p:nvSpPr>
        <p:spPr>
          <a:xfrm>
            <a:off x="152400" y="0"/>
            <a:ext cx="8991600" cy="914400"/>
          </a:xfrm>
        </p:spPr>
        <p:txBody>
          <a:bodyPr/>
          <a:lstStyle/>
          <a:p>
            <a:pPr marR="0" algn="l" eaLnBrk="1" hangingPunct="1"/>
            <a:r>
              <a:rPr lang="en-US" sz="2800" b="1" dirty="0">
                <a:solidFill>
                  <a:srgbClr val="002060"/>
                </a:solidFill>
                <a:latin typeface="Arial" pitchFamily="34" charset="0"/>
              </a:rPr>
              <a:t>Scientific Research: How to Think Like Psychologist</a:t>
            </a:r>
            <a:endParaRPr lang="th-TH" sz="2800" b="1" dirty="0">
              <a:solidFill>
                <a:srgbClr val="002060"/>
              </a:solidFill>
              <a:latin typeface="Arial" pitchFamily="34" charset="0"/>
            </a:endParaRPr>
          </a:p>
          <a:p>
            <a:pPr marR="0" algn="l" eaLnBrk="1" hangingPunct="1"/>
            <a:endParaRPr lang="th-TH" sz="3800" b="1" dirty="0" smtClean="0">
              <a:solidFill>
                <a:schemeClr val="accent2"/>
              </a:solidFill>
              <a:latin typeface="Arial" pitchFamily="34" charset="0"/>
            </a:endParaRPr>
          </a:p>
        </p:txBody>
      </p:sp>
    </p:spTree>
    <p:extLst>
      <p:ext uri="{BB962C8B-B14F-4D97-AF65-F5344CB8AC3E}">
        <p14:creationId xmlns:p14="http://schemas.microsoft.com/office/powerpoint/2010/main" val="263526087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4441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444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4418" grpId="0"/>
    </p:bld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4578" name="Rectangle 3"/>
          <p:cNvSpPr>
            <a:spLocks noGrp="1" noChangeArrowheads="1"/>
          </p:cNvSpPr>
          <p:nvPr>
            <p:ph idx="1"/>
          </p:nvPr>
        </p:nvSpPr>
        <p:spPr/>
        <p:txBody>
          <a:bodyPr/>
          <a:lstStyle/>
          <a:p>
            <a:pPr eaLnBrk="1" hangingPunct="1"/>
            <a:r>
              <a:rPr lang="en-US" sz="3200" b="1" dirty="0" smtClean="0">
                <a:solidFill>
                  <a:srgbClr val="FF0000"/>
                </a:solidFill>
                <a:latin typeface="Arial" pitchFamily="34" charset="0"/>
                <a:cs typeface="Arial" pitchFamily="34" charset="0"/>
              </a:rPr>
              <a:t>1. Structuralism    </a:t>
            </a:r>
          </a:p>
          <a:p>
            <a:pPr marL="109537" indent="0" eaLnBrk="1" hangingPunct="1">
              <a:buNone/>
            </a:pPr>
            <a:r>
              <a:rPr lang="en-US" sz="3200" b="1" dirty="0">
                <a:solidFill>
                  <a:srgbClr val="FF0000"/>
                </a:solidFill>
                <a:latin typeface="Arial" pitchFamily="34" charset="0"/>
                <a:cs typeface="Arial" pitchFamily="34" charset="0"/>
              </a:rPr>
              <a:t> </a:t>
            </a:r>
            <a:r>
              <a:rPr lang="en-US" sz="3200" b="1" dirty="0" smtClean="0">
                <a:solidFill>
                  <a:srgbClr val="FF0000"/>
                </a:solidFill>
                <a:latin typeface="Arial" pitchFamily="34" charset="0"/>
                <a:cs typeface="Arial" pitchFamily="34" charset="0"/>
              </a:rPr>
              <a:t>     </a:t>
            </a:r>
            <a:r>
              <a:rPr lang="en-US" sz="3200" b="1" dirty="0">
                <a:solidFill>
                  <a:srgbClr val="7030A0"/>
                </a:solidFill>
                <a:latin typeface="Arial" pitchFamily="34" charset="0"/>
                <a:cs typeface="Arial" pitchFamily="34" charset="0"/>
              </a:rPr>
              <a:t>Wilhelm Wundt “</a:t>
            </a:r>
            <a:r>
              <a:rPr lang="en-US" sz="3200" b="1" dirty="0" smtClean="0">
                <a:solidFill>
                  <a:srgbClr val="7030A0"/>
                </a:solidFill>
                <a:latin typeface="Arial" pitchFamily="34" charset="0"/>
                <a:cs typeface="Arial" pitchFamily="34" charset="0"/>
              </a:rPr>
              <a:t>Father” </a:t>
            </a:r>
            <a:r>
              <a:rPr lang="en-US" sz="3200" b="1" dirty="0" smtClean="0">
                <a:solidFill>
                  <a:srgbClr val="339933"/>
                </a:solidFill>
                <a:latin typeface="Arial" pitchFamily="34" charset="0"/>
                <a:cs typeface="Arial" pitchFamily="34" charset="0"/>
              </a:rPr>
              <a:t>of Psychology </a:t>
            </a:r>
            <a:r>
              <a:rPr lang="en-US" sz="3200" b="1" dirty="0">
                <a:solidFill>
                  <a:srgbClr val="339933"/>
                </a:solidFill>
                <a:latin typeface="Arial" pitchFamily="34" charset="0"/>
                <a:cs typeface="Arial" pitchFamily="34" charset="0"/>
              </a:rPr>
              <a:t>s</a:t>
            </a:r>
            <a:r>
              <a:rPr lang="en-US" sz="3200" b="1" dirty="0" smtClean="0">
                <a:solidFill>
                  <a:srgbClr val="339933"/>
                </a:solidFill>
                <a:latin typeface="Arial" pitchFamily="34" charset="0"/>
                <a:cs typeface="Arial" pitchFamily="34" charset="0"/>
              </a:rPr>
              <a:t>et up first lab (1879) to study conscious experience by using </a:t>
            </a:r>
            <a:r>
              <a:rPr lang="en-US" sz="3200" b="1" dirty="0" smtClean="0">
                <a:solidFill>
                  <a:srgbClr val="7030A0"/>
                </a:solidFill>
                <a:latin typeface="Arial" pitchFamily="34" charset="0"/>
                <a:cs typeface="Arial" pitchFamily="34" charset="0"/>
              </a:rPr>
              <a:t>“introspection”.</a:t>
            </a:r>
          </a:p>
        </p:txBody>
      </p:sp>
      <p:sp>
        <p:nvSpPr>
          <p:cNvPr id="15362" name="Rectangle 2"/>
          <p:cNvSpPr>
            <a:spLocks noGrp="1" noChangeArrowheads="1"/>
          </p:cNvSpPr>
          <p:nvPr>
            <p:ph type="title"/>
          </p:nvPr>
        </p:nvSpPr>
        <p:spPr/>
        <p:txBody>
          <a:bodyPr/>
          <a:lstStyle/>
          <a:p>
            <a:pPr eaLnBrk="1" fontAlgn="auto" hangingPunct="1">
              <a:spcAft>
                <a:spcPts val="0"/>
              </a:spcAft>
              <a:defRPr/>
            </a:pPr>
            <a:r>
              <a:rPr lang="en-US" sz="4000" dirty="0" smtClean="0">
                <a:solidFill>
                  <a:srgbClr val="002060"/>
                </a:solidFill>
                <a:latin typeface="Arial Black" pitchFamily="34" charset="0"/>
              </a:rPr>
              <a:t>History of Psychology</a:t>
            </a:r>
          </a:p>
        </p:txBody>
      </p:sp>
    </p:spTree>
    <p:extLst>
      <p:ext uri="{BB962C8B-B14F-4D97-AF65-F5344CB8AC3E}">
        <p14:creationId xmlns:p14="http://schemas.microsoft.com/office/powerpoint/2010/main" val="234834436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15362"/>
                                        </p:tgtEl>
                                        <p:attrNameLst>
                                          <p:attrName>style.visibility</p:attrName>
                                        </p:attrNameLst>
                                      </p:cBhvr>
                                      <p:to>
                                        <p:strVal val="visible"/>
                                      </p:to>
                                    </p:set>
                                    <p:animEffect transition="in" filter="fade">
                                      <p:cBhvr>
                                        <p:cTn id="7" dur="500"/>
                                        <p:tgtEl>
                                          <p:spTgt spid="1536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4578">
                                            <p:txEl>
                                              <p:pRg st="0" end="0"/>
                                            </p:txEl>
                                          </p:spTgt>
                                        </p:tgtEl>
                                        <p:attrNameLst>
                                          <p:attrName>style.visibility</p:attrName>
                                        </p:attrNameLst>
                                      </p:cBhvr>
                                      <p:to>
                                        <p:strVal val="visible"/>
                                      </p:to>
                                    </p:set>
                                    <p:animEffect transition="in" filter="fade">
                                      <p:cBhvr>
                                        <p:cTn id="12" dur="500"/>
                                        <p:tgtEl>
                                          <p:spTgt spid="24578">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4578">
                                            <p:txEl>
                                              <p:pRg st="1" end="1"/>
                                            </p:txEl>
                                          </p:spTgt>
                                        </p:tgtEl>
                                        <p:attrNameLst>
                                          <p:attrName>style.visibility</p:attrName>
                                        </p:attrNameLst>
                                      </p:cBhvr>
                                      <p:to>
                                        <p:strVal val="visible"/>
                                      </p:to>
                                    </p:set>
                                    <p:animEffect transition="in" filter="fade">
                                      <p:cBhvr>
                                        <p:cTn id="17" dur="500"/>
                                        <p:tgtEl>
                                          <p:spTgt spid="24578">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8" grpId="0" build="p"/>
    </p:bld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6626" name="Rectangle 3"/>
          <p:cNvSpPr>
            <a:spLocks noGrp="1" noChangeArrowheads="1"/>
          </p:cNvSpPr>
          <p:nvPr>
            <p:ph idx="1"/>
          </p:nvPr>
        </p:nvSpPr>
        <p:spPr>
          <a:xfrm>
            <a:off x="0" y="1219200"/>
            <a:ext cx="9296400" cy="5638800"/>
          </a:xfrm>
        </p:spPr>
        <p:txBody>
          <a:bodyPr/>
          <a:lstStyle/>
          <a:p>
            <a:pPr eaLnBrk="1" hangingPunct="1"/>
            <a:r>
              <a:rPr lang="en-US" sz="3200" b="1" dirty="0" smtClean="0">
                <a:solidFill>
                  <a:srgbClr val="FF0000"/>
                </a:solidFill>
                <a:latin typeface="Arial" pitchFamily="34" charset="0"/>
                <a:cs typeface="Arial" pitchFamily="34" charset="0"/>
              </a:rPr>
              <a:t>2. Functionalism </a:t>
            </a:r>
            <a:r>
              <a:rPr lang="en-US" sz="3200" b="1" dirty="0" smtClean="0">
                <a:solidFill>
                  <a:srgbClr val="CC0066"/>
                </a:solidFill>
                <a:latin typeface="Arial" pitchFamily="34" charset="0"/>
                <a:cs typeface="Arial" pitchFamily="34" charset="0"/>
              </a:rPr>
              <a:t>:  William </a:t>
            </a:r>
            <a:r>
              <a:rPr lang="en-US" sz="3200" b="1" dirty="0">
                <a:solidFill>
                  <a:srgbClr val="CC0066"/>
                </a:solidFill>
                <a:latin typeface="Arial" pitchFamily="34" charset="0"/>
                <a:cs typeface="Arial" pitchFamily="34" charset="0"/>
              </a:rPr>
              <a:t>James</a:t>
            </a:r>
            <a:endParaRPr lang="en-US" sz="3200" b="1" dirty="0" smtClean="0">
              <a:latin typeface="Arial" pitchFamily="34" charset="0"/>
              <a:cs typeface="Arial" pitchFamily="34" charset="0"/>
            </a:endParaRPr>
          </a:p>
          <a:p>
            <a:pPr lvl="1" eaLnBrk="1" hangingPunct="1"/>
            <a:r>
              <a:rPr lang="en-US" sz="3200" b="1" dirty="0" smtClean="0">
                <a:latin typeface="Arial" pitchFamily="34" charset="0"/>
                <a:cs typeface="Arial" pitchFamily="34" charset="0"/>
              </a:rPr>
              <a:t>“How the mind functions to adapt to our environment”</a:t>
            </a:r>
          </a:p>
          <a:p>
            <a:pPr lvl="1" eaLnBrk="1" hangingPunct="1"/>
            <a:endParaRPr lang="en-US" sz="3200" b="1" dirty="0" smtClean="0">
              <a:solidFill>
                <a:srgbClr val="7030A0"/>
              </a:solidFill>
              <a:latin typeface="Arial" pitchFamily="34" charset="0"/>
              <a:cs typeface="Arial" pitchFamily="34" charset="0"/>
            </a:endParaRPr>
          </a:p>
          <a:p>
            <a:pPr lvl="1" eaLnBrk="1" hangingPunct="1"/>
            <a:r>
              <a:rPr lang="en-US" sz="3200" b="1" dirty="0" smtClean="0">
                <a:solidFill>
                  <a:srgbClr val="7030A0"/>
                </a:solidFill>
                <a:latin typeface="Arial" pitchFamily="34" charset="0"/>
                <a:cs typeface="Arial" pitchFamily="34" charset="0"/>
              </a:rPr>
              <a:t>Effects of functionalism on modern psychology</a:t>
            </a:r>
          </a:p>
          <a:p>
            <a:pPr lvl="1" eaLnBrk="1" hangingPunct="1"/>
            <a:r>
              <a:rPr lang="en-US" sz="3200" b="1" dirty="0" smtClean="0">
                <a:latin typeface="Arial" pitchFamily="34" charset="0"/>
                <a:cs typeface="Arial" pitchFamily="34" charset="0"/>
              </a:rPr>
              <a:t>1.  The study of animal in psychology</a:t>
            </a:r>
          </a:p>
          <a:p>
            <a:pPr lvl="1" eaLnBrk="1" hangingPunct="1"/>
            <a:r>
              <a:rPr lang="en-US" sz="3200" b="1" dirty="0" smtClean="0">
                <a:latin typeface="Arial" pitchFamily="34" charset="0"/>
                <a:cs typeface="Arial" pitchFamily="34" charset="0"/>
              </a:rPr>
              <a:t>2.  Educational psychology</a:t>
            </a:r>
          </a:p>
          <a:p>
            <a:pPr lvl="1" eaLnBrk="1" hangingPunct="1"/>
            <a:r>
              <a:rPr lang="en-US" sz="3200" b="1" dirty="0" smtClean="0">
                <a:latin typeface="Arial" pitchFamily="34" charset="0"/>
                <a:cs typeface="Arial" pitchFamily="34" charset="0"/>
              </a:rPr>
              <a:t>3.  Industrial and organizational </a:t>
            </a:r>
          </a:p>
          <a:p>
            <a:pPr marL="392113" lvl="1" indent="0" eaLnBrk="1" hangingPunct="1">
              <a:buNone/>
            </a:pPr>
            <a:r>
              <a:rPr lang="en-US" sz="3200" b="1" dirty="0">
                <a:latin typeface="Arial" pitchFamily="34" charset="0"/>
                <a:cs typeface="Arial" pitchFamily="34" charset="0"/>
              </a:rPr>
              <a:t> </a:t>
            </a:r>
            <a:r>
              <a:rPr lang="en-US" sz="3200" b="1" dirty="0" smtClean="0">
                <a:latin typeface="Arial" pitchFamily="34" charset="0"/>
                <a:cs typeface="Arial" pitchFamily="34" charset="0"/>
              </a:rPr>
              <a:t>               psychology</a:t>
            </a:r>
          </a:p>
          <a:p>
            <a:pPr eaLnBrk="1" hangingPunct="1">
              <a:buFontTx/>
              <a:buNone/>
            </a:pPr>
            <a:endParaRPr lang="en-US" sz="3200" b="1" dirty="0" smtClean="0">
              <a:latin typeface="Arial" pitchFamily="34" charset="0"/>
              <a:cs typeface="Arial" pitchFamily="34" charset="0"/>
            </a:endParaRPr>
          </a:p>
        </p:txBody>
      </p:sp>
      <p:sp>
        <p:nvSpPr>
          <p:cNvPr id="17410" name="Rectangle 2"/>
          <p:cNvSpPr>
            <a:spLocks noGrp="1" noChangeArrowheads="1"/>
          </p:cNvSpPr>
          <p:nvPr>
            <p:ph type="title"/>
          </p:nvPr>
        </p:nvSpPr>
        <p:spPr/>
        <p:txBody>
          <a:bodyPr/>
          <a:lstStyle/>
          <a:p>
            <a:pPr eaLnBrk="1" fontAlgn="auto" hangingPunct="1">
              <a:spcAft>
                <a:spcPts val="0"/>
              </a:spcAft>
              <a:defRPr/>
            </a:pPr>
            <a:r>
              <a:rPr lang="en-US" sz="3600" dirty="0" smtClean="0">
                <a:solidFill>
                  <a:srgbClr val="002060"/>
                </a:solidFill>
                <a:latin typeface="Arial Black" pitchFamily="34" charset="0"/>
              </a:rPr>
              <a:t>History of Psychology (cont.)</a:t>
            </a: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17410"/>
                                        </p:tgtEl>
                                        <p:attrNameLst>
                                          <p:attrName>style.visibility</p:attrName>
                                        </p:attrNameLst>
                                      </p:cBhvr>
                                      <p:to>
                                        <p:strVal val="visible"/>
                                      </p:to>
                                    </p:set>
                                    <p:animEffect transition="in" filter="fade">
                                      <p:cBhvr>
                                        <p:cTn id="7" dur="500"/>
                                        <p:tgtEl>
                                          <p:spTgt spid="1741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6626">
                                            <p:txEl>
                                              <p:pRg st="0" end="0"/>
                                            </p:txEl>
                                          </p:spTgt>
                                        </p:tgtEl>
                                        <p:attrNameLst>
                                          <p:attrName>style.visibility</p:attrName>
                                        </p:attrNameLst>
                                      </p:cBhvr>
                                      <p:to>
                                        <p:strVal val="visible"/>
                                      </p:to>
                                    </p:set>
                                    <p:animEffect transition="in" filter="fade">
                                      <p:cBhvr>
                                        <p:cTn id="12" dur="500"/>
                                        <p:tgtEl>
                                          <p:spTgt spid="26626">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6626">
                                            <p:txEl>
                                              <p:pRg st="1" end="1"/>
                                            </p:txEl>
                                          </p:spTgt>
                                        </p:tgtEl>
                                        <p:attrNameLst>
                                          <p:attrName>style.visibility</p:attrName>
                                        </p:attrNameLst>
                                      </p:cBhvr>
                                      <p:to>
                                        <p:strVal val="visible"/>
                                      </p:to>
                                    </p:set>
                                    <p:animEffect transition="in" filter="fade">
                                      <p:cBhvr>
                                        <p:cTn id="17" dur="500"/>
                                        <p:tgtEl>
                                          <p:spTgt spid="26626">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nodeType="clickEffect">
                                  <p:stCondLst>
                                    <p:cond delay="0"/>
                                  </p:stCondLst>
                                  <p:childTnLst>
                                    <p:set>
                                      <p:cBhvr>
                                        <p:cTn id="21" dur="1" fill="hold">
                                          <p:stCondLst>
                                            <p:cond delay="0"/>
                                          </p:stCondLst>
                                        </p:cTn>
                                        <p:tgtEl>
                                          <p:spTgt spid="26626">
                                            <p:txEl>
                                              <p:pRg st="3" end="3"/>
                                            </p:txEl>
                                          </p:spTgt>
                                        </p:tgtEl>
                                        <p:attrNameLst>
                                          <p:attrName>style.visibility</p:attrName>
                                        </p:attrNameLst>
                                      </p:cBhvr>
                                      <p:to>
                                        <p:strVal val="visible"/>
                                      </p:to>
                                    </p:se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nodeType="clickEffect">
                                  <p:stCondLst>
                                    <p:cond delay="0"/>
                                  </p:stCondLst>
                                  <p:childTnLst>
                                    <p:set>
                                      <p:cBhvr>
                                        <p:cTn id="25" dur="1" fill="hold">
                                          <p:stCondLst>
                                            <p:cond delay="0"/>
                                          </p:stCondLst>
                                        </p:cTn>
                                        <p:tgtEl>
                                          <p:spTgt spid="26626">
                                            <p:txEl>
                                              <p:pRg st="4" end="4"/>
                                            </p:txEl>
                                          </p:spTgt>
                                        </p:tgtEl>
                                        <p:attrNameLst>
                                          <p:attrName>style.visibility</p:attrName>
                                        </p:attrNameLst>
                                      </p:cBhvr>
                                      <p:to>
                                        <p:strVal val="visible"/>
                                      </p:to>
                                    </p:set>
                                  </p:childTnLst>
                                </p:cTn>
                              </p:par>
                            </p:childTnLst>
                          </p:cTn>
                        </p:par>
                      </p:childTnLst>
                    </p:cTn>
                  </p:par>
                  <p:par>
                    <p:cTn id="26" fill="hold">
                      <p:stCondLst>
                        <p:cond delay="indefinite"/>
                      </p:stCondLst>
                      <p:childTnLst>
                        <p:par>
                          <p:cTn id="27" fill="hold">
                            <p:stCondLst>
                              <p:cond delay="0"/>
                            </p:stCondLst>
                            <p:childTnLst>
                              <p:par>
                                <p:cTn id="28" presetID="1" presetClass="entr" presetSubtype="0" fill="hold" nodeType="clickEffect">
                                  <p:stCondLst>
                                    <p:cond delay="0"/>
                                  </p:stCondLst>
                                  <p:childTnLst>
                                    <p:set>
                                      <p:cBhvr>
                                        <p:cTn id="29" dur="1" fill="hold">
                                          <p:stCondLst>
                                            <p:cond delay="0"/>
                                          </p:stCondLst>
                                        </p:cTn>
                                        <p:tgtEl>
                                          <p:spTgt spid="26626">
                                            <p:txEl>
                                              <p:pRg st="5" end="5"/>
                                            </p:txEl>
                                          </p:spTgt>
                                        </p:tgtEl>
                                        <p:attrNameLst>
                                          <p:attrName>style.visibility</p:attrName>
                                        </p:attrNameLst>
                                      </p:cBhvr>
                                      <p:to>
                                        <p:strVal val="visible"/>
                                      </p:to>
                                    </p:set>
                                  </p:childTnLst>
                                </p:cTn>
                              </p:par>
                            </p:childTnLst>
                          </p:cTn>
                        </p:par>
                      </p:childTnLst>
                    </p:cTn>
                  </p:par>
                  <p:par>
                    <p:cTn id="30" fill="hold">
                      <p:stCondLst>
                        <p:cond delay="indefinite"/>
                      </p:stCondLst>
                      <p:childTnLst>
                        <p:par>
                          <p:cTn id="31" fill="hold">
                            <p:stCondLst>
                              <p:cond delay="0"/>
                            </p:stCondLst>
                            <p:childTnLst>
                              <p:par>
                                <p:cTn id="32" presetID="1" presetClass="entr" presetSubtype="0" fill="hold" nodeType="clickEffect">
                                  <p:stCondLst>
                                    <p:cond delay="0"/>
                                  </p:stCondLst>
                                  <p:childTnLst>
                                    <p:set>
                                      <p:cBhvr>
                                        <p:cTn id="33" dur="1" fill="hold">
                                          <p:stCondLst>
                                            <p:cond delay="0"/>
                                          </p:stCondLst>
                                        </p:cTn>
                                        <p:tgtEl>
                                          <p:spTgt spid="26626">
                                            <p:txEl>
                                              <p:pRg st="6" end="6"/>
                                            </p:txEl>
                                          </p:spTgt>
                                        </p:tgtEl>
                                        <p:attrNameLst>
                                          <p:attrName>style.visibility</p:attrName>
                                        </p:attrNameLst>
                                      </p:cBhvr>
                                      <p:to>
                                        <p:strVal val="visible"/>
                                      </p:to>
                                    </p:set>
                                  </p:childTnLst>
                                </p:cTn>
                              </p:par>
                              <p:par>
                                <p:cTn id="34" presetID="1" presetClass="entr" presetSubtype="0" fill="hold" nodeType="withEffect">
                                  <p:stCondLst>
                                    <p:cond delay="0"/>
                                  </p:stCondLst>
                                  <p:childTnLst>
                                    <p:set>
                                      <p:cBhvr>
                                        <p:cTn id="35" dur="1" fill="hold">
                                          <p:stCondLst>
                                            <p:cond delay="0"/>
                                          </p:stCondLst>
                                        </p:cTn>
                                        <p:tgtEl>
                                          <p:spTgt spid="26626">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6" grpId="0" uiExpand="1" build="p"/>
    </p:bld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7650" name="Rectangle 3"/>
          <p:cNvSpPr>
            <a:spLocks noGrp="1" noChangeArrowheads="1"/>
          </p:cNvSpPr>
          <p:nvPr>
            <p:ph idx="1"/>
          </p:nvPr>
        </p:nvSpPr>
        <p:spPr>
          <a:xfrm>
            <a:off x="76200" y="1143000"/>
            <a:ext cx="9067800" cy="4953000"/>
          </a:xfrm>
        </p:spPr>
        <p:txBody>
          <a:bodyPr/>
          <a:lstStyle/>
          <a:p>
            <a:pPr eaLnBrk="1" hangingPunct="1"/>
            <a:r>
              <a:rPr lang="en-US" sz="3200" dirty="0" smtClean="0">
                <a:solidFill>
                  <a:srgbClr val="FF0000"/>
                </a:solidFill>
                <a:latin typeface="Arial Black" pitchFamily="34" charset="0"/>
              </a:rPr>
              <a:t>3. Behaviorism</a:t>
            </a:r>
            <a:r>
              <a:rPr lang="en-US" sz="3200" dirty="0" smtClean="0">
                <a:solidFill>
                  <a:srgbClr val="CC0066"/>
                </a:solidFill>
                <a:latin typeface="Arial Black" pitchFamily="34" charset="0"/>
              </a:rPr>
              <a:t>: Watson </a:t>
            </a:r>
            <a:endParaRPr lang="en-US" sz="3200" dirty="0">
              <a:latin typeface="Arial Black" pitchFamily="34" charset="0"/>
            </a:endParaRPr>
          </a:p>
          <a:p>
            <a:pPr eaLnBrk="1" hangingPunct="1"/>
            <a:endParaRPr lang="en-US" sz="3200" dirty="0" smtClean="0">
              <a:latin typeface="Arial Black" pitchFamily="34" charset="0"/>
            </a:endParaRPr>
          </a:p>
          <a:p>
            <a:pPr lvl="1" eaLnBrk="1" hangingPunct="1"/>
            <a:r>
              <a:rPr lang="en-US" sz="3200" dirty="0" smtClean="0">
                <a:latin typeface="Arial Black" pitchFamily="34" charset="0"/>
              </a:rPr>
              <a:t>Psychology must study observable behavior. </a:t>
            </a:r>
          </a:p>
          <a:p>
            <a:pPr lvl="1" eaLnBrk="1" hangingPunct="1"/>
            <a:endParaRPr lang="en-US" sz="3200" dirty="0" smtClean="0">
              <a:latin typeface="Arial Black" pitchFamily="34" charset="0"/>
            </a:endParaRPr>
          </a:p>
          <a:p>
            <a:pPr lvl="1" eaLnBrk="1" hangingPunct="1"/>
            <a:r>
              <a:rPr lang="en-US" sz="3200" dirty="0" smtClean="0">
                <a:latin typeface="Arial Black" pitchFamily="34" charset="0"/>
              </a:rPr>
              <a:t>Behavior causes by conditioning and environment. </a:t>
            </a:r>
            <a:endParaRPr lang="en-US" sz="3200" dirty="0" smtClean="0">
              <a:solidFill>
                <a:srgbClr val="C00000"/>
              </a:solidFill>
              <a:latin typeface="Arial Black" pitchFamily="34" charset="0"/>
            </a:endParaRPr>
          </a:p>
        </p:txBody>
      </p:sp>
      <p:sp>
        <p:nvSpPr>
          <p:cNvPr id="18434" name="Rectangle 2"/>
          <p:cNvSpPr>
            <a:spLocks noGrp="1" noChangeArrowheads="1"/>
          </p:cNvSpPr>
          <p:nvPr>
            <p:ph type="title"/>
          </p:nvPr>
        </p:nvSpPr>
        <p:spPr/>
        <p:txBody>
          <a:bodyPr>
            <a:normAutofit fontScale="90000"/>
          </a:bodyPr>
          <a:lstStyle/>
          <a:p>
            <a:pPr eaLnBrk="1" fontAlgn="auto" hangingPunct="1">
              <a:spcAft>
                <a:spcPts val="0"/>
              </a:spcAft>
              <a:defRPr/>
            </a:pPr>
            <a:r>
              <a:rPr lang="en-US" sz="4000" dirty="0" smtClean="0">
                <a:solidFill>
                  <a:srgbClr val="002060"/>
                </a:solidFill>
                <a:latin typeface="Arial Black" pitchFamily="34" charset="0"/>
              </a:rPr>
              <a:t>History of Psychology (cont.)</a:t>
            </a: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18434"/>
                                        </p:tgtEl>
                                        <p:attrNameLst>
                                          <p:attrName>style.visibility</p:attrName>
                                        </p:attrNameLst>
                                      </p:cBhvr>
                                      <p:to>
                                        <p:strVal val="visible"/>
                                      </p:to>
                                    </p:set>
                                    <p:animEffect transition="in" filter="fade">
                                      <p:cBhvr>
                                        <p:cTn id="7" dur="500"/>
                                        <p:tgtEl>
                                          <p:spTgt spid="1843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7650">
                                            <p:txEl>
                                              <p:pRg st="0" end="0"/>
                                            </p:txEl>
                                          </p:spTgt>
                                        </p:tgtEl>
                                        <p:attrNameLst>
                                          <p:attrName>style.visibility</p:attrName>
                                        </p:attrNameLst>
                                      </p:cBhvr>
                                      <p:to>
                                        <p:strVal val="visible"/>
                                      </p:to>
                                    </p:set>
                                    <p:animEffect transition="in" filter="fade">
                                      <p:cBhvr>
                                        <p:cTn id="12" dur="500"/>
                                        <p:tgtEl>
                                          <p:spTgt spid="2765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7650">
                                            <p:txEl>
                                              <p:pRg st="2" end="2"/>
                                            </p:txEl>
                                          </p:spTgt>
                                        </p:tgtEl>
                                        <p:attrNameLst>
                                          <p:attrName>style.visibility</p:attrName>
                                        </p:attrNameLst>
                                      </p:cBhvr>
                                      <p:to>
                                        <p:strVal val="visible"/>
                                      </p:to>
                                    </p:set>
                                    <p:animEffect transition="in" filter="fade">
                                      <p:cBhvr>
                                        <p:cTn id="17" dur="500"/>
                                        <p:tgtEl>
                                          <p:spTgt spid="2765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nodeType="clickEffect">
                                  <p:stCondLst>
                                    <p:cond delay="0"/>
                                  </p:stCondLst>
                                  <p:childTnLst>
                                    <p:set>
                                      <p:cBhvr>
                                        <p:cTn id="21" dur="1" fill="hold">
                                          <p:stCondLst>
                                            <p:cond delay="0"/>
                                          </p:stCondLst>
                                        </p:cTn>
                                        <p:tgtEl>
                                          <p:spTgt spid="27650">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0" grpId="0" uiExpand="1" build="p"/>
    </p:bld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7650" name="Rectangle 3"/>
          <p:cNvSpPr>
            <a:spLocks noGrp="1" noChangeArrowheads="1"/>
          </p:cNvSpPr>
          <p:nvPr>
            <p:ph idx="1"/>
          </p:nvPr>
        </p:nvSpPr>
        <p:spPr>
          <a:xfrm>
            <a:off x="76200" y="1143000"/>
            <a:ext cx="9067800" cy="4953000"/>
          </a:xfrm>
        </p:spPr>
        <p:txBody>
          <a:bodyPr/>
          <a:lstStyle/>
          <a:p>
            <a:pPr eaLnBrk="1" hangingPunct="1"/>
            <a:r>
              <a:rPr lang="en-US" sz="3200" dirty="0" smtClean="0">
                <a:solidFill>
                  <a:srgbClr val="FF0000"/>
                </a:solidFill>
                <a:latin typeface="Arial Black" pitchFamily="34" charset="0"/>
              </a:rPr>
              <a:t>3. Behaviorism (cont.)</a:t>
            </a:r>
          </a:p>
          <a:p>
            <a:pPr eaLnBrk="1" hangingPunct="1"/>
            <a:r>
              <a:rPr lang="en-US" sz="3200" dirty="0" smtClean="0">
                <a:solidFill>
                  <a:srgbClr val="7030A0"/>
                </a:solidFill>
                <a:latin typeface="Arial Black" pitchFamily="34" charset="0"/>
              </a:rPr>
              <a:t>Two groups of Behaviorism</a:t>
            </a:r>
          </a:p>
          <a:p>
            <a:pPr eaLnBrk="1" hangingPunct="1"/>
            <a:r>
              <a:rPr lang="en-US" sz="3200" dirty="0" smtClean="0">
                <a:solidFill>
                  <a:srgbClr val="C00000"/>
                </a:solidFill>
                <a:latin typeface="Arial Black" pitchFamily="34" charset="0"/>
              </a:rPr>
              <a:t>1.  Radical Behaviorism </a:t>
            </a:r>
            <a:r>
              <a:rPr lang="en-US" sz="3200" dirty="0" smtClean="0">
                <a:latin typeface="Arial Black" pitchFamily="34" charset="0"/>
              </a:rPr>
              <a:t>– </a:t>
            </a:r>
            <a:r>
              <a:rPr lang="en-US" sz="3200" dirty="0" smtClean="0">
                <a:solidFill>
                  <a:srgbClr val="3366CC"/>
                </a:solidFill>
                <a:latin typeface="Arial Black" pitchFamily="34" charset="0"/>
              </a:rPr>
              <a:t>Skinner</a:t>
            </a:r>
          </a:p>
          <a:p>
            <a:pPr eaLnBrk="1" hangingPunct="1"/>
            <a:r>
              <a:rPr lang="en-US" sz="3200" dirty="0">
                <a:latin typeface="Arial Black" pitchFamily="34" charset="0"/>
              </a:rPr>
              <a:t> </a:t>
            </a:r>
            <a:r>
              <a:rPr lang="en-US" sz="3200" dirty="0" smtClean="0">
                <a:latin typeface="Arial Black" pitchFamily="34" charset="0"/>
              </a:rPr>
              <a:t>    Conditioning </a:t>
            </a:r>
            <a:r>
              <a:rPr lang="en-US" sz="3200" dirty="0" smtClean="0">
                <a:latin typeface="Arial Black" pitchFamily="34" charset="0"/>
              </a:rPr>
              <a:t>explains </a:t>
            </a:r>
            <a:r>
              <a:rPr lang="en-US" sz="3200" dirty="0" smtClean="0">
                <a:latin typeface="Arial Black" pitchFamily="34" charset="0"/>
              </a:rPr>
              <a:t>the behavior of human and </a:t>
            </a:r>
            <a:r>
              <a:rPr lang="en-US" sz="3200" dirty="0" smtClean="0">
                <a:latin typeface="Arial Black" pitchFamily="34" charset="0"/>
              </a:rPr>
              <a:t>animals</a:t>
            </a:r>
            <a:endParaRPr lang="en-US" sz="3200" dirty="0" smtClean="0">
              <a:latin typeface="Arial Black" pitchFamily="34" charset="0"/>
            </a:endParaRPr>
          </a:p>
          <a:p>
            <a:pPr eaLnBrk="1" hangingPunct="1"/>
            <a:r>
              <a:rPr lang="en-US" sz="3200" dirty="0">
                <a:latin typeface="Arial Black" pitchFamily="34" charset="0"/>
              </a:rPr>
              <a:t> </a:t>
            </a:r>
            <a:r>
              <a:rPr lang="en-US" sz="3200" dirty="0" smtClean="0">
                <a:latin typeface="Arial Black" pitchFamily="34" charset="0"/>
              </a:rPr>
              <a:t>    No need to explain behavior by mental activities</a:t>
            </a:r>
          </a:p>
        </p:txBody>
      </p:sp>
      <p:sp>
        <p:nvSpPr>
          <p:cNvPr id="18434" name="Rectangle 2"/>
          <p:cNvSpPr>
            <a:spLocks noGrp="1" noChangeArrowheads="1"/>
          </p:cNvSpPr>
          <p:nvPr>
            <p:ph type="title"/>
          </p:nvPr>
        </p:nvSpPr>
        <p:spPr/>
        <p:txBody>
          <a:bodyPr>
            <a:normAutofit fontScale="90000"/>
          </a:bodyPr>
          <a:lstStyle/>
          <a:p>
            <a:pPr eaLnBrk="1" fontAlgn="auto" hangingPunct="1">
              <a:spcAft>
                <a:spcPts val="0"/>
              </a:spcAft>
              <a:defRPr/>
            </a:pPr>
            <a:r>
              <a:rPr lang="en-US" sz="4000" dirty="0" smtClean="0">
                <a:solidFill>
                  <a:srgbClr val="002060"/>
                </a:solidFill>
                <a:latin typeface="Arial Black" pitchFamily="34" charset="0"/>
              </a:rPr>
              <a:t>History of Psychology (cont.)</a:t>
            </a:r>
          </a:p>
        </p:txBody>
      </p:sp>
    </p:spTree>
    <p:extLst>
      <p:ext uri="{BB962C8B-B14F-4D97-AF65-F5344CB8AC3E}">
        <p14:creationId xmlns:p14="http://schemas.microsoft.com/office/powerpoint/2010/main" val="282713061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18434"/>
                                        </p:tgtEl>
                                        <p:attrNameLst>
                                          <p:attrName>style.visibility</p:attrName>
                                        </p:attrNameLst>
                                      </p:cBhvr>
                                      <p:to>
                                        <p:strVal val="visible"/>
                                      </p:to>
                                    </p:set>
                                    <p:animEffect transition="in" filter="fade">
                                      <p:cBhvr>
                                        <p:cTn id="7" dur="500"/>
                                        <p:tgtEl>
                                          <p:spTgt spid="1843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7650">
                                            <p:txEl>
                                              <p:pRg st="0" end="0"/>
                                            </p:txEl>
                                          </p:spTgt>
                                        </p:tgtEl>
                                        <p:attrNameLst>
                                          <p:attrName>style.visibility</p:attrName>
                                        </p:attrNameLst>
                                      </p:cBhvr>
                                      <p:to>
                                        <p:strVal val="visible"/>
                                      </p:to>
                                    </p:set>
                                    <p:animEffect transition="in" filter="fade">
                                      <p:cBhvr>
                                        <p:cTn id="12" dur="500"/>
                                        <p:tgtEl>
                                          <p:spTgt spid="2765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7650">
                                            <p:txEl>
                                              <p:pRg st="1" end="1"/>
                                            </p:txEl>
                                          </p:spTgt>
                                        </p:tgtEl>
                                        <p:attrNameLst>
                                          <p:attrName>style.visibility</p:attrName>
                                        </p:attrNameLst>
                                      </p:cBhvr>
                                      <p:to>
                                        <p:strVal val="visible"/>
                                      </p:to>
                                    </p:set>
                                    <p:animEffect transition="in" filter="fade">
                                      <p:cBhvr>
                                        <p:cTn id="17" dur="500"/>
                                        <p:tgtEl>
                                          <p:spTgt spid="2765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7650">
                                            <p:txEl>
                                              <p:pRg st="2" end="2"/>
                                            </p:txEl>
                                          </p:spTgt>
                                        </p:tgtEl>
                                        <p:attrNameLst>
                                          <p:attrName>style.visibility</p:attrName>
                                        </p:attrNameLst>
                                      </p:cBhvr>
                                      <p:to>
                                        <p:strVal val="visible"/>
                                      </p:to>
                                    </p:set>
                                    <p:animEffect transition="in" filter="fade">
                                      <p:cBhvr>
                                        <p:cTn id="22" dur="500"/>
                                        <p:tgtEl>
                                          <p:spTgt spid="27650">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7650">
                                            <p:txEl>
                                              <p:pRg st="3" end="3"/>
                                            </p:txEl>
                                          </p:spTgt>
                                        </p:tgtEl>
                                        <p:attrNameLst>
                                          <p:attrName>style.visibility</p:attrName>
                                        </p:attrNameLst>
                                      </p:cBhvr>
                                      <p:to>
                                        <p:strVal val="visible"/>
                                      </p:to>
                                    </p:set>
                                    <p:animEffect transition="in" filter="fade">
                                      <p:cBhvr>
                                        <p:cTn id="27" dur="500"/>
                                        <p:tgtEl>
                                          <p:spTgt spid="27650">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7650">
                                            <p:txEl>
                                              <p:pRg st="4" end="4"/>
                                            </p:txEl>
                                          </p:spTgt>
                                        </p:tgtEl>
                                        <p:attrNameLst>
                                          <p:attrName>style.visibility</p:attrName>
                                        </p:attrNameLst>
                                      </p:cBhvr>
                                      <p:to>
                                        <p:strVal val="visible"/>
                                      </p:to>
                                    </p:set>
                                    <p:animEffect transition="in" filter="fade">
                                      <p:cBhvr>
                                        <p:cTn id="32" dur="500"/>
                                        <p:tgtEl>
                                          <p:spTgt spid="2765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0" grpId="0" build="p"/>
    </p:bld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7650" name="Rectangle 3"/>
          <p:cNvSpPr>
            <a:spLocks noGrp="1" noChangeArrowheads="1"/>
          </p:cNvSpPr>
          <p:nvPr>
            <p:ph idx="1"/>
          </p:nvPr>
        </p:nvSpPr>
        <p:spPr>
          <a:xfrm>
            <a:off x="76200" y="1905000"/>
            <a:ext cx="9067800" cy="4191000"/>
          </a:xfrm>
        </p:spPr>
        <p:txBody>
          <a:bodyPr/>
          <a:lstStyle/>
          <a:p>
            <a:pPr eaLnBrk="1" hangingPunct="1"/>
            <a:r>
              <a:rPr lang="en-US" sz="3200" dirty="0" smtClean="0">
                <a:solidFill>
                  <a:srgbClr val="FF0000"/>
                </a:solidFill>
                <a:latin typeface="Arial Black" pitchFamily="34" charset="0"/>
              </a:rPr>
              <a:t>3. Behaviorism (cont.)</a:t>
            </a:r>
          </a:p>
          <a:p>
            <a:pPr eaLnBrk="1" hangingPunct="1"/>
            <a:r>
              <a:rPr lang="en-US" sz="3200" dirty="0" smtClean="0">
                <a:solidFill>
                  <a:srgbClr val="7030A0"/>
                </a:solidFill>
                <a:latin typeface="Arial Black" pitchFamily="34" charset="0"/>
              </a:rPr>
              <a:t>Two groups of Behaviorism (cont.)</a:t>
            </a:r>
          </a:p>
          <a:p>
            <a:pPr eaLnBrk="1" hangingPunct="1"/>
            <a:r>
              <a:rPr lang="en-US" sz="3200" dirty="0">
                <a:solidFill>
                  <a:srgbClr val="C00000"/>
                </a:solidFill>
                <a:latin typeface="Arial Black" pitchFamily="34" charset="0"/>
              </a:rPr>
              <a:t>2</a:t>
            </a:r>
            <a:r>
              <a:rPr lang="en-US" sz="3200" dirty="0" smtClean="0">
                <a:solidFill>
                  <a:srgbClr val="C00000"/>
                </a:solidFill>
                <a:latin typeface="Arial Black" pitchFamily="34" charset="0"/>
              </a:rPr>
              <a:t>.  Cognitive Behaviorism </a:t>
            </a:r>
            <a:r>
              <a:rPr lang="en-US" sz="3200" dirty="0" smtClean="0">
                <a:latin typeface="Arial Black" pitchFamily="34" charset="0"/>
              </a:rPr>
              <a:t>– </a:t>
            </a:r>
            <a:r>
              <a:rPr lang="en-US" sz="3200" dirty="0" smtClean="0">
                <a:solidFill>
                  <a:srgbClr val="3366CC"/>
                </a:solidFill>
                <a:latin typeface="Arial Black" pitchFamily="34" charset="0"/>
              </a:rPr>
              <a:t>Bandura</a:t>
            </a:r>
          </a:p>
          <a:p>
            <a:pPr eaLnBrk="1" hangingPunct="1"/>
            <a:r>
              <a:rPr lang="en-US" sz="3200" dirty="0">
                <a:latin typeface="Arial Black" pitchFamily="34" charset="0"/>
              </a:rPr>
              <a:t> </a:t>
            </a:r>
            <a:r>
              <a:rPr lang="en-US" sz="3200" dirty="0" smtClean="0">
                <a:latin typeface="Arial Black" pitchFamily="34" charset="0"/>
              </a:rPr>
              <a:t>    Combine cognition and conditioning to explain behavior</a:t>
            </a:r>
          </a:p>
        </p:txBody>
      </p:sp>
      <p:sp>
        <p:nvSpPr>
          <p:cNvPr id="18434" name="Rectangle 2"/>
          <p:cNvSpPr>
            <a:spLocks noGrp="1" noChangeArrowheads="1"/>
          </p:cNvSpPr>
          <p:nvPr>
            <p:ph type="title"/>
          </p:nvPr>
        </p:nvSpPr>
        <p:spPr>
          <a:xfrm>
            <a:off x="457200" y="381000"/>
            <a:ext cx="8229600" cy="1143000"/>
          </a:xfrm>
        </p:spPr>
        <p:txBody>
          <a:bodyPr>
            <a:normAutofit fontScale="90000"/>
          </a:bodyPr>
          <a:lstStyle/>
          <a:p>
            <a:pPr eaLnBrk="1" fontAlgn="auto" hangingPunct="1">
              <a:spcAft>
                <a:spcPts val="0"/>
              </a:spcAft>
              <a:defRPr/>
            </a:pPr>
            <a:r>
              <a:rPr lang="en-US" sz="4000" dirty="0" smtClean="0">
                <a:solidFill>
                  <a:srgbClr val="002060"/>
                </a:solidFill>
                <a:latin typeface="Arial Black" pitchFamily="34" charset="0"/>
              </a:rPr>
              <a:t>History of Psychology (cont.)</a:t>
            </a:r>
          </a:p>
        </p:txBody>
      </p:sp>
    </p:spTree>
    <p:extLst>
      <p:ext uri="{BB962C8B-B14F-4D97-AF65-F5344CB8AC3E}">
        <p14:creationId xmlns:p14="http://schemas.microsoft.com/office/powerpoint/2010/main" val="236859696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18434"/>
                                        </p:tgtEl>
                                        <p:attrNameLst>
                                          <p:attrName>style.visibility</p:attrName>
                                        </p:attrNameLst>
                                      </p:cBhvr>
                                      <p:to>
                                        <p:strVal val="visible"/>
                                      </p:to>
                                    </p:set>
                                    <p:animEffect transition="in" filter="fade">
                                      <p:cBhvr>
                                        <p:cTn id="7" dur="500"/>
                                        <p:tgtEl>
                                          <p:spTgt spid="1843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7650">
                                            <p:txEl>
                                              <p:pRg st="0" end="0"/>
                                            </p:txEl>
                                          </p:spTgt>
                                        </p:tgtEl>
                                        <p:attrNameLst>
                                          <p:attrName>style.visibility</p:attrName>
                                        </p:attrNameLst>
                                      </p:cBhvr>
                                      <p:to>
                                        <p:strVal val="visible"/>
                                      </p:to>
                                    </p:set>
                                    <p:animEffect transition="in" filter="fade">
                                      <p:cBhvr>
                                        <p:cTn id="12" dur="500"/>
                                        <p:tgtEl>
                                          <p:spTgt spid="2765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7650">
                                            <p:txEl>
                                              <p:pRg st="1" end="1"/>
                                            </p:txEl>
                                          </p:spTgt>
                                        </p:tgtEl>
                                        <p:attrNameLst>
                                          <p:attrName>style.visibility</p:attrName>
                                        </p:attrNameLst>
                                      </p:cBhvr>
                                      <p:to>
                                        <p:strVal val="visible"/>
                                      </p:to>
                                    </p:set>
                                    <p:animEffect transition="in" filter="fade">
                                      <p:cBhvr>
                                        <p:cTn id="17" dur="500"/>
                                        <p:tgtEl>
                                          <p:spTgt spid="2765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7650">
                                            <p:txEl>
                                              <p:pRg st="2" end="2"/>
                                            </p:txEl>
                                          </p:spTgt>
                                        </p:tgtEl>
                                        <p:attrNameLst>
                                          <p:attrName>style.visibility</p:attrName>
                                        </p:attrNameLst>
                                      </p:cBhvr>
                                      <p:to>
                                        <p:strVal val="visible"/>
                                      </p:to>
                                    </p:set>
                                    <p:animEffect transition="in" filter="fade">
                                      <p:cBhvr>
                                        <p:cTn id="22" dur="500"/>
                                        <p:tgtEl>
                                          <p:spTgt spid="27650">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7650">
                                            <p:txEl>
                                              <p:pRg st="3" end="3"/>
                                            </p:txEl>
                                          </p:spTgt>
                                        </p:tgtEl>
                                        <p:attrNameLst>
                                          <p:attrName>style.visibility</p:attrName>
                                        </p:attrNameLst>
                                      </p:cBhvr>
                                      <p:to>
                                        <p:strVal val="visible"/>
                                      </p:to>
                                    </p:set>
                                    <p:animEffect transition="in" filter="fade">
                                      <p:cBhvr>
                                        <p:cTn id="27" dur="500"/>
                                        <p:tgtEl>
                                          <p:spTgt spid="27650">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0" grpId="0" build="p"/>
    </p:bld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1746" name="Rectangle 3"/>
          <p:cNvSpPr>
            <a:spLocks noGrp="1" noChangeArrowheads="1"/>
          </p:cNvSpPr>
          <p:nvPr>
            <p:ph idx="1"/>
          </p:nvPr>
        </p:nvSpPr>
        <p:spPr/>
        <p:txBody>
          <a:bodyPr/>
          <a:lstStyle/>
          <a:p>
            <a:pPr eaLnBrk="1" hangingPunct="1">
              <a:buFontTx/>
              <a:buNone/>
            </a:pPr>
            <a:r>
              <a:rPr lang="en-US" sz="3200" dirty="0">
                <a:solidFill>
                  <a:srgbClr val="FF0000"/>
                </a:solidFill>
                <a:latin typeface="Arial Black" pitchFamily="34" charset="0"/>
              </a:rPr>
              <a:t>4</a:t>
            </a:r>
            <a:r>
              <a:rPr lang="en-US" sz="3200" dirty="0" smtClean="0">
                <a:solidFill>
                  <a:srgbClr val="FF0000"/>
                </a:solidFill>
                <a:latin typeface="Arial Black" pitchFamily="34" charset="0"/>
              </a:rPr>
              <a:t>. Gestalt Psychology :</a:t>
            </a:r>
            <a:r>
              <a:rPr lang="en-US" sz="3200" dirty="0" smtClean="0">
                <a:solidFill>
                  <a:srgbClr val="CC0066"/>
                </a:solidFill>
                <a:latin typeface="Arial Black" pitchFamily="34" charset="0"/>
              </a:rPr>
              <a:t> Wertheimer</a:t>
            </a:r>
            <a:endParaRPr lang="en-US" sz="3200" dirty="0" smtClean="0">
              <a:latin typeface="Arial Black" pitchFamily="34" charset="0"/>
            </a:endParaRPr>
          </a:p>
          <a:p>
            <a:pPr eaLnBrk="1" hangingPunct="1">
              <a:buFontTx/>
              <a:buNone/>
            </a:pPr>
            <a:r>
              <a:rPr lang="en-US" sz="3200" dirty="0" smtClean="0">
                <a:solidFill>
                  <a:srgbClr val="339933"/>
                </a:solidFill>
                <a:latin typeface="Arial Black" pitchFamily="34" charset="0"/>
              </a:rPr>
              <a:t>     </a:t>
            </a:r>
          </a:p>
          <a:p>
            <a:pPr eaLnBrk="1" hangingPunct="1">
              <a:buFontTx/>
              <a:buNone/>
            </a:pPr>
            <a:r>
              <a:rPr lang="en-US" sz="3200" dirty="0" smtClean="0">
                <a:latin typeface="Arial Black" pitchFamily="34" charset="0"/>
              </a:rPr>
              <a:t>Gestalt psychology studied thinking, learning, and perception as a whole units, not analyzing experiences into parts </a:t>
            </a:r>
          </a:p>
          <a:p>
            <a:pPr eaLnBrk="1" hangingPunct="1">
              <a:buFontTx/>
              <a:buNone/>
            </a:pPr>
            <a:r>
              <a:rPr lang="en-US" sz="3200" dirty="0" smtClean="0">
                <a:solidFill>
                  <a:srgbClr val="339933"/>
                </a:solidFill>
                <a:latin typeface="Arial Black" pitchFamily="34" charset="0"/>
              </a:rPr>
              <a:t>   “The whole is greater than the sum of its parts.”</a:t>
            </a:r>
          </a:p>
        </p:txBody>
      </p:sp>
      <p:sp>
        <p:nvSpPr>
          <p:cNvPr id="22530" name="Rectangle 2"/>
          <p:cNvSpPr>
            <a:spLocks noGrp="1" noChangeArrowheads="1"/>
          </p:cNvSpPr>
          <p:nvPr>
            <p:ph type="title"/>
          </p:nvPr>
        </p:nvSpPr>
        <p:spPr/>
        <p:txBody>
          <a:bodyPr>
            <a:normAutofit fontScale="90000"/>
          </a:bodyPr>
          <a:lstStyle/>
          <a:p>
            <a:pPr eaLnBrk="1" fontAlgn="auto" hangingPunct="1">
              <a:spcAft>
                <a:spcPts val="0"/>
              </a:spcAft>
              <a:defRPr/>
            </a:pPr>
            <a:r>
              <a:rPr lang="en-US" sz="4000" dirty="0" smtClean="0">
                <a:solidFill>
                  <a:srgbClr val="002060"/>
                </a:solidFill>
                <a:latin typeface="Arial Black" pitchFamily="34" charset="0"/>
              </a:rPr>
              <a:t>History of Psychology (cont.)</a:t>
            </a:r>
          </a:p>
        </p:txBody>
      </p:sp>
    </p:spTree>
    <p:extLst>
      <p:ext uri="{BB962C8B-B14F-4D97-AF65-F5344CB8AC3E}">
        <p14:creationId xmlns:p14="http://schemas.microsoft.com/office/powerpoint/2010/main" val="228202946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22530"/>
                                        </p:tgtEl>
                                        <p:attrNameLst>
                                          <p:attrName>style.visibility</p:attrName>
                                        </p:attrNameLst>
                                      </p:cBhvr>
                                      <p:to>
                                        <p:strVal val="visible"/>
                                      </p:to>
                                    </p:set>
                                    <p:animEffect transition="in" filter="fade">
                                      <p:cBhvr>
                                        <p:cTn id="7" dur="500"/>
                                        <p:tgtEl>
                                          <p:spTgt spid="2253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1746">
                                            <p:txEl>
                                              <p:pRg st="0" end="0"/>
                                            </p:txEl>
                                          </p:spTgt>
                                        </p:tgtEl>
                                        <p:attrNameLst>
                                          <p:attrName>style.visibility</p:attrName>
                                        </p:attrNameLst>
                                      </p:cBhvr>
                                      <p:to>
                                        <p:strVal val="visible"/>
                                      </p:to>
                                    </p:set>
                                    <p:animEffect transition="in" filter="fade">
                                      <p:cBhvr>
                                        <p:cTn id="12" dur="500"/>
                                        <p:tgtEl>
                                          <p:spTgt spid="31746">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1746">
                                            <p:txEl>
                                              <p:pRg st="2" end="2"/>
                                            </p:txEl>
                                          </p:spTgt>
                                        </p:tgtEl>
                                        <p:attrNameLst>
                                          <p:attrName>style.visibility</p:attrName>
                                        </p:attrNameLst>
                                      </p:cBhvr>
                                      <p:to>
                                        <p:strVal val="visible"/>
                                      </p:to>
                                    </p:set>
                                    <p:animEffect transition="in" filter="fade">
                                      <p:cBhvr>
                                        <p:cTn id="17" dur="500"/>
                                        <p:tgtEl>
                                          <p:spTgt spid="3174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1746">
                                            <p:txEl>
                                              <p:pRg st="3" end="3"/>
                                            </p:txEl>
                                          </p:spTgt>
                                        </p:tgtEl>
                                        <p:attrNameLst>
                                          <p:attrName>style.visibility</p:attrName>
                                        </p:attrNameLst>
                                      </p:cBhvr>
                                      <p:to>
                                        <p:strVal val="visible"/>
                                      </p:to>
                                    </p:set>
                                    <p:animEffect transition="in" filter="fade">
                                      <p:cBhvr>
                                        <p:cTn id="22" dur="500"/>
                                        <p:tgtEl>
                                          <p:spTgt spid="3174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6" grpId="0" uiExpand="1" build="p"/>
    </p:bld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9698" name="Rectangle 3"/>
          <p:cNvSpPr>
            <a:spLocks noGrp="1" noChangeArrowheads="1"/>
          </p:cNvSpPr>
          <p:nvPr>
            <p:ph idx="1"/>
          </p:nvPr>
        </p:nvSpPr>
        <p:spPr>
          <a:xfrm>
            <a:off x="0" y="1905000"/>
            <a:ext cx="9144000" cy="4495800"/>
          </a:xfrm>
        </p:spPr>
        <p:txBody>
          <a:bodyPr/>
          <a:lstStyle/>
          <a:p>
            <a:pPr eaLnBrk="1" hangingPunct="1"/>
            <a:r>
              <a:rPr lang="en-US" sz="3200" dirty="0" smtClean="0">
                <a:solidFill>
                  <a:srgbClr val="FF0000"/>
                </a:solidFill>
                <a:latin typeface="Arial Black" pitchFamily="34" charset="0"/>
              </a:rPr>
              <a:t>5. Psychoanalytic</a:t>
            </a:r>
            <a:r>
              <a:rPr lang="en-US" sz="3200" dirty="0" smtClean="0">
                <a:solidFill>
                  <a:srgbClr val="CC0066"/>
                </a:solidFill>
                <a:latin typeface="Arial Black" pitchFamily="34" charset="0"/>
              </a:rPr>
              <a:t>: Freud</a:t>
            </a:r>
          </a:p>
          <a:p>
            <a:pPr lvl="1" eaLnBrk="1" hangingPunct="1"/>
            <a:r>
              <a:rPr lang="en-US" sz="3200" dirty="0" smtClean="0">
                <a:latin typeface="Arial Black" pitchFamily="34" charset="0"/>
              </a:rPr>
              <a:t>Our behavior is largely influenced by our</a:t>
            </a:r>
            <a:r>
              <a:rPr lang="en-US" sz="3200" dirty="0" smtClean="0">
                <a:solidFill>
                  <a:srgbClr val="C00000"/>
                </a:solidFill>
                <a:latin typeface="Arial Black" pitchFamily="34" charset="0"/>
              </a:rPr>
              <a:t> unconscious </a:t>
            </a:r>
            <a:r>
              <a:rPr lang="en-US" sz="3200" dirty="0" smtClean="0">
                <a:latin typeface="Arial Black" pitchFamily="34" charset="0"/>
              </a:rPr>
              <a:t>wishes, thoughts, and desires, especially </a:t>
            </a:r>
            <a:r>
              <a:rPr lang="en-US" sz="3200" dirty="0" smtClean="0">
                <a:solidFill>
                  <a:srgbClr val="C00000"/>
                </a:solidFill>
                <a:latin typeface="Arial Black" pitchFamily="34" charset="0"/>
              </a:rPr>
              <a:t>sex and aggression.  </a:t>
            </a:r>
          </a:p>
        </p:txBody>
      </p:sp>
      <p:sp>
        <p:nvSpPr>
          <p:cNvPr id="20482" name="Rectangle 2"/>
          <p:cNvSpPr>
            <a:spLocks noGrp="1" noChangeArrowheads="1"/>
          </p:cNvSpPr>
          <p:nvPr>
            <p:ph type="title"/>
          </p:nvPr>
        </p:nvSpPr>
        <p:spPr/>
        <p:txBody>
          <a:bodyPr/>
          <a:lstStyle/>
          <a:p>
            <a:pPr eaLnBrk="1" fontAlgn="auto" hangingPunct="1">
              <a:spcAft>
                <a:spcPts val="0"/>
              </a:spcAft>
              <a:defRPr/>
            </a:pPr>
            <a:r>
              <a:rPr lang="en-US" sz="3600" dirty="0" smtClean="0">
                <a:solidFill>
                  <a:srgbClr val="002060"/>
                </a:solidFill>
                <a:latin typeface="Arial Black" pitchFamily="34" charset="0"/>
              </a:rPr>
              <a:t>History of Psychology (cont.)</a:t>
            </a: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20482"/>
                                        </p:tgtEl>
                                        <p:attrNameLst>
                                          <p:attrName>style.visibility</p:attrName>
                                        </p:attrNameLst>
                                      </p:cBhvr>
                                      <p:to>
                                        <p:strVal val="visible"/>
                                      </p:to>
                                    </p:set>
                                    <p:animEffect transition="in" filter="fade">
                                      <p:cBhvr>
                                        <p:cTn id="7" dur="500"/>
                                        <p:tgtEl>
                                          <p:spTgt spid="2048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9698">
                                            <p:txEl>
                                              <p:pRg st="0" end="0"/>
                                            </p:txEl>
                                          </p:spTgt>
                                        </p:tgtEl>
                                        <p:attrNameLst>
                                          <p:attrName>style.visibility</p:attrName>
                                        </p:attrNameLst>
                                      </p:cBhvr>
                                      <p:to>
                                        <p:strVal val="visible"/>
                                      </p:to>
                                    </p:set>
                                    <p:animEffect transition="in" filter="fade">
                                      <p:cBhvr>
                                        <p:cTn id="12" dur="500"/>
                                        <p:tgtEl>
                                          <p:spTgt spid="29698">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9698">
                                            <p:txEl>
                                              <p:pRg st="1" end="1"/>
                                            </p:txEl>
                                          </p:spTgt>
                                        </p:tgtEl>
                                        <p:attrNameLst>
                                          <p:attrName>style.visibility</p:attrName>
                                        </p:attrNameLst>
                                      </p:cBhvr>
                                      <p:to>
                                        <p:strVal val="visible"/>
                                      </p:to>
                                    </p:set>
                                    <p:animEffect transition="in" filter="fade">
                                      <p:cBhvr>
                                        <p:cTn id="17" dur="500"/>
                                        <p:tgtEl>
                                          <p:spTgt spid="29698">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698" grpId="0" build="p"/>
    </p:bldLst>
  </p:timing>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3794" name="Rectangle 3"/>
          <p:cNvSpPr>
            <a:spLocks noGrp="1" noChangeArrowheads="1"/>
          </p:cNvSpPr>
          <p:nvPr>
            <p:ph idx="1"/>
          </p:nvPr>
        </p:nvSpPr>
        <p:spPr>
          <a:xfrm>
            <a:off x="0" y="838200"/>
            <a:ext cx="8686800" cy="5334000"/>
          </a:xfrm>
        </p:spPr>
        <p:txBody>
          <a:bodyPr/>
          <a:lstStyle/>
          <a:p>
            <a:pPr eaLnBrk="1" hangingPunct="1"/>
            <a:r>
              <a:rPr lang="en-US" sz="3200" dirty="0">
                <a:solidFill>
                  <a:srgbClr val="CC0066"/>
                </a:solidFill>
                <a:latin typeface="Arial Black" pitchFamily="34" charset="0"/>
              </a:rPr>
              <a:t>6</a:t>
            </a:r>
            <a:r>
              <a:rPr lang="en-US" sz="3200" dirty="0" smtClean="0">
                <a:solidFill>
                  <a:srgbClr val="CC0066"/>
                </a:solidFill>
                <a:latin typeface="Arial Black" pitchFamily="34" charset="0"/>
              </a:rPr>
              <a:t>. Humanistic Psychology: Rogers and Maslow</a:t>
            </a:r>
          </a:p>
          <a:p>
            <a:pPr eaLnBrk="1" hangingPunct="1"/>
            <a:r>
              <a:rPr lang="en-US" sz="3200" dirty="0" smtClean="0">
                <a:latin typeface="Arial Black" pitchFamily="34" charset="0"/>
              </a:rPr>
              <a:t>Each </a:t>
            </a:r>
            <a:r>
              <a:rPr lang="en-US" sz="3200" dirty="0">
                <a:latin typeface="Arial Black" pitchFamily="34" charset="0"/>
              </a:rPr>
              <a:t>person has </a:t>
            </a:r>
            <a:r>
              <a:rPr lang="en-US" sz="3200" dirty="0">
                <a:solidFill>
                  <a:srgbClr val="CC0066"/>
                </a:solidFill>
                <a:latin typeface="Arial Black" pitchFamily="34" charset="0"/>
              </a:rPr>
              <a:t>innate goodness and is able to make free </a:t>
            </a:r>
            <a:r>
              <a:rPr lang="en-US" sz="3200" dirty="0" smtClean="0">
                <a:solidFill>
                  <a:srgbClr val="CC0066"/>
                </a:solidFill>
                <a:latin typeface="Arial Black" pitchFamily="34" charset="0"/>
              </a:rPr>
              <a:t>choices </a:t>
            </a:r>
            <a:r>
              <a:rPr lang="en-US" sz="3200" dirty="0">
                <a:solidFill>
                  <a:srgbClr val="C00000"/>
                </a:solidFill>
                <a:latin typeface="Arial Black" pitchFamily="34" charset="0"/>
              </a:rPr>
              <a:t>(free will</a:t>
            </a:r>
            <a:r>
              <a:rPr lang="en-US" sz="3200" dirty="0" smtClean="0">
                <a:solidFill>
                  <a:srgbClr val="C00000"/>
                </a:solidFill>
                <a:latin typeface="Arial Black" pitchFamily="34" charset="0"/>
              </a:rPr>
              <a:t>).</a:t>
            </a:r>
            <a:r>
              <a:rPr lang="en-US" sz="3200" dirty="0" smtClean="0">
                <a:latin typeface="Arial Black" pitchFamily="34" charset="0"/>
              </a:rPr>
              <a:t> Contrast </a:t>
            </a:r>
            <a:r>
              <a:rPr lang="en-US" sz="3200" dirty="0">
                <a:latin typeface="Arial Black" pitchFamily="34" charset="0"/>
              </a:rPr>
              <a:t>with Skinner and </a:t>
            </a:r>
            <a:r>
              <a:rPr lang="en-US" sz="3200" dirty="0" smtClean="0">
                <a:latin typeface="Arial Black" pitchFamily="34" charset="0"/>
              </a:rPr>
              <a:t>Freud</a:t>
            </a:r>
            <a:r>
              <a:rPr lang="en-US" sz="3200" dirty="0">
                <a:latin typeface="Arial Black" pitchFamily="34" charset="0"/>
              </a:rPr>
              <a:t> </a:t>
            </a:r>
            <a:r>
              <a:rPr lang="en-US" sz="3200" dirty="0" smtClean="0">
                <a:latin typeface="Arial Black" pitchFamily="34" charset="0"/>
              </a:rPr>
              <a:t> </a:t>
            </a:r>
            <a:r>
              <a:rPr lang="en-US" sz="3200" dirty="0" smtClean="0">
                <a:solidFill>
                  <a:srgbClr val="C00000"/>
                </a:solidFill>
                <a:latin typeface="Arial Black" pitchFamily="34" charset="0"/>
              </a:rPr>
              <a:t>(determinism)</a:t>
            </a:r>
            <a:endParaRPr lang="en-US" sz="3200" dirty="0">
              <a:solidFill>
                <a:srgbClr val="C00000"/>
              </a:solidFill>
              <a:latin typeface="Arial Black" pitchFamily="34" charset="0"/>
            </a:endParaRPr>
          </a:p>
          <a:p>
            <a:pPr eaLnBrk="1" hangingPunct="1"/>
            <a:r>
              <a:rPr lang="en-US" sz="3200" dirty="0" smtClean="0">
                <a:latin typeface="Arial Black" pitchFamily="34" charset="0"/>
              </a:rPr>
              <a:t>We have psychological needs for love, self-esteem, creativity and spirituality.</a:t>
            </a:r>
          </a:p>
        </p:txBody>
      </p:sp>
      <p:sp>
        <p:nvSpPr>
          <p:cNvPr id="24578" name="Rectangle 2"/>
          <p:cNvSpPr>
            <a:spLocks noGrp="1" noChangeArrowheads="1"/>
          </p:cNvSpPr>
          <p:nvPr>
            <p:ph type="title"/>
          </p:nvPr>
        </p:nvSpPr>
        <p:spPr>
          <a:xfrm>
            <a:off x="457200" y="274638"/>
            <a:ext cx="8229600" cy="563562"/>
          </a:xfrm>
        </p:spPr>
        <p:txBody>
          <a:bodyPr>
            <a:normAutofit fontScale="90000"/>
          </a:bodyPr>
          <a:lstStyle/>
          <a:p>
            <a:pPr eaLnBrk="1" fontAlgn="auto" hangingPunct="1">
              <a:spcAft>
                <a:spcPts val="0"/>
              </a:spcAft>
              <a:defRPr/>
            </a:pPr>
            <a:r>
              <a:rPr lang="en-US" sz="4000" dirty="0" smtClean="0">
                <a:solidFill>
                  <a:schemeClr val="accent5"/>
                </a:solidFill>
                <a:latin typeface="Arial Black" pitchFamily="34" charset="0"/>
              </a:rPr>
              <a:t>History of Psychology (cont.)</a:t>
            </a: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24578"/>
                                        </p:tgtEl>
                                        <p:attrNameLst>
                                          <p:attrName>style.visibility</p:attrName>
                                        </p:attrNameLst>
                                      </p:cBhvr>
                                      <p:to>
                                        <p:strVal val="visible"/>
                                      </p:to>
                                    </p:set>
                                    <p:animEffect transition="in" filter="fade">
                                      <p:cBhvr>
                                        <p:cTn id="7" dur="500"/>
                                        <p:tgtEl>
                                          <p:spTgt spid="2457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3794">
                                            <p:txEl>
                                              <p:pRg st="0" end="0"/>
                                            </p:txEl>
                                          </p:spTgt>
                                        </p:tgtEl>
                                        <p:attrNameLst>
                                          <p:attrName>style.visibility</p:attrName>
                                        </p:attrNameLst>
                                      </p:cBhvr>
                                      <p:to>
                                        <p:strVal val="visible"/>
                                      </p:to>
                                    </p:set>
                                    <p:animEffect transition="in" filter="fade">
                                      <p:cBhvr>
                                        <p:cTn id="12" dur="500"/>
                                        <p:tgtEl>
                                          <p:spTgt spid="3379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3794">
                                            <p:txEl>
                                              <p:pRg st="1" end="1"/>
                                            </p:txEl>
                                          </p:spTgt>
                                        </p:tgtEl>
                                        <p:attrNameLst>
                                          <p:attrName>style.visibility</p:attrName>
                                        </p:attrNameLst>
                                      </p:cBhvr>
                                      <p:to>
                                        <p:strVal val="visible"/>
                                      </p:to>
                                    </p:set>
                                    <p:animEffect transition="in" filter="fade">
                                      <p:cBhvr>
                                        <p:cTn id="17" dur="500"/>
                                        <p:tgtEl>
                                          <p:spTgt spid="33794">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3794">
                                            <p:txEl>
                                              <p:pRg st="2" end="2"/>
                                            </p:txEl>
                                          </p:spTgt>
                                        </p:tgtEl>
                                        <p:attrNameLst>
                                          <p:attrName>style.visibility</p:attrName>
                                        </p:attrNameLst>
                                      </p:cBhvr>
                                      <p:to>
                                        <p:strVal val="visible"/>
                                      </p:to>
                                    </p:set>
                                    <p:animEffect transition="in" filter="fade">
                                      <p:cBhvr>
                                        <p:cTn id="22" dur="500"/>
                                        <p:tgtEl>
                                          <p:spTgt spid="3379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4" grpId="0" build="p"/>
    </p:bldLst>
  </p:timing>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3794" name="Rectangle 3"/>
          <p:cNvSpPr>
            <a:spLocks noGrp="1" noChangeArrowheads="1"/>
          </p:cNvSpPr>
          <p:nvPr>
            <p:ph idx="1"/>
          </p:nvPr>
        </p:nvSpPr>
        <p:spPr>
          <a:xfrm>
            <a:off x="0" y="914400"/>
            <a:ext cx="9144000" cy="5257800"/>
          </a:xfrm>
        </p:spPr>
        <p:txBody>
          <a:bodyPr/>
          <a:lstStyle/>
          <a:p>
            <a:pPr eaLnBrk="1" hangingPunct="1"/>
            <a:r>
              <a:rPr lang="en-US" sz="2800" dirty="0" smtClean="0">
                <a:solidFill>
                  <a:srgbClr val="FF0000"/>
                </a:solidFill>
                <a:latin typeface="Arial Black" pitchFamily="34" charset="0"/>
              </a:rPr>
              <a:t>1.  Biological Perspective </a:t>
            </a:r>
          </a:p>
          <a:p>
            <a:pPr marL="109537" indent="0" eaLnBrk="1" hangingPunct="1">
              <a:buNone/>
            </a:pPr>
            <a:r>
              <a:rPr lang="en-US" sz="2800" dirty="0" smtClean="0">
                <a:latin typeface="Arial Black" pitchFamily="34" charset="0"/>
              </a:rPr>
              <a:t>       Behavior is influenced by </a:t>
            </a:r>
            <a:r>
              <a:rPr lang="en-US" sz="2800" dirty="0" smtClean="0">
                <a:solidFill>
                  <a:srgbClr val="C00000"/>
                </a:solidFill>
                <a:latin typeface="Arial Black" pitchFamily="34" charset="0"/>
              </a:rPr>
              <a:t>brain and nervous system</a:t>
            </a:r>
            <a:r>
              <a:rPr lang="en-US" sz="2800" dirty="0" smtClean="0">
                <a:latin typeface="Arial Black" pitchFamily="34" charset="0"/>
              </a:rPr>
              <a:t> (biopsychology) </a:t>
            </a:r>
            <a:r>
              <a:rPr lang="en-US" sz="2800" dirty="0">
                <a:latin typeface="Arial Black" pitchFamily="34" charset="0"/>
              </a:rPr>
              <a:t>and </a:t>
            </a:r>
            <a:r>
              <a:rPr lang="en-US" sz="2800" dirty="0">
                <a:solidFill>
                  <a:srgbClr val="C00000"/>
                </a:solidFill>
                <a:latin typeface="Arial Black" pitchFamily="34" charset="0"/>
              </a:rPr>
              <a:t>evolution and </a:t>
            </a:r>
            <a:r>
              <a:rPr lang="en-US" sz="2800" dirty="0" smtClean="0">
                <a:solidFill>
                  <a:srgbClr val="C00000"/>
                </a:solidFill>
                <a:latin typeface="Arial Black" pitchFamily="34" charset="0"/>
              </a:rPr>
              <a:t>genetic  </a:t>
            </a:r>
            <a:r>
              <a:rPr lang="en-US" sz="2800" dirty="0" smtClean="0">
                <a:latin typeface="Arial Black" pitchFamily="34" charset="0"/>
              </a:rPr>
              <a:t>(evolutionary psychology) </a:t>
            </a:r>
            <a:endParaRPr lang="en-US" sz="2800" dirty="0" smtClean="0">
              <a:solidFill>
                <a:srgbClr val="C00000"/>
              </a:solidFill>
              <a:latin typeface="Arial Black" pitchFamily="34" charset="0"/>
            </a:endParaRPr>
          </a:p>
          <a:p>
            <a:pPr marL="109537" indent="0" eaLnBrk="1" hangingPunct="1">
              <a:buNone/>
            </a:pPr>
            <a:r>
              <a:rPr lang="en-US" sz="2800" dirty="0" smtClean="0">
                <a:solidFill>
                  <a:srgbClr val="FF0000"/>
                </a:solidFill>
                <a:latin typeface="Arial Black" pitchFamily="34" charset="0"/>
              </a:rPr>
              <a:t>  2.  Psychological Perspective</a:t>
            </a:r>
          </a:p>
          <a:p>
            <a:pPr marL="109537" indent="0" eaLnBrk="1" hangingPunct="1">
              <a:buNone/>
            </a:pPr>
            <a:r>
              <a:rPr lang="en-US" sz="2800" dirty="0">
                <a:latin typeface="Arial Black" pitchFamily="34" charset="0"/>
              </a:rPr>
              <a:t> </a:t>
            </a:r>
            <a:r>
              <a:rPr lang="en-US" sz="2800" dirty="0" smtClean="0">
                <a:latin typeface="Arial Black" pitchFamily="34" charset="0"/>
              </a:rPr>
              <a:t>      Include behaviorism, cognitive psychology, psychodynamic approach, and humanism  </a:t>
            </a:r>
          </a:p>
          <a:p>
            <a:pPr marL="109537" indent="0" eaLnBrk="1" hangingPunct="1">
              <a:buNone/>
            </a:pPr>
            <a:r>
              <a:rPr lang="en-US" sz="2800" dirty="0">
                <a:solidFill>
                  <a:srgbClr val="FF0000"/>
                </a:solidFill>
                <a:latin typeface="Arial Black" pitchFamily="34" charset="0"/>
              </a:rPr>
              <a:t> </a:t>
            </a:r>
            <a:r>
              <a:rPr lang="en-US" sz="2800" dirty="0" smtClean="0">
                <a:solidFill>
                  <a:srgbClr val="FF0000"/>
                </a:solidFill>
                <a:latin typeface="Arial Black" pitchFamily="34" charset="0"/>
              </a:rPr>
              <a:t> 3. Sociocultural Perspective</a:t>
            </a:r>
          </a:p>
          <a:p>
            <a:pPr marL="109537" indent="0" eaLnBrk="1" hangingPunct="1">
              <a:buNone/>
            </a:pPr>
            <a:r>
              <a:rPr lang="en-US" sz="2800" dirty="0">
                <a:latin typeface="Arial Black" pitchFamily="34" charset="0"/>
              </a:rPr>
              <a:t> </a:t>
            </a:r>
            <a:r>
              <a:rPr lang="en-US" sz="2800" dirty="0" smtClean="0">
                <a:latin typeface="Arial Black" pitchFamily="34" charset="0"/>
              </a:rPr>
              <a:t>      Behavior is influenced by social and cultural environment </a:t>
            </a:r>
            <a:endParaRPr lang="en-US" sz="2800" dirty="0">
              <a:latin typeface="Arial Black" pitchFamily="34" charset="0"/>
            </a:endParaRPr>
          </a:p>
          <a:p>
            <a:pPr marL="109537" indent="0" eaLnBrk="1" hangingPunct="1">
              <a:buNone/>
            </a:pPr>
            <a:endParaRPr lang="en-US" sz="3200" dirty="0" smtClean="0">
              <a:latin typeface="Arial Black" pitchFamily="34" charset="0"/>
            </a:endParaRPr>
          </a:p>
          <a:p>
            <a:pPr marL="109537" indent="0" eaLnBrk="1" hangingPunct="1">
              <a:buNone/>
            </a:pPr>
            <a:endParaRPr lang="en-US" sz="3200" dirty="0" smtClean="0">
              <a:latin typeface="Arial Black" pitchFamily="34" charset="0"/>
            </a:endParaRPr>
          </a:p>
        </p:txBody>
      </p:sp>
      <p:sp>
        <p:nvSpPr>
          <p:cNvPr id="24578" name="Rectangle 2"/>
          <p:cNvSpPr>
            <a:spLocks noGrp="1" noChangeArrowheads="1"/>
          </p:cNvSpPr>
          <p:nvPr>
            <p:ph type="title"/>
          </p:nvPr>
        </p:nvSpPr>
        <p:spPr>
          <a:xfrm>
            <a:off x="0" y="0"/>
            <a:ext cx="9372600" cy="838200"/>
          </a:xfrm>
        </p:spPr>
        <p:txBody>
          <a:bodyPr>
            <a:noAutofit/>
          </a:bodyPr>
          <a:lstStyle/>
          <a:p>
            <a:pPr eaLnBrk="1" fontAlgn="auto" hangingPunct="1">
              <a:spcAft>
                <a:spcPts val="0"/>
              </a:spcAft>
              <a:defRPr/>
            </a:pPr>
            <a:r>
              <a:rPr lang="en-US" sz="2800" dirty="0" smtClean="0">
                <a:solidFill>
                  <a:schemeClr val="accent5"/>
                </a:solidFill>
                <a:latin typeface="Arial Black" pitchFamily="34" charset="0"/>
              </a:rPr>
              <a:t>Psychology Today: Three Complimentary Perspective on Behavior</a:t>
            </a:r>
          </a:p>
        </p:txBody>
      </p:sp>
    </p:spTree>
    <p:extLst>
      <p:ext uri="{BB962C8B-B14F-4D97-AF65-F5344CB8AC3E}">
        <p14:creationId xmlns:p14="http://schemas.microsoft.com/office/powerpoint/2010/main" val="353130992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24578"/>
                                        </p:tgtEl>
                                        <p:attrNameLst>
                                          <p:attrName>style.visibility</p:attrName>
                                        </p:attrNameLst>
                                      </p:cBhvr>
                                      <p:to>
                                        <p:strVal val="visible"/>
                                      </p:to>
                                    </p:set>
                                    <p:animEffect transition="in" filter="fade">
                                      <p:cBhvr>
                                        <p:cTn id="7" dur="500"/>
                                        <p:tgtEl>
                                          <p:spTgt spid="2457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3794">
                                            <p:txEl>
                                              <p:pRg st="0" end="0"/>
                                            </p:txEl>
                                          </p:spTgt>
                                        </p:tgtEl>
                                        <p:attrNameLst>
                                          <p:attrName>style.visibility</p:attrName>
                                        </p:attrNameLst>
                                      </p:cBhvr>
                                      <p:to>
                                        <p:strVal val="visible"/>
                                      </p:to>
                                    </p:set>
                                    <p:animEffect transition="in" filter="fade">
                                      <p:cBhvr>
                                        <p:cTn id="12" dur="500"/>
                                        <p:tgtEl>
                                          <p:spTgt spid="3379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3794">
                                            <p:txEl>
                                              <p:pRg st="1" end="1"/>
                                            </p:txEl>
                                          </p:spTgt>
                                        </p:tgtEl>
                                        <p:attrNameLst>
                                          <p:attrName>style.visibility</p:attrName>
                                        </p:attrNameLst>
                                      </p:cBhvr>
                                      <p:to>
                                        <p:strVal val="visible"/>
                                      </p:to>
                                    </p:set>
                                    <p:animEffect transition="in" filter="fade">
                                      <p:cBhvr>
                                        <p:cTn id="17" dur="500"/>
                                        <p:tgtEl>
                                          <p:spTgt spid="33794">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3794">
                                            <p:txEl>
                                              <p:pRg st="2" end="2"/>
                                            </p:txEl>
                                          </p:spTgt>
                                        </p:tgtEl>
                                        <p:attrNameLst>
                                          <p:attrName>style.visibility</p:attrName>
                                        </p:attrNameLst>
                                      </p:cBhvr>
                                      <p:to>
                                        <p:strVal val="visible"/>
                                      </p:to>
                                    </p:set>
                                    <p:animEffect transition="in" filter="fade">
                                      <p:cBhvr>
                                        <p:cTn id="22" dur="500"/>
                                        <p:tgtEl>
                                          <p:spTgt spid="33794">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3794">
                                            <p:txEl>
                                              <p:pRg st="3" end="3"/>
                                            </p:txEl>
                                          </p:spTgt>
                                        </p:tgtEl>
                                        <p:attrNameLst>
                                          <p:attrName>style.visibility</p:attrName>
                                        </p:attrNameLst>
                                      </p:cBhvr>
                                      <p:to>
                                        <p:strVal val="visible"/>
                                      </p:to>
                                    </p:set>
                                    <p:animEffect transition="in" filter="fade">
                                      <p:cBhvr>
                                        <p:cTn id="27" dur="500"/>
                                        <p:tgtEl>
                                          <p:spTgt spid="33794">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3794">
                                            <p:txEl>
                                              <p:pRg st="4" end="4"/>
                                            </p:txEl>
                                          </p:spTgt>
                                        </p:tgtEl>
                                        <p:attrNameLst>
                                          <p:attrName>style.visibility</p:attrName>
                                        </p:attrNameLst>
                                      </p:cBhvr>
                                      <p:to>
                                        <p:strVal val="visible"/>
                                      </p:to>
                                    </p:set>
                                    <p:animEffect transition="in" filter="fade">
                                      <p:cBhvr>
                                        <p:cTn id="32" dur="500"/>
                                        <p:tgtEl>
                                          <p:spTgt spid="33794">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3794">
                                            <p:txEl>
                                              <p:pRg st="5" end="5"/>
                                            </p:txEl>
                                          </p:spTgt>
                                        </p:tgtEl>
                                        <p:attrNameLst>
                                          <p:attrName>style.visibility</p:attrName>
                                        </p:attrNameLst>
                                      </p:cBhvr>
                                      <p:to>
                                        <p:strVal val="visible"/>
                                      </p:to>
                                    </p:set>
                                    <p:animEffect transition="in" filter="fade">
                                      <p:cBhvr>
                                        <p:cTn id="37" dur="500"/>
                                        <p:tgtEl>
                                          <p:spTgt spid="33794">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4" grpId="0" build="p"/>
    </p:bldLst>
  </p:timing>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67618" name="Rectangle 2"/>
          <p:cNvSpPr>
            <a:spLocks noGrp="1" noChangeArrowheads="1"/>
          </p:cNvSpPr>
          <p:nvPr>
            <p:ph type="title"/>
          </p:nvPr>
        </p:nvSpPr>
        <p:spPr>
          <a:xfrm>
            <a:off x="0" y="0"/>
            <a:ext cx="9144000" cy="1066800"/>
          </a:xfrm>
        </p:spPr>
        <p:txBody>
          <a:bodyPr/>
          <a:lstStyle/>
          <a:p>
            <a:pPr eaLnBrk="1" fontAlgn="auto" hangingPunct="1">
              <a:spcAft>
                <a:spcPts val="0"/>
              </a:spcAft>
              <a:defRPr/>
            </a:pPr>
            <a:r>
              <a:rPr lang="en-US" sz="3200" dirty="0" smtClean="0">
                <a:solidFill>
                  <a:schemeClr val="accent4"/>
                </a:solidFill>
                <a:latin typeface="Arial Black" pitchFamily="34" charset="0"/>
              </a:rPr>
              <a:t>What are the major specialties in psychology?</a:t>
            </a:r>
          </a:p>
        </p:txBody>
      </p:sp>
      <p:sp>
        <p:nvSpPr>
          <p:cNvPr id="367619" name="Rectangle 3"/>
          <p:cNvSpPr>
            <a:spLocks noGrp="1" noChangeArrowheads="1"/>
          </p:cNvSpPr>
          <p:nvPr>
            <p:ph type="body" sz="half" idx="1"/>
          </p:nvPr>
        </p:nvSpPr>
        <p:spPr>
          <a:xfrm>
            <a:off x="0" y="1219200"/>
            <a:ext cx="9144000" cy="5181600"/>
          </a:xfrm>
        </p:spPr>
        <p:txBody>
          <a:bodyPr/>
          <a:lstStyle/>
          <a:p>
            <a:pPr eaLnBrk="1" hangingPunct="1"/>
            <a:r>
              <a:rPr lang="en-US" sz="3200" b="1" dirty="0">
                <a:solidFill>
                  <a:srgbClr val="FF0000"/>
                </a:solidFill>
                <a:latin typeface="Arial Black" pitchFamily="34" charset="0"/>
              </a:rPr>
              <a:t>1</a:t>
            </a:r>
            <a:r>
              <a:rPr lang="en-US" sz="3200" b="1" dirty="0" smtClean="0">
                <a:solidFill>
                  <a:srgbClr val="FF0000"/>
                </a:solidFill>
                <a:latin typeface="Arial Black" pitchFamily="34" charset="0"/>
              </a:rPr>
              <a:t>. </a:t>
            </a:r>
            <a:r>
              <a:rPr lang="en-US" sz="3200" dirty="0" smtClean="0">
                <a:solidFill>
                  <a:srgbClr val="FF0000"/>
                </a:solidFill>
                <a:latin typeface="Arial Black" pitchFamily="34" charset="0"/>
                <a:ea typeface="GungsuhChe" pitchFamily="49" charset="-127"/>
              </a:rPr>
              <a:t>Counseling </a:t>
            </a:r>
            <a:r>
              <a:rPr lang="en-US" sz="3200" dirty="0">
                <a:solidFill>
                  <a:srgbClr val="FF0000"/>
                </a:solidFill>
                <a:latin typeface="Arial Black" pitchFamily="34" charset="0"/>
                <a:ea typeface="GungsuhChe" pitchFamily="49" charset="-127"/>
              </a:rPr>
              <a:t>Psychology</a:t>
            </a:r>
            <a:r>
              <a:rPr lang="en-US" sz="3200" dirty="0">
                <a:solidFill>
                  <a:srgbClr val="FF0000"/>
                </a:solidFill>
                <a:latin typeface="Arial Black" pitchFamily="34" charset="0"/>
              </a:rPr>
              <a:t> </a:t>
            </a:r>
            <a:endParaRPr lang="en-US" sz="3200" dirty="0" smtClean="0">
              <a:solidFill>
                <a:srgbClr val="FF0000"/>
              </a:solidFill>
              <a:latin typeface="Arial Black" pitchFamily="34" charset="0"/>
            </a:endParaRPr>
          </a:p>
          <a:p>
            <a:pPr eaLnBrk="1" hangingPunct="1"/>
            <a:r>
              <a:rPr lang="en-US" sz="3200" dirty="0" smtClean="0">
                <a:latin typeface="Arial Black" pitchFamily="34" charset="0"/>
              </a:rPr>
              <a:t>focuses </a:t>
            </a:r>
            <a:r>
              <a:rPr lang="en-US" sz="3200" dirty="0">
                <a:latin typeface="Arial Black" pitchFamily="34" charset="0"/>
              </a:rPr>
              <a:t>primarily on educational, social and career </a:t>
            </a:r>
            <a:r>
              <a:rPr lang="en-US" sz="3200" dirty="0" smtClean="0">
                <a:latin typeface="Arial Black" pitchFamily="34" charset="0"/>
              </a:rPr>
              <a:t>adjustment</a:t>
            </a:r>
          </a:p>
          <a:p>
            <a:pPr marL="621792" lvl="1" eaLnBrk="1" fontAlgn="auto" hangingPunct="1">
              <a:spcBef>
                <a:spcPts val="324"/>
              </a:spcBef>
              <a:spcAft>
                <a:spcPts val="0"/>
              </a:spcAft>
              <a:buFontTx/>
              <a:buNone/>
              <a:defRPr/>
            </a:pPr>
            <a:r>
              <a:rPr lang="en-US" sz="3200" b="1" dirty="0" smtClean="0">
                <a:solidFill>
                  <a:srgbClr val="FF0000"/>
                </a:solidFill>
                <a:latin typeface="Arial Black" pitchFamily="34" charset="0"/>
              </a:rPr>
              <a:t>2. </a:t>
            </a:r>
            <a:r>
              <a:rPr lang="en-US" sz="3200" b="1" dirty="0" smtClean="0">
                <a:solidFill>
                  <a:srgbClr val="FF0000"/>
                </a:solidFill>
                <a:effectLst>
                  <a:outerShdw blurRad="38100" dist="38100" dir="2700000" algn="tl">
                    <a:srgbClr val="C0C0C0"/>
                  </a:outerShdw>
                </a:effectLst>
                <a:latin typeface="Arial Black" pitchFamily="34" charset="0"/>
              </a:rPr>
              <a:t>Clinical </a:t>
            </a:r>
            <a:r>
              <a:rPr lang="en-US" sz="3200" b="1" dirty="0">
                <a:solidFill>
                  <a:srgbClr val="FF0000"/>
                </a:solidFill>
                <a:effectLst>
                  <a:outerShdw blurRad="38100" dist="38100" dir="2700000" algn="tl">
                    <a:srgbClr val="C0C0C0"/>
                  </a:outerShdw>
                </a:effectLst>
                <a:latin typeface="Arial Black" pitchFamily="34" charset="0"/>
              </a:rPr>
              <a:t>psychology</a:t>
            </a:r>
          </a:p>
          <a:p>
            <a:pPr marL="859536" lvl="2" eaLnBrk="1" fontAlgn="auto" hangingPunct="1">
              <a:spcAft>
                <a:spcPts val="0"/>
              </a:spcAft>
              <a:buFont typeface="Wingdings 2"/>
              <a:buChar char=""/>
              <a:defRPr/>
            </a:pPr>
            <a:r>
              <a:rPr lang="en-US" sz="3200" dirty="0">
                <a:latin typeface="Arial Black" pitchFamily="34" charset="0"/>
              </a:rPr>
              <a:t>Study, diagnosis and treatment of psychological disorders</a:t>
            </a:r>
          </a:p>
          <a:p>
            <a:pPr lvl="1" eaLnBrk="1" hangingPunct="1">
              <a:buFontTx/>
              <a:buNone/>
            </a:pPr>
            <a:r>
              <a:rPr lang="en-US" sz="3200" b="1" dirty="0" smtClean="0">
                <a:solidFill>
                  <a:srgbClr val="FF0000"/>
                </a:solidFill>
                <a:latin typeface="Arial Black" pitchFamily="34" charset="0"/>
              </a:rPr>
              <a:t>3. </a:t>
            </a:r>
            <a:r>
              <a:rPr lang="en-US" sz="3200" b="1" dirty="0">
                <a:solidFill>
                  <a:srgbClr val="FF0000"/>
                </a:solidFill>
                <a:latin typeface="Arial Black" pitchFamily="34" charset="0"/>
              </a:rPr>
              <a:t>Clinical neuropsychology</a:t>
            </a:r>
          </a:p>
          <a:p>
            <a:pPr lvl="2" eaLnBrk="1" hangingPunct="1"/>
            <a:r>
              <a:rPr lang="en-US" sz="3200" dirty="0">
                <a:latin typeface="Arial Black" pitchFamily="34" charset="0"/>
              </a:rPr>
              <a:t>Focuses on relationships between biological factors and psychological disorders</a:t>
            </a:r>
          </a:p>
          <a:p>
            <a:pPr eaLnBrk="1" hangingPunct="1"/>
            <a:endParaRPr lang="th-TH" sz="3200" dirty="0">
              <a:latin typeface="Arial Black" pitchFamily="34" charset="0"/>
            </a:endParaRPr>
          </a:p>
          <a:p>
            <a:pPr eaLnBrk="1" hangingPunct="1"/>
            <a:endParaRPr lang="en-US" sz="3200" dirty="0" smtClean="0">
              <a:latin typeface="Arial Black" pitchFamily="34" charset="0"/>
            </a:endParaRPr>
          </a:p>
        </p:txBody>
      </p:sp>
      <p:pic>
        <p:nvPicPr>
          <p:cNvPr id="367620" name="Picture 4" descr="nervous sytem colo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10600" y="381000"/>
            <a:ext cx="681038" cy="434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8645916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ntr" presetSubtype="5" fill="hold" nodeType="withEffect">
                                  <p:stCondLst>
                                    <p:cond delay="0"/>
                                  </p:stCondLst>
                                  <p:childTnLst>
                                    <p:set>
                                      <p:cBhvr>
                                        <p:cTn id="6" dur="1" fill="hold">
                                          <p:stCondLst>
                                            <p:cond delay="0"/>
                                          </p:stCondLst>
                                        </p:cTn>
                                        <p:tgtEl>
                                          <p:spTgt spid="367620"/>
                                        </p:tgtEl>
                                        <p:attrNameLst>
                                          <p:attrName>style.visibility</p:attrName>
                                        </p:attrNameLst>
                                      </p:cBhvr>
                                      <p:to>
                                        <p:strVal val="visible"/>
                                      </p:to>
                                    </p:set>
                                    <p:animEffect transition="in" filter="checkerboard(down)">
                                      <p:cBhvr>
                                        <p:cTn id="7" dur="500"/>
                                        <p:tgtEl>
                                          <p:spTgt spid="367620"/>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367618"/>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nodeType="clickEffect">
                                  <p:stCondLst>
                                    <p:cond delay="0"/>
                                  </p:stCondLst>
                                  <p:childTnLst>
                                    <p:set>
                                      <p:cBhvr>
                                        <p:cTn id="15" dur="1" fill="hold">
                                          <p:stCondLst>
                                            <p:cond delay="0"/>
                                          </p:stCondLst>
                                        </p:cTn>
                                        <p:tgtEl>
                                          <p:spTgt spid="367619">
                                            <p:txEl>
                                              <p:pRg st="0" end="0"/>
                                            </p:txEl>
                                          </p:spTgt>
                                        </p:tgtEl>
                                        <p:attrNameLst>
                                          <p:attrName>style.visibility</p:attrName>
                                        </p:attrNameLst>
                                      </p:cBhvr>
                                      <p:to>
                                        <p:strVal val="visible"/>
                                      </p:to>
                                    </p:set>
                                  </p:childTnLst>
                                </p:cTn>
                              </p:par>
                              <p:par>
                                <p:cTn id="16" presetID="1" presetClass="entr" presetSubtype="0" fill="hold" nodeType="withEffect">
                                  <p:stCondLst>
                                    <p:cond delay="0"/>
                                  </p:stCondLst>
                                  <p:childTnLst>
                                    <p:set>
                                      <p:cBhvr>
                                        <p:cTn id="17" dur="1" fill="hold">
                                          <p:stCondLst>
                                            <p:cond delay="0"/>
                                          </p:stCondLst>
                                        </p:cTn>
                                        <p:tgtEl>
                                          <p:spTgt spid="367619">
                                            <p:txEl>
                                              <p:pRg st="1" end="1"/>
                                            </p:txEl>
                                          </p:spTgt>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nodeType="clickEffect">
                                  <p:stCondLst>
                                    <p:cond delay="0"/>
                                  </p:stCondLst>
                                  <p:childTnLst>
                                    <p:set>
                                      <p:cBhvr>
                                        <p:cTn id="21" dur="1" fill="hold">
                                          <p:stCondLst>
                                            <p:cond delay="0"/>
                                          </p:stCondLst>
                                        </p:cTn>
                                        <p:tgtEl>
                                          <p:spTgt spid="367619">
                                            <p:txEl>
                                              <p:pRg st="2" end="2"/>
                                            </p:txEl>
                                          </p:spTgt>
                                        </p:tgtEl>
                                        <p:attrNameLst>
                                          <p:attrName>style.visibility</p:attrName>
                                        </p:attrNameLst>
                                      </p:cBhvr>
                                      <p:to>
                                        <p:strVal val="visible"/>
                                      </p:to>
                                    </p:set>
                                  </p:childTnLst>
                                </p:cTn>
                              </p:par>
                              <p:par>
                                <p:cTn id="22" presetID="1" presetClass="entr" presetSubtype="0" fill="hold" nodeType="withEffect">
                                  <p:stCondLst>
                                    <p:cond delay="0"/>
                                  </p:stCondLst>
                                  <p:childTnLst>
                                    <p:set>
                                      <p:cBhvr>
                                        <p:cTn id="23" dur="1" fill="hold">
                                          <p:stCondLst>
                                            <p:cond delay="0"/>
                                          </p:stCondLst>
                                        </p:cTn>
                                        <p:tgtEl>
                                          <p:spTgt spid="367619">
                                            <p:txEl>
                                              <p:pRg st="3" end="3"/>
                                            </p:txEl>
                                          </p:spTgt>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nodeType="clickEffect">
                                  <p:stCondLst>
                                    <p:cond delay="0"/>
                                  </p:stCondLst>
                                  <p:childTnLst>
                                    <p:set>
                                      <p:cBhvr>
                                        <p:cTn id="27" dur="1" fill="hold">
                                          <p:stCondLst>
                                            <p:cond delay="0"/>
                                          </p:stCondLst>
                                        </p:cTn>
                                        <p:tgtEl>
                                          <p:spTgt spid="367619">
                                            <p:txEl>
                                              <p:pRg st="4" end="4"/>
                                            </p:txEl>
                                          </p:spTgt>
                                        </p:tgtEl>
                                        <p:attrNameLst>
                                          <p:attrName>style.visibility</p:attrName>
                                        </p:attrNameLst>
                                      </p:cBhvr>
                                      <p:to>
                                        <p:strVal val="visible"/>
                                      </p:to>
                                    </p:set>
                                  </p:childTnLst>
                                </p:cTn>
                              </p:par>
                              <p:par>
                                <p:cTn id="28" presetID="1" presetClass="entr" presetSubtype="0" fill="hold" nodeType="withEffect">
                                  <p:stCondLst>
                                    <p:cond delay="0"/>
                                  </p:stCondLst>
                                  <p:childTnLst>
                                    <p:set>
                                      <p:cBhvr>
                                        <p:cTn id="29" dur="1" fill="hold">
                                          <p:stCondLst>
                                            <p:cond delay="0"/>
                                          </p:stCondLst>
                                        </p:cTn>
                                        <p:tgtEl>
                                          <p:spTgt spid="367619">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7618" grpId="0"/>
    </p:bldLst>
  </p:timing>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67618" name="Rectangle 2"/>
          <p:cNvSpPr>
            <a:spLocks noGrp="1" noChangeArrowheads="1"/>
          </p:cNvSpPr>
          <p:nvPr>
            <p:ph type="title"/>
          </p:nvPr>
        </p:nvSpPr>
        <p:spPr>
          <a:xfrm>
            <a:off x="0" y="0"/>
            <a:ext cx="9144000" cy="1066800"/>
          </a:xfrm>
        </p:spPr>
        <p:txBody>
          <a:bodyPr/>
          <a:lstStyle/>
          <a:p>
            <a:pPr eaLnBrk="1" fontAlgn="auto" hangingPunct="1">
              <a:spcAft>
                <a:spcPts val="0"/>
              </a:spcAft>
              <a:defRPr/>
            </a:pPr>
            <a:r>
              <a:rPr lang="en-US" sz="3200" dirty="0" smtClean="0">
                <a:solidFill>
                  <a:schemeClr val="accent4"/>
                </a:solidFill>
                <a:latin typeface="Arial Black" pitchFamily="34" charset="0"/>
              </a:rPr>
              <a:t>What are the major specialties in psychology? (cont.)</a:t>
            </a:r>
          </a:p>
        </p:txBody>
      </p:sp>
      <p:sp>
        <p:nvSpPr>
          <p:cNvPr id="367619" name="Rectangle 3"/>
          <p:cNvSpPr>
            <a:spLocks noGrp="1" noChangeArrowheads="1"/>
          </p:cNvSpPr>
          <p:nvPr>
            <p:ph type="body" sz="half" idx="1"/>
          </p:nvPr>
        </p:nvSpPr>
        <p:spPr>
          <a:xfrm>
            <a:off x="0" y="1219200"/>
            <a:ext cx="9144000" cy="5181600"/>
          </a:xfrm>
        </p:spPr>
        <p:txBody>
          <a:bodyPr/>
          <a:lstStyle/>
          <a:p>
            <a:pPr marL="621792" lvl="1" eaLnBrk="1" fontAlgn="auto" hangingPunct="1">
              <a:spcBef>
                <a:spcPts val="324"/>
              </a:spcBef>
              <a:spcAft>
                <a:spcPts val="0"/>
              </a:spcAft>
              <a:buFontTx/>
              <a:buNone/>
              <a:defRPr/>
            </a:pPr>
            <a:r>
              <a:rPr lang="en-US" sz="3200" b="1" dirty="0" smtClean="0">
                <a:solidFill>
                  <a:srgbClr val="FF0000"/>
                </a:solidFill>
                <a:latin typeface="Arial Black" pitchFamily="34" charset="0"/>
              </a:rPr>
              <a:t>4. </a:t>
            </a:r>
            <a:r>
              <a:rPr lang="en-US" sz="3200" b="1" dirty="0" smtClean="0">
                <a:solidFill>
                  <a:srgbClr val="FF0000"/>
                </a:solidFill>
                <a:effectLst>
                  <a:outerShdw blurRad="38100" dist="38100" dir="2700000" algn="tl">
                    <a:srgbClr val="C0C0C0"/>
                  </a:outerShdw>
                </a:effectLst>
                <a:latin typeface="Arial Black" pitchFamily="34" charset="0"/>
              </a:rPr>
              <a:t>Cognitive </a:t>
            </a:r>
            <a:r>
              <a:rPr lang="en-US" sz="3200" b="1" dirty="0">
                <a:solidFill>
                  <a:srgbClr val="FF0000"/>
                </a:solidFill>
                <a:effectLst>
                  <a:outerShdw blurRad="38100" dist="38100" dir="2700000" algn="tl">
                    <a:srgbClr val="C0C0C0"/>
                  </a:outerShdw>
                </a:effectLst>
                <a:latin typeface="Arial Black" pitchFamily="34" charset="0"/>
              </a:rPr>
              <a:t>psychology</a:t>
            </a:r>
          </a:p>
          <a:p>
            <a:pPr marL="630936" lvl="2" indent="0" eaLnBrk="1" fontAlgn="auto" hangingPunct="1">
              <a:spcAft>
                <a:spcPts val="0"/>
              </a:spcAft>
              <a:buNone/>
              <a:defRPr/>
            </a:pPr>
            <a:r>
              <a:rPr lang="en-US" sz="3200" dirty="0" smtClean="0">
                <a:latin typeface="Arial Black" pitchFamily="34" charset="0"/>
              </a:rPr>
              <a:t>   Study human thinking and information processing abilities.</a:t>
            </a:r>
          </a:p>
          <a:p>
            <a:pPr eaLnBrk="1" hangingPunct="1">
              <a:buFontTx/>
              <a:buNone/>
            </a:pPr>
            <a:r>
              <a:rPr lang="en-US" sz="3200" dirty="0" smtClean="0">
                <a:solidFill>
                  <a:srgbClr val="FF0000"/>
                </a:solidFill>
                <a:latin typeface="Arial Black" pitchFamily="34" charset="0"/>
              </a:rPr>
              <a:t>   5. </a:t>
            </a:r>
            <a:r>
              <a:rPr lang="en-US" sz="3200" b="1" dirty="0" smtClean="0">
                <a:solidFill>
                  <a:srgbClr val="FF0000"/>
                </a:solidFill>
                <a:latin typeface="Arial Black" pitchFamily="34" charset="0"/>
              </a:rPr>
              <a:t>Cross-cultural </a:t>
            </a:r>
            <a:r>
              <a:rPr lang="en-US" sz="3200" b="1" dirty="0">
                <a:solidFill>
                  <a:srgbClr val="FF0000"/>
                </a:solidFill>
                <a:latin typeface="Arial Black" pitchFamily="34" charset="0"/>
              </a:rPr>
              <a:t>psychology</a:t>
            </a:r>
          </a:p>
          <a:p>
            <a:pPr marL="630238" lvl="2" indent="0" eaLnBrk="1" hangingPunct="1">
              <a:buNone/>
            </a:pPr>
            <a:r>
              <a:rPr lang="en-US" sz="3200" dirty="0" smtClean="0">
                <a:latin typeface="Arial Black" pitchFamily="34" charset="0"/>
              </a:rPr>
              <a:t>	Focuses </a:t>
            </a:r>
            <a:r>
              <a:rPr lang="en-US" sz="3200" dirty="0">
                <a:latin typeface="Arial Black" pitchFamily="34" charset="0"/>
              </a:rPr>
              <a:t>on the similarities and differences in psychological functioning across cultures and </a:t>
            </a:r>
            <a:endParaRPr lang="en-US" sz="3200" dirty="0" smtClean="0">
              <a:latin typeface="Arial Black" pitchFamily="34" charset="0"/>
            </a:endParaRPr>
          </a:p>
          <a:p>
            <a:pPr marL="630238" lvl="2" indent="0" eaLnBrk="1" hangingPunct="1">
              <a:buNone/>
            </a:pPr>
            <a:r>
              <a:rPr lang="en-US" sz="3200" dirty="0" smtClean="0">
                <a:latin typeface="Arial Black" pitchFamily="34" charset="0"/>
              </a:rPr>
              <a:t>ethnic </a:t>
            </a:r>
            <a:r>
              <a:rPr lang="en-US" sz="3200" dirty="0">
                <a:latin typeface="Arial Black" pitchFamily="34" charset="0"/>
              </a:rPr>
              <a:t>groups </a:t>
            </a:r>
          </a:p>
          <a:p>
            <a:pPr marL="630936" lvl="2" indent="0" eaLnBrk="1" fontAlgn="auto" hangingPunct="1">
              <a:spcAft>
                <a:spcPts val="0"/>
              </a:spcAft>
              <a:buNone/>
              <a:defRPr/>
            </a:pPr>
            <a:endParaRPr lang="en-US" sz="4000" dirty="0" smtClean="0">
              <a:latin typeface="Arial Black" pitchFamily="34" charset="0"/>
            </a:endParaRPr>
          </a:p>
          <a:p>
            <a:pPr marL="630936" lvl="2" indent="0" eaLnBrk="1" fontAlgn="auto" hangingPunct="1">
              <a:spcAft>
                <a:spcPts val="0"/>
              </a:spcAft>
              <a:buNone/>
              <a:defRPr/>
            </a:pPr>
            <a:endParaRPr lang="en-US" sz="3600" dirty="0" smtClean="0">
              <a:latin typeface="Arial Black" pitchFamily="34" charset="0"/>
            </a:endParaRPr>
          </a:p>
        </p:txBody>
      </p:sp>
    </p:spTree>
    <p:extLst>
      <p:ext uri="{BB962C8B-B14F-4D97-AF65-F5344CB8AC3E}">
        <p14:creationId xmlns:p14="http://schemas.microsoft.com/office/powerpoint/2010/main" val="276456305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6761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67619">
                                            <p:txEl>
                                              <p:pRg st="0" end="0"/>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67619">
                                            <p:txEl>
                                              <p:pRg st="1" end="1"/>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67619">
                                            <p:txEl>
                                              <p:pRg st="2" end="2"/>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67619">
                                            <p:txEl>
                                              <p:pRg st="3" end="3"/>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67619">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7618" grpId="0"/>
    </p:bldLst>
  </p:timing>
</p:sld>
</file>

<file path=ppt/slides/slide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67618" name="Rectangle 2"/>
          <p:cNvSpPr>
            <a:spLocks noGrp="1" noChangeArrowheads="1"/>
          </p:cNvSpPr>
          <p:nvPr>
            <p:ph type="title"/>
          </p:nvPr>
        </p:nvSpPr>
        <p:spPr>
          <a:xfrm>
            <a:off x="0" y="0"/>
            <a:ext cx="9144000" cy="1066800"/>
          </a:xfrm>
        </p:spPr>
        <p:txBody>
          <a:bodyPr/>
          <a:lstStyle/>
          <a:p>
            <a:pPr eaLnBrk="1" fontAlgn="auto" hangingPunct="1">
              <a:spcAft>
                <a:spcPts val="0"/>
              </a:spcAft>
              <a:defRPr/>
            </a:pPr>
            <a:r>
              <a:rPr lang="en-US" sz="3200" dirty="0" smtClean="0">
                <a:solidFill>
                  <a:schemeClr val="accent4"/>
                </a:solidFill>
                <a:latin typeface="Arial Black" pitchFamily="34" charset="0"/>
              </a:rPr>
              <a:t>What are the major specialties in psychology? (cont.)</a:t>
            </a:r>
          </a:p>
        </p:txBody>
      </p:sp>
      <p:sp>
        <p:nvSpPr>
          <p:cNvPr id="367619" name="Rectangle 3"/>
          <p:cNvSpPr>
            <a:spLocks noGrp="1" noChangeArrowheads="1"/>
          </p:cNvSpPr>
          <p:nvPr>
            <p:ph type="body" sz="half" idx="1"/>
          </p:nvPr>
        </p:nvSpPr>
        <p:spPr>
          <a:xfrm>
            <a:off x="0" y="1219200"/>
            <a:ext cx="9144000" cy="5181600"/>
          </a:xfrm>
        </p:spPr>
        <p:txBody>
          <a:bodyPr/>
          <a:lstStyle/>
          <a:p>
            <a:pPr marL="621792" lvl="1" eaLnBrk="1" fontAlgn="auto" hangingPunct="1">
              <a:spcBef>
                <a:spcPts val="324"/>
              </a:spcBef>
              <a:spcAft>
                <a:spcPts val="0"/>
              </a:spcAft>
              <a:buFontTx/>
              <a:buNone/>
              <a:defRPr/>
            </a:pPr>
            <a:r>
              <a:rPr lang="en-US" sz="3200" b="1" dirty="0">
                <a:solidFill>
                  <a:srgbClr val="FF0000"/>
                </a:solidFill>
                <a:latin typeface="Arial Black" pitchFamily="34" charset="0"/>
              </a:rPr>
              <a:t>7</a:t>
            </a:r>
            <a:r>
              <a:rPr lang="en-US" sz="3200" b="1" dirty="0" smtClean="0">
                <a:solidFill>
                  <a:srgbClr val="FF0000"/>
                </a:solidFill>
                <a:latin typeface="Arial Black" pitchFamily="34" charset="0"/>
              </a:rPr>
              <a:t>. </a:t>
            </a:r>
            <a:r>
              <a:rPr lang="en-US" sz="3200" b="1" dirty="0" smtClean="0">
                <a:solidFill>
                  <a:srgbClr val="FF0000"/>
                </a:solidFill>
                <a:effectLst>
                  <a:outerShdw blurRad="38100" dist="38100" dir="2700000" algn="tl">
                    <a:srgbClr val="C0C0C0"/>
                  </a:outerShdw>
                </a:effectLst>
                <a:latin typeface="Arial Black" pitchFamily="34" charset="0"/>
              </a:rPr>
              <a:t>Health </a:t>
            </a:r>
            <a:r>
              <a:rPr lang="en-US" sz="3200" b="1" dirty="0">
                <a:solidFill>
                  <a:srgbClr val="FF0000"/>
                </a:solidFill>
                <a:effectLst>
                  <a:outerShdw blurRad="38100" dist="38100" dir="2700000" algn="tl">
                    <a:srgbClr val="C0C0C0"/>
                  </a:outerShdw>
                </a:effectLst>
                <a:latin typeface="Arial Black" pitchFamily="34" charset="0"/>
              </a:rPr>
              <a:t>psychology</a:t>
            </a:r>
          </a:p>
          <a:p>
            <a:pPr marL="859536" lvl="2" eaLnBrk="1" fontAlgn="auto" hangingPunct="1">
              <a:spcAft>
                <a:spcPts val="0"/>
              </a:spcAft>
              <a:buFont typeface="Wingdings 2"/>
              <a:buChar char=""/>
              <a:defRPr/>
            </a:pPr>
            <a:r>
              <a:rPr lang="en-US" sz="3200" dirty="0" smtClean="0">
                <a:latin typeface="Arial Black" pitchFamily="34" charset="0"/>
              </a:rPr>
              <a:t>Explores relationship between psychological factors and physical ailments or disease</a:t>
            </a:r>
          </a:p>
          <a:p>
            <a:pPr marL="859536" lvl="2" eaLnBrk="1" fontAlgn="auto" hangingPunct="1">
              <a:spcAft>
                <a:spcPts val="0"/>
              </a:spcAft>
              <a:buFont typeface="Wingdings 2"/>
              <a:buChar char=""/>
              <a:defRPr/>
            </a:pPr>
            <a:endParaRPr lang="en-US" sz="3200" dirty="0">
              <a:solidFill>
                <a:srgbClr val="FF0000"/>
              </a:solidFill>
              <a:latin typeface="Arial Black" pitchFamily="34" charset="0"/>
            </a:endParaRPr>
          </a:p>
          <a:p>
            <a:pPr marL="1145286" lvl="2" indent="-514350" eaLnBrk="1" fontAlgn="auto" hangingPunct="1">
              <a:spcAft>
                <a:spcPts val="0"/>
              </a:spcAft>
              <a:buAutoNum type="arabicPeriod" startAt="8"/>
              <a:defRPr/>
            </a:pPr>
            <a:r>
              <a:rPr lang="en-US" sz="3200" dirty="0" smtClean="0">
                <a:solidFill>
                  <a:srgbClr val="FF0000"/>
                </a:solidFill>
                <a:latin typeface="Arial Black" pitchFamily="34" charset="0"/>
              </a:rPr>
              <a:t>Industrial </a:t>
            </a:r>
            <a:r>
              <a:rPr lang="en-US" sz="3200" dirty="0">
                <a:solidFill>
                  <a:srgbClr val="FF0000"/>
                </a:solidFill>
                <a:latin typeface="Arial Black" pitchFamily="34" charset="0"/>
              </a:rPr>
              <a:t>and Organizational Psychology </a:t>
            </a:r>
            <a:endParaRPr lang="en-US" sz="3200" dirty="0" smtClean="0">
              <a:solidFill>
                <a:srgbClr val="FF0000"/>
              </a:solidFill>
              <a:latin typeface="Arial Black" pitchFamily="34" charset="0"/>
            </a:endParaRPr>
          </a:p>
          <a:p>
            <a:pPr marL="630936" lvl="2" indent="0" eaLnBrk="1" fontAlgn="auto" hangingPunct="1">
              <a:spcAft>
                <a:spcPts val="0"/>
              </a:spcAft>
              <a:buNone/>
              <a:defRPr/>
            </a:pPr>
            <a:r>
              <a:rPr lang="en-US" sz="3200" dirty="0">
                <a:latin typeface="Arial Black" pitchFamily="34" charset="0"/>
              </a:rPr>
              <a:t>	</a:t>
            </a:r>
            <a:r>
              <a:rPr lang="en-US" sz="3200" dirty="0" smtClean="0">
                <a:latin typeface="Arial Black" pitchFamily="34" charset="0"/>
              </a:rPr>
              <a:t> Select job applicants, train employees, improve environments and human relations in organizations	</a:t>
            </a:r>
            <a:endParaRPr lang="en-US" sz="4000" dirty="0" smtClean="0">
              <a:latin typeface="Arial Black" pitchFamily="34" charset="0"/>
            </a:endParaRPr>
          </a:p>
          <a:p>
            <a:pPr marL="630936" lvl="2" indent="0" eaLnBrk="1" fontAlgn="auto" hangingPunct="1">
              <a:spcAft>
                <a:spcPts val="0"/>
              </a:spcAft>
              <a:buNone/>
              <a:defRPr/>
            </a:pPr>
            <a:endParaRPr lang="en-US" sz="3600" dirty="0" smtClean="0">
              <a:latin typeface="Arial Black" pitchFamily="34" charset="0"/>
            </a:endParaRPr>
          </a:p>
        </p:txBody>
      </p:sp>
    </p:spTree>
    <p:extLst>
      <p:ext uri="{BB962C8B-B14F-4D97-AF65-F5344CB8AC3E}">
        <p14:creationId xmlns:p14="http://schemas.microsoft.com/office/powerpoint/2010/main" val="47105402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nodeType="withEffect">
                                  <p:stCondLst>
                                    <p:cond delay="0"/>
                                  </p:stCondLst>
                                  <p:childTnLst>
                                    <p:set>
                                      <p:cBhvr>
                                        <p:cTn id="6" dur="1" fill="hold">
                                          <p:stCondLst>
                                            <p:cond delay="0"/>
                                          </p:stCondLst>
                                        </p:cTn>
                                        <p:tgtEl>
                                          <p:spTgt spid="367618"/>
                                        </p:tgtEl>
                                        <p:attrNameLst>
                                          <p:attrName>style.visibility</p:attrName>
                                        </p:attrNameLst>
                                      </p:cBhvr>
                                      <p:to>
                                        <p:strVal val="visible"/>
                                      </p:to>
                                    </p:set>
                                    <p:anim calcmode="lin" valueType="num">
                                      <p:cBhvr>
                                        <p:cTn id="7" dur="1000" fill="hold"/>
                                        <p:tgtEl>
                                          <p:spTgt spid="367618"/>
                                        </p:tgtEl>
                                        <p:attrNameLst>
                                          <p:attrName>ppt_x</p:attrName>
                                        </p:attrNameLst>
                                      </p:cBhvr>
                                      <p:tavLst>
                                        <p:tav tm="0">
                                          <p:val>
                                            <p:strVal val="#ppt_x-.2"/>
                                          </p:val>
                                        </p:tav>
                                        <p:tav tm="100000">
                                          <p:val>
                                            <p:strVal val="#ppt_x"/>
                                          </p:val>
                                        </p:tav>
                                      </p:tavLst>
                                    </p:anim>
                                    <p:anim calcmode="lin" valueType="num">
                                      <p:cBhvr>
                                        <p:cTn id="8" dur="1000" fill="hold"/>
                                        <p:tgtEl>
                                          <p:spTgt spid="367618"/>
                                        </p:tgtEl>
                                        <p:attrNameLst>
                                          <p:attrName>ppt_y</p:attrName>
                                        </p:attrNameLst>
                                      </p:cBhvr>
                                      <p:tavLst>
                                        <p:tav tm="0">
                                          <p:val>
                                            <p:strVal val="#ppt_y"/>
                                          </p:val>
                                        </p:tav>
                                        <p:tav tm="100000">
                                          <p:val>
                                            <p:strVal val="#ppt_y"/>
                                          </p:val>
                                        </p:tav>
                                      </p:tavLst>
                                    </p:anim>
                                    <p:animEffect transition="in" filter="wipe(right)" prLst="gradientSize: 0.1">
                                      <p:cBhvr>
                                        <p:cTn id="9" dur="1000"/>
                                        <p:tgtEl>
                                          <p:spTgt spid="367618"/>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44" presetClass="entr" presetSubtype="0" fill="hold" grpId="0" nodeType="clickEffect">
                                  <p:stCondLst>
                                    <p:cond delay="0"/>
                                  </p:stCondLst>
                                  <p:childTnLst>
                                    <p:set>
                                      <p:cBhvr>
                                        <p:cTn id="13" dur="1" fill="hold">
                                          <p:stCondLst>
                                            <p:cond delay="0"/>
                                          </p:stCondLst>
                                        </p:cTn>
                                        <p:tgtEl>
                                          <p:spTgt spid="367619">
                                            <p:txEl>
                                              <p:pRg st="0" end="0"/>
                                            </p:txEl>
                                          </p:spTgt>
                                        </p:tgtEl>
                                        <p:attrNameLst>
                                          <p:attrName>style.visibility</p:attrName>
                                        </p:attrNameLst>
                                      </p:cBhvr>
                                      <p:to>
                                        <p:strVal val="visible"/>
                                      </p:to>
                                    </p:set>
                                    <p:animEffect transition="in" filter="fade">
                                      <p:cBhvr>
                                        <p:cTn id="14" dur="500"/>
                                        <p:tgtEl>
                                          <p:spTgt spid="367619">
                                            <p:txEl>
                                              <p:pRg st="0" end="0"/>
                                            </p:txEl>
                                          </p:spTgt>
                                        </p:tgtEl>
                                      </p:cBhvr>
                                    </p:animEffect>
                                    <p:anim calcmode="lin" valueType="num">
                                      <p:cBhvr>
                                        <p:cTn id="15" dur="500" fill="hold"/>
                                        <p:tgtEl>
                                          <p:spTgt spid="367619">
                                            <p:txEl>
                                              <p:pRg st="0" end="0"/>
                                            </p:txEl>
                                          </p:spTgt>
                                        </p:tgtEl>
                                        <p:attrNameLst>
                                          <p:attrName>ppt_x</p:attrName>
                                        </p:attrNameLst>
                                      </p:cBhvr>
                                      <p:tavLst>
                                        <p:tav tm="0">
                                          <p:val>
                                            <p:strVal val="#ppt_x"/>
                                          </p:val>
                                        </p:tav>
                                        <p:tav tm="100000">
                                          <p:val>
                                            <p:strVal val="#ppt_x"/>
                                          </p:val>
                                        </p:tav>
                                      </p:tavLst>
                                    </p:anim>
                                    <p:anim calcmode="lin" valueType="num">
                                      <p:cBhvr>
                                        <p:cTn id="16" dur="500" fill="hold"/>
                                        <p:tgtEl>
                                          <p:spTgt spid="367619">
                                            <p:txEl>
                                              <p:pRg st="0" end="0"/>
                                            </p:txEl>
                                          </p:spTgt>
                                        </p:tgtEl>
                                        <p:attrNameLst>
                                          <p:attrName>ppt_y</p:attrName>
                                        </p:attrNameLst>
                                      </p:cBhvr>
                                      <p:tavLst>
                                        <p:tav tm="0">
                                          <p:val>
                                            <p:strVal val="#ppt_y+.05"/>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67619">
                                            <p:txEl>
                                              <p:pRg st="1" end="1"/>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367619">
                                            <p:txEl>
                                              <p:pRg st="3" end="3"/>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367619">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7619" grpId="0" uiExpand="1"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3"/>
          <p:cNvSpPr>
            <a:spLocks noGrp="1" noChangeArrowheads="1"/>
          </p:cNvSpPr>
          <p:nvPr>
            <p:ph idx="1"/>
          </p:nvPr>
        </p:nvSpPr>
        <p:spPr>
          <a:xfrm>
            <a:off x="685800" y="1143000"/>
            <a:ext cx="7772400" cy="4953000"/>
          </a:xfrm>
        </p:spPr>
        <p:txBody>
          <a:bodyPr/>
          <a:lstStyle/>
          <a:p>
            <a:pPr eaLnBrk="1" hangingPunct="1"/>
            <a:r>
              <a:rPr lang="en-US" b="1" dirty="0" smtClean="0">
                <a:solidFill>
                  <a:srgbClr val="FF0000"/>
                </a:solidFill>
                <a:latin typeface="Arial Black" pitchFamily="34" charset="0"/>
              </a:rPr>
              <a:t>Clinical psychologist </a:t>
            </a:r>
          </a:p>
          <a:p>
            <a:pPr marL="109537" indent="0" eaLnBrk="1" hangingPunct="1">
              <a:buNone/>
            </a:pPr>
            <a:endParaRPr lang="en-US" b="1" dirty="0" smtClean="0">
              <a:solidFill>
                <a:srgbClr val="800000"/>
              </a:solidFill>
              <a:latin typeface="Arial Black" pitchFamily="34" charset="0"/>
            </a:endParaRPr>
          </a:p>
          <a:p>
            <a:pPr eaLnBrk="1" hangingPunct="1"/>
            <a:r>
              <a:rPr lang="en-US" b="1" dirty="0" smtClean="0">
                <a:solidFill>
                  <a:srgbClr val="FF0000"/>
                </a:solidFill>
                <a:latin typeface="Arial Black" pitchFamily="34" charset="0"/>
              </a:rPr>
              <a:t>Psychiatrists</a:t>
            </a:r>
            <a:r>
              <a:rPr lang="en-US" b="1" dirty="0" smtClean="0">
                <a:solidFill>
                  <a:srgbClr val="800000"/>
                </a:solidFill>
                <a:latin typeface="Arial Black" pitchFamily="34" charset="0"/>
              </a:rPr>
              <a:t>: M.D.; </a:t>
            </a:r>
            <a:r>
              <a:rPr lang="en-US" b="1" dirty="0" smtClean="0">
                <a:solidFill>
                  <a:srgbClr val="3366CC"/>
                </a:solidFill>
                <a:latin typeface="Arial Black" pitchFamily="34" charset="0"/>
              </a:rPr>
              <a:t>usually use medications to treat problems</a:t>
            </a:r>
            <a:r>
              <a:rPr lang="en-US" b="1" dirty="0" smtClean="0">
                <a:solidFill>
                  <a:srgbClr val="800000"/>
                </a:solidFill>
                <a:latin typeface="Arial Black" pitchFamily="34" charset="0"/>
              </a:rPr>
              <a:t>; generally </a:t>
            </a:r>
            <a:r>
              <a:rPr lang="en-US" b="1" dirty="0" smtClean="0">
                <a:solidFill>
                  <a:srgbClr val="3366CC"/>
                </a:solidFill>
                <a:latin typeface="Arial Black" pitchFamily="34" charset="0"/>
              </a:rPr>
              <a:t>do not</a:t>
            </a:r>
            <a:r>
              <a:rPr lang="en-US" b="1" dirty="0" smtClean="0">
                <a:solidFill>
                  <a:srgbClr val="800000"/>
                </a:solidFill>
                <a:latin typeface="Arial Black" pitchFamily="34" charset="0"/>
              </a:rPr>
              <a:t> have extensive training in </a:t>
            </a:r>
            <a:r>
              <a:rPr lang="en-US" b="1" dirty="0" smtClean="0">
                <a:solidFill>
                  <a:srgbClr val="3366CC"/>
                </a:solidFill>
                <a:latin typeface="Arial Black" pitchFamily="34" charset="0"/>
              </a:rPr>
              <a:t>providing “talk” therapy</a:t>
            </a:r>
          </a:p>
          <a:p>
            <a:pPr marL="109537" indent="0" eaLnBrk="1" hangingPunct="1">
              <a:buNone/>
            </a:pPr>
            <a:endParaRPr lang="en-US" b="1" dirty="0" smtClean="0">
              <a:solidFill>
                <a:srgbClr val="3366CC"/>
              </a:solidFill>
              <a:latin typeface="Arial Black" pitchFamily="34" charset="0"/>
            </a:endParaRPr>
          </a:p>
          <a:p>
            <a:pPr eaLnBrk="1" hangingPunct="1"/>
            <a:r>
              <a:rPr lang="en-US" b="1" dirty="0" smtClean="0">
                <a:solidFill>
                  <a:srgbClr val="FF0000"/>
                </a:solidFill>
                <a:latin typeface="Arial Black" pitchFamily="34" charset="0"/>
              </a:rPr>
              <a:t>Psychoanalysts</a:t>
            </a:r>
            <a:r>
              <a:rPr lang="en-US" b="1" dirty="0" smtClean="0">
                <a:solidFill>
                  <a:srgbClr val="D60093"/>
                </a:solidFill>
                <a:latin typeface="Arial Black" pitchFamily="34" charset="0"/>
              </a:rPr>
              <a:t>:  Receive additional training post-Ph.D. or M.D. at an institute for </a:t>
            </a:r>
            <a:r>
              <a:rPr lang="en-US" b="1" dirty="0" smtClean="0">
                <a:solidFill>
                  <a:srgbClr val="3366CC"/>
                </a:solidFill>
                <a:latin typeface="Arial Black" pitchFamily="34" charset="0"/>
              </a:rPr>
              <a:t>psychoanalysis</a:t>
            </a:r>
            <a:endParaRPr lang="en-US" sz="3800" dirty="0" smtClean="0">
              <a:solidFill>
                <a:srgbClr val="3366CC"/>
              </a:solidFill>
            </a:endParaRPr>
          </a:p>
        </p:txBody>
      </p:sp>
      <p:sp>
        <p:nvSpPr>
          <p:cNvPr id="41986" name="Rectangle 2"/>
          <p:cNvSpPr>
            <a:spLocks noGrp="1" noChangeArrowheads="1"/>
          </p:cNvSpPr>
          <p:nvPr>
            <p:ph type="title"/>
          </p:nvPr>
        </p:nvSpPr>
        <p:spPr>
          <a:xfrm>
            <a:off x="152400" y="304800"/>
            <a:ext cx="8305800" cy="609600"/>
          </a:xfrm>
        </p:spPr>
        <p:txBody>
          <a:bodyPr>
            <a:normAutofit fontScale="90000"/>
          </a:bodyPr>
          <a:lstStyle/>
          <a:p>
            <a:pPr eaLnBrk="1" fontAlgn="auto" hangingPunct="1">
              <a:spcAft>
                <a:spcPts val="0"/>
              </a:spcAft>
              <a:defRPr/>
            </a:pPr>
            <a:r>
              <a:rPr lang="en-US" sz="4000" dirty="0" smtClean="0">
                <a:solidFill>
                  <a:srgbClr val="002060"/>
                </a:solidFill>
                <a:latin typeface="Arial Black" pitchFamily="34" charset="0"/>
              </a:rPr>
              <a:t>More Helping Professionals</a:t>
            </a:r>
            <a:endParaRPr lang="en-US" sz="5100" dirty="0" smtClean="0">
              <a:solidFill>
                <a:srgbClr val="002060"/>
              </a:solidFill>
            </a:endParaRP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sz="3600" b="1" dirty="0" smtClean="0">
                <a:latin typeface="Arial" pitchFamily="34" charset="0"/>
                <a:cs typeface="Arial" pitchFamily="34" charset="0"/>
              </a:rPr>
              <a:t>1.  Experimental </a:t>
            </a:r>
            <a:r>
              <a:rPr lang="en-US" sz="3600" b="1" dirty="0" smtClean="0">
                <a:latin typeface="Arial" pitchFamily="34" charset="0"/>
                <a:cs typeface="Arial" pitchFamily="34" charset="0"/>
              </a:rPr>
              <a:t>Research</a:t>
            </a:r>
          </a:p>
          <a:p>
            <a:pPr marL="109537" indent="0">
              <a:buNone/>
            </a:pPr>
            <a:endParaRPr lang="en-US" sz="3600" b="1" dirty="0" smtClean="0">
              <a:latin typeface="Arial" pitchFamily="34" charset="0"/>
              <a:cs typeface="Arial" pitchFamily="34" charset="0"/>
            </a:endParaRPr>
          </a:p>
          <a:p>
            <a:r>
              <a:rPr lang="en-US" sz="3600" b="1" dirty="0" smtClean="0">
                <a:latin typeface="Arial" pitchFamily="34" charset="0"/>
                <a:cs typeface="Arial" pitchFamily="34" charset="0"/>
              </a:rPr>
              <a:t>2.  </a:t>
            </a:r>
            <a:r>
              <a:rPr lang="en-US" sz="3600" b="1" dirty="0" err="1" smtClean="0">
                <a:latin typeface="Arial" pitchFamily="34" charset="0"/>
                <a:cs typeface="Arial" pitchFamily="34" charset="0"/>
              </a:rPr>
              <a:t>Nonexperimental</a:t>
            </a:r>
            <a:r>
              <a:rPr lang="en-US" sz="3600" b="1" dirty="0" smtClean="0">
                <a:latin typeface="Arial" pitchFamily="34" charset="0"/>
                <a:cs typeface="Arial" pitchFamily="34" charset="0"/>
              </a:rPr>
              <a:t> Research</a:t>
            </a:r>
            <a:endParaRPr lang="th-TH" sz="3600" b="1" dirty="0">
              <a:latin typeface="Arial" pitchFamily="34" charset="0"/>
            </a:endParaRPr>
          </a:p>
        </p:txBody>
      </p:sp>
      <p:sp>
        <p:nvSpPr>
          <p:cNvPr id="3" name="Title 2"/>
          <p:cNvSpPr>
            <a:spLocks noGrp="1"/>
          </p:cNvSpPr>
          <p:nvPr>
            <p:ph type="title"/>
          </p:nvPr>
        </p:nvSpPr>
        <p:spPr/>
        <p:txBody>
          <a:bodyPr>
            <a:normAutofit fontScale="90000"/>
          </a:bodyPr>
          <a:lstStyle/>
          <a:p>
            <a:r>
              <a:rPr lang="en-US" dirty="0" smtClean="0">
                <a:solidFill>
                  <a:srgbClr val="002060"/>
                </a:solidFill>
                <a:latin typeface="Arial" pitchFamily="34" charset="0"/>
                <a:cs typeface="Arial" pitchFamily="34" charset="0"/>
              </a:rPr>
              <a:t>Types of Psychological Research</a:t>
            </a:r>
            <a:endParaRPr lang="th-TH" dirty="0">
              <a:solidFill>
                <a:srgbClr val="002060"/>
              </a:solidFill>
              <a:latin typeface="Arial" pitchFamily="34" charset="0"/>
            </a:endParaRPr>
          </a:p>
        </p:txBody>
      </p:sp>
    </p:spTree>
    <p:extLst>
      <p:ext uri="{BB962C8B-B14F-4D97-AF65-F5344CB8AC3E}">
        <p14:creationId xmlns:p14="http://schemas.microsoft.com/office/powerpoint/2010/main" val="421173375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44067" name="Rectangle 3"/>
          <p:cNvSpPr>
            <a:spLocks noGrp="1" noChangeArrowheads="1"/>
          </p:cNvSpPr>
          <p:nvPr>
            <p:ph idx="1"/>
          </p:nvPr>
        </p:nvSpPr>
        <p:spPr/>
        <p:txBody>
          <a:bodyPr/>
          <a:lstStyle/>
          <a:p>
            <a:pPr eaLnBrk="1" hangingPunct="1">
              <a:lnSpc>
                <a:spcPct val="80000"/>
              </a:lnSpc>
            </a:pPr>
            <a:r>
              <a:rPr lang="th-TH" sz="3600" dirty="0" smtClean="0">
                <a:latin typeface="Arial Black" pitchFamily="34" charset="0"/>
              </a:rPr>
              <a:t>A study in which the investigator manipulates at least one variable </a:t>
            </a:r>
            <a:r>
              <a:rPr lang="th-TH" sz="3600" dirty="0" smtClean="0">
                <a:solidFill>
                  <a:srgbClr val="C00000"/>
                </a:solidFill>
                <a:latin typeface="Arial Black" pitchFamily="34" charset="0"/>
              </a:rPr>
              <a:t>(independent variable)  </a:t>
            </a:r>
            <a:r>
              <a:rPr lang="th-TH" sz="3600" dirty="0" smtClean="0">
                <a:latin typeface="Arial Black" pitchFamily="34" charset="0"/>
              </a:rPr>
              <a:t>while measuring at least one other variable </a:t>
            </a:r>
            <a:r>
              <a:rPr lang="th-TH" sz="3600" dirty="0" smtClean="0">
                <a:solidFill>
                  <a:srgbClr val="C00000"/>
                </a:solidFill>
                <a:latin typeface="Arial Black" pitchFamily="34" charset="0"/>
              </a:rPr>
              <a:t>(dependent variable)  </a:t>
            </a:r>
          </a:p>
        </p:txBody>
      </p:sp>
      <p:sp>
        <p:nvSpPr>
          <p:cNvPr id="344066" name="Rectangle 2"/>
          <p:cNvSpPr>
            <a:spLocks noGrp="1" noChangeArrowheads="1"/>
          </p:cNvSpPr>
          <p:nvPr>
            <p:ph type="title"/>
          </p:nvPr>
        </p:nvSpPr>
        <p:spPr/>
        <p:txBody>
          <a:bodyPr>
            <a:normAutofit fontScale="90000"/>
          </a:bodyPr>
          <a:lstStyle/>
          <a:p>
            <a:pPr eaLnBrk="1" fontAlgn="auto" hangingPunct="1">
              <a:spcAft>
                <a:spcPts val="0"/>
              </a:spcAft>
              <a:defRPr/>
            </a:pPr>
            <a:r>
              <a:rPr lang="en-US" sz="4000" dirty="0" smtClean="0">
                <a:solidFill>
                  <a:srgbClr val="002060"/>
                </a:solidFill>
                <a:latin typeface="Arial Black" pitchFamily="34" charset="0"/>
              </a:rPr>
              <a:t>The Psychology Experiment –Where cause meets the effect</a:t>
            </a:r>
            <a:endParaRPr lang="th-TH" sz="4000" dirty="0" smtClean="0">
              <a:solidFill>
                <a:srgbClr val="002060"/>
              </a:solidFill>
              <a:latin typeface="Arial Black" pitchFamily="34" charset="0"/>
            </a:endParaRPr>
          </a:p>
        </p:txBody>
      </p:sp>
    </p:spTree>
    <p:extLst>
      <p:ext uri="{BB962C8B-B14F-4D97-AF65-F5344CB8AC3E}">
        <p14:creationId xmlns:p14="http://schemas.microsoft.com/office/powerpoint/2010/main" val="214422525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 fill="hold" nodeType="afterEffect">
                                  <p:stCondLst>
                                    <p:cond delay="0"/>
                                  </p:stCondLst>
                                  <p:childTnLst>
                                    <p:set>
                                      <p:cBhvr>
                                        <p:cTn id="6" dur="1" fill="hold">
                                          <p:stCondLst>
                                            <p:cond delay="0"/>
                                          </p:stCondLst>
                                        </p:cTn>
                                        <p:tgtEl>
                                          <p:spTgt spid="344066"/>
                                        </p:tgtEl>
                                        <p:attrNameLst>
                                          <p:attrName>style.visibility</p:attrName>
                                        </p:attrNameLst>
                                      </p:cBhvr>
                                      <p:to>
                                        <p:strVal val="visible"/>
                                      </p:to>
                                    </p:set>
                                    <p:anim calcmode="lin" valueType="num">
                                      <p:cBhvr additive="base">
                                        <p:cTn id="7" dur="500" fill="hold"/>
                                        <p:tgtEl>
                                          <p:spTgt spid="344066"/>
                                        </p:tgtEl>
                                        <p:attrNameLst>
                                          <p:attrName>ppt_x</p:attrName>
                                        </p:attrNameLst>
                                      </p:cBhvr>
                                      <p:tavLst>
                                        <p:tav tm="0">
                                          <p:val>
                                            <p:strVal val="#ppt_x"/>
                                          </p:val>
                                        </p:tav>
                                        <p:tav tm="100000">
                                          <p:val>
                                            <p:strVal val="#ppt_x"/>
                                          </p:val>
                                        </p:tav>
                                      </p:tavLst>
                                    </p:anim>
                                    <p:anim calcmode="lin" valueType="num">
                                      <p:cBhvr additive="base">
                                        <p:cTn id="8" dur="500" fill="hold"/>
                                        <p:tgtEl>
                                          <p:spTgt spid="344066"/>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44067">
                                            <p:txEl>
                                              <p:pRg st="0" end="0"/>
                                            </p:txEl>
                                          </p:spTgt>
                                        </p:tgtEl>
                                        <p:attrNameLst>
                                          <p:attrName>style.visibility</p:attrName>
                                        </p:attrNameLst>
                                      </p:cBhvr>
                                      <p:to>
                                        <p:strVal val="visible"/>
                                      </p:to>
                                    </p:set>
                                    <p:anim calcmode="lin" valueType="num">
                                      <p:cBhvr additive="base">
                                        <p:cTn id="13" dur="500" fill="hold"/>
                                        <p:tgtEl>
                                          <p:spTgt spid="344067">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44067">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4067" grpId="0" build="p" autoUpdateAnimBg="0"/>
    </p:bldLst>
  </p:timing>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45091" name="Rectangle 3"/>
          <p:cNvSpPr>
            <a:spLocks noGrp="1" noChangeArrowheads="1"/>
          </p:cNvSpPr>
          <p:nvPr>
            <p:ph idx="4294967295"/>
          </p:nvPr>
        </p:nvSpPr>
        <p:spPr/>
        <p:txBody>
          <a:bodyPr/>
          <a:lstStyle/>
          <a:p>
            <a:pPr eaLnBrk="1" hangingPunct="1"/>
            <a:r>
              <a:rPr lang="th-TH" sz="4000" dirty="0" smtClean="0">
                <a:latin typeface="Arial Black" pitchFamily="34" charset="0"/>
              </a:rPr>
              <a:t/>
            </a:r>
            <a:br>
              <a:rPr lang="th-TH" sz="4000" dirty="0" smtClean="0">
                <a:latin typeface="Arial Black" pitchFamily="34" charset="0"/>
              </a:rPr>
            </a:br>
            <a:r>
              <a:rPr lang="en-US" sz="4000" dirty="0" smtClean="0">
                <a:latin typeface="Arial Black" pitchFamily="34" charset="0"/>
                <a:cs typeface="Cordia New" pitchFamily="34" charset="-34"/>
              </a:rPr>
              <a:t>Hypothesis</a:t>
            </a:r>
          </a:p>
          <a:p>
            <a:pPr eaLnBrk="1" hangingPunct="1"/>
            <a:r>
              <a:rPr lang="th-TH" sz="4000" dirty="0" smtClean="0">
                <a:latin typeface="Arial Black" pitchFamily="34" charset="0"/>
              </a:rPr>
              <a:t> </a:t>
            </a:r>
            <a:r>
              <a:rPr lang="th-TH" sz="3200" b="1" dirty="0" smtClean="0">
                <a:solidFill>
                  <a:srgbClr val="3366CC"/>
                </a:solidFill>
                <a:latin typeface="Arial" pitchFamily="34" charset="0"/>
              </a:rPr>
              <a:t>People study better while listening to music</a:t>
            </a:r>
            <a:r>
              <a:rPr lang="th-TH" sz="4000" dirty="0" smtClean="0">
                <a:latin typeface="Arial Black" pitchFamily="34" charset="0"/>
              </a:rPr>
              <a:t> </a:t>
            </a:r>
            <a:r>
              <a:rPr lang="th-TH" sz="3500" dirty="0" smtClean="0">
                <a:latin typeface="Arial Black" pitchFamily="34" charset="0"/>
              </a:rPr>
              <a:t/>
            </a:r>
            <a:br>
              <a:rPr lang="th-TH" sz="3500" dirty="0" smtClean="0">
                <a:latin typeface="Arial Black" pitchFamily="34" charset="0"/>
              </a:rPr>
            </a:br>
            <a:endParaRPr lang="th-TH" sz="3500" dirty="0" smtClean="0">
              <a:latin typeface="Arial Black" pitchFamily="34" charset="0"/>
            </a:endParaRPr>
          </a:p>
        </p:txBody>
      </p:sp>
      <p:sp>
        <p:nvSpPr>
          <p:cNvPr id="345090" name="Rectangle 2"/>
          <p:cNvSpPr>
            <a:spLocks noGrp="1" noChangeArrowheads="1"/>
          </p:cNvSpPr>
          <p:nvPr>
            <p:ph type="title" idx="4294967295"/>
          </p:nvPr>
        </p:nvSpPr>
        <p:spPr>
          <a:xfrm>
            <a:off x="430212" y="244475"/>
            <a:ext cx="8229601" cy="1143001"/>
          </a:xfrm>
        </p:spPr>
        <p:txBody>
          <a:bodyPr rtlCol="0">
            <a:normAutofit fontScale="90000"/>
          </a:bodyPr>
          <a:lstStyle/>
          <a:p>
            <a:pPr eaLnBrk="1" fontAlgn="auto" hangingPunct="1">
              <a:spcAft>
                <a:spcPts val="0"/>
              </a:spcAft>
              <a:defRPr/>
            </a:pPr>
            <a:r>
              <a:rPr lang="en-US" sz="3600" dirty="0">
                <a:solidFill>
                  <a:srgbClr val="002060"/>
                </a:solidFill>
                <a:latin typeface="Arial Black" pitchFamily="34" charset="0"/>
              </a:rPr>
              <a:t>The Psychology Experiment –Where cause meets the effect</a:t>
            </a:r>
            <a:endParaRPr lang="th-TH" sz="3800" u="sng" dirty="0" smtClean="0">
              <a:solidFill>
                <a:schemeClr val="accent2"/>
              </a:solidFill>
              <a:latin typeface="Arial Black" pitchFamily="34" charset="0"/>
            </a:endParaRPr>
          </a:p>
        </p:txBody>
      </p:sp>
    </p:spTree>
    <p:extLst>
      <p:ext uri="{BB962C8B-B14F-4D97-AF65-F5344CB8AC3E}">
        <p14:creationId xmlns:p14="http://schemas.microsoft.com/office/powerpoint/2010/main" val="270515545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4509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45091">
                                            <p:txEl>
                                              <p:pRg st="0" end="0"/>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45091">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5090"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2706" name="Picture 1028" descr="010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38225" y="0"/>
            <a:ext cx="7065963" cy="6859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5995265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49187" name="Rectangle 3"/>
          <p:cNvSpPr>
            <a:spLocks noGrp="1" noChangeArrowheads="1"/>
          </p:cNvSpPr>
          <p:nvPr>
            <p:ph idx="1"/>
          </p:nvPr>
        </p:nvSpPr>
        <p:spPr>
          <a:xfrm>
            <a:off x="457200" y="2209800"/>
            <a:ext cx="8229600" cy="3797300"/>
          </a:xfrm>
        </p:spPr>
        <p:txBody>
          <a:bodyPr/>
          <a:lstStyle/>
          <a:p>
            <a:pPr eaLnBrk="1" hangingPunct="1">
              <a:lnSpc>
                <a:spcPct val="90000"/>
              </a:lnSpc>
            </a:pPr>
            <a:r>
              <a:rPr lang="th-TH" sz="3800" dirty="0" smtClean="0">
                <a:solidFill>
                  <a:srgbClr val="339933"/>
                </a:solidFill>
                <a:latin typeface="Arial Black" pitchFamily="34" charset="0"/>
              </a:rPr>
              <a:t>1.  Experimental group </a:t>
            </a:r>
            <a:r>
              <a:rPr lang="th-TH" sz="3800" dirty="0" smtClean="0">
                <a:latin typeface="Arial Black" pitchFamily="34" charset="0"/>
              </a:rPr>
              <a:t/>
            </a:r>
            <a:br>
              <a:rPr lang="th-TH" sz="3800" dirty="0" smtClean="0">
                <a:latin typeface="Arial Black" pitchFamily="34" charset="0"/>
              </a:rPr>
            </a:br>
            <a:r>
              <a:rPr lang="th-TH" sz="3800" dirty="0" smtClean="0">
                <a:latin typeface="Arial Black" pitchFamily="34" charset="0"/>
              </a:rPr>
              <a:t/>
            </a:r>
            <a:br>
              <a:rPr lang="th-TH" sz="3800" dirty="0" smtClean="0">
                <a:latin typeface="Arial Black" pitchFamily="34" charset="0"/>
              </a:rPr>
            </a:br>
            <a:r>
              <a:rPr lang="th-TH" sz="3800" dirty="0" smtClean="0">
                <a:latin typeface="Arial Black" pitchFamily="34" charset="0"/>
              </a:rPr>
              <a:t>The set of individuals who receive the treatment that the experiment designed to test.</a:t>
            </a:r>
            <a:br>
              <a:rPr lang="th-TH" sz="3800" dirty="0" smtClean="0">
                <a:latin typeface="Arial Black" pitchFamily="34" charset="0"/>
              </a:rPr>
            </a:br>
            <a:endParaRPr lang="th-TH" sz="3800" dirty="0" smtClean="0">
              <a:latin typeface="Arial Black" pitchFamily="34" charset="0"/>
            </a:endParaRPr>
          </a:p>
        </p:txBody>
      </p:sp>
      <p:sp>
        <p:nvSpPr>
          <p:cNvPr id="349186" name="Rectangle 2"/>
          <p:cNvSpPr>
            <a:spLocks noGrp="1" noChangeArrowheads="1"/>
          </p:cNvSpPr>
          <p:nvPr>
            <p:ph type="title"/>
          </p:nvPr>
        </p:nvSpPr>
        <p:spPr>
          <a:xfrm>
            <a:off x="228600" y="228600"/>
            <a:ext cx="8686800" cy="2438400"/>
          </a:xfrm>
        </p:spPr>
        <p:txBody>
          <a:bodyPr>
            <a:normAutofit fontScale="90000"/>
          </a:bodyPr>
          <a:lstStyle/>
          <a:p>
            <a:pPr eaLnBrk="1" fontAlgn="auto" hangingPunct="1">
              <a:spcAft>
                <a:spcPts val="0"/>
              </a:spcAft>
              <a:defRPr/>
            </a:pPr>
            <a:r>
              <a:rPr lang="en-US" sz="4000" dirty="0">
                <a:solidFill>
                  <a:srgbClr val="002060"/>
                </a:solidFill>
                <a:latin typeface="Arial Black" pitchFamily="34" charset="0"/>
              </a:rPr>
              <a:t>The Psychology Experiment –Where cause meets the </a:t>
            </a:r>
            <a:r>
              <a:rPr lang="en-US" sz="4000" dirty="0" smtClean="0">
                <a:solidFill>
                  <a:srgbClr val="002060"/>
                </a:solidFill>
                <a:latin typeface="Arial Black" pitchFamily="34" charset="0"/>
              </a:rPr>
              <a:t>effect</a:t>
            </a:r>
            <a:br>
              <a:rPr lang="en-US" sz="4000" dirty="0" smtClean="0">
                <a:solidFill>
                  <a:srgbClr val="002060"/>
                </a:solidFill>
                <a:latin typeface="Arial Black" pitchFamily="34" charset="0"/>
              </a:rPr>
            </a:br>
            <a:r>
              <a:rPr lang="en-US" sz="4000" dirty="0" smtClean="0">
                <a:solidFill>
                  <a:schemeClr val="accent2"/>
                </a:solidFill>
                <a:latin typeface="Arial Black" pitchFamily="34" charset="0"/>
              </a:rPr>
              <a:t>I</a:t>
            </a:r>
            <a:r>
              <a:rPr lang="th-TH" sz="4000" dirty="0" smtClean="0">
                <a:solidFill>
                  <a:schemeClr val="accent2"/>
                </a:solidFill>
                <a:latin typeface="Arial Black" pitchFamily="34" charset="0"/>
              </a:rPr>
              <a:t>mportant terminolog</a:t>
            </a:r>
            <a:r>
              <a:rPr lang="en-US" sz="4000" dirty="0" err="1" smtClean="0">
                <a:solidFill>
                  <a:schemeClr val="accent2"/>
                </a:solidFill>
                <a:latin typeface="Arial Black" pitchFamily="34" charset="0"/>
              </a:rPr>
              <a:t>ies</a:t>
            </a:r>
            <a:r>
              <a:rPr lang="th-TH" sz="4000" dirty="0" smtClean="0">
                <a:solidFill>
                  <a:schemeClr val="accent2"/>
                </a:solidFill>
                <a:latin typeface="Arial Black" pitchFamily="34" charset="0"/>
              </a:rPr>
              <a:t/>
            </a:r>
            <a:br>
              <a:rPr lang="th-TH" sz="4000" dirty="0" smtClean="0">
                <a:solidFill>
                  <a:schemeClr val="accent2"/>
                </a:solidFill>
                <a:latin typeface="Arial Black" pitchFamily="34" charset="0"/>
              </a:rPr>
            </a:br>
            <a:r>
              <a:rPr lang="th-TH" sz="3400" dirty="0" smtClean="0">
                <a:latin typeface="Arial Black" pitchFamily="34" charset="0"/>
              </a:rPr>
              <a:t/>
            </a:r>
            <a:br>
              <a:rPr lang="th-TH" sz="3400" dirty="0" smtClean="0">
                <a:latin typeface="Arial Black" pitchFamily="34" charset="0"/>
              </a:rPr>
            </a:br>
            <a:endParaRPr lang="th-TH" sz="3400" dirty="0" smtClean="0">
              <a:latin typeface="Arial Black" pitchFamily="34" charset="0"/>
              <a:cs typeface="Angsana New" pitchFamily="18" charset="-34"/>
            </a:endParaRPr>
          </a:p>
        </p:txBody>
      </p:sp>
    </p:spTree>
    <p:extLst>
      <p:ext uri="{BB962C8B-B14F-4D97-AF65-F5344CB8AC3E}">
        <p14:creationId xmlns:p14="http://schemas.microsoft.com/office/powerpoint/2010/main" val="163749872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 fill="hold" nodeType="afterEffect">
                                  <p:stCondLst>
                                    <p:cond delay="0"/>
                                  </p:stCondLst>
                                  <p:childTnLst>
                                    <p:set>
                                      <p:cBhvr>
                                        <p:cTn id="6" dur="1" fill="hold">
                                          <p:stCondLst>
                                            <p:cond delay="0"/>
                                          </p:stCondLst>
                                        </p:cTn>
                                        <p:tgtEl>
                                          <p:spTgt spid="349186"/>
                                        </p:tgtEl>
                                        <p:attrNameLst>
                                          <p:attrName>style.visibility</p:attrName>
                                        </p:attrNameLst>
                                      </p:cBhvr>
                                      <p:to>
                                        <p:strVal val="visible"/>
                                      </p:to>
                                    </p:set>
                                    <p:anim calcmode="lin" valueType="num">
                                      <p:cBhvr additive="base">
                                        <p:cTn id="7" dur="500" fill="hold"/>
                                        <p:tgtEl>
                                          <p:spTgt spid="349186"/>
                                        </p:tgtEl>
                                        <p:attrNameLst>
                                          <p:attrName>ppt_x</p:attrName>
                                        </p:attrNameLst>
                                      </p:cBhvr>
                                      <p:tavLst>
                                        <p:tav tm="0">
                                          <p:val>
                                            <p:strVal val="#ppt_x"/>
                                          </p:val>
                                        </p:tav>
                                        <p:tav tm="100000">
                                          <p:val>
                                            <p:strVal val="#ppt_x"/>
                                          </p:val>
                                        </p:tav>
                                      </p:tavLst>
                                    </p:anim>
                                    <p:anim calcmode="lin" valueType="num">
                                      <p:cBhvr additive="base">
                                        <p:cTn id="8" dur="500" fill="hold"/>
                                        <p:tgtEl>
                                          <p:spTgt spid="349186"/>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49187">
                                            <p:txEl>
                                              <p:pRg st="0" end="0"/>
                                            </p:txEl>
                                          </p:spTgt>
                                        </p:tgtEl>
                                        <p:attrNameLst>
                                          <p:attrName>style.visibility</p:attrName>
                                        </p:attrNameLst>
                                      </p:cBhvr>
                                      <p:to>
                                        <p:strVal val="visible"/>
                                      </p:to>
                                    </p:set>
                                    <p:anim calcmode="lin" valueType="num">
                                      <p:cBhvr additive="base">
                                        <p:cTn id="13" dur="500" fill="hold"/>
                                        <p:tgtEl>
                                          <p:spTgt spid="349187">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49187">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9187" grpId="0" build="p" autoUpdateAnimBg="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3"/>
          <p:cNvSpPr>
            <a:spLocks noGrp="1" noChangeArrowheads="1"/>
          </p:cNvSpPr>
          <p:nvPr>
            <p:ph idx="1"/>
          </p:nvPr>
        </p:nvSpPr>
        <p:spPr/>
        <p:txBody>
          <a:bodyPr/>
          <a:lstStyle/>
          <a:p>
            <a:pPr eaLnBrk="1" hangingPunct="1">
              <a:lnSpc>
                <a:spcPct val="90000"/>
              </a:lnSpc>
            </a:pPr>
            <a:r>
              <a:rPr lang="th-TH" sz="4000" smtClean="0">
                <a:latin typeface="Arial Black" pitchFamily="34" charset="0"/>
              </a:rPr>
              <a:t>The set of individuals who are treated in the same way as the experimental group </a:t>
            </a:r>
            <a:r>
              <a:rPr lang="th-TH" sz="4000" smtClean="0">
                <a:solidFill>
                  <a:srgbClr val="CC0099"/>
                </a:solidFill>
                <a:latin typeface="Arial Black" pitchFamily="34" charset="0"/>
              </a:rPr>
              <a:t>except for the procedure that the experiment is designed to test</a:t>
            </a:r>
            <a:r>
              <a:rPr lang="th-TH" sz="4000" smtClean="0">
                <a:latin typeface="Arial Black" pitchFamily="34" charset="0"/>
              </a:rPr>
              <a:t>.</a:t>
            </a:r>
          </a:p>
        </p:txBody>
      </p:sp>
      <p:sp>
        <p:nvSpPr>
          <p:cNvPr id="62466" name="Rectangle 2"/>
          <p:cNvSpPr>
            <a:spLocks noGrp="1" noChangeArrowheads="1"/>
          </p:cNvSpPr>
          <p:nvPr>
            <p:ph type="title"/>
          </p:nvPr>
        </p:nvSpPr>
        <p:spPr/>
        <p:txBody>
          <a:bodyPr>
            <a:normAutofit fontScale="90000"/>
          </a:bodyPr>
          <a:lstStyle/>
          <a:p>
            <a:pPr eaLnBrk="1" fontAlgn="auto" hangingPunct="1">
              <a:spcAft>
                <a:spcPts val="0"/>
              </a:spcAft>
              <a:defRPr/>
            </a:pPr>
            <a:r>
              <a:rPr lang="en-US" sz="4000" dirty="0">
                <a:solidFill>
                  <a:schemeClr val="accent2"/>
                </a:solidFill>
                <a:latin typeface="Arial Black" pitchFamily="34" charset="0"/>
              </a:rPr>
              <a:t>I</a:t>
            </a:r>
            <a:r>
              <a:rPr lang="th-TH" sz="4000" dirty="0">
                <a:solidFill>
                  <a:schemeClr val="accent2"/>
                </a:solidFill>
                <a:latin typeface="Arial Black" pitchFamily="34" charset="0"/>
              </a:rPr>
              <a:t>mportant terminolog</a:t>
            </a:r>
            <a:r>
              <a:rPr lang="en-US" sz="4000" dirty="0" err="1">
                <a:solidFill>
                  <a:schemeClr val="accent2"/>
                </a:solidFill>
                <a:latin typeface="Arial Black" pitchFamily="34" charset="0"/>
              </a:rPr>
              <a:t>ies</a:t>
            </a:r>
            <a:r>
              <a:rPr lang="th-TH" sz="4000" dirty="0" smtClean="0">
                <a:solidFill>
                  <a:schemeClr val="accent2"/>
                </a:solidFill>
                <a:latin typeface="Arial Black" pitchFamily="34" charset="0"/>
              </a:rPr>
              <a:t/>
            </a:r>
            <a:br>
              <a:rPr lang="th-TH" sz="4000" dirty="0" smtClean="0">
                <a:solidFill>
                  <a:schemeClr val="accent2"/>
                </a:solidFill>
                <a:latin typeface="Arial Black" pitchFamily="34" charset="0"/>
              </a:rPr>
            </a:br>
            <a:r>
              <a:rPr lang="th-TH" sz="4000" dirty="0" smtClean="0">
                <a:solidFill>
                  <a:srgbClr val="339933"/>
                </a:solidFill>
                <a:latin typeface="Arial Black" pitchFamily="34" charset="0"/>
              </a:rPr>
              <a:t>2.  Control Group</a:t>
            </a:r>
            <a:r>
              <a:rPr lang="th-TH" sz="4000" dirty="0" smtClean="0">
                <a:latin typeface="Arial Black" pitchFamily="34" charset="0"/>
              </a:rPr>
              <a:t/>
            </a:r>
            <a:br>
              <a:rPr lang="th-TH" sz="4000" dirty="0" smtClean="0">
                <a:latin typeface="Arial Black" pitchFamily="34" charset="0"/>
              </a:rPr>
            </a:br>
            <a:endParaRPr lang="th-TH" sz="4000" dirty="0" smtClean="0">
              <a:latin typeface="Arial Black" pitchFamily="34" charset="0"/>
            </a:endParaRPr>
          </a:p>
        </p:txBody>
      </p:sp>
    </p:spTree>
    <p:extLst>
      <p:ext uri="{BB962C8B-B14F-4D97-AF65-F5344CB8AC3E}">
        <p14:creationId xmlns:p14="http://schemas.microsoft.com/office/powerpoint/2010/main" val="2791144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eaLnBrk="1" hangingPunct="1"/>
            <a:r>
              <a:rPr lang="th-TH" sz="4400" dirty="0" smtClean="0">
                <a:latin typeface="Arial Black" pitchFamily="34" charset="0"/>
              </a:rPr>
              <a:t>A variable that has an effect on the outcome (dependent variable),  but it is not an independent variable  e.g. temperature, time of the day, personality.  </a:t>
            </a:r>
          </a:p>
        </p:txBody>
      </p:sp>
      <p:sp>
        <p:nvSpPr>
          <p:cNvPr id="353282" name="Rectangle 2"/>
          <p:cNvSpPr>
            <a:spLocks noGrp="1" noChangeArrowheads="1"/>
          </p:cNvSpPr>
          <p:nvPr>
            <p:ph type="title"/>
          </p:nvPr>
        </p:nvSpPr>
        <p:spPr/>
        <p:txBody>
          <a:bodyPr>
            <a:normAutofit fontScale="90000"/>
          </a:bodyPr>
          <a:lstStyle/>
          <a:p>
            <a:pPr eaLnBrk="1" fontAlgn="auto" hangingPunct="1">
              <a:spcAft>
                <a:spcPts val="0"/>
              </a:spcAft>
              <a:defRPr/>
            </a:pPr>
            <a:r>
              <a:rPr lang="en-US" sz="4400" dirty="0">
                <a:solidFill>
                  <a:schemeClr val="accent2"/>
                </a:solidFill>
                <a:latin typeface="Arial Black" pitchFamily="34" charset="0"/>
              </a:rPr>
              <a:t>I</a:t>
            </a:r>
            <a:r>
              <a:rPr lang="th-TH" sz="4400" dirty="0">
                <a:solidFill>
                  <a:schemeClr val="accent2"/>
                </a:solidFill>
                <a:latin typeface="Arial Black" pitchFamily="34" charset="0"/>
              </a:rPr>
              <a:t>mportant terminolog</a:t>
            </a:r>
            <a:r>
              <a:rPr lang="en-US" sz="4400" dirty="0" err="1">
                <a:solidFill>
                  <a:schemeClr val="accent2"/>
                </a:solidFill>
                <a:latin typeface="Arial Black" pitchFamily="34" charset="0"/>
              </a:rPr>
              <a:t>ies</a:t>
            </a:r>
            <a:r>
              <a:rPr lang="th-TH" dirty="0" smtClean="0">
                <a:solidFill>
                  <a:schemeClr val="accent2"/>
                </a:solidFill>
                <a:latin typeface="Arial Black" pitchFamily="34" charset="0"/>
                <a:cs typeface="Angsana New" pitchFamily="18" charset="-34"/>
              </a:rPr>
              <a:t/>
            </a:r>
            <a:br>
              <a:rPr lang="th-TH" dirty="0" smtClean="0">
                <a:solidFill>
                  <a:schemeClr val="accent2"/>
                </a:solidFill>
                <a:latin typeface="Arial Black" pitchFamily="34" charset="0"/>
                <a:cs typeface="Angsana New" pitchFamily="18" charset="-34"/>
              </a:rPr>
            </a:br>
            <a:r>
              <a:rPr lang="th-TH" dirty="0" smtClean="0">
                <a:solidFill>
                  <a:srgbClr val="339933"/>
                </a:solidFill>
                <a:latin typeface="Arial Black" pitchFamily="34" charset="0"/>
                <a:cs typeface="Angsana New" pitchFamily="18" charset="-34"/>
              </a:rPr>
              <a:t>3. </a:t>
            </a:r>
            <a:r>
              <a:rPr lang="en-US" dirty="0" smtClean="0">
                <a:solidFill>
                  <a:srgbClr val="339933"/>
                </a:solidFill>
                <a:latin typeface="Arial Black" pitchFamily="34" charset="0"/>
                <a:cs typeface="Angsana New" pitchFamily="18" charset="-34"/>
              </a:rPr>
              <a:t> </a:t>
            </a:r>
            <a:r>
              <a:rPr lang="en-US" dirty="0" err="1" smtClean="0">
                <a:solidFill>
                  <a:srgbClr val="339933"/>
                </a:solidFill>
                <a:latin typeface="Arial Black" pitchFamily="34" charset="0"/>
              </a:rPr>
              <a:t>Extranious</a:t>
            </a:r>
            <a:r>
              <a:rPr lang="th-TH" dirty="0" smtClean="0">
                <a:solidFill>
                  <a:srgbClr val="339933"/>
                </a:solidFill>
                <a:latin typeface="Arial Black" pitchFamily="34" charset="0"/>
              </a:rPr>
              <a:t> Variable</a:t>
            </a:r>
            <a:r>
              <a:rPr lang="th-TH" dirty="0" smtClean="0">
                <a:solidFill>
                  <a:schemeClr val="accent2"/>
                </a:solidFill>
                <a:latin typeface="Arial Black" pitchFamily="34" charset="0"/>
              </a:rPr>
              <a:t/>
            </a:r>
            <a:br>
              <a:rPr lang="th-TH" dirty="0" smtClean="0">
                <a:solidFill>
                  <a:schemeClr val="accent2"/>
                </a:solidFill>
                <a:latin typeface="Arial Black" pitchFamily="34" charset="0"/>
              </a:rPr>
            </a:br>
            <a:endParaRPr lang="th-TH" dirty="0" smtClean="0">
              <a:solidFill>
                <a:schemeClr val="accent2"/>
              </a:solidFill>
              <a:latin typeface="Arial Black" pitchFamily="34" charset="0"/>
            </a:endParaRPr>
          </a:p>
        </p:txBody>
      </p:sp>
    </p:spTree>
    <p:extLst>
      <p:ext uri="{BB962C8B-B14F-4D97-AF65-F5344CB8AC3E}">
        <p14:creationId xmlns:p14="http://schemas.microsoft.com/office/powerpoint/2010/main" val="427182688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5328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3282" grpId="0"/>
    </p:bldLst>
  </p:timing>
</p:sld>
</file>

<file path=ppt/slides/slide3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eaLnBrk="1" hangingPunct="1"/>
            <a:r>
              <a:rPr lang="th-TH" sz="4400" dirty="0" smtClean="0">
                <a:latin typeface="Arial Black" pitchFamily="34" charset="0"/>
              </a:rPr>
              <a:t>A selection method in which the experimenter assigns subjects to either  the experimental group or control group using a procedure </a:t>
            </a:r>
            <a:r>
              <a:rPr lang="th-TH" sz="4400" dirty="0" smtClean="0">
                <a:solidFill>
                  <a:srgbClr val="CC0099"/>
                </a:solidFill>
                <a:latin typeface="Arial Black" pitchFamily="34" charset="0"/>
              </a:rPr>
              <a:t>based on chance.</a:t>
            </a:r>
          </a:p>
          <a:p>
            <a:pPr eaLnBrk="1" hangingPunct="1"/>
            <a:endParaRPr lang="en-US" dirty="0" smtClean="0"/>
          </a:p>
        </p:txBody>
      </p:sp>
      <p:sp>
        <p:nvSpPr>
          <p:cNvPr id="354306" name="Rectangle 2"/>
          <p:cNvSpPr>
            <a:spLocks noGrp="1" noChangeArrowheads="1"/>
          </p:cNvSpPr>
          <p:nvPr>
            <p:ph type="title"/>
          </p:nvPr>
        </p:nvSpPr>
        <p:spPr/>
        <p:txBody>
          <a:bodyPr>
            <a:normAutofit fontScale="90000"/>
          </a:bodyPr>
          <a:lstStyle/>
          <a:p>
            <a:pPr eaLnBrk="1" fontAlgn="auto" hangingPunct="1">
              <a:spcAft>
                <a:spcPts val="0"/>
              </a:spcAft>
              <a:defRPr/>
            </a:pPr>
            <a:r>
              <a:rPr lang="en-US" sz="4400" dirty="0">
                <a:solidFill>
                  <a:schemeClr val="accent2"/>
                </a:solidFill>
                <a:latin typeface="Arial Black" pitchFamily="34" charset="0"/>
              </a:rPr>
              <a:t>I</a:t>
            </a:r>
            <a:r>
              <a:rPr lang="th-TH" sz="4400" dirty="0">
                <a:solidFill>
                  <a:schemeClr val="accent2"/>
                </a:solidFill>
                <a:latin typeface="Arial Black" pitchFamily="34" charset="0"/>
              </a:rPr>
              <a:t>mportant terminolog</a:t>
            </a:r>
            <a:r>
              <a:rPr lang="en-US" sz="4400" dirty="0" err="1">
                <a:solidFill>
                  <a:schemeClr val="accent2"/>
                </a:solidFill>
                <a:latin typeface="Arial Black" pitchFamily="34" charset="0"/>
              </a:rPr>
              <a:t>ies</a:t>
            </a:r>
            <a:r>
              <a:rPr lang="th-TH" dirty="0" smtClean="0">
                <a:solidFill>
                  <a:schemeClr val="accent2"/>
                </a:solidFill>
                <a:latin typeface="Arial Black" pitchFamily="34" charset="0"/>
                <a:cs typeface="Angsana New" pitchFamily="18" charset="-34"/>
              </a:rPr>
              <a:t/>
            </a:r>
            <a:br>
              <a:rPr lang="th-TH" dirty="0" smtClean="0">
                <a:solidFill>
                  <a:schemeClr val="accent2"/>
                </a:solidFill>
                <a:latin typeface="Arial Black" pitchFamily="34" charset="0"/>
                <a:cs typeface="Angsana New" pitchFamily="18" charset="-34"/>
              </a:rPr>
            </a:br>
            <a:r>
              <a:rPr lang="th-TH" dirty="0" smtClean="0">
                <a:solidFill>
                  <a:srgbClr val="339933"/>
                </a:solidFill>
                <a:latin typeface="Arial Black" pitchFamily="34" charset="0"/>
                <a:cs typeface="Angsana New" pitchFamily="18" charset="-34"/>
              </a:rPr>
              <a:t>4</a:t>
            </a:r>
            <a:r>
              <a:rPr lang="th-TH" dirty="0" smtClean="0">
                <a:solidFill>
                  <a:srgbClr val="339933"/>
                </a:solidFill>
                <a:latin typeface="Arial Black" pitchFamily="34" charset="0"/>
              </a:rPr>
              <a:t>.  Random Assignment</a:t>
            </a:r>
            <a:r>
              <a:rPr lang="th-TH" dirty="0" smtClean="0">
                <a:latin typeface="Arial Black" pitchFamily="34" charset="0"/>
              </a:rPr>
              <a:t/>
            </a:r>
            <a:br>
              <a:rPr lang="th-TH" dirty="0" smtClean="0">
                <a:latin typeface="Arial Black" pitchFamily="34" charset="0"/>
              </a:rPr>
            </a:br>
            <a:endParaRPr lang="th-TH" dirty="0" smtClean="0">
              <a:latin typeface="Arial Black" pitchFamily="34" charset="0"/>
            </a:endParaRPr>
          </a:p>
        </p:txBody>
      </p:sp>
    </p:spTree>
    <p:extLst>
      <p:ext uri="{BB962C8B-B14F-4D97-AF65-F5344CB8AC3E}">
        <p14:creationId xmlns:p14="http://schemas.microsoft.com/office/powerpoint/2010/main" val="154742075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5430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4306" grpId="0"/>
    </p:bldLst>
  </p:timing>
</p:sld>
</file>

<file path=ppt/slides/slide3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55331" name="Rectangle 3"/>
          <p:cNvSpPr>
            <a:spLocks noGrp="1" noChangeArrowheads="1"/>
          </p:cNvSpPr>
          <p:nvPr>
            <p:ph idx="1"/>
          </p:nvPr>
        </p:nvSpPr>
        <p:spPr/>
        <p:txBody>
          <a:bodyPr/>
          <a:lstStyle/>
          <a:p>
            <a:pPr lvl="1" eaLnBrk="1" hangingPunct="1">
              <a:buFontTx/>
              <a:buNone/>
            </a:pPr>
            <a:r>
              <a:rPr lang="en-US" sz="3600" dirty="0" smtClean="0">
                <a:latin typeface="Arial Black" pitchFamily="34" charset="0"/>
              </a:rPr>
              <a:t>	Factors that distort how the independent variable affects the dependent variable in an experiment</a:t>
            </a:r>
          </a:p>
          <a:p>
            <a:pPr lvl="2" eaLnBrk="1" hangingPunct="1"/>
            <a:r>
              <a:rPr lang="en-US" sz="3600" dirty="0" smtClean="0">
                <a:solidFill>
                  <a:srgbClr val="CC0099"/>
                </a:solidFill>
                <a:latin typeface="Arial Black" pitchFamily="34" charset="0"/>
              </a:rPr>
              <a:t>Experimenter expectations</a:t>
            </a:r>
          </a:p>
          <a:p>
            <a:pPr lvl="2" eaLnBrk="1" hangingPunct="1"/>
            <a:r>
              <a:rPr lang="en-US" sz="3600" dirty="0" smtClean="0">
                <a:solidFill>
                  <a:srgbClr val="339933"/>
                </a:solidFill>
                <a:latin typeface="Arial Black" pitchFamily="34" charset="0"/>
              </a:rPr>
              <a:t>Participant expectations</a:t>
            </a:r>
          </a:p>
        </p:txBody>
      </p:sp>
      <p:sp>
        <p:nvSpPr>
          <p:cNvPr id="67586" name="Rectangle 2"/>
          <p:cNvSpPr>
            <a:spLocks noGrp="1" noChangeArrowheads="1"/>
          </p:cNvSpPr>
          <p:nvPr>
            <p:ph type="title"/>
          </p:nvPr>
        </p:nvSpPr>
        <p:spPr/>
        <p:txBody>
          <a:bodyPr>
            <a:normAutofit fontScale="90000"/>
          </a:bodyPr>
          <a:lstStyle/>
          <a:p>
            <a:pPr eaLnBrk="1" fontAlgn="auto" hangingPunct="1">
              <a:spcAft>
                <a:spcPts val="0"/>
              </a:spcAft>
              <a:defRPr/>
            </a:pPr>
            <a:r>
              <a:rPr lang="en-US" sz="4800" dirty="0">
                <a:solidFill>
                  <a:schemeClr val="accent2"/>
                </a:solidFill>
                <a:latin typeface="Arial Black" pitchFamily="34" charset="0"/>
              </a:rPr>
              <a:t>I</a:t>
            </a:r>
            <a:r>
              <a:rPr lang="th-TH" sz="4800" dirty="0">
                <a:solidFill>
                  <a:schemeClr val="accent2"/>
                </a:solidFill>
                <a:latin typeface="Arial Black" pitchFamily="34" charset="0"/>
              </a:rPr>
              <a:t>mportant terminolog</a:t>
            </a:r>
            <a:r>
              <a:rPr lang="en-US" sz="4800" dirty="0" err="1">
                <a:solidFill>
                  <a:schemeClr val="accent2"/>
                </a:solidFill>
                <a:latin typeface="Arial Black" pitchFamily="34" charset="0"/>
              </a:rPr>
              <a:t>ies</a:t>
            </a:r>
            <a:r>
              <a:rPr lang="en-US" sz="4800" dirty="0">
                <a:solidFill>
                  <a:schemeClr val="accent2"/>
                </a:solidFill>
                <a:latin typeface="Arial Black" pitchFamily="34" charset="0"/>
              </a:rPr>
              <a:t/>
            </a:r>
            <a:br>
              <a:rPr lang="en-US" sz="4800" dirty="0">
                <a:solidFill>
                  <a:schemeClr val="accent2"/>
                </a:solidFill>
                <a:latin typeface="Arial Black" pitchFamily="34" charset="0"/>
              </a:rPr>
            </a:br>
            <a:r>
              <a:rPr lang="en-US" sz="4800" dirty="0">
                <a:solidFill>
                  <a:srgbClr val="339933"/>
                </a:solidFill>
                <a:latin typeface="Arial Black" pitchFamily="34" charset="0"/>
              </a:rPr>
              <a:t>5</a:t>
            </a:r>
            <a:r>
              <a:rPr lang="en-US" sz="4800" dirty="0" smtClean="0">
                <a:solidFill>
                  <a:srgbClr val="339933"/>
                </a:solidFill>
                <a:latin typeface="Arial Black" pitchFamily="34" charset="0"/>
              </a:rPr>
              <a:t>. Experimental bias</a:t>
            </a:r>
            <a:r>
              <a:rPr lang="en-US" sz="4800" dirty="0" smtClean="0">
                <a:latin typeface="Arial Black" pitchFamily="34" charset="0"/>
              </a:rPr>
              <a:t/>
            </a:r>
            <a:br>
              <a:rPr lang="en-US" sz="4800" dirty="0" smtClean="0">
                <a:latin typeface="Arial Black" pitchFamily="34" charset="0"/>
              </a:rPr>
            </a:br>
            <a:endParaRPr lang="en-US" sz="4800" dirty="0" smtClean="0">
              <a:latin typeface="Arial Black" pitchFamily="34" charset="0"/>
            </a:endParaRPr>
          </a:p>
        </p:txBody>
      </p:sp>
    </p:spTree>
    <p:extLst>
      <p:ext uri="{BB962C8B-B14F-4D97-AF65-F5344CB8AC3E}">
        <p14:creationId xmlns:p14="http://schemas.microsoft.com/office/powerpoint/2010/main" val="131920726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67586"/>
                                        </p:tgtEl>
                                        <p:attrNameLst>
                                          <p:attrName>style.visibility</p:attrName>
                                        </p:attrNameLst>
                                      </p:cBhvr>
                                      <p:to>
                                        <p:strVal val="visible"/>
                                      </p:to>
                                    </p:set>
                                    <p:animEffect transition="in" filter="fade">
                                      <p:cBhvr>
                                        <p:cTn id="7" dur="500"/>
                                        <p:tgtEl>
                                          <p:spTgt spid="6758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55331">
                                            <p:txEl>
                                              <p:pRg st="0" end="0"/>
                                            </p:txEl>
                                          </p:spTgt>
                                        </p:tgtEl>
                                        <p:attrNameLst>
                                          <p:attrName>style.visibility</p:attrName>
                                        </p:attrNameLst>
                                      </p:cBhvr>
                                      <p:to>
                                        <p:strVal val="visible"/>
                                      </p:to>
                                    </p:set>
                                    <p:anim calcmode="lin" valueType="num">
                                      <p:cBhvr additive="base">
                                        <p:cTn id="12" dur="500" fill="hold"/>
                                        <p:tgtEl>
                                          <p:spTgt spid="355331">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5533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55331">
                                            <p:txEl>
                                              <p:pRg st="1" end="1"/>
                                            </p:txEl>
                                          </p:spTgt>
                                        </p:tgtEl>
                                        <p:attrNameLst>
                                          <p:attrName>style.visibility</p:attrName>
                                        </p:attrNameLst>
                                      </p:cBhvr>
                                      <p:to>
                                        <p:strVal val="visible"/>
                                      </p:to>
                                    </p:set>
                                    <p:anim calcmode="lin" valueType="num">
                                      <p:cBhvr additive="base">
                                        <p:cTn id="18" dur="500" fill="hold"/>
                                        <p:tgtEl>
                                          <p:spTgt spid="355331">
                                            <p:txEl>
                                              <p:pRg st="1" end="1"/>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355331">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with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355331">
                                            <p:txEl>
                                              <p:pRg st="2" end="2"/>
                                            </p:txEl>
                                          </p:spTgt>
                                        </p:tgtEl>
                                        <p:attrNameLst>
                                          <p:attrName>style.visibility</p:attrName>
                                        </p:attrNameLst>
                                      </p:cBhvr>
                                      <p:to>
                                        <p:strVal val="visible"/>
                                      </p:to>
                                    </p:set>
                                    <p:anim calcmode="lin" valueType="num">
                                      <p:cBhvr additive="base">
                                        <p:cTn id="24" dur="500" fill="hold"/>
                                        <p:tgtEl>
                                          <p:spTgt spid="355331">
                                            <p:txEl>
                                              <p:pRg st="2" end="2"/>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355331">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5331" grpId="0" build="p" autoUpdateAnimBg="0"/>
    </p:bldLst>
  </p:timing>
</p:sld>
</file>

<file path=ppt/slides/slide3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828800"/>
            <a:ext cx="8229600" cy="4178300"/>
          </a:xfrm>
        </p:spPr>
        <p:txBody>
          <a:bodyPr/>
          <a:lstStyle/>
          <a:p>
            <a:pPr eaLnBrk="1" hangingPunct="1"/>
            <a:r>
              <a:rPr lang="th-TH" sz="3200" u="sng" dirty="0">
                <a:solidFill>
                  <a:srgbClr val="00B0F0"/>
                </a:solidFill>
                <a:latin typeface="Arial Black" pitchFamily="34" charset="0"/>
              </a:rPr>
              <a:t>Methods to help counteract </a:t>
            </a:r>
            <a:r>
              <a:rPr lang="th-TH" sz="3200" u="sng" dirty="0" smtClean="0">
                <a:solidFill>
                  <a:srgbClr val="00B0F0"/>
                </a:solidFill>
                <a:latin typeface="Arial Black" pitchFamily="34" charset="0"/>
              </a:rPr>
              <a:t>bias</a:t>
            </a:r>
            <a:endParaRPr lang="th-TH" sz="3200" dirty="0">
              <a:solidFill>
                <a:schemeClr val="accent2"/>
              </a:solidFill>
              <a:latin typeface="Arial Black" pitchFamily="34" charset="0"/>
            </a:endParaRPr>
          </a:p>
          <a:p>
            <a:pPr eaLnBrk="1" hangingPunct="1"/>
            <a:r>
              <a:rPr lang="th-TH" sz="3200" dirty="0" smtClean="0">
                <a:solidFill>
                  <a:srgbClr val="CC3399"/>
                </a:solidFill>
                <a:latin typeface="Arial Black" pitchFamily="34" charset="0"/>
              </a:rPr>
              <a:t>1</a:t>
            </a:r>
            <a:r>
              <a:rPr lang="th-TH" sz="3200" dirty="0" smtClean="0">
                <a:solidFill>
                  <a:srgbClr val="CC3399"/>
                </a:solidFill>
                <a:latin typeface="Arial Black" pitchFamily="34" charset="0"/>
              </a:rPr>
              <a:t>..  </a:t>
            </a:r>
            <a:r>
              <a:rPr lang="th-TH" sz="3200" u="sng" dirty="0" smtClean="0">
                <a:solidFill>
                  <a:srgbClr val="CC3399"/>
                </a:solidFill>
                <a:latin typeface="Arial Black" pitchFamily="34" charset="0"/>
              </a:rPr>
              <a:t>Using blind observer</a:t>
            </a:r>
            <a:r>
              <a:rPr lang="th-TH" sz="3200" dirty="0" smtClean="0">
                <a:solidFill>
                  <a:srgbClr val="CC3399"/>
                </a:solidFill>
                <a:latin typeface="Arial Black" pitchFamily="34" charset="0"/>
              </a:rPr>
              <a:t> </a:t>
            </a:r>
            <a:r>
              <a:rPr lang="th-TH" sz="3200" dirty="0" smtClean="0">
                <a:latin typeface="Arial Black" pitchFamily="34" charset="0"/>
              </a:rPr>
              <a:t>who record data without knowing what the researcher is </a:t>
            </a:r>
            <a:r>
              <a:rPr lang="th-TH" sz="3200" dirty="0" smtClean="0">
                <a:latin typeface="Arial Black" pitchFamily="34" charset="0"/>
              </a:rPr>
              <a:t>studying.</a:t>
            </a:r>
          </a:p>
          <a:p>
            <a:pPr eaLnBrk="1" hangingPunct="1"/>
            <a:r>
              <a:rPr lang="th-TH" sz="3200" dirty="0" smtClean="0">
                <a:latin typeface="Arial Black" pitchFamily="34" charset="0"/>
              </a:rPr>
              <a:t>2</a:t>
            </a:r>
            <a:r>
              <a:rPr lang="th-TH" sz="3200" dirty="0" smtClean="0">
                <a:latin typeface="Arial Black" pitchFamily="34" charset="0"/>
              </a:rPr>
              <a:t>. </a:t>
            </a:r>
            <a:r>
              <a:rPr lang="th-TH" sz="3200" u="sng" dirty="0" smtClean="0">
                <a:solidFill>
                  <a:srgbClr val="CC3399"/>
                </a:solidFill>
                <a:latin typeface="Arial Black" pitchFamily="34" charset="0"/>
              </a:rPr>
              <a:t>Using </a:t>
            </a:r>
            <a:r>
              <a:rPr lang="th-TH" sz="3200" u="sng" dirty="0">
                <a:solidFill>
                  <a:srgbClr val="CC3399"/>
                </a:solidFill>
                <a:latin typeface="Arial Black" pitchFamily="34" charset="0"/>
              </a:rPr>
              <a:t>blind </a:t>
            </a:r>
            <a:r>
              <a:rPr lang="en-US" sz="3200" u="sng" dirty="0" smtClean="0">
                <a:solidFill>
                  <a:srgbClr val="CC3399"/>
                </a:solidFill>
                <a:latin typeface="Arial Black" pitchFamily="34" charset="0"/>
              </a:rPr>
              <a:t>subjects</a:t>
            </a:r>
            <a:r>
              <a:rPr lang="th-TH" sz="3200" u="sng" dirty="0">
                <a:latin typeface="Arial Black" pitchFamily="34" charset="0"/>
              </a:rPr>
              <a:t> </a:t>
            </a:r>
            <a:r>
              <a:rPr lang="th-TH" sz="3200" u="sng" dirty="0" smtClean="0">
                <a:latin typeface="Arial Black" pitchFamily="34" charset="0"/>
              </a:rPr>
              <a:t>  </a:t>
            </a:r>
            <a:r>
              <a:rPr lang="th-TH" sz="3200" dirty="0" smtClean="0">
                <a:latin typeface="Arial Black" pitchFamily="34" charset="0"/>
              </a:rPr>
              <a:t>   </a:t>
            </a:r>
            <a:endParaRPr lang="en-US" sz="3200" dirty="0" smtClean="0">
              <a:latin typeface="Arial Black" pitchFamily="34" charset="0"/>
            </a:endParaRPr>
          </a:p>
          <a:p>
            <a:pPr eaLnBrk="1" hangingPunct="1"/>
            <a:r>
              <a:rPr lang="en-US" sz="3200" dirty="0">
                <a:latin typeface="Arial Black" pitchFamily="34" charset="0"/>
              </a:rPr>
              <a:t> </a:t>
            </a:r>
            <a:r>
              <a:rPr lang="en-US" sz="3200" dirty="0" smtClean="0">
                <a:latin typeface="Arial Black" pitchFamily="34" charset="0"/>
              </a:rPr>
              <a:t> Participants do not know </a:t>
            </a:r>
            <a:r>
              <a:rPr lang="th-TH" sz="3200" dirty="0" smtClean="0">
                <a:latin typeface="Arial Black" pitchFamily="34" charset="0"/>
              </a:rPr>
              <a:t>what </a:t>
            </a:r>
            <a:r>
              <a:rPr lang="th-TH" sz="3200" dirty="0">
                <a:latin typeface="Arial Black" pitchFamily="34" charset="0"/>
              </a:rPr>
              <a:t>the researcher is </a:t>
            </a:r>
            <a:r>
              <a:rPr lang="th-TH" sz="3200" dirty="0" smtClean="0">
                <a:latin typeface="Arial Black" pitchFamily="34" charset="0"/>
              </a:rPr>
              <a:t>studying.</a:t>
            </a:r>
            <a:endParaRPr lang="en-US" sz="3200" dirty="0">
              <a:latin typeface="Arial Black" pitchFamily="34" charset="0"/>
            </a:endParaRPr>
          </a:p>
          <a:p>
            <a:pPr eaLnBrk="1" hangingPunct="1"/>
            <a:r>
              <a:rPr lang="en-US" sz="3200" dirty="0" smtClean="0">
                <a:latin typeface="Arial Black" pitchFamily="34" charset="0"/>
              </a:rPr>
              <a:t>3</a:t>
            </a:r>
            <a:r>
              <a:rPr lang="en-US" sz="3200" dirty="0" smtClean="0">
                <a:latin typeface="Arial Black" pitchFamily="34" charset="0"/>
              </a:rPr>
              <a:t>. </a:t>
            </a:r>
            <a:r>
              <a:rPr lang="th-TH" sz="3200" u="sng" dirty="0">
                <a:solidFill>
                  <a:srgbClr val="CC3399"/>
                </a:solidFill>
                <a:latin typeface="Arial Black" pitchFamily="34" charset="0"/>
              </a:rPr>
              <a:t>Using </a:t>
            </a:r>
            <a:r>
              <a:rPr lang="en-US" sz="3200" u="sng" dirty="0" smtClean="0">
                <a:solidFill>
                  <a:srgbClr val="CC3399"/>
                </a:solidFill>
                <a:latin typeface="Arial Black" pitchFamily="34" charset="0"/>
              </a:rPr>
              <a:t>double -</a:t>
            </a:r>
            <a:r>
              <a:rPr lang="th-TH" sz="3200" u="sng" dirty="0" smtClean="0">
                <a:solidFill>
                  <a:srgbClr val="CC3399"/>
                </a:solidFill>
                <a:latin typeface="Arial Black" pitchFamily="34" charset="0"/>
              </a:rPr>
              <a:t>blind </a:t>
            </a:r>
            <a:endParaRPr lang="th-TH" sz="3200" dirty="0">
              <a:latin typeface="Arial Black" pitchFamily="34" charset="0"/>
            </a:endParaRPr>
          </a:p>
          <a:p>
            <a:pPr eaLnBrk="1" hangingPunct="1"/>
            <a:endParaRPr lang="en-US" sz="3200" dirty="0" smtClean="0"/>
          </a:p>
        </p:txBody>
      </p:sp>
      <p:sp>
        <p:nvSpPr>
          <p:cNvPr id="357378" name="Rectangle 2"/>
          <p:cNvSpPr>
            <a:spLocks noGrp="1" noChangeArrowheads="1"/>
          </p:cNvSpPr>
          <p:nvPr>
            <p:ph type="title"/>
          </p:nvPr>
        </p:nvSpPr>
        <p:spPr/>
        <p:txBody>
          <a:bodyPr>
            <a:normAutofit fontScale="90000"/>
          </a:bodyPr>
          <a:lstStyle/>
          <a:p>
            <a:pPr eaLnBrk="1" fontAlgn="auto" hangingPunct="1">
              <a:spcAft>
                <a:spcPts val="0"/>
              </a:spcAft>
              <a:defRPr/>
            </a:pPr>
            <a:r>
              <a:rPr lang="en-US" sz="4400" dirty="0">
                <a:solidFill>
                  <a:srgbClr val="FF0000"/>
                </a:solidFill>
                <a:latin typeface="Arial Black" pitchFamily="34" charset="0"/>
              </a:rPr>
              <a:t>I</a:t>
            </a:r>
            <a:r>
              <a:rPr lang="th-TH" sz="4400" dirty="0">
                <a:solidFill>
                  <a:srgbClr val="FF0000"/>
                </a:solidFill>
                <a:latin typeface="Arial Black" pitchFamily="34" charset="0"/>
              </a:rPr>
              <a:t>mportant terminolog</a:t>
            </a:r>
            <a:r>
              <a:rPr lang="en-US" sz="4400" dirty="0" err="1">
                <a:solidFill>
                  <a:srgbClr val="FF0000"/>
                </a:solidFill>
                <a:latin typeface="Arial Black" pitchFamily="34" charset="0"/>
              </a:rPr>
              <a:t>ies</a:t>
            </a:r>
            <a:r>
              <a:rPr lang="en-US" sz="4400" dirty="0">
                <a:solidFill>
                  <a:srgbClr val="339933"/>
                </a:solidFill>
                <a:latin typeface="Arial Black" pitchFamily="34" charset="0"/>
              </a:rPr>
              <a:t/>
            </a:r>
            <a:br>
              <a:rPr lang="en-US" sz="4400" dirty="0">
                <a:solidFill>
                  <a:srgbClr val="339933"/>
                </a:solidFill>
                <a:latin typeface="Arial Black" pitchFamily="34" charset="0"/>
              </a:rPr>
            </a:br>
            <a:r>
              <a:rPr lang="en-US" sz="4400" dirty="0">
                <a:solidFill>
                  <a:srgbClr val="339933"/>
                </a:solidFill>
                <a:latin typeface="Arial Black" pitchFamily="34" charset="0"/>
              </a:rPr>
              <a:t>5. Experimental </a:t>
            </a:r>
            <a:r>
              <a:rPr lang="en-US" sz="4400" dirty="0" smtClean="0">
                <a:solidFill>
                  <a:srgbClr val="339933"/>
                </a:solidFill>
                <a:latin typeface="Arial Black" pitchFamily="34" charset="0"/>
              </a:rPr>
              <a:t>bias (cont.)</a:t>
            </a:r>
            <a:endParaRPr lang="th-TH" dirty="0" smtClean="0">
              <a:solidFill>
                <a:srgbClr val="339933"/>
              </a:solidFill>
              <a:latin typeface="Arial Black" pitchFamily="34" charset="0"/>
            </a:endParaRPr>
          </a:p>
        </p:txBody>
      </p:sp>
    </p:spTree>
    <p:extLst>
      <p:ext uri="{BB962C8B-B14F-4D97-AF65-F5344CB8AC3E}">
        <p14:creationId xmlns:p14="http://schemas.microsoft.com/office/powerpoint/2010/main" val="13031793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5737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7378"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5" name="Rectangle 3"/>
          <p:cNvSpPr>
            <a:spLocks noGrp="1" noChangeArrowheads="1"/>
          </p:cNvSpPr>
          <p:nvPr>
            <p:ph idx="1"/>
          </p:nvPr>
        </p:nvSpPr>
        <p:spPr>
          <a:xfrm>
            <a:off x="0" y="1524000"/>
            <a:ext cx="9144000" cy="4572000"/>
          </a:xfrm>
        </p:spPr>
        <p:txBody>
          <a:bodyPr>
            <a:normAutofit fontScale="92500" lnSpcReduction="10000"/>
          </a:bodyPr>
          <a:lstStyle/>
          <a:p>
            <a:pPr marL="365760" indent="-256032" eaLnBrk="1" fontAlgn="auto" hangingPunct="1">
              <a:spcAft>
                <a:spcPts val="0"/>
              </a:spcAft>
              <a:buFont typeface="Wingdings 3"/>
              <a:buChar char=""/>
              <a:defRPr/>
            </a:pPr>
            <a:r>
              <a:rPr lang="th-TH" sz="2600" u="sng" dirty="0">
                <a:solidFill>
                  <a:srgbClr val="00B0F0"/>
                </a:solidFill>
                <a:latin typeface="Arial Black" pitchFamily="34" charset="0"/>
              </a:rPr>
              <a:t>Methods to help counteract bias </a:t>
            </a:r>
            <a:r>
              <a:rPr lang="en-US" sz="2600" u="sng" dirty="0" smtClean="0">
                <a:solidFill>
                  <a:srgbClr val="00B0F0"/>
                </a:solidFill>
                <a:latin typeface="Arial Black" pitchFamily="34" charset="0"/>
              </a:rPr>
              <a:t>(cont.)</a:t>
            </a:r>
            <a:endParaRPr lang="th-TH" sz="2600" u="sng" dirty="0" smtClean="0">
              <a:solidFill>
                <a:srgbClr val="00B0F0"/>
              </a:solidFill>
              <a:latin typeface="Arial Black" pitchFamily="34" charset="0"/>
            </a:endParaRPr>
          </a:p>
          <a:p>
            <a:pPr marL="365760" indent="-256032" eaLnBrk="1" fontAlgn="auto" hangingPunct="1">
              <a:spcAft>
                <a:spcPts val="0"/>
              </a:spcAft>
              <a:buFont typeface="Wingdings 3"/>
              <a:buChar char=""/>
              <a:defRPr/>
            </a:pPr>
            <a:r>
              <a:rPr lang="en-US" sz="3800" u="sng" dirty="0" smtClean="0">
                <a:solidFill>
                  <a:srgbClr val="CC3399"/>
                </a:solidFill>
                <a:latin typeface="Arial Black" pitchFamily="34" charset="0"/>
              </a:rPr>
              <a:t>4.  Using Placebo</a:t>
            </a:r>
          </a:p>
          <a:p>
            <a:pPr marL="365760" indent="-256032" eaLnBrk="1" fontAlgn="auto" hangingPunct="1">
              <a:spcAft>
                <a:spcPts val="0"/>
              </a:spcAft>
              <a:buFont typeface="Wingdings 3"/>
              <a:buChar char=""/>
              <a:defRPr/>
            </a:pPr>
            <a:r>
              <a:rPr lang="th-TH" sz="3800" dirty="0" smtClean="0">
                <a:latin typeface="Arial Black" pitchFamily="34" charset="0"/>
              </a:rPr>
              <a:t>A placebo is a pill or other sham treatment that makes it very difficult for the subjects </a:t>
            </a:r>
            <a:r>
              <a:rPr lang="th-TH" sz="3800" dirty="0" smtClean="0">
                <a:solidFill>
                  <a:srgbClr val="CC3300"/>
                </a:solidFill>
                <a:latin typeface="Arial Black" pitchFamily="34" charset="0"/>
              </a:rPr>
              <a:t>(</a:t>
            </a:r>
            <a:r>
              <a:rPr lang="th-TH" sz="3800" u="sng" dirty="0" smtClean="0">
                <a:solidFill>
                  <a:srgbClr val="CC3300"/>
                </a:solidFill>
                <a:latin typeface="Arial Black" pitchFamily="34" charset="0"/>
              </a:rPr>
              <a:t>single - blind</a:t>
            </a:r>
            <a:r>
              <a:rPr lang="th-TH" sz="3800" dirty="0" smtClean="0">
                <a:solidFill>
                  <a:srgbClr val="CC3300"/>
                </a:solidFill>
                <a:latin typeface="Arial Black" pitchFamily="34" charset="0"/>
              </a:rPr>
              <a:t>)</a:t>
            </a:r>
            <a:r>
              <a:rPr lang="th-TH" sz="3800" dirty="0" smtClean="0">
                <a:latin typeface="Arial Black" pitchFamily="34" charset="0"/>
              </a:rPr>
              <a:t> or the subjects and the experimenter</a:t>
            </a:r>
            <a:r>
              <a:rPr lang="th-TH" sz="3800" dirty="0" smtClean="0">
                <a:latin typeface="Arial Black" pitchFamily="34" charset="0"/>
                <a:cs typeface="Angsana New" pitchFamily="18" charset="-34"/>
              </a:rPr>
              <a:t> </a:t>
            </a:r>
            <a:r>
              <a:rPr lang="th-TH" sz="3800" dirty="0" smtClean="0">
                <a:solidFill>
                  <a:srgbClr val="CC3300"/>
                </a:solidFill>
                <a:latin typeface="Arial Black" pitchFamily="34" charset="0"/>
              </a:rPr>
              <a:t>(</a:t>
            </a:r>
            <a:r>
              <a:rPr lang="th-TH" sz="3800" u="sng" dirty="0" smtClean="0">
                <a:solidFill>
                  <a:srgbClr val="CC3300"/>
                </a:solidFill>
                <a:latin typeface="Arial Black" pitchFamily="34" charset="0"/>
              </a:rPr>
              <a:t>double- blind)</a:t>
            </a:r>
            <a:r>
              <a:rPr lang="th-TH" sz="3800" dirty="0" smtClean="0">
                <a:latin typeface="Arial Black" pitchFamily="34" charset="0"/>
              </a:rPr>
              <a:t> to know who has received the treatment and who has not.</a:t>
            </a:r>
          </a:p>
        </p:txBody>
      </p:sp>
      <p:sp>
        <p:nvSpPr>
          <p:cNvPr id="69634" name="Rectangle 2"/>
          <p:cNvSpPr>
            <a:spLocks noGrp="1" noChangeArrowheads="1"/>
          </p:cNvSpPr>
          <p:nvPr>
            <p:ph type="title"/>
          </p:nvPr>
        </p:nvSpPr>
        <p:spPr/>
        <p:txBody>
          <a:bodyPr>
            <a:normAutofit fontScale="90000"/>
          </a:bodyPr>
          <a:lstStyle/>
          <a:p>
            <a:pPr eaLnBrk="1" fontAlgn="auto" hangingPunct="1">
              <a:spcAft>
                <a:spcPts val="0"/>
              </a:spcAft>
              <a:defRPr/>
            </a:pPr>
            <a:r>
              <a:rPr lang="en-US" sz="4400" dirty="0">
                <a:solidFill>
                  <a:schemeClr val="accent2"/>
                </a:solidFill>
                <a:latin typeface="Arial Black" pitchFamily="34" charset="0"/>
              </a:rPr>
              <a:t>I</a:t>
            </a:r>
            <a:r>
              <a:rPr lang="th-TH" sz="4400" dirty="0">
                <a:solidFill>
                  <a:schemeClr val="accent2"/>
                </a:solidFill>
                <a:latin typeface="Arial Black" pitchFamily="34" charset="0"/>
              </a:rPr>
              <a:t>mportant terminolog</a:t>
            </a:r>
            <a:r>
              <a:rPr lang="en-US" sz="4400" dirty="0" err="1">
                <a:solidFill>
                  <a:schemeClr val="accent2"/>
                </a:solidFill>
                <a:latin typeface="Arial Black" pitchFamily="34" charset="0"/>
              </a:rPr>
              <a:t>ies</a:t>
            </a:r>
            <a:r>
              <a:rPr lang="en-US" sz="4400" dirty="0">
                <a:solidFill>
                  <a:schemeClr val="accent2"/>
                </a:solidFill>
                <a:latin typeface="Arial Black" pitchFamily="34" charset="0"/>
              </a:rPr>
              <a:t/>
            </a:r>
            <a:br>
              <a:rPr lang="en-US" sz="4400" dirty="0">
                <a:solidFill>
                  <a:schemeClr val="accent2"/>
                </a:solidFill>
                <a:latin typeface="Arial Black" pitchFamily="34" charset="0"/>
              </a:rPr>
            </a:br>
            <a:r>
              <a:rPr lang="en-US" sz="4400" dirty="0">
                <a:solidFill>
                  <a:srgbClr val="339933"/>
                </a:solidFill>
                <a:latin typeface="Arial Black" pitchFamily="34" charset="0"/>
              </a:rPr>
              <a:t>5. Experimental </a:t>
            </a:r>
            <a:r>
              <a:rPr lang="en-US" sz="4400" dirty="0" smtClean="0">
                <a:solidFill>
                  <a:srgbClr val="339933"/>
                </a:solidFill>
                <a:latin typeface="Arial Black" pitchFamily="34" charset="0"/>
              </a:rPr>
              <a:t>bias</a:t>
            </a:r>
            <a:endParaRPr lang="th-TH" dirty="0" smtClean="0">
              <a:solidFill>
                <a:srgbClr val="339933"/>
              </a:solidFill>
              <a:latin typeface="Arial Black" pitchFamily="34" charset="0"/>
            </a:endParaRPr>
          </a:p>
        </p:txBody>
      </p:sp>
    </p:spTree>
    <p:extLst>
      <p:ext uri="{BB962C8B-B14F-4D97-AF65-F5344CB8AC3E}">
        <p14:creationId xmlns:p14="http://schemas.microsoft.com/office/powerpoint/2010/main" val="204360458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963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9635">
                                            <p:txEl>
                                              <p:pRg st="0" end="0"/>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69635">
                                            <p:txEl>
                                              <p:pRg st="1" end="1"/>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6963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634" grpId="0"/>
    </p:bldLst>
  </p:timing>
</p:sld>
</file>

<file path=ppt/slides/slide3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27" name="Rectangle 2"/>
          <p:cNvSpPr>
            <a:spLocks noGrp="1" noChangeArrowheads="1"/>
          </p:cNvSpPr>
          <p:nvPr>
            <p:ph type="title"/>
          </p:nvPr>
        </p:nvSpPr>
        <p:spPr>
          <a:xfrm>
            <a:off x="76200" y="152400"/>
            <a:ext cx="9067800" cy="838200"/>
          </a:xfrm>
        </p:spPr>
        <p:txBody>
          <a:bodyPr>
            <a:normAutofit fontScale="90000"/>
          </a:bodyPr>
          <a:lstStyle/>
          <a:p>
            <a:pPr algn="r" eaLnBrk="1" fontAlgn="auto" hangingPunct="1">
              <a:spcAft>
                <a:spcPts val="0"/>
              </a:spcAft>
              <a:defRPr/>
            </a:pPr>
            <a:r>
              <a:rPr lang="en-US" sz="3600" dirty="0" err="1" smtClean="0">
                <a:solidFill>
                  <a:schemeClr val="accent5"/>
                </a:solidFill>
                <a:latin typeface="Arial Black" pitchFamily="34" charset="0"/>
              </a:rPr>
              <a:t>Nonexperimental</a:t>
            </a:r>
            <a:r>
              <a:rPr lang="en-US" sz="3600" dirty="0" smtClean="0">
                <a:solidFill>
                  <a:schemeClr val="accent5"/>
                </a:solidFill>
                <a:latin typeface="Arial Black" pitchFamily="34" charset="0"/>
              </a:rPr>
              <a:t>  Research Methods</a:t>
            </a:r>
          </a:p>
        </p:txBody>
      </p:sp>
      <p:sp>
        <p:nvSpPr>
          <p:cNvPr id="448515" name="Rectangle 3"/>
          <p:cNvSpPr>
            <a:spLocks noGrp="1" noChangeArrowheads="1"/>
          </p:cNvSpPr>
          <p:nvPr>
            <p:ph type="body" sz="half" idx="1"/>
          </p:nvPr>
        </p:nvSpPr>
        <p:spPr>
          <a:xfrm>
            <a:off x="0" y="1295400"/>
            <a:ext cx="3810000" cy="5791200"/>
          </a:xfrm>
        </p:spPr>
        <p:txBody>
          <a:bodyPr/>
          <a:lstStyle/>
          <a:p>
            <a:pPr eaLnBrk="1" hangingPunct="1">
              <a:buFont typeface="Wingdings" pitchFamily="2" charset="2"/>
              <a:buNone/>
            </a:pPr>
            <a:r>
              <a:rPr lang="en-US" sz="3600" b="1" dirty="0" smtClean="0">
                <a:solidFill>
                  <a:schemeClr val="accent2"/>
                </a:solidFill>
                <a:latin typeface="Arial Black" pitchFamily="34" charset="0"/>
              </a:rPr>
              <a:t>    </a:t>
            </a:r>
            <a:r>
              <a:rPr lang="en-US" sz="3600" b="1" dirty="0" smtClean="0">
                <a:solidFill>
                  <a:srgbClr val="FF0000"/>
                </a:solidFill>
                <a:latin typeface="Arial Black" pitchFamily="34" charset="0"/>
              </a:rPr>
              <a:t>1.Archival      </a:t>
            </a:r>
          </a:p>
          <a:p>
            <a:pPr eaLnBrk="1" hangingPunct="1">
              <a:buFont typeface="Wingdings" pitchFamily="2" charset="2"/>
              <a:buNone/>
            </a:pPr>
            <a:r>
              <a:rPr lang="en-US" sz="3600" b="1" dirty="0" smtClean="0">
                <a:solidFill>
                  <a:srgbClr val="FF0000"/>
                </a:solidFill>
                <a:latin typeface="Arial Black" pitchFamily="34" charset="0"/>
              </a:rPr>
              <a:t>      research</a:t>
            </a:r>
          </a:p>
          <a:p>
            <a:pPr lvl="1" eaLnBrk="1" hangingPunct="1">
              <a:buFontTx/>
              <a:buNone/>
            </a:pPr>
            <a:r>
              <a:rPr lang="en-US" sz="3600" dirty="0" smtClean="0">
                <a:latin typeface="Arial Black" pitchFamily="34" charset="0"/>
              </a:rPr>
              <a:t>-	Use of existing data in order to test a hypothesis</a:t>
            </a:r>
          </a:p>
        </p:txBody>
      </p:sp>
      <p:graphicFrame>
        <p:nvGraphicFramePr>
          <p:cNvPr id="448516" name="Object 4"/>
          <p:cNvGraphicFramePr>
            <a:graphicFrameLocks noChangeAspect="1"/>
          </p:cNvGraphicFramePr>
          <p:nvPr>
            <p:extLst>
              <p:ext uri="{D42A27DB-BD31-4B8C-83A1-F6EECF244321}">
                <p14:modId xmlns:p14="http://schemas.microsoft.com/office/powerpoint/2010/main" val="896513812"/>
              </p:ext>
            </p:extLst>
          </p:nvPr>
        </p:nvGraphicFramePr>
        <p:xfrm>
          <a:off x="571500" y="6248400"/>
          <a:ext cx="3276600" cy="762000"/>
        </p:xfrm>
        <a:graphic>
          <a:graphicData uri="http://schemas.openxmlformats.org/presentationml/2006/ole">
            <mc:AlternateContent xmlns:mc="http://schemas.openxmlformats.org/markup-compatibility/2006">
              <mc:Choice xmlns:v="urn:schemas-microsoft-com:vml" Requires="v">
                <p:oleObj spid="_x0000_s63520" name="Clip" r:id="rId4" imgW="1501445" imgH="1381658" progId="MS_ClipArt_Gallery.5">
                  <p:embed/>
                </p:oleObj>
              </mc:Choice>
              <mc:Fallback>
                <p:oleObj name="Clip" r:id="rId4" imgW="1501445" imgH="1381658" progId="MS_ClipArt_Gallery.5">
                  <p:embed/>
                  <p:pic>
                    <p:nvPicPr>
                      <p:cNvPr id="0" name="Object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1500" y="6248400"/>
                        <a:ext cx="3276600"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448517" name="Rectangle 5"/>
          <p:cNvSpPr>
            <a:spLocks noChangeArrowheads="1"/>
          </p:cNvSpPr>
          <p:nvPr/>
        </p:nvSpPr>
        <p:spPr bwMode="auto">
          <a:xfrm>
            <a:off x="4038600" y="1143000"/>
            <a:ext cx="4800600" cy="541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342900" indent="-342900">
              <a:spcBef>
                <a:spcPct val="20000"/>
              </a:spcBef>
              <a:buClr>
                <a:schemeClr val="accent1"/>
              </a:buClr>
              <a:buSzPct val="80000"/>
              <a:buFont typeface="Wingdings" pitchFamily="2" charset="2"/>
              <a:buNone/>
            </a:pPr>
            <a:r>
              <a:rPr lang="en-US" sz="3600" b="1" dirty="0">
                <a:solidFill>
                  <a:srgbClr val="FF0000"/>
                </a:solidFill>
                <a:latin typeface="Arial Black" pitchFamily="34" charset="0"/>
              </a:rPr>
              <a:t>2.Naturalistic observation</a:t>
            </a:r>
          </a:p>
          <a:p>
            <a:pPr marL="742950" lvl="1" indent="-285750">
              <a:spcBef>
                <a:spcPct val="20000"/>
              </a:spcBef>
              <a:buFontTx/>
              <a:buChar char="–"/>
            </a:pPr>
            <a:r>
              <a:rPr lang="en-US" sz="3600" dirty="0">
                <a:latin typeface="Arial Black" pitchFamily="34" charset="0"/>
              </a:rPr>
              <a:t>Observation of naturally occurring behavior without intervention</a:t>
            </a:r>
            <a:endParaRPr lang="en-US" sz="2400" dirty="0"/>
          </a:p>
        </p:txBody>
      </p:sp>
      <p:pic>
        <p:nvPicPr>
          <p:cNvPr id="448518" name="Picture 6" descr="ph02102j"/>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124200" y="3505200"/>
            <a:ext cx="1447800" cy="152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2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48515">
                                            <p:txEl>
                                              <p:pRg st="0" end="0"/>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448515">
                                            <p:txEl>
                                              <p:pRg st="1" end="1"/>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44851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4851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48517">
                                            <p:txEl>
                                              <p:pRg st="0" end="0"/>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448517">
                                            <p:txEl>
                                              <p:pRg st="1" end="1"/>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4485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7" grpId="0"/>
    </p:bldLst>
  </p:timing>
</p:sld>
</file>

<file path=ppt/slides/slide3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54659" name="Rectangle 3"/>
          <p:cNvSpPr>
            <a:spLocks noGrp="1" noChangeArrowheads="1"/>
          </p:cNvSpPr>
          <p:nvPr>
            <p:ph idx="1"/>
          </p:nvPr>
        </p:nvSpPr>
        <p:spPr/>
        <p:txBody>
          <a:bodyPr/>
          <a:lstStyle/>
          <a:p>
            <a:endParaRPr lang="en-US" sz="4000" smtClean="0">
              <a:latin typeface="Arial Black" pitchFamily="34" charset="0"/>
            </a:endParaRPr>
          </a:p>
          <a:p>
            <a:endParaRPr lang="en-US" sz="4000" smtClean="0">
              <a:latin typeface="Arial Black" pitchFamily="34" charset="0"/>
            </a:endParaRPr>
          </a:p>
        </p:txBody>
      </p:sp>
      <p:sp>
        <p:nvSpPr>
          <p:cNvPr id="53250" name="Rectangle 2"/>
          <p:cNvSpPr>
            <a:spLocks noGrp="1" noChangeArrowheads="1"/>
          </p:cNvSpPr>
          <p:nvPr>
            <p:ph type="title"/>
          </p:nvPr>
        </p:nvSpPr>
        <p:spPr>
          <a:xfrm>
            <a:off x="0" y="381000"/>
            <a:ext cx="8686800" cy="563562"/>
          </a:xfrm>
        </p:spPr>
        <p:txBody>
          <a:bodyPr>
            <a:normAutofit fontScale="90000"/>
          </a:bodyPr>
          <a:lstStyle/>
          <a:p>
            <a:pPr algn="r" fontAlgn="auto">
              <a:spcAft>
                <a:spcPts val="0"/>
              </a:spcAft>
              <a:defRPr/>
            </a:pPr>
            <a:r>
              <a:rPr lang="en-US" sz="3600" dirty="0" err="1">
                <a:solidFill>
                  <a:schemeClr val="accent5"/>
                </a:solidFill>
                <a:latin typeface="Arial Black" pitchFamily="34" charset="0"/>
              </a:rPr>
              <a:t>Nonexperimental</a:t>
            </a:r>
            <a:r>
              <a:rPr lang="en-US" sz="3600" dirty="0">
                <a:solidFill>
                  <a:schemeClr val="accent5"/>
                </a:solidFill>
                <a:latin typeface="Arial Black" pitchFamily="34" charset="0"/>
              </a:rPr>
              <a:t>  Research Methods</a:t>
            </a:r>
            <a:endParaRPr lang="en-US" sz="3600" dirty="0" smtClean="0">
              <a:solidFill>
                <a:schemeClr val="accent5"/>
              </a:solidFill>
              <a:latin typeface="Arial Black" pitchFamily="34" charset="0"/>
            </a:endParaRPr>
          </a:p>
        </p:txBody>
      </p:sp>
      <p:sp>
        <p:nvSpPr>
          <p:cNvPr id="454660" name="Rectangle 4"/>
          <p:cNvSpPr>
            <a:spLocks noGrp="1" noChangeArrowheads="1"/>
          </p:cNvSpPr>
          <p:nvPr>
            <p:ph sz="half" idx="4294967295"/>
          </p:nvPr>
        </p:nvSpPr>
        <p:spPr>
          <a:xfrm>
            <a:off x="0" y="990600"/>
            <a:ext cx="9144000" cy="5486400"/>
          </a:xfrm>
        </p:spPr>
        <p:txBody>
          <a:bodyPr/>
          <a:lstStyle/>
          <a:p>
            <a:r>
              <a:rPr lang="en-US" sz="4000" b="1" dirty="0">
                <a:solidFill>
                  <a:srgbClr val="FF0000"/>
                </a:solidFill>
                <a:latin typeface="Arial Black" pitchFamily="34" charset="0"/>
              </a:rPr>
              <a:t>3</a:t>
            </a:r>
            <a:r>
              <a:rPr lang="en-US" sz="4000" b="1" dirty="0" smtClean="0">
                <a:solidFill>
                  <a:srgbClr val="FF0000"/>
                </a:solidFill>
                <a:latin typeface="Arial Black" pitchFamily="34" charset="0"/>
              </a:rPr>
              <a:t>.Correlational studies</a:t>
            </a:r>
          </a:p>
          <a:p>
            <a:pPr lvl="1"/>
            <a:r>
              <a:rPr lang="en-US" sz="3200" dirty="0" smtClean="0">
                <a:latin typeface="Arial Black" pitchFamily="34" charset="0"/>
              </a:rPr>
              <a:t>The relationship between two sets of variables is examined to determine whether they are associated, or “correlated”</a:t>
            </a:r>
          </a:p>
        </p:txBody>
      </p:sp>
    </p:spTree>
    <p:extLst>
      <p:ext uri="{BB962C8B-B14F-4D97-AF65-F5344CB8AC3E}">
        <p14:creationId xmlns:p14="http://schemas.microsoft.com/office/powerpoint/2010/main" val="328182774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325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54660">
                                            <p:txEl>
                                              <p:pRg st="0" end="0"/>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454660">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0" grpId="0"/>
    </p:bldLst>
  </p:timing>
</p:sld>
</file>

<file path=ppt/slides/slide4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8610" name="Rectangle 3"/>
          <p:cNvSpPr>
            <a:spLocks noGrp="1" noChangeArrowheads="1"/>
          </p:cNvSpPr>
          <p:nvPr>
            <p:ph idx="1"/>
          </p:nvPr>
        </p:nvSpPr>
        <p:spPr/>
        <p:txBody>
          <a:bodyPr/>
          <a:lstStyle/>
          <a:p>
            <a:endParaRPr lang="en-US" sz="4000" smtClean="0">
              <a:latin typeface="Arial Black" pitchFamily="34" charset="0"/>
            </a:endParaRPr>
          </a:p>
          <a:p>
            <a:endParaRPr lang="en-US" sz="4000" smtClean="0">
              <a:latin typeface="Arial Black" pitchFamily="34" charset="0"/>
            </a:endParaRPr>
          </a:p>
        </p:txBody>
      </p:sp>
      <p:sp>
        <p:nvSpPr>
          <p:cNvPr id="54274" name="Rectangle 2"/>
          <p:cNvSpPr>
            <a:spLocks noGrp="1" noChangeArrowheads="1"/>
          </p:cNvSpPr>
          <p:nvPr>
            <p:ph type="title"/>
          </p:nvPr>
        </p:nvSpPr>
        <p:spPr>
          <a:xfrm>
            <a:off x="152400" y="274638"/>
            <a:ext cx="8534400" cy="715962"/>
          </a:xfrm>
        </p:spPr>
        <p:txBody>
          <a:bodyPr>
            <a:normAutofit fontScale="90000"/>
          </a:bodyPr>
          <a:lstStyle/>
          <a:p>
            <a:pPr algn="r" fontAlgn="auto">
              <a:spcAft>
                <a:spcPts val="0"/>
              </a:spcAft>
              <a:defRPr/>
            </a:pPr>
            <a:r>
              <a:rPr lang="en-US" sz="3600" dirty="0" err="1">
                <a:solidFill>
                  <a:schemeClr val="accent5"/>
                </a:solidFill>
                <a:latin typeface="Arial Black" pitchFamily="34" charset="0"/>
              </a:rPr>
              <a:t>Nonexperimental</a:t>
            </a:r>
            <a:r>
              <a:rPr lang="en-US" sz="3600" dirty="0">
                <a:solidFill>
                  <a:schemeClr val="accent5"/>
                </a:solidFill>
                <a:latin typeface="Arial Black" pitchFamily="34" charset="0"/>
              </a:rPr>
              <a:t>  Research Methods</a:t>
            </a:r>
            <a:endParaRPr lang="en-US" sz="3600" dirty="0" smtClean="0">
              <a:solidFill>
                <a:schemeClr val="accent5"/>
              </a:solidFill>
              <a:latin typeface="Arial Black" pitchFamily="34" charset="0"/>
            </a:endParaRPr>
          </a:p>
        </p:txBody>
      </p:sp>
      <p:sp>
        <p:nvSpPr>
          <p:cNvPr id="456708" name="Rectangle 4"/>
          <p:cNvSpPr>
            <a:spLocks noGrp="1" noChangeArrowheads="1"/>
          </p:cNvSpPr>
          <p:nvPr>
            <p:ph sz="half" idx="4294967295"/>
          </p:nvPr>
        </p:nvSpPr>
        <p:spPr>
          <a:xfrm>
            <a:off x="0" y="990600"/>
            <a:ext cx="9144000" cy="5486400"/>
          </a:xfrm>
        </p:spPr>
        <p:txBody>
          <a:bodyPr/>
          <a:lstStyle/>
          <a:p>
            <a:r>
              <a:rPr lang="en-US" sz="3200" b="1" dirty="0">
                <a:solidFill>
                  <a:srgbClr val="FF0000"/>
                </a:solidFill>
                <a:latin typeface="Arial Black" pitchFamily="34" charset="0"/>
              </a:rPr>
              <a:t>3.Correlational </a:t>
            </a:r>
            <a:r>
              <a:rPr lang="en-US" sz="3200" b="1" dirty="0" smtClean="0">
                <a:solidFill>
                  <a:srgbClr val="FF0000"/>
                </a:solidFill>
                <a:latin typeface="Arial Black" pitchFamily="34" charset="0"/>
              </a:rPr>
              <a:t>studies (cont.)</a:t>
            </a:r>
            <a:endParaRPr lang="en-US" sz="3200" b="1" dirty="0">
              <a:solidFill>
                <a:srgbClr val="FF0000"/>
              </a:solidFill>
              <a:latin typeface="Arial Black" pitchFamily="34" charset="0"/>
            </a:endParaRPr>
          </a:p>
          <a:p>
            <a:endParaRPr lang="en-US" sz="4400" dirty="0" smtClean="0">
              <a:solidFill>
                <a:srgbClr val="CC3300"/>
              </a:solidFill>
              <a:latin typeface="Arial Black" pitchFamily="34" charset="0"/>
            </a:endParaRPr>
          </a:p>
          <a:p>
            <a:r>
              <a:rPr lang="en-US" sz="4400" dirty="0" smtClean="0">
                <a:solidFill>
                  <a:srgbClr val="CC3300"/>
                </a:solidFill>
                <a:latin typeface="Arial Black" pitchFamily="34" charset="0"/>
              </a:rPr>
              <a:t>Correlation does not mean “causation”</a:t>
            </a:r>
          </a:p>
          <a:p>
            <a:pPr lvl="1"/>
            <a:r>
              <a:rPr lang="en-US" sz="4000" dirty="0" smtClean="0">
                <a:latin typeface="Arial Black" pitchFamily="34" charset="0"/>
              </a:rPr>
              <a:t>Ranges from +1 to -1</a:t>
            </a:r>
          </a:p>
        </p:txBody>
      </p:sp>
    </p:spTree>
    <p:extLst>
      <p:ext uri="{BB962C8B-B14F-4D97-AF65-F5344CB8AC3E}">
        <p14:creationId xmlns:p14="http://schemas.microsoft.com/office/powerpoint/2010/main" val="292483774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427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56708">
                                            <p:txEl>
                                              <p:pRg st="0" end="0"/>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456708">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456708">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274" grpId="0"/>
    </p:bldLst>
  </p:timing>
</p:sld>
</file>

<file path=ppt/slides/slide4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8610" name="Rectangle 3"/>
          <p:cNvSpPr>
            <a:spLocks noGrp="1" noChangeArrowheads="1"/>
          </p:cNvSpPr>
          <p:nvPr>
            <p:ph idx="1"/>
          </p:nvPr>
        </p:nvSpPr>
        <p:spPr/>
        <p:txBody>
          <a:bodyPr/>
          <a:lstStyle/>
          <a:p>
            <a:endParaRPr lang="en-US" sz="4000" smtClean="0">
              <a:latin typeface="Arial Black" pitchFamily="34" charset="0"/>
            </a:endParaRPr>
          </a:p>
          <a:p>
            <a:endParaRPr lang="en-US" sz="4000" smtClean="0">
              <a:latin typeface="Arial Black" pitchFamily="34" charset="0"/>
            </a:endParaRPr>
          </a:p>
        </p:txBody>
      </p:sp>
      <p:sp>
        <p:nvSpPr>
          <p:cNvPr id="54274" name="Rectangle 2"/>
          <p:cNvSpPr>
            <a:spLocks noGrp="1" noChangeArrowheads="1"/>
          </p:cNvSpPr>
          <p:nvPr>
            <p:ph type="title"/>
          </p:nvPr>
        </p:nvSpPr>
        <p:spPr>
          <a:xfrm>
            <a:off x="0" y="274638"/>
            <a:ext cx="8686800" cy="1143000"/>
          </a:xfrm>
        </p:spPr>
        <p:txBody>
          <a:bodyPr>
            <a:normAutofit fontScale="90000"/>
          </a:bodyPr>
          <a:lstStyle/>
          <a:p>
            <a:pPr algn="r" fontAlgn="auto">
              <a:spcAft>
                <a:spcPts val="0"/>
              </a:spcAft>
              <a:defRPr/>
            </a:pPr>
            <a:r>
              <a:rPr lang="en-US" sz="3600" dirty="0" err="1">
                <a:solidFill>
                  <a:schemeClr val="accent5"/>
                </a:solidFill>
                <a:latin typeface="Arial Black" pitchFamily="34" charset="0"/>
              </a:rPr>
              <a:t>Nonexperimental</a:t>
            </a:r>
            <a:r>
              <a:rPr lang="en-US" sz="3600" dirty="0">
                <a:solidFill>
                  <a:schemeClr val="accent5"/>
                </a:solidFill>
                <a:latin typeface="Arial Black" pitchFamily="34" charset="0"/>
              </a:rPr>
              <a:t>  Research Methods</a:t>
            </a:r>
            <a:endParaRPr lang="en-US" sz="3600" dirty="0" smtClean="0">
              <a:solidFill>
                <a:schemeClr val="accent5"/>
              </a:solidFill>
              <a:latin typeface="Arial Black" pitchFamily="34" charset="0"/>
            </a:endParaRPr>
          </a:p>
        </p:txBody>
      </p:sp>
      <p:sp>
        <p:nvSpPr>
          <p:cNvPr id="456708" name="Rectangle 4"/>
          <p:cNvSpPr>
            <a:spLocks noGrp="1" noChangeArrowheads="1"/>
          </p:cNvSpPr>
          <p:nvPr>
            <p:ph sz="half" idx="4294967295"/>
          </p:nvPr>
        </p:nvSpPr>
        <p:spPr>
          <a:xfrm>
            <a:off x="0" y="990600"/>
            <a:ext cx="9144000" cy="5486400"/>
          </a:xfrm>
        </p:spPr>
        <p:txBody>
          <a:bodyPr/>
          <a:lstStyle/>
          <a:p>
            <a:endParaRPr lang="en-US" sz="3200" b="1" dirty="0" smtClean="0">
              <a:solidFill>
                <a:srgbClr val="CC3399"/>
              </a:solidFill>
              <a:latin typeface="Arial Black" pitchFamily="34" charset="0"/>
            </a:endParaRPr>
          </a:p>
          <a:p>
            <a:r>
              <a:rPr lang="en-US" sz="3200" b="1" dirty="0" smtClean="0">
                <a:solidFill>
                  <a:srgbClr val="FF0000"/>
                </a:solidFill>
                <a:latin typeface="Arial Black" pitchFamily="34" charset="0"/>
              </a:rPr>
              <a:t>3.Correlational </a:t>
            </a:r>
            <a:r>
              <a:rPr lang="en-US" sz="3200" b="1" dirty="0">
                <a:solidFill>
                  <a:srgbClr val="FF0000"/>
                </a:solidFill>
                <a:latin typeface="Arial Black" pitchFamily="34" charset="0"/>
              </a:rPr>
              <a:t>studies (cont.)</a:t>
            </a:r>
          </a:p>
          <a:p>
            <a:endParaRPr lang="th-TH" sz="3200" dirty="0" smtClean="0">
              <a:latin typeface="Arial Black" pitchFamily="34" charset="0"/>
            </a:endParaRPr>
          </a:p>
          <a:p>
            <a:r>
              <a:rPr lang="th-TH" sz="3200" dirty="0" smtClean="0">
                <a:solidFill>
                  <a:srgbClr val="00B0F0"/>
                </a:solidFill>
                <a:latin typeface="Arial Black" pitchFamily="34" charset="0"/>
              </a:rPr>
              <a:t>What </a:t>
            </a:r>
            <a:r>
              <a:rPr lang="th-TH" sz="3200" dirty="0">
                <a:solidFill>
                  <a:srgbClr val="00B0F0"/>
                </a:solidFill>
                <a:latin typeface="Arial Black" pitchFamily="34" charset="0"/>
              </a:rPr>
              <a:t>type of correlation</a:t>
            </a:r>
            <a:r>
              <a:rPr lang="th-TH" sz="3200" dirty="0" smtClean="0">
                <a:solidFill>
                  <a:srgbClr val="00B0F0"/>
                </a:solidFill>
                <a:latin typeface="Arial Black" pitchFamily="34" charset="0"/>
              </a:rPr>
              <a:t>?</a:t>
            </a:r>
          </a:p>
          <a:p>
            <a:pPr eaLnBrk="1" hangingPunct="1"/>
            <a:r>
              <a:rPr lang="th-TH" sz="3200" dirty="0">
                <a:latin typeface="Arial Black" pitchFamily="34" charset="0"/>
              </a:rPr>
              <a:t> </a:t>
            </a:r>
            <a:r>
              <a:rPr lang="th-TH" sz="3200" dirty="0" smtClean="0">
                <a:latin typeface="Arial Black" pitchFamily="34" charset="0"/>
              </a:rPr>
              <a:t>        </a:t>
            </a:r>
            <a:r>
              <a:rPr lang="th-TH" sz="3200" dirty="0">
                <a:solidFill>
                  <a:srgbClr val="9900CC"/>
                </a:solidFill>
                <a:latin typeface="Arial Black" pitchFamily="34" charset="0"/>
              </a:rPr>
              <a:t>The greater the number of years of experience, the higher the income</a:t>
            </a:r>
            <a:r>
              <a:rPr lang="th-TH" sz="3200" dirty="0" smtClean="0">
                <a:solidFill>
                  <a:srgbClr val="9900CC"/>
                </a:solidFill>
                <a:latin typeface="Arial Black" pitchFamily="34" charset="0"/>
              </a:rPr>
              <a:t>.</a:t>
            </a:r>
            <a:endParaRPr lang="th-TH" sz="3200" dirty="0" smtClean="0">
              <a:latin typeface="Arial Black" pitchFamily="34" charset="0"/>
            </a:endParaRPr>
          </a:p>
          <a:p>
            <a:pPr eaLnBrk="1" hangingPunct="1"/>
            <a:r>
              <a:rPr lang="th-TH" sz="3200" dirty="0">
                <a:solidFill>
                  <a:srgbClr val="008000"/>
                </a:solidFill>
                <a:latin typeface="Arial Black" pitchFamily="34" charset="0"/>
              </a:rPr>
              <a:t> </a:t>
            </a:r>
            <a:r>
              <a:rPr lang="th-TH" sz="3200" dirty="0" smtClean="0">
                <a:solidFill>
                  <a:srgbClr val="008000"/>
                </a:solidFill>
                <a:latin typeface="Arial Black" pitchFamily="34" charset="0"/>
              </a:rPr>
              <a:t>     The </a:t>
            </a:r>
            <a:r>
              <a:rPr lang="th-TH" sz="3200" dirty="0">
                <a:solidFill>
                  <a:srgbClr val="008000"/>
                </a:solidFill>
                <a:latin typeface="Arial Black" pitchFamily="34" charset="0"/>
              </a:rPr>
              <a:t>greater the score on a depression inventory, the lower the score on a memory test.</a:t>
            </a:r>
          </a:p>
          <a:p>
            <a:endParaRPr lang="en-US" sz="4400" dirty="0">
              <a:solidFill>
                <a:srgbClr val="CC3300"/>
              </a:solidFill>
              <a:latin typeface="Arial Black" pitchFamily="34" charset="0"/>
            </a:endParaRPr>
          </a:p>
        </p:txBody>
      </p:sp>
    </p:spTree>
    <p:extLst>
      <p:ext uri="{BB962C8B-B14F-4D97-AF65-F5344CB8AC3E}">
        <p14:creationId xmlns:p14="http://schemas.microsoft.com/office/powerpoint/2010/main" val="292483774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427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56708">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456708">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456708">
                                            <p:txEl>
                                              <p:pRg st="4" end="4"/>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456708">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274" grpId="0"/>
    </p:bldLst>
  </p:timing>
</p:sld>
</file>

<file path=ppt/slides/slide4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2226" name="Rectangle 2"/>
          <p:cNvSpPr>
            <a:spLocks noGrp="1" noChangeArrowheads="1"/>
          </p:cNvSpPr>
          <p:nvPr>
            <p:ph type="title"/>
          </p:nvPr>
        </p:nvSpPr>
        <p:spPr>
          <a:xfrm>
            <a:off x="0" y="304800"/>
            <a:ext cx="8748713" cy="914400"/>
          </a:xfrm>
        </p:spPr>
        <p:txBody>
          <a:bodyPr>
            <a:normAutofit fontScale="90000"/>
          </a:bodyPr>
          <a:lstStyle/>
          <a:p>
            <a:pPr algn="r" eaLnBrk="1" fontAlgn="auto" hangingPunct="1">
              <a:spcAft>
                <a:spcPts val="0"/>
              </a:spcAft>
              <a:defRPr/>
            </a:pPr>
            <a:r>
              <a:rPr lang="en-US" sz="3600" dirty="0" err="1">
                <a:solidFill>
                  <a:schemeClr val="accent5"/>
                </a:solidFill>
                <a:latin typeface="Arial Black" pitchFamily="34" charset="0"/>
              </a:rPr>
              <a:t>Nonexperimental</a:t>
            </a:r>
            <a:r>
              <a:rPr lang="en-US" sz="3600" dirty="0">
                <a:solidFill>
                  <a:schemeClr val="accent5"/>
                </a:solidFill>
                <a:latin typeface="Arial Black" pitchFamily="34" charset="0"/>
              </a:rPr>
              <a:t>  Research Methods</a:t>
            </a:r>
            <a:endParaRPr lang="en-US" sz="3600" dirty="0" smtClean="0">
              <a:solidFill>
                <a:schemeClr val="accent5"/>
              </a:solidFill>
              <a:latin typeface="Arial Black" pitchFamily="34" charset="0"/>
            </a:endParaRPr>
          </a:p>
        </p:txBody>
      </p:sp>
      <p:sp>
        <p:nvSpPr>
          <p:cNvPr id="452611" name="Rectangle 3"/>
          <p:cNvSpPr>
            <a:spLocks noGrp="1" noChangeArrowheads="1"/>
          </p:cNvSpPr>
          <p:nvPr>
            <p:ph type="body" sz="half" idx="1"/>
          </p:nvPr>
        </p:nvSpPr>
        <p:spPr>
          <a:xfrm>
            <a:off x="381000" y="1447800"/>
            <a:ext cx="5257800" cy="4535488"/>
          </a:xfrm>
        </p:spPr>
        <p:txBody>
          <a:bodyPr/>
          <a:lstStyle/>
          <a:p>
            <a:pPr eaLnBrk="1" hangingPunct="1"/>
            <a:r>
              <a:rPr lang="en-US" sz="3600" b="1" dirty="0" smtClean="0">
                <a:solidFill>
                  <a:srgbClr val="FF0000"/>
                </a:solidFill>
                <a:latin typeface="Arial Black" pitchFamily="34" charset="0"/>
              </a:rPr>
              <a:t>      4. The  Clinical Method</a:t>
            </a:r>
          </a:p>
          <a:p>
            <a:pPr lvl="1" eaLnBrk="1" hangingPunct="1">
              <a:buFontTx/>
              <a:buNone/>
            </a:pPr>
            <a:r>
              <a:rPr lang="en-US" sz="3600" dirty="0" smtClean="0">
                <a:latin typeface="Arial Black" pitchFamily="34" charset="0"/>
              </a:rPr>
              <a:t>	An in-depth, intensive investigation of an individual or small group of people</a:t>
            </a:r>
          </a:p>
          <a:p>
            <a:pPr eaLnBrk="1" hangingPunct="1"/>
            <a:endParaRPr lang="en-US" sz="3600" dirty="0" smtClean="0">
              <a:latin typeface="Arial Black" pitchFamily="34" charset="0"/>
            </a:endParaRPr>
          </a:p>
        </p:txBody>
      </p:sp>
      <p:pic>
        <p:nvPicPr>
          <p:cNvPr id="452612" name="Picture 4" descr="bd05545_"/>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410200" y="2286000"/>
            <a:ext cx="3338513" cy="388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ntr" presetSubtype="10" fill="hold" nodeType="afterEffect">
                                  <p:stCondLst>
                                    <p:cond delay="0"/>
                                  </p:stCondLst>
                                  <p:childTnLst>
                                    <p:set>
                                      <p:cBhvr>
                                        <p:cTn id="6" dur="1" fill="hold">
                                          <p:stCondLst>
                                            <p:cond delay="0"/>
                                          </p:stCondLst>
                                        </p:cTn>
                                        <p:tgtEl>
                                          <p:spTgt spid="452612"/>
                                        </p:tgtEl>
                                        <p:attrNameLst>
                                          <p:attrName>style.visibility</p:attrName>
                                        </p:attrNameLst>
                                      </p:cBhvr>
                                      <p:to>
                                        <p:strVal val="visible"/>
                                      </p:to>
                                    </p:set>
                                    <p:animEffect transition="in" filter="checkerboard(across)">
                                      <p:cBhvr>
                                        <p:cTn id="7" dur="500"/>
                                        <p:tgtEl>
                                          <p:spTgt spid="452612"/>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52226"/>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nodeType="clickEffect">
                                  <p:stCondLst>
                                    <p:cond delay="0"/>
                                  </p:stCondLst>
                                  <p:childTnLst>
                                    <p:set>
                                      <p:cBhvr>
                                        <p:cTn id="15" dur="1" fill="hold">
                                          <p:stCondLst>
                                            <p:cond delay="0"/>
                                          </p:stCondLst>
                                        </p:cTn>
                                        <p:tgtEl>
                                          <p:spTgt spid="452611">
                                            <p:txEl>
                                              <p:pRg st="0" end="0"/>
                                            </p:txEl>
                                          </p:spTgt>
                                        </p:tgtEl>
                                        <p:attrNameLst>
                                          <p:attrName>style.visibility</p:attrName>
                                        </p:attrNameLst>
                                      </p:cBhvr>
                                      <p:to>
                                        <p:strVal val="visible"/>
                                      </p:to>
                                    </p:set>
                                  </p:childTnLst>
                                </p:cTn>
                              </p:par>
                              <p:par>
                                <p:cTn id="16" presetID="1" presetClass="entr" presetSubtype="0" fill="hold" nodeType="withEffect">
                                  <p:stCondLst>
                                    <p:cond delay="0"/>
                                  </p:stCondLst>
                                  <p:childTnLst>
                                    <p:set>
                                      <p:cBhvr>
                                        <p:cTn id="17" dur="1" fill="hold">
                                          <p:stCondLst>
                                            <p:cond delay="0"/>
                                          </p:stCondLst>
                                        </p:cTn>
                                        <p:tgtEl>
                                          <p:spTgt spid="452611">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26"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2" name="Picture 4" descr="01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44763" y="0"/>
            <a:ext cx="4052887" cy="6859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51" name="Rectangle 2"/>
          <p:cNvSpPr>
            <a:spLocks noGrp="1" noChangeArrowheads="1"/>
          </p:cNvSpPr>
          <p:nvPr>
            <p:ph type="title"/>
          </p:nvPr>
        </p:nvSpPr>
        <p:spPr>
          <a:xfrm>
            <a:off x="0" y="152400"/>
            <a:ext cx="9144000" cy="914400"/>
          </a:xfrm>
        </p:spPr>
        <p:txBody>
          <a:bodyPr/>
          <a:lstStyle/>
          <a:p>
            <a:pPr algn="l" eaLnBrk="1" fontAlgn="auto" hangingPunct="1">
              <a:spcAft>
                <a:spcPts val="0"/>
              </a:spcAft>
              <a:defRPr/>
            </a:pPr>
            <a:r>
              <a:rPr lang="en-US" sz="3200" dirty="0" err="1">
                <a:solidFill>
                  <a:schemeClr val="accent6"/>
                </a:solidFill>
                <a:latin typeface="Arial Black" pitchFamily="34" charset="0"/>
              </a:rPr>
              <a:t>Nonexperimental</a:t>
            </a:r>
            <a:r>
              <a:rPr lang="en-US" sz="3200" dirty="0">
                <a:solidFill>
                  <a:schemeClr val="accent6"/>
                </a:solidFill>
                <a:latin typeface="Arial Black" pitchFamily="34" charset="0"/>
              </a:rPr>
              <a:t>  Research Methods</a:t>
            </a:r>
            <a:endParaRPr lang="en-US" sz="3200" dirty="0" smtClean="0">
              <a:solidFill>
                <a:schemeClr val="accent6"/>
              </a:solidFill>
              <a:latin typeface="Arial Black" pitchFamily="34" charset="0"/>
            </a:endParaRPr>
          </a:p>
        </p:txBody>
      </p:sp>
      <p:graphicFrame>
        <p:nvGraphicFramePr>
          <p:cNvPr id="450563" name="Object 3"/>
          <p:cNvGraphicFramePr>
            <a:graphicFrameLocks noGrp="1" noChangeAspect="1"/>
          </p:cNvGraphicFramePr>
          <p:nvPr>
            <p:ph type="clipArt" sz="half" idx="1"/>
            <p:extLst>
              <p:ext uri="{D42A27DB-BD31-4B8C-83A1-F6EECF244321}">
                <p14:modId xmlns:p14="http://schemas.microsoft.com/office/powerpoint/2010/main" val="1557586849"/>
              </p:ext>
            </p:extLst>
          </p:nvPr>
        </p:nvGraphicFramePr>
        <p:xfrm>
          <a:off x="7366000" y="5662613"/>
          <a:ext cx="1752600" cy="1182687"/>
        </p:xfrm>
        <a:graphic>
          <a:graphicData uri="http://schemas.openxmlformats.org/presentationml/2006/ole">
            <mc:AlternateContent xmlns:mc="http://schemas.openxmlformats.org/markup-compatibility/2006">
              <mc:Choice xmlns:v="urn:schemas-microsoft-com:vml" Requires="v">
                <p:oleObj spid="_x0000_s65552" name="Clip" r:id="rId4" imgW="4858428" imgH="3277057" progId="MS_ClipArt_Gallery.5">
                  <p:embed/>
                </p:oleObj>
              </mc:Choice>
              <mc:Fallback>
                <p:oleObj name="Clip" r:id="rId4" imgW="4858428" imgH="3277057" progId="MS_ClipArt_Gallery.5">
                  <p:embed/>
                  <p:pic>
                    <p:nvPicPr>
                      <p:cNvPr id="0" name=""/>
                      <p:cNvPicPr>
                        <a:picLocks noGrp="1"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66000" y="5662613"/>
                        <a:ext cx="1752600" cy="1182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450564" name="Rectangle 4"/>
          <p:cNvSpPr>
            <a:spLocks noGrp="1" noChangeArrowheads="1"/>
          </p:cNvSpPr>
          <p:nvPr>
            <p:ph type="body" sz="half" idx="2"/>
          </p:nvPr>
        </p:nvSpPr>
        <p:spPr>
          <a:xfrm>
            <a:off x="76200" y="914400"/>
            <a:ext cx="9067800" cy="5334000"/>
          </a:xfrm>
        </p:spPr>
        <p:txBody>
          <a:bodyPr/>
          <a:lstStyle/>
          <a:p>
            <a:pPr eaLnBrk="1" hangingPunct="1"/>
            <a:r>
              <a:rPr lang="en-US" sz="3600" b="1" dirty="0" smtClean="0">
                <a:solidFill>
                  <a:srgbClr val="FF0000"/>
                </a:solidFill>
                <a:latin typeface="Arial Black" pitchFamily="34" charset="0"/>
              </a:rPr>
              <a:t>5. Survey research</a:t>
            </a:r>
          </a:p>
          <a:p>
            <a:pPr lvl="1" eaLnBrk="1" hangingPunct="1">
              <a:buFontTx/>
              <a:buNone/>
            </a:pPr>
            <a:r>
              <a:rPr lang="en-US" sz="3200" dirty="0" smtClean="0">
                <a:latin typeface="Arial Black" pitchFamily="34" charset="0"/>
              </a:rPr>
              <a:t>	A sample of people are asked a series of questions about their behavior, thoughts, and attitudes in order to represent a larger population.</a:t>
            </a:r>
          </a:p>
          <a:p>
            <a:pPr lvl="1" eaLnBrk="1" hangingPunct="1">
              <a:buFontTx/>
              <a:buNone/>
            </a:pPr>
            <a:r>
              <a:rPr lang="en-US" sz="3600" dirty="0" smtClean="0">
                <a:solidFill>
                  <a:srgbClr val="C00000"/>
                </a:solidFill>
                <a:latin typeface="Arial Black" pitchFamily="34" charset="0"/>
              </a:rPr>
              <a:t>Limitations:</a:t>
            </a:r>
          </a:p>
          <a:p>
            <a:pPr lvl="1" eaLnBrk="1" hangingPunct="1">
              <a:buFontTx/>
              <a:buNone/>
            </a:pPr>
            <a:r>
              <a:rPr lang="en-US" sz="3600" dirty="0" smtClean="0">
                <a:solidFill>
                  <a:srgbClr val="C00000"/>
                </a:solidFill>
                <a:latin typeface="Arial Black" pitchFamily="34" charset="0"/>
              </a:rPr>
              <a:t>1.  Biased sample</a:t>
            </a:r>
          </a:p>
          <a:p>
            <a:pPr lvl="1" eaLnBrk="1" hangingPunct="1">
              <a:buFontTx/>
              <a:buNone/>
            </a:pPr>
            <a:r>
              <a:rPr lang="en-US" sz="3600" dirty="0" smtClean="0">
                <a:solidFill>
                  <a:srgbClr val="C00000"/>
                </a:solidFill>
                <a:latin typeface="Arial Black" pitchFamily="34" charset="0"/>
              </a:rPr>
              <a:t>2. Social Desirability</a:t>
            </a:r>
          </a:p>
          <a:p>
            <a:pPr lvl="1" eaLnBrk="1" hangingPunct="1">
              <a:buFontTx/>
              <a:buNone/>
            </a:pPr>
            <a:endParaRPr lang="en-US" sz="3600" dirty="0" smtClean="0">
              <a:latin typeface="Arial Black" pitchFamily="34" charset="0"/>
            </a:endParaRPr>
          </a:p>
        </p:txBody>
      </p:sp>
    </p:spTree>
    <p:extLst>
      <p:ext uri="{BB962C8B-B14F-4D97-AF65-F5344CB8AC3E}">
        <p14:creationId xmlns:p14="http://schemas.microsoft.com/office/powerpoint/2010/main" val="271697399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4" presetClass="entr" presetSubtype="10" fill="hold" nodeType="afterEffect">
                                  <p:stCondLst>
                                    <p:cond delay="0"/>
                                  </p:stCondLst>
                                  <p:childTnLst>
                                    <p:set>
                                      <p:cBhvr>
                                        <p:cTn id="6" dur="1" fill="hold">
                                          <p:stCondLst>
                                            <p:cond delay="0"/>
                                          </p:stCondLst>
                                        </p:cTn>
                                        <p:tgtEl>
                                          <p:spTgt spid="450563"/>
                                        </p:tgtEl>
                                        <p:attrNameLst>
                                          <p:attrName>style.visibility</p:attrName>
                                        </p:attrNameLst>
                                      </p:cBhvr>
                                      <p:to>
                                        <p:strVal val="visible"/>
                                      </p:to>
                                    </p:set>
                                    <p:animEffect transition="in" filter="randombar(horizontal)">
                                      <p:cBhvr>
                                        <p:cTn id="7" dur="500"/>
                                        <p:tgtEl>
                                          <p:spTgt spid="450563"/>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2051"/>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nodeType="clickEffect">
                                  <p:stCondLst>
                                    <p:cond delay="0"/>
                                  </p:stCondLst>
                                  <p:childTnLst>
                                    <p:set>
                                      <p:cBhvr>
                                        <p:cTn id="15" dur="1" fill="hold">
                                          <p:stCondLst>
                                            <p:cond delay="0"/>
                                          </p:stCondLst>
                                        </p:cTn>
                                        <p:tgtEl>
                                          <p:spTgt spid="450564">
                                            <p:txEl>
                                              <p:pRg st="0" end="0"/>
                                            </p:txEl>
                                          </p:spTgt>
                                        </p:tgtEl>
                                        <p:attrNameLst>
                                          <p:attrName>style.visibility</p:attrName>
                                        </p:attrNameLst>
                                      </p:cBhvr>
                                      <p:to>
                                        <p:strVal val="visible"/>
                                      </p:to>
                                    </p:set>
                                  </p:childTnLst>
                                </p:cTn>
                              </p:par>
                              <p:par>
                                <p:cTn id="16" presetID="1" presetClass="entr" presetSubtype="0" fill="hold" nodeType="withEffect">
                                  <p:stCondLst>
                                    <p:cond delay="0"/>
                                  </p:stCondLst>
                                  <p:childTnLst>
                                    <p:set>
                                      <p:cBhvr>
                                        <p:cTn id="17" dur="1" fill="hold">
                                          <p:stCondLst>
                                            <p:cond delay="0"/>
                                          </p:stCondLst>
                                        </p:cTn>
                                        <p:tgtEl>
                                          <p:spTgt spid="450564">
                                            <p:txEl>
                                              <p:pRg st="1" end="1"/>
                                            </p:txEl>
                                          </p:spTgt>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nodeType="clickEffect">
                                  <p:stCondLst>
                                    <p:cond delay="0"/>
                                  </p:stCondLst>
                                  <p:childTnLst>
                                    <p:set>
                                      <p:cBhvr>
                                        <p:cTn id="21" dur="1" fill="hold">
                                          <p:stCondLst>
                                            <p:cond delay="0"/>
                                          </p:stCondLst>
                                        </p:cTn>
                                        <p:tgtEl>
                                          <p:spTgt spid="450564">
                                            <p:txEl>
                                              <p:pRg st="2" end="2"/>
                                            </p:txEl>
                                          </p:spTgt>
                                        </p:tgtEl>
                                        <p:attrNameLst>
                                          <p:attrName>style.visibility</p:attrName>
                                        </p:attrNameLst>
                                      </p:cBhvr>
                                      <p:to>
                                        <p:strVal val="visible"/>
                                      </p:to>
                                    </p:set>
                                  </p:childTnLst>
                                </p:cTn>
                              </p:par>
                              <p:par>
                                <p:cTn id="22" presetID="1" presetClass="entr" presetSubtype="0" fill="hold" nodeType="withEffect">
                                  <p:stCondLst>
                                    <p:cond delay="0"/>
                                  </p:stCondLst>
                                  <p:childTnLst>
                                    <p:set>
                                      <p:cBhvr>
                                        <p:cTn id="23" dur="1" fill="hold">
                                          <p:stCondLst>
                                            <p:cond delay="0"/>
                                          </p:stCondLst>
                                        </p:cTn>
                                        <p:tgtEl>
                                          <p:spTgt spid="450564">
                                            <p:txEl>
                                              <p:pRg st="3" end="3"/>
                                            </p:txEl>
                                          </p:spTgt>
                                        </p:tgtEl>
                                        <p:attrNameLst>
                                          <p:attrName>style.visibility</p:attrName>
                                        </p:attrNameLst>
                                      </p:cBhvr>
                                      <p:to>
                                        <p:strVal val="visible"/>
                                      </p:to>
                                    </p:set>
                                  </p:childTnLst>
                                </p:cTn>
                              </p:par>
                              <p:par>
                                <p:cTn id="24" presetID="1" presetClass="entr" presetSubtype="0" fill="hold" nodeType="withEffect">
                                  <p:stCondLst>
                                    <p:cond delay="0"/>
                                  </p:stCondLst>
                                  <p:childTnLst>
                                    <p:set>
                                      <p:cBhvr>
                                        <p:cTn id="25" dur="1" fill="hold">
                                          <p:stCondLst>
                                            <p:cond delay="0"/>
                                          </p:stCondLst>
                                        </p:cTn>
                                        <p:tgtEl>
                                          <p:spTgt spid="450564">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1" grpId="0"/>
    </p:bldLst>
  </p:timing>
</p:sld>
</file>

<file path=ppt/slides/slide4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1371600"/>
            <a:ext cx="8915400" cy="4724400"/>
          </a:xfrm>
        </p:spPr>
        <p:txBody>
          <a:bodyPr>
            <a:noAutofit/>
          </a:bodyPr>
          <a:lstStyle/>
          <a:p>
            <a:pPr marL="365760" indent="-256032" eaLnBrk="1" fontAlgn="auto" hangingPunct="1">
              <a:spcAft>
                <a:spcPts val="0"/>
              </a:spcAft>
              <a:buFont typeface="Wingdings 3"/>
              <a:buChar char=""/>
              <a:defRPr/>
            </a:pPr>
            <a:r>
              <a:rPr lang="en-US" sz="3600" dirty="0" smtClean="0">
                <a:solidFill>
                  <a:srgbClr val="7030A0"/>
                </a:solidFill>
              </a:rPr>
              <a:t>  Psychology in Action – Psychology in the Media  p.  32 -33.</a:t>
            </a:r>
            <a:endParaRPr lang="th-TH" sz="3600" dirty="0" smtClean="0">
              <a:solidFill>
                <a:srgbClr val="7030A0"/>
              </a:solidFill>
            </a:endParaRPr>
          </a:p>
        </p:txBody>
      </p:sp>
      <p:sp>
        <p:nvSpPr>
          <p:cNvPr id="81922" name="Title 1"/>
          <p:cNvSpPr>
            <a:spLocks noGrp="1"/>
          </p:cNvSpPr>
          <p:nvPr>
            <p:ph type="title"/>
          </p:nvPr>
        </p:nvSpPr>
        <p:spPr>
          <a:xfrm>
            <a:off x="685800" y="228600"/>
            <a:ext cx="7772400" cy="457200"/>
          </a:xfrm>
        </p:spPr>
        <p:txBody>
          <a:bodyPr>
            <a:normAutofit fontScale="90000"/>
          </a:bodyPr>
          <a:lstStyle/>
          <a:p>
            <a:pPr eaLnBrk="1" fontAlgn="auto" hangingPunct="1">
              <a:spcAft>
                <a:spcPts val="0"/>
              </a:spcAft>
              <a:defRPr/>
            </a:pPr>
            <a:r>
              <a:rPr lang="en-US" sz="5400" dirty="0" smtClean="0">
                <a:solidFill>
                  <a:schemeClr val="accent5"/>
                </a:solidFill>
              </a:rPr>
              <a:t>Reading Assignments</a:t>
            </a:r>
            <a:endParaRPr lang="th-TH" sz="5400" dirty="0" smtClean="0">
              <a:solidFill>
                <a:schemeClr val="accent5"/>
              </a:solidFill>
            </a:endParaRP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81922"/>
                                        </p:tgtEl>
                                        <p:attrNameLst>
                                          <p:attrName>style.visibility</p:attrName>
                                        </p:attrNameLst>
                                      </p:cBhvr>
                                      <p:to>
                                        <p:strVal val="visible"/>
                                      </p:to>
                                    </p:set>
                                    <p:animEffect transition="in" filter="fade">
                                      <p:cBhvr>
                                        <p:cTn id="7" dur="500"/>
                                        <p:tgtEl>
                                          <p:spTgt spid="8192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800" b="0" i="0" u="none" strike="noStrike" cap="none" normalizeH="0" baseline="0" smtClean="0">
            <a:ln>
              <a:noFill/>
            </a:ln>
            <a:solidFill>
              <a:schemeClr val="tx1"/>
            </a:solidFill>
            <a:effectLst/>
            <a:latin typeface="Times New Roman" pitchFamily="1"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800" b="0" i="0" u="none" strike="noStrike" cap="none" normalizeH="0" baseline="0" smtClean="0">
            <a:ln>
              <a:noFill/>
            </a:ln>
            <a:solidFill>
              <a:schemeClr val="tx1"/>
            </a:solidFill>
            <a:effectLst/>
            <a:latin typeface="Times New Roman" pitchFamily="1" charset="0"/>
          </a:defRPr>
        </a:defPPr>
      </a:lstStyle>
    </a:lnDef>
  </a:objectDefaults>
  <a:extraClrSchemeLst>
    <a:extraClrScheme>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ppt/theme/themeOverride2.xml><?xml version="1.0" encoding="utf-8"?>
<a:themeOverride xmlns:a="http://schemas.openxmlformats.org/drawingml/2006/main">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ppt/theme/themeOverride3.xml><?xml version="1.0" encoding="utf-8"?>
<a:themeOverride xmlns:a="http://schemas.openxmlformats.org/drawingml/2006/main">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ppt/theme/themeOverride4.xml><?xml version="1.0" encoding="utf-8"?>
<a:themeOverride xmlns:a="http://schemas.openxmlformats.org/drawingml/2006/main">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docProps/app.xml><?xml version="1.0" encoding="utf-8"?>
<Properties xmlns="http://schemas.openxmlformats.org/officeDocument/2006/extended-properties" xmlns:vt="http://schemas.openxmlformats.org/officeDocument/2006/docPropsVTypes">
  <Template>Concourse</Template>
  <TotalTime>2374</TotalTime>
  <Words>1877</Words>
  <Application>Microsoft Office PowerPoint</Application>
  <PresentationFormat>On-screen Show (4:3)</PresentationFormat>
  <Paragraphs>220</Paragraphs>
  <Slides>45</Slides>
  <Notes>10</Notes>
  <HiddenSlides>0</HiddenSlides>
  <MMClips>0</MMClips>
  <ScaleCrop>false</ScaleCrop>
  <HeadingPairs>
    <vt:vector size="6" baseType="variant">
      <vt:variant>
        <vt:lpstr>Theme</vt:lpstr>
      </vt:variant>
      <vt:variant>
        <vt:i4>2</vt:i4>
      </vt:variant>
      <vt:variant>
        <vt:lpstr>Embedded OLE Servers</vt:lpstr>
      </vt:variant>
      <vt:variant>
        <vt:i4>1</vt:i4>
      </vt:variant>
      <vt:variant>
        <vt:lpstr>Slide Titles</vt:lpstr>
      </vt:variant>
      <vt:variant>
        <vt:i4>45</vt:i4>
      </vt:variant>
    </vt:vector>
  </HeadingPairs>
  <TitlesOfParts>
    <vt:vector size="48" baseType="lpstr">
      <vt:lpstr>Concourse</vt:lpstr>
      <vt:lpstr>Default Design</vt:lpstr>
      <vt:lpstr>Clip</vt:lpstr>
      <vt:lpstr>   Gate way to Psychology:    An Introduction to Mind and Behavior  13th  ed. (2012)</vt:lpstr>
      <vt:lpstr>Topic 2  Introducing Psychology and Research Methods</vt:lpstr>
      <vt:lpstr>Critical Thinking</vt:lpstr>
      <vt:lpstr>Critical Thinking (cont.)</vt:lpstr>
      <vt:lpstr>Pseudo-Psychologies</vt:lpstr>
      <vt:lpstr>Pseudo-Psychologies (cont.)</vt:lpstr>
      <vt:lpstr>Pseudo-Psychologies (Cont.)</vt:lpstr>
      <vt:lpstr>Pseudo-Psychologies (cont.)</vt:lpstr>
      <vt:lpstr>Pseudo-Psychologies (cont.)</vt:lpstr>
      <vt:lpstr>Pseudo-Psychologies (cont.)</vt:lpstr>
      <vt:lpstr>Why is Psychology a science?   </vt:lpstr>
      <vt:lpstr>PowerPoint Presentation</vt:lpstr>
      <vt:lpstr>Research Ethics Three areas of ethical concern in behavior research         1.  Deception          2.  Invasion of privacy          3.  Lasting harm</vt:lpstr>
      <vt:lpstr>History of Psychology</vt:lpstr>
      <vt:lpstr>History of Psychology (cont.)</vt:lpstr>
      <vt:lpstr>History of Psychology (cont.)</vt:lpstr>
      <vt:lpstr>History of Psychology (cont.)</vt:lpstr>
      <vt:lpstr>History of Psychology (cont.)</vt:lpstr>
      <vt:lpstr>History of Psychology (cont.)</vt:lpstr>
      <vt:lpstr>History of Psychology (cont.)</vt:lpstr>
      <vt:lpstr>History of Psychology (cont.)</vt:lpstr>
      <vt:lpstr>Psychology Today: Three Complimentary Perspective on Behavior</vt:lpstr>
      <vt:lpstr>What are the major specialties in psychology?</vt:lpstr>
      <vt:lpstr>What are the major specialties in psychology? (cont.)</vt:lpstr>
      <vt:lpstr>What are the major specialties in psychology? (cont.)</vt:lpstr>
      <vt:lpstr>More Helping Professionals</vt:lpstr>
      <vt:lpstr>Types of Psychological Research</vt:lpstr>
      <vt:lpstr>The Psychology Experiment –Where cause meets the effect</vt:lpstr>
      <vt:lpstr>The Psychology Experiment –Where cause meets the effect</vt:lpstr>
      <vt:lpstr>PowerPoint Presentation</vt:lpstr>
      <vt:lpstr>The Psychology Experiment –Where cause meets the effect Important terminologies  </vt:lpstr>
      <vt:lpstr>Important terminologies 2.  Control Group </vt:lpstr>
      <vt:lpstr>Important terminologies 3.  Extranious Variable </vt:lpstr>
      <vt:lpstr>Important terminologies 4.  Random Assignment </vt:lpstr>
      <vt:lpstr>Important terminologies 5. Experimental bias </vt:lpstr>
      <vt:lpstr>Important terminologies 5. Experimental bias (cont.)</vt:lpstr>
      <vt:lpstr>Important terminologies 5. Experimental bias</vt:lpstr>
      <vt:lpstr>Nonexperimental  Research Methods</vt:lpstr>
      <vt:lpstr>Nonexperimental  Research Methods</vt:lpstr>
      <vt:lpstr>Nonexperimental  Research Methods</vt:lpstr>
      <vt:lpstr>Nonexperimental  Research Methods</vt:lpstr>
      <vt:lpstr>Nonexperimental  Research Methods</vt:lpstr>
      <vt:lpstr>PowerPoint Presentation</vt:lpstr>
      <vt:lpstr>Nonexperimental  Research Methods</vt:lpstr>
      <vt:lpstr>Reading Assignments</vt:lpstr>
    </vt:vector>
  </TitlesOfParts>
  <Company>Lexington Community College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1: Introduction to Psychology</dc:title>
  <dc:creator>John Story</dc:creator>
  <cp:lastModifiedBy>vaio</cp:lastModifiedBy>
  <cp:revision>112</cp:revision>
  <cp:lastPrinted>2000-05-31T03:35:55Z</cp:lastPrinted>
  <dcterms:created xsi:type="dcterms:W3CDTF">2001-03-14T18:22:08Z</dcterms:created>
  <dcterms:modified xsi:type="dcterms:W3CDTF">2012-08-11T15:28:39Z</dcterms:modified>
</cp:coreProperties>
</file>