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59" r:id="rId2"/>
    <p:sldId id="261" r:id="rId3"/>
    <p:sldId id="260" r:id="rId4"/>
    <p:sldId id="267" r:id="rId5"/>
    <p:sldId id="270" r:id="rId6"/>
    <p:sldId id="286" r:id="rId7"/>
    <p:sldId id="271" r:id="rId8"/>
    <p:sldId id="272" r:id="rId9"/>
    <p:sldId id="273" r:id="rId10"/>
    <p:sldId id="274" r:id="rId11"/>
    <p:sldId id="283" r:id="rId12"/>
    <p:sldId id="284" r:id="rId13"/>
    <p:sldId id="285" r:id="rId14"/>
    <p:sldId id="288" r:id="rId15"/>
    <p:sldId id="268" r:id="rId16"/>
    <p:sldId id="280" r:id="rId17"/>
    <p:sldId id="275" r:id="rId18"/>
    <p:sldId id="269" r:id="rId19"/>
    <p:sldId id="265" r:id="rId20"/>
    <p:sldId id="282" r:id="rId21"/>
    <p:sldId id="263" r:id="rId22"/>
    <p:sldId id="264" r:id="rId23"/>
    <p:sldId id="266" r:id="rId24"/>
    <p:sldId id="276" r:id="rId25"/>
    <p:sldId id="277" r:id="rId26"/>
    <p:sldId id="278" r:id="rId27"/>
    <p:sldId id="279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28" autoAdjust="0"/>
    <p:restoredTop sz="87701" autoAdjust="0"/>
  </p:normalViewPr>
  <p:slideViewPr>
    <p:cSldViewPr snapToGrid="0" snapToObjects="1">
      <p:cViewPr varScale="1">
        <p:scale>
          <a:sx n="116" d="100"/>
          <a:sy n="116" d="100"/>
        </p:scale>
        <p:origin x="-184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9/4/17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9/4/17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 Doesn’t Work</a:t>
            </a:r>
            <a:br>
              <a:rPr lang="en-US" dirty="0" smtClean="0"/>
            </a:br>
            <a:r>
              <a:rPr lang="en-US" sz="3600" dirty="0" smtClean="0"/>
              <a:t>Theory and evidence from the critics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</a:t>
            </a:r>
            <a:r>
              <a:rPr lang="en-US" dirty="0" smtClean="0"/>
              <a:t>5</a:t>
            </a:r>
            <a:endParaRPr lang="en-US" dirty="0"/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1 – </a:t>
            </a:r>
            <a:r>
              <a:rPr lang="en-US" dirty="0" smtClean="0"/>
              <a:t>2017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, 2006)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smtClean="0"/>
              <a:t>‘Industrial policy’ </a:t>
            </a:r>
            <a:r>
              <a:rPr lang="en-US" dirty="0" smtClean="0"/>
              <a:t>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economies, and indeed in economies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 and</a:t>
            </a:r>
            <a:r>
              <a:rPr lang="en-US" dirty="0" smtClean="0"/>
              <a:t> Against 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In favor of IP </a:t>
            </a:r>
            <a:endParaRPr lang="en-US" dirty="0" smtClean="0"/>
          </a:p>
          <a:p>
            <a:pPr lvl="1"/>
            <a:r>
              <a:rPr lang="en-US" dirty="0"/>
              <a:t>Market failures </a:t>
            </a:r>
            <a:r>
              <a:rPr lang="en-US" dirty="0" smtClean="0"/>
              <a:t>exist – long been recognized in developing countries</a:t>
            </a:r>
          </a:p>
          <a:p>
            <a:pPr lvl="1"/>
            <a:r>
              <a:rPr lang="en-US" dirty="0" smtClean="0"/>
              <a:t>Risky to invest in new industries (</a:t>
            </a:r>
            <a:r>
              <a:rPr lang="en-US" dirty="0" err="1" smtClean="0"/>
              <a:t>Rodrik</a:t>
            </a:r>
            <a:r>
              <a:rPr lang="en-US" dirty="0" smtClean="0"/>
              <a:t>)</a:t>
            </a:r>
          </a:p>
          <a:p>
            <a:pPr lvl="1"/>
            <a:r>
              <a:rPr lang="en-US" dirty="0" smtClean="0"/>
              <a:t>Coordination problems</a:t>
            </a:r>
          </a:p>
          <a:p>
            <a:pPr lvl="1"/>
            <a:r>
              <a:rPr lang="en-US" dirty="0" smtClean="0"/>
              <a:t>Information and self (or cost) recovery problems</a:t>
            </a:r>
            <a:endParaRPr lang="en-US" dirty="0" smtClean="0"/>
          </a:p>
          <a:p>
            <a:pPr lvl="1"/>
            <a:r>
              <a:rPr lang="en-US" dirty="0" smtClean="0"/>
              <a:t>Market failures justify need for </a:t>
            </a:r>
            <a:r>
              <a:rPr lang="en-US" dirty="0" smtClean="0"/>
              <a:t>IP</a:t>
            </a:r>
            <a:endParaRPr lang="en-US" dirty="0"/>
          </a:p>
          <a:p>
            <a:pPr lvl="1"/>
            <a:r>
              <a:rPr lang="en-US" dirty="0" smtClean="0"/>
              <a:t>See PPT w3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.g. </a:t>
            </a:r>
            <a:r>
              <a:rPr lang="en-US" dirty="0" err="1" smtClean="0"/>
              <a:t>Rodrik</a:t>
            </a:r>
            <a:r>
              <a:rPr lang="en-US" dirty="0" smtClean="0"/>
              <a:t>, </a:t>
            </a:r>
            <a:r>
              <a:rPr lang="en-US" dirty="0" err="1" smtClean="0"/>
              <a:t>Hasssman</a:t>
            </a:r>
            <a:r>
              <a:rPr lang="en-US" dirty="0" smtClean="0"/>
              <a:t>, Chang</a:t>
            </a:r>
            <a:endParaRPr lang="en-US" dirty="0"/>
          </a:p>
          <a:p>
            <a:r>
              <a:rPr lang="en-US" dirty="0" smtClean="0"/>
              <a:t>Against IP </a:t>
            </a:r>
            <a:endParaRPr lang="en-US" dirty="0" smtClean="0"/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Even if </a:t>
            </a:r>
            <a:r>
              <a:rPr lang="en-US" dirty="0"/>
              <a:t>there are failures, gov’t does not </a:t>
            </a:r>
            <a:r>
              <a:rPr lang="en-US" dirty="0" smtClean="0"/>
              <a:t>have:</a:t>
            </a:r>
          </a:p>
          <a:p>
            <a:pPr lvl="2"/>
            <a:r>
              <a:rPr lang="en-US" dirty="0" smtClean="0"/>
              <a:t>Knowledge</a:t>
            </a:r>
          </a:p>
          <a:p>
            <a:pPr lvl="2"/>
            <a:r>
              <a:rPr lang="en-US" dirty="0" smtClean="0"/>
              <a:t>Capacity</a:t>
            </a:r>
            <a:endParaRPr lang="en-US" dirty="0" smtClean="0"/>
          </a:p>
          <a:p>
            <a:pPr lvl="1"/>
            <a:r>
              <a:rPr lang="en-US" dirty="0"/>
              <a:t>e</a:t>
            </a:r>
            <a:r>
              <a:rPr lang="en-US" dirty="0" smtClean="0"/>
              <a:t>.g. Pack, Weinstein, Lee and others later in this PPT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the critics </a:t>
            </a:r>
            <a:r>
              <a:rPr lang="en-US" dirty="0" smtClean="0"/>
              <a:t>argue</a:t>
            </a:r>
            <a:br>
              <a:rPr lang="en-US" dirty="0" smtClean="0"/>
            </a:br>
            <a:r>
              <a:rPr lang="en-US" sz="2200" dirty="0" smtClean="0"/>
              <a:t>Subsequent slides explain each one </a:t>
            </a:r>
            <a:endParaRPr lang="en-US" sz="2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finance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No need for gov’t to give them special access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that have tech spillovers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cannot choose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winners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does not have better knowledge that private sector, has worse knowledge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failures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Supporting industries will set up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Rent seeking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Firms will just try to get the subsidies, benefits without improving performance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governments are sufficiently capable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Gov’t not have the capacity and immense information needed to correct market failures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evidence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dirty="0" smtClean="0"/>
              <a:t>Econometric evidence does not show a correlation between IP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 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No need for financial </a:t>
            </a:r>
            <a:r>
              <a:rPr lang="en-US" dirty="0" smtClean="0"/>
              <a:t>support</a:t>
            </a:r>
          </a:p>
          <a:p>
            <a:pPr lvl="1"/>
            <a:r>
              <a:rPr lang="en-US" dirty="0" smtClean="0"/>
              <a:t>Such as low-cost loans</a:t>
            </a:r>
            <a:endParaRPr lang="en-US" dirty="0" smtClean="0"/>
          </a:p>
          <a:p>
            <a:pPr lvl="1"/>
            <a:r>
              <a:rPr lang="en-US" dirty="0" smtClean="0"/>
              <a:t>If there are dynamic scale economies and </a:t>
            </a:r>
            <a:r>
              <a:rPr lang="en-US" dirty="0" smtClean="0"/>
              <a:t>new </a:t>
            </a:r>
            <a:r>
              <a:rPr lang="en-US" dirty="0" smtClean="0"/>
              <a:t>industries are successful, the private </a:t>
            </a:r>
            <a:r>
              <a:rPr lang="en-US" dirty="0" smtClean="0"/>
              <a:t>banks </a:t>
            </a:r>
            <a:r>
              <a:rPr lang="en-US" dirty="0" smtClean="0"/>
              <a:t>and financial markets will provide finance</a:t>
            </a:r>
          </a:p>
          <a:p>
            <a:pPr lvl="1"/>
            <a:r>
              <a:rPr lang="en-US" dirty="0" smtClean="0"/>
              <a:t>Business covers the losses in the initial stage </a:t>
            </a:r>
            <a:r>
              <a:rPr lang="en-US" dirty="0" smtClean="0"/>
              <a:t>of</a:t>
            </a:r>
          </a:p>
          <a:p>
            <a:pPr lvl="2"/>
            <a:r>
              <a:rPr lang="en-US" dirty="0" smtClean="0"/>
              <a:t>Through a process of </a:t>
            </a:r>
            <a:r>
              <a:rPr lang="en-US" dirty="0" smtClean="0"/>
              <a:t>learning</a:t>
            </a:r>
            <a:r>
              <a:rPr lang="en-US" dirty="0" smtClean="0"/>
              <a:t>-by-</a:t>
            </a:r>
            <a:r>
              <a:rPr lang="en-US" dirty="0" smtClean="0"/>
              <a:t>doing</a:t>
            </a:r>
          </a:p>
          <a:p>
            <a:pPr lvl="2"/>
            <a:r>
              <a:rPr lang="en-US" dirty="0" smtClean="0"/>
              <a:t>Slowly expand, learn and reap </a:t>
            </a:r>
            <a:r>
              <a:rPr lang="en-US" dirty="0" smtClean="0"/>
              <a:t> scale </a:t>
            </a:r>
            <a:r>
              <a:rPr lang="en-US" dirty="0" smtClean="0"/>
              <a:t>economies 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ong </a:t>
            </a:r>
            <a:r>
              <a:rPr lang="en-US" dirty="0" smtClean="0"/>
              <a:t>run returns can cover short term </a:t>
            </a:r>
            <a:r>
              <a:rPr lang="en-US" dirty="0" smtClean="0"/>
              <a:t>losses</a:t>
            </a:r>
          </a:p>
          <a:p>
            <a:pPr lvl="2"/>
            <a:r>
              <a:rPr lang="en-US" dirty="0" smtClean="0"/>
              <a:t>Therefore profitable and banks will lend</a:t>
            </a:r>
            <a:r>
              <a:rPr lang="en-US" dirty="0"/>
              <a:t> </a:t>
            </a:r>
            <a:r>
              <a:rPr lang="en-US" dirty="0" smtClean="0"/>
              <a:t>from the start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 – Technological </a:t>
            </a:r>
            <a:r>
              <a:rPr lang="en-US" dirty="0" smtClean="0"/>
              <a:t>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Agree that high technology industries are needed </a:t>
            </a:r>
          </a:p>
          <a:p>
            <a:pPr lvl="1"/>
            <a:r>
              <a:rPr lang="en-US" dirty="0"/>
              <a:t>Technological spillovers will help other firms and other sectors</a:t>
            </a:r>
          </a:p>
          <a:p>
            <a:pPr lvl="1"/>
            <a:r>
              <a:rPr lang="en-US" dirty="0" smtClean="0"/>
              <a:t>Generate high (private) economic value and </a:t>
            </a:r>
            <a:r>
              <a:rPr lang="en-US" dirty="0" smtClean="0"/>
              <a:t>social </a:t>
            </a:r>
            <a:r>
              <a:rPr lang="en-US" dirty="0" smtClean="0"/>
              <a:t>value</a:t>
            </a:r>
          </a:p>
          <a:p>
            <a:r>
              <a:rPr lang="en-US" dirty="0" smtClean="0"/>
              <a:t>But </a:t>
            </a:r>
            <a:r>
              <a:rPr lang="en-US" dirty="0" smtClean="0"/>
              <a:t>government </a:t>
            </a:r>
            <a:r>
              <a:rPr lang="en-US" dirty="0" smtClean="0"/>
              <a:t>does not know which industries</a:t>
            </a:r>
          </a:p>
          <a:p>
            <a:pPr lvl="1"/>
            <a:r>
              <a:rPr lang="en-US" dirty="0" smtClean="0"/>
              <a:t>Does not know where to direct tech. </a:t>
            </a:r>
            <a:r>
              <a:rPr lang="en-US" dirty="0" smtClean="0"/>
              <a:t>support</a:t>
            </a:r>
            <a:endParaRPr lang="en-US" dirty="0" smtClean="0"/>
          </a:p>
          <a:p>
            <a:pPr lvl="1"/>
            <a:r>
              <a:rPr lang="en-US" dirty="0" smtClean="0"/>
              <a:t>Should focus on </a:t>
            </a:r>
            <a:r>
              <a:rPr lang="en-US" dirty="0" smtClean="0"/>
              <a:t>general purpose and breakthrough technologies such as the internet </a:t>
            </a:r>
            <a:endParaRPr lang="en-US" dirty="0" smtClean="0"/>
          </a:p>
          <a:p>
            <a:pPr lvl="2"/>
            <a:r>
              <a:rPr lang="en-US" dirty="0" smtClean="0"/>
              <a:t>Supported by </a:t>
            </a:r>
            <a:r>
              <a:rPr lang="en-US" dirty="0" smtClean="0"/>
              <a:t>US </a:t>
            </a:r>
            <a:r>
              <a:rPr lang="en-US" dirty="0" smtClean="0"/>
              <a:t>Department of </a:t>
            </a:r>
            <a:r>
              <a:rPr lang="en-US" dirty="0" smtClean="0"/>
              <a:t>Defense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3 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Gov’t does not know which industries will be </a:t>
            </a:r>
            <a:r>
              <a:rPr lang="en-US" dirty="0" smtClean="0"/>
              <a:t>successful</a:t>
            </a:r>
            <a:endParaRPr lang="en-US" dirty="0" smtClean="0"/>
          </a:p>
          <a:p>
            <a:r>
              <a:rPr lang="en-US" dirty="0" err="1" smtClean="0"/>
              <a:t>Klimenko</a:t>
            </a:r>
            <a:r>
              <a:rPr lang="en-US" dirty="0" smtClean="0"/>
              <a:t> (2004</a:t>
            </a:r>
            <a:r>
              <a:rPr lang="en-US" dirty="0" smtClean="0"/>
              <a:t>)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icking sectors that will be successful </a:t>
            </a:r>
            <a:r>
              <a:rPr lang="en-US" dirty="0" smtClean="0"/>
              <a:t>is </a:t>
            </a:r>
            <a:r>
              <a:rPr lang="en-US" dirty="0" smtClean="0"/>
              <a:t>experiment </a:t>
            </a:r>
            <a:r>
              <a:rPr lang="en-US" dirty="0" smtClean="0"/>
              <a:t>with </a:t>
            </a:r>
            <a:r>
              <a:rPr lang="en-US" dirty="0" smtClean="0"/>
              <a:t>unknown </a:t>
            </a:r>
            <a:r>
              <a:rPr lang="en-US" dirty="0" smtClean="0"/>
              <a:t>probability of success</a:t>
            </a:r>
          </a:p>
          <a:p>
            <a:pPr lvl="1"/>
            <a:r>
              <a:rPr lang="en-US" dirty="0" smtClean="0"/>
              <a:t>May chose sectors that </a:t>
            </a:r>
            <a:r>
              <a:rPr lang="en-US" dirty="0" smtClean="0"/>
              <a:t>do not become competitive</a:t>
            </a:r>
            <a:endParaRPr lang="en-US" dirty="0" smtClean="0"/>
          </a:p>
          <a:p>
            <a:pPr lvl="1"/>
            <a:r>
              <a:rPr lang="en-US" dirty="0" smtClean="0"/>
              <a:t>May not chose sectors </a:t>
            </a:r>
            <a:r>
              <a:rPr lang="en-US" dirty="0" smtClean="0"/>
              <a:t>that could competitive</a:t>
            </a:r>
            <a:endParaRPr lang="en-US" dirty="0" smtClean="0"/>
          </a:p>
          <a:p>
            <a:pPr lvl="1"/>
            <a:r>
              <a:rPr lang="en-US" dirty="0" smtClean="0"/>
              <a:t>“The key issue is the beliefs of the policymaker”</a:t>
            </a:r>
          </a:p>
          <a:p>
            <a:r>
              <a:rPr lang="en-US" dirty="0" smtClean="0"/>
              <a:t>Private </a:t>
            </a:r>
            <a:r>
              <a:rPr lang="en-US" dirty="0" smtClean="0"/>
              <a:t>investors know better than </a:t>
            </a:r>
            <a:r>
              <a:rPr lang="en-US" dirty="0" smtClean="0"/>
              <a:t>policymakers</a:t>
            </a:r>
          </a:p>
          <a:p>
            <a:pPr lvl="1"/>
            <a:r>
              <a:rPr lang="en-US" dirty="0" smtClean="0"/>
              <a:t>Can better decide which will be competitive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If two industries develop, both will be profitable</a:t>
            </a:r>
          </a:p>
          <a:p>
            <a:pPr lvl="1"/>
            <a:r>
              <a:rPr lang="en-US" dirty="0" smtClean="0"/>
              <a:t>But neither industry will be profitable by itself</a:t>
            </a:r>
          </a:p>
          <a:p>
            <a:r>
              <a:rPr lang="en-US" dirty="0" smtClean="0"/>
              <a:t>Government </a:t>
            </a:r>
            <a:r>
              <a:rPr lang="en-US" dirty="0" smtClean="0"/>
              <a:t>might have a role to plan in </a:t>
            </a:r>
            <a:r>
              <a:rPr lang="en-US" dirty="0" smtClean="0"/>
              <a:t>coordination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y </a:t>
            </a:r>
            <a:r>
              <a:rPr lang="en-US" dirty="0" smtClean="0"/>
              <a:t>facilitating information exchange about the investment plans of each </a:t>
            </a:r>
            <a:r>
              <a:rPr lang="en-US" dirty="0" smtClean="0"/>
              <a:t>industry</a:t>
            </a:r>
          </a:p>
          <a:p>
            <a:r>
              <a:rPr lang="en-US" dirty="0" smtClean="0"/>
              <a:t>Against IP</a:t>
            </a:r>
            <a:endParaRPr lang="en-US" dirty="0" smtClean="0"/>
          </a:p>
          <a:p>
            <a:pPr lvl="1"/>
            <a:r>
              <a:rPr lang="en-US" dirty="0"/>
              <a:t>G</a:t>
            </a:r>
            <a:r>
              <a:rPr lang="en-US" dirty="0" smtClean="0"/>
              <a:t>overnment </a:t>
            </a:r>
            <a:r>
              <a:rPr lang="en-US" dirty="0" smtClean="0"/>
              <a:t>would find it difficult to obtain this information and to ensure that is shared between firms</a:t>
            </a:r>
          </a:p>
          <a:p>
            <a:pPr lvl="1"/>
            <a:r>
              <a:rPr lang="en-US" dirty="0" smtClean="0"/>
              <a:t>Need to ensure on going exchange on day-to-day operations</a:t>
            </a:r>
          </a:p>
          <a:p>
            <a:r>
              <a:rPr lang="en-US" dirty="0" smtClean="0"/>
              <a:t>With trade, one of the industries could be located abroad and already </a:t>
            </a:r>
            <a:r>
              <a:rPr lang="en-US" dirty="0" smtClean="0"/>
              <a:t>operating</a:t>
            </a:r>
          </a:p>
          <a:p>
            <a:pPr lvl="1"/>
            <a:r>
              <a:rPr lang="en-US" dirty="0" smtClean="0"/>
              <a:t>S</a:t>
            </a:r>
            <a:r>
              <a:rPr lang="en-US" dirty="0" smtClean="0"/>
              <a:t>o just import: no </a:t>
            </a:r>
            <a:r>
              <a:rPr lang="en-US" dirty="0" smtClean="0"/>
              <a:t>coordination failure exists</a:t>
            </a:r>
          </a:p>
          <a:p>
            <a:pPr lvl="1"/>
            <a:r>
              <a:rPr lang="en-US" dirty="0"/>
              <a:t>O</a:t>
            </a:r>
            <a:r>
              <a:rPr lang="en-US" dirty="0" smtClean="0"/>
              <a:t>nly </a:t>
            </a:r>
            <a:r>
              <a:rPr lang="en-US" dirty="0" smtClean="0"/>
              <a:t>relevant when the </a:t>
            </a:r>
            <a:r>
              <a:rPr lang="en-US" dirty="0" smtClean="0"/>
              <a:t>inputs is not </a:t>
            </a:r>
            <a:r>
              <a:rPr lang="en-US" dirty="0" err="1" smtClean="0"/>
              <a:t>tradeable</a:t>
            </a:r>
            <a:r>
              <a:rPr lang="en-US" dirty="0" smtClean="0"/>
              <a:t> or </a:t>
            </a:r>
            <a:r>
              <a:rPr lang="en-US" dirty="0" smtClean="0"/>
              <a:t>difficult to trade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–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Infrastructure and training</a:t>
            </a:r>
          </a:p>
          <a:p>
            <a:pPr lvl="1"/>
            <a:r>
              <a:rPr lang="en-US" dirty="0" smtClean="0"/>
              <a:t>Government can provide general infrastructure</a:t>
            </a:r>
          </a:p>
          <a:p>
            <a:pPr lvl="1"/>
            <a:r>
              <a:rPr lang="en-US" dirty="0" smtClean="0"/>
              <a:t>Government can trade general skills </a:t>
            </a:r>
            <a:r>
              <a:rPr lang="en-US" dirty="0" smtClean="0"/>
              <a:t>and companies can train in specific </a:t>
            </a:r>
          </a:p>
          <a:p>
            <a:pPr lvl="1"/>
            <a:r>
              <a:rPr lang="en-US" dirty="0"/>
              <a:t>N</a:t>
            </a:r>
            <a:r>
              <a:rPr lang="en-US" dirty="0" smtClean="0"/>
              <a:t>ationals </a:t>
            </a:r>
            <a:r>
              <a:rPr lang="en-US" dirty="0" smtClean="0"/>
              <a:t>abroad </a:t>
            </a:r>
            <a:r>
              <a:rPr lang="en-US" dirty="0" smtClean="0"/>
              <a:t>can</a:t>
            </a:r>
            <a:r>
              <a:rPr lang="en-US" dirty="0" smtClean="0"/>
              <a:t> </a:t>
            </a:r>
            <a:r>
              <a:rPr lang="en-US" dirty="0" smtClean="0"/>
              <a:t>return to fill the </a:t>
            </a:r>
            <a:r>
              <a:rPr lang="en-US" dirty="0" smtClean="0"/>
              <a:t>skill gaps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5 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Dependence of business government</a:t>
            </a:r>
            <a:endParaRPr lang="en-US" dirty="0" smtClean="0"/>
          </a:p>
          <a:p>
            <a:pPr lvl="1"/>
            <a:r>
              <a:rPr lang="en-US" dirty="0" smtClean="0"/>
              <a:t>Gov’t protects </a:t>
            </a:r>
            <a:r>
              <a:rPr lang="en-US" dirty="0" smtClean="0"/>
              <a:t>market </a:t>
            </a:r>
            <a:r>
              <a:rPr lang="en-US" dirty="0" smtClean="0"/>
              <a:t>or provides subsidies</a:t>
            </a:r>
          </a:p>
          <a:p>
            <a:pPr lvl="2"/>
            <a:r>
              <a:rPr lang="en-US" dirty="0" smtClean="0"/>
              <a:t> </a:t>
            </a:r>
            <a:r>
              <a:rPr lang="en-US" dirty="0"/>
              <a:t>S</a:t>
            </a:r>
            <a:r>
              <a:rPr lang="en-US" dirty="0" smtClean="0"/>
              <a:t>o firms can learn to be competitive</a:t>
            </a:r>
            <a:endParaRPr lang="en-US" dirty="0" smtClean="0"/>
          </a:p>
          <a:p>
            <a:pPr lvl="1"/>
            <a:r>
              <a:rPr lang="en-US" dirty="0" smtClean="0"/>
              <a:t>But firms don’t improve</a:t>
            </a:r>
          </a:p>
          <a:p>
            <a:pPr lvl="2"/>
            <a:r>
              <a:rPr lang="en-US" dirty="0" smtClean="0"/>
              <a:t>Lobby to continue to get protection or subsidies</a:t>
            </a:r>
          </a:p>
          <a:p>
            <a:pPr lvl="3"/>
            <a:r>
              <a:rPr lang="en-US" dirty="0" smtClean="0"/>
              <a:t>This is called “rent seeking”</a:t>
            </a:r>
          </a:p>
          <a:p>
            <a:pPr lvl="2"/>
            <a:r>
              <a:rPr lang="en-US" dirty="0" smtClean="0"/>
              <a:t>Politically, gov’t finds it hard to remove support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– Capable </a:t>
            </a:r>
            <a:r>
              <a:rPr lang="en-US" dirty="0" smtClean="0"/>
              <a:t>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Need strong </a:t>
            </a:r>
            <a:r>
              <a:rPr lang="en-US" dirty="0" smtClean="0"/>
              <a:t>and capable </a:t>
            </a:r>
            <a:r>
              <a:rPr lang="en-US" dirty="0" smtClean="0"/>
              <a:t>government</a:t>
            </a:r>
            <a:endParaRPr lang="en-US" dirty="0" smtClean="0"/>
          </a:p>
          <a:p>
            <a:pPr lvl="1"/>
            <a:r>
              <a:rPr lang="en-US" dirty="0" smtClean="0"/>
              <a:t>Properly design and administer incentives</a:t>
            </a:r>
          </a:p>
          <a:p>
            <a:pPr lvl="2"/>
            <a:r>
              <a:rPr lang="en-US" dirty="0" smtClean="0"/>
              <a:t>Which should be based on performance</a:t>
            </a:r>
          </a:p>
          <a:p>
            <a:pPr lvl="1"/>
            <a:r>
              <a:rPr lang="en-US" dirty="0" smtClean="0"/>
              <a:t>Willing and able to take </a:t>
            </a:r>
            <a:r>
              <a:rPr lang="en-US" dirty="0" smtClean="0"/>
              <a:t>away </a:t>
            </a:r>
            <a:r>
              <a:rPr lang="en-US" dirty="0" smtClean="0"/>
              <a:t>incentives</a:t>
            </a:r>
            <a:endParaRPr lang="en-US" dirty="0" smtClean="0"/>
          </a:p>
          <a:p>
            <a:r>
              <a:rPr lang="en-US" dirty="0" smtClean="0"/>
              <a:t>Gov’ts </a:t>
            </a:r>
            <a:r>
              <a:rPr lang="en-US" dirty="0" smtClean="0"/>
              <a:t>in East Asian </a:t>
            </a:r>
            <a:r>
              <a:rPr lang="en-US" dirty="0" smtClean="0"/>
              <a:t>had </a:t>
            </a:r>
            <a:r>
              <a:rPr lang="en-US" dirty="0" smtClean="0"/>
              <a:t>this capability</a:t>
            </a:r>
          </a:p>
          <a:p>
            <a:pPr lvl="1"/>
            <a:r>
              <a:rPr lang="en-US" dirty="0" smtClean="0"/>
              <a:t>“Capable, credible and committed gov’t”</a:t>
            </a:r>
          </a:p>
          <a:p>
            <a:pPr lvl="1"/>
            <a:r>
              <a:rPr lang="en-US" dirty="0"/>
              <a:t>Lacking in most other developing countries</a:t>
            </a:r>
          </a:p>
          <a:p>
            <a:pPr marL="457200" lvl="1" indent="0">
              <a:buNone/>
            </a:pPr>
            <a:r>
              <a:rPr lang="en-US" dirty="0" smtClean="0"/>
              <a:t>	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7 –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Success of </a:t>
            </a:r>
            <a:r>
              <a:rPr lang="en-US" dirty="0" smtClean="0"/>
              <a:t>IP </a:t>
            </a:r>
            <a:r>
              <a:rPr lang="en-US" dirty="0" smtClean="0"/>
              <a:t>is not supported by the evidence</a:t>
            </a:r>
          </a:p>
          <a:p>
            <a:pPr lvl="1"/>
            <a:r>
              <a:rPr lang="en-US" dirty="0" smtClean="0"/>
              <a:t>Rigorous evidence </a:t>
            </a:r>
            <a:r>
              <a:rPr lang="en-US" dirty="0" smtClean="0"/>
              <a:t>needed</a:t>
            </a:r>
          </a:p>
          <a:p>
            <a:pPr lvl="2"/>
            <a:r>
              <a:rPr lang="en-US" dirty="0" smtClean="0"/>
              <a:t>Not just a few case studies</a:t>
            </a:r>
            <a:endParaRPr lang="en-US" dirty="0" smtClean="0"/>
          </a:p>
          <a:p>
            <a:pPr lvl="1"/>
            <a:r>
              <a:rPr lang="en-US" dirty="0" smtClean="0"/>
              <a:t>The following </a:t>
            </a:r>
            <a:r>
              <a:rPr lang="en-US" dirty="0" smtClean="0"/>
              <a:t>evidence is not </a:t>
            </a:r>
            <a:r>
              <a:rPr lang="en-US" dirty="0" smtClean="0"/>
              <a:t>credible:</a:t>
            </a:r>
            <a:endParaRPr lang="en-US" dirty="0" smtClean="0"/>
          </a:p>
          <a:p>
            <a:pPr lvl="2"/>
            <a:r>
              <a:rPr lang="en-US" dirty="0"/>
              <a:t>T</a:t>
            </a:r>
            <a:r>
              <a:rPr lang="en-US" dirty="0" smtClean="0"/>
              <a:t>hat countries with IP grew fast</a:t>
            </a:r>
          </a:p>
          <a:p>
            <a:pPr lvl="2"/>
            <a:r>
              <a:rPr lang="en-US" dirty="0" smtClean="0"/>
              <a:t>Individual industry/business success stories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</a:t>
            </a:r>
            <a:r>
              <a:rPr lang="en-US" dirty="0" smtClean="0"/>
              <a:t>type </a:t>
            </a:r>
            <a:r>
              <a:rPr lang="en-US" dirty="0" smtClean="0"/>
              <a:t>of evidence </a:t>
            </a:r>
            <a:r>
              <a:rPr lang="en-US" dirty="0" smtClean="0"/>
              <a:t>was given by </a:t>
            </a:r>
            <a:r>
              <a:rPr lang="en-US" dirty="0" err="1" smtClean="0"/>
              <a:t>Rodrik</a:t>
            </a:r>
            <a:r>
              <a:rPr lang="en-US" dirty="0" smtClean="0"/>
              <a:t> in his paper?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092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 of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IP</a:t>
            </a:r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experiment</a:t>
            </a:r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correlation</a:t>
            </a:r>
          </a:p>
          <a:p>
            <a:r>
              <a:rPr lang="en-US" dirty="0"/>
              <a:t>D</a:t>
            </a:r>
            <a:r>
              <a:rPr lang="en-US" dirty="0" smtClean="0"/>
              <a:t>o </a:t>
            </a:r>
            <a:r>
              <a:rPr lang="en-US" dirty="0" smtClean="0"/>
              <a:t>recognize that certain </a:t>
            </a:r>
            <a:r>
              <a:rPr lang="en-US" dirty="0" smtClean="0"/>
              <a:t>firms/sectors were successfully promoted by IP</a:t>
            </a:r>
            <a:endParaRPr lang="en-US" dirty="0" smtClean="0"/>
          </a:p>
          <a:p>
            <a:pPr lvl="1"/>
            <a:r>
              <a:rPr lang="en-US" dirty="0" smtClean="0"/>
              <a:t>But they look for broad effects, not just individual cases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IP inputs </a:t>
            </a:r>
            <a:r>
              <a:rPr lang="en-US" dirty="0" smtClean="0"/>
              <a:t>and economic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</a:t>
            </a:r>
            <a:r>
              <a:rPr lang="en-US" dirty="0" smtClean="0"/>
              <a:t>protection (tariff rate)</a:t>
            </a:r>
            <a:endParaRPr lang="en-US" dirty="0"/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Generally: promoted sectors (vs. non promoted)</a:t>
            </a: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/>
              <a:t>Aggregated 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</a:t>
            </a:r>
            <a:r>
              <a:rPr lang="is-IS" dirty="0" smtClean="0"/>
              <a:t>or the other </a:t>
            </a:r>
            <a:r>
              <a:rPr lang="is-IS" dirty="0" smtClean="0"/>
              <a:t>[i.e. those for or against IP)</a:t>
            </a:r>
            <a:r>
              <a:rPr lang="is-IS" dirty="0" smtClean="0"/>
              <a:t>." </a:t>
            </a:r>
          </a:p>
          <a:p>
            <a:pPr marL="0" indent="0">
              <a:buNone/>
            </a:pPr>
            <a:endParaRPr lang="is-IS" dirty="0" smtClean="0"/>
          </a:p>
          <a:p>
            <a:pPr marL="0" indent="0">
              <a:buNone/>
            </a:pPr>
            <a:r>
              <a:rPr lang="is-IS" dirty="0" smtClean="0"/>
              <a:t>“While </a:t>
            </a:r>
            <a:r>
              <a:rPr lang="is-IS" dirty="0" smtClean="0"/>
              <a:t>there certainly exists cases where government intervention co-exists with successes, in many instances industrial policy has failed to yield any </a:t>
            </a:r>
            <a:r>
              <a:rPr lang="is-IS" dirty="0" smtClean="0"/>
              <a:t>gains.” </a:t>
            </a:r>
          </a:p>
          <a:p>
            <a:pPr algn="r"/>
            <a:endParaRPr lang="is-IS" sz="2400" dirty="0"/>
          </a:p>
          <a:p>
            <a:pPr marL="0" indent="0" algn="r">
              <a:buNone/>
            </a:pPr>
            <a:r>
              <a:rPr lang="is-IS" sz="2400" dirty="0" smtClean="0"/>
              <a:t>(</a:t>
            </a:r>
            <a:r>
              <a:rPr lang="is-IS" sz="2400" dirty="0" smtClean="0"/>
              <a:t>Pack and </a:t>
            </a:r>
            <a:r>
              <a:rPr lang="is-IS" sz="2400" dirty="0" smtClean="0"/>
              <a:t>Saggi, 2009)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Japan, Korea and </a:t>
            </a:r>
            <a:r>
              <a:rPr lang="en-US" dirty="0" smtClean="0"/>
              <a:t>Taiwan</a:t>
            </a:r>
            <a:br>
              <a:rPr lang="en-US" dirty="0" smtClean="0"/>
            </a:br>
            <a:r>
              <a:rPr lang="en-US" sz="2700" dirty="0" smtClean="0"/>
              <a:t>Page (1994)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“East </a:t>
            </a:r>
            <a:r>
              <a:rPr lang="en-US" dirty="0" smtClean="0"/>
              <a:t>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</a:t>
            </a:r>
            <a:r>
              <a:rPr lang="en-US" dirty="0" smtClean="0"/>
              <a:t>Korea</a:t>
            </a:r>
            <a:br>
              <a:rPr lang="en-US" dirty="0" smtClean="0"/>
            </a:br>
            <a:r>
              <a:rPr lang="en-US" sz="2700" dirty="0" smtClean="0"/>
              <a:t>Lee</a:t>
            </a:r>
            <a:r>
              <a:rPr lang="en-US" sz="2700" dirty="0" smtClean="0"/>
              <a:t> (1995)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“</a:t>
            </a:r>
            <a:r>
              <a:rPr lang="en-US" dirty="0" smtClean="0"/>
              <a:t>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Weinstein</a:t>
            </a:r>
          </a:p>
          <a:p>
            <a:r>
              <a:rPr lang="en-US" dirty="0" smtClean="0"/>
              <a:t>Considers impact of (right side variables):</a:t>
            </a:r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credit</a:t>
            </a:r>
          </a:p>
          <a:p>
            <a:r>
              <a:rPr lang="en-US" dirty="0" smtClean="0"/>
              <a:t>Left hand (dependent) variables: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</a:t>
            </a:r>
            <a:r>
              <a:rPr lang="en-US" dirty="0" smtClean="0"/>
              <a:t>growth</a:t>
            </a:r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South </a:t>
            </a:r>
            <a:r>
              <a:rPr lang="en-US" dirty="0" smtClean="0"/>
              <a:t>Korea</a:t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sz="2700" dirty="0" smtClean="0"/>
              <a:t>Lee (1995)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1960667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</a:t>
            </a:r>
            <a:br>
              <a:rPr lang="en-US" dirty="0" smtClean="0"/>
            </a:br>
            <a:r>
              <a:rPr lang="en-US" sz="2700" dirty="0" err="1" smtClean="0"/>
              <a:t>Beason</a:t>
            </a:r>
            <a:r>
              <a:rPr lang="en-US" sz="2700" dirty="0" smtClean="0"/>
              <a:t> and Weinstein (1996)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“</a:t>
            </a:r>
            <a:r>
              <a:rPr lang="en-US" dirty="0" smtClean="0"/>
              <a:t>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r>
              <a:rPr lang="en-US" dirty="0" smtClean="0"/>
              <a:t>13 sectors, 1955-1990</a:t>
            </a:r>
          </a:p>
          <a:p>
            <a:r>
              <a:rPr lang="en-US" dirty="0" smtClean="0"/>
              <a:t>Input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</a:t>
            </a:r>
          </a:p>
          <a:p>
            <a:pPr lvl="1"/>
            <a:r>
              <a:rPr lang="en-US" dirty="0" smtClean="0"/>
              <a:t>Sector K accumulation or sector TFP growth</a:t>
            </a:r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 smtClean="0"/>
              <a:t>no 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</a:t>
            </a:r>
            <a:r>
              <a:rPr lang="en-US" dirty="0" smtClean="0"/>
              <a:t>Korea</a:t>
            </a:r>
            <a:br>
              <a:rPr lang="en-US" dirty="0" smtClean="0"/>
            </a:br>
            <a:r>
              <a:rPr lang="en-US" sz="2700" dirty="0" smtClean="0"/>
              <a:t>Lawrence and Weinstein (2001)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</a:t>
            </a:r>
            <a:r>
              <a:rPr lang="en-US" dirty="0" smtClean="0"/>
              <a:t>Trade and Growth: Import Led or Export Led? Evidence from Japan and Korea”, book chapter </a:t>
            </a:r>
            <a:r>
              <a:rPr lang="en-US" i="1" dirty="0" smtClean="0"/>
              <a:t>Revisiting the East Asian Miracle</a:t>
            </a:r>
          </a:p>
          <a:p>
            <a:pPr lvl="1"/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Japan and South </a:t>
            </a:r>
            <a:r>
              <a:rPr lang="en-US" dirty="0" smtClean="0"/>
              <a:t>Korea</a:t>
            </a:r>
            <a:br>
              <a:rPr lang="en-US" dirty="0" smtClean="0"/>
            </a:br>
            <a:r>
              <a:rPr lang="en-US" sz="2700" dirty="0" smtClean="0"/>
              <a:t>Pack (2000)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“</a:t>
            </a:r>
            <a:r>
              <a:rPr lang="en-US" dirty="0" smtClean="0"/>
              <a:t>Industrial Policy: Growth Elixir or Poison?” </a:t>
            </a:r>
            <a:r>
              <a:rPr lang="en-US" i="1" dirty="0" smtClean="0"/>
              <a:t>World Bank Research Observer</a:t>
            </a:r>
          </a:p>
          <a:p>
            <a:pPr lvl="1"/>
            <a:r>
              <a:rPr lang="en-US" dirty="0" smtClean="0"/>
              <a:t>1960-1979 in Japan</a:t>
            </a:r>
          </a:p>
          <a:p>
            <a:pPr lvl="1"/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 smtClean="0"/>
              <a:t>if machinery was promoted as part of IP what was its TFP growth</a:t>
            </a:r>
          </a:p>
          <a:p>
            <a:pPr lvl="1"/>
            <a:r>
              <a:rPr lang="en-US" dirty="0" smtClean="0"/>
              <a:t>if 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Japan and South Korea</a:t>
            </a:r>
            <a:br>
              <a:rPr lang="en-US" dirty="0"/>
            </a:br>
            <a:r>
              <a:rPr lang="en-US" sz="2700" dirty="0"/>
              <a:t>Pack (</a:t>
            </a:r>
            <a:r>
              <a:rPr lang="en-US" sz="2700" dirty="0" smtClean="0"/>
              <a:t>2000</a:t>
            </a:r>
            <a:r>
              <a:rPr lang="en-US" sz="2700" dirty="0"/>
              <a:t>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sector 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benefits)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br>
              <a:rPr lang="en-US" sz="3100" dirty="0" smtClean="0"/>
            </a:br>
            <a:r>
              <a:rPr lang="en-US" sz="2700" dirty="0" smtClean="0"/>
              <a:t>Pack (2000)</a:t>
            </a:r>
            <a:r>
              <a:rPr lang="en-US" sz="2700" dirty="0" smtClean="0"/>
              <a:t/>
            </a:r>
            <a:br>
              <a:rPr lang="en-US" sz="2700" dirty="0" smtClean="0"/>
            </a:b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16499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7238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6083</TotalTime>
  <Words>1783</Words>
  <Application>Microsoft Macintosh PowerPoint</Application>
  <PresentationFormat>On-screen Show (4:3)</PresentationFormat>
  <Paragraphs>263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Industrial Policy Doesn’t Work Theory and evidence from the critics </vt:lpstr>
      <vt:lpstr>Controversy</vt:lpstr>
      <vt:lpstr>For and Against IP</vt:lpstr>
      <vt:lpstr>What the critics argue Subsequent slides explain each one </vt:lpstr>
      <vt:lpstr>1 – Financing </vt:lpstr>
      <vt:lpstr>Take 5 minutes</vt:lpstr>
      <vt:lpstr>2 – Technological spillovers</vt:lpstr>
      <vt:lpstr>3 – Picking winners</vt:lpstr>
      <vt:lpstr>4 – Coordination</vt:lpstr>
      <vt:lpstr>4 – Coordination</vt:lpstr>
      <vt:lpstr>5 – Rent seeking</vt:lpstr>
      <vt:lpstr>6 – Capable government</vt:lpstr>
      <vt:lpstr>7 – Evidence</vt:lpstr>
      <vt:lpstr>Take 5 minutes</vt:lpstr>
      <vt:lpstr>Issue of Evidence</vt:lpstr>
      <vt:lpstr>IP inputs and economic outcomes</vt:lpstr>
      <vt:lpstr>Mixed results</vt:lpstr>
      <vt:lpstr>Japan, Korea and Taiwan Page (1994)</vt:lpstr>
      <vt:lpstr>South Korea Lee (1995)</vt:lpstr>
      <vt:lpstr>South Korea  Lee (1995)</vt:lpstr>
      <vt:lpstr>Japan Beason and Weinstein (1996)</vt:lpstr>
      <vt:lpstr>Japan and South Korea Lawrence and Weinstein (2001)</vt:lpstr>
      <vt:lpstr>Japan and South Korea Pack (2000)</vt:lpstr>
      <vt:lpstr>Japan and South Korea Pack (2000)</vt:lpstr>
      <vt:lpstr>Japan and South Korea Pack (2000)</vt:lpstr>
      <vt:lpstr>Japan and South Korea Pack (2000)</vt:lpstr>
      <vt:lpstr>Effects of IP on Manufacturing TFP (Growth rates of TFP) Pack (2000) 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238</cp:revision>
  <cp:lastPrinted>2017-09-04T04:13:42Z</cp:lastPrinted>
  <dcterms:created xsi:type="dcterms:W3CDTF">2016-07-28T03:22:09Z</dcterms:created>
  <dcterms:modified xsi:type="dcterms:W3CDTF">2017-09-04T06:15:20Z</dcterms:modified>
</cp:coreProperties>
</file>