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notesMasterIdLst>
    <p:notesMasterId r:id="rId32"/>
  </p:notesMasterIdLst>
  <p:handoutMasterIdLst>
    <p:handoutMasterId r:id="rId33"/>
  </p:handoutMasterIdLst>
  <p:sldIdLst>
    <p:sldId id="292" r:id="rId2"/>
    <p:sldId id="321" r:id="rId3"/>
    <p:sldId id="264" r:id="rId4"/>
    <p:sldId id="294" r:id="rId5"/>
    <p:sldId id="295" r:id="rId6"/>
    <p:sldId id="296" r:id="rId7"/>
    <p:sldId id="297" r:id="rId8"/>
    <p:sldId id="298" r:id="rId9"/>
    <p:sldId id="300" r:id="rId10"/>
    <p:sldId id="301" r:id="rId11"/>
    <p:sldId id="302" r:id="rId12"/>
    <p:sldId id="303" r:id="rId13"/>
    <p:sldId id="304" r:id="rId14"/>
    <p:sldId id="305" r:id="rId15"/>
    <p:sldId id="306" r:id="rId16"/>
    <p:sldId id="307" r:id="rId17"/>
    <p:sldId id="308" r:id="rId18"/>
    <p:sldId id="309" r:id="rId19"/>
    <p:sldId id="310" r:id="rId20"/>
    <p:sldId id="311" r:id="rId21"/>
    <p:sldId id="312" r:id="rId22"/>
    <p:sldId id="313" r:id="rId23"/>
    <p:sldId id="314" r:id="rId24"/>
    <p:sldId id="315" r:id="rId25"/>
    <p:sldId id="316" r:id="rId26"/>
    <p:sldId id="317" r:id="rId27"/>
    <p:sldId id="318" r:id="rId28"/>
    <p:sldId id="319" r:id="rId29"/>
    <p:sldId id="320" r:id="rId30"/>
    <p:sldId id="293" r:id="rId31"/>
  </p:sldIdLst>
  <p:sldSz cx="9144000" cy="6858000" type="screen4x3"/>
  <p:notesSz cx="6858000" cy="9144000"/>
  <p:defaultTextStyle>
    <a:defPPr>
      <a:defRPr lang="th-TH"/>
    </a:defPPr>
    <a:lvl1pPr algn="l" rtl="0" fontAlgn="base">
      <a:spcBef>
        <a:spcPct val="0"/>
      </a:spcBef>
      <a:spcAft>
        <a:spcPct val="0"/>
      </a:spcAft>
      <a:defRPr sz="2800" kern="1200">
        <a:solidFill>
          <a:schemeClr val="tx1"/>
        </a:solidFill>
        <a:latin typeface="Arial" charset="0"/>
        <a:ea typeface="+mn-ea"/>
        <a:cs typeface="Angsana New" pitchFamily="18" charset="-34"/>
      </a:defRPr>
    </a:lvl1pPr>
    <a:lvl2pPr marL="457200" algn="l" rtl="0" fontAlgn="base">
      <a:spcBef>
        <a:spcPct val="0"/>
      </a:spcBef>
      <a:spcAft>
        <a:spcPct val="0"/>
      </a:spcAft>
      <a:defRPr sz="2800" kern="1200">
        <a:solidFill>
          <a:schemeClr val="tx1"/>
        </a:solidFill>
        <a:latin typeface="Arial" charset="0"/>
        <a:ea typeface="+mn-ea"/>
        <a:cs typeface="Angsana New" pitchFamily="18" charset="-34"/>
      </a:defRPr>
    </a:lvl2pPr>
    <a:lvl3pPr marL="914400" algn="l" rtl="0" fontAlgn="base">
      <a:spcBef>
        <a:spcPct val="0"/>
      </a:spcBef>
      <a:spcAft>
        <a:spcPct val="0"/>
      </a:spcAft>
      <a:defRPr sz="2800" kern="1200">
        <a:solidFill>
          <a:schemeClr val="tx1"/>
        </a:solidFill>
        <a:latin typeface="Arial" charset="0"/>
        <a:ea typeface="+mn-ea"/>
        <a:cs typeface="Angsana New" pitchFamily="18" charset="-34"/>
      </a:defRPr>
    </a:lvl3pPr>
    <a:lvl4pPr marL="1371600" algn="l" rtl="0" fontAlgn="base">
      <a:spcBef>
        <a:spcPct val="0"/>
      </a:spcBef>
      <a:spcAft>
        <a:spcPct val="0"/>
      </a:spcAft>
      <a:defRPr sz="2800" kern="1200">
        <a:solidFill>
          <a:schemeClr val="tx1"/>
        </a:solidFill>
        <a:latin typeface="Arial" charset="0"/>
        <a:ea typeface="+mn-ea"/>
        <a:cs typeface="Angsana New" pitchFamily="18" charset="-34"/>
      </a:defRPr>
    </a:lvl4pPr>
    <a:lvl5pPr marL="1828800" algn="l" rtl="0" fontAlgn="base">
      <a:spcBef>
        <a:spcPct val="0"/>
      </a:spcBef>
      <a:spcAft>
        <a:spcPct val="0"/>
      </a:spcAft>
      <a:defRPr sz="2800" kern="1200">
        <a:solidFill>
          <a:schemeClr val="tx1"/>
        </a:solidFill>
        <a:latin typeface="Arial" charset="0"/>
        <a:ea typeface="+mn-ea"/>
        <a:cs typeface="Angsana New" pitchFamily="18" charset="-34"/>
      </a:defRPr>
    </a:lvl5pPr>
    <a:lvl6pPr marL="2286000" algn="l" defTabSz="914400" rtl="0" eaLnBrk="1" latinLnBrk="0" hangingPunct="1">
      <a:defRPr sz="2800" kern="1200">
        <a:solidFill>
          <a:schemeClr val="tx1"/>
        </a:solidFill>
        <a:latin typeface="Arial" charset="0"/>
        <a:ea typeface="+mn-ea"/>
        <a:cs typeface="Angsana New" pitchFamily="18" charset="-34"/>
      </a:defRPr>
    </a:lvl6pPr>
    <a:lvl7pPr marL="2743200" algn="l" defTabSz="914400" rtl="0" eaLnBrk="1" latinLnBrk="0" hangingPunct="1">
      <a:defRPr sz="2800" kern="1200">
        <a:solidFill>
          <a:schemeClr val="tx1"/>
        </a:solidFill>
        <a:latin typeface="Arial" charset="0"/>
        <a:ea typeface="+mn-ea"/>
        <a:cs typeface="Angsana New" pitchFamily="18" charset="-34"/>
      </a:defRPr>
    </a:lvl7pPr>
    <a:lvl8pPr marL="3200400" algn="l" defTabSz="914400" rtl="0" eaLnBrk="1" latinLnBrk="0" hangingPunct="1">
      <a:defRPr sz="2800" kern="1200">
        <a:solidFill>
          <a:schemeClr val="tx1"/>
        </a:solidFill>
        <a:latin typeface="Arial" charset="0"/>
        <a:ea typeface="+mn-ea"/>
        <a:cs typeface="Angsana New" pitchFamily="18" charset="-34"/>
      </a:defRPr>
    </a:lvl8pPr>
    <a:lvl9pPr marL="3657600" algn="l" defTabSz="914400" rtl="0" eaLnBrk="1" latinLnBrk="0" hangingPunct="1">
      <a:defRPr sz="2800" kern="1200">
        <a:solidFill>
          <a:schemeClr val="tx1"/>
        </a:solidFill>
        <a:latin typeface="Arial" charset="0"/>
        <a:ea typeface="+mn-ea"/>
        <a:cs typeface="Angsana New" pitchFamily="18" charset="-3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6633"/>
    <a:srgbClr val="4D4D4D"/>
    <a:srgbClr val="CC6600"/>
    <a:srgbClr val="FFFF00"/>
    <a:srgbClr val="663300"/>
    <a:srgbClr val="CBAC39"/>
    <a:srgbClr val="D5BC61"/>
    <a:srgbClr val="928264"/>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83" autoAdjust="0"/>
    <p:restoredTop sz="94660"/>
  </p:normalViewPr>
  <p:slideViewPr>
    <p:cSldViewPr>
      <p:cViewPr varScale="1">
        <p:scale>
          <a:sx n="68" d="100"/>
          <a:sy n="68" d="100"/>
        </p:scale>
        <p:origin x="-570" y="-96"/>
      </p:cViewPr>
      <p:guideLst>
        <p:guide orient="horz" pos="2160"/>
        <p:guide pos="2880"/>
      </p:guideLst>
    </p:cSldViewPr>
  </p:slideViewPr>
  <p:notesTextViewPr>
    <p:cViewPr>
      <p:scale>
        <a:sx n="100" d="100"/>
        <a:sy n="100" d="100"/>
      </p:scale>
      <p:origin x="0" y="0"/>
    </p:cViewPr>
  </p:notesTextViewPr>
  <p:notesViewPr>
    <p:cSldViewPr>
      <p:cViewPr varScale="1">
        <p:scale>
          <a:sx n="63" d="100"/>
          <a:sy n="63" d="100"/>
        </p:scale>
        <p:origin x="-1872" y="-96"/>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77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32771"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32772"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32773"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3A8D8F67-BB99-46D2-8405-77EA8EAB693C}" type="slidenum">
              <a:rPr lang="en-US"/>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th-TH"/>
          </a:p>
        </p:txBody>
      </p:sp>
      <p:sp>
        <p:nvSpPr>
          <p:cNvPr id="3174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th-TH"/>
          </a:p>
        </p:txBody>
      </p:sp>
      <p:sp>
        <p:nvSpPr>
          <p:cNvPr id="31748"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3174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smtClean="0"/>
              <a:t>Click to edit Master text styles</a:t>
            </a:r>
          </a:p>
          <a:p>
            <a:pPr lvl="1"/>
            <a:r>
              <a:rPr lang="th-TH" smtClean="0"/>
              <a:t>Second level</a:t>
            </a:r>
          </a:p>
          <a:p>
            <a:pPr lvl="2"/>
            <a:r>
              <a:rPr lang="th-TH" smtClean="0"/>
              <a:t>Third level</a:t>
            </a:r>
          </a:p>
          <a:p>
            <a:pPr lvl="3"/>
            <a:r>
              <a:rPr lang="th-TH" smtClean="0"/>
              <a:t>Fourth level</a:t>
            </a:r>
          </a:p>
          <a:p>
            <a:pPr lvl="4"/>
            <a:r>
              <a:rPr lang="th-TH" smtClean="0"/>
              <a:t>Fifth level</a:t>
            </a:r>
          </a:p>
        </p:txBody>
      </p:sp>
      <p:sp>
        <p:nvSpPr>
          <p:cNvPr id="3175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th-TH"/>
          </a:p>
        </p:txBody>
      </p:sp>
      <p:sp>
        <p:nvSpPr>
          <p:cNvPr id="3175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CE921FEA-8D4D-4E1F-9A16-B675AC61A941}" type="slidenum">
              <a:rPr lang="en-US"/>
              <a:pPr/>
              <a:t>‹#›</a:t>
            </a:fld>
            <a:endParaRPr lang="th-TH"/>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kern="1200">
        <a:solidFill>
          <a:schemeClr val="tx1"/>
        </a:solidFill>
        <a:latin typeface="Arial" charset="0"/>
        <a:ea typeface="+mn-ea"/>
        <a:cs typeface="Arial" charset="0"/>
      </a:defRPr>
    </a:lvl1pPr>
    <a:lvl2pPr marL="457200" algn="l" rtl="0" fontAlgn="base">
      <a:spcBef>
        <a:spcPct val="30000"/>
      </a:spcBef>
      <a:spcAft>
        <a:spcPct val="0"/>
      </a:spcAft>
      <a:defRPr kern="1200">
        <a:solidFill>
          <a:schemeClr val="tx1"/>
        </a:solidFill>
        <a:latin typeface="Arial" charset="0"/>
        <a:ea typeface="+mn-ea"/>
        <a:cs typeface="Arial" charset="0"/>
      </a:defRPr>
    </a:lvl2pPr>
    <a:lvl3pPr marL="914400" algn="l" rtl="0" fontAlgn="base">
      <a:spcBef>
        <a:spcPct val="30000"/>
      </a:spcBef>
      <a:spcAft>
        <a:spcPct val="0"/>
      </a:spcAft>
      <a:defRPr kern="1200">
        <a:solidFill>
          <a:schemeClr val="tx1"/>
        </a:solidFill>
        <a:latin typeface="Arial" charset="0"/>
        <a:ea typeface="+mn-ea"/>
        <a:cs typeface="Arial" charset="0"/>
      </a:defRPr>
    </a:lvl3pPr>
    <a:lvl4pPr marL="1371600" algn="l" rtl="0" fontAlgn="base">
      <a:spcBef>
        <a:spcPct val="30000"/>
      </a:spcBef>
      <a:spcAft>
        <a:spcPct val="0"/>
      </a:spcAft>
      <a:defRPr kern="1200">
        <a:solidFill>
          <a:schemeClr val="tx1"/>
        </a:solidFill>
        <a:latin typeface="Arial" charset="0"/>
        <a:ea typeface="+mn-ea"/>
        <a:cs typeface="Arial" charset="0"/>
      </a:defRPr>
    </a:lvl4pPr>
    <a:lvl5pPr marL="1828800" algn="l" rtl="0" fontAlgn="base">
      <a:spcBef>
        <a:spcPct val="30000"/>
      </a:spcBef>
      <a:spcAft>
        <a:spcPct val="0"/>
      </a:spcAft>
      <a:defRPr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839775A-D3B3-4450-A58A-8E167814C5A0}" type="slidenum">
              <a:rPr lang="en-US"/>
              <a:pPr/>
              <a:t>3</a:t>
            </a:fld>
            <a:endParaRPr lang="th-TH"/>
          </a:p>
        </p:txBody>
      </p:sp>
      <p:sp>
        <p:nvSpPr>
          <p:cNvPr id="142338" name="Rectangle 2"/>
          <p:cNvSpPr>
            <a:spLocks noRot="1" noChangeArrowheads="1" noTextEdit="1"/>
          </p:cNvSpPr>
          <p:nvPr>
            <p:ph type="sldImg"/>
          </p:nvPr>
        </p:nvSpPr>
        <p:spPr>
          <a:ln/>
        </p:spPr>
      </p:sp>
      <p:sp>
        <p:nvSpPr>
          <p:cNvPr id="142339" name="Rectangle 3"/>
          <p:cNvSpPr>
            <a:spLocks noGrp="1" noChangeArrowheads="1"/>
          </p:cNvSpPr>
          <p:nvPr>
            <p:ph type="body" idx="1"/>
          </p:nvPr>
        </p:nvSpPr>
        <p:spPr/>
        <p:txBody>
          <a:bodyPr/>
          <a:lstStyle/>
          <a:p>
            <a:endParaRPr lang="en-US"/>
          </a:p>
          <a:p>
            <a:endParaRPr lang="th-TH"/>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Footer Placeholder 3"/>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Footer Placeholder 3"/>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Footer Placeholder 6"/>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Footer Placeholder 2"/>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transition spd="slow"/>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35843" name="Rectangle 3"/>
          <p:cNvSpPr>
            <a:spLocks noGrp="1" noChangeArrowheads="1"/>
          </p:cNvSpPr>
          <p:nvPr>
            <p:ph type="ftr" sz="quarter" idx="3"/>
          </p:nvPr>
        </p:nvSpPr>
        <p:spPr bwMode="auto">
          <a:xfrm>
            <a:off x="430213" y="6372225"/>
            <a:ext cx="3527425"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1">
                <a:solidFill>
                  <a:srgbClr val="D5BC61"/>
                </a:solidFill>
                <a:latin typeface="Verdana" pitchFamily="34" charset="0"/>
              </a:defRPr>
            </a:lvl1pPr>
          </a:lstStyle>
          <a:p>
            <a:r>
              <a:rPr lang="en-US"/>
              <a:t>Dr.Wankwan Polachan</a:t>
            </a:r>
            <a:endParaRPr lang="th-TH"/>
          </a:p>
        </p:txBody>
      </p:sp>
      <p:sp>
        <p:nvSpPr>
          <p:cNvPr id="35844" name="Text Box 4"/>
          <p:cNvSpPr txBox="1">
            <a:spLocks noChangeArrowheads="1"/>
          </p:cNvSpPr>
          <p:nvPr userDrawn="1"/>
        </p:nvSpPr>
        <p:spPr bwMode="auto">
          <a:xfrm>
            <a:off x="4800600" y="6394450"/>
            <a:ext cx="4105275" cy="304800"/>
          </a:xfrm>
          <a:prstGeom prst="rect">
            <a:avLst/>
          </a:prstGeom>
          <a:noFill/>
          <a:ln w="9525">
            <a:noFill/>
            <a:miter lim="800000"/>
            <a:headEnd/>
            <a:tailEnd/>
          </a:ln>
          <a:effectLst/>
        </p:spPr>
        <p:txBody>
          <a:bodyPr>
            <a:spAutoFit/>
          </a:bodyPr>
          <a:lstStyle/>
          <a:p>
            <a:pPr algn="r">
              <a:spcBef>
                <a:spcPct val="50000"/>
              </a:spcBef>
            </a:pPr>
            <a:r>
              <a:rPr lang="en-US" sz="1400" b="1">
                <a:solidFill>
                  <a:srgbClr val="D5BC61"/>
                </a:solidFill>
                <a:latin typeface="Verdana" pitchFamily="34" charset="0"/>
              </a:rPr>
              <a:t>TU 111: Thai Civilization</a:t>
            </a:r>
            <a:endParaRPr lang="th-TH" sz="1400" b="1">
              <a:solidFill>
                <a:srgbClr val="D5BC61"/>
              </a:solidFill>
              <a:latin typeface="Verdana" pitchFamily="34" charset="0"/>
            </a:endParaRPr>
          </a:p>
        </p:txBody>
      </p:sp>
      <p:pic>
        <p:nvPicPr>
          <p:cNvPr id="35845" name="Picture 5" descr="thai_h13"/>
          <p:cNvPicPr>
            <a:picLocks noChangeAspect="1" noChangeArrowheads="1"/>
          </p:cNvPicPr>
          <p:nvPr userDrawn="1"/>
        </p:nvPicPr>
        <p:blipFill>
          <a:blip r:embed="rId13" cstate="print">
            <a:clrChange>
              <a:clrFrom>
                <a:srgbClr val="DB7B41"/>
              </a:clrFrom>
              <a:clrTo>
                <a:srgbClr val="DB7B41">
                  <a:alpha val="0"/>
                </a:srgbClr>
              </a:clrTo>
            </a:clrChange>
            <a:lum contrast="30000"/>
          </a:blip>
          <a:srcRect/>
          <a:stretch>
            <a:fillRect/>
          </a:stretch>
        </p:blipFill>
        <p:spPr bwMode="auto">
          <a:xfrm>
            <a:off x="290513" y="188913"/>
            <a:ext cx="8569325" cy="1008062"/>
          </a:xfrm>
          <a:prstGeom prst="rect">
            <a:avLst/>
          </a:prstGeom>
          <a:noFill/>
        </p:spPr>
      </p:pic>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Lst>
  <p:transition spd="slow"/>
  <p:timing>
    <p:tnLst>
      <p:par>
        <p:cTn id="1" dur="indefinite" restart="never" nodeType="tmRoot"/>
      </p:par>
    </p:tnLst>
  </p:timing>
  <p:hf sldNum="0" hdr="0" dt="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0594" name="Picture 2" descr="phrasamutchedi_old_1"/>
          <p:cNvPicPr>
            <a:picLocks noChangeAspect="1" noChangeArrowheads="1"/>
          </p:cNvPicPr>
          <p:nvPr/>
        </p:nvPicPr>
        <p:blipFill>
          <a:blip r:embed="rId2" cstate="print">
            <a:lum bright="8000" contrast="-60000"/>
          </a:blip>
          <a:srcRect/>
          <a:stretch>
            <a:fillRect/>
          </a:stretch>
        </p:blipFill>
        <p:spPr bwMode="auto">
          <a:xfrm>
            <a:off x="25400" y="2349500"/>
            <a:ext cx="9144000" cy="2847975"/>
          </a:xfrm>
          <a:prstGeom prst="rect">
            <a:avLst/>
          </a:prstGeom>
          <a:noFill/>
          <a:ln w="9525">
            <a:noFill/>
            <a:miter lim="800000"/>
            <a:headEnd/>
            <a:tailEnd/>
          </a:ln>
        </p:spPr>
      </p:pic>
      <p:sp>
        <p:nvSpPr>
          <p:cNvPr id="110595" name="Text Box 3"/>
          <p:cNvSpPr txBox="1">
            <a:spLocks noChangeArrowheads="1"/>
          </p:cNvSpPr>
          <p:nvPr/>
        </p:nvSpPr>
        <p:spPr bwMode="auto">
          <a:xfrm>
            <a:off x="827088" y="2527300"/>
            <a:ext cx="7416800" cy="1860550"/>
          </a:xfrm>
          <a:prstGeom prst="rect">
            <a:avLst/>
          </a:prstGeom>
          <a:noFill/>
          <a:ln w="9525">
            <a:noFill/>
            <a:miter lim="800000"/>
            <a:headEnd/>
            <a:tailEnd/>
          </a:ln>
          <a:effectLst/>
        </p:spPr>
        <p:txBody>
          <a:bodyPr>
            <a:spAutoFit/>
          </a:bodyPr>
          <a:lstStyle/>
          <a:p>
            <a:pPr algn="ctr">
              <a:spcBef>
                <a:spcPct val="50000"/>
              </a:spcBef>
            </a:pPr>
            <a:r>
              <a:rPr lang="en-US" sz="3200" b="1">
                <a:solidFill>
                  <a:srgbClr val="928264"/>
                </a:solidFill>
                <a:effectLst>
                  <a:outerShdw blurRad="38100" dist="38100" dir="2700000" algn="tl">
                    <a:srgbClr val="FFFFFF"/>
                  </a:outerShdw>
                </a:effectLst>
                <a:latin typeface="Verdana" pitchFamily="34" charset="0"/>
                <a:ea typeface="Arial Unicode MS" pitchFamily="34" charset="-128"/>
                <a:cs typeface="Arial Unicode MS" pitchFamily="34" charset="-128"/>
              </a:rPr>
              <a:t>Early Bangkok: </a:t>
            </a:r>
            <a:r>
              <a:rPr lang="en-US" b="1">
                <a:solidFill>
                  <a:srgbClr val="928264"/>
                </a:solidFill>
                <a:effectLst>
                  <a:outerShdw blurRad="38100" dist="38100" dir="2700000" algn="tl">
                    <a:srgbClr val="FFFFFF"/>
                  </a:outerShdw>
                </a:effectLst>
                <a:latin typeface="Verdana" pitchFamily="34" charset="0"/>
                <a:ea typeface="Arial Unicode MS" pitchFamily="34" charset="-128"/>
                <a:cs typeface="Arial Unicode MS" pitchFamily="34" charset="-128"/>
              </a:rPr>
              <a:t>the</a:t>
            </a:r>
            <a:r>
              <a:rPr lang="en-US" b="1" i="1">
                <a:solidFill>
                  <a:srgbClr val="928264"/>
                </a:solidFill>
                <a:effectLst>
                  <a:outerShdw blurRad="38100" dist="38100" dir="2700000" algn="tl">
                    <a:srgbClr val="FFFFFF"/>
                  </a:outerShdw>
                </a:effectLst>
                <a:latin typeface="Verdana" pitchFamily="34" charset="0"/>
                <a:ea typeface="Arial Unicode MS" pitchFamily="34" charset="-128"/>
                <a:cs typeface="Arial Unicode MS" pitchFamily="34" charset="-128"/>
              </a:rPr>
              <a:t> Old Order</a:t>
            </a:r>
            <a:endParaRPr lang="en-US" b="1" i="1">
              <a:solidFill>
                <a:srgbClr val="928264"/>
              </a:solidFill>
              <a:latin typeface="Verdana" pitchFamily="34" charset="0"/>
              <a:ea typeface="Arial Unicode MS" pitchFamily="34" charset="-128"/>
              <a:cs typeface="Arial Unicode MS" pitchFamily="34" charset="-128"/>
            </a:endParaRPr>
          </a:p>
          <a:p>
            <a:pPr algn="ctr">
              <a:spcBef>
                <a:spcPct val="50000"/>
              </a:spcBef>
            </a:pPr>
            <a:r>
              <a:rPr lang="en-US" sz="2000" b="1">
                <a:solidFill>
                  <a:srgbClr val="D5BC61"/>
                </a:solidFill>
                <a:effectLst>
                  <a:outerShdw blurRad="38100" dist="38100" dir="2700000" algn="tl">
                    <a:srgbClr val="FFFFFF"/>
                  </a:outerShdw>
                </a:effectLst>
                <a:latin typeface="Verdana" pitchFamily="34" charset="0"/>
                <a:ea typeface="Arial Unicode MS" pitchFamily="34" charset="-128"/>
                <a:cs typeface="Arial Unicode MS" pitchFamily="34" charset="-128"/>
              </a:rPr>
              <a:t>TU111 Thai Civilization</a:t>
            </a:r>
          </a:p>
          <a:p>
            <a:pPr algn="ctr">
              <a:spcBef>
                <a:spcPct val="50000"/>
              </a:spcBef>
            </a:pPr>
            <a:r>
              <a:rPr lang="en-US" sz="2000" b="1">
                <a:solidFill>
                  <a:srgbClr val="D5BC61"/>
                </a:solidFill>
                <a:effectLst>
                  <a:outerShdw blurRad="38100" dist="38100" dir="2700000" algn="tl">
                    <a:srgbClr val="FFFFFF"/>
                  </a:outerShdw>
                </a:effectLst>
                <a:latin typeface="Verdana" pitchFamily="34" charset="0"/>
                <a:ea typeface="Arial Unicode MS" pitchFamily="34" charset="-128"/>
                <a:cs typeface="Arial Unicode MS" pitchFamily="34" charset="-128"/>
              </a:rPr>
              <a:t>Dr.Wankwan Polachan</a:t>
            </a:r>
          </a:p>
          <a:p>
            <a:pPr algn="ctr">
              <a:spcBef>
                <a:spcPct val="50000"/>
              </a:spcBef>
            </a:pPr>
            <a:r>
              <a:rPr lang="en-US" sz="1600" b="1">
                <a:solidFill>
                  <a:srgbClr val="928264"/>
                </a:solidFill>
                <a:effectLst>
                  <a:outerShdw blurRad="38100" dist="38100" dir="2700000" algn="tl">
                    <a:srgbClr val="FFFFFF"/>
                  </a:outerShdw>
                </a:effectLst>
                <a:latin typeface="Verdana" pitchFamily="34" charset="0"/>
                <a:ea typeface="Arial Unicode MS" pitchFamily="34" charset="-128"/>
                <a:cs typeface="Arial Unicode MS" pitchFamily="34" charset="-128"/>
              </a:rPr>
              <a:t>Lecture 5</a:t>
            </a:r>
            <a:r>
              <a:rPr lang="en-US" sz="1600" b="1">
                <a:solidFill>
                  <a:srgbClr val="D5BC61"/>
                </a:solidFill>
                <a:latin typeface="Verdana" pitchFamily="34" charset="0"/>
                <a:ea typeface="Arial Unicode MS" pitchFamily="34" charset="-128"/>
                <a:cs typeface="Arial Unicode MS" pitchFamily="34" charset="-128"/>
              </a:rPr>
              <a:t> </a:t>
            </a:r>
          </a:p>
        </p:txBody>
      </p:sp>
    </p:spTree>
  </p:cSld>
  <p:clrMapOvr>
    <a:masterClrMapping/>
  </p:clrMapOvr>
  <p:transition spd="slow"/>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41314"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2400">
                <a:solidFill>
                  <a:srgbClr val="D5BC61"/>
                </a:solidFill>
                <a:latin typeface="Verdana" pitchFamily="34" charset="0"/>
              </a:rPr>
              <a:t>	</a:t>
            </a:r>
            <a:r>
              <a:rPr lang="en-US" sz="2800" b="1" u="sng">
                <a:solidFill>
                  <a:srgbClr val="928264"/>
                </a:solidFill>
                <a:latin typeface="Verdana" pitchFamily="34" charset="0"/>
              </a:rPr>
              <a:t>Today’s Outline</a:t>
            </a:r>
          </a:p>
          <a:p>
            <a:pPr>
              <a:lnSpc>
                <a:spcPct val="80000"/>
              </a:lnSpc>
              <a:buSzPct val="75000"/>
              <a:buFont typeface="Wingdings" pitchFamily="2" charset="2"/>
              <a:buNone/>
            </a:pPr>
            <a:endParaRPr lang="en-US" sz="2800" b="1" u="sng">
              <a:solidFill>
                <a:srgbClr val="928264"/>
              </a:solidFill>
              <a:latin typeface="Verdana" pitchFamily="34" charset="0"/>
            </a:endParaRPr>
          </a:p>
          <a:p>
            <a:pPr>
              <a:lnSpc>
                <a:spcPct val="80000"/>
              </a:lnSpc>
              <a:buSzPct val="75000"/>
              <a:buFont typeface="Wingdings" pitchFamily="2" charset="2"/>
              <a:buChar char="q"/>
            </a:pPr>
            <a:r>
              <a:rPr lang="en-US" sz="2400" b="1">
                <a:solidFill>
                  <a:srgbClr val="D5BC61"/>
                </a:solidFill>
                <a:latin typeface="Verdana" pitchFamily="34" charset="0"/>
              </a:rPr>
              <a:t>In Transition, 1760s to 1860s</a:t>
            </a:r>
          </a:p>
          <a:p>
            <a:pPr>
              <a:lnSpc>
                <a:spcPct val="80000"/>
              </a:lnSpc>
              <a:buSzPct val="75000"/>
              <a:buFont typeface="Wingdings" pitchFamily="2" charset="2"/>
              <a:buNone/>
            </a:pPr>
            <a:endParaRPr lang="en-US" sz="2400" b="1">
              <a:solidFill>
                <a:srgbClr val="D5BC61"/>
              </a:solidFill>
              <a:latin typeface="Verdana" pitchFamily="34" charset="0"/>
            </a:endParaRPr>
          </a:p>
          <a:p>
            <a:pPr>
              <a:lnSpc>
                <a:spcPct val="80000"/>
              </a:lnSpc>
              <a:buSzPct val="75000"/>
              <a:buFont typeface="Wingdings" pitchFamily="2" charset="2"/>
              <a:buChar char="q"/>
            </a:pPr>
            <a:r>
              <a:rPr lang="en-US" sz="2400" b="1">
                <a:solidFill>
                  <a:srgbClr val="D5BC61"/>
                </a:solidFill>
                <a:latin typeface="Verdana" pitchFamily="34" charset="0"/>
              </a:rPr>
              <a:t>From Ayudhaya to Bangkok</a:t>
            </a:r>
          </a:p>
          <a:p>
            <a:pPr>
              <a:lnSpc>
                <a:spcPct val="80000"/>
              </a:lnSpc>
              <a:buSzPct val="75000"/>
              <a:buFont typeface="Wingdings" pitchFamily="2" charset="2"/>
              <a:buNone/>
            </a:pPr>
            <a:endParaRPr lang="en-US" sz="2400">
              <a:solidFill>
                <a:srgbClr val="D5BC61"/>
              </a:solidFill>
              <a:latin typeface="Verdana" pitchFamily="34" charset="0"/>
            </a:endParaRPr>
          </a:p>
          <a:p>
            <a:pPr>
              <a:lnSpc>
                <a:spcPct val="80000"/>
              </a:lnSpc>
              <a:buSzPct val="75000"/>
              <a:buFont typeface="Wingdings" pitchFamily="2" charset="2"/>
              <a:buChar char="q"/>
            </a:pPr>
            <a:r>
              <a:rPr lang="en-US" sz="2400" b="1">
                <a:solidFill>
                  <a:srgbClr val="D5BC61"/>
                </a:solidFill>
                <a:latin typeface="Verdana" pitchFamily="34" charset="0"/>
              </a:rPr>
              <a:t>Territorial Expansion</a:t>
            </a:r>
          </a:p>
          <a:p>
            <a:pPr>
              <a:lnSpc>
                <a:spcPct val="80000"/>
              </a:lnSpc>
              <a:buSzPct val="75000"/>
              <a:buFont typeface="Wingdings" pitchFamily="2" charset="2"/>
              <a:buNone/>
            </a:pPr>
            <a:endParaRPr lang="en-US" sz="2400">
              <a:solidFill>
                <a:srgbClr val="D5BC61"/>
              </a:solidFill>
              <a:latin typeface="Verdana" pitchFamily="34" charset="0"/>
            </a:endParaRPr>
          </a:p>
          <a:p>
            <a:pPr>
              <a:lnSpc>
                <a:spcPct val="80000"/>
              </a:lnSpc>
              <a:buSzPct val="75000"/>
              <a:buFont typeface="Wingdings" pitchFamily="2" charset="2"/>
              <a:buChar char="q"/>
            </a:pPr>
            <a:r>
              <a:rPr lang="en-US" sz="2400">
                <a:solidFill>
                  <a:srgbClr val="D5BC61"/>
                </a:solidFill>
                <a:latin typeface="Verdana" pitchFamily="34" charset="0"/>
              </a:rPr>
              <a:t>Gaining Power</a:t>
            </a:r>
          </a:p>
          <a:p>
            <a:pPr>
              <a:lnSpc>
                <a:spcPct val="80000"/>
              </a:lnSpc>
              <a:buSzPct val="75000"/>
              <a:buFont typeface="Wingdings" pitchFamily="2" charset="2"/>
              <a:buChar char="q"/>
            </a:pPr>
            <a:endParaRPr lang="en-US" sz="2400">
              <a:solidFill>
                <a:srgbClr val="D5BC61"/>
              </a:solidFill>
              <a:latin typeface="Verdana" pitchFamily="34" charset="0"/>
            </a:endParaRPr>
          </a:p>
          <a:p>
            <a:pPr>
              <a:lnSpc>
                <a:spcPct val="80000"/>
              </a:lnSpc>
              <a:buSzPct val="75000"/>
              <a:buFont typeface="Wingdings" pitchFamily="2" charset="2"/>
              <a:buChar char="q"/>
            </a:pPr>
            <a:r>
              <a:rPr lang="en-US" sz="2400">
                <a:solidFill>
                  <a:srgbClr val="D5BC61"/>
                </a:solidFill>
                <a:latin typeface="Verdana" pitchFamily="34" charset="0"/>
              </a:rPr>
              <a:t>Market Economy</a:t>
            </a:r>
          </a:p>
        </p:txBody>
      </p:sp>
      <p:sp>
        <p:nvSpPr>
          <p:cNvPr id="141315"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r>
              <a:rPr lang="en-US" sz="40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	Early Bangkok</a:t>
            </a:r>
            <a:br>
              <a:rPr lang="en-US" sz="2400" b="1">
                <a:solidFill>
                  <a:srgbClr val="928264"/>
                </a:solidFill>
                <a:effectLst>
                  <a:outerShdw blurRad="38100" dist="38100" dir="2700000" algn="tl">
                    <a:srgbClr val="FFFFFF"/>
                  </a:outerShdw>
                </a:effectLst>
                <a:latin typeface="Verdana" pitchFamily="34" charset="0"/>
              </a:rPr>
            </a:br>
            <a:endParaRPr lang="th-TH" sz="24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80898"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1800" b="1">
                <a:solidFill>
                  <a:srgbClr val="D5BC61"/>
                </a:solidFill>
                <a:latin typeface="Verdana" pitchFamily="34" charset="0"/>
              </a:rPr>
              <a:t>	</a:t>
            </a:r>
            <a:r>
              <a:rPr lang="en-US" sz="2000" b="1" u="sng">
                <a:solidFill>
                  <a:srgbClr val="928264"/>
                </a:solidFill>
                <a:latin typeface="Verdana" pitchFamily="34" charset="0"/>
              </a:rPr>
              <a:t>In Transition, 1760s to 1860s</a:t>
            </a:r>
            <a:r>
              <a:rPr lang="en-US" sz="1800" u="sng">
                <a:solidFill>
                  <a:srgbClr val="D5BC61"/>
                </a:solidFill>
                <a:latin typeface="Verdana" pitchFamily="34" charset="0"/>
              </a:rPr>
              <a:t> </a:t>
            </a:r>
          </a:p>
          <a:p>
            <a:pPr>
              <a:lnSpc>
                <a:spcPct val="80000"/>
              </a:lnSpc>
              <a:buSzPct val="75000"/>
              <a:buFont typeface="Wingdings" pitchFamily="2" charset="2"/>
              <a:buNone/>
            </a:pPr>
            <a:endParaRPr lang="en-US" sz="1800" u="sng">
              <a:solidFill>
                <a:srgbClr val="D5BC61"/>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Although the capital was physically destroyed, </a:t>
            </a:r>
            <a:r>
              <a:rPr lang="en-US" sz="1800" i="1" u="sng">
                <a:solidFill>
                  <a:srgbClr val="D5BC61"/>
                </a:solidFill>
                <a:latin typeface="Verdana" pitchFamily="34" charset="0"/>
              </a:rPr>
              <a:t>Ayudhaya</a:t>
            </a:r>
            <a:r>
              <a:rPr lang="en-US" sz="1800">
                <a:solidFill>
                  <a:srgbClr val="D5BC61"/>
                </a:solidFill>
                <a:latin typeface="Verdana" pitchFamily="34" charset="0"/>
              </a:rPr>
              <a:t> represented </a:t>
            </a:r>
            <a:r>
              <a:rPr lang="en-US" sz="1800" b="1" i="1" u="sng">
                <a:solidFill>
                  <a:srgbClr val="D5BC61"/>
                </a:solidFill>
                <a:latin typeface="Verdana" pitchFamily="34" charset="0"/>
              </a:rPr>
              <a:t>traditions</a:t>
            </a:r>
            <a:r>
              <a:rPr lang="en-US" sz="1800">
                <a:solidFill>
                  <a:srgbClr val="D5BC61"/>
                </a:solidFill>
                <a:latin typeface="Verdana" pitchFamily="34" charset="0"/>
              </a:rPr>
              <a:t> of </a:t>
            </a:r>
            <a:r>
              <a:rPr lang="en-US" sz="1800" i="1" u="sng">
                <a:solidFill>
                  <a:srgbClr val="D5BC61"/>
                </a:solidFill>
                <a:latin typeface="Verdana" pitchFamily="34" charset="0"/>
              </a:rPr>
              <a:t>trade and rule</a:t>
            </a:r>
            <a:r>
              <a:rPr lang="en-US" sz="1800">
                <a:solidFill>
                  <a:srgbClr val="D5BC61"/>
                </a:solidFill>
                <a:latin typeface="Verdana" pitchFamily="34" charset="0"/>
              </a:rPr>
              <a:t>, which were not easily erased</a:t>
            </a:r>
          </a:p>
          <a:p>
            <a:pPr>
              <a:lnSpc>
                <a:spcPct val="80000"/>
              </a:lnSpc>
              <a:buSzPct val="75000"/>
              <a:buFont typeface="Wingdings" pitchFamily="2" charset="2"/>
              <a:buNone/>
            </a:pPr>
            <a:endParaRPr lang="en-US" sz="1600">
              <a:solidFill>
                <a:srgbClr val="D5BC61"/>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Over the next 15 years a </a:t>
            </a:r>
            <a:r>
              <a:rPr lang="en-US" sz="1800" i="1" u="sng">
                <a:solidFill>
                  <a:srgbClr val="D5BC61"/>
                </a:solidFill>
                <a:latin typeface="Verdana" pitchFamily="34" charset="0"/>
              </a:rPr>
              <a:t>new capital</a:t>
            </a:r>
            <a:r>
              <a:rPr lang="en-US" sz="1800">
                <a:solidFill>
                  <a:srgbClr val="D5BC61"/>
                </a:solidFill>
                <a:latin typeface="Verdana" pitchFamily="34" charset="0"/>
              </a:rPr>
              <a:t> emerged further down the Chaophraya River located at </a:t>
            </a:r>
            <a:r>
              <a:rPr lang="en-US" sz="1800" i="1" u="sng">
                <a:solidFill>
                  <a:srgbClr val="D5BC61"/>
                </a:solidFill>
                <a:latin typeface="Verdana" pitchFamily="34" charset="0"/>
              </a:rPr>
              <a:t>Thonburi –Bangkok</a:t>
            </a:r>
            <a:r>
              <a:rPr lang="en-US" sz="1800">
                <a:solidFill>
                  <a:srgbClr val="D5BC61"/>
                </a:solidFill>
                <a:latin typeface="Verdana" pitchFamily="34" charset="0"/>
              </a:rPr>
              <a:t>, a site with better </a:t>
            </a:r>
            <a:r>
              <a:rPr lang="en-US" sz="1800" i="1" u="sng">
                <a:solidFill>
                  <a:srgbClr val="FFFF00"/>
                </a:solidFill>
                <a:latin typeface="Verdana" pitchFamily="34" charset="0"/>
              </a:rPr>
              <a:t>Chaiyaphum</a:t>
            </a:r>
            <a:r>
              <a:rPr lang="en-US" sz="1800">
                <a:solidFill>
                  <a:srgbClr val="D5BC61"/>
                </a:solidFill>
                <a:latin typeface="Verdana" pitchFamily="34" charset="0"/>
              </a:rPr>
              <a:t> for </a:t>
            </a:r>
            <a:r>
              <a:rPr lang="en-US" sz="1800" b="1" i="1" u="sng">
                <a:solidFill>
                  <a:srgbClr val="D5BC61"/>
                </a:solidFill>
                <a:latin typeface="Verdana" pitchFamily="34" charset="0"/>
              </a:rPr>
              <a:t>trade and defense</a:t>
            </a:r>
            <a:endParaRPr lang="en-US" sz="1600" b="1" i="1" u="sng">
              <a:solidFill>
                <a:srgbClr val="D5BC61"/>
              </a:solidFill>
              <a:latin typeface="Verdana" pitchFamily="34" charset="0"/>
            </a:endParaRPr>
          </a:p>
          <a:p>
            <a:pPr lvl="1">
              <a:lnSpc>
                <a:spcPct val="80000"/>
              </a:lnSpc>
              <a:buSzPct val="75000"/>
              <a:buFont typeface="Wingdings" pitchFamily="2" charset="2"/>
              <a:buChar char="v"/>
            </a:pPr>
            <a:r>
              <a:rPr lang="en-US" sz="1600" b="1" i="1">
                <a:solidFill>
                  <a:srgbClr val="D5BC61"/>
                </a:solidFill>
                <a:latin typeface="Verdana" pitchFamily="34" charset="0"/>
              </a:rPr>
              <a:t>Chaiyaphum </a:t>
            </a:r>
            <a:r>
              <a:rPr lang="en-US" sz="1600" i="1">
                <a:solidFill>
                  <a:srgbClr val="D5BC61"/>
                </a:solidFill>
                <a:latin typeface="Verdana" pitchFamily="34" charset="0"/>
              </a:rPr>
              <a:t>= ‘victorious emplacement’; the science of locating a city</a:t>
            </a:r>
          </a:p>
          <a:p>
            <a:pPr>
              <a:lnSpc>
                <a:spcPct val="80000"/>
              </a:lnSpc>
              <a:buSzPct val="75000"/>
              <a:buFont typeface="Wingdings" pitchFamily="2" charset="2"/>
              <a:buNone/>
            </a:pPr>
            <a:r>
              <a:rPr lang="en-US" sz="1600">
                <a:solidFill>
                  <a:srgbClr val="FFFF00"/>
                </a:solidFill>
                <a:latin typeface="Verdana" pitchFamily="34" charset="0"/>
              </a:rPr>
              <a:t> </a:t>
            </a:r>
          </a:p>
          <a:p>
            <a:pPr>
              <a:lnSpc>
                <a:spcPct val="80000"/>
              </a:lnSpc>
              <a:buSzPct val="75000"/>
              <a:buFont typeface="Wingdings" pitchFamily="2" charset="2"/>
              <a:buChar char="q"/>
            </a:pPr>
            <a:r>
              <a:rPr lang="en-US" sz="1800">
                <a:solidFill>
                  <a:srgbClr val="D5BC61"/>
                </a:solidFill>
                <a:latin typeface="Verdana" pitchFamily="34" charset="0"/>
              </a:rPr>
              <a:t>Members of the </a:t>
            </a:r>
            <a:r>
              <a:rPr lang="en-US" sz="1800" i="1" u="sng">
                <a:solidFill>
                  <a:srgbClr val="D5BC61"/>
                </a:solidFill>
                <a:latin typeface="Verdana" pitchFamily="34" charset="0"/>
              </a:rPr>
              <a:t>old elite</a:t>
            </a:r>
            <a:r>
              <a:rPr lang="en-US" sz="1800" u="sng">
                <a:solidFill>
                  <a:srgbClr val="D5BC61"/>
                </a:solidFill>
                <a:latin typeface="Verdana" pitchFamily="34" charset="0"/>
              </a:rPr>
              <a:t> </a:t>
            </a:r>
            <a:r>
              <a:rPr lang="en-US" sz="1800" i="1" u="sng">
                <a:solidFill>
                  <a:srgbClr val="D5BC61"/>
                </a:solidFill>
                <a:latin typeface="Verdana" pitchFamily="34" charset="0"/>
              </a:rPr>
              <a:t>dramatized Bangkok</a:t>
            </a:r>
            <a:r>
              <a:rPr lang="en-US" sz="1800">
                <a:solidFill>
                  <a:srgbClr val="D5BC61"/>
                </a:solidFill>
                <a:latin typeface="Verdana" pitchFamily="34" charset="0"/>
              </a:rPr>
              <a:t> as a </a:t>
            </a:r>
            <a:r>
              <a:rPr lang="en-US" sz="1800" i="1" u="sng">
                <a:solidFill>
                  <a:srgbClr val="D5BC61"/>
                </a:solidFill>
                <a:latin typeface="Verdana" pitchFamily="34" charset="0"/>
              </a:rPr>
              <a:t>revival</a:t>
            </a:r>
            <a:r>
              <a:rPr lang="en-US" sz="1800" u="sng">
                <a:solidFill>
                  <a:srgbClr val="D5BC61"/>
                </a:solidFill>
                <a:latin typeface="Verdana" pitchFamily="34" charset="0"/>
              </a:rPr>
              <a:t> </a:t>
            </a:r>
            <a:r>
              <a:rPr lang="en-US" sz="1800">
                <a:solidFill>
                  <a:srgbClr val="D5BC61"/>
                </a:solidFill>
                <a:latin typeface="Verdana" pitchFamily="34" charset="0"/>
              </a:rPr>
              <a:t>of </a:t>
            </a:r>
            <a:r>
              <a:rPr lang="en-US" sz="1800" i="1" u="sng">
                <a:solidFill>
                  <a:srgbClr val="D5BC61"/>
                </a:solidFill>
                <a:latin typeface="Verdana" pitchFamily="34" charset="0"/>
              </a:rPr>
              <a:t>Ayudhaya</a:t>
            </a:r>
            <a:r>
              <a:rPr lang="en-US" sz="1800">
                <a:solidFill>
                  <a:srgbClr val="D5BC61"/>
                </a:solidFill>
                <a:latin typeface="Verdana" pitchFamily="34" charset="0"/>
              </a:rPr>
              <a:t>. The great noble households which survived the crisis became the </a:t>
            </a:r>
            <a:r>
              <a:rPr lang="en-US" sz="1800" i="1">
                <a:solidFill>
                  <a:srgbClr val="D5BC61"/>
                </a:solidFill>
                <a:latin typeface="Verdana" pitchFamily="34" charset="0"/>
              </a:rPr>
              <a:t>dominant force</a:t>
            </a:r>
            <a:r>
              <a:rPr lang="en-US" sz="1800">
                <a:solidFill>
                  <a:srgbClr val="D5BC61"/>
                </a:solidFill>
                <a:latin typeface="Verdana" pitchFamily="34" charset="0"/>
              </a:rPr>
              <a:t> in the polity</a:t>
            </a:r>
          </a:p>
          <a:p>
            <a:pPr>
              <a:lnSpc>
                <a:spcPct val="80000"/>
              </a:lnSpc>
              <a:buSzPct val="75000"/>
              <a:buFont typeface="Wingdings" pitchFamily="2" charset="2"/>
              <a:buChar char="q"/>
            </a:pPr>
            <a:endParaRPr lang="en-US" sz="1800">
              <a:solidFill>
                <a:srgbClr val="D5BC61"/>
              </a:solidFill>
              <a:latin typeface="Verdana" pitchFamily="34" charset="0"/>
            </a:endParaRPr>
          </a:p>
          <a:p>
            <a:pPr>
              <a:lnSpc>
                <a:spcPct val="80000"/>
              </a:lnSpc>
              <a:buSzPct val="75000"/>
              <a:buFont typeface="Wingdings" pitchFamily="2" charset="2"/>
              <a:buChar char="q"/>
            </a:pPr>
            <a:r>
              <a:rPr lang="en-US" sz="1800">
                <a:solidFill>
                  <a:srgbClr val="FFFF00"/>
                </a:solidFill>
                <a:latin typeface="Verdana" pitchFamily="34" charset="0"/>
              </a:rPr>
              <a:t>The </a:t>
            </a:r>
            <a:r>
              <a:rPr lang="en-US" sz="1800" i="1" u="sng">
                <a:solidFill>
                  <a:srgbClr val="FFFF00"/>
                </a:solidFill>
                <a:latin typeface="Verdana" pitchFamily="34" charset="0"/>
              </a:rPr>
              <a:t>major change</a:t>
            </a:r>
            <a:r>
              <a:rPr lang="en-US" sz="1800">
                <a:solidFill>
                  <a:srgbClr val="FFFF00"/>
                </a:solidFill>
                <a:latin typeface="Verdana" pitchFamily="34" charset="0"/>
              </a:rPr>
              <a:t> was in the </a:t>
            </a:r>
            <a:r>
              <a:rPr lang="en-US" sz="1800" b="1" i="1" u="sng">
                <a:solidFill>
                  <a:srgbClr val="FFFF00"/>
                </a:solidFill>
                <a:latin typeface="Verdana" pitchFamily="34" charset="0"/>
              </a:rPr>
              <a:t>economy</a:t>
            </a:r>
            <a:r>
              <a:rPr lang="en-US" sz="1800">
                <a:solidFill>
                  <a:srgbClr val="FFFF00"/>
                </a:solidFill>
                <a:latin typeface="Verdana" pitchFamily="34" charset="0"/>
              </a:rPr>
              <a:t>. The trading connections with </a:t>
            </a:r>
            <a:r>
              <a:rPr lang="en-US" sz="1800" i="1" u="sng">
                <a:solidFill>
                  <a:srgbClr val="FFFF00"/>
                </a:solidFill>
                <a:latin typeface="Verdana" pitchFamily="34" charset="0"/>
              </a:rPr>
              <a:t>China</a:t>
            </a:r>
            <a:r>
              <a:rPr lang="en-US" sz="1800">
                <a:solidFill>
                  <a:srgbClr val="FFFF00"/>
                </a:solidFill>
                <a:latin typeface="Verdana" pitchFamily="34" charset="0"/>
              </a:rPr>
              <a:t>, begun in the early 18</a:t>
            </a:r>
            <a:r>
              <a:rPr lang="en-US" sz="1800" baseline="30000">
                <a:solidFill>
                  <a:srgbClr val="FFFF00"/>
                </a:solidFill>
                <a:latin typeface="Verdana" pitchFamily="34" charset="0"/>
              </a:rPr>
              <a:t>th</a:t>
            </a:r>
            <a:r>
              <a:rPr lang="en-US" sz="1800">
                <a:solidFill>
                  <a:srgbClr val="FFFF00"/>
                </a:solidFill>
                <a:latin typeface="Verdana" pitchFamily="34" charset="0"/>
              </a:rPr>
              <a:t> century, were </a:t>
            </a:r>
            <a:r>
              <a:rPr lang="en-US" sz="1800" i="1" u="sng">
                <a:solidFill>
                  <a:srgbClr val="FFFF00"/>
                </a:solidFill>
                <a:latin typeface="Verdana" pitchFamily="34" charset="0"/>
              </a:rPr>
              <a:t>resumed and reinforced</a:t>
            </a:r>
          </a:p>
        </p:txBody>
      </p:sp>
      <p:sp>
        <p:nvSpPr>
          <p:cNvPr id="80899"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r>
              <a:rPr lang="en-US" sz="40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	Early Bangkok</a:t>
            </a:r>
            <a:br>
              <a:rPr lang="en-US" sz="2400" b="1">
                <a:solidFill>
                  <a:srgbClr val="928264"/>
                </a:solidFill>
                <a:effectLst>
                  <a:outerShdw blurRad="38100" dist="38100" dir="2700000" algn="tl">
                    <a:srgbClr val="FFFFFF"/>
                  </a:outerShdw>
                </a:effectLst>
                <a:latin typeface="Verdana" pitchFamily="34" charset="0"/>
              </a:rPr>
            </a:br>
            <a:endParaRPr lang="th-TH" sz="24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12642"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buSzPct val="75000"/>
              <a:buFont typeface="Wingdings" pitchFamily="2" charset="2"/>
              <a:buNone/>
            </a:pPr>
            <a:r>
              <a:rPr lang="en-US" sz="1800" b="1">
                <a:solidFill>
                  <a:srgbClr val="D5BC61"/>
                </a:solidFill>
                <a:latin typeface="Verdana" pitchFamily="34" charset="0"/>
              </a:rPr>
              <a:t>	</a:t>
            </a:r>
            <a:r>
              <a:rPr lang="en-US" sz="2000" b="1" u="sng">
                <a:solidFill>
                  <a:srgbClr val="928264"/>
                </a:solidFill>
                <a:latin typeface="Verdana" pitchFamily="34" charset="0"/>
              </a:rPr>
              <a:t>In Transition, 1760s to 1860s</a:t>
            </a:r>
            <a:r>
              <a:rPr lang="en-US" sz="1800" u="sng">
                <a:solidFill>
                  <a:srgbClr val="D5BC61"/>
                </a:solidFill>
                <a:latin typeface="Verdana" pitchFamily="34" charset="0"/>
              </a:rPr>
              <a:t> </a:t>
            </a:r>
          </a:p>
          <a:p>
            <a:pPr>
              <a:buSzPct val="75000"/>
              <a:buFont typeface="Wingdings" pitchFamily="2" charset="2"/>
              <a:buNone/>
            </a:pPr>
            <a:endParaRPr lang="en-US" sz="1800" u="sng">
              <a:solidFill>
                <a:srgbClr val="D5BC61"/>
              </a:solidFill>
              <a:latin typeface="Verdana" pitchFamily="34" charset="0"/>
            </a:endParaRPr>
          </a:p>
          <a:p>
            <a:pPr>
              <a:buSzPct val="75000"/>
              <a:buFont typeface="Wingdings" pitchFamily="2" charset="2"/>
              <a:buChar char="q"/>
            </a:pPr>
            <a:r>
              <a:rPr lang="en-US" sz="2000">
                <a:solidFill>
                  <a:srgbClr val="D5BC61"/>
                </a:solidFill>
                <a:latin typeface="Verdana" pitchFamily="34" charset="0"/>
              </a:rPr>
              <a:t>The market economy expanded rapidly in the Chaophraya plain and down the peninsula, driven largely by import of Chinese enterprise and labor</a:t>
            </a:r>
          </a:p>
          <a:p>
            <a:pPr>
              <a:buSzPct val="75000"/>
              <a:buFont typeface="Wingdings" pitchFamily="2" charset="2"/>
              <a:buNone/>
            </a:pPr>
            <a:endParaRPr lang="en-US" sz="2000">
              <a:solidFill>
                <a:srgbClr val="D5BC61"/>
              </a:solidFill>
              <a:latin typeface="Verdana" pitchFamily="34" charset="0"/>
            </a:endParaRPr>
          </a:p>
          <a:p>
            <a:pPr>
              <a:buSzPct val="75000"/>
              <a:buFont typeface="Wingdings" pitchFamily="2" charset="2"/>
              <a:buChar char="q"/>
            </a:pPr>
            <a:r>
              <a:rPr lang="en-US" sz="2000">
                <a:solidFill>
                  <a:srgbClr val="D5BC61"/>
                </a:solidFill>
                <a:latin typeface="Verdana" pitchFamily="34" charset="0"/>
              </a:rPr>
              <a:t>The </a:t>
            </a:r>
            <a:r>
              <a:rPr lang="en-US" sz="2000" i="1" u="sng">
                <a:solidFill>
                  <a:srgbClr val="D5BC61"/>
                </a:solidFill>
                <a:latin typeface="Verdana" pitchFamily="34" charset="0"/>
              </a:rPr>
              <a:t>growth of the market</a:t>
            </a:r>
            <a:r>
              <a:rPr lang="en-US" sz="2000">
                <a:solidFill>
                  <a:srgbClr val="D5BC61"/>
                </a:solidFill>
                <a:latin typeface="Verdana" pitchFamily="34" charset="0"/>
              </a:rPr>
              <a:t> economy began to </a:t>
            </a:r>
            <a:r>
              <a:rPr lang="en-US" sz="2000" i="1" u="sng">
                <a:solidFill>
                  <a:srgbClr val="D5BC61"/>
                </a:solidFill>
                <a:latin typeface="Verdana" pitchFamily="34" charset="0"/>
              </a:rPr>
              <a:t>remake</a:t>
            </a:r>
            <a:r>
              <a:rPr lang="en-US" sz="2000">
                <a:solidFill>
                  <a:srgbClr val="D5BC61"/>
                </a:solidFill>
                <a:latin typeface="Verdana" pitchFamily="34" charset="0"/>
              </a:rPr>
              <a:t> the </a:t>
            </a:r>
            <a:r>
              <a:rPr lang="en-US" sz="2000" i="1" u="sng">
                <a:solidFill>
                  <a:srgbClr val="D5BC61"/>
                </a:solidFill>
                <a:latin typeface="Verdana" pitchFamily="34" charset="0"/>
              </a:rPr>
              <a:t>social structure</a:t>
            </a:r>
            <a:r>
              <a:rPr lang="en-US" sz="2000">
                <a:solidFill>
                  <a:srgbClr val="D5BC61"/>
                </a:solidFill>
                <a:latin typeface="Verdana" pitchFamily="34" charset="0"/>
              </a:rPr>
              <a:t> and change the mentality of the elite</a:t>
            </a:r>
            <a:endParaRPr lang="en-US" sz="2000" i="1">
              <a:solidFill>
                <a:srgbClr val="D5BC61"/>
              </a:solidFill>
              <a:latin typeface="Verdana" pitchFamily="34" charset="0"/>
            </a:endParaRPr>
          </a:p>
          <a:p>
            <a:pPr>
              <a:buSzPct val="75000"/>
              <a:buFont typeface="Wingdings" pitchFamily="2" charset="2"/>
              <a:buNone/>
            </a:pPr>
            <a:r>
              <a:rPr lang="en-US" sz="2000">
                <a:solidFill>
                  <a:srgbClr val="FFFF00"/>
                </a:solidFill>
                <a:latin typeface="Verdana" pitchFamily="34" charset="0"/>
              </a:rPr>
              <a:t> </a:t>
            </a:r>
          </a:p>
          <a:p>
            <a:pPr>
              <a:buSzPct val="75000"/>
              <a:buFont typeface="Wingdings" pitchFamily="2" charset="2"/>
              <a:buChar char="q"/>
            </a:pPr>
            <a:r>
              <a:rPr lang="en-US" sz="2000">
                <a:solidFill>
                  <a:srgbClr val="D5BC61"/>
                </a:solidFill>
                <a:latin typeface="Verdana" pitchFamily="34" charset="0"/>
              </a:rPr>
              <a:t>The </a:t>
            </a:r>
            <a:r>
              <a:rPr lang="en-US" sz="2000" i="1" u="sng">
                <a:solidFill>
                  <a:srgbClr val="D5BC61"/>
                </a:solidFill>
                <a:latin typeface="Verdana" pitchFamily="34" charset="0"/>
              </a:rPr>
              <a:t>return of Europeans</a:t>
            </a:r>
            <a:r>
              <a:rPr lang="en-US" sz="2000">
                <a:solidFill>
                  <a:srgbClr val="D5BC61"/>
                </a:solidFill>
                <a:latin typeface="Verdana" pitchFamily="34" charset="0"/>
              </a:rPr>
              <a:t> bringing ideas of </a:t>
            </a:r>
            <a:r>
              <a:rPr lang="en-US" sz="2000" b="1" i="1" u="sng">
                <a:solidFill>
                  <a:srgbClr val="D5BC61"/>
                </a:solidFill>
                <a:latin typeface="Verdana" pitchFamily="34" charset="0"/>
              </a:rPr>
              <a:t>progress</a:t>
            </a:r>
            <a:r>
              <a:rPr lang="en-US" sz="2000">
                <a:solidFill>
                  <a:srgbClr val="D5BC61"/>
                </a:solidFill>
                <a:latin typeface="Verdana" pitchFamily="34" charset="0"/>
              </a:rPr>
              <a:t> and the threats of </a:t>
            </a:r>
            <a:r>
              <a:rPr lang="en-US" sz="2000" i="1">
                <a:solidFill>
                  <a:srgbClr val="D5BC61"/>
                </a:solidFill>
                <a:latin typeface="Verdana" pitchFamily="34" charset="0"/>
              </a:rPr>
              <a:t>colonial </a:t>
            </a:r>
            <a:r>
              <a:rPr lang="en-US" sz="2000">
                <a:solidFill>
                  <a:srgbClr val="D5BC61"/>
                </a:solidFill>
                <a:latin typeface="Verdana" pitchFamily="34" charset="0"/>
              </a:rPr>
              <a:t>rule prepared the ground for an era of change</a:t>
            </a:r>
            <a:endParaRPr lang="en-US" sz="2000" i="1">
              <a:solidFill>
                <a:srgbClr val="FFFF00"/>
              </a:solidFill>
              <a:latin typeface="Verdana" pitchFamily="34" charset="0"/>
            </a:endParaRPr>
          </a:p>
        </p:txBody>
      </p:sp>
      <p:sp>
        <p:nvSpPr>
          <p:cNvPr id="112643"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r>
              <a:rPr lang="en-US" sz="40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	Early Bangkok</a:t>
            </a:r>
            <a:br>
              <a:rPr lang="en-US" sz="2400" b="1">
                <a:solidFill>
                  <a:srgbClr val="928264"/>
                </a:solidFill>
                <a:effectLst>
                  <a:outerShdw blurRad="38100" dist="38100" dir="2700000" algn="tl">
                    <a:srgbClr val="FFFFFF"/>
                  </a:outerShdw>
                </a:effectLst>
                <a:latin typeface="Verdana" pitchFamily="34" charset="0"/>
              </a:rPr>
            </a:br>
            <a:endParaRPr lang="th-TH" sz="24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13666"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2000" b="1">
                <a:solidFill>
                  <a:srgbClr val="D5BC61"/>
                </a:solidFill>
                <a:latin typeface="Verdana" pitchFamily="34" charset="0"/>
              </a:rPr>
              <a:t>	</a:t>
            </a:r>
            <a:r>
              <a:rPr lang="en-US" sz="2000" b="1" u="sng">
                <a:solidFill>
                  <a:srgbClr val="928264"/>
                </a:solidFill>
                <a:latin typeface="Verdana" pitchFamily="34" charset="0"/>
              </a:rPr>
              <a:t>From Ayudhaya to Bangkok</a:t>
            </a:r>
          </a:p>
          <a:p>
            <a:pPr>
              <a:lnSpc>
                <a:spcPct val="80000"/>
              </a:lnSpc>
              <a:buSzPct val="75000"/>
              <a:buFont typeface="Wingdings" pitchFamily="2" charset="2"/>
              <a:buNone/>
            </a:pPr>
            <a:endParaRPr lang="en-US" sz="1800" u="sng">
              <a:solidFill>
                <a:srgbClr val="928264"/>
              </a:solidFill>
              <a:latin typeface="Verdana" pitchFamily="34" charset="0"/>
            </a:endParaRPr>
          </a:p>
          <a:p>
            <a:pPr>
              <a:lnSpc>
                <a:spcPct val="80000"/>
              </a:lnSpc>
              <a:buSzPct val="75000"/>
              <a:buFont typeface="Wingdings" pitchFamily="2" charset="2"/>
              <a:buChar char="q"/>
            </a:pPr>
            <a:r>
              <a:rPr lang="en-US" sz="2000" i="1" u="sng">
                <a:solidFill>
                  <a:srgbClr val="D5BC61"/>
                </a:solidFill>
                <a:latin typeface="Verdana" pitchFamily="34" charset="0"/>
              </a:rPr>
              <a:t>Phraya Taksin</a:t>
            </a:r>
            <a:r>
              <a:rPr lang="en-US" sz="2000">
                <a:solidFill>
                  <a:srgbClr val="D5BC61"/>
                </a:solidFill>
                <a:latin typeface="Verdana" pitchFamily="34" charset="0"/>
              </a:rPr>
              <a:t> emerged as the </a:t>
            </a:r>
            <a:r>
              <a:rPr lang="en-US" sz="2000" i="1" u="sng">
                <a:solidFill>
                  <a:srgbClr val="D5BC61"/>
                </a:solidFill>
                <a:latin typeface="Verdana" pitchFamily="34" charset="0"/>
              </a:rPr>
              <a:t>strongest pretenders</a:t>
            </a:r>
            <a:r>
              <a:rPr lang="en-US" sz="2000">
                <a:solidFill>
                  <a:srgbClr val="D5BC61"/>
                </a:solidFill>
                <a:latin typeface="Verdana" pitchFamily="34" charset="0"/>
              </a:rPr>
              <a:t> to occupy the vacancy left by the obliteration of the city and dynasty of Ayudhaya</a:t>
            </a:r>
          </a:p>
          <a:p>
            <a:pPr>
              <a:lnSpc>
                <a:spcPct val="80000"/>
              </a:lnSpc>
              <a:buSzPct val="75000"/>
              <a:buFont typeface="Wingdings" pitchFamily="2" charset="2"/>
              <a:buNone/>
            </a:pPr>
            <a:endParaRPr lang="en-US" sz="2000">
              <a:solidFill>
                <a:srgbClr val="D5BC61"/>
              </a:solidFill>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His origins are obscure. </a:t>
            </a:r>
            <a:r>
              <a:rPr lang="en-US" sz="2000" u="sng">
                <a:solidFill>
                  <a:srgbClr val="D5BC61"/>
                </a:solidFill>
                <a:latin typeface="Verdana" pitchFamily="34" charset="0"/>
              </a:rPr>
              <a:t>Possibly </a:t>
            </a:r>
            <a:r>
              <a:rPr lang="en-US" sz="2000" i="1" u="sng">
                <a:solidFill>
                  <a:srgbClr val="D5BC61"/>
                </a:solidFill>
                <a:latin typeface="Verdana" pitchFamily="34" charset="0"/>
              </a:rPr>
              <a:t>the son of a Teochiu Chinese migrant gambler or trader</a:t>
            </a:r>
            <a:r>
              <a:rPr lang="en-US" sz="2000">
                <a:solidFill>
                  <a:srgbClr val="D5BC61"/>
                </a:solidFill>
                <a:latin typeface="Verdana" pitchFamily="34" charset="0"/>
              </a:rPr>
              <a:t> and his Thai wife. Possibly he became a provincial cart trader, and bribed his way to governorship of the border town of Tak</a:t>
            </a:r>
          </a:p>
          <a:p>
            <a:pPr>
              <a:lnSpc>
                <a:spcPct val="80000"/>
              </a:lnSpc>
              <a:buSzPct val="75000"/>
              <a:buFont typeface="Wingdings" pitchFamily="2" charset="2"/>
              <a:buNone/>
            </a:pPr>
            <a:endParaRPr lang="en-US" sz="2000">
              <a:solidFill>
                <a:srgbClr val="D5BC61"/>
              </a:solidFill>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He </a:t>
            </a:r>
            <a:r>
              <a:rPr lang="en-US" sz="2000" i="1" u="sng">
                <a:solidFill>
                  <a:srgbClr val="D5BC61"/>
                </a:solidFill>
                <a:latin typeface="Verdana" pitchFamily="34" charset="0"/>
              </a:rPr>
              <a:t>had no traditional claims to rule</a:t>
            </a:r>
            <a:r>
              <a:rPr lang="en-US" sz="2000">
                <a:solidFill>
                  <a:srgbClr val="D5BC61"/>
                </a:solidFill>
                <a:latin typeface="Verdana" pitchFamily="34" charset="0"/>
              </a:rPr>
              <a:t> but was a leader of </a:t>
            </a:r>
            <a:r>
              <a:rPr lang="en-US" sz="2000" i="1" u="sng">
                <a:solidFill>
                  <a:srgbClr val="D5BC61"/>
                </a:solidFill>
                <a:latin typeface="Verdana" pitchFamily="34" charset="0"/>
              </a:rPr>
              <a:t>great charisma</a:t>
            </a:r>
            <a:r>
              <a:rPr lang="en-US" sz="2000">
                <a:solidFill>
                  <a:srgbClr val="D5BC61"/>
                </a:solidFill>
                <a:latin typeface="Verdana" pitchFamily="34" charset="0"/>
              </a:rPr>
              <a:t>. He gathered around him Chinese traders, sundry adventurers, and minor nobles</a:t>
            </a:r>
          </a:p>
          <a:p>
            <a:pPr>
              <a:lnSpc>
                <a:spcPct val="80000"/>
              </a:lnSpc>
              <a:buSzPct val="75000"/>
              <a:buFont typeface="Wingdings" pitchFamily="2" charset="2"/>
              <a:buNone/>
            </a:pPr>
            <a:endParaRPr lang="en-US" sz="2000">
              <a:solidFill>
                <a:srgbClr val="D5BC61"/>
              </a:solidFill>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He found a </a:t>
            </a:r>
            <a:r>
              <a:rPr lang="en-US" sz="2000" i="1" u="sng">
                <a:solidFill>
                  <a:srgbClr val="D5BC61"/>
                </a:solidFill>
                <a:latin typeface="Verdana" pitchFamily="34" charset="0"/>
              </a:rPr>
              <a:t>new capital</a:t>
            </a:r>
            <a:r>
              <a:rPr lang="en-US" sz="2000">
                <a:solidFill>
                  <a:srgbClr val="D5BC61"/>
                </a:solidFill>
                <a:latin typeface="Verdana" pitchFamily="34" charset="0"/>
              </a:rPr>
              <a:t> at </a:t>
            </a:r>
            <a:r>
              <a:rPr lang="en-US" sz="2000" b="1" i="1">
                <a:solidFill>
                  <a:srgbClr val="FFFF00"/>
                </a:solidFill>
                <a:latin typeface="Verdana" pitchFamily="34" charset="0"/>
              </a:rPr>
              <a:t>Thonburi</a:t>
            </a:r>
            <a:r>
              <a:rPr lang="en-US" sz="2000">
                <a:solidFill>
                  <a:srgbClr val="D5BC61"/>
                </a:solidFill>
                <a:latin typeface="Verdana" pitchFamily="34" charset="0"/>
              </a:rPr>
              <a:t>, surrounded by a </a:t>
            </a:r>
            <a:r>
              <a:rPr lang="en-US" sz="2000" i="1" u="sng">
                <a:solidFill>
                  <a:srgbClr val="D5BC61"/>
                </a:solidFill>
                <a:latin typeface="Verdana" pitchFamily="34" charset="0"/>
              </a:rPr>
              <a:t>swamp</a:t>
            </a:r>
            <a:r>
              <a:rPr lang="en-US" sz="2000">
                <a:solidFill>
                  <a:srgbClr val="D5BC61"/>
                </a:solidFill>
                <a:latin typeface="Verdana" pitchFamily="34" charset="0"/>
              </a:rPr>
              <a:t> that was good for </a:t>
            </a:r>
            <a:r>
              <a:rPr lang="en-US" sz="2000" i="1" u="sng">
                <a:solidFill>
                  <a:srgbClr val="D5BC61"/>
                </a:solidFill>
                <a:latin typeface="Verdana" pitchFamily="34" charset="0"/>
              </a:rPr>
              <a:t>defense</a:t>
            </a:r>
            <a:r>
              <a:rPr lang="en-US" sz="2000">
                <a:solidFill>
                  <a:srgbClr val="D5BC61"/>
                </a:solidFill>
                <a:latin typeface="Verdana" pitchFamily="34" charset="0"/>
              </a:rPr>
              <a:t>, and </a:t>
            </a:r>
            <a:r>
              <a:rPr lang="en-US" sz="2000" i="1" u="sng">
                <a:solidFill>
                  <a:srgbClr val="D5BC61"/>
                </a:solidFill>
                <a:latin typeface="Verdana" pitchFamily="34" charset="0"/>
              </a:rPr>
              <a:t>opposite</a:t>
            </a:r>
            <a:r>
              <a:rPr lang="en-US" sz="2000">
                <a:solidFill>
                  <a:srgbClr val="D5BC61"/>
                </a:solidFill>
                <a:latin typeface="Verdana" pitchFamily="34" charset="0"/>
              </a:rPr>
              <a:t> an old </a:t>
            </a:r>
            <a:r>
              <a:rPr lang="en-US" sz="2000" i="1" u="sng">
                <a:solidFill>
                  <a:srgbClr val="D5BC61"/>
                </a:solidFill>
                <a:latin typeface="Verdana" pitchFamily="34" charset="0"/>
              </a:rPr>
              <a:t>Chinese trading</a:t>
            </a:r>
            <a:r>
              <a:rPr lang="en-US" sz="2000">
                <a:solidFill>
                  <a:srgbClr val="D5BC61"/>
                </a:solidFill>
                <a:latin typeface="Verdana" pitchFamily="34" charset="0"/>
              </a:rPr>
              <a:t> settlement at Bangkok</a:t>
            </a:r>
          </a:p>
        </p:txBody>
      </p:sp>
      <p:sp>
        <p:nvSpPr>
          <p:cNvPr id="113667"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r>
              <a:rPr lang="en-US" sz="40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	Early Bangkok</a:t>
            </a:r>
            <a:br>
              <a:rPr lang="en-US" sz="2400" b="1">
                <a:solidFill>
                  <a:srgbClr val="928264"/>
                </a:solidFill>
                <a:effectLst>
                  <a:outerShdw blurRad="38100" dist="38100" dir="2700000" algn="tl">
                    <a:srgbClr val="FFFFFF"/>
                  </a:outerShdw>
                </a:effectLst>
                <a:latin typeface="Verdana" pitchFamily="34" charset="0"/>
              </a:rPr>
            </a:br>
            <a:endParaRPr lang="th-TH" sz="24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14690"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2000" b="1">
                <a:solidFill>
                  <a:srgbClr val="D5BC61"/>
                </a:solidFill>
                <a:latin typeface="Verdana" pitchFamily="34" charset="0"/>
              </a:rPr>
              <a:t>	</a:t>
            </a:r>
            <a:r>
              <a:rPr lang="en-US" sz="1800" b="1" u="sng">
                <a:solidFill>
                  <a:srgbClr val="928264"/>
                </a:solidFill>
                <a:latin typeface="Verdana" pitchFamily="34" charset="0"/>
              </a:rPr>
              <a:t>From Ayudhaya to Bangkok</a:t>
            </a:r>
          </a:p>
          <a:p>
            <a:pPr>
              <a:lnSpc>
                <a:spcPct val="80000"/>
              </a:lnSpc>
              <a:buSzPct val="75000"/>
              <a:buFont typeface="Wingdings" pitchFamily="2" charset="2"/>
              <a:buNone/>
            </a:pPr>
            <a:endParaRPr lang="en-US" sz="1800" u="sng">
              <a:solidFill>
                <a:srgbClr val="928264"/>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He used his </a:t>
            </a:r>
            <a:r>
              <a:rPr lang="en-US" sz="1800" i="1" u="sng">
                <a:solidFill>
                  <a:srgbClr val="D5BC61"/>
                </a:solidFill>
                <a:latin typeface="Verdana" pitchFamily="34" charset="0"/>
              </a:rPr>
              <a:t>Chinese connections to import rice</a:t>
            </a:r>
            <a:r>
              <a:rPr lang="en-US" sz="1800">
                <a:solidFill>
                  <a:srgbClr val="D5BC61"/>
                </a:solidFill>
                <a:latin typeface="Verdana" pitchFamily="34" charset="0"/>
              </a:rPr>
              <a:t> to provision the devastated area, then </a:t>
            </a:r>
            <a:r>
              <a:rPr lang="en-US" sz="1800" i="1" u="sng">
                <a:solidFill>
                  <a:srgbClr val="D5BC61"/>
                </a:solidFill>
                <a:latin typeface="Verdana" pitchFamily="34" charset="0"/>
              </a:rPr>
              <a:t>revive trade</a:t>
            </a:r>
            <a:r>
              <a:rPr lang="en-US" sz="1800">
                <a:solidFill>
                  <a:srgbClr val="D5BC61"/>
                </a:solidFill>
                <a:latin typeface="Verdana" pitchFamily="34" charset="0"/>
              </a:rPr>
              <a:t> to </a:t>
            </a:r>
            <a:r>
              <a:rPr lang="en-US" sz="1800" i="1" u="sng">
                <a:solidFill>
                  <a:srgbClr val="D5BC61"/>
                </a:solidFill>
                <a:latin typeface="Verdana" pitchFamily="34" charset="0"/>
              </a:rPr>
              <a:t>generate revenue</a:t>
            </a:r>
          </a:p>
          <a:p>
            <a:pPr>
              <a:lnSpc>
                <a:spcPct val="80000"/>
              </a:lnSpc>
              <a:buSzPct val="75000"/>
              <a:buFont typeface="Wingdings" pitchFamily="2" charset="2"/>
              <a:buNone/>
            </a:pPr>
            <a:endParaRPr lang="en-US" sz="1800">
              <a:solidFill>
                <a:srgbClr val="D5BC61"/>
              </a:solidFill>
              <a:latin typeface="Verdana" pitchFamily="34" charset="0"/>
            </a:endParaRPr>
          </a:p>
          <a:p>
            <a:pPr>
              <a:lnSpc>
                <a:spcPct val="80000"/>
              </a:lnSpc>
              <a:buSzPct val="75000"/>
              <a:buFont typeface="Wingdings" pitchFamily="2" charset="2"/>
              <a:buChar char="q"/>
            </a:pPr>
            <a:r>
              <a:rPr lang="en-US" sz="1800">
                <a:solidFill>
                  <a:srgbClr val="FFFF00"/>
                </a:solidFill>
                <a:latin typeface="Verdana" pitchFamily="34" charset="0"/>
              </a:rPr>
              <a:t>He brought back the traditions of the </a:t>
            </a:r>
            <a:r>
              <a:rPr lang="en-US" sz="1800" i="1" u="sng">
                <a:solidFill>
                  <a:srgbClr val="FFFF00"/>
                </a:solidFill>
                <a:latin typeface="Verdana" pitchFamily="34" charset="0"/>
              </a:rPr>
              <a:t>warrior-king </a:t>
            </a:r>
            <a:r>
              <a:rPr lang="en-US" sz="1800">
                <a:solidFill>
                  <a:srgbClr val="FFFF00"/>
                </a:solidFill>
                <a:latin typeface="Verdana" pitchFamily="34" charset="0"/>
              </a:rPr>
              <a:t>and </a:t>
            </a:r>
            <a:r>
              <a:rPr lang="en-US" sz="1800" i="1" u="sng">
                <a:solidFill>
                  <a:srgbClr val="FFFF00"/>
                </a:solidFill>
                <a:latin typeface="Verdana" pitchFamily="34" charset="0"/>
              </a:rPr>
              <a:t>militarized society</a:t>
            </a:r>
          </a:p>
          <a:p>
            <a:pPr>
              <a:lnSpc>
                <a:spcPct val="80000"/>
              </a:lnSpc>
              <a:buSzPct val="75000"/>
              <a:buFont typeface="Wingdings" pitchFamily="2" charset="2"/>
              <a:buNone/>
            </a:pPr>
            <a:endParaRPr lang="en-US" sz="1800">
              <a:solidFill>
                <a:srgbClr val="FFFF00"/>
              </a:solidFill>
              <a:latin typeface="Verdana" pitchFamily="34" charset="0"/>
            </a:endParaRPr>
          </a:p>
          <a:p>
            <a:pPr>
              <a:lnSpc>
                <a:spcPct val="80000"/>
              </a:lnSpc>
              <a:buSzPct val="75000"/>
              <a:buFont typeface="Wingdings" pitchFamily="2" charset="2"/>
              <a:buChar char="q"/>
            </a:pPr>
            <a:r>
              <a:rPr lang="en-US" sz="1800" b="1">
                <a:solidFill>
                  <a:srgbClr val="FFFF00"/>
                </a:solidFill>
                <a:latin typeface="Verdana" pitchFamily="34" charset="0"/>
              </a:rPr>
              <a:t>The ritual shrouding of the late Ayudhaya kingship </a:t>
            </a:r>
            <a:r>
              <a:rPr lang="en-US" sz="1800" b="1" i="1" u="sng">
                <a:solidFill>
                  <a:srgbClr val="FFFF00"/>
                </a:solidFill>
                <a:latin typeface="Verdana" pitchFamily="34" charset="0"/>
              </a:rPr>
              <a:t>was abandoned</a:t>
            </a:r>
            <a:r>
              <a:rPr lang="en-US" sz="1800" b="1">
                <a:solidFill>
                  <a:srgbClr val="FFFF00"/>
                </a:solidFill>
                <a:latin typeface="Verdana" pitchFamily="34" charset="0"/>
              </a:rPr>
              <a:t> in favor of </a:t>
            </a:r>
            <a:r>
              <a:rPr lang="en-US" sz="1800" b="1" i="1" u="sng">
                <a:solidFill>
                  <a:srgbClr val="FFFF00"/>
                </a:solidFill>
                <a:latin typeface="Verdana" pitchFamily="34" charset="0"/>
              </a:rPr>
              <a:t>an open, personal, charismatic style resembling</a:t>
            </a:r>
            <a:r>
              <a:rPr lang="en-US" sz="1800" b="1">
                <a:solidFill>
                  <a:srgbClr val="FFFF00"/>
                </a:solidFill>
                <a:latin typeface="Verdana" pitchFamily="34" charset="0"/>
              </a:rPr>
              <a:t> the phumibun</a:t>
            </a:r>
          </a:p>
          <a:p>
            <a:pPr lvl="1">
              <a:lnSpc>
                <a:spcPct val="80000"/>
              </a:lnSpc>
              <a:buSzPct val="75000"/>
              <a:buFont typeface="Wingdings" pitchFamily="2" charset="2"/>
              <a:buChar char="v"/>
            </a:pPr>
            <a:r>
              <a:rPr lang="en-US" sz="1800" b="1" i="1">
                <a:solidFill>
                  <a:srgbClr val="D5BC61"/>
                </a:solidFill>
                <a:latin typeface="Verdana" pitchFamily="34" charset="0"/>
              </a:rPr>
              <a:t>Phumibun</a:t>
            </a:r>
            <a:r>
              <a:rPr lang="en-US" sz="1800" i="1">
                <a:solidFill>
                  <a:srgbClr val="D5BC61"/>
                </a:solidFill>
                <a:latin typeface="Verdana" pitchFamily="34" charset="0"/>
              </a:rPr>
              <a:t> = man of merit (person of special or supernatural power) who had typically led the occasional peasant revolts in Ayudhaya’s hinterland</a:t>
            </a:r>
          </a:p>
          <a:p>
            <a:pPr lvl="1">
              <a:lnSpc>
                <a:spcPct val="80000"/>
              </a:lnSpc>
              <a:buSzPct val="75000"/>
              <a:buFont typeface="Wingdings" pitchFamily="2" charset="2"/>
              <a:buChar char="v"/>
            </a:pPr>
            <a:endParaRPr lang="en-US" sz="1800" i="1">
              <a:solidFill>
                <a:srgbClr val="D5BC61"/>
              </a:solidFill>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As the </a:t>
            </a:r>
            <a:r>
              <a:rPr lang="en-US" sz="2000" i="1" u="sng">
                <a:solidFill>
                  <a:srgbClr val="D5BC61"/>
                </a:solidFill>
                <a:latin typeface="Verdana" pitchFamily="34" charset="0"/>
              </a:rPr>
              <a:t>Burmese</a:t>
            </a:r>
            <a:r>
              <a:rPr lang="en-US" sz="2000">
                <a:solidFill>
                  <a:srgbClr val="D5BC61"/>
                </a:solidFill>
                <a:latin typeface="Verdana" pitchFamily="34" charset="0"/>
              </a:rPr>
              <a:t> threat was </a:t>
            </a:r>
            <a:r>
              <a:rPr lang="en-US" sz="2000" i="1" u="sng">
                <a:solidFill>
                  <a:srgbClr val="D5BC61"/>
                </a:solidFill>
                <a:latin typeface="Verdana" pitchFamily="34" charset="0"/>
              </a:rPr>
              <a:t>neutralized</a:t>
            </a:r>
            <a:r>
              <a:rPr lang="en-US" sz="2000">
                <a:solidFill>
                  <a:srgbClr val="D5BC61"/>
                </a:solidFill>
                <a:latin typeface="Verdana" pitchFamily="34" charset="0"/>
              </a:rPr>
              <a:t>, people drifted back. Among the surviving </a:t>
            </a:r>
            <a:r>
              <a:rPr lang="en-US" sz="2000" i="1" u="sng">
                <a:solidFill>
                  <a:srgbClr val="D5BC61"/>
                </a:solidFill>
                <a:latin typeface="Verdana" pitchFamily="34" charset="0"/>
              </a:rPr>
              <a:t>nobles</a:t>
            </a:r>
            <a:r>
              <a:rPr lang="en-US" sz="2000">
                <a:solidFill>
                  <a:srgbClr val="D5BC61"/>
                </a:solidFill>
                <a:latin typeface="Verdana" pitchFamily="34" charset="0"/>
              </a:rPr>
              <a:t>, </a:t>
            </a:r>
            <a:r>
              <a:rPr lang="en-US" sz="2000" i="1" u="sng">
                <a:solidFill>
                  <a:srgbClr val="D5BC61"/>
                </a:solidFill>
                <a:latin typeface="Verdana" pitchFamily="34" charset="0"/>
              </a:rPr>
              <a:t>few initially</a:t>
            </a:r>
            <a:r>
              <a:rPr lang="en-US" sz="2000">
                <a:solidFill>
                  <a:srgbClr val="D5BC61"/>
                </a:solidFill>
                <a:latin typeface="Verdana" pitchFamily="34" charset="0"/>
              </a:rPr>
              <a:t> were </a:t>
            </a:r>
            <a:r>
              <a:rPr lang="en-US" sz="2000" i="1" u="sng">
                <a:solidFill>
                  <a:srgbClr val="D5BC61"/>
                </a:solidFill>
                <a:latin typeface="Verdana" pitchFamily="34" charset="0"/>
              </a:rPr>
              <a:t>prepared to serve this new and very different ruler.</a:t>
            </a:r>
          </a:p>
          <a:p>
            <a:pPr>
              <a:lnSpc>
                <a:spcPct val="80000"/>
              </a:lnSpc>
              <a:buSzPct val="75000"/>
              <a:buFont typeface="Wingdings" pitchFamily="2" charset="2"/>
              <a:buNone/>
            </a:pPr>
            <a:endParaRPr lang="en-US" sz="2000" i="1">
              <a:solidFill>
                <a:srgbClr val="D5BC61"/>
              </a:solidFill>
              <a:latin typeface="Verdana" pitchFamily="34" charset="0"/>
            </a:endParaRPr>
          </a:p>
          <a:p>
            <a:pPr>
              <a:lnSpc>
                <a:spcPct val="80000"/>
              </a:lnSpc>
              <a:buSzPct val="75000"/>
              <a:buFont typeface="Wingdings" pitchFamily="2" charset="2"/>
              <a:buNone/>
            </a:pPr>
            <a:endParaRPr lang="en-US" sz="1800">
              <a:solidFill>
                <a:srgbClr val="D5BC61"/>
              </a:solidFill>
              <a:latin typeface="Verdana" pitchFamily="34" charset="0"/>
            </a:endParaRPr>
          </a:p>
        </p:txBody>
      </p:sp>
      <p:sp>
        <p:nvSpPr>
          <p:cNvPr id="114691"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r>
              <a:rPr lang="en-US" sz="40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	Early Bangkok</a:t>
            </a:r>
            <a:br>
              <a:rPr lang="en-US" sz="2400" b="1">
                <a:solidFill>
                  <a:srgbClr val="928264"/>
                </a:solidFill>
                <a:effectLst>
                  <a:outerShdw blurRad="38100" dist="38100" dir="2700000" algn="tl">
                    <a:srgbClr val="FFFFFF"/>
                  </a:outerShdw>
                </a:effectLst>
                <a:latin typeface="Verdana" pitchFamily="34" charset="0"/>
              </a:rPr>
            </a:br>
            <a:endParaRPr lang="th-TH" sz="24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15714"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1800" b="1">
                <a:solidFill>
                  <a:srgbClr val="D5BC61"/>
                </a:solidFill>
                <a:latin typeface="Verdana" pitchFamily="34" charset="0"/>
              </a:rPr>
              <a:t>	</a:t>
            </a:r>
            <a:r>
              <a:rPr lang="en-US" sz="1800" b="1" u="sng">
                <a:solidFill>
                  <a:srgbClr val="928264"/>
                </a:solidFill>
                <a:latin typeface="Verdana" pitchFamily="34" charset="0"/>
              </a:rPr>
              <a:t>From Ayudhaya to Bangkok</a:t>
            </a:r>
          </a:p>
          <a:p>
            <a:pPr>
              <a:lnSpc>
                <a:spcPct val="80000"/>
              </a:lnSpc>
              <a:buSzPct val="75000"/>
              <a:buFont typeface="Wingdings" pitchFamily="2" charset="2"/>
              <a:buNone/>
            </a:pPr>
            <a:endParaRPr lang="en-US" sz="1600" u="sng">
              <a:solidFill>
                <a:srgbClr val="928264"/>
              </a:solidFill>
              <a:latin typeface="Verdana" pitchFamily="34" charset="0"/>
            </a:endParaRPr>
          </a:p>
          <a:p>
            <a:pPr>
              <a:lnSpc>
                <a:spcPct val="80000"/>
              </a:lnSpc>
              <a:buSzPct val="75000"/>
              <a:buFont typeface="Wingdings" pitchFamily="2" charset="2"/>
              <a:buChar char="q"/>
            </a:pPr>
            <a:r>
              <a:rPr lang="en-US" sz="1800">
                <a:solidFill>
                  <a:srgbClr val="FFFF00"/>
                </a:solidFill>
                <a:latin typeface="Verdana" pitchFamily="34" charset="0"/>
              </a:rPr>
              <a:t>Later they were blocked by the adventurers whose early </a:t>
            </a:r>
            <a:r>
              <a:rPr lang="en-US" sz="1800" i="1" u="sng">
                <a:solidFill>
                  <a:srgbClr val="FFFF00"/>
                </a:solidFill>
                <a:latin typeface="Verdana" pitchFamily="34" charset="0"/>
              </a:rPr>
              <a:t>support for Taksin was repaid by promotion to the highest posts</a:t>
            </a:r>
            <a:r>
              <a:rPr lang="en-US" sz="1800">
                <a:solidFill>
                  <a:srgbClr val="FFFF00"/>
                </a:solidFill>
                <a:latin typeface="Verdana" pitchFamily="34" charset="0"/>
              </a:rPr>
              <a:t> in both the capital and provinces</a:t>
            </a:r>
          </a:p>
          <a:p>
            <a:pPr>
              <a:lnSpc>
                <a:spcPct val="80000"/>
              </a:lnSpc>
              <a:buSzPct val="75000"/>
              <a:buFont typeface="Wingdings" pitchFamily="2" charset="2"/>
              <a:buNone/>
            </a:pPr>
            <a:endParaRPr lang="en-US" sz="1800" i="1" u="sng">
              <a:solidFill>
                <a:srgbClr val="D5BC61"/>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One exception was </a:t>
            </a:r>
            <a:r>
              <a:rPr lang="en-US" sz="1800" b="1" i="1">
                <a:solidFill>
                  <a:srgbClr val="D5BC61"/>
                </a:solidFill>
                <a:latin typeface="Verdana" pitchFamily="34" charset="0"/>
              </a:rPr>
              <a:t>Bunma</a:t>
            </a:r>
            <a:r>
              <a:rPr lang="en-US" sz="1800">
                <a:solidFill>
                  <a:srgbClr val="D5BC61"/>
                </a:solidFill>
                <a:latin typeface="Verdana" pitchFamily="34" charset="0"/>
              </a:rPr>
              <a:t>, a </a:t>
            </a:r>
            <a:r>
              <a:rPr lang="en-US" sz="1800" i="1" u="sng">
                <a:solidFill>
                  <a:srgbClr val="D5BC61"/>
                </a:solidFill>
                <a:latin typeface="Verdana" pitchFamily="34" charset="0"/>
              </a:rPr>
              <a:t>descendant</a:t>
            </a:r>
            <a:r>
              <a:rPr lang="en-US" sz="1800">
                <a:solidFill>
                  <a:srgbClr val="D5BC61"/>
                </a:solidFill>
                <a:latin typeface="Verdana" pitchFamily="34" charset="0"/>
              </a:rPr>
              <a:t> of the foremost </a:t>
            </a:r>
            <a:r>
              <a:rPr lang="en-US" sz="1800" i="1" u="sng">
                <a:solidFill>
                  <a:srgbClr val="D5BC61"/>
                </a:solidFill>
                <a:latin typeface="Verdana" pitchFamily="34" charset="0"/>
              </a:rPr>
              <a:t>Mon</a:t>
            </a:r>
            <a:r>
              <a:rPr lang="en-US" sz="1800">
                <a:solidFill>
                  <a:srgbClr val="D5BC61"/>
                </a:solidFill>
                <a:latin typeface="Verdana" pitchFamily="34" charset="0"/>
              </a:rPr>
              <a:t> lineage in the </a:t>
            </a:r>
            <a:r>
              <a:rPr lang="en-US" sz="1800" i="1" u="sng">
                <a:solidFill>
                  <a:srgbClr val="D5BC61"/>
                </a:solidFill>
                <a:latin typeface="Verdana" pitchFamily="34" charset="0"/>
              </a:rPr>
              <a:t>old nobility</a:t>
            </a:r>
            <a:r>
              <a:rPr lang="en-US" sz="1800">
                <a:solidFill>
                  <a:srgbClr val="D5BC61"/>
                </a:solidFill>
                <a:latin typeface="Verdana" pitchFamily="34" charset="0"/>
              </a:rPr>
              <a:t>. He later brought his elder brother </a:t>
            </a:r>
            <a:r>
              <a:rPr lang="en-US" sz="1800" b="1" i="1" u="sng">
                <a:solidFill>
                  <a:srgbClr val="D5BC61"/>
                </a:solidFill>
                <a:latin typeface="Verdana" pitchFamily="34" charset="0"/>
              </a:rPr>
              <a:t>Thongduang</a:t>
            </a:r>
            <a:r>
              <a:rPr lang="en-US" sz="1800">
                <a:solidFill>
                  <a:srgbClr val="D5BC61"/>
                </a:solidFill>
                <a:latin typeface="Verdana" pitchFamily="34" charset="0"/>
              </a:rPr>
              <a:t> into Taksin’s inner circle. The two became Taksin’s most successful generals. Thongduang was adopted as leader of the old nobles, who were </a:t>
            </a:r>
            <a:r>
              <a:rPr lang="en-US" sz="1800" i="1" u="sng">
                <a:solidFill>
                  <a:srgbClr val="D5BC61"/>
                </a:solidFill>
                <a:latin typeface="Verdana" pitchFamily="34" charset="0"/>
              </a:rPr>
              <a:t>disturbed by Taksin’s origins, supporters</a:t>
            </a:r>
            <a:r>
              <a:rPr lang="en-US" sz="1800">
                <a:solidFill>
                  <a:srgbClr val="D5BC61"/>
                </a:solidFill>
                <a:latin typeface="Verdana" pitchFamily="34" charset="0"/>
              </a:rPr>
              <a:t>, and </a:t>
            </a:r>
            <a:r>
              <a:rPr lang="en-US" sz="1800" i="1" u="sng">
                <a:solidFill>
                  <a:srgbClr val="D5BC61"/>
                </a:solidFill>
                <a:latin typeface="Verdana" pitchFamily="34" charset="0"/>
              </a:rPr>
              <a:t>abnormal</a:t>
            </a:r>
            <a:r>
              <a:rPr lang="en-US" sz="1800">
                <a:solidFill>
                  <a:srgbClr val="D5BC61"/>
                </a:solidFill>
                <a:latin typeface="Verdana" pitchFamily="34" charset="0"/>
              </a:rPr>
              <a:t> rule</a:t>
            </a:r>
          </a:p>
          <a:p>
            <a:pPr>
              <a:lnSpc>
                <a:spcPct val="80000"/>
              </a:lnSpc>
              <a:buSzPct val="75000"/>
              <a:buFont typeface="Wingdings" pitchFamily="2" charset="2"/>
              <a:buNone/>
            </a:pPr>
            <a:endParaRPr lang="en-US" sz="1800">
              <a:solidFill>
                <a:srgbClr val="D5BC61"/>
              </a:solidFill>
              <a:latin typeface="Verdana" pitchFamily="34" charset="0"/>
            </a:endParaRPr>
          </a:p>
          <a:p>
            <a:pPr>
              <a:lnSpc>
                <a:spcPct val="80000"/>
              </a:lnSpc>
              <a:buSzPct val="75000"/>
              <a:buFont typeface="Wingdings" pitchFamily="2" charset="2"/>
              <a:buChar char="q"/>
            </a:pPr>
            <a:r>
              <a:rPr lang="en-US" sz="1800">
                <a:solidFill>
                  <a:srgbClr val="FFFF00"/>
                </a:solidFill>
                <a:latin typeface="Verdana" pitchFamily="34" charset="0"/>
              </a:rPr>
              <a:t>They bristled when </a:t>
            </a:r>
            <a:r>
              <a:rPr lang="en-US" sz="1800" i="1" u="sng">
                <a:solidFill>
                  <a:srgbClr val="FFFF00"/>
                </a:solidFill>
                <a:latin typeface="Verdana" pitchFamily="34" charset="0"/>
              </a:rPr>
              <a:t>Taksin claimed to have exceptional spiritual merit</a:t>
            </a:r>
            <a:r>
              <a:rPr lang="en-US" sz="1800">
                <a:solidFill>
                  <a:srgbClr val="FFFF00"/>
                </a:solidFill>
                <a:latin typeface="Verdana" pitchFamily="34" charset="0"/>
              </a:rPr>
              <a:t>, and elevated himself </a:t>
            </a:r>
            <a:r>
              <a:rPr lang="en-US" sz="1800" i="1" u="sng">
                <a:solidFill>
                  <a:srgbClr val="FFFF00"/>
                </a:solidFill>
                <a:latin typeface="Verdana" pitchFamily="34" charset="0"/>
              </a:rPr>
              <a:t>over the monk hood</a:t>
            </a:r>
            <a:r>
              <a:rPr lang="en-US" sz="1800">
                <a:solidFill>
                  <a:srgbClr val="FFFF00"/>
                </a:solidFill>
                <a:latin typeface="Verdana" pitchFamily="34" charset="0"/>
              </a:rPr>
              <a:t>. In 1782, they mounted a coup, executed Taksin on grounds he had became mad, purged his relatives and followers, and placed Thongduang on the throne as King Yodfa Rama I</a:t>
            </a:r>
          </a:p>
          <a:p>
            <a:pPr>
              <a:lnSpc>
                <a:spcPct val="80000"/>
              </a:lnSpc>
              <a:buSzPct val="75000"/>
              <a:buFont typeface="Wingdings" pitchFamily="2" charset="2"/>
              <a:buChar char="q"/>
            </a:pPr>
            <a:endParaRPr lang="en-US" sz="1800">
              <a:solidFill>
                <a:srgbClr val="FFFF00"/>
              </a:solidFill>
              <a:latin typeface="Verdana" pitchFamily="34" charset="0"/>
            </a:endParaRPr>
          </a:p>
          <a:p>
            <a:pPr>
              <a:lnSpc>
                <a:spcPct val="80000"/>
              </a:lnSpc>
              <a:buSzPct val="75000"/>
              <a:buFont typeface="Wingdings" pitchFamily="2" charset="2"/>
              <a:buNone/>
            </a:pPr>
            <a:endParaRPr lang="en-US" sz="1800" b="1" i="1">
              <a:solidFill>
                <a:srgbClr val="FFFF00"/>
              </a:solidFill>
              <a:latin typeface="Verdana" pitchFamily="34" charset="0"/>
            </a:endParaRPr>
          </a:p>
          <a:p>
            <a:pPr>
              <a:lnSpc>
                <a:spcPct val="80000"/>
              </a:lnSpc>
              <a:buSzPct val="75000"/>
              <a:buFont typeface="Wingdings" pitchFamily="2" charset="2"/>
              <a:buChar char="q"/>
            </a:pPr>
            <a:endParaRPr lang="en-US" sz="1800" b="1" i="1">
              <a:solidFill>
                <a:srgbClr val="D5BC61"/>
              </a:solidFill>
              <a:latin typeface="Verdana" pitchFamily="34" charset="0"/>
            </a:endParaRPr>
          </a:p>
          <a:p>
            <a:pPr>
              <a:lnSpc>
                <a:spcPct val="80000"/>
              </a:lnSpc>
              <a:buSzPct val="75000"/>
              <a:buFont typeface="Wingdings" pitchFamily="2" charset="2"/>
              <a:buChar char="q"/>
            </a:pPr>
            <a:endParaRPr lang="en-US" sz="1800">
              <a:solidFill>
                <a:srgbClr val="D5BC61"/>
              </a:solidFill>
              <a:latin typeface="Verdana" pitchFamily="34" charset="0"/>
            </a:endParaRPr>
          </a:p>
        </p:txBody>
      </p:sp>
      <p:sp>
        <p:nvSpPr>
          <p:cNvPr id="115715"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r>
              <a:rPr lang="en-US" sz="40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	Early Bangkok</a:t>
            </a:r>
            <a:br>
              <a:rPr lang="en-US" sz="2400" b="1">
                <a:solidFill>
                  <a:srgbClr val="928264"/>
                </a:solidFill>
                <a:effectLst>
                  <a:outerShdw blurRad="38100" dist="38100" dir="2700000" algn="tl">
                    <a:srgbClr val="FFFFFF"/>
                  </a:outerShdw>
                </a:effectLst>
                <a:latin typeface="Verdana" pitchFamily="34" charset="0"/>
              </a:rPr>
            </a:br>
            <a:endParaRPr lang="th-TH" sz="24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16738" name="Rectangle 2"/>
          <p:cNvSpPr>
            <a:spLocks noChangeArrowheads="1"/>
          </p:cNvSpPr>
          <p:nvPr>
            <p:ph type="body" idx="1"/>
          </p:nvPr>
        </p:nvSpPr>
        <p:spPr bwMode="auto">
          <a:xfrm>
            <a:off x="468313" y="1268413"/>
            <a:ext cx="8229600" cy="5113337"/>
          </a:xfrm>
          <a:noFill/>
          <a:ln>
            <a:miter lim="800000"/>
            <a:headEnd/>
            <a:tailEnd/>
          </a:ln>
        </p:spPr>
        <p:txBody>
          <a:bodyPr vert="horz" wrap="square" lIns="91440" tIns="45720" rIns="91440" bIns="45720" numCol="1" anchor="t" anchorCtr="0" compatLnSpc="1">
            <a:prstTxWarp prst="textNoShape">
              <a:avLst/>
            </a:prstTxWarp>
          </a:bodyPr>
          <a:lstStyle/>
          <a:p>
            <a:pPr>
              <a:lnSpc>
                <a:spcPct val="90000"/>
              </a:lnSpc>
              <a:buSzPct val="75000"/>
              <a:buFont typeface="Wingdings" pitchFamily="2" charset="2"/>
              <a:buNone/>
            </a:pPr>
            <a:r>
              <a:rPr lang="en-US" sz="1600" b="1">
                <a:solidFill>
                  <a:srgbClr val="D5BC61"/>
                </a:solidFill>
                <a:latin typeface="Verdana" pitchFamily="34" charset="0"/>
              </a:rPr>
              <a:t>	</a:t>
            </a:r>
            <a:r>
              <a:rPr lang="en-US" sz="1600" b="1" u="sng">
                <a:solidFill>
                  <a:srgbClr val="928264"/>
                </a:solidFill>
                <a:latin typeface="Verdana" pitchFamily="34" charset="0"/>
              </a:rPr>
              <a:t>From Ayudhaya to Bangkok</a:t>
            </a:r>
          </a:p>
          <a:p>
            <a:pPr>
              <a:lnSpc>
                <a:spcPct val="90000"/>
              </a:lnSpc>
              <a:buSzPct val="75000"/>
              <a:buFont typeface="Wingdings" pitchFamily="2" charset="2"/>
              <a:buNone/>
            </a:pPr>
            <a:endParaRPr lang="en-US" sz="1400" u="sng">
              <a:solidFill>
                <a:srgbClr val="928264"/>
              </a:solidFill>
              <a:latin typeface="Verdana" pitchFamily="34" charset="0"/>
            </a:endParaRPr>
          </a:p>
          <a:p>
            <a:pPr>
              <a:lnSpc>
                <a:spcPct val="90000"/>
              </a:lnSpc>
              <a:buSzPct val="75000"/>
              <a:buFont typeface="Wingdings" pitchFamily="2" charset="2"/>
              <a:buChar char="q"/>
            </a:pPr>
            <a:r>
              <a:rPr lang="en-US" sz="1600">
                <a:solidFill>
                  <a:srgbClr val="D5BC61"/>
                </a:solidFill>
                <a:latin typeface="Verdana" pitchFamily="34" charset="0"/>
              </a:rPr>
              <a:t>The dynasty began took its name from Thongduang’s former ministerial title </a:t>
            </a:r>
            <a:r>
              <a:rPr lang="en-US" sz="1600" b="1" i="1">
                <a:solidFill>
                  <a:srgbClr val="FFFF00"/>
                </a:solidFill>
                <a:latin typeface="Verdana" pitchFamily="34" charset="0"/>
              </a:rPr>
              <a:t>Chakri</a:t>
            </a:r>
          </a:p>
          <a:p>
            <a:pPr>
              <a:lnSpc>
                <a:spcPct val="90000"/>
              </a:lnSpc>
              <a:buSzPct val="75000"/>
              <a:buFont typeface="Wingdings" pitchFamily="2" charset="2"/>
              <a:buNone/>
            </a:pPr>
            <a:endParaRPr lang="en-US" sz="1400">
              <a:solidFill>
                <a:srgbClr val="D5BC61"/>
              </a:solidFill>
              <a:latin typeface="Verdana" pitchFamily="34" charset="0"/>
            </a:endParaRPr>
          </a:p>
          <a:p>
            <a:pPr>
              <a:lnSpc>
                <a:spcPct val="90000"/>
              </a:lnSpc>
              <a:buSzPct val="75000"/>
              <a:buFont typeface="Wingdings" pitchFamily="2" charset="2"/>
              <a:buChar char="q"/>
            </a:pPr>
            <a:r>
              <a:rPr lang="en-US" sz="1600">
                <a:solidFill>
                  <a:srgbClr val="FFFF00"/>
                </a:solidFill>
                <a:latin typeface="Verdana" pitchFamily="34" charset="0"/>
              </a:rPr>
              <a:t>The </a:t>
            </a:r>
            <a:r>
              <a:rPr lang="en-US" sz="1600" i="1" u="sng">
                <a:solidFill>
                  <a:srgbClr val="FFFF00"/>
                </a:solidFill>
                <a:latin typeface="Verdana" pitchFamily="34" charset="0"/>
              </a:rPr>
              <a:t>new regime portrayed itself</a:t>
            </a:r>
            <a:r>
              <a:rPr lang="en-US" sz="1600">
                <a:solidFill>
                  <a:srgbClr val="FFFF00"/>
                </a:solidFill>
                <a:latin typeface="Verdana" pitchFamily="34" charset="0"/>
              </a:rPr>
              <a:t> as a </a:t>
            </a:r>
            <a:r>
              <a:rPr lang="en-US" sz="1600" i="1" u="sng">
                <a:solidFill>
                  <a:srgbClr val="FFFF00"/>
                </a:solidFill>
                <a:latin typeface="Verdana" pitchFamily="34" charset="0"/>
              </a:rPr>
              <a:t>restoration of Ayudhaya</a:t>
            </a:r>
            <a:r>
              <a:rPr lang="en-US" sz="1600">
                <a:solidFill>
                  <a:srgbClr val="FFFF00"/>
                </a:solidFill>
                <a:latin typeface="Verdana" pitchFamily="34" charset="0"/>
              </a:rPr>
              <a:t> tradition </a:t>
            </a:r>
            <a:r>
              <a:rPr lang="en-US" sz="1600" i="1" u="sng">
                <a:solidFill>
                  <a:srgbClr val="FFFF00"/>
                </a:solidFill>
                <a:latin typeface="Verdana" pitchFamily="34" charset="0"/>
              </a:rPr>
              <a:t>in reaction against</a:t>
            </a:r>
            <a:r>
              <a:rPr lang="en-US" sz="1600">
                <a:solidFill>
                  <a:srgbClr val="FFFF00"/>
                </a:solidFill>
                <a:latin typeface="Verdana" pitchFamily="34" charset="0"/>
              </a:rPr>
              <a:t> the abnormalities of </a:t>
            </a:r>
            <a:r>
              <a:rPr lang="en-US" sz="1600" i="1" u="sng">
                <a:solidFill>
                  <a:srgbClr val="FFFF00"/>
                </a:solidFill>
                <a:latin typeface="Verdana" pitchFamily="34" charset="0"/>
              </a:rPr>
              <a:t>Taksin’s interregnum</a:t>
            </a:r>
          </a:p>
          <a:p>
            <a:pPr>
              <a:lnSpc>
                <a:spcPct val="90000"/>
              </a:lnSpc>
              <a:buSzPct val="75000"/>
              <a:buFont typeface="Wingdings" pitchFamily="2" charset="2"/>
              <a:buNone/>
            </a:pPr>
            <a:endParaRPr lang="en-US" sz="1400">
              <a:solidFill>
                <a:srgbClr val="FFFF00"/>
              </a:solidFill>
              <a:latin typeface="Verdana" pitchFamily="34" charset="0"/>
            </a:endParaRPr>
          </a:p>
          <a:p>
            <a:pPr>
              <a:lnSpc>
                <a:spcPct val="90000"/>
              </a:lnSpc>
              <a:buSzPct val="75000"/>
              <a:buFont typeface="Wingdings" pitchFamily="2" charset="2"/>
              <a:buChar char="q"/>
            </a:pPr>
            <a:r>
              <a:rPr lang="en-US" sz="1600">
                <a:solidFill>
                  <a:srgbClr val="D5BC61"/>
                </a:solidFill>
                <a:latin typeface="Verdana" pitchFamily="34" charset="0"/>
              </a:rPr>
              <a:t>The capital was </a:t>
            </a:r>
            <a:r>
              <a:rPr lang="en-US" sz="1600" i="1" u="sng">
                <a:solidFill>
                  <a:srgbClr val="D5BC61"/>
                </a:solidFill>
                <a:latin typeface="Verdana" pitchFamily="34" charset="0"/>
              </a:rPr>
              <a:t>moved across the river to Bangkok</a:t>
            </a:r>
            <a:r>
              <a:rPr lang="en-US" sz="1600">
                <a:solidFill>
                  <a:srgbClr val="D5BC61"/>
                </a:solidFill>
                <a:latin typeface="Verdana" pitchFamily="34" charset="0"/>
              </a:rPr>
              <a:t>, and </a:t>
            </a:r>
            <a:r>
              <a:rPr lang="en-US" sz="1600" i="1" u="sng">
                <a:solidFill>
                  <a:srgbClr val="D5BC61"/>
                </a:solidFill>
                <a:latin typeface="Verdana" pitchFamily="34" charset="0"/>
              </a:rPr>
              <a:t>built on similar principles</a:t>
            </a:r>
            <a:r>
              <a:rPr lang="en-US" sz="1600">
                <a:solidFill>
                  <a:srgbClr val="D5BC61"/>
                </a:solidFill>
                <a:latin typeface="Verdana" pitchFamily="34" charset="0"/>
              </a:rPr>
              <a:t> to Ayudhaya – </a:t>
            </a:r>
            <a:r>
              <a:rPr lang="en-US" sz="1600" b="1" i="1">
                <a:solidFill>
                  <a:srgbClr val="D5BC61"/>
                </a:solidFill>
                <a:latin typeface="Verdana" pitchFamily="34" charset="0"/>
              </a:rPr>
              <a:t>an island created by closing a river meander with a canal</a:t>
            </a:r>
          </a:p>
          <a:p>
            <a:pPr>
              <a:lnSpc>
                <a:spcPct val="90000"/>
              </a:lnSpc>
              <a:buSzPct val="75000"/>
              <a:buFont typeface="Wingdings" pitchFamily="2" charset="2"/>
              <a:buNone/>
            </a:pPr>
            <a:endParaRPr lang="en-US" sz="1600" b="1" i="1">
              <a:solidFill>
                <a:srgbClr val="D5BC61"/>
              </a:solidFill>
              <a:latin typeface="Verdana" pitchFamily="34" charset="0"/>
            </a:endParaRPr>
          </a:p>
          <a:p>
            <a:pPr>
              <a:lnSpc>
                <a:spcPct val="90000"/>
              </a:lnSpc>
              <a:buSzPct val="75000"/>
              <a:buFont typeface="Wingdings" pitchFamily="2" charset="2"/>
              <a:buChar char="q"/>
            </a:pPr>
            <a:r>
              <a:rPr lang="en-US" sz="1600" i="1">
                <a:solidFill>
                  <a:srgbClr val="D5BC61"/>
                </a:solidFill>
                <a:latin typeface="Verdana" pitchFamily="34" charset="0"/>
              </a:rPr>
              <a:t>The remains of shattered Ayudhayan monuments were brought to the city and incorporated into its buildings. All surviving manuscripts were sought out and complied into recensions of laws, histories, religious texts, and manuals on the practice of every aspect of government</a:t>
            </a:r>
          </a:p>
          <a:p>
            <a:pPr>
              <a:lnSpc>
                <a:spcPct val="90000"/>
              </a:lnSpc>
              <a:buSzPct val="75000"/>
              <a:buFont typeface="Wingdings" pitchFamily="2" charset="2"/>
              <a:buNone/>
            </a:pPr>
            <a:endParaRPr lang="en-US" sz="1600">
              <a:solidFill>
                <a:srgbClr val="D5BC61"/>
              </a:solidFill>
              <a:latin typeface="Verdana" pitchFamily="34" charset="0"/>
            </a:endParaRPr>
          </a:p>
          <a:p>
            <a:pPr>
              <a:lnSpc>
                <a:spcPct val="90000"/>
              </a:lnSpc>
              <a:buSzPct val="75000"/>
              <a:buFont typeface="Wingdings" pitchFamily="2" charset="2"/>
              <a:buChar char="q"/>
            </a:pPr>
            <a:r>
              <a:rPr lang="en-US" sz="1600">
                <a:solidFill>
                  <a:srgbClr val="FFFF00"/>
                </a:solidFill>
                <a:latin typeface="Verdana" pitchFamily="34" charset="0"/>
              </a:rPr>
              <a:t>Yodfa’s </a:t>
            </a:r>
            <a:r>
              <a:rPr lang="en-US" sz="1600" u="sng">
                <a:solidFill>
                  <a:srgbClr val="FFFF00"/>
                </a:solidFill>
                <a:latin typeface="Verdana" pitchFamily="34" charset="0"/>
              </a:rPr>
              <a:t>coronation was delayed</a:t>
            </a:r>
            <a:r>
              <a:rPr lang="en-US" sz="1600">
                <a:solidFill>
                  <a:srgbClr val="FFFF00"/>
                </a:solidFill>
                <a:latin typeface="Verdana" pitchFamily="34" charset="0"/>
              </a:rPr>
              <a:t> until it could be confidently modeled  on that of Borommakot. </a:t>
            </a:r>
            <a:r>
              <a:rPr lang="en-US" sz="1600" b="1">
                <a:solidFill>
                  <a:srgbClr val="FFFF00"/>
                </a:solidFill>
                <a:latin typeface="Verdana" pitchFamily="34" charset="0"/>
              </a:rPr>
              <a:t>But this revivalism was superficial. Underneath, there were big changes</a:t>
            </a:r>
          </a:p>
          <a:p>
            <a:pPr>
              <a:lnSpc>
                <a:spcPct val="90000"/>
              </a:lnSpc>
              <a:buSzPct val="75000"/>
              <a:buFont typeface="Wingdings" pitchFamily="2" charset="2"/>
              <a:buChar char="q"/>
            </a:pPr>
            <a:endParaRPr lang="en-US" sz="1600" b="1">
              <a:solidFill>
                <a:srgbClr val="FFFF00"/>
              </a:solidFill>
              <a:latin typeface="Verdana" pitchFamily="34" charset="0"/>
            </a:endParaRPr>
          </a:p>
        </p:txBody>
      </p:sp>
      <p:sp>
        <p:nvSpPr>
          <p:cNvPr id="116739"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r>
              <a:rPr lang="en-US" sz="40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	Early Bangkok</a:t>
            </a:r>
            <a:br>
              <a:rPr lang="en-US" sz="2400" b="1">
                <a:solidFill>
                  <a:srgbClr val="928264"/>
                </a:solidFill>
                <a:effectLst>
                  <a:outerShdw blurRad="38100" dist="38100" dir="2700000" algn="tl">
                    <a:srgbClr val="FFFFFF"/>
                  </a:outerShdw>
                </a:effectLst>
                <a:latin typeface="Verdana" pitchFamily="34" charset="0"/>
              </a:rPr>
            </a:br>
            <a:endParaRPr lang="th-TH" sz="24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18786"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1600" b="1">
                <a:solidFill>
                  <a:srgbClr val="D5BC61"/>
                </a:solidFill>
                <a:latin typeface="Verdana" pitchFamily="34" charset="0"/>
              </a:rPr>
              <a:t>	</a:t>
            </a:r>
            <a:r>
              <a:rPr lang="en-US" sz="1800" b="1" u="sng">
                <a:solidFill>
                  <a:srgbClr val="928264"/>
                </a:solidFill>
                <a:latin typeface="Verdana" pitchFamily="34" charset="0"/>
              </a:rPr>
              <a:t>Territorial Expansion</a:t>
            </a:r>
          </a:p>
          <a:p>
            <a:pPr>
              <a:lnSpc>
                <a:spcPct val="80000"/>
              </a:lnSpc>
              <a:buSzPct val="75000"/>
              <a:buFont typeface="Wingdings" pitchFamily="2" charset="2"/>
              <a:buNone/>
            </a:pPr>
            <a:endParaRPr lang="en-US" sz="1400" u="sng">
              <a:solidFill>
                <a:srgbClr val="928264"/>
              </a:solidFill>
              <a:latin typeface="Verdana" pitchFamily="34" charset="0"/>
            </a:endParaRPr>
          </a:p>
          <a:p>
            <a:pPr>
              <a:lnSpc>
                <a:spcPct val="80000"/>
              </a:lnSpc>
              <a:buSzPct val="75000"/>
              <a:buFont typeface="Wingdings" pitchFamily="2" charset="2"/>
              <a:buChar char="q"/>
            </a:pPr>
            <a:r>
              <a:rPr lang="en-US" sz="1600">
                <a:solidFill>
                  <a:srgbClr val="D5BC61"/>
                </a:solidFill>
                <a:latin typeface="Verdana" pitchFamily="34" charset="0"/>
              </a:rPr>
              <a:t>The </a:t>
            </a:r>
            <a:r>
              <a:rPr lang="en-US" sz="1600" i="1" u="sng">
                <a:solidFill>
                  <a:srgbClr val="D5BC61"/>
                </a:solidFill>
                <a:latin typeface="Verdana" pitchFamily="34" charset="0"/>
              </a:rPr>
              <a:t>remilitarization</a:t>
            </a:r>
            <a:r>
              <a:rPr lang="en-US" sz="1600">
                <a:solidFill>
                  <a:srgbClr val="D5BC61"/>
                </a:solidFill>
                <a:latin typeface="Verdana" pitchFamily="34" charset="0"/>
              </a:rPr>
              <a:t> of society, initially for defense, resulted in an </a:t>
            </a:r>
            <a:r>
              <a:rPr lang="en-US" sz="1600" i="1" u="sng">
                <a:solidFill>
                  <a:srgbClr val="D5BC61"/>
                </a:solidFill>
                <a:latin typeface="Verdana" pitchFamily="34" charset="0"/>
              </a:rPr>
              <a:t>expansion</a:t>
            </a:r>
            <a:r>
              <a:rPr lang="en-US" sz="1600">
                <a:solidFill>
                  <a:srgbClr val="D5BC61"/>
                </a:solidFill>
                <a:latin typeface="Verdana" pitchFamily="34" charset="0"/>
              </a:rPr>
              <a:t> of the </a:t>
            </a:r>
            <a:r>
              <a:rPr lang="en-US" sz="1600" i="1" u="sng">
                <a:solidFill>
                  <a:srgbClr val="D5BC61"/>
                </a:solidFill>
                <a:latin typeface="Verdana" pitchFamily="34" charset="0"/>
              </a:rPr>
              <a:t>Siamese capital’s</a:t>
            </a:r>
            <a:r>
              <a:rPr lang="en-US" sz="1600">
                <a:solidFill>
                  <a:srgbClr val="D5BC61"/>
                </a:solidFill>
                <a:latin typeface="Verdana" pitchFamily="34" charset="0"/>
              </a:rPr>
              <a:t> territorial influence far beyond any earlier scope</a:t>
            </a:r>
          </a:p>
          <a:p>
            <a:pPr>
              <a:lnSpc>
                <a:spcPct val="80000"/>
              </a:lnSpc>
              <a:buSzPct val="75000"/>
              <a:buFont typeface="Wingdings" pitchFamily="2" charset="2"/>
              <a:buNone/>
            </a:pPr>
            <a:endParaRPr lang="en-US" sz="1600">
              <a:solidFill>
                <a:srgbClr val="D5BC61"/>
              </a:solidFill>
              <a:latin typeface="Verdana" pitchFamily="34" charset="0"/>
            </a:endParaRPr>
          </a:p>
          <a:p>
            <a:pPr>
              <a:lnSpc>
                <a:spcPct val="80000"/>
              </a:lnSpc>
              <a:buSzPct val="75000"/>
              <a:buFont typeface="Wingdings" pitchFamily="2" charset="2"/>
              <a:buChar char="q"/>
            </a:pPr>
            <a:r>
              <a:rPr lang="en-US" sz="1600" b="1" i="1">
                <a:solidFill>
                  <a:srgbClr val="D5BC61"/>
                </a:solidFill>
                <a:latin typeface="Verdana" pitchFamily="34" charset="0"/>
              </a:rPr>
              <a:t>To the south</a:t>
            </a:r>
            <a:r>
              <a:rPr lang="en-US" sz="1600">
                <a:solidFill>
                  <a:srgbClr val="D5BC61"/>
                </a:solidFill>
                <a:latin typeface="Verdana" pitchFamily="34" charset="0"/>
              </a:rPr>
              <a:t>, Ayudhaya previously imposed loose tributary relation over ports on the peninsula</a:t>
            </a:r>
          </a:p>
          <a:p>
            <a:pPr lvl="1">
              <a:lnSpc>
                <a:spcPct val="80000"/>
              </a:lnSpc>
              <a:buSzPct val="75000"/>
              <a:buFont typeface="Wingdings" pitchFamily="2" charset="2"/>
              <a:buChar char="v"/>
            </a:pPr>
            <a:r>
              <a:rPr lang="en-US" sz="1400">
                <a:solidFill>
                  <a:srgbClr val="D5BC61"/>
                </a:solidFill>
                <a:latin typeface="Verdana" pitchFamily="34" charset="0"/>
              </a:rPr>
              <a:t>From the 16</a:t>
            </a:r>
            <a:r>
              <a:rPr lang="en-US" sz="1400" baseline="30000">
                <a:solidFill>
                  <a:srgbClr val="D5BC61"/>
                </a:solidFill>
                <a:latin typeface="Verdana" pitchFamily="34" charset="0"/>
              </a:rPr>
              <a:t>th</a:t>
            </a:r>
            <a:r>
              <a:rPr lang="en-US" sz="1400">
                <a:solidFill>
                  <a:srgbClr val="D5BC61"/>
                </a:solidFill>
                <a:latin typeface="Verdana" pitchFamily="34" charset="0"/>
              </a:rPr>
              <a:t> century onwards, the peninsula had become more populated and more important</a:t>
            </a:r>
          </a:p>
          <a:p>
            <a:pPr lvl="1">
              <a:lnSpc>
                <a:spcPct val="80000"/>
              </a:lnSpc>
              <a:buSzPct val="75000"/>
              <a:buFont typeface="Wingdings" pitchFamily="2" charset="2"/>
              <a:buChar char="v"/>
            </a:pPr>
            <a:r>
              <a:rPr lang="en-US" sz="1400" b="1">
                <a:solidFill>
                  <a:srgbClr val="FFFF00"/>
                </a:solidFill>
                <a:latin typeface="Verdana" pitchFamily="34" charset="0"/>
              </a:rPr>
              <a:t>Malays</a:t>
            </a:r>
            <a:r>
              <a:rPr lang="en-US" sz="1400">
                <a:solidFill>
                  <a:srgbClr val="D5BC61"/>
                </a:solidFill>
                <a:latin typeface="Verdana" pitchFamily="34" charset="0"/>
              </a:rPr>
              <a:t> in flight from Dutch rule in the archipelago arrived in increasing numbers</a:t>
            </a:r>
          </a:p>
          <a:p>
            <a:pPr lvl="1">
              <a:lnSpc>
                <a:spcPct val="80000"/>
              </a:lnSpc>
              <a:buSzPct val="75000"/>
              <a:buFont typeface="Wingdings" pitchFamily="2" charset="2"/>
              <a:buChar char="v"/>
            </a:pPr>
            <a:r>
              <a:rPr lang="en-US" sz="1400" b="1">
                <a:solidFill>
                  <a:srgbClr val="FFFF00"/>
                </a:solidFill>
                <a:latin typeface="Verdana" pitchFamily="34" charset="0"/>
              </a:rPr>
              <a:t>Chinese</a:t>
            </a:r>
            <a:r>
              <a:rPr lang="en-US" sz="1400">
                <a:solidFill>
                  <a:srgbClr val="D5BC61"/>
                </a:solidFill>
                <a:latin typeface="Verdana" pitchFamily="34" charset="0"/>
              </a:rPr>
              <a:t> merchants fleeing legal restrictions at home settled in the ports</a:t>
            </a:r>
          </a:p>
          <a:p>
            <a:pPr>
              <a:lnSpc>
                <a:spcPct val="80000"/>
              </a:lnSpc>
              <a:buSzPct val="75000"/>
              <a:buFont typeface="Wingdings" pitchFamily="2" charset="2"/>
              <a:buNone/>
            </a:pPr>
            <a:endParaRPr lang="en-US" sz="1600">
              <a:solidFill>
                <a:srgbClr val="D5BC61"/>
              </a:solidFill>
              <a:latin typeface="Verdana" pitchFamily="34" charset="0"/>
            </a:endParaRPr>
          </a:p>
          <a:p>
            <a:pPr>
              <a:lnSpc>
                <a:spcPct val="80000"/>
              </a:lnSpc>
              <a:buSzPct val="75000"/>
              <a:buFont typeface="Wingdings" pitchFamily="2" charset="2"/>
              <a:buChar char="q"/>
            </a:pPr>
            <a:r>
              <a:rPr lang="en-US" sz="1600">
                <a:solidFill>
                  <a:srgbClr val="FFFF00"/>
                </a:solidFill>
                <a:latin typeface="Verdana" pitchFamily="34" charset="0"/>
              </a:rPr>
              <a:t>The increased population made it possible </a:t>
            </a:r>
            <a:r>
              <a:rPr lang="en-US" sz="1600" i="1" u="sng">
                <a:solidFill>
                  <a:srgbClr val="FFFF00"/>
                </a:solidFill>
                <a:latin typeface="Verdana" pitchFamily="34" charset="0"/>
              </a:rPr>
              <a:t>to exploit</a:t>
            </a:r>
            <a:r>
              <a:rPr lang="en-US" sz="1600">
                <a:solidFill>
                  <a:srgbClr val="FFFF00"/>
                </a:solidFill>
                <a:latin typeface="Verdana" pitchFamily="34" charset="0"/>
              </a:rPr>
              <a:t> the peninsula’s natural </a:t>
            </a:r>
            <a:r>
              <a:rPr lang="en-US" sz="1600" i="1" u="sng">
                <a:solidFill>
                  <a:srgbClr val="FFFF00"/>
                </a:solidFill>
                <a:latin typeface="Verdana" pitchFamily="34" charset="0"/>
              </a:rPr>
              <a:t>resources</a:t>
            </a:r>
            <a:r>
              <a:rPr lang="en-US" sz="1600">
                <a:solidFill>
                  <a:srgbClr val="FFFF00"/>
                </a:solidFill>
                <a:latin typeface="Verdana" pitchFamily="34" charset="0"/>
              </a:rPr>
              <a:t> especially its </a:t>
            </a:r>
            <a:r>
              <a:rPr lang="en-US" sz="1600" b="1" i="1">
                <a:solidFill>
                  <a:srgbClr val="FFFF00"/>
                </a:solidFill>
                <a:latin typeface="Verdana" pitchFamily="34" charset="0"/>
              </a:rPr>
              <a:t>tin</a:t>
            </a:r>
            <a:r>
              <a:rPr lang="en-US" sz="1600">
                <a:solidFill>
                  <a:srgbClr val="FFFF00"/>
                </a:solidFill>
                <a:latin typeface="Verdana" pitchFamily="34" charset="0"/>
              </a:rPr>
              <a:t> deposits and its suitability for crops like </a:t>
            </a:r>
            <a:r>
              <a:rPr lang="en-US" sz="1600" b="1" i="1">
                <a:solidFill>
                  <a:srgbClr val="FFFF00"/>
                </a:solidFill>
                <a:latin typeface="Verdana" pitchFamily="34" charset="0"/>
              </a:rPr>
              <a:t>pepper</a:t>
            </a:r>
          </a:p>
          <a:p>
            <a:pPr>
              <a:lnSpc>
                <a:spcPct val="80000"/>
              </a:lnSpc>
              <a:buSzPct val="75000"/>
              <a:buFont typeface="Wingdings" pitchFamily="2" charset="2"/>
              <a:buNone/>
            </a:pPr>
            <a:endParaRPr lang="en-US" sz="1600" b="1" i="1">
              <a:solidFill>
                <a:srgbClr val="FFFF00"/>
              </a:solidFill>
              <a:latin typeface="Verdana" pitchFamily="34" charset="0"/>
            </a:endParaRPr>
          </a:p>
          <a:p>
            <a:pPr>
              <a:lnSpc>
                <a:spcPct val="80000"/>
              </a:lnSpc>
              <a:buSzPct val="75000"/>
              <a:buFont typeface="Wingdings" pitchFamily="2" charset="2"/>
              <a:buChar char="q"/>
            </a:pPr>
            <a:r>
              <a:rPr lang="en-US" sz="1600">
                <a:solidFill>
                  <a:srgbClr val="D5BC61"/>
                </a:solidFill>
                <a:latin typeface="Verdana" pitchFamily="34" charset="0"/>
              </a:rPr>
              <a:t>Taksin and Yodfa sent armies south, gained a warmer welcome from local rulers, and established Siam’s influence down to the Malay states of Kedah and Trengganu</a:t>
            </a:r>
          </a:p>
        </p:txBody>
      </p:sp>
      <p:sp>
        <p:nvSpPr>
          <p:cNvPr id="118787"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r>
              <a:rPr lang="en-US" sz="40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	Early Bangkok</a:t>
            </a:r>
            <a:br>
              <a:rPr lang="en-US" sz="2400" b="1">
                <a:solidFill>
                  <a:srgbClr val="928264"/>
                </a:solidFill>
                <a:effectLst>
                  <a:outerShdw blurRad="38100" dist="38100" dir="2700000" algn="tl">
                    <a:srgbClr val="FFFFFF"/>
                  </a:outerShdw>
                </a:effectLst>
                <a:latin typeface="Verdana" pitchFamily="34" charset="0"/>
              </a:rPr>
            </a:br>
            <a:endParaRPr lang="th-TH" sz="24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19810" name="Rectangle 2"/>
          <p:cNvSpPr>
            <a:spLocks noChangeArrowheads="1"/>
          </p:cNvSpPr>
          <p:nvPr>
            <p:ph type="body" idx="1"/>
          </p:nvPr>
        </p:nvSpPr>
        <p:spPr bwMode="auto">
          <a:xfrm>
            <a:off x="468313" y="1268413"/>
            <a:ext cx="8229600" cy="51847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1800" b="1">
                <a:solidFill>
                  <a:srgbClr val="D5BC61"/>
                </a:solidFill>
                <a:latin typeface="Verdana" pitchFamily="34" charset="0"/>
              </a:rPr>
              <a:t>	</a:t>
            </a:r>
            <a:r>
              <a:rPr lang="en-US" sz="2000" b="1" u="sng">
                <a:solidFill>
                  <a:srgbClr val="928264"/>
                </a:solidFill>
                <a:latin typeface="Verdana" pitchFamily="34" charset="0"/>
              </a:rPr>
              <a:t>Territorial Expansion</a:t>
            </a:r>
          </a:p>
          <a:p>
            <a:pPr>
              <a:lnSpc>
                <a:spcPct val="80000"/>
              </a:lnSpc>
              <a:buSzPct val="75000"/>
              <a:buFont typeface="Wingdings" pitchFamily="2" charset="2"/>
              <a:buNone/>
            </a:pPr>
            <a:endParaRPr lang="en-US" sz="1600" u="sng">
              <a:solidFill>
                <a:srgbClr val="928264"/>
              </a:solidFill>
              <a:latin typeface="Verdana" pitchFamily="34" charset="0"/>
            </a:endParaRPr>
          </a:p>
          <a:p>
            <a:pPr>
              <a:lnSpc>
                <a:spcPct val="80000"/>
              </a:lnSpc>
              <a:buSzPct val="75000"/>
              <a:buFont typeface="Wingdings" pitchFamily="2" charset="2"/>
              <a:buChar char="q"/>
            </a:pPr>
            <a:r>
              <a:rPr lang="en-US" sz="1800" b="1" i="1">
                <a:solidFill>
                  <a:srgbClr val="D5BC61"/>
                </a:solidFill>
                <a:latin typeface="Verdana" pitchFamily="34" charset="0"/>
              </a:rPr>
              <a:t>In the north and east:</a:t>
            </a:r>
          </a:p>
          <a:p>
            <a:pPr>
              <a:lnSpc>
                <a:spcPct val="80000"/>
              </a:lnSpc>
              <a:buSzPct val="75000"/>
              <a:buFont typeface="Wingdings" pitchFamily="2" charset="2"/>
              <a:buNone/>
            </a:pPr>
            <a:endParaRPr lang="en-US" sz="1800" b="1" i="1">
              <a:solidFill>
                <a:srgbClr val="D5BC61"/>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The </a:t>
            </a:r>
            <a:r>
              <a:rPr lang="en-US" sz="1800" i="1" u="sng">
                <a:solidFill>
                  <a:srgbClr val="D5BC61"/>
                </a:solidFill>
                <a:latin typeface="Verdana" pitchFamily="34" charset="0"/>
              </a:rPr>
              <a:t>campaigns to drive back</a:t>
            </a:r>
            <a:r>
              <a:rPr lang="en-US" sz="1800">
                <a:solidFill>
                  <a:srgbClr val="D5BC61"/>
                </a:solidFill>
                <a:latin typeface="Verdana" pitchFamily="34" charset="0"/>
              </a:rPr>
              <a:t> the Burmese also </a:t>
            </a:r>
            <a:r>
              <a:rPr lang="en-US" sz="1800" i="1" u="sng">
                <a:solidFill>
                  <a:srgbClr val="D5BC61"/>
                </a:solidFill>
                <a:latin typeface="Verdana" pitchFamily="34" charset="0"/>
              </a:rPr>
              <a:t>extended</a:t>
            </a:r>
            <a:r>
              <a:rPr lang="en-US" sz="1800">
                <a:solidFill>
                  <a:srgbClr val="D5BC61"/>
                </a:solidFill>
                <a:latin typeface="Verdana" pitchFamily="34" charset="0"/>
              </a:rPr>
              <a:t> Siamese </a:t>
            </a:r>
            <a:r>
              <a:rPr lang="en-US" sz="1800" i="1" u="sng">
                <a:solidFill>
                  <a:srgbClr val="D5BC61"/>
                </a:solidFill>
                <a:latin typeface="Verdana" pitchFamily="34" charset="0"/>
              </a:rPr>
              <a:t>influence further</a:t>
            </a:r>
            <a:r>
              <a:rPr lang="en-US" sz="1800">
                <a:solidFill>
                  <a:srgbClr val="D5BC61"/>
                </a:solidFill>
                <a:latin typeface="Verdana" pitchFamily="34" charset="0"/>
              </a:rPr>
              <a:t> than before</a:t>
            </a:r>
          </a:p>
          <a:p>
            <a:pPr>
              <a:lnSpc>
                <a:spcPct val="80000"/>
              </a:lnSpc>
              <a:buSzPct val="75000"/>
              <a:buFont typeface="Wingdings" pitchFamily="2" charset="2"/>
              <a:buNone/>
            </a:pPr>
            <a:endParaRPr lang="en-US" sz="1800">
              <a:solidFill>
                <a:srgbClr val="D5BC61"/>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Taksin and Yodfa helped Chiang Mai local lord, Kavila, drive out the Burmese and re-establish Chiang Mai. Kavila’s successor remained tributaries to Bangkok</a:t>
            </a:r>
            <a:endParaRPr lang="en-US" sz="1800" b="1" i="1">
              <a:solidFill>
                <a:srgbClr val="D5BC61"/>
              </a:solidFill>
              <a:latin typeface="Verdana" pitchFamily="34" charset="0"/>
            </a:endParaRPr>
          </a:p>
          <a:p>
            <a:pPr>
              <a:lnSpc>
                <a:spcPct val="80000"/>
              </a:lnSpc>
              <a:buSzPct val="75000"/>
              <a:buFont typeface="Wingdings" pitchFamily="2" charset="2"/>
              <a:buNone/>
            </a:pPr>
            <a:endParaRPr lang="en-US" sz="1800" b="1" i="1">
              <a:solidFill>
                <a:srgbClr val="D5BC61"/>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Taksin took the Lao capital of Vientiane</a:t>
            </a:r>
          </a:p>
          <a:p>
            <a:pPr>
              <a:lnSpc>
                <a:spcPct val="80000"/>
              </a:lnSpc>
              <a:buSzPct val="75000"/>
              <a:buFont typeface="Wingdings" pitchFamily="2" charset="2"/>
              <a:buNone/>
            </a:pPr>
            <a:endParaRPr lang="en-US" sz="1800">
              <a:solidFill>
                <a:srgbClr val="D5BC61"/>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Taksin also burnt the Cambodian capital to the ground, and installed a puppet ruler</a:t>
            </a:r>
          </a:p>
          <a:p>
            <a:pPr>
              <a:lnSpc>
                <a:spcPct val="80000"/>
              </a:lnSpc>
              <a:buSzPct val="75000"/>
              <a:buFont typeface="Wingdings" pitchFamily="2" charset="2"/>
              <a:buNone/>
            </a:pPr>
            <a:endParaRPr lang="en-US" sz="1800">
              <a:solidFill>
                <a:srgbClr val="D5BC61"/>
              </a:solidFill>
              <a:latin typeface="Verdana" pitchFamily="34" charset="0"/>
            </a:endParaRPr>
          </a:p>
          <a:p>
            <a:pPr>
              <a:lnSpc>
                <a:spcPct val="80000"/>
              </a:lnSpc>
              <a:buSzPct val="75000"/>
              <a:buFont typeface="Wingdings" pitchFamily="2" charset="2"/>
              <a:buChar char="q"/>
            </a:pPr>
            <a:r>
              <a:rPr lang="en-US" sz="1800">
                <a:solidFill>
                  <a:srgbClr val="FFFF00"/>
                </a:solidFill>
                <a:latin typeface="Verdana" pitchFamily="34" charset="0"/>
              </a:rPr>
              <a:t>Old systems of </a:t>
            </a:r>
            <a:r>
              <a:rPr lang="en-US" sz="1800" i="1" u="sng">
                <a:solidFill>
                  <a:srgbClr val="FFFF00"/>
                </a:solidFill>
                <a:latin typeface="Verdana" pitchFamily="34" charset="0"/>
              </a:rPr>
              <a:t>tribute collection</a:t>
            </a:r>
            <a:r>
              <a:rPr lang="en-US" sz="1800">
                <a:solidFill>
                  <a:srgbClr val="FFFF00"/>
                </a:solidFill>
                <a:latin typeface="Verdana" pitchFamily="34" charset="0"/>
              </a:rPr>
              <a:t> were </a:t>
            </a:r>
            <a:r>
              <a:rPr lang="en-US" sz="1800" i="1" u="sng">
                <a:solidFill>
                  <a:srgbClr val="FFFF00"/>
                </a:solidFill>
                <a:latin typeface="Verdana" pitchFamily="34" charset="0"/>
              </a:rPr>
              <a:t>reimposed</a:t>
            </a:r>
            <a:r>
              <a:rPr lang="en-US" sz="1800">
                <a:solidFill>
                  <a:srgbClr val="FFFF00"/>
                </a:solidFill>
                <a:latin typeface="Verdana" pitchFamily="34" charset="0"/>
              </a:rPr>
              <a:t> on these outlying areas to supply Bangkok with export </a:t>
            </a:r>
            <a:r>
              <a:rPr lang="en-US" sz="1800" i="1" u="sng">
                <a:solidFill>
                  <a:srgbClr val="FFFF00"/>
                </a:solidFill>
                <a:latin typeface="Verdana" pitchFamily="34" charset="0"/>
              </a:rPr>
              <a:t>goods for the China trade </a:t>
            </a:r>
          </a:p>
        </p:txBody>
      </p:sp>
      <p:sp>
        <p:nvSpPr>
          <p:cNvPr id="119811"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r>
              <a:rPr lang="en-US" sz="40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	Early Bangkok</a:t>
            </a:r>
            <a:br>
              <a:rPr lang="en-US" sz="2400" b="1">
                <a:solidFill>
                  <a:srgbClr val="928264"/>
                </a:solidFill>
                <a:effectLst>
                  <a:outerShdw blurRad="38100" dist="38100" dir="2700000" algn="tl">
                    <a:srgbClr val="FFFFFF"/>
                  </a:outerShdw>
                </a:effectLst>
                <a:latin typeface="Verdana" pitchFamily="34" charset="0"/>
              </a:rPr>
            </a:br>
            <a:endParaRPr lang="th-TH" sz="24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20834" name="Rectangle 2"/>
          <p:cNvSpPr>
            <a:spLocks noChangeArrowheads="1"/>
          </p:cNvSpPr>
          <p:nvPr>
            <p:ph type="body" idx="1"/>
          </p:nvPr>
        </p:nvSpPr>
        <p:spPr bwMode="auto">
          <a:xfrm>
            <a:off x="468313" y="1268413"/>
            <a:ext cx="8229600" cy="5113337"/>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1400" b="1">
                <a:solidFill>
                  <a:srgbClr val="D5BC61"/>
                </a:solidFill>
                <a:latin typeface="Verdana" pitchFamily="34" charset="0"/>
              </a:rPr>
              <a:t>	</a:t>
            </a:r>
            <a:r>
              <a:rPr lang="en-US" sz="2000" b="1" u="sng">
                <a:solidFill>
                  <a:srgbClr val="928264"/>
                </a:solidFill>
                <a:latin typeface="Verdana" pitchFamily="34" charset="0"/>
              </a:rPr>
              <a:t>Territorial Expansion</a:t>
            </a:r>
          </a:p>
          <a:p>
            <a:pPr>
              <a:lnSpc>
                <a:spcPct val="80000"/>
              </a:lnSpc>
              <a:buSzPct val="75000"/>
              <a:buFont typeface="Wingdings" pitchFamily="2" charset="2"/>
              <a:buNone/>
            </a:pPr>
            <a:endParaRPr lang="en-US" sz="2000" u="sng">
              <a:solidFill>
                <a:srgbClr val="928264"/>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Bangkok’s military expansion continued over following decades</a:t>
            </a:r>
          </a:p>
          <a:p>
            <a:pPr>
              <a:lnSpc>
                <a:spcPct val="80000"/>
              </a:lnSpc>
              <a:buSzPct val="75000"/>
              <a:buFont typeface="Wingdings" pitchFamily="2" charset="2"/>
              <a:buNone/>
            </a:pPr>
            <a:endParaRPr lang="en-US" sz="1800">
              <a:solidFill>
                <a:srgbClr val="D5BC61"/>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In the 1820s, Bangkok began to </a:t>
            </a:r>
            <a:r>
              <a:rPr lang="en-US" sz="1800" i="1" u="sng">
                <a:solidFill>
                  <a:srgbClr val="D5BC61"/>
                </a:solidFill>
                <a:latin typeface="Verdana" pitchFamily="34" charset="0"/>
              </a:rPr>
              <a:t>tap the resources</a:t>
            </a:r>
            <a:r>
              <a:rPr lang="en-US" sz="1800">
                <a:solidFill>
                  <a:srgbClr val="D5BC61"/>
                </a:solidFill>
                <a:latin typeface="Verdana" pitchFamily="34" charset="0"/>
              </a:rPr>
              <a:t> of the </a:t>
            </a:r>
            <a:r>
              <a:rPr lang="en-US" sz="1800" i="1" u="sng">
                <a:solidFill>
                  <a:srgbClr val="D5BC61"/>
                </a:solidFill>
                <a:latin typeface="Verdana" pitchFamily="34" charset="0"/>
              </a:rPr>
              <a:t>Khorat Plateau</a:t>
            </a:r>
          </a:p>
          <a:p>
            <a:pPr>
              <a:lnSpc>
                <a:spcPct val="80000"/>
              </a:lnSpc>
              <a:buSzPct val="75000"/>
              <a:buFont typeface="Wingdings" pitchFamily="2" charset="2"/>
              <a:buNone/>
            </a:pPr>
            <a:endParaRPr lang="en-US" sz="1800" i="1" u="sng">
              <a:solidFill>
                <a:srgbClr val="D5BC61"/>
              </a:solidFill>
              <a:latin typeface="Verdana" pitchFamily="34" charset="0"/>
            </a:endParaRPr>
          </a:p>
          <a:p>
            <a:pPr>
              <a:lnSpc>
                <a:spcPct val="80000"/>
              </a:lnSpc>
              <a:buSzPct val="75000"/>
              <a:buFont typeface="Wingdings" pitchFamily="2" charset="2"/>
              <a:buChar char="q"/>
            </a:pPr>
            <a:r>
              <a:rPr lang="en-US" sz="1800" i="1" u="sng">
                <a:solidFill>
                  <a:srgbClr val="D5BC61"/>
                </a:solidFill>
                <a:latin typeface="Verdana" pitchFamily="34" charset="0"/>
              </a:rPr>
              <a:t>People</a:t>
            </a:r>
            <a:r>
              <a:rPr lang="en-US" sz="1800">
                <a:solidFill>
                  <a:srgbClr val="D5BC61"/>
                </a:solidFill>
                <a:latin typeface="Verdana" pitchFamily="34" charset="0"/>
              </a:rPr>
              <a:t> were then </a:t>
            </a:r>
            <a:r>
              <a:rPr lang="en-US" sz="1800" i="1" u="sng">
                <a:solidFill>
                  <a:srgbClr val="D5BC61"/>
                </a:solidFill>
                <a:latin typeface="Verdana" pitchFamily="34" charset="0"/>
              </a:rPr>
              <a:t>resettled</a:t>
            </a:r>
            <a:r>
              <a:rPr lang="en-US" sz="1800">
                <a:solidFill>
                  <a:srgbClr val="D5BC61"/>
                </a:solidFill>
                <a:latin typeface="Verdana" pitchFamily="34" charset="0"/>
              </a:rPr>
              <a:t> from </a:t>
            </a:r>
            <a:r>
              <a:rPr lang="en-US" sz="1800" i="1" u="sng">
                <a:solidFill>
                  <a:srgbClr val="D5BC61"/>
                </a:solidFill>
                <a:latin typeface="Verdana" pitchFamily="34" charset="0"/>
              </a:rPr>
              <a:t>across the Mekong River</a:t>
            </a:r>
            <a:r>
              <a:rPr lang="en-US" sz="1800">
                <a:solidFill>
                  <a:srgbClr val="D5BC61"/>
                </a:solidFill>
                <a:latin typeface="Verdana" pitchFamily="34" charset="0"/>
              </a:rPr>
              <a:t> onto the </a:t>
            </a:r>
            <a:r>
              <a:rPr lang="en-US" sz="1800" i="1" u="sng">
                <a:solidFill>
                  <a:srgbClr val="D5BC61"/>
                </a:solidFill>
                <a:latin typeface="Verdana" pitchFamily="34" charset="0"/>
              </a:rPr>
              <a:t>Khorat Plateau to increase its value</a:t>
            </a:r>
            <a:r>
              <a:rPr lang="en-US" sz="1800">
                <a:solidFill>
                  <a:srgbClr val="D5BC61"/>
                </a:solidFill>
                <a:latin typeface="Verdana" pitchFamily="34" charset="0"/>
              </a:rPr>
              <a:t> as a source of </a:t>
            </a:r>
            <a:r>
              <a:rPr lang="en-US" sz="1800" i="1" u="sng">
                <a:solidFill>
                  <a:srgbClr val="D5BC61"/>
                </a:solidFill>
                <a:latin typeface="Verdana" pitchFamily="34" charset="0"/>
              </a:rPr>
              <a:t>trade goods</a:t>
            </a:r>
            <a:r>
              <a:rPr lang="en-US" sz="1800" b="1" i="1">
                <a:solidFill>
                  <a:srgbClr val="D5BC61"/>
                </a:solidFill>
                <a:latin typeface="Verdana" pitchFamily="34" charset="0"/>
              </a:rPr>
              <a:t> </a:t>
            </a:r>
          </a:p>
          <a:p>
            <a:pPr>
              <a:lnSpc>
                <a:spcPct val="80000"/>
              </a:lnSpc>
              <a:buSzPct val="75000"/>
              <a:buFont typeface="Wingdings" pitchFamily="2" charset="2"/>
              <a:buNone/>
            </a:pPr>
            <a:endParaRPr lang="en-US" sz="1800" b="1" i="1">
              <a:solidFill>
                <a:srgbClr val="D5BC61"/>
              </a:solidFill>
              <a:latin typeface="Verdana" pitchFamily="34" charset="0"/>
            </a:endParaRPr>
          </a:p>
          <a:p>
            <a:pPr>
              <a:lnSpc>
                <a:spcPct val="80000"/>
              </a:lnSpc>
              <a:buSzPct val="75000"/>
              <a:buFont typeface="Wingdings" pitchFamily="2" charset="2"/>
              <a:buChar char="q"/>
            </a:pPr>
            <a:r>
              <a:rPr lang="en-US" sz="1800" b="1" i="1">
                <a:solidFill>
                  <a:srgbClr val="FFFF00"/>
                </a:solidFill>
                <a:latin typeface="Verdana" pitchFamily="34" charset="0"/>
              </a:rPr>
              <a:t>Only to the West</a:t>
            </a:r>
            <a:r>
              <a:rPr lang="en-US" sz="1800">
                <a:solidFill>
                  <a:srgbClr val="D5BC61"/>
                </a:solidFill>
                <a:latin typeface="Verdana" pitchFamily="34" charset="0"/>
              </a:rPr>
              <a:t> did the Siamese armies failed. Two attempts to take Tavoy and re-establish controls of the portage across the peninsula </a:t>
            </a:r>
            <a:r>
              <a:rPr lang="en-US" sz="1800" i="1" u="sng">
                <a:solidFill>
                  <a:srgbClr val="D5BC61"/>
                </a:solidFill>
                <a:latin typeface="Verdana" pitchFamily="34" charset="0"/>
              </a:rPr>
              <a:t>were thwarted by the Burmese</a:t>
            </a:r>
          </a:p>
          <a:p>
            <a:pPr>
              <a:lnSpc>
                <a:spcPct val="80000"/>
              </a:lnSpc>
              <a:buSzPct val="75000"/>
              <a:buFont typeface="Wingdings" pitchFamily="2" charset="2"/>
              <a:buNone/>
            </a:pPr>
            <a:endParaRPr lang="en-US" sz="1800" i="1" u="sng">
              <a:solidFill>
                <a:srgbClr val="D5BC61"/>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Bangkok had emboxed a new outer ring of tributary states in the south, north, and east</a:t>
            </a:r>
          </a:p>
          <a:p>
            <a:pPr>
              <a:lnSpc>
                <a:spcPct val="80000"/>
              </a:lnSpc>
              <a:buSzPct val="75000"/>
              <a:buFont typeface="Wingdings" pitchFamily="2" charset="2"/>
              <a:buNone/>
            </a:pPr>
            <a:endParaRPr lang="en-US" sz="1800">
              <a:solidFill>
                <a:srgbClr val="D5BC61"/>
              </a:solidFill>
              <a:latin typeface="Verdana" pitchFamily="34" charset="0"/>
            </a:endParaRPr>
          </a:p>
        </p:txBody>
      </p:sp>
      <p:sp>
        <p:nvSpPr>
          <p:cNvPr id="120835"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r>
              <a:rPr lang="en-US" sz="40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	Early Bangkok</a:t>
            </a:r>
            <a:br>
              <a:rPr lang="en-US" sz="2400" b="1">
                <a:solidFill>
                  <a:srgbClr val="928264"/>
                </a:solidFill>
                <a:effectLst>
                  <a:outerShdw blurRad="38100" dist="38100" dir="2700000" algn="tl">
                    <a:srgbClr val="FFFFFF"/>
                  </a:outerShdw>
                </a:effectLst>
                <a:latin typeface="Verdana" pitchFamily="34" charset="0"/>
              </a:rPr>
            </a:br>
            <a:endParaRPr lang="th-TH" sz="24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21858" name="Rectangle 2"/>
          <p:cNvSpPr>
            <a:spLocks noChangeArrowheads="1"/>
          </p:cNvSpPr>
          <p:nvPr>
            <p:ph type="body" idx="1"/>
          </p:nvPr>
        </p:nvSpPr>
        <p:spPr bwMode="auto">
          <a:xfrm>
            <a:off x="468313" y="1268413"/>
            <a:ext cx="8229600" cy="5113337"/>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1600" b="1">
                <a:solidFill>
                  <a:srgbClr val="D5BC61"/>
                </a:solidFill>
                <a:latin typeface="Verdana" pitchFamily="34" charset="0"/>
              </a:rPr>
              <a:t>	</a:t>
            </a:r>
            <a:r>
              <a:rPr lang="en-US" sz="2400" b="1" u="sng">
                <a:solidFill>
                  <a:srgbClr val="928264"/>
                </a:solidFill>
                <a:latin typeface="Verdana" pitchFamily="34" charset="0"/>
              </a:rPr>
              <a:t>Territorial Expansion</a:t>
            </a:r>
          </a:p>
          <a:p>
            <a:pPr>
              <a:lnSpc>
                <a:spcPct val="80000"/>
              </a:lnSpc>
              <a:buSzPct val="75000"/>
              <a:buFont typeface="Wingdings" pitchFamily="2" charset="2"/>
              <a:buNone/>
            </a:pPr>
            <a:endParaRPr lang="en-US" sz="2400" u="sng">
              <a:solidFill>
                <a:srgbClr val="928264"/>
              </a:solidFill>
              <a:latin typeface="Verdana" pitchFamily="34" charset="0"/>
            </a:endParaRPr>
          </a:p>
          <a:p>
            <a:pPr>
              <a:lnSpc>
                <a:spcPct val="80000"/>
              </a:lnSpc>
              <a:buSzPct val="75000"/>
              <a:buFont typeface="Wingdings" pitchFamily="2" charset="2"/>
              <a:buChar char="q"/>
            </a:pPr>
            <a:r>
              <a:rPr lang="en-US" sz="2000">
                <a:solidFill>
                  <a:srgbClr val="FFFF00"/>
                </a:solidFill>
                <a:latin typeface="Verdana" pitchFamily="34" charset="0"/>
              </a:rPr>
              <a:t>The chronicles of King Yodfa boasted: “</a:t>
            </a:r>
            <a:r>
              <a:rPr lang="en-US" sz="2000" i="1">
                <a:solidFill>
                  <a:srgbClr val="FFFF00"/>
                </a:solidFill>
                <a:latin typeface="Verdana" pitchFamily="34" charset="0"/>
              </a:rPr>
              <a:t>His kingdom was far more extensive than that of the former Kings of Ayudhaya”</a:t>
            </a:r>
          </a:p>
          <a:p>
            <a:pPr>
              <a:lnSpc>
                <a:spcPct val="80000"/>
              </a:lnSpc>
              <a:buSzPct val="75000"/>
              <a:buFont typeface="Wingdings" pitchFamily="2" charset="2"/>
              <a:buNone/>
            </a:pPr>
            <a:endParaRPr lang="en-US" sz="2000">
              <a:solidFill>
                <a:srgbClr val="FFFF00"/>
              </a:solidFill>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This age of </a:t>
            </a:r>
            <a:r>
              <a:rPr lang="en-US" sz="2000" i="1" u="sng">
                <a:solidFill>
                  <a:srgbClr val="D5BC61"/>
                </a:solidFill>
                <a:latin typeface="Verdana" pitchFamily="34" charset="0"/>
              </a:rPr>
              <a:t>disorder transformed</a:t>
            </a:r>
            <a:r>
              <a:rPr lang="en-US" sz="2000">
                <a:solidFill>
                  <a:srgbClr val="D5BC61"/>
                </a:solidFill>
                <a:latin typeface="Verdana" pitchFamily="34" charset="0"/>
              </a:rPr>
              <a:t> the </a:t>
            </a:r>
            <a:r>
              <a:rPr lang="en-US" sz="2000" i="1" u="sng">
                <a:solidFill>
                  <a:srgbClr val="D5BC61"/>
                </a:solidFill>
                <a:latin typeface="Verdana" pitchFamily="34" charset="0"/>
              </a:rPr>
              <a:t>human geography</a:t>
            </a:r>
            <a:r>
              <a:rPr lang="en-US" sz="2000">
                <a:solidFill>
                  <a:srgbClr val="D5BC61"/>
                </a:solidFill>
                <a:latin typeface="Verdana" pitchFamily="34" charset="0"/>
              </a:rPr>
              <a:t> of the Chaophraya basin</a:t>
            </a:r>
          </a:p>
          <a:p>
            <a:pPr>
              <a:lnSpc>
                <a:spcPct val="80000"/>
              </a:lnSpc>
              <a:buSzPct val="75000"/>
              <a:buFont typeface="Wingdings" pitchFamily="2" charset="2"/>
              <a:buNone/>
            </a:pPr>
            <a:r>
              <a:rPr lang="en-US" sz="2000">
                <a:solidFill>
                  <a:srgbClr val="D5BC61"/>
                </a:solidFill>
                <a:latin typeface="Verdana" pitchFamily="34" charset="0"/>
              </a:rPr>
              <a:t> </a:t>
            </a:r>
          </a:p>
          <a:p>
            <a:pPr>
              <a:lnSpc>
                <a:spcPct val="80000"/>
              </a:lnSpc>
              <a:buSzPct val="75000"/>
              <a:buFont typeface="Wingdings" pitchFamily="2" charset="2"/>
              <a:buChar char="q"/>
            </a:pPr>
            <a:r>
              <a:rPr lang="en-US" sz="2000">
                <a:solidFill>
                  <a:srgbClr val="D5BC61"/>
                </a:solidFill>
                <a:latin typeface="Verdana" pitchFamily="34" charset="0"/>
              </a:rPr>
              <a:t>Large numbers of the former population were carried away to Burma in1767</a:t>
            </a:r>
          </a:p>
          <a:p>
            <a:pPr>
              <a:lnSpc>
                <a:spcPct val="80000"/>
              </a:lnSpc>
              <a:buSzPct val="75000"/>
              <a:buFont typeface="Wingdings" pitchFamily="2" charset="2"/>
              <a:buNone/>
            </a:pPr>
            <a:endParaRPr lang="en-US" sz="2000">
              <a:solidFill>
                <a:srgbClr val="D5BC61"/>
              </a:solidFill>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Many fled during this and subsequent campaigns. </a:t>
            </a:r>
            <a:r>
              <a:rPr lang="en-US" sz="2000">
                <a:solidFill>
                  <a:srgbClr val="FFFF00"/>
                </a:solidFill>
                <a:latin typeface="Verdana" pitchFamily="34" charset="0"/>
              </a:rPr>
              <a:t>One purpose of Bangkok’s </a:t>
            </a:r>
            <a:r>
              <a:rPr lang="en-US" sz="2000" b="1">
                <a:solidFill>
                  <a:srgbClr val="FFFF00"/>
                </a:solidFill>
                <a:latin typeface="Verdana" pitchFamily="34" charset="0"/>
              </a:rPr>
              <a:t>military expansion</a:t>
            </a:r>
            <a:r>
              <a:rPr lang="en-US" sz="2000">
                <a:solidFill>
                  <a:srgbClr val="FFFF00"/>
                </a:solidFill>
                <a:latin typeface="Verdana" pitchFamily="34" charset="0"/>
              </a:rPr>
              <a:t> was to </a:t>
            </a:r>
            <a:r>
              <a:rPr lang="en-US" sz="2000" i="1" u="sng">
                <a:solidFill>
                  <a:srgbClr val="FFFF00"/>
                </a:solidFill>
                <a:latin typeface="Verdana" pitchFamily="34" charset="0"/>
              </a:rPr>
              <a:t>restock</a:t>
            </a:r>
            <a:r>
              <a:rPr lang="en-US" sz="2000" i="1" u="sng">
                <a:solidFill>
                  <a:srgbClr val="D5BC61"/>
                </a:solidFill>
                <a:latin typeface="Verdana" pitchFamily="34" charset="0"/>
              </a:rPr>
              <a:t> </a:t>
            </a:r>
            <a:r>
              <a:rPr lang="en-US" sz="2000" i="1" u="sng">
                <a:solidFill>
                  <a:srgbClr val="FFFF00"/>
                </a:solidFill>
                <a:latin typeface="Verdana" pitchFamily="34" charset="0"/>
              </a:rPr>
              <a:t>the population by forced resettlement</a:t>
            </a:r>
          </a:p>
          <a:p>
            <a:pPr>
              <a:lnSpc>
                <a:spcPct val="80000"/>
              </a:lnSpc>
              <a:buSzPct val="75000"/>
              <a:buFont typeface="Wingdings" pitchFamily="2" charset="2"/>
              <a:buNone/>
            </a:pPr>
            <a:endParaRPr lang="en-US" sz="2000" i="1" u="sng">
              <a:solidFill>
                <a:srgbClr val="D5BC61"/>
              </a:solidFill>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In the 1770s and 1780s, Taksin’s armies captured many thousands of Lanna, Yuan, Lao, Black Tai, and Khmer</a:t>
            </a:r>
          </a:p>
          <a:p>
            <a:pPr>
              <a:lnSpc>
                <a:spcPct val="80000"/>
              </a:lnSpc>
              <a:buSzPct val="75000"/>
              <a:buFont typeface="Wingdings" pitchFamily="2" charset="2"/>
              <a:buNone/>
            </a:pPr>
            <a:endParaRPr lang="en-US" sz="2000">
              <a:solidFill>
                <a:srgbClr val="D5BC61"/>
              </a:solidFill>
              <a:latin typeface="Verdana" pitchFamily="34" charset="0"/>
            </a:endParaRPr>
          </a:p>
        </p:txBody>
      </p:sp>
      <p:sp>
        <p:nvSpPr>
          <p:cNvPr id="121859"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r>
              <a:rPr lang="en-US" sz="40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	Early Bangkok</a:t>
            </a:r>
            <a:br>
              <a:rPr lang="en-US" sz="2400" b="1">
                <a:solidFill>
                  <a:srgbClr val="928264"/>
                </a:solidFill>
                <a:effectLst>
                  <a:outerShdw blurRad="38100" dist="38100" dir="2700000" algn="tl">
                    <a:srgbClr val="FFFFFF"/>
                  </a:outerShdw>
                </a:effectLst>
                <a:latin typeface="Verdana" pitchFamily="34" charset="0"/>
              </a:rPr>
            </a:br>
            <a:endParaRPr lang="th-TH" sz="24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22882" name="Rectangle 2"/>
          <p:cNvSpPr>
            <a:spLocks noChangeArrowheads="1"/>
          </p:cNvSpPr>
          <p:nvPr>
            <p:ph type="body" idx="1"/>
          </p:nvPr>
        </p:nvSpPr>
        <p:spPr bwMode="auto">
          <a:xfrm>
            <a:off x="468313" y="1268413"/>
            <a:ext cx="8229600" cy="5113337"/>
          </a:xfrm>
          <a:noFill/>
          <a:ln>
            <a:miter lim="800000"/>
            <a:headEnd/>
            <a:tailEnd/>
          </a:ln>
        </p:spPr>
        <p:txBody>
          <a:bodyPr vert="horz" wrap="square" lIns="91440" tIns="45720" rIns="91440" bIns="45720" numCol="1" anchor="t" anchorCtr="0" compatLnSpc="1">
            <a:prstTxWarp prst="textNoShape">
              <a:avLst/>
            </a:prstTxWarp>
          </a:bodyPr>
          <a:lstStyle/>
          <a:p>
            <a:pPr>
              <a:buSzPct val="75000"/>
              <a:buFont typeface="Wingdings" pitchFamily="2" charset="2"/>
              <a:buNone/>
            </a:pPr>
            <a:r>
              <a:rPr lang="en-US" sz="2000" b="1">
                <a:solidFill>
                  <a:srgbClr val="D5BC61"/>
                </a:solidFill>
                <a:latin typeface="Verdana" pitchFamily="34" charset="0"/>
              </a:rPr>
              <a:t>	</a:t>
            </a:r>
            <a:r>
              <a:rPr lang="en-US" sz="2000" b="1" u="sng">
                <a:solidFill>
                  <a:srgbClr val="928264"/>
                </a:solidFill>
                <a:latin typeface="Verdana" pitchFamily="34" charset="0"/>
              </a:rPr>
              <a:t>Territorial Expansion</a:t>
            </a:r>
          </a:p>
          <a:p>
            <a:pPr>
              <a:buSzPct val="75000"/>
              <a:buFont typeface="Wingdings" pitchFamily="2" charset="2"/>
              <a:buNone/>
            </a:pPr>
            <a:endParaRPr lang="en-US" sz="1800" u="sng">
              <a:solidFill>
                <a:srgbClr val="928264"/>
              </a:solidFill>
              <a:latin typeface="Verdana" pitchFamily="34" charset="0"/>
            </a:endParaRPr>
          </a:p>
          <a:p>
            <a:pPr>
              <a:buSzPct val="75000"/>
              <a:buFont typeface="Wingdings" pitchFamily="2" charset="2"/>
              <a:buChar char="q"/>
            </a:pPr>
            <a:r>
              <a:rPr lang="en-US" sz="2000">
                <a:solidFill>
                  <a:srgbClr val="D5BC61"/>
                </a:solidFill>
                <a:latin typeface="Verdana" pitchFamily="34" charset="0"/>
              </a:rPr>
              <a:t>The southern expeditions brought back several thousand Malays</a:t>
            </a:r>
            <a:endParaRPr lang="en-US" sz="2000" i="1">
              <a:solidFill>
                <a:srgbClr val="D5BC61"/>
              </a:solidFill>
              <a:latin typeface="Verdana" pitchFamily="34" charset="0"/>
            </a:endParaRPr>
          </a:p>
          <a:p>
            <a:pPr>
              <a:buSzPct val="75000"/>
              <a:buFont typeface="Wingdings" pitchFamily="2" charset="2"/>
              <a:buNone/>
            </a:pPr>
            <a:endParaRPr lang="en-US" sz="1800">
              <a:solidFill>
                <a:srgbClr val="D5BC61"/>
              </a:solidFill>
              <a:latin typeface="Verdana" pitchFamily="34" charset="0"/>
            </a:endParaRPr>
          </a:p>
          <a:p>
            <a:pPr>
              <a:buSzPct val="75000"/>
              <a:buFont typeface="Wingdings" pitchFamily="2" charset="2"/>
              <a:buChar char="q"/>
            </a:pPr>
            <a:r>
              <a:rPr lang="en-US" sz="2000">
                <a:solidFill>
                  <a:srgbClr val="D5BC61"/>
                </a:solidFill>
                <a:latin typeface="Verdana" pitchFamily="34" charset="0"/>
              </a:rPr>
              <a:t>30,000 to 40,000 Mons voluntarily migrated to Siam</a:t>
            </a:r>
          </a:p>
          <a:p>
            <a:pPr>
              <a:buSzPct val="75000"/>
              <a:buFont typeface="Wingdings" pitchFamily="2" charset="2"/>
              <a:buNone/>
            </a:pPr>
            <a:endParaRPr lang="en-US" sz="1800">
              <a:solidFill>
                <a:srgbClr val="D5BC61"/>
              </a:solidFill>
              <a:latin typeface="Verdana" pitchFamily="34" charset="0"/>
            </a:endParaRPr>
          </a:p>
          <a:p>
            <a:pPr>
              <a:buSzPct val="75000"/>
              <a:buFont typeface="Wingdings" pitchFamily="2" charset="2"/>
              <a:buChar char="q"/>
            </a:pPr>
            <a:r>
              <a:rPr lang="en-US" sz="2000">
                <a:solidFill>
                  <a:srgbClr val="FFFF00"/>
                </a:solidFill>
                <a:latin typeface="Verdana" pitchFamily="34" charset="0"/>
              </a:rPr>
              <a:t>Some of these people were resettled around Bangkok and employed </a:t>
            </a:r>
            <a:r>
              <a:rPr lang="en-US" sz="2000" i="1" u="sng">
                <a:solidFill>
                  <a:srgbClr val="FFFF00"/>
                </a:solidFill>
                <a:latin typeface="Verdana" pitchFamily="34" charset="0"/>
              </a:rPr>
              <a:t>to build the new capital</a:t>
            </a:r>
            <a:r>
              <a:rPr lang="en-US" sz="2000">
                <a:solidFill>
                  <a:srgbClr val="FFFF00"/>
                </a:solidFill>
                <a:latin typeface="Verdana" pitchFamily="34" charset="0"/>
              </a:rPr>
              <a:t>.</a:t>
            </a:r>
            <a:r>
              <a:rPr lang="en-US" sz="2000">
                <a:solidFill>
                  <a:srgbClr val="D5BC61"/>
                </a:solidFill>
                <a:latin typeface="Verdana" pitchFamily="34" charset="0"/>
              </a:rPr>
              <a:t> Some were resettled around the central plain to increase its capacity for </a:t>
            </a:r>
            <a:r>
              <a:rPr lang="en-US" sz="2000" i="1" u="sng">
                <a:solidFill>
                  <a:srgbClr val="D5BC61"/>
                </a:solidFill>
                <a:latin typeface="Verdana" pitchFamily="34" charset="0"/>
              </a:rPr>
              <a:t>growing rice</a:t>
            </a:r>
            <a:r>
              <a:rPr lang="en-US" sz="2000">
                <a:solidFill>
                  <a:srgbClr val="D5BC61"/>
                </a:solidFill>
                <a:latin typeface="Verdana" pitchFamily="34" charset="0"/>
              </a:rPr>
              <a:t>. Others were placed on the </a:t>
            </a:r>
            <a:r>
              <a:rPr lang="en-US" sz="2000" i="1" u="sng">
                <a:solidFill>
                  <a:srgbClr val="D5BC61"/>
                </a:solidFill>
                <a:latin typeface="Verdana" pitchFamily="34" charset="0"/>
              </a:rPr>
              <a:t>Khorat Plateau</a:t>
            </a:r>
            <a:r>
              <a:rPr lang="en-US" sz="2000">
                <a:solidFill>
                  <a:srgbClr val="D5BC61"/>
                </a:solidFill>
                <a:latin typeface="Verdana" pitchFamily="34" charset="0"/>
              </a:rPr>
              <a:t> to collect the forest product demanded in </a:t>
            </a:r>
            <a:r>
              <a:rPr lang="en-US" sz="2000" i="1" u="sng">
                <a:solidFill>
                  <a:srgbClr val="D5BC61"/>
                </a:solidFill>
                <a:latin typeface="Verdana" pitchFamily="34" charset="0"/>
              </a:rPr>
              <a:t>trade to China</a:t>
            </a:r>
          </a:p>
          <a:p>
            <a:pPr>
              <a:buSzPct val="75000"/>
              <a:buFont typeface="Wingdings" pitchFamily="2" charset="2"/>
              <a:buNone/>
            </a:pPr>
            <a:endParaRPr lang="en-US" sz="2000">
              <a:solidFill>
                <a:srgbClr val="D5BC61"/>
              </a:solidFill>
              <a:latin typeface="Verdana" pitchFamily="34" charset="0"/>
            </a:endParaRPr>
          </a:p>
          <a:p>
            <a:pPr>
              <a:buSzPct val="75000"/>
              <a:buFont typeface="Wingdings" pitchFamily="2" charset="2"/>
              <a:buNone/>
            </a:pPr>
            <a:endParaRPr lang="en-US" sz="2000">
              <a:solidFill>
                <a:srgbClr val="D5BC61"/>
              </a:solidFill>
              <a:latin typeface="Verdana" pitchFamily="34" charset="0"/>
            </a:endParaRPr>
          </a:p>
        </p:txBody>
      </p:sp>
      <p:sp>
        <p:nvSpPr>
          <p:cNvPr id="122883"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r>
              <a:rPr lang="en-US" sz="40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	Early Bangkok</a:t>
            </a:r>
            <a:br>
              <a:rPr lang="en-US" sz="2400" b="1">
                <a:solidFill>
                  <a:srgbClr val="928264"/>
                </a:solidFill>
                <a:effectLst>
                  <a:outerShdw blurRad="38100" dist="38100" dir="2700000" algn="tl">
                    <a:srgbClr val="FFFFFF"/>
                  </a:outerShdw>
                </a:effectLst>
                <a:latin typeface="Verdana" pitchFamily="34" charset="0"/>
              </a:rPr>
            </a:br>
            <a:endParaRPr lang="th-TH" sz="24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23906" name="Rectangle 2"/>
          <p:cNvSpPr>
            <a:spLocks noChangeArrowheads="1"/>
          </p:cNvSpPr>
          <p:nvPr>
            <p:ph type="body" idx="1"/>
          </p:nvPr>
        </p:nvSpPr>
        <p:spPr bwMode="auto">
          <a:xfrm>
            <a:off x="468313" y="1268413"/>
            <a:ext cx="8229600" cy="5113337"/>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1400" b="1">
                <a:solidFill>
                  <a:srgbClr val="D5BC61"/>
                </a:solidFill>
                <a:latin typeface="Verdana" pitchFamily="34" charset="0"/>
              </a:rPr>
              <a:t>	</a:t>
            </a:r>
            <a:r>
              <a:rPr lang="en-US" sz="1800" b="1" u="sng">
                <a:solidFill>
                  <a:srgbClr val="928264"/>
                </a:solidFill>
                <a:latin typeface="Verdana" pitchFamily="34" charset="0"/>
              </a:rPr>
              <a:t>Gaining Power</a:t>
            </a:r>
          </a:p>
          <a:p>
            <a:pPr>
              <a:lnSpc>
                <a:spcPct val="80000"/>
              </a:lnSpc>
              <a:buSzPct val="75000"/>
              <a:buFont typeface="Wingdings" pitchFamily="2" charset="2"/>
              <a:buNone/>
            </a:pPr>
            <a:endParaRPr lang="en-US" sz="1800" u="sng">
              <a:solidFill>
                <a:srgbClr val="928264"/>
              </a:solidFill>
              <a:latin typeface="Verdana" pitchFamily="34" charset="0"/>
            </a:endParaRPr>
          </a:p>
          <a:p>
            <a:pPr>
              <a:lnSpc>
                <a:spcPct val="80000"/>
              </a:lnSpc>
              <a:buSzPct val="75000"/>
              <a:buFont typeface="Wingdings" pitchFamily="2" charset="2"/>
              <a:buChar char="q"/>
            </a:pPr>
            <a:r>
              <a:rPr lang="en-US" sz="1800">
                <a:solidFill>
                  <a:srgbClr val="FFFF00"/>
                </a:solidFill>
                <a:latin typeface="Verdana" pitchFamily="34" charset="0"/>
              </a:rPr>
              <a:t>The emergence of an aristocracy of </a:t>
            </a:r>
            <a:r>
              <a:rPr lang="en-US" sz="1800" i="1" u="sng">
                <a:solidFill>
                  <a:srgbClr val="FFFF00"/>
                </a:solidFill>
                <a:latin typeface="Verdana" pitchFamily="34" charset="0"/>
              </a:rPr>
              <a:t>great households</a:t>
            </a:r>
            <a:r>
              <a:rPr lang="en-US" sz="1800">
                <a:solidFill>
                  <a:srgbClr val="FFFF00"/>
                </a:solidFill>
                <a:latin typeface="Verdana" pitchFamily="34" charset="0"/>
              </a:rPr>
              <a:t> now came to </a:t>
            </a:r>
            <a:r>
              <a:rPr lang="en-US" sz="1800" i="1" u="sng">
                <a:solidFill>
                  <a:srgbClr val="FFFF00"/>
                </a:solidFill>
                <a:latin typeface="Verdana" pitchFamily="34" charset="0"/>
              </a:rPr>
              <a:t>fruition</a:t>
            </a:r>
          </a:p>
          <a:p>
            <a:pPr>
              <a:lnSpc>
                <a:spcPct val="80000"/>
              </a:lnSpc>
              <a:buSzPct val="75000"/>
              <a:buFont typeface="Wingdings" pitchFamily="2" charset="2"/>
              <a:buNone/>
            </a:pPr>
            <a:endParaRPr lang="en-US" sz="1800">
              <a:solidFill>
                <a:srgbClr val="FFFF00"/>
              </a:solidFill>
              <a:latin typeface="Verdana" pitchFamily="34" charset="0"/>
            </a:endParaRPr>
          </a:p>
          <a:p>
            <a:pPr>
              <a:lnSpc>
                <a:spcPct val="80000"/>
              </a:lnSpc>
              <a:buSzPct val="75000"/>
              <a:buFont typeface="Wingdings" pitchFamily="2" charset="2"/>
              <a:buChar char="q"/>
            </a:pPr>
            <a:r>
              <a:rPr lang="en-US" sz="1800" b="1" i="1">
                <a:solidFill>
                  <a:srgbClr val="D5BC61"/>
                </a:solidFill>
                <a:latin typeface="Verdana" pitchFamily="34" charset="0"/>
              </a:rPr>
              <a:t>Taksin</a:t>
            </a:r>
            <a:r>
              <a:rPr lang="en-US" sz="1800">
                <a:solidFill>
                  <a:srgbClr val="D5BC61"/>
                </a:solidFill>
                <a:latin typeface="Verdana" pitchFamily="34" charset="0"/>
              </a:rPr>
              <a:t> </a:t>
            </a:r>
            <a:r>
              <a:rPr lang="en-US" sz="1800" i="1" u="sng">
                <a:solidFill>
                  <a:srgbClr val="D5BC61"/>
                </a:solidFill>
                <a:latin typeface="Verdana" pitchFamily="34" charset="0"/>
              </a:rPr>
              <a:t>crushed</a:t>
            </a:r>
            <a:r>
              <a:rPr lang="en-US" sz="1800">
                <a:solidFill>
                  <a:srgbClr val="D5BC61"/>
                </a:solidFill>
                <a:latin typeface="Verdana" pitchFamily="34" charset="0"/>
              </a:rPr>
              <a:t> the local leaders who </a:t>
            </a:r>
            <a:r>
              <a:rPr lang="en-US" sz="1800" i="1" u="sng">
                <a:solidFill>
                  <a:srgbClr val="D5BC61"/>
                </a:solidFill>
                <a:latin typeface="Verdana" pitchFamily="34" charset="0"/>
              </a:rPr>
              <a:t>defied him</a:t>
            </a:r>
            <a:r>
              <a:rPr lang="en-US" sz="1800">
                <a:solidFill>
                  <a:srgbClr val="D5BC61"/>
                </a:solidFill>
                <a:latin typeface="Verdana" pitchFamily="34" charset="0"/>
              </a:rPr>
              <a:t>, but </a:t>
            </a:r>
            <a:r>
              <a:rPr lang="en-US" sz="1800" i="1" u="sng">
                <a:solidFill>
                  <a:srgbClr val="D5BC61"/>
                </a:solidFill>
                <a:latin typeface="Verdana" pitchFamily="34" charset="0"/>
              </a:rPr>
              <a:t>confirmed</a:t>
            </a:r>
            <a:r>
              <a:rPr lang="en-US" sz="1800">
                <a:solidFill>
                  <a:srgbClr val="D5BC61"/>
                </a:solidFill>
                <a:latin typeface="Verdana" pitchFamily="34" charset="0"/>
              </a:rPr>
              <a:t> those who gave him </a:t>
            </a:r>
            <a:r>
              <a:rPr lang="en-US" sz="1800" i="1" u="sng">
                <a:solidFill>
                  <a:srgbClr val="D5BC61"/>
                </a:solidFill>
                <a:latin typeface="Verdana" pitchFamily="34" charset="0"/>
              </a:rPr>
              <a:t>support</a:t>
            </a:r>
            <a:r>
              <a:rPr lang="en-US" sz="1800">
                <a:solidFill>
                  <a:srgbClr val="D5BC61"/>
                </a:solidFill>
                <a:latin typeface="Verdana" pitchFamily="34" charset="0"/>
              </a:rPr>
              <a:t>, and </a:t>
            </a:r>
            <a:r>
              <a:rPr lang="en-US" sz="1800" i="1" u="sng">
                <a:solidFill>
                  <a:srgbClr val="D5BC61"/>
                </a:solidFill>
                <a:latin typeface="Verdana" pitchFamily="34" charset="0"/>
              </a:rPr>
              <a:t>interfered little</a:t>
            </a:r>
            <a:r>
              <a:rPr lang="en-US" sz="1800">
                <a:solidFill>
                  <a:srgbClr val="D5BC61"/>
                </a:solidFill>
                <a:latin typeface="Verdana" pitchFamily="34" charset="0"/>
              </a:rPr>
              <a:t> in their affairs</a:t>
            </a:r>
          </a:p>
          <a:p>
            <a:pPr>
              <a:lnSpc>
                <a:spcPct val="80000"/>
              </a:lnSpc>
              <a:buSzPct val="75000"/>
              <a:buFont typeface="Wingdings" pitchFamily="2" charset="2"/>
              <a:buNone/>
            </a:pPr>
            <a:endParaRPr lang="en-US" sz="1600">
              <a:solidFill>
                <a:srgbClr val="D5BC61"/>
              </a:solidFill>
              <a:latin typeface="Verdana" pitchFamily="34" charset="0"/>
            </a:endParaRPr>
          </a:p>
          <a:p>
            <a:pPr>
              <a:lnSpc>
                <a:spcPct val="80000"/>
              </a:lnSpc>
              <a:buSzPct val="75000"/>
              <a:buFont typeface="Wingdings" pitchFamily="2" charset="2"/>
              <a:buChar char="q"/>
            </a:pPr>
            <a:r>
              <a:rPr lang="en-US" sz="1800">
                <a:solidFill>
                  <a:srgbClr val="FFFF00"/>
                </a:solidFill>
                <a:latin typeface="Verdana" pitchFamily="34" charset="0"/>
              </a:rPr>
              <a:t>These provincial families soon became </a:t>
            </a:r>
            <a:r>
              <a:rPr lang="en-US" sz="1800" i="1" u="sng">
                <a:solidFill>
                  <a:srgbClr val="FFFF00"/>
                </a:solidFill>
                <a:latin typeface="Verdana" pitchFamily="34" charset="0"/>
              </a:rPr>
              <a:t>hereditary.</a:t>
            </a:r>
            <a:r>
              <a:rPr lang="en-US" sz="1800" i="1" u="sng">
                <a:solidFill>
                  <a:srgbClr val="D5BC61"/>
                </a:solidFill>
                <a:latin typeface="Verdana" pitchFamily="34" charset="0"/>
              </a:rPr>
              <a:t> </a:t>
            </a:r>
          </a:p>
          <a:p>
            <a:pPr lvl="1">
              <a:lnSpc>
                <a:spcPct val="80000"/>
              </a:lnSpc>
              <a:buSzPct val="75000"/>
              <a:buFont typeface="Wingdings" pitchFamily="2" charset="2"/>
              <a:buChar char="v"/>
            </a:pPr>
            <a:r>
              <a:rPr lang="en-US" sz="1600">
                <a:solidFill>
                  <a:srgbClr val="D5BC61"/>
                </a:solidFill>
                <a:latin typeface="Verdana" pitchFamily="34" charset="0"/>
              </a:rPr>
              <a:t>In their locality these rulers </a:t>
            </a:r>
            <a:r>
              <a:rPr lang="en-US" sz="1600" i="1" u="sng">
                <a:solidFill>
                  <a:srgbClr val="D5BC61"/>
                </a:solidFill>
                <a:latin typeface="Verdana" pitchFamily="34" charset="0"/>
              </a:rPr>
              <a:t>acted like little monarchs</a:t>
            </a:r>
            <a:r>
              <a:rPr lang="en-US" sz="1600">
                <a:solidFill>
                  <a:srgbClr val="D5BC61"/>
                </a:solidFill>
                <a:latin typeface="Verdana" pitchFamily="34" charset="0"/>
              </a:rPr>
              <a:t>; building </a:t>
            </a:r>
            <a:r>
              <a:rPr lang="en-US" sz="1600" i="1" u="sng">
                <a:solidFill>
                  <a:srgbClr val="D5BC61"/>
                </a:solidFill>
                <a:latin typeface="Verdana" pitchFamily="34" charset="0"/>
              </a:rPr>
              <a:t>wat</a:t>
            </a:r>
            <a:r>
              <a:rPr lang="en-US" sz="1600">
                <a:solidFill>
                  <a:srgbClr val="D5BC61"/>
                </a:solidFill>
                <a:latin typeface="Verdana" pitchFamily="34" charset="0"/>
              </a:rPr>
              <a:t> (temple), appointing abbots, leading rituals, appropriating manpower, and monopolizing trade. “The ruler was </a:t>
            </a:r>
            <a:r>
              <a:rPr lang="en-US" sz="1600" b="1" i="1">
                <a:solidFill>
                  <a:srgbClr val="D5BC61"/>
                </a:solidFill>
                <a:latin typeface="Verdana" pitchFamily="34" charset="0"/>
              </a:rPr>
              <a:t>a petty king</a:t>
            </a:r>
            <a:r>
              <a:rPr lang="en-US" sz="1600">
                <a:solidFill>
                  <a:srgbClr val="D5BC61"/>
                </a:solidFill>
                <a:latin typeface="Verdana" pitchFamily="34" charset="0"/>
              </a:rPr>
              <a:t>”</a:t>
            </a:r>
          </a:p>
          <a:p>
            <a:pPr>
              <a:lnSpc>
                <a:spcPct val="80000"/>
              </a:lnSpc>
              <a:buSzPct val="75000"/>
              <a:buFont typeface="Wingdings" pitchFamily="2" charset="2"/>
              <a:buNone/>
            </a:pPr>
            <a:endParaRPr lang="en-US" sz="1800">
              <a:solidFill>
                <a:srgbClr val="D5BC61"/>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At the centre, </a:t>
            </a:r>
            <a:r>
              <a:rPr lang="en-US" sz="1800" i="1" u="sng">
                <a:solidFill>
                  <a:srgbClr val="D5BC61"/>
                </a:solidFill>
                <a:latin typeface="Verdana" pitchFamily="34" charset="0"/>
              </a:rPr>
              <a:t>Yodfa</a:t>
            </a:r>
            <a:r>
              <a:rPr lang="en-US" sz="1800">
                <a:solidFill>
                  <a:srgbClr val="D5BC61"/>
                </a:solidFill>
                <a:latin typeface="Verdana" pitchFamily="34" charset="0"/>
              </a:rPr>
              <a:t> made no pretence of </a:t>
            </a:r>
            <a:r>
              <a:rPr lang="en-US" sz="1800" i="1" u="sng">
                <a:solidFill>
                  <a:srgbClr val="D5BC61"/>
                </a:solidFill>
                <a:latin typeface="Verdana" pitchFamily="34" charset="0"/>
              </a:rPr>
              <a:t>claiming</a:t>
            </a:r>
            <a:r>
              <a:rPr lang="en-US" sz="1800">
                <a:solidFill>
                  <a:srgbClr val="D5BC61"/>
                </a:solidFill>
                <a:latin typeface="Verdana" pitchFamily="34" charset="0"/>
              </a:rPr>
              <a:t> the old </a:t>
            </a:r>
            <a:r>
              <a:rPr lang="en-US" sz="1800" i="1" u="sng">
                <a:solidFill>
                  <a:srgbClr val="D5BC61"/>
                </a:solidFill>
                <a:latin typeface="Verdana" pitchFamily="34" charset="0"/>
              </a:rPr>
              <a:t>royal blood</a:t>
            </a:r>
          </a:p>
          <a:p>
            <a:pPr lvl="1">
              <a:lnSpc>
                <a:spcPct val="80000"/>
              </a:lnSpc>
              <a:buSzPct val="75000"/>
              <a:buFont typeface="Wingdings" pitchFamily="2" charset="2"/>
              <a:buChar char="v"/>
            </a:pPr>
            <a:r>
              <a:rPr lang="en-US" sz="1600">
                <a:solidFill>
                  <a:srgbClr val="D5BC61"/>
                </a:solidFill>
                <a:latin typeface="Verdana" pitchFamily="34" charset="0"/>
              </a:rPr>
              <a:t>The new dynasty had been created by nobles who over the past century had been seeking ways to constrain the monarchy</a:t>
            </a:r>
          </a:p>
        </p:txBody>
      </p:sp>
      <p:sp>
        <p:nvSpPr>
          <p:cNvPr id="123907"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r>
              <a:rPr lang="en-US" sz="40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	Early Bangkok</a:t>
            </a:r>
            <a:br>
              <a:rPr lang="en-US" sz="2400" b="1">
                <a:solidFill>
                  <a:srgbClr val="928264"/>
                </a:solidFill>
                <a:effectLst>
                  <a:outerShdw blurRad="38100" dist="38100" dir="2700000" algn="tl">
                    <a:srgbClr val="FFFFFF"/>
                  </a:outerShdw>
                </a:effectLst>
                <a:latin typeface="Verdana" pitchFamily="34" charset="0"/>
              </a:rPr>
            </a:br>
            <a:endParaRPr lang="th-TH" sz="24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24930" name="Rectangle 2"/>
          <p:cNvSpPr>
            <a:spLocks noChangeArrowheads="1"/>
          </p:cNvSpPr>
          <p:nvPr>
            <p:ph type="body" idx="1"/>
          </p:nvPr>
        </p:nvSpPr>
        <p:spPr bwMode="auto">
          <a:xfrm>
            <a:off x="468313" y="1268413"/>
            <a:ext cx="8229600" cy="5113337"/>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1600" b="1">
                <a:solidFill>
                  <a:srgbClr val="D5BC61"/>
                </a:solidFill>
                <a:latin typeface="Verdana" pitchFamily="34" charset="0"/>
              </a:rPr>
              <a:t>	</a:t>
            </a:r>
            <a:r>
              <a:rPr lang="en-US" sz="2000" b="1" u="sng">
                <a:solidFill>
                  <a:srgbClr val="928264"/>
                </a:solidFill>
                <a:latin typeface="Verdana" pitchFamily="34" charset="0"/>
              </a:rPr>
              <a:t>Gaining Power</a:t>
            </a:r>
          </a:p>
          <a:p>
            <a:pPr>
              <a:lnSpc>
                <a:spcPct val="80000"/>
              </a:lnSpc>
              <a:buSzPct val="75000"/>
              <a:buFont typeface="Wingdings" pitchFamily="2" charset="2"/>
              <a:buNone/>
            </a:pPr>
            <a:endParaRPr lang="en-US" sz="1800" u="sng">
              <a:solidFill>
                <a:srgbClr val="928264"/>
              </a:solidFill>
              <a:latin typeface="Verdana" pitchFamily="34" charset="0"/>
            </a:endParaRPr>
          </a:p>
          <a:p>
            <a:pPr>
              <a:lnSpc>
                <a:spcPct val="80000"/>
              </a:lnSpc>
              <a:buSzPct val="75000"/>
              <a:buFont typeface="Wingdings" pitchFamily="2" charset="2"/>
              <a:buChar char="q"/>
            </a:pPr>
            <a:r>
              <a:rPr lang="en-US" sz="2000">
                <a:solidFill>
                  <a:srgbClr val="FFFF00"/>
                </a:solidFill>
                <a:latin typeface="Verdana" pitchFamily="34" charset="0"/>
              </a:rPr>
              <a:t>The king was </a:t>
            </a:r>
            <a:r>
              <a:rPr lang="en-US" sz="2000" i="1" u="sng">
                <a:solidFill>
                  <a:srgbClr val="FFFF00"/>
                </a:solidFill>
                <a:latin typeface="Verdana" pitchFamily="34" charset="0"/>
              </a:rPr>
              <a:t>first made into a king</a:t>
            </a:r>
            <a:r>
              <a:rPr lang="en-US" sz="2000">
                <a:solidFill>
                  <a:srgbClr val="FFFF00"/>
                </a:solidFill>
                <a:latin typeface="Verdana" pitchFamily="34" charset="0"/>
              </a:rPr>
              <a:t> by the magic of the </a:t>
            </a:r>
            <a:r>
              <a:rPr lang="en-US" sz="2000" i="1" u="sng">
                <a:solidFill>
                  <a:srgbClr val="FFFF00"/>
                </a:solidFill>
                <a:latin typeface="Verdana" pitchFamily="34" charset="0"/>
              </a:rPr>
              <a:t>Brahmans</a:t>
            </a:r>
            <a:r>
              <a:rPr lang="en-US" sz="2000">
                <a:solidFill>
                  <a:srgbClr val="FFFF00"/>
                </a:solidFill>
                <a:latin typeface="Verdana" pitchFamily="34" charset="0"/>
              </a:rPr>
              <a:t>, and then each </a:t>
            </a:r>
            <a:r>
              <a:rPr lang="en-US" sz="2000" i="1" u="sng">
                <a:solidFill>
                  <a:srgbClr val="FFFF00"/>
                </a:solidFill>
                <a:latin typeface="Verdana" pitchFamily="34" charset="0"/>
              </a:rPr>
              <a:t>minister presented</a:t>
            </a:r>
            <a:r>
              <a:rPr lang="en-US" sz="2000">
                <a:solidFill>
                  <a:srgbClr val="FFFF00"/>
                </a:solidFill>
                <a:latin typeface="Verdana" pitchFamily="34" charset="0"/>
              </a:rPr>
              <a:t> to him the </a:t>
            </a:r>
            <a:r>
              <a:rPr lang="en-US" sz="2000" i="1" u="sng">
                <a:solidFill>
                  <a:srgbClr val="FFFF00"/>
                </a:solidFill>
                <a:latin typeface="Verdana" pitchFamily="34" charset="0"/>
              </a:rPr>
              <a:t>territories</a:t>
            </a:r>
            <a:r>
              <a:rPr lang="en-US" sz="2000">
                <a:solidFill>
                  <a:srgbClr val="FFFF00"/>
                </a:solidFill>
                <a:latin typeface="Verdana" pitchFamily="34" charset="0"/>
              </a:rPr>
              <a:t>, people, weapons, and other equipment of his minister</a:t>
            </a:r>
          </a:p>
          <a:p>
            <a:pPr>
              <a:lnSpc>
                <a:spcPct val="80000"/>
              </a:lnSpc>
              <a:buSzPct val="75000"/>
              <a:buFont typeface="Wingdings" pitchFamily="2" charset="2"/>
              <a:buNone/>
            </a:pPr>
            <a:endParaRPr lang="en-US" sz="1800">
              <a:solidFill>
                <a:srgbClr val="FFFF00"/>
              </a:solidFill>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These great families rose rapidly in the new era.</a:t>
            </a:r>
          </a:p>
          <a:p>
            <a:pPr lvl="1">
              <a:lnSpc>
                <a:spcPct val="80000"/>
              </a:lnSpc>
              <a:buSzPct val="75000"/>
              <a:buFont typeface="Wingdings" pitchFamily="2" charset="2"/>
              <a:buChar char="v"/>
            </a:pPr>
            <a:r>
              <a:rPr lang="en-US" sz="1800">
                <a:solidFill>
                  <a:srgbClr val="D5BC61"/>
                </a:solidFill>
                <a:latin typeface="Verdana" pitchFamily="34" charset="0"/>
              </a:rPr>
              <a:t>A few rose through </a:t>
            </a:r>
            <a:r>
              <a:rPr lang="en-US" sz="1800" i="1" u="sng">
                <a:solidFill>
                  <a:srgbClr val="D5BC61"/>
                </a:solidFill>
                <a:latin typeface="Verdana" pitchFamily="34" charset="0"/>
              </a:rPr>
              <a:t>military</a:t>
            </a:r>
            <a:r>
              <a:rPr lang="en-US" sz="1800">
                <a:solidFill>
                  <a:srgbClr val="D5BC61"/>
                </a:solidFill>
                <a:latin typeface="Verdana" pitchFamily="34" charset="0"/>
              </a:rPr>
              <a:t> achievement</a:t>
            </a:r>
          </a:p>
          <a:p>
            <a:pPr lvl="1">
              <a:lnSpc>
                <a:spcPct val="80000"/>
              </a:lnSpc>
              <a:buSzPct val="75000"/>
              <a:buFont typeface="Wingdings" pitchFamily="2" charset="2"/>
              <a:buChar char="v"/>
            </a:pPr>
            <a:r>
              <a:rPr lang="en-US" sz="1800">
                <a:solidFill>
                  <a:srgbClr val="D5BC61"/>
                </a:solidFill>
                <a:latin typeface="Verdana" pitchFamily="34" charset="0"/>
              </a:rPr>
              <a:t>Some monopolized the powerful </a:t>
            </a:r>
            <a:r>
              <a:rPr lang="en-US" sz="1800" i="1" u="sng">
                <a:solidFill>
                  <a:srgbClr val="D5BC61"/>
                </a:solidFill>
                <a:latin typeface="Verdana" pitchFamily="34" charset="0"/>
              </a:rPr>
              <a:t>central administration</a:t>
            </a:r>
          </a:p>
          <a:p>
            <a:pPr lvl="1">
              <a:lnSpc>
                <a:spcPct val="80000"/>
              </a:lnSpc>
              <a:buSzPct val="75000"/>
              <a:buFont typeface="Wingdings" pitchFamily="2" charset="2"/>
              <a:buChar char="v"/>
            </a:pPr>
            <a:r>
              <a:rPr lang="en-US" sz="1800">
                <a:solidFill>
                  <a:srgbClr val="D5BC61"/>
                </a:solidFill>
                <a:latin typeface="Verdana" pitchFamily="34" charset="0"/>
              </a:rPr>
              <a:t>They </a:t>
            </a:r>
            <a:r>
              <a:rPr lang="en-US" sz="1800" i="1" u="sng">
                <a:solidFill>
                  <a:srgbClr val="D5BC61"/>
                </a:solidFill>
                <a:latin typeface="Verdana" pitchFamily="34" charset="0"/>
              </a:rPr>
              <a:t>intermarried</a:t>
            </a:r>
            <a:r>
              <a:rPr lang="en-US" sz="1800">
                <a:solidFill>
                  <a:srgbClr val="D5BC61"/>
                </a:solidFill>
                <a:latin typeface="Verdana" pitchFamily="34" charset="0"/>
              </a:rPr>
              <a:t> with one another and the Chakri family</a:t>
            </a:r>
          </a:p>
          <a:p>
            <a:pPr lvl="1">
              <a:lnSpc>
                <a:spcPct val="80000"/>
              </a:lnSpc>
              <a:buSzPct val="75000"/>
              <a:buFont typeface="Wingdings" pitchFamily="2" charset="2"/>
              <a:buNone/>
            </a:pPr>
            <a:endParaRPr lang="en-US" sz="1800">
              <a:solidFill>
                <a:srgbClr val="D5BC61"/>
              </a:solidFill>
              <a:latin typeface="Verdana" pitchFamily="34" charset="0"/>
            </a:endParaRPr>
          </a:p>
          <a:p>
            <a:pPr>
              <a:lnSpc>
                <a:spcPct val="80000"/>
              </a:lnSpc>
              <a:buSzPct val="75000"/>
              <a:buFont typeface="Wingdings" pitchFamily="2" charset="2"/>
              <a:buChar char="q"/>
            </a:pPr>
            <a:r>
              <a:rPr lang="en-US" sz="2000">
                <a:solidFill>
                  <a:srgbClr val="FFFF00"/>
                </a:solidFill>
                <a:latin typeface="Verdana" pitchFamily="34" charset="0"/>
              </a:rPr>
              <a:t>They participated in the </a:t>
            </a:r>
            <a:r>
              <a:rPr lang="en-US" sz="2000" i="1" u="sng">
                <a:solidFill>
                  <a:srgbClr val="FFFF00"/>
                </a:solidFill>
                <a:latin typeface="Verdana" pitchFamily="34" charset="0"/>
              </a:rPr>
              <a:t>revival of the commercial economy</a:t>
            </a:r>
            <a:endParaRPr lang="en-US" sz="2000" i="1" u="sng">
              <a:solidFill>
                <a:srgbClr val="D5BC61"/>
              </a:solidFill>
              <a:latin typeface="Verdana" pitchFamily="34" charset="0"/>
            </a:endParaRPr>
          </a:p>
          <a:p>
            <a:pPr>
              <a:lnSpc>
                <a:spcPct val="80000"/>
              </a:lnSpc>
              <a:buSzPct val="75000"/>
              <a:buFont typeface="Wingdings" pitchFamily="2" charset="2"/>
              <a:buNone/>
            </a:pPr>
            <a:endParaRPr lang="en-US" sz="1800">
              <a:solidFill>
                <a:srgbClr val="D5BC61"/>
              </a:solidFill>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“Some became almost as </a:t>
            </a:r>
            <a:r>
              <a:rPr lang="en-US" sz="2000" i="1" u="sng">
                <a:solidFill>
                  <a:srgbClr val="D5BC61"/>
                </a:solidFill>
                <a:latin typeface="Verdana" pitchFamily="34" charset="0"/>
              </a:rPr>
              <a:t>spendlid</a:t>
            </a:r>
            <a:r>
              <a:rPr lang="en-US" sz="2000">
                <a:solidFill>
                  <a:srgbClr val="D5BC61"/>
                </a:solidFill>
                <a:latin typeface="Verdana" pitchFamily="34" charset="0"/>
              </a:rPr>
              <a:t> as the </a:t>
            </a:r>
            <a:r>
              <a:rPr lang="en-US" sz="2000" i="1" u="sng">
                <a:solidFill>
                  <a:srgbClr val="D5BC61"/>
                </a:solidFill>
                <a:latin typeface="Verdana" pitchFamily="34" charset="0"/>
              </a:rPr>
              <a:t>ruling family</a:t>
            </a:r>
            <a:r>
              <a:rPr lang="en-US" sz="2000">
                <a:solidFill>
                  <a:srgbClr val="D5BC61"/>
                </a:solidFill>
                <a:latin typeface="Verdana" pitchFamily="34" charset="0"/>
              </a:rPr>
              <a:t> itself, in particular the </a:t>
            </a:r>
            <a:r>
              <a:rPr lang="en-US" sz="2000" i="1" u="sng">
                <a:solidFill>
                  <a:srgbClr val="D5BC61"/>
                </a:solidFill>
                <a:latin typeface="Verdana" pitchFamily="34" charset="0"/>
              </a:rPr>
              <a:t>Bunnag family</a:t>
            </a:r>
            <a:r>
              <a:rPr lang="en-US" sz="2000">
                <a:solidFill>
                  <a:srgbClr val="D5BC61"/>
                </a:solidFill>
                <a:latin typeface="Verdana" pitchFamily="34" charset="0"/>
              </a:rPr>
              <a:t>” </a:t>
            </a:r>
          </a:p>
          <a:p>
            <a:pPr lvl="1">
              <a:lnSpc>
                <a:spcPct val="80000"/>
              </a:lnSpc>
              <a:buSzPct val="75000"/>
              <a:buFont typeface="Wingdings" pitchFamily="2" charset="2"/>
              <a:buChar char="v"/>
            </a:pPr>
            <a:r>
              <a:rPr lang="en-US" sz="1800">
                <a:solidFill>
                  <a:srgbClr val="D5BC61"/>
                </a:solidFill>
                <a:latin typeface="Verdana" pitchFamily="34" charset="0"/>
              </a:rPr>
              <a:t>whose roots went back to Persian immigrants in the 17</a:t>
            </a:r>
            <a:r>
              <a:rPr lang="en-US" sz="1800" baseline="30000">
                <a:solidFill>
                  <a:srgbClr val="D5BC61"/>
                </a:solidFill>
                <a:latin typeface="Verdana" pitchFamily="34" charset="0"/>
              </a:rPr>
              <a:t>th</a:t>
            </a:r>
            <a:r>
              <a:rPr lang="en-US" sz="1800">
                <a:solidFill>
                  <a:srgbClr val="D5BC61"/>
                </a:solidFill>
                <a:latin typeface="Verdana" pitchFamily="34" charset="0"/>
              </a:rPr>
              <a:t> century </a:t>
            </a:r>
          </a:p>
        </p:txBody>
      </p:sp>
      <p:sp>
        <p:nvSpPr>
          <p:cNvPr id="124931"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r>
              <a:rPr lang="en-US" sz="40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	Early Bangkok</a:t>
            </a:r>
            <a:br>
              <a:rPr lang="en-US" sz="2400" b="1">
                <a:solidFill>
                  <a:srgbClr val="928264"/>
                </a:solidFill>
                <a:effectLst>
                  <a:outerShdw blurRad="38100" dist="38100" dir="2700000" algn="tl">
                    <a:srgbClr val="FFFFFF"/>
                  </a:outerShdw>
                </a:effectLst>
                <a:latin typeface="Verdana" pitchFamily="34" charset="0"/>
              </a:rPr>
            </a:br>
            <a:endParaRPr lang="th-TH" sz="24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25954" name="Rectangle 2"/>
          <p:cNvSpPr>
            <a:spLocks noChangeArrowheads="1"/>
          </p:cNvSpPr>
          <p:nvPr>
            <p:ph type="body" idx="1"/>
          </p:nvPr>
        </p:nvSpPr>
        <p:spPr bwMode="auto">
          <a:xfrm>
            <a:off x="468313" y="1268413"/>
            <a:ext cx="8229600" cy="5113337"/>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1600" b="1">
                <a:solidFill>
                  <a:srgbClr val="D5BC61"/>
                </a:solidFill>
                <a:latin typeface="Verdana" pitchFamily="34" charset="0"/>
              </a:rPr>
              <a:t>	</a:t>
            </a:r>
            <a:r>
              <a:rPr lang="en-US" sz="2000" b="1" u="sng">
                <a:solidFill>
                  <a:srgbClr val="928264"/>
                </a:solidFill>
                <a:latin typeface="Verdana" pitchFamily="34" charset="0"/>
              </a:rPr>
              <a:t>Gaining Power</a:t>
            </a:r>
          </a:p>
          <a:p>
            <a:pPr>
              <a:lnSpc>
                <a:spcPct val="80000"/>
              </a:lnSpc>
              <a:buSzPct val="75000"/>
              <a:buFont typeface="Wingdings" pitchFamily="2" charset="2"/>
              <a:buNone/>
            </a:pPr>
            <a:endParaRPr lang="en-US" sz="2000" u="sng">
              <a:solidFill>
                <a:srgbClr val="928264"/>
              </a:solidFill>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To a new extent, some of the features which had marked the specialness of the monarchy were now </a:t>
            </a:r>
            <a:r>
              <a:rPr lang="en-US" sz="2000" i="1" u="sng">
                <a:solidFill>
                  <a:srgbClr val="D5BC61"/>
                </a:solidFill>
                <a:latin typeface="Verdana" pitchFamily="34" charset="0"/>
              </a:rPr>
              <a:t>less exclusive</a:t>
            </a:r>
          </a:p>
          <a:p>
            <a:pPr>
              <a:lnSpc>
                <a:spcPct val="80000"/>
              </a:lnSpc>
              <a:buSzPct val="75000"/>
              <a:buFont typeface="Wingdings" pitchFamily="2" charset="2"/>
              <a:buNone/>
            </a:pPr>
            <a:endParaRPr lang="en-US" sz="2000" i="1" u="sng">
              <a:solidFill>
                <a:srgbClr val="D5BC61"/>
              </a:solidFill>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Great </a:t>
            </a:r>
            <a:r>
              <a:rPr lang="en-US" sz="2000" i="1" u="sng">
                <a:solidFill>
                  <a:srgbClr val="D5BC61"/>
                </a:solidFill>
                <a:latin typeface="Verdana" pitchFamily="34" charset="0"/>
              </a:rPr>
              <a:t>noble</a:t>
            </a:r>
            <a:r>
              <a:rPr lang="en-US" sz="2000">
                <a:solidFill>
                  <a:srgbClr val="D5BC61"/>
                </a:solidFill>
                <a:latin typeface="Verdana" pitchFamily="34" charset="0"/>
              </a:rPr>
              <a:t> households </a:t>
            </a:r>
            <a:r>
              <a:rPr lang="en-US" sz="2000" i="1" u="sng">
                <a:solidFill>
                  <a:srgbClr val="D5BC61"/>
                </a:solidFill>
                <a:latin typeface="Verdana" pitchFamily="34" charset="0"/>
              </a:rPr>
              <a:t>patronized</a:t>
            </a:r>
            <a:r>
              <a:rPr lang="en-US" sz="2000">
                <a:solidFill>
                  <a:srgbClr val="D5BC61"/>
                </a:solidFill>
                <a:latin typeface="Verdana" pitchFamily="34" charset="0"/>
              </a:rPr>
              <a:t> their own </a:t>
            </a:r>
            <a:r>
              <a:rPr lang="en-US" sz="2000" i="1" u="sng">
                <a:solidFill>
                  <a:srgbClr val="D5BC61"/>
                </a:solidFill>
                <a:latin typeface="Verdana" pitchFamily="34" charset="0"/>
              </a:rPr>
              <a:t>drama troupes</a:t>
            </a:r>
            <a:r>
              <a:rPr lang="en-US" sz="2000">
                <a:solidFill>
                  <a:srgbClr val="D5BC61"/>
                </a:solidFill>
                <a:latin typeface="Verdana" pitchFamily="34" charset="0"/>
              </a:rPr>
              <a:t>, once a royal monopoly</a:t>
            </a:r>
          </a:p>
          <a:p>
            <a:pPr>
              <a:lnSpc>
                <a:spcPct val="80000"/>
              </a:lnSpc>
              <a:buSzPct val="75000"/>
              <a:buFont typeface="Wingdings" pitchFamily="2" charset="2"/>
              <a:buNone/>
            </a:pPr>
            <a:endParaRPr lang="en-US" sz="2000">
              <a:solidFill>
                <a:srgbClr val="D5BC61"/>
              </a:solidFill>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Forms of dress and </a:t>
            </a:r>
            <a:r>
              <a:rPr lang="en-US" sz="2000" i="1" u="sng">
                <a:solidFill>
                  <a:srgbClr val="D5BC61"/>
                </a:solidFill>
                <a:latin typeface="Verdana" pitchFamily="34" charset="0"/>
              </a:rPr>
              <a:t>sumptuary display spread</a:t>
            </a:r>
            <a:r>
              <a:rPr lang="en-US" sz="2000">
                <a:solidFill>
                  <a:srgbClr val="D5BC61"/>
                </a:solidFill>
                <a:latin typeface="Verdana" pitchFamily="34" charset="0"/>
              </a:rPr>
              <a:t> from </a:t>
            </a:r>
            <a:r>
              <a:rPr lang="en-US" sz="2000" i="1" u="sng">
                <a:solidFill>
                  <a:srgbClr val="D5BC61"/>
                </a:solidFill>
                <a:latin typeface="Verdana" pitchFamily="34" charset="0"/>
              </a:rPr>
              <a:t>royalty to a wider nobility</a:t>
            </a:r>
          </a:p>
          <a:p>
            <a:pPr>
              <a:lnSpc>
                <a:spcPct val="80000"/>
              </a:lnSpc>
              <a:buSzPct val="75000"/>
              <a:buFont typeface="Wingdings" pitchFamily="2" charset="2"/>
              <a:buNone/>
            </a:pPr>
            <a:endParaRPr lang="en-US" sz="2000" i="1" u="sng">
              <a:solidFill>
                <a:srgbClr val="D5BC61"/>
              </a:solidFill>
              <a:latin typeface="Verdana" pitchFamily="34" charset="0"/>
            </a:endParaRPr>
          </a:p>
          <a:p>
            <a:pPr>
              <a:lnSpc>
                <a:spcPct val="80000"/>
              </a:lnSpc>
              <a:buSzPct val="75000"/>
              <a:buFont typeface="Wingdings" pitchFamily="2" charset="2"/>
              <a:buChar char="q"/>
            </a:pPr>
            <a:r>
              <a:rPr lang="en-US" sz="2000">
                <a:solidFill>
                  <a:srgbClr val="FFFF00"/>
                </a:solidFill>
                <a:latin typeface="Verdana" pitchFamily="34" charset="0"/>
              </a:rPr>
              <a:t>While </a:t>
            </a:r>
            <a:r>
              <a:rPr lang="en-US" sz="2000" i="1" u="sng">
                <a:solidFill>
                  <a:srgbClr val="FFFF00"/>
                </a:solidFill>
                <a:latin typeface="Verdana" pitchFamily="34" charset="0"/>
              </a:rPr>
              <a:t>Yodfa</a:t>
            </a:r>
            <a:r>
              <a:rPr lang="en-US" sz="2000">
                <a:solidFill>
                  <a:srgbClr val="FFFF00"/>
                </a:solidFill>
                <a:latin typeface="Verdana" pitchFamily="34" charset="0"/>
              </a:rPr>
              <a:t> was very </a:t>
            </a:r>
            <a:r>
              <a:rPr lang="en-US" sz="2000" i="1" u="sng">
                <a:solidFill>
                  <a:srgbClr val="FFFF00"/>
                </a:solidFill>
                <a:latin typeface="Verdana" pitchFamily="34" charset="0"/>
              </a:rPr>
              <a:t>active in Bangkok’s</a:t>
            </a:r>
            <a:r>
              <a:rPr lang="en-US" sz="2000">
                <a:solidFill>
                  <a:srgbClr val="FFFF00"/>
                </a:solidFill>
                <a:latin typeface="Verdana" pitchFamily="34" charset="0"/>
              </a:rPr>
              <a:t> revival,</a:t>
            </a:r>
          </a:p>
          <a:p>
            <a:pPr lvl="1">
              <a:lnSpc>
                <a:spcPct val="80000"/>
              </a:lnSpc>
              <a:buSzPct val="75000"/>
              <a:buFont typeface="Wingdings" pitchFamily="2" charset="2"/>
              <a:buChar char="v"/>
            </a:pPr>
            <a:r>
              <a:rPr lang="en-US" sz="1800">
                <a:solidFill>
                  <a:srgbClr val="D5BC61"/>
                </a:solidFill>
                <a:latin typeface="Verdana" pitchFamily="34" charset="0"/>
              </a:rPr>
              <a:t>His successor </a:t>
            </a:r>
            <a:r>
              <a:rPr lang="en-US" sz="1800" i="1" u="sng">
                <a:solidFill>
                  <a:srgbClr val="D5BC61"/>
                </a:solidFill>
                <a:latin typeface="Verdana" pitchFamily="34" charset="0"/>
              </a:rPr>
              <a:t>Loetla</a:t>
            </a:r>
            <a:r>
              <a:rPr lang="en-US" sz="1800">
                <a:solidFill>
                  <a:srgbClr val="D5BC61"/>
                </a:solidFill>
                <a:latin typeface="Verdana" pitchFamily="34" charset="0"/>
              </a:rPr>
              <a:t> (RamaII) </a:t>
            </a:r>
            <a:r>
              <a:rPr lang="en-US" sz="1800" i="1" u="sng">
                <a:solidFill>
                  <a:srgbClr val="D5BC61"/>
                </a:solidFill>
                <a:latin typeface="Verdana" pitchFamily="34" charset="0"/>
              </a:rPr>
              <a:t>withdrew</a:t>
            </a:r>
            <a:r>
              <a:rPr lang="en-US" sz="1800">
                <a:solidFill>
                  <a:srgbClr val="D5BC61"/>
                </a:solidFill>
                <a:latin typeface="Verdana" pitchFamily="34" charset="0"/>
              </a:rPr>
              <a:t> into a ritual role and left administration to the great nobles</a:t>
            </a:r>
          </a:p>
          <a:p>
            <a:pPr lvl="1">
              <a:lnSpc>
                <a:spcPct val="80000"/>
              </a:lnSpc>
              <a:buSzPct val="75000"/>
              <a:buFont typeface="Wingdings" pitchFamily="2" charset="2"/>
              <a:buChar char="v"/>
            </a:pPr>
            <a:r>
              <a:rPr lang="en-US" sz="1800" i="1" u="sng">
                <a:solidFill>
                  <a:srgbClr val="D5BC61"/>
                </a:solidFill>
                <a:latin typeface="Verdana" pitchFamily="34" charset="0"/>
              </a:rPr>
              <a:t>Nangklao</a:t>
            </a:r>
            <a:r>
              <a:rPr lang="en-US" sz="1800">
                <a:solidFill>
                  <a:srgbClr val="D5BC61"/>
                </a:solidFill>
                <a:latin typeface="Verdana" pitchFamily="34" charset="0"/>
              </a:rPr>
              <a:t> (RamaIII) was </a:t>
            </a:r>
            <a:r>
              <a:rPr lang="en-US" sz="1800" i="1" u="sng">
                <a:solidFill>
                  <a:srgbClr val="D5BC61"/>
                </a:solidFill>
                <a:latin typeface="Verdana" pitchFamily="34" charset="0"/>
              </a:rPr>
              <a:t>active as both king and merchant</a:t>
            </a:r>
          </a:p>
          <a:p>
            <a:pPr lvl="1">
              <a:lnSpc>
                <a:spcPct val="80000"/>
              </a:lnSpc>
              <a:buSzPct val="75000"/>
              <a:buFont typeface="Wingdings" pitchFamily="2" charset="2"/>
              <a:buChar char="v"/>
            </a:pPr>
            <a:r>
              <a:rPr lang="en-US" sz="1800" i="1" u="sng">
                <a:solidFill>
                  <a:srgbClr val="D5BC61"/>
                </a:solidFill>
                <a:latin typeface="Verdana" pitchFamily="34" charset="0"/>
              </a:rPr>
              <a:t>Mongkut</a:t>
            </a:r>
            <a:r>
              <a:rPr lang="en-US" sz="1800">
                <a:solidFill>
                  <a:srgbClr val="D5BC61"/>
                </a:solidFill>
                <a:latin typeface="Verdana" pitchFamily="34" charset="0"/>
              </a:rPr>
              <a:t> (RamaIV) again </a:t>
            </a:r>
            <a:r>
              <a:rPr lang="en-US" sz="1800" i="1" u="sng">
                <a:solidFill>
                  <a:srgbClr val="D5BC61"/>
                </a:solidFill>
                <a:latin typeface="Verdana" pitchFamily="34" charset="0"/>
              </a:rPr>
              <a:t>cede power to the nobles</a:t>
            </a:r>
          </a:p>
        </p:txBody>
      </p:sp>
      <p:sp>
        <p:nvSpPr>
          <p:cNvPr id="125955"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r>
              <a:rPr lang="en-US" sz="40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	Early Bangkok</a:t>
            </a:r>
            <a:br>
              <a:rPr lang="en-US" sz="2400" b="1">
                <a:solidFill>
                  <a:srgbClr val="928264"/>
                </a:solidFill>
                <a:effectLst>
                  <a:outerShdw blurRad="38100" dist="38100" dir="2700000" algn="tl">
                    <a:srgbClr val="FFFFFF"/>
                  </a:outerShdw>
                </a:effectLst>
                <a:latin typeface="Verdana" pitchFamily="34" charset="0"/>
              </a:rPr>
            </a:br>
            <a:endParaRPr lang="th-TH" sz="24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26978" name="Rectangle 2"/>
          <p:cNvSpPr>
            <a:spLocks noChangeArrowheads="1"/>
          </p:cNvSpPr>
          <p:nvPr>
            <p:ph type="body" idx="1"/>
          </p:nvPr>
        </p:nvSpPr>
        <p:spPr bwMode="auto">
          <a:xfrm>
            <a:off x="468313" y="1268413"/>
            <a:ext cx="8229600" cy="5113337"/>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1400" b="1">
                <a:solidFill>
                  <a:srgbClr val="D5BC61"/>
                </a:solidFill>
                <a:latin typeface="Verdana" pitchFamily="34" charset="0"/>
              </a:rPr>
              <a:t>	</a:t>
            </a:r>
            <a:r>
              <a:rPr lang="en-US" sz="1800" b="1" u="sng">
                <a:solidFill>
                  <a:srgbClr val="928264"/>
                </a:solidFill>
                <a:latin typeface="Verdana" pitchFamily="34" charset="0"/>
              </a:rPr>
              <a:t>Gaining Power</a:t>
            </a:r>
          </a:p>
          <a:p>
            <a:pPr>
              <a:lnSpc>
                <a:spcPct val="80000"/>
              </a:lnSpc>
              <a:buSzPct val="75000"/>
              <a:buFont typeface="Wingdings" pitchFamily="2" charset="2"/>
              <a:buNone/>
            </a:pPr>
            <a:endParaRPr lang="en-US" sz="1800" u="sng">
              <a:solidFill>
                <a:srgbClr val="928264"/>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Every </a:t>
            </a:r>
            <a:r>
              <a:rPr lang="en-US" sz="1800" i="1" u="sng">
                <a:solidFill>
                  <a:srgbClr val="D5BC61"/>
                </a:solidFill>
                <a:latin typeface="Verdana" pitchFamily="34" charset="0"/>
              </a:rPr>
              <a:t>succession</a:t>
            </a:r>
            <a:r>
              <a:rPr lang="en-US" sz="1800">
                <a:solidFill>
                  <a:srgbClr val="D5BC61"/>
                </a:solidFill>
                <a:latin typeface="Verdana" pitchFamily="34" charset="0"/>
              </a:rPr>
              <a:t> in the 19</a:t>
            </a:r>
            <a:r>
              <a:rPr lang="en-US" sz="1800" baseline="30000">
                <a:solidFill>
                  <a:srgbClr val="D5BC61"/>
                </a:solidFill>
                <a:latin typeface="Verdana" pitchFamily="34" charset="0"/>
              </a:rPr>
              <a:t>th</a:t>
            </a:r>
            <a:r>
              <a:rPr lang="en-US" sz="1800">
                <a:solidFill>
                  <a:srgbClr val="D5BC61"/>
                </a:solidFill>
                <a:latin typeface="Verdana" pitchFamily="34" charset="0"/>
              </a:rPr>
              <a:t> century was </a:t>
            </a:r>
            <a:r>
              <a:rPr lang="en-US" sz="1800" b="1" i="1" u="sng">
                <a:solidFill>
                  <a:srgbClr val="D5BC61"/>
                </a:solidFill>
                <a:latin typeface="Verdana" pitchFamily="34" charset="0"/>
              </a:rPr>
              <a:t>tense</a:t>
            </a:r>
            <a:r>
              <a:rPr lang="en-US" sz="1800">
                <a:solidFill>
                  <a:srgbClr val="D5BC61"/>
                </a:solidFill>
                <a:latin typeface="Verdana" pitchFamily="34" charset="0"/>
              </a:rPr>
              <a:t> to a greater or lesser degree because of the possibility of another </a:t>
            </a:r>
            <a:r>
              <a:rPr lang="en-US" sz="1800" i="1" u="sng">
                <a:solidFill>
                  <a:srgbClr val="D5BC61"/>
                </a:solidFill>
                <a:latin typeface="Verdana" pitchFamily="34" charset="0"/>
              </a:rPr>
              <a:t>dynastic shift</a:t>
            </a:r>
            <a:r>
              <a:rPr lang="en-US" sz="1800">
                <a:solidFill>
                  <a:srgbClr val="D5BC61"/>
                </a:solidFill>
                <a:latin typeface="Verdana" pitchFamily="34" charset="0"/>
              </a:rPr>
              <a:t> like 1767 and 1782</a:t>
            </a:r>
          </a:p>
          <a:p>
            <a:pPr>
              <a:lnSpc>
                <a:spcPct val="80000"/>
              </a:lnSpc>
              <a:buSzPct val="75000"/>
              <a:buFont typeface="Wingdings" pitchFamily="2" charset="2"/>
              <a:buNone/>
            </a:pPr>
            <a:r>
              <a:rPr lang="en-US" sz="1800">
                <a:solidFill>
                  <a:srgbClr val="D5BC61"/>
                </a:solidFill>
                <a:latin typeface="Verdana" pitchFamily="34" charset="0"/>
              </a:rPr>
              <a:t> </a:t>
            </a:r>
          </a:p>
          <a:p>
            <a:pPr>
              <a:lnSpc>
                <a:spcPct val="80000"/>
              </a:lnSpc>
              <a:buSzPct val="75000"/>
              <a:buFont typeface="Wingdings" pitchFamily="2" charset="2"/>
              <a:buChar char="q"/>
            </a:pPr>
            <a:r>
              <a:rPr lang="en-US" sz="1800">
                <a:solidFill>
                  <a:srgbClr val="D5BC61"/>
                </a:solidFill>
                <a:latin typeface="Verdana" pitchFamily="34" charset="0"/>
              </a:rPr>
              <a:t>The great households </a:t>
            </a:r>
            <a:r>
              <a:rPr lang="en-US" sz="1800" i="1" u="sng">
                <a:solidFill>
                  <a:srgbClr val="D5BC61"/>
                </a:solidFill>
                <a:latin typeface="Verdana" pitchFamily="34" charset="0"/>
              </a:rPr>
              <a:t>expanded</a:t>
            </a:r>
            <a:r>
              <a:rPr lang="en-US" sz="1800">
                <a:solidFill>
                  <a:srgbClr val="D5BC61"/>
                </a:solidFill>
                <a:latin typeface="Verdana" pitchFamily="34" charset="0"/>
              </a:rPr>
              <a:t> by </a:t>
            </a:r>
            <a:r>
              <a:rPr lang="en-US" sz="1800" i="1" u="sng">
                <a:solidFill>
                  <a:srgbClr val="D5BC61"/>
                </a:solidFill>
                <a:latin typeface="Verdana" pitchFamily="34" charset="0"/>
              </a:rPr>
              <a:t>accumulating wives</a:t>
            </a:r>
            <a:r>
              <a:rPr lang="en-US" sz="1800">
                <a:solidFill>
                  <a:srgbClr val="D5BC61"/>
                </a:solidFill>
                <a:latin typeface="Verdana" pitchFamily="34" charset="0"/>
              </a:rPr>
              <a:t> in order to produce enough </a:t>
            </a:r>
            <a:r>
              <a:rPr lang="en-US" sz="1800" i="1" u="sng">
                <a:solidFill>
                  <a:srgbClr val="D5BC61"/>
                </a:solidFill>
                <a:latin typeface="Verdana" pitchFamily="34" charset="0"/>
              </a:rPr>
              <a:t>talented sons</a:t>
            </a:r>
            <a:r>
              <a:rPr lang="en-US" sz="1800">
                <a:solidFill>
                  <a:srgbClr val="D5BC61"/>
                </a:solidFill>
                <a:latin typeface="Verdana" pitchFamily="34" charset="0"/>
              </a:rPr>
              <a:t> to sustain the family’s standing in the senior official ranks, and enough </a:t>
            </a:r>
            <a:r>
              <a:rPr lang="en-US" sz="1800" i="1" u="sng">
                <a:solidFill>
                  <a:srgbClr val="D5BC61"/>
                </a:solidFill>
                <a:latin typeface="Verdana" pitchFamily="34" charset="0"/>
              </a:rPr>
              <a:t>daughters</a:t>
            </a:r>
            <a:r>
              <a:rPr lang="en-US" sz="1800">
                <a:solidFill>
                  <a:srgbClr val="D5BC61"/>
                </a:solidFill>
                <a:latin typeface="Verdana" pitchFamily="34" charset="0"/>
              </a:rPr>
              <a:t> to build </a:t>
            </a:r>
            <a:r>
              <a:rPr lang="en-US" sz="1800" i="1" u="sng">
                <a:solidFill>
                  <a:srgbClr val="D5BC61"/>
                </a:solidFill>
                <a:latin typeface="Verdana" pitchFamily="34" charset="0"/>
              </a:rPr>
              <a:t>marriage networks</a:t>
            </a:r>
            <a:r>
              <a:rPr lang="en-US" sz="1800">
                <a:solidFill>
                  <a:srgbClr val="D5BC61"/>
                </a:solidFill>
                <a:latin typeface="Verdana" pitchFamily="34" charset="0"/>
              </a:rPr>
              <a:t> within the elite</a:t>
            </a:r>
          </a:p>
          <a:p>
            <a:pPr lvl="1">
              <a:lnSpc>
                <a:spcPct val="80000"/>
              </a:lnSpc>
              <a:buSzPct val="75000"/>
              <a:buFont typeface="Wingdings" pitchFamily="2" charset="2"/>
              <a:buChar char="v"/>
            </a:pPr>
            <a:r>
              <a:rPr lang="en-US" sz="1600">
                <a:solidFill>
                  <a:srgbClr val="D5BC61"/>
                </a:solidFill>
                <a:latin typeface="Verdana" pitchFamily="34" charset="0"/>
              </a:rPr>
              <a:t>Rama I = 42 children of 28 mothers</a:t>
            </a:r>
          </a:p>
          <a:p>
            <a:pPr lvl="1">
              <a:lnSpc>
                <a:spcPct val="80000"/>
              </a:lnSpc>
              <a:buSzPct val="75000"/>
              <a:buFont typeface="Wingdings" pitchFamily="2" charset="2"/>
              <a:buChar char="v"/>
            </a:pPr>
            <a:r>
              <a:rPr lang="en-US" sz="1600">
                <a:solidFill>
                  <a:srgbClr val="D5BC61"/>
                </a:solidFill>
                <a:latin typeface="Verdana" pitchFamily="34" charset="0"/>
              </a:rPr>
              <a:t>Rama II = 73 children of 40 mothers</a:t>
            </a:r>
          </a:p>
          <a:p>
            <a:pPr lvl="1">
              <a:lnSpc>
                <a:spcPct val="80000"/>
              </a:lnSpc>
              <a:buSzPct val="75000"/>
              <a:buFont typeface="Wingdings" pitchFamily="2" charset="2"/>
              <a:buChar char="v"/>
            </a:pPr>
            <a:r>
              <a:rPr lang="en-US" sz="1600">
                <a:solidFill>
                  <a:srgbClr val="D5BC61"/>
                </a:solidFill>
                <a:latin typeface="Verdana" pitchFamily="34" charset="0"/>
              </a:rPr>
              <a:t>Rama III = 51 children of 37 mothers</a:t>
            </a:r>
          </a:p>
          <a:p>
            <a:pPr lvl="1">
              <a:lnSpc>
                <a:spcPct val="80000"/>
              </a:lnSpc>
              <a:buSzPct val="75000"/>
              <a:buFont typeface="Wingdings" pitchFamily="2" charset="2"/>
              <a:buChar char="v"/>
            </a:pPr>
            <a:r>
              <a:rPr lang="en-US" sz="1600">
                <a:solidFill>
                  <a:srgbClr val="D5BC61"/>
                </a:solidFill>
                <a:latin typeface="Verdana" pitchFamily="34" charset="0"/>
              </a:rPr>
              <a:t>Rama IV = 82 children of 35 mothers</a:t>
            </a:r>
          </a:p>
          <a:p>
            <a:pPr lvl="1">
              <a:lnSpc>
                <a:spcPct val="80000"/>
              </a:lnSpc>
              <a:buSzPct val="75000"/>
              <a:buFont typeface="Wingdings" pitchFamily="2" charset="2"/>
              <a:buChar char="v"/>
            </a:pPr>
            <a:r>
              <a:rPr lang="en-US" sz="1600">
                <a:solidFill>
                  <a:srgbClr val="D5BC61"/>
                </a:solidFill>
                <a:latin typeface="Verdana" pitchFamily="34" charset="0"/>
              </a:rPr>
              <a:t>Rama V= 77 children of 36 mothers</a:t>
            </a:r>
          </a:p>
          <a:p>
            <a:pPr lvl="1">
              <a:lnSpc>
                <a:spcPct val="80000"/>
              </a:lnSpc>
              <a:buSzPct val="75000"/>
              <a:buFont typeface="Wingdings" pitchFamily="2" charset="2"/>
              <a:buNone/>
            </a:pPr>
            <a:endParaRPr lang="en-US" sz="1600">
              <a:solidFill>
                <a:srgbClr val="D5BC61"/>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Only the great households were permitted to build on land around the royal centre, and these settlements became like small towns</a:t>
            </a:r>
          </a:p>
          <a:p>
            <a:pPr lvl="1">
              <a:lnSpc>
                <a:spcPct val="80000"/>
              </a:lnSpc>
              <a:buSzPct val="75000"/>
              <a:buFont typeface="Wingdings" pitchFamily="2" charset="2"/>
              <a:buChar char="v"/>
            </a:pPr>
            <a:r>
              <a:rPr lang="en-US" sz="1600">
                <a:solidFill>
                  <a:srgbClr val="D5BC61"/>
                </a:solidFill>
                <a:latin typeface="Verdana" pitchFamily="34" charset="0"/>
              </a:rPr>
              <a:t>The </a:t>
            </a:r>
            <a:r>
              <a:rPr lang="en-US" sz="1600" i="1" u="sng">
                <a:solidFill>
                  <a:srgbClr val="D5BC61"/>
                </a:solidFill>
                <a:latin typeface="Verdana" pitchFamily="34" charset="0"/>
              </a:rPr>
              <a:t>Bunnag</a:t>
            </a:r>
            <a:r>
              <a:rPr lang="en-US" sz="1600">
                <a:solidFill>
                  <a:srgbClr val="D5BC61"/>
                </a:solidFill>
                <a:latin typeface="Verdana" pitchFamily="34" charset="0"/>
              </a:rPr>
              <a:t> clan was granted a large plot across the river from </a:t>
            </a:r>
            <a:r>
              <a:rPr lang="en-US" sz="1600" i="1" u="sng">
                <a:solidFill>
                  <a:srgbClr val="D5BC61"/>
                </a:solidFill>
                <a:latin typeface="Verdana" pitchFamily="34" charset="0"/>
              </a:rPr>
              <a:t>Sampheng</a:t>
            </a:r>
            <a:r>
              <a:rPr lang="en-US" sz="1600">
                <a:solidFill>
                  <a:srgbClr val="D5BC61"/>
                </a:solidFill>
                <a:latin typeface="Verdana" pitchFamily="34" charset="0"/>
              </a:rPr>
              <a:t>. They built three temples, a canal and residences</a:t>
            </a:r>
            <a:endParaRPr lang="en-US" sz="1600" i="1" u="sng">
              <a:solidFill>
                <a:srgbClr val="D5BC61"/>
              </a:solidFill>
              <a:latin typeface="Verdana" pitchFamily="34" charset="0"/>
            </a:endParaRPr>
          </a:p>
        </p:txBody>
      </p:sp>
      <p:sp>
        <p:nvSpPr>
          <p:cNvPr id="126979"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r>
              <a:rPr lang="en-US" sz="40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	Early Bangkok</a:t>
            </a:r>
            <a:br>
              <a:rPr lang="en-US" sz="2400" b="1">
                <a:solidFill>
                  <a:srgbClr val="928264"/>
                </a:solidFill>
                <a:effectLst>
                  <a:outerShdw blurRad="38100" dist="38100" dir="2700000" algn="tl">
                    <a:srgbClr val="FFFFFF"/>
                  </a:outerShdw>
                </a:effectLst>
                <a:latin typeface="Verdana" pitchFamily="34" charset="0"/>
              </a:rPr>
            </a:br>
            <a:endParaRPr lang="th-TH" sz="24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28002" name="Rectangle 2"/>
          <p:cNvSpPr>
            <a:spLocks noChangeArrowheads="1"/>
          </p:cNvSpPr>
          <p:nvPr>
            <p:ph type="body" idx="1"/>
          </p:nvPr>
        </p:nvSpPr>
        <p:spPr bwMode="auto">
          <a:xfrm>
            <a:off x="468313" y="1268413"/>
            <a:ext cx="8229600" cy="5113337"/>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1600" b="1">
                <a:solidFill>
                  <a:srgbClr val="D5BC61"/>
                </a:solidFill>
                <a:latin typeface="Verdana" pitchFamily="34" charset="0"/>
              </a:rPr>
              <a:t>	</a:t>
            </a:r>
            <a:r>
              <a:rPr lang="en-US" sz="2000" b="1" u="sng">
                <a:solidFill>
                  <a:srgbClr val="928264"/>
                </a:solidFill>
                <a:latin typeface="Verdana" pitchFamily="34" charset="0"/>
              </a:rPr>
              <a:t>Gaining Power</a:t>
            </a:r>
          </a:p>
          <a:p>
            <a:pPr>
              <a:lnSpc>
                <a:spcPct val="80000"/>
              </a:lnSpc>
              <a:buSzPct val="75000"/>
              <a:buFont typeface="Wingdings" pitchFamily="2" charset="2"/>
              <a:buNone/>
            </a:pPr>
            <a:endParaRPr lang="en-US" sz="2000" u="sng">
              <a:solidFill>
                <a:srgbClr val="928264"/>
              </a:solidFill>
              <a:latin typeface="Verdana" pitchFamily="34" charset="0"/>
            </a:endParaRPr>
          </a:p>
          <a:p>
            <a:pPr>
              <a:lnSpc>
                <a:spcPct val="80000"/>
              </a:lnSpc>
              <a:buSzPct val="75000"/>
              <a:buFont typeface="Wingdings" pitchFamily="2" charset="2"/>
              <a:buChar char="q"/>
            </a:pPr>
            <a:r>
              <a:rPr lang="en-US" sz="2000">
                <a:solidFill>
                  <a:srgbClr val="FFFF00"/>
                </a:solidFill>
                <a:latin typeface="Verdana" pitchFamily="34" charset="0"/>
              </a:rPr>
              <a:t>Traders and artisans settled in the area to be close to a source of </a:t>
            </a:r>
            <a:r>
              <a:rPr lang="en-US" sz="2000" i="1" u="sng">
                <a:solidFill>
                  <a:srgbClr val="FFFF00"/>
                </a:solidFill>
                <a:latin typeface="Verdana" pitchFamily="34" charset="0"/>
              </a:rPr>
              <a:t>power and patronage</a:t>
            </a:r>
          </a:p>
          <a:p>
            <a:pPr>
              <a:lnSpc>
                <a:spcPct val="80000"/>
              </a:lnSpc>
              <a:buSzPct val="75000"/>
              <a:buFont typeface="Wingdings" pitchFamily="2" charset="2"/>
              <a:buNone/>
            </a:pPr>
            <a:endParaRPr lang="en-US" sz="2000" i="1" u="sng">
              <a:solidFill>
                <a:srgbClr val="FFFF00"/>
              </a:solidFill>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The pre-1767 trend </a:t>
            </a:r>
            <a:r>
              <a:rPr lang="en-US" sz="2000" i="1" u="sng">
                <a:solidFill>
                  <a:srgbClr val="D5BC61"/>
                </a:solidFill>
                <a:latin typeface="Verdana" pitchFamily="34" charset="0"/>
              </a:rPr>
              <a:t>towards Buddhist kingship</a:t>
            </a:r>
            <a:r>
              <a:rPr lang="en-US" sz="2000">
                <a:solidFill>
                  <a:srgbClr val="D5BC61"/>
                </a:solidFill>
                <a:latin typeface="Verdana" pitchFamily="34" charset="0"/>
              </a:rPr>
              <a:t> was now realized, “Brahmanism </a:t>
            </a:r>
            <a:r>
              <a:rPr lang="en-US" sz="2000" i="1" u="sng">
                <a:solidFill>
                  <a:srgbClr val="D5BC61"/>
                </a:solidFill>
                <a:latin typeface="Verdana" pitchFamily="34" charset="0"/>
              </a:rPr>
              <a:t>was not</a:t>
            </a:r>
            <a:r>
              <a:rPr lang="en-US" sz="2000">
                <a:solidFill>
                  <a:srgbClr val="D5BC61"/>
                </a:solidFill>
                <a:latin typeface="Verdana" pitchFamily="34" charset="0"/>
              </a:rPr>
              <a:t> rejected”</a:t>
            </a:r>
          </a:p>
          <a:p>
            <a:pPr lvl="1">
              <a:lnSpc>
                <a:spcPct val="80000"/>
              </a:lnSpc>
              <a:buSzPct val="75000"/>
              <a:buFont typeface="Wingdings" pitchFamily="2" charset="2"/>
              <a:buChar char="v"/>
            </a:pPr>
            <a:r>
              <a:rPr lang="en-US" sz="1800" i="1" u="sng">
                <a:solidFill>
                  <a:srgbClr val="D5BC61"/>
                </a:solidFill>
                <a:latin typeface="Verdana" pitchFamily="34" charset="0"/>
              </a:rPr>
              <a:t>Court ceremonies</a:t>
            </a:r>
            <a:r>
              <a:rPr lang="en-US" sz="1800">
                <a:solidFill>
                  <a:srgbClr val="D5BC61"/>
                </a:solidFill>
                <a:latin typeface="Verdana" pitchFamily="34" charset="0"/>
              </a:rPr>
              <a:t> were </a:t>
            </a:r>
            <a:r>
              <a:rPr lang="en-US" sz="1800" i="1" u="sng">
                <a:solidFill>
                  <a:srgbClr val="D5BC61"/>
                </a:solidFill>
                <a:latin typeface="Verdana" pitchFamily="34" charset="0"/>
              </a:rPr>
              <a:t>retained</a:t>
            </a:r>
          </a:p>
          <a:p>
            <a:pPr lvl="1">
              <a:lnSpc>
                <a:spcPct val="80000"/>
              </a:lnSpc>
              <a:buSzPct val="75000"/>
              <a:buFont typeface="Wingdings" pitchFamily="2" charset="2"/>
              <a:buChar char="v"/>
            </a:pPr>
            <a:r>
              <a:rPr lang="en-US" sz="1800">
                <a:solidFill>
                  <a:srgbClr val="D5BC61"/>
                </a:solidFill>
                <a:latin typeface="Verdana" pitchFamily="34" charset="0"/>
              </a:rPr>
              <a:t>The site of the new </a:t>
            </a:r>
            <a:r>
              <a:rPr lang="en-US" sz="1800" i="1" u="sng">
                <a:solidFill>
                  <a:srgbClr val="D5BC61"/>
                </a:solidFill>
                <a:latin typeface="Verdana" pitchFamily="34" charset="0"/>
              </a:rPr>
              <a:t>capital </a:t>
            </a:r>
            <a:r>
              <a:rPr lang="en-US" sz="1800">
                <a:solidFill>
                  <a:srgbClr val="D5BC61"/>
                </a:solidFill>
                <a:latin typeface="Verdana" pitchFamily="34" charset="0"/>
              </a:rPr>
              <a:t>was </a:t>
            </a:r>
            <a:r>
              <a:rPr lang="en-US" sz="1800" i="1" u="sng">
                <a:solidFill>
                  <a:srgbClr val="D5BC61"/>
                </a:solidFill>
                <a:latin typeface="Verdana" pitchFamily="34" charset="0"/>
              </a:rPr>
              <a:t>dubbed Rattanakosin</a:t>
            </a:r>
            <a:r>
              <a:rPr lang="en-US" sz="1800">
                <a:solidFill>
                  <a:srgbClr val="D5BC61"/>
                </a:solidFill>
                <a:latin typeface="Verdana" pitchFamily="34" charset="0"/>
              </a:rPr>
              <a:t>, Indra’s jewel or </a:t>
            </a:r>
            <a:r>
              <a:rPr lang="en-US" sz="1800" i="1" u="sng">
                <a:solidFill>
                  <a:srgbClr val="D5BC61"/>
                </a:solidFill>
                <a:latin typeface="Verdana" pitchFamily="34" charset="0"/>
              </a:rPr>
              <a:t>Krungthep</a:t>
            </a:r>
            <a:r>
              <a:rPr lang="en-US" sz="1800">
                <a:solidFill>
                  <a:srgbClr val="D5BC61"/>
                </a:solidFill>
                <a:latin typeface="Verdana" pitchFamily="34" charset="0"/>
              </a:rPr>
              <a:t> (city of angels)</a:t>
            </a:r>
          </a:p>
          <a:p>
            <a:pPr lvl="1">
              <a:lnSpc>
                <a:spcPct val="80000"/>
              </a:lnSpc>
              <a:buSzPct val="75000"/>
              <a:buFont typeface="Wingdings" pitchFamily="2" charset="2"/>
              <a:buNone/>
            </a:pPr>
            <a:endParaRPr lang="en-US" sz="1800">
              <a:solidFill>
                <a:srgbClr val="D5BC61"/>
              </a:solidFill>
              <a:latin typeface="Verdana" pitchFamily="34" charset="0"/>
            </a:endParaRPr>
          </a:p>
          <a:p>
            <a:pPr>
              <a:lnSpc>
                <a:spcPct val="80000"/>
              </a:lnSpc>
              <a:buSzPct val="75000"/>
              <a:buFont typeface="Wingdings" pitchFamily="2" charset="2"/>
              <a:buChar char="q"/>
            </a:pPr>
            <a:r>
              <a:rPr lang="en-US" sz="2000">
                <a:solidFill>
                  <a:srgbClr val="FFFF00"/>
                </a:solidFill>
                <a:latin typeface="Verdana" pitchFamily="34" charset="0"/>
              </a:rPr>
              <a:t>The king claimed to be </a:t>
            </a:r>
            <a:r>
              <a:rPr lang="en-US" sz="2000" i="1" u="sng">
                <a:solidFill>
                  <a:srgbClr val="FFFF00"/>
                </a:solidFill>
                <a:latin typeface="Verdana" pitchFamily="34" charset="0"/>
              </a:rPr>
              <a:t>Bodhisatta</a:t>
            </a:r>
            <a:r>
              <a:rPr lang="en-US" sz="2000">
                <a:solidFill>
                  <a:srgbClr val="FFFF00"/>
                </a:solidFill>
                <a:latin typeface="Verdana" pitchFamily="34" charset="0"/>
              </a:rPr>
              <a:t>, a spiritually superhuman being who had </a:t>
            </a:r>
            <a:r>
              <a:rPr lang="en-US" sz="2000" i="1" u="sng">
                <a:solidFill>
                  <a:srgbClr val="FFFF00"/>
                </a:solidFill>
                <a:latin typeface="Verdana" pitchFamily="34" charset="0"/>
              </a:rPr>
              <a:t>accumulated great merit</a:t>
            </a:r>
            <a:r>
              <a:rPr lang="en-US" sz="2000">
                <a:solidFill>
                  <a:srgbClr val="FFFF00"/>
                </a:solidFill>
                <a:latin typeface="Verdana" pitchFamily="34" charset="0"/>
              </a:rPr>
              <a:t> over previous lives, been </a:t>
            </a:r>
            <a:r>
              <a:rPr lang="en-US" sz="2000" i="1" u="sng">
                <a:solidFill>
                  <a:srgbClr val="FFFF00"/>
                </a:solidFill>
                <a:latin typeface="Verdana" pitchFamily="34" charset="0"/>
              </a:rPr>
              <a:t>reincarnated</a:t>
            </a:r>
            <a:r>
              <a:rPr lang="en-US" sz="2000">
                <a:solidFill>
                  <a:srgbClr val="FFFF00"/>
                </a:solidFill>
                <a:latin typeface="Verdana" pitchFamily="34" charset="0"/>
              </a:rPr>
              <a:t> in order </a:t>
            </a:r>
            <a:r>
              <a:rPr lang="en-US" sz="2000" i="1" u="sng">
                <a:solidFill>
                  <a:srgbClr val="FFFF00"/>
                </a:solidFill>
                <a:latin typeface="Verdana" pitchFamily="34" charset="0"/>
              </a:rPr>
              <a:t>to rule with righteousness</a:t>
            </a:r>
            <a:r>
              <a:rPr lang="en-US" sz="2000">
                <a:solidFill>
                  <a:srgbClr val="FFFF00"/>
                </a:solidFill>
                <a:latin typeface="Verdana" pitchFamily="34" charset="0"/>
              </a:rPr>
              <a:t>, and would </a:t>
            </a:r>
            <a:r>
              <a:rPr lang="en-US" sz="2000" i="1" u="sng">
                <a:solidFill>
                  <a:srgbClr val="FFFF00"/>
                </a:solidFill>
                <a:latin typeface="Verdana" pitchFamily="34" charset="0"/>
              </a:rPr>
              <a:t>become a Buddha</a:t>
            </a:r>
            <a:r>
              <a:rPr lang="en-US" sz="2000">
                <a:solidFill>
                  <a:srgbClr val="FFFF00"/>
                </a:solidFill>
                <a:latin typeface="Verdana" pitchFamily="34" charset="0"/>
              </a:rPr>
              <a:t> in the future</a:t>
            </a:r>
          </a:p>
          <a:p>
            <a:pPr>
              <a:lnSpc>
                <a:spcPct val="80000"/>
              </a:lnSpc>
              <a:buSzPct val="75000"/>
              <a:buFont typeface="Wingdings" pitchFamily="2" charset="2"/>
              <a:buNone/>
            </a:pPr>
            <a:endParaRPr lang="en-US" sz="2000">
              <a:solidFill>
                <a:srgbClr val="FFFF00"/>
              </a:solidFill>
              <a:latin typeface="Verdana" pitchFamily="34" charset="0"/>
            </a:endParaRPr>
          </a:p>
          <a:p>
            <a:pPr>
              <a:lnSpc>
                <a:spcPct val="80000"/>
              </a:lnSpc>
              <a:buSzPct val="75000"/>
              <a:buFont typeface="Wingdings" pitchFamily="2" charset="2"/>
              <a:buChar char="q"/>
            </a:pPr>
            <a:r>
              <a:rPr lang="en-US" sz="2000" i="1" u="sng">
                <a:solidFill>
                  <a:srgbClr val="D5BC61"/>
                </a:solidFill>
                <a:latin typeface="Verdana" pitchFamily="34" charset="0"/>
              </a:rPr>
              <a:t>“The king’s legitimacy</a:t>
            </a:r>
            <a:r>
              <a:rPr lang="en-US" sz="2000">
                <a:solidFill>
                  <a:srgbClr val="D5BC61"/>
                </a:solidFill>
                <a:latin typeface="Verdana" pitchFamily="34" charset="0"/>
              </a:rPr>
              <a:t> depended not on blood or dynastic line but on </a:t>
            </a:r>
            <a:r>
              <a:rPr lang="en-US" sz="2000" b="1" i="1" u="sng">
                <a:solidFill>
                  <a:srgbClr val="D5BC61"/>
                </a:solidFill>
                <a:latin typeface="Verdana" pitchFamily="34" charset="0"/>
              </a:rPr>
              <a:t>ties of incarnation”</a:t>
            </a:r>
          </a:p>
        </p:txBody>
      </p:sp>
      <p:sp>
        <p:nvSpPr>
          <p:cNvPr id="128003"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r>
              <a:rPr lang="en-US" sz="40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	Early Bangkok</a:t>
            </a:r>
            <a:br>
              <a:rPr lang="en-US" sz="2400" b="1">
                <a:solidFill>
                  <a:srgbClr val="928264"/>
                </a:solidFill>
                <a:effectLst>
                  <a:outerShdw blurRad="38100" dist="38100" dir="2700000" algn="tl">
                    <a:srgbClr val="FFFFFF"/>
                  </a:outerShdw>
                </a:effectLst>
                <a:latin typeface="Verdana" pitchFamily="34" charset="0"/>
              </a:rPr>
            </a:br>
            <a:endParaRPr lang="th-TH" sz="24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29026" name="Rectangle 2"/>
          <p:cNvSpPr>
            <a:spLocks noChangeArrowheads="1"/>
          </p:cNvSpPr>
          <p:nvPr>
            <p:ph type="body" idx="1"/>
          </p:nvPr>
        </p:nvSpPr>
        <p:spPr bwMode="auto">
          <a:xfrm>
            <a:off x="468313" y="1268413"/>
            <a:ext cx="8229600" cy="5113337"/>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1400" b="1">
                <a:solidFill>
                  <a:srgbClr val="D5BC61"/>
                </a:solidFill>
                <a:latin typeface="Verdana" pitchFamily="34" charset="0"/>
              </a:rPr>
              <a:t>	</a:t>
            </a:r>
            <a:r>
              <a:rPr lang="en-US" sz="1800" b="1" u="sng">
                <a:solidFill>
                  <a:srgbClr val="928264"/>
                </a:solidFill>
                <a:latin typeface="Verdana" pitchFamily="34" charset="0"/>
              </a:rPr>
              <a:t>Gaining Power</a:t>
            </a:r>
          </a:p>
          <a:p>
            <a:pPr>
              <a:lnSpc>
                <a:spcPct val="80000"/>
              </a:lnSpc>
              <a:buSzPct val="75000"/>
              <a:buFont typeface="Wingdings" pitchFamily="2" charset="2"/>
              <a:buNone/>
            </a:pPr>
            <a:endParaRPr lang="en-US" sz="1800" u="sng">
              <a:solidFill>
                <a:srgbClr val="928264"/>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The new </a:t>
            </a:r>
            <a:r>
              <a:rPr lang="en-US" sz="1800" i="1" u="sng">
                <a:solidFill>
                  <a:srgbClr val="D5BC61"/>
                </a:solidFill>
                <a:latin typeface="Verdana" pitchFamily="34" charset="0"/>
              </a:rPr>
              <a:t>Bangkok monarchy</a:t>
            </a:r>
            <a:r>
              <a:rPr lang="en-US" sz="1800">
                <a:solidFill>
                  <a:srgbClr val="D5BC61"/>
                </a:solidFill>
                <a:latin typeface="Verdana" pitchFamily="34" charset="0"/>
              </a:rPr>
              <a:t> was celebrated as </a:t>
            </a:r>
            <a:r>
              <a:rPr lang="en-US" sz="1800" i="1" u="sng">
                <a:solidFill>
                  <a:srgbClr val="D5BC61"/>
                </a:solidFill>
                <a:latin typeface="Verdana" pitchFamily="34" charset="0"/>
              </a:rPr>
              <a:t>defenders</a:t>
            </a:r>
            <a:r>
              <a:rPr lang="en-US" sz="1800">
                <a:solidFill>
                  <a:srgbClr val="D5BC61"/>
                </a:solidFill>
                <a:latin typeface="Verdana" pitchFamily="34" charset="0"/>
              </a:rPr>
              <a:t> </a:t>
            </a:r>
            <a:r>
              <a:rPr lang="en-US" sz="1800" i="1" u="sng">
                <a:solidFill>
                  <a:srgbClr val="D5BC61"/>
                </a:solidFill>
                <a:latin typeface="Verdana" pitchFamily="34" charset="0"/>
              </a:rPr>
              <a:t>of Buddhism</a:t>
            </a:r>
            <a:r>
              <a:rPr lang="en-US" sz="1800">
                <a:solidFill>
                  <a:srgbClr val="D5BC61"/>
                </a:solidFill>
                <a:latin typeface="Verdana" pitchFamily="34" charset="0"/>
              </a:rPr>
              <a:t> against the destructive (though Buddhist) Burmese. </a:t>
            </a:r>
            <a:r>
              <a:rPr lang="en-US" sz="1800" i="1" u="sng">
                <a:solidFill>
                  <a:srgbClr val="D5BC61"/>
                </a:solidFill>
                <a:latin typeface="Verdana" pitchFamily="34" charset="0"/>
              </a:rPr>
              <a:t>The conquest</a:t>
            </a:r>
            <a:r>
              <a:rPr lang="en-US" sz="1800">
                <a:solidFill>
                  <a:srgbClr val="D5BC61"/>
                </a:solidFill>
                <a:latin typeface="Verdana" pitchFamily="34" charset="0"/>
              </a:rPr>
              <a:t> of Lao and Khmer territories were </a:t>
            </a:r>
            <a:r>
              <a:rPr lang="en-US" sz="1800" i="1" u="sng">
                <a:solidFill>
                  <a:srgbClr val="D5BC61"/>
                </a:solidFill>
                <a:latin typeface="Verdana" pitchFamily="34" charset="0"/>
              </a:rPr>
              <a:t>justified as saving</a:t>
            </a:r>
            <a:r>
              <a:rPr lang="en-US" sz="1800">
                <a:solidFill>
                  <a:srgbClr val="D5BC61"/>
                </a:solidFill>
                <a:latin typeface="Verdana" pitchFamily="34" charset="0"/>
              </a:rPr>
              <a:t> these people from less perfectly </a:t>
            </a:r>
            <a:r>
              <a:rPr lang="en-US" sz="1800" i="1" u="sng">
                <a:solidFill>
                  <a:srgbClr val="D5BC61"/>
                </a:solidFill>
                <a:latin typeface="Verdana" pitchFamily="34" charset="0"/>
              </a:rPr>
              <a:t>Buddhist governance</a:t>
            </a:r>
          </a:p>
          <a:p>
            <a:pPr>
              <a:lnSpc>
                <a:spcPct val="80000"/>
              </a:lnSpc>
              <a:buSzPct val="75000"/>
              <a:buFont typeface="Wingdings" pitchFamily="2" charset="2"/>
              <a:buNone/>
            </a:pPr>
            <a:endParaRPr lang="en-US" sz="1800" i="1" u="sng">
              <a:solidFill>
                <a:srgbClr val="D5BC61"/>
              </a:solidFill>
              <a:latin typeface="Verdana" pitchFamily="34" charset="0"/>
            </a:endParaRPr>
          </a:p>
          <a:p>
            <a:pPr>
              <a:lnSpc>
                <a:spcPct val="80000"/>
              </a:lnSpc>
              <a:buSzPct val="75000"/>
              <a:buFont typeface="Wingdings" pitchFamily="2" charset="2"/>
              <a:buChar char="q"/>
            </a:pPr>
            <a:r>
              <a:rPr lang="en-US" sz="1800">
                <a:solidFill>
                  <a:srgbClr val="FFFF00"/>
                </a:solidFill>
                <a:latin typeface="Verdana" pitchFamily="34" charset="0"/>
              </a:rPr>
              <a:t>The main purpose of kingship was to assist the people to ascend the spiritual ladder towards the ultimate goal of </a:t>
            </a:r>
            <a:r>
              <a:rPr lang="en-US" sz="1800" i="1" u="sng">
                <a:solidFill>
                  <a:srgbClr val="FFFF00"/>
                </a:solidFill>
                <a:latin typeface="Verdana" pitchFamily="34" charset="0"/>
              </a:rPr>
              <a:t>nirvana</a:t>
            </a:r>
            <a:r>
              <a:rPr lang="en-US" sz="1800">
                <a:solidFill>
                  <a:srgbClr val="FFFF00"/>
                </a:solidFill>
                <a:latin typeface="Verdana" pitchFamily="34" charset="0"/>
              </a:rPr>
              <a:t>, the release from worldly suffering</a:t>
            </a:r>
          </a:p>
          <a:p>
            <a:pPr>
              <a:lnSpc>
                <a:spcPct val="80000"/>
              </a:lnSpc>
              <a:buSzPct val="75000"/>
              <a:buFont typeface="Wingdings" pitchFamily="2" charset="2"/>
              <a:buNone/>
            </a:pPr>
            <a:endParaRPr lang="en-US" sz="1800">
              <a:solidFill>
                <a:srgbClr val="D5BC61"/>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The king thus had not only to </a:t>
            </a:r>
            <a:r>
              <a:rPr lang="en-US" sz="1800" i="1" u="sng">
                <a:solidFill>
                  <a:srgbClr val="D5BC61"/>
                </a:solidFill>
                <a:latin typeface="Verdana" pitchFamily="34" charset="0"/>
              </a:rPr>
              <a:t>build the temple</a:t>
            </a:r>
            <a:r>
              <a:rPr lang="en-US" sz="1800">
                <a:solidFill>
                  <a:srgbClr val="D5BC61"/>
                </a:solidFill>
                <a:latin typeface="Verdana" pitchFamily="34" charset="0"/>
              </a:rPr>
              <a:t> and </a:t>
            </a:r>
            <a:r>
              <a:rPr lang="en-US" sz="1800" i="1" u="sng">
                <a:solidFill>
                  <a:srgbClr val="D5BC61"/>
                </a:solidFill>
                <a:latin typeface="Verdana" pitchFamily="34" charset="0"/>
              </a:rPr>
              <a:t>protect Buddhism</a:t>
            </a:r>
            <a:r>
              <a:rPr lang="en-US" sz="1800">
                <a:solidFill>
                  <a:srgbClr val="D5BC61"/>
                </a:solidFill>
                <a:latin typeface="Verdana" pitchFamily="34" charset="0"/>
              </a:rPr>
              <a:t> from enemies, but also to </a:t>
            </a:r>
            <a:r>
              <a:rPr lang="en-US" sz="1800" i="1" u="sng">
                <a:solidFill>
                  <a:srgbClr val="D5BC61"/>
                </a:solidFill>
                <a:latin typeface="Verdana" pitchFamily="34" charset="0"/>
              </a:rPr>
              <a:t>prevent the decline</a:t>
            </a:r>
            <a:r>
              <a:rPr lang="en-US" sz="1800">
                <a:solidFill>
                  <a:srgbClr val="D5BC61"/>
                </a:solidFill>
                <a:latin typeface="Verdana" pitchFamily="34" charset="0"/>
              </a:rPr>
              <a:t> and eventual eclipse of Buddhism as foretold in the texts, especially by periodically purifying the Sangha</a:t>
            </a:r>
          </a:p>
          <a:p>
            <a:pPr>
              <a:lnSpc>
                <a:spcPct val="80000"/>
              </a:lnSpc>
              <a:buSzPct val="75000"/>
              <a:buFont typeface="Wingdings" pitchFamily="2" charset="2"/>
              <a:buNone/>
            </a:pPr>
            <a:endParaRPr lang="en-US" sz="1800">
              <a:solidFill>
                <a:srgbClr val="D5BC61"/>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Yodfa assembled a council of senior monks to </a:t>
            </a:r>
            <a:r>
              <a:rPr lang="en-US" sz="1800" i="1" u="sng">
                <a:solidFill>
                  <a:srgbClr val="D5BC61"/>
                </a:solidFill>
                <a:latin typeface="Verdana" pitchFamily="34" charset="0"/>
              </a:rPr>
              <a:t>compile</a:t>
            </a:r>
            <a:r>
              <a:rPr lang="en-US" sz="1800">
                <a:solidFill>
                  <a:srgbClr val="D5BC61"/>
                </a:solidFill>
                <a:latin typeface="Verdana" pitchFamily="34" charset="0"/>
              </a:rPr>
              <a:t> a recension of the </a:t>
            </a:r>
            <a:r>
              <a:rPr lang="en-US" sz="1800" i="1" u="sng">
                <a:solidFill>
                  <a:srgbClr val="D5BC61"/>
                </a:solidFill>
                <a:latin typeface="Verdana" pitchFamily="34" charset="0"/>
              </a:rPr>
              <a:t>Tripitaka</a:t>
            </a:r>
            <a:r>
              <a:rPr lang="en-US" sz="1800">
                <a:solidFill>
                  <a:srgbClr val="D5BC61"/>
                </a:solidFill>
                <a:latin typeface="Verdana" pitchFamily="34" charset="0"/>
              </a:rPr>
              <a:t>, the fundamental texts of Buddhism, and commissioned two new versions of the Triphum cosmology</a:t>
            </a:r>
          </a:p>
        </p:txBody>
      </p:sp>
      <p:sp>
        <p:nvSpPr>
          <p:cNvPr id="129027"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r>
              <a:rPr lang="en-US" sz="40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	Early Bangkok</a:t>
            </a:r>
            <a:br>
              <a:rPr lang="en-US" sz="2400" b="1">
                <a:solidFill>
                  <a:srgbClr val="928264"/>
                </a:solidFill>
                <a:effectLst>
                  <a:outerShdw blurRad="38100" dist="38100" dir="2700000" algn="tl">
                    <a:srgbClr val="FFFFFF"/>
                  </a:outerShdw>
                </a:effectLst>
                <a:latin typeface="Verdana" pitchFamily="34" charset="0"/>
              </a:rPr>
            </a:br>
            <a:endParaRPr lang="th-TH" sz="24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30050" name="Rectangle 2"/>
          <p:cNvSpPr>
            <a:spLocks noChangeArrowheads="1"/>
          </p:cNvSpPr>
          <p:nvPr>
            <p:ph type="body" idx="1"/>
          </p:nvPr>
        </p:nvSpPr>
        <p:spPr bwMode="auto">
          <a:xfrm>
            <a:off x="468313" y="1268413"/>
            <a:ext cx="8229600" cy="4537075"/>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1800" b="1">
                <a:solidFill>
                  <a:srgbClr val="D5BC61"/>
                </a:solidFill>
                <a:latin typeface="Verdana" pitchFamily="34" charset="0"/>
              </a:rPr>
              <a:t>	</a:t>
            </a:r>
            <a:r>
              <a:rPr lang="en-US" sz="2400" b="1" u="sng">
                <a:solidFill>
                  <a:srgbClr val="928264"/>
                </a:solidFill>
                <a:latin typeface="Verdana" pitchFamily="34" charset="0"/>
              </a:rPr>
              <a:t>Gaining Power</a:t>
            </a:r>
          </a:p>
          <a:p>
            <a:pPr>
              <a:lnSpc>
                <a:spcPct val="80000"/>
              </a:lnSpc>
              <a:buSzPct val="75000"/>
              <a:buFont typeface="Wingdings" pitchFamily="2" charset="2"/>
              <a:buNone/>
            </a:pPr>
            <a:endParaRPr lang="en-US" sz="2400" u="sng">
              <a:solidFill>
                <a:srgbClr val="928264"/>
              </a:solidFill>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He also had several </a:t>
            </a:r>
            <a:r>
              <a:rPr lang="en-US" sz="2000" i="1" u="sng">
                <a:solidFill>
                  <a:srgbClr val="D5BC61"/>
                </a:solidFill>
                <a:latin typeface="Verdana" pitchFamily="34" charset="0"/>
              </a:rPr>
              <a:t>Pali texts translated into Thai</a:t>
            </a:r>
            <a:r>
              <a:rPr lang="en-US" sz="2000">
                <a:solidFill>
                  <a:srgbClr val="D5BC61"/>
                </a:solidFill>
                <a:latin typeface="Verdana" pitchFamily="34" charset="0"/>
              </a:rPr>
              <a:t> and founded a school to </a:t>
            </a:r>
            <a:r>
              <a:rPr lang="en-US" sz="2000" i="1" u="sng">
                <a:solidFill>
                  <a:srgbClr val="D5BC61"/>
                </a:solidFill>
                <a:latin typeface="Verdana" pitchFamily="34" charset="0"/>
              </a:rPr>
              <a:t>re-educate monks</a:t>
            </a:r>
          </a:p>
          <a:p>
            <a:pPr>
              <a:lnSpc>
                <a:spcPct val="80000"/>
              </a:lnSpc>
              <a:buSzPct val="75000"/>
              <a:buFont typeface="Wingdings" pitchFamily="2" charset="2"/>
              <a:buNone/>
            </a:pPr>
            <a:endParaRPr lang="en-US" sz="2000" i="1" u="sng">
              <a:solidFill>
                <a:srgbClr val="D5BC61"/>
              </a:solidFill>
              <a:latin typeface="Verdana" pitchFamily="34" charset="0"/>
            </a:endParaRPr>
          </a:p>
          <a:p>
            <a:pPr>
              <a:lnSpc>
                <a:spcPct val="80000"/>
              </a:lnSpc>
              <a:buSzPct val="75000"/>
              <a:buFont typeface="Wingdings" pitchFamily="2" charset="2"/>
              <a:buChar char="q"/>
            </a:pPr>
            <a:r>
              <a:rPr lang="en-US" sz="2000" i="1" u="sng">
                <a:solidFill>
                  <a:srgbClr val="D5BC61"/>
                </a:solidFill>
                <a:latin typeface="Verdana" pitchFamily="34" charset="0"/>
              </a:rPr>
              <a:t>Officials</a:t>
            </a:r>
            <a:r>
              <a:rPr lang="en-US" sz="2000">
                <a:solidFill>
                  <a:srgbClr val="D5BC61"/>
                </a:solidFill>
                <a:latin typeface="Verdana" pitchFamily="34" charset="0"/>
              </a:rPr>
              <a:t> were ordered to live according to a </a:t>
            </a:r>
            <a:r>
              <a:rPr lang="en-US" sz="2000" i="1" u="sng">
                <a:solidFill>
                  <a:srgbClr val="D5BC61"/>
                </a:solidFill>
                <a:latin typeface="Verdana" pitchFamily="34" charset="0"/>
              </a:rPr>
              <a:t>moral code</a:t>
            </a:r>
            <a:r>
              <a:rPr lang="en-US" sz="2000">
                <a:solidFill>
                  <a:srgbClr val="D5BC61"/>
                </a:solidFill>
                <a:latin typeface="Verdana" pitchFamily="34" charset="0"/>
              </a:rPr>
              <a:t> modeled on </a:t>
            </a:r>
            <a:r>
              <a:rPr lang="en-US" sz="2000" i="1" u="sng">
                <a:solidFill>
                  <a:srgbClr val="D5BC61"/>
                </a:solidFill>
                <a:latin typeface="Verdana" pitchFamily="34" charset="0"/>
              </a:rPr>
              <a:t>monastic discipline</a:t>
            </a:r>
          </a:p>
          <a:p>
            <a:pPr lvl="1">
              <a:lnSpc>
                <a:spcPct val="80000"/>
              </a:lnSpc>
              <a:buSzPct val="75000"/>
              <a:buFont typeface="Wingdings" pitchFamily="2" charset="2"/>
              <a:buChar char="v"/>
            </a:pPr>
            <a:r>
              <a:rPr lang="en-US" sz="1800">
                <a:solidFill>
                  <a:srgbClr val="D5BC61"/>
                </a:solidFill>
                <a:latin typeface="Verdana" pitchFamily="34" charset="0"/>
              </a:rPr>
              <a:t>The walls of temple were painted with morals teaching Buddhist lessons, often based on </a:t>
            </a:r>
            <a:r>
              <a:rPr lang="en-US" sz="1800" i="1" u="sng">
                <a:solidFill>
                  <a:srgbClr val="D5BC61"/>
                </a:solidFill>
                <a:latin typeface="Verdana" pitchFamily="34" charset="0"/>
              </a:rPr>
              <a:t>the jataka</a:t>
            </a:r>
            <a:r>
              <a:rPr lang="en-US" sz="1800">
                <a:solidFill>
                  <a:srgbClr val="D5BC61"/>
                </a:solidFill>
                <a:latin typeface="Verdana" pitchFamily="34" charset="0"/>
              </a:rPr>
              <a:t> tales which showed how the Buddha achieved spiritual perfection over his 500 incarnations before achieving enlightenment</a:t>
            </a:r>
          </a:p>
          <a:p>
            <a:pPr lvl="1">
              <a:lnSpc>
                <a:spcPct val="80000"/>
              </a:lnSpc>
              <a:buSzPct val="75000"/>
              <a:buFont typeface="Wingdings" pitchFamily="2" charset="2"/>
              <a:buChar char="v"/>
            </a:pPr>
            <a:r>
              <a:rPr lang="en-US" sz="1800">
                <a:solidFill>
                  <a:srgbClr val="D5BC61"/>
                </a:solidFill>
                <a:latin typeface="Verdana" pitchFamily="34" charset="0"/>
              </a:rPr>
              <a:t>The king sponsored annual chanting of this story</a:t>
            </a:r>
          </a:p>
          <a:p>
            <a:pPr lvl="1">
              <a:lnSpc>
                <a:spcPct val="80000"/>
              </a:lnSpc>
              <a:buSzPct val="75000"/>
              <a:buFont typeface="Wingdings" pitchFamily="2" charset="2"/>
              <a:buChar char="v"/>
            </a:pPr>
            <a:r>
              <a:rPr lang="en-US" sz="1800">
                <a:solidFill>
                  <a:srgbClr val="FFFF00"/>
                </a:solidFill>
                <a:latin typeface="Verdana" pitchFamily="34" charset="0"/>
              </a:rPr>
              <a:t>This </a:t>
            </a:r>
            <a:r>
              <a:rPr lang="en-US" sz="1800" i="1" u="sng">
                <a:solidFill>
                  <a:srgbClr val="FFFF00"/>
                </a:solidFill>
                <a:latin typeface="Verdana" pitchFamily="34" charset="0"/>
              </a:rPr>
              <a:t>ceremony</a:t>
            </a:r>
            <a:r>
              <a:rPr lang="en-US" sz="1800">
                <a:solidFill>
                  <a:srgbClr val="FFFF00"/>
                </a:solidFill>
                <a:latin typeface="Verdana" pitchFamily="34" charset="0"/>
              </a:rPr>
              <a:t> taught </a:t>
            </a:r>
            <a:r>
              <a:rPr lang="en-US" sz="1800" i="1" u="sng">
                <a:solidFill>
                  <a:srgbClr val="FFFF00"/>
                </a:solidFill>
                <a:latin typeface="Verdana" pitchFamily="34" charset="0"/>
              </a:rPr>
              <a:t>moral values</a:t>
            </a:r>
            <a:r>
              <a:rPr lang="en-US" sz="1800">
                <a:solidFill>
                  <a:srgbClr val="FFFF00"/>
                </a:solidFill>
                <a:latin typeface="Verdana" pitchFamily="34" charset="0"/>
              </a:rPr>
              <a:t> while also </a:t>
            </a:r>
            <a:r>
              <a:rPr lang="en-US" sz="1800" i="1" u="sng">
                <a:solidFill>
                  <a:srgbClr val="FFFF00"/>
                </a:solidFill>
                <a:latin typeface="Verdana" pitchFamily="34" charset="0"/>
              </a:rPr>
              <a:t>dramatizing</a:t>
            </a:r>
            <a:r>
              <a:rPr lang="en-US" sz="1800">
                <a:solidFill>
                  <a:srgbClr val="FFFF00"/>
                </a:solidFill>
                <a:latin typeface="Verdana" pitchFamily="34" charset="0"/>
              </a:rPr>
              <a:t> the </a:t>
            </a:r>
            <a:r>
              <a:rPr lang="en-US" sz="1800" i="1" u="sng">
                <a:solidFill>
                  <a:srgbClr val="FFFF00"/>
                </a:solidFill>
                <a:latin typeface="Verdana" pitchFamily="34" charset="0"/>
              </a:rPr>
              <a:t>king’s authority</a:t>
            </a:r>
            <a:r>
              <a:rPr lang="en-US" sz="1800">
                <a:solidFill>
                  <a:srgbClr val="FFFF00"/>
                </a:solidFill>
                <a:latin typeface="Verdana" pitchFamily="34" charset="0"/>
              </a:rPr>
              <a:t> as a </a:t>
            </a:r>
            <a:r>
              <a:rPr lang="en-US" sz="1800" i="1" u="sng">
                <a:solidFill>
                  <a:srgbClr val="FFFF00"/>
                </a:solidFill>
                <a:latin typeface="Verdana" pitchFamily="34" charset="0"/>
              </a:rPr>
              <a:t>Bodhisatta</a:t>
            </a:r>
          </a:p>
        </p:txBody>
      </p:sp>
      <p:sp>
        <p:nvSpPr>
          <p:cNvPr id="130051"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r>
              <a:rPr lang="en-US" sz="40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	Early Bangkok</a:t>
            </a:r>
            <a:br>
              <a:rPr lang="en-US" sz="2400" b="1">
                <a:solidFill>
                  <a:srgbClr val="928264"/>
                </a:solidFill>
                <a:effectLst>
                  <a:outerShdw blurRad="38100" dist="38100" dir="2700000" algn="tl">
                    <a:srgbClr val="FFFFFF"/>
                  </a:outerShdw>
                </a:effectLst>
                <a:latin typeface="Verdana" pitchFamily="34" charset="0"/>
              </a:rPr>
            </a:br>
            <a:endParaRPr lang="th-TH" sz="24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31074" name="Rectangle 2"/>
          <p:cNvSpPr>
            <a:spLocks noChangeArrowheads="1"/>
          </p:cNvSpPr>
          <p:nvPr>
            <p:ph type="body" idx="1"/>
          </p:nvPr>
        </p:nvSpPr>
        <p:spPr bwMode="auto">
          <a:xfrm>
            <a:off x="468313" y="1268413"/>
            <a:ext cx="8229600" cy="5113337"/>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1600" b="1">
                <a:solidFill>
                  <a:srgbClr val="D5BC61"/>
                </a:solidFill>
                <a:latin typeface="Verdana" pitchFamily="34" charset="0"/>
              </a:rPr>
              <a:t>	</a:t>
            </a:r>
            <a:r>
              <a:rPr lang="en-US" sz="2400" b="1" u="sng">
                <a:solidFill>
                  <a:srgbClr val="928264"/>
                </a:solidFill>
                <a:latin typeface="Verdana" pitchFamily="34" charset="0"/>
              </a:rPr>
              <a:t>Market Economy</a:t>
            </a:r>
          </a:p>
          <a:p>
            <a:pPr>
              <a:lnSpc>
                <a:spcPct val="80000"/>
              </a:lnSpc>
              <a:buSzPct val="75000"/>
              <a:buFont typeface="Wingdings" pitchFamily="2" charset="2"/>
              <a:buNone/>
            </a:pPr>
            <a:endParaRPr lang="en-US" sz="2400" u="sng">
              <a:solidFill>
                <a:srgbClr val="928264"/>
              </a:solidFill>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Taksin </a:t>
            </a:r>
            <a:r>
              <a:rPr lang="en-US" sz="2000" i="1" u="sng">
                <a:solidFill>
                  <a:srgbClr val="D5BC61"/>
                </a:solidFill>
                <a:latin typeface="Verdana" pitchFamily="34" charset="0"/>
              </a:rPr>
              <a:t>encouraged Chinese immigration</a:t>
            </a:r>
            <a:r>
              <a:rPr lang="en-US" sz="2000">
                <a:solidFill>
                  <a:srgbClr val="D5BC61"/>
                </a:solidFill>
                <a:latin typeface="Verdana" pitchFamily="34" charset="0"/>
              </a:rPr>
              <a:t> to revive the economy. </a:t>
            </a:r>
            <a:r>
              <a:rPr lang="en-US" sz="2000" i="1" u="sng">
                <a:solidFill>
                  <a:srgbClr val="D5BC61"/>
                </a:solidFill>
                <a:latin typeface="Verdana" pitchFamily="34" charset="0"/>
              </a:rPr>
              <a:t>Yodfa</a:t>
            </a:r>
            <a:r>
              <a:rPr lang="en-US" sz="2000" i="1">
                <a:solidFill>
                  <a:srgbClr val="D5BC61"/>
                </a:solidFill>
                <a:latin typeface="Verdana" pitchFamily="34" charset="0"/>
              </a:rPr>
              <a:t> </a:t>
            </a:r>
            <a:r>
              <a:rPr lang="en-US" sz="2000">
                <a:solidFill>
                  <a:srgbClr val="D5BC61"/>
                </a:solidFill>
                <a:latin typeface="Verdana" pitchFamily="34" charset="0"/>
              </a:rPr>
              <a:t>whose mother was ‘</a:t>
            </a:r>
            <a:r>
              <a:rPr lang="en-US" sz="2000" i="1">
                <a:solidFill>
                  <a:srgbClr val="D5BC61"/>
                </a:solidFill>
                <a:latin typeface="Verdana" pitchFamily="34" charset="0"/>
              </a:rPr>
              <a:t>a beautiful daughter of a very rich Chinese family’</a:t>
            </a:r>
            <a:r>
              <a:rPr lang="en-US" sz="2000">
                <a:solidFill>
                  <a:srgbClr val="D5BC61"/>
                </a:solidFill>
                <a:latin typeface="Verdana" pitchFamily="34" charset="0"/>
              </a:rPr>
              <a:t> in Ayudhaya, </a:t>
            </a:r>
            <a:r>
              <a:rPr lang="en-US" sz="2000" i="1" u="sng">
                <a:solidFill>
                  <a:srgbClr val="D5BC61"/>
                </a:solidFill>
                <a:latin typeface="Verdana" pitchFamily="34" charset="0"/>
              </a:rPr>
              <a:t>continued the policy</a:t>
            </a:r>
          </a:p>
          <a:p>
            <a:pPr>
              <a:lnSpc>
                <a:spcPct val="80000"/>
              </a:lnSpc>
              <a:buSzPct val="75000"/>
              <a:buFont typeface="Wingdings" pitchFamily="2" charset="2"/>
              <a:buNone/>
            </a:pPr>
            <a:endParaRPr lang="en-US" sz="2000" i="1" u="sng">
              <a:solidFill>
                <a:srgbClr val="D5BC61"/>
              </a:solidFill>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Through the early 19</a:t>
            </a:r>
            <a:r>
              <a:rPr lang="en-US" sz="2000" baseline="30000">
                <a:solidFill>
                  <a:srgbClr val="D5BC61"/>
                </a:solidFill>
                <a:latin typeface="Verdana" pitchFamily="34" charset="0"/>
              </a:rPr>
              <a:t>th</a:t>
            </a:r>
            <a:r>
              <a:rPr lang="en-US" sz="2000">
                <a:solidFill>
                  <a:srgbClr val="D5BC61"/>
                </a:solidFill>
                <a:latin typeface="Verdana" pitchFamily="34" charset="0"/>
              </a:rPr>
              <a:t> century, the </a:t>
            </a:r>
            <a:r>
              <a:rPr lang="en-US" sz="2000" i="1" u="sng">
                <a:solidFill>
                  <a:srgbClr val="D5BC61"/>
                </a:solidFill>
                <a:latin typeface="Verdana" pitchFamily="34" charset="0"/>
              </a:rPr>
              <a:t>inflow of Chinese migrants</a:t>
            </a:r>
            <a:r>
              <a:rPr lang="en-US" sz="2000">
                <a:solidFill>
                  <a:srgbClr val="D5BC61"/>
                </a:solidFill>
                <a:latin typeface="Verdana" pitchFamily="34" charset="0"/>
              </a:rPr>
              <a:t> </a:t>
            </a:r>
            <a:r>
              <a:rPr lang="en-US" sz="2000" i="1" u="sng">
                <a:solidFill>
                  <a:srgbClr val="D5BC61"/>
                </a:solidFill>
                <a:latin typeface="Verdana" pitchFamily="34" charset="0"/>
              </a:rPr>
              <a:t>increased</a:t>
            </a:r>
            <a:r>
              <a:rPr lang="en-US" sz="2000">
                <a:solidFill>
                  <a:srgbClr val="D5BC61"/>
                </a:solidFill>
                <a:latin typeface="Verdana" pitchFamily="34" charset="0"/>
              </a:rPr>
              <a:t>. </a:t>
            </a:r>
            <a:r>
              <a:rPr lang="en-US" sz="2000" i="1" u="sng">
                <a:solidFill>
                  <a:srgbClr val="D5BC61"/>
                </a:solidFill>
                <a:latin typeface="Verdana" pitchFamily="34" charset="0"/>
              </a:rPr>
              <a:t>Chinese formed</a:t>
            </a:r>
            <a:r>
              <a:rPr lang="en-US" sz="2000">
                <a:solidFill>
                  <a:srgbClr val="D5BC61"/>
                </a:solidFill>
                <a:latin typeface="Verdana" pitchFamily="34" charset="0"/>
              </a:rPr>
              <a:t> the majority of the city </a:t>
            </a:r>
            <a:r>
              <a:rPr lang="en-US" sz="2000" i="1" u="sng">
                <a:solidFill>
                  <a:srgbClr val="D5BC61"/>
                </a:solidFill>
                <a:latin typeface="Verdana" pitchFamily="34" charset="0"/>
              </a:rPr>
              <a:t>population</a:t>
            </a:r>
            <a:r>
              <a:rPr lang="en-US" sz="2000">
                <a:solidFill>
                  <a:srgbClr val="D5BC61"/>
                </a:solidFill>
                <a:latin typeface="Verdana" pitchFamily="34" charset="0"/>
              </a:rPr>
              <a:t>. By the time Europeans visited the new capital in the 1820s, they found the </a:t>
            </a:r>
            <a:r>
              <a:rPr lang="en-US" sz="2000" i="1" u="sng">
                <a:solidFill>
                  <a:srgbClr val="D5BC61"/>
                </a:solidFill>
                <a:latin typeface="Verdana" pitchFamily="34" charset="0"/>
              </a:rPr>
              <a:t>river crammed with junks</a:t>
            </a:r>
          </a:p>
          <a:p>
            <a:pPr lvl="1">
              <a:lnSpc>
                <a:spcPct val="80000"/>
              </a:lnSpc>
              <a:buSzPct val="75000"/>
              <a:buFont typeface="Wingdings" pitchFamily="2" charset="2"/>
              <a:buChar char="v"/>
            </a:pPr>
            <a:r>
              <a:rPr lang="en-US" sz="1800" i="1">
                <a:solidFill>
                  <a:srgbClr val="D5BC61"/>
                </a:solidFill>
                <a:latin typeface="Verdana" pitchFamily="34" charset="0"/>
              </a:rPr>
              <a:t>“Chinese were the pioneers of a market economy”</a:t>
            </a:r>
          </a:p>
          <a:p>
            <a:pPr>
              <a:lnSpc>
                <a:spcPct val="80000"/>
              </a:lnSpc>
              <a:buSzPct val="75000"/>
              <a:buFont typeface="Wingdings" pitchFamily="2" charset="2"/>
              <a:buNone/>
            </a:pPr>
            <a:endParaRPr lang="en-US" sz="2000" i="1">
              <a:solidFill>
                <a:srgbClr val="D5BC61"/>
              </a:solidFill>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In 1830, the British envoy John Crawford called migrants “the </a:t>
            </a:r>
            <a:r>
              <a:rPr lang="en-US" sz="2000" i="1">
                <a:solidFill>
                  <a:srgbClr val="D5BC61"/>
                </a:solidFill>
                <a:latin typeface="Verdana" pitchFamily="34" charset="0"/>
              </a:rPr>
              <a:t>most valuable importation from China into Siam”</a:t>
            </a:r>
            <a:endParaRPr lang="en-US" sz="2000">
              <a:solidFill>
                <a:srgbClr val="D5BC61"/>
              </a:solidFill>
              <a:latin typeface="Verdana" pitchFamily="34" charset="0"/>
            </a:endParaRPr>
          </a:p>
        </p:txBody>
      </p:sp>
      <p:sp>
        <p:nvSpPr>
          <p:cNvPr id="131075"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r>
              <a:rPr lang="en-US" sz="40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	Early Bangkok</a:t>
            </a:r>
            <a:br>
              <a:rPr lang="en-US" sz="2400" b="1">
                <a:solidFill>
                  <a:srgbClr val="928264"/>
                </a:solidFill>
                <a:effectLst>
                  <a:outerShdw blurRad="38100" dist="38100" dir="2700000" algn="tl">
                    <a:srgbClr val="FFFFFF"/>
                  </a:outerShdw>
                </a:effectLst>
                <a:latin typeface="Verdana" pitchFamily="34" charset="0"/>
              </a:rPr>
            </a:br>
            <a:endParaRPr lang="th-TH" sz="24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32098" name="Rectangle 2"/>
          <p:cNvSpPr>
            <a:spLocks noChangeArrowheads="1"/>
          </p:cNvSpPr>
          <p:nvPr>
            <p:ph type="body" idx="1"/>
          </p:nvPr>
        </p:nvSpPr>
        <p:spPr bwMode="auto">
          <a:xfrm>
            <a:off x="468313" y="1268413"/>
            <a:ext cx="8229600" cy="5113337"/>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1800" b="1">
                <a:solidFill>
                  <a:srgbClr val="D5BC61"/>
                </a:solidFill>
                <a:latin typeface="Verdana" pitchFamily="34" charset="0"/>
              </a:rPr>
              <a:t>	</a:t>
            </a:r>
            <a:r>
              <a:rPr lang="en-US" sz="2800" b="1" u="sng">
                <a:solidFill>
                  <a:srgbClr val="928264"/>
                </a:solidFill>
                <a:latin typeface="Verdana" pitchFamily="34" charset="0"/>
              </a:rPr>
              <a:t>Market Economy</a:t>
            </a:r>
          </a:p>
          <a:p>
            <a:pPr>
              <a:lnSpc>
                <a:spcPct val="80000"/>
              </a:lnSpc>
              <a:buSzPct val="75000"/>
              <a:buFont typeface="Wingdings" pitchFamily="2" charset="2"/>
              <a:buNone/>
            </a:pPr>
            <a:endParaRPr lang="en-US" sz="2800" u="sng">
              <a:solidFill>
                <a:srgbClr val="928264"/>
              </a:solidFill>
              <a:latin typeface="Verdana" pitchFamily="34" charset="0"/>
            </a:endParaRPr>
          </a:p>
          <a:p>
            <a:pPr>
              <a:lnSpc>
                <a:spcPct val="80000"/>
              </a:lnSpc>
              <a:buSzPct val="75000"/>
              <a:buFont typeface="Wingdings" pitchFamily="2" charset="2"/>
              <a:buChar char="q"/>
            </a:pPr>
            <a:r>
              <a:rPr lang="en-US" sz="2400">
                <a:solidFill>
                  <a:srgbClr val="D5BC61"/>
                </a:solidFill>
                <a:latin typeface="Verdana" pitchFamily="34" charset="0"/>
              </a:rPr>
              <a:t>Government appreciated their </a:t>
            </a:r>
            <a:r>
              <a:rPr lang="en-US" sz="2400" i="1" u="sng">
                <a:solidFill>
                  <a:srgbClr val="D5BC61"/>
                </a:solidFill>
                <a:latin typeface="Verdana" pitchFamily="34" charset="0"/>
              </a:rPr>
              <a:t>values</a:t>
            </a:r>
            <a:r>
              <a:rPr lang="en-US" sz="2400">
                <a:solidFill>
                  <a:srgbClr val="D5BC61"/>
                </a:solidFill>
                <a:latin typeface="Verdana" pitchFamily="34" charset="0"/>
              </a:rPr>
              <a:t>.</a:t>
            </a:r>
          </a:p>
          <a:p>
            <a:pPr lvl="1">
              <a:lnSpc>
                <a:spcPct val="80000"/>
              </a:lnSpc>
              <a:buSzPct val="75000"/>
              <a:buFont typeface="Wingdings" pitchFamily="2" charset="2"/>
              <a:buChar char="v"/>
            </a:pPr>
            <a:r>
              <a:rPr lang="en-US" sz="2000">
                <a:solidFill>
                  <a:srgbClr val="D5BC61"/>
                </a:solidFill>
                <a:latin typeface="Verdana" pitchFamily="34" charset="0"/>
              </a:rPr>
              <a:t>It </a:t>
            </a:r>
            <a:r>
              <a:rPr lang="en-US" sz="2000" i="1" u="sng">
                <a:solidFill>
                  <a:srgbClr val="D5BC61"/>
                </a:solidFill>
                <a:latin typeface="Verdana" pitchFamily="34" charset="0"/>
              </a:rPr>
              <a:t>excused them from corvée</a:t>
            </a:r>
            <a:r>
              <a:rPr lang="en-US" sz="2000">
                <a:solidFill>
                  <a:srgbClr val="D5BC61"/>
                </a:solidFill>
                <a:latin typeface="Verdana" pitchFamily="34" charset="0"/>
              </a:rPr>
              <a:t>, which would disrupt their trading activity, and instead </a:t>
            </a:r>
            <a:r>
              <a:rPr lang="en-US" sz="2000" i="1" u="sng">
                <a:solidFill>
                  <a:srgbClr val="D5BC61"/>
                </a:solidFill>
                <a:latin typeface="Verdana" pitchFamily="34" charset="0"/>
              </a:rPr>
              <a:t>levied a triennial head tax</a:t>
            </a:r>
          </a:p>
          <a:p>
            <a:pPr lvl="1">
              <a:lnSpc>
                <a:spcPct val="80000"/>
              </a:lnSpc>
              <a:buSzPct val="75000"/>
              <a:buFont typeface="Wingdings" pitchFamily="2" charset="2"/>
              <a:buChar char="v"/>
            </a:pPr>
            <a:r>
              <a:rPr lang="en-US" sz="2000">
                <a:solidFill>
                  <a:srgbClr val="D5BC61"/>
                </a:solidFill>
                <a:latin typeface="Verdana" pitchFamily="34" charset="0"/>
              </a:rPr>
              <a:t>It </a:t>
            </a:r>
            <a:r>
              <a:rPr lang="en-US" sz="2000" i="1" u="sng">
                <a:solidFill>
                  <a:srgbClr val="D5BC61"/>
                </a:solidFill>
                <a:latin typeface="Verdana" pitchFamily="34" charset="0"/>
              </a:rPr>
              <a:t>imposed taxes on their enterprises</a:t>
            </a:r>
            <a:r>
              <a:rPr lang="en-US" sz="2000">
                <a:solidFill>
                  <a:srgbClr val="D5BC61"/>
                </a:solidFill>
                <a:latin typeface="Verdana" pitchFamily="34" charset="0"/>
              </a:rPr>
              <a:t>, and gradually found this a </a:t>
            </a:r>
            <a:r>
              <a:rPr lang="en-US" sz="2000" i="1" u="sng">
                <a:solidFill>
                  <a:srgbClr val="D5BC61"/>
                </a:solidFill>
                <a:latin typeface="Verdana" pitchFamily="34" charset="0"/>
              </a:rPr>
              <a:t>better way to raise government revenues</a:t>
            </a:r>
            <a:r>
              <a:rPr lang="en-US" sz="2000">
                <a:solidFill>
                  <a:srgbClr val="D5BC61"/>
                </a:solidFill>
                <a:latin typeface="Verdana" pitchFamily="34" charset="0"/>
              </a:rPr>
              <a:t> </a:t>
            </a:r>
            <a:r>
              <a:rPr lang="en-US" sz="2000" b="1" i="1" u="sng">
                <a:solidFill>
                  <a:srgbClr val="D5BC61"/>
                </a:solidFill>
                <a:latin typeface="Verdana" pitchFamily="34" charset="0"/>
              </a:rPr>
              <a:t>than</a:t>
            </a:r>
            <a:r>
              <a:rPr lang="en-US" sz="2000" i="1" u="sng">
                <a:solidFill>
                  <a:srgbClr val="D5BC61"/>
                </a:solidFill>
                <a:latin typeface="Verdana" pitchFamily="34" charset="0"/>
              </a:rPr>
              <a:t> royal trading monopolies</a:t>
            </a:r>
          </a:p>
          <a:p>
            <a:pPr lvl="1">
              <a:lnSpc>
                <a:spcPct val="80000"/>
              </a:lnSpc>
              <a:buSzPct val="75000"/>
              <a:buFont typeface="Wingdings" pitchFamily="2" charset="2"/>
              <a:buChar char="v"/>
            </a:pPr>
            <a:r>
              <a:rPr lang="en-US" sz="2000">
                <a:solidFill>
                  <a:srgbClr val="D5BC61"/>
                </a:solidFill>
                <a:latin typeface="Verdana" pitchFamily="34" charset="0"/>
              </a:rPr>
              <a:t>It </a:t>
            </a:r>
            <a:r>
              <a:rPr lang="en-US" sz="2000" i="1" u="sng">
                <a:solidFill>
                  <a:srgbClr val="D5BC61"/>
                </a:solidFill>
                <a:latin typeface="Verdana" pitchFamily="34" charset="0"/>
              </a:rPr>
              <a:t>abandoned</a:t>
            </a:r>
            <a:r>
              <a:rPr lang="en-US" sz="2000">
                <a:solidFill>
                  <a:srgbClr val="D5BC61"/>
                </a:solidFill>
                <a:latin typeface="Verdana" pitchFamily="34" charset="0"/>
              </a:rPr>
              <a:t> trade </a:t>
            </a:r>
            <a:r>
              <a:rPr lang="en-US" sz="2000" i="1" u="sng">
                <a:solidFill>
                  <a:srgbClr val="D5BC61"/>
                </a:solidFill>
                <a:latin typeface="Verdana" pitchFamily="34" charset="0"/>
              </a:rPr>
              <a:t>monopolies</a:t>
            </a:r>
            <a:r>
              <a:rPr lang="en-US" sz="2000">
                <a:solidFill>
                  <a:srgbClr val="D5BC61"/>
                </a:solidFill>
                <a:latin typeface="Verdana" pitchFamily="34" charset="0"/>
              </a:rPr>
              <a:t>, and </a:t>
            </a:r>
            <a:r>
              <a:rPr lang="en-US" sz="2000" i="1" u="sng">
                <a:solidFill>
                  <a:srgbClr val="D5BC61"/>
                </a:solidFill>
                <a:latin typeface="Verdana" pitchFamily="34" charset="0"/>
              </a:rPr>
              <a:t>hired</a:t>
            </a:r>
            <a:r>
              <a:rPr lang="en-US" sz="2000">
                <a:solidFill>
                  <a:srgbClr val="D5BC61"/>
                </a:solidFill>
                <a:latin typeface="Verdana" pitchFamily="34" charset="0"/>
              </a:rPr>
              <a:t> more and more of the </a:t>
            </a:r>
            <a:r>
              <a:rPr lang="en-US" sz="2000" i="1" u="sng">
                <a:solidFill>
                  <a:srgbClr val="D5BC61"/>
                </a:solidFill>
                <a:latin typeface="Verdana" pitchFamily="34" charset="0"/>
              </a:rPr>
              <a:t>Chinese</a:t>
            </a:r>
            <a:r>
              <a:rPr lang="en-US" sz="2000">
                <a:solidFill>
                  <a:srgbClr val="D5BC61"/>
                </a:solidFill>
                <a:latin typeface="Verdana" pitchFamily="34" charset="0"/>
              </a:rPr>
              <a:t> entrepreneurs as </a:t>
            </a:r>
            <a:r>
              <a:rPr lang="en-US" sz="2000" i="1" u="sng">
                <a:solidFill>
                  <a:srgbClr val="D5BC61"/>
                </a:solidFill>
                <a:latin typeface="Verdana" pitchFamily="34" charset="0"/>
              </a:rPr>
              <a:t>tax farmers</a:t>
            </a:r>
          </a:p>
          <a:p>
            <a:pPr lvl="1">
              <a:lnSpc>
                <a:spcPct val="80000"/>
              </a:lnSpc>
              <a:buSzPct val="75000"/>
              <a:buFont typeface="Wingdings" pitchFamily="2" charset="2"/>
              <a:buChar char="v"/>
            </a:pPr>
            <a:r>
              <a:rPr lang="en-US" sz="2000">
                <a:solidFill>
                  <a:srgbClr val="D5BC61"/>
                </a:solidFill>
                <a:latin typeface="Verdana" pitchFamily="34" charset="0"/>
              </a:rPr>
              <a:t>Export: forest goods, rice, sugar, dried fish and meats, tin utensils, cloth, oils, and dyes…thing that had to be grown or made, often by the immigrant Chinese</a:t>
            </a:r>
          </a:p>
          <a:p>
            <a:pPr>
              <a:lnSpc>
                <a:spcPct val="80000"/>
              </a:lnSpc>
              <a:buSzPct val="75000"/>
              <a:buFont typeface="Wingdings" pitchFamily="2" charset="2"/>
              <a:buNone/>
            </a:pPr>
            <a:endParaRPr lang="en-US" sz="2400">
              <a:solidFill>
                <a:srgbClr val="D5BC61"/>
              </a:solidFill>
              <a:latin typeface="Verdana" pitchFamily="34" charset="0"/>
            </a:endParaRPr>
          </a:p>
          <a:p>
            <a:pPr>
              <a:lnSpc>
                <a:spcPct val="80000"/>
              </a:lnSpc>
              <a:buSzPct val="75000"/>
              <a:buFont typeface="Wingdings" pitchFamily="2" charset="2"/>
              <a:buChar char="q"/>
            </a:pPr>
            <a:r>
              <a:rPr lang="en-US" sz="2400">
                <a:solidFill>
                  <a:srgbClr val="FFFF00"/>
                </a:solidFill>
                <a:latin typeface="Verdana" pitchFamily="34" charset="0"/>
              </a:rPr>
              <a:t>The society became more </a:t>
            </a:r>
            <a:r>
              <a:rPr lang="en-US" sz="2400" i="1" u="sng">
                <a:solidFill>
                  <a:srgbClr val="FFFF00"/>
                </a:solidFill>
                <a:latin typeface="Verdana" pitchFamily="34" charset="0"/>
              </a:rPr>
              <a:t>bourgeois</a:t>
            </a:r>
            <a:r>
              <a:rPr lang="en-US" sz="2400">
                <a:solidFill>
                  <a:srgbClr val="FFFF00"/>
                </a:solidFill>
                <a:latin typeface="Verdana" pitchFamily="34" charset="0"/>
              </a:rPr>
              <a:t>, especially at the capital</a:t>
            </a:r>
            <a:endParaRPr lang="en-US" sz="2400">
              <a:solidFill>
                <a:srgbClr val="D5BC61"/>
              </a:solidFill>
              <a:latin typeface="Verdana" pitchFamily="34" charset="0"/>
            </a:endParaRPr>
          </a:p>
        </p:txBody>
      </p:sp>
      <p:sp>
        <p:nvSpPr>
          <p:cNvPr id="132099"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r>
              <a:rPr lang="en-US" sz="40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	Early Bangkok</a:t>
            </a:r>
            <a:br>
              <a:rPr lang="en-US" sz="2400" b="1">
                <a:solidFill>
                  <a:srgbClr val="928264"/>
                </a:solidFill>
                <a:effectLst>
                  <a:outerShdw blurRad="38100" dist="38100" dir="2700000" algn="tl">
                    <a:srgbClr val="FFFFFF"/>
                  </a:outerShdw>
                </a:effectLst>
                <a:latin typeface="Verdana" pitchFamily="34" charset="0"/>
              </a:rPr>
            </a:br>
            <a:endParaRPr lang="th-TH" sz="24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33122" name="Rectangle 2"/>
          <p:cNvSpPr>
            <a:spLocks noChangeArrowheads="1"/>
          </p:cNvSpPr>
          <p:nvPr>
            <p:ph type="body" idx="1"/>
          </p:nvPr>
        </p:nvSpPr>
        <p:spPr bwMode="auto">
          <a:xfrm>
            <a:off x="468313" y="1268413"/>
            <a:ext cx="8229600" cy="5113337"/>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1400" b="1">
                <a:solidFill>
                  <a:srgbClr val="D5BC61"/>
                </a:solidFill>
                <a:latin typeface="Verdana" pitchFamily="34" charset="0"/>
              </a:rPr>
              <a:t>	</a:t>
            </a:r>
            <a:r>
              <a:rPr lang="en-US" sz="2000" b="1" u="sng">
                <a:solidFill>
                  <a:srgbClr val="928264"/>
                </a:solidFill>
                <a:latin typeface="Verdana" pitchFamily="34" charset="0"/>
              </a:rPr>
              <a:t>Market Economy:</a:t>
            </a:r>
            <a:r>
              <a:rPr lang="en-US" sz="2000" b="1">
                <a:solidFill>
                  <a:srgbClr val="928264"/>
                </a:solidFill>
                <a:latin typeface="Verdana" pitchFamily="34" charset="0"/>
              </a:rPr>
              <a:t> </a:t>
            </a:r>
            <a:r>
              <a:rPr lang="en-US" sz="2000" i="1">
                <a:solidFill>
                  <a:srgbClr val="928264"/>
                </a:solidFill>
                <a:latin typeface="Verdana" pitchFamily="34" charset="0"/>
              </a:rPr>
              <a:t>Jao Sua</a:t>
            </a:r>
          </a:p>
          <a:p>
            <a:pPr>
              <a:lnSpc>
                <a:spcPct val="80000"/>
              </a:lnSpc>
              <a:buSzPct val="75000"/>
              <a:buFont typeface="Wingdings" pitchFamily="2" charset="2"/>
              <a:buNone/>
            </a:pPr>
            <a:endParaRPr lang="en-US" sz="2000">
              <a:solidFill>
                <a:srgbClr val="928264"/>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A handful of Chinese families prospered on royal patronage. In the early 19</a:t>
            </a:r>
            <a:r>
              <a:rPr lang="en-US" sz="1800" baseline="30000">
                <a:solidFill>
                  <a:srgbClr val="D5BC61"/>
                </a:solidFill>
                <a:latin typeface="Verdana" pitchFamily="34" charset="0"/>
              </a:rPr>
              <a:t>th</a:t>
            </a:r>
            <a:r>
              <a:rPr lang="en-US" sz="1800">
                <a:solidFill>
                  <a:srgbClr val="D5BC61"/>
                </a:solidFill>
                <a:latin typeface="Verdana" pitchFamily="34" charset="0"/>
              </a:rPr>
              <a:t> century, these </a:t>
            </a:r>
            <a:r>
              <a:rPr lang="en-US" sz="1800" i="1" u="sng">
                <a:solidFill>
                  <a:srgbClr val="D5BC61"/>
                </a:solidFill>
                <a:latin typeface="Verdana" pitchFamily="34" charset="0"/>
              </a:rPr>
              <a:t>jao sua</a:t>
            </a:r>
            <a:r>
              <a:rPr lang="en-US" sz="1800">
                <a:solidFill>
                  <a:srgbClr val="D5BC61"/>
                </a:solidFill>
                <a:latin typeface="Verdana" pitchFamily="34" charset="0"/>
              </a:rPr>
              <a:t> or merchant lord </a:t>
            </a:r>
            <a:r>
              <a:rPr lang="en-US" sz="1800" i="1" u="sng">
                <a:solidFill>
                  <a:srgbClr val="D5BC61"/>
                </a:solidFill>
                <a:latin typeface="Verdana" pitchFamily="34" charset="0"/>
              </a:rPr>
              <a:t>acted as traders on behalf</a:t>
            </a:r>
            <a:r>
              <a:rPr lang="en-US" sz="1800">
                <a:solidFill>
                  <a:srgbClr val="D5BC61"/>
                </a:solidFill>
                <a:latin typeface="Verdana" pitchFamily="34" charset="0"/>
              </a:rPr>
              <a:t> of the </a:t>
            </a:r>
            <a:r>
              <a:rPr lang="en-US" sz="1800" i="1" u="sng">
                <a:solidFill>
                  <a:srgbClr val="D5BC61"/>
                </a:solidFill>
                <a:latin typeface="Verdana" pitchFamily="34" charset="0"/>
              </a:rPr>
              <a:t>king</a:t>
            </a:r>
            <a:r>
              <a:rPr lang="en-US" sz="1800">
                <a:solidFill>
                  <a:srgbClr val="D5BC61"/>
                </a:solidFill>
                <a:latin typeface="Verdana" pitchFamily="34" charset="0"/>
              </a:rPr>
              <a:t> and senior courtiers</a:t>
            </a:r>
          </a:p>
          <a:p>
            <a:pPr>
              <a:lnSpc>
                <a:spcPct val="80000"/>
              </a:lnSpc>
              <a:buSzPct val="75000"/>
              <a:buFont typeface="Wingdings" pitchFamily="2" charset="2"/>
              <a:buNone/>
            </a:pPr>
            <a:r>
              <a:rPr lang="en-US" sz="1800">
                <a:solidFill>
                  <a:srgbClr val="D5BC61"/>
                </a:solidFill>
                <a:latin typeface="Verdana" pitchFamily="34" charset="0"/>
              </a:rPr>
              <a:t> </a:t>
            </a:r>
          </a:p>
          <a:p>
            <a:pPr>
              <a:lnSpc>
                <a:spcPct val="80000"/>
              </a:lnSpc>
              <a:buSzPct val="75000"/>
              <a:buFont typeface="Wingdings" pitchFamily="2" charset="2"/>
              <a:buChar char="q"/>
            </a:pPr>
            <a:r>
              <a:rPr lang="en-US" sz="1800">
                <a:solidFill>
                  <a:srgbClr val="D5BC61"/>
                </a:solidFill>
                <a:latin typeface="Verdana" pitchFamily="34" charset="0"/>
              </a:rPr>
              <a:t>From the 1830s onwards, </a:t>
            </a:r>
            <a:r>
              <a:rPr lang="en-US" sz="1800" i="1" u="sng">
                <a:solidFill>
                  <a:srgbClr val="D5BC61"/>
                </a:solidFill>
                <a:latin typeface="Verdana" pitchFamily="34" charset="0"/>
              </a:rPr>
              <a:t>they secured the most valuable tax-farms</a:t>
            </a:r>
            <a:r>
              <a:rPr lang="en-US" sz="1800">
                <a:solidFill>
                  <a:srgbClr val="D5BC61"/>
                </a:solidFill>
                <a:latin typeface="Verdana" pitchFamily="34" charset="0"/>
              </a:rPr>
              <a:t> levied on birds’ nests, liquor, opium, and gambling</a:t>
            </a:r>
          </a:p>
          <a:p>
            <a:pPr>
              <a:lnSpc>
                <a:spcPct val="80000"/>
              </a:lnSpc>
              <a:buSzPct val="75000"/>
              <a:buFont typeface="Wingdings" pitchFamily="2" charset="2"/>
              <a:buNone/>
            </a:pPr>
            <a:endParaRPr lang="en-US" sz="1800">
              <a:solidFill>
                <a:srgbClr val="D5BC61"/>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Several of the most </a:t>
            </a:r>
            <a:r>
              <a:rPr lang="en-US" sz="1800" i="1" u="sng">
                <a:solidFill>
                  <a:srgbClr val="D5BC61"/>
                </a:solidFill>
                <a:latin typeface="Verdana" pitchFamily="34" charset="0"/>
              </a:rPr>
              <a:t>prominent families</a:t>
            </a:r>
            <a:r>
              <a:rPr lang="en-US" sz="1800">
                <a:solidFill>
                  <a:srgbClr val="D5BC61"/>
                </a:solidFill>
                <a:latin typeface="Verdana" pitchFamily="34" charset="0"/>
              </a:rPr>
              <a:t> were </a:t>
            </a:r>
            <a:r>
              <a:rPr lang="en-US" sz="1800" i="1" u="sng">
                <a:solidFill>
                  <a:srgbClr val="D5BC61"/>
                </a:solidFill>
                <a:latin typeface="Verdana" pitchFamily="34" charset="0"/>
              </a:rPr>
              <a:t>Hokkien</a:t>
            </a:r>
            <a:r>
              <a:rPr lang="en-US" sz="1800">
                <a:solidFill>
                  <a:srgbClr val="D5BC61"/>
                </a:solidFill>
                <a:latin typeface="Verdana" pitchFamily="34" charset="0"/>
              </a:rPr>
              <a:t>, while others were Teochiu or </a:t>
            </a:r>
            <a:r>
              <a:rPr lang="en-US" sz="1800" i="1" u="sng">
                <a:solidFill>
                  <a:srgbClr val="D5BC61"/>
                </a:solidFill>
                <a:latin typeface="Verdana" pitchFamily="34" charset="0"/>
              </a:rPr>
              <a:t>Hakka</a:t>
            </a:r>
          </a:p>
          <a:p>
            <a:pPr>
              <a:lnSpc>
                <a:spcPct val="80000"/>
              </a:lnSpc>
              <a:buSzPct val="75000"/>
              <a:buFont typeface="Wingdings" pitchFamily="2" charset="2"/>
              <a:buNone/>
            </a:pPr>
            <a:endParaRPr lang="en-US" sz="1800" i="1" u="sng">
              <a:solidFill>
                <a:srgbClr val="D5BC61"/>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Some were able to pass not only their business but also their official title onto their heirs</a:t>
            </a:r>
          </a:p>
          <a:p>
            <a:pPr lvl="1">
              <a:lnSpc>
                <a:spcPct val="80000"/>
              </a:lnSpc>
              <a:buSzPct val="75000"/>
              <a:buFont typeface="Wingdings" pitchFamily="2" charset="2"/>
              <a:buChar char="v"/>
            </a:pPr>
            <a:r>
              <a:rPr lang="en-US" sz="1600">
                <a:solidFill>
                  <a:srgbClr val="D5BC61"/>
                </a:solidFill>
                <a:latin typeface="Verdana" pitchFamily="34" charset="0"/>
              </a:rPr>
              <a:t>These families became fabulously </a:t>
            </a:r>
            <a:r>
              <a:rPr lang="en-US" sz="1600" i="1" u="sng">
                <a:solidFill>
                  <a:srgbClr val="D5BC61"/>
                </a:solidFill>
                <a:latin typeface="Verdana" pitchFamily="34" charset="0"/>
              </a:rPr>
              <a:t>wealthy</a:t>
            </a:r>
          </a:p>
          <a:p>
            <a:pPr lvl="1">
              <a:lnSpc>
                <a:spcPct val="80000"/>
              </a:lnSpc>
              <a:buSzPct val="75000"/>
              <a:buFont typeface="Wingdings" pitchFamily="2" charset="2"/>
              <a:buChar char="v"/>
            </a:pPr>
            <a:r>
              <a:rPr lang="en-US" sz="1600">
                <a:solidFill>
                  <a:srgbClr val="D5BC61"/>
                </a:solidFill>
                <a:latin typeface="Verdana" pitchFamily="34" charset="0"/>
              </a:rPr>
              <a:t>The king </a:t>
            </a:r>
            <a:r>
              <a:rPr lang="en-US" sz="1600" i="1" u="sng">
                <a:solidFill>
                  <a:srgbClr val="D5BC61"/>
                </a:solidFill>
                <a:latin typeface="Verdana" pitchFamily="34" charset="0"/>
              </a:rPr>
              <a:t>drew on this wealth</a:t>
            </a:r>
            <a:r>
              <a:rPr lang="en-US" sz="1600">
                <a:solidFill>
                  <a:srgbClr val="D5BC61"/>
                </a:solidFill>
                <a:latin typeface="Verdana" pitchFamily="34" charset="0"/>
              </a:rPr>
              <a:t> to embellish </a:t>
            </a:r>
            <a:r>
              <a:rPr lang="en-US" sz="1600" i="1" u="sng">
                <a:solidFill>
                  <a:srgbClr val="D5BC61"/>
                </a:solidFill>
                <a:latin typeface="Verdana" pitchFamily="34" charset="0"/>
              </a:rPr>
              <a:t>the capital</a:t>
            </a:r>
            <a:r>
              <a:rPr lang="en-US" sz="1600">
                <a:solidFill>
                  <a:srgbClr val="D5BC61"/>
                </a:solidFill>
                <a:latin typeface="Verdana" pitchFamily="34" charset="0"/>
              </a:rPr>
              <a:t>. Under royal encouragement, leading merchants funded the construction of temple and Chinese shrines</a:t>
            </a:r>
          </a:p>
          <a:p>
            <a:pPr lvl="1">
              <a:lnSpc>
                <a:spcPct val="80000"/>
              </a:lnSpc>
              <a:buSzPct val="75000"/>
              <a:buFont typeface="Wingdings" pitchFamily="2" charset="2"/>
              <a:buChar char="v"/>
            </a:pPr>
            <a:r>
              <a:rPr lang="en-US" sz="1600">
                <a:solidFill>
                  <a:srgbClr val="D5BC61"/>
                </a:solidFill>
                <a:latin typeface="Verdana" pitchFamily="34" charset="0"/>
              </a:rPr>
              <a:t>They were urged into digging canals to serve as highways for trade</a:t>
            </a:r>
          </a:p>
          <a:p>
            <a:pPr>
              <a:lnSpc>
                <a:spcPct val="80000"/>
              </a:lnSpc>
              <a:buSzPct val="75000"/>
              <a:buFont typeface="Wingdings" pitchFamily="2" charset="2"/>
              <a:buNone/>
            </a:pPr>
            <a:endParaRPr lang="en-US" sz="1800">
              <a:solidFill>
                <a:srgbClr val="D5BC61"/>
              </a:solidFill>
              <a:latin typeface="Verdana" pitchFamily="34" charset="0"/>
            </a:endParaRPr>
          </a:p>
          <a:p>
            <a:pPr>
              <a:lnSpc>
                <a:spcPct val="80000"/>
              </a:lnSpc>
              <a:buSzPct val="75000"/>
              <a:buFont typeface="Wingdings" pitchFamily="2" charset="2"/>
              <a:buChar char="q"/>
            </a:pPr>
            <a:endParaRPr lang="en-US" sz="1800">
              <a:solidFill>
                <a:srgbClr val="D5BC61"/>
              </a:solidFill>
              <a:latin typeface="Verdana" pitchFamily="34" charset="0"/>
            </a:endParaRPr>
          </a:p>
        </p:txBody>
      </p:sp>
      <p:sp>
        <p:nvSpPr>
          <p:cNvPr id="133123"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r>
              <a:rPr lang="en-US" sz="40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	Early Bangkok</a:t>
            </a:r>
            <a:br>
              <a:rPr lang="en-US" sz="2400" b="1">
                <a:solidFill>
                  <a:srgbClr val="928264"/>
                </a:solidFill>
                <a:effectLst>
                  <a:outerShdw blurRad="38100" dist="38100" dir="2700000" algn="tl">
                    <a:srgbClr val="FFFFFF"/>
                  </a:outerShdw>
                </a:effectLst>
                <a:latin typeface="Verdana" pitchFamily="34" charset="0"/>
              </a:rPr>
            </a:br>
            <a:endParaRPr lang="th-TH" sz="24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34146" name="Rectangle 2"/>
          <p:cNvSpPr>
            <a:spLocks noChangeArrowheads="1"/>
          </p:cNvSpPr>
          <p:nvPr>
            <p:ph type="body" idx="1"/>
          </p:nvPr>
        </p:nvSpPr>
        <p:spPr bwMode="auto">
          <a:xfrm>
            <a:off x="468313" y="1268413"/>
            <a:ext cx="8229600" cy="5113337"/>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1800" b="1">
                <a:solidFill>
                  <a:srgbClr val="D5BC61"/>
                </a:solidFill>
                <a:latin typeface="Verdana" pitchFamily="34" charset="0"/>
              </a:rPr>
              <a:t>	</a:t>
            </a:r>
            <a:r>
              <a:rPr lang="en-US" sz="2800" b="1" u="sng">
                <a:solidFill>
                  <a:srgbClr val="928264"/>
                </a:solidFill>
                <a:latin typeface="Verdana" pitchFamily="34" charset="0"/>
              </a:rPr>
              <a:t>Market Economy:</a:t>
            </a:r>
            <a:r>
              <a:rPr lang="en-US" sz="2800" b="1">
                <a:solidFill>
                  <a:srgbClr val="928264"/>
                </a:solidFill>
                <a:latin typeface="Verdana" pitchFamily="34" charset="0"/>
              </a:rPr>
              <a:t> </a:t>
            </a:r>
            <a:r>
              <a:rPr lang="en-US" sz="2800" i="1">
                <a:solidFill>
                  <a:srgbClr val="928264"/>
                </a:solidFill>
                <a:latin typeface="Verdana" pitchFamily="34" charset="0"/>
              </a:rPr>
              <a:t>Jao Sua</a:t>
            </a:r>
          </a:p>
          <a:p>
            <a:pPr>
              <a:lnSpc>
                <a:spcPct val="80000"/>
              </a:lnSpc>
              <a:buSzPct val="75000"/>
              <a:buFont typeface="Wingdings" pitchFamily="2" charset="2"/>
              <a:buNone/>
            </a:pPr>
            <a:endParaRPr lang="en-US" sz="2800">
              <a:solidFill>
                <a:srgbClr val="928264"/>
              </a:solidFill>
              <a:latin typeface="Verdana" pitchFamily="34" charset="0"/>
            </a:endParaRPr>
          </a:p>
          <a:p>
            <a:pPr>
              <a:lnSpc>
                <a:spcPct val="80000"/>
              </a:lnSpc>
              <a:buSzPct val="75000"/>
              <a:buFont typeface="Wingdings" pitchFamily="2" charset="2"/>
              <a:buChar char="q"/>
            </a:pPr>
            <a:r>
              <a:rPr lang="en-US" sz="2400">
                <a:solidFill>
                  <a:srgbClr val="D5BC61"/>
                </a:solidFill>
                <a:latin typeface="Verdana" pitchFamily="34" charset="0"/>
              </a:rPr>
              <a:t>In the </a:t>
            </a:r>
            <a:r>
              <a:rPr lang="en-US" sz="2400" i="1" u="sng">
                <a:solidFill>
                  <a:srgbClr val="D5BC61"/>
                </a:solidFill>
                <a:latin typeface="Verdana" pitchFamily="34" charset="0"/>
              </a:rPr>
              <a:t>3</a:t>
            </a:r>
            <a:r>
              <a:rPr lang="en-US" sz="2400" i="1" u="sng" baseline="30000">
                <a:solidFill>
                  <a:srgbClr val="D5BC61"/>
                </a:solidFill>
                <a:latin typeface="Verdana" pitchFamily="34" charset="0"/>
              </a:rPr>
              <a:t>rd</a:t>
            </a:r>
            <a:r>
              <a:rPr lang="en-US" sz="2400" i="1" u="sng">
                <a:solidFill>
                  <a:srgbClr val="D5BC61"/>
                </a:solidFill>
                <a:latin typeface="Verdana" pitchFamily="34" charset="0"/>
              </a:rPr>
              <a:t> reign</a:t>
            </a:r>
            <a:r>
              <a:rPr lang="en-US" sz="2400">
                <a:solidFill>
                  <a:srgbClr val="D5BC61"/>
                </a:solidFill>
                <a:latin typeface="Verdana" pitchFamily="34" charset="0"/>
              </a:rPr>
              <a:t> (1824-1851), the enormous role of the </a:t>
            </a:r>
            <a:r>
              <a:rPr lang="en-US" sz="2400" i="1" u="sng">
                <a:solidFill>
                  <a:srgbClr val="D5BC61"/>
                </a:solidFill>
                <a:latin typeface="Verdana" pitchFamily="34" charset="0"/>
              </a:rPr>
              <a:t>Chinese</a:t>
            </a:r>
            <a:r>
              <a:rPr lang="en-US" sz="2400">
                <a:solidFill>
                  <a:srgbClr val="D5BC61"/>
                </a:solidFill>
                <a:latin typeface="Verdana" pitchFamily="34" charset="0"/>
              </a:rPr>
              <a:t> was reflected in </a:t>
            </a:r>
            <a:r>
              <a:rPr lang="en-US" sz="2400" i="1" u="sng">
                <a:solidFill>
                  <a:srgbClr val="D5BC61"/>
                </a:solidFill>
                <a:latin typeface="Verdana" pitchFamily="34" charset="0"/>
              </a:rPr>
              <a:t>fashion and style</a:t>
            </a:r>
          </a:p>
          <a:p>
            <a:pPr>
              <a:lnSpc>
                <a:spcPct val="80000"/>
              </a:lnSpc>
              <a:buSzPct val="75000"/>
              <a:buFont typeface="Wingdings" pitchFamily="2" charset="2"/>
              <a:buNone/>
            </a:pPr>
            <a:endParaRPr lang="en-US" sz="2400">
              <a:solidFill>
                <a:srgbClr val="D5BC61"/>
              </a:solidFill>
              <a:latin typeface="Verdana" pitchFamily="34" charset="0"/>
            </a:endParaRPr>
          </a:p>
          <a:p>
            <a:pPr>
              <a:lnSpc>
                <a:spcPct val="80000"/>
              </a:lnSpc>
              <a:buSzPct val="75000"/>
              <a:buFont typeface="Wingdings" pitchFamily="2" charset="2"/>
              <a:buChar char="q"/>
            </a:pPr>
            <a:r>
              <a:rPr lang="en-US" sz="2400">
                <a:solidFill>
                  <a:srgbClr val="D5BC61"/>
                </a:solidFill>
                <a:latin typeface="Verdana" pitchFamily="34" charset="0"/>
              </a:rPr>
              <a:t>These </a:t>
            </a:r>
            <a:r>
              <a:rPr lang="en-US" sz="2400" i="1" u="sng">
                <a:solidFill>
                  <a:srgbClr val="D5BC61"/>
                </a:solidFill>
                <a:latin typeface="Verdana" pitchFamily="34" charset="0"/>
              </a:rPr>
              <a:t>jao sua</a:t>
            </a:r>
            <a:r>
              <a:rPr lang="en-US" sz="2400">
                <a:solidFill>
                  <a:srgbClr val="D5BC61"/>
                </a:solidFill>
                <a:latin typeface="Verdana" pitchFamily="34" charset="0"/>
              </a:rPr>
              <a:t> also took </a:t>
            </a:r>
            <a:r>
              <a:rPr lang="en-US" sz="2400" i="1" u="sng">
                <a:solidFill>
                  <a:srgbClr val="D5BC61"/>
                </a:solidFill>
                <a:latin typeface="Verdana" pitchFamily="34" charset="0"/>
              </a:rPr>
              <a:t>Thai culture</a:t>
            </a:r>
            <a:r>
              <a:rPr lang="en-US" sz="2400">
                <a:solidFill>
                  <a:srgbClr val="D5BC61"/>
                </a:solidFill>
                <a:latin typeface="Verdana" pitchFamily="34" charset="0"/>
              </a:rPr>
              <a:t>. Most took a Thai wife, and often several. They </a:t>
            </a:r>
            <a:r>
              <a:rPr lang="en-US" sz="2400" i="1" u="sng">
                <a:solidFill>
                  <a:srgbClr val="D5BC61"/>
                </a:solidFill>
                <a:latin typeface="Verdana" pitchFamily="34" charset="0"/>
              </a:rPr>
              <a:t>patronized Buddhist temple</a:t>
            </a:r>
            <a:r>
              <a:rPr lang="en-US" sz="2400">
                <a:solidFill>
                  <a:srgbClr val="D5BC61"/>
                </a:solidFill>
                <a:latin typeface="Verdana" pitchFamily="34" charset="0"/>
              </a:rPr>
              <a:t> and appropriated the traditional marks of high status</a:t>
            </a:r>
          </a:p>
          <a:p>
            <a:pPr>
              <a:lnSpc>
                <a:spcPct val="80000"/>
              </a:lnSpc>
              <a:buSzPct val="75000"/>
              <a:buFont typeface="Wingdings" pitchFamily="2" charset="2"/>
              <a:buNone/>
            </a:pPr>
            <a:endParaRPr lang="en-US" sz="2400">
              <a:solidFill>
                <a:srgbClr val="D5BC61"/>
              </a:solidFill>
              <a:latin typeface="Verdana" pitchFamily="34" charset="0"/>
            </a:endParaRPr>
          </a:p>
          <a:p>
            <a:pPr>
              <a:lnSpc>
                <a:spcPct val="80000"/>
              </a:lnSpc>
              <a:buSzPct val="75000"/>
              <a:buFont typeface="Wingdings" pitchFamily="2" charset="2"/>
              <a:buChar char="q"/>
            </a:pPr>
            <a:r>
              <a:rPr lang="en-US" sz="2400">
                <a:solidFill>
                  <a:srgbClr val="FFFF00"/>
                </a:solidFill>
                <a:latin typeface="Verdana" pitchFamily="34" charset="0"/>
              </a:rPr>
              <a:t>By long residence, marriage, royal recognitions, and cultural adjustments, the “lukjin” or descendants of Chinese immigrants could easily blend into Siamese society</a:t>
            </a:r>
          </a:p>
          <a:p>
            <a:pPr>
              <a:lnSpc>
                <a:spcPct val="80000"/>
              </a:lnSpc>
              <a:buSzPct val="75000"/>
              <a:buFont typeface="Wingdings" pitchFamily="2" charset="2"/>
              <a:buChar char="q"/>
            </a:pPr>
            <a:endParaRPr lang="en-US" sz="2400">
              <a:solidFill>
                <a:srgbClr val="D5BC61"/>
              </a:solidFill>
              <a:latin typeface="Verdana" pitchFamily="34" charset="0"/>
            </a:endParaRPr>
          </a:p>
        </p:txBody>
      </p:sp>
      <p:sp>
        <p:nvSpPr>
          <p:cNvPr id="134147"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r>
              <a:rPr lang="en-US" sz="40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	Early Bangkok</a:t>
            </a:r>
            <a:br>
              <a:rPr lang="en-US" sz="2400" b="1">
                <a:solidFill>
                  <a:srgbClr val="928264"/>
                </a:solidFill>
                <a:effectLst>
                  <a:outerShdw blurRad="38100" dist="38100" dir="2700000" algn="tl">
                    <a:srgbClr val="FFFFFF"/>
                  </a:outerShdw>
                </a:effectLst>
                <a:latin typeface="Verdana" pitchFamily="34" charset="0"/>
              </a:rPr>
            </a:br>
            <a:endParaRPr lang="th-TH" sz="24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35170" name="Rectangle 2"/>
          <p:cNvSpPr>
            <a:spLocks noChangeArrowheads="1"/>
          </p:cNvSpPr>
          <p:nvPr>
            <p:ph type="body" idx="1"/>
          </p:nvPr>
        </p:nvSpPr>
        <p:spPr bwMode="auto">
          <a:xfrm>
            <a:off x="468313" y="1268413"/>
            <a:ext cx="8229600" cy="5113337"/>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1600" b="1">
                <a:solidFill>
                  <a:srgbClr val="D5BC61"/>
                </a:solidFill>
                <a:latin typeface="Verdana" pitchFamily="34" charset="0"/>
              </a:rPr>
              <a:t>	</a:t>
            </a:r>
            <a:r>
              <a:rPr lang="en-US" sz="2400" b="1" u="sng">
                <a:solidFill>
                  <a:srgbClr val="928264"/>
                </a:solidFill>
                <a:latin typeface="Verdana" pitchFamily="34" charset="0"/>
              </a:rPr>
              <a:t>Market Economy:</a:t>
            </a:r>
            <a:r>
              <a:rPr lang="en-US" sz="2400" b="1">
                <a:solidFill>
                  <a:srgbClr val="928264"/>
                </a:solidFill>
                <a:latin typeface="Verdana" pitchFamily="34" charset="0"/>
              </a:rPr>
              <a:t> Progress</a:t>
            </a:r>
            <a:endParaRPr lang="en-US" sz="2400" i="1">
              <a:solidFill>
                <a:srgbClr val="928264"/>
              </a:solidFill>
              <a:latin typeface="Verdana" pitchFamily="34" charset="0"/>
            </a:endParaRPr>
          </a:p>
          <a:p>
            <a:pPr>
              <a:lnSpc>
                <a:spcPct val="80000"/>
              </a:lnSpc>
              <a:buSzPct val="75000"/>
              <a:buFont typeface="Wingdings" pitchFamily="2" charset="2"/>
              <a:buNone/>
            </a:pPr>
            <a:endParaRPr lang="en-US" sz="2400">
              <a:solidFill>
                <a:srgbClr val="928264"/>
              </a:solidFill>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The growth of the market economy and the emergence of new social groups threw up new ideas and mentalities</a:t>
            </a:r>
          </a:p>
          <a:p>
            <a:pPr>
              <a:lnSpc>
                <a:spcPct val="80000"/>
              </a:lnSpc>
              <a:buSzPct val="75000"/>
              <a:buFont typeface="Wingdings" pitchFamily="2" charset="2"/>
              <a:buNone/>
            </a:pPr>
            <a:endParaRPr lang="en-US" sz="2000">
              <a:solidFill>
                <a:srgbClr val="D5BC61"/>
              </a:solidFill>
              <a:latin typeface="Verdana" pitchFamily="34" charset="0"/>
            </a:endParaRPr>
          </a:p>
          <a:p>
            <a:pPr>
              <a:lnSpc>
                <a:spcPct val="80000"/>
              </a:lnSpc>
              <a:buSzPct val="75000"/>
              <a:buFont typeface="Wingdings" pitchFamily="2" charset="2"/>
              <a:buChar char="q"/>
            </a:pPr>
            <a:r>
              <a:rPr lang="en-US" sz="2000">
                <a:solidFill>
                  <a:srgbClr val="FFFF00"/>
                </a:solidFill>
                <a:latin typeface="Verdana" pitchFamily="34" charset="0"/>
              </a:rPr>
              <a:t>More </a:t>
            </a:r>
            <a:r>
              <a:rPr lang="en-US" sz="2000" i="1" u="sng">
                <a:solidFill>
                  <a:srgbClr val="FFFF00"/>
                </a:solidFill>
                <a:latin typeface="Verdana" pitchFamily="34" charset="0"/>
              </a:rPr>
              <a:t>people</a:t>
            </a:r>
            <a:r>
              <a:rPr lang="en-US" sz="2000">
                <a:solidFill>
                  <a:srgbClr val="FFFF00"/>
                </a:solidFill>
                <a:latin typeface="Verdana" pitchFamily="34" charset="0"/>
              </a:rPr>
              <a:t> came to </a:t>
            </a:r>
            <a:r>
              <a:rPr lang="en-US" sz="2000" i="1" u="sng">
                <a:solidFill>
                  <a:srgbClr val="FFFF00"/>
                </a:solidFill>
                <a:latin typeface="Verdana" pitchFamily="34" charset="0"/>
              </a:rPr>
              <a:t>value literacy and learning</a:t>
            </a:r>
            <a:r>
              <a:rPr lang="en-US" sz="2000">
                <a:solidFill>
                  <a:srgbClr val="FFFF00"/>
                </a:solidFill>
                <a:latin typeface="Verdana" pitchFamily="34" charset="0"/>
              </a:rPr>
              <a:t>. A </a:t>
            </a:r>
            <a:r>
              <a:rPr lang="en-US" sz="2000" i="1" u="sng">
                <a:solidFill>
                  <a:srgbClr val="FFFF00"/>
                </a:solidFill>
                <a:latin typeface="Verdana" pitchFamily="34" charset="0"/>
              </a:rPr>
              <a:t>new pop literature</a:t>
            </a:r>
            <a:r>
              <a:rPr lang="en-US" sz="2000">
                <a:solidFill>
                  <a:srgbClr val="FFFF00"/>
                </a:solidFill>
                <a:latin typeface="Verdana" pitchFamily="34" charset="0"/>
              </a:rPr>
              <a:t> flourished as the city began to prosper and reflected </a:t>
            </a:r>
            <a:r>
              <a:rPr lang="en-US" sz="2000" i="1" u="sng">
                <a:solidFill>
                  <a:srgbClr val="FFFF00"/>
                </a:solidFill>
                <a:latin typeface="Verdana" pitchFamily="34" charset="0"/>
              </a:rPr>
              <a:t>new values</a:t>
            </a:r>
          </a:p>
          <a:p>
            <a:pPr>
              <a:lnSpc>
                <a:spcPct val="80000"/>
              </a:lnSpc>
              <a:buSzPct val="75000"/>
              <a:buFont typeface="Wingdings" pitchFamily="2" charset="2"/>
              <a:buNone/>
            </a:pPr>
            <a:endParaRPr lang="en-US" sz="2000">
              <a:solidFill>
                <a:srgbClr val="FFFF00"/>
              </a:solidFill>
              <a:latin typeface="Verdana" pitchFamily="34" charset="0"/>
            </a:endParaRPr>
          </a:p>
          <a:p>
            <a:pPr>
              <a:lnSpc>
                <a:spcPct val="80000"/>
              </a:lnSpc>
              <a:buSzPct val="75000"/>
              <a:buFont typeface="Wingdings" pitchFamily="2" charset="2"/>
              <a:buChar char="q"/>
            </a:pPr>
            <a:r>
              <a:rPr lang="en-US" sz="2000" i="1" u="sng">
                <a:solidFill>
                  <a:srgbClr val="FFFF00"/>
                </a:solidFill>
                <a:latin typeface="Verdana" pitchFamily="34" charset="0"/>
              </a:rPr>
              <a:t>“Heroes”</a:t>
            </a:r>
            <a:r>
              <a:rPr lang="en-US" sz="2000">
                <a:solidFill>
                  <a:srgbClr val="FFFF00"/>
                </a:solidFill>
                <a:latin typeface="Verdana" pitchFamily="34" charset="0"/>
              </a:rPr>
              <a:t> included </a:t>
            </a:r>
            <a:r>
              <a:rPr lang="en-US" sz="2000" i="1" u="sng">
                <a:solidFill>
                  <a:srgbClr val="FFFF00"/>
                </a:solidFill>
                <a:latin typeface="Verdana" pitchFamily="34" charset="0"/>
              </a:rPr>
              <a:t>ordinary people</a:t>
            </a:r>
            <a:r>
              <a:rPr lang="en-US" sz="2000">
                <a:solidFill>
                  <a:srgbClr val="FFFF00"/>
                </a:solidFill>
                <a:latin typeface="Verdana" pitchFamily="34" charset="0"/>
              </a:rPr>
              <a:t>, not just the princes and gods (dominated Ayudhaya works)</a:t>
            </a:r>
          </a:p>
          <a:p>
            <a:pPr lvl="1">
              <a:lnSpc>
                <a:spcPct val="80000"/>
              </a:lnSpc>
              <a:buSzPct val="75000"/>
              <a:buFont typeface="Wingdings" pitchFamily="2" charset="2"/>
              <a:buChar char="v"/>
            </a:pPr>
            <a:r>
              <a:rPr lang="en-US" sz="1800">
                <a:solidFill>
                  <a:srgbClr val="D5BC61"/>
                </a:solidFill>
                <a:latin typeface="Verdana" pitchFamily="34" charset="0"/>
              </a:rPr>
              <a:t>They were </a:t>
            </a:r>
            <a:r>
              <a:rPr lang="en-US" sz="1800" i="1" u="sng">
                <a:solidFill>
                  <a:srgbClr val="D5BC61"/>
                </a:solidFill>
                <a:latin typeface="Verdana" pitchFamily="34" charset="0"/>
              </a:rPr>
              <a:t>not so constricted by birth and fate</a:t>
            </a:r>
          </a:p>
          <a:p>
            <a:pPr lvl="1">
              <a:lnSpc>
                <a:spcPct val="80000"/>
              </a:lnSpc>
              <a:buSzPct val="75000"/>
              <a:buFont typeface="Wingdings" pitchFamily="2" charset="2"/>
              <a:buChar char="v"/>
            </a:pPr>
            <a:r>
              <a:rPr lang="en-US" sz="1800">
                <a:solidFill>
                  <a:srgbClr val="D5BC61"/>
                </a:solidFill>
                <a:latin typeface="Verdana" pitchFamily="34" charset="0"/>
              </a:rPr>
              <a:t>Romantic love </a:t>
            </a:r>
            <a:r>
              <a:rPr lang="en-US" sz="1800" i="1" u="sng">
                <a:solidFill>
                  <a:srgbClr val="D5BC61"/>
                </a:solidFill>
                <a:latin typeface="Verdana" pitchFamily="34" charset="0"/>
              </a:rPr>
              <a:t>was portrayed as more personal</a:t>
            </a:r>
            <a:r>
              <a:rPr lang="en-US" sz="1800">
                <a:solidFill>
                  <a:srgbClr val="D5BC61"/>
                </a:solidFill>
                <a:latin typeface="Verdana" pitchFamily="34" charset="0"/>
              </a:rPr>
              <a:t>, and less constrained by family, tradition and status</a:t>
            </a:r>
          </a:p>
          <a:p>
            <a:pPr>
              <a:lnSpc>
                <a:spcPct val="80000"/>
              </a:lnSpc>
              <a:buSzPct val="75000"/>
              <a:buFont typeface="Wingdings" pitchFamily="2" charset="2"/>
              <a:buNone/>
            </a:pPr>
            <a:endParaRPr lang="en-US" sz="2000">
              <a:solidFill>
                <a:srgbClr val="D5BC61"/>
              </a:solidFill>
              <a:latin typeface="Verdana" pitchFamily="34" charset="0"/>
            </a:endParaRPr>
          </a:p>
          <a:p>
            <a:pPr>
              <a:lnSpc>
                <a:spcPct val="80000"/>
              </a:lnSpc>
              <a:buSzPct val="75000"/>
              <a:buFont typeface="Wingdings" pitchFamily="2" charset="2"/>
              <a:buChar char="q"/>
            </a:pPr>
            <a:r>
              <a:rPr lang="en-US" sz="2000">
                <a:solidFill>
                  <a:srgbClr val="FFFF00"/>
                </a:solidFill>
                <a:latin typeface="Verdana" pitchFamily="34" charset="0"/>
              </a:rPr>
              <a:t>High birth and martial talent were not the only routes to glory; </a:t>
            </a:r>
            <a:r>
              <a:rPr lang="en-US" sz="2000" b="1" i="1" u="sng">
                <a:solidFill>
                  <a:srgbClr val="FFFF00"/>
                </a:solidFill>
                <a:latin typeface="Verdana" pitchFamily="34" charset="0"/>
              </a:rPr>
              <a:t>money</a:t>
            </a:r>
            <a:r>
              <a:rPr lang="en-US" sz="2000">
                <a:solidFill>
                  <a:srgbClr val="FFFF00"/>
                </a:solidFill>
                <a:latin typeface="Verdana" pitchFamily="34" charset="0"/>
              </a:rPr>
              <a:t> was also a mean of nobility</a:t>
            </a:r>
          </a:p>
          <a:p>
            <a:pPr>
              <a:lnSpc>
                <a:spcPct val="80000"/>
              </a:lnSpc>
              <a:buSzPct val="75000"/>
              <a:buFont typeface="Wingdings" pitchFamily="2" charset="2"/>
              <a:buChar char="q"/>
            </a:pPr>
            <a:endParaRPr lang="en-US" sz="2000">
              <a:solidFill>
                <a:srgbClr val="FFFF00"/>
              </a:solidFill>
              <a:latin typeface="Verdana" pitchFamily="34" charset="0"/>
            </a:endParaRPr>
          </a:p>
        </p:txBody>
      </p:sp>
      <p:sp>
        <p:nvSpPr>
          <p:cNvPr id="135171"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r>
              <a:rPr lang="en-US" sz="40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	Early Bangkok</a:t>
            </a:r>
            <a:br>
              <a:rPr lang="en-US" sz="2400" b="1">
                <a:solidFill>
                  <a:srgbClr val="928264"/>
                </a:solidFill>
                <a:effectLst>
                  <a:outerShdw blurRad="38100" dist="38100" dir="2700000" algn="tl">
                    <a:srgbClr val="FFFFFF"/>
                  </a:outerShdw>
                </a:effectLst>
                <a:latin typeface="Verdana" pitchFamily="34" charset="0"/>
              </a:rPr>
            </a:br>
            <a:endParaRPr lang="th-TH" sz="24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36194" name="Rectangle 2"/>
          <p:cNvSpPr>
            <a:spLocks noChangeArrowheads="1"/>
          </p:cNvSpPr>
          <p:nvPr>
            <p:ph type="body" idx="1"/>
          </p:nvPr>
        </p:nvSpPr>
        <p:spPr bwMode="auto">
          <a:xfrm>
            <a:off x="468313" y="1268413"/>
            <a:ext cx="8229600" cy="5113337"/>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1600" b="1">
                <a:solidFill>
                  <a:srgbClr val="D5BC61"/>
                </a:solidFill>
                <a:latin typeface="Verdana" pitchFamily="34" charset="0"/>
              </a:rPr>
              <a:t>	</a:t>
            </a:r>
            <a:r>
              <a:rPr lang="en-US" sz="2400" b="1" u="sng">
                <a:solidFill>
                  <a:srgbClr val="928264"/>
                </a:solidFill>
                <a:latin typeface="Verdana" pitchFamily="34" charset="0"/>
              </a:rPr>
              <a:t>Market Economy:</a:t>
            </a:r>
            <a:r>
              <a:rPr lang="en-US" sz="2400" b="1">
                <a:solidFill>
                  <a:srgbClr val="928264"/>
                </a:solidFill>
                <a:latin typeface="Verdana" pitchFamily="34" charset="0"/>
              </a:rPr>
              <a:t> Progress</a:t>
            </a:r>
            <a:endParaRPr lang="en-US" sz="2400" i="1">
              <a:solidFill>
                <a:srgbClr val="928264"/>
              </a:solidFill>
              <a:latin typeface="Verdana" pitchFamily="34" charset="0"/>
            </a:endParaRPr>
          </a:p>
          <a:p>
            <a:pPr>
              <a:lnSpc>
                <a:spcPct val="80000"/>
              </a:lnSpc>
              <a:buSzPct val="75000"/>
              <a:buFont typeface="Wingdings" pitchFamily="2" charset="2"/>
              <a:buNone/>
            </a:pPr>
            <a:endParaRPr lang="en-US" sz="2400">
              <a:solidFill>
                <a:srgbClr val="928264"/>
              </a:solidFill>
              <a:latin typeface="Verdana" pitchFamily="34" charset="0"/>
            </a:endParaRPr>
          </a:p>
          <a:p>
            <a:pPr>
              <a:lnSpc>
                <a:spcPct val="80000"/>
              </a:lnSpc>
              <a:buSzPct val="75000"/>
              <a:buFont typeface="Wingdings" pitchFamily="2" charset="2"/>
              <a:buChar char="q"/>
            </a:pPr>
            <a:r>
              <a:rPr lang="en-US" sz="1400">
                <a:solidFill>
                  <a:srgbClr val="D5BC61"/>
                </a:solidFill>
                <a:latin typeface="Verdana" pitchFamily="34" charset="0"/>
              </a:rPr>
              <a:t>The morals of the capital’s wat portrayed the city itself, capturing the busy-ness of daily life as the background of scenes from the Buddha’s life, including views of the city</a:t>
            </a:r>
          </a:p>
          <a:p>
            <a:pPr>
              <a:lnSpc>
                <a:spcPct val="80000"/>
              </a:lnSpc>
              <a:buSzPct val="75000"/>
              <a:buFont typeface="Wingdings" pitchFamily="2" charset="2"/>
              <a:buNone/>
            </a:pPr>
            <a:endParaRPr lang="en-US" sz="1400">
              <a:solidFill>
                <a:srgbClr val="D5BC61"/>
              </a:solidFill>
              <a:latin typeface="Verdana" pitchFamily="34" charset="0"/>
            </a:endParaRPr>
          </a:p>
          <a:p>
            <a:pPr>
              <a:lnSpc>
                <a:spcPct val="80000"/>
              </a:lnSpc>
              <a:buSzPct val="75000"/>
              <a:buFont typeface="Wingdings" pitchFamily="2" charset="2"/>
              <a:buChar char="q"/>
            </a:pPr>
            <a:r>
              <a:rPr lang="en-US" sz="1400">
                <a:solidFill>
                  <a:srgbClr val="FFFF00"/>
                </a:solidFill>
                <a:latin typeface="Verdana" pitchFamily="34" charset="0"/>
              </a:rPr>
              <a:t>The new urban society was open to </a:t>
            </a:r>
            <a:r>
              <a:rPr lang="en-US" sz="1400" i="1" u="sng">
                <a:solidFill>
                  <a:srgbClr val="FFFF00"/>
                </a:solidFill>
                <a:latin typeface="Verdana" pitchFamily="34" charset="0"/>
              </a:rPr>
              <a:t>new ideas brought</a:t>
            </a:r>
            <a:r>
              <a:rPr lang="en-US" sz="1400">
                <a:solidFill>
                  <a:srgbClr val="FFFF00"/>
                </a:solidFill>
                <a:latin typeface="Verdana" pitchFamily="34" charset="0"/>
              </a:rPr>
              <a:t> by the </a:t>
            </a:r>
            <a:r>
              <a:rPr lang="en-US" sz="1400" i="1" u="sng">
                <a:solidFill>
                  <a:srgbClr val="FFFF00"/>
                </a:solidFill>
                <a:latin typeface="Verdana" pitchFamily="34" charset="0"/>
              </a:rPr>
              <a:t>“farang”</a:t>
            </a:r>
            <a:r>
              <a:rPr lang="en-US" sz="1400">
                <a:solidFill>
                  <a:srgbClr val="FFFF00"/>
                </a:solidFill>
                <a:latin typeface="Verdana" pitchFamily="34" charset="0"/>
              </a:rPr>
              <a:t> who reappeared in Bangkok in the 1810s-first a Portuguese consul and missionaries</a:t>
            </a:r>
          </a:p>
          <a:p>
            <a:pPr lvl="1">
              <a:lnSpc>
                <a:spcPct val="80000"/>
              </a:lnSpc>
              <a:buSzPct val="75000"/>
              <a:buFont typeface="Wingdings" pitchFamily="2" charset="2"/>
              <a:buChar char="v"/>
            </a:pPr>
            <a:r>
              <a:rPr lang="en-US" sz="1400">
                <a:solidFill>
                  <a:srgbClr val="D5BC61"/>
                </a:solidFill>
                <a:latin typeface="Verdana" pitchFamily="34" charset="0"/>
              </a:rPr>
              <a:t>The Thais adopted new methods of </a:t>
            </a:r>
            <a:r>
              <a:rPr lang="en-US" sz="1400" i="1" u="sng">
                <a:solidFill>
                  <a:srgbClr val="D5BC61"/>
                </a:solidFill>
                <a:latin typeface="Verdana" pitchFamily="34" charset="0"/>
              </a:rPr>
              <a:t>accounting and navigation</a:t>
            </a:r>
          </a:p>
          <a:p>
            <a:pPr>
              <a:lnSpc>
                <a:spcPct val="80000"/>
              </a:lnSpc>
              <a:buSzPct val="75000"/>
              <a:buFont typeface="Wingdings" pitchFamily="2" charset="2"/>
              <a:buNone/>
            </a:pPr>
            <a:endParaRPr lang="en-US" sz="1400" i="1" u="sng">
              <a:solidFill>
                <a:srgbClr val="D5BC61"/>
              </a:solidFill>
              <a:latin typeface="Verdana" pitchFamily="34" charset="0"/>
            </a:endParaRPr>
          </a:p>
          <a:p>
            <a:pPr>
              <a:lnSpc>
                <a:spcPct val="80000"/>
              </a:lnSpc>
              <a:buSzPct val="75000"/>
              <a:buFont typeface="Wingdings" pitchFamily="2" charset="2"/>
              <a:buChar char="q"/>
            </a:pPr>
            <a:r>
              <a:rPr lang="en-US" sz="2000" i="1" u="sng">
                <a:solidFill>
                  <a:srgbClr val="D5BC61"/>
                </a:solidFill>
                <a:latin typeface="Verdana" pitchFamily="34" charset="0"/>
              </a:rPr>
              <a:t>Monkut cultivated relations</a:t>
            </a:r>
            <a:r>
              <a:rPr lang="en-US" sz="2000">
                <a:solidFill>
                  <a:srgbClr val="D5BC61"/>
                </a:solidFill>
                <a:latin typeface="Verdana" pitchFamily="34" charset="0"/>
              </a:rPr>
              <a:t> with </a:t>
            </a:r>
            <a:r>
              <a:rPr lang="en-US" sz="2000" i="1" u="sng">
                <a:solidFill>
                  <a:srgbClr val="D5BC61"/>
                </a:solidFill>
                <a:latin typeface="Verdana" pitchFamily="34" charset="0"/>
              </a:rPr>
              <a:t>westerners</a:t>
            </a:r>
            <a:r>
              <a:rPr lang="en-US" sz="2000">
                <a:solidFill>
                  <a:srgbClr val="D5BC61"/>
                </a:solidFill>
                <a:latin typeface="Verdana" pitchFamily="34" charset="0"/>
              </a:rPr>
              <a:t>, especially the missionaries. Members of Mongkut’s group were coached in </a:t>
            </a:r>
            <a:r>
              <a:rPr lang="en-US" sz="2000" i="1" u="sng">
                <a:solidFill>
                  <a:srgbClr val="D5BC61"/>
                </a:solidFill>
                <a:latin typeface="Verdana" pitchFamily="34" charset="0"/>
              </a:rPr>
              <a:t>English</a:t>
            </a:r>
            <a:r>
              <a:rPr lang="en-US" sz="2000">
                <a:solidFill>
                  <a:srgbClr val="D5BC61"/>
                </a:solidFill>
                <a:latin typeface="Verdana" pitchFamily="34" charset="0"/>
              </a:rPr>
              <a:t> and other western languages, learnt</a:t>
            </a:r>
            <a:r>
              <a:rPr lang="en-US" sz="2000" i="1" u="sng">
                <a:solidFill>
                  <a:srgbClr val="D5BC61"/>
                </a:solidFill>
                <a:latin typeface="Verdana" pitchFamily="34" charset="0"/>
              </a:rPr>
              <a:t> printing</a:t>
            </a:r>
            <a:r>
              <a:rPr lang="en-US" sz="2000">
                <a:solidFill>
                  <a:srgbClr val="D5BC61"/>
                </a:solidFill>
                <a:latin typeface="Verdana" pitchFamily="34" charset="0"/>
              </a:rPr>
              <a:t>, and imported books</a:t>
            </a:r>
          </a:p>
          <a:p>
            <a:pPr lvl="1">
              <a:lnSpc>
                <a:spcPct val="80000"/>
              </a:lnSpc>
              <a:buSzPct val="75000"/>
              <a:buFont typeface="Wingdings" pitchFamily="2" charset="2"/>
              <a:buChar char="q"/>
            </a:pPr>
            <a:r>
              <a:rPr lang="en-US" sz="1800">
                <a:solidFill>
                  <a:srgbClr val="CC6600"/>
                </a:solidFill>
                <a:latin typeface="Verdana" pitchFamily="34" charset="0"/>
              </a:rPr>
              <a:t>They became fascinated by gadgets, and by the mathematical precision of astronomy</a:t>
            </a:r>
          </a:p>
          <a:p>
            <a:pPr lvl="1">
              <a:lnSpc>
                <a:spcPct val="80000"/>
              </a:lnSpc>
              <a:buSzPct val="75000"/>
              <a:buFont typeface="Wingdings" pitchFamily="2" charset="2"/>
              <a:buNone/>
            </a:pPr>
            <a:endParaRPr lang="en-US" sz="1800">
              <a:solidFill>
                <a:srgbClr val="CC6600"/>
              </a:solidFill>
              <a:latin typeface="Verdana" pitchFamily="34" charset="0"/>
            </a:endParaRPr>
          </a:p>
          <a:p>
            <a:pPr lvl="1">
              <a:lnSpc>
                <a:spcPct val="80000"/>
              </a:lnSpc>
              <a:buSzPct val="75000"/>
              <a:buFont typeface="Wingdings" pitchFamily="2" charset="2"/>
              <a:buNone/>
            </a:pPr>
            <a:r>
              <a:rPr lang="en-US" sz="1400">
                <a:solidFill>
                  <a:srgbClr val="CC6600"/>
                </a:solidFill>
                <a:latin typeface="Verdana" pitchFamily="34" charset="0"/>
              </a:rPr>
              <a:t>The westerners represented not only new opportunities but also new threats.</a:t>
            </a:r>
          </a:p>
          <a:p>
            <a:pPr lvl="1">
              <a:lnSpc>
                <a:spcPct val="80000"/>
              </a:lnSpc>
              <a:buSzPct val="75000"/>
              <a:buFont typeface="Wingdings" pitchFamily="2" charset="2"/>
              <a:buNone/>
            </a:pPr>
            <a:r>
              <a:rPr lang="en-US" sz="1400">
                <a:solidFill>
                  <a:srgbClr val="CC6600"/>
                </a:solidFill>
                <a:latin typeface="Verdana" pitchFamily="34" charset="0"/>
              </a:rPr>
              <a:t>British expanded power in India, established bases in Penang and Singapore, defeated Burma.</a:t>
            </a:r>
          </a:p>
        </p:txBody>
      </p:sp>
      <p:sp>
        <p:nvSpPr>
          <p:cNvPr id="136195"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r>
              <a:rPr lang="en-US" sz="40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	Early Bangkok</a:t>
            </a:r>
            <a:br>
              <a:rPr lang="en-US" sz="2400" b="1">
                <a:solidFill>
                  <a:srgbClr val="928264"/>
                </a:solidFill>
                <a:effectLst>
                  <a:outerShdw blurRad="38100" dist="38100" dir="2700000" algn="tl">
                    <a:srgbClr val="FFFFFF"/>
                  </a:outerShdw>
                </a:effectLst>
                <a:latin typeface="Verdana" pitchFamily="34" charset="0"/>
              </a:rPr>
            </a:br>
            <a:endParaRPr lang="th-TH" sz="24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37218" name="Rectangle 2"/>
          <p:cNvSpPr>
            <a:spLocks noChangeArrowheads="1"/>
          </p:cNvSpPr>
          <p:nvPr>
            <p:ph type="body" idx="1"/>
          </p:nvPr>
        </p:nvSpPr>
        <p:spPr bwMode="auto">
          <a:xfrm>
            <a:off x="468313" y="1268413"/>
            <a:ext cx="8229600" cy="5113337"/>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1400" b="1">
                <a:solidFill>
                  <a:srgbClr val="D5BC61"/>
                </a:solidFill>
                <a:latin typeface="Verdana" pitchFamily="34" charset="0"/>
              </a:rPr>
              <a:t>	</a:t>
            </a:r>
            <a:r>
              <a:rPr lang="en-US" sz="2000" b="1" u="sng">
                <a:solidFill>
                  <a:srgbClr val="928264"/>
                </a:solidFill>
                <a:latin typeface="Verdana" pitchFamily="34" charset="0"/>
              </a:rPr>
              <a:t>Market Economy:</a:t>
            </a:r>
            <a:r>
              <a:rPr lang="en-US" sz="2000" b="1">
                <a:solidFill>
                  <a:srgbClr val="928264"/>
                </a:solidFill>
                <a:latin typeface="Verdana" pitchFamily="34" charset="0"/>
              </a:rPr>
              <a:t> Progress</a:t>
            </a:r>
            <a:endParaRPr lang="en-US" sz="2000" i="1">
              <a:solidFill>
                <a:srgbClr val="928264"/>
              </a:solidFill>
              <a:latin typeface="Verdana" pitchFamily="34" charset="0"/>
            </a:endParaRPr>
          </a:p>
          <a:p>
            <a:pPr>
              <a:lnSpc>
                <a:spcPct val="80000"/>
              </a:lnSpc>
              <a:buSzPct val="75000"/>
              <a:buFont typeface="Wingdings" pitchFamily="2" charset="2"/>
              <a:buNone/>
            </a:pPr>
            <a:endParaRPr lang="en-US" sz="2000">
              <a:solidFill>
                <a:srgbClr val="928264"/>
              </a:solidFill>
              <a:latin typeface="Verdana" pitchFamily="34" charset="0"/>
            </a:endParaRPr>
          </a:p>
          <a:p>
            <a:pPr>
              <a:lnSpc>
                <a:spcPct val="80000"/>
              </a:lnSpc>
              <a:buSzPct val="75000"/>
              <a:buFont typeface="Wingdings" pitchFamily="2" charset="2"/>
              <a:buChar char="q"/>
            </a:pPr>
            <a:r>
              <a:rPr lang="en-US" sz="1800">
                <a:solidFill>
                  <a:srgbClr val="FFFF00"/>
                </a:solidFill>
                <a:latin typeface="Verdana" pitchFamily="34" charset="0"/>
              </a:rPr>
              <a:t>It signaled a </a:t>
            </a:r>
            <a:r>
              <a:rPr lang="en-US" sz="1800" i="1" u="sng">
                <a:solidFill>
                  <a:srgbClr val="FFFF00"/>
                </a:solidFill>
                <a:latin typeface="Verdana" pitchFamily="34" charset="0"/>
              </a:rPr>
              <a:t>military revolution</a:t>
            </a:r>
            <a:r>
              <a:rPr lang="en-US" sz="1800">
                <a:solidFill>
                  <a:srgbClr val="FFFF00"/>
                </a:solidFill>
                <a:latin typeface="Verdana" pitchFamily="34" charset="0"/>
              </a:rPr>
              <a:t>, consisting of guns, metal gunboats which could threaten a riverside city with impunity</a:t>
            </a:r>
          </a:p>
          <a:p>
            <a:pPr>
              <a:lnSpc>
                <a:spcPct val="80000"/>
              </a:lnSpc>
              <a:buSzPct val="75000"/>
              <a:buFont typeface="Wingdings" pitchFamily="2" charset="2"/>
              <a:buNone/>
            </a:pPr>
            <a:endParaRPr lang="en-US" sz="1800">
              <a:solidFill>
                <a:srgbClr val="D5BC61"/>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The defeat of Burma also confirmed the westerners’ </a:t>
            </a:r>
            <a:r>
              <a:rPr lang="en-US" sz="1800" i="1" u="sng">
                <a:solidFill>
                  <a:srgbClr val="D5BC61"/>
                </a:solidFill>
                <a:latin typeface="Verdana" pitchFamily="34" charset="0"/>
              </a:rPr>
              <a:t>appetite for territory</a:t>
            </a:r>
          </a:p>
          <a:p>
            <a:pPr lvl="1">
              <a:lnSpc>
                <a:spcPct val="80000"/>
              </a:lnSpc>
              <a:buSzPct val="75000"/>
              <a:buFont typeface="Wingdings" pitchFamily="2" charset="2"/>
              <a:buChar char="v"/>
            </a:pPr>
            <a:r>
              <a:rPr lang="en-US" sz="1600" b="1" i="1" u="sng">
                <a:solidFill>
                  <a:srgbClr val="D5BC61"/>
                </a:solidFill>
                <a:latin typeface="Verdana" pitchFamily="34" charset="0"/>
              </a:rPr>
              <a:t>Nangklao</a:t>
            </a:r>
            <a:r>
              <a:rPr lang="en-US" sz="1600">
                <a:solidFill>
                  <a:srgbClr val="D5BC61"/>
                </a:solidFill>
                <a:latin typeface="Verdana" pitchFamily="34" charset="0"/>
              </a:rPr>
              <a:t>: </a:t>
            </a:r>
            <a:r>
              <a:rPr lang="en-US" sz="1600" i="1">
                <a:solidFill>
                  <a:srgbClr val="D5BC61"/>
                </a:solidFill>
                <a:latin typeface="Verdana" pitchFamily="34" charset="0"/>
              </a:rPr>
              <a:t>“there will be more wars with Vietnam and Burma. We will have them only with the West”</a:t>
            </a:r>
            <a:r>
              <a:rPr lang="en-US" sz="1600">
                <a:solidFill>
                  <a:srgbClr val="D5BC61"/>
                </a:solidFill>
                <a:latin typeface="Verdana" pitchFamily="34" charset="0"/>
              </a:rPr>
              <a:t>  </a:t>
            </a:r>
            <a:endParaRPr lang="en-US" sz="1600" i="1" u="sng">
              <a:solidFill>
                <a:srgbClr val="D5BC61"/>
              </a:solidFill>
              <a:latin typeface="Verdana" pitchFamily="34" charset="0"/>
            </a:endParaRPr>
          </a:p>
          <a:p>
            <a:pPr>
              <a:lnSpc>
                <a:spcPct val="80000"/>
              </a:lnSpc>
              <a:buSzPct val="75000"/>
              <a:buFont typeface="Wingdings" pitchFamily="2" charset="2"/>
              <a:buNone/>
            </a:pPr>
            <a:endParaRPr lang="en-US" sz="1800" i="1" u="sng">
              <a:solidFill>
                <a:srgbClr val="D5BC61"/>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For the Siamese elite, the attractions of </a:t>
            </a:r>
            <a:r>
              <a:rPr lang="en-US" sz="1800" i="1" u="sng">
                <a:solidFill>
                  <a:srgbClr val="D5BC61"/>
                </a:solidFill>
                <a:latin typeface="Verdana" pitchFamily="34" charset="0"/>
              </a:rPr>
              <a:t>progress</a:t>
            </a:r>
            <a:r>
              <a:rPr lang="en-US" sz="1800">
                <a:solidFill>
                  <a:srgbClr val="D5BC61"/>
                </a:solidFill>
                <a:latin typeface="Verdana" pitchFamily="34" charset="0"/>
              </a:rPr>
              <a:t> and the threat of </a:t>
            </a:r>
            <a:r>
              <a:rPr lang="en-US" sz="1800" i="1" u="sng">
                <a:solidFill>
                  <a:srgbClr val="D5BC61"/>
                </a:solidFill>
                <a:latin typeface="Verdana" pitchFamily="34" charset="0"/>
              </a:rPr>
              <a:t>colonialism</a:t>
            </a:r>
            <a:r>
              <a:rPr lang="en-US" sz="1800">
                <a:solidFill>
                  <a:srgbClr val="D5BC61"/>
                </a:solidFill>
                <a:latin typeface="Verdana" pitchFamily="34" charset="0"/>
              </a:rPr>
              <a:t> were </a:t>
            </a:r>
            <a:r>
              <a:rPr lang="en-US" sz="1800" i="1" u="sng">
                <a:solidFill>
                  <a:srgbClr val="D5BC61"/>
                </a:solidFill>
                <a:latin typeface="Verdana" pitchFamily="34" charset="0"/>
              </a:rPr>
              <a:t>unhappily intertwined</a:t>
            </a:r>
          </a:p>
          <a:p>
            <a:pPr lvl="1">
              <a:lnSpc>
                <a:spcPct val="80000"/>
              </a:lnSpc>
              <a:buSzPct val="75000"/>
              <a:buFont typeface="Wingdings" pitchFamily="2" charset="2"/>
              <a:buChar char="v"/>
            </a:pPr>
            <a:r>
              <a:rPr lang="en-US" sz="1600">
                <a:solidFill>
                  <a:srgbClr val="D5BC61"/>
                </a:solidFill>
                <a:latin typeface="Verdana" pitchFamily="34" charset="0"/>
              </a:rPr>
              <a:t>The new westerners had a sense of their </a:t>
            </a:r>
            <a:r>
              <a:rPr lang="en-US" sz="1600" i="1" u="sng">
                <a:solidFill>
                  <a:srgbClr val="D5BC61"/>
                </a:solidFill>
                <a:latin typeface="Verdana" pitchFamily="34" charset="0"/>
              </a:rPr>
              <a:t>own superiority</a:t>
            </a:r>
            <a:r>
              <a:rPr lang="en-US" sz="1600">
                <a:solidFill>
                  <a:srgbClr val="D5BC61"/>
                </a:solidFill>
                <a:latin typeface="Verdana" pitchFamily="34" charset="0"/>
              </a:rPr>
              <a:t>, and believed this superiority </a:t>
            </a:r>
            <a:r>
              <a:rPr lang="en-US" sz="1600" i="1" u="sng">
                <a:solidFill>
                  <a:srgbClr val="D5BC61"/>
                </a:solidFill>
                <a:latin typeface="Verdana" pitchFamily="34" charset="0"/>
              </a:rPr>
              <a:t>justified</a:t>
            </a:r>
            <a:r>
              <a:rPr lang="en-US" sz="1600">
                <a:solidFill>
                  <a:srgbClr val="D5BC61"/>
                </a:solidFill>
                <a:latin typeface="Verdana" pitchFamily="34" charset="0"/>
              </a:rPr>
              <a:t> them in seizing territory in order to confer </a:t>
            </a:r>
            <a:r>
              <a:rPr lang="en-US" sz="1600" i="1" u="sng">
                <a:solidFill>
                  <a:srgbClr val="D5BC61"/>
                </a:solidFill>
                <a:latin typeface="Verdana" pitchFamily="34" charset="0"/>
              </a:rPr>
              <a:t>progress</a:t>
            </a:r>
            <a:r>
              <a:rPr lang="en-US" sz="1600">
                <a:solidFill>
                  <a:srgbClr val="D5BC61"/>
                </a:solidFill>
                <a:latin typeface="Verdana" pitchFamily="34" charset="0"/>
              </a:rPr>
              <a:t> and bring </a:t>
            </a:r>
            <a:r>
              <a:rPr lang="en-US" sz="1600" i="1" u="sng">
                <a:solidFill>
                  <a:srgbClr val="D5BC61"/>
                </a:solidFill>
                <a:latin typeface="Verdana" pitchFamily="34" charset="0"/>
              </a:rPr>
              <a:t>benighted</a:t>
            </a:r>
            <a:r>
              <a:rPr lang="en-US" sz="1600">
                <a:solidFill>
                  <a:srgbClr val="D5BC61"/>
                </a:solidFill>
                <a:latin typeface="Verdana" pitchFamily="34" charset="0"/>
              </a:rPr>
              <a:t> peoples into the </a:t>
            </a:r>
            <a:r>
              <a:rPr lang="en-US" sz="1600" i="1" u="sng">
                <a:solidFill>
                  <a:srgbClr val="D5BC61"/>
                </a:solidFill>
                <a:latin typeface="Verdana" pitchFamily="34" charset="0"/>
              </a:rPr>
              <a:t>modern world</a:t>
            </a:r>
          </a:p>
          <a:p>
            <a:pPr lvl="1">
              <a:lnSpc>
                <a:spcPct val="80000"/>
              </a:lnSpc>
              <a:buSzPct val="75000"/>
              <a:buFont typeface="Wingdings" pitchFamily="2" charset="2"/>
              <a:buNone/>
            </a:pPr>
            <a:endParaRPr lang="en-US" sz="1600" i="1" u="sng">
              <a:solidFill>
                <a:srgbClr val="D5BC61"/>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Mongkut and his elite group were fascinated by the westerners’ idea of material </a:t>
            </a:r>
            <a:r>
              <a:rPr lang="en-US" sz="1800" i="1" u="sng">
                <a:solidFill>
                  <a:srgbClr val="D5BC61"/>
                </a:solidFill>
                <a:latin typeface="Verdana" pitchFamily="34" charset="0"/>
              </a:rPr>
              <a:t>progress</a:t>
            </a:r>
          </a:p>
        </p:txBody>
      </p:sp>
      <p:sp>
        <p:nvSpPr>
          <p:cNvPr id="137219"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r>
              <a:rPr lang="en-US" sz="40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	Early Bangkok</a:t>
            </a:r>
            <a:br>
              <a:rPr lang="en-US" sz="2400" b="1">
                <a:solidFill>
                  <a:srgbClr val="928264"/>
                </a:solidFill>
                <a:effectLst>
                  <a:outerShdw blurRad="38100" dist="38100" dir="2700000" algn="tl">
                    <a:srgbClr val="FFFFFF"/>
                  </a:outerShdw>
                </a:effectLst>
                <a:latin typeface="Verdana" pitchFamily="34" charset="0"/>
              </a:rPr>
            </a:br>
            <a:endParaRPr lang="th-TH" sz="24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38242" name="Rectangle 2"/>
          <p:cNvSpPr>
            <a:spLocks noChangeArrowheads="1"/>
          </p:cNvSpPr>
          <p:nvPr>
            <p:ph type="body" idx="1"/>
          </p:nvPr>
        </p:nvSpPr>
        <p:spPr bwMode="auto">
          <a:xfrm>
            <a:off x="468313" y="1268413"/>
            <a:ext cx="8229600" cy="5113337"/>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1600" b="1">
                <a:solidFill>
                  <a:srgbClr val="D5BC61"/>
                </a:solidFill>
                <a:latin typeface="Verdana" pitchFamily="34" charset="0"/>
              </a:rPr>
              <a:t>	</a:t>
            </a:r>
            <a:r>
              <a:rPr lang="en-US" sz="2400" b="1" u="sng">
                <a:solidFill>
                  <a:srgbClr val="928264"/>
                </a:solidFill>
                <a:latin typeface="Verdana" pitchFamily="34" charset="0"/>
              </a:rPr>
              <a:t>Market Economy:</a:t>
            </a:r>
            <a:r>
              <a:rPr lang="en-US" sz="2400" b="1">
                <a:solidFill>
                  <a:srgbClr val="928264"/>
                </a:solidFill>
                <a:latin typeface="Verdana" pitchFamily="34" charset="0"/>
              </a:rPr>
              <a:t> Progress</a:t>
            </a:r>
          </a:p>
          <a:p>
            <a:pPr>
              <a:lnSpc>
                <a:spcPct val="80000"/>
              </a:lnSpc>
              <a:buSzPct val="75000"/>
              <a:buFont typeface="Wingdings" pitchFamily="2" charset="2"/>
              <a:buNone/>
            </a:pPr>
            <a:endParaRPr lang="en-US" sz="2400">
              <a:solidFill>
                <a:srgbClr val="928264"/>
              </a:solidFill>
              <a:latin typeface="Verdana" pitchFamily="34" charset="0"/>
            </a:endParaRPr>
          </a:p>
          <a:p>
            <a:pPr>
              <a:lnSpc>
                <a:spcPct val="80000"/>
              </a:lnSpc>
              <a:buSzPct val="75000"/>
              <a:buFont typeface="Wingdings" pitchFamily="2" charset="2"/>
              <a:buChar char="q"/>
            </a:pPr>
            <a:r>
              <a:rPr lang="en-US" sz="2000" i="1" u="sng">
                <a:solidFill>
                  <a:srgbClr val="D5BC61"/>
                </a:solidFill>
                <a:latin typeface="Verdana" pitchFamily="34" charset="0"/>
              </a:rPr>
              <a:t>Mongkut </a:t>
            </a:r>
            <a:r>
              <a:rPr lang="en-US" sz="2000">
                <a:solidFill>
                  <a:srgbClr val="D5BC61"/>
                </a:solidFill>
                <a:latin typeface="Verdana" pitchFamily="34" charset="0"/>
              </a:rPr>
              <a:t>embraced the idea that people were not bounded by fate but were capable of </a:t>
            </a:r>
            <a:r>
              <a:rPr lang="en-US" sz="2000" i="1" u="sng">
                <a:solidFill>
                  <a:srgbClr val="D5BC61"/>
                </a:solidFill>
                <a:latin typeface="Verdana" pitchFamily="34" charset="0"/>
              </a:rPr>
              <a:t>improving the world</a:t>
            </a:r>
            <a:r>
              <a:rPr lang="en-US" sz="2000">
                <a:solidFill>
                  <a:srgbClr val="D5BC61"/>
                </a:solidFill>
                <a:latin typeface="Verdana" pitchFamily="34" charset="0"/>
              </a:rPr>
              <a:t>, and thus </a:t>
            </a:r>
            <a:r>
              <a:rPr lang="en-US" sz="2000" i="1" u="sng">
                <a:solidFill>
                  <a:srgbClr val="D5BC61"/>
                </a:solidFill>
                <a:latin typeface="Verdana" pitchFamily="34" charset="0"/>
              </a:rPr>
              <a:t>history </a:t>
            </a:r>
            <a:r>
              <a:rPr lang="en-US" sz="2000">
                <a:solidFill>
                  <a:srgbClr val="D5BC61"/>
                </a:solidFill>
                <a:latin typeface="Verdana" pitchFamily="34" charset="0"/>
              </a:rPr>
              <a:t>was possible</a:t>
            </a:r>
          </a:p>
          <a:p>
            <a:pPr>
              <a:lnSpc>
                <a:spcPct val="80000"/>
              </a:lnSpc>
              <a:buSzPct val="75000"/>
              <a:buFont typeface="Wingdings" pitchFamily="2" charset="2"/>
              <a:buNone/>
            </a:pPr>
            <a:endParaRPr lang="en-US" sz="2000">
              <a:solidFill>
                <a:srgbClr val="D5BC61"/>
              </a:solidFill>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He began to research and write Siam’s history.</a:t>
            </a:r>
          </a:p>
          <a:p>
            <a:pPr lvl="1">
              <a:lnSpc>
                <a:spcPct val="80000"/>
              </a:lnSpc>
              <a:buSzPct val="75000"/>
              <a:buFont typeface="Wingdings" pitchFamily="2" charset="2"/>
              <a:buChar char="v"/>
            </a:pPr>
            <a:r>
              <a:rPr lang="en-US" sz="1800">
                <a:solidFill>
                  <a:srgbClr val="D5BC61"/>
                </a:solidFill>
                <a:latin typeface="Verdana" pitchFamily="34" charset="0"/>
              </a:rPr>
              <a:t>“Kings make history rather than reacting to omens and fate”</a:t>
            </a:r>
            <a:r>
              <a:rPr lang="en-US" sz="1800" i="1" u="sng">
                <a:solidFill>
                  <a:srgbClr val="D5BC61"/>
                </a:solidFill>
                <a:latin typeface="Verdana" pitchFamily="34" charset="0"/>
              </a:rPr>
              <a:t> </a:t>
            </a:r>
          </a:p>
          <a:p>
            <a:pPr>
              <a:lnSpc>
                <a:spcPct val="80000"/>
              </a:lnSpc>
              <a:buSzPct val="75000"/>
              <a:buFont typeface="Wingdings" pitchFamily="2" charset="2"/>
              <a:buNone/>
            </a:pPr>
            <a:endParaRPr lang="en-US" sz="2000" i="1" u="sng">
              <a:solidFill>
                <a:srgbClr val="D5BC61"/>
              </a:solidFill>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He formed the </a:t>
            </a:r>
            <a:r>
              <a:rPr lang="en-US" sz="2000" i="1" u="sng">
                <a:solidFill>
                  <a:srgbClr val="D5BC61"/>
                </a:solidFill>
                <a:latin typeface="Verdana" pitchFamily="34" charset="0"/>
              </a:rPr>
              <a:t>Thammayut</a:t>
            </a:r>
            <a:r>
              <a:rPr lang="en-US" sz="2000">
                <a:solidFill>
                  <a:srgbClr val="D5BC61"/>
                </a:solidFill>
                <a:latin typeface="Verdana" pitchFamily="34" charset="0"/>
              </a:rPr>
              <a:t> sect, </a:t>
            </a:r>
            <a:r>
              <a:rPr lang="en-US" sz="2000" u="sng">
                <a:solidFill>
                  <a:srgbClr val="D5BC61"/>
                </a:solidFill>
                <a:latin typeface="Verdana" pitchFamily="34" charset="0"/>
              </a:rPr>
              <a:t>to cleanse Buddhism</a:t>
            </a:r>
            <a:r>
              <a:rPr lang="en-US" sz="2000">
                <a:solidFill>
                  <a:srgbClr val="D5BC61"/>
                </a:solidFill>
                <a:latin typeface="Verdana" pitchFamily="34" charset="0"/>
              </a:rPr>
              <a:t> of the elements which attracted farang criticism</a:t>
            </a:r>
          </a:p>
          <a:p>
            <a:pPr lvl="1">
              <a:lnSpc>
                <a:spcPct val="80000"/>
              </a:lnSpc>
              <a:buSzPct val="75000"/>
              <a:buFont typeface="Wingdings" pitchFamily="2" charset="2"/>
              <a:buChar char="v"/>
            </a:pPr>
            <a:r>
              <a:rPr lang="en-US" sz="1800">
                <a:solidFill>
                  <a:srgbClr val="D5BC61"/>
                </a:solidFill>
                <a:latin typeface="Verdana" pitchFamily="34" charset="0"/>
              </a:rPr>
              <a:t>Adopted a </a:t>
            </a:r>
            <a:r>
              <a:rPr lang="en-US" sz="1800" i="1" u="sng">
                <a:solidFill>
                  <a:srgbClr val="D5BC61"/>
                </a:solidFill>
                <a:latin typeface="Verdana" pitchFamily="34" charset="0"/>
              </a:rPr>
              <a:t>stricter code of conduct</a:t>
            </a:r>
            <a:r>
              <a:rPr lang="en-US" sz="1800">
                <a:solidFill>
                  <a:srgbClr val="D5BC61"/>
                </a:solidFill>
                <a:latin typeface="Verdana" pitchFamily="34" charset="0"/>
              </a:rPr>
              <a:t> based on Mon text</a:t>
            </a:r>
          </a:p>
          <a:p>
            <a:pPr lvl="1">
              <a:lnSpc>
                <a:spcPct val="80000"/>
              </a:lnSpc>
              <a:buSzPct val="75000"/>
              <a:buFont typeface="Wingdings" pitchFamily="2" charset="2"/>
              <a:buChar char="v"/>
            </a:pPr>
            <a:r>
              <a:rPr lang="en-US" sz="1800" i="1" u="sng">
                <a:solidFill>
                  <a:srgbClr val="D5BC61"/>
                </a:solidFill>
                <a:latin typeface="Verdana" pitchFamily="34" charset="0"/>
              </a:rPr>
              <a:t>Rejected</a:t>
            </a:r>
            <a:r>
              <a:rPr lang="en-US" sz="1800">
                <a:solidFill>
                  <a:srgbClr val="D5BC61"/>
                </a:solidFill>
                <a:latin typeface="Verdana" pitchFamily="34" charset="0"/>
              </a:rPr>
              <a:t> the use of </a:t>
            </a:r>
            <a:r>
              <a:rPr lang="en-US" sz="1800" i="1" u="sng">
                <a:solidFill>
                  <a:srgbClr val="D5BC61"/>
                </a:solidFill>
                <a:latin typeface="Verdana" pitchFamily="34" charset="0"/>
              </a:rPr>
              <a:t>jakata tales</a:t>
            </a:r>
            <a:r>
              <a:rPr lang="en-US" sz="1800">
                <a:solidFill>
                  <a:srgbClr val="D5BC61"/>
                </a:solidFill>
                <a:latin typeface="Verdana" pitchFamily="34" charset="0"/>
              </a:rPr>
              <a:t> for teaching and preaching</a:t>
            </a:r>
          </a:p>
          <a:p>
            <a:pPr lvl="1">
              <a:lnSpc>
                <a:spcPct val="80000"/>
              </a:lnSpc>
              <a:buSzPct val="75000"/>
              <a:buFont typeface="Wingdings" pitchFamily="2" charset="2"/>
              <a:buChar char="v"/>
            </a:pPr>
            <a:r>
              <a:rPr lang="en-US" sz="1800" i="1" u="sng">
                <a:solidFill>
                  <a:srgbClr val="D5BC61"/>
                </a:solidFill>
                <a:latin typeface="Verdana" pitchFamily="34" charset="0"/>
              </a:rPr>
              <a:t>Down-played</a:t>
            </a:r>
            <a:r>
              <a:rPr lang="en-US" sz="1800">
                <a:solidFill>
                  <a:srgbClr val="D5BC61"/>
                </a:solidFill>
                <a:latin typeface="Verdana" pitchFamily="34" charset="0"/>
              </a:rPr>
              <a:t> the significance of text based on traditional </a:t>
            </a:r>
            <a:r>
              <a:rPr lang="en-US" sz="1800" i="1" u="sng">
                <a:solidFill>
                  <a:srgbClr val="D5BC61"/>
                </a:solidFill>
                <a:latin typeface="Verdana" pitchFamily="34" charset="0"/>
              </a:rPr>
              <a:t>cosmology</a:t>
            </a:r>
          </a:p>
          <a:p>
            <a:pPr lvl="1">
              <a:lnSpc>
                <a:spcPct val="80000"/>
              </a:lnSpc>
              <a:buSzPct val="75000"/>
              <a:buFont typeface="Wingdings" pitchFamily="2" charset="2"/>
              <a:buChar char="v"/>
            </a:pPr>
            <a:r>
              <a:rPr lang="en-US" sz="1800" i="1" u="sng">
                <a:solidFill>
                  <a:srgbClr val="D5BC61"/>
                </a:solidFill>
                <a:latin typeface="Verdana" pitchFamily="34" charset="0"/>
              </a:rPr>
              <a:t>Avoided</a:t>
            </a:r>
            <a:r>
              <a:rPr lang="en-US" sz="1800">
                <a:solidFill>
                  <a:srgbClr val="D5BC61"/>
                </a:solidFill>
                <a:latin typeface="Verdana" pitchFamily="34" charset="0"/>
              </a:rPr>
              <a:t> practices adopted from </a:t>
            </a:r>
            <a:r>
              <a:rPr lang="en-US" sz="1800" i="1" u="sng">
                <a:solidFill>
                  <a:srgbClr val="D5BC61"/>
                </a:solidFill>
                <a:latin typeface="Verdana" pitchFamily="34" charset="0"/>
              </a:rPr>
              <a:t>Brahmanism</a:t>
            </a:r>
            <a:r>
              <a:rPr lang="en-US" sz="1800">
                <a:solidFill>
                  <a:srgbClr val="D5BC61"/>
                </a:solidFill>
                <a:latin typeface="Verdana" pitchFamily="34" charset="0"/>
              </a:rPr>
              <a:t> or </a:t>
            </a:r>
            <a:r>
              <a:rPr lang="en-US" sz="1800" i="1" u="sng">
                <a:solidFill>
                  <a:srgbClr val="D5BC61"/>
                </a:solidFill>
                <a:latin typeface="Verdana" pitchFamily="34" charset="0"/>
              </a:rPr>
              <a:t>spirit worship</a:t>
            </a:r>
          </a:p>
        </p:txBody>
      </p:sp>
      <p:sp>
        <p:nvSpPr>
          <p:cNvPr id="138243"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r>
              <a:rPr lang="en-US" sz="40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	Early Bangkok</a:t>
            </a:r>
            <a:br>
              <a:rPr lang="en-US" sz="2400" b="1">
                <a:solidFill>
                  <a:srgbClr val="928264"/>
                </a:solidFill>
                <a:effectLst>
                  <a:outerShdw blurRad="38100" dist="38100" dir="2700000" algn="tl">
                    <a:srgbClr val="FFFFFF"/>
                  </a:outerShdw>
                </a:effectLst>
                <a:latin typeface="Verdana" pitchFamily="34" charset="0"/>
              </a:rPr>
            </a:br>
            <a:endParaRPr lang="th-TH" sz="24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139266" name="Rectangle 2"/>
          <p:cNvSpPr>
            <a:spLocks noChangeArrowheads="1"/>
          </p:cNvSpPr>
          <p:nvPr>
            <p:ph type="body" idx="1"/>
          </p:nvPr>
        </p:nvSpPr>
        <p:spPr bwMode="auto">
          <a:xfrm>
            <a:off x="468313" y="1268413"/>
            <a:ext cx="8229600" cy="5113337"/>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75000"/>
              <a:buFont typeface="Wingdings" pitchFamily="2" charset="2"/>
              <a:buNone/>
            </a:pPr>
            <a:r>
              <a:rPr lang="en-US" sz="1200" b="1">
                <a:solidFill>
                  <a:srgbClr val="D5BC61"/>
                </a:solidFill>
                <a:latin typeface="Verdana" pitchFamily="34" charset="0"/>
              </a:rPr>
              <a:t>	</a:t>
            </a:r>
            <a:r>
              <a:rPr lang="en-US" sz="1800" b="1" u="sng">
                <a:solidFill>
                  <a:srgbClr val="928264"/>
                </a:solidFill>
                <a:latin typeface="Verdana" pitchFamily="34" charset="0"/>
              </a:rPr>
              <a:t>Market Economy:</a:t>
            </a:r>
            <a:r>
              <a:rPr lang="en-US" sz="1800" b="1">
                <a:solidFill>
                  <a:srgbClr val="928264"/>
                </a:solidFill>
                <a:latin typeface="Verdana" pitchFamily="34" charset="0"/>
              </a:rPr>
              <a:t> Progress</a:t>
            </a:r>
          </a:p>
          <a:p>
            <a:pPr>
              <a:lnSpc>
                <a:spcPct val="80000"/>
              </a:lnSpc>
              <a:buSzPct val="75000"/>
              <a:buFont typeface="Wingdings" pitchFamily="2" charset="2"/>
              <a:buNone/>
            </a:pPr>
            <a:endParaRPr lang="en-US" sz="1800">
              <a:solidFill>
                <a:srgbClr val="928264"/>
              </a:solidFill>
              <a:latin typeface="Verdana" pitchFamily="34" charset="0"/>
            </a:endParaRPr>
          </a:p>
          <a:p>
            <a:pPr>
              <a:lnSpc>
                <a:spcPct val="80000"/>
              </a:lnSpc>
              <a:buSzPct val="75000"/>
              <a:buFont typeface="Wingdings" pitchFamily="2" charset="2"/>
              <a:buChar char="q"/>
            </a:pPr>
            <a:r>
              <a:rPr lang="en-US" sz="1600">
                <a:solidFill>
                  <a:srgbClr val="D5BC61"/>
                </a:solidFill>
                <a:latin typeface="Verdana" pitchFamily="34" charset="0"/>
              </a:rPr>
              <a:t>Mid-century, there was growing tension within the elite over the linked issues of the economy, social order, and handling of the West</a:t>
            </a:r>
          </a:p>
          <a:p>
            <a:pPr lvl="1">
              <a:lnSpc>
                <a:spcPct val="80000"/>
              </a:lnSpc>
              <a:buSzPct val="75000"/>
              <a:buFont typeface="Wingdings" pitchFamily="2" charset="2"/>
              <a:buChar char="v"/>
            </a:pPr>
            <a:r>
              <a:rPr lang="en-US" sz="1400" i="1" u="sng">
                <a:solidFill>
                  <a:srgbClr val="D5BC61"/>
                </a:solidFill>
                <a:latin typeface="Verdana" pitchFamily="34" charset="0"/>
              </a:rPr>
              <a:t>Traditionalist</a:t>
            </a:r>
            <a:r>
              <a:rPr lang="en-US" sz="1400">
                <a:solidFill>
                  <a:srgbClr val="D5BC61"/>
                </a:solidFill>
                <a:latin typeface="Verdana" pitchFamily="34" charset="0"/>
              </a:rPr>
              <a:t> wanted to keep the west at arm’s length, to preserve the old order</a:t>
            </a:r>
          </a:p>
          <a:p>
            <a:pPr lvl="1">
              <a:lnSpc>
                <a:spcPct val="80000"/>
              </a:lnSpc>
              <a:buSzPct val="75000"/>
              <a:buFont typeface="Wingdings" pitchFamily="2" charset="2"/>
              <a:buChar char="v"/>
            </a:pPr>
            <a:r>
              <a:rPr lang="en-US" sz="1400" i="1" u="sng">
                <a:solidFill>
                  <a:srgbClr val="D5BC61"/>
                </a:solidFill>
                <a:latin typeface="Verdana" pitchFamily="34" charset="0"/>
              </a:rPr>
              <a:t>Reformers</a:t>
            </a:r>
            <a:r>
              <a:rPr lang="en-US" sz="1400">
                <a:solidFill>
                  <a:srgbClr val="D5BC61"/>
                </a:solidFill>
                <a:latin typeface="Verdana" pitchFamily="34" charset="0"/>
              </a:rPr>
              <a:t> believed that more western trade, free labor, and access to new technologies would stimulate economic growth</a:t>
            </a:r>
          </a:p>
          <a:p>
            <a:pPr>
              <a:lnSpc>
                <a:spcPct val="80000"/>
              </a:lnSpc>
              <a:buSzPct val="75000"/>
              <a:buFont typeface="Wingdings" pitchFamily="2" charset="2"/>
              <a:buNone/>
            </a:pPr>
            <a:endParaRPr lang="en-US" sz="1600">
              <a:solidFill>
                <a:srgbClr val="D5BC61"/>
              </a:solidFill>
              <a:latin typeface="Verdana" pitchFamily="34" charset="0"/>
            </a:endParaRPr>
          </a:p>
          <a:p>
            <a:pPr>
              <a:lnSpc>
                <a:spcPct val="80000"/>
              </a:lnSpc>
              <a:buSzPct val="75000"/>
              <a:buFont typeface="Wingdings" pitchFamily="2" charset="2"/>
              <a:buChar char="q"/>
            </a:pPr>
            <a:r>
              <a:rPr lang="en-US" sz="1600">
                <a:solidFill>
                  <a:srgbClr val="D5BC61"/>
                </a:solidFill>
                <a:latin typeface="Verdana" pitchFamily="34" charset="0"/>
              </a:rPr>
              <a:t>In 1855, Mongkut invited </a:t>
            </a:r>
            <a:r>
              <a:rPr lang="en-US" sz="1600" i="1" u="sng">
                <a:solidFill>
                  <a:srgbClr val="D5BC61"/>
                </a:solidFill>
                <a:latin typeface="Verdana" pitchFamily="34" charset="0"/>
              </a:rPr>
              <a:t>John Bowring</a:t>
            </a:r>
            <a:r>
              <a:rPr lang="en-US" sz="1600">
                <a:solidFill>
                  <a:srgbClr val="D5BC61"/>
                </a:solidFill>
                <a:latin typeface="Verdana" pitchFamily="34" charset="0"/>
              </a:rPr>
              <a:t>, the governor of Britain’s opium capital of Hong Kong, to negotiate a </a:t>
            </a:r>
            <a:r>
              <a:rPr lang="en-US" sz="1600" i="1" u="sng">
                <a:solidFill>
                  <a:srgbClr val="D5BC61"/>
                </a:solidFill>
                <a:latin typeface="Verdana" pitchFamily="34" charset="0"/>
              </a:rPr>
              <a:t>trade treaty</a:t>
            </a:r>
          </a:p>
          <a:p>
            <a:pPr>
              <a:lnSpc>
                <a:spcPct val="80000"/>
              </a:lnSpc>
              <a:buSzPct val="75000"/>
              <a:buFont typeface="Wingdings" pitchFamily="2" charset="2"/>
              <a:buNone/>
            </a:pPr>
            <a:endParaRPr lang="en-US" sz="1600">
              <a:solidFill>
                <a:srgbClr val="D5BC61"/>
              </a:solidFill>
              <a:latin typeface="Verdana" pitchFamily="34" charset="0"/>
            </a:endParaRPr>
          </a:p>
          <a:p>
            <a:pPr>
              <a:lnSpc>
                <a:spcPct val="80000"/>
              </a:lnSpc>
              <a:buSzPct val="75000"/>
              <a:buFont typeface="Wingdings" pitchFamily="2" charset="2"/>
              <a:buChar char="q"/>
            </a:pPr>
            <a:r>
              <a:rPr lang="en-US" sz="1600">
                <a:solidFill>
                  <a:srgbClr val="D5BC61"/>
                </a:solidFill>
                <a:latin typeface="Verdana" pitchFamily="34" charset="0"/>
              </a:rPr>
              <a:t>This </a:t>
            </a:r>
            <a:r>
              <a:rPr lang="en-US" sz="1600" i="1" u="sng">
                <a:solidFill>
                  <a:srgbClr val="D5BC61"/>
                </a:solidFill>
                <a:latin typeface="Verdana" pitchFamily="34" charset="0"/>
              </a:rPr>
              <a:t>treaty abolished</a:t>
            </a:r>
            <a:r>
              <a:rPr lang="en-US" sz="1600">
                <a:solidFill>
                  <a:srgbClr val="D5BC61"/>
                </a:solidFill>
                <a:latin typeface="Verdana" pitchFamily="34" charset="0"/>
              </a:rPr>
              <a:t> the remnants of </a:t>
            </a:r>
            <a:r>
              <a:rPr lang="en-US" sz="1600" i="1" u="sng">
                <a:solidFill>
                  <a:srgbClr val="D5BC61"/>
                </a:solidFill>
                <a:latin typeface="Verdana" pitchFamily="34" charset="0"/>
              </a:rPr>
              <a:t>royal monopolies</a:t>
            </a:r>
            <a:r>
              <a:rPr lang="en-US" sz="1600">
                <a:solidFill>
                  <a:srgbClr val="D5BC61"/>
                </a:solidFill>
                <a:latin typeface="Verdana" pitchFamily="34" charset="0"/>
              </a:rPr>
              <a:t>, </a:t>
            </a:r>
            <a:r>
              <a:rPr lang="en-US" sz="1600" i="1" u="sng">
                <a:solidFill>
                  <a:srgbClr val="D5BC61"/>
                </a:solidFill>
                <a:latin typeface="Verdana" pitchFamily="34" charset="0"/>
              </a:rPr>
              <a:t>equalized the dues</a:t>
            </a:r>
            <a:r>
              <a:rPr lang="en-US" sz="1600">
                <a:solidFill>
                  <a:srgbClr val="D5BC61"/>
                </a:solidFill>
                <a:latin typeface="Verdana" pitchFamily="34" charset="0"/>
              </a:rPr>
              <a:t> on western and Chinese shipping, </a:t>
            </a:r>
            <a:r>
              <a:rPr lang="en-US" sz="1600" i="1" u="sng">
                <a:solidFill>
                  <a:srgbClr val="D5BC61"/>
                </a:solidFill>
                <a:latin typeface="Verdana" pitchFamily="34" charset="0"/>
              </a:rPr>
              <a:t>granted extraterritorial rights to British citizens</a:t>
            </a:r>
            <a:r>
              <a:rPr lang="en-US" sz="1600">
                <a:solidFill>
                  <a:srgbClr val="D5BC61"/>
                </a:solidFill>
                <a:latin typeface="Verdana" pitchFamily="34" charset="0"/>
              </a:rPr>
              <a:t>, and allowed the British to import opium for sale through a government monopoly</a:t>
            </a:r>
          </a:p>
          <a:p>
            <a:pPr>
              <a:lnSpc>
                <a:spcPct val="80000"/>
              </a:lnSpc>
              <a:buSzPct val="75000"/>
              <a:buFont typeface="Wingdings" pitchFamily="2" charset="2"/>
              <a:buNone/>
            </a:pPr>
            <a:endParaRPr lang="en-US" sz="1600">
              <a:solidFill>
                <a:srgbClr val="D5BC61"/>
              </a:solidFill>
              <a:latin typeface="Verdana" pitchFamily="34" charset="0"/>
            </a:endParaRPr>
          </a:p>
          <a:p>
            <a:pPr>
              <a:lnSpc>
                <a:spcPct val="80000"/>
              </a:lnSpc>
              <a:buSzPct val="75000"/>
              <a:buFont typeface="Wingdings" pitchFamily="2" charset="2"/>
              <a:buChar char="q"/>
            </a:pPr>
            <a:r>
              <a:rPr lang="en-US" sz="1600">
                <a:solidFill>
                  <a:srgbClr val="FFFF00"/>
                </a:solidFill>
                <a:latin typeface="Verdana" pitchFamily="34" charset="0"/>
              </a:rPr>
              <a:t>The treaty marked Siam’s reorientation away from China, which had been the focus over 150 years, and towards the west</a:t>
            </a:r>
          </a:p>
          <a:p>
            <a:pPr>
              <a:lnSpc>
                <a:spcPct val="80000"/>
              </a:lnSpc>
              <a:buSzPct val="75000"/>
              <a:buFont typeface="Wingdings" pitchFamily="2" charset="2"/>
              <a:buChar char="q"/>
            </a:pPr>
            <a:endParaRPr lang="en-US" sz="1600">
              <a:solidFill>
                <a:srgbClr val="FFFF00"/>
              </a:solidFill>
              <a:latin typeface="Verdana" pitchFamily="34" charset="0"/>
            </a:endParaRPr>
          </a:p>
          <a:p>
            <a:pPr>
              <a:lnSpc>
                <a:spcPct val="80000"/>
              </a:lnSpc>
              <a:buSzPct val="75000"/>
              <a:buFont typeface="Wingdings" pitchFamily="2" charset="2"/>
              <a:buChar char="q"/>
            </a:pPr>
            <a:r>
              <a:rPr lang="en-US" sz="1600">
                <a:solidFill>
                  <a:srgbClr val="D5BC61"/>
                </a:solidFill>
                <a:latin typeface="Verdana" pitchFamily="34" charset="0"/>
              </a:rPr>
              <a:t>“The </a:t>
            </a:r>
            <a:r>
              <a:rPr lang="en-US" sz="1600" i="1" u="sng">
                <a:solidFill>
                  <a:srgbClr val="D5BC61"/>
                </a:solidFill>
                <a:latin typeface="Verdana" pitchFamily="34" charset="0"/>
              </a:rPr>
              <a:t>critical issue for the elite changed</a:t>
            </a:r>
            <a:r>
              <a:rPr lang="en-US" sz="1600">
                <a:solidFill>
                  <a:srgbClr val="D5BC61"/>
                </a:solidFill>
                <a:latin typeface="Verdana" pitchFamily="34" charset="0"/>
              </a:rPr>
              <a:t>: how to </a:t>
            </a:r>
            <a:r>
              <a:rPr lang="en-US" sz="1600" i="1" u="sng">
                <a:solidFill>
                  <a:srgbClr val="D5BC61"/>
                </a:solidFill>
                <a:latin typeface="Verdana" pitchFamily="34" charset="0"/>
              </a:rPr>
              <a:t>reform the polity</a:t>
            </a:r>
            <a:r>
              <a:rPr lang="en-US" sz="1600">
                <a:solidFill>
                  <a:srgbClr val="D5BC61"/>
                </a:solidFill>
                <a:latin typeface="Verdana" pitchFamily="34" charset="0"/>
              </a:rPr>
              <a:t> to </a:t>
            </a:r>
            <a:r>
              <a:rPr lang="en-US" sz="1600" i="1" u="sng">
                <a:solidFill>
                  <a:srgbClr val="D5BC61"/>
                </a:solidFill>
                <a:latin typeface="Verdana" pitchFamily="34" charset="0"/>
              </a:rPr>
              <a:t>cope with</a:t>
            </a:r>
            <a:r>
              <a:rPr lang="en-US" sz="1600">
                <a:solidFill>
                  <a:srgbClr val="D5BC61"/>
                </a:solidFill>
                <a:latin typeface="Verdana" pitchFamily="34" charset="0"/>
              </a:rPr>
              <a:t> the social changes of the </a:t>
            </a:r>
            <a:r>
              <a:rPr lang="en-US" sz="1600" i="1" u="sng">
                <a:solidFill>
                  <a:srgbClr val="D5BC61"/>
                </a:solidFill>
                <a:latin typeface="Verdana" pitchFamily="34" charset="0"/>
              </a:rPr>
              <a:t>market economy</a:t>
            </a:r>
            <a:r>
              <a:rPr lang="en-US" sz="1600">
                <a:solidFill>
                  <a:srgbClr val="D5BC61"/>
                </a:solidFill>
                <a:latin typeface="Verdana" pitchFamily="34" charset="0"/>
              </a:rPr>
              <a:t> and the threat of colonialism”</a:t>
            </a:r>
          </a:p>
        </p:txBody>
      </p:sp>
      <p:sp>
        <p:nvSpPr>
          <p:cNvPr id="139267" name="Rectangle 3"/>
          <p:cNvSpPr>
            <a:spLocks noGrp="1" noChangeArrowheads="1"/>
          </p:cNvSpPr>
          <p:nvPr>
            <p:ph type="title"/>
          </p:nvPr>
        </p:nvSpPr>
        <p:spPr bwMode="auto">
          <a:xfrm>
            <a:off x="457200" y="304800"/>
            <a:ext cx="8229600" cy="639763"/>
          </a:xfrm>
          <a:noFill/>
          <a:ln>
            <a:miter lim="800000"/>
            <a:headEnd/>
            <a:tailEnd/>
          </a:ln>
        </p:spPr>
        <p:txBody>
          <a:bodyPr vert="horz" wrap="square" lIns="91440" tIns="45720" rIns="91440" bIns="45720" numCol="1" anchor="ctr" anchorCtr="0" compatLnSpc="1">
            <a:prstTxWarp prst="textNoShape">
              <a:avLst/>
            </a:prstTxWarp>
          </a:bodyPr>
          <a:lstStyle/>
          <a:p>
            <a:r>
              <a:rPr lang="en-US" sz="4000" b="1">
                <a:solidFill>
                  <a:srgbClr val="928264"/>
                </a:solidFill>
                <a:effectLst>
                  <a:outerShdw blurRad="38100" dist="38100" dir="2700000" algn="tl">
                    <a:srgbClr val="FFFFFF"/>
                  </a:outerShdw>
                </a:effectLst>
              </a:rPr>
              <a:t/>
            </a:r>
            <a:br>
              <a:rPr lang="en-US" sz="4000" b="1">
                <a:solidFill>
                  <a:srgbClr val="928264"/>
                </a:solidFill>
                <a:effectLst>
                  <a:outerShdw blurRad="38100" dist="38100" dir="2700000" algn="tl">
                    <a:srgbClr val="FFFFFF"/>
                  </a:outerShdw>
                </a:effectLst>
              </a:rPr>
            </a:br>
            <a:r>
              <a:rPr lang="en-US" sz="4000" b="1">
                <a:solidFill>
                  <a:srgbClr val="928264"/>
                </a:solidFill>
                <a:effectLst>
                  <a:outerShdw blurRad="38100" dist="38100" dir="2700000" algn="tl">
                    <a:srgbClr val="FFFFFF"/>
                  </a:outerShdw>
                </a:effectLst>
              </a:rPr>
              <a:t>				</a:t>
            </a:r>
            <a:r>
              <a:rPr lang="en-US" sz="2400" b="1">
                <a:solidFill>
                  <a:srgbClr val="928264"/>
                </a:solidFill>
                <a:effectLst>
                  <a:outerShdw blurRad="38100" dist="38100" dir="2700000" algn="tl">
                    <a:srgbClr val="FFFFFF"/>
                  </a:outerShdw>
                </a:effectLst>
                <a:latin typeface="Verdana" pitchFamily="34" charset="0"/>
              </a:rPr>
              <a:t>	Early Bangkok</a:t>
            </a:r>
            <a:br>
              <a:rPr lang="en-US" sz="2400" b="1">
                <a:solidFill>
                  <a:srgbClr val="928264"/>
                </a:solidFill>
                <a:effectLst>
                  <a:outerShdw blurRad="38100" dist="38100" dir="2700000" algn="tl">
                    <a:srgbClr val="FFFFFF"/>
                  </a:outerShdw>
                </a:effectLst>
                <a:latin typeface="Verdana" pitchFamily="34" charset="0"/>
              </a:rPr>
            </a:br>
            <a:endParaRPr lang="th-TH" sz="2400" b="1">
              <a:solidFill>
                <a:srgbClr val="928264"/>
              </a:solidFill>
              <a:effectLst>
                <a:outerShdw blurRad="38100" dist="38100" dir="2700000" algn="tl">
                  <a:srgbClr val="FFFFFF"/>
                </a:outerShdw>
              </a:effectLst>
              <a:latin typeface="Verdana" pitchFamily="34" charset="0"/>
            </a:endParaRPr>
          </a:p>
        </p:txBody>
      </p:sp>
    </p:spTree>
  </p:cSld>
  <p:clrMapOvr>
    <a:masterClrMapping/>
  </p:clrMapOvr>
  <p:transition spd="slow"/>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1618" name="Picture 2" descr="phrasamutchedi_old_1"/>
          <p:cNvPicPr>
            <a:picLocks noChangeAspect="1" noChangeArrowheads="1"/>
          </p:cNvPicPr>
          <p:nvPr/>
        </p:nvPicPr>
        <p:blipFill>
          <a:blip r:embed="rId2" cstate="print">
            <a:lum bright="8000" contrast="-60000"/>
          </a:blip>
          <a:srcRect/>
          <a:stretch>
            <a:fillRect/>
          </a:stretch>
        </p:blipFill>
        <p:spPr bwMode="auto">
          <a:xfrm>
            <a:off x="0" y="2349500"/>
            <a:ext cx="9144000" cy="2847975"/>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theme/theme1.xml><?xml version="1.0" encoding="utf-8"?>
<a:theme xmlns:a="http://schemas.openxmlformats.org/drawingml/2006/main" name="2_Default Design">
  <a:themeElements>
    <a:clrScheme name="2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2_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2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971</TotalTime>
  <Words>70</Words>
  <Application>Microsoft Office PowerPoint</Application>
  <PresentationFormat>On-screen Show (4:3)</PresentationFormat>
  <Paragraphs>354</Paragraphs>
  <Slides>30</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30</vt:i4>
      </vt:variant>
    </vt:vector>
  </HeadingPairs>
  <TitlesOfParts>
    <vt:vector size="36" baseType="lpstr">
      <vt:lpstr>Arial</vt:lpstr>
      <vt:lpstr>Angsana New</vt:lpstr>
      <vt:lpstr>Verdana</vt:lpstr>
      <vt:lpstr>Arial Unicode MS</vt:lpstr>
      <vt:lpstr>Wingdings</vt:lpstr>
      <vt:lpstr>2_Default Design</vt:lpstr>
      <vt:lpstr>Slide 1</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      Early Bangkok </vt:lpstr>
      <vt:lpstr>Slide 30</vt:lpstr>
    </vt:vector>
  </TitlesOfParts>
  <Company>econlab</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LT1-C99</dc:creator>
  <cp:lastModifiedBy>Home</cp:lastModifiedBy>
  <cp:revision>18</cp:revision>
  <dcterms:created xsi:type="dcterms:W3CDTF">2007-08-29T03:52:09Z</dcterms:created>
  <dcterms:modified xsi:type="dcterms:W3CDTF">2014-08-12T23:46:00Z</dcterms:modified>
</cp:coreProperties>
</file>