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48" r:id="rId1"/>
  </p:sldMasterIdLst>
  <p:notesMasterIdLst>
    <p:notesMasterId r:id="rId21"/>
  </p:notesMasterIdLst>
  <p:sldIdLst>
    <p:sldId id="256" r:id="rId2"/>
    <p:sldId id="284" r:id="rId3"/>
    <p:sldId id="279" r:id="rId4"/>
    <p:sldId id="282" r:id="rId5"/>
    <p:sldId id="283" r:id="rId6"/>
    <p:sldId id="290" r:id="rId7"/>
    <p:sldId id="291" r:id="rId8"/>
    <p:sldId id="287" r:id="rId9"/>
    <p:sldId id="289" r:id="rId10"/>
    <p:sldId id="288" r:id="rId11"/>
    <p:sldId id="286" r:id="rId12"/>
    <p:sldId id="292" r:id="rId13"/>
    <p:sldId id="294" r:id="rId14"/>
    <p:sldId id="297" r:id="rId15"/>
    <p:sldId id="295" r:id="rId16"/>
    <p:sldId id="298" r:id="rId17"/>
    <p:sldId id="299" r:id="rId18"/>
    <p:sldId id="285" r:id="rId19"/>
    <p:sldId id="276"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80" d="100"/>
          <a:sy n="80" d="100"/>
        </p:scale>
        <p:origin x="136" y="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D"/>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FBEE51-9C5A-4F5A-92F0-13F7C7B310FF}" type="datetimeFigureOut">
              <a:rPr lang="en-ID" smtClean="0"/>
              <a:t>27/03/2021</a:t>
            </a:fld>
            <a:endParaRPr lang="en-ID"/>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D"/>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D"/>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4ED89CF-85AB-4350-8B80-96C48F5A6502}" type="slidenum">
              <a:rPr lang="en-ID" smtClean="0"/>
              <a:t>‹#›</a:t>
            </a:fld>
            <a:endParaRPr lang="en-ID"/>
          </a:p>
        </p:txBody>
      </p:sp>
    </p:spTree>
    <p:extLst>
      <p:ext uri="{BB962C8B-B14F-4D97-AF65-F5344CB8AC3E}">
        <p14:creationId xmlns:p14="http://schemas.microsoft.com/office/powerpoint/2010/main" val="30459380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90BD327-E168-418A-9116-0BE139057B8F}" type="datetime1">
              <a:rPr lang="en-US" smtClean="0"/>
              <a:t>3/27/2021</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372C610-8DBB-4577-BF94-237BDCE18121}" type="datetime1">
              <a:rPr lang="en-US" smtClean="0"/>
              <a:t>3/27/2021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79C0160-C842-4B6A-850B-93B3CCB14FE0}" type="datetime1">
              <a:rPr lang="en-US" smtClean="0"/>
              <a:t>3/27/2021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8AC6FD7-F060-455B-9819-1949E292956C}" type="datetime1">
              <a:rPr lang="en-US" smtClean="0"/>
              <a:t>3/27/2021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AFB61C9-20F1-4374-BFAC-9330983D9566}" type="datetime1">
              <a:rPr lang="en-US" smtClean="0"/>
              <a:t>3/27/2021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D596AFE-B5DE-4F4A-80F3-350E65C38919}" type="datetime1">
              <a:rPr lang="en-US" smtClean="0"/>
              <a:t>3/27/2021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A407DF1-1A7C-4EB4-81DE-FFC75F27FFEA}" type="datetime1">
              <a:rPr lang="en-US" smtClean="0"/>
              <a:t>3/27/2021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F541E6A-C3F0-4F7A-BBF6-0954775FE70B}" type="datetime1">
              <a:rPr lang="en-US" smtClean="0"/>
              <a:t>3/27/2021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2E38F2E7-1E98-4DBA-ADE6-E505769B3764}" type="datetime1">
              <a:rPr lang="en-US" smtClean="0"/>
              <a:t>3/27/2021</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50630E5-3800-4C9B-86B6-6CF677AC2742}" type="datetime1">
              <a:rPr lang="en-US" smtClean="0"/>
              <a:t>3/27/2021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FE00FE-AB3F-4A2D-A6D4-C8F24FAD0207}" type="datetime1">
              <a:rPr lang="en-US" smtClean="0"/>
              <a:t>3/27/2021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A316E527-E1C8-41FF-BFC7-51EB9BC15687}" type="datetime1">
              <a:rPr lang="en-US" smtClean="0"/>
              <a:t>3/27/2021</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99DCEA-5002-4AB5-B4EE-9C4BD38A5878}"/>
              </a:ext>
            </a:extLst>
          </p:cNvPr>
          <p:cNvSpPr>
            <a:spLocks noGrp="1"/>
          </p:cNvSpPr>
          <p:nvPr>
            <p:ph type="ctrTitle"/>
          </p:nvPr>
        </p:nvSpPr>
        <p:spPr/>
        <p:txBody>
          <a:bodyPr>
            <a:normAutofit/>
          </a:bodyPr>
          <a:lstStyle/>
          <a:p>
            <a:r>
              <a:rPr lang="en-US" sz="4000" dirty="0"/>
              <a:t>Gender and development</a:t>
            </a:r>
            <a:endParaRPr lang="en-ID" sz="4000" dirty="0"/>
          </a:p>
        </p:txBody>
      </p:sp>
      <p:sp>
        <p:nvSpPr>
          <p:cNvPr id="4" name="Subtitle 2">
            <a:extLst>
              <a:ext uri="{FF2B5EF4-FFF2-40B4-BE49-F238E27FC236}">
                <a16:creationId xmlns:a16="http://schemas.microsoft.com/office/drawing/2014/main" id="{2B677970-4FCC-4289-879E-C3CF588DBFA6}"/>
              </a:ext>
            </a:extLst>
          </p:cNvPr>
          <p:cNvSpPr>
            <a:spLocks noGrp="1"/>
          </p:cNvSpPr>
          <p:nvPr>
            <p:ph type="subTitle" idx="1"/>
          </p:nvPr>
        </p:nvSpPr>
        <p:spPr>
          <a:xfrm>
            <a:off x="2417763" y="3530600"/>
            <a:ext cx="8637587" cy="977900"/>
          </a:xfrm>
        </p:spPr>
        <p:txBody>
          <a:bodyPr>
            <a:noAutofit/>
          </a:bodyPr>
          <a:lstStyle/>
          <a:p>
            <a:pPr>
              <a:lnSpc>
                <a:spcPct val="80000"/>
              </a:lnSpc>
            </a:pPr>
            <a:r>
              <a:rPr lang="en-US" dirty="0"/>
              <a:t>EE463 Globalization and international development</a:t>
            </a:r>
          </a:p>
          <a:p>
            <a:pPr>
              <a:lnSpc>
                <a:spcPct val="80000"/>
              </a:lnSpc>
            </a:pPr>
            <a:r>
              <a:rPr lang="en-US" dirty="0"/>
              <a:t>Faculty of economics</a:t>
            </a:r>
          </a:p>
          <a:p>
            <a:pPr>
              <a:lnSpc>
                <a:spcPct val="80000"/>
              </a:lnSpc>
            </a:pPr>
            <a:r>
              <a:rPr lang="en-US" dirty="0"/>
              <a:t>Thammasat university</a:t>
            </a:r>
            <a:endParaRPr lang="en-ID" dirty="0"/>
          </a:p>
        </p:txBody>
      </p:sp>
    </p:spTree>
    <p:extLst>
      <p:ext uri="{BB962C8B-B14F-4D97-AF65-F5344CB8AC3E}">
        <p14:creationId xmlns:p14="http://schemas.microsoft.com/office/powerpoint/2010/main" val="18505423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AD97235A-B278-4153-9081-BA5564D225C7}"/>
              </a:ext>
            </a:extLst>
          </p:cNvPr>
          <p:cNvSpPr>
            <a:spLocks noGrp="1"/>
          </p:cNvSpPr>
          <p:nvPr>
            <p:ph type="sldNum" sz="quarter" idx="12"/>
          </p:nvPr>
        </p:nvSpPr>
        <p:spPr/>
        <p:txBody>
          <a:bodyPr/>
          <a:lstStyle/>
          <a:p>
            <a:fld id="{6D22F896-40B5-4ADD-8801-0D06FADFA095}" type="slidenum">
              <a:rPr lang="en-US" smtClean="0"/>
              <a:t>2</a:t>
            </a:fld>
            <a:endParaRPr lang="en-US" dirty="0"/>
          </a:p>
        </p:txBody>
      </p:sp>
      <p:sp>
        <p:nvSpPr>
          <p:cNvPr id="5" name="TextBox 4">
            <a:extLst>
              <a:ext uri="{FF2B5EF4-FFF2-40B4-BE49-F238E27FC236}">
                <a16:creationId xmlns:a16="http://schemas.microsoft.com/office/drawing/2014/main" id="{EEFB0456-C04D-4D1C-AC83-036FF70973F4}"/>
              </a:ext>
            </a:extLst>
          </p:cNvPr>
          <p:cNvSpPr txBox="1"/>
          <p:nvPr/>
        </p:nvSpPr>
        <p:spPr>
          <a:xfrm>
            <a:off x="1451580" y="1853754"/>
            <a:ext cx="4726584" cy="4308872"/>
          </a:xfrm>
          <a:prstGeom prst="rect">
            <a:avLst/>
          </a:prstGeom>
          <a:noFill/>
        </p:spPr>
        <p:txBody>
          <a:bodyPr wrap="square">
            <a:spAutoFit/>
          </a:bodyPr>
          <a:lstStyle/>
          <a:p>
            <a:pPr>
              <a:spcAft>
                <a:spcPts val="1200"/>
              </a:spcAft>
            </a:pPr>
            <a:r>
              <a:rPr lang="en-US" sz="2200" dirty="0"/>
              <a:t>As developing countries undergo rapid social and economic change, the absence of women’s participation means that the potential contribution of half of the population is either unutilized, which  signifies an economic loss </a:t>
            </a:r>
          </a:p>
          <a:p>
            <a:pPr>
              <a:spcAft>
                <a:spcPts val="1200"/>
              </a:spcAft>
            </a:pPr>
            <a:r>
              <a:rPr lang="en-US" sz="2200" dirty="0"/>
              <a:t>Low levels of education, poor health and nutrition, and limited access to resources not only depress women’s quality of life, but also limit productivity, economic efficiency and growth</a:t>
            </a:r>
          </a:p>
        </p:txBody>
      </p:sp>
      <p:pic>
        <p:nvPicPr>
          <p:cNvPr id="1026" name="Picture 2" descr="Cambodia Needs More Support to Achieve Its Gender Equality Goals | Asian  Development Bank">
            <a:extLst>
              <a:ext uri="{FF2B5EF4-FFF2-40B4-BE49-F238E27FC236}">
                <a16:creationId xmlns:a16="http://schemas.microsoft.com/office/drawing/2014/main" id="{F112CAC1-B7FE-43C1-B8EB-B99CA47F19B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7042" r="13617"/>
          <a:stretch/>
        </p:blipFill>
        <p:spPr bwMode="auto">
          <a:xfrm>
            <a:off x="6087452" y="1853976"/>
            <a:ext cx="6104548" cy="4308650"/>
          </a:xfrm>
          <a:prstGeom prst="rect">
            <a:avLst/>
          </a:prstGeom>
          <a:noFill/>
          <a:extLst>
            <a:ext uri="{909E8E84-426E-40DD-AFC4-6F175D3DCCD1}">
              <a14:hiddenFill xmlns:a14="http://schemas.microsoft.com/office/drawing/2010/main">
                <a:solidFill>
                  <a:srgbClr val="FFFFFF"/>
                </a:solidFill>
              </a14:hiddenFill>
            </a:ext>
          </a:extLst>
        </p:spPr>
      </p:pic>
      <p:sp>
        <p:nvSpPr>
          <p:cNvPr id="7" name="Title 1">
            <a:extLst>
              <a:ext uri="{FF2B5EF4-FFF2-40B4-BE49-F238E27FC236}">
                <a16:creationId xmlns:a16="http://schemas.microsoft.com/office/drawing/2014/main" id="{3ECCBF72-57FA-4536-BE45-110DD55D62DF}"/>
              </a:ext>
            </a:extLst>
          </p:cNvPr>
          <p:cNvSpPr>
            <a:spLocks noGrp="1"/>
          </p:cNvSpPr>
          <p:nvPr>
            <p:ph type="title"/>
          </p:nvPr>
        </p:nvSpPr>
        <p:spPr>
          <a:xfrm>
            <a:off x="1450975" y="804863"/>
            <a:ext cx="9604375" cy="1049337"/>
          </a:xfrm>
        </p:spPr>
        <p:txBody>
          <a:bodyPr/>
          <a:lstStyle/>
          <a:p>
            <a:r>
              <a:rPr lang="en-US" dirty="0"/>
              <a:t>overview</a:t>
            </a:r>
            <a:endParaRPr lang="en-ID" dirty="0"/>
          </a:p>
        </p:txBody>
      </p:sp>
    </p:spTree>
    <p:extLst>
      <p:ext uri="{BB962C8B-B14F-4D97-AF65-F5344CB8AC3E}">
        <p14:creationId xmlns:p14="http://schemas.microsoft.com/office/powerpoint/2010/main" val="59173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0D5BF9-5ADA-44C7-B382-ED53FDB1D446}"/>
              </a:ext>
            </a:extLst>
          </p:cNvPr>
          <p:cNvSpPr>
            <a:spLocks noGrp="1"/>
          </p:cNvSpPr>
          <p:nvPr>
            <p:ph type="title"/>
          </p:nvPr>
        </p:nvSpPr>
        <p:spPr/>
        <p:txBody>
          <a:bodyPr/>
          <a:lstStyle/>
          <a:p>
            <a:r>
              <a:rPr lang="en-US" dirty="0"/>
              <a:t>overview</a:t>
            </a:r>
            <a:endParaRPr lang="en-ID" dirty="0"/>
          </a:p>
        </p:txBody>
      </p:sp>
      <p:sp>
        <p:nvSpPr>
          <p:cNvPr id="3" name="Slide Number Placeholder 2">
            <a:extLst>
              <a:ext uri="{FF2B5EF4-FFF2-40B4-BE49-F238E27FC236}">
                <a16:creationId xmlns:a16="http://schemas.microsoft.com/office/drawing/2014/main" id="{3E2BF3A8-5DF1-442F-9479-2F8502547E2C}"/>
              </a:ext>
            </a:extLst>
          </p:cNvPr>
          <p:cNvSpPr>
            <a:spLocks noGrp="1"/>
          </p:cNvSpPr>
          <p:nvPr>
            <p:ph type="sldNum" sz="quarter" idx="12"/>
          </p:nvPr>
        </p:nvSpPr>
        <p:spPr/>
        <p:txBody>
          <a:bodyPr/>
          <a:lstStyle/>
          <a:p>
            <a:fld id="{6D22F896-40B5-4ADD-8801-0D06FADFA095}" type="slidenum">
              <a:rPr lang="en-US" smtClean="0"/>
              <a:t>3</a:t>
            </a:fld>
            <a:endParaRPr lang="en-US" dirty="0"/>
          </a:p>
        </p:txBody>
      </p:sp>
      <p:sp>
        <p:nvSpPr>
          <p:cNvPr id="5" name="TextBox 4">
            <a:extLst>
              <a:ext uri="{FF2B5EF4-FFF2-40B4-BE49-F238E27FC236}">
                <a16:creationId xmlns:a16="http://schemas.microsoft.com/office/drawing/2014/main" id="{40DFCD7B-F179-4C9A-931C-946AC38E4700}"/>
              </a:ext>
            </a:extLst>
          </p:cNvPr>
          <p:cNvSpPr txBox="1"/>
          <p:nvPr/>
        </p:nvSpPr>
        <p:spPr>
          <a:xfrm>
            <a:off x="1354164" y="1924089"/>
            <a:ext cx="5465090" cy="3785652"/>
          </a:xfrm>
          <a:prstGeom prst="rect">
            <a:avLst/>
          </a:prstGeom>
          <a:noFill/>
        </p:spPr>
        <p:txBody>
          <a:bodyPr wrap="square">
            <a:spAutoFit/>
          </a:bodyPr>
          <a:lstStyle/>
          <a:p>
            <a:pPr>
              <a:spcAft>
                <a:spcPts val="1200"/>
              </a:spcAft>
            </a:pPr>
            <a:r>
              <a:rPr lang="en-US" sz="2200" dirty="0"/>
              <a:t>There is a recognition of the need to improve the status of women and to promote their potential roles in development </a:t>
            </a:r>
          </a:p>
          <a:p>
            <a:pPr>
              <a:spcAft>
                <a:spcPts val="1200"/>
              </a:spcAft>
            </a:pPr>
            <a:r>
              <a:rPr lang="en-US" sz="2200" dirty="0"/>
              <a:t>Promoting and improving the status of women is important not only for reasons of equity and social justice but also because it makes economic sense and is good development practice</a:t>
            </a:r>
            <a:endParaRPr lang="en-ID" sz="2200" dirty="0"/>
          </a:p>
          <a:p>
            <a:pPr>
              <a:spcAft>
                <a:spcPts val="1200"/>
              </a:spcAft>
            </a:pPr>
            <a:r>
              <a:rPr lang="en-US" sz="2200" dirty="0"/>
              <a:t>Investments in women are recognized as crucial to achieving sustainable development</a:t>
            </a:r>
            <a:endParaRPr lang="en-ID" sz="2200" dirty="0"/>
          </a:p>
        </p:txBody>
      </p:sp>
      <p:pic>
        <p:nvPicPr>
          <p:cNvPr id="6" name="Picture 5">
            <a:extLst>
              <a:ext uri="{FF2B5EF4-FFF2-40B4-BE49-F238E27FC236}">
                <a16:creationId xmlns:a16="http://schemas.microsoft.com/office/drawing/2014/main" id="{C393D9B6-C0DE-4BA5-8781-421A6F1CB197}"/>
              </a:ext>
            </a:extLst>
          </p:cNvPr>
          <p:cNvPicPr>
            <a:picLocks noChangeAspect="1"/>
          </p:cNvPicPr>
          <p:nvPr/>
        </p:nvPicPr>
        <p:blipFill rotWithShape="1">
          <a:blip r:embed="rId2"/>
          <a:srcRect l="51801" t="22486" r="16102" b="17641"/>
          <a:stretch/>
        </p:blipFill>
        <p:spPr>
          <a:xfrm>
            <a:off x="7437120" y="1853754"/>
            <a:ext cx="4754880" cy="4989121"/>
          </a:xfrm>
          <a:prstGeom prst="rect">
            <a:avLst/>
          </a:prstGeom>
        </p:spPr>
      </p:pic>
      <p:sp>
        <p:nvSpPr>
          <p:cNvPr id="7" name="Rectangle 6">
            <a:extLst>
              <a:ext uri="{FF2B5EF4-FFF2-40B4-BE49-F238E27FC236}">
                <a16:creationId xmlns:a16="http://schemas.microsoft.com/office/drawing/2014/main" id="{EABFFB9B-0FB2-4B3B-AB33-B091CA09713F}"/>
              </a:ext>
            </a:extLst>
          </p:cNvPr>
          <p:cNvSpPr/>
          <p:nvPr/>
        </p:nvSpPr>
        <p:spPr>
          <a:xfrm>
            <a:off x="7437120" y="1853754"/>
            <a:ext cx="965200" cy="869126"/>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Tree>
    <p:extLst>
      <p:ext uri="{BB962C8B-B14F-4D97-AF65-F5344CB8AC3E}">
        <p14:creationId xmlns:p14="http://schemas.microsoft.com/office/powerpoint/2010/main" val="11332781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99B760-7468-477C-B437-BC7C8A458F69}"/>
              </a:ext>
            </a:extLst>
          </p:cNvPr>
          <p:cNvSpPr>
            <a:spLocks noGrp="1"/>
          </p:cNvSpPr>
          <p:nvPr>
            <p:ph type="title"/>
          </p:nvPr>
        </p:nvSpPr>
        <p:spPr/>
        <p:txBody>
          <a:bodyPr/>
          <a:lstStyle/>
          <a:p>
            <a:r>
              <a:rPr lang="en-US" dirty="0"/>
              <a:t>Benefits of investing in women</a:t>
            </a:r>
            <a:endParaRPr lang="en-ID" dirty="0"/>
          </a:p>
        </p:txBody>
      </p:sp>
      <p:sp>
        <p:nvSpPr>
          <p:cNvPr id="3" name="Slide Number Placeholder 2">
            <a:extLst>
              <a:ext uri="{FF2B5EF4-FFF2-40B4-BE49-F238E27FC236}">
                <a16:creationId xmlns:a16="http://schemas.microsoft.com/office/drawing/2014/main" id="{2B09B9E6-A32E-41B1-BADF-BCFB29E71C2E}"/>
              </a:ext>
            </a:extLst>
          </p:cNvPr>
          <p:cNvSpPr>
            <a:spLocks noGrp="1"/>
          </p:cNvSpPr>
          <p:nvPr>
            <p:ph type="sldNum" sz="quarter" idx="12"/>
          </p:nvPr>
        </p:nvSpPr>
        <p:spPr/>
        <p:txBody>
          <a:bodyPr/>
          <a:lstStyle/>
          <a:p>
            <a:fld id="{6D22F896-40B5-4ADD-8801-0D06FADFA095}" type="slidenum">
              <a:rPr lang="en-US" smtClean="0"/>
              <a:t>4</a:t>
            </a:fld>
            <a:endParaRPr lang="en-US" dirty="0"/>
          </a:p>
        </p:txBody>
      </p:sp>
      <p:sp>
        <p:nvSpPr>
          <p:cNvPr id="5" name="TextBox 4">
            <a:extLst>
              <a:ext uri="{FF2B5EF4-FFF2-40B4-BE49-F238E27FC236}">
                <a16:creationId xmlns:a16="http://schemas.microsoft.com/office/drawing/2014/main" id="{E54D028F-3DB9-486E-8B6B-246AB9227C45}"/>
              </a:ext>
            </a:extLst>
          </p:cNvPr>
          <p:cNvSpPr txBox="1"/>
          <p:nvPr/>
        </p:nvSpPr>
        <p:spPr>
          <a:xfrm>
            <a:off x="1451580" y="1853754"/>
            <a:ext cx="4405971" cy="4308872"/>
          </a:xfrm>
          <a:prstGeom prst="rect">
            <a:avLst/>
          </a:prstGeom>
          <a:noFill/>
        </p:spPr>
        <p:txBody>
          <a:bodyPr wrap="square">
            <a:spAutoFit/>
          </a:bodyPr>
          <a:lstStyle/>
          <a:p>
            <a:pPr>
              <a:spcAft>
                <a:spcPts val="1200"/>
              </a:spcAft>
            </a:pPr>
            <a:r>
              <a:rPr lang="en-US" sz="2200" dirty="0"/>
              <a:t>Investing in women’s health helps improve health and welfare of children, reduce health costs, and lower fertility, and infant and maternal morbidity and mortality rates, and reduce poverty</a:t>
            </a:r>
          </a:p>
          <a:p>
            <a:pPr>
              <a:spcAft>
                <a:spcPts val="1200"/>
              </a:spcAft>
            </a:pPr>
            <a:r>
              <a:rPr lang="en-US" sz="2200" dirty="0"/>
              <a:t>Investing in girls’ education benefits girls as well as the society, enhances future earning capacity, increases labor market access and opportunities and reduces health risks associated with childbirth </a:t>
            </a:r>
          </a:p>
        </p:txBody>
      </p:sp>
      <p:pic>
        <p:nvPicPr>
          <p:cNvPr id="7" name="Picture 2" descr="Improving Maternal Health in Vietnam">
            <a:extLst>
              <a:ext uri="{FF2B5EF4-FFF2-40B4-BE49-F238E27FC236}">
                <a16:creationId xmlns:a16="http://schemas.microsoft.com/office/drawing/2014/main" id="{F5FE8D2A-BFF0-49FF-A686-003F3142E8E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189"/>
          <a:stretch/>
        </p:blipFill>
        <p:spPr bwMode="auto">
          <a:xfrm>
            <a:off x="5740843" y="1853753"/>
            <a:ext cx="6451158" cy="42771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59969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EFF9BE11-42C8-4118-947D-5586C8A9E216}"/>
              </a:ext>
            </a:extLst>
          </p:cNvPr>
          <p:cNvSpPr>
            <a:spLocks noGrp="1"/>
          </p:cNvSpPr>
          <p:nvPr>
            <p:ph type="sldNum" sz="quarter" idx="12"/>
          </p:nvPr>
        </p:nvSpPr>
        <p:spPr/>
        <p:txBody>
          <a:bodyPr/>
          <a:lstStyle/>
          <a:p>
            <a:fld id="{6D22F896-40B5-4ADD-8801-0D06FADFA095}" type="slidenum">
              <a:rPr lang="en-US" smtClean="0"/>
              <a:t>5</a:t>
            </a:fld>
            <a:endParaRPr lang="en-US" dirty="0"/>
          </a:p>
        </p:txBody>
      </p:sp>
      <p:sp>
        <p:nvSpPr>
          <p:cNvPr id="5" name="TextBox 4">
            <a:extLst>
              <a:ext uri="{FF2B5EF4-FFF2-40B4-BE49-F238E27FC236}">
                <a16:creationId xmlns:a16="http://schemas.microsoft.com/office/drawing/2014/main" id="{4B9E4101-812B-4978-A5FB-715ADD509D6E}"/>
              </a:ext>
            </a:extLst>
          </p:cNvPr>
          <p:cNvSpPr txBox="1"/>
          <p:nvPr/>
        </p:nvSpPr>
        <p:spPr>
          <a:xfrm>
            <a:off x="1450975" y="1871223"/>
            <a:ext cx="5307634" cy="3970318"/>
          </a:xfrm>
          <a:prstGeom prst="rect">
            <a:avLst/>
          </a:prstGeom>
          <a:noFill/>
        </p:spPr>
        <p:txBody>
          <a:bodyPr wrap="square">
            <a:spAutoFit/>
          </a:bodyPr>
          <a:lstStyle/>
          <a:p>
            <a:pPr>
              <a:spcAft>
                <a:spcPts val="1200"/>
              </a:spcAft>
            </a:pPr>
            <a:r>
              <a:rPr lang="en-US" sz="2200" dirty="0"/>
              <a:t>Improving women’s access to financial services contributes to poverty reduction as it enables women to contribute to household income and family welfare, thereby enabling transition out of poverty</a:t>
            </a:r>
          </a:p>
          <a:p>
            <a:pPr>
              <a:spcAft>
                <a:spcPts val="1200"/>
              </a:spcAft>
            </a:pPr>
            <a:r>
              <a:rPr lang="en-US" sz="2200" dirty="0"/>
              <a:t>Economic payoffs in terms of higher economic growth rates with women’s participation in the economy include improved productivity, reduced health and welfare costs, and a sound human resource foundation on which to build the economy</a:t>
            </a:r>
          </a:p>
        </p:txBody>
      </p:sp>
      <p:sp>
        <p:nvSpPr>
          <p:cNvPr id="6" name="Title 1">
            <a:extLst>
              <a:ext uri="{FF2B5EF4-FFF2-40B4-BE49-F238E27FC236}">
                <a16:creationId xmlns:a16="http://schemas.microsoft.com/office/drawing/2014/main" id="{9EAB8F50-4207-402B-A325-DCEE50AEBC6C}"/>
              </a:ext>
            </a:extLst>
          </p:cNvPr>
          <p:cNvSpPr>
            <a:spLocks noGrp="1"/>
          </p:cNvSpPr>
          <p:nvPr>
            <p:ph type="title"/>
          </p:nvPr>
        </p:nvSpPr>
        <p:spPr>
          <a:xfrm>
            <a:off x="1450975" y="804863"/>
            <a:ext cx="9604375" cy="1049337"/>
          </a:xfrm>
        </p:spPr>
        <p:txBody>
          <a:bodyPr/>
          <a:lstStyle/>
          <a:p>
            <a:r>
              <a:rPr lang="en-US" dirty="0"/>
              <a:t>Benefits of investing in women</a:t>
            </a:r>
            <a:endParaRPr lang="en-ID" dirty="0"/>
          </a:p>
        </p:txBody>
      </p:sp>
      <p:pic>
        <p:nvPicPr>
          <p:cNvPr id="8194" name="Picture 2" descr="Indonesia: look beyond quotas for gender representation">
            <a:extLst>
              <a:ext uri="{FF2B5EF4-FFF2-40B4-BE49-F238E27FC236}">
                <a16:creationId xmlns:a16="http://schemas.microsoft.com/office/drawing/2014/main" id="{D9484E92-4220-46E0-87EE-60144C34EB6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16055" y="1854199"/>
            <a:ext cx="4675945" cy="2002183"/>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How to beat gender stereotypes: learn, speak up and react | World Economic  Forum">
            <a:extLst>
              <a:ext uri="{FF2B5EF4-FFF2-40B4-BE49-F238E27FC236}">
                <a16:creationId xmlns:a16="http://schemas.microsoft.com/office/drawing/2014/main" id="{8A21FA19-50A8-4109-9519-4D18D7631C2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10856"/>
          <a:stretch/>
        </p:blipFill>
        <p:spPr bwMode="auto">
          <a:xfrm>
            <a:off x="7508681" y="3856383"/>
            <a:ext cx="4683319" cy="22581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98731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04CA3EC-0C56-43D4-B3D1-EFB748E40C46}"/>
              </a:ext>
            </a:extLst>
          </p:cNvPr>
          <p:cNvSpPr>
            <a:spLocks noGrp="1"/>
          </p:cNvSpPr>
          <p:nvPr>
            <p:ph type="sldNum" sz="quarter" idx="12"/>
          </p:nvPr>
        </p:nvSpPr>
        <p:spPr/>
        <p:txBody>
          <a:bodyPr/>
          <a:lstStyle/>
          <a:p>
            <a:fld id="{6D22F896-40B5-4ADD-8801-0D06FADFA095}" type="slidenum">
              <a:rPr lang="en-US" smtClean="0"/>
              <a:t>6</a:t>
            </a:fld>
            <a:endParaRPr lang="en-US" dirty="0"/>
          </a:p>
        </p:txBody>
      </p:sp>
      <p:sp>
        <p:nvSpPr>
          <p:cNvPr id="4" name="Title 1">
            <a:extLst>
              <a:ext uri="{FF2B5EF4-FFF2-40B4-BE49-F238E27FC236}">
                <a16:creationId xmlns:a16="http://schemas.microsoft.com/office/drawing/2014/main" id="{3670B6D9-E660-4E2A-9E5F-D1CC90057CA1}"/>
              </a:ext>
            </a:extLst>
          </p:cNvPr>
          <p:cNvSpPr>
            <a:spLocks noGrp="1"/>
          </p:cNvSpPr>
          <p:nvPr>
            <p:ph type="title"/>
          </p:nvPr>
        </p:nvSpPr>
        <p:spPr>
          <a:xfrm>
            <a:off x="1450975" y="804863"/>
            <a:ext cx="9604375" cy="1049337"/>
          </a:xfrm>
        </p:spPr>
        <p:txBody>
          <a:bodyPr/>
          <a:lstStyle/>
          <a:p>
            <a:r>
              <a:rPr lang="en-US" dirty="0"/>
              <a:t>Benefits of investing in women</a:t>
            </a:r>
            <a:endParaRPr lang="en-ID" dirty="0"/>
          </a:p>
        </p:txBody>
      </p:sp>
      <p:sp>
        <p:nvSpPr>
          <p:cNvPr id="5" name="TextBox 4">
            <a:extLst>
              <a:ext uri="{FF2B5EF4-FFF2-40B4-BE49-F238E27FC236}">
                <a16:creationId xmlns:a16="http://schemas.microsoft.com/office/drawing/2014/main" id="{6D79A9AD-8091-43FB-B305-B96F9E6CB151}"/>
              </a:ext>
            </a:extLst>
          </p:cNvPr>
          <p:cNvSpPr txBox="1"/>
          <p:nvPr/>
        </p:nvSpPr>
        <p:spPr>
          <a:xfrm>
            <a:off x="1450975" y="1854200"/>
            <a:ext cx="5116801" cy="4308872"/>
          </a:xfrm>
          <a:prstGeom prst="rect">
            <a:avLst/>
          </a:prstGeom>
          <a:noFill/>
        </p:spPr>
        <p:txBody>
          <a:bodyPr wrap="square">
            <a:spAutoFit/>
          </a:bodyPr>
          <a:lstStyle/>
          <a:p>
            <a:pPr>
              <a:spcAft>
                <a:spcPts val="1200"/>
              </a:spcAft>
            </a:pPr>
            <a:r>
              <a:rPr lang="en-US" sz="2200" dirty="0"/>
              <a:t>Discrimination against women entails costs not only for the individual, but also for the overall society; therefore it is imperative to promote, support, enhance, and ensure women’s participation and equitable share of the rewards of development</a:t>
            </a:r>
            <a:endParaRPr lang="en-ID" sz="2200" dirty="0"/>
          </a:p>
          <a:p>
            <a:pPr>
              <a:spcAft>
                <a:spcPts val="1200"/>
              </a:spcAft>
            </a:pPr>
            <a:r>
              <a:rPr lang="en-US" sz="2200" dirty="0"/>
              <a:t>To capture the benefits of gender inclusiveness, development programs should include measures to expand women’s economic opportunities, increase their incomes, and promote improvements in health and education</a:t>
            </a:r>
          </a:p>
        </p:txBody>
      </p:sp>
      <p:pic>
        <p:nvPicPr>
          <p:cNvPr id="6" name="Picture 4" descr="Women's Agricultural Rights Sindh, Pakistan — The IWI: International  Women's Initiative">
            <a:extLst>
              <a:ext uri="{FF2B5EF4-FFF2-40B4-BE49-F238E27FC236}">
                <a16:creationId xmlns:a16="http://schemas.microsoft.com/office/drawing/2014/main" id="{009BD50B-449F-4001-924D-3CC823263DD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3454"/>
          <a:stretch/>
        </p:blipFill>
        <p:spPr bwMode="auto">
          <a:xfrm>
            <a:off x="6624975" y="1854200"/>
            <a:ext cx="5567025" cy="43088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59420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4D9E03-649D-49AD-BB5B-5F36BAB29312}"/>
              </a:ext>
            </a:extLst>
          </p:cNvPr>
          <p:cNvSpPr>
            <a:spLocks noGrp="1"/>
          </p:cNvSpPr>
          <p:nvPr>
            <p:ph type="title"/>
          </p:nvPr>
        </p:nvSpPr>
        <p:spPr/>
        <p:txBody>
          <a:bodyPr/>
          <a:lstStyle/>
          <a:p>
            <a:r>
              <a:rPr lang="en-US" dirty="0"/>
              <a:t>Gender representation</a:t>
            </a:r>
            <a:endParaRPr lang="en-ID" dirty="0"/>
          </a:p>
        </p:txBody>
      </p:sp>
      <p:sp>
        <p:nvSpPr>
          <p:cNvPr id="3" name="Slide Number Placeholder 2">
            <a:extLst>
              <a:ext uri="{FF2B5EF4-FFF2-40B4-BE49-F238E27FC236}">
                <a16:creationId xmlns:a16="http://schemas.microsoft.com/office/drawing/2014/main" id="{B26C4E42-6A67-412C-AC5C-BFC2EFDA07F2}"/>
              </a:ext>
            </a:extLst>
          </p:cNvPr>
          <p:cNvSpPr>
            <a:spLocks noGrp="1"/>
          </p:cNvSpPr>
          <p:nvPr>
            <p:ph type="sldNum" sz="quarter" idx="12"/>
          </p:nvPr>
        </p:nvSpPr>
        <p:spPr/>
        <p:txBody>
          <a:bodyPr/>
          <a:lstStyle/>
          <a:p>
            <a:fld id="{6D22F896-40B5-4ADD-8801-0D06FADFA095}" type="slidenum">
              <a:rPr lang="en-US" smtClean="0"/>
              <a:t>7</a:t>
            </a:fld>
            <a:endParaRPr lang="en-US" dirty="0"/>
          </a:p>
        </p:txBody>
      </p:sp>
      <p:sp>
        <p:nvSpPr>
          <p:cNvPr id="5" name="TextBox 4">
            <a:extLst>
              <a:ext uri="{FF2B5EF4-FFF2-40B4-BE49-F238E27FC236}">
                <a16:creationId xmlns:a16="http://schemas.microsoft.com/office/drawing/2014/main" id="{ED4301C0-2DA4-4F0C-9914-6E76F50F4D37}"/>
              </a:ext>
            </a:extLst>
          </p:cNvPr>
          <p:cNvSpPr txBox="1"/>
          <p:nvPr/>
        </p:nvSpPr>
        <p:spPr>
          <a:xfrm>
            <a:off x="1451579" y="1912448"/>
            <a:ext cx="6102626" cy="4154984"/>
          </a:xfrm>
          <a:prstGeom prst="rect">
            <a:avLst/>
          </a:prstGeom>
          <a:noFill/>
        </p:spPr>
        <p:txBody>
          <a:bodyPr wrap="square">
            <a:spAutoFit/>
          </a:bodyPr>
          <a:lstStyle/>
          <a:p>
            <a:r>
              <a:rPr lang="en-US" sz="2200" b="0" i="0" dirty="0">
                <a:solidFill>
                  <a:srgbClr val="3E4047"/>
                </a:solidFill>
                <a:effectLst/>
              </a:rPr>
              <a:t>Addressing the issue of representation means looking at the representation of women and men as policy beneficiaries, as well as their representation in the labor force and in the decision making processes</a:t>
            </a:r>
          </a:p>
          <a:p>
            <a:endParaRPr lang="en-US" sz="2200" dirty="0">
              <a:solidFill>
                <a:srgbClr val="3E4047"/>
              </a:solidFill>
            </a:endParaRPr>
          </a:p>
          <a:p>
            <a:r>
              <a:rPr lang="en-US" sz="2200" dirty="0">
                <a:solidFill>
                  <a:srgbClr val="3E4047"/>
                </a:solidFill>
              </a:rPr>
              <a:t>N</a:t>
            </a:r>
            <a:r>
              <a:rPr lang="en-US" sz="2200" b="0" i="0" dirty="0">
                <a:solidFill>
                  <a:srgbClr val="3E4047"/>
                </a:solidFill>
                <a:effectLst/>
              </a:rPr>
              <a:t>umbers are important; but also important is how gender relates to </a:t>
            </a:r>
            <a:r>
              <a:rPr lang="en-US" sz="2200" dirty="0">
                <a:solidFill>
                  <a:srgbClr val="3E4047"/>
                </a:solidFill>
              </a:rPr>
              <a:t>policy </a:t>
            </a:r>
            <a:r>
              <a:rPr lang="en-US" sz="2200" b="0" i="0" dirty="0">
                <a:solidFill>
                  <a:srgbClr val="3E4047"/>
                </a:solidFill>
                <a:effectLst/>
              </a:rPr>
              <a:t>content, and better understanding how women and men would benefit; a gender responsive policy ensures that the needs of all citizens, women and men, are equally addressed </a:t>
            </a:r>
            <a:endParaRPr lang="en-ID" sz="2200" dirty="0"/>
          </a:p>
        </p:txBody>
      </p:sp>
      <p:pic>
        <p:nvPicPr>
          <p:cNvPr id="7170" name="Picture 2" descr="Sonareach (@sonareach) | Twitter">
            <a:extLst>
              <a:ext uri="{FF2B5EF4-FFF2-40B4-BE49-F238E27FC236}">
                <a16:creationId xmlns:a16="http://schemas.microsoft.com/office/drawing/2014/main" id="{760A68AD-AE51-4F3C-A425-CC16AEE1552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76555" y="1846815"/>
            <a:ext cx="4315446" cy="43154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7110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917B91-AC05-433A-8416-875D3E4ECA40}"/>
              </a:ext>
            </a:extLst>
          </p:cNvPr>
          <p:cNvSpPr>
            <a:spLocks noGrp="1"/>
          </p:cNvSpPr>
          <p:nvPr>
            <p:ph type="title"/>
          </p:nvPr>
        </p:nvSpPr>
        <p:spPr/>
        <p:txBody>
          <a:bodyPr/>
          <a:lstStyle/>
          <a:p>
            <a:r>
              <a:rPr lang="en-US" dirty="0"/>
              <a:t>Gender mainstreaming</a:t>
            </a:r>
            <a:endParaRPr lang="en-ID" dirty="0"/>
          </a:p>
        </p:txBody>
      </p:sp>
      <p:sp>
        <p:nvSpPr>
          <p:cNvPr id="3" name="Slide Number Placeholder 2">
            <a:extLst>
              <a:ext uri="{FF2B5EF4-FFF2-40B4-BE49-F238E27FC236}">
                <a16:creationId xmlns:a16="http://schemas.microsoft.com/office/drawing/2014/main" id="{F939DAB7-DFBF-4C93-9EB6-658C4CBC9508}"/>
              </a:ext>
            </a:extLst>
          </p:cNvPr>
          <p:cNvSpPr>
            <a:spLocks noGrp="1"/>
          </p:cNvSpPr>
          <p:nvPr>
            <p:ph type="sldNum" sz="quarter" idx="12"/>
          </p:nvPr>
        </p:nvSpPr>
        <p:spPr/>
        <p:txBody>
          <a:bodyPr/>
          <a:lstStyle/>
          <a:p>
            <a:fld id="{6D22F896-40B5-4ADD-8801-0D06FADFA095}" type="slidenum">
              <a:rPr lang="en-US" smtClean="0"/>
              <a:t>8</a:t>
            </a:fld>
            <a:endParaRPr lang="en-US" dirty="0"/>
          </a:p>
        </p:txBody>
      </p:sp>
      <p:sp>
        <p:nvSpPr>
          <p:cNvPr id="5" name="TextBox 4">
            <a:extLst>
              <a:ext uri="{FF2B5EF4-FFF2-40B4-BE49-F238E27FC236}">
                <a16:creationId xmlns:a16="http://schemas.microsoft.com/office/drawing/2014/main" id="{F28F8A34-2EC6-4DBA-BC75-B93BF88CBC0E}"/>
              </a:ext>
            </a:extLst>
          </p:cNvPr>
          <p:cNvSpPr txBox="1"/>
          <p:nvPr/>
        </p:nvSpPr>
        <p:spPr>
          <a:xfrm>
            <a:off x="1424787" y="1853754"/>
            <a:ext cx="4828429" cy="3970318"/>
          </a:xfrm>
          <a:prstGeom prst="rect">
            <a:avLst/>
          </a:prstGeom>
          <a:noFill/>
        </p:spPr>
        <p:txBody>
          <a:bodyPr wrap="square">
            <a:spAutoFit/>
          </a:bodyPr>
          <a:lstStyle/>
          <a:p>
            <a:pPr>
              <a:spcAft>
                <a:spcPts val="1200"/>
              </a:spcAft>
            </a:pPr>
            <a:r>
              <a:rPr lang="en-US" sz="2200" b="0" i="0" dirty="0">
                <a:solidFill>
                  <a:srgbClr val="3E4047"/>
                </a:solidFill>
                <a:effectLst/>
              </a:rPr>
              <a:t>Gender mainstreaming </a:t>
            </a:r>
            <a:r>
              <a:rPr lang="en-US" sz="2200" dirty="0">
                <a:solidFill>
                  <a:srgbClr val="3E4047"/>
                </a:solidFill>
              </a:rPr>
              <a:t>is the </a:t>
            </a:r>
            <a:r>
              <a:rPr lang="en-US" sz="2200" b="0" i="0" dirty="0">
                <a:solidFill>
                  <a:srgbClr val="3E4047"/>
                </a:solidFill>
                <a:effectLst/>
              </a:rPr>
              <a:t>integration of gender perspectives into the preparation, design, implementation, monitoring and evaluation of policies, regulatory measures and spending programs</a:t>
            </a:r>
            <a:endParaRPr lang="en-US" sz="2200" dirty="0">
              <a:solidFill>
                <a:srgbClr val="3E4047"/>
              </a:solidFill>
            </a:endParaRPr>
          </a:p>
          <a:p>
            <a:pPr>
              <a:spcAft>
                <a:spcPts val="1200"/>
              </a:spcAft>
            </a:pPr>
            <a:r>
              <a:rPr lang="en-US" sz="2200" b="0" i="0" dirty="0">
                <a:solidFill>
                  <a:srgbClr val="3E4047"/>
                </a:solidFill>
                <a:effectLst/>
              </a:rPr>
              <a:t>Aim: to promote equality between women and men, and combating discrimination</a:t>
            </a:r>
            <a:r>
              <a:rPr lang="en-US" sz="2200" dirty="0">
                <a:solidFill>
                  <a:srgbClr val="3E4047"/>
                </a:solidFill>
              </a:rPr>
              <a:t> </a:t>
            </a:r>
            <a:r>
              <a:rPr lang="en-US" sz="2200" b="0" i="0" dirty="0">
                <a:solidFill>
                  <a:srgbClr val="3E4047"/>
                </a:solidFill>
                <a:effectLst/>
              </a:rPr>
              <a:t>and address the issue of representation of women and men in </a:t>
            </a:r>
            <a:r>
              <a:rPr lang="en-US" sz="2200" dirty="0">
                <a:solidFill>
                  <a:srgbClr val="3E4047"/>
                </a:solidFill>
              </a:rPr>
              <a:t>a </a:t>
            </a:r>
            <a:r>
              <a:rPr lang="en-US" sz="2200" b="0" i="0" dirty="0">
                <a:solidFill>
                  <a:srgbClr val="3E4047"/>
                </a:solidFill>
                <a:effectLst/>
              </a:rPr>
              <a:t>given policy area</a:t>
            </a:r>
            <a:endParaRPr lang="en-ID" sz="2200" dirty="0"/>
          </a:p>
        </p:txBody>
      </p:sp>
      <p:pic>
        <p:nvPicPr>
          <p:cNvPr id="9218" name="Picture 2" descr="Gender 'Mainstreaming' or 'Malestreaming'?, Yakın Ertürk - KOÇ-KAM">
            <a:extLst>
              <a:ext uri="{FF2B5EF4-FFF2-40B4-BE49-F238E27FC236}">
                <a16:creationId xmlns:a16="http://schemas.microsoft.com/office/drawing/2014/main" id="{A781C539-ADC5-4486-8726-9250A9C01A9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1032" r="8041"/>
          <a:stretch/>
        </p:blipFill>
        <p:spPr bwMode="auto">
          <a:xfrm>
            <a:off x="6989197" y="1853754"/>
            <a:ext cx="5202803" cy="42781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0188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B98873C0-F909-4D9B-BEBB-F494A4E4AFE1}"/>
              </a:ext>
            </a:extLst>
          </p:cNvPr>
          <p:cNvSpPr>
            <a:spLocks noGrp="1"/>
          </p:cNvSpPr>
          <p:nvPr>
            <p:ph type="sldNum" sz="quarter" idx="12"/>
          </p:nvPr>
        </p:nvSpPr>
        <p:spPr/>
        <p:txBody>
          <a:bodyPr/>
          <a:lstStyle/>
          <a:p>
            <a:fld id="{6D22F896-40B5-4ADD-8801-0D06FADFA095}" type="slidenum">
              <a:rPr lang="en-US" smtClean="0"/>
              <a:t>9</a:t>
            </a:fld>
            <a:endParaRPr lang="en-US" dirty="0"/>
          </a:p>
        </p:txBody>
      </p:sp>
      <p:sp>
        <p:nvSpPr>
          <p:cNvPr id="5" name="TextBox 4">
            <a:extLst>
              <a:ext uri="{FF2B5EF4-FFF2-40B4-BE49-F238E27FC236}">
                <a16:creationId xmlns:a16="http://schemas.microsoft.com/office/drawing/2014/main" id="{50DEEF4D-87A7-4958-8DA0-654064D88F02}"/>
              </a:ext>
            </a:extLst>
          </p:cNvPr>
          <p:cNvSpPr txBox="1"/>
          <p:nvPr/>
        </p:nvSpPr>
        <p:spPr>
          <a:xfrm>
            <a:off x="1450975" y="1800087"/>
            <a:ext cx="4011571" cy="4308872"/>
          </a:xfrm>
          <a:prstGeom prst="rect">
            <a:avLst/>
          </a:prstGeom>
          <a:noFill/>
        </p:spPr>
        <p:txBody>
          <a:bodyPr wrap="square">
            <a:spAutoFit/>
          </a:bodyPr>
          <a:lstStyle/>
          <a:p>
            <a:pPr>
              <a:spcAft>
                <a:spcPts val="1200"/>
              </a:spcAft>
            </a:pPr>
            <a:r>
              <a:rPr lang="en-US" sz="2200" b="0" i="0" dirty="0">
                <a:solidFill>
                  <a:srgbClr val="3E4047"/>
                </a:solidFill>
                <a:effectLst/>
              </a:rPr>
              <a:t>Gender mainstreaming seeks to avoid the creation or reinforcement of inequalities, which can have adverse effects on both women and men</a:t>
            </a:r>
            <a:endParaRPr lang="en-US" sz="2200" dirty="0">
              <a:solidFill>
                <a:srgbClr val="3E4047"/>
              </a:solidFill>
            </a:endParaRPr>
          </a:p>
          <a:p>
            <a:pPr>
              <a:spcAft>
                <a:spcPts val="1200"/>
              </a:spcAft>
            </a:pPr>
            <a:r>
              <a:rPr lang="en-US" sz="2200" b="0" i="0" dirty="0">
                <a:solidFill>
                  <a:srgbClr val="3E4047"/>
                </a:solidFill>
                <a:effectLst/>
              </a:rPr>
              <a:t>It also implies analyzing the existing situation, with the purpose of identifying inequalities, and developing policies which aim to redress these inequalities and undo the mechanisms that caused them</a:t>
            </a:r>
            <a:endParaRPr lang="en-ID" sz="2200" dirty="0"/>
          </a:p>
        </p:txBody>
      </p:sp>
      <p:sp>
        <p:nvSpPr>
          <p:cNvPr id="6" name="Title 1">
            <a:extLst>
              <a:ext uri="{FF2B5EF4-FFF2-40B4-BE49-F238E27FC236}">
                <a16:creationId xmlns:a16="http://schemas.microsoft.com/office/drawing/2014/main" id="{8E7CA418-1765-4FCF-BB78-5917256E0542}"/>
              </a:ext>
            </a:extLst>
          </p:cNvPr>
          <p:cNvSpPr>
            <a:spLocks noGrp="1"/>
          </p:cNvSpPr>
          <p:nvPr>
            <p:ph type="title"/>
          </p:nvPr>
        </p:nvSpPr>
        <p:spPr>
          <a:xfrm>
            <a:off x="1450975" y="804863"/>
            <a:ext cx="9604375" cy="1049337"/>
          </a:xfrm>
        </p:spPr>
        <p:txBody>
          <a:bodyPr/>
          <a:lstStyle/>
          <a:p>
            <a:r>
              <a:rPr lang="en-US" dirty="0"/>
              <a:t>Gender mainstreaming</a:t>
            </a:r>
            <a:endParaRPr lang="en-ID" dirty="0"/>
          </a:p>
        </p:txBody>
      </p:sp>
      <p:pic>
        <p:nvPicPr>
          <p:cNvPr id="4" name="Picture 3">
            <a:extLst>
              <a:ext uri="{FF2B5EF4-FFF2-40B4-BE49-F238E27FC236}">
                <a16:creationId xmlns:a16="http://schemas.microsoft.com/office/drawing/2014/main" id="{B9CFF4D7-1EBC-46E3-8C26-0270359F22FC}"/>
              </a:ext>
            </a:extLst>
          </p:cNvPr>
          <p:cNvPicPr>
            <a:picLocks noChangeAspect="1"/>
          </p:cNvPicPr>
          <p:nvPr/>
        </p:nvPicPr>
        <p:blipFill rotWithShape="1">
          <a:blip r:embed="rId2"/>
          <a:srcRect l="19370" t="27037" r="34391" b="19072"/>
          <a:stretch/>
        </p:blipFill>
        <p:spPr>
          <a:xfrm>
            <a:off x="5701921" y="1854199"/>
            <a:ext cx="6490079" cy="4254759"/>
          </a:xfrm>
          <a:prstGeom prst="rect">
            <a:avLst/>
          </a:prstGeom>
        </p:spPr>
      </p:pic>
    </p:spTree>
    <p:extLst>
      <p:ext uri="{BB962C8B-B14F-4D97-AF65-F5344CB8AC3E}">
        <p14:creationId xmlns:p14="http://schemas.microsoft.com/office/powerpoint/2010/main" val="23523493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1FF3B0-DBF6-4B5F-AC24-EC522168209D}"/>
              </a:ext>
            </a:extLst>
          </p:cNvPr>
          <p:cNvSpPr>
            <a:spLocks noGrp="1"/>
          </p:cNvSpPr>
          <p:nvPr>
            <p:ph type="title"/>
          </p:nvPr>
        </p:nvSpPr>
        <p:spPr/>
        <p:txBody>
          <a:bodyPr/>
          <a:lstStyle/>
          <a:p>
            <a:r>
              <a:rPr lang="en-US" dirty="0"/>
              <a:t>Gender mainstreaming cycle</a:t>
            </a:r>
            <a:endParaRPr lang="en-ID" dirty="0"/>
          </a:p>
        </p:txBody>
      </p:sp>
      <p:sp>
        <p:nvSpPr>
          <p:cNvPr id="3" name="Slide Number Placeholder 2">
            <a:extLst>
              <a:ext uri="{FF2B5EF4-FFF2-40B4-BE49-F238E27FC236}">
                <a16:creationId xmlns:a16="http://schemas.microsoft.com/office/drawing/2014/main" id="{1EFBA674-F180-4CF0-BBBB-996324479CBF}"/>
              </a:ext>
            </a:extLst>
          </p:cNvPr>
          <p:cNvSpPr>
            <a:spLocks noGrp="1"/>
          </p:cNvSpPr>
          <p:nvPr>
            <p:ph type="sldNum" sz="quarter" idx="12"/>
          </p:nvPr>
        </p:nvSpPr>
        <p:spPr/>
        <p:txBody>
          <a:bodyPr/>
          <a:lstStyle/>
          <a:p>
            <a:fld id="{6D22F896-40B5-4ADD-8801-0D06FADFA095}" type="slidenum">
              <a:rPr lang="en-US" smtClean="0"/>
              <a:t>10</a:t>
            </a:fld>
            <a:endParaRPr lang="en-US" dirty="0"/>
          </a:p>
        </p:txBody>
      </p:sp>
      <p:pic>
        <p:nvPicPr>
          <p:cNvPr id="5" name="Picture 4">
            <a:extLst>
              <a:ext uri="{FF2B5EF4-FFF2-40B4-BE49-F238E27FC236}">
                <a16:creationId xmlns:a16="http://schemas.microsoft.com/office/drawing/2014/main" id="{BB2B00E1-450A-438F-9458-70379ADE7D7D}"/>
              </a:ext>
            </a:extLst>
          </p:cNvPr>
          <p:cNvPicPr>
            <a:picLocks noChangeAspect="1"/>
          </p:cNvPicPr>
          <p:nvPr/>
        </p:nvPicPr>
        <p:blipFill rotWithShape="1">
          <a:blip r:embed="rId2"/>
          <a:srcRect l="5021" t="21681" r="34718" b="33681"/>
          <a:stretch/>
        </p:blipFill>
        <p:spPr>
          <a:xfrm>
            <a:off x="1451579" y="1898374"/>
            <a:ext cx="9603275" cy="4199088"/>
          </a:xfrm>
          <a:prstGeom prst="rect">
            <a:avLst/>
          </a:prstGeom>
        </p:spPr>
      </p:pic>
    </p:spTree>
    <p:extLst>
      <p:ext uri="{BB962C8B-B14F-4D97-AF65-F5344CB8AC3E}">
        <p14:creationId xmlns:p14="http://schemas.microsoft.com/office/powerpoint/2010/main" val="729024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15CB80-D881-4EC5-AD77-075EA488EE14}"/>
              </a:ext>
            </a:extLst>
          </p:cNvPr>
          <p:cNvSpPr>
            <a:spLocks noGrp="1"/>
          </p:cNvSpPr>
          <p:nvPr>
            <p:ph type="title"/>
          </p:nvPr>
        </p:nvSpPr>
        <p:spPr>
          <a:xfrm>
            <a:off x="1291079" y="804518"/>
            <a:ext cx="9603275" cy="1049235"/>
          </a:xfrm>
        </p:spPr>
        <p:txBody>
          <a:bodyPr/>
          <a:lstStyle/>
          <a:p>
            <a:r>
              <a:rPr lang="en-US" dirty="0"/>
              <a:t>Water Supply and gender</a:t>
            </a:r>
            <a:endParaRPr lang="en-ID" dirty="0"/>
          </a:p>
        </p:txBody>
      </p:sp>
      <p:sp>
        <p:nvSpPr>
          <p:cNvPr id="3" name="Slide Number Placeholder 2">
            <a:extLst>
              <a:ext uri="{FF2B5EF4-FFF2-40B4-BE49-F238E27FC236}">
                <a16:creationId xmlns:a16="http://schemas.microsoft.com/office/drawing/2014/main" id="{425C4F18-2C74-4304-8CB6-F8E687808368}"/>
              </a:ext>
            </a:extLst>
          </p:cNvPr>
          <p:cNvSpPr>
            <a:spLocks noGrp="1"/>
          </p:cNvSpPr>
          <p:nvPr>
            <p:ph type="sldNum" sz="quarter" idx="12"/>
          </p:nvPr>
        </p:nvSpPr>
        <p:spPr/>
        <p:txBody>
          <a:bodyPr/>
          <a:lstStyle/>
          <a:p>
            <a:fld id="{6D22F896-40B5-4ADD-8801-0D06FADFA095}" type="slidenum">
              <a:rPr lang="en-US" smtClean="0"/>
              <a:t>11</a:t>
            </a:fld>
            <a:endParaRPr lang="en-US" dirty="0"/>
          </a:p>
        </p:txBody>
      </p:sp>
      <p:sp>
        <p:nvSpPr>
          <p:cNvPr id="6" name="TextBox 5">
            <a:extLst>
              <a:ext uri="{FF2B5EF4-FFF2-40B4-BE49-F238E27FC236}">
                <a16:creationId xmlns:a16="http://schemas.microsoft.com/office/drawing/2014/main" id="{8C0253AA-4D70-4FB9-A65D-184900217938}"/>
              </a:ext>
            </a:extLst>
          </p:cNvPr>
          <p:cNvSpPr txBox="1"/>
          <p:nvPr/>
        </p:nvSpPr>
        <p:spPr>
          <a:xfrm>
            <a:off x="1451580" y="1853754"/>
            <a:ext cx="5140052" cy="4308872"/>
          </a:xfrm>
          <a:prstGeom prst="rect">
            <a:avLst/>
          </a:prstGeom>
          <a:noFill/>
        </p:spPr>
        <p:txBody>
          <a:bodyPr wrap="square">
            <a:spAutoFit/>
          </a:bodyPr>
          <a:lstStyle/>
          <a:p>
            <a:pPr>
              <a:spcAft>
                <a:spcPts val="1200"/>
              </a:spcAft>
            </a:pPr>
            <a:r>
              <a:rPr lang="en-US" sz="2200" dirty="0"/>
              <a:t>In most societies, women have responsibility for managing household water supply, sanitation and health (for drinking, food preparation, personal hygiene, care of the sick, cleaning, washing and waste disposal)</a:t>
            </a:r>
          </a:p>
          <a:p>
            <a:pPr>
              <a:spcAft>
                <a:spcPts val="1200"/>
              </a:spcAft>
            </a:pPr>
            <a:r>
              <a:rPr lang="en-US" sz="2200" dirty="0"/>
              <a:t>Although women have knowledge on water resources, location, quality and storage methods, efforts towards improving  water management and extending access to safe drinking water and adequate sanitation, often overlook the role of women</a:t>
            </a:r>
            <a:endParaRPr lang="en-ID" sz="2200" dirty="0"/>
          </a:p>
        </p:txBody>
      </p:sp>
      <p:pic>
        <p:nvPicPr>
          <p:cNvPr id="1026" name="Picture 2" descr="ADB to Help Cambodia Expand Access to Water Supply, Sanitation Services |  Asian Development Bank">
            <a:extLst>
              <a:ext uri="{FF2B5EF4-FFF2-40B4-BE49-F238E27FC236}">
                <a16:creationId xmlns:a16="http://schemas.microsoft.com/office/drawing/2014/main" id="{94FCEC3C-282A-4151-B84D-526BC87C703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6237" r="13724"/>
          <a:stretch/>
        </p:blipFill>
        <p:spPr bwMode="auto">
          <a:xfrm>
            <a:off x="6818392" y="1841345"/>
            <a:ext cx="5373608" cy="42964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87884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3CC5AE6F-F919-4BA4-8E38-6006E5F29524}"/>
              </a:ext>
            </a:extLst>
          </p:cNvPr>
          <p:cNvSpPr>
            <a:spLocks noGrp="1"/>
          </p:cNvSpPr>
          <p:nvPr>
            <p:ph type="sldNum" sz="quarter" idx="12"/>
          </p:nvPr>
        </p:nvSpPr>
        <p:spPr/>
        <p:txBody>
          <a:bodyPr/>
          <a:lstStyle/>
          <a:p>
            <a:fld id="{6D22F896-40B5-4ADD-8801-0D06FADFA095}" type="slidenum">
              <a:rPr lang="en-US" smtClean="0"/>
              <a:t>12</a:t>
            </a:fld>
            <a:endParaRPr lang="en-US" dirty="0"/>
          </a:p>
        </p:txBody>
      </p:sp>
      <p:sp>
        <p:nvSpPr>
          <p:cNvPr id="5" name="TextBox 4">
            <a:extLst>
              <a:ext uri="{FF2B5EF4-FFF2-40B4-BE49-F238E27FC236}">
                <a16:creationId xmlns:a16="http://schemas.microsoft.com/office/drawing/2014/main" id="{5BB6AFB8-0993-41A1-A4E8-00C67F18B066}"/>
              </a:ext>
            </a:extLst>
          </p:cNvPr>
          <p:cNvSpPr txBox="1"/>
          <p:nvPr/>
        </p:nvSpPr>
        <p:spPr>
          <a:xfrm>
            <a:off x="1387970" y="1854199"/>
            <a:ext cx="4511898" cy="4124206"/>
          </a:xfrm>
          <a:prstGeom prst="rect">
            <a:avLst/>
          </a:prstGeom>
          <a:noFill/>
        </p:spPr>
        <p:txBody>
          <a:bodyPr wrap="square">
            <a:spAutoFit/>
          </a:bodyPr>
          <a:lstStyle/>
          <a:p>
            <a:pPr>
              <a:spcAft>
                <a:spcPts val="1200"/>
              </a:spcAft>
            </a:pPr>
            <a:r>
              <a:rPr lang="en-US" sz="2200" dirty="0"/>
              <a:t>Efforts to address water supply needs from the gender perspective:</a:t>
            </a:r>
          </a:p>
          <a:p>
            <a:pPr>
              <a:spcAft>
                <a:spcPts val="1200"/>
              </a:spcAft>
            </a:pPr>
            <a:r>
              <a:rPr lang="en-US" sz="2200" dirty="0"/>
              <a:t>Reduced time, health, and care-giving burdens from improved water services give women more time for productive activities, adult education, empowerment activities, leisure</a:t>
            </a:r>
          </a:p>
          <a:p>
            <a:pPr>
              <a:spcAft>
                <a:spcPts val="1200"/>
              </a:spcAft>
            </a:pPr>
            <a:r>
              <a:rPr lang="en-US" sz="2200" dirty="0"/>
              <a:t>Convenient access to water and sanitation facilities increase privacy and reduce risk to women of sexual harassment while gathering water</a:t>
            </a:r>
            <a:endParaRPr lang="en-ID" sz="2200" dirty="0"/>
          </a:p>
        </p:txBody>
      </p:sp>
      <p:sp>
        <p:nvSpPr>
          <p:cNvPr id="6" name="Title 1">
            <a:extLst>
              <a:ext uri="{FF2B5EF4-FFF2-40B4-BE49-F238E27FC236}">
                <a16:creationId xmlns:a16="http://schemas.microsoft.com/office/drawing/2014/main" id="{68D0A410-5E90-47C4-975C-99C250E4E9A8}"/>
              </a:ext>
            </a:extLst>
          </p:cNvPr>
          <p:cNvSpPr>
            <a:spLocks noGrp="1"/>
          </p:cNvSpPr>
          <p:nvPr>
            <p:ph type="title"/>
          </p:nvPr>
        </p:nvSpPr>
        <p:spPr>
          <a:xfrm>
            <a:off x="1450975" y="804863"/>
            <a:ext cx="9604375" cy="1049337"/>
          </a:xfrm>
        </p:spPr>
        <p:txBody>
          <a:bodyPr/>
          <a:lstStyle/>
          <a:p>
            <a:r>
              <a:rPr lang="en-US" dirty="0"/>
              <a:t>Water Supply and gender</a:t>
            </a:r>
            <a:endParaRPr lang="en-ID" dirty="0"/>
          </a:p>
        </p:txBody>
      </p:sp>
      <p:pic>
        <p:nvPicPr>
          <p:cNvPr id="2050" name="Picture 2" descr="Providing access to clean water for children in Asia Pacific | World Vision  International">
            <a:extLst>
              <a:ext uri="{FF2B5EF4-FFF2-40B4-BE49-F238E27FC236}">
                <a16:creationId xmlns:a16="http://schemas.microsoft.com/office/drawing/2014/main" id="{0CC5521C-29AC-46D6-8470-CBFC1EC60C5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3348" r="8606"/>
          <a:stretch/>
        </p:blipFill>
        <p:spPr bwMode="auto">
          <a:xfrm>
            <a:off x="6221186" y="1854199"/>
            <a:ext cx="5970814" cy="42842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56676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C5E9EA-F075-47CE-B5B9-928E62CFC4E2}"/>
              </a:ext>
            </a:extLst>
          </p:cNvPr>
          <p:cNvSpPr>
            <a:spLocks noGrp="1"/>
          </p:cNvSpPr>
          <p:nvPr>
            <p:ph type="title"/>
          </p:nvPr>
        </p:nvSpPr>
        <p:spPr/>
        <p:txBody>
          <a:bodyPr/>
          <a:lstStyle/>
          <a:p>
            <a:r>
              <a:rPr lang="en-US" dirty="0"/>
              <a:t>Health and gender</a:t>
            </a:r>
            <a:endParaRPr lang="en-ID" dirty="0"/>
          </a:p>
        </p:txBody>
      </p:sp>
      <p:sp>
        <p:nvSpPr>
          <p:cNvPr id="3" name="Slide Number Placeholder 2">
            <a:extLst>
              <a:ext uri="{FF2B5EF4-FFF2-40B4-BE49-F238E27FC236}">
                <a16:creationId xmlns:a16="http://schemas.microsoft.com/office/drawing/2014/main" id="{003551BA-B9DD-4532-B5B8-2EB801605A66}"/>
              </a:ext>
            </a:extLst>
          </p:cNvPr>
          <p:cNvSpPr>
            <a:spLocks noGrp="1"/>
          </p:cNvSpPr>
          <p:nvPr>
            <p:ph type="sldNum" sz="quarter" idx="12"/>
          </p:nvPr>
        </p:nvSpPr>
        <p:spPr/>
        <p:txBody>
          <a:bodyPr/>
          <a:lstStyle/>
          <a:p>
            <a:fld id="{6D22F896-40B5-4ADD-8801-0D06FADFA095}" type="slidenum">
              <a:rPr lang="en-US" smtClean="0"/>
              <a:t>13</a:t>
            </a:fld>
            <a:endParaRPr lang="en-US" dirty="0"/>
          </a:p>
        </p:txBody>
      </p:sp>
      <p:sp>
        <p:nvSpPr>
          <p:cNvPr id="5" name="TextBox 4">
            <a:extLst>
              <a:ext uri="{FF2B5EF4-FFF2-40B4-BE49-F238E27FC236}">
                <a16:creationId xmlns:a16="http://schemas.microsoft.com/office/drawing/2014/main" id="{7360D64A-CADB-4AD3-A478-CE76271D3A6D}"/>
              </a:ext>
            </a:extLst>
          </p:cNvPr>
          <p:cNvSpPr txBox="1"/>
          <p:nvPr/>
        </p:nvSpPr>
        <p:spPr>
          <a:xfrm>
            <a:off x="1400437" y="1898497"/>
            <a:ext cx="4873190" cy="4308872"/>
          </a:xfrm>
          <a:prstGeom prst="rect">
            <a:avLst/>
          </a:prstGeom>
          <a:noFill/>
        </p:spPr>
        <p:txBody>
          <a:bodyPr wrap="square">
            <a:spAutoFit/>
          </a:bodyPr>
          <a:lstStyle/>
          <a:p>
            <a:pPr>
              <a:spcAft>
                <a:spcPts val="1200"/>
              </a:spcAft>
            </a:pPr>
            <a:r>
              <a:rPr lang="en-US" sz="2200" b="0" i="0" dirty="0">
                <a:solidFill>
                  <a:srgbClr val="333333"/>
                </a:solidFill>
                <a:effectLst/>
              </a:rPr>
              <a:t>Men and women do not benefit from the same conditions in terms of health; </a:t>
            </a:r>
            <a:r>
              <a:rPr lang="en-US" sz="2200" dirty="0"/>
              <a:t> poor women and girls are least likely to have access to appropriate care or to seek adequate treatment.</a:t>
            </a:r>
          </a:p>
          <a:p>
            <a:pPr>
              <a:spcAft>
                <a:spcPts val="1200"/>
              </a:spcAft>
            </a:pPr>
            <a:r>
              <a:rPr lang="en-US" sz="2200" dirty="0"/>
              <a:t>In many countries the availability and quality of health care is ineffective because of poor public health systems; this does not only affects women’s health but also places responsibilities on women in providing health care for their families</a:t>
            </a:r>
            <a:endParaRPr lang="en-US" sz="2200" b="0" i="0" dirty="0">
              <a:solidFill>
                <a:srgbClr val="333333"/>
              </a:solidFill>
              <a:effectLst/>
            </a:endParaRPr>
          </a:p>
        </p:txBody>
      </p:sp>
      <p:pic>
        <p:nvPicPr>
          <p:cNvPr id="1026" name="Picture 2" descr="Thailand reports seven new coronavirus cases - health ministry">
            <a:extLst>
              <a:ext uri="{FF2B5EF4-FFF2-40B4-BE49-F238E27FC236}">
                <a16:creationId xmlns:a16="http://schemas.microsoft.com/office/drawing/2014/main" id="{DF47AB0F-B9DB-4A6C-99AD-2EBDCB6760A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7443"/>
          <a:stretch/>
        </p:blipFill>
        <p:spPr bwMode="auto">
          <a:xfrm>
            <a:off x="6381605" y="1853753"/>
            <a:ext cx="5810395" cy="43088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44262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BC579948-5C1D-4A39-852E-5951B6327C31}"/>
              </a:ext>
            </a:extLst>
          </p:cNvPr>
          <p:cNvSpPr>
            <a:spLocks noGrp="1"/>
          </p:cNvSpPr>
          <p:nvPr>
            <p:ph type="sldNum" sz="quarter" idx="12"/>
          </p:nvPr>
        </p:nvSpPr>
        <p:spPr/>
        <p:txBody>
          <a:bodyPr/>
          <a:lstStyle/>
          <a:p>
            <a:fld id="{6D22F896-40B5-4ADD-8801-0D06FADFA095}" type="slidenum">
              <a:rPr lang="en-US" smtClean="0"/>
              <a:t>14</a:t>
            </a:fld>
            <a:endParaRPr lang="en-US" dirty="0"/>
          </a:p>
        </p:txBody>
      </p:sp>
      <p:sp>
        <p:nvSpPr>
          <p:cNvPr id="5" name="TextBox 4">
            <a:extLst>
              <a:ext uri="{FF2B5EF4-FFF2-40B4-BE49-F238E27FC236}">
                <a16:creationId xmlns:a16="http://schemas.microsoft.com/office/drawing/2014/main" id="{83FAE324-6B05-4B75-97AF-1D6CC5351B8D}"/>
              </a:ext>
            </a:extLst>
          </p:cNvPr>
          <p:cNvSpPr txBox="1"/>
          <p:nvPr/>
        </p:nvSpPr>
        <p:spPr>
          <a:xfrm>
            <a:off x="1354690" y="1915775"/>
            <a:ext cx="4505422" cy="4739759"/>
          </a:xfrm>
          <a:prstGeom prst="rect">
            <a:avLst/>
          </a:prstGeom>
          <a:noFill/>
        </p:spPr>
        <p:txBody>
          <a:bodyPr wrap="square">
            <a:spAutoFit/>
          </a:bodyPr>
          <a:lstStyle/>
          <a:p>
            <a:pPr>
              <a:spcAft>
                <a:spcPts val="1200"/>
              </a:spcAft>
            </a:pPr>
            <a:r>
              <a:rPr lang="en-US" sz="2200" dirty="0"/>
              <a:t>One area in which there should be a strong focus on women is the promotion of effective woman-to-woman services for maternal and child health. </a:t>
            </a:r>
          </a:p>
          <a:p>
            <a:pPr>
              <a:spcAft>
                <a:spcPts val="1200"/>
              </a:spcAft>
            </a:pPr>
            <a:r>
              <a:rPr lang="en-US" sz="2200" dirty="0"/>
              <a:t>In many countries unless health-care providers are female, accessible, and culturally sympathetic, women will not take advantage of the services that are available or obtain information to improve their health and that of their families</a:t>
            </a:r>
          </a:p>
          <a:p>
            <a:endParaRPr lang="en-US" dirty="0"/>
          </a:p>
        </p:txBody>
      </p:sp>
      <p:sp>
        <p:nvSpPr>
          <p:cNvPr id="6" name="Title 1">
            <a:extLst>
              <a:ext uri="{FF2B5EF4-FFF2-40B4-BE49-F238E27FC236}">
                <a16:creationId xmlns:a16="http://schemas.microsoft.com/office/drawing/2014/main" id="{CE8B772D-3C9A-4607-82F3-03019328DA59}"/>
              </a:ext>
            </a:extLst>
          </p:cNvPr>
          <p:cNvSpPr>
            <a:spLocks noGrp="1"/>
          </p:cNvSpPr>
          <p:nvPr>
            <p:ph type="title"/>
          </p:nvPr>
        </p:nvSpPr>
        <p:spPr>
          <a:xfrm>
            <a:off x="1435072" y="825953"/>
            <a:ext cx="9604375" cy="1049337"/>
          </a:xfrm>
        </p:spPr>
        <p:txBody>
          <a:bodyPr/>
          <a:lstStyle/>
          <a:p>
            <a:r>
              <a:rPr lang="en-US" dirty="0"/>
              <a:t>Health and gender</a:t>
            </a:r>
            <a:endParaRPr lang="en-ID" dirty="0"/>
          </a:p>
        </p:txBody>
      </p:sp>
      <p:pic>
        <p:nvPicPr>
          <p:cNvPr id="7" name="Picture 6">
            <a:extLst>
              <a:ext uri="{FF2B5EF4-FFF2-40B4-BE49-F238E27FC236}">
                <a16:creationId xmlns:a16="http://schemas.microsoft.com/office/drawing/2014/main" id="{4EB5EC08-98D5-447F-8FA6-E8030032E4E5}"/>
              </a:ext>
            </a:extLst>
          </p:cNvPr>
          <p:cNvPicPr>
            <a:picLocks noChangeAspect="1"/>
          </p:cNvPicPr>
          <p:nvPr/>
        </p:nvPicPr>
        <p:blipFill rotWithShape="1">
          <a:blip r:embed="rId2"/>
          <a:srcRect l="31761" t="30361" r="7131" b="3089"/>
          <a:stretch/>
        </p:blipFill>
        <p:spPr>
          <a:xfrm>
            <a:off x="5677967" y="1853752"/>
            <a:ext cx="6514034" cy="4268751"/>
          </a:xfrm>
          <a:prstGeom prst="rect">
            <a:avLst/>
          </a:prstGeom>
        </p:spPr>
      </p:pic>
    </p:spTree>
    <p:extLst>
      <p:ext uri="{BB962C8B-B14F-4D97-AF65-F5344CB8AC3E}">
        <p14:creationId xmlns:p14="http://schemas.microsoft.com/office/powerpoint/2010/main" val="36310308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C21216-DB89-4D03-B928-322FE997FB79}"/>
              </a:ext>
            </a:extLst>
          </p:cNvPr>
          <p:cNvSpPr>
            <a:spLocks noGrp="1"/>
          </p:cNvSpPr>
          <p:nvPr>
            <p:ph type="title"/>
          </p:nvPr>
        </p:nvSpPr>
        <p:spPr/>
        <p:txBody>
          <a:bodyPr/>
          <a:lstStyle/>
          <a:p>
            <a:r>
              <a:rPr lang="en-US" dirty="0"/>
              <a:t>Agriculture and gender</a:t>
            </a:r>
            <a:endParaRPr lang="en-ID" dirty="0"/>
          </a:p>
        </p:txBody>
      </p:sp>
      <p:sp>
        <p:nvSpPr>
          <p:cNvPr id="3" name="Slide Number Placeholder 2">
            <a:extLst>
              <a:ext uri="{FF2B5EF4-FFF2-40B4-BE49-F238E27FC236}">
                <a16:creationId xmlns:a16="http://schemas.microsoft.com/office/drawing/2014/main" id="{A8D71AAB-C621-4145-A95E-1874939BB79F}"/>
              </a:ext>
            </a:extLst>
          </p:cNvPr>
          <p:cNvSpPr>
            <a:spLocks noGrp="1"/>
          </p:cNvSpPr>
          <p:nvPr>
            <p:ph type="sldNum" sz="quarter" idx="12"/>
          </p:nvPr>
        </p:nvSpPr>
        <p:spPr/>
        <p:txBody>
          <a:bodyPr/>
          <a:lstStyle/>
          <a:p>
            <a:fld id="{6D22F896-40B5-4ADD-8801-0D06FADFA095}" type="slidenum">
              <a:rPr lang="en-US" smtClean="0"/>
              <a:t>15</a:t>
            </a:fld>
            <a:endParaRPr lang="en-US" dirty="0"/>
          </a:p>
        </p:txBody>
      </p:sp>
      <p:pic>
        <p:nvPicPr>
          <p:cNvPr id="2050" name="Picture 2" descr="Gender equality in African agriculture: An innovation imperative">
            <a:extLst>
              <a:ext uri="{FF2B5EF4-FFF2-40B4-BE49-F238E27FC236}">
                <a16:creationId xmlns:a16="http://schemas.microsoft.com/office/drawing/2014/main" id="{A66289C1-56D8-47DF-B723-4462F609CCC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2936"/>
          <a:stretch/>
        </p:blipFill>
        <p:spPr bwMode="auto">
          <a:xfrm>
            <a:off x="6647291" y="1853754"/>
            <a:ext cx="5544709" cy="4276702"/>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212F38CF-AEE1-4ACD-8B0C-2CDA5CA6A998}"/>
              </a:ext>
            </a:extLst>
          </p:cNvPr>
          <p:cNvSpPr txBox="1"/>
          <p:nvPr/>
        </p:nvSpPr>
        <p:spPr>
          <a:xfrm>
            <a:off x="1387969" y="1853754"/>
            <a:ext cx="5195712" cy="4124206"/>
          </a:xfrm>
          <a:prstGeom prst="rect">
            <a:avLst/>
          </a:prstGeom>
          <a:noFill/>
        </p:spPr>
        <p:txBody>
          <a:bodyPr wrap="square">
            <a:spAutoFit/>
          </a:bodyPr>
          <a:lstStyle/>
          <a:p>
            <a:pPr>
              <a:spcAft>
                <a:spcPts val="1200"/>
              </a:spcAft>
            </a:pPr>
            <a:r>
              <a:rPr lang="en-US" sz="2200" b="0" i="0" dirty="0">
                <a:effectLst/>
              </a:rPr>
              <a:t>Gender plays a vital role from the farm to market particularly in their role as agriculture producers and in ensuring food and nutritional security </a:t>
            </a:r>
          </a:p>
          <a:p>
            <a:pPr>
              <a:spcAft>
                <a:spcPts val="1200"/>
              </a:spcAft>
            </a:pPr>
            <a:r>
              <a:rPr lang="en-US" sz="2200" dirty="0"/>
              <a:t>R</a:t>
            </a:r>
            <a:r>
              <a:rPr lang="en-US" sz="2200" b="0" i="0" dirty="0">
                <a:effectLst/>
              </a:rPr>
              <a:t>elative to men, </a:t>
            </a:r>
            <a:r>
              <a:rPr lang="en-US" sz="2200" dirty="0"/>
              <a:t>women</a:t>
            </a:r>
            <a:r>
              <a:rPr lang="en-US" sz="2200" b="0" i="0" dirty="0">
                <a:effectLst/>
              </a:rPr>
              <a:t> have less access to productive assets such as land and financial and extension services</a:t>
            </a:r>
          </a:p>
          <a:p>
            <a:pPr>
              <a:spcAft>
                <a:spcPts val="1200"/>
              </a:spcAft>
            </a:pPr>
            <a:r>
              <a:rPr lang="en-US" sz="2200" dirty="0">
                <a:solidFill>
                  <a:srgbClr val="333333"/>
                </a:solidFill>
              </a:rPr>
              <a:t>W</a:t>
            </a:r>
            <a:r>
              <a:rPr lang="en-US" sz="2200" b="0" i="0" dirty="0">
                <a:solidFill>
                  <a:srgbClr val="333333"/>
                </a:solidFill>
                <a:effectLst/>
              </a:rPr>
              <a:t>omen tend to lack political voice. Gender inequalities result in less food being grown, less income earned, and higher levels of poverty and food insecurity </a:t>
            </a:r>
            <a:endParaRPr lang="en-ID" sz="2200" dirty="0"/>
          </a:p>
        </p:txBody>
      </p:sp>
    </p:spTree>
    <p:extLst>
      <p:ext uri="{BB962C8B-B14F-4D97-AF65-F5344CB8AC3E}">
        <p14:creationId xmlns:p14="http://schemas.microsoft.com/office/powerpoint/2010/main" val="26679026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24DD03-9EE2-4D12-9965-0A0E9DFBDF17}"/>
              </a:ext>
            </a:extLst>
          </p:cNvPr>
          <p:cNvSpPr>
            <a:spLocks noGrp="1"/>
          </p:cNvSpPr>
          <p:nvPr>
            <p:ph type="title"/>
          </p:nvPr>
        </p:nvSpPr>
        <p:spPr/>
        <p:txBody>
          <a:bodyPr/>
          <a:lstStyle/>
          <a:p>
            <a:r>
              <a:rPr lang="en-US" dirty="0"/>
              <a:t>Education and gender</a:t>
            </a:r>
            <a:endParaRPr lang="en-ID" dirty="0"/>
          </a:p>
        </p:txBody>
      </p:sp>
      <p:sp>
        <p:nvSpPr>
          <p:cNvPr id="3" name="Slide Number Placeholder 2">
            <a:extLst>
              <a:ext uri="{FF2B5EF4-FFF2-40B4-BE49-F238E27FC236}">
                <a16:creationId xmlns:a16="http://schemas.microsoft.com/office/drawing/2014/main" id="{77C8F9A2-C167-435E-BD42-800D7EBB33E1}"/>
              </a:ext>
            </a:extLst>
          </p:cNvPr>
          <p:cNvSpPr>
            <a:spLocks noGrp="1"/>
          </p:cNvSpPr>
          <p:nvPr>
            <p:ph type="sldNum" sz="quarter" idx="12"/>
          </p:nvPr>
        </p:nvSpPr>
        <p:spPr/>
        <p:txBody>
          <a:bodyPr/>
          <a:lstStyle/>
          <a:p>
            <a:fld id="{6D22F896-40B5-4ADD-8801-0D06FADFA095}" type="slidenum">
              <a:rPr lang="en-US" smtClean="0"/>
              <a:t>16</a:t>
            </a:fld>
            <a:endParaRPr lang="en-US" dirty="0"/>
          </a:p>
        </p:txBody>
      </p:sp>
      <p:sp>
        <p:nvSpPr>
          <p:cNvPr id="5" name="TextBox 4">
            <a:extLst>
              <a:ext uri="{FF2B5EF4-FFF2-40B4-BE49-F238E27FC236}">
                <a16:creationId xmlns:a16="http://schemas.microsoft.com/office/drawing/2014/main" id="{C934D891-0855-4BFB-AB0A-65F9237A5D93}"/>
              </a:ext>
            </a:extLst>
          </p:cNvPr>
          <p:cNvSpPr txBox="1"/>
          <p:nvPr/>
        </p:nvSpPr>
        <p:spPr>
          <a:xfrm>
            <a:off x="1365637" y="1853754"/>
            <a:ext cx="4446766" cy="4308872"/>
          </a:xfrm>
          <a:prstGeom prst="rect">
            <a:avLst/>
          </a:prstGeom>
          <a:noFill/>
        </p:spPr>
        <p:txBody>
          <a:bodyPr wrap="square">
            <a:spAutoFit/>
          </a:bodyPr>
          <a:lstStyle/>
          <a:p>
            <a:pPr algn="l">
              <a:spcAft>
                <a:spcPts val="1200"/>
              </a:spcAft>
            </a:pPr>
            <a:r>
              <a:rPr lang="en-US" sz="2200" i="0" dirty="0">
                <a:solidFill>
                  <a:srgbClr val="222222"/>
                </a:solidFill>
                <a:effectLst/>
              </a:rPr>
              <a:t>There </a:t>
            </a:r>
            <a:r>
              <a:rPr lang="en-US" sz="2200" dirty="0">
                <a:solidFill>
                  <a:srgbClr val="222222"/>
                </a:solidFill>
              </a:rPr>
              <a:t>exist </a:t>
            </a:r>
            <a:r>
              <a:rPr lang="en-US" sz="2200" i="0" dirty="0">
                <a:solidFill>
                  <a:srgbClr val="222222"/>
                </a:solidFill>
                <a:effectLst/>
              </a:rPr>
              <a:t>multiple barriers to education for girls and women; these include distance to school,  cultural norms and practices, school-related gender-based violence and early or forced marriage </a:t>
            </a:r>
          </a:p>
          <a:p>
            <a:pPr algn="l">
              <a:spcAft>
                <a:spcPts val="1200"/>
              </a:spcAft>
            </a:pPr>
            <a:r>
              <a:rPr lang="en-US" sz="2200" i="0" dirty="0">
                <a:solidFill>
                  <a:srgbClr val="222222"/>
                </a:solidFill>
                <a:effectLst/>
              </a:rPr>
              <a:t>Keeping girls in school and ensuring they can learn in a safe and supportive environment leads to many benefits for girls themselves, their families, their communities and societies</a:t>
            </a:r>
          </a:p>
        </p:txBody>
      </p:sp>
      <p:pic>
        <p:nvPicPr>
          <p:cNvPr id="3074" name="Picture 2" descr="Cambodia | International Partnerships">
            <a:extLst>
              <a:ext uri="{FF2B5EF4-FFF2-40B4-BE49-F238E27FC236}">
                <a16:creationId xmlns:a16="http://schemas.microsoft.com/office/drawing/2014/main" id="{368C1E55-854E-4CAB-A7BD-718C4FAB730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6919" y="1853754"/>
            <a:ext cx="6475081" cy="43088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92082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C53465E-B523-4313-96F1-5B5C2AE1CCD6}"/>
              </a:ext>
            </a:extLst>
          </p:cNvPr>
          <p:cNvSpPr>
            <a:spLocks noGrp="1"/>
          </p:cNvSpPr>
          <p:nvPr>
            <p:ph type="sldNum" sz="quarter" idx="12"/>
          </p:nvPr>
        </p:nvSpPr>
        <p:spPr/>
        <p:txBody>
          <a:bodyPr/>
          <a:lstStyle/>
          <a:p>
            <a:fld id="{6D22F896-40B5-4ADD-8801-0D06FADFA095}" type="slidenum">
              <a:rPr lang="en-US" smtClean="0"/>
              <a:t>17</a:t>
            </a:fld>
            <a:endParaRPr lang="en-US" dirty="0"/>
          </a:p>
        </p:txBody>
      </p:sp>
      <p:sp>
        <p:nvSpPr>
          <p:cNvPr id="5" name="TextBox 4">
            <a:extLst>
              <a:ext uri="{FF2B5EF4-FFF2-40B4-BE49-F238E27FC236}">
                <a16:creationId xmlns:a16="http://schemas.microsoft.com/office/drawing/2014/main" id="{E7414B4E-776A-4F9B-ABDA-EB6FAE6BA088}"/>
              </a:ext>
            </a:extLst>
          </p:cNvPr>
          <p:cNvSpPr txBox="1"/>
          <p:nvPr/>
        </p:nvSpPr>
        <p:spPr>
          <a:xfrm>
            <a:off x="1373588" y="1925023"/>
            <a:ext cx="4518330" cy="3447098"/>
          </a:xfrm>
          <a:prstGeom prst="rect">
            <a:avLst/>
          </a:prstGeom>
          <a:noFill/>
        </p:spPr>
        <p:txBody>
          <a:bodyPr wrap="square">
            <a:spAutoFit/>
          </a:bodyPr>
          <a:lstStyle/>
          <a:p>
            <a:pPr>
              <a:spcAft>
                <a:spcPts val="1200"/>
              </a:spcAft>
            </a:pPr>
            <a:r>
              <a:rPr lang="en-US" sz="2200" dirty="0"/>
              <a:t>In 1990, 86 girls were enrolled in primary school for every 100 boys, compared with 67 girls in1960</a:t>
            </a:r>
          </a:p>
          <a:p>
            <a:pPr>
              <a:spcAft>
                <a:spcPts val="1200"/>
              </a:spcAft>
            </a:pPr>
            <a:r>
              <a:rPr lang="en-US" sz="2200" dirty="0"/>
              <a:t>The female labor force rate has grown at twice the rate of the male labor force; today 30% of women over 15 years are in the formal labor force in developing countries</a:t>
            </a:r>
            <a:endParaRPr lang="en-ID" sz="2200" dirty="0"/>
          </a:p>
          <a:p>
            <a:pPr>
              <a:spcAft>
                <a:spcPts val="1200"/>
              </a:spcAft>
            </a:pPr>
            <a:endParaRPr lang="en-US" sz="2200" b="0" i="0" dirty="0">
              <a:solidFill>
                <a:srgbClr val="333333"/>
              </a:solidFill>
              <a:effectLst/>
            </a:endParaRPr>
          </a:p>
        </p:txBody>
      </p:sp>
      <p:sp>
        <p:nvSpPr>
          <p:cNvPr id="6" name="Title 1">
            <a:extLst>
              <a:ext uri="{FF2B5EF4-FFF2-40B4-BE49-F238E27FC236}">
                <a16:creationId xmlns:a16="http://schemas.microsoft.com/office/drawing/2014/main" id="{BF9EC4CF-B85E-49C0-A19B-F09B858E2A73}"/>
              </a:ext>
            </a:extLst>
          </p:cNvPr>
          <p:cNvSpPr>
            <a:spLocks noGrp="1"/>
          </p:cNvSpPr>
          <p:nvPr>
            <p:ph type="title"/>
          </p:nvPr>
        </p:nvSpPr>
        <p:spPr>
          <a:xfrm>
            <a:off x="1450975" y="804863"/>
            <a:ext cx="9604375" cy="1049337"/>
          </a:xfrm>
        </p:spPr>
        <p:txBody>
          <a:bodyPr/>
          <a:lstStyle/>
          <a:p>
            <a:r>
              <a:rPr lang="en-US" dirty="0"/>
              <a:t>Education and gender</a:t>
            </a:r>
            <a:endParaRPr lang="en-ID" dirty="0"/>
          </a:p>
        </p:txBody>
      </p:sp>
      <p:pic>
        <p:nvPicPr>
          <p:cNvPr id="7" name="Picture 2" descr="Caring for Cambodia : What We Do : Gender Equity">
            <a:extLst>
              <a:ext uri="{FF2B5EF4-FFF2-40B4-BE49-F238E27FC236}">
                <a16:creationId xmlns:a16="http://schemas.microsoft.com/office/drawing/2014/main" id="{F9E9B906-7462-4DDC-A128-15267407D65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72363" y="1854199"/>
            <a:ext cx="5719637" cy="42842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10006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737D11C0-3686-43F3-B6A5-58019AC728FC}"/>
              </a:ext>
            </a:extLst>
          </p:cNvPr>
          <p:cNvSpPr>
            <a:spLocks noGrp="1"/>
          </p:cNvSpPr>
          <p:nvPr>
            <p:ph type="sldNum" sz="quarter" idx="12"/>
          </p:nvPr>
        </p:nvSpPr>
        <p:spPr/>
        <p:txBody>
          <a:bodyPr/>
          <a:lstStyle/>
          <a:p>
            <a:fld id="{6D22F896-40B5-4ADD-8801-0D06FADFA095}" type="slidenum">
              <a:rPr lang="en-US" smtClean="0"/>
              <a:t>18</a:t>
            </a:fld>
            <a:endParaRPr lang="en-US" dirty="0"/>
          </a:p>
        </p:txBody>
      </p:sp>
      <p:sp>
        <p:nvSpPr>
          <p:cNvPr id="5" name="TextBox 4">
            <a:extLst>
              <a:ext uri="{FF2B5EF4-FFF2-40B4-BE49-F238E27FC236}">
                <a16:creationId xmlns:a16="http://schemas.microsoft.com/office/drawing/2014/main" id="{D0C45047-0765-4F0D-ACF2-BB24DE89E8A7}"/>
              </a:ext>
            </a:extLst>
          </p:cNvPr>
          <p:cNvSpPr txBox="1"/>
          <p:nvPr/>
        </p:nvSpPr>
        <p:spPr>
          <a:xfrm>
            <a:off x="1377412" y="1853754"/>
            <a:ext cx="4045377" cy="3785652"/>
          </a:xfrm>
          <a:prstGeom prst="rect">
            <a:avLst/>
          </a:prstGeom>
          <a:noFill/>
        </p:spPr>
        <p:txBody>
          <a:bodyPr wrap="square">
            <a:spAutoFit/>
          </a:bodyPr>
          <a:lstStyle/>
          <a:p>
            <a:pPr>
              <a:spcAft>
                <a:spcPts val="1200"/>
              </a:spcAft>
            </a:pPr>
            <a:r>
              <a:rPr lang="en-US" sz="2200" b="0" i="0" dirty="0">
                <a:solidFill>
                  <a:srgbClr val="333333"/>
                </a:solidFill>
                <a:effectLst/>
              </a:rPr>
              <a:t>While progress has been made, there is still room for improvement</a:t>
            </a:r>
          </a:p>
          <a:p>
            <a:pPr>
              <a:spcAft>
                <a:spcPts val="1200"/>
              </a:spcAft>
            </a:pPr>
            <a:r>
              <a:rPr lang="en-US" sz="2200" b="0" i="0" dirty="0">
                <a:solidFill>
                  <a:srgbClr val="333333"/>
                </a:solidFill>
                <a:effectLst/>
              </a:rPr>
              <a:t>More young girls and women are attending primary and secondary school, but less than half are going on to attend college</a:t>
            </a:r>
          </a:p>
          <a:p>
            <a:pPr>
              <a:spcAft>
                <a:spcPts val="1200"/>
              </a:spcAft>
            </a:pPr>
            <a:r>
              <a:rPr lang="en-US" sz="2200" b="0" i="0" dirty="0">
                <a:solidFill>
                  <a:srgbClr val="333333"/>
                </a:solidFill>
                <a:effectLst/>
              </a:rPr>
              <a:t>Women are also still fighting to be fully represented in the job market</a:t>
            </a:r>
            <a:endParaRPr lang="en-ID" sz="2200" dirty="0"/>
          </a:p>
        </p:txBody>
      </p:sp>
      <p:pic>
        <p:nvPicPr>
          <p:cNvPr id="2050" name="Picture 2" descr="Girls' Education in Samoa and Principe | The Borgen Project">
            <a:extLst>
              <a:ext uri="{FF2B5EF4-FFF2-40B4-BE49-F238E27FC236}">
                <a16:creationId xmlns:a16="http://schemas.microsoft.com/office/drawing/2014/main" id="{72680F4D-4A9F-4266-833B-204C285E443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64697" y="1853754"/>
            <a:ext cx="6427304" cy="4277078"/>
          </a:xfrm>
          <a:prstGeom prst="rect">
            <a:avLst/>
          </a:prstGeom>
          <a:noFill/>
          <a:extLst>
            <a:ext uri="{909E8E84-426E-40DD-AFC4-6F175D3DCCD1}">
              <a14:hiddenFill xmlns:a14="http://schemas.microsoft.com/office/drawing/2010/main">
                <a:solidFill>
                  <a:srgbClr val="FFFFFF"/>
                </a:solidFill>
              </a14:hiddenFill>
            </a:ext>
          </a:extLst>
        </p:spPr>
      </p:pic>
      <p:sp>
        <p:nvSpPr>
          <p:cNvPr id="8" name="Title 1">
            <a:extLst>
              <a:ext uri="{FF2B5EF4-FFF2-40B4-BE49-F238E27FC236}">
                <a16:creationId xmlns:a16="http://schemas.microsoft.com/office/drawing/2014/main" id="{231A7528-5A74-4014-A380-1714AFFEDB5B}"/>
              </a:ext>
            </a:extLst>
          </p:cNvPr>
          <p:cNvSpPr>
            <a:spLocks noGrp="1"/>
          </p:cNvSpPr>
          <p:nvPr>
            <p:ph type="title"/>
          </p:nvPr>
        </p:nvSpPr>
        <p:spPr>
          <a:xfrm>
            <a:off x="1450975" y="804863"/>
            <a:ext cx="9604375" cy="1049337"/>
          </a:xfrm>
        </p:spPr>
        <p:txBody>
          <a:bodyPr/>
          <a:lstStyle/>
          <a:p>
            <a:r>
              <a:rPr lang="en-US" dirty="0"/>
              <a:t>Education and gender</a:t>
            </a:r>
            <a:endParaRPr lang="en-ID" dirty="0"/>
          </a:p>
        </p:txBody>
      </p:sp>
    </p:spTree>
    <p:extLst>
      <p:ext uri="{BB962C8B-B14F-4D97-AF65-F5344CB8AC3E}">
        <p14:creationId xmlns:p14="http://schemas.microsoft.com/office/powerpoint/2010/main" val="711561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308E60-7E5B-46EE-AB67-B19CB53F736D}"/>
              </a:ext>
            </a:extLst>
          </p:cNvPr>
          <p:cNvSpPr>
            <a:spLocks noGrp="1"/>
          </p:cNvSpPr>
          <p:nvPr>
            <p:ph type="title"/>
          </p:nvPr>
        </p:nvSpPr>
        <p:spPr/>
        <p:txBody>
          <a:bodyPr/>
          <a:lstStyle/>
          <a:p>
            <a:r>
              <a:rPr lang="en-US" dirty="0"/>
              <a:t>reference</a:t>
            </a:r>
            <a:endParaRPr lang="en-ID" dirty="0"/>
          </a:p>
        </p:txBody>
      </p:sp>
      <p:sp>
        <p:nvSpPr>
          <p:cNvPr id="3" name="Slide Number Placeholder 2">
            <a:extLst>
              <a:ext uri="{FF2B5EF4-FFF2-40B4-BE49-F238E27FC236}">
                <a16:creationId xmlns:a16="http://schemas.microsoft.com/office/drawing/2014/main" id="{B2777AEB-28A2-43F4-9DF6-E82DF5E98742}"/>
              </a:ext>
            </a:extLst>
          </p:cNvPr>
          <p:cNvSpPr>
            <a:spLocks noGrp="1"/>
          </p:cNvSpPr>
          <p:nvPr>
            <p:ph type="sldNum" sz="quarter" idx="12"/>
          </p:nvPr>
        </p:nvSpPr>
        <p:spPr/>
        <p:txBody>
          <a:bodyPr/>
          <a:lstStyle/>
          <a:p>
            <a:fld id="{6D22F896-40B5-4ADD-8801-0D06FADFA095}" type="slidenum">
              <a:rPr lang="en-US" smtClean="0"/>
              <a:t>19</a:t>
            </a:fld>
            <a:endParaRPr lang="en-US" dirty="0"/>
          </a:p>
        </p:txBody>
      </p:sp>
      <p:sp>
        <p:nvSpPr>
          <p:cNvPr id="6" name="TextBox 5">
            <a:extLst>
              <a:ext uri="{FF2B5EF4-FFF2-40B4-BE49-F238E27FC236}">
                <a16:creationId xmlns:a16="http://schemas.microsoft.com/office/drawing/2014/main" id="{9D1BAD74-F57B-4C27-9DFE-42D81B967BC4}"/>
              </a:ext>
            </a:extLst>
          </p:cNvPr>
          <p:cNvSpPr txBox="1"/>
          <p:nvPr/>
        </p:nvSpPr>
        <p:spPr>
          <a:xfrm>
            <a:off x="1879492" y="2536272"/>
            <a:ext cx="8433015" cy="369332"/>
          </a:xfrm>
          <a:prstGeom prst="rect">
            <a:avLst/>
          </a:prstGeom>
          <a:noFill/>
        </p:spPr>
        <p:txBody>
          <a:bodyPr wrap="square">
            <a:spAutoFit/>
          </a:bodyPr>
          <a:lstStyle/>
          <a:p>
            <a:r>
              <a:rPr lang="en-ID" dirty="0"/>
              <a:t>https://www.adb.org/sites/default/files/institutional-document/32035/gender-policy.pdf</a:t>
            </a:r>
          </a:p>
        </p:txBody>
      </p:sp>
    </p:spTree>
    <p:extLst>
      <p:ext uri="{BB962C8B-B14F-4D97-AF65-F5344CB8AC3E}">
        <p14:creationId xmlns:p14="http://schemas.microsoft.com/office/powerpoint/2010/main" val="2860522923"/>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TM10001114[[fn=Gallery]]</Template>
  <TotalTime>1417</TotalTime>
  <Words>1119</Words>
  <Application>Microsoft Office PowerPoint</Application>
  <PresentationFormat>Widescreen</PresentationFormat>
  <Paragraphs>78</Paragraphs>
  <Slides>19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Arial</vt:lpstr>
      <vt:lpstr>Calibri</vt:lpstr>
      <vt:lpstr>Gill Sans MT</vt:lpstr>
      <vt:lpstr>Gallery</vt:lpstr>
      <vt:lpstr>Gender and development</vt:lpstr>
      <vt:lpstr>overview</vt:lpstr>
      <vt:lpstr>overview</vt:lpstr>
      <vt:lpstr>Benefits of investing in women</vt:lpstr>
      <vt:lpstr>Benefits of investing in women</vt:lpstr>
      <vt:lpstr>Benefits of investing in women</vt:lpstr>
      <vt:lpstr>Gender representation</vt:lpstr>
      <vt:lpstr>Gender mainstreaming</vt:lpstr>
      <vt:lpstr>Gender mainstreaming</vt:lpstr>
      <vt:lpstr>Gender mainstreaming cycle</vt:lpstr>
      <vt:lpstr>Water Supply and gender</vt:lpstr>
      <vt:lpstr>Water Supply and gender</vt:lpstr>
      <vt:lpstr>Health and gender</vt:lpstr>
      <vt:lpstr>Health and gender</vt:lpstr>
      <vt:lpstr>Agriculture and gender</vt:lpstr>
      <vt:lpstr>Education and gender</vt:lpstr>
      <vt:lpstr>Education and gender</vt:lpstr>
      <vt:lpstr>Education and gender</vt:lpstr>
      <vt:lpstr>reference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Urban development</dc:title>
  <dc:creator>januar hakim</dc:creator>
  <cp:lastModifiedBy>januar hakim</cp:lastModifiedBy>
  <cp:revision>104</cp:revision>
  <dcterms:created xsi:type="dcterms:W3CDTF">2021-02-18T04:58:22Z</dcterms:created>
  <dcterms:modified xsi:type="dcterms:W3CDTF">2021-03-27T10:06:18Z</dcterms:modified>
</cp:coreProperties>
</file>