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tags/tag8.xml" ContentType="application/vnd.openxmlformats-officedocument.presentationml.tags+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7.xml" ContentType="application/vnd.openxmlformats-officedocument.presentationml.notesSlide+xml"/>
  <Override PartName="/ppt/tags/tag23.xml" ContentType="application/vnd.openxmlformats-officedocument.presentationml.tags+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ags/tag5.xml" ContentType="application/vnd.openxmlformats-officedocument.presentationml.tag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tags/tag17.xml" ContentType="application/vnd.openxmlformats-officedocument.presentationml.tags+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tags/tag24.xml" ContentType="application/vnd.openxmlformats-officedocument.presentationml.tags+xml"/>
  <Override PartName="/ppt/notesSlides/notesSlide20.xml" ContentType="application/vnd.openxmlformats-officedocument.presentationml.notesSlide+xml"/>
  <Override PartName="/ppt/slides/slide89.xml" ContentType="application/vnd.openxmlformats-officedocument.presentationml.slide+xml"/>
  <Override PartName="/ppt/tags/tag13.xml" ContentType="application/vnd.openxmlformats-officedocument.presentationml.tags+xml"/>
  <Override PartName="/ppt/notesSlides/notesSlide6.xml" ContentType="application/vnd.openxmlformats-officedocument.presentationml.notesSlide+xml"/>
  <Override PartName="/ppt/tags/tag22.xml" ContentType="application/vnd.openxmlformats-officedocument.presentationml.tags+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handoutMasters/handoutMaster1.xml" ContentType="application/vnd.openxmlformats-officedocument.presentationml.handoutMaster+xml"/>
  <Override PartName="/ppt/tags/tag11.xml" ContentType="application/vnd.openxmlformats-officedocument.presentationml.tags+xml"/>
  <Override PartName="/ppt/notesSlides/notesSlide4.xml" ContentType="application/vnd.openxmlformats-officedocument.presentationml.notesSlide+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Layouts/slideLayout15.xml" ContentType="application/vnd.openxmlformats-officedocument.presentationml.slideLayout+xml"/>
  <Override PartName="/ppt/tags/tag2.xml" ContentType="application/vnd.openxmlformats-officedocument.presentationml.tags+xml"/>
  <Default Extension="wmf" ContentType="image/x-wmf"/>
  <Default Extension="xls" ContentType="application/vnd.ms-exce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tags/tag18.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9.xml" ContentType="application/vnd.openxmlformats-officedocument.presentationml.notesSlide+xml"/>
  <Override PartName="/ppt/tags/tag25.xml" ContentType="application/vnd.openxmlformats-officedocument.presentationml.tags+xml"/>
  <Override PartName="/ppt/notesSlides/notesSlide21.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notesSlides/notesSlide5.xml" ContentType="application/vnd.openxmlformats-officedocument.presentationml.notesSlide+xml"/>
  <Override PartName="/ppt/tags/tag21.xml" ContentType="application/vnd.openxmlformats-officedocument.presentationml.tags+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tags/tag7.xml" ContentType="application/vnd.openxmlformats-officedocument.presentationml.tags+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tags/tag3.xml" ContentType="application/vnd.openxmlformats-officedocument.presentationml.tags+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tags/tag19.xml" ContentType="application/vnd.openxmlformats-officedocument.presentationml.tags+xml"/>
  <Override PartName="/ppt/notesSlides/notesSlide15.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tags/tag26.xml" ContentType="application/vnd.openxmlformats-officedocument.presentationml.tags+xml"/>
  <Override PartName="/ppt/tags/tag15.xml" ContentType="application/vnd.openxmlformats-officedocument.presentationml.tags+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6" r:id="rId1"/>
  </p:sldMasterIdLst>
  <p:notesMasterIdLst>
    <p:notesMasterId r:id="rId95"/>
  </p:notesMasterIdLst>
  <p:handoutMasterIdLst>
    <p:handoutMasterId r:id="rId96"/>
  </p:handoutMasterIdLst>
  <p:sldIdLst>
    <p:sldId id="345" r:id="rId2"/>
    <p:sldId id="297" r:id="rId3"/>
    <p:sldId id="427" r:id="rId4"/>
    <p:sldId id="429" r:id="rId5"/>
    <p:sldId id="430" r:id="rId6"/>
    <p:sldId id="431" r:id="rId7"/>
    <p:sldId id="346" r:id="rId8"/>
    <p:sldId id="347" r:id="rId9"/>
    <p:sldId id="349" r:id="rId10"/>
    <p:sldId id="350" r:id="rId11"/>
    <p:sldId id="352" r:id="rId12"/>
    <p:sldId id="353" r:id="rId13"/>
    <p:sldId id="354" r:id="rId14"/>
    <p:sldId id="355" r:id="rId15"/>
    <p:sldId id="356" r:id="rId16"/>
    <p:sldId id="473" r:id="rId17"/>
    <p:sldId id="474" r:id="rId18"/>
    <p:sldId id="357" r:id="rId19"/>
    <p:sldId id="692" r:id="rId20"/>
    <p:sldId id="693" r:id="rId21"/>
    <p:sldId id="694" r:id="rId22"/>
    <p:sldId id="695" r:id="rId23"/>
    <p:sldId id="696" r:id="rId24"/>
    <p:sldId id="414" r:id="rId25"/>
    <p:sldId id="415" r:id="rId26"/>
    <p:sldId id="416" r:id="rId27"/>
    <p:sldId id="417" r:id="rId28"/>
    <p:sldId id="418" r:id="rId29"/>
    <p:sldId id="419" r:id="rId30"/>
    <p:sldId id="422" r:id="rId31"/>
    <p:sldId id="424" r:id="rId32"/>
    <p:sldId id="425" r:id="rId33"/>
    <p:sldId id="344" r:id="rId34"/>
    <p:sldId id="462" r:id="rId35"/>
    <p:sldId id="325" r:id="rId36"/>
    <p:sldId id="334" r:id="rId37"/>
    <p:sldId id="335" r:id="rId38"/>
    <p:sldId id="316" r:id="rId39"/>
    <p:sldId id="323" r:id="rId40"/>
    <p:sldId id="343" r:id="rId41"/>
    <p:sldId id="315" r:id="rId42"/>
    <p:sldId id="298" r:id="rId43"/>
    <p:sldId id="291" r:id="rId44"/>
    <p:sldId id="299" r:id="rId45"/>
    <p:sldId id="292" r:id="rId46"/>
    <p:sldId id="302" r:id="rId47"/>
    <p:sldId id="293" r:id="rId48"/>
    <p:sldId id="294" r:id="rId49"/>
    <p:sldId id="339" r:id="rId50"/>
    <p:sldId id="340" r:id="rId51"/>
    <p:sldId id="697" r:id="rId52"/>
    <p:sldId id="698" r:id="rId53"/>
    <p:sldId id="699" r:id="rId54"/>
    <p:sldId id="700" r:id="rId55"/>
    <p:sldId id="701" r:id="rId56"/>
    <p:sldId id="702" r:id="rId57"/>
    <p:sldId id="703" r:id="rId58"/>
    <p:sldId id="704" r:id="rId59"/>
    <p:sldId id="705" r:id="rId60"/>
    <p:sldId id="653" r:id="rId61"/>
    <p:sldId id="647" r:id="rId62"/>
    <p:sldId id="648" r:id="rId63"/>
    <p:sldId id="649" r:id="rId64"/>
    <p:sldId id="650" r:id="rId65"/>
    <p:sldId id="656" r:id="rId66"/>
    <p:sldId id="651" r:id="rId67"/>
    <p:sldId id="652" r:id="rId68"/>
    <p:sldId id="617" r:id="rId69"/>
    <p:sldId id="618" r:id="rId70"/>
    <p:sldId id="606" r:id="rId71"/>
    <p:sldId id="607" r:id="rId72"/>
    <p:sldId id="608" r:id="rId73"/>
    <p:sldId id="632" r:id="rId74"/>
    <p:sldId id="640" r:id="rId75"/>
    <p:sldId id="682" r:id="rId76"/>
    <p:sldId id="683" r:id="rId77"/>
    <p:sldId id="684" r:id="rId78"/>
    <p:sldId id="685" r:id="rId79"/>
    <p:sldId id="645" r:id="rId80"/>
    <p:sldId id="686" r:id="rId81"/>
    <p:sldId id="687" r:id="rId82"/>
    <p:sldId id="688" r:id="rId83"/>
    <p:sldId id="689" r:id="rId84"/>
    <p:sldId id="690" r:id="rId85"/>
    <p:sldId id="691" r:id="rId86"/>
    <p:sldId id="639" r:id="rId87"/>
    <p:sldId id="655" r:id="rId88"/>
    <p:sldId id="620" r:id="rId89"/>
    <p:sldId id="619" r:id="rId90"/>
    <p:sldId id="621" r:id="rId91"/>
    <p:sldId id="609" r:id="rId92"/>
    <p:sldId id="680" r:id="rId93"/>
    <p:sldId id="583" r:id="rId94"/>
  </p:sldIdLst>
  <p:sldSz cx="10972800" cy="8229600" type="B4JIS"/>
  <p:notesSz cx="9928225" cy="6669088"/>
  <p:defaultTextStyle>
    <a:defPPr>
      <a:defRPr lang="en-US"/>
    </a:defPPr>
    <a:lvl1pPr algn="l" rtl="0" fontAlgn="base">
      <a:spcBef>
        <a:spcPct val="0"/>
      </a:spcBef>
      <a:spcAft>
        <a:spcPct val="0"/>
      </a:spcAft>
      <a:defRPr sz="2200" b="1" kern="1200">
        <a:solidFill>
          <a:srgbClr val="309915"/>
        </a:solidFill>
        <a:latin typeface="Helvetica 65 Medium"/>
        <a:ea typeface="+mn-ea"/>
        <a:cs typeface="Angsana New" pitchFamily="18" charset="-34"/>
      </a:defRPr>
    </a:lvl1pPr>
    <a:lvl2pPr marL="457200" algn="l" rtl="0" fontAlgn="base">
      <a:spcBef>
        <a:spcPct val="0"/>
      </a:spcBef>
      <a:spcAft>
        <a:spcPct val="0"/>
      </a:spcAft>
      <a:defRPr sz="2200" b="1" kern="1200">
        <a:solidFill>
          <a:srgbClr val="309915"/>
        </a:solidFill>
        <a:latin typeface="Helvetica 65 Medium"/>
        <a:ea typeface="+mn-ea"/>
        <a:cs typeface="Angsana New" pitchFamily="18" charset="-34"/>
      </a:defRPr>
    </a:lvl2pPr>
    <a:lvl3pPr marL="914400" algn="l" rtl="0" fontAlgn="base">
      <a:spcBef>
        <a:spcPct val="0"/>
      </a:spcBef>
      <a:spcAft>
        <a:spcPct val="0"/>
      </a:spcAft>
      <a:defRPr sz="2200" b="1" kern="1200">
        <a:solidFill>
          <a:srgbClr val="309915"/>
        </a:solidFill>
        <a:latin typeface="Helvetica 65 Medium"/>
        <a:ea typeface="+mn-ea"/>
        <a:cs typeface="Angsana New" pitchFamily="18" charset="-34"/>
      </a:defRPr>
    </a:lvl3pPr>
    <a:lvl4pPr marL="1371600" algn="l" rtl="0" fontAlgn="base">
      <a:spcBef>
        <a:spcPct val="0"/>
      </a:spcBef>
      <a:spcAft>
        <a:spcPct val="0"/>
      </a:spcAft>
      <a:defRPr sz="2200" b="1" kern="1200">
        <a:solidFill>
          <a:srgbClr val="309915"/>
        </a:solidFill>
        <a:latin typeface="Helvetica 65 Medium"/>
        <a:ea typeface="+mn-ea"/>
        <a:cs typeface="Angsana New" pitchFamily="18" charset="-34"/>
      </a:defRPr>
    </a:lvl4pPr>
    <a:lvl5pPr marL="1828800" algn="l" rtl="0" fontAlgn="base">
      <a:spcBef>
        <a:spcPct val="0"/>
      </a:spcBef>
      <a:spcAft>
        <a:spcPct val="0"/>
      </a:spcAft>
      <a:defRPr sz="2200" b="1" kern="1200">
        <a:solidFill>
          <a:srgbClr val="309915"/>
        </a:solidFill>
        <a:latin typeface="Helvetica 65 Medium"/>
        <a:ea typeface="+mn-ea"/>
        <a:cs typeface="Angsana New" pitchFamily="18" charset="-34"/>
      </a:defRPr>
    </a:lvl5pPr>
    <a:lvl6pPr marL="2286000" algn="l" defTabSz="914400" rtl="0" eaLnBrk="1" latinLnBrk="0" hangingPunct="1">
      <a:defRPr sz="2200" b="1" kern="1200">
        <a:solidFill>
          <a:srgbClr val="309915"/>
        </a:solidFill>
        <a:latin typeface="Helvetica 65 Medium"/>
        <a:ea typeface="+mn-ea"/>
        <a:cs typeface="Angsana New" pitchFamily="18" charset="-34"/>
      </a:defRPr>
    </a:lvl6pPr>
    <a:lvl7pPr marL="2743200" algn="l" defTabSz="914400" rtl="0" eaLnBrk="1" latinLnBrk="0" hangingPunct="1">
      <a:defRPr sz="2200" b="1" kern="1200">
        <a:solidFill>
          <a:srgbClr val="309915"/>
        </a:solidFill>
        <a:latin typeface="Helvetica 65 Medium"/>
        <a:ea typeface="+mn-ea"/>
        <a:cs typeface="Angsana New" pitchFamily="18" charset="-34"/>
      </a:defRPr>
    </a:lvl7pPr>
    <a:lvl8pPr marL="3200400" algn="l" defTabSz="914400" rtl="0" eaLnBrk="1" latinLnBrk="0" hangingPunct="1">
      <a:defRPr sz="2200" b="1" kern="1200">
        <a:solidFill>
          <a:srgbClr val="309915"/>
        </a:solidFill>
        <a:latin typeface="Helvetica 65 Medium"/>
        <a:ea typeface="+mn-ea"/>
        <a:cs typeface="Angsana New" pitchFamily="18" charset="-34"/>
      </a:defRPr>
    </a:lvl8pPr>
    <a:lvl9pPr marL="3657600" algn="l" defTabSz="914400" rtl="0" eaLnBrk="1" latinLnBrk="0" hangingPunct="1">
      <a:defRPr sz="2200" b="1" kern="1200">
        <a:solidFill>
          <a:srgbClr val="309915"/>
        </a:solidFill>
        <a:latin typeface="Helvetica 65 Medium"/>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a:srgbClr val="009900"/>
    <a:srgbClr val="33CC33"/>
    <a:srgbClr val="00CCFF"/>
    <a:srgbClr val="6699FF"/>
    <a:srgbClr val="00FF00"/>
    <a:srgbClr val="FFFFCC"/>
    <a:srgbClr val="FF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9037" autoAdjust="0"/>
    <p:restoredTop sz="94508" autoAdjust="0"/>
  </p:normalViewPr>
  <p:slideViewPr>
    <p:cSldViewPr>
      <p:cViewPr>
        <p:scale>
          <a:sx n="60" d="100"/>
          <a:sy n="60" d="100"/>
        </p:scale>
        <p:origin x="-1944" y="-96"/>
      </p:cViewPr>
      <p:guideLst>
        <p:guide orient="horz" pos="688"/>
        <p:guide pos="1498"/>
        <p:guide pos="519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p:scale>
          <a:sx n="100" d="100"/>
          <a:sy n="100" d="100"/>
        </p:scale>
        <p:origin x="-798" y="792"/>
      </p:cViewPr>
      <p:guideLst>
        <p:guide orient="horz" pos="2101"/>
        <p:guide pos="3128"/>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0402" name="Rectangle 2"/>
          <p:cNvSpPr>
            <a:spLocks noGrp="1" noChangeArrowheads="1"/>
          </p:cNvSpPr>
          <p:nvPr>
            <p:ph type="hdr" sz="quarter"/>
          </p:nvPr>
        </p:nvSpPr>
        <p:spPr bwMode="auto">
          <a:xfrm>
            <a:off x="0" y="0"/>
            <a:ext cx="4303713" cy="333375"/>
          </a:xfrm>
          <a:prstGeom prst="rect">
            <a:avLst/>
          </a:prstGeom>
          <a:noFill/>
          <a:ln w="9525">
            <a:noFill/>
            <a:miter lim="800000"/>
            <a:headEnd/>
            <a:tailEnd/>
          </a:ln>
          <a:effectLst/>
        </p:spPr>
        <p:txBody>
          <a:bodyPr vert="horz" wrap="square" lIns="91175" tIns="45587" rIns="91175" bIns="45587" numCol="1" anchor="t" anchorCtr="0" compatLnSpc="1">
            <a:prstTxWarp prst="textNoShape">
              <a:avLst/>
            </a:prstTxWarp>
          </a:bodyPr>
          <a:lstStyle>
            <a:lvl1pPr algn="l">
              <a:spcBef>
                <a:spcPct val="0"/>
              </a:spcBef>
              <a:defRPr sz="1200" b="0">
                <a:solidFill>
                  <a:schemeClr val="tx1"/>
                </a:solidFill>
                <a:latin typeface="Times New Roman" pitchFamily="18" charset="0"/>
              </a:defRPr>
            </a:lvl1pPr>
          </a:lstStyle>
          <a:p>
            <a:pPr>
              <a:defRPr/>
            </a:pPr>
            <a:endParaRPr lang="en-US"/>
          </a:p>
        </p:txBody>
      </p:sp>
      <p:sp>
        <p:nvSpPr>
          <p:cNvPr id="230403" name="Rectangle 3"/>
          <p:cNvSpPr>
            <a:spLocks noGrp="1" noChangeArrowheads="1"/>
          </p:cNvSpPr>
          <p:nvPr>
            <p:ph type="dt" sz="quarter" idx="1"/>
          </p:nvPr>
        </p:nvSpPr>
        <p:spPr bwMode="auto">
          <a:xfrm>
            <a:off x="5624513" y="0"/>
            <a:ext cx="4303712" cy="333375"/>
          </a:xfrm>
          <a:prstGeom prst="rect">
            <a:avLst/>
          </a:prstGeom>
          <a:noFill/>
          <a:ln w="9525">
            <a:noFill/>
            <a:miter lim="800000"/>
            <a:headEnd/>
            <a:tailEnd/>
          </a:ln>
          <a:effectLst/>
        </p:spPr>
        <p:txBody>
          <a:bodyPr vert="horz" wrap="square" lIns="91175" tIns="45587" rIns="91175" bIns="45587" numCol="1" anchor="t" anchorCtr="0" compatLnSpc="1">
            <a:prstTxWarp prst="textNoShape">
              <a:avLst/>
            </a:prstTxWarp>
          </a:bodyPr>
          <a:lstStyle>
            <a:lvl1pPr algn="r">
              <a:spcBef>
                <a:spcPct val="0"/>
              </a:spcBef>
              <a:defRPr sz="1200" b="0">
                <a:solidFill>
                  <a:schemeClr val="tx1"/>
                </a:solidFill>
                <a:latin typeface="Times New Roman" pitchFamily="18" charset="0"/>
              </a:defRPr>
            </a:lvl1pPr>
          </a:lstStyle>
          <a:p>
            <a:pPr>
              <a:defRPr/>
            </a:pPr>
            <a:endParaRPr lang="en-US"/>
          </a:p>
        </p:txBody>
      </p:sp>
      <p:sp>
        <p:nvSpPr>
          <p:cNvPr id="230404" name="Rectangle 4"/>
          <p:cNvSpPr>
            <a:spLocks noGrp="1" noChangeArrowheads="1"/>
          </p:cNvSpPr>
          <p:nvPr>
            <p:ph type="ftr" sz="quarter" idx="2"/>
          </p:nvPr>
        </p:nvSpPr>
        <p:spPr bwMode="auto">
          <a:xfrm>
            <a:off x="0" y="6335713"/>
            <a:ext cx="4303713" cy="333375"/>
          </a:xfrm>
          <a:prstGeom prst="rect">
            <a:avLst/>
          </a:prstGeom>
          <a:noFill/>
          <a:ln w="9525">
            <a:noFill/>
            <a:miter lim="800000"/>
            <a:headEnd/>
            <a:tailEnd/>
          </a:ln>
          <a:effectLst/>
        </p:spPr>
        <p:txBody>
          <a:bodyPr vert="horz" wrap="square" lIns="91175" tIns="45587" rIns="91175" bIns="45587" numCol="1" anchor="b" anchorCtr="0" compatLnSpc="1">
            <a:prstTxWarp prst="textNoShape">
              <a:avLst/>
            </a:prstTxWarp>
          </a:bodyPr>
          <a:lstStyle>
            <a:lvl1pPr algn="l">
              <a:spcBef>
                <a:spcPct val="0"/>
              </a:spcBef>
              <a:defRPr sz="1200" b="0">
                <a:solidFill>
                  <a:schemeClr val="tx1"/>
                </a:solidFill>
                <a:latin typeface="Times New Roman" pitchFamily="18" charset="0"/>
              </a:defRPr>
            </a:lvl1pPr>
          </a:lstStyle>
          <a:p>
            <a:pPr>
              <a:defRPr/>
            </a:pPr>
            <a:endParaRPr lang="en-US"/>
          </a:p>
        </p:txBody>
      </p:sp>
      <p:sp>
        <p:nvSpPr>
          <p:cNvPr id="230405" name="Rectangle 5"/>
          <p:cNvSpPr>
            <a:spLocks noGrp="1" noChangeArrowheads="1"/>
          </p:cNvSpPr>
          <p:nvPr>
            <p:ph type="sldNum" sz="quarter" idx="3"/>
          </p:nvPr>
        </p:nvSpPr>
        <p:spPr bwMode="auto">
          <a:xfrm>
            <a:off x="5624513" y="6335713"/>
            <a:ext cx="4303712" cy="333375"/>
          </a:xfrm>
          <a:prstGeom prst="rect">
            <a:avLst/>
          </a:prstGeom>
          <a:noFill/>
          <a:ln w="9525">
            <a:noFill/>
            <a:miter lim="800000"/>
            <a:headEnd/>
            <a:tailEnd/>
          </a:ln>
          <a:effectLst/>
        </p:spPr>
        <p:txBody>
          <a:bodyPr vert="horz" wrap="square" lIns="91175" tIns="45587" rIns="91175" bIns="45587" numCol="1" anchor="b" anchorCtr="0" compatLnSpc="1">
            <a:prstTxWarp prst="textNoShape">
              <a:avLst/>
            </a:prstTxWarp>
          </a:bodyPr>
          <a:lstStyle>
            <a:lvl1pPr algn="r">
              <a:spcBef>
                <a:spcPct val="0"/>
              </a:spcBef>
              <a:defRPr sz="1200" b="0">
                <a:solidFill>
                  <a:schemeClr val="tx1"/>
                </a:solidFill>
                <a:latin typeface="Times New Roman" pitchFamily="18" charset="0"/>
              </a:defRPr>
            </a:lvl1pPr>
          </a:lstStyle>
          <a:p>
            <a:pPr>
              <a:defRPr/>
            </a:pPr>
            <a:fld id="{7A71692B-BE19-4709-996C-EC550748497B}" type="slidenum">
              <a:rPr lang="en-US"/>
              <a:pPr>
                <a:defRPr/>
              </a:pPr>
              <a:t>‹#›</a:t>
            </a:fld>
            <a:endParaRPr lang="en-US"/>
          </a:p>
        </p:txBody>
      </p:sp>
    </p:spTree>
    <p:extLst>
      <p:ext uri="{BB962C8B-B14F-4D97-AF65-F5344CB8AC3E}">
        <p14:creationId xmlns:p14="http://schemas.microsoft.com/office/powerpoint/2010/main" xmlns="" val="29852111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0" y="0"/>
            <a:ext cx="4303713" cy="333375"/>
          </a:xfrm>
          <a:prstGeom prst="rect">
            <a:avLst/>
          </a:prstGeom>
          <a:noFill/>
          <a:ln w="9525">
            <a:noFill/>
            <a:miter lim="800000"/>
            <a:headEnd/>
            <a:tailEnd/>
          </a:ln>
          <a:effectLst/>
        </p:spPr>
        <p:txBody>
          <a:bodyPr vert="horz" wrap="square" lIns="91175" tIns="45587" rIns="91175" bIns="45587" numCol="1" anchor="t" anchorCtr="0" compatLnSpc="1">
            <a:prstTxWarp prst="textNoShape">
              <a:avLst/>
            </a:prstTxWarp>
          </a:bodyPr>
          <a:lstStyle>
            <a:lvl1pPr algn="l">
              <a:spcBef>
                <a:spcPct val="0"/>
              </a:spcBef>
              <a:defRPr sz="1200" b="0">
                <a:solidFill>
                  <a:schemeClr val="tx1"/>
                </a:solidFill>
                <a:latin typeface="Times New Roman" pitchFamily="18" charset="0"/>
              </a:defRPr>
            </a:lvl1pPr>
          </a:lstStyle>
          <a:p>
            <a:pPr>
              <a:defRPr/>
            </a:pPr>
            <a:endParaRPr lang="en-US"/>
          </a:p>
        </p:txBody>
      </p:sp>
      <p:sp>
        <p:nvSpPr>
          <p:cNvPr id="26627" name="Rectangle 3"/>
          <p:cNvSpPr>
            <a:spLocks noGrp="1" noChangeArrowheads="1"/>
          </p:cNvSpPr>
          <p:nvPr>
            <p:ph type="dt" idx="1"/>
          </p:nvPr>
        </p:nvSpPr>
        <p:spPr bwMode="auto">
          <a:xfrm>
            <a:off x="5622925" y="0"/>
            <a:ext cx="4303713" cy="333375"/>
          </a:xfrm>
          <a:prstGeom prst="rect">
            <a:avLst/>
          </a:prstGeom>
          <a:noFill/>
          <a:ln w="9525">
            <a:noFill/>
            <a:miter lim="800000"/>
            <a:headEnd/>
            <a:tailEnd/>
          </a:ln>
          <a:effectLst/>
        </p:spPr>
        <p:txBody>
          <a:bodyPr vert="horz" wrap="square" lIns="91175" tIns="45587" rIns="91175" bIns="45587" numCol="1" anchor="t" anchorCtr="0" compatLnSpc="1">
            <a:prstTxWarp prst="textNoShape">
              <a:avLst/>
            </a:prstTxWarp>
          </a:bodyPr>
          <a:lstStyle>
            <a:lvl1pPr algn="r">
              <a:spcBef>
                <a:spcPct val="0"/>
              </a:spcBef>
              <a:defRPr sz="1200" b="0">
                <a:solidFill>
                  <a:schemeClr val="tx1"/>
                </a:solidFill>
                <a:latin typeface="Times New Roman" pitchFamily="18" charset="0"/>
              </a:defRPr>
            </a:lvl1pPr>
          </a:lstStyle>
          <a:p>
            <a:pPr>
              <a:defRPr/>
            </a:pPr>
            <a:endParaRPr lang="en-US"/>
          </a:p>
        </p:txBody>
      </p:sp>
      <p:sp>
        <p:nvSpPr>
          <p:cNvPr id="98308" name="Rectangle 4"/>
          <p:cNvSpPr>
            <a:spLocks noGrp="1" noRot="1" noChangeAspect="1" noChangeArrowheads="1" noTextEdit="1"/>
          </p:cNvSpPr>
          <p:nvPr>
            <p:ph type="sldImg" idx="2"/>
          </p:nvPr>
        </p:nvSpPr>
        <p:spPr bwMode="auto">
          <a:xfrm>
            <a:off x="3300413" y="501650"/>
            <a:ext cx="3332162" cy="2498725"/>
          </a:xfrm>
          <a:prstGeom prst="rect">
            <a:avLst/>
          </a:prstGeom>
          <a:noFill/>
          <a:ln w="9525">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6629" name="Rectangle 5"/>
          <p:cNvSpPr>
            <a:spLocks noGrp="1" noChangeArrowheads="1"/>
          </p:cNvSpPr>
          <p:nvPr>
            <p:ph type="body" sz="quarter" idx="3"/>
          </p:nvPr>
        </p:nvSpPr>
        <p:spPr bwMode="auto">
          <a:xfrm>
            <a:off x="992188" y="3168650"/>
            <a:ext cx="7943850" cy="3000375"/>
          </a:xfrm>
          <a:prstGeom prst="rect">
            <a:avLst/>
          </a:prstGeom>
          <a:noFill/>
          <a:ln w="9525">
            <a:noFill/>
            <a:miter lim="800000"/>
            <a:headEnd/>
            <a:tailEnd/>
          </a:ln>
          <a:effectLst/>
        </p:spPr>
        <p:txBody>
          <a:bodyPr vert="horz" wrap="square" lIns="91175" tIns="45587" rIns="91175" bIns="45587"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6630" name="Rectangle 6"/>
          <p:cNvSpPr>
            <a:spLocks noGrp="1" noChangeArrowheads="1"/>
          </p:cNvSpPr>
          <p:nvPr>
            <p:ph type="ftr" sz="quarter" idx="4"/>
          </p:nvPr>
        </p:nvSpPr>
        <p:spPr bwMode="auto">
          <a:xfrm>
            <a:off x="0" y="6334125"/>
            <a:ext cx="4303713" cy="333375"/>
          </a:xfrm>
          <a:prstGeom prst="rect">
            <a:avLst/>
          </a:prstGeom>
          <a:noFill/>
          <a:ln w="9525">
            <a:noFill/>
            <a:miter lim="800000"/>
            <a:headEnd/>
            <a:tailEnd/>
          </a:ln>
          <a:effectLst/>
        </p:spPr>
        <p:txBody>
          <a:bodyPr vert="horz" wrap="square" lIns="91175" tIns="45587" rIns="91175" bIns="45587" numCol="1" anchor="b" anchorCtr="0" compatLnSpc="1">
            <a:prstTxWarp prst="textNoShape">
              <a:avLst/>
            </a:prstTxWarp>
          </a:bodyPr>
          <a:lstStyle>
            <a:lvl1pPr algn="l">
              <a:spcBef>
                <a:spcPct val="0"/>
              </a:spcBef>
              <a:defRPr sz="1200" b="0">
                <a:solidFill>
                  <a:schemeClr val="tx1"/>
                </a:solidFill>
                <a:latin typeface="Times New Roman" pitchFamily="18" charset="0"/>
              </a:defRPr>
            </a:lvl1pPr>
          </a:lstStyle>
          <a:p>
            <a:pPr>
              <a:defRPr/>
            </a:pPr>
            <a:endParaRPr lang="en-US"/>
          </a:p>
        </p:txBody>
      </p:sp>
      <p:sp>
        <p:nvSpPr>
          <p:cNvPr id="26631" name="Rectangle 7"/>
          <p:cNvSpPr>
            <a:spLocks noGrp="1" noChangeArrowheads="1"/>
          </p:cNvSpPr>
          <p:nvPr>
            <p:ph type="sldNum" sz="quarter" idx="5"/>
          </p:nvPr>
        </p:nvSpPr>
        <p:spPr bwMode="auto">
          <a:xfrm>
            <a:off x="5622925" y="6334125"/>
            <a:ext cx="4303713" cy="333375"/>
          </a:xfrm>
          <a:prstGeom prst="rect">
            <a:avLst/>
          </a:prstGeom>
          <a:noFill/>
          <a:ln w="9525">
            <a:noFill/>
            <a:miter lim="800000"/>
            <a:headEnd/>
            <a:tailEnd/>
          </a:ln>
          <a:effectLst/>
        </p:spPr>
        <p:txBody>
          <a:bodyPr vert="horz" wrap="square" lIns="91175" tIns="45587" rIns="91175" bIns="45587" numCol="1" anchor="b" anchorCtr="0" compatLnSpc="1">
            <a:prstTxWarp prst="textNoShape">
              <a:avLst/>
            </a:prstTxWarp>
          </a:bodyPr>
          <a:lstStyle>
            <a:lvl1pPr algn="r">
              <a:spcBef>
                <a:spcPct val="0"/>
              </a:spcBef>
              <a:defRPr sz="1200" b="0">
                <a:solidFill>
                  <a:schemeClr val="tx1"/>
                </a:solidFill>
                <a:latin typeface="Times New Roman" pitchFamily="18" charset="0"/>
              </a:defRPr>
            </a:lvl1pPr>
          </a:lstStyle>
          <a:p>
            <a:pPr>
              <a:defRPr/>
            </a:pPr>
            <a:fld id="{4FEEC750-CA8A-4130-ACDF-70E35073F628}" type="slidenum">
              <a:rPr lang="en-US"/>
              <a:pPr>
                <a:defRPr/>
              </a:pPr>
              <a:t>‹#›</a:t>
            </a:fld>
            <a:endParaRPr lang="en-US"/>
          </a:p>
        </p:txBody>
      </p:sp>
    </p:spTree>
    <p:extLst>
      <p:ext uri="{BB962C8B-B14F-4D97-AF65-F5344CB8AC3E}">
        <p14:creationId xmlns:p14="http://schemas.microsoft.com/office/powerpoint/2010/main" xmlns="" val="16091201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th-TH" smtClean="0">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xfrm>
            <a:off x="3295650" y="498475"/>
            <a:ext cx="3335338" cy="2501900"/>
          </a:xfrm>
          <a:ln/>
        </p:spPr>
      </p:sp>
      <p:sp>
        <p:nvSpPr>
          <p:cNvPr id="100355" name="Rectangle 3"/>
          <p:cNvSpPr>
            <a:spLocks noGrp="1" noChangeArrowheads="1"/>
          </p:cNvSpPr>
          <p:nvPr>
            <p:ph type="body" idx="1"/>
          </p:nvPr>
        </p:nvSpPr>
        <p:spPr>
          <a:xfrm>
            <a:off x="1320800" y="3168650"/>
            <a:ext cx="7286625" cy="3001963"/>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th-TH" smtClean="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xfrm>
            <a:off x="3297238" y="500063"/>
            <a:ext cx="3333750" cy="2500312"/>
          </a:xfrm>
          <a:ln/>
        </p:spPr>
      </p:sp>
      <p:sp>
        <p:nvSpPr>
          <p:cNvPr id="101379" name="Rectangle 3"/>
          <p:cNvSpPr>
            <a:spLocks noGrp="1" noChangeArrowheads="1"/>
          </p:cNvSpPr>
          <p:nvPr>
            <p:ph type="body" idx="1"/>
          </p:nvPr>
        </p:nvSpPr>
        <p:spPr>
          <a:xfrm>
            <a:off x="1323975" y="3168650"/>
            <a:ext cx="7280275" cy="3000375"/>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GB" smtClean="0">
              <a:cs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spect="1" noChangeArrowheads="1" noTextEdit="1"/>
          </p:cNvSpPr>
          <p:nvPr>
            <p:ph type="sldImg"/>
          </p:nvPr>
        </p:nvSpPr>
        <p:spPr>
          <a:xfrm>
            <a:off x="3297238" y="500063"/>
            <a:ext cx="3333750" cy="2500312"/>
          </a:xfrm>
          <a:ln/>
        </p:spPr>
      </p:sp>
      <p:sp>
        <p:nvSpPr>
          <p:cNvPr id="102403"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th-TH" smtClean="0">
              <a:cs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ChangeArrowheads="1" noTextEdit="1"/>
          </p:cNvSpPr>
          <p:nvPr>
            <p:ph type="sldImg"/>
          </p:nvPr>
        </p:nvSpPr>
        <p:spPr>
          <a:xfrm>
            <a:off x="3295650" y="498475"/>
            <a:ext cx="3335338" cy="2501900"/>
          </a:xfrm>
          <a:ln/>
        </p:spPr>
      </p:sp>
      <p:sp>
        <p:nvSpPr>
          <p:cNvPr id="103427" name="Rectangle 3"/>
          <p:cNvSpPr>
            <a:spLocks noGrp="1" noChangeArrowheads="1"/>
          </p:cNvSpPr>
          <p:nvPr>
            <p:ph type="body" idx="1"/>
          </p:nvPr>
        </p:nvSpPr>
        <p:spPr>
          <a:xfrm>
            <a:off x="1320800" y="3168650"/>
            <a:ext cx="7286625" cy="3001963"/>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th-TH" smtClean="0">
              <a:cs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xfrm>
            <a:off x="3295650" y="498475"/>
            <a:ext cx="3335338" cy="2501900"/>
          </a:xfrm>
          <a:ln/>
        </p:spPr>
      </p:sp>
      <p:sp>
        <p:nvSpPr>
          <p:cNvPr id="104451" name="Rectangle 3"/>
          <p:cNvSpPr>
            <a:spLocks noGrp="1" noChangeArrowheads="1"/>
          </p:cNvSpPr>
          <p:nvPr>
            <p:ph type="body" idx="1"/>
          </p:nvPr>
        </p:nvSpPr>
        <p:spPr>
          <a:xfrm>
            <a:off x="1320800" y="3168650"/>
            <a:ext cx="7286625" cy="3001963"/>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th-TH" smtClean="0">
              <a:cs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th-TH" smtClean="0">
              <a:cs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ln/>
        </p:spPr>
      </p:sp>
      <p:sp>
        <p:nvSpPr>
          <p:cNvPr id="106499"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th-TH" smtClean="0">
              <a:cs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spect="1" noChangeArrowheads="1" noTextEdit="1"/>
          </p:cNvSpPr>
          <p:nvPr>
            <p:ph type="sldImg"/>
          </p:nvPr>
        </p:nvSpPr>
        <p:spPr>
          <a:ln/>
        </p:spPr>
      </p:sp>
      <p:sp>
        <p:nvSpPr>
          <p:cNvPr id="107523"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th-TH" smtClean="0">
              <a:cs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xfrm>
            <a:off x="1179513" y="471488"/>
            <a:ext cx="1309687" cy="982662"/>
          </a:xfrm>
          <a:ln/>
        </p:spPr>
      </p:sp>
      <p:sp>
        <p:nvSpPr>
          <p:cNvPr id="5" name="Text Box 4"/>
          <p:cNvSpPr txBox="1">
            <a:spLocks noChangeArrowheads="1"/>
          </p:cNvSpPr>
          <p:nvPr/>
        </p:nvSpPr>
        <p:spPr bwMode="auto">
          <a:xfrm>
            <a:off x="3582988" y="466725"/>
            <a:ext cx="6011862" cy="303213"/>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92063" tIns="46032" rIns="92063" bIns="46032">
            <a:spAutoFit/>
          </a:bodyPr>
          <a:lstStyle/>
          <a:p>
            <a:pPr defTabSz="920409">
              <a:spcBef>
                <a:spcPts val="193"/>
              </a:spcBef>
              <a:spcAft>
                <a:spcPts val="193"/>
              </a:spcAft>
              <a:defRPr/>
            </a:pPr>
            <a:r>
              <a:rPr lang="en-US" sz="1000" dirty="0">
                <a:solidFill>
                  <a:schemeClr val="tx1"/>
                </a:solidFill>
                <a:latin typeface="Trebuchet MS" pitchFamily="34" charset="0"/>
                <a:cs typeface="+mn-cs"/>
              </a:rPr>
              <a:t>Sequence: Slide 2 of 17</a:t>
            </a:r>
          </a:p>
          <a:p>
            <a:pPr defTabSz="920409">
              <a:spcBef>
                <a:spcPts val="193"/>
              </a:spcBef>
              <a:spcAft>
                <a:spcPts val="193"/>
              </a:spcAft>
              <a:defRPr/>
            </a:pPr>
            <a:r>
              <a:rPr lang="en-US" sz="1000" dirty="0">
                <a:solidFill>
                  <a:schemeClr val="tx1"/>
                </a:solidFill>
                <a:latin typeface="Trebuchet MS" pitchFamily="34" charset="0"/>
                <a:cs typeface="+mn-cs"/>
              </a:rPr>
              <a:t>Intent: Explain the agenda and objectives for the presentation</a:t>
            </a:r>
          </a:p>
        </p:txBody>
      </p:sp>
      <p:sp>
        <p:nvSpPr>
          <p:cNvPr id="108548" name="Rectangle 3"/>
          <p:cNvSpPr>
            <a:spLocks noGrp="1" noChangeArrowheads="1"/>
          </p:cNvSpPr>
          <p:nvPr>
            <p:ph type="body" idx="3"/>
          </p:nvPr>
        </p:nvSpPr>
        <p:spPr>
          <a:xfrm>
            <a:off x="503238" y="1547813"/>
            <a:ext cx="9105900" cy="4803775"/>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lstStyle/>
          <a:p>
            <a:pPr>
              <a:lnSpc>
                <a:spcPct val="110000"/>
              </a:lnSpc>
              <a:spcBef>
                <a:spcPts val="288"/>
              </a:spcBef>
              <a:spcAft>
                <a:spcPts val="288"/>
              </a:spcAft>
            </a:pPr>
            <a:r>
              <a:rPr lang="en-US" smtClean="0">
                <a:cs typeface="Arial" pitchFamily="34" charset="0"/>
              </a:rPr>
              <a:t>KEY POINTS TO STRESS:</a:t>
            </a:r>
          </a:p>
          <a:p>
            <a:pPr marL="284163" lvl="1" indent="-198438"/>
            <a:endParaRPr lang="en-GB" smtClean="0">
              <a:cs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xfrm>
            <a:off x="1187450" y="446088"/>
            <a:ext cx="1335088" cy="1001712"/>
          </a:xfrm>
          <a:ln/>
        </p:spPr>
      </p:sp>
      <p:sp>
        <p:nvSpPr>
          <p:cNvPr id="109571" name="Rectangle 3"/>
          <p:cNvSpPr txBox="1">
            <a:spLocks noChangeArrowheads="1"/>
          </p:cNvSpPr>
          <p:nvPr/>
        </p:nvSpPr>
        <p:spPr bwMode="auto">
          <a:xfrm>
            <a:off x="515938" y="1554163"/>
            <a:ext cx="9104312" cy="4783137"/>
          </a:xfrm>
          <a:prstGeom prst="rect">
            <a:avLst/>
          </a:prstGeom>
          <a:solidFill>
            <a:srgbClr val="EFE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lstStyle>
            <a:lvl1pPr eaLnBrk="0" hangingPunct="0">
              <a:defRPr sz="2200" b="1">
                <a:solidFill>
                  <a:srgbClr val="309915"/>
                </a:solidFill>
                <a:latin typeface="Helvetica 65 Medium"/>
                <a:cs typeface="Angsana New" pitchFamily="18" charset="-34"/>
              </a:defRPr>
            </a:lvl1pPr>
            <a:lvl2pPr marL="284163" indent="-198438" eaLnBrk="0" hangingPunct="0">
              <a:defRPr sz="2200" b="1">
                <a:solidFill>
                  <a:srgbClr val="309915"/>
                </a:solidFill>
                <a:latin typeface="Helvetica 65 Medium"/>
                <a:cs typeface="Angsana New" pitchFamily="18" charset="-34"/>
              </a:defRPr>
            </a:lvl2pPr>
            <a:lvl3pPr marL="1143000" indent="-228600" eaLnBrk="0" hangingPunct="0">
              <a:defRPr sz="2200" b="1">
                <a:solidFill>
                  <a:srgbClr val="309915"/>
                </a:solidFill>
                <a:latin typeface="Helvetica 65 Medium"/>
                <a:cs typeface="Angsana New" pitchFamily="18" charset="-34"/>
              </a:defRPr>
            </a:lvl3pPr>
            <a:lvl4pPr marL="1600200" indent="-228600" eaLnBrk="0" hangingPunct="0">
              <a:defRPr sz="2200" b="1">
                <a:solidFill>
                  <a:srgbClr val="309915"/>
                </a:solidFill>
                <a:latin typeface="Helvetica 65 Medium"/>
                <a:cs typeface="Angsana New" pitchFamily="18" charset="-34"/>
              </a:defRPr>
            </a:lvl4pPr>
            <a:lvl5pPr marL="2057400" indent="-228600" eaLnBrk="0" hangingPunct="0">
              <a:defRPr sz="2200" b="1">
                <a:solidFill>
                  <a:srgbClr val="309915"/>
                </a:solidFill>
                <a:latin typeface="Helvetica 65 Medium"/>
                <a:cs typeface="Angsana New" pitchFamily="18" charset="-34"/>
              </a:defRPr>
            </a:lvl5pPr>
            <a:lvl6pPr marL="2514600" indent="-228600"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eaLnBrk="0" fontAlgn="base" hangingPunct="0">
              <a:spcBef>
                <a:spcPct val="0"/>
              </a:spcBef>
              <a:spcAft>
                <a:spcPct val="0"/>
              </a:spcAft>
              <a:defRPr sz="2200" b="1">
                <a:solidFill>
                  <a:srgbClr val="309915"/>
                </a:solidFill>
                <a:latin typeface="Helvetica 65 Medium"/>
                <a:cs typeface="Angsana New" pitchFamily="18" charset="-34"/>
              </a:defRPr>
            </a:lvl9pPr>
          </a:lstStyle>
          <a:p>
            <a:pPr>
              <a:spcAft>
                <a:spcPts val="600"/>
              </a:spcAft>
            </a:pPr>
            <a:r>
              <a:rPr lang="en-GB" sz="1200">
                <a:solidFill>
                  <a:srgbClr val="800000"/>
                </a:solidFill>
                <a:latin typeface="Arial" pitchFamily="34" charset="0"/>
                <a:cs typeface="Arial" pitchFamily="34" charset="0"/>
              </a:rPr>
              <a:t>KEY POINTS TO STRESS:</a:t>
            </a:r>
          </a:p>
          <a:p>
            <a:pPr lvl="1">
              <a:spcAft>
                <a:spcPts val="600"/>
              </a:spcAft>
              <a:buFont typeface="Arial" pitchFamily="34" charset="0"/>
              <a:buChar char="•"/>
            </a:pPr>
            <a:r>
              <a:rPr lang="en-US" sz="1200" b="0">
                <a:solidFill>
                  <a:schemeClr val="tx1"/>
                </a:solidFill>
                <a:latin typeface="Arial" pitchFamily="34" charset="0"/>
                <a:cs typeface="Arial" pitchFamily="34" charset="0"/>
              </a:rPr>
              <a:t>Use the examples to explain the differences between the various liquidity tenure and interest rate risk</a:t>
            </a:r>
          </a:p>
          <a:p>
            <a:pPr lvl="1">
              <a:spcAft>
                <a:spcPts val="600"/>
              </a:spcAft>
              <a:buFont typeface="Arial" pitchFamily="34" charset="0"/>
              <a:buChar char="•"/>
            </a:pPr>
            <a:r>
              <a:rPr lang="en-US" sz="1200" b="0">
                <a:solidFill>
                  <a:schemeClr val="tx1"/>
                </a:solidFill>
                <a:latin typeface="Arial" pitchFamily="34" charset="0"/>
                <a:cs typeface="Arial" pitchFamily="34" charset="0"/>
              </a:rPr>
              <a:t>As the questions float up, seek floor participation for answers on expected liquidity tenor and interest rate risk.</a:t>
            </a:r>
          </a:p>
        </p:txBody>
      </p:sp>
      <p:sp>
        <p:nvSpPr>
          <p:cNvPr id="5" name="Text Box 4"/>
          <p:cNvSpPr txBox="1">
            <a:spLocks noChangeArrowheads="1"/>
          </p:cNvSpPr>
          <p:nvPr/>
        </p:nvSpPr>
        <p:spPr bwMode="auto">
          <a:xfrm>
            <a:off x="3582988" y="466725"/>
            <a:ext cx="6011862" cy="303213"/>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92063" tIns="46032" rIns="92063" bIns="46032">
            <a:spAutoFit/>
          </a:bodyPr>
          <a:lstStyle/>
          <a:p>
            <a:pPr defTabSz="920409">
              <a:spcBef>
                <a:spcPts val="193"/>
              </a:spcBef>
              <a:spcAft>
                <a:spcPts val="193"/>
              </a:spcAft>
              <a:defRPr/>
            </a:pPr>
            <a:r>
              <a:rPr lang="en-US" sz="1000" dirty="0">
                <a:solidFill>
                  <a:schemeClr val="tx1"/>
                </a:solidFill>
                <a:latin typeface="Trebuchet MS" pitchFamily="34" charset="0"/>
                <a:cs typeface="+mn-cs"/>
              </a:rPr>
              <a:t>Sequence: Slide 9 of 17</a:t>
            </a:r>
          </a:p>
          <a:p>
            <a:pPr defTabSz="920409">
              <a:spcBef>
                <a:spcPts val="193"/>
              </a:spcBef>
              <a:spcAft>
                <a:spcPts val="193"/>
              </a:spcAft>
              <a:defRPr/>
            </a:pPr>
            <a:r>
              <a:rPr lang="en-US" sz="1000" dirty="0">
                <a:solidFill>
                  <a:schemeClr val="tx1"/>
                </a:solidFill>
                <a:latin typeface="Trebuchet MS" pitchFamily="34" charset="0"/>
                <a:cs typeface="+mn-cs"/>
              </a:rPr>
              <a:t>Intent: Explain the importance of funding type via example</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txBox="1">
            <a:spLocks noGrp="1" noChangeArrowheads="1"/>
          </p:cNvSpPr>
          <p:nvPr/>
        </p:nvSpPr>
        <p:spPr bwMode="auto">
          <a:xfrm>
            <a:off x="4670425" y="5854700"/>
            <a:ext cx="4303713" cy="333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4544" tIns="47273" rIns="94544" bIns="47273" anchor="b"/>
          <a:lstStyle>
            <a:lvl1pPr defTabSz="946150" eaLnBrk="0" hangingPunct="0">
              <a:defRPr sz="2200" b="1">
                <a:solidFill>
                  <a:srgbClr val="309915"/>
                </a:solidFill>
                <a:latin typeface="Helvetica 65 Medium"/>
                <a:cs typeface="Angsana New" pitchFamily="18" charset="-34"/>
              </a:defRPr>
            </a:lvl1pPr>
            <a:lvl2pPr marL="742950" indent="-285750" defTabSz="946150" eaLnBrk="0" hangingPunct="0">
              <a:defRPr sz="2200" b="1">
                <a:solidFill>
                  <a:srgbClr val="309915"/>
                </a:solidFill>
                <a:latin typeface="Helvetica 65 Medium"/>
                <a:cs typeface="Angsana New" pitchFamily="18" charset="-34"/>
              </a:defRPr>
            </a:lvl2pPr>
            <a:lvl3pPr marL="1143000" indent="-228600" defTabSz="946150" eaLnBrk="0" hangingPunct="0">
              <a:defRPr sz="2200" b="1">
                <a:solidFill>
                  <a:srgbClr val="309915"/>
                </a:solidFill>
                <a:latin typeface="Helvetica 65 Medium"/>
                <a:cs typeface="Angsana New" pitchFamily="18" charset="-34"/>
              </a:defRPr>
            </a:lvl3pPr>
            <a:lvl4pPr marL="1600200" indent="-228600" defTabSz="946150" eaLnBrk="0" hangingPunct="0">
              <a:defRPr sz="2200" b="1">
                <a:solidFill>
                  <a:srgbClr val="309915"/>
                </a:solidFill>
                <a:latin typeface="Helvetica 65 Medium"/>
                <a:cs typeface="Angsana New" pitchFamily="18" charset="-34"/>
              </a:defRPr>
            </a:lvl4pPr>
            <a:lvl5pPr marL="2057400" indent="-228600" defTabSz="946150" eaLnBrk="0" hangingPunct="0">
              <a:defRPr sz="2200" b="1">
                <a:solidFill>
                  <a:srgbClr val="309915"/>
                </a:solidFill>
                <a:latin typeface="Helvetica 65 Medium"/>
                <a:cs typeface="Angsana New" pitchFamily="18" charset="-34"/>
              </a:defRPr>
            </a:lvl5pPr>
            <a:lvl6pPr marL="2514600" indent="-228600" defTabSz="946150"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46150"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46150"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46150"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B3E7FCCA-D58E-4B8C-9DFD-CC97B16F4259}" type="slidenum">
              <a:rPr lang="en-US" sz="1300" b="0">
                <a:solidFill>
                  <a:schemeClr val="tx1"/>
                </a:solidFill>
                <a:latin typeface="Arial" pitchFamily="34" charset="0"/>
                <a:cs typeface="Arial" pitchFamily="34" charset="0"/>
              </a:rPr>
              <a:pPr algn="r" eaLnBrk="1" hangingPunct="1"/>
              <a:t>74</a:t>
            </a:fld>
            <a:endParaRPr lang="en-US" sz="1300" b="0">
              <a:solidFill>
                <a:schemeClr val="tx1"/>
              </a:solidFill>
              <a:latin typeface="Arial" pitchFamily="34" charset="0"/>
              <a:cs typeface="Arial" pitchFamily="34" charset="0"/>
            </a:endParaRPr>
          </a:p>
        </p:txBody>
      </p:sp>
      <p:sp>
        <p:nvSpPr>
          <p:cNvPr id="110595" name="Rectangle 2"/>
          <p:cNvSpPr>
            <a:spLocks noGrp="1" noRot="1" noChangeAspect="1" noChangeArrowheads="1" noTextEdit="1"/>
          </p:cNvSpPr>
          <p:nvPr>
            <p:ph type="sldImg"/>
          </p:nvPr>
        </p:nvSpPr>
        <p:spPr>
          <a:xfrm>
            <a:off x="3141663" y="363538"/>
            <a:ext cx="3733800" cy="2800350"/>
          </a:xfr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txBox="1">
            <a:spLocks noGrp="1" noChangeArrowheads="1"/>
          </p:cNvSpPr>
          <p:nvPr/>
        </p:nvSpPr>
        <p:spPr bwMode="auto">
          <a:xfrm>
            <a:off x="5734050" y="6410325"/>
            <a:ext cx="4173538" cy="247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nchor="b"/>
          <a:lstStyle>
            <a:lvl1pPr defTabSz="954088" eaLnBrk="0" hangingPunct="0">
              <a:defRPr sz="2200" b="1">
                <a:solidFill>
                  <a:srgbClr val="309915"/>
                </a:solidFill>
                <a:latin typeface="Helvetica 65 Medium"/>
                <a:cs typeface="Angsana New" pitchFamily="18" charset="-34"/>
              </a:defRPr>
            </a:lvl1pPr>
            <a:lvl2pPr marL="742950" indent="-285750" defTabSz="954088" eaLnBrk="0" hangingPunct="0">
              <a:defRPr sz="2200" b="1">
                <a:solidFill>
                  <a:srgbClr val="309915"/>
                </a:solidFill>
                <a:latin typeface="Helvetica 65 Medium"/>
                <a:cs typeface="Angsana New" pitchFamily="18" charset="-34"/>
              </a:defRPr>
            </a:lvl2pPr>
            <a:lvl3pPr marL="1143000" indent="-228600" defTabSz="954088" eaLnBrk="0" hangingPunct="0">
              <a:defRPr sz="2200" b="1">
                <a:solidFill>
                  <a:srgbClr val="309915"/>
                </a:solidFill>
                <a:latin typeface="Helvetica 65 Medium"/>
                <a:cs typeface="Angsana New" pitchFamily="18" charset="-34"/>
              </a:defRPr>
            </a:lvl3pPr>
            <a:lvl4pPr marL="1600200" indent="-228600" defTabSz="954088" eaLnBrk="0" hangingPunct="0">
              <a:defRPr sz="2200" b="1">
                <a:solidFill>
                  <a:srgbClr val="309915"/>
                </a:solidFill>
                <a:latin typeface="Helvetica 65 Medium"/>
                <a:cs typeface="Angsana New" pitchFamily="18" charset="-34"/>
              </a:defRPr>
            </a:lvl4pPr>
            <a:lvl5pPr marL="2057400" indent="-228600" defTabSz="954088" eaLnBrk="0" hangingPunct="0">
              <a:defRPr sz="2200" b="1">
                <a:solidFill>
                  <a:srgbClr val="309915"/>
                </a:solidFill>
                <a:latin typeface="Helvetica 65 Medium"/>
                <a:cs typeface="Angsana New" pitchFamily="18" charset="-34"/>
              </a:defRPr>
            </a:lvl5pPr>
            <a:lvl6pPr marL="2514600" indent="-228600" defTabSz="954088"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54088"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54088"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54088"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376BFF5A-FB30-4CDB-A480-FEE97E49FFED}" type="slidenum">
              <a:rPr lang="en-US" sz="1400" b="0">
                <a:solidFill>
                  <a:schemeClr val="tx1"/>
                </a:solidFill>
                <a:latin typeface="Arial" pitchFamily="34" charset="0"/>
                <a:cs typeface="Arial" pitchFamily="34" charset="0"/>
              </a:rPr>
              <a:pPr algn="r" eaLnBrk="1" hangingPunct="1"/>
              <a:t>82</a:t>
            </a:fld>
            <a:endParaRPr lang="en-US" sz="1400" b="0">
              <a:solidFill>
                <a:schemeClr val="tx1"/>
              </a:solidFill>
              <a:latin typeface="Arial" pitchFamily="34" charset="0"/>
              <a:cs typeface="Arial" pitchFamily="34" charset="0"/>
            </a:endParaRPr>
          </a:p>
        </p:txBody>
      </p:sp>
      <p:sp>
        <p:nvSpPr>
          <p:cNvPr id="111619" name="Rectangle 2"/>
          <p:cNvSpPr>
            <a:spLocks noGrp="1" noRot="1" noChangeAspect="1" noChangeArrowheads="1" noTextEdit="1"/>
          </p:cNvSpPr>
          <p:nvPr>
            <p:ph type="sldImg"/>
          </p:nvPr>
        </p:nvSpPr>
        <p:spPr>
          <a:xfrm>
            <a:off x="1227138" y="457200"/>
            <a:ext cx="1303337" cy="977900"/>
          </a:xfrm>
          <a:ln/>
        </p:spPr>
      </p:sp>
      <p:sp>
        <p:nvSpPr>
          <p:cNvPr id="111620" name="Rectangle 3"/>
          <p:cNvSpPr>
            <a:spLocks noGrp="1" noChangeArrowheads="1"/>
          </p:cNvSpPr>
          <p:nvPr>
            <p:ph type="body" idx="1"/>
          </p:nvPr>
        </p:nvSpPr>
        <p:spPr>
          <a:xfrm>
            <a:off x="503238" y="1547813"/>
            <a:ext cx="9105900" cy="4803775"/>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lstStyle/>
          <a:p>
            <a:endParaRPr lang="th-TH" smtClean="0">
              <a:cs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txBox="1">
            <a:spLocks noGrp="1" noChangeArrowheads="1"/>
          </p:cNvSpPr>
          <p:nvPr/>
        </p:nvSpPr>
        <p:spPr bwMode="auto">
          <a:xfrm>
            <a:off x="5734050" y="6410325"/>
            <a:ext cx="4173538" cy="247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nchor="b"/>
          <a:lstStyle>
            <a:lvl1pPr defTabSz="954088" eaLnBrk="0" hangingPunct="0">
              <a:defRPr sz="2200" b="1">
                <a:solidFill>
                  <a:srgbClr val="309915"/>
                </a:solidFill>
                <a:latin typeface="Helvetica 65 Medium"/>
                <a:cs typeface="Angsana New" pitchFamily="18" charset="-34"/>
              </a:defRPr>
            </a:lvl1pPr>
            <a:lvl2pPr marL="742950" indent="-285750" defTabSz="954088" eaLnBrk="0" hangingPunct="0">
              <a:defRPr sz="2200" b="1">
                <a:solidFill>
                  <a:srgbClr val="309915"/>
                </a:solidFill>
                <a:latin typeface="Helvetica 65 Medium"/>
                <a:cs typeface="Angsana New" pitchFamily="18" charset="-34"/>
              </a:defRPr>
            </a:lvl2pPr>
            <a:lvl3pPr marL="1143000" indent="-228600" defTabSz="954088" eaLnBrk="0" hangingPunct="0">
              <a:defRPr sz="2200" b="1">
                <a:solidFill>
                  <a:srgbClr val="309915"/>
                </a:solidFill>
                <a:latin typeface="Helvetica 65 Medium"/>
                <a:cs typeface="Angsana New" pitchFamily="18" charset="-34"/>
              </a:defRPr>
            </a:lvl3pPr>
            <a:lvl4pPr marL="1600200" indent="-228600" defTabSz="954088" eaLnBrk="0" hangingPunct="0">
              <a:defRPr sz="2200" b="1">
                <a:solidFill>
                  <a:srgbClr val="309915"/>
                </a:solidFill>
                <a:latin typeface="Helvetica 65 Medium"/>
                <a:cs typeface="Angsana New" pitchFamily="18" charset="-34"/>
              </a:defRPr>
            </a:lvl4pPr>
            <a:lvl5pPr marL="2057400" indent="-228600" defTabSz="954088" eaLnBrk="0" hangingPunct="0">
              <a:defRPr sz="2200" b="1">
                <a:solidFill>
                  <a:srgbClr val="309915"/>
                </a:solidFill>
                <a:latin typeface="Helvetica 65 Medium"/>
                <a:cs typeface="Angsana New" pitchFamily="18" charset="-34"/>
              </a:defRPr>
            </a:lvl5pPr>
            <a:lvl6pPr marL="2514600" indent="-228600" defTabSz="954088"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54088"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54088"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54088"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6E8FEED6-751B-4EFA-8E13-ADC3CF970C5D}" type="slidenum">
              <a:rPr lang="en-US" sz="1400" b="0">
                <a:solidFill>
                  <a:schemeClr val="tx1"/>
                </a:solidFill>
                <a:latin typeface="Arial" pitchFamily="34" charset="0"/>
                <a:cs typeface="Arial" pitchFamily="34" charset="0"/>
              </a:rPr>
              <a:pPr algn="r" eaLnBrk="1" hangingPunct="1"/>
              <a:t>83</a:t>
            </a:fld>
            <a:endParaRPr lang="en-US" sz="1400" b="0">
              <a:solidFill>
                <a:schemeClr val="tx1"/>
              </a:solidFill>
              <a:latin typeface="Arial" pitchFamily="34" charset="0"/>
              <a:cs typeface="Arial" pitchFamily="34" charset="0"/>
            </a:endParaRPr>
          </a:p>
        </p:txBody>
      </p:sp>
      <p:sp>
        <p:nvSpPr>
          <p:cNvPr id="112643" name="Rectangle 2"/>
          <p:cNvSpPr>
            <a:spLocks noGrp="1" noRot="1" noChangeAspect="1" noChangeArrowheads="1" noTextEdit="1"/>
          </p:cNvSpPr>
          <p:nvPr>
            <p:ph type="sldImg"/>
          </p:nvPr>
        </p:nvSpPr>
        <p:spPr>
          <a:xfrm>
            <a:off x="1227138" y="457200"/>
            <a:ext cx="1303337" cy="977900"/>
          </a:xfrm>
          <a:ln/>
        </p:spPr>
      </p:sp>
      <p:sp>
        <p:nvSpPr>
          <p:cNvPr id="112644" name="Rectangle 3"/>
          <p:cNvSpPr>
            <a:spLocks noGrp="1" noChangeArrowheads="1"/>
          </p:cNvSpPr>
          <p:nvPr>
            <p:ph type="body" idx="1"/>
          </p:nvPr>
        </p:nvSpPr>
        <p:spPr>
          <a:xfrm>
            <a:off x="503238" y="1547813"/>
            <a:ext cx="9105900" cy="4803775"/>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lstStyle/>
          <a:p>
            <a:endParaRPr lang="th-TH" smtClean="0">
              <a:cs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txBox="1">
            <a:spLocks noGrp="1" noChangeArrowheads="1"/>
          </p:cNvSpPr>
          <p:nvPr/>
        </p:nvSpPr>
        <p:spPr bwMode="auto">
          <a:xfrm>
            <a:off x="5734050" y="6410325"/>
            <a:ext cx="4173538" cy="247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nchor="b"/>
          <a:lstStyle>
            <a:lvl1pPr defTabSz="954088" eaLnBrk="0" hangingPunct="0">
              <a:defRPr sz="2200" b="1">
                <a:solidFill>
                  <a:srgbClr val="309915"/>
                </a:solidFill>
                <a:latin typeface="Helvetica 65 Medium"/>
                <a:cs typeface="Angsana New" pitchFamily="18" charset="-34"/>
              </a:defRPr>
            </a:lvl1pPr>
            <a:lvl2pPr marL="742950" indent="-285750" defTabSz="954088" eaLnBrk="0" hangingPunct="0">
              <a:defRPr sz="2200" b="1">
                <a:solidFill>
                  <a:srgbClr val="309915"/>
                </a:solidFill>
                <a:latin typeface="Helvetica 65 Medium"/>
                <a:cs typeface="Angsana New" pitchFamily="18" charset="-34"/>
              </a:defRPr>
            </a:lvl2pPr>
            <a:lvl3pPr marL="1143000" indent="-228600" defTabSz="954088" eaLnBrk="0" hangingPunct="0">
              <a:defRPr sz="2200" b="1">
                <a:solidFill>
                  <a:srgbClr val="309915"/>
                </a:solidFill>
                <a:latin typeface="Helvetica 65 Medium"/>
                <a:cs typeface="Angsana New" pitchFamily="18" charset="-34"/>
              </a:defRPr>
            </a:lvl3pPr>
            <a:lvl4pPr marL="1600200" indent="-228600" defTabSz="954088" eaLnBrk="0" hangingPunct="0">
              <a:defRPr sz="2200" b="1">
                <a:solidFill>
                  <a:srgbClr val="309915"/>
                </a:solidFill>
                <a:latin typeface="Helvetica 65 Medium"/>
                <a:cs typeface="Angsana New" pitchFamily="18" charset="-34"/>
              </a:defRPr>
            </a:lvl4pPr>
            <a:lvl5pPr marL="2057400" indent="-228600" defTabSz="954088" eaLnBrk="0" hangingPunct="0">
              <a:defRPr sz="2200" b="1">
                <a:solidFill>
                  <a:srgbClr val="309915"/>
                </a:solidFill>
                <a:latin typeface="Helvetica 65 Medium"/>
                <a:cs typeface="Angsana New" pitchFamily="18" charset="-34"/>
              </a:defRPr>
            </a:lvl5pPr>
            <a:lvl6pPr marL="2514600" indent="-228600" defTabSz="954088"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54088"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54088"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54088"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FDCD1661-20E7-4AC8-8D8C-B2BB62C483B6}" type="slidenum">
              <a:rPr lang="en-US" sz="1400" b="0">
                <a:solidFill>
                  <a:schemeClr val="tx1"/>
                </a:solidFill>
                <a:latin typeface="Arial" pitchFamily="34" charset="0"/>
                <a:cs typeface="Arial" pitchFamily="34" charset="0"/>
              </a:rPr>
              <a:pPr algn="r" eaLnBrk="1" hangingPunct="1"/>
              <a:t>84</a:t>
            </a:fld>
            <a:endParaRPr lang="en-US" sz="1400" b="0">
              <a:solidFill>
                <a:schemeClr val="tx1"/>
              </a:solidFill>
              <a:latin typeface="Arial" pitchFamily="34" charset="0"/>
              <a:cs typeface="Arial" pitchFamily="34" charset="0"/>
            </a:endParaRPr>
          </a:p>
        </p:txBody>
      </p:sp>
      <p:sp>
        <p:nvSpPr>
          <p:cNvPr id="113667" name="Rectangle 2"/>
          <p:cNvSpPr>
            <a:spLocks noGrp="1" noRot="1" noChangeAspect="1" noChangeArrowheads="1" noTextEdit="1"/>
          </p:cNvSpPr>
          <p:nvPr>
            <p:ph type="sldImg"/>
          </p:nvPr>
        </p:nvSpPr>
        <p:spPr>
          <a:xfrm>
            <a:off x="1227138" y="457200"/>
            <a:ext cx="1303337" cy="977900"/>
          </a:xfrm>
          <a:ln/>
        </p:spPr>
      </p:sp>
      <p:sp>
        <p:nvSpPr>
          <p:cNvPr id="113668" name="Rectangle 3"/>
          <p:cNvSpPr>
            <a:spLocks noGrp="1" noChangeArrowheads="1"/>
          </p:cNvSpPr>
          <p:nvPr>
            <p:ph type="body" idx="1"/>
          </p:nvPr>
        </p:nvSpPr>
        <p:spPr>
          <a:xfrm>
            <a:off x="503238" y="1547813"/>
            <a:ext cx="9105900" cy="4803775"/>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lstStyle/>
          <a:p>
            <a:endParaRPr lang="th-TH" smtClean="0">
              <a:cs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txBox="1">
            <a:spLocks noGrp="1" noChangeArrowheads="1"/>
          </p:cNvSpPr>
          <p:nvPr/>
        </p:nvSpPr>
        <p:spPr bwMode="auto">
          <a:xfrm>
            <a:off x="5734050" y="6410325"/>
            <a:ext cx="4173538" cy="247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nchor="b"/>
          <a:lstStyle>
            <a:lvl1pPr defTabSz="954088" eaLnBrk="0" hangingPunct="0">
              <a:defRPr sz="2200" b="1">
                <a:solidFill>
                  <a:srgbClr val="309915"/>
                </a:solidFill>
                <a:latin typeface="Helvetica 65 Medium"/>
                <a:cs typeface="Angsana New" pitchFamily="18" charset="-34"/>
              </a:defRPr>
            </a:lvl1pPr>
            <a:lvl2pPr marL="742950" indent="-285750" defTabSz="954088" eaLnBrk="0" hangingPunct="0">
              <a:defRPr sz="2200" b="1">
                <a:solidFill>
                  <a:srgbClr val="309915"/>
                </a:solidFill>
                <a:latin typeface="Helvetica 65 Medium"/>
                <a:cs typeface="Angsana New" pitchFamily="18" charset="-34"/>
              </a:defRPr>
            </a:lvl2pPr>
            <a:lvl3pPr marL="1143000" indent="-228600" defTabSz="954088" eaLnBrk="0" hangingPunct="0">
              <a:defRPr sz="2200" b="1">
                <a:solidFill>
                  <a:srgbClr val="309915"/>
                </a:solidFill>
                <a:latin typeface="Helvetica 65 Medium"/>
                <a:cs typeface="Angsana New" pitchFamily="18" charset="-34"/>
              </a:defRPr>
            </a:lvl3pPr>
            <a:lvl4pPr marL="1600200" indent="-228600" defTabSz="954088" eaLnBrk="0" hangingPunct="0">
              <a:defRPr sz="2200" b="1">
                <a:solidFill>
                  <a:srgbClr val="309915"/>
                </a:solidFill>
                <a:latin typeface="Helvetica 65 Medium"/>
                <a:cs typeface="Angsana New" pitchFamily="18" charset="-34"/>
              </a:defRPr>
            </a:lvl4pPr>
            <a:lvl5pPr marL="2057400" indent="-228600" defTabSz="954088" eaLnBrk="0" hangingPunct="0">
              <a:defRPr sz="2200" b="1">
                <a:solidFill>
                  <a:srgbClr val="309915"/>
                </a:solidFill>
                <a:latin typeface="Helvetica 65 Medium"/>
                <a:cs typeface="Angsana New" pitchFamily="18" charset="-34"/>
              </a:defRPr>
            </a:lvl5pPr>
            <a:lvl6pPr marL="2514600" indent="-228600" defTabSz="954088"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54088"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54088"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54088"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1319BDF1-D7A8-4652-996C-9354F764531C}" type="slidenum">
              <a:rPr lang="en-US" sz="1400" b="0">
                <a:solidFill>
                  <a:schemeClr val="tx1"/>
                </a:solidFill>
                <a:latin typeface="Arial" pitchFamily="34" charset="0"/>
                <a:cs typeface="Arial" pitchFamily="34" charset="0"/>
              </a:rPr>
              <a:pPr algn="r" eaLnBrk="1" hangingPunct="1"/>
              <a:t>85</a:t>
            </a:fld>
            <a:endParaRPr lang="en-US" sz="1400" b="0">
              <a:solidFill>
                <a:schemeClr val="tx1"/>
              </a:solidFill>
              <a:latin typeface="Arial" pitchFamily="34" charset="0"/>
              <a:cs typeface="Arial" pitchFamily="34" charset="0"/>
            </a:endParaRPr>
          </a:p>
        </p:txBody>
      </p:sp>
      <p:sp>
        <p:nvSpPr>
          <p:cNvPr id="114691" name="Rectangle 2"/>
          <p:cNvSpPr>
            <a:spLocks noGrp="1" noRot="1" noChangeAspect="1" noChangeArrowheads="1" noTextEdit="1"/>
          </p:cNvSpPr>
          <p:nvPr>
            <p:ph type="sldImg"/>
          </p:nvPr>
        </p:nvSpPr>
        <p:spPr>
          <a:xfrm>
            <a:off x="1227138" y="457200"/>
            <a:ext cx="1303337" cy="977900"/>
          </a:xfrm>
          <a:ln/>
        </p:spPr>
      </p:sp>
      <p:sp>
        <p:nvSpPr>
          <p:cNvPr id="114692" name="Rectangle 3"/>
          <p:cNvSpPr>
            <a:spLocks noGrp="1" noChangeArrowheads="1"/>
          </p:cNvSpPr>
          <p:nvPr>
            <p:ph type="body" idx="1"/>
          </p:nvPr>
        </p:nvSpPr>
        <p:spPr>
          <a:xfrm>
            <a:off x="503238" y="1547813"/>
            <a:ext cx="9105900" cy="4803775"/>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lstStyle/>
          <a:p>
            <a:endParaRPr lang="th-TH" smtClean="0">
              <a:cs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txBox="1">
            <a:spLocks noGrp="1" noChangeArrowheads="1"/>
          </p:cNvSpPr>
          <p:nvPr/>
        </p:nvSpPr>
        <p:spPr bwMode="auto">
          <a:xfrm>
            <a:off x="5734050" y="6410325"/>
            <a:ext cx="4173538" cy="247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nchor="b"/>
          <a:lstStyle>
            <a:lvl1pPr defTabSz="954088" eaLnBrk="0" hangingPunct="0">
              <a:defRPr sz="2200" b="1">
                <a:solidFill>
                  <a:srgbClr val="309915"/>
                </a:solidFill>
                <a:latin typeface="Helvetica 65 Medium"/>
                <a:cs typeface="Angsana New" pitchFamily="18" charset="-34"/>
              </a:defRPr>
            </a:lvl1pPr>
            <a:lvl2pPr marL="742950" indent="-285750" defTabSz="954088" eaLnBrk="0" hangingPunct="0">
              <a:defRPr sz="2200" b="1">
                <a:solidFill>
                  <a:srgbClr val="309915"/>
                </a:solidFill>
                <a:latin typeface="Helvetica 65 Medium"/>
                <a:cs typeface="Angsana New" pitchFamily="18" charset="-34"/>
              </a:defRPr>
            </a:lvl2pPr>
            <a:lvl3pPr marL="1143000" indent="-228600" defTabSz="954088" eaLnBrk="0" hangingPunct="0">
              <a:defRPr sz="2200" b="1">
                <a:solidFill>
                  <a:srgbClr val="309915"/>
                </a:solidFill>
                <a:latin typeface="Helvetica 65 Medium"/>
                <a:cs typeface="Angsana New" pitchFamily="18" charset="-34"/>
              </a:defRPr>
            </a:lvl3pPr>
            <a:lvl4pPr marL="1600200" indent="-228600" defTabSz="954088" eaLnBrk="0" hangingPunct="0">
              <a:defRPr sz="2200" b="1">
                <a:solidFill>
                  <a:srgbClr val="309915"/>
                </a:solidFill>
                <a:latin typeface="Helvetica 65 Medium"/>
                <a:cs typeface="Angsana New" pitchFamily="18" charset="-34"/>
              </a:defRPr>
            </a:lvl4pPr>
            <a:lvl5pPr marL="2057400" indent="-228600" defTabSz="954088" eaLnBrk="0" hangingPunct="0">
              <a:defRPr sz="2200" b="1">
                <a:solidFill>
                  <a:srgbClr val="309915"/>
                </a:solidFill>
                <a:latin typeface="Helvetica 65 Medium"/>
                <a:cs typeface="Angsana New" pitchFamily="18" charset="-34"/>
              </a:defRPr>
            </a:lvl5pPr>
            <a:lvl6pPr marL="2514600" indent="-228600" defTabSz="954088"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54088"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54088"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54088"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FEA357E3-B0C3-4D91-98B4-D689CA243A73}" type="slidenum">
              <a:rPr lang="en-US" sz="1400" b="0">
                <a:solidFill>
                  <a:schemeClr val="tx1"/>
                </a:solidFill>
                <a:latin typeface="Arial" pitchFamily="34" charset="0"/>
                <a:cs typeface="Arial" pitchFamily="34" charset="0"/>
              </a:rPr>
              <a:pPr algn="r" eaLnBrk="1" hangingPunct="1"/>
              <a:t>87</a:t>
            </a:fld>
            <a:endParaRPr lang="en-US" sz="1400" b="0">
              <a:solidFill>
                <a:schemeClr val="tx1"/>
              </a:solidFill>
              <a:latin typeface="Arial" pitchFamily="34" charset="0"/>
              <a:cs typeface="Arial" pitchFamily="34" charset="0"/>
            </a:endParaRPr>
          </a:p>
        </p:txBody>
      </p:sp>
      <p:sp>
        <p:nvSpPr>
          <p:cNvPr id="115715" name="Rectangle 2"/>
          <p:cNvSpPr>
            <a:spLocks noGrp="1" noRot="1" noChangeAspect="1" noChangeArrowheads="1" noTextEdit="1"/>
          </p:cNvSpPr>
          <p:nvPr>
            <p:ph type="sldImg"/>
          </p:nvPr>
        </p:nvSpPr>
        <p:spPr>
          <a:xfrm>
            <a:off x="1227138" y="457200"/>
            <a:ext cx="1303337" cy="977900"/>
          </a:xfrm>
          <a:ln/>
        </p:spPr>
      </p:sp>
      <p:sp>
        <p:nvSpPr>
          <p:cNvPr id="115716" name="Rectangle 3"/>
          <p:cNvSpPr>
            <a:spLocks noGrp="1" noChangeArrowheads="1"/>
          </p:cNvSpPr>
          <p:nvPr>
            <p:ph type="body" idx="1"/>
          </p:nvPr>
        </p:nvSpPr>
        <p:spPr>
          <a:xfrm>
            <a:off x="503238" y="1547813"/>
            <a:ext cx="9105900" cy="4803775"/>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lstStyle/>
          <a:p>
            <a:endParaRPr lang="th-TH" smtClean="0">
              <a:cs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8"/>
          <p:cNvSpPr>
            <a:spLocks noGrp="1" noRot="1" noChangeAspect="1" noTextEdit="1"/>
          </p:cNvSpPr>
          <p:nvPr>
            <p:ph type="sldImg"/>
          </p:nvPr>
        </p:nvSpPr>
        <p:spPr>
          <a:xfrm>
            <a:off x="1300163" y="476250"/>
            <a:ext cx="1303337" cy="977900"/>
          </a:xfrm>
          <a:ln/>
        </p:spPr>
      </p:sp>
      <p:sp>
        <p:nvSpPr>
          <p:cNvPr id="116739" name="Slide Number Placeholder 5"/>
          <p:cNvSpPr txBox="1">
            <a:spLocks noGrp="1"/>
          </p:cNvSpPr>
          <p:nvPr/>
        </p:nvSpPr>
        <p:spPr bwMode="auto">
          <a:xfrm>
            <a:off x="5734050" y="6410325"/>
            <a:ext cx="4173538" cy="247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nchor="b"/>
          <a:lstStyle>
            <a:lvl1pPr defTabSz="954088" eaLnBrk="0" hangingPunct="0">
              <a:defRPr sz="2200" b="1">
                <a:solidFill>
                  <a:srgbClr val="309915"/>
                </a:solidFill>
                <a:latin typeface="Helvetica 65 Medium"/>
                <a:cs typeface="Angsana New" pitchFamily="18" charset="-34"/>
              </a:defRPr>
            </a:lvl1pPr>
            <a:lvl2pPr marL="742950" indent="-285750" defTabSz="954088" eaLnBrk="0" hangingPunct="0">
              <a:defRPr sz="2200" b="1">
                <a:solidFill>
                  <a:srgbClr val="309915"/>
                </a:solidFill>
                <a:latin typeface="Helvetica 65 Medium"/>
                <a:cs typeface="Angsana New" pitchFamily="18" charset="-34"/>
              </a:defRPr>
            </a:lvl2pPr>
            <a:lvl3pPr marL="1143000" indent="-228600" defTabSz="954088" eaLnBrk="0" hangingPunct="0">
              <a:defRPr sz="2200" b="1">
                <a:solidFill>
                  <a:srgbClr val="309915"/>
                </a:solidFill>
                <a:latin typeface="Helvetica 65 Medium"/>
                <a:cs typeface="Angsana New" pitchFamily="18" charset="-34"/>
              </a:defRPr>
            </a:lvl3pPr>
            <a:lvl4pPr marL="1600200" indent="-228600" defTabSz="954088" eaLnBrk="0" hangingPunct="0">
              <a:defRPr sz="2200" b="1">
                <a:solidFill>
                  <a:srgbClr val="309915"/>
                </a:solidFill>
                <a:latin typeface="Helvetica 65 Medium"/>
                <a:cs typeface="Angsana New" pitchFamily="18" charset="-34"/>
              </a:defRPr>
            </a:lvl4pPr>
            <a:lvl5pPr marL="2057400" indent="-228600" defTabSz="954088" eaLnBrk="0" hangingPunct="0">
              <a:defRPr sz="2200" b="1">
                <a:solidFill>
                  <a:srgbClr val="309915"/>
                </a:solidFill>
                <a:latin typeface="Helvetica 65 Medium"/>
                <a:cs typeface="Angsana New" pitchFamily="18" charset="-34"/>
              </a:defRPr>
            </a:lvl5pPr>
            <a:lvl6pPr marL="2514600" indent="-228600" defTabSz="954088"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54088"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54088"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54088"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r>
              <a:rPr lang="en-US" sz="1400" b="0">
                <a:solidFill>
                  <a:schemeClr val="tx1"/>
                </a:solidFill>
                <a:latin typeface="Arial" pitchFamily="34" charset="0"/>
                <a:cs typeface="Arial" pitchFamily="34" charset="0"/>
              </a:rPr>
              <a:t>Page </a:t>
            </a:r>
            <a:fld id="{CA6175EE-6E76-4112-8177-CEDB2C735EC6}" type="slidenum">
              <a:rPr lang="en-US" sz="1400" b="0">
                <a:solidFill>
                  <a:schemeClr val="tx1"/>
                </a:solidFill>
                <a:latin typeface="Arial" pitchFamily="34" charset="0"/>
                <a:cs typeface="Arial" pitchFamily="34" charset="0"/>
              </a:rPr>
              <a:pPr algn="r" eaLnBrk="1" hangingPunct="1"/>
              <a:t>88</a:t>
            </a:fld>
            <a:endParaRPr lang="en-US" sz="1400" b="0">
              <a:solidFill>
                <a:schemeClr val="tx1"/>
              </a:solidFill>
              <a:latin typeface="Arial" pitchFamily="34" charset="0"/>
              <a:cs typeface="Arial" pitchFamily="34" charset="0"/>
            </a:endParaRPr>
          </a:p>
        </p:txBody>
      </p:sp>
      <p:sp>
        <p:nvSpPr>
          <p:cNvPr id="116740" name="Footer Placeholder 6"/>
          <p:cNvSpPr txBox="1">
            <a:spLocks noGrp="1"/>
          </p:cNvSpPr>
          <p:nvPr/>
        </p:nvSpPr>
        <p:spPr bwMode="auto">
          <a:xfrm>
            <a:off x="0" y="6410325"/>
            <a:ext cx="4176713" cy="220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nchor="b"/>
          <a:lstStyle>
            <a:lvl1pPr defTabSz="954088" eaLnBrk="0" hangingPunct="0">
              <a:defRPr sz="2200" b="1">
                <a:solidFill>
                  <a:srgbClr val="309915"/>
                </a:solidFill>
                <a:latin typeface="Helvetica 65 Medium"/>
                <a:cs typeface="Angsana New" pitchFamily="18" charset="-34"/>
              </a:defRPr>
            </a:lvl1pPr>
            <a:lvl2pPr marL="742950" indent="-285750" defTabSz="954088" eaLnBrk="0" hangingPunct="0">
              <a:defRPr sz="2200" b="1">
                <a:solidFill>
                  <a:srgbClr val="309915"/>
                </a:solidFill>
                <a:latin typeface="Helvetica 65 Medium"/>
                <a:cs typeface="Angsana New" pitchFamily="18" charset="-34"/>
              </a:defRPr>
            </a:lvl2pPr>
            <a:lvl3pPr marL="1143000" indent="-228600" defTabSz="954088" eaLnBrk="0" hangingPunct="0">
              <a:defRPr sz="2200" b="1">
                <a:solidFill>
                  <a:srgbClr val="309915"/>
                </a:solidFill>
                <a:latin typeface="Helvetica 65 Medium"/>
                <a:cs typeface="Angsana New" pitchFamily="18" charset="-34"/>
              </a:defRPr>
            </a:lvl3pPr>
            <a:lvl4pPr marL="1600200" indent="-228600" defTabSz="954088" eaLnBrk="0" hangingPunct="0">
              <a:defRPr sz="2200" b="1">
                <a:solidFill>
                  <a:srgbClr val="309915"/>
                </a:solidFill>
                <a:latin typeface="Helvetica 65 Medium"/>
                <a:cs typeface="Angsana New" pitchFamily="18" charset="-34"/>
              </a:defRPr>
            </a:lvl4pPr>
            <a:lvl5pPr marL="2057400" indent="-228600" defTabSz="954088" eaLnBrk="0" hangingPunct="0">
              <a:defRPr sz="2200" b="1">
                <a:solidFill>
                  <a:srgbClr val="309915"/>
                </a:solidFill>
                <a:latin typeface="Helvetica 65 Medium"/>
                <a:cs typeface="Angsana New" pitchFamily="18" charset="-34"/>
              </a:defRPr>
            </a:lvl5pPr>
            <a:lvl6pPr marL="2514600" indent="-228600" defTabSz="954088"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54088"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54088"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54088"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r>
              <a:rPr lang="en-US" sz="1000" b="0">
                <a:solidFill>
                  <a:srgbClr val="005D9A"/>
                </a:solidFill>
                <a:latin typeface="Arial" pitchFamily="34" charset="0"/>
                <a:cs typeface="Arial" pitchFamily="34" charset="0"/>
              </a:rPr>
              <a:t>Copyright © 2011 by Standard Chartered Bank</a:t>
            </a:r>
            <a:endParaRPr lang="en-US" sz="1400" b="0">
              <a:solidFill>
                <a:srgbClr val="005D9A"/>
              </a:solidFill>
              <a:latin typeface="Arial" pitchFamily="34" charset="0"/>
              <a:cs typeface="Arial" pitchFamily="34" charset="0"/>
            </a:endParaRPr>
          </a:p>
        </p:txBody>
      </p:sp>
      <p:sp>
        <p:nvSpPr>
          <p:cNvPr id="116741" name="Rectangle 3"/>
          <p:cNvSpPr>
            <a:spLocks noGrp="1" noChangeArrowheads="1"/>
          </p:cNvSpPr>
          <p:nvPr>
            <p:ph type="body" idx="3"/>
          </p:nvPr>
        </p:nvSpPr>
        <p:spPr>
          <a:xfrm>
            <a:off x="536575" y="1554163"/>
            <a:ext cx="9058275" cy="4783137"/>
          </a:xfrm>
          <a:solidFill>
            <a:srgbClr val="EFEFFF"/>
          </a:solidFill>
          <a:ln/>
          <a:extLs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lstStyle/>
          <a:p>
            <a:r>
              <a:rPr lang="en-GB" smtClean="0">
                <a:cs typeface="Arial" pitchFamily="34" charset="0"/>
              </a:rPr>
              <a:t>KEY POINTS TO STRESS:</a:t>
            </a:r>
          </a:p>
          <a:p>
            <a:pPr marL="284163" lvl="1" indent="-198438"/>
            <a:r>
              <a:rPr lang="en-GB" smtClean="0">
                <a:cs typeface="Arial" pitchFamily="34" charset="0"/>
              </a:rPr>
              <a:t>Explain the role of ALM clearing in liquidity management:</a:t>
            </a:r>
          </a:p>
          <a:p>
            <a:pPr marL="581025" lvl="2" indent="-198438"/>
            <a:r>
              <a:rPr lang="en-GB" smtClean="0">
                <a:cs typeface="Arial" pitchFamily="34" charset="0"/>
              </a:rPr>
              <a:t>ALM is the clearing house through which liquidity runs in and out.</a:t>
            </a:r>
          </a:p>
          <a:p>
            <a:pPr marL="581025" lvl="2" indent="-198438"/>
            <a:r>
              <a:rPr lang="en-US" smtClean="0">
                <a:cs typeface="Arial" pitchFamily="34" charset="0"/>
              </a:rPr>
              <a:t>The Bank looks at the liquidity profile of the products and assesses whether they are sticky money - </a:t>
            </a:r>
            <a:r>
              <a:rPr lang="en-GB" smtClean="0">
                <a:cs typeface="Arial" pitchFamily="34" charset="0"/>
              </a:rPr>
              <a:t>and assigns a value to that liquidity before it hits ALM</a:t>
            </a:r>
            <a:r>
              <a:rPr lang="en-US" smtClean="0">
                <a:cs typeface="Arial" pitchFamily="34" charset="0"/>
              </a:rPr>
              <a:t>. We then use that sticky money to back term loans.</a:t>
            </a:r>
          </a:p>
          <a:p>
            <a:pPr marL="581025" lvl="2" indent="-198438"/>
            <a:r>
              <a:rPr lang="en-US" smtClean="0">
                <a:cs typeface="Arial" pitchFamily="34" charset="0"/>
              </a:rPr>
              <a:t>This “maturity transformation”, the assessment of the stickiness, is done by Group Treasury.</a:t>
            </a:r>
          </a:p>
          <a:p>
            <a:pPr marL="581025" lvl="2" indent="-198438">
              <a:buClr>
                <a:srgbClr val="00984A"/>
              </a:buClr>
            </a:pPr>
            <a:r>
              <a:rPr lang="en-US" b="1" smtClean="0">
                <a:cs typeface="Arial" pitchFamily="34" charset="0"/>
              </a:rPr>
              <a:t>Service Provider </a:t>
            </a:r>
          </a:p>
          <a:p>
            <a:pPr marL="581025" lvl="2" indent="-198438">
              <a:buClr>
                <a:srgbClr val="00984A"/>
              </a:buClr>
            </a:pPr>
            <a:r>
              <a:rPr lang="en-GB" smtClean="0">
                <a:cs typeface="Arial" pitchFamily="34" charset="0"/>
              </a:rPr>
              <a:t>To manage the mismatch and risks (liquidity &amp; interest rates) of the Group’s banking book</a:t>
            </a:r>
          </a:p>
          <a:p>
            <a:pPr marL="581025" lvl="2" indent="-198438">
              <a:buClr>
                <a:srgbClr val="00984A"/>
              </a:buClr>
            </a:pPr>
            <a:r>
              <a:rPr lang="en-US" smtClean="0">
                <a:cs typeface="Arial" pitchFamily="34" charset="0"/>
              </a:rPr>
              <a:t>Make the balance sheets balance – ALM receives them in a range of currencies and tenors</a:t>
            </a:r>
          </a:p>
          <a:p>
            <a:pPr marL="581025" lvl="2" indent="-198438">
              <a:buClr>
                <a:srgbClr val="00984A"/>
              </a:buClr>
            </a:pPr>
            <a:r>
              <a:rPr lang="en-US" smtClean="0">
                <a:cs typeface="Arial" pitchFamily="34" charset="0"/>
              </a:rPr>
              <a:t>Warehouse surfeit/standby liquidity for asset funding</a:t>
            </a:r>
          </a:p>
          <a:p>
            <a:pPr marL="581025" lvl="2" indent="-198438">
              <a:buClr>
                <a:srgbClr val="00984A"/>
              </a:buClr>
            </a:pPr>
            <a:r>
              <a:rPr lang="en-US" smtClean="0">
                <a:cs typeface="Arial" pitchFamily="34" charset="0"/>
              </a:rPr>
              <a:t>Advise ALCO on liquidity conditions and balance sheet matters</a:t>
            </a:r>
            <a:endParaRPr lang="en-GB" smtClean="0">
              <a:cs typeface="Arial" pitchFamily="34" charset="0"/>
            </a:endParaRPr>
          </a:p>
          <a:p>
            <a:pPr marL="581025" lvl="2" indent="-198438">
              <a:buClr>
                <a:srgbClr val="00984A"/>
              </a:buClr>
            </a:pPr>
            <a:r>
              <a:rPr lang="en-US" smtClean="0">
                <a:cs typeface="Arial" pitchFamily="34" charset="0"/>
              </a:rPr>
              <a:t>To prudently manage the Group’s liquidity and regulatory statutory reserves portfolio</a:t>
            </a:r>
          </a:p>
          <a:p>
            <a:pPr marL="581025" lvl="2" indent="-198438">
              <a:buClr>
                <a:srgbClr val="00984A"/>
              </a:buClr>
            </a:pPr>
            <a:r>
              <a:rPr lang="en-US" smtClean="0">
                <a:cs typeface="Arial" pitchFamily="34" charset="0"/>
              </a:rPr>
              <a:t>Ensure stress tests are met - FSA, local regulators and internal tests</a:t>
            </a:r>
          </a:p>
          <a:p>
            <a:pPr marL="581025" lvl="2" indent="-198438">
              <a:buClr>
                <a:srgbClr val="00984A"/>
              </a:buClr>
            </a:pPr>
            <a:r>
              <a:rPr lang="en-US" smtClean="0">
                <a:cs typeface="Arial" pitchFamily="34" charset="0"/>
              </a:rPr>
              <a:t>To price money correctly based on supply and demand (ITP/ FTP)</a:t>
            </a:r>
          </a:p>
          <a:p>
            <a:pPr>
              <a:buClr>
                <a:srgbClr val="00984A"/>
              </a:buClr>
            </a:pPr>
            <a:r>
              <a:rPr lang="en-US" smtClean="0">
                <a:cs typeface="Arial" pitchFamily="34" charset="0"/>
              </a:rPr>
              <a:t>Liquidity Provider</a:t>
            </a:r>
            <a:endParaRPr lang="en-GB" smtClean="0">
              <a:cs typeface="Arial" pitchFamily="34" charset="0"/>
            </a:endParaRPr>
          </a:p>
          <a:p>
            <a:pPr marL="581025" lvl="2" indent="-198438">
              <a:buClr>
                <a:srgbClr val="00984A"/>
              </a:buClr>
            </a:pPr>
            <a:r>
              <a:rPr lang="en-US" smtClean="0">
                <a:cs typeface="Arial" pitchFamily="34" charset="0"/>
              </a:rPr>
              <a:t>To raise and deploy funds in the wholesale and interbank market – secured and unsecured </a:t>
            </a:r>
          </a:p>
          <a:p>
            <a:pPr>
              <a:buClr>
                <a:srgbClr val="00984A"/>
              </a:buClr>
            </a:pPr>
            <a:r>
              <a:rPr lang="en-US" smtClean="0">
                <a:cs typeface="Arial" pitchFamily="34" charset="0"/>
              </a:rPr>
              <a:t>Investment Manager</a:t>
            </a:r>
            <a:endParaRPr lang="en-GB" smtClean="0">
              <a:cs typeface="Arial" pitchFamily="34" charset="0"/>
            </a:endParaRPr>
          </a:p>
          <a:p>
            <a:pPr marL="581025" lvl="2" indent="-198438">
              <a:buClr>
                <a:srgbClr val="00984A"/>
              </a:buClr>
            </a:pPr>
            <a:r>
              <a:rPr lang="en-US" smtClean="0">
                <a:cs typeface="Arial" pitchFamily="34" charset="0"/>
              </a:rPr>
              <a:t>To generate P&amp;L by expressing views around risks in the banking book</a:t>
            </a:r>
          </a:p>
          <a:p>
            <a:pPr marL="581025" lvl="2" indent="-198438">
              <a:buClr>
                <a:srgbClr val="00984A"/>
              </a:buClr>
            </a:pPr>
            <a:r>
              <a:rPr lang="en-US" smtClean="0">
                <a:cs typeface="Arial" pitchFamily="34" charset="0"/>
              </a:rPr>
              <a:t> Manage duration mismatch </a:t>
            </a:r>
          </a:p>
          <a:p>
            <a:pPr marL="581025" lvl="2" indent="-198438">
              <a:buClr>
                <a:srgbClr val="00984A"/>
              </a:buClr>
            </a:pPr>
            <a:r>
              <a:rPr lang="en-US" smtClean="0">
                <a:cs typeface="Arial" pitchFamily="34" charset="0"/>
              </a:rPr>
              <a:t> Proactively Hedge Interest rate risk and manage credit risk</a:t>
            </a:r>
          </a:p>
          <a:p>
            <a:pPr marL="581025" lvl="2" indent="-198438">
              <a:buClr>
                <a:srgbClr val="00984A"/>
              </a:buClr>
            </a:pPr>
            <a:r>
              <a:rPr lang="en-US" smtClean="0">
                <a:cs typeface="Arial" pitchFamily="34" charset="0"/>
              </a:rPr>
              <a:t> Currency switching to capture specific opportunities</a:t>
            </a:r>
          </a:p>
          <a:p>
            <a:pPr marL="581025" lvl="2" indent="-198438">
              <a:buClr>
                <a:srgbClr val="00984A"/>
              </a:buClr>
            </a:pPr>
            <a:r>
              <a:rPr lang="en-US" smtClean="0">
                <a:cs typeface="Arial" pitchFamily="34" charset="0"/>
              </a:rPr>
              <a:t> Invest surplus funds – actively manage portfolio</a:t>
            </a:r>
          </a:p>
          <a:p>
            <a:pPr marL="581025" lvl="2" indent="-198438">
              <a:buClr>
                <a:srgbClr val="00984A"/>
              </a:buClr>
            </a:pPr>
            <a:endParaRPr lang="en-US" smtClean="0">
              <a:cs typeface="Arial" pitchFamily="34" charset="0"/>
            </a:endParaRPr>
          </a:p>
        </p:txBody>
      </p:sp>
      <p:sp>
        <p:nvSpPr>
          <p:cNvPr id="7" name="Text Box 4"/>
          <p:cNvSpPr txBox="1">
            <a:spLocks noChangeArrowheads="1"/>
          </p:cNvSpPr>
          <p:nvPr/>
        </p:nvSpPr>
        <p:spPr bwMode="auto">
          <a:xfrm>
            <a:off x="3582988" y="466725"/>
            <a:ext cx="6011862" cy="303213"/>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92063" tIns="46032" rIns="92063" bIns="46032">
            <a:spAutoFit/>
          </a:bodyPr>
          <a:lstStyle/>
          <a:p>
            <a:pPr defTabSz="920409">
              <a:spcBef>
                <a:spcPts val="193"/>
              </a:spcBef>
              <a:spcAft>
                <a:spcPts val="193"/>
              </a:spcAft>
              <a:defRPr/>
            </a:pPr>
            <a:r>
              <a:rPr lang="en-US" sz="1000" dirty="0">
                <a:solidFill>
                  <a:schemeClr val="tx1"/>
                </a:solidFill>
                <a:latin typeface="Trebuchet MS" pitchFamily="34" charset="0"/>
                <a:cs typeface="+mn-cs"/>
              </a:rPr>
              <a:t>Sequence: 6 of 17</a:t>
            </a:r>
          </a:p>
          <a:p>
            <a:pPr defTabSz="920409">
              <a:spcBef>
                <a:spcPts val="193"/>
              </a:spcBef>
              <a:spcAft>
                <a:spcPts val="193"/>
              </a:spcAft>
              <a:defRPr/>
            </a:pPr>
            <a:r>
              <a:rPr lang="en-US" sz="1000" dirty="0">
                <a:solidFill>
                  <a:schemeClr val="tx1"/>
                </a:solidFill>
                <a:latin typeface="Trebuchet MS" pitchFamily="34" charset="0"/>
                <a:cs typeface="+mn-cs"/>
              </a:rPr>
              <a:t>Intent: Discuss the role of ALM in Liquidity Management</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8"/>
          <p:cNvSpPr>
            <a:spLocks noGrp="1" noRot="1" noChangeAspect="1" noTextEdit="1"/>
          </p:cNvSpPr>
          <p:nvPr>
            <p:ph type="sldImg"/>
          </p:nvPr>
        </p:nvSpPr>
        <p:spPr>
          <a:xfrm>
            <a:off x="1300163" y="476250"/>
            <a:ext cx="1303337" cy="977900"/>
          </a:xfrm>
          <a:ln/>
        </p:spPr>
      </p:sp>
      <p:sp>
        <p:nvSpPr>
          <p:cNvPr id="117763" name="Slide Number Placeholder 5"/>
          <p:cNvSpPr txBox="1">
            <a:spLocks noGrp="1"/>
          </p:cNvSpPr>
          <p:nvPr/>
        </p:nvSpPr>
        <p:spPr bwMode="auto">
          <a:xfrm>
            <a:off x="5734050" y="6410325"/>
            <a:ext cx="4173538" cy="247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nchor="b"/>
          <a:lstStyle>
            <a:lvl1pPr defTabSz="954088" eaLnBrk="0" hangingPunct="0">
              <a:defRPr sz="2200" b="1">
                <a:solidFill>
                  <a:srgbClr val="309915"/>
                </a:solidFill>
                <a:latin typeface="Helvetica 65 Medium"/>
                <a:cs typeface="Angsana New" pitchFamily="18" charset="-34"/>
              </a:defRPr>
            </a:lvl1pPr>
            <a:lvl2pPr marL="742950" indent="-285750" defTabSz="954088" eaLnBrk="0" hangingPunct="0">
              <a:defRPr sz="2200" b="1">
                <a:solidFill>
                  <a:srgbClr val="309915"/>
                </a:solidFill>
                <a:latin typeface="Helvetica 65 Medium"/>
                <a:cs typeface="Angsana New" pitchFamily="18" charset="-34"/>
              </a:defRPr>
            </a:lvl2pPr>
            <a:lvl3pPr marL="1143000" indent="-228600" defTabSz="954088" eaLnBrk="0" hangingPunct="0">
              <a:defRPr sz="2200" b="1">
                <a:solidFill>
                  <a:srgbClr val="309915"/>
                </a:solidFill>
                <a:latin typeface="Helvetica 65 Medium"/>
                <a:cs typeface="Angsana New" pitchFamily="18" charset="-34"/>
              </a:defRPr>
            </a:lvl3pPr>
            <a:lvl4pPr marL="1600200" indent="-228600" defTabSz="954088" eaLnBrk="0" hangingPunct="0">
              <a:defRPr sz="2200" b="1">
                <a:solidFill>
                  <a:srgbClr val="309915"/>
                </a:solidFill>
                <a:latin typeface="Helvetica 65 Medium"/>
                <a:cs typeface="Angsana New" pitchFamily="18" charset="-34"/>
              </a:defRPr>
            </a:lvl4pPr>
            <a:lvl5pPr marL="2057400" indent="-228600" defTabSz="954088" eaLnBrk="0" hangingPunct="0">
              <a:defRPr sz="2200" b="1">
                <a:solidFill>
                  <a:srgbClr val="309915"/>
                </a:solidFill>
                <a:latin typeface="Helvetica 65 Medium"/>
                <a:cs typeface="Angsana New" pitchFamily="18" charset="-34"/>
              </a:defRPr>
            </a:lvl5pPr>
            <a:lvl6pPr marL="2514600" indent="-228600" defTabSz="954088"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54088"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54088"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54088"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r>
              <a:rPr lang="en-US" sz="1400" b="0">
                <a:solidFill>
                  <a:schemeClr val="tx1"/>
                </a:solidFill>
                <a:latin typeface="Arial" pitchFamily="34" charset="0"/>
                <a:cs typeface="Arial" pitchFamily="34" charset="0"/>
              </a:rPr>
              <a:t>Page </a:t>
            </a:r>
            <a:fld id="{3FBA287C-9226-4820-A805-6A381E3621FC}" type="slidenum">
              <a:rPr lang="en-US" sz="1400" b="0">
                <a:solidFill>
                  <a:schemeClr val="tx1"/>
                </a:solidFill>
                <a:latin typeface="Arial" pitchFamily="34" charset="0"/>
                <a:cs typeface="Arial" pitchFamily="34" charset="0"/>
              </a:rPr>
              <a:pPr algn="r" eaLnBrk="1" hangingPunct="1"/>
              <a:t>89</a:t>
            </a:fld>
            <a:endParaRPr lang="en-US" sz="1400" b="0">
              <a:solidFill>
                <a:schemeClr val="tx1"/>
              </a:solidFill>
              <a:latin typeface="Arial" pitchFamily="34" charset="0"/>
              <a:cs typeface="Arial" pitchFamily="34" charset="0"/>
            </a:endParaRPr>
          </a:p>
        </p:txBody>
      </p:sp>
      <p:sp>
        <p:nvSpPr>
          <p:cNvPr id="117764" name="Footer Placeholder 6"/>
          <p:cNvSpPr txBox="1">
            <a:spLocks noGrp="1"/>
          </p:cNvSpPr>
          <p:nvPr/>
        </p:nvSpPr>
        <p:spPr bwMode="auto">
          <a:xfrm>
            <a:off x="0" y="6410325"/>
            <a:ext cx="4176713" cy="220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nchor="b"/>
          <a:lstStyle>
            <a:lvl1pPr defTabSz="954088" eaLnBrk="0" hangingPunct="0">
              <a:defRPr sz="2200" b="1">
                <a:solidFill>
                  <a:srgbClr val="309915"/>
                </a:solidFill>
                <a:latin typeface="Helvetica 65 Medium"/>
                <a:cs typeface="Angsana New" pitchFamily="18" charset="-34"/>
              </a:defRPr>
            </a:lvl1pPr>
            <a:lvl2pPr marL="742950" indent="-285750" defTabSz="954088" eaLnBrk="0" hangingPunct="0">
              <a:defRPr sz="2200" b="1">
                <a:solidFill>
                  <a:srgbClr val="309915"/>
                </a:solidFill>
                <a:latin typeface="Helvetica 65 Medium"/>
                <a:cs typeface="Angsana New" pitchFamily="18" charset="-34"/>
              </a:defRPr>
            </a:lvl2pPr>
            <a:lvl3pPr marL="1143000" indent="-228600" defTabSz="954088" eaLnBrk="0" hangingPunct="0">
              <a:defRPr sz="2200" b="1">
                <a:solidFill>
                  <a:srgbClr val="309915"/>
                </a:solidFill>
                <a:latin typeface="Helvetica 65 Medium"/>
                <a:cs typeface="Angsana New" pitchFamily="18" charset="-34"/>
              </a:defRPr>
            </a:lvl3pPr>
            <a:lvl4pPr marL="1600200" indent="-228600" defTabSz="954088" eaLnBrk="0" hangingPunct="0">
              <a:defRPr sz="2200" b="1">
                <a:solidFill>
                  <a:srgbClr val="309915"/>
                </a:solidFill>
                <a:latin typeface="Helvetica 65 Medium"/>
                <a:cs typeface="Angsana New" pitchFamily="18" charset="-34"/>
              </a:defRPr>
            </a:lvl4pPr>
            <a:lvl5pPr marL="2057400" indent="-228600" defTabSz="954088" eaLnBrk="0" hangingPunct="0">
              <a:defRPr sz="2200" b="1">
                <a:solidFill>
                  <a:srgbClr val="309915"/>
                </a:solidFill>
                <a:latin typeface="Helvetica 65 Medium"/>
                <a:cs typeface="Angsana New" pitchFamily="18" charset="-34"/>
              </a:defRPr>
            </a:lvl5pPr>
            <a:lvl6pPr marL="2514600" indent="-228600" defTabSz="954088"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54088"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54088"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54088"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r>
              <a:rPr lang="en-US" sz="1000" b="0">
                <a:solidFill>
                  <a:srgbClr val="005D9A"/>
                </a:solidFill>
                <a:latin typeface="Arial" pitchFamily="34" charset="0"/>
                <a:cs typeface="Arial" pitchFamily="34" charset="0"/>
              </a:rPr>
              <a:t>Copyright © 2011 by Standard Chartered Bank</a:t>
            </a:r>
            <a:endParaRPr lang="en-US" sz="1400" b="0">
              <a:solidFill>
                <a:srgbClr val="005D9A"/>
              </a:solidFill>
              <a:latin typeface="Arial" pitchFamily="34" charset="0"/>
              <a:cs typeface="Arial" pitchFamily="34" charset="0"/>
            </a:endParaRPr>
          </a:p>
        </p:txBody>
      </p:sp>
      <p:sp>
        <p:nvSpPr>
          <p:cNvPr id="117765" name="Rectangle 3"/>
          <p:cNvSpPr>
            <a:spLocks noGrp="1" noChangeArrowheads="1"/>
          </p:cNvSpPr>
          <p:nvPr>
            <p:ph type="body" idx="3"/>
          </p:nvPr>
        </p:nvSpPr>
        <p:spPr>
          <a:xfrm>
            <a:off x="536575" y="1554163"/>
            <a:ext cx="9058275" cy="4783137"/>
          </a:xfrm>
          <a:solidFill>
            <a:srgbClr val="EFEFFF"/>
          </a:solidFill>
          <a:ln/>
          <a:extLs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lstStyle/>
          <a:p>
            <a:r>
              <a:rPr lang="en-GB" smtClean="0">
                <a:cs typeface="Arial" pitchFamily="34" charset="0"/>
              </a:rPr>
              <a:t>KEY POINTS TO STRESS:</a:t>
            </a:r>
          </a:p>
          <a:p>
            <a:pPr marL="284163" lvl="1" indent="-198438"/>
            <a:r>
              <a:rPr lang="en-GB" smtClean="0">
                <a:cs typeface="Arial" pitchFamily="34" charset="0"/>
              </a:rPr>
              <a:t>Explain the role of ALM clearing in liquidity management:</a:t>
            </a:r>
          </a:p>
          <a:p>
            <a:pPr marL="581025" lvl="2" indent="-198438"/>
            <a:r>
              <a:rPr lang="en-GB" smtClean="0">
                <a:cs typeface="Arial" pitchFamily="34" charset="0"/>
              </a:rPr>
              <a:t>ALM is the clearing house through which liquidity runs in and out.</a:t>
            </a:r>
          </a:p>
          <a:p>
            <a:pPr marL="581025" lvl="2" indent="-198438"/>
            <a:r>
              <a:rPr lang="en-US" smtClean="0">
                <a:cs typeface="Arial" pitchFamily="34" charset="0"/>
              </a:rPr>
              <a:t>The Bank looks at the liquidity profile of the products and assesses whether they are sticky money - </a:t>
            </a:r>
            <a:r>
              <a:rPr lang="en-GB" smtClean="0">
                <a:cs typeface="Arial" pitchFamily="34" charset="0"/>
              </a:rPr>
              <a:t>and assigns a value to that liquidity before it hits ALM</a:t>
            </a:r>
            <a:r>
              <a:rPr lang="en-US" smtClean="0">
                <a:cs typeface="Arial" pitchFamily="34" charset="0"/>
              </a:rPr>
              <a:t>. We then use that sticky money to back term loans.</a:t>
            </a:r>
          </a:p>
          <a:p>
            <a:pPr marL="581025" lvl="2" indent="-198438"/>
            <a:r>
              <a:rPr lang="en-US" smtClean="0">
                <a:cs typeface="Arial" pitchFamily="34" charset="0"/>
              </a:rPr>
              <a:t>This “maturity transformation”, the assessment of the stickiness, is done by Group Treasury.</a:t>
            </a:r>
          </a:p>
          <a:p>
            <a:pPr marL="581025" lvl="2" indent="-198438">
              <a:buClr>
                <a:srgbClr val="00984A"/>
              </a:buClr>
            </a:pPr>
            <a:r>
              <a:rPr lang="en-US" b="1" smtClean="0">
                <a:cs typeface="Arial" pitchFamily="34" charset="0"/>
              </a:rPr>
              <a:t>Service Provider </a:t>
            </a:r>
          </a:p>
          <a:p>
            <a:pPr marL="581025" lvl="2" indent="-198438">
              <a:buClr>
                <a:srgbClr val="00984A"/>
              </a:buClr>
            </a:pPr>
            <a:r>
              <a:rPr lang="en-GB" smtClean="0">
                <a:cs typeface="Arial" pitchFamily="34" charset="0"/>
              </a:rPr>
              <a:t>To manage the mismatch and risks (liquidity &amp; interest rates) of the Group’s banking book</a:t>
            </a:r>
          </a:p>
          <a:p>
            <a:pPr marL="581025" lvl="2" indent="-198438">
              <a:buClr>
                <a:srgbClr val="00984A"/>
              </a:buClr>
            </a:pPr>
            <a:r>
              <a:rPr lang="en-US" smtClean="0">
                <a:cs typeface="Arial" pitchFamily="34" charset="0"/>
              </a:rPr>
              <a:t>Make the balance sheets balance – ALM receives them in a range of currencies and tenors</a:t>
            </a:r>
          </a:p>
          <a:p>
            <a:pPr marL="581025" lvl="2" indent="-198438">
              <a:buClr>
                <a:srgbClr val="00984A"/>
              </a:buClr>
            </a:pPr>
            <a:r>
              <a:rPr lang="en-US" smtClean="0">
                <a:cs typeface="Arial" pitchFamily="34" charset="0"/>
              </a:rPr>
              <a:t>Warehouse surfeit/standby liquidity for asset funding</a:t>
            </a:r>
          </a:p>
          <a:p>
            <a:pPr marL="581025" lvl="2" indent="-198438">
              <a:buClr>
                <a:srgbClr val="00984A"/>
              </a:buClr>
            </a:pPr>
            <a:r>
              <a:rPr lang="en-US" smtClean="0">
                <a:cs typeface="Arial" pitchFamily="34" charset="0"/>
              </a:rPr>
              <a:t>Advise ALCO on liquidity conditions and balance sheet matters</a:t>
            </a:r>
            <a:endParaRPr lang="en-GB" smtClean="0">
              <a:cs typeface="Arial" pitchFamily="34" charset="0"/>
            </a:endParaRPr>
          </a:p>
          <a:p>
            <a:pPr marL="581025" lvl="2" indent="-198438">
              <a:buClr>
                <a:srgbClr val="00984A"/>
              </a:buClr>
            </a:pPr>
            <a:r>
              <a:rPr lang="en-US" smtClean="0">
                <a:cs typeface="Arial" pitchFamily="34" charset="0"/>
              </a:rPr>
              <a:t>To prudently manage the Group’s liquidity and regulatory statutory reserves portfolio</a:t>
            </a:r>
          </a:p>
          <a:p>
            <a:pPr marL="581025" lvl="2" indent="-198438">
              <a:buClr>
                <a:srgbClr val="00984A"/>
              </a:buClr>
            </a:pPr>
            <a:r>
              <a:rPr lang="en-US" smtClean="0">
                <a:cs typeface="Arial" pitchFamily="34" charset="0"/>
              </a:rPr>
              <a:t>Ensure stress tests are met - FSA, local regulators and internal tests</a:t>
            </a:r>
          </a:p>
          <a:p>
            <a:pPr marL="581025" lvl="2" indent="-198438">
              <a:buClr>
                <a:srgbClr val="00984A"/>
              </a:buClr>
            </a:pPr>
            <a:r>
              <a:rPr lang="en-US" smtClean="0">
                <a:cs typeface="Arial" pitchFamily="34" charset="0"/>
              </a:rPr>
              <a:t>To price money correctly based on supply and demand (ITP/ FTP)</a:t>
            </a:r>
          </a:p>
          <a:p>
            <a:pPr>
              <a:buClr>
                <a:srgbClr val="00984A"/>
              </a:buClr>
            </a:pPr>
            <a:r>
              <a:rPr lang="en-US" smtClean="0">
                <a:cs typeface="Arial" pitchFamily="34" charset="0"/>
              </a:rPr>
              <a:t>Liquidity Provider</a:t>
            </a:r>
            <a:endParaRPr lang="en-GB" smtClean="0">
              <a:cs typeface="Arial" pitchFamily="34" charset="0"/>
            </a:endParaRPr>
          </a:p>
          <a:p>
            <a:pPr marL="581025" lvl="2" indent="-198438">
              <a:buClr>
                <a:srgbClr val="00984A"/>
              </a:buClr>
            </a:pPr>
            <a:r>
              <a:rPr lang="en-US" smtClean="0">
                <a:cs typeface="Arial" pitchFamily="34" charset="0"/>
              </a:rPr>
              <a:t>To raise and deploy funds in the wholesale and interbank market – secured and unsecured </a:t>
            </a:r>
          </a:p>
          <a:p>
            <a:pPr>
              <a:buClr>
                <a:srgbClr val="00984A"/>
              </a:buClr>
            </a:pPr>
            <a:r>
              <a:rPr lang="en-US" smtClean="0">
                <a:cs typeface="Arial" pitchFamily="34" charset="0"/>
              </a:rPr>
              <a:t>Investment Manager</a:t>
            </a:r>
            <a:endParaRPr lang="en-GB" smtClean="0">
              <a:cs typeface="Arial" pitchFamily="34" charset="0"/>
            </a:endParaRPr>
          </a:p>
          <a:p>
            <a:pPr marL="581025" lvl="2" indent="-198438">
              <a:buClr>
                <a:srgbClr val="00984A"/>
              </a:buClr>
            </a:pPr>
            <a:r>
              <a:rPr lang="en-US" smtClean="0">
                <a:cs typeface="Arial" pitchFamily="34" charset="0"/>
              </a:rPr>
              <a:t>To generate P&amp;L by expressing views around risks in the banking book</a:t>
            </a:r>
          </a:p>
          <a:p>
            <a:pPr marL="581025" lvl="2" indent="-198438">
              <a:buClr>
                <a:srgbClr val="00984A"/>
              </a:buClr>
            </a:pPr>
            <a:r>
              <a:rPr lang="en-US" smtClean="0">
                <a:cs typeface="Arial" pitchFamily="34" charset="0"/>
              </a:rPr>
              <a:t> Manage duration mismatch </a:t>
            </a:r>
          </a:p>
          <a:p>
            <a:pPr marL="581025" lvl="2" indent="-198438">
              <a:buClr>
                <a:srgbClr val="00984A"/>
              </a:buClr>
            </a:pPr>
            <a:r>
              <a:rPr lang="en-US" smtClean="0">
                <a:cs typeface="Arial" pitchFamily="34" charset="0"/>
              </a:rPr>
              <a:t> Proactively Hedge Interest rate risk and manage credit risk</a:t>
            </a:r>
          </a:p>
          <a:p>
            <a:pPr marL="581025" lvl="2" indent="-198438">
              <a:buClr>
                <a:srgbClr val="00984A"/>
              </a:buClr>
            </a:pPr>
            <a:r>
              <a:rPr lang="en-US" smtClean="0">
                <a:cs typeface="Arial" pitchFamily="34" charset="0"/>
              </a:rPr>
              <a:t> Currency switching to capture specific opportunities</a:t>
            </a:r>
          </a:p>
          <a:p>
            <a:pPr marL="581025" lvl="2" indent="-198438">
              <a:buClr>
                <a:srgbClr val="00984A"/>
              </a:buClr>
            </a:pPr>
            <a:r>
              <a:rPr lang="en-US" smtClean="0">
                <a:cs typeface="Arial" pitchFamily="34" charset="0"/>
              </a:rPr>
              <a:t> Invest surplus funds – actively manage portfolio</a:t>
            </a:r>
          </a:p>
          <a:p>
            <a:pPr marL="581025" lvl="2" indent="-198438">
              <a:buClr>
                <a:srgbClr val="00984A"/>
              </a:buClr>
            </a:pPr>
            <a:endParaRPr lang="en-US" smtClean="0">
              <a:cs typeface="Arial" pitchFamily="34" charset="0"/>
            </a:endParaRPr>
          </a:p>
        </p:txBody>
      </p:sp>
      <p:sp>
        <p:nvSpPr>
          <p:cNvPr id="7" name="Text Box 4"/>
          <p:cNvSpPr txBox="1">
            <a:spLocks noChangeArrowheads="1"/>
          </p:cNvSpPr>
          <p:nvPr/>
        </p:nvSpPr>
        <p:spPr bwMode="auto">
          <a:xfrm>
            <a:off x="3582988" y="466725"/>
            <a:ext cx="6011862" cy="303213"/>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92063" tIns="46032" rIns="92063" bIns="46032">
            <a:spAutoFit/>
          </a:bodyPr>
          <a:lstStyle/>
          <a:p>
            <a:pPr defTabSz="920409">
              <a:spcBef>
                <a:spcPts val="193"/>
              </a:spcBef>
              <a:spcAft>
                <a:spcPts val="193"/>
              </a:spcAft>
              <a:defRPr/>
            </a:pPr>
            <a:r>
              <a:rPr lang="en-US" sz="1000" dirty="0">
                <a:solidFill>
                  <a:schemeClr val="tx1"/>
                </a:solidFill>
                <a:latin typeface="Trebuchet MS" pitchFamily="34" charset="0"/>
                <a:cs typeface="+mn-cs"/>
              </a:rPr>
              <a:t>Sequence: 6 of 17</a:t>
            </a:r>
          </a:p>
          <a:p>
            <a:pPr defTabSz="920409">
              <a:spcBef>
                <a:spcPts val="193"/>
              </a:spcBef>
              <a:spcAft>
                <a:spcPts val="193"/>
              </a:spcAft>
              <a:defRPr/>
            </a:pPr>
            <a:r>
              <a:rPr lang="en-US" sz="1000" dirty="0">
                <a:solidFill>
                  <a:schemeClr val="tx1"/>
                </a:solidFill>
                <a:latin typeface="Trebuchet MS" pitchFamily="34" charset="0"/>
                <a:cs typeface="+mn-cs"/>
              </a:rPr>
              <a:t>Intent: Discuss the role of ALM in Liquidity Management</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xfrm>
            <a:off x="1179513" y="471488"/>
            <a:ext cx="1309687" cy="982662"/>
          </a:xfrm>
          <a:ln/>
        </p:spPr>
      </p:sp>
      <p:sp>
        <p:nvSpPr>
          <p:cNvPr id="118787" name="Rectangle 3"/>
          <p:cNvSpPr>
            <a:spLocks noChangeArrowheads="1"/>
          </p:cNvSpPr>
          <p:nvPr/>
        </p:nvSpPr>
        <p:spPr bwMode="auto">
          <a:xfrm>
            <a:off x="531813" y="1549400"/>
            <a:ext cx="9063037" cy="4787900"/>
          </a:xfrm>
          <a:prstGeom prst="rect">
            <a:avLst/>
          </a:prstGeom>
          <a:solidFill>
            <a:srgbClr val="EFE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lstStyle/>
          <a:p>
            <a:pPr marL="219075" indent="-219075" eaLnBrk="0" hangingPunct="0">
              <a:spcAft>
                <a:spcPts val="600"/>
              </a:spcAft>
            </a:pPr>
            <a:r>
              <a:rPr lang="en-GB" sz="1200">
                <a:solidFill>
                  <a:srgbClr val="800000"/>
                </a:solidFill>
                <a:latin typeface="Arial" pitchFamily="34" charset="0"/>
                <a:cs typeface="Arial" pitchFamily="34" charset="0"/>
              </a:rPr>
              <a:t>KEY POINTS TO STRESS:</a:t>
            </a:r>
          </a:p>
          <a:p>
            <a:pPr marL="296863" lvl="1" indent="-219075" eaLnBrk="0" hangingPunct="0">
              <a:spcAft>
                <a:spcPts val="600"/>
              </a:spcAft>
              <a:buFont typeface="Arial" pitchFamily="34" charset="0"/>
              <a:buChar char="•"/>
            </a:pPr>
            <a:r>
              <a:rPr lang="en-US" sz="1200" b="0">
                <a:solidFill>
                  <a:schemeClr val="tx1"/>
                </a:solidFill>
                <a:latin typeface="Arial" pitchFamily="34" charset="0"/>
                <a:cs typeface="Arial" pitchFamily="34" charset="0"/>
              </a:rPr>
              <a:t>What is sticky deposits?</a:t>
            </a:r>
          </a:p>
          <a:p>
            <a:pPr marL="581025" lvl="2" indent="-219075" eaLnBrk="0" hangingPunct="0">
              <a:spcAft>
                <a:spcPts val="600"/>
              </a:spcAft>
              <a:buFont typeface="Arial" pitchFamily="34" charset="0"/>
              <a:buChar char="–"/>
            </a:pPr>
            <a:r>
              <a:rPr lang="en-US" sz="1200" b="0">
                <a:solidFill>
                  <a:schemeClr val="tx1"/>
                </a:solidFill>
                <a:latin typeface="Arial" pitchFamily="34" charset="0"/>
                <a:cs typeface="Arial" pitchFamily="34" charset="0"/>
              </a:rPr>
              <a:t>For e.g. Core CASA from CB and TB.</a:t>
            </a:r>
          </a:p>
          <a:p>
            <a:pPr marL="581025" lvl="2" indent="-219075" eaLnBrk="0" hangingPunct="0">
              <a:spcAft>
                <a:spcPts val="600"/>
              </a:spcAft>
              <a:buFont typeface="Arial" pitchFamily="34" charset="0"/>
              <a:buChar char="–"/>
            </a:pPr>
            <a:r>
              <a:rPr lang="en-US" sz="1200" b="0">
                <a:solidFill>
                  <a:schemeClr val="tx1"/>
                </a:solidFill>
                <a:latin typeface="Arial" pitchFamily="34" charset="0"/>
                <a:cs typeface="Arial" pitchFamily="34" charset="0"/>
              </a:rPr>
              <a:t>Non-Price Sensitive Core CASA is paid 1Y WAR rate as compared to the default 1M for Non-Core CASA.</a:t>
            </a:r>
          </a:p>
          <a:p>
            <a:pPr marL="296863" lvl="1" indent="-219075" eaLnBrk="0" hangingPunct="0">
              <a:spcAft>
                <a:spcPts val="600"/>
              </a:spcAft>
              <a:buFontTx/>
              <a:buChar char="•"/>
            </a:pPr>
            <a:r>
              <a:rPr lang="en-US" sz="1200" b="0">
                <a:solidFill>
                  <a:schemeClr val="tx1"/>
                </a:solidFill>
                <a:latin typeface="Arial" pitchFamily="34" charset="0"/>
                <a:cs typeface="Arial" pitchFamily="34" charset="0"/>
              </a:rPr>
              <a:t>What is maturity transformation?</a:t>
            </a:r>
          </a:p>
          <a:p>
            <a:pPr marL="581025" lvl="2" indent="-219075" eaLnBrk="0" hangingPunct="0">
              <a:spcAft>
                <a:spcPts val="600"/>
              </a:spcAft>
              <a:buFont typeface="Arial" pitchFamily="34" charset="0"/>
              <a:buChar char="–"/>
            </a:pPr>
            <a:r>
              <a:rPr lang="en-US" sz="1200" b="0">
                <a:solidFill>
                  <a:schemeClr val="tx1"/>
                </a:solidFill>
                <a:latin typeface="Arial" pitchFamily="34" charset="0"/>
                <a:cs typeface="Arial" pitchFamily="34" charset="0"/>
              </a:rPr>
              <a:t>Converting short term liabilities to long term assets (banks deal with a large number of lenders and borrowers and reconcile their conflicting needs)</a:t>
            </a:r>
          </a:p>
          <a:p>
            <a:pPr marL="581025" lvl="2" indent="-219075" eaLnBrk="0" hangingPunct="0">
              <a:spcAft>
                <a:spcPts val="600"/>
              </a:spcAft>
              <a:buFontTx/>
              <a:buChar char="•"/>
            </a:pPr>
            <a:r>
              <a:rPr lang="en-US" sz="1200" b="0">
                <a:solidFill>
                  <a:schemeClr val="tx1"/>
                </a:solidFill>
                <a:latin typeface="Arial" pitchFamily="34" charset="0"/>
                <a:cs typeface="Arial" pitchFamily="34" charset="0"/>
              </a:rPr>
              <a:t>Give examples of how a current account balance is transformed into a medium term loan</a:t>
            </a:r>
          </a:p>
          <a:p>
            <a:pPr marL="581025" lvl="2" indent="-219075" eaLnBrk="0" hangingPunct="0">
              <a:spcAft>
                <a:spcPts val="600"/>
              </a:spcAft>
              <a:buFont typeface="Arial" pitchFamily="34" charset="0"/>
              <a:buChar char="–"/>
            </a:pPr>
            <a:endParaRPr lang="en-US" sz="1200" b="0">
              <a:solidFill>
                <a:schemeClr val="tx1"/>
              </a:solidFill>
              <a:latin typeface="Arial" pitchFamily="34" charset="0"/>
              <a:cs typeface="Arial" pitchFamily="34" charset="0"/>
            </a:endParaRPr>
          </a:p>
        </p:txBody>
      </p:sp>
      <p:sp>
        <p:nvSpPr>
          <p:cNvPr id="5" name="Text Box 4"/>
          <p:cNvSpPr txBox="1">
            <a:spLocks noChangeArrowheads="1"/>
          </p:cNvSpPr>
          <p:nvPr/>
        </p:nvSpPr>
        <p:spPr bwMode="auto">
          <a:xfrm>
            <a:off x="3582988" y="466725"/>
            <a:ext cx="6011862" cy="303213"/>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92063" tIns="46032" rIns="92063" bIns="46032">
            <a:spAutoFit/>
          </a:bodyPr>
          <a:lstStyle/>
          <a:p>
            <a:pPr defTabSz="920409">
              <a:spcBef>
                <a:spcPts val="193"/>
              </a:spcBef>
              <a:spcAft>
                <a:spcPts val="193"/>
              </a:spcAft>
              <a:defRPr/>
            </a:pPr>
            <a:r>
              <a:rPr lang="en-US" sz="1000" dirty="0">
                <a:solidFill>
                  <a:schemeClr val="tx1"/>
                </a:solidFill>
                <a:latin typeface="Trebuchet MS" pitchFamily="34" charset="0"/>
                <a:cs typeface="+mn-cs"/>
              </a:rPr>
              <a:t>Sequence: Slide 8 of 17</a:t>
            </a:r>
          </a:p>
          <a:p>
            <a:pPr defTabSz="920409">
              <a:spcBef>
                <a:spcPts val="193"/>
              </a:spcBef>
              <a:spcAft>
                <a:spcPts val="193"/>
              </a:spcAft>
              <a:defRPr/>
            </a:pPr>
            <a:r>
              <a:rPr lang="en-US" sz="1000" dirty="0">
                <a:solidFill>
                  <a:schemeClr val="tx1"/>
                </a:solidFill>
                <a:latin typeface="Trebuchet MS" pitchFamily="34" charset="0"/>
                <a:cs typeface="+mn-cs"/>
              </a:rPr>
              <a:t>Intent: Explain the importance of funding type</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8"/>
          <p:cNvSpPr>
            <a:spLocks noGrp="1" noRot="1" noChangeAspect="1" noTextEdit="1"/>
          </p:cNvSpPr>
          <p:nvPr>
            <p:ph type="sldImg"/>
          </p:nvPr>
        </p:nvSpPr>
        <p:spPr>
          <a:xfrm>
            <a:off x="1300163" y="476250"/>
            <a:ext cx="1303337" cy="977900"/>
          </a:xfrm>
          <a:ln/>
        </p:spPr>
      </p:sp>
      <p:sp>
        <p:nvSpPr>
          <p:cNvPr id="119811" name="Slide Number Placeholder 5"/>
          <p:cNvSpPr txBox="1">
            <a:spLocks noGrp="1"/>
          </p:cNvSpPr>
          <p:nvPr/>
        </p:nvSpPr>
        <p:spPr bwMode="auto">
          <a:xfrm>
            <a:off x="5734050" y="6410325"/>
            <a:ext cx="4173538" cy="247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nchor="b"/>
          <a:lstStyle>
            <a:lvl1pPr defTabSz="954088" eaLnBrk="0" hangingPunct="0">
              <a:defRPr sz="2200" b="1">
                <a:solidFill>
                  <a:srgbClr val="309915"/>
                </a:solidFill>
                <a:latin typeface="Helvetica 65 Medium"/>
                <a:cs typeface="Angsana New" pitchFamily="18" charset="-34"/>
              </a:defRPr>
            </a:lvl1pPr>
            <a:lvl2pPr marL="742950" indent="-285750" defTabSz="954088" eaLnBrk="0" hangingPunct="0">
              <a:defRPr sz="2200" b="1">
                <a:solidFill>
                  <a:srgbClr val="309915"/>
                </a:solidFill>
                <a:latin typeface="Helvetica 65 Medium"/>
                <a:cs typeface="Angsana New" pitchFamily="18" charset="-34"/>
              </a:defRPr>
            </a:lvl2pPr>
            <a:lvl3pPr marL="1143000" indent="-228600" defTabSz="954088" eaLnBrk="0" hangingPunct="0">
              <a:defRPr sz="2200" b="1">
                <a:solidFill>
                  <a:srgbClr val="309915"/>
                </a:solidFill>
                <a:latin typeface="Helvetica 65 Medium"/>
                <a:cs typeface="Angsana New" pitchFamily="18" charset="-34"/>
              </a:defRPr>
            </a:lvl3pPr>
            <a:lvl4pPr marL="1600200" indent="-228600" defTabSz="954088" eaLnBrk="0" hangingPunct="0">
              <a:defRPr sz="2200" b="1">
                <a:solidFill>
                  <a:srgbClr val="309915"/>
                </a:solidFill>
                <a:latin typeface="Helvetica 65 Medium"/>
                <a:cs typeface="Angsana New" pitchFamily="18" charset="-34"/>
              </a:defRPr>
            </a:lvl4pPr>
            <a:lvl5pPr marL="2057400" indent="-228600" defTabSz="954088" eaLnBrk="0" hangingPunct="0">
              <a:defRPr sz="2200" b="1">
                <a:solidFill>
                  <a:srgbClr val="309915"/>
                </a:solidFill>
                <a:latin typeface="Helvetica 65 Medium"/>
                <a:cs typeface="Angsana New" pitchFamily="18" charset="-34"/>
              </a:defRPr>
            </a:lvl5pPr>
            <a:lvl6pPr marL="2514600" indent="-228600" defTabSz="954088"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54088"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54088"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54088"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r>
              <a:rPr lang="en-US" sz="1400" b="0">
                <a:solidFill>
                  <a:schemeClr val="tx1"/>
                </a:solidFill>
                <a:latin typeface="Arial" pitchFamily="34" charset="0"/>
                <a:cs typeface="Arial" pitchFamily="34" charset="0"/>
              </a:rPr>
              <a:t>Page </a:t>
            </a:r>
            <a:fld id="{AA3BF217-845D-4FC9-A8B3-429F46C46B84}" type="slidenum">
              <a:rPr lang="en-US" sz="1400" b="0">
                <a:solidFill>
                  <a:schemeClr val="tx1"/>
                </a:solidFill>
                <a:latin typeface="Arial" pitchFamily="34" charset="0"/>
                <a:cs typeface="Arial" pitchFamily="34" charset="0"/>
              </a:rPr>
              <a:pPr algn="r" eaLnBrk="1" hangingPunct="1"/>
              <a:t>92</a:t>
            </a:fld>
            <a:endParaRPr lang="en-US" sz="1400" b="0">
              <a:solidFill>
                <a:schemeClr val="tx1"/>
              </a:solidFill>
              <a:latin typeface="Arial" pitchFamily="34" charset="0"/>
              <a:cs typeface="Arial" pitchFamily="34" charset="0"/>
            </a:endParaRPr>
          </a:p>
        </p:txBody>
      </p:sp>
      <p:sp>
        <p:nvSpPr>
          <p:cNvPr id="119812" name="Footer Placeholder 6"/>
          <p:cNvSpPr txBox="1">
            <a:spLocks noGrp="1"/>
          </p:cNvSpPr>
          <p:nvPr/>
        </p:nvSpPr>
        <p:spPr bwMode="auto">
          <a:xfrm>
            <a:off x="0" y="6410325"/>
            <a:ext cx="4176713" cy="220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nchor="b"/>
          <a:lstStyle>
            <a:lvl1pPr defTabSz="954088" eaLnBrk="0" hangingPunct="0">
              <a:defRPr sz="2200" b="1">
                <a:solidFill>
                  <a:srgbClr val="309915"/>
                </a:solidFill>
                <a:latin typeface="Helvetica 65 Medium"/>
                <a:cs typeface="Angsana New" pitchFamily="18" charset="-34"/>
              </a:defRPr>
            </a:lvl1pPr>
            <a:lvl2pPr marL="742950" indent="-285750" defTabSz="954088" eaLnBrk="0" hangingPunct="0">
              <a:defRPr sz="2200" b="1">
                <a:solidFill>
                  <a:srgbClr val="309915"/>
                </a:solidFill>
                <a:latin typeface="Helvetica 65 Medium"/>
                <a:cs typeface="Angsana New" pitchFamily="18" charset="-34"/>
              </a:defRPr>
            </a:lvl2pPr>
            <a:lvl3pPr marL="1143000" indent="-228600" defTabSz="954088" eaLnBrk="0" hangingPunct="0">
              <a:defRPr sz="2200" b="1">
                <a:solidFill>
                  <a:srgbClr val="309915"/>
                </a:solidFill>
                <a:latin typeface="Helvetica 65 Medium"/>
                <a:cs typeface="Angsana New" pitchFamily="18" charset="-34"/>
              </a:defRPr>
            </a:lvl3pPr>
            <a:lvl4pPr marL="1600200" indent="-228600" defTabSz="954088" eaLnBrk="0" hangingPunct="0">
              <a:defRPr sz="2200" b="1">
                <a:solidFill>
                  <a:srgbClr val="309915"/>
                </a:solidFill>
                <a:latin typeface="Helvetica 65 Medium"/>
                <a:cs typeface="Angsana New" pitchFamily="18" charset="-34"/>
              </a:defRPr>
            </a:lvl4pPr>
            <a:lvl5pPr marL="2057400" indent="-228600" defTabSz="954088" eaLnBrk="0" hangingPunct="0">
              <a:defRPr sz="2200" b="1">
                <a:solidFill>
                  <a:srgbClr val="309915"/>
                </a:solidFill>
                <a:latin typeface="Helvetica 65 Medium"/>
                <a:cs typeface="Angsana New" pitchFamily="18" charset="-34"/>
              </a:defRPr>
            </a:lvl5pPr>
            <a:lvl6pPr marL="2514600" indent="-228600" defTabSz="954088"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54088"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54088"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54088"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r>
              <a:rPr lang="en-US" sz="1000" b="0">
                <a:solidFill>
                  <a:srgbClr val="005D9A"/>
                </a:solidFill>
                <a:latin typeface="Arial" pitchFamily="34" charset="0"/>
                <a:cs typeface="Arial" pitchFamily="34" charset="0"/>
              </a:rPr>
              <a:t>Copyright © 2011 by Standard Chartered Bank</a:t>
            </a:r>
            <a:endParaRPr lang="en-US" sz="1400" b="0">
              <a:solidFill>
                <a:srgbClr val="005D9A"/>
              </a:solidFill>
              <a:latin typeface="Arial" pitchFamily="34" charset="0"/>
              <a:cs typeface="Arial" pitchFamily="34" charset="0"/>
            </a:endParaRPr>
          </a:p>
        </p:txBody>
      </p:sp>
      <p:sp>
        <p:nvSpPr>
          <p:cNvPr id="119813" name="Rectangle 3"/>
          <p:cNvSpPr>
            <a:spLocks noGrp="1" noChangeArrowheads="1"/>
          </p:cNvSpPr>
          <p:nvPr>
            <p:ph type="body" idx="3"/>
          </p:nvPr>
        </p:nvSpPr>
        <p:spPr>
          <a:xfrm>
            <a:off x="536575" y="1554163"/>
            <a:ext cx="9058275" cy="4783137"/>
          </a:xfrm>
          <a:solidFill>
            <a:srgbClr val="EFEFFF"/>
          </a:solidFill>
          <a:ln/>
          <a:extLst>
            <a:ext uri="{91240B29-F687-4F45-9708-019B960494DF}">
              <a14:hiddenLine xmlns:a14="http://schemas.microsoft.com/office/drawing/2010/main" xmlns="" w="9525">
                <a:solidFill>
                  <a:srgbClr val="000000"/>
                </a:solidFill>
                <a:miter lim="800000"/>
                <a:headEnd/>
                <a:tailEnd/>
              </a14:hiddenLine>
            </a:ext>
          </a:extLst>
        </p:spPr>
        <p:txBody>
          <a:bodyPr lIns="95531" tIns="47766" rIns="95531" bIns="47766"/>
          <a:lstStyle/>
          <a:p>
            <a:r>
              <a:rPr lang="en-GB" smtClean="0">
                <a:cs typeface="Arial" pitchFamily="34" charset="0"/>
              </a:rPr>
              <a:t>KEY POINTS TO STRESS:</a:t>
            </a:r>
          </a:p>
          <a:p>
            <a:pPr marL="284163" lvl="1" indent="-198438"/>
            <a:r>
              <a:rPr lang="en-GB" smtClean="0">
                <a:cs typeface="Arial" pitchFamily="34" charset="0"/>
              </a:rPr>
              <a:t>Explain the role of ALM clearing in liquidity management:</a:t>
            </a:r>
          </a:p>
          <a:p>
            <a:pPr marL="581025" lvl="2" indent="-198438"/>
            <a:r>
              <a:rPr lang="en-GB" smtClean="0">
                <a:cs typeface="Arial" pitchFamily="34" charset="0"/>
              </a:rPr>
              <a:t>ALM is the clearing house through which liquidity runs in and out.</a:t>
            </a:r>
          </a:p>
          <a:p>
            <a:pPr marL="581025" lvl="2" indent="-198438"/>
            <a:r>
              <a:rPr lang="en-US" smtClean="0">
                <a:cs typeface="Arial" pitchFamily="34" charset="0"/>
              </a:rPr>
              <a:t>The Bank looks at the liquidity profile of the products and assesses whether they are sticky money - </a:t>
            </a:r>
            <a:r>
              <a:rPr lang="en-GB" smtClean="0">
                <a:cs typeface="Arial" pitchFamily="34" charset="0"/>
              </a:rPr>
              <a:t>and assigns a value to that liquidity before it hits ALM</a:t>
            </a:r>
            <a:r>
              <a:rPr lang="en-US" smtClean="0">
                <a:cs typeface="Arial" pitchFamily="34" charset="0"/>
              </a:rPr>
              <a:t>. We then use that sticky money to back term loans.</a:t>
            </a:r>
          </a:p>
          <a:p>
            <a:pPr marL="581025" lvl="2" indent="-198438"/>
            <a:r>
              <a:rPr lang="en-US" smtClean="0">
                <a:cs typeface="Arial" pitchFamily="34" charset="0"/>
              </a:rPr>
              <a:t>This “maturity transformation”, the assessment of the stickiness, is done by Group Treasury.</a:t>
            </a:r>
          </a:p>
          <a:p>
            <a:pPr marL="581025" lvl="2" indent="-198438">
              <a:buClr>
                <a:srgbClr val="00984A"/>
              </a:buClr>
            </a:pPr>
            <a:r>
              <a:rPr lang="en-US" b="1" smtClean="0">
                <a:cs typeface="Arial" pitchFamily="34" charset="0"/>
              </a:rPr>
              <a:t>Service Provider </a:t>
            </a:r>
          </a:p>
          <a:p>
            <a:pPr marL="581025" lvl="2" indent="-198438">
              <a:buClr>
                <a:srgbClr val="00984A"/>
              </a:buClr>
            </a:pPr>
            <a:r>
              <a:rPr lang="en-GB" smtClean="0">
                <a:cs typeface="Arial" pitchFamily="34" charset="0"/>
              </a:rPr>
              <a:t>To manage the mismatch and risks (liquidity &amp; interest rates) of the Group’s banking book</a:t>
            </a:r>
          </a:p>
          <a:p>
            <a:pPr marL="581025" lvl="2" indent="-198438">
              <a:buClr>
                <a:srgbClr val="00984A"/>
              </a:buClr>
            </a:pPr>
            <a:r>
              <a:rPr lang="en-US" smtClean="0">
                <a:cs typeface="Arial" pitchFamily="34" charset="0"/>
              </a:rPr>
              <a:t>Make the balance sheets balance – ALM receives them in a range of currencies and tenors</a:t>
            </a:r>
          </a:p>
          <a:p>
            <a:pPr marL="581025" lvl="2" indent="-198438">
              <a:buClr>
                <a:srgbClr val="00984A"/>
              </a:buClr>
            </a:pPr>
            <a:r>
              <a:rPr lang="en-US" smtClean="0">
                <a:cs typeface="Arial" pitchFamily="34" charset="0"/>
              </a:rPr>
              <a:t>Warehouse surfeit/standby liquidity for asset funding</a:t>
            </a:r>
          </a:p>
          <a:p>
            <a:pPr marL="581025" lvl="2" indent="-198438">
              <a:buClr>
                <a:srgbClr val="00984A"/>
              </a:buClr>
            </a:pPr>
            <a:r>
              <a:rPr lang="en-US" smtClean="0">
                <a:cs typeface="Arial" pitchFamily="34" charset="0"/>
              </a:rPr>
              <a:t>Advise ALCO on liquidity conditions and balance sheet matters</a:t>
            </a:r>
            <a:endParaRPr lang="en-GB" smtClean="0">
              <a:cs typeface="Arial" pitchFamily="34" charset="0"/>
            </a:endParaRPr>
          </a:p>
          <a:p>
            <a:pPr marL="581025" lvl="2" indent="-198438">
              <a:buClr>
                <a:srgbClr val="00984A"/>
              </a:buClr>
            </a:pPr>
            <a:r>
              <a:rPr lang="en-US" smtClean="0">
                <a:cs typeface="Arial" pitchFamily="34" charset="0"/>
              </a:rPr>
              <a:t>To prudently manage the Group’s liquidity and regulatory statutory reserves portfolio</a:t>
            </a:r>
          </a:p>
          <a:p>
            <a:pPr marL="581025" lvl="2" indent="-198438">
              <a:buClr>
                <a:srgbClr val="00984A"/>
              </a:buClr>
            </a:pPr>
            <a:r>
              <a:rPr lang="en-US" smtClean="0">
                <a:cs typeface="Arial" pitchFamily="34" charset="0"/>
              </a:rPr>
              <a:t>Ensure stress tests are met - FSA, local regulators and internal tests</a:t>
            </a:r>
          </a:p>
          <a:p>
            <a:pPr marL="581025" lvl="2" indent="-198438">
              <a:buClr>
                <a:srgbClr val="00984A"/>
              </a:buClr>
            </a:pPr>
            <a:r>
              <a:rPr lang="en-US" smtClean="0">
                <a:cs typeface="Arial" pitchFamily="34" charset="0"/>
              </a:rPr>
              <a:t>To price money correctly based on supply and demand (ITP/ FTP)</a:t>
            </a:r>
          </a:p>
          <a:p>
            <a:pPr>
              <a:buClr>
                <a:srgbClr val="00984A"/>
              </a:buClr>
            </a:pPr>
            <a:r>
              <a:rPr lang="en-US" smtClean="0">
                <a:cs typeface="Arial" pitchFamily="34" charset="0"/>
              </a:rPr>
              <a:t>Liquidity Provider</a:t>
            </a:r>
            <a:endParaRPr lang="en-GB" smtClean="0">
              <a:cs typeface="Arial" pitchFamily="34" charset="0"/>
            </a:endParaRPr>
          </a:p>
          <a:p>
            <a:pPr marL="581025" lvl="2" indent="-198438">
              <a:buClr>
                <a:srgbClr val="00984A"/>
              </a:buClr>
            </a:pPr>
            <a:r>
              <a:rPr lang="en-US" smtClean="0">
                <a:cs typeface="Arial" pitchFamily="34" charset="0"/>
              </a:rPr>
              <a:t>To raise and deploy funds in the wholesale and interbank market – secured and unsecured </a:t>
            </a:r>
          </a:p>
          <a:p>
            <a:pPr>
              <a:buClr>
                <a:srgbClr val="00984A"/>
              </a:buClr>
            </a:pPr>
            <a:r>
              <a:rPr lang="en-US" smtClean="0">
                <a:cs typeface="Arial" pitchFamily="34" charset="0"/>
              </a:rPr>
              <a:t>Investment Manager</a:t>
            </a:r>
            <a:endParaRPr lang="en-GB" smtClean="0">
              <a:cs typeface="Arial" pitchFamily="34" charset="0"/>
            </a:endParaRPr>
          </a:p>
          <a:p>
            <a:pPr marL="581025" lvl="2" indent="-198438">
              <a:buClr>
                <a:srgbClr val="00984A"/>
              </a:buClr>
            </a:pPr>
            <a:r>
              <a:rPr lang="en-US" smtClean="0">
                <a:cs typeface="Arial" pitchFamily="34" charset="0"/>
              </a:rPr>
              <a:t>To generate P&amp;L by expressing views around risks in the banking book</a:t>
            </a:r>
          </a:p>
          <a:p>
            <a:pPr marL="581025" lvl="2" indent="-198438">
              <a:buClr>
                <a:srgbClr val="00984A"/>
              </a:buClr>
            </a:pPr>
            <a:r>
              <a:rPr lang="en-US" smtClean="0">
                <a:cs typeface="Arial" pitchFamily="34" charset="0"/>
              </a:rPr>
              <a:t> Manage duration mismatch </a:t>
            </a:r>
          </a:p>
          <a:p>
            <a:pPr marL="581025" lvl="2" indent="-198438">
              <a:buClr>
                <a:srgbClr val="00984A"/>
              </a:buClr>
            </a:pPr>
            <a:r>
              <a:rPr lang="en-US" smtClean="0">
                <a:cs typeface="Arial" pitchFamily="34" charset="0"/>
              </a:rPr>
              <a:t> Proactively Hedge Interest rate risk and manage credit risk</a:t>
            </a:r>
          </a:p>
          <a:p>
            <a:pPr marL="581025" lvl="2" indent="-198438">
              <a:buClr>
                <a:srgbClr val="00984A"/>
              </a:buClr>
            </a:pPr>
            <a:r>
              <a:rPr lang="en-US" smtClean="0">
                <a:cs typeface="Arial" pitchFamily="34" charset="0"/>
              </a:rPr>
              <a:t> Currency switching to capture specific opportunities</a:t>
            </a:r>
          </a:p>
          <a:p>
            <a:pPr marL="581025" lvl="2" indent="-198438">
              <a:buClr>
                <a:srgbClr val="00984A"/>
              </a:buClr>
            </a:pPr>
            <a:r>
              <a:rPr lang="en-US" smtClean="0">
                <a:cs typeface="Arial" pitchFamily="34" charset="0"/>
              </a:rPr>
              <a:t> Invest surplus funds – actively manage portfolio</a:t>
            </a:r>
          </a:p>
          <a:p>
            <a:pPr marL="581025" lvl="2" indent="-198438">
              <a:buClr>
                <a:srgbClr val="00984A"/>
              </a:buClr>
            </a:pPr>
            <a:endParaRPr lang="en-US" smtClean="0">
              <a:cs typeface="Arial" pitchFamily="34" charset="0"/>
            </a:endParaRPr>
          </a:p>
        </p:txBody>
      </p:sp>
      <p:sp>
        <p:nvSpPr>
          <p:cNvPr id="7" name="Text Box 4"/>
          <p:cNvSpPr txBox="1">
            <a:spLocks noChangeArrowheads="1"/>
          </p:cNvSpPr>
          <p:nvPr/>
        </p:nvSpPr>
        <p:spPr bwMode="auto">
          <a:xfrm>
            <a:off x="3582988" y="466725"/>
            <a:ext cx="6011862" cy="303213"/>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92063" tIns="46032" rIns="92063" bIns="46032">
            <a:spAutoFit/>
          </a:bodyPr>
          <a:lstStyle/>
          <a:p>
            <a:pPr defTabSz="920409">
              <a:spcBef>
                <a:spcPts val="193"/>
              </a:spcBef>
              <a:spcAft>
                <a:spcPts val="193"/>
              </a:spcAft>
              <a:defRPr/>
            </a:pPr>
            <a:r>
              <a:rPr lang="en-US" sz="1000" dirty="0">
                <a:solidFill>
                  <a:schemeClr val="tx1"/>
                </a:solidFill>
                <a:latin typeface="Trebuchet MS" pitchFamily="34" charset="0"/>
                <a:cs typeface="+mn-cs"/>
              </a:rPr>
              <a:t>Sequence: 6 of 17</a:t>
            </a:r>
          </a:p>
          <a:p>
            <a:pPr defTabSz="920409">
              <a:spcBef>
                <a:spcPts val="193"/>
              </a:spcBef>
              <a:spcAft>
                <a:spcPts val="193"/>
              </a:spcAft>
              <a:defRPr/>
            </a:pPr>
            <a:r>
              <a:rPr lang="en-US" sz="1000" dirty="0">
                <a:solidFill>
                  <a:schemeClr val="tx1"/>
                </a:solidFill>
                <a:latin typeface="Trebuchet MS" pitchFamily="34" charset="0"/>
                <a:cs typeface="+mn-cs"/>
              </a:rPr>
              <a:t>Intent: Discuss the role of ALM in Liquidity Management</a:t>
            </a: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tags" Target="../tags/tag6.xml"/><Relationship Id="rId7" Type="http://schemas.openxmlformats.org/officeDocument/2006/relationships/image" Target="../media/image3.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png"/><Relationship Id="rId5" Type="http://schemas.openxmlformats.org/officeDocument/2006/relationships/slideMaster" Target="../slideMasters/slideMaster1.xml"/><Relationship Id="rId4" Type="http://schemas.openxmlformats.org/officeDocument/2006/relationships/tags" Target="../tags/tag7.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pic>
        <p:nvPicPr>
          <p:cNvPr id="4" name="Picture 2" descr="TM_BlueL_Large"/>
          <p:cNvPicPr>
            <a:picLocks noChangeAspect="1" noChangeArrowheads="1"/>
          </p:cNvPicPr>
          <p:nvPr>
            <p:custDataLst>
              <p:tags r:id="rId1"/>
            </p:custDataLst>
          </p:nvPr>
        </p:nvPicPr>
        <p:blipFill>
          <a:blip r:embed="rId6" cstate="print">
            <a:extLst>
              <a:ext uri="{28A0092B-C50C-407E-A947-70E740481C1C}">
                <a14:useLocalDpi xmlns:a14="http://schemas.microsoft.com/office/drawing/2010/main" xmlns="" val="0"/>
              </a:ext>
            </a:extLst>
          </a:blip>
          <a:srcRect/>
          <a:stretch>
            <a:fillRect/>
          </a:stretch>
        </p:blipFill>
        <p:spPr bwMode="auto">
          <a:xfrm>
            <a:off x="0" y="0"/>
            <a:ext cx="10972800" cy="66468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3" descr="VIB_RGB_From_CMYK"/>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0" y="7983538"/>
            <a:ext cx="10972800"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9" descr="SCB_Logo_Big"/>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8335963" y="6886575"/>
            <a:ext cx="2217737" cy="850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0772" name="Rectangle 4"/>
          <p:cNvSpPr>
            <a:spLocks noGrp="1" noChangeArrowheads="1"/>
          </p:cNvSpPr>
          <p:nvPr>
            <p:ph type="ctrTitle"/>
          </p:nvPr>
        </p:nvSpPr>
        <p:spPr>
          <a:xfrm>
            <a:off x="4495800" y="246063"/>
            <a:ext cx="6172200" cy="817562"/>
          </a:xfrm>
        </p:spPr>
        <p:txBody>
          <a:bodyPr anchor="t"/>
          <a:lstStyle>
            <a:lvl1pPr algn="r">
              <a:spcBef>
                <a:spcPct val="20000"/>
              </a:spcBef>
              <a:defRPr sz="4200">
                <a:solidFill>
                  <a:srgbClr val="A2D196"/>
                </a:solidFill>
                <a:latin typeface="Helvetica" pitchFamily="34" charset="0"/>
              </a:defRPr>
            </a:lvl1pPr>
          </a:lstStyle>
          <a:p>
            <a:r>
              <a:rPr lang="en-US"/>
              <a:t>Presentation title</a:t>
            </a:r>
          </a:p>
        </p:txBody>
      </p:sp>
      <p:sp>
        <p:nvSpPr>
          <p:cNvPr id="160773" name="Rectangle 5"/>
          <p:cNvSpPr>
            <a:spLocks noGrp="1" noChangeArrowheads="1"/>
          </p:cNvSpPr>
          <p:nvPr>
            <p:ph type="subTitle" idx="1"/>
          </p:nvPr>
        </p:nvSpPr>
        <p:spPr>
          <a:xfrm>
            <a:off x="4495800" y="5378450"/>
            <a:ext cx="6164263" cy="604838"/>
          </a:xfrm>
        </p:spPr>
        <p:txBody>
          <a:bodyPr lIns="104731" tIns="52366" rIns="104731" bIns="52366"/>
          <a:lstStyle>
            <a:lvl1pPr marL="0" indent="0" algn="r">
              <a:buFont typeface="Wingdings" pitchFamily="2" charset="2"/>
              <a:buNone/>
              <a:defRPr b="1">
                <a:solidFill>
                  <a:srgbClr val="8CB6D2"/>
                </a:solidFill>
              </a:defRPr>
            </a:lvl1pPr>
          </a:lstStyle>
          <a:p>
            <a:r>
              <a:rPr lang="en-US"/>
              <a:t>Speaker Name</a:t>
            </a:r>
          </a:p>
        </p:txBody>
      </p:sp>
      <p:sp>
        <p:nvSpPr>
          <p:cNvPr id="7" name="Date Placeholder 6"/>
          <p:cNvSpPr>
            <a:spLocks noGrp="1" noChangeArrowheads="1"/>
          </p:cNvSpPr>
          <p:nvPr>
            <p:ph type="dt" sz="half" idx="10"/>
            <p:custDataLst>
              <p:tags r:id="rId2"/>
            </p:custDataLst>
          </p:nvPr>
        </p:nvSpPr>
        <p:spPr bwMode="auto">
          <a:xfrm>
            <a:off x="8107363" y="1868488"/>
            <a:ext cx="2560637" cy="571500"/>
          </a:xfrm>
          <a:prstGeom prst="rect">
            <a:avLst/>
          </a:prstGeom>
          <a:ln>
            <a:miter lim="800000"/>
            <a:headEnd/>
            <a:tailEnd/>
          </a:ln>
        </p:spPr>
        <p:txBody>
          <a:bodyPr vert="horz" wrap="square" lIns="109708" tIns="54854" rIns="109708" bIns="54854" numCol="1" anchor="t" anchorCtr="0" compatLnSpc="1">
            <a:prstTxWarp prst="textNoShape">
              <a:avLst/>
            </a:prstTxWarp>
          </a:bodyPr>
          <a:lstStyle>
            <a:lvl1pPr algn="r">
              <a:defRPr b="0">
                <a:latin typeface="Arial" pitchFamily="34" charset="0"/>
              </a:defRPr>
            </a:lvl1pPr>
          </a:lstStyle>
          <a:p>
            <a:fld id="{4F5900C5-F37D-439F-B3FC-5833C5150A21}" type="datetime1">
              <a:rPr lang="en-US"/>
              <a:pPr/>
              <a:t>8/14/2014</a:t>
            </a:fld>
            <a:endParaRPr lang="en-US"/>
          </a:p>
        </p:txBody>
      </p:sp>
      <p:sp>
        <p:nvSpPr>
          <p:cNvPr id="8" name="Footer Placeholder 7"/>
          <p:cNvSpPr>
            <a:spLocks noGrp="1" noChangeArrowheads="1"/>
          </p:cNvSpPr>
          <p:nvPr>
            <p:ph type="ftr" sz="quarter" idx="11"/>
            <p:custDataLst>
              <p:tags r:id="rId3"/>
            </p:custDataLst>
          </p:nvPr>
        </p:nvSpPr>
        <p:spPr bwMode="auto">
          <a:xfrm>
            <a:off x="4495800" y="949325"/>
            <a:ext cx="6180138" cy="982663"/>
          </a:xfrm>
          <a:prstGeom prst="rect">
            <a:avLst/>
          </a:prstGeom>
          <a:ln>
            <a:miter lim="800000"/>
            <a:headEnd/>
            <a:tailEnd/>
          </a:ln>
        </p:spPr>
        <p:txBody>
          <a:bodyPr vert="horz" wrap="square" lIns="104702" tIns="52350" rIns="104702" bIns="52350" numCol="1" anchor="t" anchorCtr="0" compatLnSpc="1">
            <a:prstTxWarp prst="textNoShape">
              <a:avLst/>
            </a:prstTxWarp>
          </a:bodyPr>
          <a:lstStyle>
            <a:lvl1pPr algn="r">
              <a:spcBef>
                <a:spcPct val="20000"/>
              </a:spcBef>
              <a:defRPr sz="3800"/>
            </a:lvl1pPr>
          </a:lstStyle>
          <a:p>
            <a:pPr>
              <a:defRPr/>
            </a:pPr>
            <a:endParaRPr lang="en-US"/>
          </a:p>
        </p:txBody>
      </p:sp>
      <p:sp>
        <p:nvSpPr>
          <p:cNvPr id="9" name="Rectangle 10"/>
          <p:cNvSpPr>
            <a:spLocks noGrp="1" noChangeArrowheads="1"/>
          </p:cNvSpPr>
          <p:nvPr>
            <p:ph type="sldNum" sz="quarter" idx="12"/>
            <p:custDataLst>
              <p:tags r:id="rId4"/>
            </p:custDataLst>
          </p:nvPr>
        </p:nvSpPr>
        <p:spPr bwMode="auto">
          <a:xfrm>
            <a:off x="8366125" y="7921625"/>
            <a:ext cx="2560638" cy="239713"/>
          </a:xfrm>
          <a:prstGeom prst="rect">
            <a:avLst/>
          </a:prstGeom>
          <a:ln>
            <a:miter lim="800000"/>
            <a:headEnd/>
            <a:tailEnd/>
          </a:ln>
        </p:spPr>
        <p:txBody>
          <a:bodyPr vert="horz" wrap="square" lIns="109708" tIns="54854" rIns="109708" bIns="54854" numCol="1" anchor="t" anchorCtr="0" compatLnSpc="1">
            <a:prstTxWarp prst="textNoShape">
              <a:avLst/>
            </a:prstTxWarp>
          </a:bodyPr>
          <a:lstStyle>
            <a:lvl1pPr algn="r">
              <a:defRPr sz="1700" b="0">
                <a:solidFill>
                  <a:srgbClr val="8CB6D2"/>
                </a:solidFill>
                <a:latin typeface="Helvetica" pitchFamily="34" charset="0"/>
              </a:defRPr>
            </a:lvl1pPr>
          </a:lstStyle>
          <a:p>
            <a:pPr>
              <a:defRPr/>
            </a:pPr>
            <a:fld id="{420CCB7F-F710-4D5E-8DEA-C6538E32C535}" type="slidenum">
              <a:rPr lang="en-US"/>
              <a:pPr>
                <a:defRPr/>
              </a:pPr>
              <a:t>‹#›</a:t>
            </a:fld>
            <a:endParaRPr lang="en-US"/>
          </a:p>
        </p:txBody>
      </p:sp>
    </p:spTree>
    <p:extLst>
      <p:ext uri="{BB962C8B-B14F-4D97-AF65-F5344CB8AC3E}">
        <p14:creationId xmlns:p14="http://schemas.microsoft.com/office/powerpoint/2010/main" xmlns="" val="40371840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xmlns="" val="2169806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775" y="5287963"/>
            <a:ext cx="9326563" cy="16351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866775" y="3487738"/>
            <a:ext cx="9326563" cy="18002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xmlns="" val="898171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92163" y="1646238"/>
            <a:ext cx="4918075" cy="60515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862638" y="1646238"/>
            <a:ext cx="4919662" cy="60515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xmlns="" val="34660890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5" y="330200"/>
            <a:ext cx="9874250" cy="1371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49275" y="1841500"/>
            <a:ext cx="4848225" cy="768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49275" y="2609850"/>
            <a:ext cx="4848225" cy="4741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573713" y="1841500"/>
            <a:ext cx="4849812" cy="768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73713" y="2609850"/>
            <a:ext cx="4849812" cy="4741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xmlns="" val="2039769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xmlns="" val="2372385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583310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9275" y="327025"/>
            <a:ext cx="3609975" cy="1395413"/>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4289425" y="327025"/>
            <a:ext cx="6134100" cy="70246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49275" y="1722438"/>
            <a:ext cx="3609975" cy="56292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xmlns="" val="10035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51063" y="5761038"/>
            <a:ext cx="6583362" cy="679450"/>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151063" y="735013"/>
            <a:ext cx="6583362" cy="4938712"/>
          </a:xfrm>
        </p:spPr>
        <p:txBody>
          <a:bodyPr lIns="104714" tIns="52357" rIns="104714" bIns="52357"/>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151063" y="6440488"/>
            <a:ext cx="6583362" cy="9667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xmlns="" val="12628631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xmlns="" val="1729866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132763" y="171450"/>
            <a:ext cx="2649537" cy="75263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82563" y="171450"/>
            <a:ext cx="7797800" cy="75263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xmlns="" val="7142307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82563" y="171450"/>
            <a:ext cx="8504237" cy="635000"/>
          </a:xfrm>
        </p:spPr>
        <p:txBody>
          <a:bodyPr/>
          <a:lstStyle/>
          <a:p>
            <a:r>
              <a:rPr lang="en-US"/>
              <a:t>Click to edit Master title style</a:t>
            </a:r>
          </a:p>
        </p:txBody>
      </p:sp>
      <p:sp>
        <p:nvSpPr>
          <p:cNvPr id="3" name="Table Placeholder 2"/>
          <p:cNvSpPr>
            <a:spLocks noGrp="1"/>
          </p:cNvSpPr>
          <p:nvPr>
            <p:ph type="tbl" idx="1"/>
          </p:nvPr>
        </p:nvSpPr>
        <p:spPr>
          <a:xfrm>
            <a:off x="792163" y="1646238"/>
            <a:ext cx="9990137" cy="6051550"/>
          </a:xfrm>
        </p:spPr>
        <p:txBody>
          <a:bodyPr lIns="104714" tIns="52357" rIns="104714" bIns="52357"/>
          <a:lstStyle/>
          <a:p>
            <a:pPr lvl="0"/>
            <a:endParaRPr lang="en-US" noProof="0"/>
          </a:p>
        </p:txBody>
      </p:sp>
    </p:spTree>
    <p:extLst>
      <p:ext uri="{BB962C8B-B14F-4D97-AF65-F5344CB8AC3E}">
        <p14:creationId xmlns:p14="http://schemas.microsoft.com/office/powerpoint/2010/main" xmlns="" val="26461853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182563" y="171450"/>
            <a:ext cx="10599737" cy="7526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xmlns="" val="7901767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563" y="171450"/>
            <a:ext cx="8504237" cy="635000"/>
          </a:xfrm>
        </p:spPr>
        <p:txBody>
          <a:bodyPr/>
          <a:lstStyle/>
          <a:p>
            <a:r>
              <a:rPr lang="en-US"/>
              <a:t>Click to edit Master title style</a:t>
            </a:r>
          </a:p>
        </p:txBody>
      </p:sp>
      <p:sp>
        <p:nvSpPr>
          <p:cNvPr id="3" name="Text Placeholder 2"/>
          <p:cNvSpPr>
            <a:spLocks noGrp="1"/>
          </p:cNvSpPr>
          <p:nvPr>
            <p:ph type="body" sz="half" idx="1"/>
          </p:nvPr>
        </p:nvSpPr>
        <p:spPr>
          <a:xfrm>
            <a:off x="792163" y="1646238"/>
            <a:ext cx="4918075" cy="60515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862638" y="1646238"/>
            <a:ext cx="4919662" cy="60515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xmlns="" val="3205474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82563" y="171450"/>
            <a:ext cx="8504237" cy="635000"/>
          </a:xfrm>
        </p:spPr>
        <p:txBody>
          <a:bodyPr/>
          <a:lstStyle/>
          <a:p>
            <a:r>
              <a:rPr lang="en-US"/>
              <a:t>Click to edit Master title style</a:t>
            </a:r>
          </a:p>
        </p:txBody>
      </p:sp>
      <p:sp>
        <p:nvSpPr>
          <p:cNvPr id="3" name="Text Placeholder 2"/>
          <p:cNvSpPr>
            <a:spLocks noGrp="1"/>
          </p:cNvSpPr>
          <p:nvPr>
            <p:ph type="body" sz="half" idx="1"/>
          </p:nvPr>
        </p:nvSpPr>
        <p:spPr>
          <a:xfrm>
            <a:off x="792163" y="1646238"/>
            <a:ext cx="4918075" cy="60515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5862638" y="1646238"/>
            <a:ext cx="4919662" cy="2949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5862638" y="4748213"/>
            <a:ext cx="4919662" cy="2949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xmlns="" val="2165072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ags" Target="../tags/tag2.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ags" Target="../tags/tag1.xml"/><Relationship Id="rId2" Type="http://schemas.openxmlformats.org/officeDocument/2006/relationships/slideLayout" Target="../slideLayouts/slideLayout2.xml"/><Relationship Id="rId16" Type="http://schemas.openxmlformats.org/officeDocument/2006/relationships/theme" Target="../theme/theme1.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4.png"/><Relationship Id="rId10" Type="http://schemas.openxmlformats.org/officeDocument/2006/relationships/slideLayout" Target="../slideLayouts/slideLayout10.xml"/><Relationship Id="rId19" Type="http://schemas.openxmlformats.org/officeDocument/2006/relationships/tags" Target="../tags/tag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20" cstate="print"/>
          <a:srcRect/>
          <a:stretch>
            <a:fillRect/>
          </a:stretch>
        </a:blipFill>
        <a:effectLst/>
      </p:bgPr>
    </p:bg>
    <p:spTree>
      <p:nvGrpSpPr>
        <p:cNvPr id="1" name=""/>
        <p:cNvGrpSpPr/>
        <p:nvPr/>
      </p:nvGrpSpPr>
      <p:grpSpPr>
        <a:xfrm>
          <a:off x="0" y="0"/>
          <a:ext cx="0" cy="0"/>
          <a:chOff x="0" y="0"/>
          <a:chExt cx="0" cy="0"/>
        </a:xfrm>
      </p:grpSpPr>
      <p:pic>
        <p:nvPicPr>
          <p:cNvPr id="1026" name="Picture 2" descr="TopBarB"/>
          <p:cNvPicPr>
            <a:picLocks noChangeAspect="1" noChangeArrowheads="1"/>
          </p:cNvPicPr>
          <p:nvPr>
            <p:custDataLst>
              <p:tags r:id="rId17"/>
            </p:custDataLst>
          </p:nvPr>
        </p:nvPicPr>
        <p:blipFill>
          <a:blip r:embed="rId21" cstate="print">
            <a:extLst>
              <a:ext uri="{28A0092B-C50C-407E-A947-70E740481C1C}">
                <a14:useLocalDpi xmlns:a14="http://schemas.microsoft.com/office/drawing/2010/main" xmlns="" val="0"/>
              </a:ext>
            </a:extLst>
          </a:blip>
          <a:srcRect/>
          <a:stretch>
            <a:fillRect/>
          </a:stretch>
        </p:blipFill>
        <p:spPr bwMode="auto">
          <a:xfrm>
            <a:off x="0" y="0"/>
            <a:ext cx="10972800" cy="1028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7" name="Picture 3" descr="VIB_RGB_From_CMYK"/>
          <p:cNvPicPr>
            <a:picLocks noChangeAspect="1" noChangeArrowheads="1"/>
          </p:cNvPicPr>
          <p:nvPr/>
        </p:nvPicPr>
        <p:blipFill>
          <a:blip r:embed="rId22" cstate="print">
            <a:extLst>
              <a:ext uri="{28A0092B-C50C-407E-A947-70E740481C1C}">
                <a14:useLocalDpi xmlns:a14="http://schemas.microsoft.com/office/drawing/2010/main" xmlns="" val="0"/>
              </a:ext>
            </a:extLst>
          </a:blip>
          <a:srcRect/>
          <a:stretch>
            <a:fillRect/>
          </a:stretch>
        </p:blipFill>
        <p:spPr bwMode="auto">
          <a:xfrm>
            <a:off x="0" y="7983538"/>
            <a:ext cx="10972800"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28" name="Rectangle 5"/>
          <p:cNvSpPr>
            <a:spLocks noGrp="1" noChangeArrowheads="1"/>
          </p:cNvSpPr>
          <p:nvPr>
            <p:ph type="title"/>
            <p:custDataLst>
              <p:tags r:id="rId18"/>
            </p:custDataLst>
          </p:nvPr>
        </p:nvSpPr>
        <p:spPr bwMode="auto">
          <a:xfrm>
            <a:off x="182563" y="171450"/>
            <a:ext cx="8504237" cy="635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104702" tIns="52350" rIns="104702" bIns="52350" numCol="1" anchor="b" anchorCtr="0" compatLnSpc="1">
            <a:prstTxWarp prst="textNoShape">
              <a:avLst/>
            </a:prstTxWarp>
          </a:bodyPr>
          <a:lstStyle/>
          <a:p>
            <a:pPr lvl="0"/>
            <a:r>
              <a:rPr lang="en-US" smtClean="0"/>
              <a:t>Click to edit Master title style</a:t>
            </a:r>
          </a:p>
        </p:txBody>
      </p:sp>
      <p:sp>
        <p:nvSpPr>
          <p:cNvPr id="1029" name="Rectangle 6"/>
          <p:cNvSpPr>
            <a:spLocks noGrp="1" noChangeArrowheads="1"/>
          </p:cNvSpPr>
          <p:nvPr>
            <p:ph type="body" idx="1"/>
            <p:custDataLst>
              <p:tags r:id="rId19"/>
            </p:custDataLst>
          </p:nvPr>
        </p:nvSpPr>
        <p:spPr bwMode="auto">
          <a:xfrm>
            <a:off x="792163" y="1646238"/>
            <a:ext cx="9990137" cy="6051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104702" tIns="52350" rIns="104702" bIns="5235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pic>
        <p:nvPicPr>
          <p:cNvPr id="1030" name="Picture 4" descr="SCB_Logo_Big"/>
          <p:cNvPicPr>
            <a:picLocks noChangeAspect="1" noChangeArrowheads="1"/>
          </p:cNvPicPr>
          <p:nvPr/>
        </p:nvPicPr>
        <p:blipFill>
          <a:blip r:embed="rId23" cstate="print">
            <a:extLst>
              <a:ext uri="{28A0092B-C50C-407E-A947-70E740481C1C}">
                <a14:useLocalDpi xmlns:a14="http://schemas.microsoft.com/office/drawing/2010/main" xmlns="" val="0"/>
              </a:ext>
            </a:extLst>
          </a:blip>
          <a:srcRect/>
          <a:stretch>
            <a:fillRect/>
          </a:stretch>
        </p:blipFill>
        <p:spPr bwMode="auto">
          <a:xfrm>
            <a:off x="9097963" y="234950"/>
            <a:ext cx="1630362" cy="622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04"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 id="2147483702" r:id="rId14"/>
    <p:sldLayoutId id="2147483703" r:id="rId15"/>
  </p:sldLayoutIdLst>
  <p:hf hdr="0" ftr="0" dt="0"/>
  <p:txStyles>
    <p:titleStyle>
      <a:lvl1pPr algn="l" defTabSz="1101725" rtl="0" eaLnBrk="0" fontAlgn="base" hangingPunct="0">
        <a:spcBef>
          <a:spcPct val="0"/>
        </a:spcBef>
        <a:spcAft>
          <a:spcPct val="0"/>
        </a:spcAft>
        <a:defRPr sz="3000" b="1">
          <a:solidFill>
            <a:srgbClr val="FFFFFF"/>
          </a:solidFill>
          <a:latin typeface="Arial" pitchFamily="34" charset="0"/>
          <a:ea typeface="+mj-ea"/>
          <a:cs typeface="+mj-cs"/>
        </a:defRPr>
      </a:lvl1pPr>
      <a:lvl2pPr algn="l" defTabSz="1101725" rtl="0" eaLnBrk="0" fontAlgn="base" hangingPunct="0">
        <a:spcBef>
          <a:spcPct val="0"/>
        </a:spcBef>
        <a:spcAft>
          <a:spcPct val="0"/>
        </a:spcAft>
        <a:defRPr sz="3000" b="1">
          <a:solidFill>
            <a:srgbClr val="FFFFFF"/>
          </a:solidFill>
          <a:latin typeface="Arial" pitchFamily="34" charset="0"/>
          <a:cs typeface="Arial" charset="0"/>
        </a:defRPr>
      </a:lvl2pPr>
      <a:lvl3pPr algn="l" defTabSz="1101725" rtl="0" eaLnBrk="0" fontAlgn="base" hangingPunct="0">
        <a:spcBef>
          <a:spcPct val="0"/>
        </a:spcBef>
        <a:spcAft>
          <a:spcPct val="0"/>
        </a:spcAft>
        <a:defRPr sz="3000" b="1">
          <a:solidFill>
            <a:srgbClr val="FFFFFF"/>
          </a:solidFill>
          <a:latin typeface="Arial" pitchFamily="34" charset="0"/>
          <a:cs typeface="Arial" charset="0"/>
        </a:defRPr>
      </a:lvl3pPr>
      <a:lvl4pPr algn="l" defTabSz="1101725" rtl="0" eaLnBrk="0" fontAlgn="base" hangingPunct="0">
        <a:spcBef>
          <a:spcPct val="0"/>
        </a:spcBef>
        <a:spcAft>
          <a:spcPct val="0"/>
        </a:spcAft>
        <a:defRPr sz="3000" b="1">
          <a:solidFill>
            <a:srgbClr val="FFFFFF"/>
          </a:solidFill>
          <a:latin typeface="Arial" pitchFamily="34" charset="0"/>
          <a:cs typeface="Arial" charset="0"/>
        </a:defRPr>
      </a:lvl4pPr>
      <a:lvl5pPr algn="l" defTabSz="1101725" rtl="0" eaLnBrk="0" fontAlgn="base" hangingPunct="0">
        <a:spcBef>
          <a:spcPct val="0"/>
        </a:spcBef>
        <a:spcAft>
          <a:spcPct val="0"/>
        </a:spcAft>
        <a:defRPr sz="3000" b="1">
          <a:solidFill>
            <a:srgbClr val="FFFFFF"/>
          </a:solidFill>
          <a:latin typeface="Arial" pitchFamily="34" charset="0"/>
          <a:cs typeface="Arial" charset="0"/>
        </a:defRPr>
      </a:lvl5pPr>
      <a:lvl6pPr marL="457200" algn="l" defTabSz="1101725" rtl="0" fontAlgn="base">
        <a:spcBef>
          <a:spcPct val="0"/>
        </a:spcBef>
        <a:spcAft>
          <a:spcPct val="0"/>
        </a:spcAft>
        <a:defRPr sz="3000" b="1">
          <a:solidFill>
            <a:srgbClr val="FFFFFF"/>
          </a:solidFill>
          <a:latin typeface="Helvetica 65 Medium" pitchFamily="34" charset="0"/>
          <a:cs typeface="Arial" charset="0"/>
        </a:defRPr>
      </a:lvl6pPr>
      <a:lvl7pPr marL="914400" algn="l" defTabSz="1101725" rtl="0" fontAlgn="base">
        <a:spcBef>
          <a:spcPct val="0"/>
        </a:spcBef>
        <a:spcAft>
          <a:spcPct val="0"/>
        </a:spcAft>
        <a:defRPr sz="3000" b="1">
          <a:solidFill>
            <a:srgbClr val="FFFFFF"/>
          </a:solidFill>
          <a:latin typeface="Helvetica 65 Medium" pitchFamily="34" charset="0"/>
          <a:cs typeface="Arial" charset="0"/>
        </a:defRPr>
      </a:lvl7pPr>
      <a:lvl8pPr marL="1371600" algn="l" defTabSz="1101725" rtl="0" fontAlgn="base">
        <a:spcBef>
          <a:spcPct val="0"/>
        </a:spcBef>
        <a:spcAft>
          <a:spcPct val="0"/>
        </a:spcAft>
        <a:defRPr sz="3000" b="1">
          <a:solidFill>
            <a:srgbClr val="FFFFFF"/>
          </a:solidFill>
          <a:latin typeface="Helvetica 65 Medium" pitchFamily="34" charset="0"/>
          <a:cs typeface="Arial" charset="0"/>
        </a:defRPr>
      </a:lvl8pPr>
      <a:lvl9pPr marL="1828800" algn="l" defTabSz="1101725" rtl="0" fontAlgn="base">
        <a:spcBef>
          <a:spcPct val="0"/>
        </a:spcBef>
        <a:spcAft>
          <a:spcPct val="0"/>
        </a:spcAft>
        <a:defRPr sz="3000" b="1">
          <a:solidFill>
            <a:srgbClr val="FFFFFF"/>
          </a:solidFill>
          <a:latin typeface="Helvetica 65 Medium" pitchFamily="34" charset="0"/>
          <a:cs typeface="Arial" charset="0"/>
        </a:defRPr>
      </a:lvl9pPr>
    </p:titleStyle>
    <p:bodyStyle>
      <a:lvl1pPr marL="393700" indent="-393700" algn="l" defTabSz="1101725" rtl="0" eaLnBrk="0" fontAlgn="base" hangingPunct="0">
        <a:spcBef>
          <a:spcPct val="20000"/>
        </a:spcBef>
        <a:spcAft>
          <a:spcPct val="0"/>
        </a:spcAft>
        <a:buClr>
          <a:srgbClr val="309915"/>
        </a:buClr>
        <a:buSzPct val="80000"/>
        <a:buFont typeface="Wingdings" pitchFamily="2" charset="2"/>
        <a:buChar char="n"/>
        <a:defRPr sz="3000">
          <a:solidFill>
            <a:srgbClr val="00468C"/>
          </a:solidFill>
          <a:latin typeface="+mn-lt"/>
          <a:ea typeface="+mn-ea"/>
          <a:cs typeface="+mn-cs"/>
        </a:defRPr>
      </a:lvl1pPr>
      <a:lvl2pPr marL="847725" indent="-320675" algn="l" defTabSz="1101725" rtl="0" eaLnBrk="0" fontAlgn="base" hangingPunct="0">
        <a:spcBef>
          <a:spcPct val="20000"/>
        </a:spcBef>
        <a:spcAft>
          <a:spcPct val="0"/>
        </a:spcAft>
        <a:buClr>
          <a:srgbClr val="005D9A"/>
        </a:buClr>
        <a:buSzPct val="80000"/>
        <a:buFont typeface="Wingdings" pitchFamily="2" charset="2"/>
        <a:buChar char="n"/>
        <a:defRPr sz="2500">
          <a:solidFill>
            <a:srgbClr val="00468C"/>
          </a:solidFill>
          <a:latin typeface="+mn-lt"/>
          <a:cs typeface="+mn-cs"/>
        </a:defRPr>
      </a:lvl2pPr>
      <a:lvl3pPr marL="1314450" indent="-266700" algn="l" defTabSz="1101725" rtl="0" eaLnBrk="0" fontAlgn="base" hangingPunct="0">
        <a:spcBef>
          <a:spcPct val="20000"/>
        </a:spcBef>
        <a:spcAft>
          <a:spcPct val="0"/>
        </a:spcAft>
        <a:buClr>
          <a:srgbClr val="309915"/>
        </a:buClr>
        <a:buSzPct val="100000"/>
        <a:buFont typeface="Helvetica" pitchFamily="34" charset="0"/>
        <a:buChar char="–"/>
        <a:defRPr sz="2200">
          <a:solidFill>
            <a:srgbClr val="00468C"/>
          </a:solidFill>
          <a:latin typeface="+mn-lt"/>
          <a:cs typeface="+mn-cs"/>
        </a:defRPr>
      </a:lvl3pPr>
      <a:lvl4pPr marL="1741488" indent="-207963" algn="l" defTabSz="1101725" rtl="0" eaLnBrk="0" fontAlgn="base" hangingPunct="0">
        <a:spcBef>
          <a:spcPct val="20000"/>
        </a:spcBef>
        <a:spcAft>
          <a:spcPct val="0"/>
        </a:spcAft>
        <a:buClr>
          <a:srgbClr val="005D9A"/>
        </a:buClr>
        <a:buSzPct val="100000"/>
        <a:buFont typeface="Helvetica" pitchFamily="34" charset="0"/>
        <a:buChar char="–"/>
        <a:defRPr sz="2200">
          <a:solidFill>
            <a:srgbClr val="00468C"/>
          </a:solidFill>
          <a:latin typeface="+mn-lt"/>
          <a:cs typeface="+mn-cs"/>
        </a:defRPr>
      </a:lvl4pPr>
      <a:lvl5pPr marL="2181225" indent="-220663" algn="l" defTabSz="1101725" rtl="0" eaLnBrk="0" fontAlgn="base" hangingPunct="0">
        <a:spcBef>
          <a:spcPct val="20000"/>
        </a:spcBef>
        <a:spcAft>
          <a:spcPct val="0"/>
        </a:spcAft>
        <a:buClr>
          <a:srgbClr val="00468C"/>
        </a:buClr>
        <a:buSzPct val="100000"/>
        <a:defRPr sz="2200">
          <a:solidFill>
            <a:srgbClr val="00468C"/>
          </a:solidFill>
          <a:latin typeface="+mn-lt"/>
          <a:cs typeface="+mn-cs"/>
        </a:defRPr>
      </a:lvl5pPr>
      <a:lvl6pPr marL="2638425" indent="-220663" algn="l" defTabSz="1101725" rtl="0" fontAlgn="base">
        <a:spcBef>
          <a:spcPct val="20000"/>
        </a:spcBef>
        <a:spcAft>
          <a:spcPct val="0"/>
        </a:spcAft>
        <a:buClr>
          <a:srgbClr val="00468C"/>
        </a:buClr>
        <a:buSzPct val="100000"/>
        <a:defRPr sz="2200">
          <a:solidFill>
            <a:srgbClr val="00468C"/>
          </a:solidFill>
          <a:latin typeface="+mn-lt"/>
          <a:cs typeface="+mn-cs"/>
        </a:defRPr>
      </a:lvl6pPr>
      <a:lvl7pPr marL="3095625" indent="-220663" algn="l" defTabSz="1101725" rtl="0" fontAlgn="base">
        <a:spcBef>
          <a:spcPct val="20000"/>
        </a:spcBef>
        <a:spcAft>
          <a:spcPct val="0"/>
        </a:spcAft>
        <a:buClr>
          <a:srgbClr val="00468C"/>
        </a:buClr>
        <a:buSzPct val="100000"/>
        <a:defRPr sz="2200">
          <a:solidFill>
            <a:srgbClr val="00468C"/>
          </a:solidFill>
          <a:latin typeface="+mn-lt"/>
          <a:cs typeface="+mn-cs"/>
        </a:defRPr>
      </a:lvl7pPr>
      <a:lvl8pPr marL="3552825" indent="-220663" algn="l" defTabSz="1101725" rtl="0" fontAlgn="base">
        <a:spcBef>
          <a:spcPct val="20000"/>
        </a:spcBef>
        <a:spcAft>
          <a:spcPct val="0"/>
        </a:spcAft>
        <a:buClr>
          <a:srgbClr val="00468C"/>
        </a:buClr>
        <a:buSzPct val="100000"/>
        <a:defRPr sz="2200">
          <a:solidFill>
            <a:srgbClr val="00468C"/>
          </a:solidFill>
          <a:latin typeface="+mn-lt"/>
          <a:cs typeface="+mn-cs"/>
        </a:defRPr>
      </a:lvl8pPr>
      <a:lvl9pPr marL="4010025" indent="-220663" algn="l" defTabSz="1101725" rtl="0" fontAlgn="base">
        <a:spcBef>
          <a:spcPct val="20000"/>
        </a:spcBef>
        <a:spcAft>
          <a:spcPct val="0"/>
        </a:spcAft>
        <a:buClr>
          <a:srgbClr val="00468C"/>
        </a:buClr>
        <a:buSzPct val="100000"/>
        <a:defRPr sz="2200">
          <a:solidFill>
            <a:srgbClr val="00468C"/>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10.xml"/><Relationship Id="rId7" Type="http://schemas.openxmlformats.org/officeDocument/2006/relationships/notesSlide" Target="../notesSlides/notesSlide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slideLayout" Target="../slideLayouts/slideLayout1.xml"/><Relationship Id="rId5" Type="http://schemas.openxmlformats.org/officeDocument/2006/relationships/tags" Target="../tags/tag12.xml"/><Relationship Id="rId4" Type="http://schemas.openxmlformats.org/officeDocument/2006/relationships/tags" Target="../tags/tag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4"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7.xml"/><Relationship Id="rId1" Type="http://schemas.openxmlformats.org/officeDocument/2006/relationships/tags" Target="../tags/tag1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4.xml"/><Relationship Id="rId1" Type="http://schemas.openxmlformats.org/officeDocument/2006/relationships/vmlDrawing" Target="../drawings/vmlDrawing1.v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4"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4"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ags" Target="../tags/tag24.xml"/><Relationship Id="rId4"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Microsoft_Office_Excel_97-2003_Worksheet1.xls"/></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2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png"/><Relationship Id="rId18" Type="http://schemas.openxmlformats.org/officeDocument/2006/relationships/image" Target="../media/image32.png"/><Relationship Id="rId3" Type="http://schemas.openxmlformats.org/officeDocument/2006/relationships/image" Target="../media/image17.png"/><Relationship Id="rId21" Type="http://schemas.openxmlformats.org/officeDocument/2006/relationships/image" Target="../media/image35.png"/><Relationship Id="rId7" Type="http://schemas.openxmlformats.org/officeDocument/2006/relationships/image" Target="../media/image21.png"/><Relationship Id="rId12" Type="http://schemas.openxmlformats.org/officeDocument/2006/relationships/image" Target="../media/image26.png"/><Relationship Id="rId17" Type="http://schemas.openxmlformats.org/officeDocument/2006/relationships/image" Target="../media/image31.png"/><Relationship Id="rId2" Type="http://schemas.openxmlformats.org/officeDocument/2006/relationships/notesSlide" Target="../notesSlides/notesSlide18.xml"/><Relationship Id="rId16" Type="http://schemas.openxmlformats.org/officeDocument/2006/relationships/image" Target="../media/image30.png"/><Relationship Id="rId20"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5" Type="http://schemas.openxmlformats.org/officeDocument/2006/relationships/image" Target="../media/image29.png"/><Relationship Id="rId10" Type="http://schemas.openxmlformats.org/officeDocument/2006/relationships/image" Target="../media/image24.png"/><Relationship Id="rId19" Type="http://schemas.openxmlformats.org/officeDocument/2006/relationships/image" Target="../media/image33.png"/><Relationship Id="rId4" Type="http://schemas.openxmlformats.org/officeDocument/2006/relationships/image" Target="../media/image18.png"/><Relationship Id="rId9" Type="http://schemas.openxmlformats.org/officeDocument/2006/relationships/image" Target="../media/image23.png"/><Relationship Id="rId14" Type="http://schemas.openxmlformats.org/officeDocument/2006/relationships/image" Target="../media/image28.png"/></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0"/>
          <p:cNvSpPr>
            <a:spLocks noGrp="1" noChangeArrowheads="1"/>
          </p:cNvSpPr>
          <p:nvPr>
            <p:ph type="sldNum" sz="quarter" idx="12"/>
            <p:custDataLst>
              <p:tags r:id="rId1"/>
            </p:custDataLst>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200" b="1">
                <a:solidFill>
                  <a:srgbClr val="309915"/>
                </a:solidFill>
                <a:latin typeface="Helvetica 65 Medium"/>
                <a:cs typeface="Angsana New" pitchFamily="18" charset="-34"/>
              </a:defRPr>
            </a:lvl1pPr>
            <a:lvl2pPr marL="742950" indent="-285750" eaLnBrk="0" hangingPunct="0">
              <a:defRPr sz="2200" b="1">
                <a:solidFill>
                  <a:srgbClr val="309915"/>
                </a:solidFill>
                <a:latin typeface="Helvetica 65 Medium"/>
                <a:cs typeface="Angsana New" pitchFamily="18" charset="-34"/>
              </a:defRPr>
            </a:lvl2pPr>
            <a:lvl3pPr marL="1143000" indent="-228600" eaLnBrk="0" hangingPunct="0">
              <a:defRPr sz="2200" b="1">
                <a:solidFill>
                  <a:srgbClr val="309915"/>
                </a:solidFill>
                <a:latin typeface="Helvetica 65 Medium"/>
                <a:cs typeface="Angsana New" pitchFamily="18" charset="-34"/>
              </a:defRPr>
            </a:lvl3pPr>
            <a:lvl4pPr marL="1600200" indent="-228600" eaLnBrk="0" hangingPunct="0">
              <a:defRPr sz="2200" b="1">
                <a:solidFill>
                  <a:srgbClr val="309915"/>
                </a:solidFill>
                <a:latin typeface="Helvetica 65 Medium"/>
                <a:cs typeface="Angsana New" pitchFamily="18" charset="-34"/>
              </a:defRPr>
            </a:lvl4pPr>
            <a:lvl5pPr marL="2057400" indent="-228600" eaLnBrk="0" hangingPunct="0">
              <a:defRPr sz="2200" b="1">
                <a:solidFill>
                  <a:srgbClr val="309915"/>
                </a:solidFill>
                <a:latin typeface="Helvetica 65 Medium"/>
                <a:cs typeface="Angsana New" pitchFamily="18" charset="-34"/>
              </a:defRPr>
            </a:lvl5pPr>
            <a:lvl6pPr marL="2514600" indent="-228600"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fld id="{22917AA2-BD51-464D-9BDA-B13040C7D0F0}" type="slidenum">
              <a:rPr lang="en-US" sz="1700" b="0" smtClean="0">
                <a:solidFill>
                  <a:srgbClr val="8CB6D2"/>
                </a:solidFill>
                <a:latin typeface="Helvetica" pitchFamily="34" charset="0"/>
              </a:rPr>
              <a:pPr eaLnBrk="1" hangingPunct="1"/>
              <a:t>1</a:t>
            </a:fld>
            <a:endParaRPr lang="en-US" sz="1700" b="0" smtClean="0">
              <a:solidFill>
                <a:srgbClr val="8CB6D2"/>
              </a:solidFill>
              <a:latin typeface="Helvetica" pitchFamily="34" charset="0"/>
            </a:endParaRPr>
          </a:p>
        </p:txBody>
      </p:sp>
      <p:sp>
        <p:nvSpPr>
          <p:cNvPr id="7" name="Rectangle 10"/>
          <p:cNvSpPr txBox="1">
            <a:spLocks noGrp="1" noChangeArrowheads="1"/>
          </p:cNvSpPr>
          <p:nvPr>
            <p:custDataLst>
              <p:tags r:id="rId2"/>
            </p:custDataLst>
          </p:nvPr>
        </p:nvSpPr>
        <p:spPr bwMode="auto">
          <a:xfrm>
            <a:off x="8366125" y="7921625"/>
            <a:ext cx="2560638" cy="239713"/>
          </a:xfrm>
          <a:prstGeom prst="rect">
            <a:avLst/>
          </a:prstGeom>
          <a:noFill/>
          <a:ln>
            <a:miter lim="800000"/>
            <a:headEnd/>
            <a:tailEnd/>
          </a:ln>
        </p:spPr>
        <p:txBody>
          <a:bodyPr lIns="109708" tIns="54854" rIns="109708" bIns="54854"/>
          <a:lstStyle/>
          <a:p>
            <a:pPr algn="r" defTabSz="1101725">
              <a:defRPr/>
            </a:pPr>
            <a:fld id="{7DDA2907-F197-417F-8B8E-B51AEACF03FB}" type="slidenum">
              <a:rPr lang="en-US" sz="1700" b="0">
                <a:solidFill>
                  <a:srgbClr val="8CB6D2"/>
                </a:solidFill>
                <a:latin typeface="+mn-lt"/>
              </a:rPr>
              <a:pPr algn="r" defTabSz="1101725">
                <a:defRPr/>
              </a:pPr>
              <a:t>1</a:t>
            </a:fld>
            <a:endParaRPr lang="en-US" sz="1700" b="0">
              <a:solidFill>
                <a:srgbClr val="8CB6D2"/>
              </a:solidFill>
              <a:latin typeface="+mn-lt"/>
            </a:endParaRPr>
          </a:p>
        </p:txBody>
      </p:sp>
      <p:sp>
        <p:nvSpPr>
          <p:cNvPr id="3076" name="Rectangle 2"/>
          <p:cNvSpPr>
            <a:spLocks noGrp="1" noChangeArrowheads="1"/>
          </p:cNvSpPr>
          <p:nvPr>
            <p:ph type="ctrTitle"/>
          </p:nvPr>
        </p:nvSpPr>
        <p:spPr>
          <a:xfrm>
            <a:off x="2390775" y="874713"/>
            <a:ext cx="8277225" cy="2303462"/>
          </a:xfrm>
        </p:spPr>
        <p:txBody>
          <a:bodyPr/>
          <a:lstStyle/>
          <a:p>
            <a:pPr eaLnBrk="1" hangingPunct="1"/>
            <a:r>
              <a:rPr lang="en-US" smtClean="0">
                <a:solidFill>
                  <a:schemeClr val="bg1"/>
                </a:solidFill>
              </a:rPr>
              <a:t>Risk Management </a:t>
            </a:r>
            <a:br>
              <a:rPr lang="en-US" smtClean="0">
                <a:solidFill>
                  <a:schemeClr val="bg1"/>
                </a:solidFill>
              </a:rPr>
            </a:br>
            <a:r>
              <a:rPr lang="en-US" sz="3600" i="1" smtClean="0">
                <a:solidFill>
                  <a:schemeClr val="bg1"/>
                </a:solidFill>
              </a:rPr>
              <a:t>International Best Practice  </a:t>
            </a:r>
            <a:r>
              <a:rPr lang="en-US" smtClean="0">
                <a:solidFill>
                  <a:schemeClr val="bg1"/>
                </a:solidFill>
              </a:rPr>
              <a:t/>
            </a:r>
            <a:br>
              <a:rPr lang="en-US" smtClean="0">
                <a:solidFill>
                  <a:schemeClr val="bg1"/>
                </a:solidFill>
              </a:rPr>
            </a:br>
            <a:endParaRPr lang="en-US" sz="3600" smtClean="0">
              <a:solidFill>
                <a:schemeClr val="bg1"/>
              </a:solidFill>
            </a:endParaRPr>
          </a:p>
        </p:txBody>
      </p:sp>
      <p:sp>
        <p:nvSpPr>
          <p:cNvPr id="3077" name="Rectangle 3"/>
          <p:cNvSpPr>
            <a:spLocks noGrp="1" noChangeArrowheads="1"/>
          </p:cNvSpPr>
          <p:nvPr>
            <p:ph type="subTitle" idx="1"/>
          </p:nvPr>
        </p:nvSpPr>
        <p:spPr>
          <a:xfrm>
            <a:off x="3370263" y="5970588"/>
            <a:ext cx="7516812" cy="522287"/>
          </a:xfrm>
        </p:spPr>
        <p:txBody>
          <a:bodyPr lIns="104718" tIns="52360" rIns="104718" bIns="52360"/>
          <a:lstStyle/>
          <a:p>
            <a:pPr eaLnBrk="1" hangingPunct="1">
              <a:lnSpc>
                <a:spcPct val="80000"/>
              </a:lnSpc>
            </a:pPr>
            <a:r>
              <a:rPr lang="en-US" sz="2800" smtClean="0"/>
              <a:t>Supreeya Nicola Cloe Pipatmanomai</a:t>
            </a:r>
          </a:p>
        </p:txBody>
      </p:sp>
      <p:sp>
        <p:nvSpPr>
          <p:cNvPr id="3078" name="Rectangle 4"/>
          <p:cNvSpPr>
            <a:spLocks noChangeArrowheads="1"/>
          </p:cNvSpPr>
          <p:nvPr>
            <p:custDataLst>
              <p:tags r:id="rId3"/>
            </p:custDataLst>
          </p:nvPr>
        </p:nvSpPr>
        <p:spPr bwMode="auto">
          <a:xfrm>
            <a:off x="4495800" y="949325"/>
            <a:ext cx="6180138" cy="982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4702" tIns="52350" rIns="104702" bIns="52350"/>
          <a:lstStyle/>
          <a:p>
            <a:pPr algn="r" defTabSz="1101725">
              <a:spcBef>
                <a:spcPct val="20000"/>
              </a:spcBef>
            </a:pPr>
            <a:endParaRPr lang="th-TH" sz="3800">
              <a:solidFill>
                <a:schemeClr val="bg1"/>
              </a:solidFill>
            </a:endParaRPr>
          </a:p>
        </p:txBody>
      </p:sp>
      <p:sp>
        <p:nvSpPr>
          <p:cNvPr id="3079" name="Rectangle 5"/>
          <p:cNvSpPr>
            <a:spLocks noChangeArrowheads="1"/>
          </p:cNvSpPr>
          <p:nvPr>
            <p:custDataLst>
              <p:tags r:id="rId4"/>
            </p:custDataLst>
          </p:nvPr>
        </p:nvSpPr>
        <p:spPr bwMode="auto">
          <a:xfrm>
            <a:off x="7559675" y="4119563"/>
            <a:ext cx="3116263" cy="571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lstStyle/>
          <a:p>
            <a:pPr algn="r" defTabSz="1101725"/>
            <a:r>
              <a:rPr lang="en-US" b="0">
                <a:solidFill>
                  <a:schemeClr val="bg1"/>
                </a:solidFill>
                <a:latin typeface="Arial" pitchFamily="34" charset="0"/>
              </a:rPr>
              <a:t> </a:t>
            </a:r>
            <a:r>
              <a:rPr lang="en-US" b="0" smtClean="0">
                <a:solidFill>
                  <a:schemeClr val="bg1"/>
                </a:solidFill>
                <a:latin typeface="Arial" pitchFamily="34" charset="0"/>
              </a:rPr>
              <a:t>August 2014</a:t>
            </a:r>
            <a:endParaRPr lang="en-US" b="0" dirty="0">
              <a:solidFill>
                <a:schemeClr val="bg1"/>
              </a:solidFill>
              <a:latin typeface="Arial" pitchFamily="34" charset="0"/>
            </a:endParaRPr>
          </a:p>
        </p:txBody>
      </p:sp>
      <p:sp>
        <p:nvSpPr>
          <p:cNvPr id="3080" name="Rectangle 6"/>
          <p:cNvSpPr>
            <a:spLocks noChangeArrowheads="1"/>
          </p:cNvSpPr>
          <p:nvPr>
            <p:custDataLst>
              <p:tags r:id="rId5"/>
            </p:custDataLst>
          </p:nvPr>
        </p:nvSpPr>
        <p:spPr bwMode="auto">
          <a:xfrm>
            <a:off x="3111500" y="3495675"/>
            <a:ext cx="7648575" cy="835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4702" tIns="52350" rIns="104702" bIns="52350"/>
          <a:lstStyle/>
          <a:p>
            <a:pPr algn="r" defTabSz="1101725">
              <a:spcBef>
                <a:spcPct val="20000"/>
              </a:spcBef>
            </a:pPr>
            <a:endParaRPr lang="th-TH" sz="3200" b="0" i="1">
              <a:solidFill>
                <a:schemeClr val="bg1"/>
              </a:solidFill>
              <a:latin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DA2DA2C6-24CE-4D96-8C5B-5A17D5C02B99}" type="slidenum">
              <a:rPr lang="en-US" sz="1700" b="0">
                <a:solidFill>
                  <a:srgbClr val="8CB6D2"/>
                </a:solidFill>
                <a:latin typeface="+mn-lt"/>
              </a:rPr>
              <a:pPr algn="r" defTabSz="1101725">
                <a:defRPr/>
              </a:pPr>
              <a:t>2</a:t>
            </a:fld>
            <a:endParaRPr lang="en-US" sz="1700" b="0">
              <a:solidFill>
                <a:srgbClr val="8CB6D2"/>
              </a:solidFill>
              <a:latin typeface="+mn-lt"/>
            </a:endParaRPr>
          </a:p>
        </p:txBody>
      </p:sp>
      <p:sp>
        <p:nvSpPr>
          <p:cNvPr id="4099" name="Rectangle 2"/>
          <p:cNvSpPr>
            <a:spLocks noGrp="1" noChangeArrowheads="1"/>
          </p:cNvSpPr>
          <p:nvPr>
            <p:ph type="title"/>
          </p:nvPr>
        </p:nvSpPr>
        <p:spPr/>
        <p:txBody>
          <a:bodyPr/>
          <a:lstStyle/>
          <a:p>
            <a:pPr eaLnBrk="1" hangingPunct="1"/>
            <a:r>
              <a:rPr lang="en-US" smtClean="0"/>
              <a:t>Agenda</a:t>
            </a:r>
          </a:p>
        </p:txBody>
      </p:sp>
      <p:sp>
        <p:nvSpPr>
          <p:cNvPr id="88069" name="Rectangle 5"/>
          <p:cNvSpPr>
            <a:spLocks noChangeArrowheads="1"/>
          </p:cNvSpPr>
          <p:nvPr/>
        </p:nvSpPr>
        <p:spPr bwMode="auto">
          <a:xfrm>
            <a:off x="2460625" y="314325"/>
            <a:ext cx="9632950" cy="692150"/>
          </a:xfrm>
          <a:prstGeom prst="rect">
            <a:avLst/>
          </a:prstGeom>
          <a:noFill/>
          <a:ln w="9525">
            <a:noFill/>
            <a:miter lim="800000"/>
            <a:headEnd/>
            <a:tailEnd/>
          </a:ln>
        </p:spPr>
        <p:txBody>
          <a:bodyPr lIns="109708" tIns="54854" rIns="109708" bIns="54854"/>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
        <p:nvSpPr>
          <p:cNvPr id="4101" name="Rectangle 7"/>
          <p:cNvSpPr>
            <a:spLocks noGrp="1" noChangeArrowheads="1"/>
          </p:cNvSpPr>
          <p:nvPr>
            <p:ph type="body" idx="1"/>
          </p:nvPr>
        </p:nvSpPr>
        <p:spPr>
          <a:xfrm>
            <a:off x="388938" y="1349375"/>
            <a:ext cx="10066337" cy="6294438"/>
          </a:xfrm>
        </p:spPr>
        <p:txBody>
          <a:bodyPr/>
          <a:lstStyle/>
          <a:p>
            <a:pPr eaLnBrk="1" hangingPunct="1"/>
            <a:r>
              <a:rPr lang="en-US" sz="3600" b="1" smtClean="0"/>
              <a:t>Overview</a:t>
            </a:r>
          </a:p>
          <a:p>
            <a:pPr eaLnBrk="1" hangingPunct="1"/>
            <a:r>
              <a:rPr lang="en-US" sz="3600" b="1" smtClean="0"/>
              <a:t>Criteria in Conducting Business</a:t>
            </a:r>
          </a:p>
          <a:p>
            <a:pPr eaLnBrk="1" hangingPunct="1"/>
            <a:r>
              <a:rPr lang="en-US" sz="3600" b="1" smtClean="0"/>
              <a:t>Product Program for Transaction </a:t>
            </a:r>
          </a:p>
          <a:p>
            <a:pPr eaLnBrk="1" hangingPunct="1"/>
            <a:r>
              <a:rPr lang="en-US" sz="3600" b="1" smtClean="0"/>
              <a:t>Market Risk Management &amp; Control</a:t>
            </a:r>
          </a:p>
          <a:p>
            <a:pPr eaLnBrk="1" hangingPunct="1"/>
            <a:r>
              <a:rPr lang="en-US" sz="3600" b="1" smtClean="0"/>
              <a:t>Credit Risk Management</a:t>
            </a:r>
          </a:p>
          <a:p>
            <a:pPr eaLnBrk="1" hangingPunct="1"/>
            <a:r>
              <a:rPr lang="en-US" sz="3600" b="1" smtClean="0"/>
              <a:t>Operational Risk Management</a:t>
            </a:r>
          </a:p>
          <a:p>
            <a:pPr eaLnBrk="1" hangingPunct="1"/>
            <a:r>
              <a:rPr lang="en-US" sz="3600" b="1" smtClean="0"/>
              <a:t>Liquidity Risk Management</a:t>
            </a:r>
          </a:p>
          <a:p>
            <a:pPr eaLnBrk="1" hangingPunct="1"/>
            <a:endParaRPr lang="en-US" sz="3600" b="1" i="1" smtClean="0">
              <a:solidFill>
                <a:srgbClr val="FF0000"/>
              </a:solidFill>
            </a:endParaRPr>
          </a:p>
          <a:p>
            <a:pPr eaLnBrk="1" hangingPunct="1"/>
            <a:endParaRPr lang="en-US" sz="3600" smtClean="0"/>
          </a:p>
        </p:txBody>
      </p:sp>
      <p:sp>
        <p:nvSpPr>
          <p:cNvPr id="88072" name="Rectangle 8"/>
          <p:cNvSpPr>
            <a:spLocks noChangeArrowheads="1"/>
          </p:cNvSpPr>
          <p:nvPr/>
        </p:nvSpPr>
        <p:spPr bwMode="auto">
          <a:xfrm>
            <a:off x="2720975" y="571500"/>
            <a:ext cx="9631363" cy="692150"/>
          </a:xfrm>
          <a:prstGeom prst="rect">
            <a:avLst/>
          </a:prstGeom>
          <a:noFill/>
          <a:ln w="9525">
            <a:noFill/>
            <a:miter lim="800000"/>
            <a:headEnd/>
            <a:tailEnd/>
          </a:ln>
        </p:spPr>
        <p:txBody>
          <a:bodyPr lIns="109708" tIns="54854" rIns="109708" bIns="54854"/>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BA152704-EF51-4CD4-8A8C-6A11AFFFB661}" type="slidenum">
              <a:rPr lang="en-US" sz="1700" b="0">
                <a:solidFill>
                  <a:srgbClr val="8CB6D2"/>
                </a:solidFill>
                <a:latin typeface="+mn-lt"/>
              </a:rPr>
              <a:pPr algn="r" defTabSz="1101725">
                <a:defRPr/>
              </a:pPr>
              <a:t>3</a:t>
            </a:fld>
            <a:endParaRPr lang="en-US" sz="1700" b="0">
              <a:solidFill>
                <a:srgbClr val="8CB6D2"/>
              </a:solidFill>
              <a:latin typeface="+mn-lt"/>
            </a:endParaRPr>
          </a:p>
        </p:txBody>
      </p:sp>
      <p:sp>
        <p:nvSpPr>
          <p:cNvPr id="5123" name="Rectangle 2"/>
          <p:cNvSpPr>
            <a:spLocks noGrp="1" noChangeArrowheads="1"/>
          </p:cNvSpPr>
          <p:nvPr>
            <p:ph type="title"/>
          </p:nvPr>
        </p:nvSpPr>
        <p:spPr/>
        <p:txBody>
          <a:bodyPr/>
          <a:lstStyle/>
          <a:p>
            <a:pPr eaLnBrk="1" hangingPunct="1"/>
            <a:r>
              <a:rPr lang="en-US" smtClean="0"/>
              <a:t>Overview</a:t>
            </a:r>
          </a:p>
        </p:txBody>
      </p:sp>
      <p:sp>
        <p:nvSpPr>
          <p:cNvPr id="284675" name="Rectangle 3"/>
          <p:cNvSpPr>
            <a:spLocks noChangeArrowheads="1"/>
          </p:cNvSpPr>
          <p:nvPr/>
        </p:nvSpPr>
        <p:spPr bwMode="auto">
          <a:xfrm>
            <a:off x="2460625" y="314325"/>
            <a:ext cx="9632950" cy="692150"/>
          </a:xfrm>
          <a:prstGeom prst="rect">
            <a:avLst/>
          </a:prstGeom>
          <a:noFill/>
          <a:ln w="9525">
            <a:noFill/>
            <a:miter lim="800000"/>
            <a:headEnd/>
            <a:tailEnd/>
          </a:ln>
        </p:spPr>
        <p:txBody>
          <a:bodyPr lIns="109708" tIns="54854" rIns="109708" bIns="54854"/>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
        <p:nvSpPr>
          <p:cNvPr id="5125" name="Rectangle 4"/>
          <p:cNvSpPr>
            <a:spLocks noGrp="1" noChangeArrowheads="1"/>
          </p:cNvSpPr>
          <p:nvPr>
            <p:ph type="body" idx="1"/>
          </p:nvPr>
        </p:nvSpPr>
        <p:spPr>
          <a:xfrm>
            <a:off x="473075" y="1428750"/>
            <a:ext cx="9996488" cy="6057900"/>
          </a:xfrm>
        </p:spPr>
        <p:txBody>
          <a:bodyPr/>
          <a:lstStyle/>
          <a:p>
            <a:pPr eaLnBrk="1" hangingPunct="1"/>
            <a:r>
              <a:rPr lang="en-US" smtClean="0"/>
              <a:t>Notification of the Bank of Thailand No. SorNorSor 14/2551 set forth principles and operational details with regards to risk management for derivatives transactions where as commercial banks must comply with.</a:t>
            </a:r>
          </a:p>
          <a:p>
            <a:pPr eaLnBrk="1" hangingPunct="1"/>
            <a:r>
              <a:rPr lang="en-US" smtClean="0"/>
              <a:t>The notification focuses more on roles and responsibilities of the Board of Directors and senior executives who oversee and ensure commercial banks for having suitable effective </a:t>
            </a:r>
            <a:r>
              <a:rPr lang="en-US" i="1" u="sng" smtClean="0"/>
              <a:t>risk management framework</a:t>
            </a:r>
            <a:r>
              <a:rPr lang="en-US" smtClean="0"/>
              <a:t> suitable to the nature, volume and complexity of transactions together with comprehensive </a:t>
            </a:r>
            <a:r>
              <a:rPr lang="en-US" i="1" u="sng" smtClean="0"/>
              <a:t>Product Program approval process</a:t>
            </a:r>
            <a:r>
              <a:rPr lang="en-US" smtClean="0"/>
              <a:t>, all of which target for achieving comprehensive Risk Based Supervision process.</a:t>
            </a:r>
          </a:p>
        </p:txBody>
      </p:sp>
      <p:sp>
        <p:nvSpPr>
          <p:cNvPr id="284677" name="Rectangle 5"/>
          <p:cNvSpPr>
            <a:spLocks noChangeArrowheads="1"/>
          </p:cNvSpPr>
          <p:nvPr/>
        </p:nvSpPr>
        <p:spPr bwMode="auto">
          <a:xfrm>
            <a:off x="2720975" y="571500"/>
            <a:ext cx="9631363" cy="692150"/>
          </a:xfrm>
          <a:prstGeom prst="rect">
            <a:avLst/>
          </a:prstGeom>
          <a:noFill/>
          <a:ln w="9525">
            <a:noFill/>
            <a:miter lim="800000"/>
            <a:headEnd/>
            <a:tailEnd/>
          </a:ln>
        </p:spPr>
        <p:txBody>
          <a:bodyPr lIns="109708" tIns="54854" rIns="109708" bIns="54854"/>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F01CBE38-1DED-402E-B1D4-840E1F1EDEC2}" type="slidenum">
              <a:rPr lang="en-US" sz="1700" b="0">
                <a:solidFill>
                  <a:srgbClr val="8CB6D2"/>
                </a:solidFill>
                <a:latin typeface="+mn-lt"/>
              </a:rPr>
              <a:pPr algn="r" defTabSz="1101725">
                <a:defRPr/>
              </a:pPr>
              <a:t>4</a:t>
            </a:fld>
            <a:endParaRPr lang="en-US" sz="1700" b="0">
              <a:solidFill>
                <a:srgbClr val="8CB6D2"/>
              </a:solidFill>
              <a:latin typeface="+mn-lt"/>
            </a:endParaRPr>
          </a:p>
        </p:txBody>
      </p:sp>
      <p:sp>
        <p:nvSpPr>
          <p:cNvPr id="6147" name="Rectangle 2"/>
          <p:cNvSpPr>
            <a:spLocks noGrp="1" noChangeArrowheads="1"/>
          </p:cNvSpPr>
          <p:nvPr>
            <p:ph type="title"/>
          </p:nvPr>
        </p:nvSpPr>
        <p:spPr/>
        <p:txBody>
          <a:bodyPr/>
          <a:lstStyle/>
          <a:p>
            <a:pPr eaLnBrk="1" hangingPunct="1"/>
            <a:r>
              <a:rPr lang="en-US" smtClean="0"/>
              <a:t>Criteria in Conducting Business</a:t>
            </a:r>
          </a:p>
        </p:txBody>
      </p:sp>
      <p:sp>
        <p:nvSpPr>
          <p:cNvPr id="286723" name="Rectangle 3"/>
          <p:cNvSpPr>
            <a:spLocks noChangeArrowheads="1"/>
          </p:cNvSpPr>
          <p:nvPr/>
        </p:nvSpPr>
        <p:spPr bwMode="auto">
          <a:xfrm>
            <a:off x="2460625" y="314325"/>
            <a:ext cx="9632950" cy="692150"/>
          </a:xfrm>
          <a:prstGeom prst="rect">
            <a:avLst/>
          </a:prstGeom>
          <a:noFill/>
          <a:ln w="9525">
            <a:noFill/>
            <a:miter lim="800000"/>
            <a:headEnd/>
            <a:tailEnd/>
          </a:ln>
        </p:spPr>
        <p:txBody>
          <a:bodyPr lIns="109708" tIns="54854" rIns="109708" bIns="54854"/>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
        <p:nvSpPr>
          <p:cNvPr id="6149" name="Rectangle 4"/>
          <p:cNvSpPr>
            <a:spLocks noGrp="1" noChangeArrowheads="1"/>
          </p:cNvSpPr>
          <p:nvPr>
            <p:ph type="body" idx="1"/>
          </p:nvPr>
        </p:nvSpPr>
        <p:spPr>
          <a:xfrm>
            <a:off x="473075" y="1428750"/>
            <a:ext cx="9996488" cy="6057900"/>
          </a:xfrm>
        </p:spPr>
        <p:txBody>
          <a:bodyPr/>
          <a:lstStyle/>
          <a:p>
            <a:pPr marL="546100" indent="-546100" eaLnBrk="1" hangingPunct="1"/>
            <a:r>
              <a:rPr lang="en-US" smtClean="0"/>
              <a:t>The Bank of Thailand requires commercial banks to conduct such business to comply with risk management principles as follows:</a:t>
            </a:r>
          </a:p>
          <a:p>
            <a:pPr marL="981075" lvl="1" indent="-454025" eaLnBrk="1" hangingPunct="1"/>
            <a:r>
              <a:rPr lang="en-US" smtClean="0"/>
              <a:t>Principles</a:t>
            </a:r>
          </a:p>
          <a:p>
            <a:pPr marL="981075" lvl="1" indent="-454025" eaLnBrk="1" hangingPunct="1"/>
            <a:r>
              <a:rPr lang="en-US" smtClean="0"/>
              <a:t>Roles and Responsibilities of Board of Directors and Senior Executives</a:t>
            </a:r>
          </a:p>
          <a:p>
            <a:pPr marL="981075" lvl="1" indent="-454025" eaLnBrk="1" hangingPunct="1"/>
            <a:r>
              <a:rPr lang="en-US" smtClean="0"/>
              <a:t>Policies and Strategies for Derivatives Transactions</a:t>
            </a:r>
          </a:p>
          <a:p>
            <a:pPr marL="981075" lvl="1" indent="-454025" eaLnBrk="1" hangingPunct="1"/>
            <a:r>
              <a:rPr lang="en-US" i="1" smtClean="0">
                <a:solidFill>
                  <a:srgbClr val="009900"/>
                </a:solidFill>
              </a:rPr>
              <a:t>Product Program for Transaction</a:t>
            </a:r>
          </a:p>
          <a:p>
            <a:pPr marL="981075" lvl="1" indent="-454025" eaLnBrk="1" hangingPunct="1"/>
            <a:r>
              <a:rPr lang="en-US" i="1" smtClean="0">
                <a:solidFill>
                  <a:srgbClr val="009900"/>
                </a:solidFill>
              </a:rPr>
              <a:t>Risk Management Policies and Strategies</a:t>
            </a:r>
          </a:p>
          <a:p>
            <a:pPr marL="981075" lvl="1" indent="-454025" eaLnBrk="1" hangingPunct="1"/>
            <a:r>
              <a:rPr lang="en-US" i="1" smtClean="0">
                <a:solidFill>
                  <a:srgbClr val="009900"/>
                </a:solidFill>
              </a:rPr>
              <a:t>Risk Management System</a:t>
            </a:r>
          </a:p>
          <a:p>
            <a:pPr marL="981075" lvl="1" indent="-454025" eaLnBrk="1" hangingPunct="1"/>
            <a:r>
              <a:rPr lang="en-US" smtClean="0"/>
              <a:t>Internal Control and Audit Policies</a:t>
            </a:r>
          </a:p>
          <a:p>
            <a:pPr marL="981075" lvl="1" indent="-454025" eaLnBrk="1" hangingPunct="1"/>
            <a:r>
              <a:rPr lang="en-US" smtClean="0"/>
              <a:t>Clear and Documented Operational Procedures</a:t>
            </a:r>
          </a:p>
          <a:p>
            <a:pPr marL="981075" lvl="1" indent="-454025" eaLnBrk="1" hangingPunct="1"/>
            <a:r>
              <a:rPr lang="en-US" smtClean="0"/>
              <a:t>Personnel</a:t>
            </a:r>
          </a:p>
          <a:p>
            <a:pPr marL="981075" lvl="1" indent="-454025" eaLnBrk="1" hangingPunct="1">
              <a:buFont typeface="Wingdings" pitchFamily="2" charset="2"/>
              <a:buNone/>
            </a:pPr>
            <a:endParaRPr lang="en-US" smtClean="0"/>
          </a:p>
        </p:txBody>
      </p:sp>
      <p:sp>
        <p:nvSpPr>
          <p:cNvPr id="286725" name="Rectangle 5"/>
          <p:cNvSpPr>
            <a:spLocks noChangeArrowheads="1"/>
          </p:cNvSpPr>
          <p:nvPr/>
        </p:nvSpPr>
        <p:spPr bwMode="auto">
          <a:xfrm>
            <a:off x="2720975" y="571500"/>
            <a:ext cx="9631363" cy="692150"/>
          </a:xfrm>
          <a:prstGeom prst="rect">
            <a:avLst/>
          </a:prstGeom>
          <a:noFill/>
          <a:ln w="9525">
            <a:noFill/>
            <a:miter lim="800000"/>
            <a:headEnd/>
            <a:tailEnd/>
          </a:ln>
        </p:spPr>
        <p:txBody>
          <a:bodyPr lIns="109708" tIns="54854" rIns="109708" bIns="54854"/>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2A7F7E44-3870-492C-889C-028DDD78D886}" type="slidenum">
              <a:rPr lang="en-US" sz="1700" b="0">
                <a:solidFill>
                  <a:srgbClr val="8CB6D2"/>
                </a:solidFill>
                <a:latin typeface="+mn-lt"/>
              </a:rPr>
              <a:pPr algn="r" defTabSz="1101725">
                <a:defRPr/>
              </a:pPr>
              <a:t>5</a:t>
            </a:fld>
            <a:endParaRPr lang="en-US" sz="1700" b="0">
              <a:solidFill>
                <a:srgbClr val="8CB6D2"/>
              </a:solidFill>
              <a:latin typeface="+mn-lt"/>
            </a:endParaRPr>
          </a:p>
        </p:txBody>
      </p:sp>
      <p:sp>
        <p:nvSpPr>
          <p:cNvPr id="7171" name="Rectangle 2"/>
          <p:cNvSpPr>
            <a:spLocks noGrp="1" noChangeArrowheads="1"/>
          </p:cNvSpPr>
          <p:nvPr>
            <p:ph type="title"/>
          </p:nvPr>
        </p:nvSpPr>
        <p:spPr/>
        <p:txBody>
          <a:bodyPr/>
          <a:lstStyle/>
          <a:p>
            <a:pPr eaLnBrk="1" hangingPunct="1"/>
            <a:r>
              <a:rPr lang="en-US" smtClean="0"/>
              <a:t>Product Program for Transaction</a:t>
            </a:r>
          </a:p>
        </p:txBody>
      </p:sp>
      <p:sp>
        <p:nvSpPr>
          <p:cNvPr id="287747" name="Rectangle 3"/>
          <p:cNvSpPr>
            <a:spLocks noChangeArrowheads="1"/>
          </p:cNvSpPr>
          <p:nvPr/>
        </p:nvSpPr>
        <p:spPr bwMode="auto">
          <a:xfrm>
            <a:off x="2460625" y="314325"/>
            <a:ext cx="9632950" cy="692150"/>
          </a:xfrm>
          <a:prstGeom prst="rect">
            <a:avLst/>
          </a:prstGeom>
          <a:noFill/>
          <a:ln w="9525">
            <a:noFill/>
            <a:miter lim="800000"/>
            <a:headEnd/>
            <a:tailEnd/>
          </a:ln>
        </p:spPr>
        <p:txBody>
          <a:bodyPr lIns="109708" tIns="54854" rIns="109708" bIns="54854"/>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
        <p:nvSpPr>
          <p:cNvPr id="7173" name="Rectangle 4"/>
          <p:cNvSpPr>
            <a:spLocks noGrp="1" noChangeArrowheads="1"/>
          </p:cNvSpPr>
          <p:nvPr>
            <p:ph type="body" idx="1"/>
          </p:nvPr>
        </p:nvSpPr>
        <p:spPr>
          <a:xfrm>
            <a:off x="473075" y="1428750"/>
            <a:ext cx="9996488" cy="6057900"/>
          </a:xfrm>
        </p:spPr>
        <p:txBody>
          <a:bodyPr/>
          <a:lstStyle/>
          <a:p>
            <a:pPr marL="546100" indent="-546100" eaLnBrk="1" hangingPunct="1"/>
            <a:r>
              <a:rPr lang="en-US" smtClean="0"/>
              <a:t>Commercial Banks shall prepare </a:t>
            </a:r>
            <a:r>
              <a:rPr lang="en-US" i="1" u="sng" smtClean="0"/>
              <a:t>Product Programs</a:t>
            </a:r>
            <a:r>
              <a:rPr lang="en-US" smtClean="0"/>
              <a:t> for all types of derivatives transactions prior to real transactions.</a:t>
            </a:r>
          </a:p>
          <a:p>
            <a:pPr marL="546100" indent="-546100" eaLnBrk="1" hangingPunct="1"/>
            <a:r>
              <a:rPr lang="en-US" smtClean="0"/>
              <a:t>Such Product Programs must be signed by the heads of all relevant business units and approved by the Board of Directors prior to conducting the transaction.</a:t>
            </a:r>
          </a:p>
          <a:p>
            <a:pPr marL="981075" lvl="1" indent="-454025" eaLnBrk="1" hangingPunct="1">
              <a:buFont typeface="Wingdings" pitchFamily="2" charset="2"/>
              <a:buNone/>
            </a:pPr>
            <a:endParaRPr lang="en-US"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4FB7E0B6-C3B9-4BB0-B788-33217A9395A7}" type="slidenum">
              <a:rPr lang="en-US" sz="1700" b="0">
                <a:solidFill>
                  <a:srgbClr val="8CB6D2"/>
                </a:solidFill>
                <a:latin typeface="+mn-lt"/>
              </a:rPr>
              <a:pPr algn="r" defTabSz="1101725">
                <a:defRPr/>
              </a:pPr>
              <a:t>6</a:t>
            </a:fld>
            <a:endParaRPr lang="en-US" sz="1700" b="0">
              <a:solidFill>
                <a:srgbClr val="8CB6D2"/>
              </a:solidFill>
              <a:latin typeface="+mn-lt"/>
            </a:endParaRPr>
          </a:p>
        </p:txBody>
      </p:sp>
      <p:sp>
        <p:nvSpPr>
          <p:cNvPr id="8195" name="Rectangle 2"/>
          <p:cNvSpPr>
            <a:spLocks noGrp="1" noChangeArrowheads="1"/>
          </p:cNvSpPr>
          <p:nvPr>
            <p:ph type="title"/>
          </p:nvPr>
        </p:nvSpPr>
        <p:spPr/>
        <p:txBody>
          <a:bodyPr/>
          <a:lstStyle/>
          <a:p>
            <a:pPr eaLnBrk="1" hangingPunct="1"/>
            <a:r>
              <a:rPr lang="en-US" smtClean="0"/>
              <a:t>Product Program for Transaction</a:t>
            </a:r>
          </a:p>
        </p:txBody>
      </p:sp>
      <p:sp>
        <p:nvSpPr>
          <p:cNvPr id="288771" name="Rectangle 3"/>
          <p:cNvSpPr>
            <a:spLocks noChangeArrowheads="1"/>
          </p:cNvSpPr>
          <p:nvPr/>
        </p:nvSpPr>
        <p:spPr bwMode="auto">
          <a:xfrm>
            <a:off x="2460625" y="314325"/>
            <a:ext cx="9632950" cy="692150"/>
          </a:xfrm>
          <a:prstGeom prst="rect">
            <a:avLst/>
          </a:prstGeom>
          <a:noFill/>
          <a:ln w="9525">
            <a:noFill/>
            <a:miter lim="800000"/>
            <a:headEnd/>
            <a:tailEnd/>
          </a:ln>
        </p:spPr>
        <p:txBody>
          <a:bodyPr lIns="109708" tIns="54854" rIns="109708" bIns="54854"/>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
        <p:nvSpPr>
          <p:cNvPr id="8197" name="Rectangle 4"/>
          <p:cNvSpPr>
            <a:spLocks noGrp="1" noChangeArrowheads="1"/>
          </p:cNvSpPr>
          <p:nvPr>
            <p:ph type="body" idx="1"/>
          </p:nvPr>
        </p:nvSpPr>
        <p:spPr>
          <a:xfrm>
            <a:off x="212725" y="1263650"/>
            <a:ext cx="10547350" cy="6565900"/>
          </a:xfrm>
        </p:spPr>
        <p:txBody>
          <a:bodyPr/>
          <a:lstStyle/>
          <a:p>
            <a:pPr marL="546100" indent="-546100" eaLnBrk="1" hangingPunct="1">
              <a:lnSpc>
                <a:spcPct val="90000"/>
              </a:lnSpc>
            </a:pPr>
            <a:r>
              <a:rPr lang="en-US" smtClean="0"/>
              <a:t>Details of Product Programs must include the followings:</a:t>
            </a:r>
          </a:p>
          <a:p>
            <a:pPr marL="981075" lvl="1" indent="-454025" eaLnBrk="1" hangingPunct="1">
              <a:lnSpc>
                <a:spcPct val="90000"/>
              </a:lnSpc>
            </a:pPr>
            <a:r>
              <a:rPr lang="en-US" smtClean="0"/>
              <a:t>Type and structure of the transaction</a:t>
            </a:r>
          </a:p>
          <a:p>
            <a:pPr marL="981075" lvl="1" indent="-454025" eaLnBrk="1" hangingPunct="1">
              <a:lnSpc>
                <a:spcPct val="90000"/>
              </a:lnSpc>
            </a:pPr>
            <a:r>
              <a:rPr lang="en-US" smtClean="0"/>
              <a:t>Related risks and risk management</a:t>
            </a:r>
          </a:p>
          <a:p>
            <a:pPr marL="981075" lvl="1" indent="-454025" eaLnBrk="1" hangingPunct="1">
              <a:lnSpc>
                <a:spcPct val="90000"/>
              </a:lnSpc>
            </a:pPr>
            <a:r>
              <a:rPr lang="en-US" smtClean="0"/>
              <a:t>Target customer group and customer suitability</a:t>
            </a:r>
          </a:p>
          <a:p>
            <a:pPr marL="981075" lvl="1" indent="-454025" eaLnBrk="1" hangingPunct="1">
              <a:lnSpc>
                <a:spcPct val="90000"/>
              </a:lnSpc>
            </a:pPr>
            <a:r>
              <a:rPr lang="en-US" smtClean="0"/>
              <a:t>Detail of each transaction steps</a:t>
            </a:r>
          </a:p>
          <a:p>
            <a:pPr marL="981075" lvl="1" indent="-454025" eaLnBrk="1" hangingPunct="1">
              <a:lnSpc>
                <a:spcPct val="90000"/>
              </a:lnSpc>
            </a:pPr>
            <a:r>
              <a:rPr lang="en-US" smtClean="0"/>
              <a:t>Pricing and fair valuation of transaction</a:t>
            </a:r>
          </a:p>
          <a:p>
            <a:pPr marL="981075" lvl="1" indent="-454025" eaLnBrk="1" hangingPunct="1">
              <a:lnSpc>
                <a:spcPct val="90000"/>
              </a:lnSpc>
            </a:pPr>
            <a:r>
              <a:rPr lang="en-US" smtClean="0"/>
              <a:t>Approval authority of each management level</a:t>
            </a:r>
          </a:p>
          <a:p>
            <a:pPr marL="981075" lvl="1" indent="-454025" eaLnBrk="1" hangingPunct="1">
              <a:lnSpc>
                <a:spcPct val="90000"/>
              </a:lnSpc>
            </a:pPr>
            <a:r>
              <a:rPr lang="en-US" smtClean="0"/>
              <a:t>Method of accounting for such transaction, tax system/methodology</a:t>
            </a:r>
          </a:p>
          <a:p>
            <a:pPr marL="981075" lvl="1" indent="-454025" eaLnBrk="1" hangingPunct="1">
              <a:lnSpc>
                <a:spcPct val="90000"/>
              </a:lnSpc>
            </a:pPr>
            <a:r>
              <a:rPr lang="en-US" smtClean="0"/>
              <a:t>Procedures or guidelines under relevant Bank of Thailand notifications</a:t>
            </a:r>
          </a:p>
          <a:p>
            <a:pPr marL="981075" lvl="1" indent="-454025" eaLnBrk="1" hangingPunct="1">
              <a:lnSpc>
                <a:spcPct val="90000"/>
              </a:lnSpc>
            </a:pPr>
            <a:r>
              <a:rPr lang="en-US" smtClean="0"/>
              <a:t>Preparation of relevant reports including reporting procedures and action when loss is higher than predetermined limit</a:t>
            </a:r>
          </a:p>
          <a:p>
            <a:pPr marL="981075" lvl="1" indent="-454025" eaLnBrk="1" hangingPunct="1">
              <a:lnSpc>
                <a:spcPct val="90000"/>
              </a:lnSpc>
            </a:pPr>
            <a:r>
              <a:rPr lang="en-US" smtClean="0"/>
              <a:t>Legal issues related to such transaction</a:t>
            </a:r>
          </a:p>
          <a:p>
            <a:pPr marL="981075" lvl="1" indent="-454025" eaLnBrk="1" hangingPunct="1">
              <a:lnSpc>
                <a:spcPct val="90000"/>
              </a:lnSpc>
            </a:pPr>
            <a:r>
              <a:rPr lang="en-US" smtClean="0"/>
              <a:t>Other necessary information</a:t>
            </a:r>
          </a:p>
          <a:p>
            <a:pPr marL="981075" lvl="1" indent="-454025" eaLnBrk="1" hangingPunct="1">
              <a:lnSpc>
                <a:spcPct val="90000"/>
              </a:lnSpc>
              <a:buFont typeface="Wingdings" pitchFamily="2" charset="2"/>
              <a:buNone/>
            </a:pPr>
            <a:endParaRPr lang="en-US" smtClean="0"/>
          </a:p>
        </p:txBody>
      </p:sp>
      <p:sp>
        <p:nvSpPr>
          <p:cNvPr id="288773" name="Rectangle 5"/>
          <p:cNvSpPr>
            <a:spLocks noChangeArrowheads="1"/>
          </p:cNvSpPr>
          <p:nvPr/>
        </p:nvSpPr>
        <p:spPr bwMode="auto">
          <a:xfrm>
            <a:off x="2720975" y="571500"/>
            <a:ext cx="9631363" cy="692150"/>
          </a:xfrm>
          <a:prstGeom prst="rect">
            <a:avLst/>
          </a:prstGeom>
          <a:noFill/>
          <a:ln w="9525">
            <a:noFill/>
            <a:miter lim="800000"/>
            <a:headEnd/>
            <a:tailEnd/>
          </a:ln>
        </p:spPr>
        <p:txBody>
          <a:bodyPr lIns="109708" tIns="54854" rIns="109708" bIns="54854"/>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0"/>
          <p:cNvSpPr>
            <a:spLocks noGrp="1" noChangeArrowheads="1"/>
          </p:cNvSpPr>
          <p:nvPr>
            <p:ph type="sldNum" sz="quarter" idx="12"/>
            <p:custDataLst>
              <p:tags r:id="rId1"/>
            </p:custDataLst>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200" b="1">
                <a:solidFill>
                  <a:srgbClr val="309915"/>
                </a:solidFill>
                <a:latin typeface="Helvetica 65 Medium"/>
                <a:cs typeface="Angsana New" pitchFamily="18" charset="-34"/>
              </a:defRPr>
            </a:lvl1pPr>
            <a:lvl2pPr marL="742950" indent="-285750" eaLnBrk="0" hangingPunct="0">
              <a:defRPr sz="2200" b="1">
                <a:solidFill>
                  <a:srgbClr val="309915"/>
                </a:solidFill>
                <a:latin typeface="Helvetica 65 Medium"/>
                <a:cs typeface="Angsana New" pitchFamily="18" charset="-34"/>
              </a:defRPr>
            </a:lvl2pPr>
            <a:lvl3pPr marL="1143000" indent="-228600" eaLnBrk="0" hangingPunct="0">
              <a:defRPr sz="2200" b="1">
                <a:solidFill>
                  <a:srgbClr val="309915"/>
                </a:solidFill>
                <a:latin typeface="Helvetica 65 Medium"/>
                <a:cs typeface="Angsana New" pitchFamily="18" charset="-34"/>
              </a:defRPr>
            </a:lvl3pPr>
            <a:lvl4pPr marL="1600200" indent="-228600" eaLnBrk="0" hangingPunct="0">
              <a:defRPr sz="2200" b="1">
                <a:solidFill>
                  <a:srgbClr val="309915"/>
                </a:solidFill>
                <a:latin typeface="Helvetica 65 Medium"/>
                <a:cs typeface="Angsana New" pitchFamily="18" charset="-34"/>
              </a:defRPr>
            </a:lvl4pPr>
            <a:lvl5pPr marL="2057400" indent="-228600" eaLnBrk="0" hangingPunct="0">
              <a:defRPr sz="2200" b="1">
                <a:solidFill>
                  <a:srgbClr val="309915"/>
                </a:solidFill>
                <a:latin typeface="Helvetica 65 Medium"/>
                <a:cs typeface="Angsana New" pitchFamily="18" charset="-34"/>
              </a:defRPr>
            </a:lvl5pPr>
            <a:lvl6pPr marL="2514600" indent="-228600"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fld id="{2BA0775C-1794-4946-8F18-67582C80BE94}" type="slidenum">
              <a:rPr lang="en-US" sz="1700" b="0" smtClean="0">
                <a:solidFill>
                  <a:srgbClr val="8CB6D2"/>
                </a:solidFill>
                <a:latin typeface="Helvetica" pitchFamily="34" charset="0"/>
              </a:rPr>
              <a:pPr eaLnBrk="1" hangingPunct="1"/>
              <a:t>7</a:t>
            </a:fld>
            <a:endParaRPr lang="en-US" sz="1700" b="0" smtClean="0">
              <a:solidFill>
                <a:srgbClr val="8CB6D2"/>
              </a:solidFill>
              <a:latin typeface="Helvetica" pitchFamily="34" charset="0"/>
            </a:endParaRPr>
          </a:p>
        </p:txBody>
      </p:sp>
      <p:sp>
        <p:nvSpPr>
          <p:cNvPr id="4" name="Rectangle 10"/>
          <p:cNvSpPr txBox="1">
            <a:spLocks noGrp="1" noChangeArrowheads="1"/>
          </p:cNvSpPr>
          <p:nvPr>
            <p:custDataLst>
              <p:tags r:id="rId2"/>
            </p:custDataLst>
          </p:nvPr>
        </p:nvSpPr>
        <p:spPr bwMode="auto">
          <a:xfrm>
            <a:off x="8366125" y="7921625"/>
            <a:ext cx="2560638" cy="239713"/>
          </a:xfrm>
          <a:prstGeom prst="rect">
            <a:avLst/>
          </a:prstGeom>
          <a:noFill/>
          <a:ln>
            <a:miter lim="800000"/>
            <a:headEnd/>
            <a:tailEnd/>
          </a:ln>
        </p:spPr>
        <p:txBody>
          <a:bodyPr lIns="109708" tIns="54854" rIns="109708" bIns="54854"/>
          <a:lstStyle/>
          <a:p>
            <a:pPr algn="r" defTabSz="1101725">
              <a:defRPr/>
            </a:pPr>
            <a:fld id="{E190EE43-7CFD-42ED-BC5E-FF185C24A501}" type="slidenum">
              <a:rPr lang="en-US" sz="1700" b="0">
                <a:solidFill>
                  <a:srgbClr val="8CB6D2"/>
                </a:solidFill>
                <a:latin typeface="+mn-lt"/>
              </a:rPr>
              <a:pPr algn="r" defTabSz="1101725">
                <a:defRPr/>
              </a:pPr>
              <a:t>7</a:t>
            </a:fld>
            <a:endParaRPr lang="en-US" sz="1700" b="0">
              <a:solidFill>
                <a:srgbClr val="8CB6D2"/>
              </a:solidFill>
              <a:latin typeface="+mn-lt"/>
            </a:endParaRPr>
          </a:p>
        </p:txBody>
      </p:sp>
      <p:sp>
        <p:nvSpPr>
          <p:cNvPr id="9220" name="Rectangle 2"/>
          <p:cNvSpPr>
            <a:spLocks noGrp="1" noChangeArrowheads="1"/>
          </p:cNvSpPr>
          <p:nvPr>
            <p:ph type="ctrTitle"/>
          </p:nvPr>
        </p:nvSpPr>
        <p:spPr>
          <a:xfrm>
            <a:off x="3686175" y="549275"/>
            <a:ext cx="7178675" cy="1190625"/>
          </a:xfrm>
        </p:spPr>
        <p:txBody>
          <a:bodyPr/>
          <a:lstStyle/>
          <a:p>
            <a:pPr eaLnBrk="1" hangingPunct="1"/>
            <a:r>
              <a:rPr lang="en-US" sz="3800" smtClean="0">
                <a:solidFill>
                  <a:schemeClr val="bg1"/>
                </a:solidFill>
              </a:rPr>
              <a:t>Market Risk Management &amp; Control</a:t>
            </a:r>
          </a:p>
        </p:txBody>
      </p:sp>
      <p:sp>
        <p:nvSpPr>
          <p:cNvPr id="9221" name="Rectangle 4"/>
          <p:cNvSpPr>
            <a:spLocks noChangeArrowheads="1"/>
          </p:cNvSpPr>
          <p:nvPr>
            <p:custDataLst>
              <p:tags r:id="rId3"/>
            </p:custDataLst>
          </p:nvPr>
        </p:nvSpPr>
        <p:spPr bwMode="auto">
          <a:xfrm>
            <a:off x="4495800" y="949325"/>
            <a:ext cx="6180138" cy="982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4702" tIns="52350" rIns="104702" bIns="52350"/>
          <a:lstStyle/>
          <a:p>
            <a:pPr algn="r" defTabSz="1101725">
              <a:spcBef>
                <a:spcPct val="20000"/>
              </a:spcBef>
            </a:pPr>
            <a:endParaRPr lang="th-TH" sz="38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1A9C5291-5E47-4DB8-B67E-171E9389A474}" type="slidenum">
              <a:rPr lang="en-US" sz="1700" b="0">
                <a:solidFill>
                  <a:srgbClr val="8CB6D2"/>
                </a:solidFill>
                <a:latin typeface="+mn-lt"/>
              </a:rPr>
              <a:pPr algn="r" defTabSz="1101725">
                <a:defRPr/>
              </a:pPr>
              <a:t>8</a:t>
            </a:fld>
            <a:endParaRPr lang="en-US" sz="1700" b="0">
              <a:solidFill>
                <a:srgbClr val="8CB6D2"/>
              </a:solidFill>
              <a:latin typeface="+mn-lt"/>
            </a:endParaRPr>
          </a:p>
        </p:txBody>
      </p:sp>
      <p:sp>
        <p:nvSpPr>
          <p:cNvPr id="10243" name="Rectangle 2"/>
          <p:cNvSpPr>
            <a:spLocks noGrp="1" noChangeArrowheads="1"/>
          </p:cNvSpPr>
          <p:nvPr>
            <p:ph type="title"/>
          </p:nvPr>
        </p:nvSpPr>
        <p:spPr>
          <a:xfrm>
            <a:off x="92075" y="182563"/>
            <a:ext cx="8959850" cy="639762"/>
          </a:xfrm>
        </p:spPr>
        <p:txBody>
          <a:bodyPr/>
          <a:lstStyle/>
          <a:p>
            <a:pPr eaLnBrk="1" hangingPunct="1"/>
            <a:r>
              <a:rPr lang="en-US" sz="3800" smtClean="0"/>
              <a:t>Agenda </a:t>
            </a:r>
          </a:p>
        </p:txBody>
      </p:sp>
      <p:sp>
        <p:nvSpPr>
          <p:cNvPr id="10244" name="Rectangle 3"/>
          <p:cNvSpPr>
            <a:spLocks noGrp="1" noChangeArrowheads="1"/>
          </p:cNvSpPr>
          <p:nvPr>
            <p:ph type="body" idx="1"/>
          </p:nvPr>
        </p:nvSpPr>
        <p:spPr>
          <a:xfrm>
            <a:off x="731838" y="1554163"/>
            <a:ext cx="9291637" cy="5800725"/>
          </a:xfrm>
        </p:spPr>
        <p:txBody>
          <a:bodyPr/>
          <a:lstStyle/>
          <a:p>
            <a:pPr eaLnBrk="1" hangingPunct="1"/>
            <a:r>
              <a:rPr lang="en-US" sz="3100" smtClean="0"/>
              <a:t>Price Risk</a:t>
            </a:r>
          </a:p>
          <a:p>
            <a:pPr eaLnBrk="1" hangingPunct="1"/>
            <a:r>
              <a:rPr lang="en-GB" sz="3100" smtClean="0"/>
              <a:t>Products &amp; Component  Risk Factors</a:t>
            </a:r>
          </a:p>
          <a:p>
            <a:pPr eaLnBrk="1" hangingPunct="1"/>
            <a:r>
              <a:rPr lang="en-US" sz="3100" smtClean="0"/>
              <a:t>Measuring &amp; Managing Price Risk?</a:t>
            </a:r>
          </a:p>
          <a:p>
            <a:pPr eaLnBrk="1" hangingPunct="1"/>
            <a:r>
              <a:rPr lang="en-US" sz="3100" b="1" i="1" smtClean="0">
                <a:solidFill>
                  <a:srgbClr val="009900"/>
                </a:solidFill>
              </a:rPr>
              <a:t>Fair Valuation</a:t>
            </a:r>
          </a:p>
          <a:p>
            <a:pPr eaLnBrk="1" hangingPunct="1"/>
            <a:r>
              <a:rPr lang="en-US" sz="3100" smtClean="0"/>
              <a:t>Limit Process</a:t>
            </a:r>
          </a:p>
          <a:p>
            <a:r>
              <a:rPr lang="en-US" smtClean="0"/>
              <a:t>Value at Risk</a:t>
            </a:r>
          </a:p>
          <a:p>
            <a:r>
              <a:rPr lang="en-US" smtClean="0"/>
              <a:t>Back Testing</a:t>
            </a:r>
          </a:p>
          <a:p>
            <a:r>
              <a:rPr lang="en-US" smtClean="0"/>
              <a:t>Stress Testing</a:t>
            </a:r>
          </a:p>
          <a:p>
            <a:r>
              <a:rPr lang="en-US" smtClean="0"/>
              <a:t>Q&amp;A</a:t>
            </a:r>
            <a:endParaRPr lang="en-US" sz="3100" smtClean="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352F37F4-2867-4B68-9A25-24CA86913D1D}" type="slidenum">
              <a:rPr lang="en-US" sz="1700" b="0">
                <a:solidFill>
                  <a:srgbClr val="8CB6D2"/>
                </a:solidFill>
                <a:latin typeface="+mn-lt"/>
              </a:rPr>
              <a:pPr algn="r" defTabSz="1101725">
                <a:defRPr/>
              </a:pPr>
              <a:t>9</a:t>
            </a:fld>
            <a:endParaRPr lang="en-US" sz="1700" b="0">
              <a:solidFill>
                <a:srgbClr val="8CB6D2"/>
              </a:solidFill>
              <a:latin typeface="+mn-lt"/>
            </a:endParaRPr>
          </a:p>
        </p:txBody>
      </p:sp>
      <p:sp>
        <p:nvSpPr>
          <p:cNvPr id="11267" name="Rectangle 2"/>
          <p:cNvSpPr>
            <a:spLocks noGrp="1" noChangeArrowheads="1"/>
          </p:cNvSpPr>
          <p:nvPr>
            <p:ph type="body" idx="1"/>
          </p:nvPr>
        </p:nvSpPr>
        <p:spPr>
          <a:xfrm>
            <a:off x="304800" y="1349375"/>
            <a:ext cx="10279063" cy="6223000"/>
          </a:xfrm>
        </p:spPr>
        <p:txBody>
          <a:bodyPr/>
          <a:lstStyle/>
          <a:p>
            <a:pPr eaLnBrk="1" hangingPunct="1">
              <a:buFont typeface="Wingdings" pitchFamily="2" charset="2"/>
              <a:buNone/>
            </a:pPr>
            <a:r>
              <a:rPr lang="en-US" b="1" i="1" smtClean="0"/>
              <a:t>Risk of loss due to change in market prices such as:</a:t>
            </a:r>
          </a:p>
          <a:p>
            <a:pPr eaLnBrk="1" hangingPunct="1"/>
            <a:r>
              <a:rPr lang="en-US" smtClean="0"/>
              <a:t> Exchange rate</a:t>
            </a:r>
          </a:p>
          <a:p>
            <a:pPr eaLnBrk="1" hangingPunct="1"/>
            <a:r>
              <a:rPr lang="en-US" smtClean="0"/>
              <a:t> Interest Rate</a:t>
            </a:r>
          </a:p>
          <a:p>
            <a:pPr eaLnBrk="1" hangingPunct="1"/>
            <a:r>
              <a:rPr lang="en-US" smtClean="0"/>
              <a:t> Commodity prices</a:t>
            </a:r>
          </a:p>
          <a:p>
            <a:pPr eaLnBrk="1" hangingPunct="1"/>
            <a:r>
              <a:rPr lang="en-US" smtClean="0"/>
              <a:t> Equity prices</a:t>
            </a:r>
          </a:p>
          <a:p>
            <a:pPr eaLnBrk="1" hangingPunct="1"/>
            <a:r>
              <a:rPr lang="en-US" smtClean="0"/>
              <a:t> Credit spreads</a:t>
            </a:r>
          </a:p>
          <a:p>
            <a:pPr eaLnBrk="1" hangingPunct="1"/>
            <a:r>
              <a:rPr lang="en-US" smtClean="0"/>
              <a:t> Implied Volatilities</a:t>
            </a:r>
          </a:p>
          <a:p>
            <a:pPr eaLnBrk="1" hangingPunct="1"/>
            <a:endParaRPr lang="en-US" smtClean="0"/>
          </a:p>
        </p:txBody>
      </p:sp>
      <p:sp>
        <p:nvSpPr>
          <p:cNvPr id="11268" name="Rectangle 3"/>
          <p:cNvSpPr>
            <a:spLocks noGrp="1" noChangeArrowheads="1"/>
          </p:cNvSpPr>
          <p:nvPr>
            <p:ph type="title"/>
          </p:nvPr>
        </p:nvSpPr>
        <p:spPr/>
        <p:txBody>
          <a:bodyPr/>
          <a:lstStyle/>
          <a:p>
            <a:pPr eaLnBrk="1" hangingPunct="1"/>
            <a:r>
              <a:rPr lang="en-US" smtClean="0"/>
              <a:t>Price Risk</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A372902E-4BBC-454B-BF47-7658EFF1EF09}" type="slidenum">
              <a:rPr lang="en-US" sz="1700" b="0">
                <a:solidFill>
                  <a:srgbClr val="8CB6D2"/>
                </a:solidFill>
                <a:latin typeface="+mn-lt"/>
              </a:rPr>
              <a:pPr algn="r" defTabSz="1101725">
                <a:defRPr/>
              </a:pPr>
              <a:t>10</a:t>
            </a:fld>
            <a:endParaRPr lang="en-US" sz="1700" b="0">
              <a:solidFill>
                <a:srgbClr val="8CB6D2"/>
              </a:solidFill>
              <a:latin typeface="+mn-lt"/>
            </a:endParaRPr>
          </a:p>
        </p:txBody>
      </p:sp>
      <p:grpSp>
        <p:nvGrpSpPr>
          <p:cNvPr id="12291" name="Group 2"/>
          <p:cNvGrpSpPr>
            <a:grpSpLocks/>
          </p:cNvGrpSpPr>
          <p:nvPr/>
        </p:nvGrpSpPr>
        <p:grpSpPr bwMode="auto">
          <a:xfrm>
            <a:off x="1012825" y="2125663"/>
            <a:ext cx="9085263" cy="4448175"/>
            <a:chOff x="692" y="1237"/>
            <a:chExt cx="5166" cy="2335"/>
          </a:xfrm>
        </p:grpSpPr>
        <p:sp>
          <p:nvSpPr>
            <p:cNvPr id="12623" name="Rectangle 3"/>
            <p:cNvSpPr>
              <a:spLocks noChangeArrowheads="1"/>
            </p:cNvSpPr>
            <p:nvPr/>
          </p:nvSpPr>
          <p:spPr bwMode="auto">
            <a:xfrm>
              <a:off x="692" y="1237"/>
              <a:ext cx="1424"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                      Risk Factor</a:t>
              </a:r>
              <a:endParaRPr lang="en-GB" sz="3000" b="0">
                <a:solidFill>
                  <a:schemeClr val="tx1"/>
                </a:solidFill>
                <a:latin typeface="Times New Roman" pitchFamily="18" charset="0"/>
              </a:endParaRPr>
            </a:p>
          </p:txBody>
        </p:sp>
        <p:sp>
          <p:nvSpPr>
            <p:cNvPr id="12624" name="Rectangle 4"/>
            <p:cNvSpPr>
              <a:spLocks noChangeArrowheads="1"/>
            </p:cNvSpPr>
            <p:nvPr/>
          </p:nvSpPr>
          <p:spPr bwMode="auto">
            <a:xfrm>
              <a:off x="692" y="1369"/>
              <a:ext cx="498" cy="1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 Product</a:t>
              </a:r>
              <a:endParaRPr lang="en-GB" sz="3000" b="0">
                <a:solidFill>
                  <a:schemeClr val="tx1"/>
                </a:solidFill>
                <a:latin typeface="Times New Roman" pitchFamily="18" charset="0"/>
              </a:endParaRPr>
            </a:p>
          </p:txBody>
        </p:sp>
        <p:sp>
          <p:nvSpPr>
            <p:cNvPr id="12625" name="Rectangle 5"/>
            <p:cNvSpPr>
              <a:spLocks noChangeArrowheads="1"/>
            </p:cNvSpPr>
            <p:nvPr/>
          </p:nvSpPr>
          <p:spPr bwMode="auto">
            <a:xfrm>
              <a:off x="2386" y="1237"/>
              <a:ext cx="616"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33CC"/>
                  </a:solidFill>
                  <a:latin typeface="Arial" pitchFamily="34" charset="0"/>
                </a:rPr>
                <a:t>Exchange </a:t>
              </a:r>
              <a:endParaRPr lang="en-GB" sz="3000" b="0">
                <a:solidFill>
                  <a:srgbClr val="0033CC"/>
                </a:solidFill>
                <a:latin typeface="Times New Roman" pitchFamily="18" charset="0"/>
              </a:endParaRPr>
            </a:p>
          </p:txBody>
        </p:sp>
        <p:sp>
          <p:nvSpPr>
            <p:cNvPr id="12626" name="Rectangle 6"/>
            <p:cNvSpPr>
              <a:spLocks noChangeArrowheads="1"/>
            </p:cNvSpPr>
            <p:nvPr/>
          </p:nvSpPr>
          <p:spPr bwMode="auto">
            <a:xfrm>
              <a:off x="2529" y="1369"/>
              <a:ext cx="266" cy="1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33CC"/>
                  </a:solidFill>
                  <a:latin typeface="Arial" pitchFamily="34" charset="0"/>
                </a:rPr>
                <a:t>Rate</a:t>
              </a:r>
              <a:endParaRPr lang="en-GB" sz="3000" b="0">
                <a:solidFill>
                  <a:srgbClr val="0033CC"/>
                </a:solidFill>
                <a:latin typeface="Times New Roman" pitchFamily="18" charset="0"/>
              </a:endParaRPr>
            </a:p>
          </p:txBody>
        </p:sp>
        <p:sp>
          <p:nvSpPr>
            <p:cNvPr id="12627" name="Rectangle 7"/>
            <p:cNvSpPr>
              <a:spLocks noChangeArrowheads="1"/>
            </p:cNvSpPr>
            <p:nvPr/>
          </p:nvSpPr>
          <p:spPr bwMode="auto">
            <a:xfrm>
              <a:off x="3023" y="1369"/>
              <a:ext cx="704" cy="1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33CC"/>
                  </a:solidFill>
                  <a:latin typeface="Arial" pitchFamily="34" charset="0"/>
                </a:rPr>
                <a:t>Interest rate</a:t>
              </a:r>
              <a:endParaRPr lang="en-GB" sz="3000" b="0">
                <a:solidFill>
                  <a:srgbClr val="0033CC"/>
                </a:solidFill>
                <a:latin typeface="Times New Roman" pitchFamily="18" charset="0"/>
              </a:endParaRPr>
            </a:p>
          </p:txBody>
        </p:sp>
        <p:sp>
          <p:nvSpPr>
            <p:cNvPr id="12628" name="Rectangle 8"/>
            <p:cNvSpPr>
              <a:spLocks noChangeArrowheads="1"/>
            </p:cNvSpPr>
            <p:nvPr/>
          </p:nvSpPr>
          <p:spPr bwMode="auto">
            <a:xfrm>
              <a:off x="3842" y="1237"/>
              <a:ext cx="465"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33CC"/>
                  </a:solidFill>
                  <a:latin typeface="Arial" pitchFamily="34" charset="0"/>
                </a:rPr>
                <a:t>Implied</a:t>
              </a:r>
              <a:r>
                <a:rPr lang="en-GB" sz="1700">
                  <a:solidFill>
                    <a:srgbClr val="000000"/>
                  </a:solidFill>
                  <a:latin typeface="Arial" pitchFamily="34" charset="0"/>
                </a:rPr>
                <a:t> </a:t>
              </a:r>
              <a:endParaRPr lang="en-GB" sz="3000" b="0">
                <a:solidFill>
                  <a:schemeClr val="tx1"/>
                </a:solidFill>
                <a:latin typeface="Times New Roman" pitchFamily="18" charset="0"/>
              </a:endParaRPr>
            </a:p>
          </p:txBody>
        </p:sp>
        <p:sp>
          <p:nvSpPr>
            <p:cNvPr id="12629" name="Rectangle 9"/>
            <p:cNvSpPr>
              <a:spLocks noChangeArrowheads="1"/>
            </p:cNvSpPr>
            <p:nvPr/>
          </p:nvSpPr>
          <p:spPr bwMode="auto">
            <a:xfrm>
              <a:off x="3803" y="1369"/>
              <a:ext cx="513" cy="1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33CC"/>
                  </a:solidFill>
                  <a:latin typeface="Arial" pitchFamily="34" charset="0"/>
                </a:rPr>
                <a:t>Volatility</a:t>
              </a:r>
              <a:endParaRPr lang="en-GB" sz="3000" b="0">
                <a:solidFill>
                  <a:srgbClr val="0033CC"/>
                </a:solidFill>
                <a:latin typeface="Times New Roman" pitchFamily="18" charset="0"/>
              </a:endParaRPr>
            </a:p>
          </p:txBody>
        </p:sp>
        <p:sp>
          <p:nvSpPr>
            <p:cNvPr id="12630" name="Rectangle 10"/>
            <p:cNvSpPr>
              <a:spLocks noChangeArrowheads="1"/>
            </p:cNvSpPr>
            <p:nvPr/>
          </p:nvSpPr>
          <p:spPr bwMode="auto">
            <a:xfrm>
              <a:off x="4570" y="1237"/>
              <a:ext cx="389"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33CC"/>
                  </a:solidFill>
                  <a:latin typeface="Arial" pitchFamily="34" charset="0"/>
                </a:rPr>
                <a:t>Credit</a:t>
              </a:r>
              <a:r>
                <a:rPr lang="en-GB" sz="1700">
                  <a:solidFill>
                    <a:srgbClr val="000000"/>
                  </a:solidFill>
                  <a:latin typeface="Arial" pitchFamily="34" charset="0"/>
                </a:rPr>
                <a:t> </a:t>
              </a:r>
              <a:endParaRPr lang="en-GB" sz="3000" b="0">
                <a:solidFill>
                  <a:schemeClr val="tx1"/>
                </a:solidFill>
                <a:latin typeface="Times New Roman" pitchFamily="18" charset="0"/>
              </a:endParaRPr>
            </a:p>
          </p:txBody>
        </p:sp>
        <p:sp>
          <p:nvSpPr>
            <p:cNvPr id="12631" name="Rectangle 11"/>
            <p:cNvSpPr>
              <a:spLocks noChangeArrowheads="1"/>
            </p:cNvSpPr>
            <p:nvPr/>
          </p:nvSpPr>
          <p:spPr bwMode="auto">
            <a:xfrm>
              <a:off x="4509" y="1369"/>
              <a:ext cx="486" cy="1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33CC"/>
                  </a:solidFill>
                  <a:latin typeface="Arial" pitchFamily="34" charset="0"/>
                </a:rPr>
                <a:t>Spreads</a:t>
              </a:r>
              <a:endParaRPr lang="en-GB" sz="3000" b="0">
                <a:solidFill>
                  <a:srgbClr val="0033CC"/>
                </a:solidFill>
                <a:latin typeface="Times New Roman" pitchFamily="18" charset="0"/>
              </a:endParaRPr>
            </a:p>
          </p:txBody>
        </p:sp>
        <p:sp>
          <p:nvSpPr>
            <p:cNvPr id="12632" name="Rectangle 12"/>
            <p:cNvSpPr>
              <a:spLocks noChangeArrowheads="1"/>
            </p:cNvSpPr>
            <p:nvPr/>
          </p:nvSpPr>
          <p:spPr bwMode="auto">
            <a:xfrm>
              <a:off x="5099" y="1237"/>
              <a:ext cx="759"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33CC"/>
                  </a:solidFill>
                  <a:latin typeface="Arial" pitchFamily="34" charset="0"/>
                </a:rPr>
                <a:t>Correlation</a:t>
              </a:r>
              <a:r>
                <a:rPr lang="en-GB" sz="1700">
                  <a:solidFill>
                    <a:srgbClr val="000000"/>
                  </a:solidFill>
                  <a:latin typeface="Arial" pitchFamily="34" charset="0"/>
                </a:rPr>
                <a:t> / </a:t>
              </a:r>
              <a:endParaRPr lang="en-GB" sz="3000" b="0">
                <a:solidFill>
                  <a:schemeClr val="tx1"/>
                </a:solidFill>
                <a:latin typeface="Times New Roman" pitchFamily="18" charset="0"/>
              </a:endParaRPr>
            </a:p>
          </p:txBody>
        </p:sp>
        <p:sp>
          <p:nvSpPr>
            <p:cNvPr id="12633" name="Rectangle 13"/>
            <p:cNvSpPr>
              <a:spLocks noChangeArrowheads="1"/>
            </p:cNvSpPr>
            <p:nvPr/>
          </p:nvSpPr>
          <p:spPr bwMode="auto">
            <a:xfrm>
              <a:off x="5276" y="1369"/>
              <a:ext cx="328" cy="1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33CC"/>
                  </a:solidFill>
                  <a:latin typeface="Arial" pitchFamily="34" charset="0"/>
                </a:rPr>
                <a:t>Basis</a:t>
              </a:r>
              <a:endParaRPr lang="en-GB" sz="3000" b="0">
                <a:solidFill>
                  <a:srgbClr val="0033CC"/>
                </a:solidFill>
                <a:latin typeface="Times New Roman" pitchFamily="18" charset="0"/>
              </a:endParaRPr>
            </a:p>
          </p:txBody>
        </p:sp>
        <p:sp>
          <p:nvSpPr>
            <p:cNvPr id="12634" name="Rectangle 14"/>
            <p:cNvSpPr>
              <a:spLocks noChangeArrowheads="1"/>
            </p:cNvSpPr>
            <p:nvPr/>
          </p:nvSpPr>
          <p:spPr bwMode="auto">
            <a:xfrm>
              <a:off x="692" y="1516"/>
              <a:ext cx="464"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Spot FX</a:t>
              </a:r>
              <a:endParaRPr lang="en-GB" sz="3000" b="0">
                <a:solidFill>
                  <a:schemeClr val="tx1"/>
                </a:solidFill>
                <a:latin typeface="Times New Roman" pitchFamily="18" charset="0"/>
              </a:endParaRPr>
            </a:p>
          </p:txBody>
        </p:sp>
        <p:sp>
          <p:nvSpPr>
            <p:cNvPr id="12635" name="Rectangle 15"/>
            <p:cNvSpPr>
              <a:spLocks noChangeArrowheads="1"/>
            </p:cNvSpPr>
            <p:nvPr/>
          </p:nvSpPr>
          <p:spPr bwMode="auto">
            <a:xfrm>
              <a:off x="2607" y="1519"/>
              <a:ext cx="92" cy="1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36" name="Rectangle 16"/>
            <p:cNvSpPr>
              <a:spLocks noChangeArrowheads="1"/>
            </p:cNvSpPr>
            <p:nvPr/>
          </p:nvSpPr>
          <p:spPr bwMode="auto">
            <a:xfrm>
              <a:off x="692" y="1645"/>
              <a:ext cx="676"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Forward FX</a:t>
              </a:r>
              <a:endParaRPr lang="en-GB" sz="3000" b="0">
                <a:solidFill>
                  <a:schemeClr val="tx1"/>
                </a:solidFill>
                <a:latin typeface="Times New Roman" pitchFamily="18" charset="0"/>
              </a:endParaRPr>
            </a:p>
          </p:txBody>
        </p:sp>
        <p:sp>
          <p:nvSpPr>
            <p:cNvPr id="12637" name="Rectangle 17"/>
            <p:cNvSpPr>
              <a:spLocks noChangeArrowheads="1"/>
            </p:cNvSpPr>
            <p:nvPr/>
          </p:nvSpPr>
          <p:spPr bwMode="auto">
            <a:xfrm>
              <a:off x="2607" y="1648"/>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38" name="Rectangle 18"/>
            <p:cNvSpPr>
              <a:spLocks noChangeArrowheads="1"/>
            </p:cNvSpPr>
            <p:nvPr/>
          </p:nvSpPr>
          <p:spPr bwMode="auto">
            <a:xfrm>
              <a:off x="3302" y="1648"/>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39" name="Rectangle 19"/>
            <p:cNvSpPr>
              <a:spLocks noChangeArrowheads="1"/>
            </p:cNvSpPr>
            <p:nvPr/>
          </p:nvSpPr>
          <p:spPr bwMode="auto">
            <a:xfrm>
              <a:off x="692" y="1768"/>
              <a:ext cx="655"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FX Options</a:t>
              </a:r>
              <a:endParaRPr lang="en-GB" sz="3000" b="0">
                <a:solidFill>
                  <a:schemeClr val="tx1"/>
                </a:solidFill>
                <a:latin typeface="Times New Roman" pitchFamily="18" charset="0"/>
              </a:endParaRPr>
            </a:p>
          </p:txBody>
        </p:sp>
        <p:sp>
          <p:nvSpPr>
            <p:cNvPr id="12640" name="Rectangle 20"/>
            <p:cNvSpPr>
              <a:spLocks noChangeArrowheads="1"/>
            </p:cNvSpPr>
            <p:nvPr/>
          </p:nvSpPr>
          <p:spPr bwMode="auto">
            <a:xfrm>
              <a:off x="2607" y="1771"/>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41" name="Rectangle 21"/>
            <p:cNvSpPr>
              <a:spLocks noChangeArrowheads="1"/>
            </p:cNvSpPr>
            <p:nvPr/>
          </p:nvSpPr>
          <p:spPr bwMode="auto">
            <a:xfrm>
              <a:off x="3302" y="1771"/>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42" name="Rectangle 22"/>
            <p:cNvSpPr>
              <a:spLocks noChangeArrowheads="1"/>
            </p:cNvSpPr>
            <p:nvPr/>
          </p:nvSpPr>
          <p:spPr bwMode="auto">
            <a:xfrm>
              <a:off x="3994" y="1771"/>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43" name="Rectangle 23"/>
            <p:cNvSpPr>
              <a:spLocks noChangeArrowheads="1"/>
            </p:cNvSpPr>
            <p:nvPr/>
          </p:nvSpPr>
          <p:spPr bwMode="auto">
            <a:xfrm>
              <a:off x="692" y="2032"/>
              <a:ext cx="915"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Loans/Deposits</a:t>
              </a:r>
              <a:endParaRPr lang="en-GB" sz="3000" b="0">
                <a:solidFill>
                  <a:schemeClr val="tx1"/>
                </a:solidFill>
                <a:latin typeface="Times New Roman" pitchFamily="18" charset="0"/>
              </a:endParaRPr>
            </a:p>
          </p:txBody>
        </p:sp>
        <p:sp>
          <p:nvSpPr>
            <p:cNvPr id="12644" name="Rectangle 24"/>
            <p:cNvSpPr>
              <a:spLocks noChangeArrowheads="1"/>
            </p:cNvSpPr>
            <p:nvPr/>
          </p:nvSpPr>
          <p:spPr bwMode="auto">
            <a:xfrm>
              <a:off x="3302" y="2035"/>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45" name="Rectangle 25"/>
            <p:cNvSpPr>
              <a:spLocks noChangeArrowheads="1"/>
            </p:cNvSpPr>
            <p:nvPr/>
          </p:nvSpPr>
          <p:spPr bwMode="auto">
            <a:xfrm>
              <a:off x="692" y="2158"/>
              <a:ext cx="1530"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Forward Rate Agreements</a:t>
              </a:r>
              <a:endParaRPr lang="en-GB" sz="3000" b="0">
                <a:solidFill>
                  <a:schemeClr val="tx1"/>
                </a:solidFill>
                <a:latin typeface="Times New Roman" pitchFamily="18" charset="0"/>
              </a:endParaRPr>
            </a:p>
          </p:txBody>
        </p:sp>
        <p:sp>
          <p:nvSpPr>
            <p:cNvPr id="12646" name="Rectangle 26"/>
            <p:cNvSpPr>
              <a:spLocks noChangeArrowheads="1"/>
            </p:cNvSpPr>
            <p:nvPr/>
          </p:nvSpPr>
          <p:spPr bwMode="auto">
            <a:xfrm>
              <a:off x="3302" y="2161"/>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47" name="Rectangle 27"/>
            <p:cNvSpPr>
              <a:spLocks noChangeArrowheads="1"/>
            </p:cNvSpPr>
            <p:nvPr/>
          </p:nvSpPr>
          <p:spPr bwMode="auto">
            <a:xfrm>
              <a:off x="692" y="2287"/>
              <a:ext cx="1161"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Interest Rate Future</a:t>
              </a:r>
              <a:endParaRPr lang="en-GB" sz="3000" b="0">
                <a:solidFill>
                  <a:schemeClr val="tx1"/>
                </a:solidFill>
                <a:latin typeface="Times New Roman" pitchFamily="18" charset="0"/>
              </a:endParaRPr>
            </a:p>
          </p:txBody>
        </p:sp>
        <p:sp>
          <p:nvSpPr>
            <p:cNvPr id="12648" name="Rectangle 28"/>
            <p:cNvSpPr>
              <a:spLocks noChangeArrowheads="1"/>
            </p:cNvSpPr>
            <p:nvPr/>
          </p:nvSpPr>
          <p:spPr bwMode="auto">
            <a:xfrm>
              <a:off x="3302" y="2290"/>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49" name="Rectangle 29"/>
            <p:cNvSpPr>
              <a:spLocks noChangeArrowheads="1"/>
            </p:cNvSpPr>
            <p:nvPr/>
          </p:nvSpPr>
          <p:spPr bwMode="auto">
            <a:xfrm>
              <a:off x="692" y="2413"/>
              <a:ext cx="1169" cy="1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Interest Rate Swaps</a:t>
              </a:r>
              <a:endParaRPr lang="en-GB" sz="3000" b="0">
                <a:solidFill>
                  <a:schemeClr val="tx1"/>
                </a:solidFill>
                <a:latin typeface="Times New Roman" pitchFamily="18" charset="0"/>
              </a:endParaRPr>
            </a:p>
          </p:txBody>
        </p:sp>
        <p:sp>
          <p:nvSpPr>
            <p:cNvPr id="12650" name="Rectangle 30"/>
            <p:cNvSpPr>
              <a:spLocks noChangeArrowheads="1"/>
            </p:cNvSpPr>
            <p:nvPr/>
          </p:nvSpPr>
          <p:spPr bwMode="auto">
            <a:xfrm>
              <a:off x="3302" y="2416"/>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51" name="Rectangle 31"/>
            <p:cNvSpPr>
              <a:spLocks noChangeArrowheads="1"/>
            </p:cNvSpPr>
            <p:nvPr/>
          </p:nvSpPr>
          <p:spPr bwMode="auto">
            <a:xfrm>
              <a:off x="5385" y="2416"/>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52" name="Rectangle 32"/>
            <p:cNvSpPr>
              <a:spLocks noChangeArrowheads="1"/>
            </p:cNvSpPr>
            <p:nvPr/>
          </p:nvSpPr>
          <p:spPr bwMode="auto">
            <a:xfrm>
              <a:off x="692" y="2527"/>
              <a:ext cx="1447"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IR Options (Caps/Floors)</a:t>
              </a:r>
              <a:endParaRPr lang="en-GB" sz="3000" b="0">
                <a:solidFill>
                  <a:schemeClr val="tx1"/>
                </a:solidFill>
                <a:latin typeface="Times New Roman" pitchFamily="18" charset="0"/>
              </a:endParaRPr>
            </a:p>
          </p:txBody>
        </p:sp>
        <p:sp>
          <p:nvSpPr>
            <p:cNvPr id="12653" name="Rectangle 33"/>
            <p:cNvSpPr>
              <a:spLocks noChangeArrowheads="1"/>
            </p:cNvSpPr>
            <p:nvPr/>
          </p:nvSpPr>
          <p:spPr bwMode="auto">
            <a:xfrm>
              <a:off x="3302" y="2542"/>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54" name="Rectangle 34"/>
            <p:cNvSpPr>
              <a:spLocks noChangeArrowheads="1"/>
            </p:cNvSpPr>
            <p:nvPr/>
          </p:nvSpPr>
          <p:spPr bwMode="auto">
            <a:xfrm>
              <a:off x="3994" y="2542"/>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55" name="Rectangle 35"/>
            <p:cNvSpPr>
              <a:spLocks noChangeArrowheads="1"/>
            </p:cNvSpPr>
            <p:nvPr/>
          </p:nvSpPr>
          <p:spPr bwMode="auto">
            <a:xfrm>
              <a:off x="5385" y="2542"/>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56" name="Rectangle 36"/>
            <p:cNvSpPr>
              <a:spLocks noChangeArrowheads="1"/>
            </p:cNvSpPr>
            <p:nvPr/>
          </p:nvSpPr>
          <p:spPr bwMode="auto">
            <a:xfrm>
              <a:off x="692" y="2800"/>
              <a:ext cx="1373"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Certificates of Deposits</a:t>
              </a:r>
              <a:endParaRPr lang="en-GB" sz="3000" b="0">
                <a:solidFill>
                  <a:schemeClr val="tx1"/>
                </a:solidFill>
                <a:latin typeface="Times New Roman" pitchFamily="18" charset="0"/>
              </a:endParaRPr>
            </a:p>
          </p:txBody>
        </p:sp>
        <p:sp>
          <p:nvSpPr>
            <p:cNvPr id="12657" name="Rectangle 37"/>
            <p:cNvSpPr>
              <a:spLocks noChangeArrowheads="1"/>
            </p:cNvSpPr>
            <p:nvPr/>
          </p:nvSpPr>
          <p:spPr bwMode="auto">
            <a:xfrm>
              <a:off x="3302" y="2803"/>
              <a:ext cx="92" cy="1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58" name="Rectangle 38"/>
            <p:cNvSpPr>
              <a:spLocks noChangeArrowheads="1"/>
            </p:cNvSpPr>
            <p:nvPr/>
          </p:nvSpPr>
          <p:spPr bwMode="auto">
            <a:xfrm>
              <a:off x="692" y="2929"/>
              <a:ext cx="990"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Govt Bills/Bonds</a:t>
              </a:r>
              <a:endParaRPr lang="en-GB" sz="3000" b="0">
                <a:solidFill>
                  <a:schemeClr val="tx1"/>
                </a:solidFill>
                <a:latin typeface="Times New Roman" pitchFamily="18" charset="0"/>
              </a:endParaRPr>
            </a:p>
          </p:txBody>
        </p:sp>
        <p:sp>
          <p:nvSpPr>
            <p:cNvPr id="12659" name="Rectangle 39"/>
            <p:cNvSpPr>
              <a:spLocks noChangeArrowheads="1"/>
            </p:cNvSpPr>
            <p:nvPr/>
          </p:nvSpPr>
          <p:spPr bwMode="auto">
            <a:xfrm>
              <a:off x="3302" y="2932"/>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60" name="Rectangle 40"/>
            <p:cNvSpPr>
              <a:spLocks noChangeArrowheads="1"/>
            </p:cNvSpPr>
            <p:nvPr/>
          </p:nvSpPr>
          <p:spPr bwMode="auto">
            <a:xfrm>
              <a:off x="692" y="3055"/>
              <a:ext cx="1003"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Corporate Bonds</a:t>
              </a:r>
              <a:endParaRPr lang="en-GB" sz="3000" b="0">
                <a:solidFill>
                  <a:schemeClr val="tx1"/>
                </a:solidFill>
                <a:latin typeface="Times New Roman" pitchFamily="18" charset="0"/>
              </a:endParaRPr>
            </a:p>
          </p:txBody>
        </p:sp>
        <p:sp>
          <p:nvSpPr>
            <p:cNvPr id="12661" name="Rectangle 41"/>
            <p:cNvSpPr>
              <a:spLocks noChangeArrowheads="1"/>
            </p:cNvSpPr>
            <p:nvPr/>
          </p:nvSpPr>
          <p:spPr bwMode="auto">
            <a:xfrm>
              <a:off x="3302" y="3058"/>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62" name="Rectangle 42"/>
            <p:cNvSpPr>
              <a:spLocks noChangeArrowheads="1"/>
            </p:cNvSpPr>
            <p:nvPr/>
          </p:nvSpPr>
          <p:spPr bwMode="auto">
            <a:xfrm>
              <a:off x="4687" y="3058"/>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63" name="Rectangle 43"/>
            <p:cNvSpPr>
              <a:spLocks noChangeArrowheads="1"/>
            </p:cNvSpPr>
            <p:nvPr/>
          </p:nvSpPr>
          <p:spPr bwMode="auto">
            <a:xfrm>
              <a:off x="5385" y="3058"/>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64" name="Rectangle 44"/>
            <p:cNvSpPr>
              <a:spLocks noChangeArrowheads="1"/>
            </p:cNvSpPr>
            <p:nvPr/>
          </p:nvSpPr>
          <p:spPr bwMode="auto">
            <a:xfrm>
              <a:off x="692" y="3181"/>
              <a:ext cx="798"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Bond Futures</a:t>
              </a:r>
              <a:endParaRPr lang="en-GB" sz="3000" b="0">
                <a:solidFill>
                  <a:schemeClr val="tx1"/>
                </a:solidFill>
                <a:latin typeface="Times New Roman" pitchFamily="18" charset="0"/>
              </a:endParaRPr>
            </a:p>
          </p:txBody>
        </p:sp>
        <p:sp>
          <p:nvSpPr>
            <p:cNvPr id="12665" name="Rectangle 45"/>
            <p:cNvSpPr>
              <a:spLocks noChangeArrowheads="1"/>
            </p:cNvSpPr>
            <p:nvPr/>
          </p:nvSpPr>
          <p:spPr bwMode="auto">
            <a:xfrm>
              <a:off x="3302" y="3184"/>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66" name="Rectangle 46"/>
            <p:cNvSpPr>
              <a:spLocks noChangeArrowheads="1"/>
            </p:cNvSpPr>
            <p:nvPr/>
          </p:nvSpPr>
          <p:spPr bwMode="auto">
            <a:xfrm>
              <a:off x="692" y="3307"/>
              <a:ext cx="1285"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Repo &amp; Reverse Repo</a:t>
              </a:r>
              <a:endParaRPr lang="en-GB" sz="3000" b="0">
                <a:solidFill>
                  <a:schemeClr val="tx1"/>
                </a:solidFill>
                <a:latin typeface="Times New Roman" pitchFamily="18" charset="0"/>
              </a:endParaRPr>
            </a:p>
          </p:txBody>
        </p:sp>
        <p:sp>
          <p:nvSpPr>
            <p:cNvPr id="12667" name="Rectangle 47"/>
            <p:cNvSpPr>
              <a:spLocks noChangeArrowheads="1"/>
            </p:cNvSpPr>
            <p:nvPr/>
          </p:nvSpPr>
          <p:spPr bwMode="auto">
            <a:xfrm>
              <a:off x="3302" y="3313"/>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68" name="Rectangle 48"/>
            <p:cNvSpPr>
              <a:spLocks noChangeArrowheads="1"/>
            </p:cNvSpPr>
            <p:nvPr/>
          </p:nvSpPr>
          <p:spPr bwMode="auto">
            <a:xfrm>
              <a:off x="692" y="3433"/>
              <a:ext cx="1046"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Arial" pitchFamily="34" charset="0"/>
                </a:rPr>
                <a:t>Credit Derivatives</a:t>
              </a:r>
              <a:endParaRPr lang="en-GB" sz="3000" b="0">
                <a:solidFill>
                  <a:schemeClr val="tx1"/>
                </a:solidFill>
                <a:latin typeface="Times New Roman" pitchFamily="18" charset="0"/>
              </a:endParaRPr>
            </a:p>
          </p:txBody>
        </p:sp>
        <p:sp>
          <p:nvSpPr>
            <p:cNvPr id="12669" name="Rectangle 49"/>
            <p:cNvSpPr>
              <a:spLocks noChangeArrowheads="1"/>
            </p:cNvSpPr>
            <p:nvPr/>
          </p:nvSpPr>
          <p:spPr bwMode="auto">
            <a:xfrm>
              <a:off x="3302" y="3436"/>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70" name="Rectangle 50"/>
            <p:cNvSpPr>
              <a:spLocks noChangeArrowheads="1"/>
            </p:cNvSpPr>
            <p:nvPr/>
          </p:nvSpPr>
          <p:spPr bwMode="auto">
            <a:xfrm>
              <a:off x="4687" y="3436"/>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71" name="Rectangle 51"/>
            <p:cNvSpPr>
              <a:spLocks noChangeArrowheads="1"/>
            </p:cNvSpPr>
            <p:nvPr/>
          </p:nvSpPr>
          <p:spPr bwMode="auto">
            <a:xfrm>
              <a:off x="5385" y="3436"/>
              <a:ext cx="92"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1101725"/>
              <a:r>
                <a:rPr lang="en-GB" sz="1700">
                  <a:solidFill>
                    <a:srgbClr val="000000"/>
                  </a:solidFill>
                  <a:latin typeface="Wingdings" pitchFamily="2" charset="2"/>
                </a:rPr>
                <a:t>l</a:t>
              </a:r>
              <a:endParaRPr lang="en-GB" sz="3000" b="0">
                <a:solidFill>
                  <a:schemeClr val="tx1"/>
                </a:solidFill>
                <a:latin typeface="Times New Roman" pitchFamily="18" charset="0"/>
              </a:endParaRPr>
            </a:p>
          </p:txBody>
        </p:sp>
        <p:sp>
          <p:nvSpPr>
            <p:cNvPr id="12672" name="Line 52"/>
            <p:cNvSpPr>
              <a:spLocks noChangeShapeType="1"/>
            </p:cNvSpPr>
            <p:nvPr/>
          </p:nvSpPr>
          <p:spPr bwMode="auto">
            <a:xfrm>
              <a:off x="2985" y="1268"/>
              <a:ext cx="1" cy="1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73" name="Rectangle 53"/>
            <p:cNvSpPr>
              <a:spLocks noChangeArrowheads="1"/>
            </p:cNvSpPr>
            <p:nvPr/>
          </p:nvSpPr>
          <p:spPr bwMode="auto">
            <a:xfrm>
              <a:off x="2985" y="1268"/>
              <a:ext cx="11" cy="1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74" name="Line 54"/>
            <p:cNvSpPr>
              <a:spLocks noChangeShapeType="1"/>
            </p:cNvSpPr>
            <p:nvPr/>
          </p:nvSpPr>
          <p:spPr bwMode="auto">
            <a:xfrm>
              <a:off x="2985" y="1292"/>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75" name="Rectangle 55"/>
            <p:cNvSpPr>
              <a:spLocks noChangeArrowheads="1"/>
            </p:cNvSpPr>
            <p:nvPr/>
          </p:nvSpPr>
          <p:spPr bwMode="auto">
            <a:xfrm>
              <a:off x="2985" y="1292"/>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76" name="Line 56"/>
            <p:cNvSpPr>
              <a:spLocks noChangeShapeType="1"/>
            </p:cNvSpPr>
            <p:nvPr/>
          </p:nvSpPr>
          <p:spPr bwMode="auto">
            <a:xfrm>
              <a:off x="2985" y="1332"/>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77" name="Rectangle 57"/>
            <p:cNvSpPr>
              <a:spLocks noChangeArrowheads="1"/>
            </p:cNvSpPr>
            <p:nvPr/>
          </p:nvSpPr>
          <p:spPr bwMode="auto">
            <a:xfrm>
              <a:off x="2985" y="1332"/>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78" name="Line 58"/>
            <p:cNvSpPr>
              <a:spLocks noChangeShapeType="1"/>
            </p:cNvSpPr>
            <p:nvPr/>
          </p:nvSpPr>
          <p:spPr bwMode="auto">
            <a:xfrm>
              <a:off x="2985" y="1371"/>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79" name="Rectangle 59"/>
            <p:cNvSpPr>
              <a:spLocks noChangeArrowheads="1"/>
            </p:cNvSpPr>
            <p:nvPr/>
          </p:nvSpPr>
          <p:spPr bwMode="auto">
            <a:xfrm>
              <a:off x="2985" y="1371"/>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80" name="Line 60"/>
            <p:cNvSpPr>
              <a:spLocks noChangeShapeType="1"/>
            </p:cNvSpPr>
            <p:nvPr/>
          </p:nvSpPr>
          <p:spPr bwMode="auto">
            <a:xfrm>
              <a:off x="2985" y="1411"/>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81" name="Rectangle 61"/>
            <p:cNvSpPr>
              <a:spLocks noChangeArrowheads="1"/>
            </p:cNvSpPr>
            <p:nvPr/>
          </p:nvSpPr>
          <p:spPr bwMode="auto">
            <a:xfrm>
              <a:off x="2985" y="1411"/>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82" name="Line 62"/>
            <p:cNvSpPr>
              <a:spLocks noChangeShapeType="1"/>
            </p:cNvSpPr>
            <p:nvPr/>
          </p:nvSpPr>
          <p:spPr bwMode="auto">
            <a:xfrm>
              <a:off x="2985" y="1450"/>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83" name="Rectangle 63"/>
            <p:cNvSpPr>
              <a:spLocks noChangeArrowheads="1"/>
            </p:cNvSpPr>
            <p:nvPr/>
          </p:nvSpPr>
          <p:spPr bwMode="auto">
            <a:xfrm>
              <a:off x="2985" y="1450"/>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84" name="Line 64"/>
            <p:cNvSpPr>
              <a:spLocks noChangeShapeType="1"/>
            </p:cNvSpPr>
            <p:nvPr/>
          </p:nvSpPr>
          <p:spPr bwMode="auto">
            <a:xfrm>
              <a:off x="2985" y="1490"/>
              <a:ext cx="1" cy="1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85" name="Rectangle 65"/>
            <p:cNvSpPr>
              <a:spLocks noChangeArrowheads="1"/>
            </p:cNvSpPr>
            <p:nvPr/>
          </p:nvSpPr>
          <p:spPr bwMode="auto">
            <a:xfrm>
              <a:off x="2985" y="1490"/>
              <a:ext cx="11" cy="1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86" name="Line 66"/>
            <p:cNvSpPr>
              <a:spLocks noChangeShapeType="1"/>
            </p:cNvSpPr>
            <p:nvPr/>
          </p:nvSpPr>
          <p:spPr bwMode="auto">
            <a:xfrm>
              <a:off x="3679" y="1268"/>
              <a:ext cx="1" cy="1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87" name="Rectangle 67"/>
            <p:cNvSpPr>
              <a:spLocks noChangeArrowheads="1"/>
            </p:cNvSpPr>
            <p:nvPr/>
          </p:nvSpPr>
          <p:spPr bwMode="auto">
            <a:xfrm>
              <a:off x="3679" y="1268"/>
              <a:ext cx="11" cy="1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88" name="Line 68"/>
            <p:cNvSpPr>
              <a:spLocks noChangeShapeType="1"/>
            </p:cNvSpPr>
            <p:nvPr/>
          </p:nvSpPr>
          <p:spPr bwMode="auto">
            <a:xfrm>
              <a:off x="3679" y="1292"/>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89" name="Rectangle 69"/>
            <p:cNvSpPr>
              <a:spLocks noChangeArrowheads="1"/>
            </p:cNvSpPr>
            <p:nvPr/>
          </p:nvSpPr>
          <p:spPr bwMode="auto">
            <a:xfrm>
              <a:off x="3679" y="1292"/>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90" name="Line 70"/>
            <p:cNvSpPr>
              <a:spLocks noChangeShapeType="1"/>
            </p:cNvSpPr>
            <p:nvPr/>
          </p:nvSpPr>
          <p:spPr bwMode="auto">
            <a:xfrm>
              <a:off x="3679" y="1332"/>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91" name="Rectangle 71"/>
            <p:cNvSpPr>
              <a:spLocks noChangeArrowheads="1"/>
            </p:cNvSpPr>
            <p:nvPr/>
          </p:nvSpPr>
          <p:spPr bwMode="auto">
            <a:xfrm>
              <a:off x="3679" y="1332"/>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92" name="Line 72"/>
            <p:cNvSpPr>
              <a:spLocks noChangeShapeType="1"/>
            </p:cNvSpPr>
            <p:nvPr/>
          </p:nvSpPr>
          <p:spPr bwMode="auto">
            <a:xfrm>
              <a:off x="3679" y="1371"/>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93" name="Rectangle 73"/>
            <p:cNvSpPr>
              <a:spLocks noChangeArrowheads="1"/>
            </p:cNvSpPr>
            <p:nvPr/>
          </p:nvSpPr>
          <p:spPr bwMode="auto">
            <a:xfrm>
              <a:off x="3679" y="1371"/>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94" name="Line 74"/>
            <p:cNvSpPr>
              <a:spLocks noChangeShapeType="1"/>
            </p:cNvSpPr>
            <p:nvPr/>
          </p:nvSpPr>
          <p:spPr bwMode="auto">
            <a:xfrm>
              <a:off x="3679" y="1411"/>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95" name="Rectangle 75"/>
            <p:cNvSpPr>
              <a:spLocks noChangeArrowheads="1"/>
            </p:cNvSpPr>
            <p:nvPr/>
          </p:nvSpPr>
          <p:spPr bwMode="auto">
            <a:xfrm>
              <a:off x="3679" y="1411"/>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96" name="Line 76"/>
            <p:cNvSpPr>
              <a:spLocks noChangeShapeType="1"/>
            </p:cNvSpPr>
            <p:nvPr/>
          </p:nvSpPr>
          <p:spPr bwMode="auto">
            <a:xfrm>
              <a:off x="3679" y="1450"/>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97" name="Rectangle 77"/>
            <p:cNvSpPr>
              <a:spLocks noChangeArrowheads="1"/>
            </p:cNvSpPr>
            <p:nvPr/>
          </p:nvSpPr>
          <p:spPr bwMode="auto">
            <a:xfrm>
              <a:off x="3679" y="1450"/>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98" name="Line 78"/>
            <p:cNvSpPr>
              <a:spLocks noChangeShapeType="1"/>
            </p:cNvSpPr>
            <p:nvPr/>
          </p:nvSpPr>
          <p:spPr bwMode="auto">
            <a:xfrm>
              <a:off x="3679" y="1490"/>
              <a:ext cx="1" cy="1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99" name="Rectangle 79"/>
            <p:cNvSpPr>
              <a:spLocks noChangeArrowheads="1"/>
            </p:cNvSpPr>
            <p:nvPr/>
          </p:nvSpPr>
          <p:spPr bwMode="auto">
            <a:xfrm>
              <a:off x="3679" y="1490"/>
              <a:ext cx="11" cy="1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00" name="Line 80"/>
            <p:cNvSpPr>
              <a:spLocks noChangeShapeType="1"/>
            </p:cNvSpPr>
            <p:nvPr/>
          </p:nvSpPr>
          <p:spPr bwMode="auto">
            <a:xfrm>
              <a:off x="4373" y="1268"/>
              <a:ext cx="1" cy="1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01" name="Rectangle 81"/>
            <p:cNvSpPr>
              <a:spLocks noChangeArrowheads="1"/>
            </p:cNvSpPr>
            <p:nvPr/>
          </p:nvSpPr>
          <p:spPr bwMode="auto">
            <a:xfrm>
              <a:off x="4373" y="1268"/>
              <a:ext cx="11" cy="1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02" name="Line 82"/>
            <p:cNvSpPr>
              <a:spLocks noChangeShapeType="1"/>
            </p:cNvSpPr>
            <p:nvPr/>
          </p:nvSpPr>
          <p:spPr bwMode="auto">
            <a:xfrm>
              <a:off x="4373" y="1292"/>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03" name="Rectangle 83"/>
            <p:cNvSpPr>
              <a:spLocks noChangeArrowheads="1"/>
            </p:cNvSpPr>
            <p:nvPr/>
          </p:nvSpPr>
          <p:spPr bwMode="auto">
            <a:xfrm>
              <a:off x="4373" y="1292"/>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04" name="Line 84"/>
            <p:cNvSpPr>
              <a:spLocks noChangeShapeType="1"/>
            </p:cNvSpPr>
            <p:nvPr/>
          </p:nvSpPr>
          <p:spPr bwMode="auto">
            <a:xfrm>
              <a:off x="4373" y="1332"/>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05" name="Rectangle 85"/>
            <p:cNvSpPr>
              <a:spLocks noChangeArrowheads="1"/>
            </p:cNvSpPr>
            <p:nvPr/>
          </p:nvSpPr>
          <p:spPr bwMode="auto">
            <a:xfrm>
              <a:off x="4373" y="1332"/>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06" name="Line 86"/>
            <p:cNvSpPr>
              <a:spLocks noChangeShapeType="1"/>
            </p:cNvSpPr>
            <p:nvPr/>
          </p:nvSpPr>
          <p:spPr bwMode="auto">
            <a:xfrm>
              <a:off x="4373" y="1371"/>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07" name="Rectangle 87"/>
            <p:cNvSpPr>
              <a:spLocks noChangeArrowheads="1"/>
            </p:cNvSpPr>
            <p:nvPr/>
          </p:nvSpPr>
          <p:spPr bwMode="auto">
            <a:xfrm>
              <a:off x="4373" y="1371"/>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08" name="Line 88"/>
            <p:cNvSpPr>
              <a:spLocks noChangeShapeType="1"/>
            </p:cNvSpPr>
            <p:nvPr/>
          </p:nvSpPr>
          <p:spPr bwMode="auto">
            <a:xfrm>
              <a:off x="4373" y="1411"/>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09" name="Rectangle 89"/>
            <p:cNvSpPr>
              <a:spLocks noChangeArrowheads="1"/>
            </p:cNvSpPr>
            <p:nvPr/>
          </p:nvSpPr>
          <p:spPr bwMode="auto">
            <a:xfrm>
              <a:off x="4373" y="1411"/>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10" name="Line 90"/>
            <p:cNvSpPr>
              <a:spLocks noChangeShapeType="1"/>
            </p:cNvSpPr>
            <p:nvPr/>
          </p:nvSpPr>
          <p:spPr bwMode="auto">
            <a:xfrm>
              <a:off x="4373" y="1450"/>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11" name="Rectangle 91"/>
            <p:cNvSpPr>
              <a:spLocks noChangeArrowheads="1"/>
            </p:cNvSpPr>
            <p:nvPr/>
          </p:nvSpPr>
          <p:spPr bwMode="auto">
            <a:xfrm>
              <a:off x="4373" y="1450"/>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12" name="Line 92"/>
            <p:cNvSpPr>
              <a:spLocks noChangeShapeType="1"/>
            </p:cNvSpPr>
            <p:nvPr/>
          </p:nvSpPr>
          <p:spPr bwMode="auto">
            <a:xfrm>
              <a:off x="4373" y="1490"/>
              <a:ext cx="1" cy="1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13" name="Rectangle 93"/>
            <p:cNvSpPr>
              <a:spLocks noChangeArrowheads="1"/>
            </p:cNvSpPr>
            <p:nvPr/>
          </p:nvSpPr>
          <p:spPr bwMode="auto">
            <a:xfrm>
              <a:off x="4373" y="1490"/>
              <a:ext cx="11" cy="1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14" name="Line 94"/>
            <p:cNvSpPr>
              <a:spLocks noChangeShapeType="1"/>
            </p:cNvSpPr>
            <p:nvPr/>
          </p:nvSpPr>
          <p:spPr bwMode="auto">
            <a:xfrm>
              <a:off x="5067" y="1268"/>
              <a:ext cx="1" cy="1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15" name="Rectangle 95"/>
            <p:cNvSpPr>
              <a:spLocks noChangeArrowheads="1"/>
            </p:cNvSpPr>
            <p:nvPr/>
          </p:nvSpPr>
          <p:spPr bwMode="auto">
            <a:xfrm>
              <a:off x="5067" y="1268"/>
              <a:ext cx="11" cy="1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16" name="Line 96"/>
            <p:cNvSpPr>
              <a:spLocks noChangeShapeType="1"/>
            </p:cNvSpPr>
            <p:nvPr/>
          </p:nvSpPr>
          <p:spPr bwMode="auto">
            <a:xfrm>
              <a:off x="5067" y="1292"/>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17" name="Rectangle 97"/>
            <p:cNvSpPr>
              <a:spLocks noChangeArrowheads="1"/>
            </p:cNvSpPr>
            <p:nvPr/>
          </p:nvSpPr>
          <p:spPr bwMode="auto">
            <a:xfrm>
              <a:off x="5067" y="1292"/>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18" name="Line 98"/>
            <p:cNvSpPr>
              <a:spLocks noChangeShapeType="1"/>
            </p:cNvSpPr>
            <p:nvPr/>
          </p:nvSpPr>
          <p:spPr bwMode="auto">
            <a:xfrm>
              <a:off x="5067" y="1332"/>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19" name="Rectangle 99"/>
            <p:cNvSpPr>
              <a:spLocks noChangeArrowheads="1"/>
            </p:cNvSpPr>
            <p:nvPr/>
          </p:nvSpPr>
          <p:spPr bwMode="auto">
            <a:xfrm>
              <a:off x="5067" y="1332"/>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20" name="Line 100"/>
            <p:cNvSpPr>
              <a:spLocks noChangeShapeType="1"/>
            </p:cNvSpPr>
            <p:nvPr/>
          </p:nvSpPr>
          <p:spPr bwMode="auto">
            <a:xfrm>
              <a:off x="5067" y="1371"/>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21" name="Rectangle 101"/>
            <p:cNvSpPr>
              <a:spLocks noChangeArrowheads="1"/>
            </p:cNvSpPr>
            <p:nvPr/>
          </p:nvSpPr>
          <p:spPr bwMode="auto">
            <a:xfrm>
              <a:off x="5067" y="1371"/>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22" name="Line 102"/>
            <p:cNvSpPr>
              <a:spLocks noChangeShapeType="1"/>
            </p:cNvSpPr>
            <p:nvPr/>
          </p:nvSpPr>
          <p:spPr bwMode="auto">
            <a:xfrm>
              <a:off x="5067" y="1411"/>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23" name="Rectangle 103"/>
            <p:cNvSpPr>
              <a:spLocks noChangeArrowheads="1"/>
            </p:cNvSpPr>
            <p:nvPr/>
          </p:nvSpPr>
          <p:spPr bwMode="auto">
            <a:xfrm>
              <a:off x="5067" y="1411"/>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24" name="Line 104"/>
            <p:cNvSpPr>
              <a:spLocks noChangeShapeType="1"/>
            </p:cNvSpPr>
            <p:nvPr/>
          </p:nvSpPr>
          <p:spPr bwMode="auto">
            <a:xfrm>
              <a:off x="5067" y="1450"/>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25" name="Rectangle 105"/>
            <p:cNvSpPr>
              <a:spLocks noChangeArrowheads="1"/>
            </p:cNvSpPr>
            <p:nvPr/>
          </p:nvSpPr>
          <p:spPr bwMode="auto">
            <a:xfrm>
              <a:off x="5067" y="1450"/>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26" name="Line 106"/>
            <p:cNvSpPr>
              <a:spLocks noChangeShapeType="1"/>
            </p:cNvSpPr>
            <p:nvPr/>
          </p:nvSpPr>
          <p:spPr bwMode="auto">
            <a:xfrm>
              <a:off x="5067" y="1490"/>
              <a:ext cx="1" cy="1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27" name="Rectangle 107"/>
            <p:cNvSpPr>
              <a:spLocks noChangeArrowheads="1"/>
            </p:cNvSpPr>
            <p:nvPr/>
          </p:nvSpPr>
          <p:spPr bwMode="auto">
            <a:xfrm>
              <a:off x="5067" y="1490"/>
              <a:ext cx="11" cy="1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28" name="Line 108"/>
            <p:cNvSpPr>
              <a:spLocks noChangeShapeType="1"/>
            </p:cNvSpPr>
            <p:nvPr/>
          </p:nvSpPr>
          <p:spPr bwMode="auto">
            <a:xfrm>
              <a:off x="2985" y="1529"/>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29" name="Rectangle 109"/>
            <p:cNvSpPr>
              <a:spLocks noChangeArrowheads="1"/>
            </p:cNvSpPr>
            <p:nvPr/>
          </p:nvSpPr>
          <p:spPr bwMode="auto">
            <a:xfrm>
              <a:off x="2985" y="1529"/>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30" name="Line 110"/>
            <p:cNvSpPr>
              <a:spLocks noChangeShapeType="1"/>
            </p:cNvSpPr>
            <p:nvPr/>
          </p:nvSpPr>
          <p:spPr bwMode="auto">
            <a:xfrm>
              <a:off x="2985" y="1568"/>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31" name="Rectangle 111"/>
            <p:cNvSpPr>
              <a:spLocks noChangeArrowheads="1"/>
            </p:cNvSpPr>
            <p:nvPr/>
          </p:nvSpPr>
          <p:spPr bwMode="auto">
            <a:xfrm>
              <a:off x="2985" y="1568"/>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32" name="Line 112"/>
            <p:cNvSpPr>
              <a:spLocks noChangeShapeType="1"/>
            </p:cNvSpPr>
            <p:nvPr/>
          </p:nvSpPr>
          <p:spPr bwMode="auto">
            <a:xfrm>
              <a:off x="2985" y="1608"/>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33" name="Rectangle 113"/>
            <p:cNvSpPr>
              <a:spLocks noChangeArrowheads="1"/>
            </p:cNvSpPr>
            <p:nvPr/>
          </p:nvSpPr>
          <p:spPr bwMode="auto">
            <a:xfrm>
              <a:off x="2985" y="1608"/>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34" name="Line 114"/>
            <p:cNvSpPr>
              <a:spLocks noChangeShapeType="1"/>
            </p:cNvSpPr>
            <p:nvPr/>
          </p:nvSpPr>
          <p:spPr bwMode="auto">
            <a:xfrm>
              <a:off x="2985" y="1647"/>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35" name="Rectangle 115"/>
            <p:cNvSpPr>
              <a:spLocks noChangeArrowheads="1"/>
            </p:cNvSpPr>
            <p:nvPr/>
          </p:nvSpPr>
          <p:spPr bwMode="auto">
            <a:xfrm>
              <a:off x="2985" y="1647"/>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36" name="Line 116"/>
            <p:cNvSpPr>
              <a:spLocks noChangeShapeType="1"/>
            </p:cNvSpPr>
            <p:nvPr/>
          </p:nvSpPr>
          <p:spPr bwMode="auto">
            <a:xfrm>
              <a:off x="2985" y="1687"/>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37" name="Rectangle 117"/>
            <p:cNvSpPr>
              <a:spLocks noChangeArrowheads="1"/>
            </p:cNvSpPr>
            <p:nvPr/>
          </p:nvSpPr>
          <p:spPr bwMode="auto">
            <a:xfrm>
              <a:off x="2985" y="1687"/>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38" name="Line 118"/>
            <p:cNvSpPr>
              <a:spLocks noChangeShapeType="1"/>
            </p:cNvSpPr>
            <p:nvPr/>
          </p:nvSpPr>
          <p:spPr bwMode="auto">
            <a:xfrm>
              <a:off x="2985" y="1726"/>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39" name="Rectangle 119"/>
            <p:cNvSpPr>
              <a:spLocks noChangeArrowheads="1"/>
            </p:cNvSpPr>
            <p:nvPr/>
          </p:nvSpPr>
          <p:spPr bwMode="auto">
            <a:xfrm>
              <a:off x="2985" y="1726"/>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40" name="Line 120"/>
            <p:cNvSpPr>
              <a:spLocks noChangeShapeType="1"/>
            </p:cNvSpPr>
            <p:nvPr/>
          </p:nvSpPr>
          <p:spPr bwMode="auto">
            <a:xfrm>
              <a:off x="2985" y="1766"/>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41" name="Rectangle 121"/>
            <p:cNvSpPr>
              <a:spLocks noChangeArrowheads="1"/>
            </p:cNvSpPr>
            <p:nvPr/>
          </p:nvSpPr>
          <p:spPr bwMode="auto">
            <a:xfrm>
              <a:off x="2985" y="1766"/>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42" name="Line 122"/>
            <p:cNvSpPr>
              <a:spLocks noChangeShapeType="1"/>
            </p:cNvSpPr>
            <p:nvPr/>
          </p:nvSpPr>
          <p:spPr bwMode="auto">
            <a:xfrm>
              <a:off x="2985" y="1805"/>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43" name="Rectangle 123"/>
            <p:cNvSpPr>
              <a:spLocks noChangeArrowheads="1"/>
            </p:cNvSpPr>
            <p:nvPr/>
          </p:nvSpPr>
          <p:spPr bwMode="auto">
            <a:xfrm>
              <a:off x="2985" y="1805"/>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44" name="Line 124"/>
            <p:cNvSpPr>
              <a:spLocks noChangeShapeType="1"/>
            </p:cNvSpPr>
            <p:nvPr/>
          </p:nvSpPr>
          <p:spPr bwMode="auto">
            <a:xfrm>
              <a:off x="2985" y="1844"/>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45" name="Rectangle 125"/>
            <p:cNvSpPr>
              <a:spLocks noChangeArrowheads="1"/>
            </p:cNvSpPr>
            <p:nvPr/>
          </p:nvSpPr>
          <p:spPr bwMode="auto">
            <a:xfrm>
              <a:off x="2985" y="1844"/>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46" name="Line 126"/>
            <p:cNvSpPr>
              <a:spLocks noChangeShapeType="1"/>
            </p:cNvSpPr>
            <p:nvPr/>
          </p:nvSpPr>
          <p:spPr bwMode="auto">
            <a:xfrm>
              <a:off x="2985" y="1884"/>
              <a:ext cx="1" cy="13"/>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47" name="Rectangle 127"/>
            <p:cNvSpPr>
              <a:spLocks noChangeArrowheads="1"/>
            </p:cNvSpPr>
            <p:nvPr/>
          </p:nvSpPr>
          <p:spPr bwMode="auto">
            <a:xfrm>
              <a:off x="2985" y="1884"/>
              <a:ext cx="11" cy="13"/>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48" name="Line 128"/>
            <p:cNvSpPr>
              <a:spLocks noChangeShapeType="1"/>
            </p:cNvSpPr>
            <p:nvPr/>
          </p:nvSpPr>
          <p:spPr bwMode="auto">
            <a:xfrm>
              <a:off x="3679" y="1529"/>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49" name="Rectangle 129"/>
            <p:cNvSpPr>
              <a:spLocks noChangeArrowheads="1"/>
            </p:cNvSpPr>
            <p:nvPr/>
          </p:nvSpPr>
          <p:spPr bwMode="auto">
            <a:xfrm>
              <a:off x="3679" y="1529"/>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50" name="Line 130"/>
            <p:cNvSpPr>
              <a:spLocks noChangeShapeType="1"/>
            </p:cNvSpPr>
            <p:nvPr/>
          </p:nvSpPr>
          <p:spPr bwMode="auto">
            <a:xfrm>
              <a:off x="3679" y="1568"/>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51" name="Rectangle 131"/>
            <p:cNvSpPr>
              <a:spLocks noChangeArrowheads="1"/>
            </p:cNvSpPr>
            <p:nvPr/>
          </p:nvSpPr>
          <p:spPr bwMode="auto">
            <a:xfrm>
              <a:off x="3679" y="1568"/>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52" name="Line 132"/>
            <p:cNvSpPr>
              <a:spLocks noChangeShapeType="1"/>
            </p:cNvSpPr>
            <p:nvPr/>
          </p:nvSpPr>
          <p:spPr bwMode="auto">
            <a:xfrm>
              <a:off x="3679" y="1608"/>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53" name="Rectangle 133"/>
            <p:cNvSpPr>
              <a:spLocks noChangeArrowheads="1"/>
            </p:cNvSpPr>
            <p:nvPr/>
          </p:nvSpPr>
          <p:spPr bwMode="auto">
            <a:xfrm>
              <a:off x="3679" y="1608"/>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54" name="Line 134"/>
            <p:cNvSpPr>
              <a:spLocks noChangeShapeType="1"/>
            </p:cNvSpPr>
            <p:nvPr/>
          </p:nvSpPr>
          <p:spPr bwMode="auto">
            <a:xfrm>
              <a:off x="3679" y="1647"/>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55" name="Rectangle 135"/>
            <p:cNvSpPr>
              <a:spLocks noChangeArrowheads="1"/>
            </p:cNvSpPr>
            <p:nvPr/>
          </p:nvSpPr>
          <p:spPr bwMode="auto">
            <a:xfrm>
              <a:off x="3679" y="1647"/>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56" name="Line 136"/>
            <p:cNvSpPr>
              <a:spLocks noChangeShapeType="1"/>
            </p:cNvSpPr>
            <p:nvPr/>
          </p:nvSpPr>
          <p:spPr bwMode="auto">
            <a:xfrm>
              <a:off x="3679" y="1687"/>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57" name="Rectangle 137"/>
            <p:cNvSpPr>
              <a:spLocks noChangeArrowheads="1"/>
            </p:cNvSpPr>
            <p:nvPr/>
          </p:nvSpPr>
          <p:spPr bwMode="auto">
            <a:xfrm>
              <a:off x="3679" y="1687"/>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58" name="Line 138"/>
            <p:cNvSpPr>
              <a:spLocks noChangeShapeType="1"/>
            </p:cNvSpPr>
            <p:nvPr/>
          </p:nvSpPr>
          <p:spPr bwMode="auto">
            <a:xfrm>
              <a:off x="3679" y="1726"/>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59" name="Rectangle 139"/>
            <p:cNvSpPr>
              <a:spLocks noChangeArrowheads="1"/>
            </p:cNvSpPr>
            <p:nvPr/>
          </p:nvSpPr>
          <p:spPr bwMode="auto">
            <a:xfrm>
              <a:off x="3679" y="1726"/>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60" name="Line 140"/>
            <p:cNvSpPr>
              <a:spLocks noChangeShapeType="1"/>
            </p:cNvSpPr>
            <p:nvPr/>
          </p:nvSpPr>
          <p:spPr bwMode="auto">
            <a:xfrm>
              <a:off x="3679" y="1766"/>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61" name="Rectangle 141"/>
            <p:cNvSpPr>
              <a:spLocks noChangeArrowheads="1"/>
            </p:cNvSpPr>
            <p:nvPr/>
          </p:nvSpPr>
          <p:spPr bwMode="auto">
            <a:xfrm>
              <a:off x="3679" y="1766"/>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62" name="Line 142"/>
            <p:cNvSpPr>
              <a:spLocks noChangeShapeType="1"/>
            </p:cNvSpPr>
            <p:nvPr/>
          </p:nvSpPr>
          <p:spPr bwMode="auto">
            <a:xfrm>
              <a:off x="3679" y="1805"/>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63" name="Rectangle 143"/>
            <p:cNvSpPr>
              <a:spLocks noChangeArrowheads="1"/>
            </p:cNvSpPr>
            <p:nvPr/>
          </p:nvSpPr>
          <p:spPr bwMode="auto">
            <a:xfrm>
              <a:off x="3679" y="1805"/>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64" name="Line 144"/>
            <p:cNvSpPr>
              <a:spLocks noChangeShapeType="1"/>
            </p:cNvSpPr>
            <p:nvPr/>
          </p:nvSpPr>
          <p:spPr bwMode="auto">
            <a:xfrm>
              <a:off x="3679" y="1844"/>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65" name="Rectangle 145"/>
            <p:cNvSpPr>
              <a:spLocks noChangeArrowheads="1"/>
            </p:cNvSpPr>
            <p:nvPr/>
          </p:nvSpPr>
          <p:spPr bwMode="auto">
            <a:xfrm>
              <a:off x="3679" y="1844"/>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66" name="Line 146"/>
            <p:cNvSpPr>
              <a:spLocks noChangeShapeType="1"/>
            </p:cNvSpPr>
            <p:nvPr/>
          </p:nvSpPr>
          <p:spPr bwMode="auto">
            <a:xfrm>
              <a:off x="3679" y="1884"/>
              <a:ext cx="1" cy="13"/>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67" name="Rectangle 147"/>
            <p:cNvSpPr>
              <a:spLocks noChangeArrowheads="1"/>
            </p:cNvSpPr>
            <p:nvPr/>
          </p:nvSpPr>
          <p:spPr bwMode="auto">
            <a:xfrm>
              <a:off x="3679" y="1884"/>
              <a:ext cx="11" cy="13"/>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68" name="Line 148"/>
            <p:cNvSpPr>
              <a:spLocks noChangeShapeType="1"/>
            </p:cNvSpPr>
            <p:nvPr/>
          </p:nvSpPr>
          <p:spPr bwMode="auto">
            <a:xfrm>
              <a:off x="4373" y="1529"/>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69" name="Rectangle 149"/>
            <p:cNvSpPr>
              <a:spLocks noChangeArrowheads="1"/>
            </p:cNvSpPr>
            <p:nvPr/>
          </p:nvSpPr>
          <p:spPr bwMode="auto">
            <a:xfrm>
              <a:off x="4373" y="1529"/>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70" name="Line 150"/>
            <p:cNvSpPr>
              <a:spLocks noChangeShapeType="1"/>
            </p:cNvSpPr>
            <p:nvPr/>
          </p:nvSpPr>
          <p:spPr bwMode="auto">
            <a:xfrm>
              <a:off x="4373" y="1568"/>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71" name="Rectangle 151"/>
            <p:cNvSpPr>
              <a:spLocks noChangeArrowheads="1"/>
            </p:cNvSpPr>
            <p:nvPr/>
          </p:nvSpPr>
          <p:spPr bwMode="auto">
            <a:xfrm>
              <a:off x="4373" y="1568"/>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72" name="Line 152"/>
            <p:cNvSpPr>
              <a:spLocks noChangeShapeType="1"/>
            </p:cNvSpPr>
            <p:nvPr/>
          </p:nvSpPr>
          <p:spPr bwMode="auto">
            <a:xfrm>
              <a:off x="4373" y="1608"/>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73" name="Rectangle 153"/>
            <p:cNvSpPr>
              <a:spLocks noChangeArrowheads="1"/>
            </p:cNvSpPr>
            <p:nvPr/>
          </p:nvSpPr>
          <p:spPr bwMode="auto">
            <a:xfrm>
              <a:off x="4373" y="1608"/>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74" name="Line 154"/>
            <p:cNvSpPr>
              <a:spLocks noChangeShapeType="1"/>
            </p:cNvSpPr>
            <p:nvPr/>
          </p:nvSpPr>
          <p:spPr bwMode="auto">
            <a:xfrm>
              <a:off x="4373" y="1647"/>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75" name="Rectangle 155"/>
            <p:cNvSpPr>
              <a:spLocks noChangeArrowheads="1"/>
            </p:cNvSpPr>
            <p:nvPr/>
          </p:nvSpPr>
          <p:spPr bwMode="auto">
            <a:xfrm>
              <a:off x="4373" y="1647"/>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76" name="Line 156"/>
            <p:cNvSpPr>
              <a:spLocks noChangeShapeType="1"/>
            </p:cNvSpPr>
            <p:nvPr/>
          </p:nvSpPr>
          <p:spPr bwMode="auto">
            <a:xfrm>
              <a:off x="4373" y="1687"/>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77" name="Rectangle 157"/>
            <p:cNvSpPr>
              <a:spLocks noChangeArrowheads="1"/>
            </p:cNvSpPr>
            <p:nvPr/>
          </p:nvSpPr>
          <p:spPr bwMode="auto">
            <a:xfrm>
              <a:off x="4373" y="1687"/>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78" name="Line 158"/>
            <p:cNvSpPr>
              <a:spLocks noChangeShapeType="1"/>
            </p:cNvSpPr>
            <p:nvPr/>
          </p:nvSpPr>
          <p:spPr bwMode="auto">
            <a:xfrm>
              <a:off x="4373" y="1726"/>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79" name="Rectangle 159"/>
            <p:cNvSpPr>
              <a:spLocks noChangeArrowheads="1"/>
            </p:cNvSpPr>
            <p:nvPr/>
          </p:nvSpPr>
          <p:spPr bwMode="auto">
            <a:xfrm>
              <a:off x="4373" y="1726"/>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80" name="Line 160"/>
            <p:cNvSpPr>
              <a:spLocks noChangeShapeType="1"/>
            </p:cNvSpPr>
            <p:nvPr/>
          </p:nvSpPr>
          <p:spPr bwMode="auto">
            <a:xfrm>
              <a:off x="4373" y="1766"/>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81" name="Rectangle 161"/>
            <p:cNvSpPr>
              <a:spLocks noChangeArrowheads="1"/>
            </p:cNvSpPr>
            <p:nvPr/>
          </p:nvSpPr>
          <p:spPr bwMode="auto">
            <a:xfrm>
              <a:off x="4373" y="1766"/>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82" name="Line 162"/>
            <p:cNvSpPr>
              <a:spLocks noChangeShapeType="1"/>
            </p:cNvSpPr>
            <p:nvPr/>
          </p:nvSpPr>
          <p:spPr bwMode="auto">
            <a:xfrm>
              <a:off x="4373" y="1805"/>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83" name="Rectangle 163"/>
            <p:cNvSpPr>
              <a:spLocks noChangeArrowheads="1"/>
            </p:cNvSpPr>
            <p:nvPr/>
          </p:nvSpPr>
          <p:spPr bwMode="auto">
            <a:xfrm>
              <a:off x="4373" y="1805"/>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84" name="Line 164"/>
            <p:cNvSpPr>
              <a:spLocks noChangeShapeType="1"/>
            </p:cNvSpPr>
            <p:nvPr/>
          </p:nvSpPr>
          <p:spPr bwMode="auto">
            <a:xfrm>
              <a:off x="4373" y="1844"/>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85" name="Rectangle 165"/>
            <p:cNvSpPr>
              <a:spLocks noChangeArrowheads="1"/>
            </p:cNvSpPr>
            <p:nvPr/>
          </p:nvSpPr>
          <p:spPr bwMode="auto">
            <a:xfrm>
              <a:off x="4373" y="1844"/>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86" name="Line 166"/>
            <p:cNvSpPr>
              <a:spLocks noChangeShapeType="1"/>
            </p:cNvSpPr>
            <p:nvPr/>
          </p:nvSpPr>
          <p:spPr bwMode="auto">
            <a:xfrm>
              <a:off x="4373" y="1884"/>
              <a:ext cx="1" cy="13"/>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87" name="Rectangle 167"/>
            <p:cNvSpPr>
              <a:spLocks noChangeArrowheads="1"/>
            </p:cNvSpPr>
            <p:nvPr/>
          </p:nvSpPr>
          <p:spPr bwMode="auto">
            <a:xfrm>
              <a:off x="4373" y="1884"/>
              <a:ext cx="11" cy="13"/>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88" name="Line 168"/>
            <p:cNvSpPr>
              <a:spLocks noChangeShapeType="1"/>
            </p:cNvSpPr>
            <p:nvPr/>
          </p:nvSpPr>
          <p:spPr bwMode="auto">
            <a:xfrm>
              <a:off x="5067" y="1529"/>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89" name="Rectangle 169"/>
            <p:cNvSpPr>
              <a:spLocks noChangeArrowheads="1"/>
            </p:cNvSpPr>
            <p:nvPr/>
          </p:nvSpPr>
          <p:spPr bwMode="auto">
            <a:xfrm>
              <a:off x="5067" y="1529"/>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90" name="Line 170"/>
            <p:cNvSpPr>
              <a:spLocks noChangeShapeType="1"/>
            </p:cNvSpPr>
            <p:nvPr/>
          </p:nvSpPr>
          <p:spPr bwMode="auto">
            <a:xfrm>
              <a:off x="5067" y="1568"/>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91" name="Rectangle 171"/>
            <p:cNvSpPr>
              <a:spLocks noChangeArrowheads="1"/>
            </p:cNvSpPr>
            <p:nvPr/>
          </p:nvSpPr>
          <p:spPr bwMode="auto">
            <a:xfrm>
              <a:off x="5067" y="1568"/>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92" name="Line 172"/>
            <p:cNvSpPr>
              <a:spLocks noChangeShapeType="1"/>
            </p:cNvSpPr>
            <p:nvPr/>
          </p:nvSpPr>
          <p:spPr bwMode="auto">
            <a:xfrm>
              <a:off x="5067" y="1608"/>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93" name="Rectangle 173"/>
            <p:cNvSpPr>
              <a:spLocks noChangeArrowheads="1"/>
            </p:cNvSpPr>
            <p:nvPr/>
          </p:nvSpPr>
          <p:spPr bwMode="auto">
            <a:xfrm>
              <a:off x="5067" y="1608"/>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94" name="Line 174"/>
            <p:cNvSpPr>
              <a:spLocks noChangeShapeType="1"/>
            </p:cNvSpPr>
            <p:nvPr/>
          </p:nvSpPr>
          <p:spPr bwMode="auto">
            <a:xfrm>
              <a:off x="5067" y="1647"/>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95" name="Rectangle 175"/>
            <p:cNvSpPr>
              <a:spLocks noChangeArrowheads="1"/>
            </p:cNvSpPr>
            <p:nvPr/>
          </p:nvSpPr>
          <p:spPr bwMode="auto">
            <a:xfrm>
              <a:off x="5067" y="1647"/>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96" name="Line 176"/>
            <p:cNvSpPr>
              <a:spLocks noChangeShapeType="1"/>
            </p:cNvSpPr>
            <p:nvPr/>
          </p:nvSpPr>
          <p:spPr bwMode="auto">
            <a:xfrm>
              <a:off x="5067" y="1687"/>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97" name="Rectangle 177"/>
            <p:cNvSpPr>
              <a:spLocks noChangeArrowheads="1"/>
            </p:cNvSpPr>
            <p:nvPr/>
          </p:nvSpPr>
          <p:spPr bwMode="auto">
            <a:xfrm>
              <a:off x="5067" y="1687"/>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798" name="Line 178"/>
            <p:cNvSpPr>
              <a:spLocks noChangeShapeType="1"/>
            </p:cNvSpPr>
            <p:nvPr/>
          </p:nvSpPr>
          <p:spPr bwMode="auto">
            <a:xfrm>
              <a:off x="5067" y="1726"/>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799" name="Rectangle 179"/>
            <p:cNvSpPr>
              <a:spLocks noChangeArrowheads="1"/>
            </p:cNvSpPr>
            <p:nvPr/>
          </p:nvSpPr>
          <p:spPr bwMode="auto">
            <a:xfrm>
              <a:off x="5067" y="1726"/>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800" name="Line 180"/>
            <p:cNvSpPr>
              <a:spLocks noChangeShapeType="1"/>
            </p:cNvSpPr>
            <p:nvPr/>
          </p:nvSpPr>
          <p:spPr bwMode="auto">
            <a:xfrm>
              <a:off x="5067" y="1766"/>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801" name="Rectangle 181"/>
            <p:cNvSpPr>
              <a:spLocks noChangeArrowheads="1"/>
            </p:cNvSpPr>
            <p:nvPr/>
          </p:nvSpPr>
          <p:spPr bwMode="auto">
            <a:xfrm>
              <a:off x="5067" y="1766"/>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802" name="Line 182"/>
            <p:cNvSpPr>
              <a:spLocks noChangeShapeType="1"/>
            </p:cNvSpPr>
            <p:nvPr/>
          </p:nvSpPr>
          <p:spPr bwMode="auto">
            <a:xfrm>
              <a:off x="5067" y="1805"/>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803" name="Rectangle 183"/>
            <p:cNvSpPr>
              <a:spLocks noChangeArrowheads="1"/>
            </p:cNvSpPr>
            <p:nvPr/>
          </p:nvSpPr>
          <p:spPr bwMode="auto">
            <a:xfrm>
              <a:off x="5067" y="1805"/>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804" name="Line 184"/>
            <p:cNvSpPr>
              <a:spLocks noChangeShapeType="1"/>
            </p:cNvSpPr>
            <p:nvPr/>
          </p:nvSpPr>
          <p:spPr bwMode="auto">
            <a:xfrm>
              <a:off x="5067" y="1844"/>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805" name="Rectangle 185"/>
            <p:cNvSpPr>
              <a:spLocks noChangeArrowheads="1"/>
            </p:cNvSpPr>
            <p:nvPr/>
          </p:nvSpPr>
          <p:spPr bwMode="auto">
            <a:xfrm>
              <a:off x="5067" y="1844"/>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806" name="Line 186"/>
            <p:cNvSpPr>
              <a:spLocks noChangeShapeType="1"/>
            </p:cNvSpPr>
            <p:nvPr/>
          </p:nvSpPr>
          <p:spPr bwMode="auto">
            <a:xfrm>
              <a:off x="5067" y="1884"/>
              <a:ext cx="1" cy="13"/>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807" name="Rectangle 187"/>
            <p:cNvSpPr>
              <a:spLocks noChangeArrowheads="1"/>
            </p:cNvSpPr>
            <p:nvPr/>
          </p:nvSpPr>
          <p:spPr bwMode="auto">
            <a:xfrm>
              <a:off x="5067" y="1884"/>
              <a:ext cx="11" cy="13"/>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808" name="Line 188"/>
            <p:cNvSpPr>
              <a:spLocks noChangeShapeType="1"/>
            </p:cNvSpPr>
            <p:nvPr/>
          </p:nvSpPr>
          <p:spPr bwMode="auto">
            <a:xfrm>
              <a:off x="2985" y="1923"/>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809" name="Rectangle 189"/>
            <p:cNvSpPr>
              <a:spLocks noChangeArrowheads="1"/>
            </p:cNvSpPr>
            <p:nvPr/>
          </p:nvSpPr>
          <p:spPr bwMode="auto">
            <a:xfrm>
              <a:off x="2985" y="1923"/>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810" name="Line 190"/>
            <p:cNvSpPr>
              <a:spLocks noChangeShapeType="1"/>
            </p:cNvSpPr>
            <p:nvPr/>
          </p:nvSpPr>
          <p:spPr bwMode="auto">
            <a:xfrm>
              <a:off x="2985" y="1963"/>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811" name="Rectangle 191"/>
            <p:cNvSpPr>
              <a:spLocks noChangeArrowheads="1"/>
            </p:cNvSpPr>
            <p:nvPr/>
          </p:nvSpPr>
          <p:spPr bwMode="auto">
            <a:xfrm>
              <a:off x="2985" y="1963"/>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812" name="Line 192"/>
            <p:cNvSpPr>
              <a:spLocks noChangeShapeType="1"/>
            </p:cNvSpPr>
            <p:nvPr/>
          </p:nvSpPr>
          <p:spPr bwMode="auto">
            <a:xfrm>
              <a:off x="2985" y="2002"/>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813" name="Rectangle 193"/>
            <p:cNvSpPr>
              <a:spLocks noChangeArrowheads="1"/>
            </p:cNvSpPr>
            <p:nvPr/>
          </p:nvSpPr>
          <p:spPr bwMode="auto">
            <a:xfrm>
              <a:off x="2985" y="2002"/>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814" name="Line 194"/>
            <p:cNvSpPr>
              <a:spLocks noChangeShapeType="1"/>
            </p:cNvSpPr>
            <p:nvPr/>
          </p:nvSpPr>
          <p:spPr bwMode="auto">
            <a:xfrm>
              <a:off x="2985" y="2042"/>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815" name="Rectangle 195"/>
            <p:cNvSpPr>
              <a:spLocks noChangeArrowheads="1"/>
            </p:cNvSpPr>
            <p:nvPr/>
          </p:nvSpPr>
          <p:spPr bwMode="auto">
            <a:xfrm>
              <a:off x="2985" y="2042"/>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816" name="Line 196"/>
            <p:cNvSpPr>
              <a:spLocks noChangeShapeType="1"/>
            </p:cNvSpPr>
            <p:nvPr/>
          </p:nvSpPr>
          <p:spPr bwMode="auto">
            <a:xfrm>
              <a:off x="2985" y="2081"/>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817" name="Rectangle 197"/>
            <p:cNvSpPr>
              <a:spLocks noChangeArrowheads="1"/>
            </p:cNvSpPr>
            <p:nvPr/>
          </p:nvSpPr>
          <p:spPr bwMode="auto">
            <a:xfrm>
              <a:off x="2985" y="2081"/>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818" name="Line 198"/>
            <p:cNvSpPr>
              <a:spLocks noChangeShapeType="1"/>
            </p:cNvSpPr>
            <p:nvPr/>
          </p:nvSpPr>
          <p:spPr bwMode="auto">
            <a:xfrm>
              <a:off x="2985" y="2120"/>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819" name="Rectangle 199"/>
            <p:cNvSpPr>
              <a:spLocks noChangeArrowheads="1"/>
            </p:cNvSpPr>
            <p:nvPr/>
          </p:nvSpPr>
          <p:spPr bwMode="auto">
            <a:xfrm>
              <a:off x="2985" y="2120"/>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820" name="Line 200"/>
            <p:cNvSpPr>
              <a:spLocks noChangeShapeType="1"/>
            </p:cNvSpPr>
            <p:nvPr/>
          </p:nvSpPr>
          <p:spPr bwMode="auto">
            <a:xfrm>
              <a:off x="2985" y="2160"/>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821" name="Rectangle 201"/>
            <p:cNvSpPr>
              <a:spLocks noChangeArrowheads="1"/>
            </p:cNvSpPr>
            <p:nvPr/>
          </p:nvSpPr>
          <p:spPr bwMode="auto">
            <a:xfrm>
              <a:off x="2985" y="2160"/>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822" name="Line 202"/>
            <p:cNvSpPr>
              <a:spLocks noChangeShapeType="1"/>
            </p:cNvSpPr>
            <p:nvPr/>
          </p:nvSpPr>
          <p:spPr bwMode="auto">
            <a:xfrm>
              <a:off x="2985" y="2199"/>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grpSp>
      <p:grpSp>
        <p:nvGrpSpPr>
          <p:cNvPr id="12292" name="Group 203"/>
          <p:cNvGrpSpPr>
            <a:grpSpLocks/>
          </p:cNvGrpSpPr>
          <p:nvPr/>
        </p:nvGrpSpPr>
        <p:grpSpPr bwMode="auto">
          <a:xfrm>
            <a:off x="3817938" y="2136775"/>
            <a:ext cx="4906962" cy="4446588"/>
            <a:chOff x="2286" y="1243"/>
            <a:chExt cx="2792" cy="2334"/>
          </a:xfrm>
        </p:grpSpPr>
        <p:sp>
          <p:nvSpPr>
            <p:cNvPr id="12423" name="Rectangle 204"/>
            <p:cNvSpPr>
              <a:spLocks noChangeArrowheads="1"/>
            </p:cNvSpPr>
            <p:nvPr/>
          </p:nvSpPr>
          <p:spPr bwMode="auto">
            <a:xfrm>
              <a:off x="2985" y="2199"/>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24" name="Line 205"/>
            <p:cNvSpPr>
              <a:spLocks noChangeShapeType="1"/>
            </p:cNvSpPr>
            <p:nvPr/>
          </p:nvSpPr>
          <p:spPr bwMode="auto">
            <a:xfrm>
              <a:off x="2985" y="2239"/>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25" name="Rectangle 206"/>
            <p:cNvSpPr>
              <a:spLocks noChangeArrowheads="1"/>
            </p:cNvSpPr>
            <p:nvPr/>
          </p:nvSpPr>
          <p:spPr bwMode="auto">
            <a:xfrm>
              <a:off x="2985" y="2239"/>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26" name="Line 207"/>
            <p:cNvSpPr>
              <a:spLocks noChangeShapeType="1"/>
            </p:cNvSpPr>
            <p:nvPr/>
          </p:nvSpPr>
          <p:spPr bwMode="auto">
            <a:xfrm>
              <a:off x="2985" y="2278"/>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27" name="Rectangle 208"/>
            <p:cNvSpPr>
              <a:spLocks noChangeArrowheads="1"/>
            </p:cNvSpPr>
            <p:nvPr/>
          </p:nvSpPr>
          <p:spPr bwMode="auto">
            <a:xfrm>
              <a:off x="2985" y="2278"/>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28" name="Line 209"/>
            <p:cNvSpPr>
              <a:spLocks noChangeShapeType="1"/>
            </p:cNvSpPr>
            <p:nvPr/>
          </p:nvSpPr>
          <p:spPr bwMode="auto">
            <a:xfrm>
              <a:off x="2985" y="2318"/>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29" name="Rectangle 210"/>
            <p:cNvSpPr>
              <a:spLocks noChangeArrowheads="1"/>
            </p:cNvSpPr>
            <p:nvPr/>
          </p:nvSpPr>
          <p:spPr bwMode="auto">
            <a:xfrm>
              <a:off x="2985" y="2318"/>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30" name="Line 211"/>
            <p:cNvSpPr>
              <a:spLocks noChangeShapeType="1"/>
            </p:cNvSpPr>
            <p:nvPr/>
          </p:nvSpPr>
          <p:spPr bwMode="auto">
            <a:xfrm>
              <a:off x="2985" y="2357"/>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31" name="Rectangle 212"/>
            <p:cNvSpPr>
              <a:spLocks noChangeArrowheads="1"/>
            </p:cNvSpPr>
            <p:nvPr/>
          </p:nvSpPr>
          <p:spPr bwMode="auto">
            <a:xfrm>
              <a:off x="2985" y="2357"/>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32" name="Line 213"/>
            <p:cNvSpPr>
              <a:spLocks noChangeShapeType="1"/>
            </p:cNvSpPr>
            <p:nvPr/>
          </p:nvSpPr>
          <p:spPr bwMode="auto">
            <a:xfrm>
              <a:off x="2985" y="2397"/>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33" name="Rectangle 214"/>
            <p:cNvSpPr>
              <a:spLocks noChangeArrowheads="1"/>
            </p:cNvSpPr>
            <p:nvPr/>
          </p:nvSpPr>
          <p:spPr bwMode="auto">
            <a:xfrm>
              <a:off x="2985" y="2397"/>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34" name="Line 215"/>
            <p:cNvSpPr>
              <a:spLocks noChangeShapeType="1"/>
            </p:cNvSpPr>
            <p:nvPr/>
          </p:nvSpPr>
          <p:spPr bwMode="auto">
            <a:xfrm>
              <a:off x="2985" y="2436"/>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35" name="Rectangle 216"/>
            <p:cNvSpPr>
              <a:spLocks noChangeArrowheads="1"/>
            </p:cNvSpPr>
            <p:nvPr/>
          </p:nvSpPr>
          <p:spPr bwMode="auto">
            <a:xfrm>
              <a:off x="2985" y="2436"/>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36" name="Line 217"/>
            <p:cNvSpPr>
              <a:spLocks noChangeShapeType="1"/>
            </p:cNvSpPr>
            <p:nvPr/>
          </p:nvSpPr>
          <p:spPr bwMode="auto">
            <a:xfrm>
              <a:off x="2985" y="2475"/>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37" name="Rectangle 218"/>
            <p:cNvSpPr>
              <a:spLocks noChangeArrowheads="1"/>
            </p:cNvSpPr>
            <p:nvPr/>
          </p:nvSpPr>
          <p:spPr bwMode="auto">
            <a:xfrm>
              <a:off x="2985" y="2475"/>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38" name="Line 219"/>
            <p:cNvSpPr>
              <a:spLocks noChangeShapeType="1"/>
            </p:cNvSpPr>
            <p:nvPr/>
          </p:nvSpPr>
          <p:spPr bwMode="auto">
            <a:xfrm>
              <a:off x="2985" y="2515"/>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39" name="Rectangle 220"/>
            <p:cNvSpPr>
              <a:spLocks noChangeArrowheads="1"/>
            </p:cNvSpPr>
            <p:nvPr/>
          </p:nvSpPr>
          <p:spPr bwMode="auto">
            <a:xfrm>
              <a:off x="2985" y="2515"/>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40" name="Line 221"/>
            <p:cNvSpPr>
              <a:spLocks noChangeShapeType="1"/>
            </p:cNvSpPr>
            <p:nvPr/>
          </p:nvSpPr>
          <p:spPr bwMode="auto">
            <a:xfrm>
              <a:off x="2985" y="2554"/>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41" name="Rectangle 222"/>
            <p:cNvSpPr>
              <a:spLocks noChangeArrowheads="1"/>
            </p:cNvSpPr>
            <p:nvPr/>
          </p:nvSpPr>
          <p:spPr bwMode="auto">
            <a:xfrm>
              <a:off x="2985" y="2554"/>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42" name="Line 223"/>
            <p:cNvSpPr>
              <a:spLocks noChangeShapeType="1"/>
            </p:cNvSpPr>
            <p:nvPr/>
          </p:nvSpPr>
          <p:spPr bwMode="auto">
            <a:xfrm>
              <a:off x="2985" y="2594"/>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43" name="Rectangle 224"/>
            <p:cNvSpPr>
              <a:spLocks noChangeArrowheads="1"/>
            </p:cNvSpPr>
            <p:nvPr/>
          </p:nvSpPr>
          <p:spPr bwMode="auto">
            <a:xfrm>
              <a:off x="2985" y="2594"/>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44" name="Line 225"/>
            <p:cNvSpPr>
              <a:spLocks noChangeShapeType="1"/>
            </p:cNvSpPr>
            <p:nvPr/>
          </p:nvSpPr>
          <p:spPr bwMode="auto">
            <a:xfrm>
              <a:off x="2985" y="2633"/>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45" name="Rectangle 226"/>
            <p:cNvSpPr>
              <a:spLocks noChangeArrowheads="1"/>
            </p:cNvSpPr>
            <p:nvPr/>
          </p:nvSpPr>
          <p:spPr bwMode="auto">
            <a:xfrm>
              <a:off x="2985" y="2633"/>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46" name="Line 227"/>
            <p:cNvSpPr>
              <a:spLocks noChangeShapeType="1"/>
            </p:cNvSpPr>
            <p:nvPr/>
          </p:nvSpPr>
          <p:spPr bwMode="auto">
            <a:xfrm>
              <a:off x="3679" y="1923"/>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47" name="Rectangle 228"/>
            <p:cNvSpPr>
              <a:spLocks noChangeArrowheads="1"/>
            </p:cNvSpPr>
            <p:nvPr/>
          </p:nvSpPr>
          <p:spPr bwMode="auto">
            <a:xfrm>
              <a:off x="3679" y="1923"/>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48" name="Line 229"/>
            <p:cNvSpPr>
              <a:spLocks noChangeShapeType="1"/>
            </p:cNvSpPr>
            <p:nvPr/>
          </p:nvSpPr>
          <p:spPr bwMode="auto">
            <a:xfrm>
              <a:off x="3679" y="1963"/>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49" name="Rectangle 230"/>
            <p:cNvSpPr>
              <a:spLocks noChangeArrowheads="1"/>
            </p:cNvSpPr>
            <p:nvPr/>
          </p:nvSpPr>
          <p:spPr bwMode="auto">
            <a:xfrm>
              <a:off x="3679" y="1963"/>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50" name="Line 231"/>
            <p:cNvSpPr>
              <a:spLocks noChangeShapeType="1"/>
            </p:cNvSpPr>
            <p:nvPr/>
          </p:nvSpPr>
          <p:spPr bwMode="auto">
            <a:xfrm>
              <a:off x="3679" y="2002"/>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51" name="Rectangle 232"/>
            <p:cNvSpPr>
              <a:spLocks noChangeArrowheads="1"/>
            </p:cNvSpPr>
            <p:nvPr/>
          </p:nvSpPr>
          <p:spPr bwMode="auto">
            <a:xfrm>
              <a:off x="3679" y="2002"/>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52" name="Line 233"/>
            <p:cNvSpPr>
              <a:spLocks noChangeShapeType="1"/>
            </p:cNvSpPr>
            <p:nvPr/>
          </p:nvSpPr>
          <p:spPr bwMode="auto">
            <a:xfrm>
              <a:off x="3679" y="2042"/>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53" name="Rectangle 234"/>
            <p:cNvSpPr>
              <a:spLocks noChangeArrowheads="1"/>
            </p:cNvSpPr>
            <p:nvPr/>
          </p:nvSpPr>
          <p:spPr bwMode="auto">
            <a:xfrm>
              <a:off x="3679" y="2042"/>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54" name="Line 235"/>
            <p:cNvSpPr>
              <a:spLocks noChangeShapeType="1"/>
            </p:cNvSpPr>
            <p:nvPr/>
          </p:nvSpPr>
          <p:spPr bwMode="auto">
            <a:xfrm>
              <a:off x="3679" y="2081"/>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55" name="Rectangle 236"/>
            <p:cNvSpPr>
              <a:spLocks noChangeArrowheads="1"/>
            </p:cNvSpPr>
            <p:nvPr/>
          </p:nvSpPr>
          <p:spPr bwMode="auto">
            <a:xfrm>
              <a:off x="3679" y="2081"/>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56" name="Line 237"/>
            <p:cNvSpPr>
              <a:spLocks noChangeShapeType="1"/>
            </p:cNvSpPr>
            <p:nvPr/>
          </p:nvSpPr>
          <p:spPr bwMode="auto">
            <a:xfrm>
              <a:off x="3679" y="2120"/>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57" name="Rectangle 238"/>
            <p:cNvSpPr>
              <a:spLocks noChangeArrowheads="1"/>
            </p:cNvSpPr>
            <p:nvPr/>
          </p:nvSpPr>
          <p:spPr bwMode="auto">
            <a:xfrm>
              <a:off x="3679" y="2120"/>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58" name="Line 239"/>
            <p:cNvSpPr>
              <a:spLocks noChangeShapeType="1"/>
            </p:cNvSpPr>
            <p:nvPr/>
          </p:nvSpPr>
          <p:spPr bwMode="auto">
            <a:xfrm>
              <a:off x="3679" y="2160"/>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59" name="Rectangle 240"/>
            <p:cNvSpPr>
              <a:spLocks noChangeArrowheads="1"/>
            </p:cNvSpPr>
            <p:nvPr/>
          </p:nvSpPr>
          <p:spPr bwMode="auto">
            <a:xfrm>
              <a:off x="3679" y="2160"/>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60" name="Line 241"/>
            <p:cNvSpPr>
              <a:spLocks noChangeShapeType="1"/>
            </p:cNvSpPr>
            <p:nvPr/>
          </p:nvSpPr>
          <p:spPr bwMode="auto">
            <a:xfrm>
              <a:off x="3679" y="2199"/>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61" name="Rectangle 242"/>
            <p:cNvSpPr>
              <a:spLocks noChangeArrowheads="1"/>
            </p:cNvSpPr>
            <p:nvPr/>
          </p:nvSpPr>
          <p:spPr bwMode="auto">
            <a:xfrm>
              <a:off x="3679" y="2199"/>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62" name="Line 243"/>
            <p:cNvSpPr>
              <a:spLocks noChangeShapeType="1"/>
            </p:cNvSpPr>
            <p:nvPr/>
          </p:nvSpPr>
          <p:spPr bwMode="auto">
            <a:xfrm>
              <a:off x="3679" y="2239"/>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63" name="Rectangle 244"/>
            <p:cNvSpPr>
              <a:spLocks noChangeArrowheads="1"/>
            </p:cNvSpPr>
            <p:nvPr/>
          </p:nvSpPr>
          <p:spPr bwMode="auto">
            <a:xfrm>
              <a:off x="3679" y="2239"/>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64" name="Line 245"/>
            <p:cNvSpPr>
              <a:spLocks noChangeShapeType="1"/>
            </p:cNvSpPr>
            <p:nvPr/>
          </p:nvSpPr>
          <p:spPr bwMode="auto">
            <a:xfrm>
              <a:off x="3679" y="2278"/>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65" name="Rectangle 246"/>
            <p:cNvSpPr>
              <a:spLocks noChangeArrowheads="1"/>
            </p:cNvSpPr>
            <p:nvPr/>
          </p:nvSpPr>
          <p:spPr bwMode="auto">
            <a:xfrm>
              <a:off x="3679" y="2278"/>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66" name="Line 247"/>
            <p:cNvSpPr>
              <a:spLocks noChangeShapeType="1"/>
            </p:cNvSpPr>
            <p:nvPr/>
          </p:nvSpPr>
          <p:spPr bwMode="auto">
            <a:xfrm>
              <a:off x="3679" y="2318"/>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67" name="Rectangle 248"/>
            <p:cNvSpPr>
              <a:spLocks noChangeArrowheads="1"/>
            </p:cNvSpPr>
            <p:nvPr/>
          </p:nvSpPr>
          <p:spPr bwMode="auto">
            <a:xfrm>
              <a:off x="3679" y="2318"/>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68" name="Line 249"/>
            <p:cNvSpPr>
              <a:spLocks noChangeShapeType="1"/>
            </p:cNvSpPr>
            <p:nvPr/>
          </p:nvSpPr>
          <p:spPr bwMode="auto">
            <a:xfrm>
              <a:off x="3679" y="2357"/>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69" name="Rectangle 250"/>
            <p:cNvSpPr>
              <a:spLocks noChangeArrowheads="1"/>
            </p:cNvSpPr>
            <p:nvPr/>
          </p:nvSpPr>
          <p:spPr bwMode="auto">
            <a:xfrm>
              <a:off x="3679" y="2357"/>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70" name="Line 251"/>
            <p:cNvSpPr>
              <a:spLocks noChangeShapeType="1"/>
            </p:cNvSpPr>
            <p:nvPr/>
          </p:nvSpPr>
          <p:spPr bwMode="auto">
            <a:xfrm>
              <a:off x="3679" y="2397"/>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71" name="Rectangle 252"/>
            <p:cNvSpPr>
              <a:spLocks noChangeArrowheads="1"/>
            </p:cNvSpPr>
            <p:nvPr/>
          </p:nvSpPr>
          <p:spPr bwMode="auto">
            <a:xfrm>
              <a:off x="3679" y="2397"/>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72" name="Line 253"/>
            <p:cNvSpPr>
              <a:spLocks noChangeShapeType="1"/>
            </p:cNvSpPr>
            <p:nvPr/>
          </p:nvSpPr>
          <p:spPr bwMode="auto">
            <a:xfrm>
              <a:off x="3679" y="2436"/>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73" name="Rectangle 254"/>
            <p:cNvSpPr>
              <a:spLocks noChangeArrowheads="1"/>
            </p:cNvSpPr>
            <p:nvPr/>
          </p:nvSpPr>
          <p:spPr bwMode="auto">
            <a:xfrm>
              <a:off x="3679" y="2436"/>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74" name="Line 255"/>
            <p:cNvSpPr>
              <a:spLocks noChangeShapeType="1"/>
            </p:cNvSpPr>
            <p:nvPr/>
          </p:nvSpPr>
          <p:spPr bwMode="auto">
            <a:xfrm>
              <a:off x="3679" y="2475"/>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75" name="Rectangle 256"/>
            <p:cNvSpPr>
              <a:spLocks noChangeArrowheads="1"/>
            </p:cNvSpPr>
            <p:nvPr/>
          </p:nvSpPr>
          <p:spPr bwMode="auto">
            <a:xfrm>
              <a:off x="3679" y="2475"/>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76" name="Line 257"/>
            <p:cNvSpPr>
              <a:spLocks noChangeShapeType="1"/>
            </p:cNvSpPr>
            <p:nvPr/>
          </p:nvSpPr>
          <p:spPr bwMode="auto">
            <a:xfrm>
              <a:off x="3679" y="2515"/>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77" name="Rectangle 258"/>
            <p:cNvSpPr>
              <a:spLocks noChangeArrowheads="1"/>
            </p:cNvSpPr>
            <p:nvPr/>
          </p:nvSpPr>
          <p:spPr bwMode="auto">
            <a:xfrm>
              <a:off x="3679" y="2515"/>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78" name="Line 259"/>
            <p:cNvSpPr>
              <a:spLocks noChangeShapeType="1"/>
            </p:cNvSpPr>
            <p:nvPr/>
          </p:nvSpPr>
          <p:spPr bwMode="auto">
            <a:xfrm>
              <a:off x="3679" y="2554"/>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79" name="Rectangle 260"/>
            <p:cNvSpPr>
              <a:spLocks noChangeArrowheads="1"/>
            </p:cNvSpPr>
            <p:nvPr/>
          </p:nvSpPr>
          <p:spPr bwMode="auto">
            <a:xfrm>
              <a:off x="3679" y="2554"/>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80" name="Line 261"/>
            <p:cNvSpPr>
              <a:spLocks noChangeShapeType="1"/>
            </p:cNvSpPr>
            <p:nvPr/>
          </p:nvSpPr>
          <p:spPr bwMode="auto">
            <a:xfrm>
              <a:off x="3679" y="2594"/>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81" name="Rectangle 262"/>
            <p:cNvSpPr>
              <a:spLocks noChangeArrowheads="1"/>
            </p:cNvSpPr>
            <p:nvPr/>
          </p:nvSpPr>
          <p:spPr bwMode="auto">
            <a:xfrm>
              <a:off x="3679" y="2594"/>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82" name="Line 263"/>
            <p:cNvSpPr>
              <a:spLocks noChangeShapeType="1"/>
            </p:cNvSpPr>
            <p:nvPr/>
          </p:nvSpPr>
          <p:spPr bwMode="auto">
            <a:xfrm>
              <a:off x="3679" y="2633"/>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83" name="Rectangle 264"/>
            <p:cNvSpPr>
              <a:spLocks noChangeArrowheads="1"/>
            </p:cNvSpPr>
            <p:nvPr/>
          </p:nvSpPr>
          <p:spPr bwMode="auto">
            <a:xfrm>
              <a:off x="3679" y="2633"/>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84" name="Line 265"/>
            <p:cNvSpPr>
              <a:spLocks noChangeShapeType="1"/>
            </p:cNvSpPr>
            <p:nvPr/>
          </p:nvSpPr>
          <p:spPr bwMode="auto">
            <a:xfrm>
              <a:off x="4373" y="1923"/>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85" name="Rectangle 266"/>
            <p:cNvSpPr>
              <a:spLocks noChangeArrowheads="1"/>
            </p:cNvSpPr>
            <p:nvPr/>
          </p:nvSpPr>
          <p:spPr bwMode="auto">
            <a:xfrm>
              <a:off x="4373" y="1923"/>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86" name="Line 267"/>
            <p:cNvSpPr>
              <a:spLocks noChangeShapeType="1"/>
            </p:cNvSpPr>
            <p:nvPr/>
          </p:nvSpPr>
          <p:spPr bwMode="auto">
            <a:xfrm>
              <a:off x="4373" y="1963"/>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87" name="Rectangle 268"/>
            <p:cNvSpPr>
              <a:spLocks noChangeArrowheads="1"/>
            </p:cNvSpPr>
            <p:nvPr/>
          </p:nvSpPr>
          <p:spPr bwMode="auto">
            <a:xfrm>
              <a:off x="4373" y="1963"/>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88" name="Line 269"/>
            <p:cNvSpPr>
              <a:spLocks noChangeShapeType="1"/>
            </p:cNvSpPr>
            <p:nvPr/>
          </p:nvSpPr>
          <p:spPr bwMode="auto">
            <a:xfrm>
              <a:off x="4373" y="2002"/>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89" name="Rectangle 270"/>
            <p:cNvSpPr>
              <a:spLocks noChangeArrowheads="1"/>
            </p:cNvSpPr>
            <p:nvPr/>
          </p:nvSpPr>
          <p:spPr bwMode="auto">
            <a:xfrm>
              <a:off x="4373" y="2002"/>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90" name="Line 271"/>
            <p:cNvSpPr>
              <a:spLocks noChangeShapeType="1"/>
            </p:cNvSpPr>
            <p:nvPr/>
          </p:nvSpPr>
          <p:spPr bwMode="auto">
            <a:xfrm>
              <a:off x="4373" y="2042"/>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91" name="Rectangle 272"/>
            <p:cNvSpPr>
              <a:spLocks noChangeArrowheads="1"/>
            </p:cNvSpPr>
            <p:nvPr/>
          </p:nvSpPr>
          <p:spPr bwMode="auto">
            <a:xfrm>
              <a:off x="4373" y="2042"/>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92" name="Line 273"/>
            <p:cNvSpPr>
              <a:spLocks noChangeShapeType="1"/>
            </p:cNvSpPr>
            <p:nvPr/>
          </p:nvSpPr>
          <p:spPr bwMode="auto">
            <a:xfrm>
              <a:off x="4373" y="2081"/>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93" name="Rectangle 274"/>
            <p:cNvSpPr>
              <a:spLocks noChangeArrowheads="1"/>
            </p:cNvSpPr>
            <p:nvPr/>
          </p:nvSpPr>
          <p:spPr bwMode="auto">
            <a:xfrm>
              <a:off x="4373" y="2081"/>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94" name="Line 275"/>
            <p:cNvSpPr>
              <a:spLocks noChangeShapeType="1"/>
            </p:cNvSpPr>
            <p:nvPr/>
          </p:nvSpPr>
          <p:spPr bwMode="auto">
            <a:xfrm>
              <a:off x="4373" y="2120"/>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95" name="Rectangle 276"/>
            <p:cNvSpPr>
              <a:spLocks noChangeArrowheads="1"/>
            </p:cNvSpPr>
            <p:nvPr/>
          </p:nvSpPr>
          <p:spPr bwMode="auto">
            <a:xfrm>
              <a:off x="4373" y="2120"/>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96" name="Line 277"/>
            <p:cNvSpPr>
              <a:spLocks noChangeShapeType="1"/>
            </p:cNvSpPr>
            <p:nvPr/>
          </p:nvSpPr>
          <p:spPr bwMode="auto">
            <a:xfrm>
              <a:off x="4373" y="2160"/>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97" name="Rectangle 278"/>
            <p:cNvSpPr>
              <a:spLocks noChangeArrowheads="1"/>
            </p:cNvSpPr>
            <p:nvPr/>
          </p:nvSpPr>
          <p:spPr bwMode="auto">
            <a:xfrm>
              <a:off x="4373" y="2160"/>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98" name="Line 279"/>
            <p:cNvSpPr>
              <a:spLocks noChangeShapeType="1"/>
            </p:cNvSpPr>
            <p:nvPr/>
          </p:nvSpPr>
          <p:spPr bwMode="auto">
            <a:xfrm>
              <a:off x="4373" y="2199"/>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99" name="Rectangle 280"/>
            <p:cNvSpPr>
              <a:spLocks noChangeArrowheads="1"/>
            </p:cNvSpPr>
            <p:nvPr/>
          </p:nvSpPr>
          <p:spPr bwMode="auto">
            <a:xfrm>
              <a:off x="4373" y="2199"/>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00" name="Line 281"/>
            <p:cNvSpPr>
              <a:spLocks noChangeShapeType="1"/>
            </p:cNvSpPr>
            <p:nvPr/>
          </p:nvSpPr>
          <p:spPr bwMode="auto">
            <a:xfrm>
              <a:off x="4373" y="2239"/>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01" name="Rectangle 282"/>
            <p:cNvSpPr>
              <a:spLocks noChangeArrowheads="1"/>
            </p:cNvSpPr>
            <p:nvPr/>
          </p:nvSpPr>
          <p:spPr bwMode="auto">
            <a:xfrm>
              <a:off x="4373" y="2239"/>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02" name="Line 283"/>
            <p:cNvSpPr>
              <a:spLocks noChangeShapeType="1"/>
            </p:cNvSpPr>
            <p:nvPr/>
          </p:nvSpPr>
          <p:spPr bwMode="auto">
            <a:xfrm>
              <a:off x="4373" y="2278"/>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03" name="Rectangle 284"/>
            <p:cNvSpPr>
              <a:spLocks noChangeArrowheads="1"/>
            </p:cNvSpPr>
            <p:nvPr/>
          </p:nvSpPr>
          <p:spPr bwMode="auto">
            <a:xfrm>
              <a:off x="4373" y="2278"/>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04" name="Line 285"/>
            <p:cNvSpPr>
              <a:spLocks noChangeShapeType="1"/>
            </p:cNvSpPr>
            <p:nvPr/>
          </p:nvSpPr>
          <p:spPr bwMode="auto">
            <a:xfrm>
              <a:off x="4373" y="2318"/>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05" name="Rectangle 286"/>
            <p:cNvSpPr>
              <a:spLocks noChangeArrowheads="1"/>
            </p:cNvSpPr>
            <p:nvPr/>
          </p:nvSpPr>
          <p:spPr bwMode="auto">
            <a:xfrm>
              <a:off x="4373" y="2318"/>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06" name="Line 287"/>
            <p:cNvSpPr>
              <a:spLocks noChangeShapeType="1"/>
            </p:cNvSpPr>
            <p:nvPr/>
          </p:nvSpPr>
          <p:spPr bwMode="auto">
            <a:xfrm>
              <a:off x="4373" y="2357"/>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07" name="Rectangle 288"/>
            <p:cNvSpPr>
              <a:spLocks noChangeArrowheads="1"/>
            </p:cNvSpPr>
            <p:nvPr/>
          </p:nvSpPr>
          <p:spPr bwMode="auto">
            <a:xfrm>
              <a:off x="4373" y="2357"/>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08" name="Line 289"/>
            <p:cNvSpPr>
              <a:spLocks noChangeShapeType="1"/>
            </p:cNvSpPr>
            <p:nvPr/>
          </p:nvSpPr>
          <p:spPr bwMode="auto">
            <a:xfrm>
              <a:off x="4373" y="2397"/>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09" name="Rectangle 290"/>
            <p:cNvSpPr>
              <a:spLocks noChangeArrowheads="1"/>
            </p:cNvSpPr>
            <p:nvPr/>
          </p:nvSpPr>
          <p:spPr bwMode="auto">
            <a:xfrm>
              <a:off x="4373" y="2397"/>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10" name="Line 291"/>
            <p:cNvSpPr>
              <a:spLocks noChangeShapeType="1"/>
            </p:cNvSpPr>
            <p:nvPr/>
          </p:nvSpPr>
          <p:spPr bwMode="auto">
            <a:xfrm>
              <a:off x="4373" y="2436"/>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11" name="Rectangle 292"/>
            <p:cNvSpPr>
              <a:spLocks noChangeArrowheads="1"/>
            </p:cNvSpPr>
            <p:nvPr/>
          </p:nvSpPr>
          <p:spPr bwMode="auto">
            <a:xfrm>
              <a:off x="4373" y="2436"/>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12" name="Line 293"/>
            <p:cNvSpPr>
              <a:spLocks noChangeShapeType="1"/>
            </p:cNvSpPr>
            <p:nvPr/>
          </p:nvSpPr>
          <p:spPr bwMode="auto">
            <a:xfrm>
              <a:off x="4373" y="2475"/>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13" name="Rectangle 294"/>
            <p:cNvSpPr>
              <a:spLocks noChangeArrowheads="1"/>
            </p:cNvSpPr>
            <p:nvPr/>
          </p:nvSpPr>
          <p:spPr bwMode="auto">
            <a:xfrm>
              <a:off x="4373" y="2475"/>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14" name="Line 295"/>
            <p:cNvSpPr>
              <a:spLocks noChangeShapeType="1"/>
            </p:cNvSpPr>
            <p:nvPr/>
          </p:nvSpPr>
          <p:spPr bwMode="auto">
            <a:xfrm>
              <a:off x="4373" y="2515"/>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15" name="Rectangle 296"/>
            <p:cNvSpPr>
              <a:spLocks noChangeArrowheads="1"/>
            </p:cNvSpPr>
            <p:nvPr/>
          </p:nvSpPr>
          <p:spPr bwMode="auto">
            <a:xfrm>
              <a:off x="4373" y="2515"/>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16" name="Line 297"/>
            <p:cNvSpPr>
              <a:spLocks noChangeShapeType="1"/>
            </p:cNvSpPr>
            <p:nvPr/>
          </p:nvSpPr>
          <p:spPr bwMode="auto">
            <a:xfrm>
              <a:off x="4373" y="2554"/>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17" name="Rectangle 298"/>
            <p:cNvSpPr>
              <a:spLocks noChangeArrowheads="1"/>
            </p:cNvSpPr>
            <p:nvPr/>
          </p:nvSpPr>
          <p:spPr bwMode="auto">
            <a:xfrm>
              <a:off x="4373" y="2554"/>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18" name="Line 299"/>
            <p:cNvSpPr>
              <a:spLocks noChangeShapeType="1"/>
            </p:cNvSpPr>
            <p:nvPr/>
          </p:nvSpPr>
          <p:spPr bwMode="auto">
            <a:xfrm>
              <a:off x="4373" y="2594"/>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19" name="Rectangle 300"/>
            <p:cNvSpPr>
              <a:spLocks noChangeArrowheads="1"/>
            </p:cNvSpPr>
            <p:nvPr/>
          </p:nvSpPr>
          <p:spPr bwMode="auto">
            <a:xfrm>
              <a:off x="4373" y="2594"/>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20" name="Line 301"/>
            <p:cNvSpPr>
              <a:spLocks noChangeShapeType="1"/>
            </p:cNvSpPr>
            <p:nvPr/>
          </p:nvSpPr>
          <p:spPr bwMode="auto">
            <a:xfrm>
              <a:off x="4373" y="2633"/>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21" name="Rectangle 302"/>
            <p:cNvSpPr>
              <a:spLocks noChangeArrowheads="1"/>
            </p:cNvSpPr>
            <p:nvPr/>
          </p:nvSpPr>
          <p:spPr bwMode="auto">
            <a:xfrm>
              <a:off x="4373" y="2633"/>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22" name="Line 303"/>
            <p:cNvSpPr>
              <a:spLocks noChangeShapeType="1"/>
            </p:cNvSpPr>
            <p:nvPr/>
          </p:nvSpPr>
          <p:spPr bwMode="auto">
            <a:xfrm>
              <a:off x="5067" y="1923"/>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23" name="Rectangle 304"/>
            <p:cNvSpPr>
              <a:spLocks noChangeArrowheads="1"/>
            </p:cNvSpPr>
            <p:nvPr/>
          </p:nvSpPr>
          <p:spPr bwMode="auto">
            <a:xfrm>
              <a:off x="5067" y="1923"/>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24" name="Line 305"/>
            <p:cNvSpPr>
              <a:spLocks noChangeShapeType="1"/>
            </p:cNvSpPr>
            <p:nvPr/>
          </p:nvSpPr>
          <p:spPr bwMode="auto">
            <a:xfrm>
              <a:off x="5067" y="1963"/>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25" name="Rectangle 306"/>
            <p:cNvSpPr>
              <a:spLocks noChangeArrowheads="1"/>
            </p:cNvSpPr>
            <p:nvPr/>
          </p:nvSpPr>
          <p:spPr bwMode="auto">
            <a:xfrm>
              <a:off x="5067" y="1963"/>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26" name="Line 307"/>
            <p:cNvSpPr>
              <a:spLocks noChangeShapeType="1"/>
            </p:cNvSpPr>
            <p:nvPr/>
          </p:nvSpPr>
          <p:spPr bwMode="auto">
            <a:xfrm>
              <a:off x="5067" y="2002"/>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27" name="Rectangle 308"/>
            <p:cNvSpPr>
              <a:spLocks noChangeArrowheads="1"/>
            </p:cNvSpPr>
            <p:nvPr/>
          </p:nvSpPr>
          <p:spPr bwMode="auto">
            <a:xfrm>
              <a:off x="5067" y="2002"/>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28" name="Line 309"/>
            <p:cNvSpPr>
              <a:spLocks noChangeShapeType="1"/>
            </p:cNvSpPr>
            <p:nvPr/>
          </p:nvSpPr>
          <p:spPr bwMode="auto">
            <a:xfrm>
              <a:off x="5067" y="2042"/>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29" name="Rectangle 310"/>
            <p:cNvSpPr>
              <a:spLocks noChangeArrowheads="1"/>
            </p:cNvSpPr>
            <p:nvPr/>
          </p:nvSpPr>
          <p:spPr bwMode="auto">
            <a:xfrm>
              <a:off x="5067" y="2042"/>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30" name="Line 311"/>
            <p:cNvSpPr>
              <a:spLocks noChangeShapeType="1"/>
            </p:cNvSpPr>
            <p:nvPr/>
          </p:nvSpPr>
          <p:spPr bwMode="auto">
            <a:xfrm>
              <a:off x="5067" y="2081"/>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31" name="Rectangle 312"/>
            <p:cNvSpPr>
              <a:spLocks noChangeArrowheads="1"/>
            </p:cNvSpPr>
            <p:nvPr/>
          </p:nvSpPr>
          <p:spPr bwMode="auto">
            <a:xfrm>
              <a:off x="5067" y="2081"/>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32" name="Line 313"/>
            <p:cNvSpPr>
              <a:spLocks noChangeShapeType="1"/>
            </p:cNvSpPr>
            <p:nvPr/>
          </p:nvSpPr>
          <p:spPr bwMode="auto">
            <a:xfrm>
              <a:off x="5067" y="2120"/>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33" name="Rectangle 314"/>
            <p:cNvSpPr>
              <a:spLocks noChangeArrowheads="1"/>
            </p:cNvSpPr>
            <p:nvPr/>
          </p:nvSpPr>
          <p:spPr bwMode="auto">
            <a:xfrm>
              <a:off x="5067" y="2120"/>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34" name="Line 315"/>
            <p:cNvSpPr>
              <a:spLocks noChangeShapeType="1"/>
            </p:cNvSpPr>
            <p:nvPr/>
          </p:nvSpPr>
          <p:spPr bwMode="auto">
            <a:xfrm>
              <a:off x="5067" y="2160"/>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35" name="Rectangle 316"/>
            <p:cNvSpPr>
              <a:spLocks noChangeArrowheads="1"/>
            </p:cNvSpPr>
            <p:nvPr/>
          </p:nvSpPr>
          <p:spPr bwMode="auto">
            <a:xfrm>
              <a:off x="5067" y="2160"/>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36" name="Line 317"/>
            <p:cNvSpPr>
              <a:spLocks noChangeShapeType="1"/>
            </p:cNvSpPr>
            <p:nvPr/>
          </p:nvSpPr>
          <p:spPr bwMode="auto">
            <a:xfrm>
              <a:off x="5067" y="2199"/>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37" name="Rectangle 318"/>
            <p:cNvSpPr>
              <a:spLocks noChangeArrowheads="1"/>
            </p:cNvSpPr>
            <p:nvPr/>
          </p:nvSpPr>
          <p:spPr bwMode="auto">
            <a:xfrm>
              <a:off x="5067" y="2199"/>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38" name="Line 319"/>
            <p:cNvSpPr>
              <a:spLocks noChangeShapeType="1"/>
            </p:cNvSpPr>
            <p:nvPr/>
          </p:nvSpPr>
          <p:spPr bwMode="auto">
            <a:xfrm>
              <a:off x="5067" y="2239"/>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39" name="Rectangle 320"/>
            <p:cNvSpPr>
              <a:spLocks noChangeArrowheads="1"/>
            </p:cNvSpPr>
            <p:nvPr/>
          </p:nvSpPr>
          <p:spPr bwMode="auto">
            <a:xfrm>
              <a:off x="5067" y="2239"/>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40" name="Line 321"/>
            <p:cNvSpPr>
              <a:spLocks noChangeShapeType="1"/>
            </p:cNvSpPr>
            <p:nvPr/>
          </p:nvSpPr>
          <p:spPr bwMode="auto">
            <a:xfrm>
              <a:off x="5067" y="2278"/>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41" name="Rectangle 322"/>
            <p:cNvSpPr>
              <a:spLocks noChangeArrowheads="1"/>
            </p:cNvSpPr>
            <p:nvPr/>
          </p:nvSpPr>
          <p:spPr bwMode="auto">
            <a:xfrm>
              <a:off x="5067" y="2278"/>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42" name="Line 323"/>
            <p:cNvSpPr>
              <a:spLocks noChangeShapeType="1"/>
            </p:cNvSpPr>
            <p:nvPr/>
          </p:nvSpPr>
          <p:spPr bwMode="auto">
            <a:xfrm>
              <a:off x="5067" y="2318"/>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43" name="Rectangle 324"/>
            <p:cNvSpPr>
              <a:spLocks noChangeArrowheads="1"/>
            </p:cNvSpPr>
            <p:nvPr/>
          </p:nvSpPr>
          <p:spPr bwMode="auto">
            <a:xfrm>
              <a:off x="5067" y="2318"/>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44" name="Line 325"/>
            <p:cNvSpPr>
              <a:spLocks noChangeShapeType="1"/>
            </p:cNvSpPr>
            <p:nvPr/>
          </p:nvSpPr>
          <p:spPr bwMode="auto">
            <a:xfrm>
              <a:off x="5067" y="2357"/>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45" name="Rectangle 326"/>
            <p:cNvSpPr>
              <a:spLocks noChangeArrowheads="1"/>
            </p:cNvSpPr>
            <p:nvPr/>
          </p:nvSpPr>
          <p:spPr bwMode="auto">
            <a:xfrm>
              <a:off x="5067" y="2357"/>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46" name="Line 327"/>
            <p:cNvSpPr>
              <a:spLocks noChangeShapeType="1"/>
            </p:cNvSpPr>
            <p:nvPr/>
          </p:nvSpPr>
          <p:spPr bwMode="auto">
            <a:xfrm>
              <a:off x="5067" y="2397"/>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47" name="Rectangle 328"/>
            <p:cNvSpPr>
              <a:spLocks noChangeArrowheads="1"/>
            </p:cNvSpPr>
            <p:nvPr/>
          </p:nvSpPr>
          <p:spPr bwMode="auto">
            <a:xfrm>
              <a:off x="5067" y="2397"/>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48" name="Line 329"/>
            <p:cNvSpPr>
              <a:spLocks noChangeShapeType="1"/>
            </p:cNvSpPr>
            <p:nvPr/>
          </p:nvSpPr>
          <p:spPr bwMode="auto">
            <a:xfrm>
              <a:off x="5067" y="2436"/>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49" name="Rectangle 330"/>
            <p:cNvSpPr>
              <a:spLocks noChangeArrowheads="1"/>
            </p:cNvSpPr>
            <p:nvPr/>
          </p:nvSpPr>
          <p:spPr bwMode="auto">
            <a:xfrm>
              <a:off x="5067" y="2436"/>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50" name="Line 331"/>
            <p:cNvSpPr>
              <a:spLocks noChangeShapeType="1"/>
            </p:cNvSpPr>
            <p:nvPr/>
          </p:nvSpPr>
          <p:spPr bwMode="auto">
            <a:xfrm>
              <a:off x="5067" y="2475"/>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51" name="Rectangle 332"/>
            <p:cNvSpPr>
              <a:spLocks noChangeArrowheads="1"/>
            </p:cNvSpPr>
            <p:nvPr/>
          </p:nvSpPr>
          <p:spPr bwMode="auto">
            <a:xfrm>
              <a:off x="5067" y="2475"/>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52" name="Line 333"/>
            <p:cNvSpPr>
              <a:spLocks noChangeShapeType="1"/>
            </p:cNvSpPr>
            <p:nvPr/>
          </p:nvSpPr>
          <p:spPr bwMode="auto">
            <a:xfrm>
              <a:off x="5067" y="2515"/>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53" name="Rectangle 334"/>
            <p:cNvSpPr>
              <a:spLocks noChangeArrowheads="1"/>
            </p:cNvSpPr>
            <p:nvPr/>
          </p:nvSpPr>
          <p:spPr bwMode="auto">
            <a:xfrm>
              <a:off x="5067" y="2515"/>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54" name="Line 335"/>
            <p:cNvSpPr>
              <a:spLocks noChangeShapeType="1"/>
            </p:cNvSpPr>
            <p:nvPr/>
          </p:nvSpPr>
          <p:spPr bwMode="auto">
            <a:xfrm>
              <a:off x="5067" y="2554"/>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55" name="Rectangle 336"/>
            <p:cNvSpPr>
              <a:spLocks noChangeArrowheads="1"/>
            </p:cNvSpPr>
            <p:nvPr/>
          </p:nvSpPr>
          <p:spPr bwMode="auto">
            <a:xfrm>
              <a:off x="5067" y="2554"/>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56" name="Line 337"/>
            <p:cNvSpPr>
              <a:spLocks noChangeShapeType="1"/>
            </p:cNvSpPr>
            <p:nvPr/>
          </p:nvSpPr>
          <p:spPr bwMode="auto">
            <a:xfrm>
              <a:off x="5067" y="2594"/>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57" name="Rectangle 338"/>
            <p:cNvSpPr>
              <a:spLocks noChangeArrowheads="1"/>
            </p:cNvSpPr>
            <p:nvPr/>
          </p:nvSpPr>
          <p:spPr bwMode="auto">
            <a:xfrm>
              <a:off x="5067" y="2594"/>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58" name="Line 339"/>
            <p:cNvSpPr>
              <a:spLocks noChangeShapeType="1"/>
            </p:cNvSpPr>
            <p:nvPr/>
          </p:nvSpPr>
          <p:spPr bwMode="auto">
            <a:xfrm>
              <a:off x="5067" y="2633"/>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59" name="Rectangle 340"/>
            <p:cNvSpPr>
              <a:spLocks noChangeArrowheads="1"/>
            </p:cNvSpPr>
            <p:nvPr/>
          </p:nvSpPr>
          <p:spPr bwMode="auto">
            <a:xfrm>
              <a:off x="5067" y="2633"/>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60" name="Rectangle 341"/>
            <p:cNvSpPr>
              <a:spLocks noChangeArrowheads="1"/>
            </p:cNvSpPr>
            <p:nvPr/>
          </p:nvSpPr>
          <p:spPr bwMode="auto">
            <a:xfrm>
              <a:off x="2286" y="1243"/>
              <a:ext cx="21" cy="233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61" name="Line 342"/>
            <p:cNvSpPr>
              <a:spLocks noChangeShapeType="1"/>
            </p:cNvSpPr>
            <p:nvPr/>
          </p:nvSpPr>
          <p:spPr bwMode="auto">
            <a:xfrm>
              <a:off x="2985" y="2686"/>
              <a:ext cx="1" cy="16"/>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62" name="Rectangle 343"/>
            <p:cNvSpPr>
              <a:spLocks noChangeArrowheads="1"/>
            </p:cNvSpPr>
            <p:nvPr/>
          </p:nvSpPr>
          <p:spPr bwMode="auto">
            <a:xfrm>
              <a:off x="2985" y="2686"/>
              <a:ext cx="11" cy="16"/>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63" name="Line 344"/>
            <p:cNvSpPr>
              <a:spLocks noChangeShapeType="1"/>
            </p:cNvSpPr>
            <p:nvPr/>
          </p:nvSpPr>
          <p:spPr bwMode="auto">
            <a:xfrm>
              <a:off x="2985" y="2712"/>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64" name="Rectangle 345"/>
            <p:cNvSpPr>
              <a:spLocks noChangeArrowheads="1"/>
            </p:cNvSpPr>
            <p:nvPr/>
          </p:nvSpPr>
          <p:spPr bwMode="auto">
            <a:xfrm>
              <a:off x="2985" y="2712"/>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65" name="Line 346"/>
            <p:cNvSpPr>
              <a:spLocks noChangeShapeType="1"/>
            </p:cNvSpPr>
            <p:nvPr/>
          </p:nvSpPr>
          <p:spPr bwMode="auto">
            <a:xfrm>
              <a:off x="2985" y="2751"/>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66" name="Rectangle 347"/>
            <p:cNvSpPr>
              <a:spLocks noChangeArrowheads="1"/>
            </p:cNvSpPr>
            <p:nvPr/>
          </p:nvSpPr>
          <p:spPr bwMode="auto">
            <a:xfrm>
              <a:off x="2985" y="2751"/>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67" name="Line 348"/>
            <p:cNvSpPr>
              <a:spLocks noChangeShapeType="1"/>
            </p:cNvSpPr>
            <p:nvPr/>
          </p:nvSpPr>
          <p:spPr bwMode="auto">
            <a:xfrm>
              <a:off x="2985" y="2791"/>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68" name="Rectangle 349"/>
            <p:cNvSpPr>
              <a:spLocks noChangeArrowheads="1"/>
            </p:cNvSpPr>
            <p:nvPr/>
          </p:nvSpPr>
          <p:spPr bwMode="auto">
            <a:xfrm>
              <a:off x="2985" y="2791"/>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69" name="Line 350"/>
            <p:cNvSpPr>
              <a:spLocks noChangeShapeType="1"/>
            </p:cNvSpPr>
            <p:nvPr/>
          </p:nvSpPr>
          <p:spPr bwMode="auto">
            <a:xfrm>
              <a:off x="2985" y="2830"/>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70" name="Rectangle 351"/>
            <p:cNvSpPr>
              <a:spLocks noChangeArrowheads="1"/>
            </p:cNvSpPr>
            <p:nvPr/>
          </p:nvSpPr>
          <p:spPr bwMode="auto">
            <a:xfrm>
              <a:off x="2985" y="2830"/>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71" name="Line 352"/>
            <p:cNvSpPr>
              <a:spLocks noChangeShapeType="1"/>
            </p:cNvSpPr>
            <p:nvPr/>
          </p:nvSpPr>
          <p:spPr bwMode="auto">
            <a:xfrm>
              <a:off x="2985" y="2870"/>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72" name="Rectangle 353"/>
            <p:cNvSpPr>
              <a:spLocks noChangeArrowheads="1"/>
            </p:cNvSpPr>
            <p:nvPr/>
          </p:nvSpPr>
          <p:spPr bwMode="auto">
            <a:xfrm>
              <a:off x="2985" y="2870"/>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73" name="Line 354"/>
            <p:cNvSpPr>
              <a:spLocks noChangeShapeType="1"/>
            </p:cNvSpPr>
            <p:nvPr/>
          </p:nvSpPr>
          <p:spPr bwMode="auto">
            <a:xfrm>
              <a:off x="2985" y="2909"/>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74" name="Rectangle 355"/>
            <p:cNvSpPr>
              <a:spLocks noChangeArrowheads="1"/>
            </p:cNvSpPr>
            <p:nvPr/>
          </p:nvSpPr>
          <p:spPr bwMode="auto">
            <a:xfrm>
              <a:off x="2985" y="2909"/>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75" name="Line 356"/>
            <p:cNvSpPr>
              <a:spLocks noChangeShapeType="1"/>
            </p:cNvSpPr>
            <p:nvPr/>
          </p:nvSpPr>
          <p:spPr bwMode="auto">
            <a:xfrm>
              <a:off x="2985" y="2949"/>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76" name="Rectangle 357"/>
            <p:cNvSpPr>
              <a:spLocks noChangeArrowheads="1"/>
            </p:cNvSpPr>
            <p:nvPr/>
          </p:nvSpPr>
          <p:spPr bwMode="auto">
            <a:xfrm>
              <a:off x="2985" y="2949"/>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77" name="Line 358"/>
            <p:cNvSpPr>
              <a:spLocks noChangeShapeType="1"/>
            </p:cNvSpPr>
            <p:nvPr/>
          </p:nvSpPr>
          <p:spPr bwMode="auto">
            <a:xfrm>
              <a:off x="2985" y="2988"/>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78" name="Rectangle 359"/>
            <p:cNvSpPr>
              <a:spLocks noChangeArrowheads="1"/>
            </p:cNvSpPr>
            <p:nvPr/>
          </p:nvSpPr>
          <p:spPr bwMode="auto">
            <a:xfrm>
              <a:off x="2985" y="2988"/>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79" name="Line 360"/>
            <p:cNvSpPr>
              <a:spLocks noChangeShapeType="1"/>
            </p:cNvSpPr>
            <p:nvPr/>
          </p:nvSpPr>
          <p:spPr bwMode="auto">
            <a:xfrm>
              <a:off x="2985" y="3027"/>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80" name="Rectangle 361"/>
            <p:cNvSpPr>
              <a:spLocks noChangeArrowheads="1"/>
            </p:cNvSpPr>
            <p:nvPr/>
          </p:nvSpPr>
          <p:spPr bwMode="auto">
            <a:xfrm>
              <a:off x="2985" y="3027"/>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81" name="Line 362"/>
            <p:cNvSpPr>
              <a:spLocks noChangeShapeType="1"/>
            </p:cNvSpPr>
            <p:nvPr/>
          </p:nvSpPr>
          <p:spPr bwMode="auto">
            <a:xfrm>
              <a:off x="2985" y="3067"/>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82" name="Rectangle 363"/>
            <p:cNvSpPr>
              <a:spLocks noChangeArrowheads="1"/>
            </p:cNvSpPr>
            <p:nvPr/>
          </p:nvSpPr>
          <p:spPr bwMode="auto">
            <a:xfrm>
              <a:off x="2985" y="3067"/>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83" name="Line 364"/>
            <p:cNvSpPr>
              <a:spLocks noChangeShapeType="1"/>
            </p:cNvSpPr>
            <p:nvPr/>
          </p:nvSpPr>
          <p:spPr bwMode="auto">
            <a:xfrm>
              <a:off x="2985" y="3106"/>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84" name="Rectangle 365"/>
            <p:cNvSpPr>
              <a:spLocks noChangeArrowheads="1"/>
            </p:cNvSpPr>
            <p:nvPr/>
          </p:nvSpPr>
          <p:spPr bwMode="auto">
            <a:xfrm>
              <a:off x="2985" y="3106"/>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85" name="Line 366"/>
            <p:cNvSpPr>
              <a:spLocks noChangeShapeType="1"/>
            </p:cNvSpPr>
            <p:nvPr/>
          </p:nvSpPr>
          <p:spPr bwMode="auto">
            <a:xfrm>
              <a:off x="2985" y="3146"/>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86" name="Rectangle 367"/>
            <p:cNvSpPr>
              <a:spLocks noChangeArrowheads="1"/>
            </p:cNvSpPr>
            <p:nvPr/>
          </p:nvSpPr>
          <p:spPr bwMode="auto">
            <a:xfrm>
              <a:off x="2985" y="3146"/>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87" name="Line 368"/>
            <p:cNvSpPr>
              <a:spLocks noChangeShapeType="1"/>
            </p:cNvSpPr>
            <p:nvPr/>
          </p:nvSpPr>
          <p:spPr bwMode="auto">
            <a:xfrm>
              <a:off x="2985" y="3185"/>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88" name="Rectangle 369"/>
            <p:cNvSpPr>
              <a:spLocks noChangeArrowheads="1"/>
            </p:cNvSpPr>
            <p:nvPr/>
          </p:nvSpPr>
          <p:spPr bwMode="auto">
            <a:xfrm>
              <a:off x="2985" y="3185"/>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89" name="Line 370"/>
            <p:cNvSpPr>
              <a:spLocks noChangeShapeType="1"/>
            </p:cNvSpPr>
            <p:nvPr/>
          </p:nvSpPr>
          <p:spPr bwMode="auto">
            <a:xfrm>
              <a:off x="2985" y="3225"/>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90" name="Rectangle 371"/>
            <p:cNvSpPr>
              <a:spLocks noChangeArrowheads="1"/>
            </p:cNvSpPr>
            <p:nvPr/>
          </p:nvSpPr>
          <p:spPr bwMode="auto">
            <a:xfrm>
              <a:off x="2985" y="3225"/>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91" name="Line 372"/>
            <p:cNvSpPr>
              <a:spLocks noChangeShapeType="1"/>
            </p:cNvSpPr>
            <p:nvPr/>
          </p:nvSpPr>
          <p:spPr bwMode="auto">
            <a:xfrm>
              <a:off x="2985" y="3264"/>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92" name="Rectangle 373"/>
            <p:cNvSpPr>
              <a:spLocks noChangeArrowheads="1"/>
            </p:cNvSpPr>
            <p:nvPr/>
          </p:nvSpPr>
          <p:spPr bwMode="auto">
            <a:xfrm>
              <a:off x="2985" y="3264"/>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93" name="Line 374"/>
            <p:cNvSpPr>
              <a:spLocks noChangeShapeType="1"/>
            </p:cNvSpPr>
            <p:nvPr/>
          </p:nvSpPr>
          <p:spPr bwMode="auto">
            <a:xfrm>
              <a:off x="2985" y="3303"/>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94" name="Rectangle 375"/>
            <p:cNvSpPr>
              <a:spLocks noChangeArrowheads="1"/>
            </p:cNvSpPr>
            <p:nvPr/>
          </p:nvSpPr>
          <p:spPr bwMode="auto">
            <a:xfrm>
              <a:off x="2985" y="3303"/>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95" name="Line 376"/>
            <p:cNvSpPr>
              <a:spLocks noChangeShapeType="1"/>
            </p:cNvSpPr>
            <p:nvPr/>
          </p:nvSpPr>
          <p:spPr bwMode="auto">
            <a:xfrm>
              <a:off x="2985" y="3343"/>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96" name="Rectangle 377"/>
            <p:cNvSpPr>
              <a:spLocks noChangeArrowheads="1"/>
            </p:cNvSpPr>
            <p:nvPr/>
          </p:nvSpPr>
          <p:spPr bwMode="auto">
            <a:xfrm>
              <a:off x="2985" y="3343"/>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97" name="Line 378"/>
            <p:cNvSpPr>
              <a:spLocks noChangeShapeType="1"/>
            </p:cNvSpPr>
            <p:nvPr/>
          </p:nvSpPr>
          <p:spPr bwMode="auto">
            <a:xfrm>
              <a:off x="2985" y="3382"/>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598" name="Rectangle 379"/>
            <p:cNvSpPr>
              <a:spLocks noChangeArrowheads="1"/>
            </p:cNvSpPr>
            <p:nvPr/>
          </p:nvSpPr>
          <p:spPr bwMode="auto">
            <a:xfrm>
              <a:off x="2985" y="3382"/>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599" name="Line 380"/>
            <p:cNvSpPr>
              <a:spLocks noChangeShapeType="1"/>
            </p:cNvSpPr>
            <p:nvPr/>
          </p:nvSpPr>
          <p:spPr bwMode="auto">
            <a:xfrm>
              <a:off x="2985" y="3422"/>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00" name="Rectangle 381"/>
            <p:cNvSpPr>
              <a:spLocks noChangeArrowheads="1"/>
            </p:cNvSpPr>
            <p:nvPr/>
          </p:nvSpPr>
          <p:spPr bwMode="auto">
            <a:xfrm>
              <a:off x="2985" y="3422"/>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01" name="Line 382"/>
            <p:cNvSpPr>
              <a:spLocks noChangeShapeType="1"/>
            </p:cNvSpPr>
            <p:nvPr/>
          </p:nvSpPr>
          <p:spPr bwMode="auto">
            <a:xfrm>
              <a:off x="2985" y="3461"/>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02" name="Rectangle 383"/>
            <p:cNvSpPr>
              <a:spLocks noChangeArrowheads="1"/>
            </p:cNvSpPr>
            <p:nvPr/>
          </p:nvSpPr>
          <p:spPr bwMode="auto">
            <a:xfrm>
              <a:off x="2985" y="3461"/>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03" name="Line 384"/>
            <p:cNvSpPr>
              <a:spLocks noChangeShapeType="1"/>
            </p:cNvSpPr>
            <p:nvPr/>
          </p:nvSpPr>
          <p:spPr bwMode="auto">
            <a:xfrm>
              <a:off x="2985" y="3501"/>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04" name="Rectangle 385"/>
            <p:cNvSpPr>
              <a:spLocks noChangeArrowheads="1"/>
            </p:cNvSpPr>
            <p:nvPr/>
          </p:nvSpPr>
          <p:spPr bwMode="auto">
            <a:xfrm>
              <a:off x="2985" y="3501"/>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05" name="Line 386"/>
            <p:cNvSpPr>
              <a:spLocks noChangeShapeType="1"/>
            </p:cNvSpPr>
            <p:nvPr/>
          </p:nvSpPr>
          <p:spPr bwMode="auto">
            <a:xfrm>
              <a:off x="2985" y="3540"/>
              <a:ext cx="1" cy="22"/>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06" name="Rectangle 387"/>
            <p:cNvSpPr>
              <a:spLocks noChangeArrowheads="1"/>
            </p:cNvSpPr>
            <p:nvPr/>
          </p:nvSpPr>
          <p:spPr bwMode="auto">
            <a:xfrm>
              <a:off x="2985" y="3540"/>
              <a:ext cx="11" cy="22"/>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07" name="Line 388"/>
            <p:cNvSpPr>
              <a:spLocks noChangeShapeType="1"/>
            </p:cNvSpPr>
            <p:nvPr/>
          </p:nvSpPr>
          <p:spPr bwMode="auto">
            <a:xfrm>
              <a:off x="3679" y="2686"/>
              <a:ext cx="1" cy="16"/>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08" name="Rectangle 389"/>
            <p:cNvSpPr>
              <a:spLocks noChangeArrowheads="1"/>
            </p:cNvSpPr>
            <p:nvPr/>
          </p:nvSpPr>
          <p:spPr bwMode="auto">
            <a:xfrm>
              <a:off x="3679" y="2686"/>
              <a:ext cx="11" cy="16"/>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09" name="Line 390"/>
            <p:cNvSpPr>
              <a:spLocks noChangeShapeType="1"/>
            </p:cNvSpPr>
            <p:nvPr/>
          </p:nvSpPr>
          <p:spPr bwMode="auto">
            <a:xfrm>
              <a:off x="3679" y="2712"/>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10" name="Rectangle 391"/>
            <p:cNvSpPr>
              <a:spLocks noChangeArrowheads="1"/>
            </p:cNvSpPr>
            <p:nvPr/>
          </p:nvSpPr>
          <p:spPr bwMode="auto">
            <a:xfrm>
              <a:off x="3679" y="2712"/>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11" name="Line 392"/>
            <p:cNvSpPr>
              <a:spLocks noChangeShapeType="1"/>
            </p:cNvSpPr>
            <p:nvPr/>
          </p:nvSpPr>
          <p:spPr bwMode="auto">
            <a:xfrm>
              <a:off x="3679" y="2751"/>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12" name="Rectangle 393"/>
            <p:cNvSpPr>
              <a:spLocks noChangeArrowheads="1"/>
            </p:cNvSpPr>
            <p:nvPr/>
          </p:nvSpPr>
          <p:spPr bwMode="auto">
            <a:xfrm>
              <a:off x="3679" y="2751"/>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13" name="Line 394"/>
            <p:cNvSpPr>
              <a:spLocks noChangeShapeType="1"/>
            </p:cNvSpPr>
            <p:nvPr/>
          </p:nvSpPr>
          <p:spPr bwMode="auto">
            <a:xfrm>
              <a:off x="3679" y="2791"/>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14" name="Rectangle 395"/>
            <p:cNvSpPr>
              <a:spLocks noChangeArrowheads="1"/>
            </p:cNvSpPr>
            <p:nvPr/>
          </p:nvSpPr>
          <p:spPr bwMode="auto">
            <a:xfrm>
              <a:off x="3679" y="2791"/>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15" name="Line 396"/>
            <p:cNvSpPr>
              <a:spLocks noChangeShapeType="1"/>
            </p:cNvSpPr>
            <p:nvPr/>
          </p:nvSpPr>
          <p:spPr bwMode="auto">
            <a:xfrm>
              <a:off x="3679" y="2830"/>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16" name="Rectangle 397"/>
            <p:cNvSpPr>
              <a:spLocks noChangeArrowheads="1"/>
            </p:cNvSpPr>
            <p:nvPr/>
          </p:nvSpPr>
          <p:spPr bwMode="auto">
            <a:xfrm>
              <a:off x="3679" y="2830"/>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17" name="Line 398"/>
            <p:cNvSpPr>
              <a:spLocks noChangeShapeType="1"/>
            </p:cNvSpPr>
            <p:nvPr/>
          </p:nvSpPr>
          <p:spPr bwMode="auto">
            <a:xfrm>
              <a:off x="3679" y="2870"/>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18" name="Rectangle 399"/>
            <p:cNvSpPr>
              <a:spLocks noChangeArrowheads="1"/>
            </p:cNvSpPr>
            <p:nvPr/>
          </p:nvSpPr>
          <p:spPr bwMode="auto">
            <a:xfrm>
              <a:off x="3679" y="2870"/>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19" name="Line 400"/>
            <p:cNvSpPr>
              <a:spLocks noChangeShapeType="1"/>
            </p:cNvSpPr>
            <p:nvPr/>
          </p:nvSpPr>
          <p:spPr bwMode="auto">
            <a:xfrm>
              <a:off x="3679" y="2909"/>
              <a:ext cx="1" cy="3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20" name="Rectangle 401"/>
            <p:cNvSpPr>
              <a:spLocks noChangeArrowheads="1"/>
            </p:cNvSpPr>
            <p:nvPr/>
          </p:nvSpPr>
          <p:spPr bwMode="auto">
            <a:xfrm>
              <a:off x="3679" y="2909"/>
              <a:ext cx="11" cy="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621" name="Line 402"/>
            <p:cNvSpPr>
              <a:spLocks noChangeShapeType="1"/>
            </p:cNvSpPr>
            <p:nvPr/>
          </p:nvSpPr>
          <p:spPr bwMode="auto">
            <a:xfrm>
              <a:off x="3679" y="2949"/>
              <a:ext cx="1" cy="29"/>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622" name="Rectangle 403"/>
            <p:cNvSpPr>
              <a:spLocks noChangeArrowheads="1"/>
            </p:cNvSpPr>
            <p:nvPr/>
          </p:nvSpPr>
          <p:spPr bwMode="auto">
            <a:xfrm>
              <a:off x="3679" y="2949"/>
              <a:ext cx="11" cy="29"/>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grpSp>
      <p:sp>
        <p:nvSpPr>
          <p:cNvPr id="12293" name="Line 404"/>
          <p:cNvSpPr>
            <a:spLocks noChangeShapeType="1"/>
          </p:cNvSpPr>
          <p:nvPr/>
        </p:nvSpPr>
        <p:spPr bwMode="auto">
          <a:xfrm>
            <a:off x="6264275" y="5464175"/>
            <a:ext cx="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294" name="Rectangle 405"/>
          <p:cNvSpPr>
            <a:spLocks noChangeArrowheads="1"/>
          </p:cNvSpPr>
          <p:nvPr/>
        </p:nvSpPr>
        <p:spPr bwMode="auto">
          <a:xfrm>
            <a:off x="6264275" y="546417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295" name="Line 406"/>
          <p:cNvSpPr>
            <a:spLocks noChangeShapeType="1"/>
          </p:cNvSpPr>
          <p:nvPr/>
        </p:nvSpPr>
        <p:spPr bwMode="auto">
          <a:xfrm>
            <a:off x="6264275" y="5537200"/>
            <a:ext cx="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296" name="Rectangle 407"/>
          <p:cNvSpPr>
            <a:spLocks noChangeArrowheads="1"/>
          </p:cNvSpPr>
          <p:nvPr/>
        </p:nvSpPr>
        <p:spPr bwMode="auto">
          <a:xfrm>
            <a:off x="6264275" y="5537200"/>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297" name="Line 408"/>
          <p:cNvSpPr>
            <a:spLocks noChangeShapeType="1"/>
          </p:cNvSpPr>
          <p:nvPr/>
        </p:nvSpPr>
        <p:spPr bwMode="auto">
          <a:xfrm>
            <a:off x="6264275" y="5611813"/>
            <a:ext cx="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298" name="Rectangle 409"/>
          <p:cNvSpPr>
            <a:spLocks noChangeArrowheads="1"/>
          </p:cNvSpPr>
          <p:nvPr/>
        </p:nvSpPr>
        <p:spPr bwMode="auto">
          <a:xfrm>
            <a:off x="6264275" y="5611813"/>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299" name="Line 410"/>
          <p:cNvSpPr>
            <a:spLocks noChangeShapeType="1"/>
          </p:cNvSpPr>
          <p:nvPr/>
        </p:nvSpPr>
        <p:spPr bwMode="auto">
          <a:xfrm>
            <a:off x="6264275" y="5686425"/>
            <a:ext cx="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00" name="Rectangle 411"/>
          <p:cNvSpPr>
            <a:spLocks noChangeArrowheads="1"/>
          </p:cNvSpPr>
          <p:nvPr/>
        </p:nvSpPr>
        <p:spPr bwMode="auto">
          <a:xfrm>
            <a:off x="6264275" y="568642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01" name="Line 412"/>
          <p:cNvSpPr>
            <a:spLocks noChangeShapeType="1"/>
          </p:cNvSpPr>
          <p:nvPr/>
        </p:nvSpPr>
        <p:spPr bwMode="auto">
          <a:xfrm>
            <a:off x="6264275" y="5765800"/>
            <a:ext cx="0" cy="523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02" name="Rectangle 413"/>
          <p:cNvSpPr>
            <a:spLocks noChangeArrowheads="1"/>
          </p:cNvSpPr>
          <p:nvPr/>
        </p:nvSpPr>
        <p:spPr bwMode="auto">
          <a:xfrm>
            <a:off x="6264275" y="5765800"/>
            <a:ext cx="22225" cy="523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03" name="Line 414"/>
          <p:cNvSpPr>
            <a:spLocks noChangeShapeType="1"/>
          </p:cNvSpPr>
          <p:nvPr/>
        </p:nvSpPr>
        <p:spPr bwMode="auto">
          <a:xfrm>
            <a:off x="6264275" y="5840413"/>
            <a:ext cx="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04" name="Rectangle 415"/>
          <p:cNvSpPr>
            <a:spLocks noChangeArrowheads="1"/>
          </p:cNvSpPr>
          <p:nvPr/>
        </p:nvSpPr>
        <p:spPr bwMode="auto">
          <a:xfrm>
            <a:off x="6264275" y="5840413"/>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05" name="Line 416"/>
          <p:cNvSpPr>
            <a:spLocks noChangeShapeType="1"/>
          </p:cNvSpPr>
          <p:nvPr/>
        </p:nvSpPr>
        <p:spPr bwMode="auto">
          <a:xfrm>
            <a:off x="6264275" y="5915025"/>
            <a:ext cx="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06" name="Rectangle 417"/>
          <p:cNvSpPr>
            <a:spLocks noChangeArrowheads="1"/>
          </p:cNvSpPr>
          <p:nvPr/>
        </p:nvSpPr>
        <p:spPr bwMode="auto">
          <a:xfrm>
            <a:off x="6264275" y="591502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07" name="Line 418"/>
          <p:cNvSpPr>
            <a:spLocks noChangeShapeType="1"/>
          </p:cNvSpPr>
          <p:nvPr/>
        </p:nvSpPr>
        <p:spPr bwMode="auto">
          <a:xfrm>
            <a:off x="6264275" y="5989638"/>
            <a:ext cx="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08" name="Rectangle 419"/>
          <p:cNvSpPr>
            <a:spLocks noChangeArrowheads="1"/>
          </p:cNvSpPr>
          <p:nvPr/>
        </p:nvSpPr>
        <p:spPr bwMode="auto">
          <a:xfrm>
            <a:off x="6264275" y="5989638"/>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09" name="Line 420"/>
          <p:cNvSpPr>
            <a:spLocks noChangeShapeType="1"/>
          </p:cNvSpPr>
          <p:nvPr/>
        </p:nvSpPr>
        <p:spPr bwMode="auto">
          <a:xfrm>
            <a:off x="6264275" y="6064250"/>
            <a:ext cx="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10" name="Rectangle 421"/>
          <p:cNvSpPr>
            <a:spLocks noChangeArrowheads="1"/>
          </p:cNvSpPr>
          <p:nvPr/>
        </p:nvSpPr>
        <p:spPr bwMode="auto">
          <a:xfrm>
            <a:off x="6264275" y="6064250"/>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11" name="Line 422"/>
          <p:cNvSpPr>
            <a:spLocks noChangeShapeType="1"/>
          </p:cNvSpPr>
          <p:nvPr/>
        </p:nvSpPr>
        <p:spPr bwMode="auto">
          <a:xfrm>
            <a:off x="6264275" y="6137275"/>
            <a:ext cx="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12" name="Rectangle 423"/>
          <p:cNvSpPr>
            <a:spLocks noChangeArrowheads="1"/>
          </p:cNvSpPr>
          <p:nvPr/>
        </p:nvSpPr>
        <p:spPr bwMode="auto">
          <a:xfrm>
            <a:off x="6264275" y="613727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13" name="Line 424"/>
          <p:cNvSpPr>
            <a:spLocks noChangeShapeType="1"/>
          </p:cNvSpPr>
          <p:nvPr/>
        </p:nvSpPr>
        <p:spPr bwMode="auto">
          <a:xfrm>
            <a:off x="6264275" y="6211888"/>
            <a:ext cx="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14" name="Rectangle 425"/>
          <p:cNvSpPr>
            <a:spLocks noChangeArrowheads="1"/>
          </p:cNvSpPr>
          <p:nvPr/>
        </p:nvSpPr>
        <p:spPr bwMode="auto">
          <a:xfrm>
            <a:off x="6264275" y="6211888"/>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15" name="Line 426"/>
          <p:cNvSpPr>
            <a:spLocks noChangeShapeType="1"/>
          </p:cNvSpPr>
          <p:nvPr/>
        </p:nvSpPr>
        <p:spPr bwMode="auto">
          <a:xfrm>
            <a:off x="6264275" y="6292850"/>
            <a:ext cx="0" cy="5080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16" name="Rectangle 427"/>
          <p:cNvSpPr>
            <a:spLocks noChangeArrowheads="1"/>
          </p:cNvSpPr>
          <p:nvPr/>
        </p:nvSpPr>
        <p:spPr bwMode="auto">
          <a:xfrm>
            <a:off x="6264275" y="6292850"/>
            <a:ext cx="22225" cy="508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17" name="Line 428"/>
          <p:cNvSpPr>
            <a:spLocks noChangeShapeType="1"/>
          </p:cNvSpPr>
          <p:nvPr/>
        </p:nvSpPr>
        <p:spPr bwMode="auto">
          <a:xfrm>
            <a:off x="6264275" y="6365875"/>
            <a:ext cx="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18" name="Rectangle 429"/>
          <p:cNvSpPr>
            <a:spLocks noChangeArrowheads="1"/>
          </p:cNvSpPr>
          <p:nvPr/>
        </p:nvSpPr>
        <p:spPr bwMode="auto">
          <a:xfrm>
            <a:off x="6264275" y="636587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19" name="Line 430"/>
          <p:cNvSpPr>
            <a:spLocks noChangeShapeType="1"/>
          </p:cNvSpPr>
          <p:nvPr/>
        </p:nvSpPr>
        <p:spPr bwMode="auto">
          <a:xfrm>
            <a:off x="6264275" y="6440488"/>
            <a:ext cx="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20" name="Rectangle 431"/>
          <p:cNvSpPr>
            <a:spLocks noChangeArrowheads="1"/>
          </p:cNvSpPr>
          <p:nvPr/>
        </p:nvSpPr>
        <p:spPr bwMode="auto">
          <a:xfrm>
            <a:off x="6264275" y="6440488"/>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21" name="Line 432"/>
          <p:cNvSpPr>
            <a:spLocks noChangeShapeType="1"/>
          </p:cNvSpPr>
          <p:nvPr/>
        </p:nvSpPr>
        <p:spPr bwMode="auto">
          <a:xfrm>
            <a:off x="6264275" y="6515100"/>
            <a:ext cx="0" cy="396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22" name="Rectangle 433"/>
          <p:cNvSpPr>
            <a:spLocks noChangeArrowheads="1"/>
          </p:cNvSpPr>
          <p:nvPr/>
        </p:nvSpPr>
        <p:spPr bwMode="auto">
          <a:xfrm>
            <a:off x="6264275" y="6515100"/>
            <a:ext cx="22225" cy="396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23" name="Line 434"/>
          <p:cNvSpPr>
            <a:spLocks noChangeShapeType="1"/>
          </p:cNvSpPr>
          <p:nvPr/>
        </p:nvSpPr>
        <p:spPr bwMode="auto">
          <a:xfrm>
            <a:off x="7483475" y="4886325"/>
            <a:ext cx="6350" cy="3492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24" name="Rectangle 435"/>
          <p:cNvSpPr>
            <a:spLocks noChangeArrowheads="1"/>
          </p:cNvSpPr>
          <p:nvPr/>
        </p:nvSpPr>
        <p:spPr bwMode="auto">
          <a:xfrm>
            <a:off x="7483475" y="4886325"/>
            <a:ext cx="22225" cy="3492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25" name="Line 436"/>
          <p:cNvSpPr>
            <a:spLocks noChangeShapeType="1"/>
          </p:cNvSpPr>
          <p:nvPr/>
        </p:nvSpPr>
        <p:spPr bwMode="auto">
          <a:xfrm>
            <a:off x="7483475" y="4937125"/>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26" name="Rectangle 437"/>
          <p:cNvSpPr>
            <a:spLocks noChangeArrowheads="1"/>
          </p:cNvSpPr>
          <p:nvPr/>
        </p:nvSpPr>
        <p:spPr bwMode="auto">
          <a:xfrm>
            <a:off x="7483475" y="493712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27" name="Line 438"/>
          <p:cNvSpPr>
            <a:spLocks noChangeShapeType="1"/>
          </p:cNvSpPr>
          <p:nvPr/>
        </p:nvSpPr>
        <p:spPr bwMode="auto">
          <a:xfrm>
            <a:off x="7483475" y="5011738"/>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28" name="Rectangle 439"/>
          <p:cNvSpPr>
            <a:spLocks noChangeArrowheads="1"/>
          </p:cNvSpPr>
          <p:nvPr/>
        </p:nvSpPr>
        <p:spPr bwMode="auto">
          <a:xfrm>
            <a:off x="7483475" y="5011738"/>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29" name="Line 440"/>
          <p:cNvSpPr>
            <a:spLocks noChangeShapeType="1"/>
          </p:cNvSpPr>
          <p:nvPr/>
        </p:nvSpPr>
        <p:spPr bwMode="auto">
          <a:xfrm>
            <a:off x="7483475" y="5086350"/>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30" name="Rectangle 441"/>
          <p:cNvSpPr>
            <a:spLocks noChangeArrowheads="1"/>
          </p:cNvSpPr>
          <p:nvPr/>
        </p:nvSpPr>
        <p:spPr bwMode="auto">
          <a:xfrm>
            <a:off x="7483475" y="5086350"/>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31" name="Line 442"/>
          <p:cNvSpPr>
            <a:spLocks noChangeShapeType="1"/>
          </p:cNvSpPr>
          <p:nvPr/>
        </p:nvSpPr>
        <p:spPr bwMode="auto">
          <a:xfrm>
            <a:off x="7483475" y="5160963"/>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32" name="Rectangle 443"/>
          <p:cNvSpPr>
            <a:spLocks noChangeArrowheads="1"/>
          </p:cNvSpPr>
          <p:nvPr/>
        </p:nvSpPr>
        <p:spPr bwMode="auto">
          <a:xfrm>
            <a:off x="7483475" y="5160963"/>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33" name="Line 444"/>
          <p:cNvSpPr>
            <a:spLocks noChangeShapeType="1"/>
          </p:cNvSpPr>
          <p:nvPr/>
        </p:nvSpPr>
        <p:spPr bwMode="auto">
          <a:xfrm>
            <a:off x="7483475" y="5240338"/>
            <a:ext cx="6350" cy="52387"/>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34" name="Rectangle 445"/>
          <p:cNvSpPr>
            <a:spLocks noChangeArrowheads="1"/>
          </p:cNvSpPr>
          <p:nvPr/>
        </p:nvSpPr>
        <p:spPr bwMode="auto">
          <a:xfrm>
            <a:off x="7483475" y="5240338"/>
            <a:ext cx="22225" cy="52387"/>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35" name="Line 446"/>
          <p:cNvSpPr>
            <a:spLocks noChangeShapeType="1"/>
          </p:cNvSpPr>
          <p:nvPr/>
        </p:nvSpPr>
        <p:spPr bwMode="auto">
          <a:xfrm>
            <a:off x="7483475" y="5314950"/>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36" name="Rectangle 447"/>
          <p:cNvSpPr>
            <a:spLocks noChangeArrowheads="1"/>
          </p:cNvSpPr>
          <p:nvPr/>
        </p:nvSpPr>
        <p:spPr bwMode="auto">
          <a:xfrm>
            <a:off x="7483475" y="5314950"/>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37" name="Line 448"/>
          <p:cNvSpPr>
            <a:spLocks noChangeShapeType="1"/>
          </p:cNvSpPr>
          <p:nvPr/>
        </p:nvSpPr>
        <p:spPr bwMode="auto">
          <a:xfrm>
            <a:off x="7483475" y="5389563"/>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38" name="Rectangle 449"/>
          <p:cNvSpPr>
            <a:spLocks noChangeArrowheads="1"/>
          </p:cNvSpPr>
          <p:nvPr/>
        </p:nvSpPr>
        <p:spPr bwMode="auto">
          <a:xfrm>
            <a:off x="7483475" y="5389563"/>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39" name="Line 450"/>
          <p:cNvSpPr>
            <a:spLocks noChangeShapeType="1"/>
          </p:cNvSpPr>
          <p:nvPr/>
        </p:nvSpPr>
        <p:spPr bwMode="auto">
          <a:xfrm>
            <a:off x="7483475" y="5464175"/>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40" name="Rectangle 451"/>
          <p:cNvSpPr>
            <a:spLocks noChangeArrowheads="1"/>
          </p:cNvSpPr>
          <p:nvPr/>
        </p:nvSpPr>
        <p:spPr bwMode="auto">
          <a:xfrm>
            <a:off x="7483475" y="546417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41" name="Line 452"/>
          <p:cNvSpPr>
            <a:spLocks noChangeShapeType="1"/>
          </p:cNvSpPr>
          <p:nvPr/>
        </p:nvSpPr>
        <p:spPr bwMode="auto">
          <a:xfrm>
            <a:off x="7483475" y="5537200"/>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42" name="Rectangle 453"/>
          <p:cNvSpPr>
            <a:spLocks noChangeArrowheads="1"/>
          </p:cNvSpPr>
          <p:nvPr/>
        </p:nvSpPr>
        <p:spPr bwMode="auto">
          <a:xfrm>
            <a:off x="7483475" y="5537200"/>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43" name="Line 454"/>
          <p:cNvSpPr>
            <a:spLocks noChangeShapeType="1"/>
          </p:cNvSpPr>
          <p:nvPr/>
        </p:nvSpPr>
        <p:spPr bwMode="auto">
          <a:xfrm>
            <a:off x="7483475" y="5611813"/>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44" name="Rectangle 455"/>
          <p:cNvSpPr>
            <a:spLocks noChangeArrowheads="1"/>
          </p:cNvSpPr>
          <p:nvPr/>
        </p:nvSpPr>
        <p:spPr bwMode="auto">
          <a:xfrm>
            <a:off x="7483475" y="5611813"/>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45" name="Line 456"/>
          <p:cNvSpPr>
            <a:spLocks noChangeShapeType="1"/>
          </p:cNvSpPr>
          <p:nvPr/>
        </p:nvSpPr>
        <p:spPr bwMode="auto">
          <a:xfrm>
            <a:off x="7483475" y="5686425"/>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46" name="Rectangle 457"/>
          <p:cNvSpPr>
            <a:spLocks noChangeArrowheads="1"/>
          </p:cNvSpPr>
          <p:nvPr/>
        </p:nvSpPr>
        <p:spPr bwMode="auto">
          <a:xfrm>
            <a:off x="7483475" y="568642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47" name="Line 458"/>
          <p:cNvSpPr>
            <a:spLocks noChangeShapeType="1"/>
          </p:cNvSpPr>
          <p:nvPr/>
        </p:nvSpPr>
        <p:spPr bwMode="auto">
          <a:xfrm>
            <a:off x="7483475" y="5765800"/>
            <a:ext cx="6350" cy="523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48" name="Rectangle 459"/>
          <p:cNvSpPr>
            <a:spLocks noChangeArrowheads="1"/>
          </p:cNvSpPr>
          <p:nvPr/>
        </p:nvSpPr>
        <p:spPr bwMode="auto">
          <a:xfrm>
            <a:off x="7483475" y="5765800"/>
            <a:ext cx="22225" cy="523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49" name="Line 460"/>
          <p:cNvSpPr>
            <a:spLocks noChangeShapeType="1"/>
          </p:cNvSpPr>
          <p:nvPr/>
        </p:nvSpPr>
        <p:spPr bwMode="auto">
          <a:xfrm>
            <a:off x="7483475" y="5840413"/>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50" name="Rectangle 461"/>
          <p:cNvSpPr>
            <a:spLocks noChangeArrowheads="1"/>
          </p:cNvSpPr>
          <p:nvPr/>
        </p:nvSpPr>
        <p:spPr bwMode="auto">
          <a:xfrm>
            <a:off x="7483475" y="5840413"/>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51" name="Line 462"/>
          <p:cNvSpPr>
            <a:spLocks noChangeShapeType="1"/>
          </p:cNvSpPr>
          <p:nvPr/>
        </p:nvSpPr>
        <p:spPr bwMode="auto">
          <a:xfrm>
            <a:off x="7483475" y="5915025"/>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52" name="Rectangle 463"/>
          <p:cNvSpPr>
            <a:spLocks noChangeArrowheads="1"/>
          </p:cNvSpPr>
          <p:nvPr/>
        </p:nvSpPr>
        <p:spPr bwMode="auto">
          <a:xfrm>
            <a:off x="7483475" y="591502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53" name="Line 464"/>
          <p:cNvSpPr>
            <a:spLocks noChangeShapeType="1"/>
          </p:cNvSpPr>
          <p:nvPr/>
        </p:nvSpPr>
        <p:spPr bwMode="auto">
          <a:xfrm>
            <a:off x="7483475" y="5989638"/>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54" name="Rectangle 465"/>
          <p:cNvSpPr>
            <a:spLocks noChangeArrowheads="1"/>
          </p:cNvSpPr>
          <p:nvPr/>
        </p:nvSpPr>
        <p:spPr bwMode="auto">
          <a:xfrm>
            <a:off x="7483475" y="5989638"/>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55" name="Line 466"/>
          <p:cNvSpPr>
            <a:spLocks noChangeShapeType="1"/>
          </p:cNvSpPr>
          <p:nvPr/>
        </p:nvSpPr>
        <p:spPr bwMode="auto">
          <a:xfrm>
            <a:off x="7483475" y="6064250"/>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56" name="Rectangle 467"/>
          <p:cNvSpPr>
            <a:spLocks noChangeArrowheads="1"/>
          </p:cNvSpPr>
          <p:nvPr/>
        </p:nvSpPr>
        <p:spPr bwMode="auto">
          <a:xfrm>
            <a:off x="7483475" y="6064250"/>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57" name="Line 468"/>
          <p:cNvSpPr>
            <a:spLocks noChangeShapeType="1"/>
          </p:cNvSpPr>
          <p:nvPr/>
        </p:nvSpPr>
        <p:spPr bwMode="auto">
          <a:xfrm>
            <a:off x="7483475" y="6137275"/>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58" name="Rectangle 469"/>
          <p:cNvSpPr>
            <a:spLocks noChangeArrowheads="1"/>
          </p:cNvSpPr>
          <p:nvPr/>
        </p:nvSpPr>
        <p:spPr bwMode="auto">
          <a:xfrm>
            <a:off x="7483475" y="613727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59" name="Line 470"/>
          <p:cNvSpPr>
            <a:spLocks noChangeShapeType="1"/>
          </p:cNvSpPr>
          <p:nvPr/>
        </p:nvSpPr>
        <p:spPr bwMode="auto">
          <a:xfrm>
            <a:off x="7483475" y="6211888"/>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60" name="Rectangle 471"/>
          <p:cNvSpPr>
            <a:spLocks noChangeArrowheads="1"/>
          </p:cNvSpPr>
          <p:nvPr/>
        </p:nvSpPr>
        <p:spPr bwMode="auto">
          <a:xfrm>
            <a:off x="7483475" y="6211888"/>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61" name="Line 472"/>
          <p:cNvSpPr>
            <a:spLocks noChangeShapeType="1"/>
          </p:cNvSpPr>
          <p:nvPr/>
        </p:nvSpPr>
        <p:spPr bwMode="auto">
          <a:xfrm>
            <a:off x="7483475" y="6292850"/>
            <a:ext cx="6350" cy="5080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62" name="Rectangle 473"/>
          <p:cNvSpPr>
            <a:spLocks noChangeArrowheads="1"/>
          </p:cNvSpPr>
          <p:nvPr/>
        </p:nvSpPr>
        <p:spPr bwMode="auto">
          <a:xfrm>
            <a:off x="7483475" y="6292850"/>
            <a:ext cx="22225" cy="508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63" name="Line 474"/>
          <p:cNvSpPr>
            <a:spLocks noChangeShapeType="1"/>
          </p:cNvSpPr>
          <p:nvPr/>
        </p:nvSpPr>
        <p:spPr bwMode="auto">
          <a:xfrm>
            <a:off x="7483475" y="6365875"/>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64" name="Rectangle 475"/>
          <p:cNvSpPr>
            <a:spLocks noChangeArrowheads="1"/>
          </p:cNvSpPr>
          <p:nvPr/>
        </p:nvSpPr>
        <p:spPr bwMode="auto">
          <a:xfrm>
            <a:off x="7483475" y="636587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65" name="Line 476"/>
          <p:cNvSpPr>
            <a:spLocks noChangeShapeType="1"/>
          </p:cNvSpPr>
          <p:nvPr/>
        </p:nvSpPr>
        <p:spPr bwMode="auto">
          <a:xfrm>
            <a:off x="7483475" y="6440488"/>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66" name="Rectangle 477"/>
          <p:cNvSpPr>
            <a:spLocks noChangeArrowheads="1"/>
          </p:cNvSpPr>
          <p:nvPr/>
        </p:nvSpPr>
        <p:spPr bwMode="auto">
          <a:xfrm>
            <a:off x="7483475" y="6440488"/>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67" name="Line 478"/>
          <p:cNvSpPr>
            <a:spLocks noChangeShapeType="1"/>
          </p:cNvSpPr>
          <p:nvPr/>
        </p:nvSpPr>
        <p:spPr bwMode="auto">
          <a:xfrm>
            <a:off x="7483475" y="6515100"/>
            <a:ext cx="6350" cy="396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68" name="Rectangle 479"/>
          <p:cNvSpPr>
            <a:spLocks noChangeArrowheads="1"/>
          </p:cNvSpPr>
          <p:nvPr/>
        </p:nvSpPr>
        <p:spPr bwMode="auto">
          <a:xfrm>
            <a:off x="7483475" y="6515100"/>
            <a:ext cx="22225" cy="396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69" name="Line 480"/>
          <p:cNvSpPr>
            <a:spLocks noChangeShapeType="1"/>
          </p:cNvSpPr>
          <p:nvPr/>
        </p:nvSpPr>
        <p:spPr bwMode="auto">
          <a:xfrm>
            <a:off x="8702675" y="4886325"/>
            <a:ext cx="6350" cy="3492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70" name="Rectangle 481"/>
          <p:cNvSpPr>
            <a:spLocks noChangeArrowheads="1"/>
          </p:cNvSpPr>
          <p:nvPr/>
        </p:nvSpPr>
        <p:spPr bwMode="auto">
          <a:xfrm>
            <a:off x="8702675" y="4886325"/>
            <a:ext cx="22225" cy="3492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71" name="Line 482"/>
          <p:cNvSpPr>
            <a:spLocks noChangeShapeType="1"/>
          </p:cNvSpPr>
          <p:nvPr/>
        </p:nvSpPr>
        <p:spPr bwMode="auto">
          <a:xfrm>
            <a:off x="8702675" y="4937125"/>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72" name="Rectangle 483"/>
          <p:cNvSpPr>
            <a:spLocks noChangeArrowheads="1"/>
          </p:cNvSpPr>
          <p:nvPr/>
        </p:nvSpPr>
        <p:spPr bwMode="auto">
          <a:xfrm>
            <a:off x="8702675" y="493712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73" name="Line 484"/>
          <p:cNvSpPr>
            <a:spLocks noChangeShapeType="1"/>
          </p:cNvSpPr>
          <p:nvPr/>
        </p:nvSpPr>
        <p:spPr bwMode="auto">
          <a:xfrm>
            <a:off x="8702675" y="5011738"/>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74" name="Rectangle 485"/>
          <p:cNvSpPr>
            <a:spLocks noChangeArrowheads="1"/>
          </p:cNvSpPr>
          <p:nvPr/>
        </p:nvSpPr>
        <p:spPr bwMode="auto">
          <a:xfrm>
            <a:off x="8702675" y="5011738"/>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75" name="Line 486"/>
          <p:cNvSpPr>
            <a:spLocks noChangeShapeType="1"/>
          </p:cNvSpPr>
          <p:nvPr/>
        </p:nvSpPr>
        <p:spPr bwMode="auto">
          <a:xfrm>
            <a:off x="8702675" y="5086350"/>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76" name="Rectangle 487"/>
          <p:cNvSpPr>
            <a:spLocks noChangeArrowheads="1"/>
          </p:cNvSpPr>
          <p:nvPr/>
        </p:nvSpPr>
        <p:spPr bwMode="auto">
          <a:xfrm>
            <a:off x="8702675" y="5086350"/>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77" name="Line 488"/>
          <p:cNvSpPr>
            <a:spLocks noChangeShapeType="1"/>
          </p:cNvSpPr>
          <p:nvPr/>
        </p:nvSpPr>
        <p:spPr bwMode="auto">
          <a:xfrm>
            <a:off x="8702675" y="5160963"/>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78" name="Rectangle 489"/>
          <p:cNvSpPr>
            <a:spLocks noChangeArrowheads="1"/>
          </p:cNvSpPr>
          <p:nvPr/>
        </p:nvSpPr>
        <p:spPr bwMode="auto">
          <a:xfrm>
            <a:off x="8702675" y="5160963"/>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79" name="Line 490"/>
          <p:cNvSpPr>
            <a:spLocks noChangeShapeType="1"/>
          </p:cNvSpPr>
          <p:nvPr/>
        </p:nvSpPr>
        <p:spPr bwMode="auto">
          <a:xfrm>
            <a:off x="8702675" y="5240338"/>
            <a:ext cx="6350" cy="52387"/>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80" name="Rectangle 491"/>
          <p:cNvSpPr>
            <a:spLocks noChangeArrowheads="1"/>
          </p:cNvSpPr>
          <p:nvPr/>
        </p:nvSpPr>
        <p:spPr bwMode="auto">
          <a:xfrm>
            <a:off x="8702675" y="5240338"/>
            <a:ext cx="22225" cy="52387"/>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81" name="Line 492"/>
          <p:cNvSpPr>
            <a:spLocks noChangeShapeType="1"/>
          </p:cNvSpPr>
          <p:nvPr/>
        </p:nvSpPr>
        <p:spPr bwMode="auto">
          <a:xfrm>
            <a:off x="8702675" y="5314950"/>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82" name="Rectangle 493"/>
          <p:cNvSpPr>
            <a:spLocks noChangeArrowheads="1"/>
          </p:cNvSpPr>
          <p:nvPr/>
        </p:nvSpPr>
        <p:spPr bwMode="auto">
          <a:xfrm>
            <a:off x="8702675" y="5314950"/>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83" name="Line 494"/>
          <p:cNvSpPr>
            <a:spLocks noChangeShapeType="1"/>
          </p:cNvSpPr>
          <p:nvPr/>
        </p:nvSpPr>
        <p:spPr bwMode="auto">
          <a:xfrm>
            <a:off x="8702675" y="5389563"/>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84" name="Rectangle 495"/>
          <p:cNvSpPr>
            <a:spLocks noChangeArrowheads="1"/>
          </p:cNvSpPr>
          <p:nvPr/>
        </p:nvSpPr>
        <p:spPr bwMode="auto">
          <a:xfrm>
            <a:off x="8702675" y="5389563"/>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85" name="Line 496"/>
          <p:cNvSpPr>
            <a:spLocks noChangeShapeType="1"/>
          </p:cNvSpPr>
          <p:nvPr/>
        </p:nvSpPr>
        <p:spPr bwMode="auto">
          <a:xfrm>
            <a:off x="8702675" y="5464175"/>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86" name="Rectangle 497"/>
          <p:cNvSpPr>
            <a:spLocks noChangeArrowheads="1"/>
          </p:cNvSpPr>
          <p:nvPr/>
        </p:nvSpPr>
        <p:spPr bwMode="auto">
          <a:xfrm>
            <a:off x="8702675" y="546417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87" name="Line 498"/>
          <p:cNvSpPr>
            <a:spLocks noChangeShapeType="1"/>
          </p:cNvSpPr>
          <p:nvPr/>
        </p:nvSpPr>
        <p:spPr bwMode="auto">
          <a:xfrm>
            <a:off x="8702675" y="5537200"/>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88" name="Rectangle 499"/>
          <p:cNvSpPr>
            <a:spLocks noChangeArrowheads="1"/>
          </p:cNvSpPr>
          <p:nvPr/>
        </p:nvSpPr>
        <p:spPr bwMode="auto">
          <a:xfrm>
            <a:off x="8702675" y="5537200"/>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89" name="Line 500"/>
          <p:cNvSpPr>
            <a:spLocks noChangeShapeType="1"/>
          </p:cNvSpPr>
          <p:nvPr/>
        </p:nvSpPr>
        <p:spPr bwMode="auto">
          <a:xfrm>
            <a:off x="8702675" y="5611813"/>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90" name="Rectangle 501"/>
          <p:cNvSpPr>
            <a:spLocks noChangeArrowheads="1"/>
          </p:cNvSpPr>
          <p:nvPr/>
        </p:nvSpPr>
        <p:spPr bwMode="auto">
          <a:xfrm>
            <a:off x="8702675" y="5611813"/>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91" name="Line 502"/>
          <p:cNvSpPr>
            <a:spLocks noChangeShapeType="1"/>
          </p:cNvSpPr>
          <p:nvPr/>
        </p:nvSpPr>
        <p:spPr bwMode="auto">
          <a:xfrm>
            <a:off x="8702675" y="5686425"/>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92" name="Rectangle 503"/>
          <p:cNvSpPr>
            <a:spLocks noChangeArrowheads="1"/>
          </p:cNvSpPr>
          <p:nvPr/>
        </p:nvSpPr>
        <p:spPr bwMode="auto">
          <a:xfrm>
            <a:off x="8702675" y="568642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93" name="Line 504"/>
          <p:cNvSpPr>
            <a:spLocks noChangeShapeType="1"/>
          </p:cNvSpPr>
          <p:nvPr/>
        </p:nvSpPr>
        <p:spPr bwMode="auto">
          <a:xfrm>
            <a:off x="8702675" y="5765800"/>
            <a:ext cx="6350" cy="523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94" name="Rectangle 505"/>
          <p:cNvSpPr>
            <a:spLocks noChangeArrowheads="1"/>
          </p:cNvSpPr>
          <p:nvPr/>
        </p:nvSpPr>
        <p:spPr bwMode="auto">
          <a:xfrm>
            <a:off x="8702675" y="5765800"/>
            <a:ext cx="22225" cy="523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95" name="Line 506"/>
          <p:cNvSpPr>
            <a:spLocks noChangeShapeType="1"/>
          </p:cNvSpPr>
          <p:nvPr/>
        </p:nvSpPr>
        <p:spPr bwMode="auto">
          <a:xfrm>
            <a:off x="8702675" y="5840413"/>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96" name="Rectangle 507"/>
          <p:cNvSpPr>
            <a:spLocks noChangeArrowheads="1"/>
          </p:cNvSpPr>
          <p:nvPr/>
        </p:nvSpPr>
        <p:spPr bwMode="auto">
          <a:xfrm>
            <a:off x="8702675" y="5840413"/>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97" name="Line 508"/>
          <p:cNvSpPr>
            <a:spLocks noChangeShapeType="1"/>
          </p:cNvSpPr>
          <p:nvPr/>
        </p:nvSpPr>
        <p:spPr bwMode="auto">
          <a:xfrm>
            <a:off x="8702675" y="5915025"/>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398" name="Rectangle 509"/>
          <p:cNvSpPr>
            <a:spLocks noChangeArrowheads="1"/>
          </p:cNvSpPr>
          <p:nvPr/>
        </p:nvSpPr>
        <p:spPr bwMode="auto">
          <a:xfrm>
            <a:off x="8702675" y="591502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399" name="Line 510"/>
          <p:cNvSpPr>
            <a:spLocks noChangeShapeType="1"/>
          </p:cNvSpPr>
          <p:nvPr/>
        </p:nvSpPr>
        <p:spPr bwMode="auto">
          <a:xfrm>
            <a:off x="8702675" y="5989638"/>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00" name="Rectangle 511"/>
          <p:cNvSpPr>
            <a:spLocks noChangeArrowheads="1"/>
          </p:cNvSpPr>
          <p:nvPr/>
        </p:nvSpPr>
        <p:spPr bwMode="auto">
          <a:xfrm>
            <a:off x="8702675" y="5989638"/>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01" name="Line 512"/>
          <p:cNvSpPr>
            <a:spLocks noChangeShapeType="1"/>
          </p:cNvSpPr>
          <p:nvPr/>
        </p:nvSpPr>
        <p:spPr bwMode="auto">
          <a:xfrm>
            <a:off x="8702675" y="6064250"/>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02" name="Rectangle 513"/>
          <p:cNvSpPr>
            <a:spLocks noChangeArrowheads="1"/>
          </p:cNvSpPr>
          <p:nvPr/>
        </p:nvSpPr>
        <p:spPr bwMode="auto">
          <a:xfrm>
            <a:off x="8702675" y="6064250"/>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03" name="Line 514"/>
          <p:cNvSpPr>
            <a:spLocks noChangeShapeType="1"/>
          </p:cNvSpPr>
          <p:nvPr/>
        </p:nvSpPr>
        <p:spPr bwMode="auto">
          <a:xfrm>
            <a:off x="8702675" y="6137275"/>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04" name="Rectangle 515"/>
          <p:cNvSpPr>
            <a:spLocks noChangeArrowheads="1"/>
          </p:cNvSpPr>
          <p:nvPr/>
        </p:nvSpPr>
        <p:spPr bwMode="auto">
          <a:xfrm>
            <a:off x="8702675" y="613727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05" name="Line 516"/>
          <p:cNvSpPr>
            <a:spLocks noChangeShapeType="1"/>
          </p:cNvSpPr>
          <p:nvPr/>
        </p:nvSpPr>
        <p:spPr bwMode="auto">
          <a:xfrm>
            <a:off x="8702675" y="6211888"/>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06" name="Rectangle 517"/>
          <p:cNvSpPr>
            <a:spLocks noChangeArrowheads="1"/>
          </p:cNvSpPr>
          <p:nvPr/>
        </p:nvSpPr>
        <p:spPr bwMode="auto">
          <a:xfrm>
            <a:off x="8702675" y="6211888"/>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07" name="Line 518"/>
          <p:cNvSpPr>
            <a:spLocks noChangeShapeType="1"/>
          </p:cNvSpPr>
          <p:nvPr/>
        </p:nvSpPr>
        <p:spPr bwMode="auto">
          <a:xfrm>
            <a:off x="8702675" y="6292850"/>
            <a:ext cx="6350" cy="5080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08" name="Rectangle 519"/>
          <p:cNvSpPr>
            <a:spLocks noChangeArrowheads="1"/>
          </p:cNvSpPr>
          <p:nvPr/>
        </p:nvSpPr>
        <p:spPr bwMode="auto">
          <a:xfrm>
            <a:off x="8702675" y="6292850"/>
            <a:ext cx="22225" cy="508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09" name="Line 520"/>
          <p:cNvSpPr>
            <a:spLocks noChangeShapeType="1"/>
          </p:cNvSpPr>
          <p:nvPr/>
        </p:nvSpPr>
        <p:spPr bwMode="auto">
          <a:xfrm>
            <a:off x="8702675" y="6365875"/>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10" name="Rectangle 521"/>
          <p:cNvSpPr>
            <a:spLocks noChangeArrowheads="1"/>
          </p:cNvSpPr>
          <p:nvPr/>
        </p:nvSpPr>
        <p:spPr bwMode="auto">
          <a:xfrm>
            <a:off x="8702675" y="6365875"/>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11" name="Line 522"/>
          <p:cNvSpPr>
            <a:spLocks noChangeShapeType="1"/>
          </p:cNvSpPr>
          <p:nvPr/>
        </p:nvSpPr>
        <p:spPr bwMode="auto">
          <a:xfrm>
            <a:off x="8702675" y="6440488"/>
            <a:ext cx="6350" cy="5715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12" name="Rectangle 523"/>
          <p:cNvSpPr>
            <a:spLocks noChangeArrowheads="1"/>
          </p:cNvSpPr>
          <p:nvPr/>
        </p:nvSpPr>
        <p:spPr bwMode="auto">
          <a:xfrm>
            <a:off x="8702675" y="6440488"/>
            <a:ext cx="22225" cy="5715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13" name="Line 524"/>
          <p:cNvSpPr>
            <a:spLocks noChangeShapeType="1"/>
          </p:cNvSpPr>
          <p:nvPr/>
        </p:nvSpPr>
        <p:spPr bwMode="auto">
          <a:xfrm>
            <a:off x="8702675" y="6515100"/>
            <a:ext cx="6350" cy="396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12414" name="Rectangle 525"/>
          <p:cNvSpPr>
            <a:spLocks noChangeArrowheads="1"/>
          </p:cNvSpPr>
          <p:nvPr/>
        </p:nvSpPr>
        <p:spPr bwMode="auto">
          <a:xfrm>
            <a:off x="8702675" y="6515100"/>
            <a:ext cx="22225" cy="396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15" name="Rectangle 526"/>
          <p:cNvSpPr>
            <a:spLocks noChangeArrowheads="1"/>
          </p:cNvSpPr>
          <p:nvPr/>
        </p:nvSpPr>
        <p:spPr bwMode="auto">
          <a:xfrm>
            <a:off x="9913938" y="2178050"/>
            <a:ext cx="38100" cy="4405313"/>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16" name="Rectangle 527"/>
          <p:cNvSpPr>
            <a:spLocks noChangeArrowheads="1"/>
          </p:cNvSpPr>
          <p:nvPr/>
        </p:nvSpPr>
        <p:spPr bwMode="auto">
          <a:xfrm>
            <a:off x="952500" y="2635250"/>
            <a:ext cx="38100" cy="3948113"/>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17" name="Rectangle 528"/>
          <p:cNvSpPr>
            <a:spLocks noChangeArrowheads="1"/>
          </p:cNvSpPr>
          <p:nvPr/>
        </p:nvSpPr>
        <p:spPr bwMode="auto">
          <a:xfrm>
            <a:off x="3856038" y="2136775"/>
            <a:ext cx="6096000" cy="4127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18" name="Rectangle 529"/>
          <p:cNvSpPr>
            <a:spLocks noChangeArrowheads="1"/>
          </p:cNvSpPr>
          <p:nvPr/>
        </p:nvSpPr>
        <p:spPr bwMode="auto">
          <a:xfrm>
            <a:off x="990600" y="2635250"/>
            <a:ext cx="8961438" cy="396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19" name="Rectangle 530"/>
          <p:cNvSpPr>
            <a:spLocks noChangeArrowheads="1"/>
          </p:cNvSpPr>
          <p:nvPr/>
        </p:nvSpPr>
        <p:spPr bwMode="auto">
          <a:xfrm>
            <a:off x="3856038" y="3378200"/>
            <a:ext cx="6096000" cy="3333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20" name="Rectangle 531"/>
          <p:cNvSpPr>
            <a:spLocks noChangeArrowheads="1"/>
          </p:cNvSpPr>
          <p:nvPr/>
        </p:nvSpPr>
        <p:spPr bwMode="auto">
          <a:xfrm>
            <a:off x="3856038" y="4840288"/>
            <a:ext cx="6096000" cy="39687"/>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21" name="Rectangle 532"/>
          <p:cNvSpPr>
            <a:spLocks noChangeArrowheads="1"/>
          </p:cNvSpPr>
          <p:nvPr/>
        </p:nvSpPr>
        <p:spPr bwMode="auto">
          <a:xfrm>
            <a:off x="990600" y="6550025"/>
            <a:ext cx="8961438" cy="3333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4" rIns="91429" bIns="45714"/>
          <a:lstStyle/>
          <a:p>
            <a:pPr algn="r">
              <a:spcBef>
                <a:spcPct val="20000"/>
              </a:spcBef>
            </a:pPr>
            <a:endParaRPr lang="th-TH"/>
          </a:p>
        </p:txBody>
      </p:sp>
      <p:sp>
        <p:nvSpPr>
          <p:cNvPr id="12422" name="Rectangle 533"/>
          <p:cNvSpPr>
            <a:spLocks noChangeArrowheads="1"/>
          </p:cNvSpPr>
          <p:nvPr/>
        </p:nvSpPr>
        <p:spPr bwMode="auto">
          <a:xfrm>
            <a:off x="182563" y="234950"/>
            <a:ext cx="7445375" cy="566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lIns="109708" tIns="54854" rIns="109708" bIns="54854">
            <a:spAutoFit/>
          </a:bodyPr>
          <a:lstStyle/>
          <a:p>
            <a:pPr algn="ctr" defTabSz="1101725"/>
            <a:r>
              <a:rPr lang="en-GB" sz="3000">
                <a:solidFill>
                  <a:srgbClr val="FFFFFF"/>
                </a:solidFill>
              </a:rPr>
              <a:t> </a:t>
            </a:r>
            <a:r>
              <a:rPr lang="en-GB" sz="3000">
                <a:solidFill>
                  <a:srgbClr val="FFFFFF"/>
                </a:solidFill>
                <a:latin typeface="Arial" pitchFamily="34" charset="0"/>
              </a:rPr>
              <a:t>Products &amp; Component  Risk Factors</a:t>
            </a:r>
            <a:endParaRPr lang="en-US" sz="3000">
              <a:solidFill>
                <a:srgbClr val="FFFFFF"/>
              </a:solidFill>
              <a:latin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55CA75B3-17DA-4B00-A995-25D8705BCCD6}" type="slidenum">
              <a:rPr lang="en-US" sz="1700" b="0">
                <a:solidFill>
                  <a:srgbClr val="8CB6D2"/>
                </a:solidFill>
                <a:latin typeface="+mn-lt"/>
              </a:rPr>
              <a:pPr algn="r" defTabSz="1101725">
                <a:defRPr/>
              </a:pPr>
              <a:t>11</a:t>
            </a:fld>
            <a:endParaRPr lang="en-US" sz="1700" b="0">
              <a:solidFill>
                <a:srgbClr val="8CB6D2"/>
              </a:solidFill>
              <a:latin typeface="+mn-lt"/>
            </a:endParaRPr>
          </a:p>
        </p:txBody>
      </p:sp>
      <p:sp>
        <p:nvSpPr>
          <p:cNvPr id="13315" name="Rectangle 2"/>
          <p:cNvSpPr>
            <a:spLocks noGrp="1" noChangeArrowheads="1"/>
          </p:cNvSpPr>
          <p:nvPr>
            <p:ph type="body" idx="1"/>
          </p:nvPr>
        </p:nvSpPr>
        <p:spPr>
          <a:xfrm>
            <a:off x="792163" y="1646238"/>
            <a:ext cx="9990137" cy="4994275"/>
          </a:xfrm>
        </p:spPr>
        <p:txBody>
          <a:bodyPr/>
          <a:lstStyle/>
          <a:p>
            <a:pPr eaLnBrk="1" hangingPunct="1"/>
            <a:r>
              <a:rPr lang="en-GB" smtClean="0"/>
              <a:t>Value at Risk</a:t>
            </a:r>
          </a:p>
          <a:p>
            <a:pPr eaLnBrk="1" hangingPunct="1"/>
            <a:r>
              <a:rPr lang="en-GB" smtClean="0"/>
              <a:t>Notional limits</a:t>
            </a:r>
          </a:p>
          <a:p>
            <a:pPr eaLnBrk="1" hangingPunct="1"/>
            <a:r>
              <a:rPr lang="en-GB" smtClean="0"/>
              <a:t>Risk factor sensitivity limits</a:t>
            </a:r>
          </a:p>
          <a:p>
            <a:pPr eaLnBrk="1" hangingPunct="1"/>
            <a:r>
              <a:rPr lang="en-GB" smtClean="0"/>
              <a:t>Stress testing</a:t>
            </a:r>
          </a:p>
          <a:p>
            <a:pPr eaLnBrk="1" hangingPunct="1"/>
            <a:r>
              <a:rPr lang="en-GB" smtClean="0"/>
              <a:t>Loss triggers</a:t>
            </a:r>
          </a:p>
          <a:p>
            <a:pPr eaLnBrk="1" hangingPunct="1"/>
            <a:r>
              <a:rPr lang="en-GB" smtClean="0"/>
              <a:t>Permitted product list</a:t>
            </a:r>
          </a:p>
          <a:p>
            <a:pPr eaLnBrk="1" hangingPunct="1"/>
            <a:endParaRPr lang="en-US" i="1" smtClean="0">
              <a:solidFill>
                <a:srgbClr val="009900"/>
              </a:solidFill>
            </a:endParaRPr>
          </a:p>
        </p:txBody>
      </p:sp>
      <p:sp>
        <p:nvSpPr>
          <p:cNvPr id="13316" name="Rectangle 3"/>
          <p:cNvSpPr>
            <a:spLocks noGrp="1" noChangeArrowheads="1"/>
          </p:cNvSpPr>
          <p:nvPr>
            <p:ph type="title"/>
          </p:nvPr>
        </p:nvSpPr>
        <p:spPr/>
        <p:txBody>
          <a:bodyPr/>
          <a:lstStyle/>
          <a:p>
            <a:pPr eaLnBrk="1" hangingPunct="1"/>
            <a:r>
              <a:rPr lang="en-US" smtClean="0"/>
              <a:t>Measuring &amp; Managing Price Risk?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CDEE20E2-8CE8-4A90-A261-085145B2FBDD}" type="slidenum">
              <a:rPr lang="en-US" sz="1700" b="0">
                <a:solidFill>
                  <a:srgbClr val="8CB6D2"/>
                </a:solidFill>
                <a:latin typeface="+mn-lt"/>
              </a:rPr>
              <a:pPr algn="r" defTabSz="1101725">
                <a:defRPr/>
              </a:pPr>
              <a:t>12</a:t>
            </a:fld>
            <a:endParaRPr lang="en-US" sz="1700" b="0">
              <a:solidFill>
                <a:srgbClr val="8CB6D2"/>
              </a:solidFill>
              <a:latin typeface="+mn-lt"/>
            </a:endParaRPr>
          </a:p>
        </p:txBody>
      </p:sp>
      <p:sp>
        <p:nvSpPr>
          <p:cNvPr id="14339" name="Rectangle 2"/>
          <p:cNvSpPr>
            <a:spLocks noGrp="1" noChangeArrowheads="1"/>
          </p:cNvSpPr>
          <p:nvPr>
            <p:ph type="body" idx="1"/>
          </p:nvPr>
        </p:nvSpPr>
        <p:spPr>
          <a:xfrm>
            <a:off x="549275" y="1920875"/>
            <a:ext cx="9966325" cy="5429250"/>
          </a:xfrm>
        </p:spPr>
        <p:txBody>
          <a:bodyPr/>
          <a:lstStyle/>
          <a:p>
            <a:pPr eaLnBrk="1" hangingPunct="1"/>
            <a:r>
              <a:rPr lang="en-US" smtClean="0"/>
              <a:t>Permitted Instruments</a:t>
            </a:r>
          </a:p>
          <a:p>
            <a:pPr eaLnBrk="1" hangingPunct="1"/>
            <a:r>
              <a:rPr lang="en-US" smtClean="0"/>
              <a:t>Permitted Currency and Tenors</a:t>
            </a:r>
          </a:p>
          <a:p>
            <a:pPr eaLnBrk="1" hangingPunct="1"/>
            <a:r>
              <a:rPr lang="en-US" smtClean="0"/>
              <a:t>Currency Limits</a:t>
            </a:r>
          </a:p>
          <a:p>
            <a:pPr eaLnBrk="1" hangingPunct="1"/>
            <a:r>
              <a:rPr lang="en-US" smtClean="0"/>
              <a:t>Concentration limit for fixed income securities</a:t>
            </a:r>
          </a:p>
          <a:p>
            <a:pPr eaLnBrk="1" hangingPunct="1"/>
            <a:r>
              <a:rPr lang="en-US" smtClean="0"/>
              <a:t>Etc.</a:t>
            </a:r>
          </a:p>
        </p:txBody>
      </p:sp>
      <p:sp>
        <p:nvSpPr>
          <p:cNvPr id="14340" name="Rectangle 3"/>
          <p:cNvSpPr>
            <a:spLocks noGrp="1" noChangeArrowheads="1"/>
          </p:cNvSpPr>
          <p:nvPr>
            <p:ph type="title"/>
          </p:nvPr>
        </p:nvSpPr>
        <p:spPr/>
        <p:txBody>
          <a:bodyPr/>
          <a:lstStyle/>
          <a:p>
            <a:pPr eaLnBrk="1" hangingPunct="1"/>
            <a:r>
              <a:rPr lang="en-GB" smtClean="0"/>
              <a:t>Aggregate Control Limits</a:t>
            </a:r>
            <a:endParaRPr lang="en-US"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109C7C01-456E-4255-837B-6B2F8BE47337}" type="slidenum">
              <a:rPr lang="en-US" sz="1700" b="0">
                <a:solidFill>
                  <a:srgbClr val="8CB6D2"/>
                </a:solidFill>
                <a:latin typeface="+mn-lt"/>
              </a:rPr>
              <a:pPr algn="r" defTabSz="1101725">
                <a:defRPr/>
              </a:pPr>
              <a:t>13</a:t>
            </a:fld>
            <a:endParaRPr lang="en-US" sz="1700" b="0">
              <a:solidFill>
                <a:srgbClr val="8CB6D2"/>
              </a:solidFill>
              <a:latin typeface="+mn-lt"/>
            </a:endParaRPr>
          </a:p>
        </p:txBody>
      </p:sp>
      <p:sp>
        <p:nvSpPr>
          <p:cNvPr id="15363" name="Rectangle 2"/>
          <p:cNvSpPr>
            <a:spLocks noGrp="1" noChangeArrowheads="1"/>
          </p:cNvSpPr>
          <p:nvPr>
            <p:ph type="body" idx="1"/>
          </p:nvPr>
        </p:nvSpPr>
        <p:spPr/>
        <p:txBody>
          <a:bodyPr/>
          <a:lstStyle/>
          <a:p>
            <a:pPr eaLnBrk="1" hangingPunct="1"/>
            <a:r>
              <a:rPr lang="en-US" smtClean="0"/>
              <a:t>Robust and consistent methodology</a:t>
            </a:r>
          </a:p>
          <a:p>
            <a:pPr eaLnBrk="1" hangingPunct="1"/>
            <a:r>
              <a:rPr lang="en-US" smtClean="0"/>
              <a:t>Across all risks and all portfolios</a:t>
            </a:r>
          </a:p>
          <a:p>
            <a:pPr eaLnBrk="1" hangingPunct="1"/>
            <a:r>
              <a:rPr lang="en-US" smtClean="0"/>
              <a:t>Daily full measurement</a:t>
            </a:r>
          </a:p>
          <a:p>
            <a:pPr eaLnBrk="1" hangingPunct="1"/>
            <a:r>
              <a:rPr lang="en-GB" i="1" smtClean="0">
                <a:solidFill>
                  <a:srgbClr val="009900"/>
                </a:solidFill>
              </a:rPr>
              <a:t>GM Risk Reports</a:t>
            </a:r>
            <a:endParaRPr lang="en-US" smtClean="0"/>
          </a:p>
          <a:p>
            <a:pPr eaLnBrk="1" hangingPunct="1"/>
            <a:endParaRPr lang="en-US" smtClean="0"/>
          </a:p>
          <a:p>
            <a:pPr eaLnBrk="1" hangingPunct="1"/>
            <a:endParaRPr lang="en-US" smtClean="0"/>
          </a:p>
        </p:txBody>
      </p:sp>
      <p:sp>
        <p:nvSpPr>
          <p:cNvPr id="15364" name="Rectangle 3"/>
          <p:cNvSpPr>
            <a:spLocks noGrp="1" noChangeArrowheads="1"/>
          </p:cNvSpPr>
          <p:nvPr>
            <p:ph type="title"/>
          </p:nvPr>
        </p:nvSpPr>
        <p:spPr/>
        <p:txBody>
          <a:bodyPr/>
          <a:lstStyle/>
          <a:p>
            <a:pPr eaLnBrk="1" hangingPunct="1"/>
            <a:r>
              <a:rPr lang="en-US" smtClean="0"/>
              <a:t>Risk Measurement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00F64785-C33D-498F-BB98-8BE7200D82BC}" type="slidenum">
              <a:rPr lang="en-US" sz="1700" b="0">
                <a:solidFill>
                  <a:srgbClr val="8CB6D2"/>
                </a:solidFill>
                <a:latin typeface="+mn-lt"/>
              </a:rPr>
              <a:pPr algn="r" defTabSz="1101725">
                <a:defRPr/>
              </a:pPr>
              <a:t>14</a:t>
            </a:fld>
            <a:endParaRPr lang="en-US" sz="1700" b="0">
              <a:solidFill>
                <a:srgbClr val="8CB6D2"/>
              </a:solidFill>
              <a:latin typeface="+mn-lt"/>
            </a:endParaRPr>
          </a:p>
        </p:txBody>
      </p:sp>
      <p:sp>
        <p:nvSpPr>
          <p:cNvPr id="16387" name="Rectangle 2"/>
          <p:cNvSpPr>
            <a:spLocks noGrp="1" noChangeArrowheads="1"/>
          </p:cNvSpPr>
          <p:nvPr>
            <p:ph type="body" idx="1"/>
          </p:nvPr>
        </p:nvSpPr>
        <p:spPr/>
        <p:txBody>
          <a:bodyPr/>
          <a:lstStyle/>
          <a:p>
            <a:pPr eaLnBrk="1" hangingPunct="1"/>
            <a:r>
              <a:rPr lang="en-US" smtClean="0"/>
              <a:t>Independent of those taking risks</a:t>
            </a:r>
          </a:p>
          <a:p>
            <a:pPr eaLnBrk="1" hangingPunct="1"/>
            <a:endParaRPr lang="en-US" sz="800" smtClean="0"/>
          </a:p>
          <a:p>
            <a:pPr eaLnBrk="1" hangingPunct="1"/>
            <a:r>
              <a:rPr lang="en-US" smtClean="0"/>
              <a:t>Clear, concise, timely and accurate reporting</a:t>
            </a:r>
          </a:p>
          <a:p>
            <a:pPr eaLnBrk="1" hangingPunct="1"/>
            <a:endParaRPr lang="en-US" sz="800" smtClean="0"/>
          </a:p>
          <a:p>
            <a:pPr eaLnBrk="1" hangingPunct="1"/>
            <a:r>
              <a:rPr lang="en-US" smtClean="0"/>
              <a:t>Subject to periodic independent check (Internal Audit)</a:t>
            </a:r>
          </a:p>
          <a:p>
            <a:pPr eaLnBrk="1" hangingPunct="1"/>
            <a:endParaRPr lang="en-US" sz="800" smtClean="0"/>
          </a:p>
          <a:p>
            <a:pPr eaLnBrk="1" hangingPunct="1"/>
            <a:r>
              <a:rPr lang="en-US" smtClean="0"/>
              <a:t>Market risk limits tied to risk appetite established and the market</a:t>
            </a:r>
          </a:p>
          <a:p>
            <a:pPr eaLnBrk="1" hangingPunct="1"/>
            <a:endParaRPr lang="en-US" sz="800" smtClean="0"/>
          </a:p>
          <a:p>
            <a:pPr eaLnBrk="1" hangingPunct="1"/>
            <a:r>
              <a:rPr lang="en-US" smtClean="0"/>
              <a:t>Stress Testing to assess impact of changes in market / liquidity conditions</a:t>
            </a:r>
          </a:p>
          <a:p>
            <a:pPr eaLnBrk="1" hangingPunct="1"/>
            <a:endParaRPr lang="en-US" smtClean="0"/>
          </a:p>
        </p:txBody>
      </p:sp>
      <p:sp>
        <p:nvSpPr>
          <p:cNvPr id="16388" name="Rectangle 3"/>
          <p:cNvSpPr>
            <a:spLocks noGrp="1" noChangeArrowheads="1"/>
          </p:cNvSpPr>
          <p:nvPr>
            <p:ph type="title"/>
          </p:nvPr>
        </p:nvSpPr>
        <p:spPr/>
        <p:txBody>
          <a:bodyPr/>
          <a:lstStyle/>
          <a:p>
            <a:pPr eaLnBrk="1" hangingPunct="1"/>
            <a:r>
              <a:rPr lang="en-US" smtClean="0"/>
              <a:t>Risk Monitoring</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CE4E4625-BC70-4973-B37B-05F80C0A4325}" type="slidenum">
              <a:rPr lang="en-US" sz="1700" b="0">
                <a:solidFill>
                  <a:srgbClr val="8CB6D2"/>
                </a:solidFill>
                <a:latin typeface="+mn-lt"/>
              </a:rPr>
              <a:pPr algn="r" defTabSz="1101725">
                <a:defRPr/>
              </a:pPr>
              <a:t>15</a:t>
            </a:fld>
            <a:endParaRPr lang="en-US" sz="1700" b="0">
              <a:solidFill>
                <a:srgbClr val="8CB6D2"/>
              </a:solidFill>
              <a:latin typeface="+mn-lt"/>
            </a:endParaRPr>
          </a:p>
        </p:txBody>
      </p:sp>
      <p:sp>
        <p:nvSpPr>
          <p:cNvPr id="17411" name="Rectangle 2"/>
          <p:cNvSpPr>
            <a:spLocks noGrp="1" noChangeArrowheads="1"/>
          </p:cNvSpPr>
          <p:nvPr>
            <p:ph type="body" idx="1"/>
          </p:nvPr>
        </p:nvSpPr>
        <p:spPr/>
        <p:txBody>
          <a:bodyPr/>
          <a:lstStyle/>
          <a:p>
            <a:pPr eaLnBrk="1" hangingPunct="1"/>
            <a:r>
              <a:rPr lang="en-US" smtClean="0"/>
              <a:t>Risk Appetite – Limits based around VaR and the Greeks</a:t>
            </a:r>
          </a:p>
          <a:p>
            <a:pPr eaLnBrk="1" hangingPunct="1"/>
            <a:r>
              <a:rPr lang="en-US" smtClean="0"/>
              <a:t>Stop-Loss triggers </a:t>
            </a:r>
          </a:p>
          <a:p>
            <a:pPr eaLnBrk="1" hangingPunct="1"/>
            <a:r>
              <a:rPr lang="en-US" smtClean="0"/>
              <a:t>Communication to Senior Management</a:t>
            </a:r>
          </a:p>
          <a:p>
            <a:pPr eaLnBrk="1" hangingPunct="1"/>
            <a:endParaRPr lang="en-US" smtClean="0"/>
          </a:p>
        </p:txBody>
      </p:sp>
      <p:sp>
        <p:nvSpPr>
          <p:cNvPr id="17412" name="Rectangle 3"/>
          <p:cNvSpPr>
            <a:spLocks noGrp="1" noChangeArrowheads="1"/>
          </p:cNvSpPr>
          <p:nvPr>
            <p:ph type="title"/>
          </p:nvPr>
        </p:nvSpPr>
        <p:spPr/>
        <p:txBody>
          <a:bodyPr/>
          <a:lstStyle/>
          <a:p>
            <a:pPr eaLnBrk="1" hangingPunct="1"/>
            <a:r>
              <a:rPr lang="en-US" smtClean="0"/>
              <a:t>Risk Control</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FE79B017-B66F-4A07-B6C5-C5C9E5F3B548}" type="slidenum">
              <a:rPr lang="en-US" sz="1700" b="0">
                <a:solidFill>
                  <a:srgbClr val="8CB6D2"/>
                </a:solidFill>
                <a:latin typeface="+mn-lt"/>
              </a:rPr>
              <a:pPr algn="r" defTabSz="1101725">
                <a:defRPr/>
              </a:pPr>
              <a:t>16</a:t>
            </a:fld>
            <a:endParaRPr lang="en-US" sz="1700" b="0">
              <a:solidFill>
                <a:srgbClr val="8CB6D2"/>
              </a:solidFill>
              <a:latin typeface="+mn-lt"/>
            </a:endParaRPr>
          </a:p>
        </p:txBody>
      </p:sp>
      <p:sp>
        <p:nvSpPr>
          <p:cNvPr id="18435" name="Rectangle 2"/>
          <p:cNvSpPr>
            <a:spLocks noGrp="1" noChangeArrowheads="1"/>
          </p:cNvSpPr>
          <p:nvPr>
            <p:ph type="body" idx="1"/>
          </p:nvPr>
        </p:nvSpPr>
        <p:spPr>
          <a:xfrm>
            <a:off x="304800" y="1263650"/>
            <a:ext cx="10371138" cy="6565900"/>
          </a:xfrm>
        </p:spPr>
        <p:txBody>
          <a:bodyPr/>
          <a:lstStyle/>
          <a:p>
            <a:pPr eaLnBrk="1" hangingPunct="1"/>
            <a:r>
              <a:rPr lang="en-US" smtClean="0"/>
              <a:t>Commercial banks shall establish clear and suitable Mark-to-Market guidelines to determine fair values that reflects actual market value and must mark-to-market the outstanding at the end of every business day based on the following criteria:</a:t>
            </a:r>
          </a:p>
          <a:p>
            <a:pPr lvl="1" eaLnBrk="1" hangingPunct="1"/>
            <a:r>
              <a:rPr lang="en-US" smtClean="0"/>
              <a:t>Commercial banks must comply with Thai Accounting Standards (TAS) or International Accounting Standards (IAS) (if TAS is not applicable).  Commercial banks must use appropriate price or value to currently held position, e.g. in the case where commercial banks invest in any instruments, they shall use the </a:t>
            </a:r>
            <a:r>
              <a:rPr lang="en-US" u="sng" smtClean="0">
                <a:solidFill>
                  <a:srgbClr val="FF0000"/>
                </a:solidFill>
              </a:rPr>
              <a:t>bid price</a:t>
            </a:r>
            <a:r>
              <a:rPr lang="en-US" smtClean="0"/>
              <a:t> in fair valuation process.</a:t>
            </a:r>
          </a:p>
          <a:p>
            <a:pPr lvl="1" eaLnBrk="1" hangingPunct="1"/>
            <a:r>
              <a:rPr lang="en-US" smtClean="0"/>
              <a:t>For Banking Book and Back-to-Back derivatives transactions, where the latter contains no market risk, the Bank of Thailand allows the commercial banks to mark-to-market those derivatives transactions at the end of each month.</a:t>
            </a:r>
          </a:p>
        </p:txBody>
      </p:sp>
      <p:sp>
        <p:nvSpPr>
          <p:cNvPr id="18436" name="Rectangle 3"/>
          <p:cNvSpPr>
            <a:spLocks noGrp="1" noChangeArrowheads="1"/>
          </p:cNvSpPr>
          <p:nvPr>
            <p:ph type="title"/>
          </p:nvPr>
        </p:nvSpPr>
        <p:spPr/>
        <p:txBody>
          <a:bodyPr/>
          <a:lstStyle/>
          <a:p>
            <a:pPr eaLnBrk="1" hangingPunct="1"/>
            <a:r>
              <a:rPr lang="en-US" smtClean="0">
                <a:solidFill>
                  <a:srgbClr val="FFFF00"/>
                </a:solidFill>
              </a:rPr>
              <a:t>Fair Valuation</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1966F100-FC62-4A5A-A47E-70444FFC843E}" type="slidenum">
              <a:rPr lang="en-US" sz="1700" b="0">
                <a:solidFill>
                  <a:srgbClr val="8CB6D2"/>
                </a:solidFill>
                <a:latin typeface="+mn-lt"/>
              </a:rPr>
              <a:pPr algn="r" defTabSz="1101725">
                <a:defRPr/>
              </a:pPr>
              <a:t>17</a:t>
            </a:fld>
            <a:endParaRPr lang="en-US" sz="1700" b="0">
              <a:solidFill>
                <a:srgbClr val="8CB6D2"/>
              </a:solidFill>
              <a:latin typeface="+mn-lt"/>
            </a:endParaRPr>
          </a:p>
        </p:txBody>
      </p:sp>
      <p:sp>
        <p:nvSpPr>
          <p:cNvPr id="19459" name="Rectangle 2"/>
          <p:cNvSpPr>
            <a:spLocks noGrp="1" noChangeArrowheads="1"/>
          </p:cNvSpPr>
          <p:nvPr>
            <p:ph type="body" idx="1"/>
          </p:nvPr>
        </p:nvSpPr>
        <p:spPr>
          <a:xfrm>
            <a:off x="84138" y="1092200"/>
            <a:ext cx="10758487" cy="6823075"/>
          </a:xfrm>
        </p:spPr>
        <p:txBody>
          <a:bodyPr/>
          <a:lstStyle/>
          <a:p>
            <a:pPr eaLnBrk="1" hangingPunct="1"/>
            <a:r>
              <a:rPr lang="en-US" smtClean="0"/>
              <a:t>Commercial banks must comply with the guidelines set forth by IAS39 Financial Instrument: Recognition and Measurement.</a:t>
            </a:r>
          </a:p>
          <a:p>
            <a:pPr eaLnBrk="1" hangingPunct="1"/>
            <a:r>
              <a:rPr lang="en-US" smtClean="0"/>
              <a:t>The current effective standard set reliable guidelines as follows:</a:t>
            </a:r>
          </a:p>
          <a:p>
            <a:pPr lvl="1" eaLnBrk="1" hangingPunct="1"/>
            <a:r>
              <a:rPr lang="en-US" smtClean="0"/>
              <a:t>If available, use the quoted price in an active market to obtain fair value.  This price is considered the most reliable.</a:t>
            </a:r>
          </a:p>
          <a:p>
            <a:pPr lvl="1" eaLnBrk="1" hangingPunct="1"/>
            <a:r>
              <a:rPr lang="en-US" smtClean="0"/>
              <a:t>In absence of active trading in the market, use the following valuation techniques.</a:t>
            </a:r>
          </a:p>
          <a:p>
            <a:pPr lvl="2" eaLnBrk="1" hangingPunct="1"/>
            <a:r>
              <a:rPr lang="en-US" smtClean="0"/>
              <a:t>The latest conducted price between knowledgeable person who is willing to conduct the transaction under normal business purposes as well as able to independently negotiate the price as unrelated party.</a:t>
            </a:r>
          </a:p>
          <a:p>
            <a:pPr lvl="2" eaLnBrk="1" hangingPunct="1"/>
            <a:r>
              <a:rPr lang="en-US" smtClean="0"/>
              <a:t>Fair value of other instruments that are materially similar in nature to the valuing instrument.</a:t>
            </a:r>
          </a:p>
          <a:p>
            <a:pPr lvl="2" eaLnBrk="1" hangingPunct="1"/>
            <a:r>
              <a:rPr lang="en-US" smtClean="0"/>
              <a:t>Discounted cash flow method.</a:t>
            </a:r>
          </a:p>
        </p:txBody>
      </p:sp>
      <p:sp>
        <p:nvSpPr>
          <p:cNvPr id="19460" name="Rectangle 3"/>
          <p:cNvSpPr>
            <a:spLocks noGrp="1" noChangeArrowheads="1"/>
          </p:cNvSpPr>
          <p:nvPr>
            <p:ph type="title"/>
          </p:nvPr>
        </p:nvSpPr>
        <p:spPr/>
        <p:txBody>
          <a:bodyPr/>
          <a:lstStyle/>
          <a:p>
            <a:pPr eaLnBrk="1" hangingPunct="1"/>
            <a:r>
              <a:rPr lang="en-US" smtClean="0">
                <a:solidFill>
                  <a:srgbClr val="FFFF00"/>
                </a:solidFill>
              </a:rPr>
              <a:t>Fair Valuation</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53A7D89D-773C-4CB0-A89A-890DADA522A7}" type="slidenum">
              <a:rPr lang="en-US" sz="1700" b="0">
                <a:solidFill>
                  <a:srgbClr val="8CB6D2"/>
                </a:solidFill>
                <a:latin typeface="+mn-lt"/>
              </a:rPr>
              <a:pPr algn="r" defTabSz="1101725">
                <a:defRPr/>
              </a:pPr>
              <a:t>18</a:t>
            </a:fld>
            <a:endParaRPr lang="en-US" sz="1700" b="0">
              <a:solidFill>
                <a:srgbClr val="8CB6D2"/>
              </a:solidFill>
              <a:latin typeface="+mn-lt"/>
            </a:endParaRPr>
          </a:p>
        </p:txBody>
      </p:sp>
      <p:sp>
        <p:nvSpPr>
          <p:cNvPr id="20483" name="Rectangle 2"/>
          <p:cNvSpPr>
            <a:spLocks noChangeArrowheads="1"/>
          </p:cNvSpPr>
          <p:nvPr/>
        </p:nvSpPr>
        <p:spPr bwMode="auto">
          <a:xfrm>
            <a:off x="555625" y="2360613"/>
            <a:ext cx="2355850" cy="903287"/>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lIns="109708" tIns="54854" rIns="109708" bIns="54854" anchor="ctr"/>
          <a:lstStyle/>
          <a:p>
            <a:pPr algn="ctr" defTabSz="1101725" eaLnBrk="0" hangingPunct="0"/>
            <a:endParaRPr lang="th-TH" sz="2500" b="0">
              <a:solidFill>
                <a:schemeClr val="tx1"/>
              </a:solidFill>
              <a:latin typeface="Times New Roman" pitchFamily="18" charset="0"/>
              <a:cs typeface="Arial" pitchFamily="34" charset="0"/>
            </a:endParaRPr>
          </a:p>
        </p:txBody>
      </p:sp>
      <p:sp>
        <p:nvSpPr>
          <p:cNvPr id="20484" name="Rectangle 3"/>
          <p:cNvSpPr>
            <a:spLocks noChangeArrowheads="1"/>
          </p:cNvSpPr>
          <p:nvPr/>
        </p:nvSpPr>
        <p:spPr bwMode="auto">
          <a:xfrm>
            <a:off x="639763" y="2435225"/>
            <a:ext cx="2278062"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72" tIns="55236" rIns="110472" bIns="55236">
            <a:spAutoFit/>
          </a:bodyPr>
          <a:lstStyle/>
          <a:p>
            <a:pPr defTabSz="1101725" eaLnBrk="0" hangingPunct="0">
              <a:lnSpc>
                <a:spcPct val="80000"/>
              </a:lnSpc>
            </a:pPr>
            <a:r>
              <a:rPr lang="en-US" sz="2500" b="0">
                <a:solidFill>
                  <a:srgbClr val="003399"/>
                </a:solidFill>
                <a:latin typeface="Arial" pitchFamily="34" charset="0"/>
                <a:cs typeface="Arial" pitchFamily="34" charset="0"/>
              </a:rPr>
              <a:t>Business Line</a:t>
            </a:r>
          </a:p>
          <a:p>
            <a:pPr algn="ctr" defTabSz="1101725" eaLnBrk="0" hangingPunct="0">
              <a:lnSpc>
                <a:spcPct val="75000"/>
              </a:lnSpc>
            </a:pPr>
            <a:r>
              <a:rPr lang="en-US" sz="2500" b="0">
                <a:solidFill>
                  <a:srgbClr val="003399"/>
                </a:solidFill>
                <a:latin typeface="Arial" pitchFamily="34" charset="0"/>
                <a:cs typeface="Arial" pitchFamily="34" charset="0"/>
              </a:rPr>
              <a:t>Strategies</a:t>
            </a:r>
          </a:p>
        </p:txBody>
      </p:sp>
      <p:sp>
        <p:nvSpPr>
          <p:cNvPr id="20485" name="Rectangle 4"/>
          <p:cNvSpPr>
            <a:spLocks noChangeArrowheads="1"/>
          </p:cNvSpPr>
          <p:nvPr/>
        </p:nvSpPr>
        <p:spPr bwMode="auto">
          <a:xfrm>
            <a:off x="555625" y="3479800"/>
            <a:ext cx="2355850" cy="1006475"/>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lIns="109708" tIns="54854" rIns="109708" bIns="54854" anchor="ctr"/>
          <a:lstStyle/>
          <a:p>
            <a:pPr algn="ctr" defTabSz="1101725" eaLnBrk="0" hangingPunct="0"/>
            <a:endParaRPr lang="th-TH" sz="2500" b="0">
              <a:solidFill>
                <a:srgbClr val="003399"/>
              </a:solidFill>
              <a:latin typeface="Arial" pitchFamily="34" charset="0"/>
              <a:cs typeface="Arial" pitchFamily="34" charset="0"/>
            </a:endParaRPr>
          </a:p>
        </p:txBody>
      </p:sp>
      <p:sp>
        <p:nvSpPr>
          <p:cNvPr id="20486" name="Rectangle 5"/>
          <p:cNvSpPr>
            <a:spLocks noChangeArrowheads="1"/>
          </p:cNvSpPr>
          <p:nvPr/>
        </p:nvSpPr>
        <p:spPr bwMode="auto">
          <a:xfrm>
            <a:off x="555625" y="4703763"/>
            <a:ext cx="2355850" cy="903287"/>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lIns="91429" tIns="45714" rIns="91429" bIns="45714" anchor="ctr"/>
          <a:lstStyle/>
          <a:p>
            <a:pPr algn="r">
              <a:spcBef>
                <a:spcPct val="20000"/>
              </a:spcBef>
            </a:pPr>
            <a:endParaRPr lang="th-TH"/>
          </a:p>
        </p:txBody>
      </p:sp>
      <p:sp>
        <p:nvSpPr>
          <p:cNvPr id="20487" name="Rectangle 6"/>
          <p:cNvSpPr>
            <a:spLocks noChangeArrowheads="1"/>
          </p:cNvSpPr>
          <p:nvPr/>
        </p:nvSpPr>
        <p:spPr bwMode="auto">
          <a:xfrm>
            <a:off x="555625" y="5829300"/>
            <a:ext cx="2355850" cy="896938"/>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lIns="91429" tIns="45714" rIns="91429" bIns="45714" anchor="ctr"/>
          <a:lstStyle/>
          <a:p>
            <a:pPr algn="r">
              <a:spcBef>
                <a:spcPct val="20000"/>
              </a:spcBef>
            </a:pPr>
            <a:endParaRPr lang="th-TH"/>
          </a:p>
        </p:txBody>
      </p:sp>
      <p:sp>
        <p:nvSpPr>
          <p:cNvPr id="20488" name="Rectangle 7"/>
          <p:cNvSpPr>
            <a:spLocks noChangeArrowheads="1"/>
          </p:cNvSpPr>
          <p:nvPr/>
        </p:nvSpPr>
        <p:spPr bwMode="auto">
          <a:xfrm>
            <a:off x="549275" y="3679825"/>
            <a:ext cx="2368550" cy="720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72" tIns="55236" rIns="110472" bIns="55236">
            <a:spAutoFit/>
          </a:bodyPr>
          <a:lstStyle/>
          <a:p>
            <a:pPr algn="ctr" defTabSz="1101725" eaLnBrk="0" hangingPunct="0">
              <a:lnSpc>
                <a:spcPct val="80000"/>
              </a:lnSpc>
            </a:pPr>
            <a:r>
              <a:rPr lang="en-US" sz="2500" b="0">
                <a:solidFill>
                  <a:srgbClr val="003399"/>
                </a:solidFill>
                <a:latin typeface="Arial" pitchFamily="34" charset="0"/>
                <a:cs typeface="Arial" pitchFamily="34" charset="0"/>
              </a:rPr>
              <a:t>Market Opportunities</a:t>
            </a:r>
          </a:p>
        </p:txBody>
      </p:sp>
      <p:sp>
        <p:nvSpPr>
          <p:cNvPr id="20489" name="Rectangle 8"/>
          <p:cNvSpPr>
            <a:spLocks noChangeArrowheads="1"/>
          </p:cNvSpPr>
          <p:nvPr/>
        </p:nvSpPr>
        <p:spPr bwMode="auto">
          <a:xfrm>
            <a:off x="549275" y="4772025"/>
            <a:ext cx="2368550" cy="720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72" tIns="55236" rIns="110472" bIns="55236">
            <a:spAutoFit/>
          </a:bodyPr>
          <a:lstStyle/>
          <a:p>
            <a:pPr algn="ctr" defTabSz="1101725" eaLnBrk="0" hangingPunct="0">
              <a:lnSpc>
                <a:spcPct val="80000"/>
              </a:lnSpc>
            </a:pPr>
            <a:r>
              <a:rPr lang="en-US" sz="2500" b="0">
                <a:solidFill>
                  <a:srgbClr val="003399"/>
                </a:solidFill>
                <a:latin typeface="Arial" pitchFamily="34" charset="0"/>
                <a:cs typeface="Arial" pitchFamily="34" charset="0"/>
              </a:rPr>
              <a:t>Market depth and liquidity</a:t>
            </a:r>
          </a:p>
        </p:txBody>
      </p:sp>
      <p:sp>
        <p:nvSpPr>
          <p:cNvPr id="20490" name="Rectangle 9"/>
          <p:cNvSpPr>
            <a:spLocks noChangeArrowheads="1"/>
          </p:cNvSpPr>
          <p:nvPr/>
        </p:nvSpPr>
        <p:spPr bwMode="auto">
          <a:xfrm>
            <a:off x="639763" y="5908675"/>
            <a:ext cx="2201862" cy="720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72" tIns="55236" rIns="110472" bIns="55236">
            <a:spAutoFit/>
          </a:bodyPr>
          <a:lstStyle/>
          <a:p>
            <a:pPr algn="ctr" defTabSz="1101725" eaLnBrk="0" hangingPunct="0">
              <a:lnSpc>
                <a:spcPct val="80000"/>
              </a:lnSpc>
            </a:pPr>
            <a:r>
              <a:rPr lang="en-US" sz="2500" b="0">
                <a:solidFill>
                  <a:srgbClr val="003399"/>
                </a:solidFill>
                <a:latin typeface="Arial" pitchFamily="34" charset="0"/>
                <a:cs typeface="Arial" pitchFamily="34" charset="0"/>
              </a:rPr>
              <a:t>Historical performance</a:t>
            </a:r>
          </a:p>
        </p:txBody>
      </p:sp>
      <p:sp>
        <p:nvSpPr>
          <p:cNvPr id="20491" name="AutoShape 10"/>
          <p:cNvSpPr>
            <a:spLocks noChangeArrowheads="1"/>
          </p:cNvSpPr>
          <p:nvPr/>
        </p:nvSpPr>
        <p:spPr bwMode="auto">
          <a:xfrm>
            <a:off x="3032125" y="2565400"/>
            <a:ext cx="442913" cy="595313"/>
          </a:xfrm>
          <a:prstGeom prst="rightArrow">
            <a:avLst>
              <a:gd name="adj1" fmla="val 75009"/>
              <a:gd name="adj2" fmla="val 50005"/>
            </a:avLst>
          </a:prstGeom>
          <a:solidFill>
            <a:schemeClr val="accent1">
              <a:alpha val="50195"/>
            </a:schemeClr>
          </a:solidFill>
          <a:ln w="12700">
            <a:solidFill>
              <a:schemeClr val="tx1"/>
            </a:solidFill>
            <a:miter lim="800000"/>
            <a:headEnd/>
            <a:tailEnd/>
          </a:ln>
        </p:spPr>
        <p:txBody>
          <a:bodyPr wrap="none" lIns="91429" tIns="45714" rIns="91429" bIns="45714" anchor="ctr"/>
          <a:lstStyle/>
          <a:p>
            <a:pPr algn="r">
              <a:spcBef>
                <a:spcPct val="20000"/>
              </a:spcBef>
            </a:pPr>
            <a:endParaRPr lang="th-TH"/>
          </a:p>
        </p:txBody>
      </p:sp>
      <p:sp>
        <p:nvSpPr>
          <p:cNvPr id="20492" name="AutoShape 11"/>
          <p:cNvSpPr>
            <a:spLocks noChangeArrowheads="1"/>
          </p:cNvSpPr>
          <p:nvPr/>
        </p:nvSpPr>
        <p:spPr bwMode="auto">
          <a:xfrm>
            <a:off x="3032125" y="5926138"/>
            <a:ext cx="442913" cy="595312"/>
          </a:xfrm>
          <a:prstGeom prst="rightArrow">
            <a:avLst>
              <a:gd name="adj1" fmla="val 75009"/>
              <a:gd name="adj2" fmla="val 50005"/>
            </a:avLst>
          </a:prstGeom>
          <a:solidFill>
            <a:schemeClr val="accent1">
              <a:alpha val="50195"/>
            </a:schemeClr>
          </a:solidFill>
          <a:ln w="12700">
            <a:solidFill>
              <a:schemeClr val="tx1"/>
            </a:solidFill>
            <a:miter lim="800000"/>
            <a:headEnd/>
            <a:tailEnd/>
          </a:ln>
        </p:spPr>
        <p:txBody>
          <a:bodyPr wrap="none" lIns="91429" tIns="45714" rIns="91429" bIns="45714" anchor="ctr"/>
          <a:lstStyle/>
          <a:p>
            <a:pPr algn="r">
              <a:spcBef>
                <a:spcPct val="20000"/>
              </a:spcBef>
            </a:pPr>
            <a:endParaRPr lang="th-TH"/>
          </a:p>
        </p:txBody>
      </p:sp>
      <p:sp>
        <p:nvSpPr>
          <p:cNvPr id="20493" name="AutoShape 12"/>
          <p:cNvSpPr>
            <a:spLocks noChangeArrowheads="1"/>
          </p:cNvSpPr>
          <p:nvPr/>
        </p:nvSpPr>
        <p:spPr bwMode="auto">
          <a:xfrm>
            <a:off x="3032125" y="4908550"/>
            <a:ext cx="442913" cy="595313"/>
          </a:xfrm>
          <a:prstGeom prst="rightArrow">
            <a:avLst>
              <a:gd name="adj1" fmla="val 75009"/>
              <a:gd name="adj2" fmla="val 50005"/>
            </a:avLst>
          </a:prstGeom>
          <a:solidFill>
            <a:schemeClr val="accent1">
              <a:alpha val="50195"/>
            </a:schemeClr>
          </a:solidFill>
          <a:ln w="12700">
            <a:solidFill>
              <a:schemeClr val="tx1"/>
            </a:solidFill>
            <a:miter lim="800000"/>
            <a:headEnd/>
            <a:tailEnd/>
          </a:ln>
        </p:spPr>
        <p:txBody>
          <a:bodyPr wrap="none" lIns="91429" tIns="45714" rIns="91429" bIns="45714" anchor="ctr"/>
          <a:lstStyle/>
          <a:p>
            <a:pPr algn="r">
              <a:spcBef>
                <a:spcPct val="20000"/>
              </a:spcBef>
            </a:pPr>
            <a:endParaRPr lang="th-TH"/>
          </a:p>
        </p:txBody>
      </p:sp>
      <p:sp>
        <p:nvSpPr>
          <p:cNvPr id="20494" name="AutoShape 13"/>
          <p:cNvSpPr>
            <a:spLocks noChangeArrowheads="1"/>
          </p:cNvSpPr>
          <p:nvPr/>
        </p:nvSpPr>
        <p:spPr bwMode="auto">
          <a:xfrm>
            <a:off x="3032125" y="3582988"/>
            <a:ext cx="442913" cy="595312"/>
          </a:xfrm>
          <a:prstGeom prst="rightArrow">
            <a:avLst>
              <a:gd name="adj1" fmla="val 75009"/>
              <a:gd name="adj2" fmla="val 50005"/>
            </a:avLst>
          </a:prstGeom>
          <a:solidFill>
            <a:schemeClr val="accent1">
              <a:alpha val="50195"/>
            </a:schemeClr>
          </a:solidFill>
          <a:ln w="12700">
            <a:solidFill>
              <a:schemeClr val="tx1"/>
            </a:solidFill>
            <a:miter lim="800000"/>
            <a:headEnd/>
            <a:tailEnd/>
          </a:ln>
        </p:spPr>
        <p:txBody>
          <a:bodyPr wrap="none" lIns="91429" tIns="45714" rIns="91429" bIns="45714" anchor="ctr"/>
          <a:lstStyle/>
          <a:p>
            <a:pPr algn="r">
              <a:spcBef>
                <a:spcPct val="20000"/>
              </a:spcBef>
            </a:pPr>
            <a:endParaRPr lang="th-TH"/>
          </a:p>
        </p:txBody>
      </p:sp>
      <p:sp>
        <p:nvSpPr>
          <p:cNvPr id="20495" name="Rectangle 14"/>
          <p:cNvSpPr>
            <a:spLocks noChangeArrowheads="1"/>
          </p:cNvSpPr>
          <p:nvPr/>
        </p:nvSpPr>
        <p:spPr bwMode="auto">
          <a:xfrm>
            <a:off x="8770938" y="2292350"/>
            <a:ext cx="212725" cy="119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29" tIns="45714" rIns="91429" bIns="45714" anchor="ctr"/>
          <a:lstStyle/>
          <a:p>
            <a:pPr algn="r">
              <a:spcBef>
                <a:spcPct val="20000"/>
              </a:spcBef>
            </a:pPr>
            <a:endParaRPr lang="th-TH"/>
          </a:p>
        </p:txBody>
      </p:sp>
      <p:sp>
        <p:nvSpPr>
          <p:cNvPr id="20496" name="Rectangle 15"/>
          <p:cNvSpPr>
            <a:spLocks noChangeArrowheads="1"/>
          </p:cNvSpPr>
          <p:nvPr/>
        </p:nvSpPr>
        <p:spPr bwMode="auto">
          <a:xfrm>
            <a:off x="8008938" y="2360613"/>
            <a:ext cx="2324100" cy="903287"/>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lIns="91429" tIns="45714" rIns="91429" bIns="45714" anchor="ctr"/>
          <a:lstStyle/>
          <a:p>
            <a:pPr algn="r">
              <a:spcBef>
                <a:spcPct val="20000"/>
              </a:spcBef>
            </a:pPr>
            <a:endParaRPr lang="th-TH"/>
          </a:p>
        </p:txBody>
      </p:sp>
      <p:sp>
        <p:nvSpPr>
          <p:cNvPr id="20497" name="Rectangle 16"/>
          <p:cNvSpPr>
            <a:spLocks noChangeArrowheads="1"/>
          </p:cNvSpPr>
          <p:nvPr/>
        </p:nvSpPr>
        <p:spPr bwMode="auto">
          <a:xfrm>
            <a:off x="8001000" y="5829300"/>
            <a:ext cx="2332038" cy="896938"/>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lIns="91429" tIns="45714" rIns="91429" bIns="45714" anchor="ctr"/>
          <a:lstStyle/>
          <a:p>
            <a:pPr algn="r">
              <a:spcBef>
                <a:spcPct val="20000"/>
              </a:spcBef>
            </a:pPr>
            <a:endParaRPr lang="th-TH"/>
          </a:p>
        </p:txBody>
      </p:sp>
      <p:sp>
        <p:nvSpPr>
          <p:cNvPr id="20498" name="Rectangle 17"/>
          <p:cNvSpPr>
            <a:spLocks noChangeArrowheads="1"/>
          </p:cNvSpPr>
          <p:nvPr/>
        </p:nvSpPr>
        <p:spPr bwMode="auto">
          <a:xfrm>
            <a:off x="8001000" y="3479800"/>
            <a:ext cx="2332038" cy="1006475"/>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lIns="91429" tIns="45714" rIns="91429" bIns="45714" anchor="ctr"/>
          <a:lstStyle/>
          <a:p>
            <a:pPr algn="r">
              <a:spcBef>
                <a:spcPct val="20000"/>
              </a:spcBef>
            </a:pPr>
            <a:endParaRPr lang="th-TH"/>
          </a:p>
        </p:txBody>
      </p:sp>
      <p:sp>
        <p:nvSpPr>
          <p:cNvPr id="20499" name="Rectangle 18"/>
          <p:cNvSpPr>
            <a:spLocks noChangeArrowheads="1"/>
          </p:cNvSpPr>
          <p:nvPr/>
        </p:nvSpPr>
        <p:spPr bwMode="auto">
          <a:xfrm>
            <a:off x="8001000" y="4703763"/>
            <a:ext cx="2332038" cy="903287"/>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lIns="91429" tIns="45714" rIns="91429" bIns="45714" anchor="ctr"/>
          <a:lstStyle/>
          <a:p>
            <a:pPr algn="r">
              <a:spcBef>
                <a:spcPct val="20000"/>
              </a:spcBef>
            </a:pPr>
            <a:endParaRPr lang="th-TH"/>
          </a:p>
        </p:txBody>
      </p:sp>
      <p:sp>
        <p:nvSpPr>
          <p:cNvPr id="20500" name="Rectangle 19"/>
          <p:cNvSpPr>
            <a:spLocks noChangeArrowheads="1"/>
          </p:cNvSpPr>
          <p:nvPr/>
        </p:nvSpPr>
        <p:spPr bwMode="auto">
          <a:xfrm>
            <a:off x="8137525" y="2560638"/>
            <a:ext cx="1981200" cy="4937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72" tIns="55236" rIns="110472" bIns="55236">
            <a:spAutoFit/>
          </a:bodyPr>
          <a:lstStyle/>
          <a:p>
            <a:pPr algn="ctr" defTabSz="1101725" eaLnBrk="0" hangingPunct="0"/>
            <a:r>
              <a:rPr lang="en-US" sz="2500" b="0">
                <a:solidFill>
                  <a:srgbClr val="003399"/>
                </a:solidFill>
                <a:latin typeface="Arial" pitchFamily="34" charset="0"/>
                <a:cs typeface="Arial" pitchFamily="34" charset="0"/>
              </a:rPr>
              <a:t>VaR Limits</a:t>
            </a:r>
          </a:p>
        </p:txBody>
      </p:sp>
      <p:sp>
        <p:nvSpPr>
          <p:cNvPr id="20501" name="Rectangle 20"/>
          <p:cNvSpPr>
            <a:spLocks noChangeArrowheads="1"/>
          </p:cNvSpPr>
          <p:nvPr/>
        </p:nvSpPr>
        <p:spPr bwMode="auto">
          <a:xfrm>
            <a:off x="8054975" y="3679825"/>
            <a:ext cx="2155825" cy="720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72" tIns="55236" rIns="110472" bIns="55236">
            <a:spAutoFit/>
          </a:bodyPr>
          <a:lstStyle/>
          <a:p>
            <a:pPr algn="ctr" defTabSz="1101725" eaLnBrk="0" hangingPunct="0">
              <a:lnSpc>
                <a:spcPct val="80000"/>
              </a:lnSpc>
            </a:pPr>
            <a:r>
              <a:rPr lang="en-US" sz="2500" b="0">
                <a:solidFill>
                  <a:srgbClr val="003399"/>
                </a:solidFill>
                <a:latin typeface="Arial" pitchFamily="34" charset="0"/>
                <a:cs typeface="Arial" pitchFamily="34" charset="0"/>
              </a:rPr>
              <a:t>Exposure Limits</a:t>
            </a:r>
          </a:p>
        </p:txBody>
      </p:sp>
      <p:sp>
        <p:nvSpPr>
          <p:cNvPr id="20502" name="Rectangle 21"/>
          <p:cNvSpPr>
            <a:spLocks noChangeArrowheads="1"/>
          </p:cNvSpPr>
          <p:nvPr/>
        </p:nvSpPr>
        <p:spPr bwMode="auto">
          <a:xfrm>
            <a:off x="8054975" y="4697413"/>
            <a:ext cx="2079625" cy="873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72" tIns="55236" rIns="110472" bIns="55236">
            <a:spAutoFit/>
          </a:bodyPr>
          <a:lstStyle/>
          <a:p>
            <a:pPr algn="ctr" defTabSz="1101725" eaLnBrk="0" hangingPunct="0"/>
            <a:r>
              <a:rPr lang="en-US" sz="2500" b="0">
                <a:solidFill>
                  <a:srgbClr val="003399"/>
                </a:solidFill>
                <a:latin typeface="Arial" pitchFamily="34" charset="0"/>
                <a:cs typeface="Arial" pitchFamily="34" charset="0"/>
              </a:rPr>
              <a:t>Liquidity</a:t>
            </a:r>
          </a:p>
          <a:p>
            <a:pPr algn="ctr" defTabSz="1101725" eaLnBrk="0" hangingPunct="0"/>
            <a:r>
              <a:rPr lang="en-US" sz="2500" b="0">
                <a:solidFill>
                  <a:srgbClr val="003399"/>
                </a:solidFill>
                <a:latin typeface="Arial" pitchFamily="34" charset="0"/>
                <a:cs typeface="Arial" pitchFamily="34" charset="0"/>
              </a:rPr>
              <a:t>Limits</a:t>
            </a:r>
          </a:p>
        </p:txBody>
      </p:sp>
      <p:sp>
        <p:nvSpPr>
          <p:cNvPr id="20503" name="Rectangle 22"/>
          <p:cNvSpPr>
            <a:spLocks noChangeArrowheads="1"/>
          </p:cNvSpPr>
          <p:nvPr/>
        </p:nvSpPr>
        <p:spPr bwMode="auto">
          <a:xfrm>
            <a:off x="7993063" y="6018213"/>
            <a:ext cx="2309812" cy="4937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72" tIns="55236" rIns="110472" bIns="55236">
            <a:spAutoFit/>
          </a:bodyPr>
          <a:lstStyle/>
          <a:p>
            <a:pPr algn="ctr" defTabSz="1101725" eaLnBrk="0" hangingPunct="0"/>
            <a:r>
              <a:rPr lang="en-US" sz="2500" b="0">
                <a:solidFill>
                  <a:srgbClr val="003399"/>
                </a:solidFill>
                <a:latin typeface="Arial" pitchFamily="34" charset="0"/>
                <a:cs typeface="Arial" pitchFamily="34" charset="0"/>
              </a:rPr>
              <a:t>Loss Triggers</a:t>
            </a:r>
          </a:p>
        </p:txBody>
      </p:sp>
      <p:sp>
        <p:nvSpPr>
          <p:cNvPr id="20504" name="Rectangle 23"/>
          <p:cNvSpPr>
            <a:spLocks noGrp="1" noChangeArrowheads="1"/>
          </p:cNvSpPr>
          <p:nvPr>
            <p:ph type="body" sz="half" idx="4294967295"/>
          </p:nvPr>
        </p:nvSpPr>
        <p:spPr>
          <a:xfrm>
            <a:off x="3565525" y="1554163"/>
            <a:ext cx="3749675" cy="914400"/>
          </a:xfrm>
          <a:ln w="12700" cap="flat">
            <a:solidFill>
              <a:schemeClr val="tx1"/>
            </a:solidFill>
            <a:miter lim="800000"/>
            <a:headEnd/>
            <a:tailEnd/>
          </a:ln>
        </p:spPr>
        <p:txBody>
          <a:bodyPr lIns="110472" tIns="55236" rIns="110472" bIns="55236"/>
          <a:lstStyle/>
          <a:p>
            <a:pPr marL="0" indent="0" algn="ctr" eaLnBrk="1" hangingPunct="1">
              <a:buFont typeface="Wingdings" pitchFamily="2" charset="2"/>
              <a:buNone/>
            </a:pPr>
            <a:r>
              <a:rPr lang="en-US" smtClean="0"/>
              <a:t>Limits Process</a:t>
            </a:r>
          </a:p>
        </p:txBody>
      </p:sp>
      <p:sp>
        <p:nvSpPr>
          <p:cNvPr id="20505" name="Rectangle 24"/>
          <p:cNvSpPr>
            <a:spLocks noGrp="1" noChangeArrowheads="1"/>
          </p:cNvSpPr>
          <p:nvPr>
            <p:ph type="title"/>
          </p:nvPr>
        </p:nvSpPr>
        <p:spPr/>
        <p:txBody>
          <a:bodyPr/>
          <a:lstStyle/>
          <a:p>
            <a:pPr eaLnBrk="1" hangingPunct="1"/>
            <a:r>
              <a:rPr lang="en-US" smtClean="0"/>
              <a:t>Limits Process</a:t>
            </a:r>
          </a:p>
        </p:txBody>
      </p:sp>
      <p:sp>
        <p:nvSpPr>
          <p:cNvPr id="20506" name="Rectangle 25"/>
          <p:cNvSpPr>
            <a:spLocks noChangeArrowheads="1"/>
          </p:cNvSpPr>
          <p:nvPr/>
        </p:nvSpPr>
        <p:spPr bwMode="auto">
          <a:xfrm>
            <a:off x="3565525" y="2468563"/>
            <a:ext cx="3741738" cy="4664075"/>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lIns="110472" tIns="55236" rIns="110472" bIns="55236"/>
          <a:lstStyle/>
          <a:p>
            <a:pPr defTabSz="1101725">
              <a:spcBef>
                <a:spcPct val="20000"/>
              </a:spcBef>
              <a:buClr>
                <a:srgbClr val="309915"/>
              </a:buClr>
              <a:buSzPct val="80000"/>
              <a:buFont typeface="Wingdings" pitchFamily="2" charset="2"/>
              <a:buNone/>
            </a:pPr>
            <a:r>
              <a:rPr lang="en-US" b="0">
                <a:solidFill>
                  <a:srgbClr val="00468C"/>
                </a:solidFill>
                <a:latin typeface="Helvetica" pitchFamily="34" charset="0"/>
                <a:cs typeface="Arial" pitchFamily="34" charset="0"/>
              </a:rPr>
              <a:t>Evaluate and Determine Risk Appetite (weeks at risk)</a:t>
            </a:r>
          </a:p>
          <a:p>
            <a:pPr defTabSz="1101725">
              <a:spcBef>
                <a:spcPct val="20000"/>
              </a:spcBef>
              <a:buClr>
                <a:srgbClr val="309915"/>
              </a:buClr>
              <a:buSzPct val="80000"/>
              <a:buFont typeface="Wingdings" pitchFamily="2" charset="2"/>
              <a:buChar char="n"/>
            </a:pPr>
            <a:endParaRPr lang="en-US" b="0">
              <a:solidFill>
                <a:srgbClr val="00468C"/>
              </a:solidFill>
              <a:latin typeface="Helvetica" pitchFamily="34" charset="0"/>
              <a:cs typeface="Arial" pitchFamily="34" charset="0"/>
            </a:endParaRPr>
          </a:p>
          <a:p>
            <a:pPr defTabSz="1101725">
              <a:spcBef>
                <a:spcPct val="20000"/>
              </a:spcBef>
              <a:buClr>
                <a:srgbClr val="309915"/>
              </a:buClr>
              <a:buSzPct val="80000"/>
              <a:buFont typeface="Wingdings" pitchFamily="2" charset="2"/>
              <a:buNone/>
            </a:pPr>
            <a:r>
              <a:rPr lang="en-US" b="0">
                <a:solidFill>
                  <a:srgbClr val="00468C"/>
                </a:solidFill>
                <a:latin typeface="Helvetica" pitchFamily="34" charset="0"/>
                <a:cs typeface="Arial" pitchFamily="34" charset="0"/>
              </a:rPr>
              <a:t>Translate Risk Appetite to Position and Capital Limits</a:t>
            </a:r>
          </a:p>
          <a:p>
            <a:pPr defTabSz="1101725">
              <a:spcBef>
                <a:spcPct val="20000"/>
              </a:spcBef>
              <a:buClr>
                <a:srgbClr val="309915"/>
              </a:buClr>
              <a:buSzPct val="80000"/>
              <a:buFont typeface="Wingdings" pitchFamily="2" charset="2"/>
              <a:buChar char="n"/>
            </a:pPr>
            <a:endParaRPr lang="en-US" b="0">
              <a:solidFill>
                <a:srgbClr val="00468C"/>
              </a:solidFill>
              <a:latin typeface="Helvetica" pitchFamily="34" charset="0"/>
              <a:cs typeface="Arial" pitchFamily="34" charset="0"/>
            </a:endParaRPr>
          </a:p>
          <a:p>
            <a:pPr defTabSz="1101725">
              <a:spcBef>
                <a:spcPct val="20000"/>
              </a:spcBef>
              <a:buClr>
                <a:srgbClr val="309915"/>
              </a:buClr>
              <a:buSzPct val="80000"/>
              <a:buFont typeface="Wingdings" pitchFamily="2" charset="2"/>
              <a:buNone/>
            </a:pPr>
            <a:r>
              <a:rPr lang="en-US" b="0">
                <a:solidFill>
                  <a:srgbClr val="00468C"/>
                </a:solidFill>
                <a:latin typeface="Helvetica" pitchFamily="34" charset="0"/>
                <a:cs typeface="Arial" pitchFamily="34" charset="0"/>
              </a:rPr>
              <a:t>Review and Approve by Board of Directors</a:t>
            </a:r>
          </a:p>
          <a:p>
            <a:pPr defTabSz="1101725">
              <a:spcBef>
                <a:spcPct val="20000"/>
              </a:spcBef>
              <a:buClr>
                <a:srgbClr val="309915"/>
              </a:buClr>
              <a:buSzPct val="80000"/>
              <a:buFont typeface="Wingdings" pitchFamily="2" charset="2"/>
              <a:buChar char="n"/>
            </a:pPr>
            <a:endParaRPr lang="en-US" b="0">
              <a:solidFill>
                <a:srgbClr val="00468C"/>
              </a:solidFill>
              <a:latin typeface="Helvetica" pitchFamily="34" charset="0"/>
              <a:cs typeface="Arial" pitchFamily="34" charset="0"/>
            </a:endParaRPr>
          </a:p>
          <a:p>
            <a:pPr defTabSz="1101725">
              <a:spcBef>
                <a:spcPct val="20000"/>
              </a:spcBef>
              <a:buClr>
                <a:srgbClr val="309915"/>
              </a:buClr>
              <a:buSzPct val="80000"/>
              <a:buFont typeface="Wingdings" pitchFamily="2" charset="2"/>
              <a:buNone/>
            </a:pPr>
            <a:r>
              <a:rPr lang="en-US" b="0">
                <a:solidFill>
                  <a:srgbClr val="00468C"/>
                </a:solidFill>
                <a:latin typeface="Helvetica" pitchFamily="34" charset="0"/>
                <a:cs typeface="Arial" pitchFamily="34" charset="0"/>
              </a:rPr>
              <a:t>Reassess Periodically</a:t>
            </a:r>
          </a:p>
        </p:txBody>
      </p:sp>
      <p:sp>
        <p:nvSpPr>
          <p:cNvPr id="20507" name="AutoShape 26"/>
          <p:cNvSpPr>
            <a:spLocks noChangeArrowheads="1"/>
          </p:cNvSpPr>
          <p:nvPr/>
        </p:nvSpPr>
        <p:spPr bwMode="auto">
          <a:xfrm>
            <a:off x="7421563" y="2560638"/>
            <a:ext cx="442912" cy="593725"/>
          </a:xfrm>
          <a:prstGeom prst="rightArrow">
            <a:avLst>
              <a:gd name="adj1" fmla="val 75009"/>
              <a:gd name="adj2" fmla="val 50005"/>
            </a:avLst>
          </a:prstGeom>
          <a:solidFill>
            <a:schemeClr val="accent1">
              <a:alpha val="50195"/>
            </a:schemeClr>
          </a:solidFill>
          <a:ln w="12700">
            <a:solidFill>
              <a:schemeClr val="tx1"/>
            </a:solidFill>
            <a:miter lim="800000"/>
            <a:headEnd/>
            <a:tailEnd/>
          </a:ln>
        </p:spPr>
        <p:txBody>
          <a:bodyPr wrap="none" lIns="91429" tIns="45714" rIns="91429" bIns="45714" anchor="ctr"/>
          <a:lstStyle/>
          <a:p>
            <a:pPr algn="r">
              <a:spcBef>
                <a:spcPct val="20000"/>
              </a:spcBef>
            </a:pPr>
            <a:endParaRPr lang="th-TH"/>
          </a:p>
        </p:txBody>
      </p:sp>
      <p:sp>
        <p:nvSpPr>
          <p:cNvPr id="20508" name="AutoShape 27"/>
          <p:cNvSpPr>
            <a:spLocks noChangeArrowheads="1"/>
          </p:cNvSpPr>
          <p:nvPr/>
        </p:nvSpPr>
        <p:spPr bwMode="auto">
          <a:xfrm>
            <a:off x="7421563" y="5921375"/>
            <a:ext cx="442912" cy="593725"/>
          </a:xfrm>
          <a:prstGeom prst="rightArrow">
            <a:avLst>
              <a:gd name="adj1" fmla="val 75009"/>
              <a:gd name="adj2" fmla="val 50005"/>
            </a:avLst>
          </a:prstGeom>
          <a:solidFill>
            <a:schemeClr val="accent1">
              <a:alpha val="50195"/>
            </a:schemeClr>
          </a:solidFill>
          <a:ln w="12700">
            <a:solidFill>
              <a:schemeClr val="tx1"/>
            </a:solidFill>
            <a:miter lim="800000"/>
            <a:headEnd/>
            <a:tailEnd/>
          </a:ln>
        </p:spPr>
        <p:txBody>
          <a:bodyPr wrap="none" lIns="91429" tIns="45714" rIns="91429" bIns="45714" anchor="ctr"/>
          <a:lstStyle/>
          <a:p>
            <a:pPr algn="r">
              <a:spcBef>
                <a:spcPct val="20000"/>
              </a:spcBef>
            </a:pPr>
            <a:endParaRPr lang="th-TH"/>
          </a:p>
        </p:txBody>
      </p:sp>
      <p:sp>
        <p:nvSpPr>
          <p:cNvPr id="20509" name="AutoShape 28"/>
          <p:cNvSpPr>
            <a:spLocks noChangeArrowheads="1"/>
          </p:cNvSpPr>
          <p:nvPr/>
        </p:nvSpPr>
        <p:spPr bwMode="auto">
          <a:xfrm>
            <a:off x="7421563" y="4903788"/>
            <a:ext cx="442912" cy="593725"/>
          </a:xfrm>
          <a:prstGeom prst="rightArrow">
            <a:avLst>
              <a:gd name="adj1" fmla="val 75009"/>
              <a:gd name="adj2" fmla="val 50005"/>
            </a:avLst>
          </a:prstGeom>
          <a:solidFill>
            <a:schemeClr val="accent1">
              <a:alpha val="50195"/>
            </a:schemeClr>
          </a:solidFill>
          <a:ln w="12700">
            <a:solidFill>
              <a:schemeClr val="tx1"/>
            </a:solidFill>
            <a:miter lim="800000"/>
            <a:headEnd/>
            <a:tailEnd/>
          </a:ln>
        </p:spPr>
        <p:txBody>
          <a:bodyPr wrap="none" lIns="91429" tIns="45714" rIns="91429" bIns="45714" anchor="ctr"/>
          <a:lstStyle/>
          <a:p>
            <a:pPr algn="r">
              <a:spcBef>
                <a:spcPct val="20000"/>
              </a:spcBef>
            </a:pPr>
            <a:endParaRPr lang="th-TH"/>
          </a:p>
        </p:txBody>
      </p:sp>
      <p:sp>
        <p:nvSpPr>
          <p:cNvPr id="20510" name="AutoShape 29"/>
          <p:cNvSpPr>
            <a:spLocks noChangeArrowheads="1"/>
          </p:cNvSpPr>
          <p:nvPr/>
        </p:nvSpPr>
        <p:spPr bwMode="auto">
          <a:xfrm>
            <a:off x="7421563" y="3578225"/>
            <a:ext cx="442912" cy="593725"/>
          </a:xfrm>
          <a:prstGeom prst="rightArrow">
            <a:avLst>
              <a:gd name="adj1" fmla="val 75009"/>
              <a:gd name="adj2" fmla="val 50005"/>
            </a:avLst>
          </a:prstGeom>
          <a:solidFill>
            <a:schemeClr val="accent1">
              <a:alpha val="50195"/>
            </a:schemeClr>
          </a:solidFill>
          <a:ln w="12700">
            <a:solidFill>
              <a:schemeClr val="tx1"/>
            </a:solidFill>
            <a:miter lim="800000"/>
            <a:headEnd/>
            <a:tailEnd/>
          </a:ln>
        </p:spPr>
        <p:txBody>
          <a:bodyPr wrap="none" lIns="91429" tIns="45714" rIns="91429" bIns="45714" anchor="ctr"/>
          <a:lstStyle/>
          <a:p>
            <a:pPr algn="r">
              <a:spcBef>
                <a:spcPct val="20000"/>
              </a:spcBef>
            </a:pPr>
            <a:endParaRPr lang="th-TH"/>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0"/>
          <p:cNvSpPr>
            <a:spLocks noGrp="1" noChangeArrowheads="1"/>
          </p:cNvSpPr>
          <p:nvPr>
            <p:ph type="sldNum" sz="quarter" idx="12"/>
            <p:custDataLst>
              <p:tags r:id="rId1"/>
            </p:custDataLst>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200" b="1">
                <a:solidFill>
                  <a:srgbClr val="309915"/>
                </a:solidFill>
                <a:latin typeface="Helvetica 65 Medium"/>
                <a:cs typeface="Angsana New" pitchFamily="18" charset="-34"/>
              </a:defRPr>
            </a:lvl1pPr>
            <a:lvl2pPr marL="742950" indent="-285750" eaLnBrk="0" hangingPunct="0">
              <a:defRPr sz="2200" b="1">
                <a:solidFill>
                  <a:srgbClr val="309915"/>
                </a:solidFill>
                <a:latin typeface="Helvetica 65 Medium"/>
                <a:cs typeface="Angsana New" pitchFamily="18" charset="-34"/>
              </a:defRPr>
            </a:lvl2pPr>
            <a:lvl3pPr marL="1143000" indent="-228600" eaLnBrk="0" hangingPunct="0">
              <a:defRPr sz="2200" b="1">
                <a:solidFill>
                  <a:srgbClr val="309915"/>
                </a:solidFill>
                <a:latin typeface="Helvetica 65 Medium"/>
                <a:cs typeface="Angsana New" pitchFamily="18" charset="-34"/>
              </a:defRPr>
            </a:lvl3pPr>
            <a:lvl4pPr marL="1600200" indent="-228600" eaLnBrk="0" hangingPunct="0">
              <a:defRPr sz="2200" b="1">
                <a:solidFill>
                  <a:srgbClr val="309915"/>
                </a:solidFill>
                <a:latin typeface="Helvetica 65 Medium"/>
                <a:cs typeface="Angsana New" pitchFamily="18" charset="-34"/>
              </a:defRPr>
            </a:lvl4pPr>
            <a:lvl5pPr marL="2057400" indent="-228600" eaLnBrk="0" hangingPunct="0">
              <a:defRPr sz="2200" b="1">
                <a:solidFill>
                  <a:srgbClr val="309915"/>
                </a:solidFill>
                <a:latin typeface="Helvetica 65 Medium"/>
                <a:cs typeface="Angsana New" pitchFamily="18" charset="-34"/>
              </a:defRPr>
            </a:lvl5pPr>
            <a:lvl6pPr marL="2514600" indent="-228600"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fld id="{DF239DBB-B4FE-4C19-A466-BBCF577B097E}" type="slidenum">
              <a:rPr lang="en-US" sz="1700" b="0" smtClean="0">
                <a:solidFill>
                  <a:srgbClr val="8CB6D2"/>
                </a:solidFill>
                <a:latin typeface="Helvetica" pitchFamily="34" charset="0"/>
              </a:rPr>
              <a:pPr eaLnBrk="1" hangingPunct="1"/>
              <a:t>19</a:t>
            </a:fld>
            <a:endParaRPr lang="en-US" sz="1700" b="0" smtClean="0">
              <a:solidFill>
                <a:srgbClr val="8CB6D2"/>
              </a:solidFill>
              <a:latin typeface="Helvetica" pitchFamily="34" charset="0"/>
            </a:endParaRPr>
          </a:p>
        </p:txBody>
      </p:sp>
      <p:sp>
        <p:nvSpPr>
          <p:cNvPr id="5" name="Rectangle 10"/>
          <p:cNvSpPr txBox="1">
            <a:spLocks noGrp="1" noChangeArrowheads="1"/>
          </p:cNvSpPr>
          <p:nvPr>
            <p:custDataLst>
              <p:tags r:id="rId2"/>
            </p:custDataLst>
          </p:nvPr>
        </p:nvSpPr>
        <p:spPr bwMode="auto">
          <a:xfrm>
            <a:off x="8366125" y="7921625"/>
            <a:ext cx="2560638" cy="239713"/>
          </a:xfrm>
          <a:prstGeom prst="rect">
            <a:avLst/>
          </a:prstGeom>
          <a:noFill/>
          <a:ln>
            <a:miter lim="800000"/>
            <a:headEnd/>
            <a:tailEnd/>
          </a:ln>
        </p:spPr>
        <p:txBody>
          <a:bodyPr lIns="109708" tIns="54854" rIns="109708" bIns="54854"/>
          <a:lstStyle/>
          <a:p>
            <a:pPr algn="r" defTabSz="1101725">
              <a:defRPr/>
            </a:pPr>
            <a:fld id="{BD6BAFED-3FF0-47E8-9F58-F8B764682A07}" type="slidenum">
              <a:rPr lang="en-US" sz="1700" b="0">
                <a:solidFill>
                  <a:srgbClr val="8CB6D2"/>
                </a:solidFill>
                <a:latin typeface="+mn-lt"/>
              </a:rPr>
              <a:pPr algn="r" defTabSz="1101725">
                <a:defRPr/>
              </a:pPr>
              <a:t>19</a:t>
            </a:fld>
            <a:endParaRPr lang="en-US" sz="1700" b="0">
              <a:solidFill>
                <a:srgbClr val="8CB6D2"/>
              </a:solidFill>
              <a:latin typeface="+mn-lt"/>
            </a:endParaRPr>
          </a:p>
        </p:txBody>
      </p:sp>
      <p:sp>
        <p:nvSpPr>
          <p:cNvPr id="21508" name="Rectangle 2"/>
          <p:cNvSpPr>
            <a:spLocks noGrp="1" noChangeArrowheads="1"/>
          </p:cNvSpPr>
          <p:nvPr>
            <p:ph type="ctrTitle"/>
          </p:nvPr>
        </p:nvSpPr>
        <p:spPr>
          <a:xfrm>
            <a:off x="3756025" y="406400"/>
            <a:ext cx="7178675" cy="1187450"/>
          </a:xfrm>
        </p:spPr>
        <p:txBody>
          <a:bodyPr/>
          <a:lstStyle/>
          <a:p>
            <a:pPr eaLnBrk="1" hangingPunct="1"/>
            <a:r>
              <a:rPr lang="en-US" sz="3800" smtClean="0">
                <a:solidFill>
                  <a:schemeClr val="bg1"/>
                </a:solidFill>
              </a:rPr>
              <a:t>Market Risk Management and Control</a:t>
            </a:r>
          </a:p>
        </p:txBody>
      </p:sp>
      <p:sp>
        <p:nvSpPr>
          <p:cNvPr id="21509" name="Rectangle 4"/>
          <p:cNvSpPr>
            <a:spLocks noChangeArrowheads="1"/>
          </p:cNvSpPr>
          <p:nvPr/>
        </p:nvSpPr>
        <p:spPr bwMode="auto">
          <a:xfrm>
            <a:off x="4708525" y="1714500"/>
            <a:ext cx="6180138" cy="9318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4702" tIns="52350" rIns="104702" bIns="52350"/>
          <a:lstStyle/>
          <a:p>
            <a:pPr algn="r" defTabSz="1101725">
              <a:spcBef>
                <a:spcPct val="20000"/>
              </a:spcBef>
            </a:pPr>
            <a:r>
              <a:rPr lang="en-GB" sz="3000" i="1">
                <a:solidFill>
                  <a:srgbClr val="FFFF00"/>
                </a:solidFill>
                <a:latin typeface="Helvetica" pitchFamily="34" charset="0"/>
                <a:cs typeface="Arial" pitchFamily="34" charset="0"/>
              </a:rPr>
              <a:t>Second Session</a:t>
            </a:r>
            <a:endParaRPr lang="en-US" sz="3000" i="1">
              <a:solidFill>
                <a:srgbClr val="FFFF00"/>
              </a:solidFill>
              <a:latin typeface="Helvetica" pitchFamily="34" charset="0"/>
              <a:cs typeface="Arial"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2E2E508D-2D24-4BD0-AA07-A8F68236087D}" type="slidenum">
              <a:rPr lang="en-US" sz="1700" b="0">
                <a:solidFill>
                  <a:srgbClr val="8CB6D2"/>
                </a:solidFill>
                <a:latin typeface="+mn-lt"/>
              </a:rPr>
              <a:pPr algn="r" defTabSz="1101725">
                <a:defRPr/>
              </a:pPr>
              <a:t>20</a:t>
            </a:fld>
            <a:endParaRPr lang="en-US" sz="1700" b="0">
              <a:solidFill>
                <a:srgbClr val="8CB6D2"/>
              </a:solidFill>
              <a:latin typeface="+mn-lt"/>
            </a:endParaRPr>
          </a:p>
        </p:txBody>
      </p:sp>
      <p:sp>
        <p:nvSpPr>
          <p:cNvPr id="22531" name="Rectangle 2"/>
          <p:cNvSpPr>
            <a:spLocks noGrp="1" noChangeArrowheads="1"/>
          </p:cNvSpPr>
          <p:nvPr>
            <p:ph type="title"/>
          </p:nvPr>
        </p:nvSpPr>
        <p:spPr/>
        <p:txBody>
          <a:bodyPr/>
          <a:lstStyle/>
          <a:p>
            <a:pPr eaLnBrk="1" hangingPunct="1"/>
            <a:r>
              <a:rPr lang="en-US" smtClean="0"/>
              <a:t>Risk of Linear Derivatives</a:t>
            </a:r>
          </a:p>
        </p:txBody>
      </p:sp>
      <p:sp>
        <p:nvSpPr>
          <p:cNvPr id="22532" name="Rectangle 3"/>
          <p:cNvSpPr>
            <a:spLocks noGrp="1" noChangeArrowheads="1"/>
          </p:cNvSpPr>
          <p:nvPr>
            <p:ph type="body" idx="1"/>
          </p:nvPr>
        </p:nvSpPr>
        <p:spPr>
          <a:xfrm>
            <a:off x="822325" y="1435100"/>
            <a:ext cx="9418638" cy="5702300"/>
          </a:xfrm>
        </p:spPr>
        <p:txBody>
          <a:bodyPr/>
          <a:lstStyle/>
          <a:p>
            <a:pPr eaLnBrk="1" hangingPunct="1"/>
            <a:r>
              <a:rPr lang="en-US" sz="2500" smtClean="0">
                <a:solidFill>
                  <a:srgbClr val="003399"/>
                </a:solidFill>
              </a:rPr>
              <a:t>Net Open Position (NOP) of Foreign Exchange Position </a:t>
            </a:r>
          </a:p>
          <a:p>
            <a:pPr lvl="1" eaLnBrk="1" hangingPunct="1"/>
            <a:r>
              <a:rPr lang="en-US" sz="2200" smtClean="0">
                <a:solidFill>
                  <a:srgbClr val="003399"/>
                </a:solidFill>
              </a:rPr>
              <a:t>Unit in amount of Foreign Currency.</a:t>
            </a:r>
          </a:p>
          <a:p>
            <a:pPr lvl="1" eaLnBrk="1" hangingPunct="1"/>
            <a:r>
              <a:rPr lang="en-US" sz="2200" smtClean="0">
                <a:solidFill>
                  <a:srgbClr val="003399"/>
                </a:solidFill>
              </a:rPr>
              <a:t>NOP is based on net present value basis.</a:t>
            </a:r>
          </a:p>
          <a:p>
            <a:pPr eaLnBrk="1" hangingPunct="1"/>
            <a:endParaRPr lang="en-US" sz="2500" smtClean="0">
              <a:solidFill>
                <a:srgbClr val="003399"/>
              </a:solidFill>
            </a:endParaRPr>
          </a:p>
          <a:p>
            <a:pPr eaLnBrk="1" hangingPunct="1"/>
            <a:r>
              <a:rPr lang="en-US" sz="2500" smtClean="0">
                <a:solidFill>
                  <a:srgbClr val="003399"/>
                </a:solidFill>
              </a:rPr>
              <a:t>PV01, PVBP, DV01, IR Delta (Change in Present Value if 1 bp change in interest rate) </a:t>
            </a:r>
          </a:p>
          <a:p>
            <a:pPr lvl="1" eaLnBrk="1" hangingPunct="1"/>
            <a:r>
              <a:rPr lang="en-US" sz="2200" smtClean="0">
                <a:solidFill>
                  <a:srgbClr val="003399"/>
                </a:solidFill>
              </a:rPr>
              <a:t>Unit in $ Amount</a:t>
            </a:r>
          </a:p>
          <a:p>
            <a:pPr lvl="1" eaLnBrk="1" hangingPunct="1"/>
            <a:r>
              <a:rPr lang="en-US" sz="2200" smtClean="0">
                <a:solidFill>
                  <a:srgbClr val="003399"/>
                </a:solidFill>
              </a:rPr>
              <a:t>Required Market rates and Discount factor generated from market rates.</a:t>
            </a:r>
          </a:p>
          <a:p>
            <a:pPr lvl="1" eaLnBrk="1" hangingPunct="1"/>
            <a:endParaRPr lang="en-US" sz="2200" smtClean="0">
              <a:solidFill>
                <a:srgbClr val="003399"/>
              </a:solidFill>
            </a:endParaRPr>
          </a:p>
          <a:p>
            <a:pPr eaLnBrk="1" hangingPunct="1"/>
            <a:r>
              <a:rPr lang="en-US" sz="2500" smtClean="0">
                <a:solidFill>
                  <a:srgbClr val="003399"/>
                </a:solidFill>
              </a:rPr>
              <a:t>Steps for PV01</a:t>
            </a:r>
          </a:p>
          <a:p>
            <a:pPr lvl="1" eaLnBrk="1" hangingPunct="1"/>
            <a:r>
              <a:rPr lang="en-US" sz="2200" smtClean="0">
                <a:solidFill>
                  <a:srgbClr val="003399"/>
                </a:solidFill>
              </a:rPr>
              <a:t>Aggregate each cash flow into the bucket period (6m, 1y, 2y,…)</a:t>
            </a:r>
          </a:p>
          <a:p>
            <a:pPr lvl="1" eaLnBrk="1" hangingPunct="1"/>
            <a:r>
              <a:rPr lang="en-US" sz="2200" smtClean="0">
                <a:solidFill>
                  <a:srgbClr val="003399"/>
                </a:solidFill>
              </a:rPr>
              <a:t>Calculate PV for total cash flows</a:t>
            </a:r>
          </a:p>
          <a:p>
            <a:pPr lvl="1" eaLnBrk="1" hangingPunct="1"/>
            <a:r>
              <a:rPr lang="en-US" sz="2200" smtClean="0">
                <a:solidFill>
                  <a:srgbClr val="003399"/>
                </a:solidFill>
              </a:rPr>
              <a:t>Assume 1 bp shift in bucket period and recalculate PV</a:t>
            </a:r>
          </a:p>
          <a:p>
            <a:pPr lvl="1" eaLnBrk="1" hangingPunct="1"/>
            <a:r>
              <a:rPr lang="en-US" sz="2200" smtClean="0">
                <a:solidFill>
                  <a:srgbClr val="003399"/>
                </a:solidFill>
              </a:rPr>
              <a:t>The difference is the PV01.</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547F9FEA-6EBC-474D-97FF-962CEB198CDB}" type="slidenum">
              <a:rPr lang="en-US" sz="1700" b="0">
                <a:solidFill>
                  <a:srgbClr val="8CB6D2"/>
                </a:solidFill>
                <a:latin typeface="+mn-lt"/>
              </a:rPr>
              <a:pPr algn="r" defTabSz="1101725">
                <a:defRPr/>
              </a:pPr>
              <a:t>21</a:t>
            </a:fld>
            <a:endParaRPr lang="en-US" sz="1700" b="0">
              <a:solidFill>
                <a:srgbClr val="8CB6D2"/>
              </a:solidFill>
              <a:latin typeface="+mn-lt"/>
            </a:endParaRPr>
          </a:p>
        </p:txBody>
      </p:sp>
      <p:sp>
        <p:nvSpPr>
          <p:cNvPr id="23555" name="Rectangle 2"/>
          <p:cNvSpPr>
            <a:spLocks noGrp="1" noChangeArrowheads="1"/>
          </p:cNvSpPr>
          <p:nvPr>
            <p:ph type="title"/>
          </p:nvPr>
        </p:nvSpPr>
        <p:spPr/>
        <p:txBody>
          <a:bodyPr/>
          <a:lstStyle/>
          <a:p>
            <a:pPr eaLnBrk="1" hangingPunct="1"/>
            <a:r>
              <a:rPr lang="en-US" smtClean="0"/>
              <a:t>ACL Risk Calculation Example</a:t>
            </a:r>
          </a:p>
        </p:txBody>
      </p:sp>
      <p:sp>
        <p:nvSpPr>
          <p:cNvPr id="23556" name="Rectangle 3"/>
          <p:cNvSpPr>
            <a:spLocks noGrp="1" noChangeArrowheads="1"/>
          </p:cNvSpPr>
          <p:nvPr>
            <p:ph type="body" idx="1"/>
          </p:nvPr>
        </p:nvSpPr>
        <p:spPr>
          <a:xfrm>
            <a:off x="822325" y="1435100"/>
            <a:ext cx="9418638" cy="5702300"/>
          </a:xfrm>
        </p:spPr>
        <p:txBody>
          <a:bodyPr/>
          <a:lstStyle/>
          <a:p>
            <a:pPr eaLnBrk="1" hangingPunct="1"/>
            <a:r>
              <a:rPr lang="en-US" smtClean="0">
                <a:solidFill>
                  <a:srgbClr val="003399"/>
                </a:solidFill>
              </a:rPr>
              <a:t>Forward Contract</a:t>
            </a:r>
          </a:p>
          <a:p>
            <a:pPr lvl="1" eaLnBrk="1" hangingPunct="1"/>
            <a:r>
              <a:rPr lang="en-US" smtClean="0">
                <a:solidFill>
                  <a:srgbClr val="003399"/>
                </a:solidFill>
              </a:rPr>
              <a:t>1 Yr Contract</a:t>
            </a:r>
          </a:p>
          <a:p>
            <a:pPr lvl="1" eaLnBrk="1" hangingPunct="1"/>
            <a:r>
              <a:rPr lang="en-US" smtClean="0">
                <a:solidFill>
                  <a:srgbClr val="003399"/>
                </a:solidFill>
              </a:rPr>
              <a:t>Rec USD 1M vs Pay THB 33M</a:t>
            </a:r>
          </a:p>
          <a:p>
            <a:pPr lvl="1" eaLnBrk="1" hangingPunct="1">
              <a:buFont typeface="Wingdings" pitchFamily="2" charset="2"/>
              <a:buNone/>
            </a:pPr>
            <a:endParaRPr lang="en-US" smtClean="0">
              <a:solidFill>
                <a:srgbClr val="003399"/>
              </a:solidFill>
            </a:endParaRPr>
          </a:p>
          <a:p>
            <a:pPr eaLnBrk="1" hangingPunct="1"/>
            <a:r>
              <a:rPr lang="en-US" smtClean="0">
                <a:solidFill>
                  <a:srgbClr val="003399"/>
                </a:solidFill>
              </a:rPr>
              <a:t>Cross Currency Interest Rate Swap </a:t>
            </a:r>
          </a:p>
          <a:p>
            <a:pPr lvl="1" eaLnBrk="1" hangingPunct="1"/>
            <a:r>
              <a:rPr lang="en-US" smtClean="0">
                <a:solidFill>
                  <a:srgbClr val="003399"/>
                </a:solidFill>
              </a:rPr>
              <a:t>2 Yr Contract</a:t>
            </a:r>
          </a:p>
          <a:p>
            <a:pPr lvl="1" eaLnBrk="1" hangingPunct="1"/>
            <a:r>
              <a:rPr lang="en-US" smtClean="0">
                <a:solidFill>
                  <a:srgbClr val="003399"/>
                </a:solidFill>
              </a:rPr>
              <a:t>Notional USD 1M vs THB 33M</a:t>
            </a:r>
          </a:p>
          <a:p>
            <a:pPr lvl="1" eaLnBrk="1" hangingPunct="1"/>
            <a:r>
              <a:rPr lang="en-US" smtClean="0">
                <a:solidFill>
                  <a:srgbClr val="003399"/>
                </a:solidFill>
              </a:rPr>
              <a:t>Semi-annually coupon</a:t>
            </a:r>
          </a:p>
          <a:p>
            <a:pPr lvl="1" eaLnBrk="1" hangingPunct="1"/>
            <a:r>
              <a:rPr lang="en-US" smtClean="0">
                <a:solidFill>
                  <a:srgbClr val="003399"/>
                </a:solidFill>
              </a:rPr>
              <a:t>Rec THB 4% vs Pay USD 6M LIBOR </a:t>
            </a:r>
          </a:p>
          <a:p>
            <a:pPr lvl="1" eaLnBrk="1" hangingPunct="1"/>
            <a:endParaRPr lang="en-US" smtClean="0">
              <a:solidFill>
                <a:srgbClr val="003399"/>
              </a:solidFill>
            </a:endParaRPr>
          </a:p>
          <a:p>
            <a:pPr eaLnBrk="1" hangingPunct="1"/>
            <a:endParaRPr lang="en-US" smtClean="0">
              <a:solidFill>
                <a:srgbClr val="003399"/>
              </a:solidFill>
            </a:endParaRPr>
          </a:p>
          <a:p>
            <a:pPr eaLnBrk="1" hangingPunct="1"/>
            <a:endParaRPr lang="en-US" sz="3400" smtClean="0">
              <a:solidFill>
                <a:srgbClr val="003399"/>
              </a:solidFill>
            </a:endParaRPr>
          </a:p>
        </p:txBody>
      </p:sp>
      <p:sp>
        <p:nvSpPr>
          <p:cNvPr id="23557" name="Rectangle 4"/>
          <p:cNvSpPr>
            <a:spLocks noChangeArrowheads="1"/>
          </p:cNvSpPr>
          <p:nvPr/>
        </p:nvSpPr>
        <p:spPr bwMode="auto">
          <a:xfrm>
            <a:off x="7475538" y="1349375"/>
            <a:ext cx="2765425" cy="1382713"/>
          </a:xfrm>
          <a:prstGeom prst="rect">
            <a:avLst/>
          </a:prstGeom>
          <a:solidFill>
            <a:srgbClr val="FFFF99"/>
          </a:solidFill>
          <a:ln w="9525">
            <a:solidFill>
              <a:schemeClr val="tx1"/>
            </a:solidFill>
            <a:miter lim="800000"/>
            <a:headEnd/>
            <a:tailEnd/>
          </a:ln>
        </p:spPr>
        <p:txBody>
          <a:bodyPr wrap="none" lIns="109708" tIns="54854" rIns="109708" bIns="54854" anchor="ctr"/>
          <a:lstStyle/>
          <a:p>
            <a:pPr marL="546100" indent="-546100" defTabSz="1101725">
              <a:spcBef>
                <a:spcPct val="20000"/>
              </a:spcBef>
              <a:buClr>
                <a:srgbClr val="3DAE38"/>
              </a:buClr>
              <a:buSzPct val="80000"/>
              <a:buFont typeface="Wingdings" pitchFamily="2" charset="2"/>
              <a:buNone/>
            </a:pPr>
            <a:r>
              <a:rPr lang="en-US" sz="1700" b="0">
                <a:solidFill>
                  <a:schemeClr val="tx1"/>
                </a:solidFill>
                <a:latin typeface="Helvetica" pitchFamily="34" charset="0"/>
                <a:cs typeface="Arial" pitchFamily="34" charset="0"/>
              </a:rPr>
              <a:t>What is</a:t>
            </a:r>
          </a:p>
          <a:p>
            <a:pPr marL="546100" indent="-546100" defTabSz="1101725">
              <a:spcBef>
                <a:spcPct val="20000"/>
              </a:spcBef>
              <a:buClr>
                <a:srgbClr val="3DAE38"/>
              </a:buClr>
              <a:buSzPct val="80000"/>
              <a:buFont typeface="Wingdings" pitchFamily="2" charset="2"/>
              <a:buNone/>
            </a:pPr>
            <a:r>
              <a:rPr lang="en-US" sz="1700" b="0">
                <a:solidFill>
                  <a:schemeClr val="tx1"/>
                </a:solidFill>
                <a:latin typeface="Helvetica" pitchFamily="34" charset="0"/>
                <a:cs typeface="Arial" pitchFamily="34" charset="0"/>
              </a:rPr>
              <a:t>1. Net Open Position</a:t>
            </a:r>
          </a:p>
          <a:p>
            <a:pPr marL="546100" indent="-546100" defTabSz="1101725">
              <a:spcBef>
                <a:spcPct val="20000"/>
              </a:spcBef>
              <a:buClr>
                <a:srgbClr val="3DAE38"/>
              </a:buClr>
              <a:buSzPct val="80000"/>
              <a:buFont typeface="Wingdings" pitchFamily="2" charset="2"/>
              <a:buNone/>
            </a:pPr>
            <a:r>
              <a:rPr lang="en-US" sz="1700" b="0">
                <a:solidFill>
                  <a:schemeClr val="tx1"/>
                </a:solidFill>
                <a:latin typeface="Helvetica" pitchFamily="34" charset="0"/>
                <a:cs typeface="Arial" pitchFamily="34" charset="0"/>
              </a:rPr>
              <a:t>2. THB PV01</a:t>
            </a:r>
          </a:p>
          <a:p>
            <a:pPr marL="546100" indent="-546100" defTabSz="1101725">
              <a:spcBef>
                <a:spcPct val="20000"/>
              </a:spcBef>
              <a:buClr>
                <a:srgbClr val="3DAE38"/>
              </a:buClr>
              <a:buSzPct val="80000"/>
              <a:buFont typeface="Wingdings" pitchFamily="2" charset="2"/>
              <a:buNone/>
            </a:pPr>
            <a:r>
              <a:rPr lang="en-US" sz="1700" b="0">
                <a:solidFill>
                  <a:schemeClr val="tx1"/>
                </a:solidFill>
                <a:latin typeface="Helvetica" pitchFamily="34" charset="0"/>
                <a:cs typeface="Arial" pitchFamily="34" charset="0"/>
              </a:rPr>
              <a:t>3. USD PV01</a:t>
            </a:r>
          </a:p>
        </p:txBody>
      </p:sp>
      <p:sp>
        <p:nvSpPr>
          <p:cNvPr id="23558" name="Rectangle 5"/>
          <p:cNvSpPr>
            <a:spLocks noChangeArrowheads="1"/>
          </p:cNvSpPr>
          <p:nvPr/>
        </p:nvSpPr>
        <p:spPr bwMode="auto">
          <a:xfrm>
            <a:off x="7475538" y="3943350"/>
            <a:ext cx="2765425" cy="1377950"/>
          </a:xfrm>
          <a:prstGeom prst="rect">
            <a:avLst/>
          </a:prstGeom>
          <a:solidFill>
            <a:srgbClr val="FFFF99"/>
          </a:solidFill>
          <a:ln w="9525">
            <a:solidFill>
              <a:schemeClr val="tx1"/>
            </a:solidFill>
            <a:miter lim="800000"/>
            <a:headEnd/>
            <a:tailEnd/>
          </a:ln>
        </p:spPr>
        <p:txBody>
          <a:bodyPr wrap="none" lIns="109708" tIns="54854" rIns="109708" bIns="54854" anchor="ctr"/>
          <a:lstStyle/>
          <a:p>
            <a:pPr marL="546100" indent="-546100" defTabSz="1101725">
              <a:spcBef>
                <a:spcPct val="20000"/>
              </a:spcBef>
              <a:buClr>
                <a:srgbClr val="3DAE38"/>
              </a:buClr>
              <a:buSzPct val="80000"/>
              <a:buFont typeface="Wingdings" pitchFamily="2" charset="2"/>
              <a:buNone/>
            </a:pPr>
            <a:r>
              <a:rPr lang="en-US" sz="1700" b="0">
                <a:solidFill>
                  <a:schemeClr val="tx1"/>
                </a:solidFill>
                <a:latin typeface="Helvetica" pitchFamily="34" charset="0"/>
                <a:cs typeface="Arial" pitchFamily="34" charset="0"/>
              </a:rPr>
              <a:t>What is</a:t>
            </a:r>
          </a:p>
          <a:p>
            <a:pPr marL="546100" indent="-546100" defTabSz="1101725">
              <a:spcBef>
                <a:spcPct val="20000"/>
              </a:spcBef>
              <a:buClr>
                <a:srgbClr val="3DAE38"/>
              </a:buClr>
              <a:buSzPct val="80000"/>
              <a:buFont typeface="Wingdings" pitchFamily="2" charset="2"/>
              <a:buNone/>
            </a:pPr>
            <a:r>
              <a:rPr lang="en-US" sz="1700" b="0">
                <a:solidFill>
                  <a:schemeClr val="tx1"/>
                </a:solidFill>
                <a:latin typeface="Helvetica" pitchFamily="34" charset="0"/>
                <a:cs typeface="Arial" pitchFamily="34" charset="0"/>
              </a:rPr>
              <a:t>1. Net Open Position</a:t>
            </a:r>
          </a:p>
          <a:p>
            <a:pPr marL="546100" indent="-546100" defTabSz="1101725">
              <a:spcBef>
                <a:spcPct val="20000"/>
              </a:spcBef>
              <a:buClr>
                <a:srgbClr val="3DAE38"/>
              </a:buClr>
              <a:buSzPct val="80000"/>
              <a:buFont typeface="Wingdings" pitchFamily="2" charset="2"/>
              <a:buNone/>
            </a:pPr>
            <a:r>
              <a:rPr lang="en-US" sz="1700" b="0">
                <a:solidFill>
                  <a:schemeClr val="tx1"/>
                </a:solidFill>
                <a:latin typeface="Helvetica" pitchFamily="34" charset="0"/>
                <a:cs typeface="Arial" pitchFamily="34" charset="0"/>
              </a:rPr>
              <a:t>2. THB PV01</a:t>
            </a:r>
          </a:p>
          <a:p>
            <a:pPr marL="546100" indent="-546100" defTabSz="1101725">
              <a:spcBef>
                <a:spcPct val="20000"/>
              </a:spcBef>
              <a:buClr>
                <a:srgbClr val="3DAE38"/>
              </a:buClr>
              <a:buSzPct val="80000"/>
              <a:buFont typeface="Wingdings" pitchFamily="2" charset="2"/>
              <a:buNone/>
            </a:pPr>
            <a:r>
              <a:rPr lang="en-US" sz="1700" b="0">
                <a:solidFill>
                  <a:schemeClr val="tx1"/>
                </a:solidFill>
                <a:latin typeface="Helvetica" pitchFamily="34" charset="0"/>
                <a:cs typeface="Arial" pitchFamily="34" charset="0"/>
              </a:rPr>
              <a:t>3. USD PV01</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E3C60439-A9EE-4194-A98A-65A5997D0580}" type="slidenum">
              <a:rPr lang="en-US" sz="1700" b="0">
                <a:solidFill>
                  <a:srgbClr val="8CB6D2"/>
                </a:solidFill>
                <a:latin typeface="+mn-lt"/>
              </a:rPr>
              <a:pPr algn="r" defTabSz="1101725">
                <a:defRPr/>
              </a:pPr>
              <a:t>22</a:t>
            </a:fld>
            <a:endParaRPr lang="en-US" sz="1700" b="0">
              <a:solidFill>
                <a:srgbClr val="8CB6D2"/>
              </a:solidFill>
              <a:latin typeface="+mn-lt"/>
            </a:endParaRPr>
          </a:p>
        </p:txBody>
      </p:sp>
      <p:graphicFrame>
        <p:nvGraphicFramePr>
          <p:cNvPr id="53355" name="Group 107"/>
          <p:cNvGraphicFramePr>
            <a:graphicFrameLocks noGrp="1"/>
          </p:cNvGraphicFramePr>
          <p:nvPr>
            <p:ph idx="1"/>
          </p:nvPr>
        </p:nvGraphicFramePr>
        <p:xfrm>
          <a:off x="436563" y="1162050"/>
          <a:ext cx="9875837" cy="6772283"/>
        </p:xfrm>
        <a:graphic>
          <a:graphicData uri="http://schemas.openxmlformats.org/drawingml/2006/table">
            <a:tbl>
              <a:tblPr/>
              <a:tblGrid>
                <a:gridCol w="2027237"/>
                <a:gridCol w="1568450"/>
                <a:gridCol w="1570038"/>
                <a:gridCol w="1570037"/>
                <a:gridCol w="1570038"/>
                <a:gridCol w="1570037"/>
              </a:tblGrid>
              <a:tr h="415899">
                <a:tc>
                  <a:txBody>
                    <a:bodyPr/>
                    <a:lstStyle/>
                    <a:p>
                      <a:pPr marL="393700" marR="0" lvl="0" indent="-393700" algn="l" defTabSz="1101725"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cs typeface="Arial" charset="0"/>
                        </a:rPr>
                        <a:t>PV market rate</a:t>
                      </a:r>
                      <a:endParaRPr kumimoji="0" lang="en-US" sz="2000" b="0" i="0" u="none" strike="noStrike" cap="none" normalizeH="0" baseline="0" dirty="0" smtClean="0">
                        <a:ln>
                          <a:noFill/>
                        </a:ln>
                        <a:solidFill>
                          <a:schemeClr val="tx1"/>
                        </a:solidFill>
                        <a:effectLst/>
                        <a:latin typeface="Times New Roman" pitchFamily="18" charset="0"/>
                        <a:cs typeface="Arial" charset="0"/>
                      </a:endParaRPr>
                    </a:p>
                  </a:txBody>
                  <a:tcPr marL="109708" marR="109708" marT="54850" marB="54850"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smtClean="0">
                        <a:ln>
                          <a:noFill/>
                        </a:ln>
                        <a:solidFill>
                          <a:srgbClr val="00468C"/>
                        </a:solidFill>
                        <a:effectLst/>
                        <a:latin typeface="Helvetica" pitchFamily="34" charset="0"/>
                        <a:cs typeface="Arial" charset="0"/>
                      </a:endParaRPr>
                    </a:p>
                  </a:txBody>
                  <a:tcPr marL="109708" marR="109708" marT="54850" marB="54850"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smtClean="0">
                        <a:ln>
                          <a:noFill/>
                        </a:ln>
                        <a:solidFill>
                          <a:srgbClr val="00468C"/>
                        </a:solidFill>
                        <a:effectLst/>
                        <a:latin typeface="Helvetica" pitchFamily="34" charset="0"/>
                        <a:cs typeface="Arial" charset="0"/>
                      </a:endParaRPr>
                    </a:p>
                  </a:txBody>
                  <a:tcPr marL="109708" marR="109708" marT="54850" marB="54850"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smtClean="0">
                        <a:ln>
                          <a:noFill/>
                        </a:ln>
                        <a:solidFill>
                          <a:srgbClr val="00468C"/>
                        </a:solidFill>
                        <a:effectLst/>
                        <a:latin typeface="Helvetica" pitchFamily="34" charset="0"/>
                        <a:cs typeface="Arial" charset="0"/>
                      </a:endParaRPr>
                    </a:p>
                  </a:txBody>
                  <a:tcPr marL="109708" marR="109708" marT="54850" marB="54850"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spot rate</a:t>
                      </a:r>
                      <a:endParaRPr kumimoji="0" lang="en-US" sz="2000" b="0" i="0" u="none" strike="noStrike" cap="none" normalizeH="0" baseline="0" smtClean="0">
                        <a:ln>
                          <a:noFill/>
                        </a:ln>
                        <a:solidFill>
                          <a:schemeClr val="tx1"/>
                        </a:solidFill>
                        <a:effectLst/>
                        <a:latin typeface="Times New Roman" pitchFamily="18" charset="0"/>
                        <a:cs typeface="Arial" charset="0"/>
                      </a:endParaRPr>
                    </a:p>
                  </a:txBody>
                  <a:tcPr marL="109708" marR="109708" marT="54850" marB="54850"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34.00</a:t>
                      </a:r>
                      <a:endParaRPr kumimoji="0" lang="en-US" sz="2000" b="0" i="0" u="none" strike="noStrike" cap="none" normalizeH="0" baseline="0" smtClean="0">
                        <a:ln>
                          <a:noFill/>
                        </a:ln>
                        <a:solidFill>
                          <a:schemeClr val="tx1"/>
                        </a:solidFill>
                        <a:effectLst/>
                        <a:latin typeface="Times New Roman" pitchFamily="18" charset="0"/>
                        <a:cs typeface="Arial" charset="0"/>
                      </a:endParaRPr>
                    </a:p>
                  </a:txBody>
                  <a:tcPr marL="109708" marR="109708" marT="54850" marB="54850"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r>
              <a:tr h="717504">
                <a:tc>
                  <a:txBody>
                    <a:bodyPr/>
                    <a:lstStyle/>
                    <a:p>
                      <a:pPr marL="393700" marR="0" lvl="0" indent="-393700" algn="l" defTabSz="1101725" rtl="0" eaLnBrk="1" fontAlgn="t"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cs typeface="+mn-cs"/>
                        </a:rPr>
                        <a:t> </a:t>
                      </a:r>
                      <a:endParaRPr kumimoji="0" lang="en-US" sz="1800" b="0" i="0" u="none" strike="noStrike" cap="none" normalizeH="0" baseline="0" dirty="0" smtClean="0">
                        <a:ln>
                          <a:noFill/>
                        </a:ln>
                        <a:solidFill>
                          <a:schemeClr val="tx1"/>
                        </a:solidFill>
                        <a:effectLst/>
                        <a:latin typeface="Times New Roman" pitchFamily="18" charset="0"/>
                        <a:cs typeface="+mn-cs"/>
                      </a:endParaRPr>
                    </a:p>
                  </a:txBody>
                  <a:tcPr marL="109708" marR="109708" marT="54850" marB="5485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t"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1 Yr IR rate</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t"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Disc. Factor</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t"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Cashflow</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t"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PV</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t"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THB term</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25460">
                <a:tc>
                  <a:txBody>
                    <a:bodyPr/>
                    <a:lstStyle/>
                    <a:p>
                      <a:pPr marL="393700" marR="0" lvl="0" indent="-393700" algn="l"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THB Cashflow</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cs typeface="+mn-cs"/>
                        </a:rPr>
                        <a:t>4.00%</a:t>
                      </a:r>
                      <a:endParaRPr kumimoji="0" lang="en-US" sz="1800" b="0" i="0" u="none" strike="noStrike" cap="none" normalizeH="0" baseline="0" dirty="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cs typeface="+mn-cs"/>
                        </a:rPr>
                        <a:t>0.9615</a:t>
                      </a:r>
                      <a:endParaRPr kumimoji="0" lang="en-US" sz="1800" b="0" i="0" u="none" strike="noStrike" cap="none" normalizeH="0" baseline="0" dirty="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-33,000,000</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-31,730,769</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-31,730,769</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2724">
                <a:tc>
                  <a:txBody>
                    <a:bodyPr/>
                    <a:lstStyle/>
                    <a:p>
                      <a:pPr marL="393700" marR="0" lvl="0" indent="-393700" algn="l"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USD Cash flow</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3.50%</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cs typeface="+mn-cs"/>
                        </a:rPr>
                        <a:t>0.9662</a:t>
                      </a:r>
                      <a:endParaRPr kumimoji="0" lang="en-US" sz="1800" b="0" i="0" u="none" strike="noStrike" cap="none" normalizeH="0" baseline="0" dirty="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1,000,000</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966,184</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32,850,242</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5899">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1800" b="0" i="0" u="none" strike="noStrike" cap="none" normalizeH="0" baseline="0" smtClean="0">
                        <a:ln>
                          <a:noFill/>
                        </a:ln>
                        <a:solidFill>
                          <a:srgbClr val="00468C"/>
                        </a:solidFill>
                        <a:effectLst/>
                        <a:latin typeface="Helvetica" pitchFamily="34" charset="0"/>
                        <a:cs typeface="+mn-cs"/>
                      </a:endParaRPr>
                    </a:p>
                  </a:txBody>
                  <a:tcPr marL="109708" marR="109708" marT="54850" marB="54850"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1800" b="0" i="0" u="none" strike="noStrike" cap="none" normalizeH="0" baseline="0" smtClean="0">
                        <a:ln>
                          <a:noFill/>
                        </a:ln>
                        <a:solidFill>
                          <a:srgbClr val="00468C"/>
                        </a:solidFill>
                        <a:effectLst/>
                        <a:latin typeface="Helvetica" pitchFamily="34" charset="0"/>
                        <a:cs typeface="+mn-cs"/>
                      </a:endParaRPr>
                    </a:p>
                  </a:txBody>
                  <a:tcPr marL="109708" marR="109708" marT="54850" marB="54850"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1800" b="0" i="0" u="none" strike="noStrike" cap="none" normalizeH="0" baseline="0" dirty="0" smtClean="0">
                        <a:ln>
                          <a:noFill/>
                        </a:ln>
                        <a:solidFill>
                          <a:srgbClr val="00468C"/>
                        </a:solidFill>
                        <a:effectLst/>
                        <a:latin typeface="Helvetica" pitchFamily="34" charset="0"/>
                        <a:cs typeface="+mn-cs"/>
                      </a:endParaRPr>
                    </a:p>
                  </a:txBody>
                  <a:tcPr marL="109708" marR="109708" marT="54850" marB="54850"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1800" b="0" i="0" u="none" strike="noStrike" cap="none" normalizeH="0" baseline="0" smtClean="0">
                        <a:ln>
                          <a:noFill/>
                        </a:ln>
                        <a:solidFill>
                          <a:srgbClr val="00468C"/>
                        </a:solidFill>
                        <a:effectLst/>
                        <a:latin typeface="Helvetica" pitchFamily="34" charset="0"/>
                        <a:cs typeface="+mn-cs"/>
                      </a:endParaRPr>
                    </a:p>
                  </a:txBody>
                  <a:tcPr marL="109708" marR="109708" marT="54850" marB="54850"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1800" b="0" i="0" u="none" strike="noStrike" cap="none" normalizeH="0" baseline="0" smtClean="0">
                        <a:ln>
                          <a:noFill/>
                        </a:ln>
                        <a:solidFill>
                          <a:srgbClr val="00468C"/>
                        </a:solidFill>
                        <a:effectLst/>
                        <a:latin typeface="Helvetica" pitchFamily="34" charset="0"/>
                        <a:cs typeface="+mn-cs"/>
                      </a:endParaRPr>
                    </a:p>
                  </a:txBody>
                  <a:tcPr marL="109708" marR="109708" marT="54850" marB="54850"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1800" b="0" i="0" u="none" strike="noStrike" cap="none" normalizeH="0" baseline="0" smtClean="0">
                        <a:ln>
                          <a:noFill/>
                        </a:ln>
                        <a:solidFill>
                          <a:srgbClr val="00468C"/>
                        </a:solidFill>
                        <a:effectLst/>
                        <a:latin typeface="Helvetica" pitchFamily="34" charset="0"/>
                        <a:cs typeface="+mn-cs"/>
                      </a:endParaRPr>
                    </a:p>
                  </a:txBody>
                  <a:tcPr marL="109708" marR="109708" marT="54850" marB="54850"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384018">
                <a:tc gridSpan="2">
                  <a:txBody>
                    <a:bodyPr/>
                    <a:lstStyle/>
                    <a:p>
                      <a:pPr marL="393700" marR="0" lvl="0" indent="-393700" algn="l"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PV assume 1 bp shift</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1800" b="0" i="0" u="none" strike="noStrike" cap="none" normalizeH="0" baseline="0" smtClean="0">
                        <a:ln>
                          <a:noFill/>
                        </a:ln>
                        <a:solidFill>
                          <a:srgbClr val="00468C"/>
                        </a:solidFill>
                        <a:effectLst/>
                        <a:latin typeface="Helvetica" pitchFamily="34" charset="0"/>
                        <a:cs typeface="+mn-cs"/>
                      </a:endParaRPr>
                    </a:p>
                  </a:txBody>
                  <a:tcPr marL="109708" marR="109708" marT="54850" marB="54850"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1800" b="0" i="0" u="none" strike="noStrike" cap="none" normalizeH="0" baseline="0" dirty="0" smtClean="0">
                        <a:ln>
                          <a:noFill/>
                        </a:ln>
                        <a:solidFill>
                          <a:srgbClr val="00468C"/>
                        </a:solidFill>
                        <a:effectLst/>
                        <a:latin typeface="Helvetica" pitchFamily="34" charset="0"/>
                        <a:cs typeface="+mn-cs"/>
                      </a:endParaRPr>
                    </a:p>
                  </a:txBody>
                  <a:tcPr marL="109708" marR="109708" marT="54850" marB="54850"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spot rate</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34.00</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r>
              <a:tr h="719092">
                <a:tc>
                  <a:txBody>
                    <a:bodyPr/>
                    <a:lstStyle/>
                    <a:p>
                      <a:pPr marL="393700" marR="0" lvl="0" indent="-393700" algn="l" defTabSz="1101725" rtl="0" eaLnBrk="1" fontAlgn="t"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 </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t"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1 Yr IR rate</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t"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Disc. Factor</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t" latinLnBrk="0" hangingPunct="1">
                        <a:lnSpc>
                          <a:spcPct val="100000"/>
                        </a:lnSpc>
                        <a:spcBef>
                          <a:spcPct val="0"/>
                        </a:spcBef>
                        <a:spcAft>
                          <a:spcPct val="0"/>
                        </a:spcAft>
                        <a:buClrTx/>
                        <a:buSzTx/>
                        <a:buFontTx/>
                        <a:buNone/>
                        <a:tabLst/>
                      </a:pPr>
                      <a:r>
                        <a:rPr kumimoji="0" lang="en-US" sz="1800" b="0" i="0" u="none" strike="noStrike" cap="none" normalizeH="0" baseline="0" dirty="0" err="1" smtClean="0">
                          <a:ln>
                            <a:noFill/>
                          </a:ln>
                          <a:solidFill>
                            <a:schemeClr val="tx1"/>
                          </a:solidFill>
                          <a:effectLst/>
                          <a:latin typeface="Arial" charset="0"/>
                          <a:cs typeface="+mn-cs"/>
                        </a:rPr>
                        <a:t>Cashflow</a:t>
                      </a:r>
                      <a:endParaRPr kumimoji="0" lang="en-US" sz="1800" b="0" i="0" u="none" strike="noStrike" cap="none" normalizeH="0" baseline="0" dirty="0" smtClean="0">
                        <a:ln>
                          <a:noFill/>
                        </a:ln>
                        <a:solidFill>
                          <a:schemeClr val="tx1"/>
                        </a:solidFill>
                        <a:effectLst/>
                        <a:latin typeface="Times New Roman" pitchFamily="18" charset="0"/>
                        <a:cs typeface="+mn-cs"/>
                      </a:endParaRPr>
                    </a:p>
                  </a:txBody>
                  <a:tcPr marL="109708" marR="109708" marT="54850" marB="5485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t"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PV</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t"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THB term</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23873">
                <a:tc>
                  <a:txBody>
                    <a:bodyPr/>
                    <a:lstStyle/>
                    <a:p>
                      <a:pPr marL="393700" marR="0" lvl="0" indent="-393700" algn="l"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THB Cashflow</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4.01%</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0.9614</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cs typeface="+mn-cs"/>
                        </a:rPr>
                        <a:t>-33,000,000</a:t>
                      </a:r>
                      <a:endParaRPr kumimoji="0" lang="en-US" sz="1800" b="0" i="0" u="none" strike="noStrike" cap="none" normalizeH="0" baseline="0" dirty="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-31,727,718</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-31,727,718</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4312">
                <a:tc>
                  <a:txBody>
                    <a:bodyPr/>
                    <a:lstStyle/>
                    <a:p>
                      <a:pPr marL="393700" marR="0" lvl="0" indent="-393700" algn="l"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USD Cash flow</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3.51%</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0.9661</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cs typeface="+mn-cs"/>
                        </a:rPr>
                        <a:t>1,000,000</a:t>
                      </a:r>
                      <a:endParaRPr kumimoji="0" lang="en-US" sz="1800" b="0" i="0" u="none" strike="noStrike" cap="none" normalizeH="0" baseline="0" dirty="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mn-cs"/>
                        </a:rPr>
                        <a:t>966,090</a:t>
                      </a:r>
                      <a:endParaRPr kumimoji="0" lang="en-US" sz="1800" b="0" i="0" u="none" strike="noStrike" cap="none" normalizeH="0" baseline="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cs typeface="+mn-cs"/>
                        </a:rPr>
                        <a:t>32,847,068</a:t>
                      </a:r>
                      <a:endParaRPr kumimoji="0" lang="en-US" sz="1800" b="0" i="0" u="none" strike="noStrike" cap="none" normalizeH="0" baseline="0" dirty="0" smtClean="0">
                        <a:ln>
                          <a:noFill/>
                        </a:ln>
                        <a:solidFill>
                          <a:schemeClr val="tx1"/>
                        </a:solidFill>
                        <a:effectLst/>
                        <a:latin typeface="Times New Roman" pitchFamily="18" charset="0"/>
                        <a:cs typeface="+mn-cs"/>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4498">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smtClean="0">
                        <a:ln>
                          <a:noFill/>
                        </a:ln>
                        <a:solidFill>
                          <a:srgbClr val="00468C"/>
                        </a:solidFill>
                        <a:effectLst/>
                        <a:latin typeface="Helvetica" pitchFamily="34" charset="0"/>
                        <a:cs typeface="Arial" charset="0"/>
                      </a:endParaRPr>
                    </a:p>
                  </a:txBody>
                  <a:tcPr marL="109708" marR="109708" marT="54850" marB="54850"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smtClean="0">
                        <a:ln>
                          <a:noFill/>
                        </a:ln>
                        <a:solidFill>
                          <a:srgbClr val="00468C"/>
                        </a:solidFill>
                        <a:effectLst/>
                        <a:latin typeface="Helvetica" pitchFamily="34" charset="0"/>
                        <a:cs typeface="Arial" charset="0"/>
                      </a:endParaRPr>
                    </a:p>
                  </a:txBody>
                  <a:tcPr marL="109708" marR="109708" marT="54850" marB="54850"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smtClean="0">
                        <a:ln>
                          <a:noFill/>
                        </a:ln>
                        <a:solidFill>
                          <a:srgbClr val="00468C"/>
                        </a:solidFill>
                        <a:effectLst/>
                        <a:latin typeface="Helvetica" pitchFamily="34" charset="0"/>
                        <a:cs typeface="Arial" charset="0"/>
                      </a:endParaRPr>
                    </a:p>
                  </a:txBody>
                  <a:tcPr marL="109708" marR="109708" marT="54850" marB="54850"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dirty="0" smtClean="0">
                        <a:ln>
                          <a:noFill/>
                        </a:ln>
                        <a:solidFill>
                          <a:srgbClr val="00468C"/>
                        </a:solidFill>
                        <a:effectLst/>
                        <a:latin typeface="Helvetica" pitchFamily="34" charset="0"/>
                        <a:cs typeface="Arial" charset="0"/>
                      </a:endParaRPr>
                    </a:p>
                  </a:txBody>
                  <a:tcPr marL="109708" marR="109708" marT="54850" marB="54850"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dirty="0" smtClean="0">
                        <a:ln>
                          <a:noFill/>
                        </a:ln>
                        <a:solidFill>
                          <a:srgbClr val="00468C"/>
                        </a:solidFill>
                        <a:effectLst/>
                        <a:latin typeface="Helvetica" pitchFamily="34" charset="0"/>
                        <a:cs typeface="Arial" charset="0"/>
                      </a:endParaRPr>
                    </a:p>
                  </a:txBody>
                  <a:tcPr marL="109708" marR="109708" marT="54850" marB="54850" anchor="b"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dirty="0" smtClean="0">
                        <a:ln>
                          <a:noFill/>
                        </a:ln>
                        <a:solidFill>
                          <a:srgbClr val="00468C"/>
                        </a:solidFill>
                        <a:effectLst/>
                        <a:latin typeface="Helvetica" pitchFamily="34" charset="0"/>
                        <a:cs typeface="Arial" charset="0"/>
                      </a:endParaRPr>
                    </a:p>
                  </a:txBody>
                  <a:tcPr marL="109708" marR="109708" marT="54850" marB="54850" anchor="b"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4498">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smtClean="0">
                        <a:ln>
                          <a:noFill/>
                        </a:ln>
                        <a:solidFill>
                          <a:srgbClr val="00468C"/>
                        </a:solidFill>
                        <a:effectLst/>
                        <a:latin typeface="Helvetica" pitchFamily="34" charset="0"/>
                        <a:cs typeface="Arial" charset="0"/>
                      </a:endParaRPr>
                    </a:p>
                  </a:txBody>
                  <a:tcPr marL="109708" marR="109708" marT="54850" marB="54850" anchor="b" horzOverflow="overflow">
                    <a:lnL>
                      <a:noFill/>
                    </a:lnL>
                    <a:lnR>
                      <a:noFill/>
                    </a:lnR>
                    <a:lnT>
                      <a:noFill/>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smtClean="0">
                        <a:ln>
                          <a:noFill/>
                        </a:ln>
                        <a:solidFill>
                          <a:srgbClr val="00468C"/>
                        </a:solidFill>
                        <a:effectLst/>
                        <a:latin typeface="Helvetica" pitchFamily="34" charset="0"/>
                        <a:cs typeface="Arial" charset="0"/>
                      </a:endParaRPr>
                    </a:p>
                  </a:txBody>
                  <a:tcPr marL="109708" marR="109708" marT="54850" marB="54850" anchor="b" horzOverflow="overflow">
                    <a:lnL>
                      <a:noFill/>
                    </a:lnL>
                    <a:lnR>
                      <a:noFill/>
                    </a:lnR>
                    <a:lnT>
                      <a:noFill/>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smtClean="0">
                        <a:ln>
                          <a:noFill/>
                        </a:ln>
                        <a:solidFill>
                          <a:srgbClr val="00468C"/>
                        </a:solidFill>
                        <a:effectLst/>
                        <a:latin typeface="Helvetica" pitchFamily="34" charset="0"/>
                        <a:cs typeface="Arial" charset="0"/>
                      </a:endParaRPr>
                    </a:p>
                  </a:txBody>
                  <a:tcPr marL="109708" marR="109708" marT="54850" marB="54850" anchor="b" horzOverflow="overflow">
                    <a:lnL>
                      <a:noFill/>
                    </a:lnL>
                    <a:lnR>
                      <a:noFill/>
                    </a:lnR>
                    <a:lnT>
                      <a:noFill/>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smtClean="0">
                        <a:ln>
                          <a:noFill/>
                        </a:ln>
                        <a:solidFill>
                          <a:srgbClr val="00468C"/>
                        </a:solidFill>
                        <a:effectLst/>
                        <a:latin typeface="Helvetica" pitchFamily="34" charset="0"/>
                        <a:cs typeface="Arial" charset="0"/>
                      </a:endParaRPr>
                    </a:p>
                  </a:txBody>
                  <a:tcPr marL="109708" marR="109708" marT="54850" marB="54850" anchor="b"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cs typeface="Arial" charset="0"/>
                        </a:rPr>
                        <a:t>THB PV01</a:t>
                      </a:r>
                      <a:endParaRPr kumimoji="0" lang="en-US" sz="2000" b="0" i="0" u="none" strike="noStrike" cap="none" normalizeH="0" baseline="0" dirty="0" smtClean="0">
                        <a:ln>
                          <a:noFill/>
                        </a:ln>
                        <a:solidFill>
                          <a:schemeClr val="tx1"/>
                        </a:solidFill>
                        <a:effectLst/>
                        <a:latin typeface="Times New Roman" pitchFamily="18" charset="0"/>
                        <a:cs typeface="Arial" charset="0"/>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cs typeface="Arial" charset="0"/>
                        </a:rPr>
                        <a:t>3,051</a:t>
                      </a:r>
                      <a:endParaRPr kumimoji="0" lang="en-US" sz="2000" b="0" i="0" u="none" strike="noStrike" cap="none" normalizeH="0" baseline="0" dirty="0" smtClean="0">
                        <a:ln>
                          <a:noFill/>
                        </a:ln>
                        <a:solidFill>
                          <a:schemeClr val="tx1"/>
                        </a:solidFill>
                        <a:effectLst/>
                        <a:latin typeface="Times New Roman" pitchFamily="18" charset="0"/>
                        <a:cs typeface="Arial" charset="0"/>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4498">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smtClean="0">
                        <a:ln>
                          <a:noFill/>
                        </a:ln>
                        <a:solidFill>
                          <a:srgbClr val="00468C"/>
                        </a:solidFill>
                        <a:effectLst/>
                        <a:latin typeface="Helvetica" pitchFamily="34" charset="0"/>
                        <a:cs typeface="Arial" charset="0"/>
                      </a:endParaRPr>
                    </a:p>
                  </a:txBody>
                  <a:tcPr marL="109708" marR="109708" marT="54850" marB="54850" anchor="b" horzOverflow="overflow">
                    <a:lnL>
                      <a:noFill/>
                    </a:lnL>
                    <a:lnR>
                      <a:noFill/>
                    </a:lnR>
                    <a:lnT>
                      <a:noFill/>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smtClean="0">
                        <a:ln>
                          <a:noFill/>
                        </a:ln>
                        <a:solidFill>
                          <a:srgbClr val="00468C"/>
                        </a:solidFill>
                        <a:effectLst/>
                        <a:latin typeface="Helvetica" pitchFamily="34" charset="0"/>
                        <a:cs typeface="Arial" charset="0"/>
                      </a:endParaRPr>
                    </a:p>
                  </a:txBody>
                  <a:tcPr marL="109708" marR="109708" marT="54850" marB="54850" anchor="b" horzOverflow="overflow">
                    <a:lnL>
                      <a:noFill/>
                    </a:lnL>
                    <a:lnR>
                      <a:noFill/>
                    </a:lnR>
                    <a:lnT>
                      <a:noFill/>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smtClean="0">
                        <a:ln>
                          <a:noFill/>
                        </a:ln>
                        <a:solidFill>
                          <a:srgbClr val="00468C"/>
                        </a:solidFill>
                        <a:effectLst/>
                        <a:latin typeface="Helvetica" pitchFamily="34" charset="0"/>
                        <a:cs typeface="Arial" charset="0"/>
                      </a:endParaRPr>
                    </a:p>
                  </a:txBody>
                  <a:tcPr marL="109708" marR="109708" marT="54850" marB="54850" anchor="b" horzOverflow="overflow">
                    <a:lnL>
                      <a:noFill/>
                    </a:lnL>
                    <a:lnR>
                      <a:noFill/>
                    </a:lnR>
                    <a:lnT>
                      <a:noFill/>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000" b="0" i="0" u="none" strike="noStrike" cap="none" normalizeH="0" baseline="0" smtClean="0">
                        <a:ln>
                          <a:noFill/>
                        </a:ln>
                        <a:solidFill>
                          <a:srgbClr val="00468C"/>
                        </a:solidFill>
                        <a:effectLst/>
                        <a:latin typeface="Helvetica" pitchFamily="34" charset="0"/>
                        <a:cs typeface="Arial" charset="0"/>
                      </a:endParaRPr>
                    </a:p>
                  </a:txBody>
                  <a:tcPr marL="109708" marR="109708" marT="54850" marB="54850" anchor="b"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cs typeface="Arial" charset="0"/>
                        </a:rPr>
                        <a:t>USD PV01</a:t>
                      </a:r>
                      <a:endParaRPr kumimoji="0" lang="en-US" sz="2000" b="0" i="0" u="none" strike="noStrike" cap="none" normalizeH="0" baseline="0" dirty="0" smtClean="0">
                        <a:ln>
                          <a:noFill/>
                        </a:ln>
                        <a:solidFill>
                          <a:schemeClr val="tx1"/>
                        </a:solidFill>
                        <a:effectLst/>
                        <a:latin typeface="Times New Roman" pitchFamily="18" charset="0"/>
                        <a:cs typeface="Arial" charset="0"/>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93700" marR="0" lvl="0" indent="-393700" algn="ctr" defTabSz="1101725"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cs typeface="Arial" charset="0"/>
                        </a:rPr>
                        <a:t>-3,174</a:t>
                      </a:r>
                      <a:endParaRPr kumimoji="0" lang="en-US" sz="2000" b="0" i="0" u="none" strike="noStrike" cap="none" normalizeH="0" baseline="0" dirty="0" smtClean="0">
                        <a:ln>
                          <a:noFill/>
                        </a:ln>
                        <a:solidFill>
                          <a:schemeClr val="tx1"/>
                        </a:solidFill>
                        <a:effectLst/>
                        <a:latin typeface="Times New Roman" pitchFamily="18" charset="0"/>
                        <a:cs typeface="Arial" charset="0"/>
                      </a:endParaRPr>
                    </a:p>
                  </a:txBody>
                  <a:tcPr marL="109708" marR="109708" marT="54850" marB="5485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4679" name="Rectangle 110"/>
          <p:cNvSpPr>
            <a:spLocks noGrp="1" noChangeArrowheads="1"/>
          </p:cNvSpPr>
          <p:nvPr>
            <p:ph type="title"/>
          </p:nvPr>
        </p:nvSpPr>
        <p:spPr/>
        <p:txBody>
          <a:bodyPr/>
          <a:lstStyle/>
          <a:p>
            <a:pPr eaLnBrk="1" hangingPunct="1"/>
            <a:r>
              <a:rPr lang="en-US" smtClean="0"/>
              <a:t>Forward Contract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2"/>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A8C149C1-A64A-4A67-8CF4-B90323261A5D}" type="slidenum">
              <a:rPr lang="en-US" sz="1700" b="0">
                <a:solidFill>
                  <a:srgbClr val="8CB6D2"/>
                </a:solidFill>
                <a:latin typeface="+mn-lt"/>
              </a:rPr>
              <a:pPr algn="r" defTabSz="1101725">
                <a:defRPr/>
              </a:pPr>
              <a:t>23</a:t>
            </a:fld>
            <a:endParaRPr lang="en-US" sz="1700" b="0">
              <a:solidFill>
                <a:srgbClr val="8CB6D2"/>
              </a:solidFill>
              <a:latin typeface="+mn-lt"/>
            </a:endParaRPr>
          </a:p>
        </p:txBody>
      </p:sp>
      <p:sp>
        <p:nvSpPr>
          <p:cNvPr id="25603" name="Rectangle 2"/>
          <p:cNvSpPr>
            <a:spLocks noChangeArrowheads="1"/>
          </p:cNvSpPr>
          <p:nvPr/>
        </p:nvSpPr>
        <p:spPr bwMode="auto">
          <a:xfrm>
            <a:off x="274638" y="274638"/>
            <a:ext cx="8961437"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lstStyle/>
          <a:p>
            <a:pPr defTabSz="1101725"/>
            <a:r>
              <a:rPr lang="en-US" sz="3000">
                <a:solidFill>
                  <a:srgbClr val="FFFFFF"/>
                </a:solidFill>
                <a:latin typeface="Arial" pitchFamily="34" charset="0"/>
                <a:cs typeface="Arial" pitchFamily="34" charset="0"/>
              </a:rPr>
              <a:t>CCS – Receive Side (fixed rate)</a:t>
            </a:r>
          </a:p>
        </p:txBody>
      </p:sp>
      <p:pic>
        <p:nvPicPr>
          <p:cNvPr id="25604"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47700" y="1782763"/>
            <a:ext cx="9936163" cy="33321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D0ADB7BA-8E6D-4A77-BAAD-5BEF9E4F6255}" type="slidenum">
              <a:rPr lang="en-US" sz="1700" b="0">
                <a:solidFill>
                  <a:srgbClr val="8CB6D2"/>
                </a:solidFill>
                <a:latin typeface="+mn-lt"/>
              </a:rPr>
              <a:pPr algn="r" defTabSz="1101725">
                <a:defRPr/>
              </a:pPr>
              <a:t>24</a:t>
            </a:fld>
            <a:endParaRPr lang="en-US" sz="1700" b="0">
              <a:solidFill>
                <a:srgbClr val="8CB6D2"/>
              </a:solidFill>
              <a:latin typeface="+mn-lt"/>
            </a:endParaRPr>
          </a:p>
        </p:txBody>
      </p:sp>
      <p:sp>
        <p:nvSpPr>
          <p:cNvPr id="26627" name="Rectangle 2"/>
          <p:cNvSpPr>
            <a:spLocks noGrp="1" noChangeArrowheads="1"/>
          </p:cNvSpPr>
          <p:nvPr>
            <p:ph type="body" idx="1"/>
          </p:nvPr>
        </p:nvSpPr>
        <p:spPr/>
        <p:txBody>
          <a:bodyPr/>
          <a:lstStyle/>
          <a:p>
            <a:pPr eaLnBrk="1" hangingPunct="1">
              <a:buFont typeface="Wingdings" pitchFamily="2" charset="2"/>
              <a:buNone/>
            </a:pPr>
            <a:r>
              <a:rPr lang="en-US" smtClean="0"/>
              <a:t>It is…. </a:t>
            </a:r>
          </a:p>
          <a:p>
            <a:pPr lvl="1" eaLnBrk="1" hangingPunct="1">
              <a:buClr>
                <a:srgbClr val="019900"/>
              </a:buClr>
            </a:pPr>
            <a:r>
              <a:rPr lang="en-US" smtClean="0"/>
              <a:t>a statistical measure of potential loss measured at a 97.5% confidence over a 1day holding</a:t>
            </a:r>
          </a:p>
          <a:p>
            <a:pPr lvl="1" eaLnBrk="1" hangingPunct="1">
              <a:buClr>
                <a:srgbClr val="019900"/>
              </a:buClr>
            </a:pPr>
            <a:r>
              <a:rPr lang="en-US" smtClean="0"/>
              <a:t>a portfolio risk measure that captures the effects of correlation and diversification.  </a:t>
            </a:r>
          </a:p>
          <a:p>
            <a:pPr lvl="1" eaLnBrk="1" hangingPunct="1">
              <a:buClr>
                <a:srgbClr val="019900"/>
              </a:buClr>
            </a:pPr>
            <a:r>
              <a:rPr lang="en-US" smtClean="0"/>
              <a:t>a ‘fungible’ risk metric, i.e. it can be applied to a wide variety of traded instruments.  </a:t>
            </a:r>
          </a:p>
        </p:txBody>
      </p:sp>
      <p:sp>
        <p:nvSpPr>
          <p:cNvPr id="26628" name="Rectangle 3"/>
          <p:cNvSpPr>
            <a:spLocks noGrp="1" noChangeArrowheads="1"/>
          </p:cNvSpPr>
          <p:nvPr>
            <p:ph type="title"/>
          </p:nvPr>
        </p:nvSpPr>
        <p:spPr/>
        <p:txBody>
          <a:bodyPr/>
          <a:lstStyle/>
          <a:p>
            <a:pPr eaLnBrk="1" hangingPunct="1"/>
            <a:r>
              <a:rPr lang="en-US" smtClean="0"/>
              <a:t>Value at Risk VaR Methodologies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B4ED098F-E4AF-4670-B23F-84983871DE52}" type="slidenum">
              <a:rPr lang="en-US" sz="1700" b="0">
                <a:solidFill>
                  <a:srgbClr val="8CB6D2"/>
                </a:solidFill>
                <a:latin typeface="+mn-lt"/>
              </a:rPr>
              <a:pPr algn="r" defTabSz="1101725">
                <a:defRPr/>
              </a:pPr>
              <a:t>25</a:t>
            </a:fld>
            <a:endParaRPr lang="en-US" sz="1700" b="0">
              <a:solidFill>
                <a:srgbClr val="8CB6D2"/>
              </a:solidFill>
              <a:latin typeface="+mn-lt"/>
            </a:endParaRPr>
          </a:p>
        </p:txBody>
      </p:sp>
      <p:sp>
        <p:nvSpPr>
          <p:cNvPr id="27651" name="Rectangle 2"/>
          <p:cNvSpPr>
            <a:spLocks noGrp="1" noChangeArrowheads="1"/>
          </p:cNvSpPr>
          <p:nvPr>
            <p:ph type="body" idx="1"/>
          </p:nvPr>
        </p:nvSpPr>
        <p:spPr>
          <a:xfrm>
            <a:off x="549275" y="1371600"/>
            <a:ext cx="9966325" cy="5429250"/>
          </a:xfrm>
        </p:spPr>
        <p:txBody>
          <a:bodyPr/>
          <a:lstStyle/>
          <a:p>
            <a:pPr eaLnBrk="1" hangingPunct="1"/>
            <a:r>
              <a:rPr lang="en-US" smtClean="0"/>
              <a:t>Variance Covariance</a:t>
            </a:r>
          </a:p>
          <a:p>
            <a:pPr lvl="1" eaLnBrk="1" hangingPunct="1"/>
            <a:r>
              <a:rPr lang="en-US" smtClean="0"/>
              <a:t>Multiplies exposures by standard deviation of price changes</a:t>
            </a:r>
          </a:p>
          <a:p>
            <a:pPr lvl="1" eaLnBrk="1" hangingPunct="1"/>
            <a:endParaRPr lang="en-US" smtClean="0"/>
          </a:p>
          <a:p>
            <a:pPr lvl="1" eaLnBrk="1" hangingPunct="1"/>
            <a:endParaRPr lang="en-US" smtClean="0"/>
          </a:p>
        </p:txBody>
      </p:sp>
      <p:sp>
        <p:nvSpPr>
          <p:cNvPr id="27652" name="Rectangle 3"/>
          <p:cNvSpPr>
            <a:spLocks noChangeArrowheads="1"/>
          </p:cNvSpPr>
          <p:nvPr/>
        </p:nvSpPr>
        <p:spPr bwMode="auto">
          <a:xfrm>
            <a:off x="2103438" y="2560638"/>
            <a:ext cx="1371600" cy="1096962"/>
          </a:xfrm>
          <a:prstGeom prst="rect">
            <a:avLst/>
          </a:prstGeom>
          <a:gradFill rotWithShape="1">
            <a:gsLst>
              <a:gs pos="0">
                <a:schemeClr val="folHlink"/>
              </a:gs>
              <a:gs pos="100000">
                <a:srgbClr val="415C1D"/>
              </a:gs>
            </a:gsLst>
            <a:lin ang="2700000" scaled="1"/>
          </a:gra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27653" name="Text Box 4"/>
          <p:cNvSpPr txBox="1">
            <a:spLocks noChangeArrowheads="1"/>
          </p:cNvSpPr>
          <p:nvPr/>
        </p:nvSpPr>
        <p:spPr bwMode="auto">
          <a:xfrm>
            <a:off x="2011363" y="2835275"/>
            <a:ext cx="1554162" cy="447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b="0">
                <a:solidFill>
                  <a:schemeClr val="bg1"/>
                </a:solidFill>
                <a:latin typeface="Arial" pitchFamily="34" charset="0"/>
                <a:cs typeface="Arial" pitchFamily="34" charset="0"/>
              </a:rPr>
              <a:t>Exposures</a:t>
            </a:r>
          </a:p>
        </p:txBody>
      </p:sp>
      <p:sp>
        <p:nvSpPr>
          <p:cNvPr id="27654" name="Rectangle 5"/>
          <p:cNvSpPr>
            <a:spLocks noChangeArrowheads="1"/>
          </p:cNvSpPr>
          <p:nvPr/>
        </p:nvSpPr>
        <p:spPr bwMode="auto">
          <a:xfrm>
            <a:off x="4114800" y="2560638"/>
            <a:ext cx="1554163" cy="1096962"/>
          </a:xfrm>
          <a:prstGeom prst="rect">
            <a:avLst/>
          </a:prstGeom>
          <a:gradFill rotWithShape="1">
            <a:gsLst>
              <a:gs pos="0">
                <a:schemeClr val="folHlink"/>
              </a:gs>
              <a:gs pos="100000">
                <a:srgbClr val="415C1D"/>
              </a:gs>
            </a:gsLst>
            <a:lin ang="2700000" scaled="1"/>
          </a:gra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27655" name="Text Box 6"/>
          <p:cNvSpPr txBox="1">
            <a:spLocks noChangeArrowheads="1"/>
          </p:cNvSpPr>
          <p:nvPr/>
        </p:nvSpPr>
        <p:spPr bwMode="auto">
          <a:xfrm>
            <a:off x="4022725" y="2743200"/>
            <a:ext cx="1738313" cy="781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b="0">
                <a:solidFill>
                  <a:schemeClr val="bg1"/>
                </a:solidFill>
                <a:latin typeface="Arial" pitchFamily="34" charset="0"/>
                <a:cs typeface="Arial" pitchFamily="34" charset="0"/>
              </a:rPr>
              <a:t>Volatilities</a:t>
            </a:r>
            <a:br>
              <a:rPr lang="en-US" b="0">
                <a:solidFill>
                  <a:schemeClr val="bg1"/>
                </a:solidFill>
                <a:latin typeface="Arial" pitchFamily="34" charset="0"/>
                <a:cs typeface="Arial" pitchFamily="34" charset="0"/>
              </a:rPr>
            </a:br>
            <a:r>
              <a:rPr lang="en-US" b="0">
                <a:solidFill>
                  <a:schemeClr val="bg1"/>
                </a:solidFill>
                <a:latin typeface="Arial" pitchFamily="34" charset="0"/>
                <a:cs typeface="Arial" pitchFamily="34" charset="0"/>
                <a:sym typeface="Symbol" pitchFamily="18" charset="2"/>
              </a:rPr>
              <a:t></a:t>
            </a:r>
            <a:r>
              <a:rPr lang="en-US" sz="1300" b="0">
                <a:solidFill>
                  <a:schemeClr val="bg1"/>
                </a:solidFill>
                <a:latin typeface="Arial" pitchFamily="34" charset="0"/>
                <a:cs typeface="Arial" pitchFamily="34" charset="0"/>
                <a:sym typeface="Symbol" pitchFamily="18" charset="2"/>
              </a:rPr>
              <a:t>*1.96 = 97.5%</a:t>
            </a:r>
          </a:p>
        </p:txBody>
      </p:sp>
      <p:sp>
        <p:nvSpPr>
          <p:cNvPr id="27656" name="Rectangle 7"/>
          <p:cNvSpPr>
            <a:spLocks noChangeArrowheads="1"/>
          </p:cNvSpPr>
          <p:nvPr/>
        </p:nvSpPr>
        <p:spPr bwMode="auto">
          <a:xfrm>
            <a:off x="6308725" y="2560638"/>
            <a:ext cx="1555750" cy="1096962"/>
          </a:xfrm>
          <a:prstGeom prst="rect">
            <a:avLst/>
          </a:prstGeom>
          <a:gradFill rotWithShape="1">
            <a:gsLst>
              <a:gs pos="0">
                <a:schemeClr val="folHlink"/>
              </a:gs>
              <a:gs pos="100000">
                <a:srgbClr val="415C1D"/>
              </a:gs>
            </a:gsLst>
            <a:lin ang="2700000" scaled="1"/>
          </a:gra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27657" name="Text Box 8"/>
          <p:cNvSpPr txBox="1">
            <a:spLocks noChangeArrowheads="1"/>
          </p:cNvSpPr>
          <p:nvPr/>
        </p:nvSpPr>
        <p:spPr bwMode="auto">
          <a:xfrm>
            <a:off x="6218238" y="2835275"/>
            <a:ext cx="1736725" cy="447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b="0">
                <a:solidFill>
                  <a:schemeClr val="bg1"/>
                </a:solidFill>
                <a:latin typeface="Arial" pitchFamily="34" charset="0"/>
                <a:cs typeface="Arial" pitchFamily="34" charset="0"/>
              </a:rPr>
              <a:t>Correlations</a:t>
            </a:r>
            <a:endParaRPr lang="en-US" sz="1300" b="0">
              <a:solidFill>
                <a:schemeClr val="bg1"/>
              </a:solidFill>
              <a:latin typeface="Arial" pitchFamily="34" charset="0"/>
              <a:cs typeface="Arial" pitchFamily="34" charset="0"/>
              <a:sym typeface="Symbol" pitchFamily="18" charset="2"/>
            </a:endParaRPr>
          </a:p>
        </p:txBody>
      </p:sp>
      <p:sp>
        <p:nvSpPr>
          <p:cNvPr id="27658" name="Text Box 9"/>
          <p:cNvSpPr txBox="1">
            <a:spLocks noChangeArrowheads="1"/>
          </p:cNvSpPr>
          <p:nvPr/>
        </p:nvSpPr>
        <p:spPr bwMode="auto">
          <a:xfrm>
            <a:off x="8047038" y="2835275"/>
            <a:ext cx="1828800" cy="447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b="0">
                <a:solidFill>
                  <a:schemeClr val="tx1"/>
                </a:solidFill>
                <a:latin typeface="Arial" pitchFamily="34" charset="0"/>
                <a:cs typeface="Arial" pitchFamily="34" charset="0"/>
              </a:rPr>
              <a:t>= VaR</a:t>
            </a:r>
          </a:p>
        </p:txBody>
      </p:sp>
      <p:sp>
        <p:nvSpPr>
          <p:cNvPr id="27659" name="AutoShape 10"/>
          <p:cNvSpPr>
            <a:spLocks noChangeArrowheads="1"/>
          </p:cNvSpPr>
          <p:nvPr/>
        </p:nvSpPr>
        <p:spPr bwMode="auto">
          <a:xfrm>
            <a:off x="3565525" y="2835275"/>
            <a:ext cx="457200" cy="639763"/>
          </a:xfrm>
          <a:prstGeom prst="rightArrow">
            <a:avLst>
              <a:gd name="adj1" fmla="val 50000"/>
              <a:gd name="adj2" fmla="val 25000"/>
            </a:avLst>
          </a:prstGeom>
          <a:solidFill>
            <a:srgbClr val="C0C0C0"/>
          </a:soli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27660" name="AutoShape 11"/>
          <p:cNvSpPr>
            <a:spLocks noChangeArrowheads="1"/>
          </p:cNvSpPr>
          <p:nvPr/>
        </p:nvSpPr>
        <p:spPr bwMode="auto">
          <a:xfrm>
            <a:off x="5761038" y="2743200"/>
            <a:ext cx="457200" cy="639763"/>
          </a:xfrm>
          <a:prstGeom prst="rightArrow">
            <a:avLst>
              <a:gd name="adj1" fmla="val 50000"/>
              <a:gd name="adj2" fmla="val 25000"/>
            </a:avLst>
          </a:prstGeom>
          <a:solidFill>
            <a:srgbClr val="C0C0C0"/>
          </a:solidFill>
          <a:ln w="19050">
            <a:solidFill>
              <a:srgbClr val="333333"/>
            </a:solidFill>
            <a:miter lim="800000"/>
            <a:headEnd/>
            <a:tailEnd/>
          </a:ln>
        </p:spPr>
        <p:txBody>
          <a:bodyPr wrap="none" lIns="91429" tIns="45714" rIns="91429" bIns="45714" anchor="ctr"/>
          <a:lstStyle/>
          <a:p>
            <a:pPr algn="r">
              <a:spcBef>
                <a:spcPct val="20000"/>
              </a:spcBef>
            </a:pPr>
            <a:endParaRPr lang="th-TH"/>
          </a:p>
        </p:txBody>
      </p:sp>
      <p:grpSp>
        <p:nvGrpSpPr>
          <p:cNvPr id="27661" name="Group 12"/>
          <p:cNvGrpSpPr>
            <a:grpSpLocks/>
          </p:cNvGrpSpPr>
          <p:nvPr/>
        </p:nvGrpSpPr>
        <p:grpSpPr bwMode="auto">
          <a:xfrm>
            <a:off x="2193925" y="3679825"/>
            <a:ext cx="2835275" cy="2921000"/>
            <a:chOff x="1307" y="864"/>
            <a:chExt cx="1484" cy="1534"/>
          </a:xfrm>
        </p:grpSpPr>
        <p:sp>
          <p:nvSpPr>
            <p:cNvPr id="27692" name="AutoShape 13"/>
            <p:cNvSpPr>
              <a:spLocks noChangeArrowheads="1"/>
            </p:cNvSpPr>
            <p:nvPr/>
          </p:nvSpPr>
          <p:spPr bwMode="auto">
            <a:xfrm flipH="1">
              <a:off x="1417" y="981"/>
              <a:ext cx="1374" cy="1417"/>
            </a:xfrm>
            <a:prstGeom prst="rtTriangle">
              <a:avLst/>
            </a:prstGeom>
            <a:solidFill>
              <a:srgbClr val="FF99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91429" tIns="45714" rIns="91429" bIns="45714" anchor="ctr"/>
            <a:lstStyle/>
            <a:p>
              <a:pPr algn="r">
                <a:spcBef>
                  <a:spcPct val="20000"/>
                </a:spcBef>
              </a:pPr>
              <a:endParaRPr lang="th-TH"/>
            </a:p>
          </p:txBody>
        </p:sp>
        <p:sp>
          <p:nvSpPr>
            <p:cNvPr id="27693" name="Oval 14"/>
            <p:cNvSpPr>
              <a:spLocks noChangeArrowheads="1"/>
            </p:cNvSpPr>
            <p:nvPr/>
          </p:nvSpPr>
          <p:spPr bwMode="auto">
            <a:xfrm rot="20356752" flipH="1">
              <a:off x="1307" y="2042"/>
              <a:ext cx="752" cy="116"/>
            </a:xfrm>
            <a:prstGeom prst="ellipse">
              <a:avLst/>
            </a:prstGeom>
            <a:solidFill>
              <a:srgbClr val="FF99CC"/>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lIns="91429" tIns="45714" rIns="91429" bIns="45714" anchor="ctr"/>
            <a:lstStyle/>
            <a:p>
              <a:pPr algn="r">
                <a:spcBef>
                  <a:spcPct val="20000"/>
                </a:spcBef>
              </a:pPr>
              <a:endParaRPr lang="th-TH"/>
            </a:p>
          </p:txBody>
        </p:sp>
        <p:sp>
          <p:nvSpPr>
            <p:cNvPr id="27694" name="Oval 15"/>
            <p:cNvSpPr>
              <a:spLocks noChangeArrowheads="1"/>
            </p:cNvSpPr>
            <p:nvPr/>
          </p:nvSpPr>
          <p:spPr bwMode="auto">
            <a:xfrm rot="18497622" flipH="1">
              <a:off x="1540" y="1504"/>
              <a:ext cx="1356" cy="76"/>
            </a:xfrm>
            <a:prstGeom prst="ellipse">
              <a:avLst/>
            </a:prstGeom>
            <a:solidFill>
              <a:srgbClr val="FF99CC"/>
            </a:soli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lIns="91429" tIns="45714" rIns="91429" bIns="45714" anchor="ctr"/>
            <a:lstStyle/>
            <a:p>
              <a:pPr algn="r">
                <a:spcBef>
                  <a:spcPct val="20000"/>
                </a:spcBef>
              </a:pPr>
              <a:endParaRPr lang="th-TH"/>
            </a:p>
          </p:txBody>
        </p:sp>
      </p:grpSp>
      <p:sp>
        <p:nvSpPr>
          <p:cNvPr id="27662" name="Rectangle 16"/>
          <p:cNvSpPr>
            <a:spLocks noChangeArrowheads="1"/>
          </p:cNvSpPr>
          <p:nvPr/>
        </p:nvSpPr>
        <p:spPr bwMode="auto">
          <a:xfrm flipH="1">
            <a:off x="1736725" y="6165850"/>
            <a:ext cx="2119313" cy="423863"/>
          </a:xfrm>
          <a:prstGeom prst="rect">
            <a:avLst/>
          </a:prstGeom>
          <a:solidFill>
            <a:srgbClr val="FF99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91429" tIns="45714" rIns="91429" bIns="45714" anchor="ctr"/>
          <a:lstStyle/>
          <a:p>
            <a:pPr algn="r">
              <a:spcBef>
                <a:spcPct val="20000"/>
              </a:spcBef>
            </a:pPr>
            <a:endParaRPr lang="th-TH"/>
          </a:p>
        </p:txBody>
      </p:sp>
      <p:sp>
        <p:nvSpPr>
          <p:cNvPr id="27663" name="Oval 17"/>
          <p:cNvSpPr>
            <a:spLocks noChangeArrowheads="1"/>
          </p:cNvSpPr>
          <p:nvPr/>
        </p:nvSpPr>
        <p:spPr bwMode="auto">
          <a:xfrm rot="18694224" flipH="1">
            <a:off x="3780631" y="4242594"/>
            <a:ext cx="1474788" cy="304800"/>
          </a:xfrm>
          <a:prstGeom prst="ellipse">
            <a:avLst/>
          </a:prstGeom>
          <a:solidFill>
            <a:srgbClr val="FF99CC"/>
          </a:soli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lIns="91429" tIns="45714" rIns="91429" bIns="45714" anchor="ctr"/>
          <a:lstStyle/>
          <a:p>
            <a:pPr algn="r">
              <a:spcBef>
                <a:spcPct val="20000"/>
              </a:spcBef>
            </a:pPr>
            <a:endParaRPr lang="th-TH"/>
          </a:p>
        </p:txBody>
      </p:sp>
      <p:sp>
        <p:nvSpPr>
          <p:cNvPr id="27664" name="AutoShape 18"/>
          <p:cNvSpPr>
            <a:spLocks/>
          </p:cNvSpPr>
          <p:nvPr/>
        </p:nvSpPr>
        <p:spPr bwMode="auto">
          <a:xfrm rot="5400000">
            <a:off x="5532438" y="3611563"/>
            <a:ext cx="182562" cy="6310312"/>
          </a:xfrm>
          <a:prstGeom prst="rightBracket">
            <a:avLst>
              <a:gd name="adj" fmla="val 288044"/>
            </a:avLst>
          </a:prstGeom>
          <a:noFill/>
          <a:ln w="5715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rot="10800000" vert="eaVert" wrap="none" lIns="91429" tIns="45714" rIns="91429" bIns="45714" anchor="ctr"/>
          <a:lstStyle/>
          <a:p>
            <a:pPr algn="r">
              <a:spcBef>
                <a:spcPct val="20000"/>
              </a:spcBef>
            </a:pPr>
            <a:endParaRPr lang="th-TH"/>
          </a:p>
        </p:txBody>
      </p:sp>
      <p:sp>
        <p:nvSpPr>
          <p:cNvPr id="27665" name="Text Box 19"/>
          <p:cNvSpPr txBox="1">
            <a:spLocks noChangeArrowheads="1"/>
          </p:cNvSpPr>
          <p:nvPr/>
        </p:nvSpPr>
        <p:spPr bwMode="auto">
          <a:xfrm>
            <a:off x="2765425" y="6858000"/>
            <a:ext cx="4451350" cy="873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54854" rIns="0"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a:spcBef>
                <a:spcPct val="50000"/>
              </a:spcBef>
            </a:pPr>
            <a:r>
              <a:rPr lang="en-US" sz="2500" b="0">
                <a:solidFill>
                  <a:schemeClr val="tx1"/>
                </a:solidFill>
                <a:latin typeface="Trebuchet MS" pitchFamily="34" charset="0"/>
                <a:cs typeface="Arial" pitchFamily="34" charset="0"/>
              </a:rPr>
              <a:t>     95% of area under the curve</a:t>
            </a:r>
          </a:p>
        </p:txBody>
      </p:sp>
      <p:sp>
        <p:nvSpPr>
          <p:cNvPr id="27666" name="Oval 20"/>
          <p:cNvSpPr>
            <a:spLocks noChangeArrowheads="1"/>
          </p:cNvSpPr>
          <p:nvPr/>
        </p:nvSpPr>
        <p:spPr bwMode="auto">
          <a:xfrm rot="-2403296">
            <a:off x="5592763" y="3565525"/>
            <a:ext cx="563562" cy="2560638"/>
          </a:xfrm>
          <a:prstGeom prst="ellipse">
            <a:avLst/>
          </a:prstGeom>
          <a:solidFill>
            <a:srgbClr val="99CCFF"/>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lIns="91429" tIns="45714" rIns="91429" bIns="45714" anchor="ctr"/>
          <a:lstStyle/>
          <a:p>
            <a:pPr algn="r">
              <a:spcBef>
                <a:spcPct val="20000"/>
              </a:spcBef>
            </a:pPr>
            <a:endParaRPr lang="th-TH"/>
          </a:p>
        </p:txBody>
      </p:sp>
      <p:sp>
        <p:nvSpPr>
          <p:cNvPr id="27667" name="Rectangle 21"/>
          <p:cNvSpPr>
            <a:spLocks noChangeArrowheads="1"/>
          </p:cNvSpPr>
          <p:nvPr/>
        </p:nvSpPr>
        <p:spPr bwMode="auto">
          <a:xfrm>
            <a:off x="6210300" y="6149975"/>
            <a:ext cx="2560638" cy="422275"/>
          </a:xfrm>
          <a:prstGeom prst="rect">
            <a:avLst/>
          </a:prstGeom>
          <a:solidFill>
            <a:srgbClr val="99CC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91429" tIns="45714" rIns="91429" bIns="45714" anchor="ctr"/>
          <a:lstStyle/>
          <a:p>
            <a:pPr algn="r">
              <a:spcBef>
                <a:spcPct val="20000"/>
              </a:spcBef>
            </a:pPr>
            <a:endParaRPr lang="th-TH"/>
          </a:p>
        </p:txBody>
      </p:sp>
      <p:sp>
        <p:nvSpPr>
          <p:cNvPr id="27668" name="AutoShape 22"/>
          <p:cNvSpPr>
            <a:spLocks noChangeArrowheads="1"/>
          </p:cNvSpPr>
          <p:nvPr/>
        </p:nvSpPr>
        <p:spPr bwMode="auto">
          <a:xfrm>
            <a:off x="5029200" y="3840163"/>
            <a:ext cx="2743200" cy="2743200"/>
          </a:xfrm>
          <a:prstGeom prst="rtTriangle">
            <a:avLst/>
          </a:prstGeom>
          <a:solidFill>
            <a:srgbClr val="99CC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91429" tIns="45714" rIns="91429" bIns="45714" anchor="ctr"/>
          <a:lstStyle/>
          <a:p>
            <a:pPr algn="r">
              <a:spcBef>
                <a:spcPct val="20000"/>
              </a:spcBef>
            </a:pPr>
            <a:endParaRPr lang="th-TH"/>
          </a:p>
        </p:txBody>
      </p:sp>
      <p:sp>
        <p:nvSpPr>
          <p:cNvPr id="27669" name="Oval 23"/>
          <p:cNvSpPr>
            <a:spLocks noChangeArrowheads="1"/>
          </p:cNvSpPr>
          <p:nvPr/>
        </p:nvSpPr>
        <p:spPr bwMode="auto">
          <a:xfrm rot="3091850">
            <a:off x="6325394" y="5349081"/>
            <a:ext cx="547688" cy="92075"/>
          </a:xfrm>
          <a:prstGeom prst="ellipse">
            <a:avLst/>
          </a:prstGeom>
          <a:solidFill>
            <a:srgbClr val="99CCFF"/>
          </a:solidFill>
          <a:ln>
            <a:noFill/>
          </a:ln>
          <a:extLst>
            <a:ext uri="{91240B29-F687-4F45-9708-019B960494DF}">
              <a14:hiddenLine xmlns:a14="http://schemas.microsoft.com/office/drawing/2010/main" xmlns="" w="9525">
                <a:solidFill>
                  <a:srgbClr val="000000"/>
                </a:solidFill>
                <a:round/>
                <a:headEnd/>
                <a:tailEnd/>
              </a14:hiddenLine>
            </a:ext>
          </a:extLst>
        </p:spPr>
        <p:txBody>
          <a:bodyPr rot="10800000" vert="eaVert" wrap="none" lIns="91429" tIns="45714" rIns="91429" bIns="45714" anchor="ctr"/>
          <a:lstStyle/>
          <a:p>
            <a:pPr algn="r">
              <a:spcBef>
                <a:spcPct val="20000"/>
              </a:spcBef>
            </a:pPr>
            <a:endParaRPr lang="th-TH"/>
          </a:p>
        </p:txBody>
      </p:sp>
      <p:sp>
        <p:nvSpPr>
          <p:cNvPr id="27670" name="Oval 24"/>
          <p:cNvSpPr>
            <a:spLocks noChangeArrowheads="1"/>
          </p:cNvSpPr>
          <p:nvPr/>
        </p:nvSpPr>
        <p:spPr bwMode="auto">
          <a:xfrm rot="1281617">
            <a:off x="7132638" y="6103938"/>
            <a:ext cx="457200" cy="90487"/>
          </a:xfrm>
          <a:prstGeom prst="ellipse">
            <a:avLst/>
          </a:prstGeom>
          <a:solidFill>
            <a:srgbClr val="99CCFF"/>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lIns="91429" tIns="45714" rIns="91429" bIns="45714" anchor="ctr"/>
          <a:lstStyle/>
          <a:p>
            <a:pPr algn="r">
              <a:spcBef>
                <a:spcPct val="20000"/>
              </a:spcBef>
            </a:pPr>
            <a:endParaRPr lang="th-TH"/>
          </a:p>
        </p:txBody>
      </p:sp>
      <p:sp>
        <p:nvSpPr>
          <p:cNvPr id="27671" name="Line 25"/>
          <p:cNvSpPr>
            <a:spLocks noChangeShapeType="1"/>
          </p:cNvSpPr>
          <p:nvPr/>
        </p:nvSpPr>
        <p:spPr bwMode="auto">
          <a:xfrm>
            <a:off x="5029200" y="3840163"/>
            <a:ext cx="0" cy="2743200"/>
          </a:xfrm>
          <a:prstGeom prst="line">
            <a:avLst/>
          </a:prstGeom>
          <a:noFill/>
          <a:ln w="38100">
            <a:solidFill>
              <a:srgbClr val="333333"/>
            </a:solidFill>
            <a:round/>
            <a:headEnd/>
            <a:tailEnd/>
          </a:ln>
          <a:extLst>
            <a:ext uri="{909E8E84-426E-40DD-AFC4-6F175D3DCCD1}">
              <a14:hiddenFill xmlns:a14="http://schemas.microsoft.com/office/drawing/2010/main" xmlns="">
                <a:noFill/>
              </a14:hiddenFill>
            </a:ext>
          </a:extLst>
        </p:spPr>
        <p:txBody>
          <a:bodyPr wrap="none" anchor="ctr"/>
          <a:lstStyle/>
          <a:p>
            <a:endParaRPr lang="th-TH"/>
          </a:p>
        </p:txBody>
      </p:sp>
      <p:sp>
        <p:nvSpPr>
          <p:cNvPr id="27672" name="Text Box 26"/>
          <p:cNvSpPr txBox="1">
            <a:spLocks noChangeArrowheads="1"/>
          </p:cNvSpPr>
          <p:nvPr/>
        </p:nvSpPr>
        <p:spPr bwMode="auto">
          <a:xfrm>
            <a:off x="4664075" y="7040563"/>
            <a:ext cx="73025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54854" rIns="0"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a:spcBef>
                <a:spcPct val="50000"/>
              </a:spcBef>
            </a:pPr>
            <a:endParaRPr lang="en-GB" sz="1700" b="0">
              <a:solidFill>
                <a:schemeClr val="bg1"/>
              </a:solidFill>
              <a:latin typeface="Garamond" pitchFamily="18" charset="0"/>
              <a:cs typeface="Arial" pitchFamily="34" charset="0"/>
            </a:endParaRPr>
          </a:p>
        </p:txBody>
      </p:sp>
      <p:sp>
        <p:nvSpPr>
          <p:cNvPr id="27673" name="Text Box 27"/>
          <p:cNvSpPr txBox="1">
            <a:spLocks noChangeArrowheads="1"/>
          </p:cNvSpPr>
          <p:nvPr/>
        </p:nvSpPr>
        <p:spPr bwMode="auto">
          <a:xfrm>
            <a:off x="4846638" y="6675438"/>
            <a:ext cx="4572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54854" rIns="0"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a:spcBef>
                <a:spcPct val="50000"/>
              </a:spcBef>
            </a:pPr>
            <a:endParaRPr lang="en-GB" sz="1700" b="0">
              <a:solidFill>
                <a:schemeClr val="bg1"/>
              </a:solidFill>
              <a:latin typeface="Garamond" pitchFamily="18" charset="0"/>
              <a:cs typeface="Arial" pitchFamily="34" charset="0"/>
            </a:endParaRPr>
          </a:p>
        </p:txBody>
      </p:sp>
      <p:sp>
        <p:nvSpPr>
          <p:cNvPr id="27674" name="Text Box 28"/>
          <p:cNvSpPr txBox="1">
            <a:spLocks noChangeArrowheads="1"/>
          </p:cNvSpPr>
          <p:nvPr/>
        </p:nvSpPr>
        <p:spPr bwMode="auto">
          <a:xfrm>
            <a:off x="3749675" y="6675438"/>
            <a:ext cx="4572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54854" rIns="0"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a:spcBef>
                <a:spcPct val="50000"/>
              </a:spcBef>
            </a:pPr>
            <a:endParaRPr lang="en-GB" sz="1700" b="0">
              <a:solidFill>
                <a:schemeClr val="bg1"/>
              </a:solidFill>
              <a:latin typeface="Garamond" pitchFamily="18" charset="0"/>
              <a:cs typeface="Arial" pitchFamily="34" charset="0"/>
            </a:endParaRPr>
          </a:p>
        </p:txBody>
      </p:sp>
      <p:sp>
        <p:nvSpPr>
          <p:cNvPr id="27675" name="Text Box 29"/>
          <p:cNvSpPr txBox="1">
            <a:spLocks noChangeArrowheads="1"/>
          </p:cNvSpPr>
          <p:nvPr/>
        </p:nvSpPr>
        <p:spPr bwMode="auto">
          <a:xfrm>
            <a:off x="1736725" y="6675438"/>
            <a:ext cx="4572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54854" rIns="0"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a:spcBef>
                <a:spcPct val="50000"/>
              </a:spcBef>
            </a:pPr>
            <a:endParaRPr lang="en-GB" sz="1700" b="0">
              <a:solidFill>
                <a:schemeClr val="bg1"/>
              </a:solidFill>
              <a:latin typeface="Garamond" pitchFamily="18" charset="0"/>
              <a:cs typeface="Arial" pitchFamily="34" charset="0"/>
            </a:endParaRPr>
          </a:p>
        </p:txBody>
      </p:sp>
      <p:sp>
        <p:nvSpPr>
          <p:cNvPr id="27676" name="Text Box 30"/>
          <p:cNvSpPr txBox="1">
            <a:spLocks noChangeArrowheads="1"/>
          </p:cNvSpPr>
          <p:nvPr/>
        </p:nvSpPr>
        <p:spPr bwMode="auto">
          <a:xfrm>
            <a:off x="7040563" y="6675438"/>
            <a:ext cx="4572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54854" rIns="0"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a:spcBef>
                <a:spcPct val="50000"/>
              </a:spcBef>
            </a:pPr>
            <a:endParaRPr lang="en-GB" sz="1700" b="0">
              <a:solidFill>
                <a:schemeClr val="bg1"/>
              </a:solidFill>
              <a:latin typeface="Garamond" pitchFamily="18" charset="0"/>
              <a:cs typeface="Arial" pitchFamily="34" charset="0"/>
            </a:endParaRPr>
          </a:p>
        </p:txBody>
      </p:sp>
      <p:sp>
        <p:nvSpPr>
          <p:cNvPr id="27677" name="Text Box 31"/>
          <p:cNvSpPr txBox="1">
            <a:spLocks noChangeArrowheads="1"/>
          </p:cNvSpPr>
          <p:nvPr/>
        </p:nvSpPr>
        <p:spPr bwMode="auto">
          <a:xfrm>
            <a:off x="5943600" y="6675438"/>
            <a:ext cx="4572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54854" rIns="0"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a:spcBef>
                <a:spcPct val="50000"/>
              </a:spcBef>
            </a:pPr>
            <a:endParaRPr lang="en-GB" sz="1700" b="0">
              <a:solidFill>
                <a:schemeClr val="bg1"/>
              </a:solidFill>
              <a:latin typeface="Garamond" pitchFamily="18" charset="0"/>
              <a:cs typeface="Arial" pitchFamily="34" charset="0"/>
            </a:endParaRPr>
          </a:p>
        </p:txBody>
      </p:sp>
      <p:sp>
        <p:nvSpPr>
          <p:cNvPr id="27678" name="Text Box 32"/>
          <p:cNvSpPr txBox="1">
            <a:spLocks noChangeArrowheads="1"/>
          </p:cNvSpPr>
          <p:nvPr/>
        </p:nvSpPr>
        <p:spPr bwMode="auto">
          <a:xfrm>
            <a:off x="8137525" y="6675438"/>
            <a:ext cx="4572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54854" rIns="0"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a:spcBef>
                <a:spcPct val="50000"/>
              </a:spcBef>
            </a:pPr>
            <a:endParaRPr lang="en-GB" sz="1700" b="0">
              <a:solidFill>
                <a:schemeClr val="bg1"/>
              </a:solidFill>
              <a:latin typeface="Garamond" pitchFamily="18" charset="0"/>
              <a:cs typeface="Arial" pitchFamily="34" charset="0"/>
            </a:endParaRPr>
          </a:p>
        </p:txBody>
      </p:sp>
      <p:sp>
        <p:nvSpPr>
          <p:cNvPr id="27679" name="Text Box 33"/>
          <p:cNvSpPr txBox="1">
            <a:spLocks noChangeArrowheads="1"/>
          </p:cNvSpPr>
          <p:nvPr/>
        </p:nvSpPr>
        <p:spPr bwMode="auto">
          <a:xfrm>
            <a:off x="5486400" y="5211763"/>
            <a:ext cx="731838" cy="873125"/>
          </a:xfrm>
          <a:prstGeom prst="rect">
            <a:avLst/>
          </a:prstGeom>
          <a:solidFill>
            <a:srgbClr val="99CCFF"/>
          </a:solidFill>
          <a:ln>
            <a:noFill/>
          </a:ln>
          <a:extLst>
            <a:ext uri="{91240B29-F687-4F45-9708-019B960494DF}">
              <a14:hiddenLine xmlns:a14="http://schemas.microsoft.com/office/drawing/2010/main" xmlns="" w="38100">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sz="2500" b="0">
                <a:solidFill>
                  <a:schemeClr val="tx1"/>
                </a:solidFill>
                <a:latin typeface="Trebuchet MS" pitchFamily="34" charset="0"/>
                <a:cs typeface="Arial" pitchFamily="34" charset="0"/>
                <a:sym typeface="Symbol" pitchFamily="18" charset="2"/>
              </a:rPr>
              <a:t>50</a:t>
            </a:r>
            <a:r>
              <a:rPr lang="en-US" sz="2500" b="0">
                <a:solidFill>
                  <a:schemeClr val="tx1"/>
                </a:solidFill>
                <a:latin typeface="Trebuchet MS" pitchFamily="34" charset="0"/>
                <a:cs typeface="Arial" pitchFamily="34" charset="0"/>
              </a:rPr>
              <a:t>%</a:t>
            </a:r>
          </a:p>
        </p:txBody>
      </p:sp>
      <p:sp>
        <p:nvSpPr>
          <p:cNvPr id="27680" name="Text Box 34"/>
          <p:cNvSpPr txBox="1">
            <a:spLocks noChangeArrowheads="1"/>
          </p:cNvSpPr>
          <p:nvPr/>
        </p:nvSpPr>
        <p:spPr bwMode="auto">
          <a:xfrm>
            <a:off x="3749675" y="5211763"/>
            <a:ext cx="1004888" cy="873125"/>
          </a:xfrm>
          <a:prstGeom prst="rect">
            <a:avLst/>
          </a:prstGeom>
          <a:solidFill>
            <a:srgbClr val="FF99CC"/>
          </a:solidFill>
          <a:ln>
            <a:noFill/>
          </a:ln>
          <a:extLst>
            <a:ext uri="{91240B29-F687-4F45-9708-019B960494DF}">
              <a14:hiddenLine xmlns:a14="http://schemas.microsoft.com/office/drawing/2010/main" xmlns="" w="38100">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sz="2500" b="0">
                <a:solidFill>
                  <a:schemeClr val="tx1"/>
                </a:solidFill>
                <a:latin typeface="Trebuchet MS" pitchFamily="34" charset="0"/>
                <a:cs typeface="Arial" pitchFamily="34" charset="0"/>
              </a:rPr>
              <a:t>47.5%</a:t>
            </a:r>
          </a:p>
        </p:txBody>
      </p:sp>
      <p:grpSp>
        <p:nvGrpSpPr>
          <p:cNvPr id="27681" name="Group 35"/>
          <p:cNvGrpSpPr>
            <a:grpSpLocks/>
          </p:cNvGrpSpPr>
          <p:nvPr/>
        </p:nvGrpSpPr>
        <p:grpSpPr bwMode="auto">
          <a:xfrm>
            <a:off x="2378075" y="4846638"/>
            <a:ext cx="822325" cy="493712"/>
            <a:chOff x="1056" y="2160"/>
            <a:chExt cx="288" cy="259"/>
          </a:xfrm>
        </p:grpSpPr>
        <p:sp>
          <p:nvSpPr>
            <p:cNvPr id="27690" name="Rectangle 36"/>
            <p:cNvSpPr>
              <a:spLocks noChangeArrowheads="1"/>
            </p:cNvSpPr>
            <p:nvPr/>
          </p:nvSpPr>
          <p:spPr bwMode="auto">
            <a:xfrm>
              <a:off x="1056" y="2160"/>
              <a:ext cx="288" cy="2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09708" tIns="54854" rIns="109708" bIns="54854" anchor="ctr"/>
            <a:lstStyle/>
            <a:p>
              <a:pPr algn="ctr" defTabSz="1101725"/>
              <a:endParaRPr lang="en-GB" sz="3000" b="0">
                <a:solidFill>
                  <a:schemeClr val="tx1"/>
                </a:solidFill>
                <a:latin typeface="Arial Unicode MS" pitchFamily="34" charset="-128"/>
                <a:cs typeface="Arial" pitchFamily="34" charset="0"/>
              </a:endParaRPr>
            </a:p>
          </p:txBody>
        </p:sp>
        <p:sp>
          <p:nvSpPr>
            <p:cNvPr id="27691" name="Text Box 37"/>
            <p:cNvSpPr txBox="1">
              <a:spLocks noChangeArrowheads="1"/>
            </p:cNvSpPr>
            <p:nvPr/>
          </p:nvSpPr>
          <p:spPr bwMode="auto">
            <a:xfrm>
              <a:off x="1056" y="2160"/>
              <a:ext cx="240" cy="2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54854" rIns="0"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a:spcBef>
                  <a:spcPct val="50000"/>
                </a:spcBef>
              </a:pPr>
              <a:r>
                <a:rPr lang="en-US" sz="2500" b="0">
                  <a:solidFill>
                    <a:schemeClr val="tx1"/>
                  </a:solidFill>
                  <a:latin typeface="Trebuchet MS" pitchFamily="34" charset="0"/>
                  <a:cs typeface="Arial" pitchFamily="34" charset="0"/>
                </a:rPr>
                <a:t>2.5%</a:t>
              </a:r>
            </a:p>
          </p:txBody>
        </p:sp>
      </p:grpSp>
      <p:sp>
        <p:nvSpPr>
          <p:cNvPr id="27682" name="Line 38"/>
          <p:cNvSpPr>
            <a:spLocks noChangeShapeType="1"/>
          </p:cNvSpPr>
          <p:nvPr/>
        </p:nvSpPr>
        <p:spPr bwMode="auto">
          <a:xfrm flipV="1">
            <a:off x="1279525" y="6583363"/>
            <a:ext cx="7589838" cy="0"/>
          </a:xfrm>
          <a:prstGeom prst="line">
            <a:avLst/>
          </a:prstGeom>
          <a:noFill/>
          <a:ln w="38100">
            <a:solidFill>
              <a:srgbClr val="333333"/>
            </a:solidFill>
            <a:round/>
            <a:headEnd type="arrow" w="med" len="med"/>
            <a:tailEnd/>
          </a:ln>
          <a:extLst>
            <a:ext uri="{909E8E84-426E-40DD-AFC4-6F175D3DCCD1}">
              <a14:hiddenFill xmlns:a14="http://schemas.microsoft.com/office/drawing/2010/main" xmlns="">
                <a:noFill/>
              </a14:hiddenFill>
            </a:ext>
          </a:extLst>
        </p:spPr>
        <p:txBody>
          <a:bodyPr/>
          <a:lstStyle/>
          <a:p>
            <a:endParaRPr lang="th-TH"/>
          </a:p>
        </p:txBody>
      </p:sp>
      <p:sp>
        <p:nvSpPr>
          <p:cNvPr id="271399" name="Text Box 39"/>
          <p:cNvSpPr txBox="1">
            <a:spLocks noChangeArrowheads="1"/>
          </p:cNvSpPr>
          <p:nvPr/>
        </p:nvSpPr>
        <p:spPr bwMode="auto">
          <a:xfrm>
            <a:off x="2560638" y="6035675"/>
            <a:ext cx="1227137" cy="492125"/>
          </a:xfrm>
          <a:prstGeom prst="rect">
            <a:avLst/>
          </a:prstGeom>
          <a:solidFill>
            <a:srgbClr val="FF99CC"/>
          </a:solidFill>
          <a:ln w="9525">
            <a:noFill/>
            <a:miter lim="800000"/>
            <a:headEnd/>
            <a:tailEnd/>
          </a:ln>
        </p:spPr>
        <p:txBody>
          <a:bodyPr lIns="109708" tIns="54854" rIns="109708" bIns="54854">
            <a:spAutoFit/>
          </a:bodyPr>
          <a:lstStyle/>
          <a:p>
            <a:pPr defTabSz="1101725">
              <a:spcBef>
                <a:spcPct val="50000"/>
              </a:spcBef>
              <a:defRPr/>
            </a:pPr>
            <a:r>
              <a:rPr lang="en-US" sz="2500" b="0">
                <a:solidFill>
                  <a:schemeClr val="tx1"/>
                </a:solidFill>
                <a:latin typeface="Trebuchet MS" pitchFamily="34" charset="0"/>
                <a:cs typeface="Arial" charset="0"/>
              </a:rPr>
              <a:t>1.96</a:t>
            </a:r>
            <a:r>
              <a:rPr lang="en-US" i="1">
                <a:solidFill>
                  <a:schemeClr val="tx1"/>
                </a:solidFill>
                <a:effectLst>
                  <a:outerShdw blurRad="38100" dist="38100" dir="2700000" algn="tl">
                    <a:srgbClr val="000000"/>
                  </a:outerShdw>
                </a:effectLst>
                <a:latin typeface="Arial" charset="0"/>
                <a:cs typeface="Arial" charset="0"/>
                <a:sym typeface="Symbol" pitchFamily="18" charset="2"/>
              </a:rPr>
              <a:t></a:t>
            </a:r>
            <a:r>
              <a:rPr lang="en-US" sz="2500" b="0">
                <a:solidFill>
                  <a:schemeClr val="tx1"/>
                </a:solidFill>
                <a:latin typeface="Trebuchet MS" pitchFamily="34" charset="0"/>
                <a:cs typeface="Arial" charset="0"/>
              </a:rPr>
              <a:t> </a:t>
            </a:r>
          </a:p>
        </p:txBody>
      </p:sp>
      <p:sp>
        <p:nvSpPr>
          <p:cNvPr id="27684" name="Line 40"/>
          <p:cNvSpPr>
            <a:spLocks noChangeShapeType="1"/>
          </p:cNvSpPr>
          <p:nvPr/>
        </p:nvSpPr>
        <p:spPr bwMode="auto">
          <a:xfrm>
            <a:off x="2468563" y="5394325"/>
            <a:ext cx="0" cy="731838"/>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th-TH"/>
          </a:p>
        </p:txBody>
      </p:sp>
      <p:sp>
        <p:nvSpPr>
          <p:cNvPr id="27685" name="Rectangle 41"/>
          <p:cNvSpPr>
            <a:spLocks noChangeArrowheads="1"/>
          </p:cNvSpPr>
          <p:nvPr/>
        </p:nvSpPr>
        <p:spPr bwMode="auto">
          <a:xfrm flipH="1">
            <a:off x="1736725" y="6126163"/>
            <a:ext cx="731838" cy="423862"/>
          </a:xfrm>
          <a:prstGeom prst="rect">
            <a:avLst/>
          </a:prstGeom>
          <a:solidFill>
            <a:srgbClr val="FF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91429" tIns="45714" rIns="91429" bIns="45714" anchor="ctr"/>
          <a:lstStyle/>
          <a:p>
            <a:pPr algn="r">
              <a:spcBef>
                <a:spcPct val="20000"/>
              </a:spcBef>
            </a:pPr>
            <a:endParaRPr lang="th-TH"/>
          </a:p>
        </p:txBody>
      </p:sp>
      <p:grpSp>
        <p:nvGrpSpPr>
          <p:cNvPr id="27686" name="Group 42"/>
          <p:cNvGrpSpPr>
            <a:grpSpLocks/>
          </p:cNvGrpSpPr>
          <p:nvPr/>
        </p:nvGrpSpPr>
        <p:grpSpPr bwMode="auto">
          <a:xfrm>
            <a:off x="1736725" y="3840163"/>
            <a:ext cx="7042150" cy="2378075"/>
            <a:chOff x="1056" y="1536"/>
            <a:chExt cx="3696" cy="1232"/>
          </a:xfrm>
        </p:grpSpPr>
        <p:sp>
          <p:nvSpPr>
            <p:cNvPr id="27688" name="Freeform 43"/>
            <p:cNvSpPr>
              <a:spLocks/>
            </p:cNvSpPr>
            <p:nvPr/>
          </p:nvSpPr>
          <p:spPr bwMode="auto">
            <a:xfrm>
              <a:off x="3792" y="2544"/>
              <a:ext cx="960" cy="224"/>
            </a:xfrm>
            <a:custGeom>
              <a:avLst/>
              <a:gdLst>
                <a:gd name="T0" fmla="*/ 0 w 960"/>
                <a:gd name="T1" fmla="*/ 0 h 224"/>
                <a:gd name="T2" fmla="*/ 288 w 960"/>
                <a:gd name="T3" fmla="*/ 192 h 224"/>
                <a:gd name="T4" fmla="*/ 960 w 960"/>
                <a:gd name="T5" fmla="*/ 192 h 224"/>
                <a:gd name="T6" fmla="*/ 0 60000 65536"/>
                <a:gd name="T7" fmla="*/ 0 60000 65536"/>
                <a:gd name="T8" fmla="*/ 0 60000 65536"/>
                <a:gd name="T9" fmla="*/ 0 w 960"/>
                <a:gd name="T10" fmla="*/ 0 h 224"/>
                <a:gd name="T11" fmla="*/ 960 w 960"/>
                <a:gd name="T12" fmla="*/ 224 h 224"/>
              </a:gdLst>
              <a:ahLst/>
              <a:cxnLst>
                <a:cxn ang="T6">
                  <a:pos x="T0" y="T1"/>
                </a:cxn>
                <a:cxn ang="T7">
                  <a:pos x="T2" y="T3"/>
                </a:cxn>
                <a:cxn ang="T8">
                  <a:pos x="T4" y="T5"/>
                </a:cxn>
              </a:cxnLst>
              <a:rect l="T9" t="T10" r="T11" b="T12"/>
              <a:pathLst>
                <a:path w="960" h="224">
                  <a:moveTo>
                    <a:pt x="0" y="0"/>
                  </a:moveTo>
                  <a:cubicBezTo>
                    <a:pt x="64" y="80"/>
                    <a:pt x="128" y="160"/>
                    <a:pt x="288" y="192"/>
                  </a:cubicBezTo>
                  <a:cubicBezTo>
                    <a:pt x="448" y="224"/>
                    <a:pt x="848" y="192"/>
                    <a:pt x="960" y="192"/>
                  </a:cubicBezTo>
                </a:path>
              </a:pathLst>
            </a:custGeom>
            <a:noFill/>
            <a:ln w="38100" cmpd="sng">
              <a:solidFill>
                <a:srgbClr val="333333"/>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th-TH"/>
            </a:p>
          </p:txBody>
        </p:sp>
        <p:sp>
          <p:nvSpPr>
            <p:cNvPr id="27689" name="Freeform 44"/>
            <p:cNvSpPr>
              <a:spLocks/>
            </p:cNvSpPr>
            <p:nvPr/>
          </p:nvSpPr>
          <p:spPr bwMode="auto">
            <a:xfrm>
              <a:off x="1056" y="1536"/>
              <a:ext cx="2736" cy="1208"/>
            </a:xfrm>
            <a:custGeom>
              <a:avLst/>
              <a:gdLst>
                <a:gd name="T0" fmla="*/ 0 w 2736"/>
                <a:gd name="T1" fmla="*/ 1200 h 1208"/>
                <a:gd name="T2" fmla="*/ 768 w 2736"/>
                <a:gd name="T3" fmla="*/ 1008 h 1208"/>
                <a:gd name="T4" fmla="*/ 1728 w 2736"/>
                <a:gd name="T5" fmla="*/ 0 h 1208"/>
                <a:gd name="T6" fmla="*/ 2736 w 2736"/>
                <a:gd name="T7" fmla="*/ 1008 h 1208"/>
                <a:gd name="T8" fmla="*/ 0 60000 65536"/>
                <a:gd name="T9" fmla="*/ 0 60000 65536"/>
                <a:gd name="T10" fmla="*/ 0 60000 65536"/>
                <a:gd name="T11" fmla="*/ 0 60000 65536"/>
                <a:gd name="T12" fmla="*/ 0 w 2736"/>
                <a:gd name="T13" fmla="*/ 0 h 1208"/>
                <a:gd name="T14" fmla="*/ 2736 w 2736"/>
                <a:gd name="T15" fmla="*/ 1208 h 1208"/>
              </a:gdLst>
              <a:ahLst/>
              <a:cxnLst>
                <a:cxn ang="T8">
                  <a:pos x="T0" y="T1"/>
                </a:cxn>
                <a:cxn ang="T9">
                  <a:pos x="T2" y="T3"/>
                </a:cxn>
                <a:cxn ang="T10">
                  <a:pos x="T4" y="T5"/>
                </a:cxn>
                <a:cxn ang="T11">
                  <a:pos x="T6" y="T7"/>
                </a:cxn>
              </a:cxnLst>
              <a:rect l="T12" t="T13" r="T14" b="T15"/>
              <a:pathLst>
                <a:path w="2736" h="1208">
                  <a:moveTo>
                    <a:pt x="0" y="1200"/>
                  </a:moveTo>
                  <a:cubicBezTo>
                    <a:pt x="240" y="1204"/>
                    <a:pt x="480" y="1208"/>
                    <a:pt x="768" y="1008"/>
                  </a:cubicBezTo>
                  <a:cubicBezTo>
                    <a:pt x="1056" y="808"/>
                    <a:pt x="1400" y="0"/>
                    <a:pt x="1728" y="0"/>
                  </a:cubicBezTo>
                  <a:cubicBezTo>
                    <a:pt x="2056" y="0"/>
                    <a:pt x="2568" y="840"/>
                    <a:pt x="2736" y="1008"/>
                  </a:cubicBezTo>
                </a:path>
              </a:pathLst>
            </a:custGeom>
            <a:noFill/>
            <a:ln w="38100" cmpd="sng">
              <a:solidFill>
                <a:srgbClr val="333333"/>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th-TH"/>
            </a:p>
          </p:txBody>
        </p:sp>
      </p:grpSp>
      <p:sp>
        <p:nvSpPr>
          <p:cNvPr id="27687" name="Rectangle 45"/>
          <p:cNvSpPr>
            <a:spLocks noGrp="1" noChangeArrowheads="1"/>
          </p:cNvSpPr>
          <p:nvPr>
            <p:ph type="title"/>
          </p:nvPr>
        </p:nvSpPr>
        <p:spPr/>
        <p:txBody>
          <a:bodyPr/>
          <a:lstStyle/>
          <a:p>
            <a:pPr eaLnBrk="1" hangingPunct="1"/>
            <a:r>
              <a:rPr lang="en-US" smtClean="0"/>
              <a:t>VaR Methodologies</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5E5D3738-75EC-405E-8F56-A5E409072B8E}" type="slidenum">
              <a:rPr lang="en-US" sz="1700" b="0">
                <a:solidFill>
                  <a:srgbClr val="8CB6D2"/>
                </a:solidFill>
                <a:latin typeface="+mn-lt"/>
              </a:rPr>
              <a:pPr algn="r" defTabSz="1101725">
                <a:defRPr/>
              </a:pPr>
              <a:t>26</a:t>
            </a:fld>
            <a:endParaRPr lang="en-US" sz="1700" b="0">
              <a:solidFill>
                <a:srgbClr val="8CB6D2"/>
              </a:solidFill>
              <a:latin typeface="+mn-lt"/>
            </a:endParaRPr>
          </a:p>
        </p:txBody>
      </p:sp>
      <p:sp>
        <p:nvSpPr>
          <p:cNvPr id="28675" name="Rectangle 2"/>
          <p:cNvSpPr>
            <a:spLocks noGrp="1" noChangeArrowheads="1"/>
          </p:cNvSpPr>
          <p:nvPr>
            <p:ph type="title"/>
          </p:nvPr>
        </p:nvSpPr>
        <p:spPr/>
        <p:txBody>
          <a:bodyPr/>
          <a:lstStyle/>
          <a:p>
            <a:pPr eaLnBrk="1" hangingPunct="1"/>
            <a:r>
              <a:rPr lang="en-US" smtClean="0"/>
              <a:t>Variance-Covariance VaR -  2 factors</a:t>
            </a:r>
          </a:p>
        </p:txBody>
      </p:sp>
      <p:sp>
        <p:nvSpPr>
          <p:cNvPr id="28676" name="Rectangle 3"/>
          <p:cNvSpPr>
            <a:spLocks noGrp="1" noChangeArrowheads="1"/>
          </p:cNvSpPr>
          <p:nvPr>
            <p:ph type="body" sz="half" idx="1"/>
          </p:nvPr>
        </p:nvSpPr>
        <p:spPr>
          <a:xfrm>
            <a:off x="212725" y="1611313"/>
            <a:ext cx="10463213" cy="5875337"/>
          </a:xfrm>
        </p:spPr>
        <p:txBody>
          <a:bodyPr/>
          <a:lstStyle/>
          <a:p>
            <a:pPr eaLnBrk="1" hangingPunct="1"/>
            <a:r>
              <a:rPr lang="en-US" sz="2500" smtClean="0"/>
              <a:t>VaR related to the </a:t>
            </a:r>
            <a:r>
              <a:rPr lang="en-US" sz="2500" smtClean="0">
                <a:solidFill>
                  <a:srgbClr val="009900"/>
                </a:solidFill>
              </a:rPr>
              <a:t>variance</a:t>
            </a:r>
            <a:r>
              <a:rPr lang="en-US" sz="2500" smtClean="0"/>
              <a:t> of the portfolio P/L</a:t>
            </a:r>
          </a:p>
          <a:p>
            <a:pPr eaLnBrk="1" hangingPunct="1"/>
            <a:r>
              <a:rPr lang="en-US" sz="2500" smtClean="0"/>
              <a:t>Consider a portfolio with ‘</a:t>
            </a:r>
            <a:r>
              <a:rPr lang="en-US" sz="2500" smtClean="0">
                <a:solidFill>
                  <a:srgbClr val="009900"/>
                </a:solidFill>
              </a:rPr>
              <a:t>exposures</a:t>
            </a:r>
            <a:r>
              <a:rPr lang="en-US" sz="2500" smtClean="0"/>
              <a:t>’ to two correlated market risk factors</a:t>
            </a:r>
          </a:p>
          <a:p>
            <a:pPr eaLnBrk="1" hangingPunct="1"/>
            <a:r>
              <a:rPr lang="en-US" sz="2500" smtClean="0"/>
              <a:t>An ‘exposure’, </a:t>
            </a:r>
            <a:r>
              <a:rPr lang="el-GR" sz="2500" b="1" smtClean="0">
                <a:solidFill>
                  <a:srgbClr val="009900"/>
                </a:solidFill>
              </a:rPr>
              <a:t>λ</a:t>
            </a:r>
            <a:r>
              <a:rPr lang="en-US" sz="2500" smtClean="0"/>
              <a:t>, is the product of the </a:t>
            </a:r>
          </a:p>
          <a:p>
            <a:pPr lvl="1" eaLnBrk="1" hangingPunct="1"/>
            <a:r>
              <a:rPr lang="en-US" sz="2200" smtClean="0"/>
              <a:t>Sensitivity to market movement, </a:t>
            </a:r>
            <a:r>
              <a:rPr lang="en-US" sz="2200" b="1" smtClean="0">
                <a:solidFill>
                  <a:srgbClr val="009900"/>
                </a:solidFill>
              </a:rPr>
              <a:t>w</a:t>
            </a:r>
            <a:r>
              <a:rPr lang="en-US" sz="2200" smtClean="0"/>
              <a:t> (eg. </a:t>
            </a:r>
            <a:r>
              <a:rPr lang="en-US" sz="2200" b="1" smtClean="0">
                <a:solidFill>
                  <a:srgbClr val="009900"/>
                </a:solidFill>
              </a:rPr>
              <a:t>PV01</a:t>
            </a:r>
            <a:r>
              <a:rPr lang="en-US" sz="2200" smtClean="0"/>
              <a:t> or an </a:t>
            </a:r>
            <a:r>
              <a:rPr lang="en-US" sz="2200" b="1" smtClean="0">
                <a:solidFill>
                  <a:srgbClr val="009900"/>
                </a:solidFill>
              </a:rPr>
              <a:t>NOP</a:t>
            </a:r>
            <a:r>
              <a:rPr lang="en-US" sz="2200" smtClean="0"/>
              <a:t>)</a:t>
            </a:r>
          </a:p>
          <a:p>
            <a:pPr lvl="1" eaLnBrk="1" hangingPunct="1"/>
            <a:r>
              <a:rPr lang="en-US" sz="2200" smtClean="0"/>
              <a:t>Volatility of the underlying market movement, </a:t>
            </a:r>
            <a:r>
              <a:rPr lang="el-GR" b="1" smtClean="0">
                <a:solidFill>
                  <a:srgbClr val="009900"/>
                </a:solidFill>
              </a:rPr>
              <a:t>σ</a:t>
            </a:r>
            <a:endParaRPr lang="en-US" b="1" smtClean="0">
              <a:solidFill>
                <a:srgbClr val="009900"/>
              </a:solidFill>
            </a:endParaRPr>
          </a:p>
          <a:p>
            <a:pPr lvl="1" eaLnBrk="1" hangingPunct="1"/>
            <a:r>
              <a:rPr lang="el-GR" b="1" smtClean="0">
                <a:solidFill>
                  <a:srgbClr val="009900"/>
                </a:solidFill>
              </a:rPr>
              <a:t>λ</a:t>
            </a:r>
            <a:r>
              <a:rPr lang="en-US" b="1" smtClean="0">
                <a:solidFill>
                  <a:srgbClr val="009900"/>
                </a:solidFill>
              </a:rPr>
              <a:t> = w </a:t>
            </a:r>
            <a:r>
              <a:rPr lang="el-GR" b="1" smtClean="0">
                <a:solidFill>
                  <a:srgbClr val="009900"/>
                </a:solidFill>
              </a:rPr>
              <a:t>σ</a:t>
            </a:r>
          </a:p>
          <a:p>
            <a:pPr eaLnBrk="1" hangingPunct="1"/>
            <a:r>
              <a:rPr lang="en-US" sz="2500" smtClean="0"/>
              <a:t>VaR is the square root of the total portfolio variance</a:t>
            </a:r>
          </a:p>
          <a:p>
            <a:pPr eaLnBrk="1" hangingPunct="1"/>
            <a:endParaRPr lang="en-US" sz="2500" smtClean="0"/>
          </a:p>
          <a:p>
            <a:pPr eaLnBrk="1" hangingPunct="1"/>
            <a:endParaRPr lang="en-US" sz="2500" smtClean="0"/>
          </a:p>
          <a:p>
            <a:pPr eaLnBrk="1" hangingPunct="1"/>
            <a:endParaRPr lang="en-US" sz="2500" smtClean="0"/>
          </a:p>
          <a:p>
            <a:pPr eaLnBrk="1" hangingPunct="1"/>
            <a:r>
              <a:rPr lang="en-US" sz="2500" smtClean="0"/>
              <a:t>This is the VaR at 1 standard deviation, which can then be scaled up to the appropriate confidence level and time horizon, as we’ve seen before.</a:t>
            </a:r>
          </a:p>
          <a:p>
            <a:pPr eaLnBrk="1" hangingPunct="1"/>
            <a:endParaRPr lang="en-US" sz="2500" smtClean="0"/>
          </a:p>
          <a:p>
            <a:pPr eaLnBrk="1" hangingPunct="1"/>
            <a:endParaRPr lang="en-US" sz="2500" smtClean="0"/>
          </a:p>
          <a:p>
            <a:pPr eaLnBrk="1" hangingPunct="1"/>
            <a:endParaRPr lang="en-US" sz="2500" smtClean="0"/>
          </a:p>
        </p:txBody>
      </p:sp>
      <p:graphicFrame>
        <p:nvGraphicFramePr>
          <p:cNvPr id="28677" name="Object 4"/>
          <p:cNvGraphicFramePr>
            <a:graphicFrameLocks noGrp="1" noChangeAspect="1"/>
          </p:cNvGraphicFramePr>
          <p:nvPr>
            <p:ph sz="half" idx="2"/>
          </p:nvPr>
        </p:nvGraphicFramePr>
        <p:xfrm>
          <a:off x="365125" y="5267325"/>
          <a:ext cx="10006013" cy="960438"/>
        </p:xfrm>
        <a:graphic>
          <a:graphicData uri="http://schemas.openxmlformats.org/presentationml/2006/ole">
            <p:oleObj spid="_x0000_s28680" name="Equation" r:id="rId3" imgW="5067300" imgH="457200" progId="Equation.3">
              <p:embed/>
            </p:oleObj>
          </a:graphicData>
        </a:graphic>
      </p:graphicFrame>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F286E89A-2E16-4712-9E61-707C30A1967C}" type="slidenum">
              <a:rPr lang="en-US" sz="1700" b="0">
                <a:solidFill>
                  <a:srgbClr val="8CB6D2"/>
                </a:solidFill>
                <a:latin typeface="+mn-lt"/>
              </a:rPr>
              <a:pPr algn="r" defTabSz="1101725">
                <a:defRPr/>
              </a:pPr>
              <a:t>27</a:t>
            </a:fld>
            <a:endParaRPr lang="en-US" sz="1700" b="0">
              <a:solidFill>
                <a:srgbClr val="8CB6D2"/>
              </a:solidFill>
              <a:latin typeface="+mn-lt"/>
            </a:endParaRPr>
          </a:p>
        </p:txBody>
      </p:sp>
      <p:sp>
        <p:nvSpPr>
          <p:cNvPr id="29699" name="Rectangle 2"/>
          <p:cNvSpPr>
            <a:spLocks noGrp="1" noChangeArrowheads="1"/>
          </p:cNvSpPr>
          <p:nvPr>
            <p:ph type="body" idx="1"/>
          </p:nvPr>
        </p:nvSpPr>
        <p:spPr>
          <a:xfrm>
            <a:off x="549275" y="1371600"/>
            <a:ext cx="9966325" cy="5429250"/>
          </a:xfrm>
        </p:spPr>
        <p:txBody>
          <a:bodyPr/>
          <a:lstStyle/>
          <a:p>
            <a:pPr eaLnBrk="1" hangingPunct="1"/>
            <a:r>
              <a:rPr lang="en-US" smtClean="0"/>
              <a:t>Historical Simulation</a:t>
            </a:r>
          </a:p>
          <a:p>
            <a:pPr lvl="1" eaLnBrk="1" hangingPunct="1"/>
            <a:r>
              <a:rPr lang="en-US" smtClean="0"/>
              <a:t>Calculates the P&amp;L for each day based on observed changes in price</a:t>
            </a:r>
          </a:p>
          <a:p>
            <a:pPr lvl="1" eaLnBrk="1" hangingPunct="1"/>
            <a:endParaRPr lang="en-US" smtClean="0"/>
          </a:p>
          <a:p>
            <a:pPr lvl="1" eaLnBrk="1" hangingPunct="1"/>
            <a:endParaRPr lang="en-US" smtClean="0"/>
          </a:p>
        </p:txBody>
      </p:sp>
      <p:sp>
        <p:nvSpPr>
          <p:cNvPr id="29700" name="Text Box 3"/>
          <p:cNvSpPr txBox="1">
            <a:spLocks noChangeArrowheads="1"/>
          </p:cNvSpPr>
          <p:nvPr/>
        </p:nvSpPr>
        <p:spPr bwMode="auto">
          <a:xfrm>
            <a:off x="4664075" y="7589838"/>
            <a:ext cx="73025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54854" rIns="0"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a:spcBef>
                <a:spcPct val="50000"/>
              </a:spcBef>
            </a:pPr>
            <a:endParaRPr lang="en-GB" sz="1700" b="0">
              <a:solidFill>
                <a:schemeClr val="bg1"/>
              </a:solidFill>
              <a:latin typeface="Garamond" pitchFamily="18" charset="0"/>
              <a:cs typeface="Arial" pitchFamily="34" charset="0"/>
            </a:endParaRPr>
          </a:p>
        </p:txBody>
      </p:sp>
      <p:sp>
        <p:nvSpPr>
          <p:cNvPr id="29701" name="Rectangle 4"/>
          <p:cNvSpPr>
            <a:spLocks noChangeArrowheads="1"/>
          </p:cNvSpPr>
          <p:nvPr/>
        </p:nvSpPr>
        <p:spPr bwMode="auto">
          <a:xfrm>
            <a:off x="1646238" y="3292475"/>
            <a:ext cx="1554162" cy="822325"/>
          </a:xfrm>
          <a:prstGeom prst="rect">
            <a:avLst/>
          </a:prstGeom>
          <a:gradFill rotWithShape="1">
            <a:gsLst>
              <a:gs pos="0">
                <a:schemeClr val="folHlink"/>
              </a:gs>
              <a:gs pos="100000">
                <a:srgbClr val="415C1D"/>
              </a:gs>
            </a:gsLst>
            <a:lin ang="2700000" scaled="1"/>
          </a:gra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29702" name="Text Box 5"/>
          <p:cNvSpPr txBox="1">
            <a:spLocks noChangeArrowheads="1"/>
          </p:cNvSpPr>
          <p:nvPr/>
        </p:nvSpPr>
        <p:spPr bwMode="auto">
          <a:xfrm>
            <a:off x="1736725" y="3475038"/>
            <a:ext cx="1371600" cy="385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sz="1800" b="0">
                <a:solidFill>
                  <a:schemeClr val="bg1"/>
                </a:solidFill>
                <a:latin typeface="Arial" pitchFamily="34" charset="0"/>
                <a:cs typeface="Arial" pitchFamily="34" charset="0"/>
              </a:rPr>
              <a:t>Exposures</a:t>
            </a:r>
          </a:p>
        </p:txBody>
      </p:sp>
      <p:sp>
        <p:nvSpPr>
          <p:cNvPr id="29703" name="Rectangle 6"/>
          <p:cNvSpPr>
            <a:spLocks noChangeArrowheads="1"/>
          </p:cNvSpPr>
          <p:nvPr/>
        </p:nvSpPr>
        <p:spPr bwMode="auto">
          <a:xfrm>
            <a:off x="6308725" y="3657600"/>
            <a:ext cx="1555750" cy="914400"/>
          </a:xfrm>
          <a:prstGeom prst="rect">
            <a:avLst/>
          </a:prstGeom>
          <a:gradFill rotWithShape="1">
            <a:gsLst>
              <a:gs pos="0">
                <a:srgbClr val="C0C0C0"/>
              </a:gs>
              <a:gs pos="100000">
                <a:srgbClr val="595959"/>
              </a:gs>
            </a:gsLst>
            <a:lin ang="2700000" scaled="1"/>
          </a:gra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29704" name="Text Box 7"/>
          <p:cNvSpPr txBox="1">
            <a:spLocks noChangeArrowheads="1"/>
          </p:cNvSpPr>
          <p:nvPr/>
        </p:nvSpPr>
        <p:spPr bwMode="auto">
          <a:xfrm>
            <a:off x="6218238" y="3708400"/>
            <a:ext cx="1736725" cy="781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b="0">
                <a:solidFill>
                  <a:schemeClr val="bg1"/>
                </a:solidFill>
                <a:latin typeface="Arial" pitchFamily="34" charset="0"/>
                <a:cs typeface="Arial" pitchFamily="34" charset="0"/>
              </a:rPr>
              <a:t>P&amp;L Distribution</a:t>
            </a:r>
            <a:endParaRPr lang="en-US" sz="1300" b="0">
              <a:solidFill>
                <a:schemeClr val="bg1"/>
              </a:solidFill>
              <a:latin typeface="Arial" pitchFamily="34" charset="0"/>
              <a:cs typeface="Arial" pitchFamily="34" charset="0"/>
              <a:sym typeface="Symbol" pitchFamily="18" charset="2"/>
            </a:endParaRPr>
          </a:p>
        </p:txBody>
      </p:sp>
      <p:sp>
        <p:nvSpPr>
          <p:cNvPr id="29705" name="Text Box 8"/>
          <p:cNvSpPr txBox="1">
            <a:spLocks noChangeArrowheads="1"/>
          </p:cNvSpPr>
          <p:nvPr/>
        </p:nvSpPr>
        <p:spPr bwMode="auto">
          <a:xfrm>
            <a:off x="7864475" y="3840163"/>
            <a:ext cx="1828800" cy="4460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b="0">
                <a:solidFill>
                  <a:schemeClr val="tx1"/>
                </a:solidFill>
                <a:latin typeface="Arial" pitchFamily="34" charset="0"/>
                <a:cs typeface="Arial" pitchFamily="34" charset="0"/>
              </a:rPr>
              <a:t>= VaR</a:t>
            </a:r>
          </a:p>
        </p:txBody>
      </p:sp>
      <p:sp>
        <p:nvSpPr>
          <p:cNvPr id="29706" name="AutoShape 9"/>
          <p:cNvSpPr>
            <a:spLocks noChangeArrowheads="1"/>
          </p:cNvSpPr>
          <p:nvPr/>
        </p:nvSpPr>
        <p:spPr bwMode="auto">
          <a:xfrm>
            <a:off x="3292475" y="3840163"/>
            <a:ext cx="457200" cy="639762"/>
          </a:xfrm>
          <a:prstGeom prst="rightArrow">
            <a:avLst>
              <a:gd name="adj1" fmla="val 50000"/>
              <a:gd name="adj2" fmla="val 25000"/>
            </a:avLst>
          </a:prstGeom>
          <a:solidFill>
            <a:schemeClr val="folHlink"/>
          </a:soli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29707" name="Rectangle 10"/>
          <p:cNvSpPr>
            <a:spLocks noChangeArrowheads="1"/>
          </p:cNvSpPr>
          <p:nvPr/>
        </p:nvSpPr>
        <p:spPr bwMode="auto">
          <a:xfrm>
            <a:off x="1646238" y="4206875"/>
            <a:ext cx="1554162" cy="822325"/>
          </a:xfrm>
          <a:prstGeom prst="rect">
            <a:avLst/>
          </a:prstGeom>
          <a:gradFill rotWithShape="1">
            <a:gsLst>
              <a:gs pos="0">
                <a:schemeClr val="folHlink"/>
              </a:gs>
              <a:gs pos="100000">
                <a:srgbClr val="415C1D"/>
              </a:gs>
            </a:gsLst>
            <a:lin ang="2700000" scaled="1"/>
          </a:gra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29708" name="Text Box 11"/>
          <p:cNvSpPr txBox="1">
            <a:spLocks noChangeArrowheads="1"/>
          </p:cNvSpPr>
          <p:nvPr/>
        </p:nvSpPr>
        <p:spPr bwMode="auto">
          <a:xfrm>
            <a:off x="1646238" y="4189413"/>
            <a:ext cx="1554162" cy="749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9050">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sz="1400" b="0">
                <a:solidFill>
                  <a:schemeClr val="bg1"/>
                </a:solidFill>
                <a:latin typeface="Arial" pitchFamily="34" charset="0"/>
                <a:cs typeface="Arial" pitchFamily="34" charset="0"/>
              </a:rPr>
              <a:t>Time Series</a:t>
            </a:r>
            <a:br>
              <a:rPr lang="en-US" sz="1400" b="0">
                <a:solidFill>
                  <a:schemeClr val="bg1"/>
                </a:solidFill>
                <a:latin typeface="Arial" pitchFamily="34" charset="0"/>
                <a:cs typeface="Arial" pitchFamily="34" charset="0"/>
              </a:rPr>
            </a:br>
            <a:r>
              <a:rPr lang="en-US" sz="1400" b="0">
                <a:solidFill>
                  <a:schemeClr val="bg1"/>
                </a:solidFill>
                <a:latin typeface="Arial" pitchFamily="34" charset="0"/>
                <a:cs typeface="Arial" pitchFamily="34" charset="0"/>
              </a:rPr>
              <a:t>Historical Price Changes</a:t>
            </a:r>
          </a:p>
        </p:txBody>
      </p:sp>
      <p:sp>
        <p:nvSpPr>
          <p:cNvPr id="29709" name="Rectangle 12"/>
          <p:cNvSpPr>
            <a:spLocks noChangeArrowheads="1"/>
          </p:cNvSpPr>
          <p:nvPr/>
        </p:nvSpPr>
        <p:spPr bwMode="auto">
          <a:xfrm>
            <a:off x="4022725" y="3108325"/>
            <a:ext cx="1463675" cy="823913"/>
          </a:xfrm>
          <a:prstGeom prst="rect">
            <a:avLst/>
          </a:prstGeom>
          <a:gradFill rotWithShape="1">
            <a:gsLst>
              <a:gs pos="0">
                <a:schemeClr val="folHlink"/>
              </a:gs>
              <a:gs pos="100000">
                <a:srgbClr val="415C1D"/>
              </a:gs>
            </a:gsLst>
            <a:lin ang="2700000" scaled="1"/>
          </a:gra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29710" name="Text Box 13"/>
          <p:cNvSpPr txBox="1">
            <a:spLocks noChangeArrowheads="1"/>
          </p:cNvSpPr>
          <p:nvPr/>
        </p:nvSpPr>
        <p:spPr bwMode="auto">
          <a:xfrm>
            <a:off x="4022725" y="3200400"/>
            <a:ext cx="1463675" cy="660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9050">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sz="1800" b="0">
                <a:solidFill>
                  <a:schemeClr val="bg1"/>
                </a:solidFill>
                <a:latin typeface="Arial" pitchFamily="34" charset="0"/>
                <a:cs typeface="Arial" pitchFamily="34" charset="0"/>
              </a:rPr>
              <a:t>Sensitivity Based P&amp;L</a:t>
            </a:r>
          </a:p>
        </p:txBody>
      </p:sp>
      <p:sp>
        <p:nvSpPr>
          <p:cNvPr id="29711" name="Rectangle 14"/>
          <p:cNvSpPr>
            <a:spLocks noChangeArrowheads="1"/>
          </p:cNvSpPr>
          <p:nvPr/>
        </p:nvSpPr>
        <p:spPr bwMode="auto">
          <a:xfrm>
            <a:off x="4022725" y="4297363"/>
            <a:ext cx="1463675" cy="823912"/>
          </a:xfrm>
          <a:prstGeom prst="rect">
            <a:avLst/>
          </a:prstGeom>
          <a:gradFill rotWithShape="1">
            <a:gsLst>
              <a:gs pos="0">
                <a:schemeClr val="folHlink"/>
              </a:gs>
              <a:gs pos="100000">
                <a:srgbClr val="415C1D"/>
              </a:gs>
            </a:gsLst>
            <a:lin ang="2700000" scaled="1"/>
          </a:gra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29712" name="Text Box 15"/>
          <p:cNvSpPr txBox="1">
            <a:spLocks noChangeArrowheads="1"/>
          </p:cNvSpPr>
          <p:nvPr/>
        </p:nvSpPr>
        <p:spPr bwMode="auto">
          <a:xfrm>
            <a:off x="4022725" y="4332288"/>
            <a:ext cx="1555750" cy="660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sz="1800" b="0">
                <a:solidFill>
                  <a:schemeClr val="bg1"/>
                </a:solidFill>
                <a:latin typeface="Arial" pitchFamily="34" charset="0"/>
                <a:cs typeface="Arial" pitchFamily="34" charset="0"/>
              </a:rPr>
              <a:t>Revaluation P&amp;L</a:t>
            </a:r>
          </a:p>
        </p:txBody>
      </p:sp>
      <p:sp>
        <p:nvSpPr>
          <p:cNvPr id="29713" name="Text Box 16"/>
          <p:cNvSpPr txBox="1">
            <a:spLocks noChangeArrowheads="1"/>
          </p:cNvSpPr>
          <p:nvPr/>
        </p:nvSpPr>
        <p:spPr bwMode="auto">
          <a:xfrm>
            <a:off x="4389438" y="3932238"/>
            <a:ext cx="547687"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sz="1700" b="0">
                <a:solidFill>
                  <a:schemeClr val="tx1"/>
                </a:solidFill>
                <a:latin typeface="Arial" pitchFamily="34" charset="0"/>
                <a:cs typeface="Arial" pitchFamily="34" charset="0"/>
              </a:rPr>
              <a:t>OR</a:t>
            </a:r>
          </a:p>
        </p:txBody>
      </p:sp>
      <p:sp>
        <p:nvSpPr>
          <p:cNvPr id="29714" name="Rectangle 17"/>
          <p:cNvSpPr>
            <a:spLocks noChangeArrowheads="1"/>
          </p:cNvSpPr>
          <p:nvPr/>
        </p:nvSpPr>
        <p:spPr bwMode="auto">
          <a:xfrm>
            <a:off x="3840163" y="2925763"/>
            <a:ext cx="1828800" cy="2378075"/>
          </a:xfrm>
          <a:prstGeom prst="rect">
            <a:avLst/>
          </a:prstGeom>
          <a:noFill/>
          <a:ln w="19050">
            <a:solidFill>
              <a:srgbClr val="333333"/>
            </a:solidFill>
            <a:miter lim="800000"/>
            <a:headEnd/>
            <a:tailEnd/>
          </a:ln>
          <a:extLst>
            <a:ext uri="{909E8E84-426E-40DD-AFC4-6F175D3DCCD1}">
              <a14:hiddenFill xmlns:a14="http://schemas.microsoft.com/office/drawing/2010/main" xmlns="">
                <a:solidFill>
                  <a:srgbClr val="FFFFFF"/>
                </a:solidFill>
              </a14:hiddenFill>
            </a:ext>
          </a:extLst>
        </p:spPr>
        <p:txBody>
          <a:bodyPr wrap="none" lIns="91429" tIns="45714" rIns="91429" bIns="45714" anchor="ctr"/>
          <a:lstStyle/>
          <a:p>
            <a:pPr algn="r">
              <a:spcBef>
                <a:spcPct val="20000"/>
              </a:spcBef>
            </a:pPr>
            <a:endParaRPr lang="th-TH"/>
          </a:p>
        </p:txBody>
      </p:sp>
      <p:sp>
        <p:nvSpPr>
          <p:cNvPr id="29715" name="Line 18"/>
          <p:cNvSpPr>
            <a:spLocks noChangeShapeType="1"/>
          </p:cNvSpPr>
          <p:nvPr/>
        </p:nvSpPr>
        <p:spPr bwMode="auto">
          <a:xfrm flipV="1">
            <a:off x="7040563" y="4572000"/>
            <a:ext cx="0" cy="1006475"/>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th-TH"/>
          </a:p>
        </p:txBody>
      </p:sp>
      <p:sp>
        <p:nvSpPr>
          <p:cNvPr id="29716" name="Text Box 19"/>
          <p:cNvSpPr txBox="1">
            <a:spLocks noChangeArrowheads="1"/>
          </p:cNvSpPr>
          <p:nvPr/>
        </p:nvSpPr>
        <p:spPr bwMode="auto">
          <a:xfrm>
            <a:off x="6218238" y="5578475"/>
            <a:ext cx="1736725" cy="1116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b="0">
                <a:solidFill>
                  <a:schemeClr val="tx1"/>
                </a:solidFill>
                <a:latin typeface="Arial" pitchFamily="34" charset="0"/>
                <a:cs typeface="Arial" pitchFamily="34" charset="0"/>
              </a:rPr>
              <a:t>Rank order of P&amp;L results</a:t>
            </a:r>
            <a:endParaRPr lang="en-US" sz="1300" b="0">
              <a:solidFill>
                <a:schemeClr val="tx1"/>
              </a:solidFill>
              <a:latin typeface="Arial" pitchFamily="34" charset="0"/>
              <a:cs typeface="Arial" pitchFamily="34" charset="0"/>
              <a:sym typeface="Symbol" pitchFamily="18" charset="2"/>
            </a:endParaRPr>
          </a:p>
        </p:txBody>
      </p:sp>
      <p:sp>
        <p:nvSpPr>
          <p:cNvPr id="29717" name="AutoShape 20"/>
          <p:cNvSpPr>
            <a:spLocks noChangeArrowheads="1"/>
          </p:cNvSpPr>
          <p:nvPr/>
        </p:nvSpPr>
        <p:spPr bwMode="auto">
          <a:xfrm>
            <a:off x="5761038" y="3749675"/>
            <a:ext cx="457200" cy="639763"/>
          </a:xfrm>
          <a:prstGeom prst="rightArrow">
            <a:avLst>
              <a:gd name="adj1" fmla="val 50000"/>
              <a:gd name="adj2" fmla="val 25000"/>
            </a:avLst>
          </a:prstGeom>
          <a:solidFill>
            <a:schemeClr val="folHlink"/>
          </a:soli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29718" name="Rectangle 21"/>
          <p:cNvSpPr>
            <a:spLocks noGrp="1" noChangeArrowheads="1"/>
          </p:cNvSpPr>
          <p:nvPr>
            <p:ph type="title"/>
          </p:nvPr>
        </p:nvSpPr>
        <p:spPr/>
        <p:txBody>
          <a:bodyPr/>
          <a:lstStyle/>
          <a:p>
            <a:pPr eaLnBrk="1" hangingPunct="1"/>
            <a:r>
              <a:rPr lang="en-US" smtClean="0"/>
              <a:t>VaR Methodologies</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12726F79-EF92-4621-902A-B53C3D3D5431}" type="slidenum">
              <a:rPr lang="en-US" sz="1700" b="0">
                <a:solidFill>
                  <a:srgbClr val="8CB6D2"/>
                </a:solidFill>
                <a:latin typeface="+mn-lt"/>
              </a:rPr>
              <a:pPr algn="r" defTabSz="1101725">
                <a:defRPr/>
              </a:pPr>
              <a:t>28</a:t>
            </a:fld>
            <a:endParaRPr lang="en-US" sz="1700" b="0">
              <a:solidFill>
                <a:srgbClr val="8CB6D2"/>
              </a:solidFill>
              <a:latin typeface="+mn-lt"/>
            </a:endParaRPr>
          </a:p>
        </p:txBody>
      </p:sp>
      <p:sp>
        <p:nvSpPr>
          <p:cNvPr id="30723" name="Rectangle 2"/>
          <p:cNvSpPr>
            <a:spLocks noGrp="1" noChangeArrowheads="1"/>
          </p:cNvSpPr>
          <p:nvPr>
            <p:ph type="body" idx="1"/>
          </p:nvPr>
        </p:nvSpPr>
        <p:spPr>
          <a:xfrm>
            <a:off x="549275" y="1371600"/>
            <a:ext cx="9966325" cy="5429250"/>
          </a:xfrm>
        </p:spPr>
        <p:txBody>
          <a:bodyPr/>
          <a:lstStyle/>
          <a:p>
            <a:pPr eaLnBrk="1" hangingPunct="1"/>
            <a:r>
              <a:rPr lang="en-US" smtClean="0"/>
              <a:t>Monte Carlo Simulation</a:t>
            </a:r>
          </a:p>
          <a:p>
            <a:pPr lvl="1" eaLnBrk="1" hangingPunct="1"/>
            <a:r>
              <a:rPr lang="en-US" smtClean="0"/>
              <a:t>Generates numerous random market scenarios using predetermined parameters for price volatility and correlation and calculates the P&amp;L for each scenario</a:t>
            </a:r>
          </a:p>
          <a:p>
            <a:pPr lvl="1" eaLnBrk="1" hangingPunct="1"/>
            <a:endParaRPr lang="en-US" smtClean="0"/>
          </a:p>
          <a:p>
            <a:pPr lvl="1" eaLnBrk="1" hangingPunct="1"/>
            <a:endParaRPr lang="en-US" smtClean="0"/>
          </a:p>
        </p:txBody>
      </p:sp>
      <p:sp>
        <p:nvSpPr>
          <p:cNvPr id="30724" name="Text Box 3"/>
          <p:cNvSpPr txBox="1">
            <a:spLocks noChangeArrowheads="1"/>
          </p:cNvSpPr>
          <p:nvPr/>
        </p:nvSpPr>
        <p:spPr bwMode="auto">
          <a:xfrm>
            <a:off x="4664075" y="7589838"/>
            <a:ext cx="73025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54854" rIns="0"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a:spcBef>
                <a:spcPct val="50000"/>
              </a:spcBef>
            </a:pPr>
            <a:endParaRPr lang="en-GB" sz="1700" b="0">
              <a:solidFill>
                <a:schemeClr val="bg1"/>
              </a:solidFill>
              <a:latin typeface="Garamond" pitchFamily="18" charset="0"/>
              <a:cs typeface="Arial" pitchFamily="34" charset="0"/>
            </a:endParaRPr>
          </a:p>
        </p:txBody>
      </p:sp>
      <p:sp>
        <p:nvSpPr>
          <p:cNvPr id="30725" name="Rectangle 4"/>
          <p:cNvSpPr>
            <a:spLocks noChangeArrowheads="1"/>
          </p:cNvSpPr>
          <p:nvPr/>
        </p:nvSpPr>
        <p:spPr bwMode="auto">
          <a:xfrm>
            <a:off x="1920875" y="3475038"/>
            <a:ext cx="1554163" cy="822325"/>
          </a:xfrm>
          <a:prstGeom prst="rect">
            <a:avLst/>
          </a:prstGeom>
          <a:gradFill rotWithShape="1">
            <a:gsLst>
              <a:gs pos="0">
                <a:schemeClr val="folHlink"/>
              </a:gs>
              <a:gs pos="100000">
                <a:srgbClr val="415C1D"/>
              </a:gs>
            </a:gsLst>
            <a:lin ang="2700000" scaled="1"/>
          </a:gra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30726" name="Text Box 5"/>
          <p:cNvSpPr txBox="1">
            <a:spLocks noChangeArrowheads="1"/>
          </p:cNvSpPr>
          <p:nvPr/>
        </p:nvSpPr>
        <p:spPr bwMode="auto">
          <a:xfrm>
            <a:off x="2011363" y="3657600"/>
            <a:ext cx="1371600" cy="387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sz="1800" b="0">
                <a:solidFill>
                  <a:schemeClr val="bg1"/>
                </a:solidFill>
                <a:latin typeface="Arial" pitchFamily="34" charset="0"/>
                <a:cs typeface="Arial" pitchFamily="34" charset="0"/>
              </a:rPr>
              <a:t>Exposures</a:t>
            </a:r>
          </a:p>
        </p:txBody>
      </p:sp>
      <p:sp>
        <p:nvSpPr>
          <p:cNvPr id="30727" name="Rectangle 6"/>
          <p:cNvSpPr>
            <a:spLocks noChangeArrowheads="1"/>
          </p:cNvSpPr>
          <p:nvPr/>
        </p:nvSpPr>
        <p:spPr bwMode="auto">
          <a:xfrm>
            <a:off x="6675438" y="4022725"/>
            <a:ext cx="1554162" cy="914400"/>
          </a:xfrm>
          <a:prstGeom prst="rect">
            <a:avLst/>
          </a:prstGeom>
          <a:gradFill rotWithShape="1">
            <a:gsLst>
              <a:gs pos="0">
                <a:srgbClr val="C0C0C0"/>
              </a:gs>
              <a:gs pos="100000">
                <a:srgbClr val="595959"/>
              </a:gs>
            </a:gsLst>
            <a:lin ang="2700000" scaled="1"/>
          </a:gra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30728" name="Text Box 7"/>
          <p:cNvSpPr txBox="1">
            <a:spLocks noChangeArrowheads="1"/>
          </p:cNvSpPr>
          <p:nvPr/>
        </p:nvSpPr>
        <p:spPr bwMode="auto">
          <a:xfrm>
            <a:off x="6583363" y="4075113"/>
            <a:ext cx="1738312" cy="781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b="0">
                <a:solidFill>
                  <a:schemeClr val="bg1"/>
                </a:solidFill>
                <a:latin typeface="Arial" pitchFamily="34" charset="0"/>
                <a:cs typeface="Arial" pitchFamily="34" charset="0"/>
              </a:rPr>
              <a:t>P&amp;L Distribution</a:t>
            </a:r>
            <a:endParaRPr lang="en-US" sz="1300" b="0">
              <a:solidFill>
                <a:schemeClr val="bg1"/>
              </a:solidFill>
              <a:latin typeface="Arial" pitchFamily="34" charset="0"/>
              <a:cs typeface="Arial" pitchFamily="34" charset="0"/>
              <a:sym typeface="Symbol" pitchFamily="18" charset="2"/>
            </a:endParaRPr>
          </a:p>
        </p:txBody>
      </p:sp>
      <p:sp>
        <p:nvSpPr>
          <p:cNvPr id="30729" name="Text Box 8"/>
          <p:cNvSpPr txBox="1">
            <a:spLocks noChangeArrowheads="1"/>
          </p:cNvSpPr>
          <p:nvPr/>
        </p:nvSpPr>
        <p:spPr bwMode="auto">
          <a:xfrm>
            <a:off x="8229600" y="4297363"/>
            <a:ext cx="1828800" cy="4460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b="0">
                <a:solidFill>
                  <a:schemeClr val="tx1"/>
                </a:solidFill>
                <a:latin typeface="Arial" pitchFamily="34" charset="0"/>
                <a:cs typeface="Arial" pitchFamily="34" charset="0"/>
              </a:rPr>
              <a:t>= VaR</a:t>
            </a:r>
          </a:p>
        </p:txBody>
      </p:sp>
      <p:sp>
        <p:nvSpPr>
          <p:cNvPr id="30730" name="AutoShape 9"/>
          <p:cNvSpPr>
            <a:spLocks noChangeArrowheads="1"/>
          </p:cNvSpPr>
          <p:nvPr/>
        </p:nvSpPr>
        <p:spPr bwMode="auto">
          <a:xfrm>
            <a:off x="3657600" y="3565525"/>
            <a:ext cx="457200" cy="641350"/>
          </a:xfrm>
          <a:prstGeom prst="rightArrow">
            <a:avLst>
              <a:gd name="adj1" fmla="val 50000"/>
              <a:gd name="adj2" fmla="val 25000"/>
            </a:avLst>
          </a:prstGeom>
          <a:solidFill>
            <a:schemeClr val="folHlink"/>
          </a:soli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30731" name="Rectangle 10"/>
          <p:cNvSpPr>
            <a:spLocks noChangeArrowheads="1"/>
          </p:cNvSpPr>
          <p:nvPr/>
        </p:nvSpPr>
        <p:spPr bwMode="auto">
          <a:xfrm>
            <a:off x="4389438" y="3565525"/>
            <a:ext cx="1462087" cy="823913"/>
          </a:xfrm>
          <a:prstGeom prst="rect">
            <a:avLst/>
          </a:prstGeom>
          <a:gradFill rotWithShape="1">
            <a:gsLst>
              <a:gs pos="0">
                <a:schemeClr val="folHlink"/>
              </a:gs>
              <a:gs pos="100000">
                <a:srgbClr val="415C1D"/>
              </a:gs>
            </a:gsLst>
            <a:lin ang="2700000" scaled="1"/>
          </a:gra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30732" name="Text Box 11"/>
          <p:cNvSpPr txBox="1">
            <a:spLocks noChangeArrowheads="1"/>
          </p:cNvSpPr>
          <p:nvPr/>
        </p:nvSpPr>
        <p:spPr bwMode="auto">
          <a:xfrm>
            <a:off x="4389438" y="3657600"/>
            <a:ext cx="1462087" cy="660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9050">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sz="1800" b="0">
                <a:solidFill>
                  <a:schemeClr val="bg1"/>
                </a:solidFill>
                <a:latin typeface="Arial" pitchFamily="34" charset="0"/>
                <a:cs typeface="Arial" pitchFamily="34" charset="0"/>
              </a:rPr>
              <a:t>Sensitivity Based P&amp;L</a:t>
            </a:r>
          </a:p>
        </p:txBody>
      </p:sp>
      <p:sp>
        <p:nvSpPr>
          <p:cNvPr id="30733" name="Rectangle 12"/>
          <p:cNvSpPr>
            <a:spLocks noChangeArrowheads="1"/>
          </p:cNvSpPr>
          <p:nvPr/>
        </p:nvSpPr>
        <p:spPr bwMode="auto">
          <a:xfrm>
            <a:off x="4389438" y="4754563"/>
            <a:ext cx="1462087" cy="823912"/>
          </a:xfrm>
          <a:prstGeom prst="rect">
            <a:avLst/>
          </a:prstGeom>
          <a:gradFill rotWithShape="1">
            <a:gsLst>
              <a:gs pos="0">
                <a:schemeClr val="folHlink"/>
              </a:gs>
              <a:gs pos="100000">
                <a:srgbClr val="415C1D"/>
              </a:gs>
            </a:gsLst>
            <a:lin ang="2700000" scaled="1"/>
          </a:gra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30734" name="Text Box 13"/>
          <p:cNvSpPr txBox="1">
            <a:spLocks noChangeArrowheads="1"/>
          </p:cNvSpPr>
          <p:nvPr/>
        </p:nvSpPr>
        <p:spPr bwMode="auto">
          <a:xfrm>
            <a:off x="4389438" y="4789488"/>
            <a:ext cx="1554162" cy="660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sz="1800" b="0">
                <a:solidFill>
                  <a:schemeClr val="bg1"/>
                </a:solidFill>
                <a:latin typeface="Arial" pitchFamily="34" charset="0"/>
                <a:cs typeface="Arial" pitchFamily="34" charset="0"/>
              </a:rPr>
              <a:t>Revaluation P&amp;L</a:t>
            </a:r>
          </a:p>
        </p:txBody>
      </p:sp>
      <p:sp>
        <p:nvSpPr>
          <p:cNvPr id="30735" name="Text Box 14"/>
          <p:cNvSpPr txBox="1">
            <a:spLocks noChangeArrowheads="1"/>
          </p:cNvSpPr>
          <p:nvPr/>
        </p:nvSpPr>
        <p:spPr bwMode="auto">
          <a:xfrm>
            <a:off x="4754563" y="4389438"/>
            <a:ext cx="549275"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sz="1700" b="0">
                <a:solidFill>
                  <a:schemeClr val="tx1"/>
                </a:solidFill>
                <a:latin typeface="Arial" pitchFamily="34" charset="0"/>
                <a:cs typeface="Arial" pitchFamily="34" charset="0"/>
              </a:rPr>
              <a:t>OR</a:t>
            </a:r>
          </a:p>
        </p:txBody>
      </p:sp>
      <p:sp>
        <p:nvSpPr>
          <p:cNvPr id="30736" name="Rectangle 15"/>
          <p:cNvSpPr>
            <a:spLocks noChangeArrowheads="1"/>
          </p:cNvSpPr>
          <p:nvPr/>
        </p:nvSpPr>
        <p:spPr bwMode="auto">
          <a:xfrm>
            <a:off x="4206875" y="3382963"/>
            <a:ext cx="1828800" cy="2378075"/>
          </a:xfrm>
          <a:prstGeom prst="rect">
            <a:avLst/>
          </a:prstGeom>
          <a:noFill/>
          <a:ln w="19050">
            <a:solidFill>
              <a:srgbClr val="333333"/>
            </a:solidFill>
            <a:miter lim="800000"/>
            <a:headEnd/>
            <a:tailEnd/>
          </a:ln>
          <a:extLst>
            <a:ext uri="{909E8E84-426E-40DD-AFC4-6F175D3DCCD1}">
              <a14:hiddenFill xmlns:a14="http://schemas.microsoft.com/office/drawing/2010/main" xmlns="">
                <a:solidFill>
                  <a:srgbClr val="FFFFFF"/>
                </a:solidFill>
              </a14:hiddenFill>
            </a:ext>
          </a:extLst>
        </p:spPr>
        <p:txBody>
          <a:bodyPr wrap="none" lIns="91429" tIns="45714" rIns="91429" bIns="45714" anchor="ctr"/>
          <a:lstStyle/>
          <a:p>
            <a:pPr algn="r">
              <a:spcBef>
                <a:spcPct val="20000"/>
              </a:spcBef>
            </a:pPr>
            <a:endParaRPr lang="th-TH"/>
          </a:p>
        </p:txBody>
      </p:sp>
      <p:sp>
        <p:nvSpPr>
          <p:cNvPr id="30737" name="Line 16"/>
          <p:cNvSpPr>
            <a:spLocks noChangeShapeType="1"/>
          </p:cNvSpPr>
          <p:nvPr/>
        </p:nvSpPr>
        <p:spPr bwMode="auto">
          <a:xfrm flipV="1">
            <a:off x="7407275" y="5029200"/>
            <a:ext cx="0" cy="1006475"/>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th-TH"/>
          </a:p>
        </p:txBody>
      </p:sp>
      <p:sp>
        <p:nvSpPr>
          <p:cNvPr id="30738" name="Text Box 17"/>
          <p:cNvSpPr txBox="1">
            <a:spLocks noChangeArrowheads="1"/>
          </p:cNvSpPr>
          <p:nvPr/>
        </p:nvSpPr>
        <p:spPr bwMode="auto">
          <a:xfrm>
            <a:off x="6583363" y="5943600"/>
            <a:ext cx="1738312" cy="1116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b="0">
                <a:solidFill>
                  <a:schemeClr val="tx1"/>
                </a:solidFill>
                <a:latin typeface="Arial" pitchFamily="34" charset="0"/>
                <a:cs typeface="Arial" pitchFamily="34" charset="0"/>
              </a:rPr>
              <a:t>Rank order of P&amp;L results</a:t>
            </a:r>
            <a:endParaRPr lang="en-US" sz="1300" b="0">
              <a:solidFill>
                <a:schemeClr val="tx1"/>
              </a:solidFill>
              <a:latin typeface="Arial" pitchFamily="34" charset="0"/>
              <a:cs typeface="Arial" pitchFamily="34" charset="0"/>
              <a:sym typeface="Symbol" pitchFamily="18" charset="2"/>
            </a:endParaRPr>
          </a:p>
        </p:txBody>
      </p:sp>
      <p:sp>
        <p:nvSpPr>
          <p:cNvPr id="30739" name="AutoShape 18"/>
          <p:cNvSpPr>
            <a:spLocks noChangeArrowheads="1"/>
          </p:cNvSpPr>
          <p:nvPr/>
        </p:nvSpPr>
        <p:spPr bwMode="auto">
          <a:xfrm>
            <a:off x="6126163" y="4206875"/>
            <a:ext cx="457200" cy="639763"/>
          </a:xfrm>
          <a:prstGeom prst="rightArrow">
            <a:avLst>
              <a:gd name="adj1" fmla="val 50000"/>
              <a:gd name="adj2" fmla="val 25000"/>
            </a:avLst>
          </a:prstGeom>
          <a:solidFill>
            <a:schemeClr val="folHlink"/>
          </a:soli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30740" name="Rectangle 19"/>
          <p:cNvSpPr>
            <a:spLocks noChangeArrowheads="1"/>
          </p:cNvSpPr>
          <p:nvPr/>
        </p:nvSpPr>
        <p:spPr bwMode="auto">
          <a:xfrm>
            <a:off x="1828800" y="4664075"/>
            <a:ext cx="1646238" cy="822325"/>
          </a:xfrm>
          <a:prstGeom prst="rect">
            <a:avLst/>
          </a:prstGeom>
          <a:gradFill rotWithShape="1">
            <a:gsLst>
              <a:gs pos="0">
                <a:schemeClr val="folHlink"/>
              </a:gs>
              <a:gs pos="100000">
                <a:srgbClr val="415C1D"/>
              </a:gs>
            </a:gsLst>
            <a:lin ang="2700000" scaled="1"/>
          </a:gra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30741" name="Text Box 20"/>
          <p:cNvSpPr txBox="1">
            <a:spLocks noChangeArrowheads="1"/>
          </p:cNvSpPr>
          <p:nvPr/>
        </p:nvSpPr>
        <p:spPr bwMode="auto">
          <a:xfrm>
            <a:off x="1828800" y="4697413"/>
            <a:ext cx="1554163" cy="66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9050">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sz="1800" b="0">
                <a:solidFill>
                  <a:schemeClr val="bg1"/>
                </a:solidFill>
                <a:latin typeface="Arial" pitchFamily="34" charset="0"/>
                <a:cs typeface="Arial" pitchFamily="34" charset="0"/>
              </a:rPr>
              <a:t>Market Scenarios</a:t>
            </a:r>
          </a:p>
        </p:txBody>
      </p:sp>
      <p:sp>
        <p:nvSpPr>
          <p:cNvPr id="30742" name="Rectangle 21"/>
          <p:cNvSpPr>
            <a:spLocks noChangeArrowheads="1"/>
          </p:cNvSpPr>
          <p:nvPr/>
        </p:nvSpPr>
        <p:spPr bwMode="auto">
          <a:xfrm>
            <a:off x="1828800" y="6051550"/>
            <a:ext cx="1646238" cy="823913"/>
          </a:xfrm>
          <a:prstGeom prst="rect">
            <a:avLst/>
          </a:prstGeom>
          <a:gradFill rotWithShape="1">
            <a:gsLst>
              <a:gs pos="0">
                <a:schemeClr val="folHlink"/>
              </a:gs>
              <a:gs pos="100000">
                <a:srgbClr val="415C1D"/>
              </a:gs>
            </a:gsLst>
            <a:lin ang="2700000" scaled="1"/>
          </a:gra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30743" name="Text Box 22"/>
          <p:cNvSpPr txBox="1">
            <a:spLocks noChangeArrowheads="1"/>
          </p:cNvSpPr>
          <p:nvPr/>
        </p:nvSpPr>
        <p:spPr bwMode="auto">
          <a:xfrm>
            <a:off x="1736725" y="6035675"/>
            <a:ext cx="1828800" cy="660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9050">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sz="1800" b="0">
                <a:solidFill>
                  <a:schemeClr val="bg1"/>
                </a:solidFill>
                <a:latin typeface="Arial" pitchFamily="34" charset="0"/>
                <a:cs typeface="Arial" pitchFamily="34" charset="0"/>
              </a:rPr>
              <a:t>Volatility (</a:t>
            </a:r>
            <a:r>
              <a:rPr lang="en-US" sz="1800" b="0">
                <a:solidFill>
                  <a:schemeClr val="bg1"/>
                </a:solidFill>
                <a:latin typeface="Arial" pitchFamily="34" charset="0"/>
                <a:cs typeface="Arial" pitchFamily="34" charset="0"/>
                <a:sym typeface="Symbol" pitchFamily="18" charset="2"/>
              </a:rPr>
              <a:t>)</a:t>
            </a:r>
            <a:r>
              <a:rPr lang="en-US" sz="1800" b="0">
                <a:solidFill>
                  <a:schemeClr val="bg1"/>
                </a:solidFill>
                <a:latin typeface="Arial" pitchFamily="34" charset="0"/>
                <a:cs typeface="Arial" pitchFamily="34" charset="0"/>
              </a:rPr>
              <a:t> </a:t>
            </a:r>
            <a:br>
              <a:rPr lang="en-US" sz="1800" b="0">
                <a:solidFill>
                  <a:schemeClr val="bg1"/>
                </a:solidFill>
                <a:latin typeface="Arial" pitchFamily="34" charset="0"/>
                <a:cs typeface="Arial" pitchFamily="34" charset="0"/>
              </a:rPr>
            </a:br>
            <a:r>
              <a:rPr lang="en-US" sz="1800" b="0">
                <a:solidFill>
                  <a:schemeClr val="bg1"/>
                </a:solidFill>
                <a:latin typeface="Arial" pitchFamily="34" charset="0"/>
                <a:cs typeface="Arial" pitchFamily="34" charset="0"/>
              </a:rPr>
              <a:t>Correlation (</a:t>
            </a:r>
            <a:r>
              <a:rPr lang="en-US" sz="1800" b="0">
                <a:solidFill>
                  <a:schemeClr val="bg1"/>
                </a:solidFill>
                <a:latin typeface="Arial" pitchFamily="34" charset="0"/>
                <a:cs typeface="Arial" pitchFamily="34" charset="0"/>
                <a:sym typeface="Symbol" pitchFamily="18" charset="2"/>
              </a:rPr>
              <a:t></a:t>
            </a:r>
            <a:r>
              <a:rPr lang="en-US" sz="1800" b="0">
                <a:solidFill>
                  <a:schemeClr val="bg1"/>
                </a:solidFill>
                <a:latin typeface="Arial" pitchFamily="34" charset="0"/>
                <a:cs typeface="Arial" pitchFamily="34" charset="0"/>
              </a:rPr>
              <a:t>)</a:t>
            </a:r>
          </a:p>
        </p:txBody>
      </p:sp>
      <p:sp>
        <p:nvSpPr>
          <p:cNvPr id="30744" name="AutoShape 23"/>
          <p:cNvSpPr>
            <a:spLocks noChangeArrowheads="1"/>
          </p:cNvSpPr>
          <p:nvPr/>
        </p:nvSpPr>
        <p:spPr bwMode="auto">
          <a:xfrm rot="-5400000">
            <a:off x="2515394" y="5441156"/>
            <a:ext cx="365125" cy="639763"/>
          </a:xfrm>
          <a:prstGeom prst="rightArrow">
            <a:avLst>
              <a:gd name="adj1" fmla="val 50000"/>
              <a:gd name="adj2" fmla="val 25000"/>
            </a:avLst>
          </a:prstGeom>
          <a:solidFill>
            <a:schemeClr val="folHlink"/>
          </a:solidFill>
          <a:ln w="19050">
            <a:solidFill>
              <a:srgbClr val="333333"/>
            </a:solidFill>
            <a:miter lim="800000"/>
            <a:headEnd/>
            <a:tailEnd/>
          </a:ln>
        </p:spPr>
        <p:txBody>
          <a:bodyPr vert="eaVert" wrap="none" lIns="91429" tIns="45714" rIns="91429" bIns="45714" anchor="ctr"/>
          <a:lstStyle/>
          <a:p>
            <a:pPr algn="r">
              <a:spcBef>
                <a:spcPct val="20000"/>
              </a:spcBef>
            </a:pPr>
            <a:endParaRPr lang="th-TH"/>
          </a:p>
        </p:txBody>
      </p:sp>
      <p:sp>
        <p:nvSpPr>
          <p:cNvPr id="30745" name="Rectangle 24"/>
          <p:cNvSpPr>
            <a:spLocks noChangeArrowheads="1"/>
          </p:cNvSpPr>
          <p:nvPr/>
        </p:nvSpPr>
        <p:spPr bwMode="auto">
          <a:xfrm>
            <a:off x="1736725" y="4572000"/>
            <a:ext cx="1828800" cy="2378075"/>
          </a:xfrm>
          <a:prstGeom prst="rect">
            <a:avLst/>
          </a:prstGeom>
          <a:noFill/>
          <a:ln w="19050">
            <a:solidFill>
              <a:srgbClr val="333333"/>
            </a:solidFill>
            <a:miter lim="800000"/>
            <a:headEnd/>
            <a:tailEnd/>
          </a:ln>
          <a:extLst>
            <a:ext uri="{909E8E84-426E-40DD-AFC4-6F175D3DCCD1}">
              <a14:hiddenFill xmlns:a14="http://schemas.microsoft.com/office/drawing/2010/main" xmlns="">
                <a:solidFill>
                  <a:srgbClr val="FFFFFF"/>
                </a:solidFill>
              </a14:hiddenFill>
            </a:ext>
          </a:extLst>
        </p:spPr>
        <p:txBody>
          <a:bodyPr wrap="none" lIns="91429" tIns="45714" rIns="91429" bIns="45714" anchor="ctr"/>
          <a:lstStyle/>
          <a:p>
            <a:pPr algn="r">
              <a:spcBef>
                <a:spcPct val="20000"/>
              </a:spcBef>
            </a:pPr>
            <a:endParaRPr lang="th-TH"/>
          </a:p>
        </p:txBody>
      </p:sp>
      <p:sp>
        <p:nvSpPr>
          <p:cNvPr id="30746" name="AutoShape 25"/>
          <p:cNvSpPr>
            <a:spLocks noChangeArrowheads="1"/>
          </p:cNvSpPr>
          <p:nvPr/>
        </p:nvSpPr>
        <p:spPr bwMode="auto">
          <a:xfrm>
            <a:off x="3657600" y="4937125"/>
            <a:ext cx="457200" cy="641350"/>
          </a:xfrm>
          <a:prstGeom prst="rightArrow">
            <a:avLst>
              <a:gd name="adj1" fmla="val 50000"/>
              <a:gd name="adj2" fmla="val 25000"/>
            </a:avLst>
          </a:prstGeom>
          <a:solidFill>
            <a:schemeClr val="folHlink"/>
          </a:solidFill>
          <a:ln w="19050">
            <a:solidFill>
              <a:srgbClr val="333333"/>
            </a:solidFill>
            <a:miter lim="800000"/>
            <a:headEnd/>
            <a:tailEnd/>
          </a:ln>
        </p:spPr>
        <p:txBody>
          <a:bodyPr wrap="none" lIns="91429" tIns="45714" rIns="91429" bIns="45714" anchor="ctr"/>
          <a:lstStyle/>
          <a:p>
            <a:pPr algn="r">
              <a:spcBef>
                <a:spcPct val="20000"/>
              </a:spcBef>
            </a:pPr>
            <a:endParaRPr lang="th-TH"/>
          </a:p>
        </p:txBody>
      </p:sp>
      <p:sp>
        <p:nvSpPr>
          <p:cNvPr id="30747" name="Rectangle 26"/>
          <p:cNvSpPr>
            <a:spLocks noGrp="1" noChangeArrowheads="1"/>
          </p:cNvSpPr>
          <p:nvPr>
            <p:ph type="title"/>
          </p:nvPr>
        </p:nvSpPr>
        <p:spPr/>
        <p:txBody>
          <a:bodyPr/>
          <a:lstStyle/>
          <a:p>
            <a:pPr eaLnBrk="1" hangingPunct="1"/>
            <a:r>
              <a:rPr lang="en-US" smtClean="0"/>
              <a:t>VaR Methodologies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Slide Number Placeholder 5"/>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DCA547B2-CE86-4115-A9B8-9AC9D50B4D95}" type="slidenum">
              <a:rPr lang="en-US" sz="1700" b="0">
                <a:solidFill>
                  <a:srgbClr val="8CB6D2"/>
                </a:solidFill>
                <a:latin typeface="+mn-lt"/>
              </a:rPr>
              <a:pPr algn="r" defTabSz="1101725">
                <a:defRPr/>
              </a:pPr>
              <a:t>29</a:t>
            </a:fld>
            <a:endParaRPr lang="en-US" sz="1700" b="0">
              <a:solidFill>
                <a:srgbClr val="8CB6D2"/>
              </a:solidFill>
              <a:latin typeface="+mn-lt"/>
            </a:endParaRPr>
          </a:p>
        </p:txBody>
      </p:sp>
      <p:graphicFrame>
        <p:nvGraphicFramePr>
          <p:cNvPr id="275479" name="Group 23"/>
          <p:cNvGraphicFramePr>
            <a:graphicFrameLocks noGrp="1"/>
          </p:cNvGraphicFramePr>
          <p:nvPr>
            <p:ph sz="quarter" idx="3"/>
          </p:nvPr>
        </p:nvGraphicFramePr>
        <p:xfrm>
          <a:off x="301625" y="1162050"/>
          <a:ext cx="10150475" cy="6845350"/>
        </p:xfrm>
        <a:graphic>
          <a:graphicData uri="http://schemas.openxmlformats.org/drawingml/2006/table">
            <a:tbl>
              <a:tblPr/>
              <a:tblGrid>
                <a:gridCol w="2193925"/>
                <a:gridCol w="3749675"/>
                <a:gridCol w="4206875"/>
              </a:tblGrid>
              <a:tr h="560324">
                <a:tc>
                  <a:txBody>
                    <a:bodyPr/>
                    <a:lstStyle/>
                    <a:p>
                      <a:pPr marL="0" marR="0" lvl="0" indent="0" algn="ctr"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r>
                        <a:rPr kumimoji="0" lang="en-US" sz="2500" b="0" i="0" u="none" strike="noStrike" cap="none" normalizeH="0" baseline="0" smtClean="0">
                          <a:ln>
                            <a:noFill/>
                          </a:ln>
                          <a:solidFill>
                            <a:srgbClr val="00468C"/>
                          </a:solidFill>
                          <a:effectLst/>
                          <a:latin typeface="Helvetica" pitchFamily="34" charset="0"/>
                          <a:cs typeface="Arial" charset="0"/>
                        </a:rPr>
                        <a:t>Method</a:t>
                      </a:r>
                    </a:p>
                  </a:txBody>
                  <a:tcPr marL="109708" marR="109708" marT="54848" marB="54848" horzOverflow="overflow">
                    <a:lnL>
                      <a:noFill/>
                    </a:lnL>
                    <a:lnR w="12700" cap="flat" cmpd="sng" algn="ctr">
                      <a:solidFill>
                        <a:schemeClr val="bg2"/>
                      </a:solidFill>
                      <a:prstDash val="sysDash"/>
                      <a:round/>
                      <a:headEnd type="none" w="med" len="med"/>
                      <a:tailEnd type="none" w="med" len="med"/>
                    </a:lnR>
                    <a:lnT>
                      <a:noFill/>
                    </a:lnT>
                    <a:lnB w="12700" cap="flat" cmpd="sng" algn="ctr">
                      <a:solidFill>
                        <a:schemeClr val="bg2"/>
                      </a:solidFill>
                      <a:prstDash val="sysDash"/>
                      <a:round/>
                      <a:headEnd type="none" w="med" len="med"/>
                      <a:tailEnd type="none" w="med" len="med"/>
                    </a:lnB>
                    <a:lnTlToBr>
                      <a:noFill/>
                    </a:lnTlToBr>
                    <a:lnBlToTr>
                      <a:noFill/>
                    </a:lnBlToTr>
                    <a:noFill/>
                  </a:tcPr>
                </a:tc>
                <a:tc>
                  <a:txBody>
                    <a:bodyPr/>
                    <a:lstStyle/>
                    <a:p>
                      <a:pPr marL="0" marR="0" lvl="0" indent="0" algn="ctr"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r>
                        <a:rPr kumimoji="0" lang="en-US" sz="2500" b="0" i="0" u="none" strike="noStrike" cap="none" normalizeH="0" baseline="0" smtClean="0">
                          <a:ln>
                            <a:noFill/>
                          </a:ln>
                          <a:solidFill>
                            <a:srgbClr val="00468C"/>
                          </a:solidFill>
                          <a:effectLst/>
                          <a:latin typeface="Helvetica" pitchFamily="34" charset="0"/>
                          <a:cs typeface="Arial" charset="0"/>
                        </a:rPr>
                        <a:t>Advantages</a:t>
                      </a:r>
                    </a:p>
                  </a:txBody>
                  <a:tcPr marL="109708" marR="109708" marT="54848" marB="54848" horzOverflow="overflow">
                    <a:lnL w="12700" cap="flat" cmpd="sng" algn="ctr">
                      <a:solidFill>
                        <a:schemeClr val="bg2"/>
                      </a:solidFill>
                      <a:prstDash val="sysDash"/>
                      <a:round/>
                      <a:headEnd type="none" w="med" len="med"/>
                      <a:tailEnd type="none" w="med" len="med"/>
                    </a:lnL>
                    <a:lnR w="12700" cap="flat" cmpd="sng" algn="ctr">
                      <a:solidFill>
                        <a:schemeClr val="bg2"/>
                      </a:solidFill>
                      <a:prstDash val="sysDash"/>
                      <a:round/>
                      <a:headEnd type="none" w="med" len="med"/>
                      <a:tailEnd type="none" w="med" len="med"/>
                    </a:lnR>
                    <a:lnT>
                      <a:noFill/>
                    </a:lnT>
                    <a:lnB w="12700" cap="flat" cmpd="sng" algn="ctr">
                      <a:solidFill>
                        <a:schemeClr val="bg2"/>
                      </a:solidFill>
                      <a:prstDash val="sysDash"/>
                      <a:round/>
                      <a:headEnd type="none" w="med" len="med"/>
                      <a:tailEnd type="none" w="med" len="med"/>
                    </a:lnB>
                    <a:lnTlToBr>
                      <a:noFill/>
                    </a:lnTlToBr>
                    <a:lnBlToTr>
                      <a:noFill/>
                    </a:lnBlToTr>
                    <a:noFill/>
                  </a:tcPr>
                </a:tc>
                <a:tc>
                  <a:txBody>
                    <a:bodyPr/>
                    <a:lstStyle/>
                    <a:p>
                      <a:pPr marL="0" marR="0" lvl="0" indent="0" algn="ctr"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r>
                        <a:rPr kumimoji="0" lang="en-US" sz="2500" b="0" i="0" u="none" strike="noStrike" cap="none" normalizeH="0" baseline="0" smtClean="0">
                          <a:ln>
                            <a:noFill/>
                          </a:ln>
                          <a:solidFill>
                            <a:srgbClr val="00468C"/>
                          </a:solidFill>
                          <a:effectLst/>
                          <a:latin typeface="Helvetica" pitchFamily="34" charset="0"/>
                          <a:cs typeface="Arial" charset="0"/>
                        </a:rPr>
                        <a:t>Disadvantages</a:t>
                      </a:r>
                    </a:p>
                  </a:txBody>
                  <a:tcPr marL="109708" marR="109708" marT="54848" marB="54848" horzOverflow="overflow">
                    <a:lnL w="12700" cap="flat" cmpd="sng" algn="ctr">
                      <a:solidFill>
                        <a:schemeClr val="bg2"/>
                      </a:solidFill>
                      <a:prstDash val="sysDash"/>
                      <a:round/>
                      <a:headEnd type="none" w="med" len="med"/>
                      <a:tailEnd type="none" w="med" len="med"/>
                    </a:lnL>
                    <a:lnR>
                      <a:noFill/>
                    </a:lnR>
                    <a:lnT>
                      <a:noFill/>
                    </a:lnT>
                    <a:lnB w="12700" cap="flat" cmpd="sng" algn="ctr">
                      <a:solidFill>
                        <a:schemeClr val="bg2"/>
                      </a:solidFill>
                      <a:prstDash val="sysDash"/>
                      <a:round/>
                      <a:headEnd type="none" w="med" len="med"/>
                      <a:tailEnd type="none" w="med" len="med"/>
                    </a:lnB>
                    <a:lnTlToBr>
                      <a:noFill/>
                    </a:lnTlToBr>
                    <a:lnBlToTr>
                      <a:noFill/>
                    </a:lnBlToTr>
                    <a:noFill/>
                  </a:tcPr>
                </a:tc>
              </a:tr>
              <a:tr h="2255578">
                <a:tc>
                  <a:txBody>
                    <a:bodyPr/>
                    <a:lstStyle/>
                    <a:p>
                      <a:pPr marL="0" marR="0" lvl="0" indent="0" algn="ctr"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r>
                        <a:rPr kumimoji="0" lang="en-US" sz="2500" b="0" i="0" u="none" strike="noStrike" cap="none" normalizeH="0" baseline="0" smtClean="0">
                          <a:ln>
                            <a:noFill/>
                          </a:ln>
                          <a:solidFill>
                            <a:srgbClr val="00468C"/>
                          </a:solidFill>
                          <a:effectLst/>
                          <a:latin typeface="Helvetica" pitchFamily="34" charset="0"/>
                          <a:cs typeface="Arial" charset="0"/>
                        </a:rPr>
                        <a:t>Variance / Covariance</a:t>
                      </a:r>
                    </a:p>
                  </a:txBody>
                  <a:tcPr marL="109708" marR="109708" marT="54848" marB="54848" horzOverflow="overflow">
                    <a:lnL>
                      <a:noFill/>
                    </a:lnL>
                    <a:lnR w="12700" cap="flat" cmpd="sng" algn="ctr">
                      <a:solidFill>
                        <a:schemeClr val="bg2"/>
                      </a:solidFill>
                      <a:prstDash val="sysDash"/>
                      <a:round/>
                      <a:headEnd type="none" w="med" len="med"/>
                      <a:tailEnd type="none" w="med" len="med"/>
                    </a:lnR>
                    <a:lnT w="12700" cap="flat" cmpd="sng" algn="ctr">
                      <a:solidFill>
                        <a:schemeClr val="bg2"/>
                      </a:solidFill>
                      <a:prstDash val="sysDash"/>
                      <a:round/>
                      <a:headEnd type="none" w="med" len="med"/>
                      <a:tailEnd type="none" w="med" len="med"/>
                    </a:lnT>
                    <a:lnB w="12700" cap="flat" cmpd="sng" algn="ctr">
                      <a:solidFill>
                        <a:schemeClr val="bg2"/>
                      </a:solidFill>
                      <a:prstDash val="sysDash"/>
                      <a:round/>
                      <a:headEnd type="none" w="med" len="med"/>
                      <a:tailEnd type="none" w="med" len="med"/>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Easy to understand</a:t>
                      </a:r>
                    </a:p>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Least computational intensive</a:t>
                      </a:r>
                    </a:p>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Easiest to implement</a:t>
                      </a:r>
                      <a:endParaRPr kumimoji="0" lang="en-US" sz="2500" b="0" i="0" u="none" strike="noStrike" cap="none" normalizeH="0" baseline="0" smtClean="0">
                        <a:ln>
                          <a:noFill/>
                        </a:ln>
                        <a:solidFill>
                          <a:srgbClr val="00468C"/>
                        </a:solidFill>
                        <a:effectLst/>
                        <a:latin typeface="Helvetica" pitchFamily="34" charset="0"/>
                        <a:cs typeface="Arial" charset="0"/>
                      </a:endParaRPr>
                    </a:p>
                  </a:txBody>
                  <a:tcPr marL="109708" marR="109708" marT="54848" marB="54848" horzOverflow="overflow">
                    <a:lnL w="12700" cap="flat" cmpd="sng" algn="ctr">
                      <a:solidFill>
                        <a:schemeClr val="bg2"/>
                      </a:solidFill>
                      <a:prstDash val="sysDash"/>
                      <a:round/>
                      <a:headEnd type="none" w="med" len="med"/>
                      <a:tailEnd type="none" w="med" len="med"/>
                    </a:lnL>
                    <a:lnR w="12700" cap="flat" cmpd="sng" algn="ctr">
                      <a:solidFill>
                        <a:schemeClr val="bg2"/>
                      </a:solidFill>
                      <a:prstDash val="sysDash"/>
                      <a:round/>
                      <a:headEnd type="none" w="med" len="med"/>
                      <a:tailEnd type="none" w="med" len="med"/>
                    </a:lnR>
                    <a:lnT w="12700" cap="flat" cmpd="sng" algn="ctr">
                      <a:solidFill>
                        <a:schemeClr val="bg2"/>
                      </a:solidFill>
                      <a:prstDash val="sysDash"/>
                      <a:round/>
                      <a:headEnd type="none" w="med" len="med"/>
                      <a:tailEnd type="none" w="med" len="med"/>
                    </a:lnT>
                    <a:lnB w="12700" cap="flat" cmpd="sng" algn="ctr">
                      <a:solidFill>
                        <a:schemeClr val="bg2"/>
                      </a:solidFill>
                      <a:prstDash val="sysDash"/>
                      <a:round/>
                      <a:headEnd type="none" w="med" len="med"/>
                      <a:tailEnd type="none" w="med" len="med"/>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Does not capture non-linear risks</a:t>
                      </a:r>
                    </a:p>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Assume normal distributed returns</a:t>
                      </a:r>
                    </a:p>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Does not capture fat tail events</a:t>
                      </a:r>
                      <a:endParaRPr kumimoji="0" lang="en-US" sz="2500" b="0" i="0" u="none" strike="noStrike" cap="none" normalizeH="0" baseline="0" smtClean="0">
                        <a:ln>
                          <a:noFill/>
                        </a:ln>
                        <a:solidFill>
                          <a:srgbClr val="00468C"/>
                        </a:solidFill>
                        <a:effectLst/>
                        <a:latin typeface="Helvetica" pitchFamily="34" charset="0"/>
                        <a:cs typeface="Arial" charset="0"/>
                      </a:endParaRPr>
                    </a:p>
                  </a:txBody>
                  <a:tcPr marL="109708" marR="109708" marT="54848" marB="54848" horzOverflow="overflow">
                    <a:lnL w="12700" cap="flat" cmpd="sng" algn="ctr">
                      <a:solidFill>
                        <a:schemeClr val="bg2"/>
                      </a:solidFill>
                      <a:prstDash val="sysDash"/>
                      <a:round/>
                      <a:headEnd type="none" w="med" len="med"/>
                      <a:tailEnd type="none" w="med" len="med"/>
                    </a:lnL>
                    <a:lnR>
                      <a:noFill/>
                    </a:lnR>
                    <a:lnT w="12700" cap="flat" cmpd="sng" algn="ctr">
                      <a:solidFill>
                        <a:schemeClr val="bg2"/>
                      </a:solidFill>
                      <a:prstDash val="sysDash"/>
                      <a:round/>
                      <a:headEnd type="none" w="med" len="med"/>
                      <a:tailEnd type="none" w="med" len="med"/>
                    </a:lnT>
                    <a:lnB w="12700" cap="flat" cmpd="sng" algn="ctr">
                      <a:solidFill>
                        <a:schemeClr val="bg2"/>
                      </a:solidFill>
                      <a:prstDash val="sysDash"/>
                      <a:round/>
                      <a:headEnd type="none" w="med" len="med"/>
                      <a:tailEnd type="none" w="med" len="med"/>
                    </a:lnB>
                    <a:lnTlToBr>
                      <a:noFill/>
                    </a:lnTlToBr>
                    <a:lnBlToTr>
                      <a:noFill/>
                    </a:lnBlToTr>
                    <a:noFill/>
                  </a:tcPr>
                </a:tc>
              </a:tr>
              <a:tr h="1987320">
                <a:tc>
                  <a:txBody>
                    <a:bodyPr/>
                    <a:lstStyle/>
                    <a:p>
                      <a:pPr marL="0" marR="0" lvl="0" indent="0" algn="ctr" defTabSz="1101725" rtl="0" eaLnBrk="1" fontAlgn="base" latinLnBrk="0" hangingPunct="1">
                        <a:lnSpc>
                          <a:spcPct val="100000"/>
                        </a:lnSpc>
                        <a:spcBef>
                          <a:spcPct val="200000"/>
                        </a:spcBef>
                        <a:spcAft>
                          <a:spcPct val="0"/>
                        </a:spcAft>
                        <a:buClr>
                          <a:srgbClr val="309915"/>
                        </a:buClr>
                        <a:buSzPct val="80000"/>
                        <a:buFont typeface="Wingdings" pitchFamily="2" charset="2"/>
                        <a:buNone/>
                        <a:tabLst/>
                      </a:pPr>
                      <a:r>
                        <a:rPr kumimoji="0" lang="en-US" sz="2500" b="0" i="0" u="none" strike="noStrike" cap="none" normalizeH="0" baseline="0" smtClean="0">
                          <a:ln>
                            <a:noFill/>
                          </a:ln>
                          <a:solidFill>
                            <a:srgbClr val="00468C"/>
                          </a:solidFill>
                          <a:effectLst/>
                          <a:latin typeface="Helvetica" pitchFamily="34" charset="0"/>
                          <a:cs typeface="Arial" charset="0"/>
                        </a:rPr>
                        <a:t>Historical Simulation</a:t>
                      </a:r>
                    </a:p>
                  </a:txBody>
                  <a:tcPr marL="109708" marR="109708" marT="54848" marB="54848" horzOverflow="overflow">
                    <a:lnL>
                      <a:noFill/>
                    </a:lnL>
                    <a:lnR w="12700" cap="flat" cmpd="sng" algn="ctr">
                      <a:solidFill>
                        <a:schemeClr val="bg2"/>
                      </a:solidFill>
                      <a:prstDash val="sysDash"/>
                      <a:round/>
                      <a:headEnd type="none" w="med" len="med"/>
                      <a:tailEnd type="none" w="med" len="med"/>
                    </a:lnR>
                    <a:lnT w="12700" cap="flat" cmpd="sng" algn="ctr">
                      <a:solidFill>
                        <a:schemeClr val="bg2"/>
                      </a:solidFill>
                      <a:prstDash val="sysDash"/>
                      <a:round/>
                      <a:headEnd type="none" w="med" len="med"/>
                      <a:tailEnd type="none" w="med" len="med"/>
                    </a:lnT>
                    <a:lnB w="12700" cap="flat" cmpd="sng" algn="ctr">
                      <a:solidFill>
                        <a:schemeClr val="bg2"/>
                      </a:solidFill>
                      <a:prstDash val="sysDash"/>
                      <a:round/>
                      <a:headEnd type="none" w="med" len="med"/>
                      <a:tailEnd type="none" w="med" len="med"/>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Easy to understand</a:t>
                      </a:r>
                    </a:p>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Can capture non-linear risks</a:t>
                      </a:r>
                    </a:p>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Actual distribution</a:t>
                      </a:r>
                    </a:p>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Incorporate fat tail events</a:t>
                      </a:r>
                    </a:p>
                  </a:txBody>
                  <a:tcPr marL="109708" marR="109708" marT="54848" marB="54848" horzOverflow="overflow">
                    <a:lnL w="12700" cap="flat" cmpd="sng" algn="ctr">
                      <a:solidFill>
                        <a:schemeClr val="bg2"/>
                      </a:solidFill>
                      <a:prstDash val="sysDash"/>
                      <a:round/>
                      <a:headEnd type="none" w="med" len="med"/>
                      <a:tailEnd type="none" w="med" len="med"/>
                    </a:lnL>
                    <a:lnR w="12700" cap="flat" cmpd="sng" algn="ctr">
                      <a:solidFill>
                        <a:schemeClr val="bg2"/>
                      </a:solidFill>
                      <a:prstDash val="sysDash"/>
                      <a:round/>
                      <a:headEnd type="none" w="med" len="med"/>
                      <a:tailEnd type="none" w="med" len="med"/>
                    </a:lnR>
                    <a:lnT w="12700" cap="flat" cmpd="sng" algn="ctr">
                      <a:solidFill>
                        <a:schemeClr val="bg2"/>
                      </a:solidFill>
                      <a:prstDash val="sysDash"/>
                      <a:round/>
                      <a:headEnd type="none" w="med" len="med"/>
                      <a:tailEnd type="none" w="med" len="med"/>
                    </a:lnT>
                    <a:lnB w="12700" cap="flat" cmpd="sng" algn="ctr">
                      <a:solidFill>
                        <a:schemeClr val="bg2"/>
                      </a:solidFill>
                      <a:prstDash val="sysDash"/>
                      <a:round/>
                      <a:headEnd type="none" w="med" len="med"/>
                      <a:tailEnd type="none" w="med" len="med"/>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Can be data intensive</a:t>
                      </a:r>
                    </a:p>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Assume past is a fair representation of present</a:t>
                      </a:r>
                      <a:endParaRPr kumimoji="0" lang="en-US" sz="2500" b="0" i="0" u="none" strike="noStrike" cap="none" normalizeH="0" baseline="0" smtClean="0">
                        <a:ln>
                          <a:noFill/>
                        </a:ln>
                        <a:solidFill>
                          <a:srgbClr val="00468C"/>
                        </a:solidFill>
                        <a:effectLst/>
                        <a:latin typeface="Helvetica" pitchFamily="34" charset="0"/>
                        <a:cs typeface="Arial" charset="0"/>
                      </a:endParaRPr>
                    </a:p>
                  </a:txBody>
                  <a:tcPr marL="109708" marR="109708" marT="54848" marB="54848" horzOverflow="overflow">
                    <a:lnL w="12700" cap="flat" cmpd="sng" algn="ctr">
                      <a:solidFill>
                        <a:schemeClr val="bg2"/>
                      </a:solidFill>
                      <a:prstDash val="sysDash"/>
                      <a:round/>
                      <a:headEnd type="none" w="med" len="med"/>
                      <a:tailEnd type="none" w="med" len="med"/>
                    </a:lnL>
                    <a:lnR>
                      <a:noFill/>
                    </a:lnR>
                    <a:lnT w="12700" cap="flat" cmpd="sng" algn="ctr">
                      <a:solidFill>
                        <a:schemeClr val="bg2"/>
                      </a:solidFill>
                      <a:prstDash val="sysDash"/>
                      <a:round/>
                      <a:headEnd type="none" w="med" len="med"/>
                      <a:tailEnd type="none" w="med" len="med"/>
                    </a:lnT>
                    <a:lnB w="12700" cap="flat" cmpd="sng" algn="ctr">
                      <a:solidFill>
                        <a:schemeClr val="bg2"/>
                      </a:solidFill>
                      <a:prstDash val="sysDash"/>
                      <a:round/>
                      <a:headEnd type="none" w="med" len="med"/>
                      <a:tailEnd type="none" w="med" len="med"/>
                    </a:lnB>
                    <a:lnTlToBr>
                      <a:noFill/>
                    </a:lnTlToBr>
                    <a:lnBlToTr>
                      <a:noFill/>
                    </a:lnBlToTr>
                    <a:noFill/>
                  </a:tcPr>
                </a:tc>
              </a:tr>
              <a:tr h="2042078">
                <a:tc>
                  <a:txBody>
                    <a:bodyPr/>
                    <a:lstStyle/>
                    <a:p>
                      <a:pPr marL="0" marR="0" lvl="0" indent="0" algn="ctr"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r>
                        <a:rPr kumimoji="0" lang="en-US" sz="2500" b="0" i="0" u="none" strike="noStrike" cap="none" normalizeH="0" baseline="0" smtClean="0">
                          <a:ln>
                            <a:noFill/>
                          </a:ln>
                          <a:solidFill>
                            <a:srgbClr val="00468C"/>
                          </a:solidFill>
                          <a:effectLst/>
                          <a:latin typeface="Helvetica" pitchFamily="34" charset="0"/>
                          <a:cs typeface="Arial" charset="0"/>
                        </a:rPr>
                        <a:t>Monte Carlo Simulation</a:t>
                      </a:r>
                    </a:p>
                  </a:txBody>
                  <a:tcPr marL="109708" marR="109708" marT="54848" marB="54848" horzOverflow="overflow">
                    <a:lnL>
                      <a:noFill/>
                    </a:lnL>
                    <a:lnR w="12700" cap="flat" cmpd="sng" algn="ctr">
                      <a:solidFill>
                        <a:schemeClr val="bg2"/>
                      </a:solidFill>
                      <a:prstDash val="sysDash"/>
                      <a:round/>
                      <a:headEnd type="none" w="med" len="med"/>
                      <a:tailEnd type="none" w="med" len="med"/>
                    </a:lnR>
                    <a:lnT w="12700" cap="flat" cmpd="sng" algn="ctr">
                      <a:solidFill>
                        <a:schemeClr val="bg2"/>
                      </a:solidFill>
                      <a:prstDash val="sysDash"/>
                      <a:round/>
                      <a:headEnd type="none" w="med" len="med"/>
                      <a:tailEnd type="none" w="med" len="med"/>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Can capture non-linear risks</a:t>
                      </a:r>
                    </a:p>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Produce a distribution of P&amp;L changes</a:t>
                      </a:r>
                    </a:p>
                  </a:txBody>
                  <a:tcPr marL="109708" marR="109708" marT="54848" marB="54848" horzOverflow="overflow">
                    <a:lnL w="12700" cap="flat" cmpd="sng" algn="ctr">
                      <a:solidFill>
                        <a:schemeClr val="bg2"/>
                      </a:solidFill>
                      <a:prstDash val="sysDash"/>
                      <a:round/>
                      <a:headEnd type="none" w="med" len="med"/>
                      <a:tailEnd type="none" w="med" len="med"/>
                    </a:lnL>
                    <a:lnR w="12700" cap="flat" cmpd="sng" algn="ctr">
                      <a:solidFill>
                        <a:schemeClr val="bg2"/>
                      </a:solidFill>
                      <a:prstDash val="sysDash"/>
                      <a:round/>
                      <a:headEnd type="none" w="med" len="med"/>
                      <a:tailEnd type="none" w="med" len="med"/>
                    </a:lnR>
                    <a:lnT w="12700" cap="flat" cmpd="sng" algn="ctr">
                      <a:solidFill>
                        <a:schemeClr val="bg2"/>
                      </a:solidFill>
                      <a:prstDash val="sysDash"/>
                      <a:round/>
                      <a:headEnd type="none" w="med" len="med"/>
                      <a:tailEnd type="none" w="med" len="med"/>
                    </a:lnT>
                    <a:lnB>
                      <a:noFill/>
                    </a:lnB>
                    <a:lnTlToBr>
                      <a:noFill/>
                    </a:lnTlToBr>
                    <a:lnBlToTr>
                      <a:noFill/>
                    </a:lnBlToTr>
                    <a:noFill/>
                  </a:tcPr>
                </a:tc>
                <a:tc>
                  <a:txBody>
                    <a:bodyPr/>
                    <a:lstStyle/>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Computational intensive</a:t>
                      </a:r>
                    </a:p>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Does not capture fat tail events</a:t>
                      </a:r>
                    </a:p>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Char char="n"/>
                        <a:tabLst/>
                      </a:pPr>
                      <a:r>
                        <a:rPr kumimoji="0" lang="en-US" sz="2200" b="0" i="0" u="none" strike="noStrike" cap="none" normalizeH="0" baseline="0" smtClean="0">
                          <a:ln>
                            <a:noFill/>
                          </a:ln>
                          <a:solidFill>
                            <a:srgbClr val="00468C"/>
                          </a:solidFill>
                          <a:effectLst/>
                          <a:latin typeface="Helvetica" pitchFamily="34" charset="0"/>
                          <a:cs typeface="Arial" charset="0"/>
                        </a:rPr>
                        <a:t>More difficult to understand</a:t>
                      </a:r>
                    </a:p>
                    <a:p>
                      <a:pPr marL="0" marR="0" lvl="0" indent="0" algn="l" defTabSz="1101725" rtl="0" eaLnBrk="1" fontAlgn="base" latinLnBrk="0" hangingPunct="1">
                        <a:lnSpc>
                          <a:spcPct val="100000"/>
                        </a:lnSpc>
                        <a:spcBef>
                          <a:spcPct val="20000"/>
                        </a:spcBef>
                        <a:spcAft>
                          <a:spcPct val="0"/>
                        </a:spcAft>
                        <a:buClr>
                          <a:srgbClr val="309915"/>
                        </a:buClr>
                        <a:buSzPct val="80000"/>
                        <a:buFont typeface="Wingdings" pitchFamily="2" charset="2"/>
                        <a:buNone/>
                        <a:tabLst/>
                      </a:pPr>
                      <a:endParaRPr kumimoji="0" lang="en-US" sz="2500" b="0" i="0" u="none" strike="noStrike" cap="none" normalizeH="0" baseline="0" smtClean="0">
                        <a:ln>
                          <a:noFill/>
                        </a:ln>
                        <a:solidFill>
                          <a:srgbClr val="00468C"/>
                        </a:solidFill>
                        <a:effectLst/>
                        <a:latin typeface="Helvetica" pitchFamily="34" charset="0"/>
                        <a:cs typeface="Arial" charset="0"/>
                      </a:endParaRPr>
                    </a:p>
                  </a:txBody>
                  <a:tcPr marL="109708" marR="109708" marT="54848" marB="54848" horzOverflow="overflow">
                    <a:lnL w="12700" cap="flat" cmpd="sng" algn="ctr">
                      <a:solidFill>
                        <a:schemeClr val="bg2"/>
                      </a:solidFill>
                      <a:prstDash val="sysDash"/>
                      <a:round/>
                      <a:headEnd type="none" w="med" len="med"/>
                      <a:tailEnd type="none" w="med" len="med"/>
                    </a:lnL>
                    <a:lnR>
                      <a:noFill/>
                    </a:lnR>
                    <a:lnT w="12700" cap="flat" cmpd="sng" algn="ctr">
                      <a:solidFill>
                        <a:schemeClr val="bg2"/>
                      </a:solidFill>
                      <a:prstDash val="sysDash"/>
                      <a:round/>
                      <a:headEnd type="none" w="med" len="med"/>
                      <a:tailEnd type="none" w="med" len="med"/>
                    </a:lnT>
                    <a:lnB>
                      <a:noFill/>
                    </a:lnB>
                    <a:lnTlToBr>
                      <a:noFill/>
                    </a:lnTlToBr>
                    <a:lnBlToTr>
                      <a:noFill/>
                    </a:lnBlToTr>
                    <a:noFill/>
                  </a:tcPr>
                </a:tc>
              </a:tr>
            </a:tbl>
          </a:graphicData>
        </a:graphic>
      </p:graphicFrame>
      <p:sp>
        <p:nvSpPr>
          <p:cNvPr id="31765" name="Rectangle 30"/>
          <p:cNvSpPr>
            <a:spLocks noGrp="1" noChangeArrowheads="1"/>
          </p:cNvSpPr>
          <p:nvPr>
            <p:ph type="title"/>
          </p:nvPr>
        </p:nvSpPr>
        <p:spPr/>
        <p:txBody>
          <a:bodyPr/>
          <a:lstStyle/>
          <a:p>
            <a:pPr eaLnBrk="1" hangingPunct="1"/>
            <a:r>
              <a:rPr lang="en-US" smtClean="0"/>
              <a:t>VaR Methodologies</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A2982370-902E-4C38-96F2-532D8D3E4C39}" type="slidenum">
              <a:rPr lang="en-US" sz="1700" b="0">
                <a:solidFill>
                  <a:srgbClr val="8CB6D2"/>
                </a:solidFill>
                <a:latin typeface="+mn-lt"/>
              </a:rPr>
              <a:pPr algn="r" defTabSz="1101725">
                <a:defRPr/>
              </a:pPr>
              <a:t>30</a:t>
            </a:fld>
            <a:endParaRPr lang="en-US" sz="1700" b="0">
              <a:solidFill>
                <a:srgbClr val="8CB6D2"/>
              </a:solidFill>
              <a:latin typeface="+mn-lt"/>
            </a:endParaRPr>
          </a:p>
        </p:txBody>
      </p:sp>
      <p:sp>
        <p:nvSpPr>
          <p:cNvPr id="32771" name="Rectangle 2"/>
          <p:cNvSpPr>
            <a:spLocks noGrp="1" noChangeArrowheads="1"/>
          </p:cNvSpPr>
          <p:nvPr>
            <p:ph type="body" idx="1"/>
          </p:nvPr>
        </p:nvSpPr>
        <p:spPr>
          <a:xfrm>
            <a:off x="549275" y="1920875"/>
            <a:ext cx="9966325" cy="5429250"/>
          </a:xfrm>
        </p:spPr>
        <p:txBody>
          <a:bodyPr/>
          <a:lstStyle/>
          <a:p>
            <a:pPr eaLnBrk="1" hangingPunct="1"/>
            <a:r>
              <a:rPr lang="en-US" smtClean="0">
                <a:solidFill>
                  <a:schemeClr val="tx1"/>
                </a:solidFill>
              </a:rPr>
              <a:t>To validate the VaR model</a:t>
            </a:r>
          </a:p>
          <a:p>
            <a:pPr eaLnBrk="1" hangingPunct="1"/>
            <a:r>
              <a:rPr lang="en-US" smtClean="0">
                <a:solidFill>
                  <a:schemeClr val="tx1"/>
                </a:solidFill>
              </a:rPr>
              <a:t>Required by regulators to assess the adequacy of the allocated market risk capital to cushion losses</a:t>
            </a:r>
          </a:p>
          <a:p>
            <a:pPr eaLnBrk="1" hangingPunct="1"/>
            <a:r>
              <a:rPr lang="en-US" smtClean="0">
                <a:solidFill>
                  <a:schemeClr val="tx1"/>
                </a:solidFill>
              </a:rPr>
              <a:t>Compare the daily VaR with losses due to the hypothetical change of the portfolio value</a:t>
            </a:r>
          </a:p>
          <a:p>
            <a:pPr eaLnBrk="1" hangingPunct="1"/>
            <a:r>
              <a:rPr lang="en-US" smtClean="0">
                <a:solidFill>
                  <a:schemeClr val="tx1"/>
                </a:solidFill>
              </a:rPr>
              <a:t>Possible reasons for VaR backtesting exceptions:</a:t>
            </a:r>
          </a:p>
          <a:p>
            <a:pPr lvl="1" eaLnBrk="1" hangingPunct="1"/>
            <a:r>
              <a:rPr lang="en-US" smtClean="0">
                <a:solidFill>
                  <a:schemeClr val="tx1"/>
                </a:solidFill>
              </a:rPr>
              <a:t>Extreme Market movements (tail events)</a:t>
            </a:r>
          </a:p>
          <a:p>
            <a:pPr lvl="1" eaLnBrk="1" hangingPunct="1"/>
            <a:r>
              <a:rPr lang="en-US" smtClean="0">
                <a:solidFill>
                  <a:schemeClr val="tx1"/>
                </a:solidFill>
              </a:rPr>
              <a:t>Outdated historical data to estimate volatilities and correlations</a:t>
            </a:r>
          </a:p>
          <a:p>
            <a:pPr lvl="1" eaLnBrk="1" hangingPunct="1"/>
            <a:r>
              <a:rPr lang="en-US" smtClean="0">
                <a:solidFill>
                  <a:schemeClr val="tx1"/>
                </a:solidFill>
              </a:rPr>
              <a:t>VaR model deficiencies. Incomplete or missing risk factors in VaR model (for e.g. basis risk)</a:t>
            </a:r>
          </a:p>
          <a:p>
            <a:pPr eaLnBrk="1" hangingPunct="1">
              <a:buFont typeface="Wingdings" pitchFamily="2" charset="2"/>
              <a:buNone/>
            </a:pPr>
            <a:endParaRPr lang="en-US" smtClean="0">
              <a:solidFill>
                <a:schemeClr val="tx1"/>
              </a:solidFill>
            </a:endParaRPr>
          </a:p>
        </p:txBody>
      </p:sp>
      <p:sp>
        <p:nvSpPr>
          <p:cNvPr id="32772" name="Rectangle 3"/>
          <p:cNvSpPr>
            <a:spLocks noGrp="1" noChangeArrowheads="1"/>
          </p:cNvSpPr>
          <p:nvPr>
            <p:ph type="title"/>
          </p:nvPr>
        </p:nvSpPr>
        <p:spPr/>
        <p:txBody>
          <a:bodyPr/>
          <a:lstStyle/>
          <a:p>
            <a:pPr eaLnBrk="1" hangingPunct="1"/>
            <a:r>
              <a:rPr lang="en-US" smtClean="0"/>
              <a:t>VaR Backtesting</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81A4E105-378D-4AF5-886E-831BF089B25E}" type="slidenum">
              <a:rPr lang="en-US" sz="1700" b="0">
                <a:solidFill>
                  <a:srgbClr val="8CB6D2"/>
                </a:solidFill>
                <a:latin typeface="+mn-lt"/>
              </a:rPr>
              <a:pPr algn="r" defTabSz="1101725">
                <a:defRPr/>
              </a:pPr>
              <a:t>31</a:t>
            </a:fld>
            <a:endParaRPr lang="en-US" sz="1700" b="0">
              <a:solidFill>
                <a:srgbClr val="8CB6D2"/>
              </a:solidFill>
              <a:latin typeface="+mn-lt"/>
            </a:endParaRPr>
          </a:p>
        </p:txBody>
      </p:sp>
      <p:sp>
        <p:nvSpPr>
          <p:cNvPr id="33795" name="Rectangle 2"/>
          <p:cNvSpPr>
            <a:spLocks noGrp="1" noChangeArrowheads="1"/>
          </p:cNvSpPr>
          <p:nvPr>
            <p:ph type="body" idx="1"/>
          </p:nvPr>
        </p:nvSpPr>
        <p:spPr>
          <a:xfrm>
            <a:off x="373063" y="1377950"/>
            <a:ext cx="9967912" cy="5429250"/>
          </a:xfrm>
        </p:spPr>
        <p:txBody>
          <a:bodyPr/>
          <a:lstStyle/>
          <a:p>
            <a:pPr eaLnBrk="1" hangingPunct="1"/>
            <a:r>
              <a:rPr lang="en-US" smtClean="0"/>
              <a:t>It is the P/L impact of an extreme but plausible market event</a:t>
            </a:r>
          </a:p>
          <a:p>
            <a:pPr eaLnBrk="1" hangingPunct="1"/>
            <a:r>
              <a:rPr lang="en-US" smtClean="0"/>
              <a:t>Important supplement to VaR</a:t>
            </a:r>
          </a:p>
          <a:p>
            <a:pPr eaLnBrk="1" hangingPunct="1"/>
            <a:r>
              <a:rPr lang="en-US" smtClean="0"/>
              <a:t>Good tool for highlighting concentration of risks in the whole portfolio</a:t>
            </a:r>
          </a:p>
          <a:p>
            <a:pPr eaLnBrk="1" hangingPunct="1"/>
            <a:endParaRPr lang="en-US" smtClean="0"/>
          </a:p>
        </p:txBody>
      </p:sp>
      <p:sp>
        <p:nvSpPr>
          <p:cNvPr id="33796" name="Rectangle 3"/>
          <p:cNvSpPr>
            <a:spLocks noGrp="1" noChangeArrowheads="1"/>
          </p:cNvSpPr>
          <p:nvPr>
            <p:ph type="title"/>
          </p:nvPr>
        </p:nvSpPr>
        <p:spPr/>
        <p:txBody>
          <a:bodyPr/>
          <a:lstStyle/>
          <a:p>
            <a:pPr eaLnBrk="1" hangingPunct="1"/>
            <a:r>
              <a:rPr lang="en-US" smtClean="0"/>
              <a:t>Stress Testing &amp; Scenario Analysis</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81285205-3EBB-496D-956D-CDCE4F2FAF64}" type="slidenum">
              <a:rPr lang="en-US" sz="1700" b="0">
                <a:solidFill>
                  <a:srgbClr val="8CB6D2"/>
                </a:solidFill>
                <a:latin typeface="+mn-lt"/>
              </a:rPr>
              <a:pPr algn="r" defTabSz="1101725">
                <a:defRPr/>
              </a:pPr>
              <a:t>32</a:t>
            </a:fld>
            <a:endParaRPr lang="en-US" sz="1700" b="0">
              <a:solidFill>
                <a:srgbClr val="8CB6D2"/>
              </a:solidFill>
              <a:latin typeface="+mn-lt"/>
            </a:endParaRPr>
          </a:p>
        </p:txBody>
      </p:sp>
      <p:sp>
        <p:nvSpPr>
          <p:cNvPr id="34819" name="Line 2"/>
          <p:cNvSpPr>
            <a:spLocks noChangeShapeType="1"/>
          </p:cNvSpPr>
          <p:nvPr/>
        </p:nvSpPr>
        <p:spPr bwMode="auto">
          <a:xfrm>
            <a:off x="1768475" y="6750050"/>
            <a:ext cx="7886700" cy="0"/>
          </a:xfrm>
          <a:prstGeom prst="line">
            <a:avLst/>
          </a:prstGeom>
          <a:noFill/>
          <a:ln w="25400">
            <a:solidFill>
              <a:schemeClr val="folHlink"/>
            </a:solidFill>
            <a:round/>
            <a:headEnd type="none" w="sm" len="sm"/>
            <a:tailEnd type="none" w="sm" len="sm"/>
          </a:ln>
          <a:extLst>
            <a:ext uri="{909E8E84-426E-40DD-AFC4-6F175D3DCCD1}">
              <a14:hiddenFill xmlns:a14="http://schemas.microsoft.com/office/drawing/2010/main" xmlns="">
                <a:noFill/>
              </a14:hiddenFill>
            </a:ext>
          </a:extLst>
        </p:spPr>
        <p:txBody>
          <a:bodyPr/>
          <a:lstStyle/>
          <a:p>
            <a:endParaRPr lang="th-TH"/>
          </a:p>
        </p:txBody>
      </p:sp>
      <p:sp>
        <p:nvSpPr>
          <p:cNvPr id="34820" name="Line 3"/>
          <p:cNvSpPr>
            <a:spLocks noChangeShapeType="1"/>
          </p:cNvSpPr>
          <p:nvPr/>
        </p:nvSpPr>
        <p:spPr bwMode="auto">
          <a:xfrm flipV="1">
            <a:off x="6408738" y="3594100"/>
            <a:ext cx="0" cy="3155950"/>
          </a:xfrm>
          <a:prstGeom prst="line">
            <a:avLst/>
          </a:prstGeom>
          <a:noFill/>
          <a:ln w="25400">
            <a:solidFill>
              <a:schemeClr val="folHlink"/>
            </a:solidFill>
            <a:round/>
            <a:headEnd type="none" w="sm" len="sm"/>
            <a:tailEnd type="none" w="sm" len="sm"/>
          </a:ln>
          <a:extLst>
            <a:ext uri="{909E8E84-426E-40DD-AFC4-6F175D3DCCD1}">
              <a14:hiddenFill xmlns:a14="http://schemas.microsoft.com/office/drawing/2010/main" xmlns="">
                <a:noFill/>
              </a14:hiddenFill>
            </a:ext>
          </a:extLst>
        </p:spPr>
        <p:txBody>
          <a:bodyPr/>
          <a:lstStyle/>
          <a:p>
            <a:endParaRPr lang="th-TH"/>
          </a:p>
        </p:txBody>
      </p:sp>
      <p:sp>
        <p:nvSpPr>
          <p:cNvPr id="34821" name="Arc 4"/>
          <p:cNvSpPr>
            <a:spLocks/>
          </p:cNvSpPr>
          <p:nvPr/>
        </p:nvSpPr>
        <p:spPr bwMode="auto">
          <a:xfrm>
            <a:off x="1798638" y="5772150"/>
            <a:ext cx="4022725" cy="868363"/>
          </a:xfrm>
          <a:custGeom>
            <a:avLst/>
            <a:gdLst>
              <a:gd name="T0" fmla="*/ 2147483647 w 21600"/>
              <a:gd name="T1" fmla="*/ 0 h 21600"/>
              <a:gd name="T2" fmla="*/ 0 w 21600"/>
              <a:gd name="T3" fmla="*/ 2147483647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lnTo>
                  <a:pt x="21600" y="0"/>
                </a:lnTo>
                <a:close/>
              </a:path>
            </a:pathLst>
          </a:custGeom>
          <a:noFill/>
          <a:ln w="25400" cap="rnd">
            <a:solidFill>
              <a:schemeClr val="tx1"/>
            </a:solidFill>
            <a:round/>
            <a:headEnd type="none" w="sm" len="sm"/>
            <a:tailEnd type="none" w="sm" len="sm"/>
          </a:ln>
          <a:extLst>
            <a:ext uri="{909E8E84-426E-40DD-AFC4-6F175D3DCCD1}">
              <a14:hiddenFill xmlns:a14="http://schemas.microsoft.com/office/drawing/2010/main" xmlns="">
                <a:solidFill>
                  <a:srgbClr val="FFFFFF"/>
                </a:solidFill>
              </a14:hiddenFill>
            </a:ext>
          </a:extLst>
        </p:spPr>
        <p:txBody>
          <a:bodyPr/>
          <a:lstStyle/>
          <a:p>
            <a:endParaRPr lang="th-TH"/>
          </a:p>
        </p:txBody>
      </p:sp>
      <p:sp>
        <p:nvSpPr>
          <p:cNvPr id="34822" name="Arc 5"/>
          <p:cNvSpPr>
            <a:spLocks/>
          </p:cNvSpPr>
          <p:nvPr/>
        </p:nvSpPr>
        <p:spPr bwMode="auto">
          <a:xfrm>
            <a:off x="5837238" y="3937000"/>
            <a:ext cx="617537" cy="1852613"/>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6"/>
                  <a:pt x="9629" y="37"/>
                  <a:pt x="21533" y="0"/>
                </a:cubicBezTo>
              </a:path>
              <a:path w="21600" h="21600" stroke="0" extrusionOk="0">
                <a:moveTo>
                  <a:pt x="0" y="21600"/>
                </a:moveTo>
                <a:cubicBezTo>
                  <a:pt x="0" y="9696"/>
                  <a:pt x="9629" y="37"/>
                  <a:pt x="21533" y="0"/>
                </a:cubicBezTo>
                <a:lnTo>
                  <a:pt x="21600" y="21600"/>
                </a:lnTo>
                <a:lnTo>
                  <a:pt x="0" y="21600"/>
                </a:lnTo>
                <a:close/>
              </a:path>
            </a:pathLst>
          </a:custGeom>
          <a:noFill/>
          <a:ln w="25400" cap="rnd">
            <a:solidFill>
              <a:schemeClr val="tx1"/>
            </a:solidFill>
            <a:round/>
            <a:headEnd type="none" w="sm" len="sm"/>
            <a:tailEnd type="none" w="sm" len="sm"/>
          </a:ln>
          <a:extLst>
            <a:ext uri="{909E8E84-426E-40DD-AFC4-6F175D3DCCD1}">
              <a14:hiddenFill xmlns:a14="http://schemas.microsoft.com/office/drawing/2010/main" xmlns="">
                <a:solidFill>
                  <a:srgbClr val="FFFFFF"/>
                </a:solidFill>
              </a14:hiddenFill>
            </a:ext>
          </a:extLst>
        </p:spPr>
        <p:txBody>
          <a:bodyPr/>
          <a:lstStyle/>
          <a:p>
            <a:endParaRPr lang="th-TH"/>
          </a:p>
        </p:txBody>
      </p:sp>
      <p:sp>
        <p:nvSpPr>
          <p:cNvPr id="34823" name="Arc 6"/>
          <p:cNvSpPr>
            <a:spLocks/>
          </p:cNvSpPr>
          <p:nvPr/>
        </p:nvSpPr>
        <p:spPr bwMode="auto">
          <a:xfrm>
            <a:off x="6408738" y="3937000"/>
            <a:ext cx="1600200" cy="1920875"/>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5400" cap="rnd">
            <a:solidFill>
              <a:schemeClr val="tx1"/>
            </a:solidFill>
            <a:round/>
            <a:headEnd type="none" w="sm" len="sm"/>
            <a:tailEnd type="none" w="sm" len="sm"/>
          </a:ln>
          <a:extLst>
            <a:ext uri="{909E8E84-426E-40DD-AFC4-6F175D3DCCD1}">
              <a14:hiddenFill xmlns:a14="http://schemas.microsoft.com/office/drawing/2010/main" xmlns="">
                <a:solidFill>
                  <a:srgbClr val="FFFFFF"/>
                </a:solidFill>
              </a14:hiddenFill>
            </a:ext>
          </a:extLst>
        </p:spPr>
        <p:txBody>
          <a:bodyPr/>
          <a:lstStyle/>
          <a:p>
            <a:endParaRPr lang="th-TH"/>
          </a:p>
        </p:txBody>
      </p:sp>
      <p:sp>
        <p:nvSpPr>
          <p:cNvPr id="34824" name="Arc 7"/>
          <p:cNvSpPr>
            <a:spLocks/>
          </p:cNvSpPr>
          <p:nvPr/>
        </p:nvSpPr>
        <p:spPr bwMode="auto">
          <a:xfrm>
            <a:off x="8016875" y="5857875"/>
            <a:ext cx="1622425" cy="822325"/>
          </a:xfrm>
          <a:custGeom>
            <a:avLst/>
            <a:gdLst>
              <a:gd name="T0" fmla="*/ 2147483647 w 21600"/>
              <a:gd name="T1" fmla="*/ 2147483647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25400" cap="rnd">
            <a:solidFill>
              <a:schemeClr val="tx1"/>
            </a:solidFill>
            <a:round/>
            <a:headEnd type="none" w="sm" len="sm"/>
            <a:tailEnd type="none" w="sm" len="sm"/>
          </a:ln>
          <a:extLst>
            <a:ext uri="{909E8E84-426E-40DD-AFC4-6F175D3DCCD1}">
              <a14:hiddenFill xmlns:a14="http://schemas.microsoft.com/office/drawing/2010/main" xmlns="">
                <a:solidFill>
                  <a:srgbClr val="FFFFFF"/>
                </a:solidFill>
              </a14:hiddenFill>
            </a:ext>
          </a:extLst>
        </p:spPr>
        <p:txBody>
          <a:bodyPr/>
          <a:lstStyle/>
          <a:p>
            <a:endParaRPr lang="th-TH"/>
          </a:p>
        </p:txBody>
      </p:sp>
      <p:sp>
        <p:nvSpPr>
          <p:cNvPr id="34825" name="Line 8"/>
          <p:cNvSpPr>
            <a:spLocks noChangeShapeType="1"/>
          </p:cNvSpPr>
          <p:nvPr/>
        </p:nvSpPr>
        <p:spPr bwMode="auto">
          <a:xfrm>
            <a:off x="4030663" y="6361113"/>
            <a:ext cx="0" cy="479425"/>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xmlns="">
                <a:noFill/>
              </a14:hiddenFill>
            </a:ext>
          </a:extLst>
        </p:spPr>
        <p:txBody>
          <a:bodyPr/>
          <a:lstStyle/>
          <a:p>
            <a:endParaRPr lang="th-TH"/>
          </a:p>
        </p:txBody>
      </p:sp>
      <p:sp>
        <p:nvSpPr>
          <p:cNvPr id="34826" name="Line 9"/>
          <p:cNvSpPr>
            <a:spLocks noChangeShapeType="1"/>
          </p:cNvSpPr>
          <p:nvPr/>
        </p:nvSpPr>
        <p:spPr bwMode="auto">
          <a:xfrm>
            <a:off x="1882775" y="4989513"/>
            <a:ext cx="0" cy="1600200"/>
          </a:xfrm>
          <a:prstGeom prst="line">
            <a:avLst/>
          </a:prstGeom>
          <a:noFill/>
          <a:ln w="12700">
            <a:solidFill>
              <a:schemeClr val="tx1"/>
            </a:solidFill>
            <a:round/>
            <a:headEnd type="none" w="sm" len="sm"/>
            <a:tailEnd type="stealth" w="med" len="lg"/>
          </a:ln>
          <a:extLst>
            <a:ext uri="{909E8E84-426E-40DD-AFC4-6F175D3DCCD1}">
              <a14:hiddenFill xmlns:a14="http://schemas.microsoft.com/office/drawing/2010/main" xmlns="">
                <a:noFill/>
              </a14:hiddenFill>
            </a:ext>
          </a:extLst>
        </p:spPr>
        <p:txBody>
          <a:bodyPr/>
          <a:lstStyle/>
          <a:p>
            <a:endParaRPr lang="th-TH"/>
          </a:p>
        </p:txBody>
      </p:sp>
      <p:sp>
        <p:nvSpPr>
          <p:cNvPr id="34827" name="Line 10"/>
          <p:cNvSpPr>
            <a:spLocks noChangeShapeType="1"/>
          </p:cNvSpPr>
          <p:nvPr/>
        </p:nvSpPr>
        <p:spPr bwMode="auto">
          <a:xfrm>
            <a:off x="2613025" y="5629275"/>
            <a:ext cx="0" cy="936625"/>
          </a:xfrm>
          <a:prstGeom prst="line">
            <a:avLst/>
          </a:prstGeom>
          <a:noFill/>
          <a:ln w="12700">
            <a:solidFill>
              <a:schemeClr val="tx1"/>
            </a:solidFill>
            <a:round/>
            <a:headEnd type="none" w="sm" len="sm"/>
            <a:tailEnd type="stealth" w="med" len="lg"/>
          </a:ln>
          <a:extLst>
            <a:ext uri="{909E8E84-426E-40DD-AFC4-6F175D3DCCD1}">
              <a14:hiddenFill xmlns:a14="http://schemas.microsoft.com/office/drawing/2010/main" xmlns="">
                <a:noFill/>
              </a14:hiddenFill>
            </a:ext>
          </a:extLst>
        </p:spPr>
        <p:txBody>
          <a:bodyPr/>
          <a:lstStyle/>
          <a:p>
            <a:endParaRPr lang="th-TH"/>
          </a:p>
        </p:txBody>
      </p:sp>
      <p:sp>
        <p:nvSpPr>
          <p:cNvPr id="34828" name="Line 11"/>
          <p:cNvSpPr>
            <a:spLocks noChangeShapeType="1"/>
          </p:cNvSpPr>
          <p:nvPr/>
        </p:nvSpPr>
        <p:spPr bwMode="auto">
          <a:xfrm>
            <a:off x="3048000" y="6132513"/>
            <a:ext cx="0" cy="411162"/>
          </a:xfrm>
          <a:prstGeom prst="line">
            <a:avLst/>
          </a:prstGeom>
          <a:noFill/>
          <a:ln w="12700">
            <a:solidFill>
              <a:schemeClr val="tx1"/>
            </a:solidFill>
            <a:round/>
            <a:headEnd type="none" w="sm" len="sm"/>
            <a:tailEnd type="stealth" w="med" len="lg"/>
          </a:ln>
          <a:extLst>
            <a:ext uri="{909E8E84-426E-40DD-AFC4-6F175D3DCCD1}">
              <a14:hiddenFill xmlns:a14="http://schemas.microsoft.com/office/drawing/2010/main" xmlns="">
                <a:noFill/>
              </a14:hiddenFill>
            </a:ext>
          </a:extLst>
        </p:spPr>
        <p:txBody>
          <a:bodyPr/>
          <a:lstStyle/>
          <a:p>
            <a:endParaRPr lang="th-TH"/>
          </a:p>
        </p:txBody>
      </p:sp>
      <p:sp>
        <p:nvSpPr>
          <p:cNvPr id="34829" name="Rectangle 12"/>
          <p:cNvSpPr>
            <a:spLocks noChangeArrowheads="1"/>
          </p:cNvSpPr>
          <p:nvPr/>
        </p:nvSpPr>
        <p:spPr bwMode="auto">
          <a:xfrm>
            <a:off x="2582863" y="5629275"/>
            <a:ext cx="1257300" cy="469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72" tIns="55236" rIns="110472" bIns="55236">
            <a:spAutoFit/>
          </a:bodyPr>
          <a:lstStyle/>
          <a:p>
            <a:pPr algn="ctr" defTabSz="1101725" eaLnBrk="0" hangingPunct="0">
              <a:lnSpc>
                <a:spcPct val="90000"/>
              </a:lnSpc>
            </a:pPr>
            <a:r>
              <a:rPr lang="en-US" sz="1300">
                <a:solidFill>
                  <a:schemeClr val="tx1"/>
                </a:solidFill>
                <a:latin typeface="Helvetica" pitchFamily="34" charset="0"/>
                <a:cs typeface="Arial" pitchFamily="34" charset="0"/>
              </a:rPr>
              <a:t>HKD Devaluation</a:t>
            </a:r>
          </a:p>
        </p:txBody>
      </p:sp>
      <p:sp>
        <p:nvSpPr>
          <p:cNvPr id="34830" name="Rectangle 13"/>
          <p:cNvSpPr>
            <a:spLocks noChangeArrowheads="1"/>
          </p:cNvSpPr>
          <p:nvPr/>
        </p:nvSpPr>
        <p:spPr bwMode="auto">
          <a:xfrm>
            <a:off x="2011363" y="5103813"/>
            <a:ext cx="1371600" cy="4714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72" tIns="55236" rIns="110472" bIns="55236">
            <a:spAutoFit/>
          </a:bodyPr>
          <a:lstStyle/>
          <a:p>
            <a:pPr algn="ctr" defTabSz="1101725" eaLnBrk="0" hangingPunct="0">
              <a:lnSpc>
                <a:spcPct val="90000"/>
              </a:lnSpc>
            </a:pPr>
            <a:r>
              <a:rPr lang="en-US" sz="1300">
                <a:solidFill>
                  <a:schemeClr val="tx1"/>
                </a:solidFill>
                <a:latin typeface="Helvetica" pitchFamily="34" charset="0"/>
                <a:cs typeface="Arial" pitchFamily="34" charset="0"/>
              </a:rPr>
              <a:t>Sharp rise in US rates</a:t>
            </a:r>
          </a:p>
        </p:txBody>
      </p:sp>
      <p:sp>
        <p:nvSpPr>
          <p:cNvPr id="34831" name="Rectangle 14"/>
          <p:cNvSpPr>
            <a:spLocks noChangeArrowheads="1"/>
          </p:cNvSpPr>
          <p:nvPr/>
        </p:nvSpPr>
        <p:spPr bwMode="auto">
          <a:xfrm>
            <a:off x="1463675" y="4572000"/>
            <a:ext cx="1004888" cy="292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72" tIns="55236" rIns="110472" bIns="55236">
            <a:spAutoFit/>
          </a:bodyPr>
          <a:lstStyle/>
          <a:p>
            <a:pPr defTabSz="1101725" eaLnBrk="0" hangingPunct="0">
              <a:lnSpc>
                <a:spcPct val="90000"/>
              </a:lnSpc>
            </a:pPr>
            <a:r>
              <a:rPr lang="en-US" sz="1300">
                <a:solidFill>
                  <a:schemeClr val="tx1"/>
                </a:solidFill>
                <a:latin typeface="Helvetica" pitchFamily="34" charset="0"/>
                <a:cs typeface="Arial" pitchFamily="34" charset="0"/>
              </a:rPr>
              <a:t>Iraq War</a:t>
            </a:r>
          </a:p>
        </p:txBody>
      </p:sp>
      <p:sp>
        <p:nvSpPr>
          <p:cNvPr id="34832" name="Line 15"/>
          <p:cNvSpPr>
            <a:spLocks noChangeShapeType="1"/>
          </p:cNvSpPr>
          <p:nvPr/>
        </p:nvSpPr>
        <p:spPr bwMode="auto">
          <a:xfrm>
            <a:off x="4030663" y="4646613"/>
            <a:ext cx="0" cy="1646237"/>
          </a:xfrm>
          <a:prstGeom prst="line">
            <a:avLst/>
          </a:prstGeom>
          <a:noFill/>
          <a:ln w="12700">
            <a:solidFill>
              <a:schemeClr val="tx1"/>
            </a:solidFill>
            <a:round/>
            <a:headEnd type="none" w="sm" len="sm"/>
            <a:tailEnd type="stealth" w="med" len="lg"/>
          </a:ln>
          <a:extLst>
            <a:ext uri="{909E8E84-426E-40DD-AFC4-6F175D3DCCD1}">
              <a14:hiddenFill xmlns:a14="http://schemas.microsoft.com/office/drawing/2010/main" xmlns="">
                <a:noFill/>
              </a14:hiddenFill>
            </a:ext>
          </a:extLst>
        </p:spPr>
        <p:txBody>
          <a:bodyPr/>
          <a:lstStyle/>
          <a:p>
            <a:endParaRPr lang="th-TH"/>
          </a:p>
        </p:txBody>
      </p:sp>
      <p:sp>
        <p:nvSpPr>
          <p:cNvPr id="34833" name="Rectangle 16"/>
          <p:cNvSpPr>
            <a:spLocks noChangeArrowheads="1"/>
          </p:cNvSpPr>
          <p:nvPr/>
        </p:nvSpPr>
        <p:spPr bwMode="auto">
          <a:xfrm>
            <a:off x="3390900" y="4286250"/>
            <a:ext cx="1255713" cy="3444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10472" tIns="55236" rIns="110472" bIns="55236">
            <a:spAutoFit/>
          </a:bodyPr>
          <a:lstStyle/>
          <a:p>
            <a:pPr defTabSz="1101725" eaLnBrk="0" hangingPunct="0">
              <a:lnSpc>
                <a:spcPct val="90000"/>
              </a:lnSpc>
            </a:pPr>
            <a:r>
              <a:rPr lang="en-US" sz="1700">
                <a:solidFill>
                  <a:schemeClr val="tx1"/>
                </a:solidFill>
                <a:latin typeface="Helvetica" pitchFamily="34" charset="0"/>
                <a:cs typeface="Arial" pitchFamily="34" charset="0"/>
              </a:rPr>
              <a:t>1 day VaR</a:t>
            </a:r>
          </a:p>
        </p:txBody>
      </p:sp>
      <p:sp>
        <p:nvSpPr>
          <p:cNvPr id="34834" name="Rectangle 17"/>
          <p:cNvSpPr>
            <a:spLocks noChangeArrowheads="1"/>
          </p:cNvSpPr>
          <p:nvPr/>
        </p:nvSpPr>
        <p:spPr bwMode="auto">
          <a:xfrm>
            <a:off x="2743200" y="2468563"/>
            <a:ext cx="5748338" cy="568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110472" tIns="55236" rIns="110472" bIns="55236">
            <a:spAutoFit/>
          </a:bodyPr>
          <a:lstStyle/>
          <a:p>
            <a:pPr defTabSz="1101725" eaLnBrk="0" hangingPunct="0"/>
            <a:r>
              <a:rPr lang="en-US" sz="3000">
                <a:solidFill>
                  <a:srgbClr val="0033CC"/>
                </a:solidFill>
                <a:latin typeface="Helvetica" pitchFamily="34" charset="0"/>
                <a:cs typeface="Arial" pitchFamily="34" charset="0"/>
              </a:rPr>
              <a:t>Distribution of Daily Revenues</a:t>
            </a:r>
          </a:p>
        </p:txBody>
      </p:sp>
      <p:sp>
        <p:nvSpPr>
          <p:cNvPr id="34835" name="AutoShape 18"/>
          <p:cNvSpPr>
            <a:spLocks noChangeArrowheads="1"/>
          </p:cNvSpPr>
          <p:nvPr/>
        </p:nvSpPr>
        <p:spPr bwMode="auto">
          <a:xfrm>
            <a:off x="1279525" y="3565525"/>
            <a:ext cx="2065338" cy="1006475"/>
          </a:xfrm>
          <a:prstGeom prst="downArrow">
            <a:avLst>
              <a:gd name="adj1" fmla="val 75009"/>
              <a:gd name="adj2" fmla="val 53333"/>
            </a:avLst>
          </a:prstGeom>
          <a:solidFill>
            <a:schemeClr val="accent1"/>
          </a:solidFill>
          <a:ln w="12700">
            <a:solidFill>
              <a:schemeClr val="tx1"/>
            </a:solidFill>
            <a:miter lim="800000"/>
            <a:headEnd/>
            <a:tailEnd/>
          </a:ln>
        </p:spPr>
        <p:txBody>
          <a:bodyPr wrap="none" lIns="109708" tIns="54854" rIns="109708" bIns="54854" anchor="ctr"/>
          <a:lstStyle/>
          <a:p>
            <a:pPr algn="ctr" defTabSz="1101725" eaLnBrk="0" hangingPunct="0"/>
            <a:endParaRPr lang="th-TH" sz="3000" b="0">
              <a:solidFill>
                <a:schemeClr val="tx1"/>
              </a:solidFill>
              <a:latin typeface="Helvetica" pitchFamily="34" charset="0"/>
              <a:cs typeface="Arial" pitchFamily="34" charset="0"/>
            </a:endParaRPr>
          </a:p>
        </p:txBody>
      </p:sp>
      <p:sp>
        <p:nvSpPr>
          <p:cNvPr id="34836" name="Rectangle 19"/>
          <p:cNvSpPr>
            <a:spLocks noChangeArrowheads="1"/>
          </p:cNvSpPr>
          <p:nvPr/>
        </p:nvSpPr>
        <p:spPr bwMode="auto">
          <a:xfrm>
            <a:off x="1744663" y="6497638"/>
            <a:ext cx="411162" cy="568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10472" tIns="55236" rIns="110472" bIns="55236">
            <a:spAutoFit/>
          </a:bodyPr>
          <a:lstStyle/>
          <a:p>
            <a:pPr defTabSz="1101725" eaLnBrk="0" hangingPunct="0"/>
            <a:r>
              <a:rPr lang="en-US" sz="3000">
                <a:solidFill>
                  <a:schemeClr val="tx1"/>
                </a:solidFill>
                <a:latin typeface="Times New Roman" pitchFamily="18" charset="0"/>
                <a:cs typeface="Arial" pitchFamily="34" charset="0"/>
              </a:rPr>
              <a:t>_</a:t>
            </a:r>
          </a:p>
        </p:txBody>
      </p:sp>
      <p:sp>
        <p:nvSpPr>
          <p:cNvPr id="34837" name="Rectangle 20"/>
          <p:cNvSpPr>
            <a:spLocks noChangeArrowheads="1"/>
          </p:cNvSpPr>
          <p:nvPr/>
        </p:nvSpPr>
        <p:spPr bwMode="auto">
          <a:xfrm>
            <a:off x="9242425" y="6680200"/>
            <a:ext cx="438150" cy="568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10472" tIns="55236" rIns="110472" bIns="55236">
            <a:spAutoFit/>
          </a:bodyPr>
          <a:lstStyle/>
          <a:p>
            <a:pPr defTabSz="1101725" eaLnBrk="0" hangingPunct="0"/>
            <a:r>
              <a:rPr lang="en-US" sz="3000">
                <a:solidFill>
                  <a:schemeClr val="tx1"/>
                </a:solidFill>
                <a:latin typeface="Times New Roman" pitchFamily="18" charset="0"/>
                <a:cs typeface="Arial" pitchFamily="34" charset="0"/>
              </a:rPr>
              <a:t>+</a:t>
            </a:r>
          </a:p>
        </p:txBody>
      </p:sp>
      <p:sp>
        <p:nvSpPr>
          <p:cNvPr id="34838" name="Rectangle 21"/>
          <p:cNvSpPr>
            <a:spLocks noChangeArrowheads="1"/>
          </p:cNvSpPr>
          <p:nvPr/>
        </p:nvSpPr>
        <p:spPr bwMode="auto">
          <a:xfrm>
            <a:off x="1516063" y="3479800"/>
            <a:ext cx="1531937" cy="781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72" tIns="55236" rIns="110472" bIns="55236">
            <a:spAutoFit/>
          </a:bodyPr>
          <a:lstStyle/>
          <a:p>
            <a:pPr algn="ctr" defTabSz="1101725" eaLnBrk="0" hangingPunct="0"/>
            <a:r>
              <a:rPr lang="en-US" b="0">
                <a:solidFill>
                  <a:schemeClr val="tx1"/>
                </a:solidFill>
                <a:latin typeface="Helvetica" pitchFamily="34" charset="0"/>
                <a:cs typeface="Arial" pitchFamily="34" charset="0"/>
              </a:rPr>
              <a:t>Stress Test</a:t>
            </a:r>
          </a:p>
        </p:txBody>
      </p:sp>
      <p:sp>
        <p:nvSpPr>
          <p:cNvPr id="34839" name="Rectangle 22"/>
          <p:cNvSpPr>
            <a:spLocks noGrp="1" noChangeArrowheads="1"/>
          </p:cNvSpPr>
          <p:nvPr>
            <p:ph type="title"/>
          </p:nvPr>
        </p:nvSpPr>
        <p:spPr/>
        <p:txBody>
          <a:bodyPr/>
          <a:lstStyle/>
          <a:p>
            <a:pPr eaLnBrk="1" hangingPunct="1"/>
            <a:r>
              <a:rPr lang="en-US" smtClean="0"/>
              <a:t>Stress Testing &amp; Scenario Analysis</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0"/>
          <p:cNvSpPr>
            <a:spLocks noGrp="1" noChangeArrowheads="1"/>
          </p:cNvSpPr>
          <p:nvPr>
            <p:ph type="sldNum" sz="quarter" idx="12"/>
            <p:custDataLst>
              <p:tags r:id="rId1"/>
            </p:custDataLst>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200" b="1">
                <a:solidFill>
                  <a:srgbClr val="309915"/>
                </a:solidFill>
                <a:latin typeface="Helvetica 65 Medium"/>
                <a:cs typeface="Angsana New" pitchFamily="18" charset="-34"/>
              </a:defRPr>
            </a:lvl1pPr>
            <a:lvl2pPr marL="742950" indent="-285750" eaLnBrk="0" hangingPunct="0">
              <a:defRPr sz="2200" b="1">
                <a:solidFill>
                  <a:srgbClr val="309915"/>
                </a:solidFill>
                <a:latin typeface="Helvetica 65 Medium"/>
                <a:cs typeface="Angsana New" pitchFamily="18" charset="-34"/>
              </a:defRPr>
            </a:lvl2pPr>
            <a:lvl3pPr marL="1143000" indent="-228600" eaLnBrk="0" hangingPunct="0">
              <a:defRPr sz="2200" b="1">
                <a:solidFill>
                  <a:srgbClr val="309915"/>
                </a:solidFill>
                <a:latin typeface="Helvetica 65 Medium"/>
                <a:cs typeface="Angsana New" pitchFamily="18" charset="-34"/>
              </a:defRPr>
            </a:lvl3pPr>
            <a:lvl4pPr marL="1600200" indent="-228600" eaLnBrk="0" hangingPunct="0">
              <a:defRPr sz="2200" b="1">
                <a:solidFill>
                  <a:srgbClr val="309915"/>
                </a:solidFill>
                <a:latin typeface="Helvetica 65 Medium"/>
                <a:cs typeface="Angsana New" pitchFamily="18" charset="-34"/>
              </a:defRPr>
            </a:lvl4pPr>
            <a:lvl5pPr marL="2057400" indent="-228600" eaLnBrk="0" hangingPunct="0">
              <a:defRPr sz="2200" b="1">
                <a:solidFill>
                  <a:srgbClr val="309915"/>
                </a:solidFill>
                <a:latin typeface="Helvetica 65 Medium"/>
                <a:cs typeface="Angsana New" pitchFamily="18" charset="-34"/>
              </a:defRPr>
            </a:lvl5pPr>
            <a:lvl6pPr marL="2514600" indent="-228600"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fld id="{5A4097CE-50D9-40FA-8951-C51B62F36EE3}" type="slidenum">
              <a:rPr lang="en-US" sz="1700" b="0" smtClean="0">
                <a:solidFill>
                  <a:srgbClr val="8CB6D2"/>
                </a:solidFill>
                <a:latin typeface="Helvetica" pitchFamily="34" charset="0"/>
              </a:rPr>
              <a:pPr eaLnBrk="1" hangingPunct="1"/>
              <a:t>33</a:t>
            </a:fld>
            <a:endParaRPr lang="en-US" sz="1700" b="0" smtClean="0">
              <a:solidFill>
                <a:srgbClr val="8CB6D2"/>
              </a:solidFill>
              <a:latin typeface="Helvetica" pitchFamily="34" charset="0"/>
            </a:endParaRPr>
          </a:p>
        </p:txBody>
      </p:sp>
      <p:sp>
        <p:nvSpPr>
          <p:cNvPr id="4" name="Rectangle 10"/>
          <p:cNvSpPr txBox="1">
            <a:spLocks noGrp="1" noChangeArrowheads="1"/>
          </p:cNvSpPr>
          <p:nvPr>
            <p:custDataLst>
              <p:tags r:id="rId2"/>
            </p:custDataLst>
          </p:nvPr>
        </p:nvSpPr>
        <p:spPr bwMode="auto">
          <a:xfrm>
            <a:off x="8366125" y="7921625"/>
            <a:ext cx="2560638" cy="239713"/>
          </a:xfrm>
          <a:prstGeom prst="rect">
            <a:avLst/>
          </a:prstGeom>
          <a:noFill/>
          <a:ln>
            <a:miter lim="800000"/>
            <a:headEnd/>
            <a:tailEnd/>
          </a:ln>
        </p:spPr>
        <p:txBody>
          <a:bodyPr lIns="109708" tIns="54854" rIns="109708" bIns="54854"/>
          <a:lstStyle/>
          <a:p>
            <a:pPr algn="r" defTabSz="1101725">
              <a:defRPr/>
            </a:pPr>
            <a:fld id="{B3E86559-BD11-4FAF-8D5D-42B974F50625}" type="slidenum">
              <a:rPr lang="en-US" sz="1700" b="0">
                <a:solidFill>
                  <a:srgbClr val="8CB6D2"/>
                </a:solidFill>
                <a:latin typeface="+mn-lt"/>
              </a:rPr>
              <a:pPr algn="r" defTabSz="1101725">
                <a:defRPr/>
              </a:pPr>
              <a:t>33</a:t>
            </a:fld>
            <a:endParaRPr lang="en-US" sz="1700" b="0">
              <a:solidFill>
                <a:srgbClr val="8CB6D2"/>
              </a:solidFill>
              <a:latin typeface="+mn-lt"/>
            </a:endParaRPr>
          </a:p>
        </p:txBody>
      </p:sp>
      <p:sp>
        <p:nvSpPr>
          <p:cNvPr id="35844" name="Rectangle 2"/>
          <p:cNvSpPr>
            <a:spLocks noGrp="1" noChangeArrowheads="1"/>
          </p:cNvSpPr>
          <p:nvPr>
            <p:ph type="ctrTitle"/>
          </p:nvPr>
        </p:nvSpPr>
        <p:spPr>
          <a:xfrm>
            <a:off x="3497263" y="704850"/>
            <a:ext cx="7170737" cy="817563"/>
          </a:xfrm>
        </p:spPr>
        <p:txBody>
          <a:bodyPr/>
          <a:lstStyle/>
          <a:p>
            <a:pPr eaLnBrk="1" hangingPunct="1"/>
            <a:r>
              <a:rPr lang="en-US" smtClean="0">
                <a:solidFill>
                  <a:schemeClr val="bg1"/>
                </a:solidFill>
              </a:rPr>
              <a:t>Credit Risk Management</a:t>
            </a:r>
          </a:p>
        </p:txBody>
      </p:sp>
      <p:sp>
        <p:nvSpPr>
          <p:cNvPr id="35845" name="Rectangle 4"/>
          <p:cNvSpPr>
            <a:spLocks noChangeArrowheads="1"/>
          </p:cNvSpPr>
          <p:nvPr>
            <p:custDataLst>
              <p:tags r:id="rId3"/>
            </p:custDataLst>
          </p:nvPr>
        </p:nvSpPr>
        <p:spPr bwMode="auto">
          <a:xfrm>
            <a:off x="4495800" y="949325"/>
            <a:ext cx="6180138" cy="982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4702" tIns="52350" rIns="104702" bIns="52350"/>
          <a:lstStyle/>
          <a:p>
            <a:pPr algn="r" defTabSz="1101725">
              <a:spcBef>
                <a:spcPct val="20000"/>
              </a:spcBef>
            </a:pPr>
            <a:endParaRPr lang="th-TH" sz="3800">
              <a:solidFill>
                <a:schemeClr val="bg1"/>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D4FB3CB6-2B91-43C0-8413-A1C234F62264}" type="slidenum">
              <a:rPr lang="en-US" sz="1700" b="0">
                <a:solidFill>
                  <a:srgbClr val="8CB6D2"/>
                </a:solidFill>
                <a:latin typeface="+mn-lt"/>
              </a:rPr>
              <a:pPr algn="r" defTabSz="1101725">
                <a:defRPr/>
              </a:pPr>
              <a:t>34</a:t>
            </a:fld>
            <a:endParaRPr lang="en-US" sz="1700" b="0">
              <a:solidFill>
                <a:srgbClr val="8CB6D2"/>
              </a:solidFill>
              <a:latin typeface="+mn-lt"/>
            </a:endParaRPr>
          </a:p>
        </p:txBody>
      </p:sp>
      <p:sp>
        <p:nvSpPr>
          <p:cNvPr id="36867" name="Rectangle 2"/>
          <p:cNvSpPr>
            <a:spLocks noGrp="1" noChangeArrowheads="1"/>
          </p:cNvSpPr>
          <p:nvPr>
            <p:ph type="title"/>
          </p:nvPr>
        </p:nvSpPr>
        <p:spPr/>
        <p:txBody>
          <a:bodyPr/>
          <a:lstStyle/>
          <a:p>
            <a:pPr eaLnBrk="1" hangingPunct="1"/>
            <a:r>
              <a:rPr lang="en-US" smtClean="0"/>
              <a:t>Agenda</a:t>
            </a:r>
          </a:p>
        </p:txBody>
      </p:sp>
      <p:sp>
        <p:nvSpPr>
          <p:cNvPr id="347139" name="Rectangle 3"/>
          <p:cNvSpPr>
            <a:spLocks noChangeArrowheads="1"/>
          </p:cNvSpPr>
          <p:nvPr/>
        </p:nvSpPr>
        <p:spPr bwMode="auto">
          <a:xfrm>
            <a:off x="2460625" y="314325"/>
            <a:ext cx="9632950" cy="692150"/>
          </a:xfrm>
          <a:prstGeom prst="rect">
            <a:avLst/>
          </a:prstGeom>
          <a:noFill/>
          <a:ln w="9525">
            <a:noFill/>
            <a:miter lim="800000"/>
            <a:headEnd/>
            <a:tailEnd/>
          </a:ln>
        </p:spPr>
        <p:txBody>
          <a:bodyPr lIns="109708" tIns="54854" rIns="109708" bIns="54854"/>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
        <p:nvSpPr>
          <p:cNvPr id="36869" name="Rectangle 4"/>
          <p:cNvSpPr>
            <a:spLocks noGrp="1" noChangeArrowheads="1"/>
          </p:cNvSpPr>
          <p:nvPr>
            <p:ph type="body" idx="1"/>
          </p:nvPr>
        </p:nvSpPr>
        <p:spPr>
          <a:xfrm>
            <a:off x="446088" y="1377950"/>
            <a:ext cx="9990137" cy="6051550"/>
          </a:xfrm>
        </p:spPr>
        <p:txBody>
          <a:bodyPr/>
          <a:lstStyle/>
          <a:p>
            <a:pPr eaLnBrk="1" hangingPunct="1"/>
            <a:r>
              <a:rPr lang="en-US" smtClean="0"/>
              <a:t>Credit Policy</a:t>
            </a:r>
          </a:p>
          <a:p>
            <a:pPr eaLnBrk="1" hangingPunct="1"/>
            <a:r>
              <a:rPr lang="en-US" smtClean="0"/>
              <a:t>Credit Process</a:t>
            </a:r>
          </a:p>
          <a:p>
            <a:pPr eaLnBrk="1" hangingPunct="1"/>
            <a:r>
              <a:rPr lang="en-US" smtClean="0"/>
              <a:t>Documentation</a:t>
            </a:r>
          </a:p>
        </p:txBody>
      </p:sp>
      <p:sp>
        <p:nvSpPr>
          <p:cNvPr id="347141" name="Rectangle 5"/>
          <p:cNvSpPr>
            <a:spLocks noChangeArrowheads="1"/>
          </p:cNvSpPr>
          <p:nvPr/>
        </p:nvSpPr>
        <p:spPr bwMode="auto">
          <a:xfrm>
            <a:off x="2720975" y="571500"/>
            <a:ext cx="9631363" cy="692150"/>
          </a:xfrm>
          <a:prstGeom prst="rect">
            <a:avLst/>
          </a:prstGeom>
          <a:noFill/>
          <a:ln w="9525">
            <a:noFill/>
            <a:miter lim="800000"/>
            <a:headEnd/>
            <a:tailEnd/>
          </a:ln>
        </p:spPr>
        <p:txBody>
          <a:bodyPr lIns="109708" tIns="54854" rIns="109708" bIns="54854"/>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8D007E99-4255-4F2F-9C8A-BF963E2D9F71}" type="slidenum">
              <a:rPr lang="en-US" sz="1700" b="0">
                <a:solidFill>
                  <a:srgbClr val="8CB6D2"/>
                </a:solidFill>
                <a:latin typeface="+mn-lt"/>
              </a:rPr>
              <a:pPr algn="r" defTabSz="1101725">
                <a:defRPr/>
              </a:pPr>
              <a:t>35</a:t>
            </a:fld>
            <a:endParaRPr lang="en-US" sz="1700" b="0">
              <a:solidFill>
                <a:srgbClr val="8CB6D2"/>
              </a:solidFill>
              <a:latin typeface="+mn-lt"/>
            </a:endParaRPr>
          </a:p>
        </p:txBody>
      </p:sp>
      <p:sp>
        <p:nvSpPr>
          <p:cNvPr id="37891" name="Rectangle 3"/>
          <p:cNvSpPr>
            <a:spLocks noGrp="1" noChangeArrowheads="1"/>
          </p:cNvSpPr>
          <p:nvPr>
            <p:ph type="body" idx="1"/>
          </p:nvPr>
        </p:nvSpPr>
        <p:spPr>
          <a:xfrm>
            <a:off x="473075" y="1611313"/>
            <a:ext cx="9996488" cy="6053137"/>
          </a:xfrm>
        </p:spPr>
        <p:txBody>
          <a:bodyPr/>
          <a:lstStyle/>
          <a:p>
            <a:pPr algn="ctr" eaLnBrk="1" hangingPunct="1">
              <a:buFont typeface="Wingdings" pitchFamily="2" charset="2"/>
              <a:buNone/>
            </a:pPr>
            <a:endParaRPr lang="en-US" sz="5900" smtClean="0"/>
          </a:p>
          <a:p>
            <a:pPr algn="ctr" eaLnBrk="1" hangingPunct="1">
              <a:buFont typeface="Wingdings" pitchFamily="2" charset="2"/>
              <a:buNone/>
            </a:pPr>
            <a:endParaRPr lang="en-US" sz="4700" smtClean="0"/>
          </a:p>
          <a:p>
            <a:pPr algn="ctr" eaLnBrk="1" hangingPunct="1">
              <a:buFont typeface="Wingdings" pitchFamily="2" charset="2"/>
              <a:buNone/>
            </a:pPr>
            <a:r>
              <a:rPr lang="en-US" sz="6400" smtClean="0"/>
              <a:t>Credit Policy</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D1FD82C9-2784-43E2-8BA7-D5288A9BFC48}" type="slidenum">
              <a:rPr lang="en-US" sz="1700" b="0">
                <a:solidFill>
                  <a:srgbClr val="8CB6D2"/>
                </a:solidFill>
                <a:latin typeface="+mn-lt"/>
              </a:rPr>
              <a:pPr algn="r" defTabSz="1101725">
                <a:defRPr/>
              </a:pPr>
              <a:t>36</a:t>
            </a:fld>
            <a:endParaRPr lang="en-US" sz="1700" b="0">
              <a:solidFill>
                <a:srgbClr val="8CB6D2"/>
              </a:solidFill>
              <a:latin typeface="+mn-lt"/>
            </a:endParaRPr>
          </a:p>
        </p:txBody>
      </p:sp>
      <p:sp>
        <p:nvSpPr>
          <p:cNvPr id="38915" name="Rectangle 2"/>
          <p:cNvSpPr>
            <a:spLocks noGrp="1" noChangeArrowheads="1"/>
          </p:cNvSpPr>
          <p:nvPr>
            <p:ph type="title"/>
          </p:nvPr>
        </p:nvSpPr>
        <p:spPr/>
        <p:txBody>
          <a:bodyPr/>
          <a:lstStyle/>
          <a:p>
            <a:pPr eaLnBrk="1" hangingPunct="1"/>
            <a:r>
              <a:rPr lang="en-US" smtClean="0">
                <a:solidFill>
                  <a:schemeClr val="bg1"/>
                </a:solidFill>
              </a:rPr>
              <a:t>Credit Risk Rating (Scorecard)</a:t>
            </a:r>
          </a:p>
        </p:txBody>
      </p:sp>
      <p:sp>
        <p:nvSpPr>
          <p:cNvPr id="38916" name="Rectangle 3"/>
          <p:cNvSpPr>
            <a:spLocks noGrp="1" noChangeArrowheads="1"/>
          </p:cNvSpPr>
          <p:nvPr>
            <p:ph type="body" idx="1"/>
          </p:nvPr>
        </p:nvSpPr>
        <p:spPr>
          <a:xfrm>
            <a:off x="792163" y="1646238"/>
            <a:ext cx="9358312" cy="6051550"/>
          </a:xfrm>
        </p:spPr>
        <p:txBody>
          <a:bodyPr/>
          <a:lstStyle/>
          <a:p>
            <a:pPr eaLnBrk="1" hangingPunct="1"/>
            <a:r>
              <a:rPr lang="en-US" smtClean="0"/>
              <a:t>All counterparties are assigned a credit grade using the appropriate scorecard for their customer type and in compliance with our parental support policy</a:t>
            </a:r>
          </a:p>
          <a:p>
            <a:pPr eaLnBrk="1" hangingPunct="1"/>
            <a:r>
              <a:rPr lang="en-US" smtClean="0"/>
              <a:t>Credit Grade must be kept up-to-date at all times</a:t>
            </a:r>
          </a:p>
          <a:p>
            <a:pPr eaLnBrk="1" hangingPunct="1"/>
            <a:r>
              <a:rPr lang="en-US" smtClean="0"/>
              <a:t>Credit Grade represents the best estimate of the probability that the counterparty being graded will default in the 12 months after the date of grading</a:t>
            </a:r>
          </a:p>
        </p:txBody>
      </p:sp>
      <p:sp>
        <p:nvSpPr>
          <p:cNvPr id="153605" name="Rectangle 5"/>
          <p:cNvSpPr>
            <a:spLocks noChangeArrowheads="1"/>
          </p:cNvSpPr>
          <p:nvPr/>
        </p:nvSpPr>
        <p:spPr bwMode="auto">
          <a:xfrm>
            <a:off x="2293938" y="228600"/>
            <a:ext cx="10148887" cy="914400"/>
          </a:xfrm>
          <a:prstGeom prst="rect">
            <a:avLst/>
          </a:prstGeom>
          <a:noFill/>
          <a:ln w="9525">
            <a:noFill/>
            <a:miter lim="800000"/>
            <a:headEnd/>
            <a:tailEnd/>
          </a:ln>
        </p:spPr>
        <p:txBody>
          <a:bodyPr lIns="109708" tIns="54854" rIns="109708" bIns="54854"/>
          <a:lstStyle/>
          <a:p>
            <a:pPr defTabSz="1101725">
              <a:defRPr/>
            </a:pPr>
            <a:endParaRPr lang="th-TH" sz="3000">
              <a:solidFill>
                <a:schemeClr val="tx1"/>
              </a:solidFill>
              <a:effectLst>
                <a:outerShdw blurRad="38100" dist="38100" dir="2700000" algn="tl">
                  <a:srgbClr val="C0C0C0"/>
                </a:outerShdw>
              </a:effectLst>
              <a:latin typeface="Helvetica"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04BDC71B-39B0-45CF-820D-A7B71233F6C0}" type="slidenum">
              <a:rPr lang="en-US" sz="1700" b="0">
                <a:solidFill>
                  <a:srgbClr val="8CB6D2"/>
                </a:solidFill>
                <a:latin typeface="+mn-lt"/>
              </a:rPr>
              <a:pPr algn="r" defTabSz="1101725">
                <a:defRPr/>
              </a:pPr>
              <a:t>37</a:t>
            </a:fld>
            <a:endParaRPr lang="en-US" sz="1700" b="0">
              <a:solidFill>
                <a:srgbClr val="8CB6D2"/>
              </a:solidFill>
              <a:latin typeface="+mn-lt"/>
            </a:endParaRPr>
          </a:p>
        </p:txBody>
      </p:sp>
      <p:sp>
        <p:nvSpPr>
          <p:cNvPr id="39939" name="Rectangle 2"/>
          <p:cNvSpPr>
            <a:spLocks noGrp="1" noChangeArrowheads="1"/>
          </p:cNvSpPr>
          <p:nvPr>
            <p:ph type="title"/>
          </p:nvPr>
        </p:nvSpPr>
        <p:spPr/>
        <p:txBody>
          <a:bodyPr/>
          <a:lstStyle/>
          <a:p>
            <a:pPr eaLnBrk="1" hangingPunct="1"/>
            <a:r>
              <a:rPr lang="en-US" smtClean="0">
                <a:solidFill>
                  <a:schemeClr val="bg1"/>
                </a:solidFill>
              </a:rPr>
              <a:t>Credit Risk Rating (Scorecard)-cont’d</a:t>
            </a:r>
          </a:p>
        </p:txBody>
      </p:sp>
      <p:sp>
        <p:nvSpPr>
          <p:cNvPr id="154629" name="Rectangle 5"/>
          <p:cNvSpPr>
            <a:spLocks noChangeArrowheads="1"/>
          </p:cNvSpPr>
          <p:nvPr/>
        </p:nvSpPr>
        <p:spPr bwMode="auto">
          <a:xfrm>
            <a:off x="2293938" y="228600"/>
            <a:ext cx="10148887" cy="914400"/>
          </a:xfrm>
          <a:prstGeom prst="rect">
            <a:avLst/>
          </a:prstGeom>
          <a:noFill/>
          <a:ln w="9525">
            <a:noFill/>
            <a:miter lim="800000"/>
            <a:headEnd/>
            <a:tailEnd/>
          </a:ln>
        </p:spPr>
        <p:txBody>
          <a:bodyPr lIns="109708" tIns="54854" rIns="109708" bIns="54854"/>
          <a:lstStyle/>
          <a:p>
            <a:pPr defTabSz="1101725">
              <a:defRPr/>
            </a:pPr>
            <a:endParaRPr lang="th-TH" sz="3000">
              <a:solidFill>
                <a:schemeClr val="tx1"/>
              </a:solidFill>
              <a:effectLst>
                <a:outerShdw blurRad="38100" dist="38100" dir="2700000" algn="tl">
                  <a:srgbClr val="C0C0C0"/>
                </a:outerShdw>
              </a:effectLst>
              <a:latin typeface="Helvetica" pitchFamily="34" charset="0"/>
            </a:endParaRPr>
          </a:p>
        </p:txBody>
      </p:sp>
      <p:pic>
        <p:nvPicPr>
          <p:cNvPr id="39941" name="Picture 6" descr="BPS Lower Uppe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82675" y="1308100"/>
            <a:ext cx="9326563" cy="6600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174C9A65-0114-4D2B-B049-9A33B35EC82C}" type="slidenum">
              <a:rPr lang="en-US" sz="1700" b="0">
                <a:solidFill>
                  <a:srgbClr val="8CB6D2"/>
                </a:solidFill>
                <a:latin typeface="+mn-lt"/>
              </a:rPr>
              <a:pPr algn="r" defTabSz="1101725">
                <a:defRPr/>
              </a:pPr>
              <a:t>38</a:t>
            </a:fld>
            <a:endParaRPr lang="en-US" sz="1700" b="0">
              <a:solidFill>
                <a:srgbClr val="8CB6D2"/>
              </a:solidFill>
              <a:latin typeface="+mn-lt"/>
            </a:endParaRPr>
          </a:p>
        </p:txBody>
      </p:sp>
      <p:sp>
        <p:nvSpPr>
          <p:cNvPr id="40963" name="Rectangle 2"/>
          <p:cNvSpPr>
            <a:spLocks noGrp="1" noChangeArrowheads="1"/>
          </p:cNvSpPr>
          <p:nvPr>
            <p:ph type="title"/>
          </p:nvPr>
        </p:nvSpPr>
        <p:spPr>
          <a:xfrm>
            <a:off x="182563" y="228600"/>
            <a:ext cx="8504237" cy="635000"/>
          </a:xfrm>
        </p:spPr>
        <p:txBody>
          <a:bodyPr/>
          <a:lstStyle/>
          <a:p>
            <a:pPr eaLnBrk="1" hangingPunct="1"/>
            <a:r>
              <a:rPr lang="en-US" smtClean="0">
                <a:solidFill>
                  <a:schemeClr val="bg1"/>
                </a:solidFill>
              </a:rPr>
              <a:t>Financials &amp; Non Financials</a:t>
            </a:r>
          </a:p>
        </p:txBody>
      </p:sp>
      <p:sp>
        <p:nvSpPr>
          <p:cNvPr id="40964" name="Rectangle 9"/>
          <p:cNvSpPr>
            <a:spLocks noChangeArrowheads="1"/>
          </p:cNvSpPr>
          <p:nvPr/>
        </p:nvSpPr>
        <p:spPr bwMode="auto">
          <a:xfrm>
            <a:off x="15875" y="1435100"/>
            <a:ext cx="10956925" cy="6172200"/>
          </a:xfrm>
          <a:prstGeom prst="rect">
            <a:avLst/>
          </a:prstGeom>
          <a:solidFill>
            <a:schemeClr val="bg1"/>
          </a:solidFill>
          <a:ln w="12700">
            <a:solidFill>
              <a:schemeClr val="tx1"/>
            </a:solidFill>
            <a:miter lim="800000"/>
            <a:headEnd/>
            <a:tailEnd/>
          </a:ln>
        </p:spPr>
        <p:txBody>
          <a:bodyPr wrap="none" lIns="0" tIns="0" rIns="0" bIns="0" anchor="ctr"/>
          <a:lstStyle/>
          <a:p>
            <a:pPr algn="r">
              <a:spcBef>
                <a:spcPct val="20000"/>
              </a:spcBef>
            </a:pPr>
            <a:endParaRPr lang="th-TH"/>
          </a:p>
        </p:txBody>
      </p:sp>
      <p:sp>
        <p:nvSpPr>
          <p:cNvPr id="40965" name="Rectangle 10"/>
          <p:cNvSpPr>
            <a:spLocks noChangeArrowheads="1"/>
          </p:cNvSpPr>
          <p:nvPr/>
        </p:nvSpPr>
        <p:spPr bwMode="auto">
          <a:xfrm>
            <a:off x="822325" y="1349375"/>
            <a:ext cx="2247900" cy="519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rgbClr val="000000"/>
                </a:solidFill>
                <a:miter lim="800000"/>
                <a:headEnd/>
                <a:tailEnd/>
              </a14:hiddenLine>
            </a:ext>
          </a:extLst>
        </p:spPr>
        <p:txBody>
          <a:bodyPr lIns="0" tIns="0" rIns="0" bIns="0" anchor="b" anchorCtr="1"/>
          <a:lstStyle/>
          <a:p>
            <a:pPr algn="ctr" defTabSz="1101725" eaLnBrk="0" hangingPunct="0"/>
            <a:r>
              <a:rPr lang="en-GB" sz="1300">
                <a:solidFill>
                  <a:schemeClr val="tx1"/>
                </a:solidFill>
                <a:latin typeface="Arial" pitchFamily="34" charset="0"/>
              </a:rPr>
              <a:t>Financial Factors</a:t>
            </a:r>
          </a:p>
        </p:txBody>
      </p:sp>
      <p:sp>
        <p:nvSpPr>
          <p:cNvPr id="40966" name="Text Box 11"/>
          <p:cNvSpPr txBox="1">
            <a:spLocks noChangeArrowheads="1"/>
          </p:cNvSpPr>
          <p:nvPr/>
        </p:nvSpPr>
        <p:spPr bwMode="blackWhite">
          <a:xfrm>
            <a:off x="4106863" y="1617663"/>
            <a:ext cx="900112" cy="201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0" tIns="0" rIns="0" bIns="0" anchor="ctr">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a:r>
              <a:rPr lang="en-US" sz="1300">
                <a:solidFill>
                  <a:schemeClr val="tx1"/>
                </a:solidFill>
                <a:latin typeface="Arial" pitchFamily="34" charset="0"/>
              </a:rPr>
              <a:t>Weight</a:t>
            </a:r>
          </a:p>
        </p:txBody>
      </p:sp>
      <p:sp>
        <p:nvSpPr>
          <p:cNvPr id="40967" name="Rectangle 12"/>
          <p:cNvSpPr>
            <a:spLocks noChangeArrowheads="1"/>
          </p:cNvSpPr>
          <p:nvPr/>
        </p:nvSpPr>
        <p:spPr bwMode="auto">
          <a:xfrm>
            <a:off x="6003925" y="1349375"/>
            <a:ext cx="2857500" cy="525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rgbClr val="000000"/>
                </a:solidFill>
                <a:miter lim="800000"/>
                <a:headEnd/>
                <a:tailEnd/>
              </a14:hiddenLine>
            </a:ext>
          </a:extLst>
        </p:spPr>
        <p:txBody>
          <a:bodyPr lIns="0" tIns="0" rIns="0" bIns="0" anchor="b" anchorCtr="1"/>
          <a:lstStyle/>
          <a:p>
            <a:pPr algn="ctr" defTabSz="1101725" eaLnBrk="0" hangingPunct="0"/>
            <a:r>
              <a:rPr lang="en-GB" sz="1300">
                <a:solidFill>
                  <a:schemeClr val="tx1"/>
                </a:solidFill>
                <a:latin typeface="Arial" pitchFamily="34" charset="0"/>
              </a:rPr>
              <a:t>Non-Financial Factors</a:t>
            </a:r>
          </a:p>
        </p:txBody>
      </p:sp>
      <p:sp>
        <p:nvSpPr>
          <p:cNvPr id="40968" name="Text Box 13"/>
          <p:cNvSpPr txBox="1">
            <a:spLocks noChangeArrowheads="1"/>
          </p:cNvSpPr>
          <p:nvPr/>
        </p:nvSpPr>
        <p:spPr bwMode="blackWhite">
          <a:xfrm>
            <a:off x="9547225" y="1617663"/>
            <a:ext cx="900113" cy="201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0" tIns="0" rIns="0" bIns="0" anchor="ctr">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a:r>
              <a:rPr lang="en-US" sz="1300">
                <a:solidFill>
                  <a:schemeClr val="tx1"/>
                </a:solidFill>
                <a:latin typeface="Arial" pitchFamily="34" charset="0"/>
              </a:rPr>
              <a:t>Weight</a:t>
            </a:r>
          </a:p>
        </p:txBody>
      </p:sp>
      <p:sp>
        <p:nvSpPr>
          <p:cNvPr id="40969" name="Line 14"/>
          <p:cNvSpPr>
            <a:spLocks noChangeShapeType="1"/>
          </p:cNvSpPr>
          <p:nvPr/>
        </p:nvSpPr>
        <p:spPr bwMode="auto">
          <a:xfrm>
            <a:off x="15875" y="2039938"/>
            <a:ext cx="10956925"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wrap="none" lIns="0" tIns="0" rIns="0" bIns="0" anchor="ctr"/>
          <a:lstStyle/>
          <a:p>
            <a:endParaRPr lang="th-TH"/>
          </a:p>
        </p:txBody>
      </p:sp>
      <p:sp>
        <p:nvSpPr>
          <p:cNvPr id="40970" name="Line 15"/>
          <p:cNvSpPr>
            <a:spLocks noChangeShapeType="1"/>
          </p:cNvSpPr>
          <p:nvPr/>
        </p:nvSpPr>
        <p:spPr bwMode="auto">
          <a:xfrm>
            <a:off x="5745163" y="1435100"/>
            <a:ext cx="0" cy="6434138"/>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wrap="none" lIns="0" tIns="0" rIns="0" bIns="0" anchor="ctr"/>
          <a:lstStyle/>
          <a:p>
            <a:endParaRPr lang="th-TH"/>
          </a:p>
        </p:txBody>
      </p:sp>
      <p:sp>
        <p:nvSpPr>
          <p:cNvPr id="40971" name="Rectangle 16"/>
          <p:cNvSpPr>
            <a:spLocks noChangeArrowheads="1"/>
          </p:cNvSpPr>
          <p:nvPr/>
        </p:nvSpPr>
        <p:spPr bwMode="auto">
          <a:xfrm>
            <a:off x="647700" y="2125663"/>
            <a:ext cx="4754563" cy="39703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marL="187325" indent="-187325" defTabSz="1093788">
              <a:spcBef>
                <a:spcPct val="20000"/>
              </a:spcBef>
              <a:buClr>
                <a:srgbClr val="309915"/>
              </a:buClr>
              <a:buSzPct val="80000"/>
              <a:buFont typeface="Wingdings" pitchFamily="2" charset="2"/>
              <a:buChar char="n"/>
              <a:tabLst>
                <a:tab pos="3287713" algn="l"/>
                <a:tab pos="3840163" algn="l"/>
              </a:tabLst>
            </a:pPr>
            <a:r>
              <a:rPr lang="en-GB" sz="1300" b="0">
                <a:solidFill>
                  <a:srgbClr val="00468C"/>
                </a:solidFill>
                <a:latin typeface="Helvetica" pitchFamily="34" charset="0"/>
                <a:cs typeface="Arial" pitchFamily="34" charset="0"/>
              </a:rPr>
              <a:t>Size		</a:t>
            </a:r>
          </a:p>
          <a:p>
            <a:pPr marL="733425" lvl="2" indent="-239713" defTabSz="1093788">
              <a:spcBef>
                <a:spcPct val="20000"/>
              </a:spcBef>
              <a:buClr>
                <a:srgbClr val="309915"/>
              </a:buClr>
              <a:buSzPct val="100000"/>
              <a:buFont typeface="Helvetica" pitchFamily="34" charset="0"/>
              <a:buChar char="–"/>
              <a:tabLst>
                <a:tab pos="3287713" algn="l"/>
                <a:tab pos="3840163" algn="l"/>
              </a:tabLst>
            </a:pPr>
            <a:r>
              <a:rPr lang="en-GB" sz="1300" b="0">
                <a:solidFill>
                  <a:srgbClr val="00468C"/>
                </a:solidFill>
                <a:latin typeface="Helvetica" pitchFamily="34" charset="0"/>
                <a:cs typeface="Arial" pitchFamily="34" charset="0"/>
              </a:rPr>
              <a:t>Total Assets		xxx%</a:t>
            </a:r>
            <a:r>
              <a:rPr lang="en-GB" sz="800" b="0">
                <a:solidFill>
                  <a:srgbClr val="00468C"/>
                </a:solidFill>
                <a:latin typeface="Helvetica" pitchFamily="34" charset="0"/>
                <a:cs typeface="Arial" pitchFamily="34" charset="0"/>
              </a:rPr>
              <a:t>	</a:t>
            </a:r>
          </a:p>
          <a:p>
            <a:pPr marL="733425" lvl="2" indent="-239713" defTabSz="1093788">
              <a:spcBef>
                <a:spcPct val="20000"/>
              </a:spcBef>
              <a:buClr>
                <a:srgbClr val="309915"/>
              </a:buClr>
              <a:buSzPct val="100000"/>
              <a:buFont typeface="Helvetica" pitchFamily="34" charset="0"/>
              <a:buChar char="–"/>
              <a:tabLst>
                <a:tab pos="3287713" algn="l"/>
                <a:tab pos="3840163" algn="l"/>
              </a:tabLst>
            </a:pPr>
            <a:endParaRPr lang="en-GB" sz="800" b="0">
              <a:solidFill>
                <a:srgbClr val="00468C"/>
              </a:solidFill>
              <a:latin typeface="Helvetica" pitchFamily="34" charset="0"/>
              <a:cs typeface="Arial" pitchFamily="34" charset="0"/>
            </a:endParaRPr>
          </a:p>
          <a:p>
            <a:pPr marL="187325" indent="-187325" defTabSz="1093788">
              <a:spcBef>
                <a:spcPct val="20000"/>
              </a:spcBef>
              <a:buClr>
                <a:srgbClr val="309915"/>
              </a:buClr>
              <a:buSzPct val="80000"/>
              <a:buFont typeface="Wingdings" pitchFamily="2" charset="2"/>
              <a:buChar char="n"/>
              <a:tabLst>
                <a:tab pos="3287713" algn="l"/>
                <a:tab pos="3840163" algn="l"/>
              </a:tabLst>
            </a:pPr>
            <a:r>
              <a:rPr lang="en-GB" sz="1300" b="0">
                <a:solidFill>
                  <a:srgbClr val="00468C"/>
                </a:solidFill>
                <a:latin typeface="Helvetica" pitchFamily="34" charset="0"/>
                <a:cs typeface="Arial" pitchFamily="34" charset="0"/>
              </a:rPr>
              <a:t>Capital Adequacy / Leverage</a:t>
            </a:r>
          </a:p>
          <a:p>
            <a:pPr marL="733425" lvl="2" indent="-239713" defTabSz="1093788">
              <a:spcBef>
                <a:spcPct val="20000"/>
              </a:spcBef>
              <a:buClr>
                <a:srgbClr val="309915"/>
              </a:buClr>
              <a:buSzPct val="100000"/>
              <a:buFont typeface="Helvetica" pitchFamily="34" charset="0"/>
              <a:buChar char="–"/>
              <a:tabLst>
                <a:tab pos="3287713" algn="l"/>
                <a:tab pos="3840163" algn="l"/>
              </a:tabLst>
            </a:pPr>
            <a:r>
              <a:rPr lang="en-GB" sz="1300" b="0">
                <a:solidFill>
                  <a:srgbClr val="00468C"/>
                </a:solidFill>
                <a:latin typeface="Helvetica" pitchFamily="34" charset="0"/>
                <a:cs typeface="Arial" pitchFamily="34" charset="0"/>
              </a:rPr>
              <a:t>Leverage		xxx%</a:t>
            </a:r>
          </a:p>
          <a:p>
            <a:pPr marL="733425" lvl="2" indent="-239713" defTabSz="1093788">
              <a:spcBef>
                <a:spcPct val="20000"/>
              </a:spcBef>
              <a:buClr>
                <a:srgbClr val="309915"/>
              </a:buClr>
              <a:buSzPct val="100000"/>
              <a:buFont typeface="Helvetica" pitchFamily="34" charset="0"/>
              <a:buChar char="–"/>
              <a:tabLst>
                <a:tab pos="3287713" algn="l"/>
                <a:tab pos="3840163" algn="l"/>
              </a:tabLst>
            </a:pPr>
            <a:r>
              <a:rPr lang="en-GB" sz="1300" b="0">
                <a:solidFill>
                  <a:srgbClr val="00468C"/>
                </a:solidFill>
                <a:latin typeface="Helvetica" pitchFamily="34" charset="0"/>
                <a:cs typeface="Arial" pitchFamily="34" charset="0"/>
              </a:rPr>
              <a:t>Interest Coverage		xxx%</a:t>
            </a:r>
          </a:p>
          <a:p>
            <a:pPr marL="733425" lvl="2" indent="-239713" defTabSz="1093788">
              <a:spcBef>
                <a:spcPct val="20000"/>
              </a:spcBef>
              <a:buClr>
                <a:srgbClr val="309915"/>
              </a:buClr>
              <a:buSzPct val="100000"/>
              <a:buFont typeface="Helvetica" pitchFamily="34" charset="0"/>
              <a:buChar char="–"/>
              <a:tabLst>
                <a:tab pos="3287713" algn="l"/>
                <a:tab pos="3840163" algn="l"/>
              </a:tabLst>
            </a:pPr>
            <a:endParaRPr lang="en-GB" sz="1300" b="0">
              <a:solidFill>
                <a:srgbClr val="00468C"/>
              </a:solidFill>
              <a:latin typeface="Helvetica" pitchFamily="34" charset="0"/>
              <a:cs typeface="Arial" pitchFamily="34" charset="0"/>
            </a:endParaRPr>
          </a:p>
          <a:p>
            <a:pPr marL="187325" indent="-187325" defTabSz="1093788">
              <a:spcBef>
                <a:spcPct val="20000"/>
              </a:spcBef>
              <a:buClr>
                <a:srgbClr val="309915"/>
              </a:buClr>
              <a:buSzPct val="80000"/>
              <a:buFont typeface="Wingdings" pitchFamily="2" charset="2"/>
              <a:buChar char="n"/>
              <a:tabLst>
                <a:tab pos="3287713" algn="l"/>
                <a:tab pos="3840163" algn="l"/>
              </a:tabLst>
            </a:pPr>
            <a:r>
              <a:rPr lang="en-GB" sz="1300" b="0">
                <a:solidFill>
                  <a:srgbClr val="00468C"/>
                </a:solidFill>
                <a:latin typeface="Helvetica" pitchFamily="34" charset="0"/>
                <a:cs typeface="Arial" pitchFamily="34" charset="0"/>
              </a:rPr>
              <a:t>Profitability</a:t>
            </a:r>
            <a:endParaRPr lang="en-US" sz="1300" b="0">
              <a:solidFill>
                <a:srgbClr val="00468C"/>
              </a:solidFill>
              <a:latin typeface="Helvetica" pitchFamily="34" charset="0"/>
              <a:cs typeface="Arial" pitchFamily="34" charset="0"/>
            </a:endParaRPr>
          </a:p>
          <a:p>
            <a:pPr marL="733425" lvl="2" indent="-239713" defTabSz="1093788">
              <a:spcBef>
                <a:spcPct val="20000"/>
              </a:spcBef>
              <a:buClr>
                <a:srgbClr val="309915"/>
              </a:buClr>
              <a:buSzPct val="100000"/>
              <a:buFont typeface="Helvetica" pitchFamily="34" charset="0"/>
              <a:buChar char="–"/>
              <a:tabLst>
                <a:tab pos="3287713" algn="l"/>
                <a:tab pos="3840163" algn="l"/>
              </a:tabLst>
            </a:pPr>
            <a:r>
              <a:rPr lang="en-GB" sz="1300" b="0">
                <a:solidFill>
                  <a:srgbClr val="00468C"/>
                </a:solidFill>
                <a:latin typeface="Helvetica" pitchFamily="34" charset="0"/>
                <a:cs typeface="Arial" pitchFamily="34" charset="0"/>
              </a:rPr>
              <a:t>Total Expenses / Total Assets	  	xxx% </a:t>
            </a:r>
          </a:p>
          <a:p>
            <a:pPr marL="733425" lvl="2" indent="-239713" defTabSz="1093788">
              <a:spcBef>
                <a:spcPct val="20000"/>
              </a:spcBef>
              <a:buClr>
                <a:srgbClr val="309915"/>
              </a:buClr>
              <a:buSzPct val="100000"/>
              <a:buFont typeface="Helvetica" pitchFamily="34" charset="0"/>
              <a:buChar char="–"/>
              <a:tabLst>
                <a:tab pos="3287713" algn="l"/>
                <a:tab pos="3840163" algn="l"/>
              </a:tabLst>
            </a:pPr>
            <a:r>
              <a:rPr lang="en-GB" sz="1300" b="0">
                <a:solidFill>
                  <a:srgbClr val="00468C"/>
                </a:solidFill>
                <a:latin typeface="Helvetica" pitchFamily="34" charset="0"/>
                <a:cs typeface="Arial" pitchFamily="34" charset="0"/>
              </a:rPr>
              <a:t>Return on Average Equity (ROAE)	             xxx%</a:t>
            </a:r>
          </a:p>
          <a:p>
            <a:pPr marL="733425" lvl="2" indent="-239713" defTabSz="1093788">
              <a:spcBef>
                <a:spcPct val="20000"/>
              </a:spcBef>
              <a:buClr>
                <a:srgbClr val="309915"/>
              </a:buClr>
              <a:buSzPct val="100000"/>
              <a:buFont typeface="Helvetica" pitchFamily="34" charset="0"/>
              <a:buChar char="–"/>
              <a:tabLst>
                <a:tab pos="3287713" algn="l"/>
                <a:tab pos="3840163" algn="l"/>
              </a:tabLst>
            </a:pPr>
            <a:endParaRPr lang="en-GB" sz="1300" b="0">
              <a:solidFill>
                <a:srgbClr val="00468C"/>
              </a:solidFill>
              <a:latin typeface="Helvetica" pitchFamily="34" charset="0"/>
              <a:cs typeface="Arial" pitchFamily="34" charset="0"/>
            </a:endParaRPr>
          </a:p>
          <a:p>
            <a:pPr marL="187325" indent="-187325" defTabSz="1093788">
              <a:spcBef>
                <a:spcPct val="20000"/>
              </a:spcBef>
              <a:buClr>
                <a:srgbClr val="309915"/>
              </a:buClr>
              <a:buSzPct val="80000"/>
              <a:buFont typeface="Wingdings" pitchFamily="2" charset="2"/>
              <a:buChar char="n"/>
              <a:tabLst>
                <a:tab pos="3287713" algn="l"/>
                <a:tab pos="3840163" algn="l"/>
              </a:tabLst>
            </a:pPr>
            <a:r>
              <a:rPr lang="en-GB" sz="1300" b="0">
                <a:solidFill>
                  <a:srgbClr val="00468C"/>
                </a:solidFill>
                <a:latin typeface="Helvetica" pitchFamily="34" charset="0"/>
                <a:cs typeface="Arial" pitchFamily="34" charset="0"/>
              </a:rPr>
              <a:t>Risk Profile / Asset Quality</a:t>
            </a:r>
          </a:p>
          <a:p>
            <a:pPr marL="733425" lvl="2" indent="-239713" defTabSz="1093788">
              <a:spcBef>
                <a:spcPct val="20000"/>
              </a:spcBef>
              <a:buClr>
                <a:srgbClr val="309915"/>
              </a:buClr>
              <a:buSzPct val="100000"/>
              <a:buFont typeface="Helvetica" pitchFamily="34" charset="0"/>
              <a:buChar char="–"/>
              <a:tabLst>
                <a:tab pos="3287713" algn="l"/>
                <a:tab pos="3840163" algn="l"/>
              </a:tabLst>
            </a:pPr>
            <a:r>
              <a:rPr lang="en-GB" sz="1300" b="0">
                <a:solidFill>
                  <a:srgbClr val="00468C"/>
                </a:solidFill>
                <a:latin typeface="Helvetica" pitchFamily="34" charset="0"/>
                <a:cs typeface="Arial" pitchFamily="34" charset="0"/>
              </a:rPr>
              <a:t>NPL / Total Loans		xxx%</a:t>
            </a:r>
          </a:p>
          <a:p>
            <a:pPr marL="733425" lvl="2" indent="-239713" defTabSz="1093788">
              <a:spcBef>
                <a:spcPct val="20000"/>
              </a:spcBef>
              <a:buClr>
                <a:srgbClr val="309915"/>
              </a:buClr>
              <a:buSzPct val="100000"/>
              <a:buFont typeface="Helvetica" pitchFamily="34" charset="0"/>
              <a:buChar char="–"/>
              <a:tabLst>
                <a:tab pos="3287713" algn="l"/>
                <a:tab pos="3840163" algn="l"/>
              </a:tabLst>
            </a:pPr>
            <a:r>
              <a:rPr lang="en-GB" sz="1300" b="0">
                <a:solidFill>
                  <a:srgbClr val="00468C"/>
                </a:solidFill>
                <a:latin typeface="Helvetica" pitchFamily="34" charset="0"/>
                <a:cs typeface="Arial" pitchFamily="34" charset="0"/>
              </a:rPr>
              <a:t>Loan Loss Reserves / NPL		xxx%</a:t>
            </a:r>
            <a:endParaRPr lang="en-US" sz="1300" b="0">
              <a:solidFill>
                <a:srgbClr val="00468C"/>
              </a:solidFill>
              <a:latin typeface="Helvetica" pitchFamily="34" charset="0"/>
              <a:cs typeface="Arial" pitchFamily="34" charset="0"/>
            </a:endParaRPr>
          </a:p>
          <a:p>
            <a:pPr marL="733425" lvl="2" indent="-239713" defTabSz="1093788">
              <a:spcBef>
                <a:spcPct val="20000"/>
              </a:spcBef>
              <a:buClr>
                <a:srgbClr val="309915"/>
              </a:buClr>
              <a:buSzPct val="100000"/>
              <a:buFont typeface="Helvetica" pitchFamily="34" charset="0"/>
              <a:buNone/>
              <a:tabLst>
                <a:tab pos="3287713" algn="l"/>
                <a:tab pos="3840163" algn="l"/>
              </a:tabLst>
            </a:pPr>
            <a:endParaRPr lang="en-GB" sz="1300">
              <a:solidFill>
                <a:srgbClr val="00468C"/>
              </a:solidFill>
              <a:latin typeface="Helvetica" pitchFamily="34" charset="0"/>
              <a:cs typeface="Arial" pitchFamily="34" charset="0"/>
            </a:endParaRPr>
          </a:p>
          <a:p>
            <a:pPr marL="733425" lvl="2" indent="-239713" defTabSz="1093788">
              <a:spcBef>
                <a:spcPct val="20000"/>
              </a:spcBef>
              <a:buClr>
                <a:srgbClr val="309915"/>
              </a:buClr>
              <a:buSzPct val="100000"/>
              <a:buFont typeface="Helvetica" pitchFamily="34" charset="0"/>
              <a:buNone/>
              <a:tabLst>
                <a:tab pos="3287713" algn="l"/>
                <a:tab pos="3840163" algn="l"/>
              </a:tabLst>
            </a:pPr>
            <a:endParaRPr lang="en-GB" sz="800">
              <a:solidFill>
                <a:srgbClr val="00468C"/>
              </a:solidFill>
              <a:latin typeface="Helvetica" pitchFamily="34" charset="0"/>
              <a:cs typeface="Arial" pitchFamily="34" charset="0"/>
            </a:endParaRPr>
          </a:p>
          <a:p>
            <a:pPr marL="733425" lvl="2" indent="-239713" defTabSz="1093788">
              <a:spcBef>
                <a:spcPct val="20000"/>
              </a:spcBef>
              <a:buClr>
                <a:srgbClr val="309915"/>
              </a:buClr>
              <a:buSzPct val="100000"/>
              <a:buFont typeface="Wingdings" pitchFamily="2" charset="2"/>
              <a:buNone/>
              <a:tabLst>
                <a:tab pos="3287713" algn="l"/>
                <a:tab pos="3840163" algn="l"/>
              </a:tabLst>
            </a:pPr>
            <a:endParaRPr lang="en-GB" sz="800">
              <a:solidFill>
                <a:srgbClr val="00468C"/>
              </a:solidFill>
              <a:latin typeface="Helvetica" pitchFamily="34" charset="0"/>
              <a:cs typeface="Arial" pitchFamily="34" charset="0"/>
            </a:endParaRPr>
          </a:p>
          <a:p>
            <a:pPr marL="733425" lvl="2" indent="-239713" defTabSz="1093788">
              <a:spcBef>
                <a:spcPct val="20000"/>
              </a:spcBef>
              <a:buClr>
                <a:srgbClr val="309915"/>
              </a:buClr>
              <a:buSzPct val="100000"/>
              <a:buFont typeface="Wingdings" pitchFamily="2" charset="2"/>
              <a:buNone/>
              <a:tabLst>
                <a:tab pos="3287713" algn="l"/>
                <a:tab pos="3840163" algn="l"/>
              </a:tabLst>
            </a:pPr>
            <a:r>
              <a:rPr lang="en-GB" sz="1300">
                <a:solidFill>
                  <a:srgbClr val="00468C"/>
                </a:solidFill>
                <a:latin typeface="Helvetica" pitchFamily="34" charset="0"/>
                <a:cs typeface="Arial" pitchFamily="34" charset="0"/>
              </a:rPr>
              <a:t>Total Financials		x%</a:t>
            </a:r>
          </a:p>
        </p:txBody>
      </p:sp>
      <p:sp>
        <p:nvSpPr>
          <p:cNvPr id="40972" name="Rectangle 17"/>
          <p:cNvSpPr>
            <a:spLocks noChangeArrowheads="1"/>
          </p:cNvSpPr>
          <p:nvPr/>
        </p:nvSpPr>
        <p:spPr bwMode="auto">
          <a:xfrm>
            <a:off x="5921375" y="2125663"/>
            <a:ext cx="4814888" cy="4675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marL="187325" indent="-187325" defTabSz="1093788">
              <a:lnSpc>
                <a:spcPct val="90000"/>
              </a:lnSpc>
              <a:spcBef>
                <a:spcPct val="20000"/>
              </a:spcBef>
              <a:buClr>
                <a:srgbClr val="309915"/>
              </a:buClr>
              <a:buSzPct val="80000"/>
              <a:buFont typeface="Wingdings" pitchFamily="2" charset="2"/>
              <a:buChar char="n"/>
              <a:tabLst>
                <a:tab pos="3287713" algn="l"/>
                <a:tab pos="3981450" algn="l"/>
              </a:tabLst>
            </a:pPr>
            <a:r>
              <a:rPr lang="en-GB" sz="1300" b="0">
                <a:solidFill>
                  <a:srgbClr val="00468C"/>
                </a:solidFill>
                <a:latin typeface="Helvetica" pitchFamily="34" charset="0"/>
                <a:cs typeface="Arial" pitchFamily="34" charset="0"/>
              </a:rPr>
              <a:t>Asset Quality		yyy%</a:t>
            </a:r>
          </a:p>
          <a:p>
            <a:pPr marL="187325" indent="-187325" defTabSz="1093788">
              <a:lnSpc>
                <a:spcPct val="90000"/>
              </a:lnSpc>
              <a:spcBef>
                <a:spcPct val="20000"/>
              </a:spcBef>
              <a:buClr>
                <a:srgbClr val="309915"/>
              </a:buClr>
              <a:buSzPct val="80000"/>
              <a:buFont typeface="Wingdings" pitchFamily="2" charset="2"/>
              <a:buChar char="n"/>
              <a:tabLst>
                <a:tab pos="3287713" algn="l"/>
                <a:tab pos="3981450" algn="l"/>
              </a:tabLst>
            </a:pPr>
            <a:endParaRPr lang="en-GB" sz="1300" b="0">
              <a:solidFill>
                <a:srgbClr val="00468C"/>
              </a:solidFill>
              <a:latin typeface="Helvetica" pitchFamily="34" charset="0"/>
              <a:cs typeface="Arial" pitchFamily="34" charset="0"/>
            </a:endParaRPr>
          </a:p>
          <a:p>
            <a:pPr marL="187325" indent="-187325" defTabSz="1093788">
              <a:lnSpc>
                <a:spcPct val="90000"/>
              </a:lnSpc>
              <a:spcBef>
                <a:spcPct val="20000"/>
              </a:spcBef>
              <a:buClr>
                <a:srgbClr val="309915"/>
              </a:buClr>
              <a:buSzPct val="80000"/>
              <a:buFont typeface="Wingdings" pitchFamily="2" charset="2"/>
              <a:buChar char="n"/>
              <a:tabLst>
                <a:tab pos="3287713" algn="l"/>
                <a:tab pos="3981450" algn="l"/>
              </a:tabLst>
            </a:pPr>
            <a:r>
              <a:rPr lang="en-GB" sz="1300" b="0">
                <a:solidFill>
                  <a:srgbClr val="00468C"/>
                </a:solidFill>
                <a:latin typeface="Helvetica" pitchFamily="34" charset="0"/>
                <a:cs typeface="Arial" pitchFamily="34" charset="0"/>
              </a:rPr>
              <a:t>Source of Funding		yyy%</a:t>
            </a:r>
          </a:p>
          <a:p>
            <a:pPr marL="187325" indent="-187325" defTabSz="1093788">
              <a:lnSpc>
                <a:spcPct val="90000"/>
              </a:lnSpc>
              <a:spcBef>
                <a:spcPct val="20000"/>
              </a:spcBef>
              <a:buClr>
                <a:srgbClr val="309915"/>
              </a:buClr>
              <a:buSzPct val="80000"/>
              <a:buFont typeface="Wingdings" pitchFamily="2" charset="2"/>
              <a:buChar char="n"/>
              <a:tabLst>
                <a:tab pos="3287713" algn="l"/>
                <a:tab pos="3981450" algn="l"/>
              </a:tabLst>
            </a:pPr>
            <a:endParaRPr lang="en-GB" sz="1300" b="0">
              <a:solidFill>
                <a:srgbClr val="00468C"/>
              </a:solidFill>
              <a:latin typeface="Helvetica" pitchFamily="34" charset="0"/>
              <a:cs typeface="Arial" pitchFamily="34" charset="0"/>
            </a:endParaRPr>
          </a:p>
          <a:p>
            <a:pPr marL="187325" indent="-187325" defTabSz="1093788">
              <a:lnSpc>
                <a:spcPct val="90000"/>
              </a:lnSpc>
              <a:spcBef>
                <a:spcPct val="20000"/>
              </a:spcBef>
              <a:buClr>
                <a:srgbClr val="309915"/>
              </a:buClr>
              <a:buSzPct val="80000"/>
              <a:buFont typeface="Wingdings" pitchFamily="2" charset="2"/>
              <a:buChar char="n"/>
              <a:tabLst>
                <a:tab pos="3287713" algn="l"/>
                <a:tab pos="3981450" algn="l"/>
              </a:tabLst>
            </a:pPr>
            <a:r>
              <a:rPr lang="en-GB" sz="1300" b="0">
                <a:solidFill>
                  <a:srgbClr val="00468C"/>
                </a:solidFill>
                <a:latin typeface="Helvetica" pitchFamily="34" charset="0"/>
                <a:cs typeface="Arial" pitchFamily="34" charset="0"/>
              </a:rPr>
              <a:t>Franchise Value / Market Position		yyy%</a:t>
            </a:r>
          </a:p>
          <a:p>
            <a:pPr marL="187325" indent="-187325" defTabSz="1093788">
              <a:lnSpc>
                <a:spcPct val="90000"/>
              </a:lnSpc>
              <a:spcBef>
                <a:spcPct val="20000"/>
              </a:spcBef>
              <a:buClr>
                <a:srgbClr val="309915"/>
              </a:buClr>
              <a:buSzPct val="80000"/>
              <a:buFont typeface="Wingdings" pitchFamily="2" charset="2"/>
              <a:buChar char="n"/>
              <a:tabLst>
                <a:tab pos="3287713" algn="l"/>
                <a:tab pos="3981450" algn="l"/>
              </a:tabLst>
            </a:pPr>
            <a:endParaRPr lang="en-GB" sz="1300" b="0">
              <a:solidFill>
                <a:srgbClr val="00468C"/>
              </a:solidFill>
              <a:latin typeface="Helvetica" pitchFamily="34" charset="0"/>
              <a:cs typeface="Arial" pitchFamily="34" charset="0"/>
            </a:endParaRPr>
          </a:p>
          <a:p>
            <a:pPr marL="187325" indent="-187325" defTabSz="1093788">
              <a:lnSpc>
                <a:spcPct val="90000"/>
              </a:lnSpc>
              <a:spcBef>
                <a:spcPct val="20000"/>
              </a:spcBef>
              <a:buClr>
                <a:srgbClr val="309915"/>
              </a:buClr>
              <a:buSzPct val="80000"/>
              <a:buFont typeface="Wingdings" pitchFamily="2" charset="2"/>
              <a:buChar char="n"/>
              <a:tabLst>
                <a:tab pos="3287713" algn="l"/>
                <a:tab pos="3981450" algn="l"/>
              </a:tabLst>
            </a:pPr>
            <a:r>
              <a:rPr lang="en-GB" sz="1300" b="0">
                <a:solidFill>
                  <a:srgbClr val="00468C"/>
                </a:solidFill>
                <a:latin typeface="Helvetica" pitchFamily="34" charset="0"/>
                <a:cs typeface="Arial" pitchFamily="34" charset="0"/>
              </a:rPr>
              <a:t>Business Diversification 		yyy%</a:t>
            </a:r>
          </a:p>
          <a:p>
            <a:pPr marL="187325" indent="-187325" defTabSz="1093788">
              <a:lnSpc>
                <a:spcPct val="90000"/>
              </a:lnSpc>
              <a:spcBef>
                <a:spcPct val="20000"/>
              </a:spcBef>
              <a:buClr>
                <a:srgbClr val="309915"/>
              </a:buClr>
              <a:buSzPct val="80000"/>
              <a:buFont typeface="Wingdings" pitchFamily="2" charset="2"/>
              <a:buChar char="n"/>
              <a:tabLst>
                <a:tab pos="3287713" algn="l"/>
                <a:tab pos="3981450" algn="l"/>
              </a:tabLst>
            </a:pPr>
            <a:endParaRPr lang="en-GB" sz="1300" b="0">
              <a:solidFill>
                <a:srgbClr val="00468C"/>
              </a:solidFill>
              <a:latin typeface="Helvetica" pitchFamily="34" charset="0"/>
              <a:cs typeface="Arial" pitchFamily="34" charset="0"/>
            </a:endParaRPr>
          </a:p>
          <a:p>
            <a:pPr marL="187325" indent="-187325" defTabSz="1093788">
              <a:lnSpc>
                <a:spcPct val="90000"/>
              </a:lnSpc>
              <a:spcBef>
                <a:spcPct val="20000"/>
              </a:spcBef>
              <a:buClr>
                <a:srgbClr val="309915"/>
              </a:buClr>
              <a:buSzPct val="80000"/>
              <a:buFont typeface="Wingdings" pitchFamily="2" charset="2"/>
              <a:buChar char="n"/>
              <a:tabLst>
                <a:tab pos="3287713" algn="l"/>
                <a:tab pos="3981450" algn="l"/>
              </a:tabLst>
            </a:pPr>
            <a:r>
              <a:rPr lang="en-GB" sz="1300" b="0">
                <a:solidFill>
                  <a:srgbClr val="00468C"/>
                </a:solidFill>
                <a:latin typeface="Helvetica" pitchFamily="34" charset="0"/>
                <a:cs typeface="Arial" pitchFamily="34" charset="0"/>
              </a:rPr>
              <a:t>Management Quality		yyy%</a:t>
            </a:r>
          </a:p>
          <a:p>
            <a:pPr marL="187325" indent="-187325" defTabSz="1093788">
              <a:lnSpc>
                <a:spcPct val="90000"/>
              </a:lnSpc>
              <a:spcBef>
                <a:spcPct val="20000"/>
              </a:spcBef>
              <a:buClr>
                <a:srgbClr val="309915"/>
              </a:buClr>
              <a:buSzPct val="80000"/>
              <a:buFont typeface="Wingdings" pitchFamily="2" charset="2"/>
              <a:buChar char="n"/>
              <a:tabLst>
                <a:tab pos="3287713" algn="l"/>
                <a:tab pos="3981450" algn="l"/>
              </a:tabLst>
            </a:pPr>
            <a:endParaRPr lang="en-GB" sz="1300" b="0">
              <a:solidFill>
                <a:srgbClr val="00468C"/>
              </a:solidFill>
              <a:latin typeface="Helvetica" pitchFamily="34" charset="0"/>
              <a:cs typeface="Arial" pitchFamily="34" charset="0"/>
            </a:endParaRPr>
          </a:p>
          <a:p>
            <a:pPr marL="187325" indent="-187325" defTabSz="1093788">
              <a:lnSpc>
                <a:spcPct val="90000"/>
              </a:lnSpc>
              <a:spcBef>
                <a:spcPct val="20000"/>
              </a:spcBef>
              <a:buClr>
                <a:srgbClr val="309915"/>
              </a:buClr>
              <a:buSzPct val="80000"/>
              <a:buFont typeface="Wingdings" pitchFamily="2" charset="2"/>
              <a:buChar char="n"/>
              <a:tabLst>
                <a:tab pos="3287713" algn="l"/>
                <a:tab pos="3981450" algn="l"/>
              </a:tabLst>
            </a:pPr>
            <a:r>
              <a:rPr lang="en-GB" sz="1300" b="0">
                <a:solidFill>
                  <a:srgbClr val="00468C"/>
                </a:solidFill>
                <a:latin typeface="Helvetica" pitchFamily="34" charset="0"/>
                <a:cs typeface="Arial" pitchFamily="34" charset="0"/>
              </a:rPr>
              <a:t>Risk Management Controls (Credit &amp; Operational)	 yyy%</a:t>
            </a:r>
          </a:p>
          <a:p>
            <a:pPr marL="187325" indent="-187325" defTabSz="1093788">
              <a:lnSpc>
                <a:spcPct val="90000"/>
              </a:lnSpc>
              <a:spcBef>
                <a:spcPct val="20000"/>
              </a:spcBef>
              <a:buClr>
                <a:srgbClr val="309915"/>
              </a:buClr>
              <a:buSzPct val="80000"/>
              <a:buFont typeface="Wingdings" pitchFamily="2" charset="2"/>
              <a:buChar char="n"/>
              <a:tabLst>
                <a:tab pos="3287713" algn="l"/>
                <a:tab pos="3981450" algn="l"/>
              </a:tabLst>
            </a:pPr>
            <a:endParaRPr lang="en-GB" sz="1300" b="0">
              <a:solidFill>
                <a:srgbClr val="00468C"/>
              </a:solidFill>
              <a:latin typeface="Helvetica" pitchFamily="34" charset="0"/>
              <a:cs typeface="Arial" pitchFamily="34" charset="0"/>
            </a:endParaRPr>
          </a:p>
          <a:p>
            <a:pPr marL="187325" indent="-187325" defTabSz="1093788">
              <a:lnSpc>
                <a:spcPct val="90000"/>
              </a:lnSpc>
              <a:spcBef>
                <a:spcPct val="20000"/>
              </a:spcBef>
              <a:buClr>
                <a:srgbClr val="309915"/>
              </a:buClr>
              <a:buSzPct val="80000"/>
              <a:buFont typeface="Wingdings" pitchFamily="2" charset="2"/>
              <a:buChar char="n"/>
              <a:tabLst>
                <a:tab pos="3287713" algn="l"/>
                <a:tab pos="3981450" algn="l"/>
              </a:tabLst>
            </a:pPr>
            <a:r>
              <a:rPr lang="en-GB" sz="1300" b="0">
                <a:solidFill>
                  <a:srgbClr val="00468C"/>
                </a:solidFill>
                <a:latin typeface="Helvetica" pitchFamily="34" charset="0"/>
                <a:cs typeface="Arial" pitchFamily="34" charset="0"/>
              </a:rPr>
              <a:t>ALM / Market Risk		yyy%</a:t>
            </a:r>
          </a:p>
          <a:p>
            <a:pPr marL="187325" indent="-187325" defTabSz="1093788">
              <a:lnSpc>
                <a:spcPct val="90000"/>
              </a:lnSpc>
              <a:spcBef>
                <a:spcPct val="20000"/>
              </a:spcBef>
              <a:buClr>
                <a:srgbClr val="309915"/>
              </a:buClr>
              <a:buSzPct val="80000"/>
              <a:buFont typeface="Wingdings" pitchFamily="2" charset="2"/>
              <a:buChar char="n"/>
              <a:tabLst>
                <a:tab pos="3287713" algn="l"/>
                <a:tab pos="3981450" algn="l"/>
              </a:tabLst>
            </a:pPr>
            <a:endParaRPr lang="en-GB" sz="1300" b="0">
              <a:solidFill>
                <a:srgbClr val="00468C"/>
              </a:solidFill>
              <a:latin typeface="Helvetica" pitchFamily="34" charset="0"/>
              <a:cs typeface="Arial" pitchFamily="34" charset="0"/>
            </a:endParaRPr>
          </a:p>
          <a:p>
            <a:pPr marL="187325" indent="-187325" defTabSz="1093788">
              <a:lnSpc>
                <a:spcPct val="90000"/>
              </a:lnSpc>
              <a:spcBef>
                <a:spcPct val="20000"/>
              </a:spcBef>
              <a:buClr>
                <a:srgbClr val="309915"/>
              </a:buClr>
              <a:buSzPct val="80000"/>
              <a:buFont typeface="Wingdings" pitchFamily="2" charset="2"/>
              <a:buChar char="n"/>
              <a:tabLst>
                <a:tab pos="3287713" algn="l"/>
                <a:tab pos="3981450" algn="l"/>
              </a:tabLst>
            </a:pPr>
            <a:r>
              <a:rPr lang="en-GB" sz="1300" b="0">
                <a:solidFill>
                  <a:srgbClr val="00468C"/>
                </a:solidFill>
                <a:latin typeface="Helvetica" pitchFamily="34" charset="0"/>
                <a:cs typeface="Arial" pitchFamily="34" charset="0"/>
              </a:rPr>
              <a:t>Financial Reporting *	 	yyy%</a:t>
            </a:r>
          </a:p>
          <a:p>
            <a:pPr marL="187325" indent="-187325" defTabSz="1093788">
              <a:spcBef>
                <a:spcPct val="20000"/>
              </a:spcBef>
              <a:buClr>
                <a:srgbClr val="309915"/>
              </a:buClr>
              <a:buSzPct val="80000"/>
              <a:buFont typeface="Wingdings" pitchFamily="2" charset="2"/>
              <a:buChar char="n"/>
              <a:tabLst>
                <a:tab pos="3287713" algn="l"/>
                <a:tab pos="3981450" algn="l"/>
              </a:tabLst>
            </a:pPr>
            <a:endParaRPr lang="en-GB" sz="1300">
              <a:solidFill>
                <a:srgbClr val="00468C"/>
              </a:solidFill>
              <a:latin typeface="Helvetica" pitchFamily="34" charset="0"/>
              <a:cs typeface="Arial" pitchFamily="34" charset="0"/>
            </a:endParaRPr>
          </a:p>
          <a:p>
            <a:pPr marL="187325" indent="-187325" defTabSz="1093788">
              <a:spcBef>
                <a:spcPct val="20000"/>
              </a:spcBef>
              <a:buClr>
                <a:srgbClr val="309915"/>
              </a:buClr>
              <a:buSzPct val="80000"/>
              <a:buFont typeface="Wingdings" pitchFamily="2" charset="2"/>
              <a:buNone/>
              <a:tabLst>
                <a:tab pos="3287713" algn="l"/>
                <a:tab pos="3981450" algn="l"/>
              </a:tabLst>
            </a:pPr>
            <a:endParaRPr lang="en-GB" sz="1300">
              <a:solidFill>
                <a:srgbClr val="00468C"/>
              </a:solidFill>
              <a:latin typeface="Helvetica" pitchFamily="34" charset="0"/>
              <a:cs typeface="Arial" pitchFamily="34" charset="0"/>
            </a:endParaRPr>
          </a:p>
          <a:p>
            <a:pPr marL="187325" indent="-187325" defTabSz="1093788">
              <a:spcBef>
                <a:spcPct val="20000"/>
              </a:spcBef>
              <a:buClr>
                <a:srgbClr val="309915"/>
              </a:buClr>
              <a:buSzPct val="80000"/>
              <a:buFont typeface="Wingdings" pitchFamily="2" charset="2"/>
              <a:buNone/>
              <a:tabLst>
                <a:tab pos="3287713" algn="l"/>
                <a:tab pos="3981450" algn="l"/>
              </a:tabLst>
            </a:pPr>
            <a:endParaRPr lang="en-GB" sz="1300">
              <a:solidFill>
                <a:srgbClr val="00468C"/>
              </a:solidFill>
              <a:latin typeface="Helvetica" pitchFamily="34" charset="0"/>
              <a:cs typeface="Arial" pitchFamily="34" charset="0"/>
            </a:endParaRPr>
          </a:p>
          <a:p>
            <a:pPr marL="187325" indent="-187325" defTabSz="1093788">
              <a:spcBef>
                <a:spcPct val="20000"/>
              </a:spcBef>
              <a:buClr>
                <a:srgbClr val="309915"/>
              </a:buClr>
              <a:buSzPct val="80000"/>
              <a:buFont typeface="Wingdings" pitchFamily="2" charset="2"/>
              <a:buNone/>
              <a:tabLst>
                <a:tab pos="3287713" algn="l"/>
                <a:tab pos="3981450" algn="l"/>
              </a:tabLst>
            </a:pPr>
            <a:endParaRPr lang="en-GB" sz="1300">
              <a:solidFill>
                <a:srgbClr val="00468C"/>
              </a:solidFill>
              <a:latin typeface="Helvetica" pitchFamily="34" charset="0"/>
              <a:cs typeface="Arial" pitchFamily="34" charset="0"/>
            </a:endParaRPr>
          </a:p>
          <a:p>
            <a:pPr marL="187325" indent="-187325" defTabSz="1093788">
              <a:spcBef>
                <a:spcPct val="20000"/>
              </a:spcBef>
              <a:buClr>
                <a:srgbClr val="309915"/>
              </a:buClr>
              <a:buSzPct val="80000"/>
              <a:buFont typeface="Wingdings" pitchFamily="2" charset="2"/>
              <a:buNone/>
              <a:tabLst>
                <a:tab pos="3287713" algn="l"/>
                <a:tab pos="3981450" algn="l"/>
              </a:tabLst>
            </a:pPr>
            <a:r>
              <a:rPr lang="en-GB" sz="1300">
                <a:solidFill>
                  <a:srgbClr val="00468C"/>
                </a:solidFill>
                <a:latin typeface="Helvetica" pitchFamily="34" charset="0"/>
                <a:cs typeface="Arial" pitchFamily="34" charset="0"/>
              </a:rPr>
              <a:t>Total </a:t>
            </a:r>
            <a:r>
              <a:rPr lang="en-US" sz="1300">
                <a:solidFill>
                  <a:srgbClr val="00468C"/>
                </a:solidFill>
                <a:latin typeface="Helvetica" pitchFamily="34" charset="0"/>
                <a:cs typeface="Arial" pitchFamily="34" charset="0"/>
              </a:rPr>
              <a:t>Non-Financials</a:t>
            </a:r>
            <a:r>
              <a:rPr lang="en-GB" sz="1300">
                <a:solidFill>
                  <a:srgbClr val="00468C"/>
                </a:solidFill>
                <a:latin typeface="Helvetica" pitchFamily="34" charset="0"/>
                <a:cs typeface="Arial" pitchFamily="34" charset="0"/>
              </a:rPr>
              <a:t>		y%</a:t>
            </a:r>
          </a:p>
          <a:p>
            <a:pPr marL="187325" indent="-187325" defTabSz="1093788">
              <a:spcBef>
                <a:spcPct val="20000"/>
              </a:spcBef>
              <a:buClr>
                <a:srgbClr val="309915"/>
              </a:buClr>
              <a:buSzPct val="80000"/>
              <a:buFont typeface="Wingdings" pitchFamily="2" charset="2"/>
              <a:buNone/>
              <a:tabLst>
                <a:tab pos="3287713" algn="l"/>
                <a:tab pos="3981450" algn="l"/>
              </a:tabLst>
            </a:pPr>
            <a:r>
              <a:rPr lang="en-GB" sz="1300" b="0" i="1">
                <a:solidFill>
                  <a:srgbClr val="00468C"/>
                </a:solidFill>
                <a:latin typeface="Helvetica" pitchFamily="34" charset="0"/>
                <a:cs typeface="Arial" pitchFamily="34" charset="0"/>
              </a:rPr>
              <a:t>Note x%+y% = 100%</a:t>
            </a:r>
          </a:p>
        </p:txBody>
      </p:sp>
      <p:sp>
        <p:nvSpPr>
          <p:cNvPr id="115730" name="Rectangle 18"/>
          <p:cNvSpPr>
            <a:spLocks noChangeArrowheads="1"/>
          </p:cNvSpPr>
          <p:nvPr/>
        </p:nvSpPr>
        <p:spPr bwMode="auto">
          <a:xfrm>
            <a:off x="2293938" y="228600"/>
            <a:ext cx="10148887" cy="914400"/>
          </a:xfrm>
          <a:prstGeom prst="rect">
            <a:avLst/>
          </a:prstGeom>
          <a:noFill/>
          <a:ln w="9525">
            <a:noFill/>
            <a:miter lim="800000"/>
            <a:headEnd/>
            <a:tailEnd/>
          </a:ln>
        </p:spPr>
        <p:txBody>
          <a:bodyPr lIns="109708" tIns="54854" rIns="109708" bIns="54854"/>
          <a:lstStyle/>
          <a:p>
            <a:pPr defTabSz="1101725">
              <a:defRPr/>
            </a:pPr>
            <a:endParaRPr lang="th-TH" sz="2500">
              <a:solidFill>
                <a:schemeClr val="tx1"/>
              </a:solidFill>
              <a:effectLst>
                <a:outerShdw blurRad="38100" dist="38100" dir="2700000" algn="tl">
                  <a:srgbClr val="C0C0C0"/>
                </a:outerShdw>
              </a:effectLst>
              <a:latin typeface="Helvetica"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00D49469-5E24-4D6B-A1D8-359843A8AAB4}" type="slidenum">
              <a:rPr lang="en-US" sz="1700" b="0">
                <a:solidFill>
                  <a:srgbClr val="8CB6D2"/>
                </a:solidFill>
                <a:latin typeface="+mn-lt"/>
              </a:rPr>
              <a:pPr algn="r" defTabSz="1101725">
                <a:defRPr/>
              </a:pPr>
              <a:t>39</a:t>
            </a:fld>
            <a:endParaRPr lang="en-US" sz="1700" b="0">
              <a:solidFill>
                <a:srgbClr val="8CB6D2"/>
              </a:solidFill>
              <a:latin typeface="+mn-lt"/>
            </a:endParaRPr>
          </a:p>
        </p:txBody>
      </p:sp>
      <p:sp>
        <p:nvSpPr>
          <p:cNvPr id="41987" name="Rectangle 2"/>
          <p:cNvSpPr>
            <a:spLocks noGrp="1" noChangeArrowheads="1"/>
          </p:cNvSpPr>
          <p:nvPr>
            <p:ph type="title"/>
          </p:nvPr>
        </p:nvSpPr>
        <p:spPr/>
        <p:txBody>
          <a:bodyPr/>
          <a:lstStyle/>
          <a:p>
            <a:pPr eaLnBrk="1" hangingPunct="1"/>
            <a:r>
              <a:rPr lang="en-US" smtClean="0">
                <a:solidFill>
                  <a:schemeClr val="bg1"/>
                </a:solidFill>
              </a:rPr>
              <a:t>Parental Support</a:t>
            </a:r>
          </a:p>
        </p:txBody>
      </p:sp>
      <p:sp>
        <p:nvSpPr>
          <p:cNvPr id="41988" name="Rectangle 5"/>
          <p:cNvSpPr>
            <a:spLocks noChangeArrowheads="1"/>
          </p:cNvSpPr>
          <p:nvPr/>
        </p:nvSpPr>
        <p:spPr bwMode="auto">
          <a:xfrm>
            <a:off x="723900" y="2525713"/>
            <a:ext cx="9601200" cy="46974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p>
            <a:pPr marL="546100" indent="-546100" defTabSz="1101725">
              <a:lnSpc>
                <a:spcPct val="90000"/>
              </a:lnSpc>
              <a:spcBef>
                <a:spcPct val="20000"/>
              </a:spcBef>
              <a:buClr>
                <a:srgbClr val="009900"/>
              </a:buClr>
              <a:buFont typeface="Symbol" pitchFamily="18" charset="2"/>
              <a:buNone/>
            </a:pPr>
            <a:r>
              <a:rPr lang="en-US" b="0">
                <a:solidFill>
                  <a:srgbClr val="006699"/>
                </a:solidFill>
                <a:latin typeface="Arial" pitchFamily="34" charset="0"/>
                <a:cs typeface="Times New Roman" pitchFamily="18" charset="0"/>
              </a:rPr>
              <a:t>	</a:t>
            </a:r>
            <a:r>
              <a:rPr lang="en-US">
                <a:solidFill>
                  <a:srgbClr val="006699"/>
                </a:solidFill>
                <a:latin typeface="Arial" pitchFamily="34" charset="0"/>
                <a:cs typeface="Times New Roman" pitchFamily="18" charset="0"/>
              </a:rPr>
              <a:t>The eligibility of “Parental Support” as a valid support type is subject to the realization for ALL the following criteria, namely:</a:t>
            </a:r>
          </a:p>
          <a:p>
            <a:pPr marL="1101725" lvl="1" indent="-555625" defTabSz="1101725">
              <a:lnSpc>
                <a:spcPct val="90000"/>
              </a:lnSpc>
              <a:spcBef>
                <a:spcPct val="20000"/>
              </a:spcBef>
              <a:buClr>
                <a:srgbClr val="009900"/>
              </a:buClr>
              <a:buFontTx/>
              <a:buAutoNum type="arabicPeriod"/>
            </a:pPr>
            <a:endParaRPr lang="en-US">
              <a:solidFill>
                <a:srgbClr val="006699"/>
              </a:solidFill>
              <a:latin typeface="Arial" pitchFamily="34" charset="0"/>
              <a:cs typeface="Times New Roman" pitchFamily="18" charset="0"/>
            </a:endParaRPr>
          </a:p>
          <a:p>
            <a:pPr marL="1101725" lvl="1" indent="-555625" defTabSz="1101725">
              <a:lnSpc>
                <a:spcPct val="90000"/>
              </a:lnSpc>
              <a:spcBef>
                <a:spcPct val="20000"/>
              </a:spcBef>
              <a:buClr>
                <a:srgbClr val="009900"/>
              </a:buClr>
              <a:buFontTx/>
              <a:buAutoNum type="arabicPeriod"/>
            </a:pPr>
            <a:r>
              <a:rPr lang="en-US" b="0">
                <a:solidFill>
                  <a:srgbClr val="006699"/>
                </a:solidFill>
                <a:latin typeface="Arial" pitchFamily="34" charset="0"/>
                <a:cs typeface="Times New Roman" pitchFamily="18" charset="0"/>
              </a:rPr>
              <a:t> Subsidiary bears the name, principal trade or brand name or acronym of the parent.</a:t>
            </a:r>
          </a:p>
          <a:p>
            <a:pPr marL="1101725" lvl="1" indent="-555625" defTabSz="1101725">
              <a:lnSpc>
                <a:spcPct val="90000"/>
              </a:lnSpc>
              <a:spcBef>
                <a:spcPct val="20000"/>
              </a:spcBef>
              <a:buClr>
                <a:srgbClr val="009900"/>
              </a:buClr>
              <a:buFontTx/>
              <a:buAutoNum type="arabicPeriod"/>
            </a:pPr>
            <a:endParaRPr lang="en-US" b="0">
              <a:solidFill>
                <a:srgbClr val="006699"/>
              </a:solidFill>
              <a:latin typeface="Arial" pitchFamily="34" charset="0"/>
              <a:cs typeface="Times New Roman" pitchFamily="18" charset="0"/>
            </a:endParaRPr>
          </a:p>
          <a:p>
            <a:pPr marL="1101725" lvl="1" indent="-555625" defTabSz="1101725">
              <a:lnSpc>
                <a:spcPct val="90000"/>
              </a:lnSpc>
              <a:spcBef>
                <a:spcPct val="20000"/>
              </a:spcBef>
              <a:buClr>
                <a:srgbClr val="009900"/>
              </a:buClr>
              <a:buFontTx/>
              <a:buAutoNum type="arabicPeriod"/>
            </a:pPr>
            <a:r>
              <a:rPr lang="en-US" b="0">
                <a:solidFill>
                  <a:srgbClr val="006699"/>
                </a:solidFill>
                <a:latin typeface="Arial" pitchFamily="34" charset="0"/>
                <a:cs typeface="Times New Roman" pitchFamily="18" charset="0"/>
              </a:rPr>
              <a:t>Subsidiary is a regulated entity and a core business of the group.</a:t>
            </a:r>
          </a:p>
          <a:p>
            <a:pPr marL="1101725" lvl="1" indent="-555625" defTabSz="1101725">
              <a:lnSpc>
                <a:spcPct val="90000"/>
              </a:lnSpc>
              <a:spcBef>
                <a:spcPct val="20000"/>
              </a:spcBef>
              <a:buClr>
                <a:srgbClr val="009900"/>
              </a:buClr>
              <a:buFontTx/>
              <a:buAutoNum type="arabicPeriod"/>
            </a:pPr>
            <a:endParaRPr lang="en-US" b="0">
              <a:solidFill>
                <a:srgbClr val="006699"/>
              </a:solidFill>
              <a:latin typeface="Arial" pitchFamily="34" charset="0"/>
              <a:cs typeface="Times New Roman" pitchFamily="18" charset="0"/>
            </a:endParaRPr>
          </a:p>
          <a:p>
            <a:pPr marL="1101725" lvl="1" indent="-555625" defTabSz="1101725">
              <a:lnSpc>
                <a:spcPct val="90000"/>
              </a:lnSpc>
              <a:spcBef>
                <a:spcPct val="20000"/>
              </a:spcBef>
              <a:buClr>
                <a:srgbClr val="009900"/>
              </a:buClr>
              <a:buFontTx/>
              <a:buAutoNum type="arabicPeriod"/>
            </a:pPr>
            <a:r>
              <a:rPr lang="en-US" b="0">
                <a:solidFill>
                  <a:srgbClr val="006699"/>
                </a:solidFill>
                <a:latin typeface="Arial" pitchFamily="34" charset="0"/>
                <a:cs typeface="Times New Roman" pitchFamily="18" charset="0"/>
              </a:rPr>
              <a:t> Parent is a major financial institution, has a net worth of &gt; USD 125 million, and is regulated.</a:t>
            </a:r>
          </a:p>
          <a:p>
            <a:pPr marL="1101725" lvl="1" indent="-555625" defTabSz="1101725">
              <a:lnSpc>
                <a:spcPct val="90000"/>
              </a:lnSpc>
              <a:spcBef>
                <a:spcPct val="20000"/>
              </a:spcBef>
              <a:buClr>
                <a:srgbClr val="009900"/>
              </a:buClr>
              <a:buFontTx/>
              <a:buAutoNum type="arabicPeriod"/>
            </a:pPr>
            <a:endParaRPr lang="en-GB" b="0">
              <a:solidFill>
                <a:srgbClr val="006699"/>
              </a:solidFill>
              <a:latin typeface="Arial" pitchFamily="34" charset="0"/>
              <a:cs typeface="Times New Roman" pitchFamily="18" charset="0"/>
            </a:endParaRPr>
          </a:p>
          <a:p>
            <a:pPr marL="1101725" lvl="1" indent="-555625" defTabSz="1101725">
              <a:lnSpc>
                <a:spcPct val="90000"/>
              </a:lnSpc>
              <a:spcBef>
                <a:spcPct val="20000"/>
              </a:spcBef>
              <a:buClr>
                <a:srgbClr val="009900"/>
              </a:buClr>
              <a:buFontTx/>
              <a:buAutoNum type="arabicPeriod"/>
            </a:pPr>
            <a:r>
              <a:rPr lang="en-GB" b="0">
                <a:solidFill>
                  <a:srgbClr val="006699"/>
                </a:solidFill>
                <a:latin typeface="Arial" pitchFamily="34" charset="0"/>
                <a:cs typeface="Times New Roman" pitchFamily="18" charset="0"/>
              </a:rPr>
              <a:t> The guarantor (Parent) must have a higher rating than that of its obligor (Subsidiary)</a:t>
            </a:r>
          </a:p>
          <a:p>
            <a:pPr marL="1101725" lvl="1" indent="-555625" defTabSz="1101725">
              <a:lnSpc>
                <a:spcPct val="90000"/>
              </a:lnSpc>
              <a:spcBef>
                <a:spcPct val="20000"/>
              </a:spcBef>
              <a:buClr>
                <a:schemeClr val="accent2"/>
              </a:buClr>
              <a:buSzPct val="120000"/>
            </a:pPr>
            <a:endParaRPr lang="en-GB" b="0">
              <a:solidFill>
                <a:srgbClr val="006699"/>
              </a:solidFill>
              <a:latin typeface="Arial" pitchFamily="34" charset="0"/>
              <a:cs typeface="Times New Roman" pitchFamily="18" charset="0"/>
            </a:endParaRPr>
          </a:p>
        </p:txBody>
      </p:sp>
      <p:sp>
        <p:nvSpPr>
          <p:cNvPr id="41989" name="Rectangle 6"/>
          <p:cNvSpPr>
            <a:spLocks noGrp="1" noChangeArrowheads="1"/>
          </p:cNvSpPr>
          <p:nvPr>
            <p:ph type="body" idx="1"/>
          </p:nvPr>
        </p:nvSpPr>
        <p:spPr>
          <a:xfrm>
            <a:off x="731838" y="1611313"/>
            <a:ext cx="9974262" cy="657225"/>
          </a:xfrm>
          <a:solidFill>
            <a:srgbClr val="FFFF00"/>
          </a:solidFill>
        </p:spPr>
        <p:txBody>
          <a:bodyPr lIns="0" tIns="0" rIns="0" bIns="0"/>
          <a:lstStyle/>
          <a:p>
            <a:pPr marL="674688" lvl="1" indent="-147638" eaLnBrk="1" hangingPunct="1">
              <a:buFont typeface="Symbol" pitchFamily="18" charset="2"/>
              <a:buNone/>
            </a:pPr>
            <a:r>
              <a:rPr lang="en-US" b="1" smtClean="0"/>
              <a:t>Eligibility Criteria For Applying Parental Support</a:t>
            </a:r>
          </a:p>
        </p:txBody>
      </p:sp>
      <p:sp>
        <p:nvSpPr>
          <p:cNvPr id="136199" name="Rectangle 7"/>
          <p:cNvSpPr>
            <a:spLocks noChangeArrowheads="1"/>
          </p:cNvSpPr>
          <p:nvPr/>
        </p:nvSpPr>
        <p:spPr bwMode="auto">
          <a:xfrm>
            <a:off x="2293938" y="228600"/>
            <a:ext cx="10148887" cy="914400"/>
          </a:xfrm>
          <a:prstGeom prst="rect">
            <a:avLst/>
          </a:prstGeom>
          <a:noFill/>
          <a:ln w="9525">
            <a:noFill/>
            <a:miter lim="800000"/>
            <a:headEnd/>
            <a:tailEnd/>
          </a:ln>
        </p:spPr>
        <p:txBody>
          <a:bodyPr lIns="109708" tIns="54854" rIns="109708" bIns="54854"/>
          <a:lstStyle/>
          <a:p>
            <a:pPr defTabSz="1101725">
              <a:defRPr/>
            </a:pPr>
            <a:r>
              <a:rPr lang="en-US" sz="2500">
                <a:solidFill>
                  <a:schemeClr val="tx1"/>
                </a:solidFill>
                <a:effectLst>
                  <a:outerShdw blurRad="38100" dist="38100" dir="2700000" algn="tl">
                    <a:srgbClr val="C0C0C0"/>
                  </a:outerShdw>
                </a:effectLst>
                <a:latin typeface="Helvetica" pitchFamily="34" charset="0"/>
              </a:rPr>
              <a:t>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C3B36464-8BFA-428F-897D-10DF3DE58A13}" type="slidenum">
              <a:rPr lang="en-US" sz="1700" b="0">
                <a:solidFill>
                  <a:srgbClr val="8CB6D2"/>
                </a:solidFill>
                <a:latin typeface="+mn-lt"/>
              </a:rPr>
              <a:pPr algn="r" defTabSz="1101725">
                <a:defRPr/>
              </a:pPr>
              <a:t>40</a:t>
            </a:fld>
            <a:endParaRPr lang="en-US" sz="1700" b="0">
              <a:solidFill>
                <a:srgbClr val="8CB6D2"/>
              </a:solidFill>
              <a:latin typeface="+mn-lt"/>
            </a:endParaRPr>
          </a:p>
        </p:txBody>
      </p:sp>
      <p:sp>
        <p:nvSpPr>
          <p:cNvPr id="43011" name="Rectangle 4"/>
          <p:cNvSpPr>
            <a:spLocks noGrp="1" noChangeArrowheads="1"/>
          </p:cNvSpPr>
          <p:nvPr>
            <p:ph type="title"/>
          </p:nvPr>
        </p:nvSpPr>
        <p:spPr/>
        <p:txBody>
          <a:bodyPr/>
          <a:lstStyle/>
          <a:p>
            <a:pPr eaLnBrk="1" hangingPunct="1"/>
            <a:r>
              <a:rPr lang="en-US" smtClean="0"/>
              <a:t>Parental Support (Cont’d)</a:t>
            </a:r>
          </a:p>
        </p:txBody>
      </p:sp>
      <p:sp>
        <p:nvSpPr>
          <p:cNvPr id="43012" name="Rectangle 5"/>
          <p:cNvSpPr>
            <a:spLocks noChangeArrowheads="1"/>
          </p:cNvSpPr>
          <p:nvPr/>
        </p:nvSpPr>
        <p:spPr bwMode="auto">
          <a:xfrm>
            <a:off x="731838" y="2297113"/>
            <a:ext cx="9601200" cy="4703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p>
            <a:pPr marL="593725" indent="-593725" defTabSz="1101725">
              <a:spcBef>
                <a:spcPct val="20000"/>
              </a:spcBef>
            </a:pPr>
            <a:r>
              <a:rPr lang="en-US" b="0">
                <a:solidFill>
                  <a:srgbClr val="006699"/>
                </a:solidFill>
                <a:latin typeface="Arial" pitchFamily="34" charset="0"/>
                <a:cs typeface="Times New Roman" pitchFamily="18" charset="0"/>
              </a:rPr>
              <a:t>Criteria to classify entities as Government Risk and group for approval purposes</a:t>
            </a:r>
          </a:p>
          <a:p>
            <a:pPr marL="593725" indent="-593725" defTabSz="1101725">
              <a:spcBef>
                <a:spcPct val="20000"/>
              </a:spcBef>
            </a:pPr>
            <a:endParaRPr lang="en-US" b="0">
              <a:solidFill>
                <a:srgbClr val="006699"/>
              </a:solidFill>
              <a:latin typeface="Arial" pitchFamily="34" charset="0"/>
              <a:cs typeface="Times New Roman" pitchFamily="18" charset="0"/>
            </a:endParaRPr>
          </a:p>
          <a:p>
            <a:pPr marL="593725" indent="-593725" defTabSz="1101725">
              <a:spcBef>
                <a:spcPct val="20000"/>
              </a:spcBef>
              <a:buFontTx/>
              <a:buAutoNum type="alphaLcParenR"/>
            </a:pPr>
            <a:r>
              <a:rPr lang="en-US" b="0">
                <a:solidFill>
                  <a:srgbClr val="006699"/>
                </a:solidFill>
                <a:latin typeface="Arial" pitchFamily="34" charset="0"/>
                <a:cs typeface="Times New Roman" pitchFamily="18" charset="0"/>
              </a:rPr>
              <a:t> Central Governments or Central Government Departments</a:t>
            </a:r>
          </a:p>
          <a:p>
            <a:pPr marL="593725" indent="-593725" defTabSz="1101725">
              <a:spcBef>
                <a:spcPct val="20000"/>
              </a:spcBef>
              <a:buFontTx/>
              <a:buAutoNum type="alphaLcParenR"/>
            </a:pPr>
            <a:r>
              <a:rPr lang="en-US" b="0">
                <a:solidFill>
                  <a:srgbClr val="006699"/>
                </a:solidFill>
                <a:latin typeface="Arial" pitchFamily="34" charset="0"/>
                <a:cs typeface="Times New Roman" pitchFamily="18" charset="0"/>
              </a:rPr>
              <a:t> Central Banks (whether formally owned by the Government or not)</a:t>
            </a:r>
          </a:p>
          <a:p>
            <a:pPr marL="593725" indent="-593725" defTabSz="1101725">
              <a:spcBef>
                <a:spcPct val="20000"/>
              </a:spcBef>
              <a:buFontTx/>
              <a:buAutoNum type="alphaLcParenR"/>
            </a:pPr>
            <a:r>
              <a:rPr lang="en-US" b="0">
                <a:solidFill>
                  <a:srgbClr val="006699"/>
                </a:solidFill>
                <a:latin typeface="Arial" pitchFamily="34" charset="0"/>
                <a:cs typeface="Times New Roman" pitchFamily="18" charset="0"/>
              </a:rPr>
              <a:t> Entities owned or guaranteed by Central Governments, Central    Government.</a:t>
            </a:r>
          </a:p>
          <a:p>
            <a:pPr marL="593725" indent="-593725" defTabSz="1101725">
              <a:spcBef>
                <a:spcPct val="20000"/>
              </a:spcBef>
            </a:pPr>
            <a:r>
              <a:rPr lang="en-US" b="0">
                <a:solidFill>
                  <a:srgbClr val="006699"/>
                </a:solidFill>
                <a:latin typeface="Arial" pitchFamily="34" charset="0"/>
                <a:cs typeface="Times New Roman" pitchFamily="18" charset="0"/>
              </a:rPr>
              <a:t>   Departments or Central Banks subject to the following:-</a:t>
            </a:r>
          </a:p>
          <a:p>
            <a:pPr marL="593725" indent="-593725" defTabSz="1101725">
              <a:spcBef>
                <a:spcPct val="20000"/>
              </a:spcBef>
            </a:pPr>
            <a:r>
              <a:rPr lang="en-US" b="0">
                <a:solidFill>
                  <a:srgbClr val="006699"/>
                </a:solidFill>
                <a:latin typeface="Arial" pitchFamily="34" charset="0"/>
                <a:cs typeface="Times New Roman" pitchFamily="18" charset="0"/>
              </a:rPr>
              <a:t>   i.  The Government accepts responsibility for funding of the entities</a:t>
            </a:r>
          </a:p>
          <a:p>
            <a:pPr marL="593725" indent="-593725" defTabSz="1101725">
              <a:spcBef>
                <a:spcPct val="20000"/>
              </a:spcBef>
            </a:pPr>
            <a:r>
              <a:rPr lang="en-US" b="0">
                <a:solidFill>
                  <a:srgbClr val="006699"/>
                </a:solidFill>
                <a:latin typeface="Arial" pitchFamily="34" charset="0"/>
                <a:cs typeface="Times New Roman" pitchFamily="18" charset="0"/>
              </a:rPr>
              <a:t>   ii.  Day-to-day management is in the hands of Government officials</a:t>
            </a:r>
          </a:p>
          <a:p>
            <a:pPr marL="593725" indent="-593725" defTabSz="1101725">
              <a:spcBef>
                <a:spcPct val="20000"/>
              </a:spcBef>
            </a:pPr>
            <a:r>
              <a:rPr lang="en-US" b="0">
                <a:solidFill>
                  <a:srgbClr val="006699"/>
                </a:solidFill>
                <a:latin typeface="Arial" pitchFamily="34" charset="0"/>
                <a:cs typeface="Times New Roman" pitchFamily="18" charset="0"/>
              </a:rPr>
              <a:t>   iii. For entities which are guaranteed, the instrument must be irrevocable and unconditional i.e. verbal or implied support is not acceptable</a:t>
            </a:r>
          </a:p>
          <a:p>
            <a:pPr marL="593725" indent="-593725" defTabSz="1101725">
              <a:spcBef>
                <a:spcPct val="20000"/>
              </a:spcBef>
            </a:pPr>
            <a:endParaRPr lang="en-US" b="0" i="1">
              <a:solidFill>
                <a:srgbClr val="006699"/>
              </a:solidFill>
              <a:latin typeface="Arial" pitchFamily="34" charset="0"/>
              <a:cs typeface="Times New Roman" pitchFamily="18" charset="0"/>
            </a:endParaRPr>
          </a:p>
          <a:p>
            <a:pPr marL="593725" indent="-593725" defTabSz="1101725">
              <a:spcBef>
                <a:spcPct val="20000"/>
              </a:spcBef>
            </a:pPr>
            <a:r>
              <a:rPr lang="en-US" sz="1700" b="0" i="1">
                <a:solidFill>
                  <a:srgbClr val="006699"/>
                </a:solidFill>
                <a:latin typeface="Arial" pitchFamily="34" charset="0"/>
                <a:cs typeface="Times New Roman" pitchFamily="18" charset="0"/>
              </a:rPr>
              <a:t>Where entities are run by professional management teams and can raise funds independent of the government, these should be classified as stand alone entities</a:t>
            </a:r>
          </a:p>
        </p:txBody>
      </p:sp>
      <p:sp>
        <p:nvSpPr>
          <p:cNvPr id="43013" name="Rectangle 6"/>
          <p:cNvSpPr>
            <a:spLocks noGrp="1" noChangeArrowheads="1"/>
          </p:cNvSpPr>
          <p:nvPr>
            <p:ph type="body" idx="1"/>
          </p:nvPr>
        </p:nvSpPr>
        <p:spPr>
          <a:xfrm>
            <a:off x="647700" y="1263650"/>
            <a:ext cx="9974263" cy="657225"/>
          </a:xfrm>
          <a:solidFill>
            <a:srgbClr val="FFFF00"/>
          </a:solidFill>
        </p:spPr>
        <p:txBody>
          <a:bodyPr lIns="0" tIns="0" rIns="0" bIns="0"/>
          <a:lstStyle/>
          <a:p>
            <a:pPr marL="674688" lvl="1" indent="-147638" eaLnBrk="1" hangingPunct="1">
              <a:buFont typeface="Symbol" pitchFamily="18" charset="2"/>
              <a:buNone/>
            </a:pPr>
            <a:r>
              <a:rPr lang="en-US" b="1" smtClean="0"/>
              <a:t>Government Group-Aggregation Rules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148C0D17-FDE7-4AFC-9765-8D82B43C5831}" type="slidenum">
              <a:rPr lang="en-US" sz="1700" b="0">
                <a:solidFill>
                  <a:srgbClr val="8CB6D2"/>
                </a:solidFill>
                <a:latin typeface="+mn-lt"/>
              </a:rPr>
              <a:pPr algn="r" defTabSz="1101725">
                <a:defRPr/>
              </a:pPr>
              <a:t>41</a:t>
            </a:fld>
            <a:endParaRPr lang="en-US" sz="1700" b="0">
              <a:solidFill>
                <a:srgbClr val="8CB6D2"/>
              </a:solidFill>
              <a:latin typeface="+mn-lt"/>
            </a:endParaRPr>
          </a:p>
        </p:txBody>
      </p:sp>
      <p:sp>
        <p:nvSpPr>
          <p:cNvPr id="44035" name="Rectangle 5"/>
          <p:cNvSpPr>
            <a:spLocks noChangeArrowheads="1"/>
          </p:cNvSpPr>
          <p:nvPr/>
        </p:nvSpPr>
        <p:spPr bwMode="auto">
          <a:xfrm>
            <a:off x="822325" y="2817813"/>
            <a:ext cx="8550275" cy="21605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lstStyle/>
          <a:p>
            <a:pPr marL="393700" indent="-393700" defTabSz="1101725">
              <a:spcBef>
                <a:spcPct val="20000"/>
              </a:spcBef>
              <a:buClr>
                <a:srgbClr val="309915"/>
              </a:buClr>
              <a:buSzPct val="80000"/>
              <a:buFont typeface="Wingdings" pitchFamily="2" charset="2"/>
              <a:buNone/>
            </a:pPr>
            <a:endParaRPr lang="en-US" sz="3000" b="0">
              <a:solidFill>
                <a:srgbClr val="00468C"/>
              </a:solidFill>
              <a:latin typeface="Helvetica" pitchFamily="34" charset="0"/>
              <a:cs typeface="Arial" pitchFamily="34" charset="0"/>
            </a:endParaRPr>
          </a:p>
          <a:p>
            <a:pPr marL="393700" indent="-393700" algn="ctr" defTabSz="1101725">
              <a:spcBef>
                <a:spcPct val="20000"/>
              </a:spcBef>
              <a:buClr>
                <a:srgbClr val="309915"/>
              </a:buClr>
              <a:buSzPct val="80000"/>
              <a:buFont typeface="Wingdings" pitchFamily="2" charset="2"/>
              <a:buNone/>
            </a:pPr>
            <a:r>
              <a:rPr lang="en-US" sz="6400" b="0">
                <a:solidFill>
                  <a:srgbClr val="00468C"/>
                </a:solidFill>
                <a:latin typeface="Helvetica" pitchFamily="34" charset="0"/>
                <a:cs typeface="Arial" pitchFamily="34" charset="0"/>
              </a:rPr>
              <a:t>Credit Process</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1FD31B45-A8C7-4AB0-BD19-1E7CD80153D2}" type="slidenum">
              <a:rPr lang="en-US" sz="1700" b="0">
                <a:solidFill>
                  <a:srgbClr val="8CB6D2"/>
                </a:solidFill>
                <a:latin typeface="+mn-lt"/>
              </a:rPr>
              <a:pPr algn="r" defTabSz="1101725">
                <a:defRPr/>
              </a:pPr>
              <a:t>42</a:t>
            </a:fld>
            <a:endParaRPr lang="en-US" sz="1700" b="0">
              <a:solidFill>
                <a:srgbClr val="8CB6D2"/>
              </a:solidFill>
              <a:latin typeface="+mn-lt"/>
            </a:endParaRPr>
          </a:p>
        </p:txBody>
      </p:sp>
      <p:sp>
        <p:nvSpPr>
          <p:cNvPr id="45059" name="Rectangle 2"/>
          <p:cNvSpPr>
            <a:spLocks noGrp="1" noChangeArrowheads="1"/>
          </p:cNvSpPr>
          <p:nvPr>
            <p:ph type="title"/>
          </p:nvPr>
        </p:nvSpPr>
        <p:spPr/>
        <p:txBody>
          <a:bodyPr/>
          <a:lstStyle/>
          <a:p>
            <a:pPr eaLnBrk="1" hangingPunct="1"/>
            <a:r>
              <a:rPr lang="en-US" smtClean="0">
                <a:solidFill>
                  <a:schemeClr val="bg1"/>
                </a:solidFill>
              </a:rPr>
              <a:t>Credit Monitoring &amp; Control</a:t>
            </a:r>
          </a:p>
        </p:txBody>
      </p:sp>
      <p:sp>
        <p:nvSpPr>
          <p:cNvPr id="89093" name="Rectangle 5"/>
          <p:cNvSpPr>
            <a:spLocks noChangeArrowheads="1"/>
          </p:cNvSpPr>
          <p:nvPr/>
        </p:nvSpPr>
        <p:spPr bwMode="auto">
          <a:xfrm>
            <a:off x="2460625" y="314325"/>
            <a:ext cx="9632950" cy="692150"/>
          </a:xfrm>
          <a:prstGeom prst="rect">
            <a:avLst/>
          </a:prstGeom>
          <a:noFill/>
          <a:ln w="9525">
            <a:noFill/>
            <a:miter lim="800000"/>
            <a:headEnd/>
            <a:tailEnd/>
          </a:ln>
        </p:spPr>
        <p:txBody>
          <a:bodyPr lIns="109708" tIns="54854" rIns="109708" bIns="54854"/>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
        <p:nvSpPr>
          <p:cNvPr id="89094" name="Rectangle 6"/>
          <p:cNvSpPr>
            <a:spLocks noChangeArrowheads="1"/>
          </p:cNvSpPr>
          <p:nvPr/>
        </p:nvSpPr>
        <p:spPr bwMode="auto">
          <a:xfrm>
            <a:off x="2378075" y="314325"/>
            <a:ext cx="10148888" cy="914400"/>
          </a:xfrm>
          <a:prstGeom prst="rect">
            <a:avLst/>
          </a:prstGeom>
          <a:noFill/>
          <a:ln w="9525">
            <a:noFill/>
            <a:miter lim="800000"/>
            <a:headEnd/>
            <a:tailEnd/>
          </a:ln>
        </p:spPr>
        <p:txBody>
          <a:bodyPr lIns="109708" tIns="54854" rIns="109708" bIns="54854"/>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
        <p:nvSpPr>
          <p:cNvPr id="45062" name="Rectangle 7"/>
          <p:cNvSpPr>
            <a:spLocks noGrp="1" noChangeArrowheads="1"/>
          </p:cNvSpPr>
          <p:nvPr>
            <p:ph type="body" idx="1"/>
          </p:nvPr>
        </p:nvSpPr>
        <p:spPr/>
        <p:txBody>
          <a:bodyPr lIns="109708" tIns="54854" rIns="109708" bIns="54854"/>
          <a:lstStyle/>
          <a:p>
            <a:pPr eaLnBrk="1" hangingPunct="1"/>
            <a:r>
              <a:rPr lang="en-US" smtClean="0"/>
              <a:t>Credit Authorities</a:t>
            </a:r>
          </a:p>
          <a:p>
            <a:pPr eaLnBrk="1" hangingPunct="1"/>
            <a:r>
              <a:rPr lang="en-US" smtClean="0"/>
              <a:t>Early Alert Report (EAR)</a:t>
            </a:r>
          </a:p>
          <a:p>
            <a:pPr eaLnBrk="1" hangingPunct="1"/>
            <a:r>
              <a:rPr lang="en-US" smtClean="0"/>
              <a:t>Accounts subject to Additional Review (ASTAR)</a:t>
            </a:r>
          </a:p>
          <a:p>
            <a:pPr eaLnBrk="1" hangingPunct="1"/>
            <a:r>
              <a:rPr lang="en-US" smtClean="0"/>
              <a:t>Local Portfolio Management Committee (LPMC)</a:t>
            </a:r>
          </a:p>
          <a:p>
            <a:pPr eaLnBrk="1" hangingPunct="1"/>
            <a:r>
              <a:rPr lang="en-US" smtClean="0"/>
              <a:t>Annual Review	- Loan Application</a:t>
            </a:r>
          </a:p>
          <a:p>
            <a:pPr eaLnBrk="1" hangingPunct="1">
              <a:buFont typeface="Wingdings" pitchFamily="2" charset="2"/>
              <a:buNone/>
            </a:pPr>
            <a:r>
              <a:rPr lang="en-US" smtClean="0"/>
              <a:t>				- Country Underwriting Standards</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4D06DF00-1B16-4706-8CF7-F3D3C72B235F}" type="slidenum">
              <a:rPr lang="en-US" sz="1700" b="0">
                <a:solidFill>
                  <a:srgbClr val="8CB6D2"/>
                </a:solidFill>
                <a:latin typeface="+mn-lt"/>
              </a:rPr>
              <a:pPr algn="r" defTabSz="1101725">
                <a:defRPr/>
              </a:pPr>
              <a:t>43</a:t>
            </a:fld>
            <a:endParaRPr lang="en-US" sz="1700" b="0">
              <a:solidFill>
                <a:srgbClr val="8CB6D2"/>
              </a:solidFill>
              <a:latin typeface="+mn-lt"/>
            </a:endParaRPr>
          </a:p>
        </p:txBody>
      </p:sp>
      <p:sp>
        <p:nvSpPr>
          <p:cNvPr id="46083" name="Rectangle 2"/>
          <p:cNvSpPr>
            <a:spLocks noGrp="1" noChangeArrowheads="1"/>
          </p:cNvSpPr>
          <p:nvPr>
            <p:ph type="title"/>
          </p:nvPr>
        </p:nvSpPr>
        <p:spPr>
          <a:xfrm>
            <a:off x="46038" y="136525"/>
            <a:ext cx="8496300" cy="641350"/>
          </a:xfrm>
        </p:spPr>
        <p:txBody>
          <a:bodyPr/>
          <a:lstStyle/>
          <a:p>
            <a:pPr eaLnBrk="1" hangingPunct="1"/>
            <a:r>
              <a:rPr lang="en-US" smtClean="0">
                <a:solidFill>
                  <a:schemeClr val="bg1"/>
                </a:solidFill>
              </a:rPr>
              <a:t>Credit Authorities</a:t>
            </a:r>
          </a:p>
        </p:txBody>
      </p:sp>
      <p:sp>
        <p:nvSpPr>
          <p:cNvPr id="46084" name="Rectangle 7"/>
          <p:cNvSpPr>
            <a:spLocks noGrp="1" noChangeArrowheads="1"/>
          </p:cNvSpPr>
          <p:nvPr>
            <p:ph type="body" idx="1"/>
          </p:nvPr>
        </p:nvSpPr>
        <p:spPr>
          <a:xfrm>
            <a:off x="563563" y="1782763"/>
            <a:ext cx="9510712" cy="5429250"/>
          </a:xfrm>
        </p:spPr>
        <p:txBody>
          <a:bodyPr lIns="109708" tIns="54854" rIns="109708" bIns="54854"/>
          <a:lstStyle/>
          <a:p>
            <a:pPr eaLnBrk="1" hangingPunct="1"/>
            <a:r>
              <a:rPr lang="en-US" smtClean="0"/>
              <a:t>Maximum amount of credit an individual can approve for one borrower group</a:t>
            </a:r>
          </a:p>
          <a:p>
            <a:pPr eaLnBrk="1" hangingPunct="1"/>
            <a:r>
              <a:rPr lang="en-US" smtClean="0"/>
              <a:t>Set based on </a:t>
            </a:r>
            <a:r>
              <a:rPr lang="en-US" u="sng" smtClean="0"/>
              <a:t>LOSS GIVEN DEFAULT</a:t>
            </a:r>
            <a:r>
              <a:rPr lang="en-US" smtClean="0"/>
              <a:t> but subject to a gross exposure cap</a:t>
            </a:r>
          </a:p>
          <a:p>
            <a:pPr eaLnBrk="1" hangingPunct="1"/>
            <a:r>
              <a:rPr lang="en-US" smtClean="0"/>
              <a:t>Delegated for risk categories</a:t>
            </a:r>
          </a:p>
          <a:p>
            <a:pPr lvl="1" eaLnBrk="1" hangingPunct="1"/>
            <a:r>
              <a:rPr lang="en-US" smtClean="0"/>
              <a:t>New credits</a:t>
            </a:r>
          </a:p>
          <a:p>
            <a:pPr lvl="1" eaLnBrk="1" hangingPunct="1"/>
            <a:r>
              <a:rPr lang="en-US" smtClean="0"/>
              <a:t>Existing credits</a:t>
            </a:r>
          </a:p>
          <a:p>
            <a:pPr lvl="1" eaLnBrk="1" hangingPunct="1"/>
            <a:r>
              <a:rPr lang="en-US" smtClean="0"/>
              <a:t>Temporary excess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31F0C4B9-7102-480E-B7DC-9D88D6DCBD03}" type="slidenum">
              <a:rPr lang="en-US" sz="1700" b="0">
                <a:solidFill>
                  <a:srgbClr val="8CB6D2"/>
                </a:solidFill>
                <a:latin typeface="Arial" pitchFamily="34" charset="0"/>
              </a:rPr>
              <a:pPr algn="r" eaLnBrk="1" hangingPunct="1"/>
              <a:t>44</a:t>
            </a:fld>
            <a:endParaRPr lang="en-US" sz="1700" b="0">
              <a:solidFill>
                <a:srgbClr val="8CB6D2"/>
              </a:solidFill>
              <a:latin typeface="Arial" pitchFamily="34" charset="0"/>
            </a:endParaRPr>
          </a:p>
        </p:txBody>
      </p:sp>
      <p:sp>
        <p:nvSpPr>
          <p:cNvPr id="47107" name="Rectangle 2"/>
          <p:cNvSpPr>
            <a:spLocks noGrp="1" noChangeArrowheads="1"/>
          </p:cNvSpPr>
          <p:nvPr>
            <p:ph type="title"/>
          </p:nvPr>
        </p:nvSpPr>
        <p:spPr>
          <a:xfrm>
            <a:off x="98425" y="107950"/>
            <a:ext cx="8496300" cy="635000"/>
          </a:xfrm>
        </p:spPr>
        <p:txBody>
          <a:bodyPr/>
          <a:lstStyle/>
          <a:p>
            <a:pPr eaLnBrk="1" hangingPunct="1"/>
            <a:r>
              <a:rPr lang="en-US" smtClean="0">
                <a:solidFill>
                  <a:schemeClr val="bg1"/>
                </a:solidFill>
              </a:rPr>
              <a:t> Credit Applications Workflow</a:t>
            </a:r>
          </a:p>
        </p:txBody>
      </p:sp>
      <p:sp>
        <p:nvSpPr>
          <p:cNvPr id="47108" name="Rectangle 2"/>
          <p:cNvSpPr>
            <a:spLocks noChangeArrowheads="1"/>
          </p:cNvSpPr>
          <p:nvPr/>
        </p:nvSpPr>
        <p:spPr bwMode="auto">
          <a:xfrm>
            <a:off x="2179638" y="0"/>
            <a:ext cx="6308725" cy="1296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nchor="ctr"/>
          <a:lstStyle/>
          <a:p>
            <a:pPr defTabSz="1101725">
              <a:tabLst>
                <a:tab pos="1933575" algn="l"/>
              </a:tabLst>
            </a:pPr>
            <a:endParaRPr lang="th-TH" sz="3000" b="0">
              <a:solidFill>
                <a:schemeClr val="tx1"/>
              </a:solidFill>
              <a:latin typeface="Helvetica" pitchFamily="34" charset="0"/>
            </a:endParaRPr>
          </a:p>
        </p:txBody>
      </p:sp>
      <p:sp>
        <p:nvSpPr>
          <p:cNvPr id="47109" name="Rectangle 9"/>
          <p:cNvSpPr>
            <a:spLocks noChangeArrowheads="1"/>
          </p:cNvSpPr>
          <p:nvPr/>
        </p:nvSpPr>
        <p:spPr bwMode="auto">
          <a:xfrm>
            <a:off x="906463" y="4114800"/>
            <a:ext cx="4664075" cy="949325"/>
          </a:xfrm>
          <a:prstGeom prst="rect">
            <a:avLst/>
          </a:prstGeom>
          <a:solidFill>
            <a:srgbClr val="6699FF">
              <a:alpha val="34901"/>
            </a:srgbClr>
          </a:solidFill>
          <a:ln w="9525" algn="ctr">
            <a:solidFill>
              <a:schemeClr val="tx1"/>
            </a:solidFill>
            <a:miter lim="800000"/>
            <a:headEnd/>
            <a:tailEnd/>
          </a:ln>
        </p:spPr>
        <p:txBody>
          <a:bodyPr wrap="none" lIns="109708" tIns="54854" rIns="109708" bIns="54854" anchor="ctr"/>
          <a:lstStyle/>
          <a:p>
            <a:pPr algn="ctr" defTabSz="1101725"/>
            <a:r>
              <a:rPr lang="en-US" sz="2500" b="0">
                <a:solidFill>
                  <a:schemeClr val="tx1"/>
                </a:solidFill>
                <a:latin typeface="Arial" pitchFamily="34" charset="0"/>
              </a:rPr>
              <a:t>MIRM Approver / Credit Approver</a:t>
            </a:r>
          </a:p>
        </p:txBody>
      </p:sp>
      <p:sp>
        <p:nvSpPr>
          <p:cNvPr id="47110" name="Line 8"/>
          <p:cNvSpPr>
            <a:spLocks noChangeShapeType="1"/>
          </p:cNvSpPr>
          <p:nvPr/>
        </p:nvSpPr>
        <p:spPr bwMode="auto">
          <a:xfrm>
            <a:off x="3238500" y="2560638"/>
            <a:ext cx="0" cy="1554162"/>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wrap="none" anchor="ctr"/>
          <a:lstStyle/>
          <a:p>
            <a:endParaRPr lang="th-TH"/>
          </a:p>
        </p:txBody>
      </p:sp>
      <p:sp>
        <p:nvSpPr>
          <p:cNvPr id="47111" name="Rectangle 12"/>
          <p:cNvSpPr>
            <a:spLocks noChangeArrowheads="1"/>
          </p:cNvSpPr>
          <p:nvPr/>
        </p:nvSpPr>
        <p:spPr bwMode="auto">
          <a:xfrm>
            <a:off x="1165225" y="6275388"/>
            <a:ext cx="4062413" cy="862012"/>
          </a:xfrm>
          <a:prstGeom prst="rect">
            <a:avLst/>
          </a:prstGeom>
          <a:solidFill>
            <a:srgbClr val="6699FF">
              <a:alpha val="34901"/>
            </a:srgbClr>
          </a:solidFill>
          <a:ln w="9525" algn="ctr">
            <a:solidFill>
              <a:schemeClr val="tx1"/>
            </a:solidFill>
            <a:miter lim="800000"/>
            <a:headEnd/>
            <a:tailEnd/>
          </a:ln>
        </p:spPr>
        <p:txBody>
          <a:bodyPr wrap="none" lIns="109708" tIns="54854" rIns="109708" bIns="54854" anchor="ctr"/>
          <a:lstStyle/>
          <a:p>
            <a:pPr algn="ctr" defTabSz="1101725"/>
            <a:r>
              <a:rPr lang="en-US" sz="3000" b="0">
                <a:solidFill>
                  <a:schemeClr val="tx1"/>
                </a:solidFill>
                <a:latin typeface="Arial" pitchFamily="34" charset="0"/>
              </a:rPr>
              <a:t>Credit Admin (CRC)</a:t>
            </a:r>
          </a:p>
        </p:txBody>
      </p:sp>
      <p:sp>
        <p:nvSpPr>
          <p:cNvPr id="47112" name="Line 13"/>
          <p:cNvSpPr>
            <a:spLocks noChangeShapeType="1"/>
          </p:cNvSpPr>
          <p:nvPr/>
        </p:nvSpPr>
        <p:spPr bwMode="auto">
          <a:xfrm>
            <a:off x="3238500" y="5064125"/>
            <a:ext cx="0" cy="1211263"/>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wrap="none" anchor="ctr"/>
          <a:lstStyle/>
          <a:p>
            <a:endParaRPr lang="th-TH"/>
          </a:p>
        </p:txBody>
      </p:sp>
      <p:sp>
        <p:nvSpPr>
          <p:cNvPr id="47113" name="Text Box 11"/>
          <p:cNvSpPr txBox="1">
            <a:spLocks noChangeArrowheads="1"/>
          </p:cNvSpPr>
          <p:nvPr/>
        </p:nvSpPr>
        <p:spPr bwMode="auto">
          <a:xfrm>
            <a:off x="5745163" y="1435100"/>
            <a:ext cx="4144962" cy="1450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r>
              <a:rPr lang="en-US" b="0">
                <a:solidFill>
                  <a:schemeClr val="tx1"/>
                </a:solidFill>
                <a:latin typeface="Arial" pitchFamily="34" charset="0"/>
              </a:rPr>
              <a:t>■ Risk Assessment</a:t>
            </a:r>
            <a:r>
              <a:rPr lang="th-TH" b="0">
                <a:solidFill>
                  <a:schemeClr val="tx1"/>
                </a:solidFill>
                <a:latin typeface="Arial" pitchFamily="34" charset="0"/>
              </a:rPr>
              <a:t> </a:t>
            </a:r>
            <a:endParaRPr lang="en-US" b="0">
              <a:solidFill>
                <a:schemeClr val="tx1"/>
              </a:solidFill>
              <a:latin typeface="Arial" pitchFamily="34" charset="0"/>
            </a:endParaRPr>
          </a:p>
          <a:p>
            <a:pPr eaLnBrk="1" hangingPunct="1"/>
            <a:r>
              <a:rPr lang="en-US" b="0">
                <a:solidFill>
                  <a:schemeClr val="tx1"/>
                </a:solidFill>
                <a:latin typeface="Arial" pitchFamily="34" charset="0"/>
              </a:rPr>
              <a:t>■ review account strategy</a:t>
            </a:r>
            <a:r>
              <a:rPr lang="th-TH" b="0">
                <a:solidFill>
                  <a:schemeClr val="tx1"/>
                </a:solidFill>
                <a:latin typeface="Arial" pitchFamily="34" charset="0"/>
              </a:rPr>
              <a:t> </a:t>
            </a:r>
            <a:endParaRPr lang="en-US" b="0">
              <a:solidFill>
                <a:schemeClr val="tx1"/>
              </a:solidFill>
              <a:latin typeface="Arial" pitchFamily="34" charset="0"/>
            </a:endParaRPr>
          </a:p>
          <a:p>
            <a:pPr eaLnBrk="1" hangingPunct="1"/>
            <a:r>
              <a:rPr lang="en-US" b="0">
                <a:solidFill>
                  <a:schemeClr val="tx1"/>
                </a:solidFill>
                <a:latin typeface="Arial" pitchFamily="34" charset="0"/>
              </a:rPr>
              <a:t>■</a:t>
            </a:r>
            <a:r>
              <a:rPr lang="th-TH" b="0">
                <a:solidFill>
                  <a:schemeClr val="tx1"/>
                </a:solidFill>
                <a:latin typeface="Arial" pitchFamily="34" charset="0"/>
              </a:rPr>
              <a:t> </a:t>
            </a:r>
            <a:r>
              <a:rPr lang="en-US" b="0">
                <a:solidFill>
                  <a:schemeClr val="tx1"/>
                </a:solidFill>
                <a:latin typeface="Arial" pitchFamily="34" charset="0"/>
              </a:rPr>
              <a:t>submit LA/Score Sheet/Account Plan to MIRM</a:t>
            </a:r>
          </a:p>
        </p:txBody>
      </p:sp>
      <p:sp>
        <p:nvSpPr>
          <p:cNvPr id="47114" name="Text Box 15"/>
          <p:cNvSpPr txBox="1">
            <a:spLocks noChangeArrowheads="1"/>
          </p:cNvSpPr>
          <p:nvPr/>
        </p:nvSpPr>
        <p:spPr bwMode="auto">
          <a:xfrm>
            <a:off x="3365500" y="5378450"/>
            <a:ext cx="1835150" cy="447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b="0">
                <a:solidFill>
                  <a:schemeClr val="tx1"/>
                </a:solidFill>
                <a:latin typeface="Arial" pitchFamily="34" charset="0"/>
              </a:rPr>
              <a:t>Approved LA</a:t>
            </a:r>
          </a:p>
        </p:txBody>
      </p:sp>
      <p:sp>
        <p:nvSpPr>
          <p:cNvPr id="47115" name="Text Box 17"/>
          <p:cNvSpPr txBox="1">
            <a:spLocks noChangeArrowheads="1"/>
          </p:cNvSpPr>
          <p:nvPr/>
        </p:nvSpPr>
        <p:spPr bwMode="auto">
          <a:xfrm>
            <a:off x="5692775" y="6361113"/>
            <a:ext cx="4365625" cy="781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lIns="109708" tIns="54854" rIns="109708" bIns="54854">
            <a:spAutoFit/>
          </a:bodyPr>
          <a:lstStyle>
            <a:lvl1pPr defTabSz="1101725" eaLnBrk="0" hangingPunct="0">
              <a:defRPr sz="2200" b="1">
                <a:solidFill>
                  <a:srgbClr val="309915"/>
                </a:solidFill>
                <a:latin typeface="Helvetica 65 Medium"/>
                <a:cs typeface="Angsana New" pitchFamily="18" charset="-34"/>
              </a:defRPr>
            </a:lvl1pPr>
            <a:lvl2pPr marL="742950" indent="-285750" defTabSz="1101725" eaLnBrk="0" hangingPunct="0">
              <a:defRPr sz="2200" b="1">
                <a:solidFill>
                  <a:srgbClr val="309915"/>
                </a:solidFill>
                <a:latin typeface="Helvetica 65 Medium"/>
                <a:cs typeface="Angsana New" pitchFamily="18" charset="-34"/>
              </a:defRPr>
            </a:lvl2pPr>
            <a:lvl3pPr marL="1143000" indent="-228600" defTabSz="1101725" eaLnBrk="0" hangingPunct="0">
              <a:defRPr sz="2200" b="1">
                <a:solidFill>
                  <a:srgbClr val="309915"/>
                </a:solidFill>
                <a:latin typeface="Helvetica 65 Medium"/>
                <a:cs typeface="Angsana New" pitchFamily="18" charset="-34"/>
              </a:defRPr>
            </a:lvl3pPr>
            <a:lvl4pPr marL="1600200" indent="-228600" defTabSz="1101725" eaLnBrk="0" hangingPunct="0">
              <a:defRPr sz="2200" b="1">
                <a:solidFill>
                  <a:srgbClr val="309915"/>
                </a:solidFill>
                <a:latin typeface="Helvetica 65 Medium"/>
                <a:cs typeface="Angsana New" pitchFamily="18" charset="-34"/>
              </a:defRPr>
            </a:lvl4pPr>
            <a:lvl5pPr marL="2057400" indent="-228600" defTabSz="1101725" eaLnBrk="0" hangingPunct="0">
              <a:defRPr sz="2200" b="1">
                <a:solidFill>
                  <a:srgbClr val="309915"/>
                </a:solidFill>
                <a:latin typeface="Helvetica 65 Medium"/>
                <a:cs typeface="Angsana New" pitchFamily="18" charset="-34"/>
              </a:defRPr>
            </a:lvl5pPr>
            <a:lvl6pPr marL="25146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1017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b="0">
                <a:solidFill>
                  <a:schemeClr val="tx1"/>
                </a:solidFill>
                <a:latin typeface="Arial" pitchFamily="34" charset="0"/>
              </a:rPr>
              <a:t>■ Follow up credit documentation</a:t>
            </a:r>
          </a:p>
          <a:p>
            <a:pPr algn="ctr" eaLnBrk="1" hangingPunct="1"/>
            <a:r>
              <a:rPr lang="en-US" b="0">
                <a:solidFill>
                  <a:schemeClr val="tx1"/>
                </a:solidFill>
                <a:latin typeface="Arial" pitchFamily="34" charset="0"/>
              </a:rPr>
              <a:t>■ Input limit into relevant systems</a:t>
            </a:r>
          </a:p>
        </p:txBody>
      </p:sp>
      <p:sp>
        <p:nvSpPr>
          <p:cNvPr id="47116" name="Rectangle 9"/>
          <p:cNvSpPr>
            <a:spLocks noChangeArrowheads="1"/>
          </p:cNvSpPr>
          <p:nvPr/>
        </p:nvSpPr>
        <p:spPr bwMode="auto">
          <a:xfrm>
            <a:off x="1287463" y="1593850"/>
            <a:ext cx="3886200" cy="949325"/>
          </a:xfrm>
          <a:prstGeom prst="rect">
            <a:avLst/>
          </a:prstGeom>
          <a:solidFill>
            <a:srgbClr val="6699FF">
              <a:alpha val="34901"/>
            </a:srgbClr>
          </a:solidFill>
          <a:ln w="9525" algn="ctr">
            <a:solidFill>
              <a:schemeClr val="tx1"/>
            </a:solidFill>
            <a:miter lim="800000"/>
            <a:headEnd/>
            <a:tailEnd/>
          </a:ln>
        </p:spPr>
        <p:txBody>
          <a:bodyPr wrap="none" lIns="109708" tIns="54854" rIns="109708" bIns="54854" anchor="ctr"/>
          <a:lstStyle/>
          <a:p>
            <a:pPr algn="ctr" defTabSz="1101725"/>
            <a:r>
              <a:rPr lang="en-US" sz="3000" b="0">
                <a:solidFill>
                  <a:schemeClr val="tx1"/>
                </a:solidFill>
                <a:latin typeface="Arial" pitchFamily="34" charset="0"/>
              </a:rPr>
              <a:t>Relationship Manager /</a:t>
            </a:r>
          </a:p>
          <a:p>
            <a:pPr algn="ctr" defTabSz="1101725"/>
            <a:r>
              <a:rPr lang="en-US" sz="3000" b="0">
                <a:solidFill>
                  <a:schemeClr val="tx1"/>
                </a:solidFill>
                <a:latin typeface="Arial" pitchFamily="34" charset="0"/>
              </a:rPr>
              <a:t>Credit Services</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2489FDF3-9AB8-4ED7-9727-E2EAEA77532E}" type="slidenum">
              <a:rPr lang="en-US" sz="1700" b="0">
                <a:solidFill>
                  <a:srgbClr val="8CB6D2"/>
                </a:solidFill>
                <a:latin typeface="+mn-lt"/>
              </a:rPr>
              <a:pPr algn="r" defTabSz="1101725">
                <a:defRPr/>
              </a:pPr>
              <a:t>45</a:t>
            </a:fld>
            <a:endParaRPr lang="en-US" sz="1700" b="0">
              <a:solidFill>
                <a:srgbClr val="8CB6D2"/>
              </a:solidFill>
              <a:latin typeface="+mn-lt"/>
            </a:endParaRPr>
          </a:p>
        </p:txBody>
      </p:sp>
      <p:sp>
        <p:nvSpPr>
          <p:cNvPr id="48131" name="Rectangle 2"/>
          <p:cNvSpPr>
            <a:spLocks noGrp="1" noChangeArrowheads="1"/>
          </p:cNvSpPr>
          <p:nvPr>
            <p:ph type="title"/>
          </p:nvPr>
        </p:nvSpPr>
        <p:spPr>
          <a:xfrm>
            <a:off x="0" y="107950"/>
            <a:ext cx="8504238" cy="635000"/>
          </a:xfrm>
        </p:spPr>
        <p:txBody>
          <a:bodyPr/>
          <a:lstStyle/>
          <a:p>
            <a:pPr eaLnBrk="1" hangingPunct="1"/>
            <a:r>
              <a:rPr lang="en-US" smtClean="0">
                <a:solidFill>
                  <a:schemeClr val="bg1"/>
                </a:solidFill>
              </a:rPr>
              <a:t>Early Alert Report (EAR)</a:t>
            </a:r>
          </a:p>
        </p:txBody>
      </p:sp>
      <p:sp>
        <p:nvSpPr>
          <p:cNvPr id="79877" name="Rectangle 5"/>
          <p:cNvSpPr>
            <a:spLocks noChangeArrowheads="1"/>
          </p:cNvSpPr>
          <p:nvPr/>
        </p:nvSpPr>
        <p:spPr bwMode="auto">
          <a:xfrm>
            <a:off x="2895600" y="228600"/>
            <a:ext cx="5227638" cy="742950"/>
          </a:xfrm>
          <a:prstGeom prst="rect">
            <a:avLst/>
          </a:prstGeom>
          <a:noFill/>
          <a:ln w="9525">
            <a:noFill/>
            <a:miter lim="800000"/>
            <a:headEnd/>
            <a:tailEnd/>
          </a:ln>
        </p:spPr>
        <p:txBody>
          <a:bodyPr lIns="109708" tIns="54854" rIns="109708" bIns="54854"/>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
        <p:nvSpPr>
          <p:cNvPr id="48133" name="Rectangle 6"/>
          <p:cNvSpPr>
            <a:spLocks noGrp="1" noChangeArrowheads="1"/>
          </p:cNvSpPr>
          <p:nvPr>
            <p:ph type="body" idx="1"/>
          </p:nvPr>
        </p:nvSpPr>
        <p:spPr>
          <a:xfrm>
            <a:off x="792163" y="1646238"/>
            <a:ext cx="9097962" cy="6051550"/>
          </a:xfrm>
        </p:spPr>
        <p:txBody>
          <a:bodyPr lIns="109708" tIns="54854" rIns="109708" bIns="54854"/>
          <a:lstStyle/>
          <a:p>
            <a:pPr eaLnBrk="1" hangingPunct="1"/>
            <a:r>
              <a:rPr lang="en-US" smtClean="0"/>
              <a:t>An Early Alert Account is one that has risks or potential weaknesses of a material nature requiring monitoring, supervision, or close attention by management. </a:t>
            </a:r>
          </a:p>
          <a:p>
            <a:pPr eaLnBrk="1" hangingPunct="1"/>
            <a:r>
              <a:rPr lang="en-US" smtClean="0"/>
              <a:t>If these weaknesses are left uncorrected, they may result in deterioration of the repayment prospects for the asset or in the Bank’s credit position at some future date </a:t>
            </a:r>
            <a:r>
              <a:rPr lang="en-US" u="sng" smtClean="0"/>
              <a:t>with a likely prospect of being downgraded to CG 12 or worse, within the next twelve months</a:t>
            </a:r>
            <a:r>
              <a:rPr lang="en-US" smtClean="0"/>
              <a:t>.</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EDF72A0A-B685-43B0-8EA7-DFE7413BACC7}" type="slidenum">
              <a:rPr lang="en-US" sz="1700" b="0">
                <a:solidFill>
                  <a:srgbClr val="8CB6D2"/>
                </a:solidFill>
                <a:latin typeface="+mn-lt"/>
              </a:rPr>
              <a:pPr algn="r" defTabSz="1101725">
                <a:defRPr/>
              </a:pPr>
              <a:t>46</a:t>
            </a:fld>
            <a:endParaRPr lang="en-US" sz="1700" b="0">
              <a:solidFill>
                <a:srgbClr val="8CB6D2"/>
              </a:solidFill>
              <a:latin typeface="+mn-lt"/>
            </a:endParaRPr>
          </a:p>
        </p:txBody>
      </p:sp>
      <p:sp>
        <p:nvSpPr>
          <p:cNvPr id="95237" name="Rectangle 5"/>
          <p:cNvSpPr>
            <a:spLocks noChangeArrowheads="1"/>
          </p:cNvSpPr>
          <p:nvPr/>
        </p:nvSpPr>
        <p:spPr bwMode="auto">
          <a:xfrm>
            <a:off x="92075" y="136525"/>
            <a:ext cx="10148888" cy="914400"/>
          </a:xfrm>
          <a:prstGeom prst="rect">
            <a:avLst/>
          </a:prstGeom>
          <a:noFill/>
          <a:ln w="9525">
            <a:noFill/>
            <a:miter lim="800000"/>
            <a:headEnd/>
            <a:tailEnd/>
          </a:ln>
        </p:spPr>
        <p:txBody>
          <a:bodyPr lIns="109708" tIns="54854" rIns="109708" bIns="54854"/>
          <a:lstStyle/>
          <a:p>
            <a:pPr defTabSz="1101725">
              <a:defRPr/>
            </a:pPr>
            <a:r>
              <a:rPr lang="en-US" sz="3000">
                <a:solidFill>
                  <a:schemeClr val="tx1"/>
                </a:solidFill>
                <a:effectLst>
                  <a:outerShdw blurRad="38100" dist="38100" dir="2700000" algn="tl">
                    <a:srgbClr val="C0C0C0"/>
                  </a:outerShdw>
                </a:effectLst>
                <a:latin typeface="Helvetica" pitchFamily="34" charset="0"/>
              </a:rPr>
              <a:t>   </a:t>
            </a:r>
            <a:r>
              <a:rPr lang="en-US" sz="3000">
                <a:solidFill>
                  <a:schemeClr val="bg1"/>
                </a:solidFill>
                <a:latin typeface="Helvetica" pitchFamily="34" charset="0"/>
              </a:rPr>
              <a:t>Symptoms of EAR</a:t>
            </a:r>
            <a:endParaRPr lang="th-TH" sz="3000">
              <a:solidFill>
                <a:schemeClr val="bg1"/>
              </a:solidFill>
              <a:latin typeface="Helvetica" pitchFamily="34" charset="0"/>
            </a:endParaRPr>
          </a:p>
        </p:txBody>
      </p:sp>
      <p:pic>
        <p:nvPicPr>
          <p:cNvPr id="49156" name="Picture 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04800" y="1806575"/>
            <a:ext cx="10194925" cy="51768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AD659F80-FF10-454C-B8E2-05272A142CEA}" type="slidenum">
              <a:rPr lang="en-US" sz="1700" b="0">
                <a:solidFill>
                  <a:srgbClr val="8CB6D2"/>
                </a:solidFill>
                <a:latin typeface="+mn-lt"/>
              </a:rPr>
              <a:pPr algn="r" defTabSz="1101725">
                <a:defRPr/>
              </a:pPr>
              <a:t>47</a:t>
            </a:fld>
            <a:endParaRPr lang="en-US" sz="1700" b="0">
              <a:solidFill>
                <a:srgbClr val="8CB6D2"/>
              </a:solidFill>
              <a:latin typeface="+mn-lt"/>
            </a:endParaRPr>
          </a:p>
        </p:txBody>
      </p:sp>
      <p:sp>
        <p:nvSpPr>
          <p:cNvPr id="80902" name="Rectangle 6"/>
          <p:cNvSpPr>
            <a:spLocks noChangeArrowheads="1"/>
          </p:cNvSpPr>
          <p:nvPr/>
        </p:nvSpPr>
        <p:spPr bwMode="auto">
          <a:xfrm>
            <a:off x="2636838" y="228600"/>
            <a:ext cx="7604125" cy="720725"/>
          </a:xfrm>
          <a:prstGeom prst="rect">
            <a:avLst/>
          </a:prstGeom>
          <a:noFill/>
          <a:ln w="9525">
            <a:noFill/>
            <a:miter lim="800000"/>
            <a:headEnd/>
            <a:tailEnd/>
          </a:ln>
        </p:spPr>
        <p:txBody>
          <a:bodyPr lIns="109708" tIns="54854" rIns="109708" bIns="54854"/>
          <a:lstStyle/>
          <a:p>
            <a:pPr defTabSz="1101725">
              <a:defRPr/>
            </a:pPr>
            <a:endParaRPr lang="th-TH" sz="3000">
              <a:solidFill>
                <a:schemeClr val="tx1"/>
              </a:solidFill>
              <a:effectLst>
                <a:outerShdw blurRad="38100" dist="38100" dir="2700000" algn="tl">
                  <a:srgbClr val="C0C0C0"/>
                </a:outerShdw>
              </a:effectLst>
              <a:latin typeface="Helvetica" pitchFamily="34" charset="0"/>
            </a:endParaRPr>
          </a:p>
        </p:txBody>
      </p:sp>
      <p:sp>
        <p:nvSpPr>
          <p:cNvPr id="50180" name="Rectangle 15"/>
          <p:cNvSpPr>
            <a:spLocks noChangeArrowheads="1"/>
          </p:cNvSpPr>
          <p:nvPr/>
        </p:nvSpPr>
        <p:spPr bwMode="auto">
          <a:xfrm>
            <a:off x="0" y="0"/>
            <a:ext cx="8855075" cy="1006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lstStyle/>
          <a:p>
            <a:pPr defTabSz="1101725"/>
            <a:r>
              <a:rPr lang="en-US" sz="3000">
                <a:solidFill>
                  <a:schemeClr val="bg1"/>
                </a:solidFill>
                <a:latin typeface="Arial" pitchFamily="34" charset="0"/>
              </a:rPr>
              <a:t>Account Subject to Additional Review </a:t>
            </a:r>
          </a:p>
          <a:p>
            <a:pPr defTabSz="1101725"/>
            <a:r>
              <a:rPr lang="en-US" sz="3000">
                <a:solidFill>
                  <a:schemeClr val="bg1"/>
                </a:solidFill>
                <a:latin typeface="Arial" pitchFamily="34" charset="0"/>
              </a:rPr>
              <a:t>(ASTAR)</a:t>
            </a:r>
            <a:endParaRPr lang="th-TH" sz="3000">
              <a:solidFill>
                <a:schemeClr val="bg1"/>
              </a:solidFill>
              <a:latin typeface="Arial" pitchFamily="34" charset="0"/>
            </a:endParaRPr>
          </a:p>
        </p:txBody>
      </p:sp>
      <p:sp>
        <p:nvSpPr>
          <p:cNvPr id="50181" name="Rectangle 16"/>
          <p:cNvSpPr>
            <a:spLocks noGrp="1" noChangeArrowheads="1"/>
          </p:cNvSpPr>
          <p:nvPr>
            <p:ph type="body" idx="1"/>
          </p:nvPr>
        </p:nvSpPr>
        <p:spPr/>
        <p:txBody>
          <a:bodyPr lIns="109708" tIns="54854" rIns="109708" bIns="54854"/>
          <a:lstStyle/>
          <a:p>
            <a:pPr eaLnBrk="1" hangingPunct="1"/>
            <a:r>
              <a:rPr lang="en-US" smtClean="0"/>
              <a:t>Excesses</a:t>
            </a:r>
          </a:p>
          <a:p>
            <a:pPr eaLnBrk="1" hangingPunct="1"/>
            <a:r>
              <a:rPr lang="en-US" smtClean="0"/>
              <a:t>Documents Deficiency</a:t>
            </a:r>
          </a:p>
          <a:p>
            <a:pPr eaLnBrk="1" hangingPunct="1"/>
            <a:r>
              <a:rPr lang="en-US" smtClean="0"/>
              <a:t>Approved Terms</a:t>
            </a:r>
          </a:p>
          <a:p>
            <a:pPr eaLnBrk="1" hangingPunct="1"/>
            <a:r>
              <a:rPr lang="en-US" smtClean="0"/>
              <a:t>Overdue</a:t>
            </a:r>
          </a:p>
          <a:p>
            <a:pPr eaLnBrk="1" hangingPunct="1"/>
            <a:r>
              <a:rPr lang="en-US" smtClean="0"/>
              <a:t>Exit strategy</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31180160-B679-4653-B558-371415D78C77}" type="slidenum">
              <a:rPr lang="en-US" sz="1700" b="0">
                <a:solidFill>
                  <a:srgbClr val="8CB6D2"/>
                </a:solidFill>
                <a:latin typeface="+mn-lt"/>
              </a:rPr>
              <a:pPr algn="r" defTabSz="1101725">
                <a:defRPr/>
              </a:pPr>
              <a:t>48</a:t>
            </a:fld>
            <a:endParaRPr lang="en-US" sz="1700" b="0">
              <a:solidFill>
                <a:srgbClr val="8CB6D2"/>
              </a:solidFill>
              <a:latin typeface="+mn-lt"/>
            </a:endParaRPr>
          </a:p>
        </p:txBody>
      </p:sp>
      <p:sp>
        <p:nvSpPr>
          <p:cNvPr id="51203" name="Rectangle 2"/>
          <p:cNvSpPr>
            <a:spLocks noGrp="1" noChangeArrowheads="1"/>
          </p:cNvSpPr>
          <p:nvPr>
            <p:ph type="title"/>
          </p:nvPr>
        </p:nvSpPr>
        <p:spPr/>
        <p:txBody>
          <a:bodyPr/>
          <a:lstStyle/>
          <a:p>
            <a:pPr eaLnBrk="1" hangingPunct="1"/>
            <a:r>
              <a:rPr lang="en-US" smtClean="0">
                <a:solidFill>
                  <a:schemeClr val="bg1"/>
                </a:solidFill>
              </a:rPr>
              <a:t>Local Portfolio Management Committee</a:t>
            </a:r>
          </a:p>
        </p:txBody>
      </p:sp>
      <p:sp>
        <p:nvSpPr>
          <p:cNvPr id="84997" name="Rectangle 5"/>
          <p:cNvSpPr>
            <a:spLocks noChangeArrowheads="1"/>
          </p:cNvSpPr>
          <p:nvPr/>
        </p:nvSpPr>
        <p:spPr bwMode="auto">
          <a:xfrm>
            <a:off x="2378075" y="228600"/>
            <a:ext cx="7772400" cy="606425"/>
          </a:xfrm>
          <a:prstGeom prst="rect">
            <a:avLst/>
          </a:prstGeom>
          <a:noFill/>
          <a:ln w="9525">
            <a:noFill/>
            <a:miter lim="800000"/>
            <a:headEnd/>
            <a:tailEnd/>
          </a:ln>
        </p:spPr>
        <p:txBody>
          <a:bodyPr lIns="109708" tIns="54854" rIns="109708" bIns="54854"/>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
        <p:nvSpPr>
          <p:cNvPr id="51205" name="Rectangle 6"/>
          <p:cNvSpPr>
            <a:spLocks noGrp="1" noChangeArrowheads="1"/>
          </p:cNvSpPr>
          <p:nvPr>
            <p:ph type="body" idx="1"/>
          </p:nvPr>
        </p:nvSpPr>
        <p:spPr>
          <a:xfrm>
            <a:off x="792163" y="1646238"/>
            <a:ext cx="9617075" cy="6051550"/>
          </a:xfrm>
        </p:spPr>
        <p:txBody>
          <a:bodyPr lIns="109708" tIns="54854" rIns="109708" bIns="54854"/>
          <a:lstStyle/>
          <a:p>
            <a:pPr eaLnBrk="1" hangingPunct="1"/>
            <a:r>
              <a:rPr lang="en-US" smtClean="0"/>
              <a:t>Responsible for the overall direction and management of the local credit portfolio within the policy framework of the Group Credit Policy as well as within the parameters of its own local credit policy (underwriting standards)</a:t>
            </a:r>
          </a:p>
          <a:p>
            <a:pPr eaLnBrk="1" hangingPunct="1"/>
            <a:r>
              <a:rPr lang="en-US" smtClean="0"/>
              <a:t>Activities</a:t>
            </a:r>
          </a:p>
          <a:p>
            <a:pPr lvl="1" eaLnBrk="1" hangingPunct="1"/>
            <a:r>
              <a:rPr lang="en-US" smtClean="0"/>
              <a:t>Business Strategy Review</a:t>
            </a:r>
          </a:p>
          <a:p>
            <a:pPr lvl="1" eaLnBrk="1" hangingPunct="1"/>
            <a:r>
              <a:rPr lang="en-US" smtClean="0"/>
              <a:t>Economic Review</a:t>
            </a:r>
          </a:p>
          <a:p>
            <a:pPr lvl="1" eaLnBrk="1" hangingPunct="1"/>
            <a:r>
              <a:rPr lang="en-US" smtClean="0"/>
              <a:t>Review of Proper Exercise of Credit Authority and Process</a:t>
            </a:r>
          </a:p>
          <a:p>
            <a:pPr lvl="1" eaLnBrk="1" hangingPunct="1"/>
            <a:r>
              <a:rPr lang="en-US" smtClean="0"/>
              <a:t>Credit Policy Review</a:t>
            </a:r>
          </a:p>
          <a:p>
            <a:pPr lvl="1" eaLnBrk="1" hangingPunct="1"/>
            <a:r>
              <a:rPr lang="en-US" smtClean="0"/>
              <a:t>Portfolio Review</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54EC00B0-9DB0-485E-A970-7112F1DCAD94}" type="slidenum">
              <a:rPr lang="en-US" sz="1700" b="0">
                <a:solidFill>
                  <a:srgbClr val="8CB6D2"/>
                </a:solidFill>
                <a:latin typeface="+mn-lt"/>
              </a:rPr>
              <a:pPr algn="r" defTabSz="1101725">
                <a:defRPr/>
              </a:pPr>
              <a:t>49</a:t>
            </a:fld>
            <a:endParaRPr lang="en-US" sz="1700" b="0">
              <a:solidFill>
                <a:srgbClr val="8CB6D2"/>
              </a:solidFill>
              <a:latin typeface="+mn-lt"/>
            </a:endParaRPr>
          </a:p>
        </p:txBody>
      </p:sp>
      <p:sp>
        <p:nvSpPr>
          <p:cNvPr id="52227" name="Rectangle 2"/>
          <p:cNvSpPr>
            <a:spLocks noGrp="1" noChangeArrowheads="1"/>
          </p:cNvSpPr>
          <p:nvPr>
            <p:ph type="title"/>
          </p:nvPr>
        </p:nvSpPr>
        <p:spPr>
          <a:xfrm>
            <a:off x="274638" y="171450"/>
            <a:ext cx="8496300" cy="635000"/>
          </a:xfrm>
        </p:spPr>
        <p:txBody>
          <a:bodyPr/>
          <a:lstStyle/>
          <a:p>
            <a:pPr eaLnBrk="1" hangingPunct="1"/>
            <a:r>
              <a:rPr lang="en-US" smtClean="0"/>
              <a:t>Stress Test</a:t>
            </a:r>
          </a:p>
        </p:txBody>
      </p:sp>
      <p:sp>
        <p:nvSpPr>
          <p:cNvPr id="52228" name="Rectangle 3"/>
          <p:cNvSpPr>
            <a:spLocks noGrp="1" noChangeArrowheads="1"/>
          </p:cNvSpPr>
          <p:nvPr>
            <p:ph type="body" idx="1"/>
          </p:nvPr>
        </p:nvSpPr>
        <p:spPr/>
        <p:txBody>
          <a:bodyPr/>
          <a:lstStyle/>
          <a:p>
            <a:pPr eaLnBrk="1" hangingPunct="1"/>
            <a:r>
              <a:rPr lang="en-US" smtClean="0"/>
              <a:t>Market Volatility</a:t>
            </a:r>
          </a:p>
          <a:p>
            <a:pPr lvl="1" eaLnBrk="1" hangingPunct="1"/>
            <a:r>
              <a:rPr lang="en-US" smtClean="0"/>
              <a:t>Commodity price : -</a:t>
            </a:r>
          </a:p>
          <a:p>
            <a:pPr lvl="2" eaLnBrk="1" hangingPunct="1"/>
            <a:r>
              <a:rPr lang="en-US" smtClean="0"/>
              <a:t>Oil : Auto industry, Auto Leasing Companies, Energy  </a:t>
            </a:r>
          </a:p>
          <a:p>
            <a:pPr lvl="2" eaLnBrk="1" hangingPunct="1"/>
            <a:r>
              <a:rPr lang="en-US" smtClean="0"/>
              <a:t>Copper/Metal : Electrical wire, Construction</a:t>
            </a:r>
          </a:p>
          <a:p>
            <a:pPr lvl="1" eaLnBrk="1" hangingPunct="1"/>
            <a:r>
              <a:rPr lang="en-US" smtClean="0"/>
              <a:t>FX :-</a:t>
            </a:r>
          </a:p>
          <a:p>
            <a:pPr lvl="2" eaLnBrk="1" hangingPunct="1"/>
            <a:r>
              <a:rPr lang="en-US" smtClean="0"/>
              <a:t>THB strengthening : Exporter</a:t>
            </a:r>
          </a:p>
          <a:p>
            <a:pPr lvl="1" eaLnBrk="1" hangingPunct="1"/>
            <a:r>
              <a:rPr lang="en-US" smtClean="0"/>
              <a:t>Interest Rate :-</a:t>
            </a:r>
          </a:p>
          <a:p>
            <a:pPr lvl="2" eaLnBrk="1" hangingPunct="1"/>
            <a:r>
              <a:rPr lang="en-US" smtClean="0"/>
              <a:t>Mismatch asset &amp; liability re-pricing period.</a:t>
            </a:r>
          </a:p>
          <a:p>
            <a:pPr lvl="1" eaLnBrk="1" hangingPunct="1"/>
            <a:r>
              <a:rPr lang="en-US" smtClean="0"/>
              <a:t>Credit</a:t>
            </a:r>
          </a:p>
          <a:p>
            <a:pPr lvl="2" eaLnBrk="1" hangingPunct="1"/>
            <a:r>
              <a:rPr lang="en-US" smtClean="0"/>
              <a:t>Exposure to subprime, CDO, CDS</a:t>
            </a:r>
          </a:p>
          <a:p>
            <a:pPr eaLnBrk="1" hangingPunct="1"/>
            <a:r>
              <a:rPr lang="en-US" smtClean="0"/>
              <a:t>Expectation of downgrade</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FAA7337D-51E4-43B5-BF46-B42219185BB9}" type="slidenum">
              <a:rPr lang="en-US" sz="1700" b="0">
                <a:solidFill>
                  <a:srgbClr val="8CB6D2"/>
                </a:solidFill>
                <a:latin typeface="+mn-lt"/>
              </a:rPr>
              <a:pPr algn="r" defTabSz="1101725">
                <a:defRPr/>
              </a:pPr>
              <a:t>50</a:t>
            </a:fld>
            <a:endParaRPr lang="en-US" sz="1700" b="0">
              <a:solidFill>
                <a:srgbClr val="8CB6D2"/>
              </a:solidFill>
              <a:latin typeface="+mn-lt"/>
            </a:endParaRPr>
          </a:p>
        </p:txBody>
      </p:sp>
      <p:sp>
        <p:nvSpPr>
          <p:cNvPr id="53251" name="Rectangle 2"/>
          <p:cNvSpPr>
            <a:spLocks noGrp="1" noChangeArrowheads="1"/>
          </p:cNvSpPr>
          <p:nvPr>
            <p:ph type="title"/>
          </p:nvPr>
        </p:nvSpPr>
        <p:spPr>
          <a:xfrm>
            <a:off x="274638" y="171450"/>
            <a:ext cx="8496300" cy="635000"/>
          </a:xfrm>
        </p:spPr>
        <p:txBody>
          <a:bodyPr/>
          <a:lstStyle/>
          <a:p>
            <a:pPr eaLnBrk="1" hangingPunct="1"/>
            <a:r>
              <a:rPr lang="en-US" smtClean="0"/>
              <a:t>Client Suitability</a:t>
            </a:r>
          </a:p>
        </p:txBody>
      </p:sp>
      <p:sp>
        <p:nvSpPr>
          <p:cNvPr id="53252" name="Rectangle 3"/>
          <p:cNvSpPr>
            <a:spLocks noGrp="1" noChangeArrowheads="1"/>
          </p:cNvSpPr>
          <p:nvPr>
            <p:ph type="body" idx="1"/>
          </p:nvPr>
        </p:nvSpPr>
        <p:spPr/>
        <p:txBody>
          <a:bodyPr/>
          <a:lstStyle/>
          <a:p>
            <a:pPr eaLnBrk="1" hangingPunct="1"/>
            <a:r>
              <a:rPr lang="en-US" smtClean="0"/>
              <a:t>Example of Questions for classification :-</a:t>
            </a:r>
          </a:p>
          <a:p>
            <a:pPr lvl="1" eaLnBrk="1" hangingPunct="1"/>
            <a:r>
              <a:rPr lang="en-US" smtClean="0"/>
              <a:t>Detail of Treasury Function / Treasurer / Finance Director, in terms of size, experience, product &amp; market knowledge</a:t>
            </a:r>
          </a:p>
          <a:p>
            <a:pPr lvl="1" eaLnBrk="1" hangingPunct="1"/>
            <a:r>
              <a:rPr lang="en-US" smtClean="0"/>
              <a:t>System used for managing and monitoring risk</a:t>
            </a:r>
          </a:p>
          <a:p>
            <a:pPr lvl="1" eaLnBrk="1" hangingPunct="1"/>
            <a:r>
              <a:rPr lang="en-US" smtClean="0"/>
              <a:t>Normal product that client engage</a:t>
            </a:r>
          </a:p>
          <a:p>
            <a:pPr lvl="1" eaLnBrk="1" hangingPunct="1"/>
            <a:r>
              <a:rPr lang="en-US" smtClean="0"/>
              <a:t>Financial needs and risks normally arise in the course of business</a:t>
            </a:r>
          </a:p>
          <a:p>
            <a:pPr lvl="1" eaLnBrk="1" hangingPunct="1"/>
            <a:r>
              <a:rPr lang="en-US" smtClean="0"/>
              <a:t>Client’s written policy on financial risk management</a:t>
            </a:r>
          </a:p>
          <a:p>
            <a:pPr lvl="1" eaLnBrk="1" hangingPunct="1"/>
            <a:r>
              <a:rPr lang="en-US" smtClean="0"/>
              <a:t>Client’s policy to use GM products to 1) hedge, 2) investment, 3) take positions to enhance returns or reduce cost.</a:t>
            </a:r>
          </a:p>
          <a:p>
            <a:pPr lvl="1" eaLnBrk="1" hangingPunct="1"/>
            <a:r>
              <a:rPr lang="en-US" smtClean="0"/>
              <a:t>Who make decisions on risk management strategy</a:t>
            </a:r>
          </a:p>
          <a:p>
            <a:pPr eaLnBrk="1" hangingPunct="1"/>
            <a:r>
              <a:rPr lang="en-US" smtClean="0"/>
              <a:t>Classify client into category 1,2,3.</a:t>
            </a:r>
          </a:p>
          <a:p>
            <a:pPr lvl="1" eaLnBrk="1" hangingPunct="1"/>
            <a:endParaRPr lang="en-US" smtClean="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30FCF9CB-BD0E-4C17-AF8A-E0D0E974C0C1}" type="slidenum">
              <a:rPr lang="en-US" sz="1700" b="0">
                <a:solidFill>
                  <a:srgbClr val="8CB6D2"/>
                </a:solidFill>
                <a:latin typeface="+mn-lt"/>
              </a:rPr>
              <a:pPr algn="r" defTabSz="1101725">
                <a:defRPr/>
              </a:pPr>
              <a:t>51</a:t>
            </a:fld>
            <a:endParaRPr lang="en-US" sz="1700" b="0">
              <a:solidFill>
                <a:srgbClr val="8CB6D2"/>
              </a:solidFill>
              <a:latin typeface="+mn-lt"/>
            </a:endParaRPr>
          </a:p>
        </p:txBody>
      </p:sp>
      <p:sp>
        <p:nvSpPr>
          <p:cNvPr id="106501" name="Rectangle 5"/>
          <p:cNvSpPr>
            <a:spLocks noChangeArrowheads="1"/>
          </p:cNvSpPr>
          <p:nvPr/>
        </p:nvSpPr>
        <p:spPr bwMode="auto">
          <a:xfrm>
            <a:off x="2201863" y="228600"/>
            <a:ext cx="10150475" cy="914400"/>
          </a:xfrm>
          <a:prstGeom prst="rect">
            <a:avLst/>
          </a:prstGeom>
          <a:noFill/>
          <a:ln w="9525">
            <a:noFill/>
            <a:miter lim="800000"/>
            <a:headEnd/>
            <a:tailEnd/>
          </a:ln>
        </p:spPr>
        <p:txBody>
          <a:bodyPr lIns="109708" tIns="54854" rIns="109708" bIns="54854"/>
          <a:lstStyle/>
          <a:p>
            <a:pPr defTabSz="1101725">
              <a:defRPr/>
            </a:pPr>
            <a:endParaRPr lang="th-TH" sz="3000">
              <a:solidFill>
                <a:schemeClr val="tx1"/>
              </a:solidFill>
              <a:effectLst>
                <a:outerShdw blurRad="38100" dist="38100" dir="2700000" algn="tl">
                  <a:srgbClr val="C0C0C0"/>
                </a:outerShdw>
              </a:effectLst>
              <a:latin typeface="Helvetica" pitchFamily="34" charset="0"/>
            </a:endParaRPr>
          </a:p>
        </p:txBody>
      </p:sp>
      <p:sp>
        <p:nvSpPr>
          <p:cNvPr id="54276" name="Rectangle 41"/>
          <p:cNvSpPr>
            <a:spLocks noGrp="1" noChangeArrowheads="1"/>
          </p:cNvSpPr>
          <p:nvPr>
            <p:ph type="body" idx="1"/>
          </p:nvPr>
        </p:nvSpPr>
        <p:spPr>
          <a:xfrm>
            <a:off x="473075" y="3508375"/>
            <a:ext cx="9509125" cy="1035050"/>
          </a:xfrm>
        </p:spPr>
        <p:txBody>
          <a:bodyPr lIns="109708" tIns="54854" rIns="109708" bIns="54854"/>
          <a:lstStyle/>
          <a:p>
            <a:pPr algn="ctr" eaLnBrk="1" hangingPunct="1">
              <a:buFont typeface="Wingdings" pitchFamily="2" charset="2"/>
              <a:buNone/>
            </a:pPr>
            <a:r>
              <a:rPr lang="en-US" sz="6400" smtClean="0"/>
              <a:t>Products</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DD748111-6F70-487F-ACA6-F6559A15A6B7}" type="slidenum">
              <a:rPr lang="en-US" sz="1700" b="0">
                <a:solidFill>
                  <a:srgbClr val="8CB6D2"/>
                </a:solidFill>
                <a:latin typeface="+mn-lt"/>
              </a:rPr>
              <a:pPr algn="r" defTabSz="1101725">
                <a:defRPr/>
              </a:pPr>
              <a:t>52</a:t>
            </a:fld>
            <a:endParaRPr lang="en-US" sz="1700" b="0">
              <a:solidFill>
                <a:srgbClr val="8CB6D2"/>
              </a:solidFill>
              <a:latin typeface="+mn-lt"/>
            </a:endParaRPr>
          </a:p>
        </p:txBody>
      </p:sp>
      <p:sp>
        <p:nvSpPr>
          <p:cNvPr id="108549" name="Rectangle 5"/>
          <p:cNvSpPr>
            <a:spLocks noChangeArrowheads="1"/>
          </p:cNvSpPr>
          <p:nvPr/>
        </p:nvSpPr>
        <p:spPr bwMode="auto">
          <a:xfrm>
            <a:off x="2201863" y="228600"/>
            <a:ext cx="10150475" cy="914400"/>
          </a:xfrm>
          <a:prstGeom prst="rect">
            <a:avLst/>
          </a:prstGeom>
          <a:noFill/>
          <a:ln w="9525">
            <a:noFill/>
            <a:miter lim="800000"/>
            <a:headEnd/>
            <a:tailEnd/>
          </a:ln>
        </p:spPr>
        <p:txBody>
          <a:bodyPr lIns="109708" tIns="54854" rIns="109708" bIns="54854"/>
          <a:lstStyle/>
          <a:p>
            <a:pPr defTabSz="1101725">
              <a:defRPr/>
            </a:pPr>
            <a:endParaRPr lang="th-TH" sz="3000">
              <a:solidFill>
                <a:schemeClr val="tx1"/>
              </a:solidFill>
              <a:effectLst>
                <a:outerShdw blurRad="38100" dist="38100" dir="2700000" algn="tl">
                  <a:srgbClr val="C0C0C0"/>
                </a:outerShdw>
              </a:effectLst>
              <a:latin typeface="Helvetica" pitchFamily="34" charset="0"/>
            </a:endParaRPr>
          </a:p>
        </p:txBody>
      </p:sp>
      <p:sp>
        <p:nvSpPr>
          <p:cNvPr id="55300" name="Rectangle 8"/>
          <p:cNvSpPr>
            <a:spLocks noChangeArrowheads="1"/>
          </p:cNvSpPr>
          <p:nvPr/>
        </p:nvSpPr>
        <p:spPr bwMode="auto">
          <a:xfrm>
            <a:off x="350838" y="228600"/>
            <a:ext cx="8243887" cy="914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lstStyle/>
          <a:p>
            <a:pPr defTabSz="1101725"/>
            <a:r>
              <a:rPr lang="en-US" sz="3000">
                <a:solidFill>
                  <a:schemeClr val="bg1"/>
                </a:solidFill>
                <a:latin typeface="Helvetica" pitchFamily="34" charset="0"/>
              </a:rPr>
              <a:t>CAT I, II, III</a:t>
            </a:r>
            <a:endParaRPr lang="th-TH" sz="3000">
              <a:solidFill>
                <a:schemeClr val="bg1"/>
              </a:solidFill>
              <a:latin typeface="Helvetica" pitchFamily="34" charset="0"/>
            </a:endParaRPr>
          </a:p>
        </p:txBody>
      </p:sp>
      <p:sp>
        <p:nvSpPr>
          <p:cNvPr id="55301" name="Rectangle 9"/>
          <p:cNvSpPr>
            <a:spLocks noGrp="1" noChangeArrowheads="1"/>
          </p:cNvSpPr>
          <p:nvPr>
            <p:ph type="body" idx="1"/>
          </p:nvPr>
        </p:nvSpPr>
        <p:spPr>
          <a:xfrm>
            <a:off x="388938" y="1177925"/>
            <a:ext cx="9509125" cy="5616575"/>
          </a:xfrm>
        </p:spPr>
        <p:txBody>
          <a:bodyPr lIns="109708" tIns="54854" rIns="109708" bIns="54854"/>
          <a:lstStyle/>
          <a:p>
            <a:pPr eaLnBrk="1" hangingPunct="1">
              <a:buFont typeface="Wingdings" pitchFamily="2" charset="2"/>
              <a:buNone/>
            </a:pPr>
            <a:endParaRPr lang="en-US" b="1" smtClean="0"/>
          </a:p>
          <a:p>
            <a:pPr eaLnBrk="1" hangingPunct="1">
              <a:buFont typeface="Wingdings" pitchFamily="2" charset="2"/>
              <a:buNone/>
            </a:pPr>
            <a:r>
              <a:rPr lang="en-US" b="1" smtClean="0"/>
              <a:t>CAT I</a:t>
            </a:r>
            <a:r>
              <a:rPr lang="en-US" smtClean="0"/>
              <a:t>	: 	</a:t>
            </a:r>
            <a:r>
              <a:rPr lang="en-US" u="sng" smtClean="0"/>
              <a:t>Normal Limits</a:t>
            </a:r>
            <a:r>
              <a:rPr lang="en-US" smtClean="0"/>
              <a:t>, i.e O/D, Interbank, </a:t>
            </a:r>
          </a:p>
          <a:p>
            <a:pPr eaLnBrk="1" hangingPunct="1">
              <a:buFont typeface="Wingdings" pitchFamily="2" charset="2"/>
              <a:buNone/>
            </a:pPr>
            <a:r>
              <a:rPr lang="en-US" smtClean="0"/>
              <a:t>			Trade Finance (LATR, L/C), Guarantee,</a:t>
            </a:r>
          </a:p>
          <a:p>
            <a:pPr eaLnBrk="1" hangingPunct="1">
              <a:buFont typeface="Wingdings" pitchFamily="2" charset="2"/>
              <a:buNone/>
            </a:pPr>
            <a:r>
              <a:rPr lang="en-US" smtClean="0"/>
              <a:t>			Term Loans, Bonds</a:t>
            </a:r>
          </a:p>
          <a:p>
            <a:pPr eaLnBrk="1" hangingPunct="1">
              <a:buFont typeface="Wingdings" pitchFamily="2" charset="2"/>
              <a:buNone/>
            </a:pPr>
            <a:endParaRPr lang="en-US" smtClean="0"/>
          </a:p>
          <a:p>
            <a:pPr eaLnBrk="1" hangingPunct="1">
              <a:buFont typeface="Wingdings" pitchFamily="2" charset="2"/>
              <a:buNone/>
            </a:pPr>
            <a:r>
              <a:rPr lang="en-US" b="1" smtClean="0"/>
              <a:t>CAT II</a:t>
            </a:r>
            <a:r>
              <a:rPr lang="en-US" smtClean="0"/>
              <a:t>	: 	</a:t>
            </a:r>
            <a:r>
              <a:rPr lang="en-US" u="sng" smtClean="0"/>
              <a:t>FX and Derivatives Limits</a:t>
            </a:r>
            <a:r>
              <a:rPr lang="en-US" smtClean="0"/>
              <a:t> calculated on</a:t>
            </a:r>
          </a:p>
          <a:p>
            <a:pPr eaLnBrk="1" hangingPunct="1">
              <a:buFont typeface="Wingdings" pitchFamily="2" charset="2"/>
              <a:buNone/>
            </a:pPr>
            <a:r>
              <a:rPr lang="en-US" smtClean="0"/>
              <a:t>			LER* and/or PFE** basis, incl. repo.</a:t>
            </a:r>
          </a:p>
          <a:p>
            <a:pPr eaLnBrk="1" hangingPunct="1">
              <a:buFont typeface="Wingdings" pitchFamily="2" charset="2"/>
              <a:buNone/>
            </a:pPr>
            <a:r>
              <a:rPr lang="en-US" smtClean="0"/>
              <a:t>			</a:t>
            </a:r>
          </a:p>
          <a:p>
            <a:pPr eaLnBrk="1" hangingPunct="1">
              <a:buFont typeface="Wingdings" pitchFamily="2" charset="2"/>
              <a:buNone/>
            </a:pPr>
            <a:r>
              <a:rPr lang="en-US" b="1" smtClean="0"/>
              <a:t>CAT III</a:t>
            </a:r>
            <a:r>
              <a:rPr lang="en-US" smtClean="0"/>
              <a:t>:	 </a:t>
            </a:r>
            <a:r>
              <a:rPr lang="en-US" u="sng" smtClean="0"/>
              <a:t>Settlement Limits</a:t>
            </a:r>
          </a:p>
          <a:p>
            <a:pPr eaLnBrk="1" hangingPunct="1">
              <a:buFont typeface="Wingdings" pitchFamily="2" charset="2"/>
              <a:buNone/>
            </a:pPr>
            <a:endParaRPr lang="en-US" smtClean="0"/>
          </a:p>
          <a:p>
            <a:pPr eaLnBrk="1" hangingPunct="1">
              <a:buFont typeface="Wingdings" pitchFamily="2" charset="2"/>
              <a:buNone/>
            </a:pPr>
            <a:r>
              <a:rPr lang="en-US" sz="1700" i="1" smtClean="0"/>
              <a:t>*Loan Equivalent Risk</a:t>
            </a:r>
          </a:p>
          <a:p>
            <a:pPr eaLnBrk="1" hangingPunct="1">
              <a:buFont typeface="Wingdings" pitchFamily="2" charset="2"/>
              <a:buNone/>
            </a:pPr>
            <a:r>
              <a:rPr lang="en-US" sz="1700" i="1" smtClean="0"/>
              <a:t>**Potential Future Exposure</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F1892E45-2CF9-4CF1-BE09-76B30CFFB593}" type="slidenum">
              <a:rPr lang="en-US" sz="1700" b="0">
                <a:solidFill>
                  <a:srgbClr val="8CB6D2"/>
                </a:solidFill>
                <a:latin typeface="+mn-lt"/>
              </a:rPr>
              <a:pPr algn="r" defTabSz="1101725">
                <a:defRPr/>
              </a:pPr>
              <a:t>53</a:t>
            </a:fld>
            <a:endParaRPr lang="en-US" sz="1700" b="0">
              <a:solidFill>
                <a:srgbClr val="8CB6D2"/>
              </a:solidFill>
              <a:latin typeface="+mn-lt"/>
            </a:endParaRPr>
          </a:p>
        </p:txBody>
      </p:sp>
      <p:sp>
        <p:nvSpPr>
          <p:cNvPr id="56323" name="Rectangle 2"/>
          <p:cNvSpPr>
            <a:spLocks noGrp="1" noChangeArrowheads="1"/>
          </p:cNvSpPr>
          <p:nvPr>
            <p:ph type="title"/>
          </p:nvPr>
        </p:nvSpPr>
        <p:spPr/>
        <p:txBody>
          <a:bodyPr/>
          <a:lstStyle/>
          <a:p>
            <a:pPr eaLnBrk="1" hangingPunct="1"/>
            <a:r>
              <a:rPr lang="en-US" smtClean="0">
                <a:solidFill>
                  <a:schemeClr val="bg1"/>
                </a:solidFill>
              </a:rPr>
              <a:t>Pre-settlement Methodology</a:t>
            </a:r>
          </a:p>
        </p:txBody>
      </p:sp>
      <p:sp>
        <p:nvSpPr>
          <p:cNvPr id="56324" name="Rectangle 3"/>
          <p:cNvSpPr>
            <a:spLocks noGrp="1" noChangeArrowheads="1"/>
          </p:cNvSpPr>
          <p:nvPr>
            <p:ph type="body" idx="1"/>
          </p:nvPr>
        </p:nvSpPr>
        <p:spPr/>
        <p:txBody>
          <a:bodyPr/>
          <a:lstStyle/>
          <a:p>
            <a:pPr eaLnBrk="1" hangingPunct="1">
              <a:buFont typeface="Wingdings" pitchFamily="2" charset="2"/>
              <a:buNone/>
            </a:pPr>
            <a:r>
              <a:rPr lang="en-US" b="1" smtClean="0"/>
              <a:t>LER	= 	Loan Equivalent Risk</a:t>
            </a:r>
          </a:p>
          <a:p>
            <a:pPr eaLnBrk="1" hangingPunct="1">
              <a:buFont typeface="Wingdings" pitchFamily="2" charset="2"/>
              <a:buNone/>
            </a:pPr>
            <a:endParaRPr lang="en-US" b="1" smtClean="0"/>
          </a:p>
          <a:p>
            <a:pPr eaLnBrk="1" hangingPunct="1"/>
            <a:r>
              <a:rPr lang="en-US" smtClean="0"/>
              <a:t>methodology to calculate </a:t>
            </a:r>
            <a:r>
              <a:rPr lang="en-US" u="sng" smtClean="0"/>
              <a:t>FX spot and forward</a:t>
            </a:r>
            <a:r>
              <a:rPr lang="en-US" smtClean="0"/>
              <a:t> exposure</a:t>
            </a:r>
          </a:p>
          <a:p>
            <a:pPr eaLnBrk="1" hangingPunct="1"/>
            <a:r>
              <a:rPr lang="en-US" smtClean="0"/>
              <a:t>2 constituents : MTM and Add on</a:t>
            </a:r>
          </a:p>
          <a:p>
            <a:pPr eaLnBrk="1" hangingPunct="1"/>
            <a:r>
              <a:rPr lang="en-US" smtClean="0"/>
              <a:t>MTM : generated from P&amp;L process</a:t>
            </a:r>
          </a:p>
          <a:p>
            <a:pPr eaLnBrk="1" hangingPunct="1"/>
            <a:r>
              <a:rPr lang="fr-FR" smtClean="0"/>
              <a:t>Add-on = R X </a:t>
            </a:r>
            <a:r>
              <a:rPr lang="en-US" smtClean="0">
                <a:sym typeface="Symbol" pitchFamily="18" charset="2"/>
              </a:rPr>
              <a:t></a:t>
            </a:r>
            <a:r>
              <a:rPr lang="fr-FR" smtClean="0"/>
              <a:t>(T) X P</a:t>
            </a:r>
          </a:p>
          <a:p>
            <a:pPr eaLnBrk="1" hangingPunct="1">
              <a:buFont typeface="Wingdings" pitchFamily="2" charset="2"/>
              <a:buNone/>
            </a:pPr>
            <a:r>
              <a:rPr lang="en-US" smtClean="0"/>
              <a:t>			</a:t>
            </a:r>
            <a:r>
              <a:rPr lang="en-US" sz="2200" i="1" smtClean="0"/>
              <a:t>where R = Risk Factor (based on ccy pair)</a:t>
            </a:r>
          </a:p>
          <a:p>
            <a:pPr eaLnBrk="1" hangingPunct="1">
              <a:buFont typeface="Wingdings" pitchFamily="2" charset="2"/>
              <a:buNone/>
            </a:pPr>
            <a:r>
              <a:rPr lang="en-US" sz="2200" i="1" smtClean="0"/>
              <a:t>				T = Time (in years)</a:t>
            </a:r>
          </a:p>
          <a:p>
            <a:pPr eaLnBrk="1" hangingPunct="1">
              <a:buFont typeface="Wingdings" pitchFamily="2" charset="2"/>
              <a:buNone/>
            </a:pPr>
            <a:r>
              <a:rPr lang="en-US" sz="2200" i="1" smtClean="0"/>
              <a:t>				P = Principal (USD equivalent)</a:t>
            </a:r>
          </a:p>
        </p:txBody>
      </p:sp>
      <p:sp>
        <p:nvSpPr>
          <p:cNvPr id="145413" name="Rectangle 5"/>
          <p:cNvSpPr>
            <a:spLocks noChangeArrowheads="1"/>
          </p:cNvSpPr>
          <p:nvPr/>
        </p:nvSpPr>
        <p:spPr bwMode="auto">
          <a:xfrm>
            <a:off x="2201863" y="228600"/>
            <a:ext cx="10150475" cy="914400"/>
          </a:xfrm>
          <a:prstGeom prst="rect">
            <a:avLst/>
          </a:prstGeom>
          <a:noFill/>
          <a:ln w="9525">
            <a:noFill/>
            <a:miter lim="800000"/>
            <a:headEnd/>
            <a:tailEnd/>
          </a:ln>
        </p:spPr>
        <p:txBody>
          <a:bodyPr lIns="109708" tIns="54854" rIns="109708" bIns="54854"/>
          <a:lstStyle/>
          <a:p>
            <a:pPr defTabSz="1101725">
              <a:defRPr/>
            </a:pPr>
            <a:endParaRPr lang="th-TH" sz="3000">
              <a:solidFill>
                <a:schemeClr val="tx1"/>
              </a:solidFill>
              <a:effectLst>
                <a:outerShdw blurRad="38100" dist="38100" dir="2700000" algn="tl">
                  <a:srgbClr val="C0C0C0"/>
                </a:outerShdw>
              </a:effectLst>
              <a:latin typeface="Helvetica" pitchFamily="34" charset="0"/>
            </a:endParaRPr>
          </a:p>
        </p:txBody>
      </p:sp>
      <p:sp>
        <p:nvSpPr>
          <p:cNvPr id="145414" name="Rectangle 6"/>
          <p:cNvSpPr>
            <a:spLocks noChangeArrowheads="1"/>
          </p:cNvSpPr>
          <p:nvPr/>
        </p:nvSpPr>
        <p:spPr bwMode="auto">
          <a:xfrm>
            <a:off x="2460625" y="485775"/>
            <a:ext cx="10150475" cy="914400"/>
          </a:xfrm>
          <a:prstGeom prst="rect">
            <a:avLst/>
          </a:prstGeom>
          <a:noFill/>
          <a:ln w="9525">
            <a:noFill/>
            <a:miter lim="800000"/>
            <a:headEnd/>
            <a:tailEnd/>
          </a:ln>
        </p:spPr>
        <p:txBody>
          <a:bodyPr lIns="109708" tIns="54854" rIns="109708" bIns="54854"/>
          <a:lstStyle/>
          <a:p>
            <a:pPr defTabSz="1101725">
              <a:defRPr/>
            </a:pPr>
            <a:endParaRPr lang="th-TH" sz="3000">
              <a:solidFill>
                <a:schemeClr val="tx1"/>
              </a:solidFill>
              <a:effectLst>
                <a:outerShdw blurRad="38100" dist="38100" dir="2700000" algn="tl">
                  <a:srgbClr val="C0C0C0"/>
                </a:outerShdw>
              </a:effectLst>
              <a:latin typeface="Helvetica" pitchFamily="34" charset="0"/>
            </a:endParaRPr>
          </a:p>
        </p:txBody>
      </p:sp>
      <p:sp>
        <p:nvSpPr>
          <p:cNvPr id="145415" name="Rectangle 7"/>
          <p:cNvSpPr>
            <a:spLocks noChangeArrowheads="1"/>
          </p:cNvSpPr>
          <p:nvPr/>
        </p:nvSpPr>
        <p:spPr bwMode="auto">
          <a:xfrm>
            <a:off x="2460625" y="400050"/>
            <a:ext cx="10150475" cy="914400"/>
          </a:xfrm>
          <a:prstGeom prst="rect">
            <a:avLst/>
          </a:prstGeom>
          <a:noFill/>
          <a:ln w="9525">
            <a:noFill/>
            <a:miter lim="800000"/>
            <a:headEnd/>
            <a:tailEnd/>
          </a:ln>
        </p:spPr>
        <p:txBody>
          <a:bodyPr lIns="109708" tIns="54854" rIns="109708" bIns="54854"/>
          <a:lstStyle/>
          <a:p>
            <a:pPr defTabSz="1101725">
              <a:defRPr/>
            </a:pPr>
            <a:endParaRPr lang="th-TH" sz="3000">
              <a:solidFill>
                <a:schemeClr val="tx1"/>
              </a:solidFill>
              <a:effectLst>
                <a:outerShdw blurRad="38100" dist="38100" dir="2700000" algn="tl">
                  <a:srgbClr val="C0C0C0"/>
                </a:outerShdw>
              </a:effectLst>
              <a:latin typeface="Helvetica" pitchFamily="34" charset="0"/>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4B84CF41-2C41-48A7-914F-55FAB30E2FAD}" type="slidenum">
              <a:rPr lang="en-US" sz="1700" b="0">
                <a:solidFill>
                  <a:srgbClr val="8CB6D2"/>
                </a:solidFill>
                <a:latin typeface="+mn-lt"/>
              </a:rPr>
              <a:pPr algn="r" defTabSz="1101725">
                <a:defRPr/>
              </a:pPr>
              <a:t>54</a:t>
            </a:fld>
            <a:endParaRPr lang="en-US" sz="1700" b="0">
              <a:solidFill>
                <a:srgbClr val="8CB6D2"/>
              </a:solidFill>
              <a:latin typeface="+mn-lt"/>
            </a:endParaRPr>
          </a:p>
        </p:txBody>
      </p:sp>
      <p:sp>
        <p:nvSpPr>
          <p:cNvPr id="57347" name="Rectangle 2"/>
          <p:cNvSpPr>
            <a:spLocks noGrp="1" noChangeArrowheads="1"/>
          </p:cNvSpPr>
          <p:nvPr>
            <p:ph type="title"/>
          </p:nvPr>
        </p:nvSpPr>
        <p:spPr/>
        <p:txBody>
          <a:bodyPr/>
          <a:lstStyle/>
          <a:p>
            <a:pPr eaLnBrk="1" hangingPunct="1"/>
            <a:r>
              <a:rPr lang="en-US" smtClean="0">
                <a:solidFill>
                  <a:schemeClr val="bg1"/>
                </a:solidFill>
              </a:rPr>
              <a:t>Pre-settlement Methodology (Cont’d)</a:t>
            </a:r>
          </a:p>
        </p:txBody>
      </p:sp>
      <p:sp>
        <p:nvSpPr>
          <p:cNvPr id="57348" name="Rectangle 6"/>
          <p:cNvSpPr>
            <a:spLocks noGrp="1" noChangeArrowheads="1"/>
          </p:cNvSpPr>
          <p:nvPr>
            <p:ph type="body" idx="1"/>
          </p:nvPr>
        </p:nvSpPr>
        <p:spPr/>
        <p:txBody>
          <a:bodyPr/>
          <a:lstStyle/>
          <a:p>
            <a:pPr eaLnBrk="1" hangingPunct="1">
              <a:buFont typeface="Wingdings" pitchFamily="2" charset="2"/>
              <a:buNone/>
            </a:pPr>
            <a:r>
              <a:rPr lang="en-US" b="1" smtClean="0"/>
              <a:t>PFE	= 	Potential Future Exposure</a:t>
            </a:r>
          </a:p>
          <a:p>
            <a:pPr eaLnBrk="1" hangingPunct="1">
              <a:buFont typeface="Wingdings" pitchFamily="2" charset="2"/>
              <a:buNone/>
            </a:pPr>
            <a:endParaRPr lang="en-US" smtClean="0"/>
          </a:p>
          <a:p>
            <a:pPr eaLnBrk="1" hangingPunct="1"/>
            <a:r>
              <a:rPr lang="en-US" smtClean="0"/>
              <a:t>Based on a portfolio simulation to measure the credit risk on</a:t>
            </a:r>
            <a:r>
              <a:rPr lang="en-US" u="sng" smtClean="0"/>
              <a:t> Derivatives </a:t>
            </a:r>
            <a:r>
              <a:rPr lang="en-US" smtClean="0"/>
              <a:t>and </a:t>
            </a:r>
            <a:r>
              <a:rPr lang="en-US" u="sng" smtClean="0"/>
              <a:t>long dated FX transactions</a:t>
            </a:r>
          </a:p>
          <a:p>
            <a:pPr eaLnBrk="1" hangingPunct="1">
              <a:buFont typeface="Wingdings" pitchFamily="2" charset="2"/>
              <a:buNone/>
            </a:pPr>
            <a:endParaRPr lang="en-US" smtClean="0"/>
          </a:p>
          <a:p>
            <a:pPr eaLnBrk="1" hangingPunct="1">
              <a:buFont typeface="Wingdings" pitchFamily="2" charset="2"/>
              <a:buNone/>
            </a:pPr>
            <a:endParaRPr lang="en-US" smtClean="0"/>
          </a:p>
        </p:txBody>
      </p:sp>
      <p:sp>
        <p:nvSpPr>
          <p:cNvPr id="146439" name="Rectangle 7"/>
          <p:cNvSpPr>
            <a:spLocks noChangeArrowheads="1"/>
          </p:cNvSpPr>
          <p:nvPr/>
        </p:nvSpPr>
        <p:spPr bwMode="auto">
          <a:xfrm>
            <a:off x="2201863" y="400050"/>
            <a:ext cx="10150475" cy="914400"/>
          </a:xfrm>
          <a:prstGeom prst="rect">
            <a:avLst/>
          </a:prstGeom>
          <a:noFill/>
          <a:ln w="9525">
            <a:noFill/>
            <a:miter lim="800000"/>
            <a:headEnd/>
            <a:tailEnd/>
          </a:ln>
        </p:spPr>
        <p:txBody>
          <a:bodyPr lIns="109708" tIns="54854" rIns="109708" bIns="54854"/>
          <a:lstStyle/>
          <a:p>
            <a:pPr defTabSz="1101725">
              <a:defRPr/>
            </a:pPr>
            <a:endParaRPr lang="th-TH" sz="3000">
              <a:solidFill>
                <a:schemeClr val="tx1"/>
              </a:solidFill>
              <a:effectLst>
                <a:outerShdw blurRad="38100" dist="38100" dir="2700000" algn="tl">
                  <a:srgbClr val="C0C0C0"/>
                </a:outerShdw>
              </a:effectLst>
              <a:latin typeface="Helvetica" pitchFamily="34"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16995B0C-8870-4E37-9EC9-4199CC337A2F}" type="slidenum">
              <a:rPr lang="en-US" sz="1700" b="0">
                <a:solidFill>
                  <a:srgbClr val="8CB6D2"/>
                </a:solidFill>
                <a:latin typeface="+mn-lt"/>
              </a:rPr>
              <a:pPr algn="r" defTabSz="1101725">
                <a:defRPr/>
              </a:pPr>
              <a:t>55</a:t>
            </a:fld>
            <a:endParaRPr lang="en-US" sz="1700" b="0">
              <a:solidFill>
                <a:srgbClr val="8CB6D2"/>
              </a:solidFill>
              <a:latin typeface="+mn-lt"/>
            </a:endParaRPr>
          </a:p>
        </p:txBody>
      </p:sp>
      <p:sp>
        <p:nvSpPr>
          <p:cNvPr id="58371" name="Rectangle 2"/>
          <p:cNvSpPr>
            <a:spLocks noGrp="1" noChangeArrowheads="1"/>
          </p:cNvSpPr>
          <p:nvPr>
            <p:ph type="title"/>
          </p:nvPr>
        </p:nvSpPr>
        <p:spPr>
          <a:xfrm>
            <a:off x="274638" y="171450"/>
            <a:ext cx="8496300" cy="635000"/>
          </a:xfrm>
        </p:spPr>
        <p:txBody>
          <a:bodyPr/>
          <a:lstStyle/>
          <a:p>
            <a:pPr eaLnBrk="1" hangingPunct="1"/>
            <a:r>
              <a:rPr lang="en-US" smtClean="0"/>
              <a:t>Client Suitability</a:t>
            </a:r>
          </a:p>
        </p:txBody>
      </p:sp>
      <p:sp>
        <p:nvSpPr>
          <p:cNvPr id="58372" name="Rectangle 3"/>
          <p:cNvSpPr>
            <a:spLocks noGrp="1" noChangeArrowheads="1"/>
          </p:cNvSpPr>
          <p:nvPr>
            <p:ph type="body" idx="1"/>
          </p:nvPr>
        </p:nvSpPr>
        <p:spPr/>
        <p:txBody>
          <a:bodyPr/>
          <a:lstStyle/>
          <a:p>
            <a:pPr eaLnBrk="1" hangingPunct="1"/>
            <a:r>
              <a:rPr lang="en-US" smtClean="0"/>
              <a:t>Example of Questions for classification :-</a:t>
            </a:r>
          </a:p>
          <a:p>
            <a:pPr lvl="1" eaLnBrk="1" hangingPunct="1"/>
            <a:r>
              <a:rPr lang="en-US" smtClean="0"/>
              <a:t>Detail of Treasury Function / Treasurer / Finance Director, in terms of size, experience, product &amp; market knowledge</a:t>
            </a:r>
          </a:p>
          <a:p>
            <a:pPr lvl="1" eaLnBrk="1" hangingPunct="1"/>
            <a:r>
              <a:rPr lang="en-US" smtClean="0"/>
              <a:t>System used for managing and monitoring risk</a:t>
            </a:r>
          </a:p>
          <a:p>
            <a:pPr lvl="1" eaLnBrk="1" hangingPunct="1"/>
            <a:r>
              <a:rPr lang="en-US" smtClean="0"/>
              <a:t>Normal product that client engage</a:t>
            </a:r>
          </a:p>
          <a:p>
            <a:pPr lvl="1" eaLnBrk="1" hangingPunct="1"/>
            <a:r>
              <a:rPr lang="en-US" smtClean="0"/>
              <a:t>Financial needs and risks normally arise in the course of business</a:t>
            </a:r>
          </a:p>
          <a:p>
            <a:pPr lvl="1" eaLnBrk="1" hangingPunct="1"/>
            <a:r>
              <a:rPr lang="en-US" smtClean="0"/>
              <a:t>Client’s written policy on financial risk management</a:t>
            </a:r>
          </a:p>
          <a:p>
            <a:pPr lvl="1" eaLnBrk="1" hangingPunct="1"/>
            <a:r>
              <a:rPr lang="en-US" smtClean="0"/>
              <a:t>Client’s policy to use GM products to 1) hedge, 2) investment, 3) take positions to enhance returns or reduce cost.</a:t>
            </a:r>
          </a:p>
          <a:p>
            <a:pPr lvl="1" eaLnBrk="1" hangingPunct="1"/>
            <a:r>
              <a:rPr lang="en-US" smtClean="0"/>
              <a:t>Who make decisions on risk management strategy</a:t>
            </a:r>
          </a:p>
          <a:p>
            <a:pPr eaLnBrk="1" hangingPunct="1"/>
            <a:r>
              <a:rPr lang="en-US" smtClean="0"/>
              <a:t>Classify client into category 1,2,3.</a:t>
            </a:r>
          </a:p>
          <a:p>
            <a:pPr lvl="1" eaLnBrk="1" hangingPunct="1"/>
            <a:endParaRPr lang="en-US" smtClean="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17C03D93-6D6B-4907-91DD-9789FEA7C732}" type="slidenum">
              <a:rPr lang="en-US" sz="1700" b="0">
                <a:solidFill>
                  <a:srgbClr val="8CB6D2"/>
                </a:solidFill>
                <a:latin typeface="+mn-lt"/>
              </a:rPr>
              <a:pPr algn="r" defTabSz="1101725">
                <a:defRPr/>
              </a:pPr>
              <a:t>56</a:t>
            </a:fld>
            <a:endParaRPr lang="en-US" sz="1700" b="0">
              <a:solidFill>
                <a:srgbClr val="8CB6D2"/>
              </a:solidFill>
              <a:latin typeface="+mn-lt"/>
            </a:endParaRPr>
          </a:p>
        </p:txBody>
      </p:sp>
      <p:sp>
        <p:nvSpPr>
          <p:cNvPr id="59395" name="Rectangle 3"/>
          <p:cNvSpPr>
            <a:spLocks noGrp="1" noChangeArrowheads="1"/>
          </p:cNvSpPr>
          <p:nvPr>
            <p:ph type="body" idx="1"/>
          </p:nvPr>
        </p:nvSpPr>
        <p:spPr/>
        <p:txBody>
          <a:bodyPr/>
          <a:lstStyle/>
          <a:p>
            <a:pPr algn="ctr" eaLnBrk="1" hangingPunct="1">
              <a:buFont typeface="Wingdings" pitchFamily="2" charset="2"/>
              <a:buNone/>
            </a:pPr>
            <a:endParaRPr lang="en-US" sz="6400" smtClean="0"/>
          </a:p>
          <a:p>
            <a:pPr algn="ctr" eaLnBrk="1" hangingPunct="1">
              <a:buFont typeface="Wingdings" pitchFamily="2" charset="2"/>
              <a:buNone/>
            </a:pPr>
            <a:endParaRPr lang="en-US" sz="4700" smtClean="0"/>
          </a:p>
          <a:p>
            <a:pPr algn="ctr" eaLnBrk="1" hangingPunct="1">
              <a:buFont typeface="Wingdings" pitchFamily="2" charset="2"/>
              <a:buNone/>
            </a:pPr>
            <a:r>
              <a:rPr lang="en-US" sz="6400" smtClean="0"/>
              <a:t>Documentation</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EEB73A90-8F1F-4086-A277-6009E7DA5DD6}" type="slidenum">
              <a:rPr lang="en-US" sz="1700" b="0">
                <a:solidFill>
                  <a:srgbClr val="8CB6D2"/>
                </a:solidFill>
                <a:latin typeface="+mn-lt"/>
              </a:rPr>
              <a:pPr algn="r" defTabSz="1101725">
                <a:defRPr/>
              </a:pPr>
              <a:t>57</a:t>
            </a:fld>
            <a:endParaRPr lang="en-US" sz="1700" b="0">
              <a:solidFill>
                <a:srgbClr val="8CB6D2"/>
              </a:solidFill>
              <a:latin typeface="+mn-lt"/>
            </a:endParaRPr>
          </a:p>
        </p:txBody>
      </p:sp>
      <p:sp>
        <p:nvSpPr>
          <p:cNvPr id="60419" name="Rectangle 2"/>
          <p:cNvSpPr>
            <a:spLocks noGrp="1" noChangeArrowheads="1"/>
          </p:cNvSpPr>
          <p:nvPr>
            <p:ph type="title"/>
          </p:nvPr>
        </p:nvSpPr>
        <p:spPr/>
        <p:txBody>
          <a:bodyPr/>
          <a:lstStyle/>
          <a:p>
            <a:pPr eaLnBrk="1" hangingPunct="1"/>
            <a:r>
              <a:rPr lang="en-US" smtClean="0">
                <a:solidFill>
                  <a:schemeClr val="bg1"/>
                </a:solidFill>
              </a:rPr>
              <a:t>Documentation</a:t>
            </a:r>
          </a:p>
        </p:txBody>
      </p:sp>
      <p:sp>
        <p:nvSpPr>
          <p:cNvPr id="60420" name="Rectangle 3"/>
          <p:cNvSpPr>
            <a:spLocks noGrp="1" noChangeArrowheads="1"/>
          </p:cNvSpPr>
          <p:nvPr>
            <p:ph type="body" idx="1"/>
          </p:nvPr>
        </p:nvSpPr>
        <p:spPr/>
        <p:txBody>
          <a:bodyPr/>
          <a:lstStyle/>
          <a:p>
            <a:pPr eaLnBrk="1" hangingPunct="1"/>
            <a:r>
              <a:rPr lang="en-US" smtClean="0"/>
              <a:t>FX terms &amp; conditions</a:t>
            </a:r>
          </a:p>
          <a:p>
            <a:pPr eaLnBrk="1" hangingPunct="1"/>
            <a:r>
              <a:rPr lang="en-US" smtClean="0"/>
              <a:t>GMRA (Repo)</a:t>
            </a:r>
          </a:p>
          <a:p>
            <a:pPr eaLnBrk="1" hangingPunct="1"/>
            <a:endParaRPr lang="en-US" smtClean="0"/>
          </a:p>
          <a:p>
            <a:pPr eaLnBrk="1" hangingPunct="1"/>
            <a:r>
              <a:rPr lang="en-US" b="1" smtClean="0"/>
              <a:t>ISDA</a:t>
            </a:r>
            <a:endParaRPr lang="en-US" smtClean="0"/>
          </a:p>
          <a:p>
            <a:pPr eaLnBrk="1" hangingPunct="1">
              <a:buFont typeface="Wingdings" pitchFamily="2" charset="2"/>
              <a:buNone/>
            </a:pPr>
            <a:r>
              <a:rPr lang="en-US" smtClean="0"/>
              <a:t>	Mitigation</a:t>
            </a:r>
            <a:r>
              <a:rPr lang="en-US" smtClean="0">
                <a:sym typeface="Wingdings" pitchFamily="2" charset="2"/>
              </a:rPr>
              <a:t> </a:t>
            </a:r>
            <a:r>
              <a:rPr lang="en-US" smtClean="0"/>
              <a:t>CSA (Credit Support Annex), and/or</a:t>
            </a:r>
          </a:p>
          <a:p>
            <a:pPr eaLnBrk="1" hangingPunct="1">
              <a:buFont typeface="Wingdings" pitchFamily="2" charset="2"/>
              <a:buNone/>
            </a:pPr>
            <a:r>
              <a:rPr lang="en-US" smtClean="0"/>
              <a:t>			   Break Clause</a:t>
            </a:r>
          </a:p>
          <a:p>
            <a:pPr eaLnBrk="1" hangingPunct="1">
              <a:buFont typeface="Wingdings" pitchFamily="2" charset="2"/>
              <a:buNone/>
            </a:pPr>
            <a:endParaRPr lang="en-US" smtClean="0"/>
          </a:p>
          <a:p>
            <a:pPr eaLnBrk="1" hangingPunct="1"/>
            <a:r>
              <a:rPr lang="en-US" smtClean="0"/>
              <a:t>Confirmation to be signed within 30 days</a:t>
            </a:r>
          </a:p>
          <a:p>
            <a:pPr eaLnBrk="1" hangingPunct="1">
              <a:buFont typeface="Wingdings" pitchFamily="2" charset="2"/>
              <a:buNone/>
            </a:pPr>
            <a:endParaRPr lang="en-US" smtClean="0"/>
          </a:p>
        </p:txBody>
      </p:sp>
      <p:sp>
        <p:nvSpPr>
          <p:cNvPr id="150533" name="Rectangle 5"/>
          <p:cNvSpPr>
            <a:spLocks noChangeArrowheads="1"/>
          </p:cNvSpPr>
          <p:nvPr/>
        </p:nvSpPr>
        <p:spPr bwMode="auto">
          <a:xfrm>
            <a:off x="2201863" y="400050"/>
            <a:ext cx="10150475" cy="914400"/>
          </a:xfrm>
          <a:prstGeom prst="rect">
            <a:avLst/>
          </a:prstGeom>
          <a:noFill/>
          <a:ln w="9525">
            <a:noFill/>
            <a:miter lim="800000"/>
            <a:headEnd/>
            <a:tailEnd/>
          </a:ln>
        </p:spPr>
        <p:txBody>
          <a:bodyPr lIns="109708" tIns="54854" rIns="109708" bIns="54854"/>
          <a:lstStyle/>
          <a:p>
            <a:pPr defTabSz="1101725">
              <a:defRPr/>
            </a:pPr>
            <a:endParaRPr lang="th-TH" sz="3000">
              <a:solidFill>
                <a:schemeClr val="tx1"/>
              </a:solidFill>
              <a:effectLst>
                <a:outerShdw blurRad="38100" dist="38100" dir="2700000" algn="tl">
                  <a:srgbClr val="C0C0C0"/>
                </a:outerShdw>
              </a:effectLst>
              <a:latin typeface="Helvetica" pitchFamily="34" charset="0"/>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5A7AA30F-8B9C-4A7C-AE02-5F0611A5957A}" type="slidenum">
              <a:rPr lang="en-US" sz="1700" b="0">
                <a:solidFill>
                  <a:srgbClr val="8CB6D2"/>
                </a:solidFill>
                <a:latin typeface="+mn-lt"/>
              </a:rPr>
              <a:pPr algn="r" defTabSz="1101725">
                <a:defRPr/>
              </a:pPr>
              <a:t>58</a:t>
            </a:fld>
            <a:endParaRPr lang="en-US" sz="1700" b="0">
              <a:solidFill>
                <a:srgbClr val="8CB6D2"/>
              </a:solidFill>
              <a:latin typeface="+mn-lt"/>
            </a:endParaRPr>
          </a:p>
        </p:txBody>
      </p:sp>
      <p:sp>
        <p:nvSpPr>
          <p:cNvPr id="61443" name="Rectangle 2"/>
          <p:cNvSpPr>
            <a:spLocks noGrp="1" noChangeArrowheads="1"/>
          </p:cNvSpPr>
          <p:nvPr>
            <p:ph type="title"/>
          </p:nvPr>
        </p:nvSpPr>
        <p:spPr>
          <a:xfrm>
            <a:off x="358775" y="171450"/>
            <a:ext cx="8496300" cy="635000"/>
          </a:xfrm>
        </p:spPr>
        <p:txBody>
          <a:bodyPr/>
          <a:lstStyle/>
          <a:p>
            <a:pPr eaLnBrk="1" hangingPunct="1"/>
            <a:r>
              <a:rPr lang="en-US" smtClean="0"/>
              <a:t>CSA</a:t>
            </a:r>
          </a:p>
        </p:txBody>
      </p:sp>
      <p:sp>
        <p:nvSpPr>
          <p:cNvPr id="61444" name="Rectangle 3"/>
          <p:cNvSpPr>
            <a:spLocks noGrp="1" noChangeArrowheads="1"/>
          </p:cNvSpPr>
          <p:nvPr>
            <p:ph type="body" idx="1"/>
          </p:nvPr>
        </p:nvSpPr>
        <p:spPr/>
        <p:txBody>
          <a:bodyPr/>
          <a:lstStyle/>
          <a:p>
            <a:pPr eaLnBrk="1" hangingPunct="1"/>
            <a:r>
              <a:rPr lang="en-US" smtClean="0"/>
              <a:t>Annex to ISDA.</a:t>
            </a:r>
          </a:p>
          <a:p>
            <a:pPr eaLnBrk="1" hangingPunct="1"/>
            <a:endParaRPr lang="en-US" smtClean="0"/>
          </a:p>
          <a:p>
            <a:pPr eaLnBrk="1" hangingPunct="1"/>
            <a:r>
              <a:rPr lang="en-US" smtClean="0"/>
              <a:t>Benefits of collateral</a:t>
            </a:r>
          </a:p>
          <a:p>
            <a:pPr lvl="1" eaLnBrk="1" hangingPunct="1"/>
            <a:r>
              <a:rPr lang="en-US" smtClean="0"/>
              <a:t>Mitigate credit risk</a:t>
            </a:r>
          </a:p>
          <a:p>
            <a:pPr lvl="1" eaLnBrk="1" hangingPunct="1"/>
            <a:r>
              <a:rPr lang="en-US" smtClean="0"/>
              <a:t>More efficient use of credit lines</a:t>
            </a:r>
          </a:p>
          <a:p>
            <a:pPr lvl="1" eaLnBrk="1" hangingPunct="1"/>
            <a:r>
              <a:rPr lang="en-US" smtClean="0"/>
              <a:t>Concerns about the Future</a:t>
            </a:r>
          </a:p>
          <a:p>
            <a:pPr eaLnBrk="1" hangingPunct="1"/>
            <a:endParaRPr lang="en-US" smtClean="0"/>
          </a:p>
          <a:p>
            <a:pPr eaLnBrk="1" hangingPunct="1"/>
            <a:r>
              <a:rPr lang="en-US" smtClean="0"/>
              <a:t>Eligible Collateral</a:t>
            </a:r>
          </a:p>
          <a:p>
            <a:pPr lvl="1" eaLnBrk="1" hangingPunct="1"/>
            <a:r>
              <a:rPr lang="en-US" smtClean="0"/>
              <a:t>Cash (USD, THB) w/ interest (overnight cost of fund rate)</a:t>
            </a:r>
          </a:p>
          <a:p>
            <a:pPr lvl="1" eaLnBrk="1" hangingPunct="1"/>
            <a:r>
              <a:rPr lang="en-US" smtClean="0"/>
              <a:t>US Treasuries, G7 sovereign bonds</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2408B010-CD11-4DAF-9043-8E5D3D898908}" type="slidenum">
              <a:rPr lang="en-US" sz="1700" b="0">
                <a:solidFill>
                  <a:srgbClr val="8CB6D2"/>
                </a:solidFill>
                <a:latin typeface="+mn-lt"/>
              </a:rPr>
              <a:pPr algn="r" defTabSz="1101725">
                <a:defRPr/>
              </a:pPr>
              <a:t>59</a:t>
            </a:fld>
            <a:endParaRPr lang="en-US" sz="1700" b="0">
              <a:solidFill>
                <a:srgbClr val="8CB6D2"/>
              </a:solidFill>
              <a:latin typeface="+mn-lt"/>
            </a:endParaRPr>
          </a:p>
        </p:txBody>
      </p:sp>
      <p:sp>
        <p:nvSpPr>
          <p:cNvPr id="62467" name="Rectangle 2"/>
          <p:cNvSpPr>
            <a:spLocks noGrp="1" noChangeArrowheads="1"/>
          </p:cNvSpPr>
          <p:nvPr>
            <p:ph type="title"/>
          </p:nvPr>
        </p:nvSpPr>
        <p:spPr/>
        <p:txBody>
          <a:bodyPr/>
          <a:lstStyle/>
          <a:p>
            <a:pPr eaLnBrk="1" hangingPunct="1"/>
            <a:r>
              <a:rPr lang="en-US" smtClean="0"/>
              <a:t>Credit Support Amounts</a:t>
            </a:r>
          </a:p>
        </p:txBody>
      </p:sp>
      <p:sp>
        <p:nvSpPr>
          <p:cNvPr id="62468" name="Rectangle 3"/>
          <p:cNvSpPr>
            <a:spLocks noGrp="1" noChangeArrowheads="1"/>
          </p:cNvSpPr>
          <p:nvPr>
            <p:ph type="body" idx="1"/>
          </p:nvPr>
        </p:nvSpPr>
        <p:spPr/>
        <p:txBody>
          <a:bodyPr/>
          <a:lstStyle/>
          <a:p>
            <a:pPr eaLnBrk="1" hangingPunct="1"/>
            <a:r>
              <a:rPr lang="en-US" smtClean="0"/>
              <a:t>Threshold Amount</a:t>
            </a:r>
          </a:p>
          <a:p>
            <a:pPr lvl="1" eaLnBrk="1" hangingPunct="1"/>
            <a:r>
              <a:rPr lang="en-US" smtClean="0"/>
              <a:t>Level of acceptable credit exposure, i.e. USD 1 mio.</a:t>
            </a:r>
          </a:p>
          <a:p>
            <a:pPr lvl="1" eaLnBrk="1" hangingPunct="1"/>
            <a:endParaRPr lang="en-US" smtClean="0"/>
          </a:p>
          <a:p>
            <a:pPr eaLnBrk="1" hangingPunct="1"/>
            <a:r>
              <a:rPr lang="en-US" smtClean="0"/>
              <a:t>Minimum Transfer Amount</a:t>
            </a:r>
          </a:p>
          <a:p>
            <a:pPr lvl="1" eaLnBrk="1" hangingPunct="1"/>
            <a:r>
              <a:rPr lang="en-US" smtClean="0"/>
              <a:t>Amount that must be exceeded before the Transferor is required to transfer Delivery Amount, i.e., USD 500,000</a:t>
            </a:r>
          </a:p>
          <a:p>
            <a:pPr lvl="1" eaLnBrk="1" hangingPunct="1"/>
            <a:r>
              <a:rPr lang="en-US" smtClean="0"/>
              <a:t>Operation</a:t>
            </a:r>
          </a:p>
          <a:p>
            <a:pPr lvl="1" eaLnBrk="1" hangingPunct="1"/>
            <a:endParaRPr lang="en-US" smtClean="0"/>
          </a:p>
          <a:p>
            <a:pPr eaLnBrk="1" hangingPunct="1"/>
            <a:r>
              <a:rPr lang="en-US" smtClean="0"/>
              <a:t>Valuation date</a:t>
            </a:r>
          </a:p>
          <a:p>
            <a:pPr lvl="1" eaLnBrk="1" hangingPunct="1"/>
            <a:r>
              <a:rPr lang="en-US" smtClean="0"/>
              <a:t>Daily, Weekly</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10"/>
          <p:cNvSpPr txBox="1">
            <a:spLocks noGrp="1" noChangeArrowheads="1"/>
          </p:cNvSpPr>
          <p:nvPr>
            <p:custDataLst>
              <p:tags r:id="rId1"/>
            </p:custDataLst>
          </p:nvPr>
        </p:nvSpPr>
        <p:spPr bwMode="auto">
          <a:xfrm>
            <a:off x="8366125" y="7921625"/>
            <a:ext cx="2560638" cy="239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9708" tIns="54854" rIns="109708" bIns="54854"/>
          <a:lstStyle>
            <a:lvl1pPr eaLnBrk="0" hangingPunct="0">
              <a:defRPr sz="2200" b="1">
                <a:solidFill>
                  <a:srgbClr val="309915"/>
                </a:solidFill>
                <a:latin typeface="Helvetica 65 Medium"/>
                <a:cs typeface="Angsana New" pitchFamily="18" charset="-34"/>
              </a:defRPr>
            </a:lvl1pPr>
            <a:lvl2pPr marL="742950" indent="-285750" eaLnBrk="0" hangingPunct="0">
              <a:defRPr sz="2200" b="1">
                <a:solidFill>
                  <a:srgbClr val="309915"/>
                </a:solidFill>
                <a:latin typeface="Helvetica 65 Medium"/>
                <a:cs typeface="Angsana New" pitchFamily="18" charset="-34"/>
              </a:defRPr>
            </a:lvl2pPr>
            <a:lvl3pPr marL="1143000" indent="-228600" eaLnBrk="0" hangingPunct="0">
              <a:defRPr sz="2200" b="1">
                <a:solidFill>
                  <a:srgbClr val="309915"/>
                </a:solidFill>
                <a:latin typeface="Helvetica 65 Medium"/>
                <a:cs typeface="Angsana New" pitchFamily="18" charset="-34"/>
              </a:defRPr>
            </a:lvl3pPr>
            <a:lvl4pPr marL="1600200" indent="-228600" eaLnBrk="0" hangingPunct="0">
              <a:defRPr sz="2200" b="1">
                <a:solidFill>
                  <a:srgbClr val="309915"/>
                </a:solidFill>
                <a:latin typeface="Helvetica 65 Medium"/>
                <a:cs typeface="Angsana New" pitchFamily="18" charset="-34"/>
              </a:defRPr>
            </a:lvl4pPr>
            <a:lvl5pPr marL="2057400" indent="-228600" eaLnBrk="0" hangingPunct="0">
              <a:defRPr sz="2200" b="1">
                <a:solidFill>
                  <a:srgbClr val="309915"/>
                </a:solidFill>
                <a:latin typeface="Helvetica 65 Medium"/>
                <a:cs typeface="Angsana New" pitchFamily="18" charset="-34"/>
              </a:defRPr>
            </a:lvl5pPr>
            <a:lvl6pPr marL="2514600" indent="-228600"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603E0C24-A63C-4366-8133-D761A3CB6FF4}" type="slidenum">
              <a:rPr lang="en-US" sz="1700" b="0">
                <a:solidFill>
                  <a:srgbClr val="8CB6D2"/>
                </a:solidFill>
                <a:latin typeface="Helvetica" pitchFamily="34" charset="0"/>
              </a:rPr>
              <a:pPr algn="r" eaLnBrk="1" hangingPunct="1"/>
              <a:t>60</a:t>
            </a:fld>
            <a:endParaRPr lang="en-US" sz="1700" b="0">
              <a:solidFill>
                <a:srgbClr val="8CB6D2"/>
              </a:solidFill>
              <a:latin typeface="Helvetica" pitchFamily="34" charset="0"/>
            </a:endParaRPr>
          </a:p>
        </p:txBody>
      </p:sp>
      <p:sp>
        <p:nvSpPr>
          <p:cNvPr id="4" name="Rectangle 10"/>
          <p:cNvSpPr txBox="1">
            <a:spLocks noGrp="1" noChangeArrowheads="1"/>
          </p:cNvSpPr>
          <p:nvPr>
            <p:custDataLst>
              <p:tags r:id="rId2"/>
            </p:custDataLst>
          </p:nvPr>
        </p:nvSpPr>
        <p:spPr bwMode="auto">
          <a:xfrm>
            <a:off x="8366125" y="7921625"/>
            <a:ext cx="2560638" cy="239713"/>
          </a:xfrm>
          <a:prstGeom prst="rect">
            <a:avLst/>
          </a:prstGeom>
          <a:noFill/>
          <a:ln>
            <a:miter lim="800000"/>
            <a:headEnd/>
            <a:tailEnd/>
          </a:ln>
        </p:spPr>
        <p:txBody>
          <a:bodyPr lIns="109708" tIns="54854" rIns="109708" bIns="54854"/>
          <a:lstStyle/>
          <a:p>
            <a:pPr algn="r" defTabSz="1101725">
              <a:defRPr/>
            </a:pPr>
            <a:fld id="{F6321AC4-B474-4C10-98E1-C3F8E6074878}" type="slidenum">
              <a:rPr lang="en-US" sz="1700" b="0">
                <a:solidFill>
                  <a:srgbClr val="8CB6D2"/>
                </a:solidFill>
                <a:latin typeface="+mn-lt"/>
              </a:rPr>
              <a:pPr algn="r" defTabSz="1101725">
                <a:defRPr/>
              </a:pPr>
              <a:t>60</a:t>
            </a:fld>
            <a:endParaRPr lang="en-US" sz="1700" b="0">
              <a:solidFill>
                <a:srgbClr val="8CB6D2"/>
              </a:solidFill>
              <a:latin typeface="+mn-lt"/>
            </a:endParaRPr>
          </a:p>
        </p:txBody>
      </p:sp>
      <p:sp>
        <p:nvSpPr>
          <p:cNvPr id="63492" name="Rectangle 2"/>
          <p:cNvSpPr>
            <a:spLocks noGrp="1" noChangeArrowheads="1"/>
          </p:cNvSpPr>
          <p:nvPr>
            <p:ph type="ctrTitle" idx="4294967295"/>
          </p:nvPr>
        </p:nvSpPr>
        <p:spPr>
          <a:xfrm>
            <a:off x="4321175" y="692150"/>
            <a:ext cx="6350000" cy="1622425"/>
          </a:xfrm>
        </p:spPr>
        <p:txBody>
          <a:bodyPr anchor="t"/>
          <a:lstStyle/>
          <a:p>
            <a:pPr algn="r" eaLnBrk="1" hangingPunct="1">
              <a:spcBef>
                <a:spcPct val="20000"/>
              </a:spcBef>
            </a:pPr>
            <a:r>
              <a:rPr lang="en-US" sz="3800" smtClean="0">
                <a:solidFill>
                  <a:schemeClr val="bg1"/>
                </a:solidFill>
                <a:latin typeface="Helvetica" pitchFamily="34" charset="0"/>
              </a:rPr>
              <a:t>Operational Risk Management</a:t>
            </a:r>
          </a:p>
        </p:txBody>
      </p:sp>
      <p:sp>
        <p:nvSpPr>
          <p:cNvPr id="63493" name="Rectangle 4"/>
          <p:cNvSpPr>
            <a:spLocks noChangeArrowheads="1"/>
          </p:cNvSpPr>
          <p:nvPr>
            <p:custDataLst>
              <p:tags r:id="rId3"/>
            </p:custDataLst>
          </p:nvPr>
        </p:nvSpPr>
        <p:spPr bwMode="auto">
          <a:xfrm>
            <a:off x="4495800" y="949325"/>
            <a:ext cx="6180138" cy="982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4702" tIns="52350" rIns="104702" bIns="52350"/>
          <a:lstStyle/>
          <a:p>
            <a:pPr algn="r" defTabSz="1101725">
              <a:spcBef>
                <a:spcPct val="20000"/>
              </a:spcBef>
            </a:pPr>
            <a:endParaRPr lang="th-TH" sz="380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en-US" smtClean="0"/>
              <a:t>Agenda</a:t>
            </a:r>
          </a:p>
        </p:txBody>
      </p:sp>
      <p:sp>
        <p:nvSpPr>
          <p:cNvPr id="550915" name="Rectangle 3"/>
          <p:cNvSpPr>
            <a:spLocks noChangeArrowheads="1"/>
          </p:cNvSpPr>
          <p:nvPr/>
        </p:nvSpPr>
        <p:spPr bwMode="auto">
          <a:xfrm>
            <a:off x="2460625" y="314325"/>
            <a:ext cx="9632950" cy="692150"/>
          </a:xfrm>
          <a:prstGeom prst="rect">
            <a:avLst/>
          </a:prstGeom>
          <a:noFill/>
          <a:ln w="9525">
            <a:noFill/>
            <a:miter lim="800000"/>
            <a:headEnd/>
            <a:tailEnd/>
          </a:ln>
          <a:effectLst/>
        </p:spPr>
        <p:txBody>
          <a:bodyPr lIns="109721" tIns="54860" rIns="109721" bIns="54860"/>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
        <p:nvSpPr>
          <p:cNvPr id="64516" name="Rectangle 4"/>
          <p:cNvSpPr>
            <a:spLocks noGrp="1" noChangeArrowheads="1"/>
          </p:cNvSpPr>
          <p:nvPr>
            <p:ph type="body" idx="1"/>
          </p:nvPr>
        </p:nvSpPr>
        <p:spPr/>
        <p:txBody>
          <a:bodyPr/>
          <a:lstStyle/>
          <a:p>
            <a:r>
              <a:rPr lang="en-US" smtClean="0"/>
              <a:t>Operational Risk Management and Assurance Framework (ORMAF)</a:t>
            </a:r>
          </a:p>
          <a:p>
            <a:r>
              <a:rPr lang="en-US" smtClean="0"/>
              <a:t>Operational Risk Governance Process</a:t>
            </a:r>
          </a:p>
          <a:p>
            <a:r>
              <a:rPr lang="en-US" smtClean="0"/>
              <a:t>Operational Risk Grading Matrix</a:t>
            </a:r>
          </a:p>
          <a:p>
            <a:r>
              <a:rPr lang="en-US" smtClean="0"/>
              <a:t>WB Business Operational Risk Group (BORG)</a:t>
            </a:r>
          </a:p>
        </p:txBody>
      </p:sp>
      <p:sp>
        <p:nvSpPr>
          <p:cNvPr id="550917" name="Rectangle 5"/>
          <p:cNvSpPr>
            <a:spLocks noChangeArrowheads="1"/>
          </p:cNvSpPr>
          <p:nvPr/>
        </p:nvSpPr>
        <p:spPr bwMode="auto">
          <a:xfrm>
            <a:off x="2720975" y="571500"/>
            <a:ext cx="9631363" cy="692150"/>
          </a:xfrm>
          <a:prstGeom prst="rect">
            <a:avLst/>
          </a:prstGeom>
          <a:noFill/>
          <a:ln w="9525">
            <a:noFill/>
            <a:miter lim="800000"/>
            <a:headEnd/>
            <a:tailEnd/>
          </a:ln>
          <a:effectLst/>
        </p:spPr>
        <p:txBody>
          <a:bodyPr lIns="109721" tIns="54860" rIns="109721" bIns="54860"/>
          <a:lstStyle/>
          <a:p>
            <a:pPr defTabSz="1101725">
              <a:defRPr/>
            </a:pPr>
            <a:endParaRPr lang="th-TH" sz="3400">
              <a:solidFill>
                <a:schemeClr val="tx1"/>
              </a:solidFill>
              <a:effectLst>
                <a:outerShdw blurRad="38100" dist="38100" dir="2700000" algn="tl">
                  <a:srgbClr val="C0C0C0"/>
                </a:outerShdw>
              </a:effectLst>
              <a:latin typeface="Helvetica" pitchFamily="34" charset="0"/>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92075" y="50800"/>
            <a:ext cx="7985125" cy="863600"/>
          </a:xfrm>
        </p:spPr>
        <p:txBody>
          <a:bodyPr lIns="104714" tIns="52357" rIns="104714" bIns="52357"/>
          <a:lstStyle/>
          <a:p>
            <a:r>
              <a:rPr lang="en-US" sz="2500" smtClean="0"/>
              <a:t>Operational Risk Management and Assurance Framework (ORMAF)</a:t>
            </a:r>
          </a:p>
        </p:txBody>
      </p:sp>
      <p:pic>
        <p:nvPicPr>
          <p:cNvPr id="65539"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88938" y="1177925"/>
            <a:ext cx="10194925" cy="6600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lIns="104714" tIns="52357" rIns="104714" bIns="52357"/>
          <a:lstStyle/>
          <a:p>
            <a:r>
              <a:rPr lang="en-US" smtClean="0"/>
              <a:t>Operational Risk Governance Process</a:t>
            </a:r>
          </a:p>
        </p:txBody>
      </p:sp>
      <p:pic>
        <p:nvPicPr>
          <p:cNvPr id="66563"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019175"/>
            <a:ext cx="10972800" cy="6983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lIns="104714" tIns="52357" rIns="104714" bIns="52357"/>
          <a:lstStyle/>
          <a:p>
            <a:r>
              <a:rPr lang="en-US" smtClean="0"/>
              <a:t>Operational risk Grading Matrix</a:t>
            </a:r>
          </a:p>
        </p:txBody>
      </p:sp>
      <p:pic>
        <p:nvPicPr>
          <p:cNvPr id="67587"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88925" y="1092200"/>
            <a:ext cx="10471150" cy="681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idx="4294967295"/>
          </p:nvPr>
        </p:nvSpPr>
        <p:spPr/>
        <p:txBody>
          <a:bodyPr lIns="104714" tIns="52357" rIns="104714" bIns="52357"/>
          <a:lstStyle/>
          <a:p>
            <a:r>
              <a:rPr lang="en-US" smtClean="0"/>
              <a:t>Operational risk Grading Matrix</a:t>
            </a:r>
          </a:p>
        </p:txBody>
      </p:sp>
      <p:pic>
        <p:nvPicPr>
          <p:cNvPr id="68611" name="Picture 4"/>
          <p:cNvPicPr>
            <a:picLocks noChangeAspect="1" noChangeArrowheads="1"/>
          </p:cNvPicPr>
          <p:nvPr/>
        </p:nvPicPr>
        <p:blipFill>
          <a:blip r:embed="rId2" cstate="print">
            <a:extLst>
              <a:ext uri="{28A0092B-C50C-407E-A947-70E740481C1C}">
                <a14:useLocalDpi xmlns:a14="http://schemas.microsoft.com/office/drawing/2010/main" xmlns="" val="0"/>
              </a:ext>
            </a:extLst>
          </a:blip>
          <a:srcRect l="6888" t="10312" r="13385" b="6522"/>
          <a:stretch>
            <a:fillRect/>
          </a:stretch>
        </p:blipFill>
        <p:spPr bwMode="auto">
          <a:xfrm>
            <a:off x="14288" y="1071563"/>
            <a:ext cx="10958512" cy="7004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r>
              <a:rPr lang="en-US" smtClean="0">
                <a:solidFill>
                  <a:schemeClr val="bg1"/>
                </a:solidFill>
              </a:rPr>
              <a:t>WB Business Operational Risk Group </a:t>
            </a:r>
          </a:p>
        </p:txBody>
      </p:sp>
      <p:sp>
        <p:nvSpPr>
          <p:cNvPr id="69635" name="Rectangle 3"/>
          <p:cNvSpPr>
            <a:spLocks noGrp="1" noChangeArrowheads="1"/>
          </p:cNvSpPr>
          <p:nvPr>
            <p:ph type="body" idx="1"/>
          </p:nvPr>
        </p:nvSpPr>
        <p:spPr>
          <a:xfrm>
            <a:off x="212725" y="1177925"/>
            <a:ext cx="10547350" cy="6829425"/>
          </a:xfrm>
        </p:spPr>
        <p:txBody>
          <a:bodyPr/>
          <a:lstStyle/>
          <a:p>
            <a:r>
              <a:rPr lang="en-US" sz="2500" smtClean="0"/>
              <a:t>Purpose is to provide the Country Operational Risk Group (CORG) and WB Operational Risk Committee (WBORC) with assurance that operational risk in Wholesale Bank is being managed on an end-to-end basis commensurate with the Group’s appetite for earnings volatility or other potential non-financial impacts</a:t>
            </a:r>
          </a:p>
          <a:p>
            <a:r>
              <a:rPr lang="en-US" sz="2500" smtClean="0"/>
              <a:t>Main Responsibilities:</a:t>
            </a:r>
          </a:p>
          <a:p>
            <a:pPr lvl="1"/>
            <a:r>
              <a:rPr lang="en-US" sz="2200" smtClean="0"/>
              <a:t>To oversee the implementation of and assure the Group’s operational risk management and assurance framework</a:t>
            </a:r>
          </a:p>
          <a:p>
            <a:pPr lvl="1"/>
            <a:r>
              <a:rPr lang="en-US" sz="2200" smtClean="0"/>
              <a:t>To ensure that risk appetite and tolerance for Operational Risk is implemented and embedded in Business Risk process and decision making</a:t>
            </a:r>
          </a:p>
          <a:p>
            <a:pPr lvl="1"/>
            <a:r>
              <a:rPr lang="en-US" sz="2200" smtClean="0"/>
              <a:t>To oversee the identification, assessment, mitigation and monitoring of Wholesale Bank level risks, ensuring that management focus is commensurate with the severity of potential impacts, and escalate to CORG and WBORC</a:t>
            </a:r>
          </a:p>
          <a:p>
            <a:pPr lvl="1"/>
            <a:r>
              <a:rPr lang="en-US" sz="2200" smtClean="0"/>
              <a:t>To provide the CORG with regular assessments of the WB’s operational risk profile</a:t>
            </a:r>
          </a:p>
        </p:txBody>
      </p:sp>
      <p:sp>
        <p:nvSpPr>
          <p:cNvPr id="555012" name="Rectangle 4"/>
          <p:cNvSpPr>
            <a:spLocks noChangeArrowheads="1"/>
          </p:cNvSpPr>
          <p:nvPr/>
        </p:nvSpPr>
        <p:spPr bwMode="auto">
          <a:xfrm>
            <a:off x="2293938" y="228600"/>
            <a:ext cx="10148887" cy="914400"/>
          </a:xfrm>
          <a:prstGeom prst="rect">
            <a:avLst/>
          </a:prstGeom>
          <a:noFill/>
          <a:ln w="9525">
            <a:noFill/>
            <a:miter lim="800000"/>
            <a:headEnd/>
            <a:tailEnd/>
          </a:ln>
          <a:effectLst/>
        </p:spPr>
        <p:txBody>
          <a:bodyPr lIns="109721" tIns="54860" rIns="109721" bIns="54860"/>
          <a:lstStyle/>
          <a:p>
            <a:pPr defTabSz="1101725">
              <a:defRPr/>
            </a:pPr>
            <a:endParaRPr lang="th-TH" sz="3000">
              <a:solidFill>
                <a:schemeClr val="tx1"/>
              </a:solidFill>
              <a:effectLst>
                <a:outerShdw blurRad="38100" dist="38100" dir="2700000" algn="tl">
                  <a:srgbClr val="C0C0C0"/>
                </a:outerShdw>
              </a:effectLst>
              <a:latin typeface="Helvetica" pitchFamily="34" charset="0"/>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r>
              <a:rPr lang="en-US" smtClean="0">
                <a:solidFill>
                  <a:schemeClr val="bg1"/>
                </a:solidFill>
              </a:rPr>
              <a:t>ORMA Framework </a:t>
            </a:r>
          </a:p>
        </p:txBody>
      </p:sp>
      <p:sp>
        <p:nvSpPr>
          <p:cNvPr id="70659" name="Rectangle 3"/>
          <p:cNvSpPr>
            <a:spLocks noGrp="1" noChangeArrowheads="1"/>
          </p:cNvSpPr>
          <p:nvPr>
            <p:ph type="body" idx="1"/>
          </p:nvPr>
        </p:nvSpPr>
        <p:spPr>
          <a:xfrm>
            <a:off x="212725" y="1177925"/>
            <a:ext cx="10547350" cy="6829425"/>
          </a:xfrm>
        </p:spPr>
        <p:txBody>
          <a:bodyPr/>
          <a:lstStyle/>
          <a:p>
            <a:r>
              <a:rPr lang="en-US" sz="2500" smtClean="0"/>
              <a:t>FM front office controls and monitors the following key control standards (KCS) on regular basis (quarterly, semi-annually and annually):</a:t>
            </a:r>
          </a:p>
          <a:p>
            <a:pPr lvl="1"/>
            <a:r>
              <a:rPr lang="en-US" sz="2100" smtClean="0"/>
              <a:t>GKCS (generic or group)</a:t>
            </a:r>
          </a:p>
          <a:p>
            <a:pPr lvl="1"/>
            <a:r>
              <a:rPr lang="en-US" sz="2100" smtClean="0"/>
              <a:t>BKCS (business)</a:t>
            </a:r>
          </a:p>
          <a:p>
            <a:pPr lvl="1"/>
            <a:r>
              <a:rPr lang="en-US" sz="2100" smtClean="0"/>
              <a:t>LKCS (local regulatory)</a:t>
            </a:r>
          </a:p>
          <a:p>
            <a:pPr lvl="1"/>
            <a:endParaRPr lang="en-US" sz="2100" smtClean="0"/>
          </a:p>
          <a:p>
            <a:r>
              <a:rPr lang="en-US" sz="2500" smtClean="0"/>
              <a:t>All Operational Risk issues and Operational Loss issues being captured into the Bank system, Phoenix.</a:t>
            </a:r>
          </a:p>
          <a:p>
            <a:r>
              <a:rPr lang="en-US" sz="2500" smtClean="0"/>
              <a:t>All issues of Operational Risk and Operation Loss being discussed and tracked for the progress in FM BORG meeting on monthly basis.</a:t>
            </a:r>
          </a:p>
          <a:p>
            <a:r>
              <a:rPr lang="en-US" sz="2500" smtClean="0"/>
              <a:t>FM BORG: Chairman (Head of FM), Members (FM Business Unit Heads and Operations, Product Control and Business Finance, and other related parties), Invitees (CORAM, L&amp;C, Market Risk, Technology, HR and CRES), Secretary (BORM)</a:t>
            </a:r>
          </a:p>
        </p:txBody>
      </p:sp>
      <p:sp>
        <p:nvSpPr>
          <p:cNvPr id="557060" name="Rectangle 4"/>
          <p:cNvSpPr>
            <a:spLocks noChangeArrowheads="1"/>
          </p:cNvSpPr>
          <p:nvPr/>
        </p:nvSpPr>
        <p:spPr bwMode="auto">
          <a:xfrm>
            <a:off x="2293938" y="228600"/>
            <a:ext cx="10148887" cy="914400"/>
          </a:xfrm>
          <a:prstGeom prst="rect">
            <a:avLst/>
          </a:prstGeom>
          <a:noFill/>
          <a:ln w="9525">
            <a:noFill/>
            <a:miter lim="800000"/>
            <a:headEnd/>
            <a:tailEnd/>
          </a:ln>
          <a:effectLst/>
        </p:spPr>
        <p:txBody>
          <a:bodyPr lIns="109721" tIns="54860" rIns="109721" bIns="54860"/>
          <a:lstStyle/>
          <a:p>
            <a:pPr defTabSz="1101725">
              <a:defRPr/>
            </a:pPr>
            <a:endParaRPr lang="th-TH" sz="3000">
              <a:solidFill>
                <a:schemeClr val="tx1"/>
              </a:solidFill>
              <a:effectLst>
                <a:outerShdw blurRad="38100" dist="38100" dir="2700000" algn="tl">
                  <a:srgbClr val="C0C0C0"/>
                </a:outerShdw>
              </a:effectLst>
              <a:latin typeface="Helvetica" pitchFamily="34" charset="0"/>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10"/>
          <p:cNvSpPr>
            <a:spLocks noGrp="1" noChangeArrowheads="1"/>
          </p:cNvSpPr>
          <p:nvPr>
            <p:ph type="sldNum" sz="quarter" idx="12"/>
            <p:custDataLst>
              <p:tags r:id="rId1"/>
            </p:custDataLst>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200" b="1">
                <a:solidFill>
                  <a:srgbClr val="309915"/>
                </a:solidFill>
                <a:latin typeface="Helvetica 65 Medium"/>
                <a:cs typeface="Angsana New" pitchFamily="18" charset="-34"/>
              </a:defRPr>
            </a:lvl1pPr>
            <a:lvl2pPr marL="742950" indent="-285750" eaLnBrk="0" hangingPunct="0">
              <a:defRPr sz="2200" b="1">
                <a:solidFill>
                  <a:srgbClr val="309915"/>
                </a:solidFill>
                <a:latin typeface="Helvetica 65 Medium"/>
                <a:cs typeface="Angsana New" pitchFamily="18" charset="-34"/>
              </a:defRPr>
            </a:lvl2pPr>
            <a:lvl3pPr marL="1143000" indent="-228600" eaLnBrk="0" hangingPunct="0">
              <a:defRPr sz="2200" b="1">
                <a:solidFill>
                  <a:srgbClr val="309915"/>
                </a:solidFill>
                <a:latin typeface="Helvetica 65 Medium"/>
                <a:cs typeface="Angsana New" pitchFamily="18" charset="-34"/>
              </a:defRPr>
            </a:lvl3pPr>
            <a:lvl4pPr marL="1600200" indent="-228600" eaLnBrk="0" hangingPunct="0">
              <a:defRPr sz="2200" b="1">
                <a:solidFill>
                  <a:srgbClr val="309915"/>
                </a:solidFill>
                <a:latin typeface="Helvetica 65 Medium"/>
                <a:cs typeface="Angsana New" pitchFamily="18" charset="-34"/>
              </a:defRPr>
            </a:lvl4pPr>
            <a:lvl5pPr marL="2057400" indent="-228600" eaLnBrk="0" hangingPunct="0">
              <a:defRPr sz="2200" b="1">
                <a:solidFill>
                  <a:srgbClr val="309915"/>
                </a:solidFill>
                <a:latin typeface="Helvetica 65 Medium"/>
                <a:cs typeface="Angsana New" pitchFamily="18" charset="-34"/>
              </a:defRPr>
            </a:lvl5pPr>
            <a:lvl6pPr marL="2514600" indent="-228600"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fld id="{CBA3B0CF-2753-4F4F-9E77-1C9F918738F5}" type="slidenum">
              <a:rPr lang="en-US" sz="1700" b="0" smtClean="0">
                <a:solidFill>
                  <a:srgbClr val="8CB6D2"/>
                </a:solidFill>
                <a:latin typeface="Helvetica" pitchFamily="34" charset="0"/>
              </a:rPr>
              <a:pPr eaLnBrk="1" hangingPunct="1"/>
              <a:t>68</a:t>
            </a:fld>
            <a:endParaRPr lang="en-US" sz="1700" b="0" smtClean="0">
              <a:solidFill>
                <a:srgbClr val="8CB6D2"/>
              </a:solidFill>
              <a:latin typeface="Helvetica" pitchFamily="34" charset="0"/>
            </a:endParaRPr>
          </a:p>
        </p:txBody>
      </p:sp>
      <p:sp>
        <p:nvSpPr>
          <p:cNvPr id="4" name="Rectangle 10"/>
          <p:cNvSpPr txBox="1">
            <a:spLocks noGrp="1" noChangeArrowheads="1"/>
          </p:cNvSpPr>
          <p:nvPr>
            <p:custDataLst>
              <p:tags r:id="rId2"/>
            </p:custDataLst>
          </p:nvPr>
        </p:nvSpPr>
        <p:spPr bwMode="auto">
          <a:xfrm>
            <a:off x="8366125" y="7921625"/>
            <a:ext cx="2560638" cy="239713"/>
          </a:xfrm>
          <a:prstGeom prst="rect">
            <a:avLst/>
          </a:prstGeom>
          <a:noFill/>
          <a:ln>
            <a:miter lim="800000"/>
            <a:headEnd/>
            <a:tailEnd/>
          </a:ln>
        </p:spPr>
        <p:txBody>
          <a:bodyPr lIns="109708" tIns="54854" rIns="109708" bIns="54854"/>
          <a:lstStyle/>
          <a:p>
            <a:pPr algn="r" defTabSz="1101725">
              <a:defRPr/>
            </a:pPr>
            <a:fld id="{25789426-4709-473C-9B6F-59C423A6E6A6}" type="slidenum">
              <a:rPr lang="en-US" sz="1700" b="0">
                <a:solidFill>
                  <a:srgbClr val="8CB6D2"/>
                </a:solidFill>
                <a:latin typeface="+mn-lt"/>
              </a:rPr>
              <a:pPr algn="r" defTabSz="1101725">
                <a:defRPr/>
              </a:pPr>
              <a:t>68</a:t>
            </a:fld>
            <a:endParaRPr lang="en-US" sz="1700" b="0">
              <a:solidFill>
                <a:srgbClr val="8CB6D2"/>
              </a:solidFill>
              <a:latin typeface="+mn-lt"/>
            </a:endParaRPr>
          </a:p>
        </p:txBody>
      </p:sp>
      <p:sp>
        <p:nvSpPr>
          <p:cNvPr id="71684" name="Rectangle 2"/>
          <p:cNvSpPr>
            <a:spLocks noGrp="1" noChangeArrowheads="1"/>
          </p:cNvSpPr>
          <p:nvPr>
            <p:ph type="ctrTitle" idx="4294967295"/>
          </p:nvPr>
        </p:nvSpPr>
        <p:spPr>
          <a:xfrm>
            <a:off x="3686175" y="692150"/>
            <a:ext cx="7178675" cy="1190625"/>
          </a:xfrm>
        </p:spPr>
        <p:txBody>
          <a:bodyPr anchor="t"/>
          <a:lstStyle/>
          <a:p>
            <a:pPr algn="r" eaLnBrk="1" hangingPunct="1">
              <a:spcBef>
                <a:spcPct val="20000"/>
              </a:spcBef>
            </a:pPr>
            <a:r>
              <a:rPr lang="en-US" sz="3800" smtClean="0">
                <a:solidFill>
                  <a:schemeClr val="bg1"/>
                </a:solidFill>
                <a:latin typeface="Helvetica" pitchFamily="34" charset="0"/>
              </a:rPr>
              <a:t>Liquidity Risk Management</a:t>
            </a:r>
          </a:p>
        </p:txBody>
      </p:sp>
      <p:sp>
        <p:nvSpPr>
          <p:cNvPr id="71685" name="Rectangle 4"/>
          <p:cNvSpPr>
            <a:spLocks noChangeArrowheads="1"/>
          </p:cNvSpPr>
          <p:nvPr>
            <p:custDataLst>
              <p:tags r:id="rId3"/>
            </p:custDataLst>
          </p:nvPr>
        </p:nvSpPr>
        <p:spPr bwMode="auto">
          <a:xfrm>
            <a:off x="4495800" y="949325"/>
            <a:ext cx="6180138" cy="982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4702" tIns="52350" rIns="104702" bIns="52350"/>
          <a:lstStyle/>
          <a:p>
            <a:pPr algn="r" defTabSz="1101725">
              <a:spcBef>
                <a:spcPct val="20000"/>
              </a:spcBef>
            </a:pPr>
            <a:endParaRPr lang="th-TH" sz="380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5"/>
          <p:cNvSpPr>
            <a:spLocks noChangeArrowheads="1"/>
          </p:cNvSpPr>
          <p:nvPr/>
        </p:nvSpPr>
        <p:spPr bwMode="auto">
          <a:xfrm>
            <a:off x="373063" y="153988"/>
            <a:ext cx="10082212" cy="7921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54870" rIns="109740" bIns="54870" anchor="ctr"/>
          <a:lstStyle/>
          <a:p>
            <a:pPr defTabSz="1096963" eaLnBrk="0" hangingPunct="0"/>
            <a:r>
              <a:rPr lang="en-US" sz="3000">
                <a:solidFill>
                  <a:schemeClr val="bg1"/>
                </a:solidFill>
                <a:latin typeface="Arial" pitchFamily="34" charset="0"/>
                <a:cs typeface="Arial" pitchFamily="34" charset="0"/>
              </a:rPr>
              <a:t>Agenda</a:t>
            </a:r>
          </a:p>
        </p:txBody>
      </p:sp>
      <p:sp>
        <p:nvSpPr>
          <p:cNvPr id="72707"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FD57F5B3-9358-49C6-8283-A6A7655698AA}" type="slidenum">
              <a:rPr lang="en-GB" sz="1700" b="0">
                <a:solidFill>
                  <a:schemeClr val="bg1"/>
                </a:solidFill>
                <a:cs typeface="Arial" pitchFamily="34" charset="0"/>
              </a:rPr>
              <a:pPr algn="r" eaLnBrk="1" hangingPunct="1"/>
              <a:t>69</a:t>
            </a:fld>
            <a:endParaRPr lang="en-GB" sz="1700" b="0">
              <a:solidFill>
                <a:schemeClr val="bg1"/>
              </a:solidFill>
              <a:cs typeface="Arial" pitchFamily="34" charset="0"/>
            </a:endParaRPr>
          </a:p>
        </p:txBody>
      </p:sp>
      <p:sp>
        <p:nvSpPr>
          <p:cNvPr id="72708" name="Rectangle 4"/>
          <p:cNvSpPr>
            <a:spLocks noChangeArrowheads="1"/>
          </p:cNvSpPr>
          <p:nvPr/>
        </p:nvSpPr>
        <p:spPr bwMode="auto">
          <a:xfrm>
            <a:off x="446088" y="1377950"/>
            <a:ext cx="9990137" cy="6051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4702" tIns="52350" rIns="104702" bIns="52350"/>
          <a:lstStyle/>
          <a:p>
            <a:pPr marL="393700" indent="-393700" defTabSz="1101725">
              <a:spcBef>
                <a:spcPct val="20000"/>
              </a:spcBef>
              <a:buClr>
                <a:srgbClr val="309915"/>
              </a:buClr>
              <a:buSzPct val="80000"/>
              <a:buFont typeface="Wingdings" pitchFamily="2" charset="2"/>
              <a:buChar char="n"/>
            </a:pPr>
            <a:r>
              <a:rPr lang="en-US" sz="3000" b="0">
                <a:solidFill>
                  <a:srgbClr val="00468C"/>
                </a:solidFill>
                <a:latin typeface="Arial" pitchFamily="34" charset="0"/>
                <a:cs typeface="Arial" pitchFamily="34" charset="0"/>
              </a:rPr>
              <a:t>Liquidity</a:t>
            </a:r>
          </a:p>
          <a:p>
            <a:pPr marL="393700" indent="-393700" defTabSz="1101725">
              <a:spcBef>
                <a:spcPct val="20000"/>
              </a:spcBef>
              <a:buClr>
                <a:srgbClr val="309915"/>
              </a:buClr>
              <a:buSzPct val="80000"/>
              <a:buFont typeface="Wingdings" pitchFamily="2" charset="2"/>
              <a:buChar char="n"/>
            </a:pPr>
            <a:r>
              <a:rPr lang="en-US" sz="3000" b="0">
                <a:solidFill>
                  <a:srgbClr val="00468C"/>
                </a:solidFill>
                <a:latin typeface="Arial" pitchFamily="34" charset="0"/>
                <a:cs typeface="Arial" pitchFamily="34" charset="0"/>
              </a:rPr>
              <a:t>Liquidity Risk Management</a:t>
            </a:r>
          </a:p>
          <a:p>
            <a:pPr marL="393700" indent="-393700" defTabSz="1101725">
              <a:spcBef>
                <a:spcPct val="20000"/>
              </a:spcBef>
              <a:buClr>
                <a:srgbClr val="309915"/>
              </a:buClr>
              <a:buSzPct val="80000"/>
              <a:buFont typeface="Wingdings" pitchFamily="2" charset="2"/>
              <a:buChar char="n"/>
            </a:pPr>
            <a:r>
              <a:rPr lang="en-US" sz="3000" b="0">
                <a:solidFill>
                  <a:srgbClr val="00468C"/>
                </a:solidFill>
                <a:latin typeface="Arial" pitchFamily="34" charset="0"/>
                <a:cs typeface="Arial" pitchFamily="34" charset="0"/>
              </a:rPr>
              <a:t>Liquidity Risk Management Framework</a:t>
            </a:r>
          </a:p>
          <a:p>
            <a:pPr marL="393700" indent="-393700" defTabSz="1101725">
              <a:spcBef>
                <a:spcPct val="20000"/>
              </a:spcBef>
              <a:buClr>
                <a:srgbClr val="309915"/>
              </a:buClr>
              <a:buSzPct val="80000"/>
              <a:buFont typeface="Wingdings" pitchFamily="2" charset="2"/>
              <a:buChar char="n"/>
            </a:pPr>
            <a:r>
              <a:rPr lang="en-US" sz="3000" b="0">
                <a:solidFill>
                  <a:srgbClr val="00468C"/>
                </a:solidFill>
                <a:latin typeface="Arial" pitchFamily="34" charset="0"/>
                <a:cs typeface="Arial" pitchFamily="34" charset="0"/>
              </a:rPr>
              <a:t>Liquidity Tools and Measurement</a:t>
            </a:r>
          </a:p>
          <a:p>
            <a:pPr marL="393700" indent="-393700" defTabSz="1101725">
              <a:spcBef>
                <a:spcPct val="20000"/>
              </a:spcBef>
              <a:buClr>
                <a:srgbClr val="309915"/>
              </a:buClr>
              <a:buSzPct val="80000"/>
              <a:buFont typeface="Wingdings" pitchFamily="2" charset="2"/>
              <a:buChar char="n"/>
            </a:pPr>
            <a:r>
              <a:rPr lang="en-US" sz="3000" b="0">
                <a:solidFill>
                  <a:srgbClr val="00468C"/>
                </a:solidFill>
                <a:latin typeface="Arial" pitchFamily="34" charset="0"/>
                <a:cs typeface="Arial" pitchFamily="34" charset="0"/>
              </a:rPr>
              <a:t>Stress Testing</a:t>
            </a:r>
          </a:p>
          <a:p>
            <a:pPr marL="393700" indent="-393700" defTabSz="1101725">
              <a:spcBef>
                <a:spcPct val="20000"/>
              </a:spcBef>
              <a:buClr>
                <a:srgbClr val="309915"/>
              </a:buClr>
              <a:buSzPct val="80000"/>
              <a:buFont typeface="Wingdings" pitchFamily="2" charset="2"/>
              <a:buChar char="n"/>
            </a:pPr>
            <a:r>
              <a:rPr lang="en-US" sz="3000" b="0">
                <a:solidFill>
                  <a:srgbClr val="00468C"/>
                </a:solidFill>
                <a:latin typeface="Arial" pitchFamily="34" charset="0"/>
              </a:rPr>
              <a:t>Interest Rate Risk and FTP</a:t>
            </a:r>
            <a:endParaRPr lang="en-US" sz="3000" b="0">
              <a:solidFill>
                <a:srgbClr val="00468C"/>
              </a:solidFill>
              <a:latin typeface="Arial" pitchFamily="34" charset="0"/>
              <a:cs typeface="Arial" pitchFamily="34" charset="0"/>
            </a:endParaRPr>
          </a:p>
          <a:p>
            <a:pPr marL="393700" indent="-393700" defTabSz="1101725">
              <a:spcBef>
                <a:spcPct val="20000"/>
              </a:spcBef>
              <a:buClr>
                <a:srgbClr val="309915"/>
              </a:buClr>
              <a:buSzPct val="80000"/>
              <a:buFont typeface="Wingdings" pitchFamily="2" charset="2"/>
              <a:buChar char="n"/>
            </a:pPr>
            <a:r>
              <a:rPr lang="en-US" sz="3000" b="0">
                <a:solidFill>
                  <a:srgbClr val="00468C"/>
                </a:solidFill>
                <a:latin typeface="Arial" pitchFamily="34" charset="0"/>
                <a:cs typeface="Arial" pitchFamily="34" charset="0"/>
              </a:rPr>
              <a:t>ALCO &amp; ALM</a:t>
            </a:r>
          </a:p>
        </p:txBody>
      </p:sp>
    </p:spTree>
  </p:cSld>
  <p:clrMapOvr>
    <a:masterClrMapping/>
  </p:clrMapOvr>
  <p:transition spd="med"/>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idx="4294967295"/>
          </p:nvPr>
        </p:nvSpPr>
        <p:spPr>
          <a:xfrm>
            <a:off x="180975" y="298450"/>
            <a:ext cx="8504238" cy="485775"/>
          </a:xfrm>
        </p:spPr>
        <p:txBody>
          <a:bodyPr lIns="109728" tIns="54864" rIns="109728" bIns="54864" anchor="ctr"/>
          <a:lstStyle/>
          <a:p>
            <a:pPr eaLnBrk="1" hangingPunct="1"/>
            <a:r>
              <a:rPr lang="en-US" smtClean="0"/>
              <a:t>Why is Liquidity Important?</a:t>
            </a:r>
          </a:p>
        </p:txBody>
      </p:sp>
      <p:sp>
        <p:nvSpPr>
          <p:cNvPr id="73731" name="Rectangle 3"/>
          <p:cNvSpPr>
            <a:spLocks noGrp="1" noChangeArrowheads="1"/>
          </p:cNvSpPr>
          <p:nvPr>
            <p:ph type="body" idx="4294967295"/>
          </p:nvPr>
        </p:nvSpPr>
        <p:spPr>
          <a:xfrm>
            <a:off x="301625" y="1306513"/>
            <a:ext cx="10225088" cy="6408737"/>
          </a:xfrm>
        </p:spPr>
        <p:txBody>
          <a:bodyPr lIns="104718" tIns="52360" rIns="104718" bIns="52360"/>
          <a:lstStyle/>
          <a:p>
            <a:pPr marL="327025" indent="-327025" defTabSz="914400" eaLnBrk="1" hangingPunct="1">
              <a:lnSpc>
                <a:spcPct val="145000"/>
              </a:lnSpc>
              <a:spcBef>
                <a:spcPct val="0"/>
              </a:spcBef>
            </a:pPr>
            <a:r>
              <a:rPr lang="en-US" sz="3200" smtClean="0"/>
              <a:t>Insufficient liquidity can lead to:</a:t>
            </a:r>
          </a:p>
          <a:p>
            <a:pPr marL="708025" lvl="1" indent="-271463" defTabSz="914400" eaLnBrk="1" hangingPunct="1">
              <a:lnSpc>
                <a:spcPct val="145000"/>
              </a:lnSpc>
              <a:spcBef>
                <a:spcPct val="0"/>
              </a:spcBef>
              <a:buFont typeface="Wingdings" pitchFamily="2" charset="2"/>
              <a:buNone/>
            </a:pPr>
            <a:r>
              <a:rPr lang="en-US" sz="2800" smtClean="0">
                <a:solidFill>
                  <a:schemeClr val="tx1"/>
                </a:solidFill>
              </a:rPr>
              <a:t>-	Failure to repay deposits on demand</a:t>
            </a:r>
          </a:p>
          <a:p>
            <a:pPr marL="708025" lvl="1" indent="-271463" defTabSz="914400" eaLnBrk="1" hangingPunct="1">
              <a:lnSpc>
                <a:spcPct val="145000"/>
              </a:lnSpc>
              <a:spcBef>
                <a:spcPct val="0"/>
              </a:spcBef>
              <a:buFont typeface="Wingdings" pitchFamily="2" charset="2"/>
              <a:buNone/>
            </a:pPr>
            <a:r>
              <a:rPr lang="en-US" sz="2800" smtClean="0">
                <a:solidFill>
                  <a:schemeClr val="tx1"/>
                </a:solidFill>
              </a:rPr>
              <a:t>-	A run on the bank</a:t>
            </a:r>
          </a:p>
          <a:p>
            <a:pPr marL="708025" lvl="1" indent="-271463" defTabSz="914400" eaLnBrk="1" hangingPunct="1">
              <a:lnSpc>
                <a:spcPct val="145000"/>
              </a:lnSpc>
              <a:spcBef>
                <a:spcPct val="0"/>
              </a:spcBef>
              <a:buFontTx/>
              <a:buChar char="-"/>
            </a:pPr>
            <a:r>
              <a:rPr lang="en-US" sz="2800" smtClean="0">
                <a:solidFill>
                  <a:schemeClr val="tx1"/>
                </a:solidFill>
              </a:rPr>
              <a:t>Heavy losses</a:t>
            </a:r>
          </a:p>
          <a:p>
            <a:pPr marL="708025" lvl="1" indent="-271463" defTabSz="914400" eaLnBrk="1" hangingPunct="1">
              <a:lnSpc>
                <a:spcPct val="145000"/>
              </a:lnSpc>
              <a:spcBef>
                <a:spcPct val="0"/>
              </a:spcBef>
              <a:buFontTx/>
              <a:buChar char="-"/>
            </a:pPr>
            <a:r>
              <a:rPr lang="en-US" sz="2800" smtClean="0">
                <a:solidFill>
                  <a:schemeClr val="tx1"/>
                </a:solidFill>
              </a:rPr>
              <a:t>Insolvency</a:t>
            </a:r>
          </a:p>
          <a:p>
            <a:pPr marL="327025" indent="-327025" defTabSz="914400" eaLnBrk="1" hangingPunct="1">
              <a:lnSpc>
                <a:spcPct val="145000"/>
              </a:lnSpc>
              <a:spcBef>
                <a:spcPct val="0"/>
              </a:spcBef>
            </a:pPr>
            <a:r>
              <a:rPr lang="en-US" sz="3200" smtClean="0"/>
              <a:t>Excess liquidity can lead to:</a:t>
            </a:r>
          </a:p>
          <a:p>
            <a:pPr marL="708025" lvl="1" indent="-271463" defTabSz="914400" eaLnBrk="1" hangingPunct="1">
              <a:lnSpc>
                <a:spcPct val="145000"/>
              </a:lnSpc>
              <a:spcBef>
                <a:spcPct val="0"/>
              </a:spcBef>
              <a:buFont typeface="Wingdings" pitchFamily="2" charset="2"/>
              <a:buNone/>
            </a:pPr>
            <a:r>
              <a:rPr lang="en-US" sz="2800" smtClean="0">
                <a:solidFill>
                  <a:schemeClr val="tx1"/>
                </a:solidFill>
              </a:rPr>
              <a:t>-	Missing profitable opportunities</a:t>
            </a:r>
          </a:p>
          <a:p>
            <a:pPr marL="708025" lvl="1" indent="-271463" defTabSz="914400" eaLnBrk="1" hangingPunct="1">
              <a:lnSpc>
                <a:spcPct val="145000"/>
              </a:lnSpc>
              <a:spcBef>
                <a:spcPct val="0"/>
              </a:spcBef>
              <a:buFont typeface="Wingdings" pitchFamily="2" charset="2"/>
              <a:buNone/>
            </a:pPr>
            <a:r>
              <a:rPr lang="en-US" sz="2800" smtClean="0">
                <a:solidFill>
                  <a:schemeClr val="tx1"/>
                </a:solidFill>
              </a:rPr>
              <a:t>-	Inefficient use of capital</a:t>
            </a:r>
          </a:p>
          <a:p>
            <a:pPr marL="708025" lvl="1" indent="-271463" defTabSz="914400" eaLnBrk="1" hangingPunct="1">
              <a:lnSpc>
                <a:spcPct val="145000"/>
              </a:lnSpc>
              <a:spcBef>
                <a:spcPct val="0"/>
              </a:spcBef>
              <a:buFont typeface="Wingdings" pitchFamily="2" charset="2"/>
              <a:buNone/>
            </a:pPr>
            <a:endParaRPr lang="en-US" sz="2800" smtClean="0">
              <a:solidFill>
                <a:schemeClr val="tx1"/>
              </a:solidFill>
            </a:endParaRPr>
          </a:p>
        </p:txBody>
      </p:sp>
      <p:sp>
        <p:nvSpPr>
          <p:cNvPr id="73732"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352BA33B-8D18-4892-9139-FAF04DDB3556}" type="slidenum">
              <a:rPr lang="en-GB" sz="1700" b="0">
                <a:solidFill>
                  <a:schemeClr val="bg1"/>
                </a:solidFill>
                <a:cs typeface="Arial" pitchFamily="34" charset="0"/>
              </a:rPr>
              <a:pPr algn="r" eaLnBrk="1" hangingPunct="1"/>
              <a:t>70</a:t>
            </a:fld>
            <a:endParaRPr lang="en-GB" sz="1700" b="0">
              <a:solidFill>
                <a:schemeClr val="bg1"/>
              </a:solidFill>
              <a:cs typeface="Arial" pitchFamily="34" charset="0"/>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idx="4294967295"/>
          </p:nvPr>
        </p:nvSpPr>
        <p:spPr/>
        <p:txBody>
          <a:bodyPr lIns="104718" tIns="52360" rIns="104718" bIns="52360"/>
          <a:lstStyle/>
          <a:p>
            <a:pPr eaLnBrk="1" hangingPunct="1"/>
            <a:r>
              <a:rPr lang="en-US" smtClean="0"/>
              <a:t>Liquidity Risk Management</a:t>
            </a:r>
          </a:p>
        </p:txBody>
      </p:sp>
      <p:sp>
        <p:nvSpPr>
          <p:cNvPr id="74755" name="Rectangle 3"/>
          <p:cNvSpPr>
            <a:spLocks noGrp="1" noChangeArrowheads="1"/>
          </p:cNvSpPr>
          <p:nvPr>
            <p:ph type="body" idx="4294967295"/>
          </p:nvPr>
        </p:nvSpPr>
        <p:spPr>
          <a:xfrm>
            <a:off x="230188" y="1235075"/>
            <a:ext cx="10512425" cy="6551613"/>
          </a:xfrm>
        </p:spPr>
        <p:txBody>
          <a:bodyPr lIns="104718" tIns="52360" rIns="104718" bIns="52360"/>
          <a:lstStyle/>
          <a:p>
            <a:pPr marL="327025" indent="-327025" defTabSz="914400" eaLnBrk="1" hangingPunct="1"/>
            <a:r>
              <a:rPr lang="en-GB" sz="3200" smtClean="0"/>
              <a:t>Objective</a:t>
            </a:r>
          </a:p>
          <a:p>
            <a:pPr marL="708025" lvl="1" indent="-271463" defTabSz="914400" eaLnBrk="1" hangingPunct="1"/>
            <a:r>
              <a:rPr lang="en-GB" sz="2800" smtClean="0"/>
              <a:t>Ensure we are in a position to meet outflows at all times</a:t>
            </a:r>
          </a:p>
          <a:p>
            <a:pPr marL="708025" lvl="1" indent="-271463" defTabSz="914400" eaLnBrk="1" hangingPunct="1"/>
            <a:r>
              <a:rPr lang="en-GB" sz="2800" smtClean="0"/>
              <a:t>Ensure we are in compliance with regulatory liquidity ratios at all times</a:t>
            </a:r>
            <a:endParaRPr lang="en-GB" sz="2300" smtClean="0"/>
          </a:p>
          <a:p>
            <a:pPr marL="327025" indent="-327025" defTabSz="914400" eaLnBrk="1" hangingPunct="1"/>
            <a:r>
              <a:rPr lang="en-GB" sz="3200" smtClean="0"/>
              <a:t>Governance</a:t>
            </a:r>
          </a:p>
          <a:p>
            <a:pPr marL="708025" lvl="1" indent="-271463" defTabSz="914400" eaLnBrk="1" hangingPunct="1"/>
            <a:r>
              <a:rPr lang="en-US" sz="2800" smtClean="0"/>
              <a:t>All liquidity risk is passed to the ALM. </a:t>
            </a:r>
            <a:r>
              <a:rPr lang="en-GB" sz="2800" smtClean="0"/>
              <a:t>ALM is responsible for managing liquidity within the limits and according to the policies set by Local Board of Directors</a:t>
            </a:r>
          </a:p>
          <a:p>
            <a:pPr marL="708025" lvl="1" indent="-271463" defTabSz="914400" eaLnBrk="1" hangingPunct="1"/>
            <a:r>
              <a:rPr lang="en-GB" sz="2800" smtClean="0"/>
              <a:t>Country Head of Market Risk (Tactical) and CFO (Strategic) share the responsibility for control of Liquidity Risk</a:t>
            </a:r>
          </a:p>
          <a:p>
            <a:pPr marL="708025" lvl="1" indent="-271463" defTabSz="914400" eaLnBrk="1" hangingPunct="1"/>
            <a:endParaRPr lang="en-US" sz="2800" smtClean="0"/>
          </a:p>
          <a:p>
            <a:pPr marL="327025" indent="-327025" defTabSz="914400" eaLnBrk="1" hangingPunct="1"/>
            <a:endParaRPr lang="en-US" smtClean="0"/>
          </a:p>
        </p:txBody>
      </p:sp>
      <p:sp>
        <p:nvSpPr>
          <p:cNvPr id="74756"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814EA6FA-D0F4-48CE-AF22-A22C2F6C2137}" type="slidenum">
              <a:rPr lang="en-GB" sz="1700" b="0">
                <a:solidFill>
                  <a:schemeClr val="bg1"/>
                </a:solidFill>
                <a:cs typeface="Arial" pitchFamily="34" charset="0"/>
              </a:rPr>
              <a:pPr algn="r" eaLnBrk="1" hangingPunct="1"/>
              <a:t>71</a:t>
            </a:fld>
            <a:endParaRPr lang="en-GB" sz="1700" b="0">
              <a:solidFill>
                <a:schemeClr val="bg1"/>
              </a:solidFill>
              <a:cs typeface="Arial" pitchFamily="34" charset="0"/>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idx="4294967295"/>
          </p:nvPr>
        </p:nvSpPr>
        <p:spPr>
          <a:xfrm>
            <a:off x="184150" y="141288"/>
            <a:ext cx="8501063" cy="603250"/>
          </a:xfrm>
        </p:spPr>
        <p:txBody>
          <a:bodyPr lIns="104718" tIns="52360" rIns="104718" bIns="52360"/>
          <a:lstStyle/>
          <a:p>
            <a:pPr eaLnBrk="1" hangingPunct="1"/>
            <a:r>
              <a:rPr lang="en-US" smtClean="0"/>
              <a:t>Liquidity Risk Management - General Terms</a:t>
            </a:r>
            <a:endParaRPr lang="en-US" sz="2600" b="0" u="sng" smtClean="0">
              <a:solidFill>
                <a:schemeClr val="tx1"/>
              </a:solidFill>
            </a:endParaRPr>
          </a:p>
        </p:txBody>
      </p:sp>
      <p:sp>
        <p:nvSpPr>
          <p:cNvPr id="75779" name="Rectangle 3"/>
          <p:cNvSpPr>
            <a:spLocks noGrp="1" noChangeArrowheads="1"/>
          </p:cNvSpPr>
          <p:nvPr>
            <p:ph type="body" idx="4294967295"/>
          </p:nvPr>
        </p:nvSpPr>
        <p:spPr>
          <a:xfrm>
            <a:off x="474663" y="1430338"/>
            <a:ext cx="9991725" cy="6054725"/>
          </a:xfrm>
        </p:spPr>
        <p:txBody>
          <a:bodyPr lIns="104718" tIns="52360" rIns="104718" bIns="52360"/>
          <a:lstStyle/>
          <a:p>
            <a:pPr marL="327025" indent="-327025" defTabSz="914400" eaLnBrk="1" hangingPunct="1"/>
            <a:r>
              <a:rPr lang="en-US" smtClean="0"/>
              <a:t>Maintain adequate liquidity at all times.</a:t>
            </a:r>
          </a:p>
          <a:p>
            <a:pPr marL="327025" indent="-327025" defTabSz="914400" eaLnBrk="1" hangingPunct="1"/>
            <a:r>
              <a:rPr lang="en-US" smtClean="0"/>
              <a:t>Control dependence on wholesale deposits.</a:t>
            </a:r>
          </a:p>
          <a:p>
            <a:pPr marL="327025" indent="-327025" defTabSz="914400" eaLnBrk="1" hangingPunct="1"/>
            <a:r>
              <a:rPr lang="en-US" smtClean="0"/>
              <a:t>Establish appropriate stock of marketable assets.</a:t>
            </a:r>
          </a:p>
          <a:p>
            <a:pPr marL="327025" indent="-327025" defTabSz="914400" eaLnBrk="1" hangingPunct="1"/>
            <a:r>
              <a:rPr lang="en-US" smtClean="0"/>
              <a:t>Monitor potential liquidity impact of off-balance sheet activity.</a:t>
            </a:r>
          </a:p>
          <a:p>
            <a:pPr marL="327025" indent="-327025" defTabSz="914400" eaLnBrk="1" hangingPunct="1"/>
            <a:r>
              <a:rPr lang="en-US" smtClean="0"/>
              <a:t>Diversify deposit maturity base and avoid concentration of resources.</a:t>
            </a:r>
          </a:p>
          <a:p>
            <a:pPr marL="327025" indent="-327025" defTabSz="914400" eaLnBrk="1" hangingPunct="1"/>
            <a:r>
              <a:rPr lang="en-US" smtClean="0"/>
              <a:t>Diversify asset base and limit long-term assets.</a:t>
            </a:r>
          </a:p>
          <a:p>
            <a:pPr marL="327025" indent="-327025" defTabSz="914400" eaLnBrk="1" hangingPunct="1"/>
            <a:r>
              <a:rPr lang="en-US" smtClean="0"/>
              <a:t>Maintain liquidity under normal conditions and stressed conditions.</a:t>
            </a:r>
          </a:p>
          <a:p>
            <a:pPr marL="327025" indent="-327025" defTabSz="914400" eaLnBrk="1" hangingPunct="1"/>
            <a:r>
              <a:rPr lang="en-US" smtClean="0"/>
              <a:t>Prepare &amp; review Liquidity Contingency Plans.</a:t>
            </a:r>
          </a:p>
        </p:txBody>
      </p:sp>
      <p:sp>
        <p:nvSpPr>
          <p:cNvPr id="75780"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E7268E6B-AC36-46D8-9531-81893AE25B4A}" type="slidenum">
              <a:rPr lang="en-GB" sz="1700" b="0">
                <a:solidFill>
                  <a:schemeClr val="bg1"/>
                </a:solidFill>
                <a:cs typeface="Arial" pitchFamily="34" charset="0"/>
              </a:rPr>
              <a:pPr algn="r" eaLnBrk="1" hangingPunct="1"/>
              <a:t>72</a:t>
            </a:fld>
            <a:endParaRPr lang="en-GB" sz="1700" b="0">
              <a:solidFill>
                <a:schemeClr val="bg1"/>
              </a:solidFill>
              <a:cs typeface="Arial" pitchFamily="34" charset="0"/>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rc 6"/>
          <p:cNvSpPr/>
          <p:nvPr/>
        </p:nvSpPr>
        <p:spPr bwMode="auto">
          <a:xfrm>
            <a:off x="3114675" y="6429375"/>
            <a:ext cx="2306638" cy="1247775"/>
          </a:xfrm>
          <a:prstGeom prst="arc">
            <a:avLst/>
          </a:prstGeom>
          <a:noFill/>
          <a:ln w="9525" cap="flat" cmpd="sng" algn="ctr">
            <a:noFill/>
            <a:prstDash val="solid"/>
            <a:round/>
            <a:headEnd type="none" w="med" len="med"/>
            <a:tailEnd type="none" w="med" len="med"/>
          </a:ln>
          <a:effectLst/>
        </p:spPr>
        <p:txBody>
          <a:bodyPr lIns="99548" tIns="49774" rIns="99548" bIns="49774"/>
          <a:lstStyle/>
          <a:p>
            <a:pPr marL="327042" indent="-327042">
              <a:lnSpc>
                <a:spcPct val="90000"/>
              </a:lnSpc>
              <a:spcBef>
                <a:spcPct val="40000"/>
              </a:spcBef>
              <a:spcAft>
                <a:spcPct val="20000"/>
              </a:spcAft>
              <a:buClr>
                <a:srgbClr val="005C87"/>
              </a:buClr>
              <a:defRPr/>
            </a:pPr>
            <a:endParaRPr lang="en-GB" sz="1800" dirty="0">
              <a:solidFill>
                <a:schemeClr val="tx1"/>
              </a:solidFill>
              <a:latin typeface="Arial" pitchFamily="34" charset="0"/>
              <a:ea typeface="Arial Unicode MS"/>
              <a:cs typeface="+mn-cs"/>
            </a:endParaRPr>
          </a:p>
        </p:txBody>
      </p:sp>
      <p:sp>
        <p:nvSpPr>
          <p:cNvPr id="76803" name="Rectangle 2"/>
          <p:cNvSpPr>
            <a:spLocks noGrp="1" noChangeArrowheads="1"/>
          </p:cNvSpPr>
          <p:nvPr>
            <p:ph type="title" idx="4294967295"/>
          </p:nvPr>
        </p:nvSpPr>
        <p:spPr>
          <a:xfrm>
            <a:off x="157163" y="298450"/>
            <a:ext cx="9936162" cy="639763"/>
          </a:xfrm>
        </p:spPr>
        <p:txBody>
          <a:bodyPr lIns="0" tIns="50386" rIns="100771" bIns="50386" anchor="ctr"/>
          <a:lstStyle/>
          <a:p>
            <a:pPr marL="238125" defTabSz="873125"/>
            <a:r>
              <a:rPr lang="en-GB" smtClean="0"/>
              <a:t>Liquidity Management Framework</a:t>
            </a:r>
          </a:p>
        </p:txBody>
      </p:sp>
      <p:grpSp>
        <p:nvGrpSpPr>
          <p:cNvPr id="76804" name="Group 4"/>
          <p:cNvGrpSpPr>
            <a:grpSpLocks/>
          </p:cNvGrpSpPr>
          <p:nvPr/>
        </p:nvGrpSpPr>
        <p:grpSpPr bwMode="auto">
          <a:xfrm>
            <a:off x="1711325" y="2238375"/>
            <a:ext cx="5507038" cy="1470025"/>
            <a:chOff x="1356" y="1403"/>
            <a:chExt cx="3119" cy="851"/>
          </a:xfrm>
        </p:grpSpPr>
        <p:sp>
          <p:nvSpPr>
            <p:cNvPr id="77098" name="Rectangle 5"/>
            <p:cNvSpPr>
              <a:spLocks noChangeArrowheads="1"/>
            </p:cNvSpPr>
            <p:nvPr/>
          </p:nvSpPr>
          <p:spPr bwMode="auto">
            <a:xfrm>
              <a:off x="1512" y="1520"/>
              <a:ext cx="92" cy="2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grpSp>
          <p:nvGrpSpPr>
            <p:cNvPr id="77099" name="Group 6"/>
            <p:cNvGrpSpPr>
              <a:grpSpLocks/>
            </p:cNvGrpSpPr>
            <p:nvPr/>
          </p:nvGrpSpPr>
          <p:grpSpPr bwMode="auto">
            <a:xfrm>
              <a:off x="1721" y="1403"/>
              <a:ext cx="54" cy="198"/>
              <a:chOff x="1721" y="1403"/>
              <a:chExt cx="54" cy="198"/>
            </a:xfrm>
          </p:grpSpPr>
          <p:sp>
            <p:nvSpPr>
              <p:cNvPr id="77134" name="Line 7"/>
              <p:cNvSpPr>
                <a:spLocks noChangeShapeType="1"/>
              </p:cNvSpPr>
              <p:nvPr/>
            </p:nvSpPr>
            <p:spPr bwMode="auto">
              <a:xfrm>
                <a:off x="1746" y="1403"/>
                <a:ext cx="1" cy="157"/>
              </a:xfrm>
              <a:prstGeom prst="line">
                <a:avLst/>
              </a:prstGeom>
              <a:noFill/>
              <a:ln w="7938" cap="rnd">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77135" name="Freeform 8"/>
              <p:cNvSpPr>
                <a:spLocks/>
              </p:cNvSpPr>
              <p:nvPr/>
            </p:nvSpPr>
            <p:spPr bwMode="auto">
              <a:xfrm>
                <a:off x="1721" y="1551"/>
                <a:ext cx="54" cy="50"/>
              </a:xfrm>
              <a:custGeom>
                <a:avLst/>
                <a:gdLst>
                  <a:gd name="T0" fmla="*/ 0 w 54"/>
                  <a:gd name="T1" fmla="*/ 0 h 50"/>
                  <a:gd name="T2" fmla="*/ 25 w 54"/>
                  <a:gd name="T3" fmla="*/ 50 h 50"/>
                  <a:gd name="T4" fmla="*/ 54 w 54"/>
                  <a:gd name="T5" fmla="*/ 0 h 50"/>
                  <a:gd name="T6" fmla="*/ 0 w 54"/>
                  <a:gd name="T7" fmla="*/ 0 h 50"/>
                  <a:gd name="T8" fmla="*/ 0 60000 65536"/>
                  <a:gd name="T9" fmla="*/ 0 60000 65536"/>
                  <a:gd name="T10" fmla="*/ 0 60000 65536"/>
                  <a:gd name="T11" fmla="*/ 0 60000 65536"/>
                  <a:gd name="T12" fmla="*/ 0 w 54"/>
                  <a:gd name="T13" fmla="*/ 0 h 50"/>
                  <a:gd name="T14" fmla="*/ 54 w 54"/>
                  <a:gd name="T15" fmla="*/ 50 h 50"/>
                </a:gdLst>
                <a:ahLst/>
                <a:cxnLst>
                  <a:cxn ang="T8">
                    <a:pos x="T0" y="T1"/>
                  </a:cxn>
                  <a:cxn ang="T9">
                    <a:pos x="T2" y="T3"/>
                  </a:cxn>
                  <a:cxn ang="T10">
                    <a:pos x="T4" y="T5"/>
                  </a:cxn>
                  <a:cxn ang="T11">
                    <a:pos x="T6" y="T7"/>
                  </a:cxn>
                </a:cxnLst>
                <a:rect l="T12" t="T13" r="T14" b="T15"/>
                <a:pathLst>
                  <a:path w="54" h="50">
                    <a:moveTo>
                      <a:pt x="0" y="0"/>
                    </a:moveTo>
                    <a:lnTo>
                      <a:pt x="25" y="50"/>
                    </a:lnTo>
                    <a:lnTo>
                      <a:pt x="54" y="0"/>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grpSp>
          <p:nvGrpSpPr>
            <p:cNvPr id="77100" name="Group 9"/>
            <p:cNvGrpSpPr>
              <a:grpSpLocks/>
            </p:cNvGrpSpPr>
            <p:nvPr/>
          </p:nvGrpSpPr>
          <p:grpSpPr bwMode="auto">
            <a:xfrm>
              <a:off x="3944" y="1403"/>
              <a:ext cx="54" cy="198"/>
              <a:chOff x="3944" y="1403"/>
              <a:chExt cx="54" cy="198"/>
            </a:xfrm>
          </p:grpSpPr>
          <p:sp>
            <p:nvSpPr>
              <p:cNvPr id="77132" name="Line 10"/>
              <p:cNvSpPr>
                <a:spLocks noChangeShapeType="1"/>
              </p:cNvSpPr>
              <p:nvPr/>
            </p:nvSpPr>
            <p:spPr bwMode="auto">
              <a:xfrm>
                <a:off x="3969" y="1403"/>
                <a:ext cx="1" cy="157"/>
              </a:xfrm>
              <a:prstGeom prst="line">
                <a:avLst/>
              </a:prstGeom>
              <a:noFill/>
              <a:ln w="7938" cap="rnd">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77133" name="Freeform 11"/>
              <p:cNvSpPr>
                <a:spLocks/>
              </p:cNvSpPr>
              <p:nvPr/>
            </p:nvSpPr>
            <p:spPr bwMode="auto">
              <a:xfrm>
                <a:off x="3944" y="1551"/>
                <a:ext cx="54" cy="50"/>
              </a:xfrm>
              <a:custGeom>
                <a:avLst/>
                <a:gdLst>
                  <a:gd name="T0" fmla="*/ 0 w 54"/>
                  <a:gd name="T1" fmla="*/ 0 h 50"/>
                  <a:gd name="T2" fmla="*/ 25 w 54"/>
                  <a:gd name="T3" fmla="*/ 50 h 50"/>
                  <a:gd name="T4" fmla="*/ 54 w 54"/>
                  <a:gd name="T5" fmla="*/ 0 h 50"/>
                  <a:gd name="T6" fmla="*/ 0 w 54"/>
                  <a:gd name="T7" fmla="*/ 0 h 50"/>
                  <a:gd name="T8" fmla="*/ 0 60000 65536"/>
                  <a:gd name="T9" fmla="*/ 0 60000 65536"/>
                  <a:gd name="T10" fmla="*/ 0 60000 65536"/>
                  <a:gd name="T11" fmla="*/ 0 60000 65536"/>
                  <a:gd name="T12" fmla="*/ 0 w 54"/>
                  <a:gd name="T13" fmla="*/ 0 h 50"/>
                  <a:gd name="T14" fmla="*/ 54 w 54"/>
                  <a:gd name="T15" fmla="*/ 50 h 50"/>
                </a:gdLst>
                <a:ahLst/>
                <a:cxnLst>
                  <a:cxn ang="T8">
                    <a:pos x="T0" y="T1"/>
                  </a:cxn>
                  <a:cxn ang="T9">
                    <a:pos x="T2" y="T3"/>
                  </a:cxn>
                  <a:cxn ang="T10">
                    <a:pos x="T4" y="T5"/>
                  </a:cxn>
                  <a:cxn ang="T11">
                    <a:pos x="T6" y="T7"/>
                  </a:cxn>
                </a:cxnLst>
                <a:rect l="T12" t="T13" r="T14" b="T15"/>
                <a:pathLst>
                  <a:path w="54" h="50">
                    <a:moveTo>
                      <a:pt x="0" y="0"/>
                    </a:moveTo>
                    <a:lnTo>
                      <a:pt x="25" y="50"/>
                    </a:lnTo>
                    <a:lnTo>
                      <a:pt x="54" y="0"/>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sp>
          <p:nvSpPr>
            <p:cNvPr id="77101" name="Rectangle 12"/>
            <p:cNvSpPr>
              <a:spLocks noChangeArrowheads="1"/>
            </p:cNvSpPr>
            <p:nvPr/>
          </p:nvSpPr>
          <p:spPr bwMode="auto">
            <a:xfrm>
              <a:off x="1356" y="1787"/>
              <a:ext cx="1404" cy="467"/>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102" name="Rectangle 13"/>
            <p:cNvSpPr>
              <a:spLocks noChangeArrowheads="1"/>
            </p:cNvSpPr>
            <p:nvPr/>
          </p:nvSpPr>
          <p:spPr bwMode="auto">
            <a:xfrm>
              <a:off x="1639" y="1872"/>
              <a:ext cx="342"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A/D ratio</a:t>
              </a:r>
              <a:endParaRPr lang="en-GB" sz="1700" b="0">
                <a:solidFill>
                  <a:schemeClr val="bg1"/>
                </a:solidFill>
                <a:latin typeface="Times New Roman" pitchFamily="18" charset="0"/>
                <a:cs typeface="Arial" pitchFamily="34" charset="0"/>
              </a:endParaRPr>
            </a:p>
          </p:txBody>
        </p:sp>
        <p:sp>
          <p:nvSpPr>
            <p:cNvPr id="77103" name="Rectangle 14"/>
            <p:cNvSpPr>
              <a:spLocks noChangeArrowheads="1"/>
            </p:cNvSpPr>
            <p:nvPr/>
          </p:nvSpPr>
          <p:spPr bwMode="auto">
            <a:xfrm>
              <a:off x="1639" y="1971"/>
              <a:ext cx="568"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Core balances</a:t>
              </a:r>
              <a:endParaRPr lang="en-GB" sz="1700" b="0">
                <a:solidFill>
                  <a:schemeClr val="bg1"/>
                </a:solidFill>
                <a:latin typeface="Times New Roman" pitchFamily="18" charset="0"/>
                <a:cs typeface="Arial" pitchFamily="34" charset="0"/>
              </a:endParaRPr>
            </a:p>
          </p:txBody>
        </p:sp>
        <p:sp>
          <p:nvSpPr>
            <p:cNvPr id="77104" name="Rectangle 15"/>
            <p:cNvSpPr>
              <a:spLocks noChangeArrowheads="1"/>
            </p:cNvSpPr>
            <p:nvPr/>
          </p:nvSpPr>
          <p:spPr bwMode="auto">
            <a:xfrm>
              <a:off x="1639" y="2075"/>
              <a:ext cx="885"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Medium Term Funding</a:t>
              </a:r>
              <a:endParaRPr lang="en-GB" sz="1700" b="0">
                <a:solidFill>
                  <a:schemeClr val="bg1"/>
                </a:solidFill>
                <a:latin typeface="Times New Roman" pitchFamily="18" charset="0"/>
                <a:cs typeface="Arial" pitchFamily="34" charset="0"/>
              </a:endParaRPr>
            </a:p>
          </p:txBody>
        </p:sp>
        <p:sp>
          <p:nvSpPr>
            <p:cNvPr id="77105" name="Rectangle 16"/>
            <p:cNvSpPr>
              <a:spLocks noChangeArrowheads="1"/>
            </p:cNvSpPr>
            <p:nvPr/>
          </p:nvSpPr>
          <p:spPr bwMode="auto">
            <a:xfrm>
              <a:off x="1585" y="1607"/>
              <a:ext cx="2695" cy="1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106" name="Rectangle 17"/>
            <p:cNvSpPr>
              <a:spLocks noChangeArrowheads="1"/>
            </p:cNvSpPr>
            <p:nvPr/>
          </p:nvSpPr>
          <p:spPr bwMode="auto">
            <a:xfrm>
              <a:off x="2248" y="1639"/>
              <a:ext cx="1268" cy="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300">
                  <a:solidFill>
                    <a:srgbClr val="000000"/>
                  </a:solidFill>
                  <a:latin typeface="Arial" pitchFamily="34" charset="0"/>
                  <a:cs typeface="Arial" pitchFamily="34" charset="0"/>
                </a:rPr>
                <a:t>Balance Sheet Management</a:t>
              </a:r>
              <a:endParaRPr lang="en-GB" sz="1700" b="0">
                <a:solidFill>
                  <a:schemeClr val="bg1"/>
                </a:solidFill>
                <a:latin typeface="Times New Roman" pitchFamily="18" charset="0"/>
                <a:cs typeface="Arial" pitchFamily="34" charset="0"/>
              </a:endParaRPr>
            </a:p>
          </p:txBody>
        </p:sp>
        <p:sp>
          <p:nvSpPr>
            <p:cNvPr id="77107" name="Rectangle 18"/>
            <p:cNvSpPr>
              <a:spLocks noChangeArrowheads="1"/>
            </p:cNvSpPr>
            <p:nvPr/>
          </p:nvSpPr>
          <p:spPr bwMode="auto">
            <a:xfrm>
              <a:off x="3033" y="1787"/>
              <a:ext cx="1403" cy="467"/>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108" name="Rectangle 19"/>
            <p:cNvSpPr>
              <a:spLocks noChangeArrowheads="1"/>
            </p:cNvSpPr>
            <p:nvPr/>
          </p:nvSpPr>
          <p:spPr bwMode="auto">
            <a:xfrm>
              <a:off x="3315" y="1872"/>
              <a:ext cx="542"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Commitments</a:t>
              </a:r>
              <a:endParaRPr lang="en-GB" sz="1700" b="0">
                <a:solidFill>
                  <a:schemeClr val="bg1"/>
                </a:solidFill>
                <a:latin typeface="Times New Roman" pitchFamily="18" charset="0"/>
                <a:cs typeface="Arial" pitchFamily="34" charset="0"/>
              </a:endParaRPr>
            </a:p>
          </p:txBody>
        </p:sp>
        <p:sp>
          <p:nvSpPr>
            <p:cNvPr id="77109" name="Rectangle 20"/>
            <p:cNvSpPr>
              <a:spLocks noChangeArrowheads="1"/>
            </p:cNvSpPr>
            <p:nvPr/>
          </p:nvSpPr>
          <p:spPr bwMode="auto">
            <a:xfrm>
              <a:off x="3315" y="1971"/>
              <a:ext cx="816"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Asset concentrations</a:t>
              </a:r>
              <a:endParaRPr lang="en-GB" sz="1700" b="0">
                <a:solidFill>
                  <a:schemeClr val="bg1"/>
                </a:solidFill>
                <a:latin typeface="Times New Roman" pitchFamily="18" charset="0"/>
                <a:cs typeface="Arial" pitchFamily="34" charset="0"/>
              </a:endParaRPr>
            </a:p>
          </p:txBody>
        </p:sp>
        <p:sp>
          <p:nvSpPr>
            <p:cNvPr id="77110" name="Rectangle 21"/>
            <p:cNvSpPr>
              <a:spLocks noChangeArrowheads="1"/>
            </p:cNvSpPr>
            <p:nvPr/>
          </p:nvSpPr>
          <p:spPr bwMode="auto">
            <a:xfrm>
              <a:off x="3315" y="2075"/>
              <a:ext cx="911"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Liability Concentrations</a:t>
              </a:r>
              <a:endParaRPr lang="en-GB" sz="1700" b="0">
                <a:solidFill>
                  <a:schemeClr val="bg1"/>
                </a:solidFill>
                <a:latin typeface="Times New Roman" pitchFamily="18" charset="0"/>
                <a:cs typeface="Arial" pitchFamily="34" charset="0"/>
              </a:endParaRPr>
            </a:p>
          </p:txBody>
        </p:sp>
        <p:sp>
          <p:nvSpPr>
            <p:cNvPr id="77111" name="Rectangle 22"/>
            <p:cNvSpPr>
              <a:spLocks noChangeArrowheads="1"/>
            </p:cNvSpPr>
            <p:nvPr/>
          </p:nvSpPr>
          <p:spPr bwMode="auto">
            <a:xfrm>
              <a:off x="1356" y="1607"/>
              <a:ext cx="3119" cy="216"/>
            </a:xfrm>
            <a:prstGeom prst="rect">
              <a:avLst/>
            </a:prstGeom>
            <a:noFill/>
            <a:ln w="7938">
              <a:solidFill>
                <a:srgbClr val="FF0000"/>
              </a:solidFill>
              <a:miter lim="800000"/>
              <a:headEnd/>
              <a:tailEnd/>
            </a:ln>
            <a:extLst>
              <a:ext uri="{909E8E84-426E-40DD-AFC4-6F175D3DCCD1}">
                <a14:hiddenFill xmlns:a14="http://schemas.microsoft.com/office/drawing/2010/main" xmlns="">
                  <a:solidFill>
                    <a:srgbClr val="FFFFFF"/>
                  </a:solidFill>
                </a14:hiddenFill>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112" name="Rectangle 23"/>
            <p:cNvSpPr>
              <a:spLocks noChangeArrowheads="1"/>
            </p:cNvSpPr>
            <p:nvPr/>
          </p:nvSpPr>
          <p:spPr bwMode="auto">
            <a:xfrm>
              <a:off x="1356" y="1823"/>
              <a:ext cx="3119" cy="431"/>
            </a:xfrm>
            <a:prstGeom prst="rect">
              <a:avLst/>
            </a:prstGeom>
            <a:noFill/>
            <a:ln w="7938">
              <a:solidFill>
                <a:srgbClr val="FF0000"/>
              </a:solidFill>
              <a:miter lim="800000"/>
              <a:headEnd/>
              <a:tailEnd/>
            </a:ln>
            <a:extLst>
              <a:ext uri="{909E8E84-426E-40DD-AFC4-6F175D3DCCD1}">
                <a14:hiddenFill xmlns:a14="http://schemas.microsoft.com/office/drawing/2010/main" xmlns="">
                  <a:solidFill>
                    <a:srgbClr val="FFFFFF"/>
                  </a:solidFill>
                </a14:hiddenFill>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113" name="Rectangle 24"/>
            <p:cNvSpPr>
              <a:spLocks noChangeArrowheads="1"/>
            </p:cNvSpPr>
            <p:nvPr/>
          </p:nvSpPr>
          <p:spPr bwMode="auto">
            <a:xfrm>
              <a:off x="1512" y="1520"/>
              <a:ext cx="92" cy="2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grpSp>
          <p:nvGrpSpPr>
            <p:cNvPr id="77114" name="Group 40"/>
            <p:cNvGrpSpPr>
              <a:grpSpLocks/>
            </p:cNvGrpSpPr>
            <p:nvPr/>
          </p:nvGrpSpPr>
          <p:grpSpPr bwMode="auto">
            <a:xfrm>
              <a:off x="1721" y="1403"/>
              <a:ext cx="54" cy="198"/>
              <a:chOff x="1721" y="1403"/>
              <a:chExt cx="54" cy="198"/>
            </a:xfrm>
          </p:grpSpPr>
          <p:sp>
            <p:nvSpPr>
              <p:cNvPr id="77130" name="Line 26"/>
              <p:cNvSpPr>
                <a:spLocks noChangeShapeType="1"/>
              </p:cNvSpPr>
              <p:nvPr/>
            </p:nvSpPr>
            <p:spPr bwMode="auto">
              <a:xfrm>
                <a:off x="1746" y="1403"/>
                <a:ext cx="1" cy="157"/>
              </a:xfrm>
              <a:prstGeom prst="line">
                <a:avLst/>
              </a:prstGeom>
              <a:noFill/>
              <a:ln w="7938" cap="rnd">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77131" name="Freeform 27"/>
              <p:cNvSpPr>
                <a:spLocks/>
              </p:cNvSpPr>
              <p:nvPr/>
            </p:nvSpPr>
            <p:spPr bwMode="auto">
              <a:xfrm>
                <a:off x="1721" y="1551"/>
                <a:ext cx="54" cy="50"/>
              </a:xfrm>
              <a:custGeom>
                <a:avLst/>
                <a:gdLst>
                  <a:gd name="T0" fmla="*/ 0 w 54"/>
                  <a:gd name="T1" fmla="*/ 0 h 50"/>
                  <a:gd name="T2" fmla="*/ 25 w 54"/>
                  <a:gd name="T3" fmla="*/ 50 h 50"/>
                  <a:gd name="T4" fmla="*/ 54 w 54"/>
                  <a:gd name="T5" fmla="*/ 0 h 50"/>
                  <a:gd name="T6" fmla="*/ 0 w 54"/>
                  <a:gd name="T7" fmla="*/ 0 h 50"/>
                  <a:gd name="T8" fmla="*/ 0 60000 65536"/>
                  <a:gd name="T9" fmla="*/ 0 60000 65536"/>
                  <a:gd name="T10" fmla="*/ 0 60000 65536"/>
                  <a:gd name="T11" fmla="*/ 0 60000 65536"/>
                  <a:gd name="T12" fmla="*/ 0 w 54"/>
                  <a:gd name="T13" fmla="*/ 0 h 50"/>
                  <a:gd name="T14" fmla="*/ 54 w 54"/>
                  <a:gd name="T15" fmla="*/ 50 h 50"/>
                </a:gdLst>
                <a:ahLst/>
                <a:cxnLst>
                  <a:cxn ang="T8">
                    <a:pos x="T0" y="T1"/>
                  </a:cxn>
                  <a:cxn ang="T9">
                    <a:pos x="T2" y="T3"/>
                  </a:cxn>
                  <a:cxn ang="T10">
                    <a:pos x="T4" y="T5"/>
                  </a:cxn>
                  <a:cxn ang="T11">
                    <a:pos x="T6" y="T7"/>
                  </a:cxn>
                </a:cxnLst>
                <a:rect l="T12" t="T13" r="T14" b="T15"/>
                <a:pathLst>
                  <a:path w="54" h="50">
                    <a:moveTo>
                      <a:pt x="0" y="0"/>
                    </a:moveTo>
                    <a:lnTo>
                      <a:pt x="25" y="50"/>
                    </a:lnTo>
                    <a:lnTo>
                      <a:pt x="54" y="0"/>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grpSp>
          <p:nvGrpSpPr>
            <p:cNvPr id="77115" name="Group 28"/>
            <p:cNvGrpSpPr>
              <a:grpSpLocks/>
            </p:cNvGrpSpPr>
            <p:nvPr/>
          </p:nvGrpSpPr>
          <p:grpSpPr bwMode="auto">
            <a:xfrm>
              <a:off x="3944" y="1403"/>
              <a:ext cx="54" cy="198"/>
              <a:chOff x="3944" y="1403"/>
              <a:chExt cx="54" cy="198"/>
            </a:xfrm>
          </p:grpSpPr>
          <p:sp>
            <p:nvSpPr>
              <p:cNvPr id="77128" name="Line 29"/>
              <p:cNvSpPr>
                <a:spLocks noChangeShapeType="1"/>
              </p:cNvSpPr>
              <p:nvPr/>
            </p:nvSpPr>
            <p:spPr bwMode="auto">
              <a:xfrm>
                <a:off x="3969" y="1403"/>
                <a:ext cx="1" cy="157"/>
              </a:xfrm>
              <a:prstGeom prst="line">
                <a:avLst/>
              </a:prstGeom>
              <a:noFill/>
              <a:ln w="7938" cap="rnd">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77129" name="Freeform 30"/>
              <p:cNvSpPr>
                <a:spLocks/>
              </p:cNvSpPr>
              <p:nvPr/>
            </p:nvSpPr>
            <p:spPr bwMode="auto">
              <a:xfrm>
                <a:off x="3944" y="1551"/>
                <a:ext cx="54" cy="50"/>
              </a:xfrm>
              <a:custGeom>
                <a:avLst/>
                <a:gdLst>
                  <a:gd name="T0" fmla="*/ 0 w 54"/>
                  <a:gd name="T1" fmla="*/ 0 h 50"/>
                  <a:gd name="T2" fmla="*/ 25 w 54"/>
                  <a:gd name="T3" fmla="*/ 50 h 50"/>
                  <a:gd name="T4" fmla="*/ 54 w 54"/>
                  <a:gd name="T5" fmla="*/ 0 h 50"/>
                  <a:gd name="T6" fmla="*/ 0 w 54"/>
                  <a:gd name="T7" fmla="*/ 0 h 50"/>
                  <a:gd name="T8" fmla="*/ 0 60000 65536"/>
                  <a:gd name="T9" fmla="*/ 0 60000 65536"/>
                  <a:gd name="T10" fmla="*/ 0 60000 65536"/>
                  <a:gd name="T11" fmla="*/ 0 60000 65536"/>
                  <a:gd name="T12" fmla="*/ 0 w 54"/>
                  <a:gd name="T13" fmla="*/ 0 h 50"/>
                  <a:gd name="T14" fmla="*/ 54 w 54"/>
                  <a:gd name="T15" fmla="*/ 50 h 50"/>
                </a:gdLst>
                <a:ahLst/>
                <a:cxnLst>
                  <a:cxn ang="T8">
                    <a:pos x="T0" y="T1"/>
                  </a:cxn>
                  <a:cxn ang="T9">
                    <a:pos x="T2" y="T3"/>
                  </a:cxn>
                  <a:cxn ang="T10">
                    <a:pos x="T4" y="T5"/>
                  </a:cxn>
                  <a:cxn ang="T11">
                    <a:pos x="T6" y="T7"/>
                  </a:cxn>
                </a:cxnLst>
                <a:rect l="T12" t="T13" r="T14" b="T15"/>
                <a:pathLst>
                  <a:path w="54" h="50">
                    <a:moveTo>
                      <a:pt x="0" y="0"/>
                    </a:moveTo>
                    <a:lnTo>
                      <a:pt x="25" y="50"/>
                    </a:lnTo>
                    <a:lnTo>
                      <a:pt x="54" y="0"/>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sp>
          <p:nvSpPr>
            <p:cNvPr id="77116" name="Rectangle 31"/>
            <p:cNvSpPr>
              <a:spLocks noChangeArrowheads="1"/>
            </p:cNvSpPr>
            <p:nvPr/>
          </p:nvSpPr>
          <p:spPr bwMode="auto">
            <a:xfrm>
              <a:off x="1356" y="1787"/>
              <a:ext cx="1404" cy="467"/>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117" name="Rectangle 32"/>
            <p:cNvSpPr>
              <a:spLocks noChangeArrowheads="1"/>
            </p:cNvSpPr>
            <p:nvPr/>
          </p:nvSpPr>
          <p:spPr bwMode="auto">
            <a:xfrm>
              <a:off x="1639" y="1872"/>
              <a:ext cx="342"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A/D ratio</a:t>
              </a:r>
              <a:endParaRPr lang="en-GB" sz="1700" b="0">
                <a:solidFill>
                  <a:schemeClr val="bg1"/>
                </a:solidFill>
                <a:latin typeface="Times New Roman" pitchFamily="18" charset="0"/>
                <a:cs typeface="Arial" pitchFamily="34" charset="0"/>
              </a:endParaRPr>
            </a:p>
          </p:txBody>
        </p:sp>
        <p:sp>
          <p:nvSpPr>
            <p:cNvPr id="77118" name="Rectangle 33"/>
            <p:cNvSpPr>
              <a:spLocks noChangeArrowheads="1"/>
            </p:cNvSpPr>
            <p:nvPr/>
          </p:nvSpPr>
          <p:spPr bwMode="auto">
            <a:xfrm>
              <a:off x="1639" y="1971"/>
              <a:ext cx="0" cy="1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endParaRPr lang="en-GB" sz="1700" b="0">
                <a:solidFill>
                  <a:schemeClr val="bg1"/>
                </a:solidFill>
                <a:latin typeface="Times New Roman" pitchFamily="18" charset="0"/>
                <a:cs typeface="Arial" pitchFamily="34" charset="0"/>
              </a:endParaRPr>
            </a:p>
          </p:txBody>
        </p:sp>
        <p:sp>
          <p:nvSpPr>
            <p:cNvPr id="77119" name="Rectangle 34"/>
            <p:cNvSpPr>
              <a:spLocks noChangeArrowheads="1"/>
            </p:cNvSpPr>
            <p:nvPr/>
          </p:nvSpPr>
          <p:spPr bwMode="auto">
            <a:xfrm>
              <a:off x="1641" y="1963"/>
              <a:ext cx="885"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Medium Term Funding</a:t>
              </a:r>
              <a:endParaRPr lang="en-GB" sz="1700" b="0">
                <a:solidFill>
                  <a:schemeClr val="bg1"/>
                </a:solidFill>
                <a:latin typeface="Times New Roman" pitchFamily="18" charset="0"/>
                <a:cs typeface="Arial" pitchFamily="34" charset="0"/>
              </a:endParaRPr>
            </a:p>
          </p:txBody>
        </p:sp>
        <p:sp>
          <p:nvSpPr>
            <p:cNvPr id="77120" name="Rectangle 35"/>
            <p:cNvSpPr>
              <a:spLocks noChangeArrowheads="1"/>
            </p:cNvSpPr>
            <p:nvPr/>
          </p:nvSpPr>
          <p:spPr bwMode="auto">
            <a:xfrm>
              <a:off x="1585" y="1607"/>
              <a:ext cx="2695" cy="1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121" name="Rectangle 36"/>
            <p:cNvSpPr>
              <a:spLocks noChangeArrowheads="1"/>
            </p:cNvSpPr>
            <p:nvPr/>
          </p:nvSpPr>
          <p:spPr bwMode="auto">
            <a:xfrm>
              <a:off x="2248" y="1639"/>
              <a:ext cx="1268" cy="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300">
                  <a:solidFill>
                    <a:srgbClr val="000000"/>
                  </a:solidFill>
                  <a:latin typeface="Arial" pitchFamily="34" charset="0"/>
                  <a:cs typeface="Arial" pitchFamily="34" charset="0"/>
                </a:rPr>
                <a:t>Balance Sheet Management</a:t>
              </a:r>
              <a:endParaRPr lang="en-GB" sz="1700" b="0">
                <a:solidFill>
                  <a:schemeClr val="bg1"/>
                </a:solidFill>
                <a:latin typeface="Times New Roman" pitchFamily="18" charset="0"/>
                <a:cs typeface="Arial" pitchFamily="34" charset="0"/>
              </a:endParaRPr>
            </a:p>
          </p:txBody>
        </p:sp>
        <p:sp>
          <p:nvSpPr>
            <p:cNvPr id="77122" name="Rectangle 37"/>
            <p:cNvSpPr>
              <a:spLocks noChangeArrowheads="1"/>
            </p:cNvSpPr>
            <p:nvPr/>
          </p:nvSpPr>
          <p:spPr bwMode="auto">
            <a:xfrm>
              <a:off x="3033" y="1787"/>
              <a:ext cx="1403" cy="467"/>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123" name="Rectangle 38"/>
            <p:cNvSpPr>
              <a:spLocks noChangeArrowheads="1"/>
            </p:cNvSpPr>
            <p:nvPr/>
          </p:nvSpPr>
          <p:spPr bwMode="auto">
            <a:xfrm>
              <a:off x="3315" y="1872"/>
              <a:ext cx="542"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Commitments</a:t>
              </a:r>
              <a:endParaRPr lang="en-GB" sz="1700" b="0">
                <a:solidFill>
                  <a:schemeClr val="bg1"/>
                </a:solidFill>
                <a:latin typeface="Times New Roman" pitchFamily="18" charset="0"/>
                <a:cs typeface="Arial" pitchFamily="34" charset="0"/>
              </a:endParaRPr>
            </a:p>
          </p:txBody>
        </p:sp>
        <p:sp>
          <p:nvSpPr>
            <p:cNvPr id="77124" name="Rectangle 39"/>
            <p:cNvSpPr>
              <a:spLocks noChangeArrowheads="1"/>
            </p:cNvSpPr>
            <p:nvPr/>
          </p:nvSpPr>
          <p:spPr bwMode="auto">
            <a:xfrm>
              <a:off x="3315" y="1971"/>
              <a:ext cx="816"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Asset concentrations</a:t>
              </a:r>
              <a:endParaRPr lang="en-GB" sz="1700" b="0">
                <a:solidFill>
                  <a:schemeClr val="bg1"/>
                </a:solidFill>
                <a:latin typeface="Times New Roman" pitchFamily="18" charset="0"/>
                <a:cs typeface="Arial" pitchFamily="34" charset="0"/>
              </a:endParaRPr>
            </a:p>
          </p:txBody>
        </p:sp>
        <p:sp>
          <p:nvSpPr>
            <p:cNvPr id="77125" name="Rectangle 40"/>
            <p:cNvSpPr>
              <a:spLocks noChangeArrowheads="1"/>
            </p:cNvSpPr>
            <p:nvPr/>
          </p:nvSpPr>
          <p:spPr bwMode="auto">
            <a:xfrm>
              <a:off x="3315" y="2075"/>
              <a:ext cx="911"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Liability Concentrations</a:t>
              </a:r>
              <a:endParaRPr lang="en-GB" sz="1700" b="0">
                <a:solidFill>
                  <a:schemeClr val="bg1"/>
                </a:solidFill>
                <a:latin typeface="Times New Roman" pitchFamily="18" charset="0"/>
                <a:cs typeface="Arial" pitchFamily="34" charset="0"/>
              </a:endParaRPr>
            </a:p>
          </p:txBody>
        </p:sp>
        <p:sp>
          <p:nvSpPr>
            <p:cNvPr id="77126" name="Rectangle 41"/>
            <p:cNvSpPr>
              <a:spLocks noChangeArrowheads="1"/>
            </p:cNvSpPr>
            <p:nvPr/>
          </p:nvSpPr>
          <p:spPr bwMode="auto">
            <a:xfrm>
              <a:off x="1356" y="1607"/>
              <a:ext cx="3119" cy="216"/>
            </a:xfrm>
            <a:prstGeom prst="rect">
              <a:avLst/>
            </a:prstGeom>
            <a:noFill/>
            <a:ln w="7938">
              <a:solidFill>
                <a:srgbClr val="FF0000"/>
              </a:solidFill>
              <a:miter lim="800000"/>
              <a:headEnd/>
              <a:tailEnd/>
            </a:ln>
            <a:extLst>
              <a:ext uri="{909E8E84-426E-40DD-AFC4-6F175D3DCCD1}">
                <a14:hiddenFill xmlns:a14="http://schemas.microsoft.com/office/drawing/2010/main" xmlns="">
                  <a:solidFill>
                    <a:srgbClr val="FFFFFF"/>
                  </a:solidFill>
                </a14:hiddenFill>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127" name="Rectangle 42"/>
            <p:cNvSpPr>
              <a:spLocks noChangeArrowheads="1"/>
            </p:cNvSpPr>
            <p:nvPr/>
          </p:nvSpPr>
          <p:spPr bwMode="auto">
            <a:xfrm>
              <a:off x="1356" y="1823"/>
              <a:ext cx="3119" cy="431"/>
            </a:xfrm>
            <a:prstGeom prst="rect">
              <a:avLst/>
            </a:prstGeom>
            <a:noFill/>
            <a:ln w="7938">
              <a:solidFill>
                <a:srgbClr val="FF0000"/>
              </a:solidFill>
              <a:miter lim="800000"/>
              <a:headEnd/>
              <a:tailEnd/>
            </a:ln>
            <a:extLst>
              <a:ext uri="{909E8E84-426E-40DD-AFC4-6F175D3DCCD1}">
                <a14:hiddenFill xmlns:a14="http://schemas.microsoft.com/office/drawing/2010/main" xmlns="">
                  <a:solidFill>
                    <a:srgbClr val="FFFFFF"/>
                  </a:solidFill>
                </a14:hiddenFill>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grpSp>
      <p:sp>
        <p:nvSpPr>
          <p:cNvPr id="76805" name="Line 45"/>
          <p:cNvSpPr>
            <a:spLocks noChangeShapeType="1"/>
          </p:cNvSpPr>
          <p:nvPr/>
        </p:nvSpPr>
        <p:spPr bwMode="auto">
          <a:xfrm>
            <a:off x="763588" y="1947863"/>
            <a:ext cx="0" cy="925512"/>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th-TH"/>
          </a:p>
        </p:txBody>
      </p:sp>
      <p:sp>
        <p:nvSpPr>
          <p:cNvPr id="76806" name="Line 46"/>
          <p:cNvSpPr>
            <a:spLocks noChangeShapeType="1"/>
          </p:cNvSpPr>
          <p:nvPr/>
        </p:nvSpPr>
        <p:spPr bwMode="auto">
          <a:xfrm>
            <a:off x="747713" y="3289300"/>
            <a:ext cx="0" cy="1255713"/>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th-TH"/>
          </a:p>
        </p:txBody>
      </p:sp>
      <p:sp>
        <p:nvSpPr>
          <p:cNvPr id="76807" name="Line 47"/>
          <p:cNvSpPr>
            <a:spLocks noChangeShapeType="1"/>
          </p:cNvSpPr>
          <p:nvPr/>
        </p:nvSpPr>
        <p:spPr bwMode="auto">
          <a:xfrm>
            <a:off x="777875" y="5062538"/>
            <a:ext cx="0" cy="1255712"/>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th-TH"/>
          </a:p>
        </p:txBody>
      </p:sp>
      <p:graphicFrame>
        <p:nvGraphicFramePr>
          <p:cNvPr id="76808" name="Object 47"/>
          <p:cNvGraphicFramePr>
            <a:graphicFrameLocks noChangeAspect="1"/>
          </p:cNvGraphicFramePr>
          <p:nvPr/>
        </p:nvGraphicFramePr>
        <p:xfrm>
          <a:off x="1911350" y="1473200"/>
          <a:ext cx="5237163" cy="698500"/>
        </p:xfrm>
        <a:graphic>
          <a:graphicData uri="http://schemas.openxmlformats.org/presentationml/2006/ole">
            <p:oleObj spid="_x0000_s77138" name="Worksheet" r:id="rId4" imgW="5636160" imgH="708840" progId="Excel.Sheet.8">
              <p:embed/>
            </p:oleObj>
          </a:graphicData>
        </a:graphic>
      </p:graphicFrame>
      <p:sp>
        <p:nvSpPr>
          <p:cNvPr id="76809" name="Text Box 49"/>
          <p:cNvSpPr txBox="1">
            <a:spLocks noChangeArrowheads="1"/>
          </p:cNvSpPr>
          <p:nvPr/>
        </p:nvSpPr>
        <p:spPr bwMode="auto">
          <a:xfrm>
            <a:off x="-238125" y="1535113"/>
            <a:ext cx="2033588"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GB" sz="1900">
                <a:solidFill>
                  <a:schemeClr val="tx1"/>
                </a:solidFill>
                <a:latin typeface="Arial" pitchFamily="34" charset="0"/>
                <a:cs typeface="Arial" pitchFamily="34" charset="0"/>
              </a:rPr>
              <a:t>Businesses</a:t>
            </a:r>
          </a:p>
        </p:txBody>
      </p:sp>
      <p:grpSp>
        <p:nvGrpSpPr>
          <p:cNvPr id="8" name="Group 52"/>
          <p:cNvGrpSpPr>
            <a:grpSpLocks/>
          </p:cNvGrpSpPr>
          <p:nvPr/>
        </p:nvGrpSpPr>
        <p:grpSpPr bwMode="auto">
          <a:xfrm>
            <a:off x="7304088" y="1741488"/>
            <a:ext cx="2892425" cy="4670425"/>
            <a:chOff x="4553" y="1166"/>
            <a:chExt cx="1639" cy="2704"/>
          </a:xfrm>
        </p:grpSpPr>
        <p:grpSp>
          <p:nvGrpSpPr>
            <p:cNvPr id="76874" name="Group 53"/>
            <p:cNvGrpSpPr>
              <a:grpSpLocks/>
            </p:cNvGrpSpPr>
            <p:nvPr/>
          </p:nvGrpSpPr>
          <p:grpSpPr bwMode="auto">
            <a:xfrm>
              <a:off x="4553" y="2869"/>
              <a:ext cx="273" cy="50"/>
              <a:chOff x="4553" y="2869"/>
              <a:chExt cx="273" cy="50"/>
            </a:xfrm>
          </p:grpSpPr>
          <p:sp>
            <p:nvSpPr>
              <p:cNvPr id="77090" name="Rectangle 54"/>
              <p:cNvSpPr>
                <a:spLocks noChangeArrowheads="1"/>
              </p:cNvSpPr>
              <p:nvPr/>
            </p:nvSpPr>
            <p:spPr bwMode="auto">
              <a:xfrm>
                <a:off x="4763" y="2892"/>
                <a:ext cx="19"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91" name="Rectangle 55"/>
              <p:cNvSpPr>
                <a:spLocks noChangeArrowheads="1"/>
              </p:cNvSpPr>
              <p:nvPr/>
            </p:nvSpPr>
            <p:spPr bwMode="auto">
              <a:xfrm>
                <a:off x="4729" y="2892"/>
                <a:ext cx="19"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92" name="Rectangle 56"/>
              <p:cNvSpPr>
                <a:spLocks noChangeArrowheads="1"/>
              </p:cNvSpPr>
              <p:nvPr/>
            </p:nvSpPr>
            <p:spPr bwMode="auto">
              <a:xfrm>
                <a:off x="4694" y="2892"/>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93" name="Rectangle 57"/>
              <p:cNvSpPr>
                <a:spLocks noChangeArrowheads="1"/>
              </p:cNvSpPr>
              <p:nvPr/>
            </p:nvSpPr>
            <p:spPr bwMode="auto">
              <a:xfrm>
                <a:off x="4660" y="2892"/>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94" name="Rectangle 58"/>
              <p:cNvSpPr>
                <a:spLocks noChangeArrowheads="1"/>
              </p:cNvSpPr>
              <p:nvPr/>
            </p:nvSpPr>
            <p:spPr bwMode="auto">
              <a:xfrm>
                <a:off x="4626" y="2892"/>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95" name="Rectangle 59"/>
              <p:cNvSpPr>
                <a:spLocks noChangeArrowheads="1"/>
              </p:cNvSpPr>
              <p:nvPr/>
            </p:nvSpPr>
            <p:spPr bwMode="auto">
              <a:xfrm>
                <a:off x="4597" y="2892"/>
                <a:ext cx="14"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96" name="Freeform 60"/>
              <p:cNvSpPr>
                <a:spLocks/>
              </p:cNvSpPr>
              <p:nvPr/>
            </p:nvSpPr>
            <p:spPr bwMode="auto">
              <a:xfrm>
                <a:off x="4772" y="2869"/>
                <a:ext cx="54" cy="50"/>
              </a:xfrm>
              <a:custGeom>
                <a:avLst/>
                <a:gdLst>
                  <a:gd name="T0" fmla="*/ 0 w 54"/>
                  <a:gd name="T1" fmla="*/ 50 h 50"/>
                  <a:gd name="T2" fmla="*/ 54 w 54"/>
                  <a:gd name="T3" fmla="*/ 23 h 50"/>
                  <a:gd name="T4" fmla="*/ 0 w 54"/>
                  <a:gd name="T5" fmla="*/ 0 h 50"/>
                  <a:gd name="T6" fmla="*/ 0 w 54"/>
                  <a:gd name="T7" fmla="*/ 50 h 50"/>
                  <a:gd name="T8" fmla="*/ 0 60000 65536"/>
                  <a:gd name="T9" fmla="*/ 0 60000 65536"/>
                  <a:gd name="T10" fmla="*/ 0 60000 65536"/>
                  <a:gd name="T11" fmla="*/ 0 60000 65536"/>
                  <a:gd name="T12" fmla="*/ 0 w 54"/>
                  <a:gd name="T13" fmla="*/ 0 h 50"/>
                  <a:gd name="T14" fmla="*/ 54 w 54"/>
                  <a:gd name="T15" fmla="*/ 50 h 50"/>
                </a:gdLst>
                <a:ahLst/>
                <a:cxnLst>
                  <a:cxn ang="T8">
                    <a:pos x="T0" y="T1"/>
                  </a:cxn>
                  <a:cxn ang="T9">
                    <a:pos x="T2" y="T3"/>
                  </a:cxn>
                  <a:cxn ang="T10">
                    <a:pos x="T4" y="T5"/>
                  </a:cxn>
                  <a:cxn ang="T11">
                    <a:pos x="T6" y="T7"/>
                  </a:cxn>
                </a:cxnLst>
                <a:rect l="T12" t="T13" r="T14" b="T15"/>
                <a:pathLst>
                  <a:path w="54" h="50">
                    <a:moveTo>
                      <a:pt x="0" y="50"/>
                    </a:moveTo>
                    <a:lnTo>
                      <a:pt x="54" y="23"/>
                    </a:lnTo>
                    <a:lnTo>
                      <a:pt x="0" y="0"/>
                    </a:lnTo>
                    <a:lnTo>
                      <a:pt x="0" y="5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97" name="Freeform 61"/>
              <p:cNvSpPr>
                <a:spLocks/>
              </p:cNvSpPr>
              <p:nvPr/>
            </p:nvSpPr>
            <p:spPr bwMode="auto">
              <a:xfrm>
                <a:off x="4553" y="2869"/>
                <a:ext cx="58" cy="50"/>
              </a:xfrm>
              <a:custGeom>
                <a:avLst/>
                <a:gdLst>
                  <a:gd name="T0" fmla="*/ 58 w 58"/>
                  <a:gd name="T1" fmla="*/ 0 h 50"/>
                  <a:gd name="T2" fmla="*/ 0 w 58"/>
                  <a:gd name="T3" fmla="*/ 23 h 50"/>
                  <a:gd name="T4" fmla="*/ 58 w 58"/>
                  <a:gd name="T5" fmla="*/ 50 h 50"/>
                  <a:gd name="T6" fmla="*/ 58 w 58"/>
                  <a:gd name="T7" fmla="*/ 0 h 50"/>
                  <a:gd name="T8" fmla="*/ 0 60000 65536"/>
                  <a:gd name="T9" fmla="*/ 0 60000 65536"/>
                  <a:gd name="T10" fmla="*/ 0 60000 65536"/>
                  <a:gd name="T11" fmla="*/ 0 60000 65536"/>
                  <a:gd name="T12" fmla="*/ 0 w 58"/>
                  <a:gd name="T13" fmla="*/ 0 h 50"/>
                  <a:gd name="T14" fmla="*/ 58 w 58"/>
                  <a:gd name="T15" fmla="*/ 50 h 50"/>
                </a:gdLst>
                <a:ahLst/>
                <a:cxnLst>
                  <a:cxn ang="T8">
                    <a:pos x="T0" y="T1"/>
                  </a:cxn>
                  <a:cxn ang="T9">
                    <a:pos x="T2" y="T3"/>
                  </a:cxn>
                  <a:cxn ang="T10">
                    <a:pos x="T4" y="T5"/>
                  </a:cxn>
                  <a:cxn ang="T11">
                    <a:pos x="T6" y="T7"/>
                  </a:cxn>
                </a:cxnLst>
                <a:rect l="T12" t="T13" r="T14" b="T15"/>
                <a:pathLst>
                  <a:path w="58" h="50">
                    <a:moveTo>
                      <a:pt x="58" y="0"/>
                    </a:moveTo>
                    <a:lnTo>
                      <a:pt x="0" y="23"/>
                    </a:lnTo>
                    <a:lnTo>
                      <a:pt x="58" y="50"/>
                    </a:lnTo>
                    <a:lnTo>
                      <a:pt x="58"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grpSp>
          <p:nvGrpSpPr>
            <p:cNvPr id="76875" name="Group 62"/>
            <p:cNvGrpSpPr>
              <a:grpSpLocks/>
            </p:cNvGrpSpPr>
            <p:nvPr/>
          </p:nvGrpSpPr>
          <p:grpSpPr bwMode="auto">
            <a:xfrm>
              <a:off x="4553" y="3820"/>
              <a:ext cx="937" cy="50"/>
              <a:chOff x="4553" y="3820"/>
              <a:chExt cx="937" cy="50"/>
            </a:xfrm>
          </p:grpSpPr>
          <p:sp>
            <p:nvSpPr>
              <p:cNvPr id="77063" name="Rectangle 63"/>
              <p:cNvSpPr>
                <a:spLocks noChangeArrowheads="1"/>
              </p:cNvSpPr>
              <p:nvPr/>
            </p:nvSpPr>
            <p:spPr bwMode="auto">
              <a:xfrm>
                <a:off x="5426" y="3843"/>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64" name="Rectangle 64"/>
              <p:cNvSpPr>
                <a:spLocks noChangeArrowheads="1"/>
              </p:cNvSpPr>
              <p:nvPr/>
            </p:nvSpPr>
            <p:spPr bwMode="auto">
              <a:xfrm>
                <a:off x="5392" y="3843"/>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65" name="Rectangle 65"/>
              <p:cNvSpPr>
                <a:spLocks noChangeArrowheads="1"/>
              </p:cNvSpPr>
              <p:nvPr/>
            </p:nvSpPr>
            <p:spPr bwMode="auto">
              <a:xfrm>
                <a:off x="5358" y="3843"/>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66" name="Rectangle 66"/>
              <p:cNvSpPr>
                <a:spLocks noChangeArrowheads="1"/>
              </p:cNvSpPr>
              <p:nvPr/>
            </p:nvSpPr>
            <p:spPr bwMode="auto">
              <a:xfrm>
                <a:off x="5324" y="3843"/>
                <a:ext cx="19"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67" name="Rectangle 67"/>
              <p:cNvSpPr>
                <a:spLocks noChangeArrowheads="1"/>
              </p:cNvSpPr>
              <p:nvPr/>
            </p:nvSpPr>
            <p:spPr bwMode="auto">
              <a:xfrm>
                <a:off x="5290" y="3843"/>
                <a:ext cx="19"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68" name="Rectangle 68"/>
              <p:cNvSpPr>
                <a:spLocks noChangeArrowheads="1"/>
              </p:cNvSpPr>
              <p:nvPr/>
            </p:nvSpPr>
            <p:spPr bwMode="auto">
              <a:xfrm>
                <a:off x="5256" y="3843"/>
                <a:ext cx="19"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69" name="Rectangle 69"/>
              <p:cNvSpPr>
                <a:spLocks noChangeArrowheads="1"/>
              </p:cNvSpPr>
              <p:nvPr/>
            </p:nvSpPr>
            <p:spPr bwMode="auto">
              <a:xfrm>
                <a:off x="5221" y="3843"/>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70" name="Rectangle 70"/>
              <p:cNvSpPr>
                <a:spLocks noChangeArrowheads="1"/>
              </p:cNvSpPr>
              <p:nvPr/>
            </p:nvSpPr>
            <p:spPr bwMode="auto">
              <a:xfrm>
                <a:off x="5187" y="3843"/>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71" name="Rectangle 71"/>
              <p:cNvSpPr>
                <a:spLocks noChangeArrowheads="1"/>
              </p:cNvSpPr>
              <p:nvPr/>
            </p:nvSpPr>
            <p:spPr bwMode="auto">
              <a:xfrm>
                <a:off x="5153" y="3843"/>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72" name="Rectangle 72"/>
              <p:cNvSpPr>
                <a:spLocks noChangeArrowheads="1"/>
              </p:cNvSpPr>
              <p:nvPr/>
            </p:nvSpPr>
            <p:spPr bwMode="auto">
              <a:xfrm>
                <a:off x="5119" y="3843"/>
                <a:ext cx="19"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73" name="Rectangle 73"/>
              <p:cNvSpPr>
                <a:spLocks noChangeArrowheads="1"/>
              </p:cNvSpPr>
              <p:nvPr/>
            </p:nvSpPr>
            <p:spPr bwMode="auto">
              <a:xfrm>
                <a:off x="5085" y="3843"/>
                <a:ext cx="19"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74" name="Rectangle 74"/>
              <p:cNvSpPr>
                <a:spLocks noChangeArrowheads="1"/>
              </p:cNvSpPr>
              <p:nvPr/>
            </p:nvSpPr>
            <p:spPr bwMode="auto">
              <a:xfrm>
                <a:off x="5051" y="3843"/>
                <a:ext cx="19"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75" name="Rectangle 75"/>
              <p:cNvSpPr>
                <a:spLocks noChangeArrowheads="1"/>
              </p:cNvSpPr>
              <p:nvPr/>
            </p:nvSpPr>
            <p:spPr bwMode="auto">
              <a:xfrm>
                <a:off x="5016" y="3843"/>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76" name="Rectangle 76"/>
              <p:cNvSpPr>
                <a:spLocks noChangeArrowheads="1"/>
              </p:cNvSpPr>
              <p:nvPr/>
            </p:nvSpPr>
            <p:spPr bwMode="auto">
              <a:xfrm>
                <a:off x="4982" y="3843"/>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77" name="Rectangle 77"/>
              <p:cNvSpPr>
                <a:spLocks noChangeArrowheads="1"/>
              </p:cNvSpPr>
              <p:nvPr/>
            </p:nvSpPr>
            <p:spPr bwMode="auto">
              <a:xfrm>
                <a:off x="4948" y="3843"/>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78" name="Rectangle 78"/>
              <p:cNvSpPr>
                <a:spLocks noChangeArrowheads="1"/>
              </p:cNvSpPr>
              <p:nvPr/>
            </p:nvSpPr>
            <p:spPr bwMode="auto">
              <a:xfrm>
                <a:off x="4914" y="3843"/>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79" name="Rectangle 79"/>
              <p:cNvSpPr>
                <a:spLocks noChangeArrowheads="1"/>
              </p:cNvSpPr>
              <p:nvPr/>
            </p:nvSpPr>
            <p:spPr bwMode="auto">
              <a:xfrm>
                <a:off x="4880" y="3843"/>
                <a:ext cx="19"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80" name="Rectangle 80"/>
              <p:cNvSpPr>
                <a:spLocks noChangeArrowheads="1"/>
              </p:cNvSpPr>
              <p:nvPr/>
            </p:nvSpPr>
            <p:spPr bwMode="auto">
              <a:xfrm>
                <a:off x="4846" y="3843"/>
                <a:ext cx="19"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81" name="Rectangle 81"/>
              <p:cNvSpPr>
                <a:spLocks noChangeArrowheads="1"/>
              </p:cNvSpPr>
              <p:nvPr/>
            </p:nvSpPr>
            <p:spPr bwMode="auto">
              <a:xfrm>
                <a:off x="4812" y="3843"/>
                <a:ext cx="19"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82" name="Rectangle 82"/>
              <p:cNvSpPr>
                <a:spLocks noChangeArrowheads="1"/>
              </p:cNvSpPr>
              <p:nvPr/>
            </p:nvSpPr>
            <p:spPr bwMode="auto">
              <a:xfrm>
                <a:off x="4777" y="3843"/>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83" name="Rectangle 83"/>
              <p:cNvSpPr>
                <a:spLocks noChangeArrowheads="1"/>
              </p:cNvSpPr>
              <p:nvPr/>
            </p:nvSpPr>
            <p:spPr bwMode="auto">
              <a:xfrm>
                <a:off x="4743" y="3843"/>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84" name="Rectangle 84"/>
              <p:cNvSpPr>
                <a:spLocks noChangeArrowheads="1"/>
              </p:cNvSpPr>
              <p:nvPr/>
            </p:nvSpPr>
            <p:spPr bwMode="auto">
              <a:xfrm>
                <a:off x="4709" y="3843"/>
                <a:ext cx="20"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85" name="Rectangle 85"/>
              <p:cNvSpPr>
                <a:spLocks noChangeArrowheads="1"/>
              </p:cNvSpPr>
              <p:nvPr/>
            </p:nvSpPr>
            <p:spPr bwMode="auto">
              <a:xfrm>
                <a:off x="4675" y="3843"/>
                <a:ext cx="19"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86" name="Rectangle 86"/>
              <p:cNvSpPr>
                <a:spLocks noChangeArrowheads="1"/>
              </p:cNvSpPr>
              <p:nvPr/>
            </p:nvSpPr>
            <p:spPr bwMode="auto">
              <a:xfrm>
                <a:off x="4641" y="3843"/>
                <a:ext cx="19"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87" name="Rectangle 87"/>
              <p:cNvSpPr>
                <a:spLocks noChangeArrowheads="1"/>
              </p:cNvSpPr>
              <p:nvPr/>
            </p:nvSpPr>
            <p:spPr bwMode="auto">
              <a:xfrm>
                <a:off x="4607" y="3843"/>
                <a:ext cx="19" cy="4"/>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88" name="Freeform 88"/>
              <p:cNvSpPr>
                <a:spLocks/>
              </p:cNvSpPr>
              <p:nvPr/>
            </p:nvSpPr>
            <p:spPr bwMode="auto">
              <a:xfrm>
                <a:off x="5436" y="3820"/>
                <a:ext cx="54" cy="50"/>
              </a:xfrm>
              <a:custGeom>
                <a:avLst/>
                <a:gdLst>
                  <a:gd name="T0" fmla="*/ 0 w 54"/>
                  <a:gd name="T1" fmla="*/ 50 h 50"/>
                  <a:gd name="T2" fmla="*/ 54 w 54"/>
                  <a:gd name="T3" fmla="*/ 27 h 50"/>
                  <a:gd name="T4" fmla="*/ 0 w 54"/>
                  <a:gd name="T5" fmla="*/ 0 h 50"/>
                  <a:gd name="T6" fmla="*/ 0 w 54"/>
                  <a:gd name="T7" fmla="*/ 50 h 50"/>
                  <a:gd name="T8" fmla="*/ 0 60000 65536"/>
                  <a:gd name="T9" fmla="*/ 0 60000 65536"/>
                  <a:gd name="T10" fmla="*/ 0 60000 65536"/>
                  <a:gd name="T11" fmla="*/ 0 60000 65536"/>
                  <a:gd name="T12" fmla="*/ 0 w 54"/>
                  <a:gd name="T13" fmla="*/ 0 h 50"/>
                  <a:gd name="T14" fmla="*/ 54 w 54"/>
                  <a:gd name="T15" fmla="*/ 50 h 50"/>
                </a:gdLst>
                <a:ahLst/>
                <a:cxnLst>
                  <a:cxn ang="T8">
                    <a:pos x="T0" y="T1"/>
                  </a:cxn>
                  <a:cxn ang="T9">
                    <a:pos x="T2" y="T3"/>
                  </a:cxn>
                  <a:cxn ang="T10">
                    <a:pos x="T4" y="T5"/>
                  </a:cxn>
                  <a:cxn ang="T11">
                    <a:pos x="T6" y="T7"/>
                  </a:cxn>
                </a:cxnLst>
                <a:rect l="T12" t="T13" r="T14" b="T15"/>
                <a:pathLst>
                  <a:path w="54" h="50">
                    <a:moveTo>
                      <a:pt x="0" y="50"/>
                    </a:moveTo>
                    <a:lnTo>
                      <a:pt x="54" y="27"/>
                    </a:lnTo>
                    <a:lnTo>
                      <a:pt x="0" y="0"/>
                    </a:lnTo>
                    <a:lnTo>
                      <a:pt x="0" y="5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89" name="Freeform 89"/>
              <p:cNvSpPr>
                <a:spLocks/>
              </p:cNvSpPr>
              <p:nvPr/>
            </p:nvSpPr>
            <p:spPr bwMode="auto">
              <a:xfrm>
                <a:off x="4553" y="3820"/>
                <a:ext cx="58" cy="50"/>
              </a:xfrm>
              <a:custGeom>
                <a:avLst/>
                <a:gdLst>
                  <a:gd name="T0" fmla="*/ 58 w 58"/>
                  <a:gd name="T1" fmla="*/ 0 h 50"/>
                  <a:gd name="T2" fmla="*/ 0 w 58"/>
                  <a:gd name="T3" fmla="*/ 27 h 50"/>
                  <a:gd name="T4" fmla="*/ 58 w 58"/>
                  <a:gd name="T5" fmla="*/ 50 h 50"/>
                  <a:gd name="T6" fmla="*/ 58 w 58"/>
                  <a:gd name="T7" fmla="*/ 0 h 50"/>
                  <a:gd name="T8" fmla="*/ 0 60000 65536"/>
                  <a:gd name="T9" fmla="*/ 0 60000 65536"/>
                  <a:gd name="T10" fmla="*/ 0 60000 65536"/>
                  <a:gd name="T11" fmla="*/ 0 60000 65536"/>
                  <a:gd name="T12" fmla="*/ 0 w 58"/>
                  <a:gd name="T13" fmla="*/ 0 h 50"/>
                  <a:gd name="T14" fmla="*/ 58 w 58"/>
                  <a:gd name="T15" fmla="*/ 50 h 50"/>
                </a:gdLst>
                <a:ahLst/>
                <a:cxnLst>
                  <a:cxn ang="T8">
                    <a:pos x="T0" y="T1"/>
                  </a:cxn>
                  <a:cxn ang="T9">
                    <a:pos x="T2" y="T3"/>
                  </a:cxn>
                  <a:cxn ang="T10">
                    <a:pos x="T4" y="T5"/>
                  </a:cxn>
                  <a:cxn ang="T11">
                    <a:pos x="T6" y="T7"/>
                  </a:cxn>
                </a:cxnLst>
                <a:rect l="T12" t="T13" r="T14" b="T15"/>
                <a:pathLst>
                  <a:path w="58" h="50">
                    <a:moveTo>
                      <a:pt x="58" y="0"/>
                    </a:moveTo>
                    <a:lnTo>
                      <a:pt x="0" y="27"/>
                    </a:lnTo>
                    <a:lnTo>
                      <a:pt x="58" y="50"/>
                    </a:lnTo>
                    <a:lnTo>
                      <a:pt x="58"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grpSp>
          <p:nvGrpSpPr>
            <p:cNvPr id="76876" name="Group 90"/>
            <p:cNvGrpSpPr>
              <a:grpSpLocks/>
            </p:cNvGrpSpPr>
            <p:nvPr/>
          </p:nvGrpSpPr>
          <p:grpSpPr bwMode="auto">
            <a:xfrm>
              <a:off x="4553" y="1878"/>
              <a:ext cx="273" cy="49"/>
              <a:chOff x="4553" y="1878"/>
              <a:chExt cx="273" cy="49"/>
            </a:xfrm>
          </p:grpSpPr>
          <p:sp>
            <p:nvSpPr>
              <p:cNvPr id="77055" name="Rectangle 91"/>
              <p:cNvSpPr>
                <a:spLocks noChangeArrowheads="1"/>
              </p:cNvSpPr>
              <p:nvPr/>
            </p:nvSpPr>
            <p:spPr bwMode="auto">
              <a:xfrm>
                <a:off x="4763" y="1900"/>
                <a:ext cx="19"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56" name="Rectangle 92"/>
              <p:cNvSpPr>
                <a:spLocks noChangeArrowheads="1"/>
              </p:cNvSpPr>
              <p:nvPr/>
            </p:nvSpPr>
            <p:spPr bwMode="auto">
              <a:xfrm>
                <a:off x="4729" y="1900"/>
                <a:ext cx="19"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57" name="Rectangle 93"/>
              <p:cNvSpPr>
                <a:spLocks noChangeArrowheads="1"/>
              </p:cNvSpPr>
              <p:nvPr/>
            </p:nvSpPr>
            <p:spPr bwMode="auto">
              <a:xfrm>
                <a:off x="4694" y="1900"/>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58" name="Rectangle 94"/>
              <p:cNvSpPr>
                <a:spLocks noChangeArrowheads="1"/>
              </p:cNvSpPr>
              <p:nvPr/>
            </p:nvSpPr>
            <p:spPr bwMode="auto">
              <a:xfrm>
                <a:off x="4660" y="1900"/>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59" name="Rectangle 95"/>
              <p:cNvSpPr>
                <a:spLocks noChangeArrowheads="1"/>
              </p:cNvSpPr>
              <p:nvPr/>
            </p:nvSpPr>
            <p:spPr bwMode="auto">
              <a:xfrm>
                <a:off x="4626" y="1900"/>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60" name="Rectangle 96"/>
              <p:cNvSpPr>
                <a:spLocks noChangeArrowheads="1"/>
              </p:cNvSpPr>
              <p:nvPr/>
            </p:nvSpPr>
            <p:spPr bwMode="auto">
              <a:xfrm>
                <a:off x="4597" y="1900"/>
                <a:ext cx="14"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61" name="Freeform 97"/>
              <p:cNvSpPr>
                <a:spLocks/>
              </p:cNvSpPr>
              <p:nvPr/>
            </p:nvSpPr>
            <p:spPr bwMode="auto">
              <a:xfrm>
                <a:off x="4772" y="1878"/>
                <a:ext cx="54" cy="49"/>
              </a:xfrm>
              <a:custGeom>
                <a:avLst/>
                <a:gdLst>
                  <a:gd name="T0" fmla="*/ 0 w 54"/>
                  <a:gd name="T1" fmla="*/ 49 h 49"/>
                  <a:gd name="T2" fmla="*/ 54 w 54"/>
                  <a:gd name="T3" fmla="*/ 22 h 49"/>
                  <a:gd name="T4" fmla="*/ 0 w 54"/>
                  <a:gd name="T5" fmla="*/ 0 h 49"/>
                  <a:gd name="T6" fmla="*/ 0 w 54"/>
                  <a:gd name="T7" fmla="*/ 49 h 49"/>
                  <a:gd name="T8" fmla="*/ 0 60000 65536"/>
                  <a:gd name="T9" fmla="*/ 0 60000 65536"/>
                  <a:gd name="T10" fmla="*/ 0 60000 65536"/>
                  <a:gd name="T11" fmla="*/ 0 60000 65536"/>
                  <a:gd name="T12" fmla="*/ 0 w 54"/>
                  <a:gd name="T13" fmla="*/ 0 h 49"/>
                  <a:gd name="T14" fmla="*/ 54 w 54"/>
                  <a:gd name="T15" fmla="*/ 49 h 49"/>
                </a:gdLst>
                <a:ahLst/>
                <a:cxnLst>
                  <a:cxn ang="T8">
                    <a:pos x="T0" y="T1"/>
                  </a:cxn>
                  <a:cxn ang="T9">
                    <a:pos x="T2" y="T3"/>
                  </a:cxn>
                  <a:cxn ang="T10">
                    <a:pos x="T4" y="T5"/>
                  </a:cxn>
                  <a:cxn ang="T11">
                    <a:pos x="T6" y="T7"/>
                  </a:cxn>
                </a:cxnLst>
                <a:rect l="T12" t="T13" r="T14" b="T15"/>
                <a:pathLst>
                  <a:path w="54" h="49">
                    <a:moveTo>
                      <a:pt x="0" y="49"/>
                    </a:moveTo>
                    <a:lnTo>
                      <a:pt x="54" y="22"/>
                    </a:lnTo>
                    <a:lnTo>
                      <a:pt x="0" y="0"/>
                    </a:lnTo>
                    <a:lnTo>
                      <a:pt x="0" y="49"/>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62" name="Freeform 98"/>
              <p:cNvSpPr>
                <a:spLocks/>
              </p:cNvSpPr>
              <p:nvPr/>
            </p:nvSpPr>
            <p:spPr bwMode="auto">
              <a:xfrm>
                <a:off x="4553" y="1878"/>
                <a:ext cx="58" cy="49"/>
              </a:xfrm>
              <a:custGeom>
                <a:avLst/>
                <a:gdLst>
                  <a:gd name="T0" fmla="*/ 58 w 58"/>
                  <a:gd name="T1" fmla="*/ 0 h 49"/>
                  <a:gd name="T2" fmla="*/ 0 w 58"/>
                  <a:gd name="T3" fmla="*/ 22 h 49"/>
                  <a:gd name="T4" fmla="*/ 58 w 58"/>
                  <a:gd name="T5" fmla="*/ 49 h 49"/>
                  <a:gd name="T6" fmla="*/ 58 w 58"/>
                  <a:gd name="T7" fmla="*/ 0 h 49"/>
                  <a:gd name="T8" fmla="*/ 0 60000 65536"/>
                  <a:gd name="T9" fmla="*/ 0 60000 65536"/>
                  <a:gd name="T10" fmla="*/ 0 60000 65536"/>
                  <a:gd name="T11" fmla="*/ 0 60000 65536"/>
                  <a:gd name="T12" fmla="*/ 0 w 58"/>
                  <a:gd name="T13" fmla="*/ 0 h 49"/>
                  <a:gd name="T14" fmla="*/ 58 w 58"/>
                  <a:gd name="T15" fmla="*/ 49 h 49"/>
                </a:gdLst>
                <a:ahLst/>
                <a:cxnLst>
                  <a:cxn ang="T8">
                    <a:pos x="T0" y="T1"/>
                  </a:cxn>
                  <a:cxn ang="T9">
                    <a:pos x="T2" y="T3"/>
                  </a:cxn>
                  <a:cxn ang="T10">
                    <a:pos x="T4" y="T5"/>
                  </a:cxn>
                  <a:cxn ang="T11">
                    <a:pos x="T6" y="T7"/>
                  </a:cxn>
                </a:cxnLst>
                <a:rect l="T12" t="T13" r="T14" b="T15"/>
                <a:pathLst>
                  <a:path w="58" h="49">
                    <a:moveTo>
                      <a:pt x="58" y="0"/>
                    </a:moveTo>
                    <a:lnTo>
                      <a:pt x="0" y="22"/>
                    </a:lnTo>
                    <a:lnTo>
                      <a:pt x="58" y="49"/>
                    </a:lnTo>
                    <a:lnTo>
                      <a:pt x="58"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sp>
          <p:nvSpPr>
            <p:cNvPr id="76877" name="Rectangle 99"/>
            <p:cNvSpPr>
              <a:spLocks noChangeArrowheads="1"/>
            </p:cNvSpPr>
            <p:nvPr/>
          </p:nvSpPr>
          <p:spPr bwMode="auto">
            <a:xfrm>
              <a:off x="5558" y="3586"/>
              <a:ext cx="634" cy="1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878" name="Rectangle 100"/>
            <p:cNvSpPr>
              <a:spLocks noChangeArrowheads="1"/>
            </p:cNvSpPr>
            <p:nvPr/>
          </p:nvSpPr>
          <p:spPr bwMode="auto">
            <a:xfrm>
              <a:off x="5607" y="3608"/>
              <a:ext cx="434"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Interaction </a:t>
              </a:r>
              <a:endParaRPr lang="en-GB" sz="1700" b="0">
                <a:solidFill>
                  <a:schemeClr val="bg1"/>
                </a:solidFill>
                <a:latin typeface="Times New Roman" pitchFamily="18" charset="0"/>
                <a:cs typeface="Arial" pitchFamily="34" charset="0"/>
              </a:endParaRPr>
            </a:p>
          </p:txBody>
        </p:sp>
        <p:grpSp>
          <p:nvGrpSpPr>
            <p:cNvPr id="76879" name="Group 101"/>
            <p:cNvGrpSpPr>
              <a:grpSpLocks/>
            </p:cNvGrpSpPr>
            <p:nvPr/>
          </p:nvGrpSpPr>
          <p:grpSpPr bwMode="auto">
            <a:xfrm>
              <a:off x="5465" y="3459"/>
              <a:ext cx="54" cy="388"/>
              <a:chOff x="5465" y="3459"/>
              <a:chExt cx="54" cy="388"/>
            </a:xfrm>
          </p:grpSpPr>
          <p:sp>
            <p:nvSpPr>
              <p:cNvPr id="77043" name="Freeform 102"/>
              <p:cNvSpPr>
                <a:spLocks/>
              </p:cNvSpPr>
              <p:nvPr/>
            </p:nvSpPr>
            <p:spPr bwMode="auto">
              <a:xfrm>
                <a:off x="5490" y="3496"/>
                <a:ext cx="5" cy="18"/>
              </a:xfrm>
              <a:custGeom>
                <a:avLst/>
                <a:gdLst>
                  <a:gd name="T0" fmla="*/ 5 w 5"/>
                  <a:gd name="T1" fmla="*/ 0 h 18"/>
                  <a:gd name="T2" fmla="*/ 0 w 5"/>
                  <a:gd name="T3" fmla="*/ 0 h 18"/>
                  <a:gd name="T4" fmla="*/ 0 w 5"/>
                  <a:gd name="T5" fmla="*/ 0 h 18"/>
                  <a:gd name="T6" fmla="*/ 0 w 5"/>
                  <a:gd name="T7" fmla="*/ 18 h 18"/>
                  <a:gd name="T8" fmla="*/ 0 w 5"/>
                  <a:gd name="T9" fmla="*/ 18 h 18"/>
                  <a:gd name="T10" fmla="*/ 5 w 5"/>
                  <a:gd name="T11" fmla="*/ 18 h 18"/>
                  <a:gd name="T12" fmla="*/ 5 w 5"/>
                  <a:gd name="T13" fmla="*/ 0 h 18"/>
                  <a:gd name="T14" fmla="*/ 0 60000 65536"/>
                  <a:gd name="T15" fmla="*/ 0 60000 65536"/>
                  <a:gd name="T16" fmla="*/ 0 60000 65536"/>
                  <a:gd name="T17" fmla="*/ 0 60000 65536"/>
                  <a:gd name="T18" fmla="*/ 0 60000 65536"/>
                  <a:gd name="T19" fmla="*/ 0 60000 65536"/>
                  <a:gd name="T20" fmla="*/ 0 60000 65536"/>
                  <a:gd name="T21" fmla="*/ 0 w 5"/>
                  <a:gd name="T22" fmla="*/ 0 h 18"/>
                  <a:gd name="T23" fmla="*/ 5 w 5"/>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18">
                    <a:moveTo>
                      <a:pt x="5" y="0"/>
                    </a:moveTo>
                    <a:lnTo>
                      <a:pt x="0" y="0"/>
                    </a:lnTo>
                    <a:lnTo>
                      <a:pt x="0" y="18"/>
                    </a:lnTo>
                    <a:lnTo>
                      <a:pt x="5" y="18"/>
                    </a:lnTo>
                    <a:lnTo>
                      <a:pt x="5"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44" name="Freeform 103"/>
              <p:cNvSpPr>
                <a:spLocks/>
              </p:cNvSpPr>
              <p:nvPr/>
            </p:nvSpPr>
            <p:spPr bwMode="auto">
              <a:xfrm>
                <a:off x="5490" y="3523"/>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45" name="Freeform 104"/>
              <p:cNvSpPr>
                <a:spLocks/>
              </p:cNvSpPr>
              <p:nvPr/>
            </p:nvSpPr>
            <p:spPr bwMode="auto">
              <a:xfrm>
                <a:off x="5490" y="3554"/>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46" name="Freeform 105"/>
              <p:cNvSpPr>
                <a:spLocks/>
              </p:cNvSpPr>
              <p:nvPr/>
            </p:nvSpPr>
            <p:spPr bwMode="auto">
              <a:xfrm>
                <a:off x="5490" y="3586"/>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47" name="Freeform 106"/>
              <p:cNvSpPr>
                <a:spLocks/>
              </p:cNvSpPr>
              <p:nvPr/>
            </p:nvSpPr>
            <p:spPr bwMode="auto">
              <a:xfrm>
                <a:off x="5490" y="3617"/>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48" name="Freeform 107"/>
              <p:cNvSpPr>
                <a:spLocks/>
              </p:cNvSpPr>
              <p:nvPr/>
            </p:nvSpPr>
            <p:spPr bwMode="auto">
              <a:xfrm>
                <a:off x="5490" y="3649"/>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49" name="Freeform 108"/>
              <p:cNvSpPr>
                <a:spLocks/>
              </p:cNvSpPr>
              <p:nvPr/>
            </p:nvSpPr>
            <p:spPr bwMode="auto">
              <a:xfrm>
                <a:off x="5490" y="3680"/>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50" name="Freeform 109"/>
              <p:cNvSpPr>
                <a:spLocks/>
              </p:cNvSpPr>
              <p:nvPr/>
            </p:nvSpPr>
            <p:spPr bwMode="auto">
              <a:xfrm>
                <a:off x="5490" y="3712"/>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51" name="Freeform 110"/>
              <p:cNvSpPr>
                <a:spLocks/>
              </p:cNvSpPr>
              <p:nvPr/>
            </p:nvSpPr>
            <p:spPr bwMode="auto">
              <a:xfrm>
                <a:off x="5490" y="3743"/>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52" name="Freeform 111"/>
              <p:cNvSpPr>
                <a:spLocks/>
              </p:cNvSpPr>
              <p:nvPr/>
            </p:nvSpPr>
            <p:spPr bwMode="auto">
              <a:xfrm>
                <a:off x="5490" y="3775"/>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53" name="Freeform 112"/>
              <p:cNvSpPr>
                <a:spLocks/>
              </p:cNvSpPr>
              <p:nvPr/>
            </p:nvSpPr>
            <p:spPr bwMode="auto">
              <a:xfrm>
                <a:off x="5465" y="3459"/>
                <a:ext cx="54" cy="50"/>
              </a:xfrm>
              <a:custGeom>
                <a:avLst/>
                <a:gdLst>
                  <a:gd name="T0" fmla="*/ 54 w 54"/>
                  <a:gd name="T1" fmla="*/ 50 h 50"/>
                  <a:gd name="T2" fmla="*/ 25 w 54"/>
                  <a:gd name="T3" fmla="*/ 0 h 50"/>
                  <a:gd name="T4" fmla="*/ 0 w 54"/>
                  <a:gd name="T5" fmla="*/ 50 h 50"/>
                  <a:gd name="T6" fmla="*/ 54 w 54"/>
                  <a:gd name="T7" fmla="*/ 50 h 50"/>
                  <a:gd name="T8" fmla="*/ 0 60000 65536"/>
                  <a:gd name="T9" fmla="*/ 0 60000 65536"/>
                  <a:gd name="T10" fmla="*/ 0 60000 65536"/>
                  <a:gd name="T11" fmla="*/ 0 60000 65536"/>
                  <a:gd name="T12" fmla="*/ 0 w 54"/>
                  <a:gd name="T13" fmla="*/ 0 h 50"/>
                  <a:gd name="T14" fmla="*/ 54 w 54"/>
                  <a:gd name="T15" fmla="*/ 50 h 50"/>
                </a:gdLst>
                <a:ahLst/>
                <a:cxnLst>
                  <a:cxn ang="T8">
                    <a:pos x="T0" y="T1"/>
                  </a:cxn>
                  <a:cxn ang="T9">
                    <a:pos x="T2" y="T3"/>
                  </a:cxn>
                  <a:cxn ang="T10">
                    <a:pos x="T4" y="T5"/>
                  </a:cxn>
                  <a:cxn ang="T11">
                    <a:pos x="T6" y="T7"/>
                  </a:cxn>
                </a:cxnLst>
                <a:rect l="T12" t="T13" r="T14" b="T15"/>
                <a:pathLst>
                  <a:path w="54" h="50">
                    <a:moveTo>
                      <a:pt x="54" y="50"/>
                    </a:moveTo>
                    <a:lnTo>
                      <a:pt x="25" y="0"/>
                    </a:lnTo>
                    <a:lnTo>
                      <a:pt x="0" y="50"/>
                    </a:lnTo>
                    <a:lnTo>
                      <a:pt x="54" y="5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54" name="Freeform 113"/>
              <p:cNvSpPr>
                <a:spLocks/>
              </p:cNvSpPr>
              <p:nvPr/>
            </p:nvSpPr>
            <p:spPr bwMode="auto">
              <a:xfrm>
                <a:off x="5465" y="3797"/>
                <a:ext cx="54" cy="50"/>
              </a:xfrm>
              <a:custGeom>
                <a:avLst/>
                <a:gdLst>
                  <a:gd name="T0" fmla="*/ 0 w 54"/>
                  <a:gd name="T1" fmla="*/ 0 h 50"/>
                  <a:gd name="T2" fmla="*/ 25 w 54"/>
                  <a:gd name="T3" fmla="*/ 50 h 50"/>
                  <a:gd name="T4" fmla="*/ 54 w 54"/>
                  <a:gd name="T5" fmla="*/ 0 h 50"/>
                  <a:gd name="T6" fmla="*/ 0 w 54"/>
                  <a:gd name="T7" fmla="*/ 0 h 50"/>
                  <a:gd name="T8" fmla="*/ 0 60000 65536"/>
                  <a:gd name="T9" fmla="*/ 0 60000 65536"/>
                  <a:gd name="T10" fmla="*/ 0 60000 65536"/>
                  <a:gd name="T11" fmla="*/ 0 60000 65536"/>
                  <a:gd name="T12" fmla="*/ 0 w 54"/>
                  <a:gd name="T13" fmla="*/ 0 h 50"/>
                  <a:gd name="T14" fmla="*/ 54 w 54"/>
                  <a:gd name="T15" fmla="*/ 50 h 50"/>
                </a:gdLst>
                <a:ahLst/>
                <a:cxnLst>
                  <a:cxn ang="T8">
                    <a:pos x="T0" y="T1"/>
                  </a:cxn>
                  <a:cxn ang="T9">
                    <a:pos x="T2" y="T3"/>
                  </a:cxn>
                  <a:cxn ang="T10">
                    <a:pos x="T4" y="T5"/>
                  </a:cxn>
                  <a:cxn ang="T11">
                    <a:pos x="T6" y="T7"/>
                  </a:cxn>
                </a:cxnLst>
                <a:rect l="T12" t="T13" r="T14" b="T15"/>
                <a:pathLst>
                  <a:path w="54" h="50">
                    <a:moveTo>
                      <a:pt x="0" y="0"/>
                    </a:moveTo>
                    <a:lnTo>
                      <a:pt x="25" y="50"/>
                    </a:lnTo>
                    <a:lnTo>
                      <a:pt x="54" y="0"/>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sp>
          <p:nvSpPr>
            <p:cNvPr id="76880" name="Rectangle 114"/>
            <p:cNvSpPr>
              <a:spLocks noChangeArrowheads="1"/>
            </p:cNvSpPr>
            <p:nvPr/>
          </p:nvSpPr>
          <p:spPr bwMode="auto">
            <a:xfrm>
              <a:off x="4826" y="1585"/>
              <a:ext cx="1210" cy="1874"/>
            </a:xfrm>
            <a:prstGeom prst="rect">
              <a:avLst/>
            </a:prstGeom>
            <a:solidFill>
              <a:srgbClr val="FFFFFF"/>
            </a:solidFill>
            <a:ln w="7938">
              <a:solidFill>
                <a:srgbClr val="000000"/>
              </a:solidFill>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881" name="Rectangle 115"/>
            <p:cNvSpPr>
              <a:spLocks noChangeArrowheads="1"/>
            </p:cNvSpPr>
            <p:nvPr/>
          </p:nvSpPr>
          <p:spPr bwMode="auto">
            <a:xfrm>
              <a:off x="4865" y="2432"/>
              <a:ext cx="1100"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On balance sheet cashflows</a:t>
              </a:r>
              <a:endParaRPr lang="en-GB" sz="1700" b="0">
                <a:solidFill>
                  <a:schemeClr val="bg1"/>
                </a:solidFill>
                <a:latin typeface="Times New Roman" pitchFamily="18" charset="0"/>
                <a:cs typeface="Arial" pitchFamily="34" charset="0"/>
              </a:endParaRPr>
            </a:p>
          </p:txBody>
        </p:sp>
        <p:sp>
          <p:nvSpPr>
            <p:cNvPr id="76882" name="Rectangle 116"/>
            <p:cNvSpPr>
              <a:spLocks noChangeArrowheads="1"/>
            </p:cNvSpPr>
            <p:nvPr/>
          </p:nvSpPr>
          <p:spPr bwMode="auto">
            <a:xfrm>
              <a:off x="4875" y="2531"/>
              <a:ext cx="1099"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Off balance sheet cashflows</a:t>
              </a:r>
              <a:endParaRPr lang="en-GB" sz="1700" b="0">
                <a:solidFill>
                  <a:schemeClr val="bg1"/>
                </a:solidFill>
                <a:latin typeface="Times New Roman" pitchFamily="18" charset="0"/>
                <a:cs typeface="Arial" pitchFamily="34" charset="0"/>
              </a:endParaRPr>
            </a:p>
          </p:txBody>
        </p:sp>
        <p:sp>
          <p:nvSpPr>
            <p:cNvPr id="76883" name="Rectangle 117"/>
            <p:cNvSpPr>
              <a:spLocks noChangeArrowheads="1"/>
            </p:cNvSpPr>
            <p:nvPr/>
          </p:nvSpPr>
          <p:spPr bwMode="auto">
            <a:xfrm>
              <a:off x="5007" y="2630"/>
              <a:ext cx="846"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Marketable Securities</a:t>
              </a:r>
              <a:endParaRPr lang="en-GB" sz="1700" b="0">
                <a:solidFill>
                  <a:schemeClr val="bg1"/>
                </a:solidFill>
                <a:latin typeface="Times New Roman" pitchFamily="18" charset="0"/>
                <a:cs typeface="Arial" pitchFamily="34" charset="0"/>
              </a:endParaRPr>
            </a:p>
          </p:txBody>
        </p:sp>
        <p:sp>
          <p:nvSpPr>
            <p:cNvPr id="76884" name="Rectangle 118"/>
            <p:cNvSpPr>
              <a:spLocks noChangeArrowheads="1"/>
            </p:cNvSpPr>
            <p:nvPr/>
          </p:nvSpPr>
          <p:spPr bwMode="auto">
            <a:xfrm>
              <a:off x="5012" y="2733"/>
              <a:ext cx="833"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Wholesale Borrowing</a:t>
              </a:r>
              <a:endParaRPr lang="en-GB" sz="1700" b="0">
                <a:solidFill>
                  <a:schemeClr val="bg1"/>
                </a:solidFill>
                <a:latin typeface="Times New Roman" pitchFamily="18" charset="0"/>
                <a:cs typeface="Arial" pitchFamily="34" charset="0"/>
              </a:endParaRPr>
            </a:p>
          </p:txBody>
        </p:sp>
        <p:sp>
          <p:nvSpPr>
            <p:cNvPr id="76885" name="Line 119"/>
            <p:cNvSpPr>
              <a:spLocks noChangeShapeType="1"/>
            </p:cNvSpPr>
            <p:nvPr/>
          </p:nvSpPr>
          <p:spPr bwMode="auto">
            <a:xfrm>
              <a:off x="4826" y="2080"/>
              <a:ext cx="1210" cy="1"/>
            </a:xfrm>
            <a:prstGeom prst="line">
              <a:avLst/>
            </a:prstGeom>
            <a:noFill/>
            <a:ln w="7938" cap="rnd">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76886" name="Rectangle 120"/>
            <p:cNvSpPr>
              <a:spLocks noChangeArrowheads="1"/>
            </p:cNvSpPr>
            <p:nvPr/>
          </p:nvSpPr>
          <p:spPr bwMode="auto">
            <a:xfrm>
              <a:off x="5173" y="1612"/>
              <a:ext cx="580" cy="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887" name="Rectangle 121"/>
            <p:cNvSpPr>
              <a:spLocks noChangeArrowheads="1"/>
            </p:cNvSpPr>
            <p:nvPr/>
          </p:nvSpPr>
          <p:spPr bwMode="auto">
            <a:xfrm>
              <a:off x="5256" y="1634"/>
              <a:ext cx="405" cy="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300">
                  <a:solidFill>
                    <a:srgbClr val="000000"/>
                  </a:solidFill>
                  <a:latin typeface="Arial" pitchFamily="34" charset="0"/>
                  <a:cs typeface="Arial" pitchFamily="34" charset="0"/>
                </a:rPr>
                <a:t>Sources </a:t>
              </a:r>
              <a:endParaRPr lang="en-GB" sz="1700" b="0">
                <a:solidFill>
                  <a:schemeClr val="bg1"/>
                </a:solidFill>
                <a:latin typeface="Times New Roman" pitchFamily="18" charset="0"/>
                <a:cs typeface="Arial" pitchFamily="34" charset="0"/>
              </a:endParaRPr>
            </a:p>
          </p:txBody>
        </p:sp>
        <p:sp>
          <p:nvSpPr>
            <p:cNvPr id="76888" name="Rectangle 122"/>
            <p:cNvSpPr>
              <a:spLocks noChangeArrowheads="1"/>
            </p:cNvSpPr>
            <p:nvPr/>
          </p:nvSpPr>
          <p:spPr bwMode="auto">
            <a:xfrm>
              <a:off x="5221" y="1752"/>
              <a:ext cx="469" cy="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300">
                  <a:solidFill>
                    <a:srgbClr val="000000"/>
                  </a:solidFill>
                  <a:latin typeface="Arial" pitchFamily="34" charset="0"/>
                  <a:cs typeface="Arial" pitchFamily="34" charset="0"/>
                </a:rPr>
                <a:t>&amp; Uses of </a:t>
              </a:r>
              <a:endParaRPr lang="en-GB" sz="1700" b="0">
                <a:solidFill>
                  <a:schemeClr val="bg1"/>
                </a:solidFill>
                <a:latin typeface="Times New Roman" pitchFamily="18" charset="0"/>
                <a:cs typeface="Arial" pitchFamily="34" charset="0"/>
              </a:endParaRPr>
            </a:p>
          </p:txBody>
        </p:sp>
        <p:sp>
          <p:nvSpPr>
            <p:cNvPr id="76889" name="Rectangle 123"/>
            <p:cNvSpPr>
              <a:spLocks noChangeArrowheads="1"/>
            </p:cNvSpPr>
            <p:nvPr/>
          </p:nvSpPr>
          <p:spPr bwMode="auto">
            <a:xfrm>
              <a:off x="5304" y="1869"/>
              <a:ext cx="289" cy="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300">
                  <a:solidFill>
                    <a:srgbClr val="000000"/>
                  </a:solidFill>
                  <a:latin typeface="Arial" pitchFamily="34" charset="0"/>
                  <a:cs typeface="Arial" pitchFamily="34" charset="0"/>
                </a:rPr>
                <a:t>Funds</a:t>
              </a:r>
              <a:endParaRPr lang="en-GB" sz="1700" b="0">
                <a:solidFill>
                  <a:schemeClr val="bg1"/>
                </a:solidFill>
                <a:latin typeface="Times New Roman" pitchFamily="18" charset="0"/>
                <a:cs typeface="Arial" pitchFamily="34" charset="0"/>
              </a:endParaRPr>
            </a:p>
          </p:txBody>
        </p:sp>
        <p:grpSp>
          <p:nvGrpSpPr>
            <p:cNvPr id="76890" name="Group 124"/>
            <p:cNvGrpSpPr>
              <a:grpSpLocks/>
            </p:cNvGrpSpPr>
            <p:nvPr/>
          </p:nvGrpSpPr>
          <p:grpSpPr bwMode="auto">
            <a:xfrm>
              <a:off x="5465" y="1188"/>
              <a:ext cx="54" cy="379"/>
              <a:chOff x="5465" y="1188"/>
              <a:chExt cx="54" cy="379"/>
            </a:xfrm>
          </p:grpSpPr>
          <p:sp>
            <p:nvSpPr>
              <p:cNvPr id="77031" name="Freeform 125"/>
              <p:cNvSpPr>
                <a:spLocks/>
              </p:cNvSpPr>
              <p:nvPr/>
            </p:nvSpPr>
            <p:spPr bwMode="auto">
              <a:xfrm>
                <a:off x="5490" y="1224"/>
                <a:ext cx="5" cy="18"/>
              </a:xfrm>
              <a:custGeom>
                <a:avLst/>
                <a:gdLst>
                  <a:gd name="T0" fmla="*/ 5 w 5"/>
                  <a:gd name="T1" fmla="*/ 0 h 18"/>
                  <a:gd name="T2" fmla="*/ 0 w 5"/>
                  <a:gd name="T3" fmla="*/ 0 h 18"/>
                  <a:gd name="T4" fmla="*/ 0 w 5"/>
                  <a:gd name="T5" fmla="*/ 0 h 18"/>
                  <a:gd name="T6" fmla="*/ 0 w 5"/>
                  <a:gd name="T7" fmla="*/ 18 h 18"/>
                  <a:gd name="T8" fmla="*/ 0 w 5"/>
                  <a:gd name="T9" fmla="*/ 18 h 18"/>
                  <a:gd name="T10" fmla="*/ 5 w 5"/>
                  <a:gd name="T11" fmla="*/ 18 h 18"/>
                  <a:gd name="T12" fmla="*/ 5 w 5"/>
                  <a:gd name="T13" fmla="*/ 0 h 18"/>
                  <a:gd name="T14" fmla="*/ 0 60000 65536"/>
                  <a:gd name="T15" fmla="*/ 0 60000 65536"/>
                  <a:gd name="T16" fmla="*/ 0 60000 65536"/>
                  <a:gd name="T17" fmla="*/ 0 60000 65536"/>
                  <a:gd name="T18" fmla="*/ 0 60000 65536"/>
                  <a:gd name="T19" fmla="*/ 0 60000 65536"/>
                  <a:gd name="T20" fmla="*/ 0 60000 65536"/>
                  <a:gd name="T21" fmla="*/ 0 w 5"/>
                  <a:gd name="T22" fmla="*/ 0 h 18"/>
                  <a:gd name="T23" fmla="*/ 5 w 5"/>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18">
                    <a:moveTo>
                      <a:pt x="5" y="0"/>
                    </a:moveTo>
                    <a:lnTo>
                      <a:pt x="0" y="0"/>
                    </a:lnTo>
                    <a:lnTo>
                      <a:pt x="0" y="18"/>
                    </a:lnTo>
                    <a:lnTo>
                      <a:pt x="5" y="18"/>
                    </a:lnTo>
                    <a:lnTo>
                      <a:pt x="5"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32" name="Freeform 126"/>
              <p:cNvSpPr>
                <a:spLocks/>
              </p:cNvSpPr>
              <p:nvPr/>
            </p:nvSpPr>
            <p:spPr bwMode="auto">
              <a:xfrm>
                <a:off x="5490" y="1251"/>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33" name="Freeform 127"/>
              <p:cNvSpPr>
                <a:spLocks/>
              </p:cNvSpPr>
              <p:nvPr/>
            </p:nvSpPr>
            <p:spPr bwMode="auto">
              <a:xfrm>
                <a:off x="5490" y="1283"/>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34" name="Freeform 128"/>
              <p:cNvSpPr>
                <a:spLocks/>
              </p:cNvSpPr>
              <p:nvPr/>
            </p:nvSpPr>
            <p:spPr bwMode="auto">
              <a:xfrm>
                <a:off x="5490" y="1314"/>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35" name="Freeform 129"/>
              <p:cNvSpPr>
                <a:spLocks/>
              </p:cNvSpPr>
              <p:nvPr/>
            </p:nvSpPr>
            <p:spPr bwMode="auto">
              <a:xfrm>
                <a:off x="5490" y="1346"/>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36" name="Freeform 130"/>
              <p:cNvSpPr>
                <a:spLocks/>
              </p:cNvSpPr>
              <p:nvPr/>
            </p:nvSpPr>
            <p:spPr bwMode="auto">
              <a:xfrm>
                <a:off x="5490" y="1377"/>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37" name="Freeform 131"/>
              <p:cNvSpPr>
                <a:spLocks/>
              </p:cNvSpPr>
              <p:nvPr/>
            </p:nvSpPr>
            <p:spPr bwMode="auto">
              <a:xfrm>
                <a:off x="5490" y="1409"/>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38" name="Freeform 132"/>
              <p:cNvSpPr>
                <a:spLocks/>
              </p:cNvSpPr>
              <p:nvPr/>
            </p:nvSpPr>
            <p:spPr bwMode="auto">
              <a:xfrm>
                <a:off x="5490" y="1440"/>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39" name="Freeform 133"/>
              <p:cNvSpPr>
                <a:spLocks/>
              </p:cNvSpPr>
              <p:nvPr/>
            </p:nvSpPr>
            <p:spPr bwMode="auto">
              <a:xfrm>
                <a:off x="5490" y="1472"/>
                <a:ext cx="5" cy="23"/>
              </a:xfrm>
              <a:custGeom>
                <a:avLst/>
                <a:gdLst>
                  <a:gd name="T0" fmla="*/ 5 w 5"/>
                  <a:gd name="T1" fmla="*/ 4 h 23"/>
                  <a:gd name="T2" fmla="*/ 0 w 5"/>
                  <a:gd name="T3" fmla="*/ 0 h 23"/>
                  <a:gd name="T4" fmla="*/ 0 w 5"/>
                  <a:gd name="T5" fmla="*/ 4 h 23"/>
                  <a:gd name="T6" fmla="*/ 0 w 5"/>
                  <a:gd name="T7" fmla="*/ 23 h 23"/>
                  <a:gd name="T8" fmla="*/ 0 w 5"/>
                  <a:gd name="T9" fmla="*/ 23 h 23"/>
                  <a:gd name="T10" fmla="*/ 5 w 5"/>
                  <a:gd name="T11" fmla="*/ 23 h 23"/>
                  <a:gd name="T12" fmla="*/ 5 w 5"/>
                  <a:gd name="T13" fmla="*/ 4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4"/>
                    </a:moveTo>
                    <a:lnTo>
                      <a:pt x="0" y="0"/>
                    </a:lnTo>
                    <a:lnTo>
                      <a:pt x="0" y="4"/>
                    </a:lnTo>
                    <a:lnTo>
                      <a:pt x="0" y="23"/>
                    </a:lnTo>
                    <a:lnTo>
                      <a:pt x="5" y="23"/>
                    </a:lnTo>
                    <a:lnTo>
                      <a:pt x="5" y="4"/>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40" name="Freeform 134"/>
              <p:cNvSpPr>
                <a:spLocks/>
              </p:cNvSpPr>
              <p:nvPr/>
            </p:nvSpPr>
            <p:spPr bwMode="auto">
              <a:xfrm>
                <a:off x="5490" y="1504"/>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41" name="Freeform 135"/>
              <p:cNvSpPr>
                <a:spLocks/>
              </p:cNvSpPr>
              <p:nvPr/>
            </p:nvSpPr>
            <p:spPr bwMode="auto">
              <a:xfrm>
                <a:off x="5465" y="1188"/>
                <a:ext cx="54" cy="50"/>
              </a:xfrm>
              <a:custGeom>
                <a:avLst/>
                <a:gdLst>
                  <a:gd name="T0" fmla="*/ 54 w 54"/>
                  <a:gd name="T1" fmla="*/ 50 h 50"/>
                  <a:gd name="T2" fmla="*/ 25 w 54"/>
                  <a:gd name="T3" fmla="*/ 0 h 50"/>
                  <a:gd name="T4" fmla="*/ 0 w 54"/>
                  <a:gd name="T5" fmla="*/ 50 h 50"/>
                  <a:gd name="T6" fmla="*/ 54 w 54"/>
                  <a:gd name="T7" fmla="*/ 50 h 50"/>
                  <a:gd name="T8" fmla="*/ 0 60000 65536"/>
                  <a:gd name="T9" fmla="*/ 0 60000 65536"/>
                  <a:gd name="T10" fmla="*/ 0 60000 65536"/>
                  <a:gd name="T11" fmla="*/ 0 60000 65536"/>
                  <a:gd name="T12" fmla="*/ 0 w 54"/>
                  <a:gd name="T13" fmla="*/ 0 h 50"/>
                  <a:gd name="T14" fmla="*/ 54 w 54"/>
                  <a:gd name="T15" fmla="*/ 50 h 50"/>
                </a:gdLst>
                <a:ahLst/>
                <a:cxnLst>
                  <a:cxn ang="T8">
                    <a:pos x="T0" y="T1"/>
                  </a:cxn>
                  <a:cxn ang="T9">
                    <a:pos x="T2" y="T3"/>
                  </a:cxn>
                  <a:cxn ang="T10">
                    <a:pos x="T4" y="T5"/>
                  </a:cxn>
                  <a:cxn ang="T11">
                    <a:pos x="T6" y="T7"/>
                  </a:cxn>
                </a:cxnLst>
                <a:rect l="T12" t="T13" r="T14" b="T15"/>
                <a:pathLst>
                  <a:path w="54" h="50">
                    <a:moveTo>
                      <a:pt x="54" y="50"/>
                    </a:moveTo>
                    <a:lnTo>
                      <a:pt x="25" y="0"/>
                    </a:lnTo>
                    <a:lnTo>
                      <a:pt x="0" y="50"/>
                    </a:lnTo>
                    <a:lnTo>
                      <a:pt x="54" y="5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42" name="Freeform 136"/>
              <p:cNvSpPr>
                <a:spLocks/>
              </p:cNvSpPr>
              <p:nvPr/>
            </p:nvSpPr>
            <p:spPr bwMode="auto">
              <a:xfrm>
                <a:off x="5465" y="1522"/>
                <a:ext cx="54" cy="45"/>
              </a:xfrm>
              <a:custGeom>
                <a:avLst/>
                <a:gdLst>
                  <a:gd name="T0" fmla="*/ 0 w 54"/>
                  <a:gd name="T1" fmla="*/ 0 h 45"/>
                  <a:gd name="T2" fmla="*/ 25 w 54"/>
                  <a:gd name="T3" fmla="*/ 45 h 45"/>
                  <a:gd name="T4" fmla="*/ 54 w 54"/>
                  <a:gd name="T5" fmla="*/ 0 h 45"/>
                  <a:gd name="T6" fmla="*/ 0 w 54"/>
                  <a:gd name="T7" fmla="*/ 0 h 45"/>
                  <a:gd name="T8" fmla="*/ 0 60000 65536"/>
                  <a:gd name="T9" fmla="*/ 0 60000 65536"/>
                  <a:gd name="T10" fmla="*/ 0 60000 65536"/>
                  <a:gd name="T11" fmla="*/ 0 60000 65536"/>
                  <a:gd name="T12" fmla="*/ 0 w 54"/>
                  <a:gd name="T13" fmla="*/ 0 h 45"/>
                  <a:gd name="T14" fmla="*/ 54 w 54"/>
                  <a:gd name="T15" fmla="*/ 45 h 45"/>
                </a:gdLst>
                <a:ahLst/>
                <a:cxnLst>
                  <a:cxn ang="T8">
                    <a:pos x="T0" y="T1"/>
                  </a:cxn>
                  <a:cxn ang="T9">
                    <a:pos x="T2" y="T3"/>
                  </a:cxn>
                  <a:cxn ang="T10">
                    <a:pos x="T4" y="T5"/>
                  </a:cxn>
                  <a:cxn ang="T11">
                    <a:pos x="T6" y="T7"/>
                  </a:cxn>
                </a:cxnLst>
                <a:rect l="T12" t="T13" r="T14" b="T15"/>
                <a:pathLst>
                  <a:path w="54" h="45">
                    <a:moveTo>
                      <a:pt x="0" y="0"/>
                    </a:moveTo>
                    <a:lnTo>
                      <a:pt x="25" y="45"/>
                    </a:lnTo>
                    <a:lnTo>
                      <a:pt x="54" y="0"/>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grpSp>
          <p:nvGrpSpPr>
            <p:cNvPr id="76891" name="Group 137"/>
            <p:cNvGrpSpPr>
              <a:grpSpLocks/>
            </p:cNvGrpSpPr>
            <p:nvPr/>
          </p:nvGrpSpPr>
          <p:grpSpPr bwMode="auto">
            <a:xfrm>
              <a:off x="4553" y="1166"/>
              <a:ext cx="937" cy="49"/>
              <a:chOff x="4553" y="1166"/>
              <a:chExt cx="937" cy="49"/>
            </a:xfrm>
          </p:grpSpPr>
          <p:sp>
            <p:nvSpPr>
              <p:cNvPr id="77004" name="Rectangle 138"/>
              <p:cNvSpPr>
                <a:spLocks noChangeArrowheads="1"/>
              </p:cNvSpPr>
              <p:nvPr/>
            </p:nvSpPr>
            <p:spPr bwMode="auto">
              <a:xfrm>
                <a:off x="5426" y="1188"/>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05" name="Rectangle 139"/>
              <p:cNvSpPr>
                <a:spLocks noChangeArrowheads="1"/>
              </p:cNvSpPr>
              <p:nvPr/>
            </p:nvSpPr>
            <p:spPr bwMode="auto">
              <a:xfrm>
                <a:off x="5392" y="1188"/>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06" name="Rectangle 140"/>
              <p:cNvSpPr>
                <a:spLocks noChangeArrowheads="1"/>
              </p:cNvSpPr>
              <p:nvPr/>
            </p:nvSpPr>
            <p:spPr bwMode="auto">
              <a:xfrm>
                <a:off x="5358" y="1188"/>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07" name="Rectangle 141"/>
              <p:cNvSpPr>
                <a:spLocks noChangeArrowheads="1"/>
              </p:cNvSpPr>
              <p:nvPr/>
            </p:nvSpPr>
            <p:spPr bwMode="auto">
              <a:xfrm>
                <a:off x="5324" y="1188"/>
                <a:ext cx="19"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08" name="Rectangle 142"/>
              <p:cNvSpPr>
                <a:spLocks noChangeArrowheads="1"/>
              </p:cNvSpPr>
              <p:nvPr/>
            </p:nvSpPr>
            <p:spPr bwMode="auto">
              <a:xfrm>
                <a:off x="5290" y="1188"/>
                <a:ext cx="19"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09" name="Rectangle 143"/>
              <p:cNvSpPr>
                <a:spLocks noChangeArrowheads="1"/>
              </p:cNvSpPr>
              <p:nvPr/>
            </p:nvSpPr>
            <p:spPr bwMode="auto">
              <a:xfrm>
                <a:off x="5256" y="1188"/>
                <a:ext cx="19"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10" name="Rectangle 144"/>
              <p:cNvSpPr>
                <a:spLocks noChangeArrowheads="1"/>
              </p:cNvSpPr>
              <p:nvPr/>
            </p:nvSpPr>
            <p:spPr bwMode="auto">
              <a:xfrm>
                <a:off x="5221" y="1188"/>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11" name="Rectangle 145"/>
              <p:cNvSpPr>
                <a:spLocks noChangeArrowheads="1"/>
              </p:cNvSpPr>
              <p:nvPr/>
            </p:nvSpPr>
            <p:spPr bwMode="auto">
              <a:xfrm>
                <a:off x="5187" y="1188"/>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12" name="Rectangle 146"/>
              <p:cNvSpPr>
                <a:spLocks noChangeArrowheads="1"/>
              </p:cNvSpPr>
              <p:nvPr/>
            </p:nvSpPr>
            <p:spPr bwMode="auto">
              <a:xfrm>
                <a:off x="5153" y="1188"/>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13" name="Rectangle 147"/>
              <p:cNvSpPr>
                <a:spLocks noChangeArrowheads="1"/>
              </p:cNvSpPr>
              <p:nvPr/>
            </p:nvSpPr>
            <p:spPr bwMode="auto">
              <a:xfrm>
                <a:off x="5119" y="1188"/>
                <a:ext cx="19"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14" name="Rectangle 148"/>
              <p:cNvSpPr>
                <a:spLocks noChangeArrowheads="1"/>
              </p:cNvSpPr>
              <p:nvPr/>
            </p:nvSpPr>
            <p:spPr bwMode="auto">
              <a:xfrm>
                <a:off x="5085" y="1188"/>
                <a:ext cx="19"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15" name="Rectangle 149"/>
              <p:cNvSpPr>
                <a:spLocks noChangeArrowheads="1"/>
              </p:cNvSpPr>
              <p:nvPr/>
            </p:nvSpPr>
            <p:spPr bwMode="auto">
              <a:xfrm>
                <a:off x="5051" y="1188"/>
                <a:ext cx="19"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16" name="Rectangle 150"/>
              <p:cNvSpPr>
                <a:spLocks noChangeArrowheads="1"/>
              </p:cNvSpPr>
              <p:nvPr/>
            </p:nvSpPr>
            <p:spPr bwMode="auto">
              <a:xfrm>
                <a:off x="5016" y="1188"/>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17" name="Rectangle 151"/>
              <p:cNvSpPr>
                <a:spLocks noChangeArrowheads="1"/>
              </p:cNvSpPr>
              <p:nvPr/>
            </p:nvSpPr>
            <p:spPr bwMode="auto">
              <a:xfrm>
                <a:off x="4982" y="1188"/>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18" name="Rectangle 152"/>
              <p:cNvSpPr>
                <a:spLocks noChangeArrowheads="1"/>
              </p:cNvSpPr>
              <p:nvPr/>
            </p:nvSpPr>
            <p:spPr bwMode="auto">
              <a:xfrm>
                <a:off x="4948" y="1188"/>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19" name="Rectangle 153"/>
              <p:cNvSpPr>
                <a:spLocks noChangeArrowheads="1"/>
              </p:cNvSpPr>
              <p:nvPr/>
            </p:nvSpPr>
            <p:spPr bwMode="auto">
              <a:xfrm>
                <a:off x="4914" y="1188"/>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20" name="Rectangle 154"/>
              <p:cNvSpPr>
                <a:spLocks noChangeArrowheads="1"/>
              </p:cNvSpPr>
              <p:nvPr/>
            </p:nvSpPr>
            <p:spPr bwMode="auto">
              <a:xfrm>
                <a:off x="4880" y="1188"/>
                <a:ext cx="19"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21" name="Rectangle 155"/>
              <p:cNvSpPr>
                <a:spLocks noChangeArrowheads="1"/>
              </p:cNvSpPr>
              <p:nvPr/>
            </p:nvSpPr>
            <p:spPr bwMode="auto">
              <a:xfrm>
                <a:off x="4846" y="1188"/>
                <a:ext cx="19"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22" name="Rectangle 156"/>
              <p:cNvSpPr>
                <a:spLocks noChangeArrowheads="1"/>
              </p:cNvSpPr>
              <p:nvPr/>
            </p:nvSpPr>
            <p:spPr bwMode="auto">
              <a:xfrm>
                <a:off x="4812" y="1188"/>
                <a:ext cx="19"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23" name="Rectangle 157"/>
              <p:cNvSpPr>
                <a:spLocks noChangeArrowheads="1"/>
              </p:cNvSpPr>
              <p:nvPr/>
            </p:nvSpPr>
            <p:spPr bwMode="auto">
              <a:xfrm>
                <a:off x="4777" y="1188"/>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24" name="Rectangle 158"/>
              <p:cNvSpPr>
                <a:spLocks noChangeArrowheads="1"/>
              </p:cNvSpPr>
              <p:nvPr/>
            </p:nvSpPr>
            <p:spPr bwMode="auto">
              <a:xfrm>
                <a:off x="4743" y="1188"/>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25" name="Rectangle 159"/>
              <p:cNvSpPr>
                <a:spLocks noChangeArrowheads="1"/>
              </p:cNvSpPr>
              <p:nvPr/>
            </p:nvSpPr>
            <p:spPr bwMode="auto">
              <a:xfrm>
                <a:off x="4709" y="1188"/>
                <a:ext cx="20"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26" name="Rectangle 160"/>
              <p:cNvSpPr>
                <a:spLocks noChangeArrowheads="1"/>
              </p:cNvSpPr>
              <p:nvPr/>
            </p:nvSpPr>
            <p:spPr bwMode="auto">
              <a:xfrm>
                <a:off x="4675" y="1188"/>
                <a:ext cx="19"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27" name="Rectangle 161"/>
              <p:cNvSpPr>
                <a:spLocks noChangeArrowheads="1"/>
              </p:cNvSpPr>
              <p:nvPr/>
            </p:nvSpPr>
            <p:spPr bwMode="auto">
              <a:xfrm>
                <a:off x="4641" y="1188"/>
                <a:ext cx="19"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28" name="Rectangle 162"/>
              <p:cNvSpPr>
                <a:spLocks noChangeArrowheads="1"/>
              </p:cNvSpPr>
              <p:nvPr/>
            </p:nvSpPr>
            <p:spPr bwMode="auto">
              <a:xfrm>
                <a:off x="4607" y="1188"/>
                <a:ext cx="19" cy="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29" name="Freeform 163"/>
              <p:cNvSpPr>
                <a:spLocks/>
              </p:cNvSpPr>
              <p:nvPr/>
            </p:nvSpPr>
            <p:spPr bwMode="auto">
              <a:xfrm>
                <a:off x="5436" y="1166"/>
                <a:ext cx="54" cy="49"/>
              </a:xfrm>
              <a:custGeom>
                <a:avLst/>
                <a:gdLst>
                  <a:gd name="T0" fmla="*/ 0 w 54"/>
                  <a:gd name="T1" fmla="*/ 49 h 49"/>
                  <a:gd name="T2" fmla="*/ 54 w 54"/>
                  <a:gd name="T3" fmla="*/ 22 h 49"/>
                  <a:gd name="T4" fmla="*/ 0 w 54"/>
                  <a:gd name="T5" fmla="*/ 0 h 49"/>
                  <a:gd name="T6" fmla="*/ 0 w 54"/>
                  <a:gd name="T7" fmla="*/ 49 h 49"/>
                  <a:gd name="T8" fmla="*/ 0 60000 65536"/>
                  <a:gd name="T9" fmla="*/ 0 60000 65536"/>
                  <a:gd name="T10" fmla="*/ 0 60000 65536"/>
                  <a:gd name="T11" fmla="*/ 0 60000 65536"/>
                  <a:gd name="T12" fmla="*/ 0 w 54"/>
                  <a:gd name="T13" fmla="*/ 0 h 49"/>
                  <a:gd name="T14" fmla="*/ 54 w 54"/>
                  <a:gd name="T15" fmla="*/ 49 h 49"/>
                </a:gdLst>
                <a:ahLst/>
                <a:cxnLst>
                  <a:cxn ang="T8">
                    <a:pos x="T0" y="T1"/>
                  </a:cxn>
                  <a:cxn ang="T9">
                    <a:pos x="T2" y="T3"/>
                  </a:cxn>
                  <a:cxn ang="T10">
                    <a:pos x="T4" y="T5"/>
                  </a:cxn>
                  <a:cxn ang="T11">
                    <a:pos x="T6" y="T7"/>
                  </a:cxn>
                </a:cxnLst>
                <a:rect l="T12" t="T13" r="T14" b="T15"/>
                <a:pathLst>
                  <a:path w="54" h="49">
                    <a:moveTo>
                      <a:pt x="0" y="49"/>
                    </a:moveTo>
                    <a:lnTo>
                      <a:pt x="54" y="22"/>
                    </a:lnTo>
                    <a:lnTo>
                      <a:pt x="0" y="0"/>
                    </a:lnTo>
                    <a:lnTo>
                      <a:pt x="0" y="49"/>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sp>
            <p:nvSpPr>
              <p:cNvPr id="77030" name="Freeform 164"/>
              <p:cNvSpPr>
                <a:spLocks/>
              </p:cNvSpPr>
              <p:nvPr/>
            </p:nvSpPr>
            <p:spPr bwMode="auto">
              <a:xfrm>
                <a:off x="4553" y="1166"/>
                <a:ext cx="58" cy="49"/>
              </a:xfrm>
              <a:custGeom>
                <a:avLst/>
                <a:gdLst>
                  <a:gd name="T0" fmla="*/ 58 w 58"/>
                  <a:gd name="T1" fmla="*/ 0 h 49"/>
                  <a:gd name="T2" fmla="*/ 0 w 58"/>
                  <a:gd name="T3" fmla="*/ 22 h 49"/>
                  <a:gd name="T4" fmla="*/ 58 w 58"/>
                  <a:gd name="T5" fmla="*/ 49 h 49"/>
                  <a:gd name="T6" fmla="*/ 58 w 58"/>
                  <a:gd name="T7" fmla="*/ 0 h 49"/>
                  <a:gd name="T8" fmla="*/ 0 60000 65536"/>
                  <a:gd name="T9" fmla="*/ 0 60000 65536"/>
                  <a:gd name="T10" fmla="*/ 0 60000 65536"/>
                  <a:gd name="T11" fmla="*/ 0 60000 65536"/>
                  <a:gd name="T12" fmla="*/ 0 w 58"/>
                  <a:gd name="T13" fmla="*/ 0 h 49"/>
                  <a:gd name="T14" fmla="*/ 58 w 58"/>
                  <a:gd name="T15" fmla="*/ 49 h 49"/>
                </a:gdLst>
                <a:ahLst/>
                <a:cxnLst>
                  <a:cxn ang="T8">
                    <a:pos x="T0" y="T1"/>
                  </a:cxn>
                  <a:cxn ang="T9">
                    <a:pos x="T2" y="T3"/>
                  </a:cxn>
                  <a:cxn ang="T10">
                    <a:pos x="T4" y="T5"/>
                  </a:cxn>
                  <a:cxn ang="T11">
                    <a:pos x="T6" y="T7"/>
                  </a:cxn>
                </a:cxnLst>
                <a:rect l="T12" t="T13" r="T14" b="T15"/>
                <a:pathLst>
                  <a:path w="58" h="49">
                    <a:moveTo>
                      <a:pt x="58" y="0"/>
                    </a:moveTo>
                    <a:lnTo>
                      <a:pt x="0" y="22"/>
                    </a:lnTo>
                    <a:lnTo>
                      <a:pt x="58" y="49"/>
                    </a:lnTo>
                    <a:lnTo>
                      <a:pt x="58"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grpSp>
          <p:nvGrpSpPr>
            <p:cNvPr id="76892" name="Group 165"/>
            <p:cNvGrpSpPr>
              <a:grpSpLocks/>
            </p:cNvGrpSpPr>
            <p:nvPr/>
          </p:nvGrpSpPr>
          <p:grpSpPr bwMode="auto">
            <a:xfrm>
              <a:off x="4553" y="2869"/>
              <a:ext cx="273" cy="50"/>
              <a:chOff x="4553" y="2869"/>
              <a:chExt cx="273" cy="50"/>
            </a:xfrm>
          </p:grpSpPr>
          <p:sp>
            <p:nvSpPr>
              <p:cNvPr id="76996" name="Rectangle 166"/>
              <p:cNvSpPr>
                <a:spLocks noChangeArrowheads="1"/>
              </p:cNvSpPr>
              <p:nvPr/>
            </p:nvSpPr>
            <p:spPr bwMode="auto">
              <a:xfrm>
                <a:off x="4763" y="2892"/>
                <a:ext cx="19"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97" name="Rectangle 167"/>
              <p:cNvSpPr>
                <a:spLocks noChangeArrowheads="1"/>
              </p:cNvSpPr>
              <p:nvPr/>
            </p:nvSpPr>
            <p:spPr bwMode="auto">
              <a:xfrm>
                <a:off x="4729" y="2892"/>
                <a:ext cx="19"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98" name="Rectangle 168"/>
              <p:cNvSpPr>
                <a:spLocks noChangeArrowheads="1"/>
              </p:cNvSpPr>
              <p:nvPr/>
            </p:nvSpPr>
            <p:spPr bwMode="auto">
              <a:xfrm>
                <a:off x="4694" y="2892"/>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99" name="Rectangle 169"/>
              <p:cNvSpPr>
                <a:spLocks noChangeArrowheads="1"/>
              </p:cNvSpPr>
              <p:nvPr/>
            </p:nvSpPr>
            <p:spPr bwMode="auto">
              <a:xfrm>
                <a:off x="4660" y="2892"/>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00" name="Rectangle 170"/>
              <p:cNvSpPr>
                <a:spLocks noChangeArrowheads="1"/>
              </p:cNvSpPr>
              <p:nvPr/>
            </p:nvSpPr>
            <p:spPr bwMode="auto">
              <a:xfrm>
                <a:off x="4626" y="2892"/>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01" name="Rectangle 171"/>
              <p:cNvSpPr>
                <a:spLocks noChangeArrowheads="1"/>
              </p:cNvSpPr>
              <p:nvPr/>
            </p:nvSpPr>
            <p:spPr bwMode="auto">
              <a:xfrm>
                <a:off x="4597" y="2892"/>
                <a:ext cx="14"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7002" name="Freeform 172"/>
              <p:cNvSpPr>
                <a:spLocks/>
              </p:cNvSpPr>
              <p:nvPr/>
            </p:nvSpPr>
            <p:spPr bwMode="auto">
              <a:xfrm>
                <a:off x="4772" y="2869"/>
                <a:ext cx="54" cy="50"/>
              </a:xfrm>
              <a:custGeom>
                <a:avLst/>
                <a:gdLst>
                  <a:gd name="T0" fmla="*/ 0 w 54"/>
                  <a:gd name="T1" fmla="*/ 50 h 50"/>
                  <a:gd name="T2" fmla="*/ 54 w 54"/>
                  <a:gd name="T3" fmla="*/ 23 h 50"/>
                  <a:gd name="T4" fmla="*/ 0 w 54"/>
                  <a:gd name="T5" fmla="*/ 0 h 50"/>
                  <a:gd name="T6" fmla="*/ 0 w 54"/>
                  <a:gd name="T7" fmla="*/ 50 h 50"/>
                  <a:gd name="T8" fmla="*/ 0 60000 65536"/>
                  <a:gd name="T9" fmla="*/ 0 60000 65536"/>
                  <a:gd name="T10" fmla="*/ 0 60000 65536"/>
                  <a:gd name="T11" fmla="*/ 0 60000 65536"/>
                  <a:gd name="T12" fmla="*/ 0 w 54"/>
                  <a:gd name="T13" fmla="*/ 0 h 50"/>
                  <a:gd name="T14" fmla="*/ 54 w 54"/>
                  <a:gd name="T15" fmla="*/ 50 h 50"/>
                </a:gdLst>
                <a:ahLst/>
                <a:cxnLst>
                  <a:cxn ang="T8">
                    <a:pos x="T0" y="T1"/>
                  </a:cxn>
                  <a:cxn ang="T9">
                    <a:pos x="T2" y="T3"/>
                  </a:cxn>
                  <a:cxn ang="T10">
                    <a:pos x="T4" y="T5"/>
                  </a:cxn>
                  <a:cxn ang="T11">
                    <a:pos x="T6" y="T7"/>
                  </a:cxn>
                </a:cxnLst>
                <a:rect l="T12" t="T13" r="T14" b="T15"/>
                <a:pathLst>
                  <a:path w="54" h="50">
                    <a:moveTo>
                      <a:pt x="0" y="50"/>
                    </a:moveTo>
                    <a:lnTo>
                      <a:pt x="54" y="23"/>
                    </a:lnTo>
                    <a:lnTo>
                      <a:pt x="0" y="0"/>
                    </a:lnTo>
                    <a:lnTo>
                      <a:pt x="0" y="50"/>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7003" name="Freeform 173"/>
              <p:cNvSpPr>
                <a:spLocks/>
              </p:cNvSpPr>
              <p:nvPr/>
            </p:nvSpPr>
            <p:spPr bwMode="auto">
              <a:xfrm>
                <a:off x="4553" y="2869"/>
                <a:ext cx="58" cy="50"/>
              </a:xfrm>
              <a:custGeom>
                <a:avLst/>
                <a:gdLst>
                  <a:gd name="T0" fmla="*/ 58 w 58"/>
                  <a:gd name="T1" fmla="*/ 0 h 50"/>
                  <a:gd name="T2" fmla="*/ 0 w 58"/>
                  <a:gd name="T3" fmla="*/ 23 h 50"/>
                  <a:gd name="T4" fmla="*/ 58 w 58"/>
                  <a:gd name="T5" fmla="*/ 50 h 50"/>
                  <a:gd name="T6" fmla="*/ 58 w 58"/>
                  <a:gd name="T7" fmla="*/ 0 h 50"/>
                  <a:gd name="T8" fmla="*/ 0 60000 65536"/>
                  <a:gd name="T9" fmla="*/ 0 60000 65536"/>
                  <a:gd name="T10" fmla="*/ 0 60000 65536"/>
                  <a:gd name="T11" fmla="*/ 0 60000 65536"/>
                  <a:gd name="T12" fmla="*/ 0 w 58"/>
                  <a:gd name="T13" fmla="*/ 0 h 50"/>
                  <a:gd name="T14" fmla="*/ 58 w 58"/>
                  <a:gd name="T15" fmla="*/ 50 h 50"/>
                </a:gdLst>
                <a:ahLst/>
                <a:cxnLst>
                  <a:cxn ang="T8">
                    <a:pos x="T0" y="T1"/>
                  </a:cxn>
                  <a:cxn ang="T9">
                    <a:pos x="T2" y="T3"/>
                  </a:cxn>
                  <a:cxn ang="T10">
                    <a:pos x="T4" y="T5"/>
                  </a:cxn>
                  <a:cxn ang="T11">
                    <a:pos x="T6" y="T7"/>
                  </a:cxn>
                </a:cxnLst>
                <a:rect l="T12" t="T13" r="T14" b="T15"/>
                <a:pathLst>
                  <a:path w="58" h="50">
                    <a:moveTo>
                      <a:pt x="58" y="0"/>
                    </a:moveTo>
                    <a:lnTo>
                      <a:pt x="0" y="23"/>
                    </a:lnTo>
                    <a:lnTo>
                      <a:pt x="58" y="50"/>
                    </a:lnTo>
                    <a:lnTo>
                      <a:pt x="58" y="0"/>
                    </a:lnTo>
                    <a:close/>
                  </a:path>
                </a:pathLst>
              </a:custGeom>
              <a:solidFill>
                <a:srgbClr val="000000"/>
              </a:solidFill>
              <a:ln w="3175" cap="flat" cmpd="sng">
                <a:solidFill>
                  <a:srgbClr val="000000"/>
                </a:solidFill>
                <a:prstDash val="sysDot"/>
                <a:round/>
                <a:headEnd/>
                <a:tailEnd/>
              </a:ln>
            </p:spPr>
            <p:txBody>
              <a:bodyPr/>
              <a:lstStyle/>
              <a:p>
                <a:endParaRPr lang="th-TH"/>
              </a:p>
            </p:txBody>
          </p:sp>
        </p:grpSp>
        <p:grpSp>
          <p:nvGrpSpPr>
            <p:cNvPr id="76893" name="Group 174"/>
            <p:cNvGrpSpPr>
              <a:grpSpLocks/>
            </p:cNvGrpSpPr>
            <p:nvPr/>
          </p:nvGrpSpPr>
          <p:grpSpPr bwMode="auto">
            <a:xfrm>
              <a:off x="4553" y="3820"/>
              <a:ext cx="937" cy="50"/>
              <a:chOff x="4553" y="3820"/>
              <a:chExt cx="937" cy="50"/>
            </a:xfrm>
          </p:grpSpPr>
          <p:sp>
            <p:nvSpPr>
              <p:cNvPr id="76969" name="Rectangle 175"/>
              <p:cNvSpPr>
                <a:spLocks noChangeArrowheads="1"/>
              </p:cNvSpPr>
              <p:nvPr/>
            </p:nvSpPr>
            <p:spPr bwMode="auto">
              <a:xfrm>
                <a:off x="5426" y="3843"/>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70" name="Rectangle 176"/>
              <p:cNvSpPr>
                <a:spLocks noChangeArrowheads="1"/>
              </p:cNvSpPr>
              <p:nvPr/>
            </p:nvSpPr>
            <p:spPr bwMode="auto">
              <a:xfrm>
                <a:off x="5392" y="3843"/>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71" name="Rectangle 177"/>
              <p:cNvSpPr>
                <a:spLocks noChangeArrowheads="1"/>
              </p:cNvSpPr>
              <p:nvPr/>
            </p:nvSpPr>
            <p:spPr bwMode="auto">
              <a:xfrm>
                <a:off x="5358" y="3843"/>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72" name="Rectangle 178"/>
              <p:cNvSpPr>
                <a:spLocks noChangeArrowheads="1"/>
              </p:cNvSpPr>
              <p:nvPr/>
            </p:nvSpPr>
            <p:spPr bwMode="auto">
              <a:xfrm>
                <a:off x="5324" y="3843"/>
                <a:ext cx="19"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73" name="Rectangle 179"/>
              <p:cNvSpPr>
                <a:spLocks noChangeArrowheads="1"/>
              </p:cNvSpPr>
              <p:nvPr/>
            </p:nvSpPr>
            <p:spPr bwMode="auto">
              <a:xfrm>
                <a:off x="5290" y="3843"/>
                <a:ext cx="19"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74" name="Rectangle 180"/>
              <p:cNvSpPr>
                <a:spLocks noChangeArrowheads="1"/>
              </p:cNvSpPr>
              <p:nvPr/>
            </p:nvSpPr>
            <p:spPr bwMode="auto">
              <a:xfrm>
                <a:off x="5256" y="3843"/>
                <a:ext cx="19"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75" name="Rectangle 181"/>
              <p:cNvSpPr>
                <a:spLocks noChangeArrowheads="1"/>
              </p:cNvSpPr>
              <p:nvPr/>
            </p:nvSpPr>
            <p:spPr bwMode="auto">
              <a:xfrm>
                <a:off x="5221" y="3843"/>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76" name="Rectangle 182"/>
              <p:cNvSpPr>
                <a:spLocks noChangeArrowheads="1"/>
              </p:cNvSpPr>
              <p:nvPr/>
            </p:nvSpPr>
            <p:spPr bwMode="auto">
              <a:xfrm>
                <a:off x="5187" y="3843"/>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77" name="Rectangle 183"/>
              <p:cNvSpPr>
                <a:spLocks noChangeArrowheads="1"/>
              </p:cNvSpPr>
              <p:nvPr/>
            </p:nvSpPr>
            <p:spPr bwMode="auto">
              <a:xfrm>
                <a:off x="5153" y="3843"/>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78" name="Rectangle 184"/>
              <p:cNvSpPr>
                <a:spLocks noChangeArrowheads="1"/>
              </p:cNvSpPr>
              <p:nvPr/>
            </p:nvSpPr>
            <p:spPr bwMode="auto">
              <a:xfrm>
                <a:off x="5119" y="3843"/>
                <a:ext cx="19"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79" name="Rectangle 185"/>
              <p:cNvSpPr>
                <a:spLocks noChangeArrowheads="1"/>
              </p:cNvSpPr>
              <p:nvPr/>
            </p:nvSpPr>
            <p:spPr bwMode="auto">
              <a:xfrm>
                <a:off x="5085" y="3843"/>
                <a:ext cx="19"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80" name="Rectangle 186"/>
              <p:cNvSpPr>
                <a:spLocks noChangeArrowheads="1"/>
              </p:cNvSpPr>
              <p:nvPr/>
            </p:nvSpPr>
            <p:spPr bwMode="auto">
              <a:xfrm>
                <a:off x="5051" y="3843"/>
                <a:ext cx="19"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81" name="Rectangle 187"/>
              <p:cNvSpPr>
                <a:spLocks noChangeArrowheads="1"/>
              </p:cNvSpPr>
              <p:nvPr/>
            </p:nvSpPr>
            <p:spPr bwMode="auto">
              <a:xfrm>
                <a:off x="5016" y="3843"/>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82" name="Rectangle 188"/>
              <p:cNvSpPr>
                <a:spLocks noChangeArrowheads="1"/>
              </p:cNvSpPr>
              <p:nvPr/>
            </p:nvSpPr>
            <p:spPr bwMode="auto">
              <a:xfrm>
                <a:off x="4982" y="3843"/>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83" name="Rectangle 189"/>
              <p:cNvSpPr>
                <a:spLocks noChangeArrowheads="1"/>
              </p:cNvSpPr>
              <p:nvPr/>
            </p:nvSpPr>
            <p:spPr bwMode="auto">
              <a:xfrm>
                <a:off x="4948" y="3843"/>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84" name="Rectangle 190"/>
              <p:cNvSpPr>
                <a:spLocks noChangeArrowheads="1"/>
              </p:cNvSpPr>
              <p:nvPr/>
            </p:nvSpPr>
            <p:spPr bwMode="auto">
              <a:xfrm>
                <a:off x="4914" y="3843"/>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85" name="Rectangle 191"/>
              <p:cNvSpPr>
                <a:spLocks noChangeArrowheads="1"/>
              </p:cNvSpPr>
              <p:nvPr/>
            </p:nvSpPr>
            <p:spPr bwMode="auto">
              <a:xfrm>
                <a:off x="4880" y="3843"/>
                <a:ext cx="19"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86" name="Rectangle 192"/>
              <p:cNvSpPr>
                <a:spLocks noChangeArrowheads="1"/>
              </p:cNvSpPr>
              <p:nvPr/>
            </p:nvSpPr>
            <p:spPr bwMode="auto">
              <a:xfrm>
                <a:off x="4846" y="3843"/>
                <a:ext cx="19"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87" name="Rectangle 193"/>
              <p:cNvSpPr>
                <a:spLocks noChangeArrowheads="1"/>
              </p:cNvSpPr>
              <p:nvPr/>
            </p:nvSpPr>
            <p:spPr bwMode="auto">
              <a:xfrm>
                <a:off x="4812" y="3843"/>
                <a:ext cx="19"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88" name="Rectangle 194"/>
              <p:cNvSpPr>
                <a:spLocks noChangeArrowheads="1"/>
              </p:cNvSpPr>
              <p:nvPr/>
            </p:nvSpPr>
            <p:spPr bwMode="auto">
              <a:xfrm>
                <a:off x="4777" y="3843"/>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89" name="Rectangle 195"/>
              <p:cNvSpPr>
                <a:spLocks noChangeArrowheads="1"/>
              </p:cNvSpPr>
              <p:nvPr/>
            </p:nvSpPr>
            <p:spPr bwMode="auto">
              <a:xfrm>
                <a:off x="4743" y="3843"/>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90" name="Rectangle 196"/>
              <p:cNvSpPr>
                <a:spLocks noChangeArrowheads="1"/>
              </p:cNvSpPr>
              <p:nvPr/>
            </p:nvSpPr>
            <p:spPr bwMode="auto">
              <a:xfrm>
                <a:off x="4709" y="3843"/>
                <a:ext cx="20"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91" name="Rectangle 197"/>
              <p:cNvSpPr>
                <a:spLocks noChangeArrowheads="1"/>
              </p:cNvSpPr>
              <p:nvPr/>
            </p:nvSpPr>
            <p:spPr bwMode="auto">
              <a:xfrm>
                <a:off x="4675" y="3843"/>
                <a:ext cx="19"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92" name="Rectangle 198"/>
              <p:cNvSpPr>
                <a:spLocks noChangeArrowheads="1"/>
              </p:cNvSpPr>
              <p:nvPr/>
            </p:nvSpPr>
            <p:spPr bwMode="auto">
              <a:xfrm>
                <a:off x="4641" y="3843"/>
                <a:ext cx="19"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93" name="Rectangle 199"/>
              <p:cNvSpPr>
                <a:spLocks noChangeArrowheads="1"/>
              </p:cNvSpPr>
              <p:nvPr/>
            </p:nvSpPr>
            <p:spPr bwMode="auto">
              <a:xfrm>
                <a:off x="4607" y="3843"/>
                <a:ext cx="19" cy="4"/>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94" name="Freeform 200"/>
              <p:cNvSpPr>
                <a:spLocks/>
              </p:cNvSpPr>
              <p:nvPr/>
            </p:nvSpPr>
            <p:spPr bwMode="auto">
              <a:xfrm>
                <a:off x="5436" y="3820"/>
                <a:ext cx="54" cy="50"/>
              </a:xfrm>
              <a:custGeom>
                <a:avLst/>
                <a:gdLst>
                  <a:gd name="T0" fmla="*/ 0 w 54"/>
                  <a:gd name="T1" fmla="*/ 50 h 50"/>
                  <a:gd name="T2" fmla="*/ 54 w 54"/>
                  <a:gd name="T3" fmla="*/ 27 h 50"/>
                  <a:gd name="T4" fmla="*/ 0 w 54"/>
                  <a:gd name="T5" fmla="*/ 0 h 50"/>
                  <a:gd name="T6" fmla="*/ 0 w 54"/>
                  <a:gd name="T7" fmla="*/ 50 h 50"/>
                  <a:gd name="T8" fmla="*/ 0 60000 65536"/>
                  <a:gd name="T9" fmla="*/ 0 60000 65536"/>
                  <a:gd name="T10" fmla="*/ 0 60000 65536"/>
                  <a:gd name="T11" fmla="*/ 0 60000 65536"/>
                  <a:gd name="T12" fmla="*/ 0 w 54"/>
                  <a:gd name="T13" fmla="*/ 0 h 50"/>
                  <a:gd name="T14" fmla="*/ 54 w 54"/>
                  <a:gd name="T15" fmla="*/ 50 h 50"/>
                </a:gdLst>
                <a:ahLst/>
                <a:cxnLst>
                  <a:cxn ang="T8">
                    <a:pos x="T0" y="T1"/>
                  </a:cxn>
                  <a:cxn ang="T9">
                    <a:pos x="T2" y="T3"/>
                  </a:cxn>
                  <a:cxn ang="T10">
                    <a:pos x="T4" y="T5"/>
                  </a:cxn>
                  <a:cxn ang="T11">
                    <a:pos x="T6" y="T7"/>
                  </a:cxn>
                </a:cxnLst>
                <a:rect l="T12" t="T13" r="T14" b="T15"/>
                <a:pathLst>
                  <a:path w="54" h="50">
                    <a:moveTo>
                      <a:pt x="0" y="50"/>
                    </a:moveTo>
                    <a:lnTo>
                      <a:pt x="54" y="27"/>
                    </a:lnTo>
                    <a:lnTo>
                      <a:pt x="0" y="0"/>
                    </a:lnTo>
                    <a:lnTo>
                      <a:pt x="0" y="50"/>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95" name="Freeform 201"/>
              <p:cNvSpPr>
                <a:spLocks/>
              </p:cNvSpPr>
              <p:nvPr/>
            </p:nvSpPr>
            <p:spPr bwMode="auto">
              <a:xfrm>
                <a:off x="4553" y="3820"/>
                <a:ext cx="58" cy="50"/>
              </a:xfrm>
              <a:custGeom>
                <a:avLst/>
                <a:gdLst>
                  <a:gd name="T0" fmla="*/ 58 w 58"/>
                  <a:gd name="T1" fmla="*/ 0 h 50"/>
                  <a:gd name="T2" fmla="*/ 0 w 58"/>
                  <a:gd name="T3" fmla="*/ 27 h 50"/>
                  <a:gd name="T4" fmla="*/ 58 w 58"/>
                  <a:gd name="T5" fmla="*/ 50 h 50"/>
                  <a:gd name="T6" fmla="*/ 58 w 58"/>
                  <a:gd name="T7" fmla="*/ 0 h 50"/>
                  <a:gd name="T8" fmla="*/ 0 60000 65536"/>
                  <a:gd name="T9" fmla="*/ 0 60000 65536"/>
                  <a:gd name="T10" fmla="*/ 0 60000 65536"/>
                  <a:gd name="T11" fmla="*/ 0 60000 65536"/>
                  <a:gd name="T12" fmla="*/ 0 w 58"/>
                  <a:gd name="T13" fmla="*/ 0 h 50"/>
                  <a:gd name="T14" fmla="*/ 58 w 58"/>
                  <a:gd name="T15" fmla="*/ 50 h 50"/>
                </a:gdLst>
                <a:ahLst/>
                <a:cxnLst>
                  <a:cxn ang="T8">
                    <a:pos x="T0" y="T1"/>
                  </a:cxn>
                  <a:cxn ang="T9">
                    <a:pos x="T2" y="T3"/>
                  </a:cxn>
                  <a:cxn ang="T10">
                    <a:pos x="T4" y="T5"/>
                  </a:cxn>
                  <a:cxn ang="T11">
                    <a:pos x="T6" y="T7"/>
                  </a:cxn>
                </a:cxnLst>
                <a:rect l="T12" t="T13" r="T14" b="T15"/>
                <a:pathLst>
                  <a:path w="58" h="50">
                    <a:moveTo>
                      <a:pt x="58" y="0"/>
                    </a:moveTo>
                    <a:lnTo>
                      <a:pt x="0" y="27"/>
                    </a:lnTo>
                    <a:lnTo>
                      <a:pt x="58" y="50"/>
                    </a:lnTo>
                    <a:lnTo>
                      <a:pt x="58" y="0"/>
                    </a:lnTo>
                    <a:close/>
                  </a:path>
                </a:pathLst>
              </a:custGeom>
              <a:solidFill>
                <a:srgbClr val="000000"/>
              </a:solidFill>
              <a:ln w="3175" cap="flat" cmpd="sng">
                <a:solidFill>
                  <a:srgbClr val="000000"/>
                </a:solidFill>
                <a:prstDash val="sysDot"/>
                <a:round/>
                <a:headEnd/>
                <a:tailEnd/>
              </a:ln>
            </p:spPr>
            <p:txBody>
              <a:bodyPr/>
              <a:lstStyle/>
              <a:p>
                <a:endParaRPr lang="th-TH"/>
              </a:p>
            </p:txBody>
          </p:sp>
        </p:grpSp>
        <p:grpSp>
          <p:nvGrpSpPr>
            <p:cNvPr id="76894" name="Group 202"/>
            <p:cNvGrpSpPr>
              <a:grpSpLocks/>
            </p:cNvGrpSpPr>
            <p:nvPr/>
          </p:nvGrpSpPr>
          <p:grpSpPr bwMode="auto">
            <a:xfrm>
              <a:off x="4553" y="1878"/>
              <a:ext cx="273" cy="49"/>
              <a:chOff x="4553" y="1878"/>
              <a:chExt cx="273" cy="49"/>
            </a:xfrm>
          </p:grpSpPr>
          <p:sp>
            <p:nvSpPr>
              <p:cNvPr id="76961" name="Rectangle 203"/>
              <p:cNvSpPr>
                <a:spLocks noChangeArrowheads="1"/>
              </p:cNvSpPr>
              <p:nvPr/>
            </p:nvSpPr>
            <p:spPr bwMode="auto">
              <a:xfrm>
                <a:off x="4763" y="1900"/>
                <a:ext cx="19"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62" name="Rectangle 204"/>
              <p:cNvSpPr>
                <a:spLocks noChangeArrowheads="1"/>
              </p:cNvSpPr>
              <p:nvPr/>
            </p:nvSpPr>
            <p:spPr bwMode="auto">
              <a:xfrm>
                <a:off x="4729" y="1900"/>
                <a:ext cx="19"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63" name="Rectangle 205"/>
              <p:cNvSpPr>
                <a:spLocks noChangeArrowheads="1"/>
              </p:cNvSpPr>
              <p:nvPr/>
            </p:nvSpPr>
            <p:spPr bwMode="auto">
              <a:xfrm>
                <a:off x="4694" y="1900"/>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64" name="Rectangle 206"/>
              <p:cNvSpPr>
                <a:spLocks noChangeArrowheads="1"/>
              </p:cNvSpPr>
              <p:nvPr/>
            </p:nvSpPr>
            <p:spPr bwMode="auto">
              <a:xfrm>
                <a:off x="4660" y="1900"/>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65" name="Rectangle 207"/>
              <p:cNvSpPr>
                <a:spLocks noChangeArrowheads="1"/>
              </p:cNvSpPr>
              <p:nvPr/>
            </p:nvSpPr>
            <p:spPr bwMode="auto">
              <a:xfrm>
                <a:off x="4626" y="1900"/>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66" name="Rectangle 208"/>
              <p:cNvSpPr>
                <a:spLocks noChangeArrowheads="1"/>
              </p:cNvSpPr>
              <p:nvPr/>
            </p:nvSpPr>
            <p:spPr bwMode="auto">
              <a:xfrm>
                <a:off x="4597" y="1900"/>
                <a:ext cx="14"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67" name="Freeform 209"/>
              <p:cNvSpPr>
                <a:spLocks/>
              </p:cNvSpPr>
              <p:nvPr/>
            </p:nvSpPr>
            <p:spPr bwMode="auto">
              <a:xfrm>
                <a:off x="4772" y="1878"/>
                <a:ext cx="54" cy="49"/>
              </a:xfrm>
              <a:custGeom>
                <a:avLst/>
                <a:gdLst>
                  <a:gd name="T0" fmla="*/ 0 w 54"/>
                  <a:gd name="T1" fmla="*/ 49 h 49"/>
                  <a:gd name="T2" fmla="*/ 54 w 54"/>
                  <a:gd name="T3" fmla="*/ 22 h 49"/>
                  <a:gd name="T4" fmla="*/ 0 w 54"/>
                  <a:gd name="T5" fmla="*/ 0 h 49"/>
                  <a:gd name="T6" fmla="*/ 0 w 54"/>
                  <a:gd name="T7" fmla="*/ 49 h 49"/>
                  <a:gd name="T8" fmla="*/ 0 60000 65536"/>
                  <a:gd name="T9" fmla="*/ 0 60000 65536"/>
                  <a:gd name="T10" fmla="*/ 0 60000 65536"/>
                  <a:gd name="T11" fmla="*/ 0 60000 65536"/>
                  <a:gd name="T12" fmla="*/ 0 w 54"/>
                  <a:gd name="T13" fmla="*/ 0 h 49"/>
                  <a:gd name="T14" fmla="*/ 54 w 54"/>
                  <a:gd name="T15" fmla="*/ 49 h 49"/>
                </a:gdLst>
                <a:ahLst/>
                <a:cxnLst>
                  <a:cxn ang="T8">
                    <a:pos x="T0" y="T1"/>
                  </a:cxn>
                  <a:cxn ang="T9">
                    <a:pos x="T2" y="T3"/>
                  </a:cxn>
                  <a:cxn ang="T10">
                    <a:pos x="T4" y="T5"/>
                  </a:cxn>
                  <a:cxn ang="T11">
                    <a:pos x="T6" y="T7"/>
                  </a:cxn>
                </a:cxnLst>
                <a:rect l="T12" t="T13" r="T14" b="T15"/>
                <a:pathLst>
                  <a:path w="54" h="49">
                    <a:moveTo>
                      <a:pt x="0" y="49"/>
                    </a:moveTo>
                    <a:lnTo>
                      <a:pt x="54" y="22"/>
                    </a:lnTo>
                    <a:lnTo>
                      <a:pt x="0" y="0"/>
                    </a:lnTo>
                    <a:lnTo>
                      <a:pt x="0" y="49"/>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68" name="Freeform 210"/>
              <p:cNvSpPr>
                <a:spLocks/>
              </p:cNvSpPr>
              <p:nvPr/>
            </p:nvSpPr>
            <p:spPr bwMode="auto">
              <a:xfrm>
                <a:off x="4553" y="1878"/>
                <a:ext cx="58" cy="49"/>
              </a:xfrm>
              <a:custGeom>
                <a:avLst/>
                <a:gdLst>
                  <a:gd name="T0" fmla="*/ 58 w 58"/>
                  <a:gd name="T1" fmla="*/ 0 h 49"/>
                  <a:gd name="T2" fmla="*/ 0 w 58"/>
                  <a:gd name="T3" fmla="*/ 22 h 49"/>
                  <a:gd name="T4" fmla="*/ 58 w 58"/>
                  <a:gd name="T5" fmla="*/ 49 h 49"/>
                  <a:gd name="T6" fmla="*/ 58 w 58"/>
                  <a:gd name="T7" fmla="*/ 0 h 49"/>
                  <a:gd name="T8" fmla="*/ 0 60000 65536"/>
                  <a:gd name="T9" fmla="*/ 0 60000 65536"/>
                  <a:gd name="T10" fmla="*/ 0 60000 65536"/>
                  <a:gd name="T11" fmla="*/ 0 60000 65536"/>
                  <a:gd name="T12" fmla="*/ 0 w 58"/>
                  <a:gd name="T13" fmla="*/ 0 h 49"/>
                  <a:gd name="T14" fmla="*/ 58 w 58"/>
                  <a:gd name="T15" fmla="*/ 49 h 49"/>
                </a:gdLst>
                <a:ahLst/>
                <a:cxnLst>
                  <a:cxn ang="T8">
                    <a:pos x="T0" y="T1"/>
                  </a:cxn>
                  <a:cxn ang="T9">
                    <a:pos x="T2" y="T3"/>
                  </a:cxn>
                  <a:cxn ang="T10">
                    <a:pos x="T4" y="T5"/>
                  </a:cxn>
                  <a:cxn ang="T11">
                    <a:pos x="T6" y="T7"/>
                  </a:cxn>
                </a:cxnLst>
                <a:rect l="T12" t="T13" r="T14" b="T15"/>
                <a:pathLst>
                  <a:path w="58" h="49">
                    <a:moveTo>
                      <a:pt x="58" y="0"/>
                    </a:moveTo>
                    <a:lnTo>
                      <a:pt x="0" y="22"/>
                    </a:lnTo>
                    <a:lnTo>
                      <a:pt x="58" y="49"/>
                    </a:lnTo>
                    <a:lnTo>
                      <a:pt x="58" y="0"/>
                    </a:lnTo>
                    <a:close/>
                  </a:path>
                </a:pathLst>
              </a:custGeom>
              <a:solidFill>
                <a:srgbClr val="000000"/>
              </a:solidFill>
              <a:ln w="3175" cap="flat" cmpd="sng">
                <a:solidFill>
                  <a:srgbClr val="000000"/>
                </a:solidFill>
                <a:prstDash val="sysDot"/>
                <a:round/>
                <a:headEnd/>
                <a:tailEnd/>
              </a:ln>
            </p:spPr>
            <p:txBody>
              <a:bodyPr/>
              <a:lstStyle/>
              <a:p>
                <a:endParaRPr lang="th-TH"/>
              </a:p>
            </p:txBody>
          </p:sp>
        </p:grpSp>
        <p:sp>
          <p:nvSpPr>
            <p:cNvPr id="76895" name="Rectangle 211"/>
            <p:cNvSpPr>
              <a:spLocks noChangeArrowheads="1"/>
            </p:cNvSpPr>
            <p:nvPr/>
          </p:nvSpPr>
          <p:spPr bwMode="auto">
            <a:xfrm>
              <a:off x="5558" y="3586"/>
              <a:ext cx="634" cy="1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896" name="Rectangle 212"/>
            <p:cNvSpPr>
              <a:spLocks noChangeArrowheads="1"/>
            </p:cNvSpPr>
            <p:nvPr/>
          </p:nvSpPr>
          <p:spPr bwMode="auto">
            <a:xfrm>
              <a:off x="5607" y="3608"/>
              <a:ext cx="434"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Interaction </a:t>
              </a:r>
              <a:endParaRPr lang="en-GB" sz="1700" b="0">
                <a:solidFill>
                  <a:schemeClr val="bg1"/>
                </a:solidFill>
                <a:latin typeface="Times New Roman" pitchFamily="18" charset="0"/>
                <a:cs typeface="Arial" pitchFamily="34" charset="0"/>
              </a:endParaRPr>
            </a:p>
          </p:txBody>
        </p:sp>
        <p:grpSp>
          <p:nvGrpSpPr>
            <p:cNvPr id="76897" name="Group 213"/>
            <p:cNvGrpSpPr>
              <a:grpSpLocks/>
            </p:cNvGrpSpPr>
            <p:nvPr/>
          </p:nvGrpSpPr>
          <p:grpSpPr bwMode="auto">
            <a:xfrm>
              <a:off x="5465" y="3459"/>
              <a:ext cx="54" cy="388"/>
              <a:chOff x="5465" y="3459"/>
              <a:chExt cx="54" cy="388"/>
            </a:xfrm>
          </p:grpSpPr>
          <p:sp>
            <p:nvSpPr>
              <p:cNvPr id="76949" name="Freeform 214"/>
              <p:cNvSpPr>
                <a:spLocks/>
              </p:cNvSpPr>
              <p:nvPr/>
            </p:nvSpPr>
            <p:spPr bwMode="auto">
              <a:xfrm>
                <a:off x="5490" y="3496"/>
                <a:ext cx="5" cy="18"/>
              </a:xfrm>
              <a:custGeom>
                <a:avLst/>
                <a:gdLst>
                  <a:gd name="T0" fmla="*/ 5 w 5"/>
                  <a:gd name="T1" fmla="*/ 0 h 18"/>
                  <a:gd name="T2" fmla="*/ 0 w 5"/>
                  <a:gd name="T3" fmla="*/ 0 h 18"/>
                  <a:gd name="T4" fmla="*/ 0 w 5"/>
                  <a:gd name="T5" fmla="*/ 0 h 18"/>
                  <a:gd name="T6" fmla="*/ 0 w 5"/>
                  <a:gd name="T7" fmla="*/ 18 h 18"/>
                  <a:gd name="T8" fmla="*/ 0 w 5"/>
                  <a:gd name="T9" fmla="*/ 18 h 18"/>
                  <a:gd name="T10" fmla="*/ 5 w 5"/>
                  <a:gd name="T11" fmla="*/ 18 h 18"/>
                  <a:gd name="T12" fmla="*/ 5 w 5"/>
                  <a:gd name="T13" fmla="*/ 0 h 18"/>
                  <a:gd name="T14" fmla="*/ 0 60000 65536"/>
                  <a:gd name="T15" fmla="*/ 0 60000 65536"/>
                  <a:gd name="T16" fmla="*/ 0 60000 65536"/>
                  <a:gd name="T17" fmla="*/ 0 60000 65536"/>
                  <a:gd name="T18" fmla="*/ 0 60000 65536"/>
                  <a:gd name="T19" fmla="*/ 0 60000 65536"/>
                  <a:gd name="T20" fmla="*/ 0 60000 65536"/>
                  <a:gd name="T21" fmla="*/ 0 w 5"/>
                  <a:gd name="T22" fmla="*/ 0 h 18"/>
                  <a:gd name="T23" fmla="*/ 5 w 5"/>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18">
                    <a:moveTo>
                      <a:pt x="5" y="0"/>
                    </a:moveTo>
                    <a:lnTo>
                      <a:pt x="0" y="0"/>
                    </a:lnTo>
                    <a:lnTo>
                      <a:pt x="0" y="18"/>
                    </a:lnTo>
                    <a:lnTo>
                      <a:pt x="5" y="18"/>
                    </a:lnTo>
                    <a:lnTo>
                      <a:pt x="5" y="0"/>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50" name="Freeform 215"/>
              <p:cNvSpPr>
                <a:spLocks/>
              </p:cNvSpPr>
              <p:nvPr/>
            </p:nvSpPr>
            <p:spPr bwMode="auto">
              <a:xfrm>
                <a:off x="5490" y="3523"/>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51" name="Freeform 216"/>
              <p:cNvSpPr>
                <a:spLocks/>
              </p:cNvSpPr>
              <p:nvPr/>
            </p:nvSpPr>
            <p:spPr bwMode="auto">
              <a:xfrm>
                <a:off x="5490" y="3554"/>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52" name="Freeform 217"/>
              <p:cNvSpPr>
                <a:spLocks/>
              </p:cNvSpPr>
              <p:nvPr/>
            </p:nvSpPr>
            <p:spPr bwMode="auto">
              <a:xfrm>
                <a:off x="5490" y="3586"/>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53" name="Freeform 218"/>
              <p:cNvSpPr>
                <a:spLocks/>
              </p:cNvSpPr>
              <p:nvPr/>
            </p:nvSpPr>
            <p:spPr bwMode="auto">
              <a:xfrm>
                <a:off x="5490" y="3617"/>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54" name="Freeform 219"/>
              <p:cNvSpPr>
                <a:spLocks/>
              </p:cNvSpPr>
              <p:nvPr/>
            </p:nvSpPr>
            <p:spPr bwMode="auto">
              <a:xfrm>
                <a:off x="5490" y="3649"/>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55" name="Freeform 220"/>
              <p:cNvSpPr>
                <a:spLocks/>
              </p:cNvSpPr>
              <p:nvPr/>
            </p:nvSpPr>
            <p:spPr bwMode="auto">
              <a:xfrm>
                <a:off x="5490" y="3680"/>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56" name="Freeform 221"/>
              <p:cNvSpPr>
                <a:spLocks/>
              </p:cNvSpPr>
              <p:nvPr/>
            </p:nvSpPr>
            <p:spPr bwMode="auto">
              <a:xfrm>
                <a:off x="5490" y="3712"/>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57" name="Freeform 222"/>
              <p:cNvSpPr>
                <a:spLocks/>
              </p:cNvSpPr>
              <p:nvPr/>
            </p:nvSpPr>
            <p:spPr bwMode="auto">
              <a:xfrm>
                <a:off x="5490" y="3743"/>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58" name="Freeform 223"/>
              <p:cNvSpPr>
                <a:spLocks/>
              </p:cNvSpPr>
              <p:nvPr/>
            </p:nvSpPr>
            <p:spPr bwMode="auto">
              <a:xfrm>
                <a:off x="5490" y="3775"/>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59" name="Freeform 224"/>
              <p:cNvSpPr>
                <a:spLocks/>
              </p:cNvSpPr>
              <p:nvPr/>
            </p:nvSpPr>
            <p:spPr bwMode="auto">
              <a:xfrm>
                <a:off x="5465" y="3459"/>
                <a:ext cx="54" cy="50"/>
              </a:xfrm>
              <a:custGeom>
                <a:avLst/>
                <a:gdLst>
                  <a:gd name="T0" fmla="*/ 54 w 54"/>
                  <a:gd name="T1" fmla="*/ 50 h 50"/>
                  <a:gd name="T2" fmla="*/ 25 w 54"/>
                  <a:gd name="T3" fmla="*/ 0 h 50"/>
                  <a:gd name="T4" fmla="*/ 0 w 54"/>
                  <a:gd name="T5" fmla="*/ 50 h 50"/>
                  <a:gd name="T6" fmla="*/ 54 w 54"/>
                  <a:gd name="T7" fmla="*/ 50 h 50"/>
                  <a:gd name="T8" fmla="*/ 0 60000 65536"/>
                  <a:gd name="T9" fmla="*/ 0 60000 65536"/>
                  <a:gd name="T10" fmla="*/ 0 60000 65536"/>
                  <a:gd name="T11" fmla="*/ 0 60000 65536"/>
                  <a:gd name="T12" fmla="*/ 0 w 54"/>
                  <a:gd name="T13" fmla="*/ 0 h 50"/>
                  <a:gd name="T14" fmla="*/ 54 w 54"/>
                  <a:gd name="T15" fmla="*/ 50 h 50"/>
                </a:gdLst>
                <a:ahLst/>
                <a:cxnLst>
                  <a:cxn ang="T8">
                    <a:pos x="T0" y="T1"/>
                  </a:cxn>
                  <a:cxn ang="T9">
                    <a:pos x="T2" y="T3"/>
                  </a:cxn>
                  <a:cxn ang="T10">
                    <a:pos x="T4" y="T5"/>
                  </a:cxn>
                  <a:cxn ang="T11">
                    <a:pos x="T6" y="T7"/>
                  </a:cxn>
                </a:cxnLst>
                <a:rect l="T12" t="T13" r="T14" b="T15"/>
                <a:pathLst>
                  <a:path w="54" h="50">
                    <a:moveTo>
                      <a:pt x="54" y="50"/>
                    </a:moveTo>
                    <a:lnTo>
                      <a:pt x="25" y="0"/>
                    </a:lnTo>
                    <a:lnTo>
                      <a:pt x="0" y="50"/>
                    </a:lnTo>
                    <a:lnTo>
                      <a:pt x="54" y="50"/>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60" name="Freeform 225"/>
              <p:cNvSpPr>
                <a:spLocks/>
              </p:cNvSpPr>
              <p:nvPr/>
            </p:nvSpPr>
            <p:spPr bwMode="auto">
              <a:xfrm>
                <a:off x="5465" y="3797"/>
                <a:ext cx="54" cy="50"/>
              </a:xfrm>
              <a:custGeom>
                <a:avLst/>
                <a:gdLst>
                  <a:gd name="T0" fmla="*/ 0 w 54"/>
                  <a:gd name="T1" fmla="*/ 0 h 50"/>
                  <a:gd name="T2" fmla="*/ 25 w 54"/>
                  <a:gd name="T3" fmla="*/ 50 h 50"/>
                  <a:gd name="T4" fmla="*/ 54 w 54"/>
                  <a:gd name="T5" fmla="*/ 0 h 50"/>
                  <a:gd name="T6" fmla="*/ 0 w 54"/>
                  <a:gd name="T7" fmla="*/ 0 h 50"/>
                  <a:gd name="T8" fmla="*/ 0 60000 65536"/>
                  <a:gd name="T9" fmla="*/ 0 60000 65536"/>
                  <a:gd name="T10" fmla="*/ 0 60000 65536"/>
                  <a:gd name="T11" fmla="*/ 0 60000 65536"/>
                  <a:gd name="T12" fmla="*/ 0 w 54"/>
                  <a:gd name="T13" fmla="*/ 0 h 50"/>
                  <a:gd name="T14" fmla="*/ 54 w 54"/>
                  <a:gd name="T15" fmla="*/ 50 h 50"/>
                </a:gdLst>
                <a:ahLst/>
                <a:cxnLst>
                  <a:cxn ang="T8">
                    <a:pos x="T0" y="T1"/>
                  </a:cxn>
                  <a:cxn ang="T9">
                    <a:pos x="T2" y="T3"/>
                  </a:cxn>
                  <a:cxn ang="T10">
                    <a:pos x="T4" y="T5"/>
                  </a:cxn>
                  <a:cxn ang="T11">
                    <a:pos x="T6" y="T7"/>
                  </a:cxn>
                </a:cxnLst>
                <a:rect l="T12" t="T13" r="T14" b="T15"/>
                <a:pathLst>
                  <a:path w="54" h="50">
                    <a:moveTo>
                      <a:pt x="0" y="0"/>
                    </a:moveTo>
                    <a:lnTo>
                      <a:pt x="25" y="50"/>
                    </a:lnTo>
                    <a:lnTo>
                      <a:pt x="54" y="0"/>
                    </a:lnTo>
                    <a:lnTo>
                      <a:pt x="0" y="0"/>
                    </a:lnTo>
                    <a:close/>
                  </a:path>
                </a:pathLst>
              </a:custGeom>
              <a:solidFill>
                <a:srgbClr val="000000"/>
              </a:solidFill>
              <a:ln w="3175" cap="flat" cmpd="sng">
                <a:solidFill>
                  <a:srgbClr val="000000"/>
                </a:solidFill>
                <a:prstDash val="sysDot"/>
                <a:round/>
                <a:headEnd/>
                <a:tailEnd/>
              </a:ln>
            </p:spPr>
            <p:txBody>
              <a:bodyPr/>
              <a:lstStyle/>
              <a:p>
                <a:endParaRPr lang="th-TH"/>
              </a:p>
            </p:txBody>
          </p:sp>
        </p:grpSp>
        <p:sp>
          <p:nvSpPr>
            <p:cNvPr id="76898" name="Rectangle 226"/>
            <p:cNvSpPr>
              <a:spLocks noChangeArrowheads="1"/>
            </p:cNvSpPr>
            <p:nvPr/>
          </p:nvSpPr>
          <p:spPr bwMode="auto">
            <a:xfrm>
              <a:off x="4826" y="1585"/>
              <a:ext cx="1210" cy="1874"/>
            </a:xfrm>
            <a:prstGeom prst="rect">
              <a:avLst/>
            </a:prstGeom>
            <a:solidFill>
              <a:srgbClr val="FFFFFF"/>
            </a:solidFill>
            <a:ln w="7938">
              <a:solidFill>
                <a:srgbClr val="000000"/>
              </a:solidFill>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899" name="Rectangle 227"/>
            <p:cNvSpPr>
              <a:spLocks noChangeArrowheads="1"/>
            </p:cNvSpPr>
            <p:nvPr/>
          </p:nvSpPr>
          <p:spPr bwMode="auto">
            <a:xfrm>
              <a:off x="4865" y="2432"/>
              <a:ext cx="1100"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On balance sheet cashflows</a:t>
              </a:r>
              <a:endParaRPr lang="en-GB" sz="1700" b="0">
                <a:solidFill>
                  <a:schemeClr val="bg1"/>
                </a:solidFill>
                <a:latin typeface="Times New Roman" pitchFamily="18" charset="0"/>
                <a:cs typeface="Arial" pitchFamily="34" charset="0"/>
              </a:endParaRPr>
            </a:p>
          </p:txBody>
        </p:sp>
        <p:sp>
          <p:nvSpPr>
            <p:cNvPr id="76900" name="Rectangle 228"/>
            <p:cNvSpPr>
              <a:spLocks noChangeArrowheads="1"/>
            </p:cNvSpPr>
            <p:nvPr/>
          </p:nvSpPr>
          <p:spPr bwMode="auto">
            <a:xfrm>
              <a:off x="4875" y="2531"/>
              <a:ext cx="1099"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Off balance sheet cashflows</a:t>
              </a:r>
              <a:endParaRPr lang="en-GB" sz="1700" b="0">
                <a:solidFill>
                  <a:schemeClr val="bg1"/>
                </a:solidFill>
                <a:latin typeface="Times New Roman" pitchFamily="18" charset="0"/>
                <a:cs typeface="Arial" pitchFamily="34" charset="0"/>
              </a:endParaRPr>
            </a:p>
          </p:txBody>
        </p:sp>
        <p:sp>
          <p:nvSpPr>
            <p:cNvPr id="76901" name="Rectangle 229"/>
            <p:cNvSpPr>
              <a:spLocks noChangeArrowheads="1"/>
            </p:cNvSpPr>
            <p:nvPr/>
          </p:nvSpPr>
          <p:spPr bwMode="auto">
            <a:xfrm>
              <a:off x="5007" y="2630"/>
              <a:ext cx="846"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Marketable Securities</a:t>
              </a:r>
              <a:endParaRPr lang="en-GB" sz="1700" b="0">
                <a:solidFill>
                  <a:schemeClr val="bg1"/>
                </a:solidFill>
                <a:latin typeface="Times New Roman" pitchFamily="18" charset="0"/>
                <a:cs typeface="Arial" pitchFamily="34" charset="0"/>
              </a:endParaRPr>
            </a:p>
          </p:txBody>
        </p:sp>
        <p:sp>
          <p:nvSpPr>
            <p:cNvPr id="76902" name="Rectangle 230"/>
            <p:cNvSpPr>
              <a:spLocks noChangeArrowheads="1"/>
            </p:cNvSpPr>
            <p:nvPr/>
          </p:nvSpPr>
          <p:spPr bwMode="auto">
            <a:xfrm>
              <a:off x="5012" y="2733"/>
              <a:ext cx="833" cy="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200" b="0">
                  <a:solidFill>
                    <a:srgbClr val="000000"/>
                  </a:solidFill>
                  <a:latin typeface="Arial" pitchFamily="34" charset="0"/>
                  <a:cs typeface="Arial" pitchFamily="34" charset="0"/>
                </a:rPr>
                <a:t>Wholesale Borrowing</a:t>
              </a:r>
              <a:endParaRPr lang="en-GB" sz="1700" b="0">
                <a:solidFill>
                  <a:schemeClr val="bg1"/>
                </a:solidFill>
                <a:latin typeface="Times New Roman" pitchFamily="18" charset="0"/>
                <a:cs typeface="Arial" pitchFamily="34" charset="0"/>
              </a:endParaRPr>
            </a:p>
          </p:txBody>
        </p:sp>
        <p:sp>
          <p:nvSpPr>
            <p:cNvPr id="76903" name="Line 231"/>
            <p:cNvSpPr>
              <a:spLocks noChangeShapeType="1"/>
            </p:cNvSpPr>
            <p:nvPr/>
          </p:nvSpPr>
          <p:spPr bwMode="auto">
            <a:xfrm>
              <a:off x="4826" y="2080"/>
              <a:ext cx="1210" cy="1"/>
            </a:xfrm>
            <a:prstGeom prst="line">
              <a:avLst/>
            </a:prstGeom>
            <a:noFill/>
            <a:ln w="7938" cap="rnd">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76904" name="Rectangle 232"/>
            <p:cNvSpPr>
              <a:spLocks noChangeArrowheads="1"/>
            </p:cNvSpPr>
            <p:nvPr/>
          </p:nvSpPr>
          <p:spPr bwMode="auto">
            <a:xfrm>
              <a:off x="5173" y="1612"/>
              <a:ext cx="580" cy="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05" name="Rectangle 233"/>
            <p:cNvSpPr>
              <a:spLocks noChangeArrowheads="1"/>
            </p:cNvSpPr>
            <p:nvPr/>
          </p:nvSpPr>
          <p:spPr bwMode="auto">
            <a:xfrm>
              <a:off x="5256" y="1634"/>
              <a:ext cx="405" cy="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300">
                  <a:solidFill>
                    <a:srgbClr val="000000"/>
                  </a:solidFill>
                  <a:latin typeface="Arial" pitchFamily="34" charset="0"/>
                  <a:cs typeface="Arial" pitchFamily="34" charset="0"/>
                </a:rPr>
                <a:t>Sources </a:t>
              </a:r>
              <a:endParaRPr lang="en-GB" sz="1700" b="0">
                <a:solidFill>
                  <a:schemeClr val="bg1"/>
                </a:solidFill>
                <a:latin typeface="Times New Roman" pitchFamily="18" charset="0"/>
                <a:cs typeface="Arial" pitchFamily="34" charset="0"/>
              </a:endParaRPr>
            </a:p>
          </p:txBody>
        </p:sp>
        <p:sp>
          <p:nvSpPr>
            <p:cNvPr id="76906" name="Rectangle 234"/>
            <p:cNvSpPr>
              <a:spLocks noChangeArrowheads="1"/>
            </p:cNvSpPr>
            <p:nvPr/>
          </p:nvSpPr>
          <p:spPr bwMode="auto">
            <a:xfrm>
              <a:off x="5221" y="1752"/>
              <a:ext cx="469" cy="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300">
                  <a:solidFill>
                    <a:srgbClr val="000000"/>
                  </a:solidFill>
                  <a:latin typeface="Arial" pitchFamily="34" charset="0"/>
                  <a:cs typeface="Arial" pitchFamily="34" charset="0"/>
                </a:rPr>
                <a:t>&amp; Uses of </a:t>
              </a:r>
              <a:endParaRPr lang="en-GB" sz="1700" b="0">
                <a:solidFill>
                  <a:schemeClr val="bg1"/>
                </a:solidFill>
                <a:latin typeface="Times New Roman" pitchFamily="18" charset="0"/>
                <a:cs typeface="Arial" pitchFamily="34" charset="0"/>
              </a:endParaRPr>
            </a:p>
          </p:txBody>
        </p:sp>
        <p:sp>
          <p:nvSpPr>
            <p:cNvPr id="76907" name="Rectangle 235"/>
            <p:cNvSpPr>
              <a:spLocks noChangeArrowheads="1"/>
            </p:cNvSpPr>
            <p:nvPr/>
          </p:nvSpPr>
          <p:spPr bwMode="auto">
            <a:xfrm>
              <a:off x="5304" y="1869"/>
              <a:ext cx="289" cy="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GB" sz="1300">
                  <a:solidFill>
                    <a:srgbClr val="000000"/>
                  </a:solidFill>
                  <a:latin typeface="Arial" pitchFamily="34" charset="0"/>
                  <a:cs typeface="Arial" pitchFamily="34" charset="0"/>
                </a:rPr>
                <a:t>Funds</a:t>
              </a:r>
              <a:endParaRPr lang="en-GB" sz="1700" b="0">
                <a:solidFill>
                  <a:schemeClr val="bg1"/>
                </a:solidFill>
                <a:latin typeface="Times New Roman" pitchFamily="18" charset="0"/>
                <a:cs typeface="Arial" pitchFamily="34" charset="0"/>
              </a:endParaRPr>
            </a:p>
          </p:txBody>
        </p:sp>
        <p:grpSp>
          <p:nvGrpSpPr>
            <p:cNvPr id="76908" name="Group 236"/>
            <p:cNvGrpSpPr>
              <a:grpSpLocks/>
            </p:cNvGrpSpPr>
            <p:nvPr/>
          </p:nvGrpSpPr>
          <p:grpSpPr bwMode="auto">
            <a:xfrm>
              <a:off x="5465" y="1188"/>
              <a:ext cx="54" cy="379"/>
              <a:chOff x="5465" y="1188"/>
              <a:chExt cx="54" cy="379"/>
            </a:xfrm>
          </p:grpSpPr>
          <p:sp>
            <p:nvSpPr>
              <p:cNvPr id="76937" name="Freeform 237"/>
              <p:cNvSpPr>
                <a:spLocks/>
              </p:cNvSpPr>
              <p:nvPr/>
            </p:nvSpPr>
            <p:spPr bwMode="auto">
              <a:xfrm>
                <a:off x="5490" y="1224"/>
                <a:ext cx="5" cy="18"/>
              </a:xfrm>
              <a:custGeom>
                <a:avLst/>
                <a:gdLst>
                  <a:gd name="T0" fmla="*/ 5 w 5"/>
                  <a:gd name="T1" fmla="*/ 0 h 18"/>
                  <a:gd name="T2" fmla="*/ 0 w 5"/>
                  <a:gd name="T3" fmla="*/ 0 h 18"/>
                  <a:gd name="T4" fmla="*/ 0 w 5"/>
                  <a:gd name="T5" fmla="*/ 0 h 18"/>
                  <a:gd name="T6" fmla="*/ 0 w 5"/>
                  <a:gd name="T7" fmla="*/ 18 h 18"/>
                  <a:gd name="T8" fmla="*/ 0 w 5"/>
                  <a:gd name="T9" fmla="*/ 18 h 18"/>
                  <a:gd name="T10" fmla="*/ 5 w 5"/>
                  <a:gd name="T11" fmla="*/ 18 h 18"/>
                  <a:gd name="T12" fmla="*/ 5 w 5"/>
                  <a:gd name="T13" fmla="*/ 0 h 18"/>
                  <a:gd name="T14" fmla="*/ 0 60000 65536"/>
                  <a:gd name="T15" fmla="*/ 0 60000 65536"/>
                  <a:gd name="T16" fmla="*/ 0 60000 65536"/>
                  <a:gd name="T17" fmla="*/ 0 60000 65536"/>
                  <a:gd name="T18" fmla="*/ 0 60000 65536"/>
                  <a:gd name="T19" fmla="*/ 0 60000 65536"/>
                  <a:gd name="T20" fmla="*/ 0 60000 65536"/>
                  <a:gd name="T21" fmla="*/ 0 w 5"/>
                  <a:gd name="T22" fmla="*/ 0 h 18"/>
                  <a:gd name="T23" fmla="*/ 5 w 5"/>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18">
                    <a:moveTo>
                      <a:pt x="5" y="0"/>
                    </a:moveTo>
                    <a:lnTo>
                      <a:pt x="0" y="0"/>
                    </a:lnTo>
                    <a:lnTo>
                      <a:pt x="0" y="18"/>
                    </a:lnTo>
                    <a:lnTo>
                      <a:pt x="5" y="18"/>
                    </a:lnTo>
                    <a:lnTo>
                      <a:pt x="5" y="0"/>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38" name="Freeform 238"/>
              <p:cNvSpPr>
                <a:spLocks/>
              </p:cNvSpPr>
              <p:nvPr/>
            </p:nvSpPr>
            <p:spPr bwMode="auto">
              <a:xfrm>
                <a:off x="5490" y="1251"/>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39" name="Freeform 239"/>
              <p:cNvSpPr>
                <a:spLocks/>
              </p:cNvSpPr>
              <p:nvPr/>
            </p:nvSpPr>
            <p:spPr bwMode="auto">
              <a:xfrm>
                <a:off x="5490" y="1283"/>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40" name="Freeform 240"/>
              <p:cNvSpPr>
                <a:spLocks/>
              </p:cNvSpPr>
              <p:nvPr/>
            </p:nvSpPr>
            <p:spPr bwMode="auto">
              <a:xfrm>
                <a:off x="5490" y="1314"/>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41" name="Freeform 241"/>
              <p:cNvSpPr>
                <a:spLocks/>
              </p:cNvSpPr>
              <p:nvPr/>
            </p:nvSpPr>
            <p:spPr bwMode="auto">
              <a:xfrm>
                <a:off x="5490" y="1346"/>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42" name="Freeform 242"/>
              <p:cNvSpPr>
                <a:spLocks/>
              </p:cNvSpPr>
              <p:nvPr/>
            </p:nvSpPr>
            <p:spPr bwMode="auto">
              <a:xfrm>
                <a:off x="5490" y="1377"/>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43" name="Freeform 243"/>
              <p:cNvSpPr>
                <a:spLocks/>
              </p:cNvSpPr>
              <p:nvPr/>
            </p:nvSpPr>
            <p:spPr bwMode="auto">
              <a:xfrm>
                <a:off x="5490" y="1409"/>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44" name="Freeform 244"/>
              <p:cNvSpPr>
                <a:spLocks/>
              </p:cNvSpPr>
              <p:nvPr/>
            </p:nvSpPr>
            <p:spPr bwMode="auto">
              <a:xfrm>
                <a:off x="5490" y="1440"/>
                <a:ext cx="5" cy="23"/>
              </a:xfrm>
              <a:custGeom>
                <a:avLst/>
                <a:gdLst>
                  <a:gd name="T0" fmla="*/ 5 w 5"/>
                  <a:gd name="T1" fmla="*/ 5 h 23"/>
                  <a:gd name="T2" fmla="*/ 0 w 5"/>
                  <a:gd name="T3" fmla="*/ 0 h 23"/>
                  <a:gd name="T4" fmla="*/ 0 w 5"/>
                  <a:gd name="T5" fmla="*/ 5 h 23"/>
                  <a:gd name="T6" fmla="*/ 0 w 5"/>
                  <a:gd name="T7" fmla="*/ 23 h 23"/>
                  <a:gd name="T8" fmla="*/ 0 w 5"/>
                  <a:gd name="T9" fmla="*/ 23 h 23"/>
                  <a:gd name="T10" fmla="*/ 5 w 5"/>
                  <a:gd name="T11" fmla="*/ 23 h 23"/>
                  <a:gd name="T12" fmla="*/ 5 w 5"/>
                  <a:gd name="T13" fmla="*/ 5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5"/>
                    </a:moveTo>
                    <a:lnTo>
                      <a:pt x="0" y="0"/>
                    </a:lnTo>
                    <a:lnTo>
                      <a:pt x="0" y="5"/>
                    </a:lnTo>
                    <a:lnTo>
                      <a:pt x="0" y="23"/>
                    </a:lnTo>
                    <a:lnTo>
                      <a:pt x="5" y="23"/>
                    </a:lnTo>
                    <a:lnTo>
                      <a:pt x="5" y="5"/>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45" name="Freeform 245"/>
              <p:cNvSpPr>
                <a:spLocks/>
              </p:cNvSpPr>
              <p:nvPr/>
            </p:nvSpPr>
            <p:spPr bwMode="auto">
              <a:xfrm>
                <a:off x="5490" y="1472"/>
                <a:ext cx="5" cy="23"/>
              </a:xfrm>
              <a:custGeom>
                <a:avLst/>
                <a:gdLst>
                  <a:gd name="T0" fmla="*/ 5 w 5"/>
                  <a:gd name="T1" fmla="*/ 4 h 23"/>
                  <a:gd name="T2" fmla="*/ 0 w 5"/>
                  <a:gd name="T3" fmla="*/ 0 h 23"/>
                  <a:gd name="T4" fmla="*/ 0 w 5"/>
                  <a:gd name="T5" fmla="*/ 4 h 23"/>
                  <a:gd name="T6" fmla="*/ 0 w 5"/>
                  <a:gd name="T7" fmla="*/ 23 h 23"/>
                  <a:gd name="T8" fmla="*/ 0 w 5"/>
                  <a:gd name="T9" fmla="*/ 23 h 23"/>
                  <a:gd name="T10" fmla="*/ 5 w 5"/>
                  <a:gd name="T11" fmla="*/ 23 h 23"/>
                  <a:gd name="T12" fmla="*/ 5 w 5"/>
                  <a:gd name="T13" fmla="*/ 4 h 23"/>
                  <a:gd name="T14" fmla="*/ 0 60000 65536"/>
                  <a:gd name="T15" fmla="*/ 0 60000 65536"/>
                  <a:gd name="T16" fmla="*/ 0 60000 65536"/>
                  <a:gd name="T17" fmla="*/ 0 60000 65536"/>
                  <a:gd name="T18" fmla="*/ 0 60000 65536"/>
                  <a:gd name="T19" fmla="*/ 0 60000 65536"/>
                  <a:gd name="T20" fmla="*/ 0 60000 65536"/>
                  <a:gd name="T21" fmla="*/ 0 w 5"/>
                  <a:gd name="T22" fmla="*/ 0 h 23"/>
                  <a:gd name="T23" fmla="*/ 5 w 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3">
                    <a:moveTo>
                      <a:pt x="5" y="4"/>
                    </a:moveTo>
                    <a:lnTo>
                      <a:pt x="0" y="0"/>
                    </a:lnTo>
                    <a:lnTo>
                      <a:pt x="0" y="4"/>
                    </a:lnTo>
                    <a:lnTo>
                      <a:pt x="0" y="23"/>
                    </a:lnTo>
                    <a:lnTo>
                      <a:pt x="5" y="23"/>
                    </a:lnTo>
                    <a:lnTo>
                      <a:pt x="5" y="4"/>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46" name="Freeform 246"/>
              <p:cNvSpPr>
                <a:spLocks/>
              </p:cNvSpPr>
              <p:nvPr/>
            </p:nvSpPr>
            <p:spPr bwMode="auto">
              <a:xfrm>
                <a:off x="5490" y="1504"/>
                <a:ext cx="5" cy="22"/>
              </a:xfrm>
              <a:custGeom>
                <a:avLst/>
                <a:gdLst>
                  <a:gd name="T0" fmla="*/ 5 w 5"/>
                  <a:gd name="T1" fmla="*/ 4 h 22"/>
                  <a:gd name="T2" fmla="*/ 0 w 5"/>
                  <a:gd name="T3" fmla="*/ 0 h 22"/>
                  <a:gd name="T4" fmla="*/ 0 w 5"/>
                  <a:gd name="T5" fmla="*/ 4 h 22"/>
                  <a:gd name="T6" fmla="*/ 0 w 5"/>
                  <a:gd name="T7" fmla="*/ 22 h 22"/>
                  <a:gd name="T8" fmla="*/ 0 w 5"/>
                  <a:gd name="T9" fmla="*/ 22 h 22"/>
                  <a:gd name="T10" fmla="*/ 5 w 5"/>
                  <a:gd name="T11" fmla="*/ 22 h 22"/>
                  <a:gd name="T12" fmla="*/ 5 w 5"/>
                  <a:gd name="T13" fmla="*/ 4 h 22"/>
                  <a:gd name="T14" fmla="*/ 0 60000 65536"/>
                  <a:gd name="T15" fmla="*/ 0 60000 65536"/>
                  <a:gd name="T16" fmla="*/ 0 60000 65536"/>
                  <a:gd name="T17" fmla="*/ 0 60000 65536"/>
                  <a:gd name="T18" fmla="*/ 0 60000 65536"/>
                  <a:gd name="T19" fmla="*/ 0 60000 65536"/>
                  <a:gd name="T20" fmla="*/ 0 60000 65536"/>
                  <a:gd name="T21" fmla="*/ 0 w 5"/>
                  <a:gd name="T22" fmla="*/ 0 h 22"/>
                  <a:gd name="T23" fmla="*/ 5 w 5"/>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 h="22">
                    <a:moveTo>
                      <a:pt x="5" y="4"/>
                    </a:moveTo>
                    <a:lnTo>
                      <a:pt x="0" y="0"/>
                    </a:lnTo>
                    <a:lnTo>
                      <a:pt x="0" y="4"/>
                    </a:lnTo>
                    <a:lnTo>
                      <a:pt x="0" y="22"/>
                    </a:lnTo>
                    <a:lnTo>
                      <a:pt x="5" y="22"/>
                    </a:lnTo>
                    <a:lnTo>
                      <a:pt x="5" y="4"/>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47" name="Freeform 247"/>
              <p:cNvSpPr>
                <a:spLocks/>
              </p:cNvSpPr>
              <p:nvPr/>
            </p:nvSpPr>
            <p:spPr bwMode="auto">
              <a:xfrm>
                <a:off x="5465" y="1188"/>
                <a:ext cx="54" cy="50"/>
              </a:xfrm>
              <a:custGeom>
                <a:avLst/>
                <a:gdLst>
                  <a:gd name="T0" fmla="*/ 54 w 54"/>
                  <a:gd name="T1" fmla="*/ 50 h 50"/>
                  <a:gd name="T2" fmla="*/ 25 w 54"/>
                  <a:gd name="T3" fmla="*/ 0 h 50"/>
                  <a:gd name="T4" fmla="*/ 0 w 54"/>
                  <a:gd name="T5" fmla="*/ 50 h 50"/>
                  <a:gd name="T6" fmla="*/ 54 w 54"/>
                  <a:gd name="T7" fmla="*/ 50 h 50"/>
                  <a:gd name="T8" fmla="*/ 0 60000 65536"/>
                  <a:gd name="T9" fmla="*/ 0 60000 65536"/>
                  <a:gd name="T10" fmla="*/ 0 60000 65536"/>
                  <a:gd name="T11" fmla="*/ 0 60000 65536"/>
                  <a:gd name="T12" fmla="*/ 0 w 54"/>
                  <a:gd name="T13" fmla="*/ 0 h 50"/>
                  <a:gd name="T14" fmla="*/ 54 w 54"/>
                  <a:gd name="T15" fmla="*/ 50 h 50"/>
                </a:gdLst>
                <a:ahLst/>
                <a:cxnLst>
                  <a:cxn ang="T8">
                    <a:pos x="T0" y="T1"/>
                  </a:cxn>
                  <a:cxn ang="T9">
                    <a:pos x="T2" y="T3"/>
                  </a:cxn>
                  <a:cxn ang="T10">
                    <a:pos x="T4" y="T5"/>
                  </a:cxn>
                  <a:cxn ang="T11">
                    <a:pos x="T6" y="T7"/>
                  </a:cxn>
                </a:cxnLst>
                <a:rect l="T12" t="T13" r="T14" b="T15"/>
                <a:pathLst>
                  <a:path w="54" h="50">
                    <a:moveTo>
                      <a:pt x="54" y="50"/>
                    </a:moveTo>
                    <a:lnTo>
                      <a:pt x="25" y="0"/>
                    </a:lnTo>
                    <a:lnTo>
                      <a:pt x="0" y="50"/>
                    </a:lnTo>
                    <a:lnTo>
                      <a:pt x="54" y="50"/>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48" name="Freeform 248"/>
              <p:cNvSpPr>
                <a:spLocks/>
              </p:cNvSpPr>
              <p:nvPr/>
            </p:nvSpPr>
            <p:spPr bwMode="auto">
              <a:xfrm>
                <a:off x="5465" y="1522"/>
                <a:ext cx="54" cy="45"/>
              </a:xfrm>
              <a:custGeom>
                <a:avLst/>
                <a:gdLst>
                  <a:gd name="T0" fmla="*/ 0 w 54"/>
                  <a:gd name="T1" fmla="*/ 0 h 45"/>
                  <a:gd name="T2" fmla="*/ 25 w 54"/>
                  <a:gd name="T3" fmla="*/ 45 h 45"/>
                  <a:gd name="T4" fmla="*/ 54 w 54"/>
                  <a:gd name="T5" fmla="*/ 0 h 45"/>
                  <a:gd name="T6" fmla="*/ 0 w 54"/>
                  <a:gd name="T7" fmla="*/ 0 h 45"/>
                  <a:gd name="T8" fmla="*/ 0 60000 65536"/>
                  <a:gd name="T9" fmla="*/ 0 60000 65536"/>
                  <a:gd name="T10" fmla="*/ 0 60000 65536"/>
                  <a:gd name="T11" fmla="*/ 0 60000 65536"/>
                  <a:gd name="T12" fmla="*/ 0 w 54"/>
                  <a:gd name="T13" fmla="*/ 0 h 45"/>
                  <a:gd name="T14" fmla="*/ 54 w 54"/>
                  <a:gd name="T15" fmla="*/ 45 h 45"/>
                </a:gdLst>
                <a:ahLst/>
                <a:cxnLst>
                  <a:cxn ang="T8">
                    <a:pos x="T0" y="T1"/>
                  </a:cxn>
                  <a:cxn ang="T9">
                    <a:pos x="T2" y="T3"/>
                  </a:cxn>
                  <a:cxn ang="T10">
                    <a:pos x="T4" y="T5"/>
                  </a:cxn>
                  <a:cxn ang="T11">
                    <a:pos x="T6" y="T7"/>
                  </a:cxn>
                </a:cxnLst>
                <a:rect l="T12" t="T13" r="T14" b="T15"/>
                <a:pathLst>
                  <a:path w="54" h="45">
                    <a:moveTo>
                      <a:pt x="0" y="0"/>
                    </a:moveTo>
                    <a:lnTo>
                      <a:pt x="25" y="45"/>
                    </a:lnTo>
                    <a:lnTo>
                      <a:pt x="54" y="0"/>
                    </a:lnTo>
                    <a:lnTo>
                      <a:pt x="0" y="0"/>
                    </a:lnTo>
                    <a:close/>
                  </a:path>
                </a:pathLst>
              </a:custGeom>
              <a:solidFill>
                <a:srgbClr val="000000"/>
              </a:solidFill>
              <a:ln w="3175" cap="flat" cmpd="sng">
                <a:solidFill>
                  <a:srgbClr val="000000"/>
                </a:solidFill>
                <a:prstDash val="sysDot"/>
                <a:round/>
                <a:headEnd/>
                <a:tailEnd/>
              </a:ln>
            </p:spPr>
            <p:txBody>
              <a:bodyPr/>
              <a:lstStyle/>
              <a:p>
                <a:endParaRPr lang="th-TH"/>
              </a:p>
            </p:txBody>
          </p:sp>
        </p:grpSp>
        <p:grpSp>
          <p:nvGrpSpPr>
            <p:cNvPr id="76909" name="Group 249"/>
            <p:cNvGrpSpPr>
              <a:grpSpLocks/>
            </p:cNvGrpSpPr>
            <p:nvPr/>
          </p:nvGrpSpPr>
          <p:grpSpPr bwMode="auto">
            <a:xfrm>
              <a:off x="4553" y="1166"/>
              <a:ext cx="937" cy="49"/>
              <a:chOff x="4553" y="1166"/>
              <a:chExt cx="937" cy="49"/>
            </a:xfrm>
          </p:grpSpPr>
          <p:sp>
            <p:nvSpPr>
              <p:cNvPr id="76910" name="Rectangle 250"/>
              <p:cNvSpPr>
                <a:spLocks noChangeArrowheads="1"/>
              </p:cNvSpPr>
              <p:nvPr/>
            </p:nvSpPr>
            <p:spPr bwMode="auto">
              <a:xfrm>
                <a:off x="5426" y="1188"/>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11" name="Rectangle 251"/>
              <p:cNvSpPr>
                <a:spLocks noChangeArrowheads="1"/>
              </p:cNvSpPr>
              <p:nvPr/>
            </p:nvSpPr>
            <p:spPr bwMode="auto">
              <a:xfrm>
                <a:off x="5392" y="1188"/>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12" name="Rectangle 252"/>
              <p:cNvSpPr>
                <a:spLocks noChangeArrowheads="1"/>
              </p:cNvSpPr>
              <p:nvPr/>
            </p:nvSpPr>
            <p:spPr bwMode="auto">
              <a:xfrm>
                <a:off x="5358" y="1188"/>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13" name="Rectangle 253"/>
              <p:cNvSpPr>
                <a:spLocks noChangeArrowheads="1"/>
              </p:cNvSpPr>
              <p:nvPr/>
            </p:nvSpPr>
            <p:spPr bwMode="auto">
              <a:xfrm>
                <a:off x="5324" y="1188"/>
                <a:ext cx="19"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14" name="Rectangle 254"/>
              <p:cNvSpPr>
                <a:spLocks noChangeArrowheads="1"/>
              </p:cNvSpPr>
              <p:nvPr/>
            </p:nvSpPr>
            <p:spPr bwMode="auto">
              <a:xfrm>
                <a:off x="5290" y="1188"/>
                <a:ext cx="19"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15" name="Rectangle 255"/>
              <p:cNvSpPr>
                <a:spLocks noChangeArrowheads="1"/>
              </p:cNvSpPr>
              <p:nvPr/>
            </p:nvSpPr>
            <p:spPr bwMode="auto">
              <a:xfrm>
                <a:off x="5256" y="1188"/>
                <a:ext cx="19"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16" name="Rectangle 256"/>
              <p:cNvSpPr>
                <a:spLocks noChangeArrowheads="1"/>
              </p:cNvSpPr>
              <p:nvPr/>
            </p:nvSpPr>
            <p:spPr bwMode="auto">
              <a:xfrm>
                <a:off x="5221" y="1188"/>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17" name="Rectangle 257"/>
              <p:cNvSpPr>
                <a:spLocks noChangeArrowheads="1"/>
              </p:cNvSpPr>
              <p:nvPr/>
            </p:nvSpPr>
            <p:spPr bwMode="auto">
              <a:xfrm>
                <a:off x="5187" y="1188"/>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18" name="Rectangle 258"/>
              <p:cNvSpPr>
                <a:spLocks noChangeArrowheads="1"/>
              </p:cNvSpPr>
              <p:nvPr/>
            </p:nvSpPr>
            <p:spPr bwMode="auto">
              <a:xfrm>
                <a:off x="5153" y="1188"/>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19" name="Rectangle 259"/>
              <p:cNvSpPr>
                <a:spLocks noChangeArrowheads="1"/>
              </p:cNvSpPr>
              <p:nvPr/>
            </p:nvSpPr>
            <p:spPr bwMode="auto">
              <a:xfrm>
                <a:off x="5119" y="1188"/>
                <a:ext cx="19"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20" name="Rectangle 260"/>
              <p:cNvSpPr>
                <a:spLocks noChangeArrowheads="1"/>
              </p:cNvSpPr>
              <p:nvPr/>
            </p:nvSpPr>
            <p:spPr bwMode="auto">
              <a:xfrm>
                <a:off x="5085" y="1188"/>
                <a:ext cx="19"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21" name="Rectangle 261"/>
              <p:cNvSpPr>
                <a:spLocks noChangeArrowheads="1"/>
              </p:cNvSpPr>
              <p:nvPr/>
            </p:nvSpPr>
            <p:spPr bwMode="auto">
              <a:xfrm>
                <a:off x="5051" y="1188"/>
                <a:ext cx="19"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22" name="Rectangle 262"/>
              <p:cNvSpPr>
                <a:spLocks noChangeArrowheads="1"/>
              </p:cNvSpPr>
              <p:nvPr/>
            </p:nvSpPr>
            <p:spPr bwMode="auto">
              <a:xfrm>
                <a:off x="5016" y="1188"/>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23" name="Rectangle 263"/>
              <p:cNvSpPr>
                <a:spLocks noChangeArrowheads="1"/>
              </p:cNvSpPr>
              <p:nvPr/>
            </p:nvSpPr>
            <p:spPr bwMode="auto">
              <a:xfrm>
                <a:off x="4982" y="1188"/>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24" name="Rectangle 264"/>
              <p:cNvSpPr>
                <a:spLocks noChangeArrowheads="1"/>
              </p:cNvSpPr>
              <p:nvPr/>
            </p:nvSpPr>
            <p:spPr bwMode="auto">
              <a:xfrm>
                <a:off x="4948" y="1188"/>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25" name="Rectangle 265"/>
              <p:cNvSpPr>
                <a:spLocks noChangeArrowheads="1"/>
              </p:cNvSpPr>
              <p:nvPr/>
            </p:nvSpPr>
            <p:spPr bwMode="auto">
              <a:xfrm>
                <a:off x="4914" y="1188"/>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26" name="Rectangle 266"/>
              <p:cNvSpPr>
                <a:spLocks noChangeArrowheads="1"/>
              </p:cNvSpPr>
              <p:nvPr/>
            </p:nvSpPr>
            <p:spPr bwMode="auto">
              <a:xfrm>
                <a:off x="4880" y="1188"/>
                <a:ext cx="19"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27" name="Rectangle 267"/>
              <p:cNvSpPr>
                <a:spLocks noChangeArrowheads="1"/>
              </p:cNvSpPr>
              <p:nvPr/>
            </p:nvSpPr>
            <p:spPr bwMode="auto">
              <a:xfrm>
                <a:off x="4846" y="1188"/>
                <a:ext cx="19"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28" name="Rectangle 268"/>
              <p:cNvSpPr>
                <a:spLocks noChangeArrowheads="1"/>
              </p:cNvSpPr>
              <p:nvPr/>
            </p:nvSpPr>
            <p:spPr bwMode="auto">
              <a:xfrm>
                <a:off x="4812" y="1188"/>
                <a:ext cx="19"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29" name="Rectangle 269"/>
              <p:cNvSpPr>
                <a:spLocks noChangeArrowheads="1"/>
              </p:cNvSpPr>
              <p:nvPr/>
            </p:nvSpPr>
            <p:spPr bwMode="auto">
              <a:xfrm>
                <a:off x="4777" y="1188"/>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30" name="Rectangle 270"/>
              <p:cNvSpPr>
                <a:spLocks noChangeArrowheads="1"/>
              </p:cNvSpPr>
              <p:nvPr/>
            </p:nvSpPr>
            <p:spPr bwMode="auto">
              <a:xfrm>
                <a:off x="4743" y="1188"/>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31" name="Rectangle 271"/>
              <p:cNvSpPr>
                <a:spLocks noChangeArrowheads="1"/>
              </p:cNvSpPr>
              <p:nvPr/>
            </p:nvSpPr>
            <p:spPr bwMode="auto">
              <a:xfrm>
                <a:off x="4709" y="1188"/>
                <a:ext cx="20"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32" name="Rectangle 272"/>
              <p:cNvSpPr>
                <a:spLocks noChangeArrowheads="1"/>
              </p:cNvSpPr>
              <p:nvPr/>
            </p:nvSpPr>
            <p:spPr bwMode="auto">
              <a:xfrm>
                <a:off x="4675" y="1188"/>
                <a:ext cx="19"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33" name="Rectangle 273"/>
              <p:cNvSpPr>
                <a:spLocks noChangeArrowheads="1"/>
              </p:cNvSpPr>
              <p:nvPr/>
            </p:nvSpPr>
            <p:spPr bwMode="auto">
              <a:xfrm>
                <a:off x="4641" y="1188"/>
                <a:ext cx="19"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34" name="Rectangle 274"/>
              <p:cNvSpPr>
                <a:spLocks noChangeArrowheads="1"/>
              </p:cNvSpPr>
              <p:nvPr/>
            </p:nvSpPr>
            <p:spPr bwMode="auto">
              <a:xfrm>
                <a:off x="4607" y="1188"/>
                <a:ext cx="19" cy="5"/>
              </a:xfrm>
              <a:prstGeom prst="rect">
                <a:avLst/>
              </a:prstGeom>
              <a:solidFill>
                <a:srgbClr val="000000"/>
              </a:solidFill>
              <a:ln w="3175">
                <a:solidFill>
                  <a:srgbClr val="000000"/>
                </a:solidFill>
                <a:prstDash val="sysDot"/>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935" name="Freeform 275"/>
              <p:cNvSpPr>
                <a:spLocks/>
              </p:cNvSpPr>
              <p:nvPr/>
            </p:nvSpPr>
            <p:spPr bwMode="auto">
              <a:xfrm>
                <a:off x="5436" y="1166"/>
                <a:ext cx="54" cy="49"/>
              </a:xfrm>
              <a:custGeom>
                <a:avLst/>
                <a:gdLst>
                  <a:gd name="T0" fmla="*/ 0 w 54"/>
                  <a:gd name="T1" fmla="*/ 49 h 49"/>
                  <a:gd name="T2" fmla="*/ 54 w 54"/>
                  <a:gd name="T3" fmla="*/ 22 h 49"/>
                  <a:gd name="T4" fmla="*/ 0 w 54"/>
                  <a:gd name="T5" fmla="*/ 0 h 49"/>
                  <a:gd name="T6" fmla="*/ 0 w 54"/>
                  <a:gd name="T7" fmla="*/ 49 h 49"/>
                  <a:gd name="T8" fmla="*/ 0 60000 65536"/>
                  <a:gd name="T9" fmla="*/ 0 60000 65536"/>
                  <a:gd name="T10" fmla="*/ 0 60000 65536"/>
                  <a:gd name="T11" fmla="*/ 0 60000 65536"/>
                  <a:gd name="T12" fmla="*/ 0 w 54"/>
                  <a:gd name="T13" fmla="*/ 0 h 49"/>
                  <a:gd name="T14" fmla="*/ 54 w 54"/>
                  <a:gd name="T15" fmla="*/ 49 h 49"/>
                </a:gdLst>
                <a:ahLst/>
                <a:cxnLst>
                  <a:cxn ang="T8">
                    <a:pos x="T0" y="T1"/>
                  </a:cxn>
                  <a:cxn ang="T9">
                    <a:pos x="T2" y="T3"/>
                  </a:cxn>
                  <a:cxn ang="T10">
                    <a:pos x="T4" y="T5"/>
                  </a:cxn>
                  <a:cxn ang="T11">
                    <a:pos x="T6" y="T7"/>
                  </a:cxn>
                </a:cxnLst>
                <a:rect l="T12" t="T13" r="T14" b="T15"/>
                <a:pathLst>
                  <a:path w="54" h="49">
                    <a:moveTo>
                      <a:pt x="0" y="49"/>
                    </a:moveTo>
                    <a:lnTo>
                      <a:pt x="54" y="22"/>
                    </a:lnTo>
                    <a:lnTo>
                      <a:pt x="0" y="0"/>
                    </a:lnTo>
                    <a:lnTo>
                      <a:pt x="0" y="49"/>
                    </a:lnTo>
                    <a:close/>
                  </a:path>
                </a:pathLst>
              </a:custGeom>
              <a:solidFill>
                <a:srgbClr val="000000"/>
              </a:solidFill>
              <a:ln w="3175" cap="flat" cmpd="sng">
                <a:solidFill>
                  <a:srgbClr val="000000"/>
                </a:solidFill>
                <a:prstDash val="sysDot"/>
                <a:round/>
                <a:headEnd/>
                <a:tailEnd/>
              </a:ln>
            </p:spPr>
            <p:txBody>
              <a:bodyPr/>
              <a:lstStyle/>
              <a:p>
                <a:endParaRPr lang="th-TH"/>
              </a:p>
            </p:txBody>
          </p:sp>
          <p:sp>
            <p:nvSpPr>
              <p:cNvPr id="76936" name="Freeform 276"/>
              <p:cNvSpPr>
                <a:spLocks/>
              </p:cNvSpPr>
              <p:nvPr/>
            </p:nvSpPr>
            <p:spPr bwMode="auto">
              <a:xfrm>
                <a:off x="4553" y="1166"/>
                <a:ext cx="58" cy="49"/>
              </a:xfrm>
              <a:custGeom>
                <a:avLst/>
                <a:gdLst>
                  <a:gd name="T0" fmla="*/ 58 w 58"/>
                  <a:gd name="T1" fmla="*/ 0 h 49"/>
                  <a:gd name="T2" fmla="*/ 0 w 58"/>
                  <a:gd name="T3" fmla="*/ 22 h 49"/>
                  <a:gd name="T4" fmla="*/ 58 w 58"/>
                  <a:gd name="T5" fmla="*/ 49 h 49"/>
                  <a:gd name="T6" fmla="*/ 58 w 58"/>
                  <a:gd name="T7" fmla="*/ 0 h 49"/>
                  <a:gd name="T8" fmla="*/ 0 60000 65536"/>
                  <a:gd name="T9" fmla="*/ 0 60000 65536"/>
                  <a:gd name="T10" fmla="*/ 0 60000 65536"/>
                  <a:gd name="T11" fmla="*/ 0 60000 65536"/>
                  <a:gd name="T12" fmla="*/ 0 w 58"/>
                  <a:gd name="T13" fmla="*/ 0 h 49"/>
                  <a:gd name="T14" fmla="*/ 58 w 58"/>
                  <a:gd name="T15" fmla="*/ 49 h 49"/>
                </a:gdLst>
                <a:ahLst/>
                <a:cxnLst>
                  <a:cxn ang="T8">
                    <a:pos x="T0" y="T1"/>
                  </a:cxn>
                  <a:cxn ang="T9">
                    <a:pos x="T2" y="T3"/>
                  </a:cxn>
                  <a:cxn ang="T10">
                    <a:pos x="T4" y="T5"/>
                  </a:cxn>
                  <a:cxn ang="T11">
                    <a:pos x="T6" y="T7"/>
                  </a:cxn>
                </a:cxnLst>
                <a:rect l="T12" t="T13" r="T14" b="T15"/>
                <a:pathLst>
                  <a:path w="58" h="49">
                    <a:moveTo>
                      <a:pt x="58" y="0"/>
                    </a:moveTo>
                    <a:lnTo>
                      <a:pt x="0" y="22"/>
                    </a:lnTo>
                    <a:lnTo>
                      <a:pt x="58" y="49"/>
                    </a:lnTo>
                    <a:lnTo>
                      <a:pt x="58" y="0"/>
                    </a:lnTo>
                    <a:close/>
                  </a:path>
                </a:pathLst>
              </a:custGeom>
              <a:solidFill>
                <a:srgbClr val="000000"/>
              </a:solidFill>
              <a:ln w="3175" cap="flat" cmpd="sng">
                <a:solidFill>
                  <a:srgbClr val="000000"/>
                </a:solidFill>
                <a:prstDash val="sysDot"/>
                <a:round/>
                <a:headEnd/>
                <a:tailEnd/>
              </a:ln>
            </p:spPr>
            <p:txBody>
              <a:bodyPr/>
              <a:lstStyle/>
              <a:p>
                <a:endParaRPr lang="th-TH"/>
              </a:p>
            </p:txBody>
          </p:sp>
        </p:grpSp>
      </p:grpSp>
      <p:sp>
        <p:nvSpPr>
          <p:cNvPr id="76811" name="Text Box 49"/>
          <p:cNvSpPr txBox="1">
            <a:spLocks noChangeArrowheads="1"/>
          </p:cNvSpPr>
          <p:nvPr/>
        </p:nvSpPr>
        <p:spPr bwMode="auto">
          <a:xfrm>
            <a:off x="0" y="2876550"/>
            <a:ext cx="1512888" cy="398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GB" sz="1900">
                <a:solidFill>
                  <a:schemeClr val="tx1"/>
                </a:solidFill>
                <a:latin typeface="Arial" pitchFamily="34" charset="0"/>
                <a:cs typeface="Arial" pitchFamily="34" charset="0"/>
              </a:rPr>
              <a:t>ALCO</a:t>
            </a:r>
          </a:p>
        </p:txBody>
      </p:sp>
      <p:sp>
        <p:nvSpPr>
          <p:cNvPr id="76812" name="Text Box 49"/>
          <p:cNvSpPr txBox="1">
            <a:spLocks noChangeArrowheads="1"/>
          </p:cNvSpPr>
          <p:nvPr/>
        </p:nvSpPr>
        <p:spPr bwMode="auto">
          <a:xfrm>
            <a:off x="0" y="4610100"/>
            <a:ext cx="1512888"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GB" sz="1900">
                <a:solidFill>
                  <a:schemeClr val="tx1"/>
                </a:solidFill>
                <a:latin typeface="Arial" pitchFamily="34" charset="0"/>
                <a:cs typeface="Arial" pitchFamily="34" charset="0"/>
              </a:rPr>
              <a:t>ALM</a:t>
            </a:r>
          </a:p>
        </p:txBody>
      </p:sp>
      <p:grpSp>
        <p:nvGrpSpPr>
          <p:cNvPr id="76813" name="Group 5"/>
          <p:cNvGrpSpPr>
            <a:grpSpLocks noChangeAspect="1"/>
          </p:cNvGrpSpPr>
          <p:nvPr/>
        </p:nvGrpSpPr>
        <p:grpSpPr bwMode="auto">
          <a:xfrm>
            <a:off x="1668463" y="3702050"/>
            <a:ext cx="5632450" cy="2233613"/>
            <a:chOff x="1024" y="2143"/>
            <a:chExt cx="3456" cy="1293"/>
          </a:xfrm>
        </p:grpSpPr>
        <p:sp>
          <p:nvSpPr>
            <p:cNvPr id="76834" name="AutoShape 4"/>
            <p:cNvSpPr>
              <a:spLocks noChangeAspect="1" noChangeArrowheads="1" noTextEdit="1"/>
            </p:cNvSpPr>
            <p:nvPr/>
          </p:nvSpPr>
          <p:spPr bwMode="auto">
            <a:xfrm>
              <a:off x="1024" y="2143"/>
              <a:ext cx="3456" cy="12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th-TH"/>
            </a:p>
          </p:txBody>
        </p:sp>
        <p:sp>
          <p:nvSpPr>
            <p:cNvPr id="76835" name="Rectangle 6"/>
            <p:cNvSpPr>
              <a:spLocks noChangeArrowheads="1"/>
            </p:cNvSpPr>
            <p:nvPr/>
          </p:nvSpPr>
          <p:spPr bwMode="auto">
            <a:xfrm>
              <a:off x="1029" y="3071"/>
              <a:ext cx="3423" cy="307"/>
            </a:xfrm>
            <a:prstGeom prst="rect">
              <a:avLst/>
            </a:prstGeom>
            <a:solidFill>
              <a:srgbClr val="FFFFFF"/>
            </a:solidFill>
            <a:ln w="25400" cap="rnd">
              <a:solidFill>
                <a:srgbClr val="3333CC"/>
              </a:solidFill>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836" name="Rectangle 7"/>
            <p:cNvSpPr>
              <a:spLocks noChangeArrowheads="1"/>
            </p:cNvSpPr>
            <p:nvPr/>
          </p:nvSpPr>
          <p:spPr bwMode="auto">
            <a:xfrm>
              <a:off x="2271" y="3117"/>
              <a:ext cx="1062" cy="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b="0">
                  <a:solidFill>
                    <a:srgbClr val="000000"/>
                  </a:solidFill>
                  <a:latin typeface="Helvetica" pitchFamily="34" charset="0"/>
                  <a:cs typeface="Arial" pitchFamily="34" charset="0"/>
                </a:rPr>
                <a:t>Marketable Securities</a:t>
              </a:r>
              <a:endParaRPr lang="en-US" sz="1900" b="0">
                <a:solidFill>
                  <a:schemeClr val="tx1"/>
                </a:solidFill>
                <a:latin typeface="Arial" pitchFamily="34" charset="0"/>
                <a:cs typeface="Arial" pitchFamily="34" charset="0"/>
              </a:endParaRPr>
            </a:p>
          </p:txBody>
        </p:sp>
        <p:sp>
          <p:nvSpPr>
            <p:cNvPr id="76837" name="Rectangle 8"/>
            <p:cNvSpPr>
              <a:spLocks noChangeArrowheads="1"/>
            </p:cNvSpPr>
            <p:nvPr/>
          </p:nvSpPr>
          <p:spPr bwMode="auto">
            <a:xfrm>
              <a:off x="2382" y="3216"/>
              <a:ext cx="824" cy="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b="0">
                  <a:solidFill>
                    <a:srgbClr val="000000"/>
                  </a:solidFill>
                  <a:latin typeface="Helvetica" pitchFamily="34" charset="0"/>
                  <a:cs typeface="Arial" pitchFamily="34" charset="0"/>
                </a:rPr>
                <a:t>Realisable value</a:t>
              </a:r>
              <a:endParaRPr lang="en-US" sz="1900" b="0">
                <a:solidFill>
                  <a:schemeClr val="tx1"/>
                </a:solidFill>
                <a:latin typeface="Arial" pitchFamily="34" charset="0"/>
                <a:cs typeface="Arial" pitchFamily="34" charset="0"/>
              </a:endParaRPr>
            </a:p>
          </p:txBody>
        </p:sp>
        <p:sp>
          <p:nvSpPr>
            <p:cNvPr id="76838" name="Rectangle 9"/>
            <p:cNvSpPr>
              <a:spLocks noChangeArrowheads="1"/>
            </p:cNvSpPr>
            <p:nvPr/>
          </p:nvSpPr>
          <p:spPr bwMode="auto">
            <a:xfrm>
              <a:off x="1029" y="2319"/>
              <a:ext cx="3423" cy="189"/>
            </a:xfrm>
            <a:prstGeom prst="rect">
              <a:avLst/>
            </a:prstGeom>
            <a:solidFill>
              <a:srgbClr val="FFFFFF"/>
            </a:solidFill>
            <a:ln w="25400" cap="rnd">
              <a:solidFill>
                <a:srgbClr val="3333CC"/>
              </a:solidFill>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839" name="Rectangle 10"/>
            <p:cNvSpPr>
              <a:spLocks noChangeArrowheads="1"/>
            </p:cNvSpPr>
            <p:nvPr/>
          </p:nvSpPr>
          <p:spPr bwMode="auto">
            <a:xfrm>
              <a:off x="2012" y="2350"/>
              <a:ext cx="1495" cy="1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300">
                  <a:solidFill>
                    <a:srgbClr val="000000"/>
                  </a:solidFill>
                  <a:latin typeface="Helvetica" pitchFamily="34" charset="0"/>
                  <a:cs typeface="Arial" pitchFamily="34" charset="0"/>
                </a:rPr>
                <a:t>Liquidity Risk Management</a:t>
              </a:r>
              <a:endParaRPr lang="en-US" sz="1900" b="0">
                <a:solidFill>
                  <a:schemeClr val="tx1"/>
                </a:solidFill>
                <a:latin typeface="Arial" pitchFamily="34" charset="0"/>
                <a:cs typeface="Arial" pitchFamily="34" charset="0"/>
              </a:endParaRPr>
            </a:p>
          </p:txBody>
        </p:sp>
        <p:sp>
          <p:nvSpPr>
            <p:cNvPr id="76840" name="Rectangle 11"/>
            <p:cNvSpPr>
              <a:spLocks noChangeArrowheads="1"/>
            </p:cNvSpPr>
            <p:nvPr/>
          </p:nvSpPr>
          <p:spPr bwMode="auto">
            <a:xfrm>
              <a:off x="1029" y="2499"/>
              <a:ext cx="1691" cy="586"/>
            </a:xfrm>
            <a:prstGeom prst="rect">
              <a:avLst/>
            </a:prstGeom>
            <a:solidFill>
              <a:srgbClr val="FFFFFF"/>
            </a:solidFill>
            <a:ln w="25400" cap="rnd">
              <a:solidFill>
                <a:srgbClr val="3333CC"/>
              </a:solidFill>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841" name="Rectangle 12"/>
            <p:cNvSpPr>
              <a:spLocks noChangeArrowheads="1"/>
            </p:cNvSpPr>
            <p:nvPr/>
          </p:nvSpPr>
          <p:spPr bwMode="auto">
            <a:xfrm>
              <a:off x="1436" y="2594"/>
              <a:ext cx="993" cy="1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a:solidFill>
                    <a:srgbClr val="000000"/>
                  </a:solidFill>
                  <a:latin typeface="Helvetica" pitchFamily="34" charset="0"/>
                  <a:cs typeface="Arial" pitchFamily="34" charset="0"/>
                </a:rPr>
                <a:t>Normal Conditions</a:t>
              </a:r>
              <a:endParaRPr lang="en-US" sz="1900" b="0">
                <a:solidFill>
                  <a:schemeClr val="tx1"/>
                </a:solidFill>
                <a:latin typeface="Arial" pitchFamily="34" charset="0"/>
                <a:cs typeface="Arial" pitchFamily="34" charset="0"/>
              </a:endParaRPr>
            </a:p>
          </p:txBody>
        </p:sp>
        <p:sp>
          <p:nvSpPr>
            <p:cNvPr id="76842" name="Rectangle 13"/>
            <p:cNvSpPr>
              <a:spLocks noChangeArrowheads="1"/>
            </p:cNvSpPr>
            <p:nvPr/>
          </p:nvSpPr>
          <p:spPr bwMode="auto">
            <a:xfrm>
              <a:off x="1219" y="2693"/>
              <a:ext cx="1448" cy="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b="0">
                  <a:solidFill>
                    <a:srgbClr val="000000"/>
                  </a:solidFill>
                  <a:latin typeface="Helvetica" pitchFamily="34" charset="0"/>
                  <a:cs typeface="Arial" pitchFamily="34" charset="0"/>
                </a:rPr>
                <a:t>Maximum Cumulative Outflow</a:t>
              </a:r>
              <a:endParaRPr lang="en-US" sz="1900" b="0">
                <a:solidFill>
                  <a:schemeClr val="tx1"/>
                </a:solidFill>
                <a:latin typeface="Arial" pitchFamily="34" charset="0"/>
                <a:cs typeface="Arial" pitchFamily="34" charset="0"/>
              </a:endParaRPr>
            </a:p>
          </p:txBody>
        </p:sp>
        <p:sp>
          <p:nvSpPr>
            <p:cNvPr id="76843" name="Rectangle 14"/>
            <p:cNvSpPr>
              <a:spLocks noChangeArrowheads="1"/>
            </p:cNvSpPr>
            <p:nvPr/>
          </p:nvSpPr>
          <p:spPr bwMode="auto">
            <a:xfrm>
              <a:off x="1161" y="2792"/>
              <a:ext cx="1574" cy="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b="0">
                  <a:solidFill>
                    <a:srgbClr val="000000"/>
                  </a:solidFill>
                  <a:latin typeface="Helvetica" pitchFamily="34" charset="0"/>
                  <a:cs typeface="Arial" pitchFamily="34" charset="0"/>
                </a:rPr>
                <a:t>Wholesale Borrowing Guidelines</a:t>
              </a:r>
              <a:endParaRPr lang="en-US" sz="1900" b="0">
                <a:solidFill>
                  <a:schemeClr val="tx1"/>
                </a:solidFill>
                <a:latin typeface="Arial" pitchFamily="34" charset="0"/>
                <a:cs typeface="Arial" pitchFamily="34" charset="0"/>
              </a:endParaRPr>
            </a:p>
          </p:txBody>
        </p:sp>
        <p:sp>
          <p:nvSpPr>
            <p:cNvPr id="76844" name="Rectangle 15"/>
            <p:cNvSpPr>
              <a:spLocks noChangeArrowheads="1"/>
            </p:cNvSpPr>
            <p:nvPr/>
          </p:nvSpPr>
          <p:spPr bwMode="auto">
            <a:xfrm>
              <a:off x="1521" y="2896"/>
              <a:ext cx="814" cy="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b="0">
                  <a:solidFill>
                    <a:srgbClr val="000000"/>
                  </a:solidFill>
                  <a:latin typeface="Helvetica" pitchFamily="34" charset="0"/>
                  <a:cs typeface="Arial" pitchFamily="34" charset="0"/>
                </a:rPr>
                <a:t>Swapped Funds</a:t>
              </a:r>
              <a:endParaRPr lang="en-US" sz="1900" b="0">
                <a:solidFill>
                  <a:schemeClr val="tx1"/>
                </a:solidFill>
                <a:latin typeface="Arial" pitchFamily="34" charset="0"/>
                <a:cs typeface="Arial" pitchFamily="34" charset="0"/>
              </a:endParaRPr>
            </a:p>
          </p:txBody>
        </p:sp>
        <p:grpSp>
          <p:nvGrpSpPr>
            <p:cNvPr id="76845" name="Group 18"/>
            <p:cNvGrpSpPr>
              <a:grpSpLocks/>
            </p:cNvGrpSpPr>
            <p:nvPr/>
          </p:nvGrpSpPr>
          <p:grpSpPr bwMode="auto">
            <a:xfrm>
              <a:off x="3792" y="2147"/>
              <a:ext cx="58" cy="163"/>
              <a:chOff x="3792" y="2147"/>
              <a:chExt cx="58" cy="163"/>
            </a:xfrm>
          </p:grpSpPr>
          <p:sp>
            <p:nvSpPr>
              <p:cNvPr id="76872" name="Line 16"/>
              <p:cNvSpPr>
                <a:spLocks noChangeShapeType="1"/>
              </p:cNvSpPr>
              <p:nvPr/>
            </p:nvSpPr>
            <p:spPr bwMode="auto">
              <a:xfrm>
                <a:off x="3818" y="2147"/>
                <a:ext cx="1" cy="127"/>
              </a:xfrm>
              <a:prstGeom prst="line">
                <a:avLst/>
              </a:prstGeom>
              <a:noFill/>
              <a:ln w="9525" cap="rnd">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76873" name="Freeform 17"/>
              <p:cNvSpPr>
                <a:spLocks/>
              </p:cNvSpPr>
              <p:nvPr/>
            </p:nvSpPr>
            <p:spPr bwMode="auto">
              <a:xfrm>
                <a:off x="3792" y="2265"/>
                <a:ext cx="58" cy="45"/>
              </a:xfrm>
              <a:custGeom>
                <a:avLst/>
                <a:gdLst>
                  <a:gd name="T0" fmla="*/ 0 w 58"/>
                  <a:gd name="T1" fmla="*/ 0 h 45"/>
                  <a:gd name="T2" fmla="*/ 26 w 58"/>
                  <a:gd name="T3" fmla="*/ 45 h 45"/>
                  <a:gd name="T4" fmla="*/ 58 w 58"/>
                  <a:gd name="T5" fmla="*/ 0 h 45"/>
                  <a:gd name="T6" fmla="*/ 0 w 58"/>
                  <a:gd name="T7" fmla="*/ 0 h 45"/>
                  <a:gd name="T8" fmla="*/ 0 60000 65536"/>
                  <a:gd name="T9" fmla="*/ 0 60000 65536"/>
                  <a:gd name="T10" fmla="*/ 0 60000 65536"/>
                  <a:gd name="T11" fmla="*/ 0 60000 65536"/>
                  <a:gd name="T12" fmla="*/ 0 w 58"/>
                  <a:gd name="T13" fmla="*/ 0 h 45"/>
                  <a:gd name="T14" fmla="*/ 58 w 58"/>
                  <a:gd name="T15" fmla="*/ 45 h 45"/>
                </a:gdLst>
                <a:ahLst/>
                <a:cxnLst>
                  <a:cxn ang="T8">
                    <a:pos x="T0" y="T1"/>
                  </a:cxn>
                  <a:cxn ang="T9">
                    <a:pos x="T2" y="T3"/>
                  </a:cxn>
                  <a:cxn ang="T10">
                    <a:pos x="T4" y="T5"/>
                  </a:cxn>
                  <a:cxn ang="T11">
                    <a:pos x="T6" y="T7"/>
                  </a:cxn>
                </a:cxnLst>
                <a:rect l="T12" t="T13" r="T14" b="T15"/>
                <a:pathLst>
                  <a:path w="58" h="45">
                    <a:moveTo>
                      <a:pt x="0" y="0"/>
                    </a:moveTo>
                    <a:lnTo>
                      <a:pt x="26" y="45"/>
                    </a:lnTo>
                    <a:lnTo>
                      <a:pt x="58" y="0"/>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sp>
          <p:nvSpPr>
            <p:cNvPr id="76846" name="Rectangle 19"/>
            <p:cNvSpPr>
              <a:spLocks noChangeArrowheads="1"/>
            </p:cNvSpPr>
            <p:nvPr/>
          </p:nvSpPr>
          <p:spPr bwMode="auto">
            <a:xfrm>
              <a:off x="2720" y="2508"/>
              <a:ext cx="1732" cy="577"/>
            </a:xfrm>
            <a:prstGeom prst="rect">
              <a:avLst/>
            </a:prstGeom>
            <a:solidFill>
              <a:srgbClr val="FFFFFF"/>
            </a:solidFill>
            <a:ln w="25400" cap="rnd">
              <a:solidFill>
                <a:srgbClr val="3333CC"/>
              </a:solidFill>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847" name="Rectangle 20"/>
            <p:cNvSpPr>
              <a:spLocks noChangeArrowheads="1"/>
            </p:cNvSpPr>
            <p:nvPr/>
          </p:nvSpPr>
          <p:spPr bwMode="auto">
            <a:xfrm>
              <a:off x="3163" y="2648"/>
              <a:ext cx="951" cy="1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a:solidFill>
                    <a:srgbClr val="000000"/>
                  </a:solidFill>
                  <a:latin typeface="Helvetica" pitchFamily="34" charset="0"/>
                  <a:cs typeface="Arial" pitchFamily="34" charset="0"/>
                </a:rPr>
                <a:t>Stress Conditions</a:t>
              </a:r>
              <a:endParaRPr lang="en-US" sz="1900" b="0">
                <a:solidFill>
                  <a:schemeClr val="tx1"/>
                </a:solidFill>
                <a:latin typeface="Arial" pitchFamily="34" charset="0"/>
                <a:cs typeface="Arial" pitchFamily="34" charset="0"/>
              </a:endParaRPr>
            </a:p>
          </p:txBody>
        </p:sp>
        <p:sp>
          <p:nvSpPr>
            <p:cNvPr id="76848" name="Rectangle 21"/>
            <p:cNvSpPr>
              <a:spLocks noChangeArrowheads="1"/>
            </p:cNvSpPr>
            <p:nvPr/>
          </p:nvSpPr>
          <p:spPr bwMode="auto">
            <a:xfrm>
              <a:off x="3095" y="2747"/>
              <a:ext cx="1099" cy="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b="0">
                  <a:solidFill>
                    <a:srgbClr val="000000"/>
                  </a:solidFill>
                  <a:latin typeface="Helvetica" pitchFamily="34" charset="0"/>
                  <a:cs typeface="Arial" pitchFamily="34" charset="0"/>
                </a:rPr>
                <a:t>Stress Test Cashflows</a:t>
              </a:r>
              <a:endParaRPr lang="en-US" sz="1900" b="0">
                <a:solidFill>
                  <a:schemeClr val="tx1"/>
                </a:solidFill>
                <a:latin typeface="Arial" pitchFamily="34" charset="0"/>
                <a:cs typeface="Arial" pitchFamily="34" charset="0"/>
              </a:endParaRPr>
            </a:p>
          </p:txBody>
        </p:sp>
        <p:sp>
          <p:nvSpPr>
            <p:cNvPr id="76849" name="Rectangle 22"/>
            <p:cNvSpPr>
              <a:spLocks noChangeArrowheads="1"/>
            </p:cNvSpPr>
            <p:nvPr/>
          </p:nvSpPr>
          <p:spPr bwMode="auto">
            <a:xfrm>
              <a:off x="3200" y="2851"/>
              <a:ext cx="877" cy="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b="0">
                  <a:solidFill>
                    <a:srgbClr val="000000"/>
                  </a:solidFill>
                  <a:latin typeface="Helvetica" pitchFamily="34" charset="0"/>
                  <a:cs typeface="Arial" pitchFamily="34" charset="0"/>
                </a:rPr>
                <a:t>Contingency Plan</a:t>
              </a:r>
              <a:endParaRPr lang="en-US" sz="1900" b="0">
                <a:solidFill>
                  <a:schemeClr val="tx1"/>
                </a:solidFill>
                <a:latin typeface="Arial" pitchFamily="34" charset="0"/>
                <a:cs typeface="Arial" pitchFamily="34" charset="0"/>
              </a:endParaRPr>
            </a:p>
          </p:txBody>
        </p:sp>
        <p:grpSp>
          <p:nvGrpSpPr>
            <p:cNvPr id="76850" name="Group 25"/>
            <p:cNvGrpSpPr>
              <a:grpSpLocks/>
            </p:cNvGrpSpPr>
            <p:nvPr/>
          </p:nvGrpSpPr>
          <p:grpSpPr bwMode="auto">
            <a:xfrm>
              <a:off x="1425" y="2147"/>
              <a:ext cx="59" cy="163"/>
              <a:chOff x="1425" y="2147"/>
              <a:chExt cx="59" cy="163"/>
            </a:xfrm>
          </p:grpSpPr>
          <p:sp>
            <p:nvSpPr>
              <p:cNvPr id="76870" name="Line 23"/>
              <p:cNvSpPr>
                <a:spLocks noChangeShapeType="1"/>
              </p:cNvSpPr>
              <p:nvPr/>
            </p:nvSpPr>
            <p:spPr bwMode="auto">
              <a:xfrm>
                <a:off x="1452" y="2147"/>
                <a:ext cx="1" cy="127"/>
              </a:xfrm>
              <a:prstGeom prst="line">
                <a:avLst/>
              </a:prstGeom>
              <a:noFill/>
              <a:ln w="9525" cap="rnd">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76871" name="Freeform 24"/>
              <p:cNvSpPr>
                <a:spLocks/>
              </p:cNvSpPr>
              <p:nvPr/>
            </p:nvSpPr>
            <p:spPr bwMode="auto">
              <a:xfrm>
                <a:off x="1425" y="2265"/>
                <a:ext cx="59" cy="45"/>
              </a:xfrm>
              <a:custGeom>
                <a:avLst/>
                <a:gdLst>
                  <a:gd name="T0" fmla="*/ 0 w 59"/>
                  <a:gd name="T1" fmla="*/ 0 h 45"/>
                  <a:gd name="T2" fmla="*/ 27 w 59"/>
                  <a:gd name="T3" fmla="*/ 45 h 45"/>
                  <a:gd name="T4" fmla="*/ 59 w 59"/>
                  <a:gd name="T5" fmla="*/ 0 h 45"/>
                  <a:gd name="T6" fmla="*/ 0 w 59"/>
                  <a:gd name="T7" fmla="*/ 0 h 45"/>
                  <a:gd name="T8" fmla="*/ 0 60000 65536"/>
                  <a:gd name="T9" fmla="*/ 0 60000 65536"/>
                  <a:gd name="T10" fmla="*/ 0 60000 65536"/>
                  <a:gd name="T11" fmla="*/ 0 60000 65536"/>
                  <a:gd name="T12" fmla="*/ 0 w 59"/>
                  <a:gd name="T13" fmla="*/ 0 h 45"/>
                  <a:gd name="T14" fmla="*/ 59 w 59"/>
                  <a:gd name="T15" fmla="*/ 45 h 45"/>
                </a:gdLst>
                <a:ahLst/>
                <a:cxnLst>
                  <a:cxn ang="T8">
                    <a:pos x="T0" y="T1"/>
                  </a:cxn>
                  <a:cxn ang="T9">
                    <a:pos x="T2" y="T3"/>
                  </a:cxn>
                  <a:cxn ang="T10">
                    <a:pos x="T4" y="T5"/>
                  </a:cxn>
                  <a:cxn ang="T11">
                    <a:pos x="T6" y="T7"/>
                  </a:cxn>
                </a:cxnLst>
                <a:rect l="T12" t="T13" r="T14" b="T15"/>
                <a:pathLst>
                  <a:path w="59" h="45">
                    <a:moveTo>
                      <a:pt x="0" y="0"/>
                    </a:moveTo>
                    <a:lnTo>
                      <a:pt x="27" y="45"/>
                    </a:lnTo>
                    <a:lnTo>
                      <a:pt x="59" y="0"/>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sp>
          <p:nvSpPr>
            <p:cNvPr id="76851" name="Rectangle 26"/>
            <p:cNvSpPr>
              <a:spLocks noChangeArrowheads="1"/>
            </p:cNvSpPr>
            <p:nvPr/>
          </p:nvSpPr>
          <p:spPr bwMode="auto">
            <a:xfrm>
              <a:off x="1029" y="3071"/>
              <a:ext cx="3423" cy="307"/>
            </a:xfrm>
            <a:prstGeom prst="rect">
              <a:avLst/>
            </a:prstGeom>
            <a:solidFill>
              <a:srgbClr val="FFFFFF"/>
            </a:solidFill>
            <a:ln w="25400" cap="rnd">
              <a:solidFill>
                <a:srgbClr val="3333CC"/>
              </a:solidFill>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852" name="Rectangle 27"/>
            <p:cNvSpPr>
              <a:spLocks noChangeArrowheads="1"/>
            </p:cNvSpPr>
            <p:nvPr/>
          </p:nvSpPr>
          <p:spPr bwMode="auto">
            <a:xfrm>
              <a:off x="2271" y="3117"/>
              <a:ext cx="1062" cy="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b="0">
                  <a:solidFill>
                    <a:srgbClr val="000000"/>
                  </a:solidFill>
                  <a:latin typeface="Helvetica" pitchFamily="34" charset="0"/>
                  <a:cs typeface="Arial" pitchFamily="34" charset="0"/>
                </a:rPr>
                <a:t>Marketable Securities</a:t>
              </a:r>
              <a:endParaRPr lang="en-US" sz="1900" b="0">
                <a:solidFill>
                  <a:schemeClr val="tx1"/>
                </a:solidFill>
                <a:latin typeface="Arial" pitchFamily="34" charset="0"/>
                <a:cs typeface="Arial" pitchFamily="34" charset="0"/>
              </a:endParaRPr>
            </a:p>
          </p:txBody>
        </p:sp>
        <p:sp>
          <p:nvSpPr>
            <p:cNvPr id="76853" name="Rectangle 29"/>
            <p:cNvSpPr>
              <a:spLocks noChangeArrowheads="1"/>
            </p:cNvSpPr>
            <p:nvPr/>
          </p:nvSpPr>
          <p:spPr bwMode="auto">
            <a:xfrm>
              <a:off x="1029" y="2319"/>
              <a:ext cx="3423" cy="189"/>
            </a:xfrm>
            <a:prstGeom prst="rect">
              <a:avLst/>
            </a:prstGeom>
            <a:solidFill>
              <a:srgbClr val="FFFFFF"/>
            </a:solidFill>
            <a:ln w="25400" cap="rnd">
              <a:solidFill>
                <a:srgbClr val="3333CC"/>
              </a:solidFill>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854" name="Rectangle 30"/>
            <p:cNvSpPr>
              <a:spLocks noChangeArrowheads="1"/>
            </p:cNvSpPr>
            <p:nvPr/>
          </p:nvSpPr>
          <p:spPr bwMode="auto">
            <a:xfrm>
              <a:off x="2012" y="2350"/>
              <a:ext cx="1495" cy="1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300">
                  <a:solidFill>
                    <a:srgbClr val="000000"/>
                  </a:solidFill>
                  <a:latin typeface="Helvetica" pitchFamily="34" charset="0"/>
                  <a:cs typeface="Arial" pitchFamily="34" charset="0"/>
                </a:rPr>
                <a:t>Liquidity Risk Management</a:t>
              </a:r>
              <a:endParaRPr lang="en-US" sz="1900" b="0">
                <a:solidFill>
                  <a:schemeClr val="tx1"/>
                </a:solidFill>
                <a:latin typeface="Arial" pitchFamily="34" charset="0"/>
                <a:cs typeface="Arial" pitchFamily="34" charset="0"/>
              </a:endParaRPr>
            </a:p>
          </p:txBody>
        </p:sp>
        <p:sp>
          <p:nvSpPr>
            <p:cNvPr id="76855" name="Rectangle 31"/>
            <p:cNvSpPr>
              <a:spLocks noChangeArrowheads="1"/>
            </p:cNvSpPr>
            <p:nvPr/>
          </p:nvSpPr>
          <p:spPr bwMode="auto">
            <a:xfrm>
              <a:off x="1029" y="2499"/>
              <a:ext cx="1691" cy="586"/>
            </a:xfrm>
            <a:prstGeom prst="rect">
              <a:avLst/>
            </a:prstGeom>
            <a:solidFill>
              <a:srgbClr val="FFFFFF"/>
            </a:solidFill>
            <a:ln w="25400" cap="rnd">
              <a:solidFill>
                <a:srgbClr val="3333CC"/>
              </a:solidFill>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856" name="Rectangle 32"/>
            <p:cNvSpPr>
              <a:spLocks noChangeArrowheads="1"/>
            </p:cNvSpPr>
            <p:nvPr/>
          </p:nvSpPr>
          <p:spPr bwMode="auto">
            <a:xfrm>
              <a:off x="1436" y="2594"/>
              <a:ext cx="993" cy="1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a:solidFill>
                    <a:srgbClr val="000000"/>
                  </a:solidFill>
                  <a:latin typeface="Helvetica" pitchFamily="34" charset="0"/>
                  <a:cs typeface="Arial" pitchFamily="34" charset="0"/>
                </a:rPr>
                <a:t>Normal Conditions</a:t>
              </a:r>
              <a:endParaRPr lang="en-US" sz="1900" b="0">
                <a:solidFill>
                  <a:schemeClr val="tx1"/>
                </a:solidFill>
                <a:latin typeface="Arial" pitchFamily="34" charset="0"/>
                <a:cs typeface="Arial" pitchFamily="34" charset="0"/>
              </a:endParaRPr>
            </a:p>
          </p:txBody>
        </p:sp>
        <p:sp>
          <p:nvSpPr>
            <p:cNvPr id="76857" name="Rectangle 33"/>
            <p:cNvSpPr>
              <a:spLocks noChangeArrowheads="1"/>
            </p:cNvSpPr>
            <p:nvPr/>
          </p:nvSpPr>
          <p:spPr bwMode="auto">
            <a:xfrm>
              <a:off x="1219" y="2693"/>
              <a:ext cx="1448" cy="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b="0">
                  <a:solidFill>
                    <a:srgbClr val="000000"/>
                  </a:solidFill>
                  <a:latin typeface="Helvetica" pitchFamily="34" charset="0"/>
                  <a:cs typeface="Arial" pitchFamily="34" charset="0"/>
                </a:rPr>
                <a:t>Maximum Cumulative Outflow</a:t>
              </a:r>
              <a:endParaRPr lang="en-US" sz="1900" b="0">
                <a:solidFill>
                  <a:schemeClr val="tx1"/>
                </a:solidFill>
                <a:latin typeface="Arial" pitchFamily="34" charset="0"/>
                <a:cs typeface="Arial" pitchFamily="34" charset="0"/>
              </a:endParaRPr>
            </a:p>
          </p:txBody>
        </p:sp>
        <p:sp>
          <p:nvSpPr>
            <p:cNvPr id="76858" name="Rectangle 34"/>
            <p:cNvSpPr>
              <a:spLocks noChangeArrowheads="1"/>
            </p:cNvSpPr>
            <p:nvPr/>
          </p:nvSpPr>
          <p:spPr bwMode="auto">
            <a:xfrm>
              <a:off x="1161" y="2792"/>
              <a:ext cx="1574" cy="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b="0">
                  <a:solidFill>
                    <a:srgbClr val="000000"/>
                  </a:solidFill>
                  <a:latin typeface="Helvetica" pitchFamily="34" charset="0"/>
                  <a:cs typeface="Arial" pitchFamily="34" charset="0"/>
                </a:rPr>
                <a:t>Wholesale Borrowing Guidelines</a:t>
              </a:r>
              <a:endParaRPr lang="en-US" sz="1900" b="0">
                <a:solidFill>
                  <a:schemeClr val="tx1"/>
                </a:solidFill>
                <a:latin typeface="Arial" pitchFamily="34" charset="0"/>
                <a:cs typeface="Arial" pitchFamily="34" charset="0"/>
              </a:endParaRPr>
            </a:p>
          </p:txBody>
        </p:sp>
        <p:sp>
          <p:nvSpPr>
            <p:cNvPr id="76859" name="Rectangle 35"/>
            <p:cNvSpPr>
              <a:spLocks noChangeArrowheads="1"/>
            </p:cNvSpPr>
            <p:nvPr/>
          </p:nvSpPr>
          <p:spPr bwMode="auto">
            <a:xfrm>
              <a:off x="1521" y="2896"/>
              <a:ext cx="814" cy="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b="0">
                  <a:solidFill>
                    <a:srgbClr val="000000"/>
                  </a:solidFill>
                  <a:latin typeface="Helvetica" pitchFamily="34" charset="0"/>
                  <a:cs typeface="Arial" pitchFamily="34" charset="0"/>
                </a:rPr>
                <a:t>Swapped Funds</a:t>
              </a:r>
              <a:endParaRPr lang="en-US" sz="1900" b="0">
                <a:solidFill>
                  <a:schemeClr val="tx1"/>
                </a:solidFill>
                <a:latin typeface="Arial" pitchFamily="34" charset="0"/>
                <a:cs typeface="Arial" pitchFamily="34" charset="0"/>
              </a:endParaRPr>
            </a:p>
          </p:txBody>
        </p:sp>
        <p:grpSp>
          <p:nvGrpSpPr>
            <p:cNvPr id="76860" name="Group 38"/>
            <p:cNvGrpSpPr>
              <a:grpSpLocks/>
            </p:cNvGrpSpPr>
            <p:nvPr/>
          </p:nvGrpSpPr>
          <p:grpSpPr bwMode="auto">
            <a:xfrm>
              <a:off x="3792" y="2147"/>
              <a:ext cx="58" cy="163"/>
              <a:chOff x="3792" y="2147"/>
              <a:chExt cx="58" cy="163"/>
            </a:xfrm>
          </p:grpSpPr>
          <p:sp>
            <p:nvSpPr>
              <p:cNvPr id="76868" name="Line 36"/>
              <p:cNvSpPr>
                <a:spLocks noChangeShapeType="1"/>
              </p:cNvSpPr>
              <p:nvPr/>
            </p:nvSpPr>
            <p:spPr bwMode="auto">
              <a:xfrm>
                <a:off x="3818" y="2147"/>
                <a:ext cx="1" cy="127"/>
              </a:xfrm>
              <a:prstGeom prst="line">
                <a:avLst/>
              </a:prstGeom>
              <a:noFill/>
              <a:ln w="9525" cap="rnd">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76869" name="Freeform 37"/>
              <p:cNvSpPr>
                <a:spLocks/>
              </p:cNvSpPr>
              <p:nvPr/>
            </p:nvSpPr>
            <p:spPr bwMode="auto">
              <a:xfrm>
                <a:off x="3792" y="2265"/>
                <a:ext cx="58" cy="45"/>
              </a:xfrm>
              <a:custGeom>
                <a:avLst/>
                <a:gdLst>
                  <a:gd name="T0" fmla="*/ 0 w 58"/>
                  <a:gd name="T1" fmla="*/ 0 h 45"/>
                  <a:gd name="T2" fmla="*/ 26 w 58"/>
                  <a:gd name="T3" fmla="*/ 45 h 45"/>
                  <a:gd name="T4" fmla="*/ 58 w 58"/>
                  <a:gd name="T5" fmla="*/ 0 h 45"/>
                  <a:gd name="T6" fmla="*/ 0 w 58"/>
                  <a:gd name="T7" fmla="*/ 0 h 45"/>
                  <a:gd name="T8" fmla="*/ 0 60000 65536"/>
                  <a:gd name="T9" fmla="*/ 0 60000 65536"/>
                  <a:gd name="T10" fmla="*/ 0 60000 65536"/>
                  <a:gd name="T11" fmla="*/ 0 60000 65536"/>
                  <a:gd name="T12" fmla="*/ 0 w 58"/>
                  <a:gd name="T13" fmla="*/ 0 h 45"/>
                  <a:gd name="T14" fmla="*/ 58 w 58"/>
                  <a:gd name="T15" fmla="*/ 45 h 45"/>
                </a:gdLst>
                <a:ahLst/>
                <a:cxnLst>
                  <a:cxn ang="T8">
                    <a:pos x="T0" y="T1"/>
                  </a:cxn>
                  <a:cxn ang="T9">
                    <a:pos x="T2" y="T3"/>
                  </a:cxn>
                  <a:cxn ang="T10">
                    <a:pos x="T4" y="T5"/>
                  </a:cxn>
                  <a:cxn ang="T11">
                    <a:pos x="T6" y="T7"/>
                  </a:cxn>
                </a:cxnLst>
                <a:rect l="T12" t="T13" r="T14" b="T15"/>
                <a:pathLst>
                  <a:path w="58" h="45">
                    <a:moveTo>
                      <a:pt x="0" y="0"/>
                    </a:moveTo>
                    <a:lnTo>
                      <a:pt x="26" y="45"/>
                    </a:lnTo>
                    <a:lnTo>
                      <a:pt x="58" y="0"/>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sp>
          <p:nvSpPr>
            <p:cNvPr id="76861" name="Rectangle 39"/>
            <p:cNvSpPr>
              <a:spLocks noChangeArrowheads="1"/>
            </p:cNvSpPr>
            <p:nvPr/>
          </p:nvSpPr>
          <p:spPr bwMode="auto">
            <a:xfrm>
              <a:off x="2720" y="2508"/>
              <a:ext cx="1732" cy="577"/>
            </a:xfrm>
            <a:prstGeom prst="rect">
              <a:avLst/>
            </a:prstGeom>
            <a:solidFill>
              <a:srgbClr val="FFFFFF"/>
            </a:solidFill>
            <a:ln w="25400" cap="rnd">
              <a:solidFill>
                <a:srgbClr val="3333CC"/>
              </a:solidFill>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862" name="Rectangle 40"/>
            <p:cNvSpPr>
              <a:spLocks noChangeArrowheads="1"/>
            </p:cNvSpPr>
            <p:nvPr/>
          </p:nvSpPr>
          <p:spPr bwMode="auto">
            <a:xfrm>
              <a:off x="3163" y="2648"/>
              <a:ext cx="951" cy="1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a:solidFill>
                    <a:srgbClr val="000000"/>
                  </a:solidFill>
                  <a:latin typeface="Helvetica" pitchFamily="34" charset="0"/>
                  <a:cs typeface="Arial" pitchFamily="34" charset="0"/>
                </a:rPr>
                <a:t>Stress Conditions</a:t>
              </a:r>
              <a:endParaRPr lang="en-US" sz="1900" b="0">
                <a:solidFill>
                  <a:schemeClr val="tx1"/>
                </a:solidFill>
                <a:latin typeface="Arial" pitchFamily="34" charset="0"/>
                <a:cs typeface="Arial" pitchFamily="34" charset="0"/>
              </a:endParaRPr>
            </a:p>
          </p:txBody>
        </p:sp>
        <p:sp>
          <p:nvSpPr>
            <p:cNvPr id="76863" name="Rectangle 41"/>
            <p:cNvSpPr>
              <a:spLocks noChangeArrowheads="1"/>
            </p:cNvSpPr>
            <p:nvPr/>
          </p:nvSpPr>
          <p:spPr bwMode="auto">
            <a:xfrm>
              <a:off x="3095" y="2747"/>
              <a:ext cx="1099" cy="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b="0">
                  <a:solidFill>
                    <a:srgbClr val="000000"/>
                  </a:solidFill>
                  <a:latin typeface="Helvetica" pitchFamily="34" charset="0"/>
                  <a:cs typeface="Arial" pitchFamily="34" charset="0"/>
                </a:rPr>
                <a:t>Stress Test Cashflows</a:t>
              </a:r>
              <a:endParaRPr lang="en-US" sz="1900" b="0">
                <a:solidFill>
                  <a:schemeClr val="tx1"/>
                </a:solidFill>
                <a:latin typeface="Arial" pitchFamily="34" charset="0"/>
                <a:cs typeface="Arial" pitchFamily="34" charset="0"/>
              </a:endParaRPr>
            </a:p>
          </p:txBody>
        </p:sp>
        <p:sp>
          <p:nvSpPr>
            <p:cNvPr id="76864" name="Rectangle 42"/>
            <p:cNvSpPr>
              <a:spLocks noChangeArrowheads="1"/>
            </p:cNvSpPr>
            <p:nvPr/>
          </p:nvSpPr>
          <p:spPr bwMode="auto">
            <a:xfrm>
              <a:off x="3200" y="2851"/>
              <a:ext cx="877" cy="1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b="0">
                  <a:solidFill>
                    <a:srgbClr val="000000"/>
                  </a:solidFill>
                  <a:latin typeface="Helvetica" pitchFamily="34" charset="0"/>
                  <a:cs typeface="Arial" pitchFamily="34" charset="0"/>
                </a:rPr>
                <a:t>Contingency Plan</a:t>
              </a:r>
              <a:endParaRPr lang="en-US" sz="1900" b="0">
                <a:solidFill>
                  <a:schemeClr val="tx1"/>
                </a:solidFill>
                <a:latin typeface="Arial" pitchFamily="34" charset="0"/>
                <a:cs typeface="Arial" pitchFamily="34" charset="0"/>
              </a:endParaRPr>
            </a:p>
          </p:txBody>
        </p:sp>
        <p:grpSp>
          <p:nvGrpSpPr>
            <p:cNvPr id="76865" name="Group 45"/>
            <p:cNvGrpSpPr>
              <a:grpSpLocks/>
            </p:cNvGrpSpPr>
            <p:nvPr/>
          </p:nvGrpSpPr>
          <p:grpSpPr bwMode="auto">
            <a:xfrm>
              <a:off x="1425" y="2147"/>
              <a:ext cx="59" cy="163"/>
              <a:chOff x="1425" y="2147"/>
              <a:chExt cx="59" cy="163"/>
            </a:xfrm>
          </p:grpSpPr>
          <p:sp>
            <p:nvSpPr>
              <p:cNvPr id="76866" name="Line 43"/>
              <p:cNvSpPr>
                <a:spLocks noChangeShapeType="1"/>
              </p:cNvSpPr>
              <p:nvPr/>
            </p:nvSpPr>
            <p:spPr bwMode="auto">
              <a:xfrm>
                <a:off x="1452" y="2147"/>
                <a:ext cx="1" cy="127"/>
              </a:xfrm>
              <a:prstGeom prst="line">
                <a:avLst/>
              </a:prstGeom>
              <a:noFill/>
              <a:ln w="9525" cap="rnd">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76867" name="Freeform 44"/>
              <p:cNvSpPr>
                <a:spLocks/>
              </p:cNvSpPr>
              <p:nvPr/>
            </p:nvSpPr>
            <p:spPr bwMode="auto">
              <a:xfrm>
                <a:off x="1425" y="2265"/>
                <a:ext cx="59" cy="45"/>
              </a:xfrm>
              <a:custGeom>
                <a:avLst/>
                <a:gdLst>
                  <a:gd name="T0" fmla="*/ 0 w 59"/>
                  <a:gd name="T1" fmla="*/ 0 h 45"/>
                  <a:gd name="T2" fmla="*/ 27 w 59"/>
                  <a:gd name="T3" fmla="*/ 45 h 45"/>
                  <a:gd name="T4" fmla="*/ 59 w 59"/>
                  <a:gd name="T5" fmla="*/ 0 h 45"/>
                  <a:gd name="T6" fmla="*/ 0 w 59"/>
                  <a:gd name="T7" fmla="*/ 0 h 45"/>
                  <a:gd name="T8" fmla="*/ 0 60000 65536"/>
                  <a:gd name="T9" fmla="*/ 0 60000 65536"/>
                  <a:gd name="T10" fmla="*/ 0 60000 65536"/>
                  <a:gd name="T11" fmla="*/ 0 60000 65536"/>
                  <a:gd name="T12" fmla="*/ 0 w 59"/>
                  <a:gd name="T13" fmla="*/ 0 h 45"/>
                  <a:gd name="T14" fmla="*/ 59 w 59"/>
                  <a:gd name="T15" fmla="*/ 45 h 45"/>
                </a:gdLst>
                <a:ahLst/>
                <a:cxnLst>
                  <a:cxn ang="T8">
                    <a:pos x="T0" y="T1"/>
                  </a:cxn>
                  <a:cxn ang="T9">
                    <a:pos x="T2" y="T3"/>
                  </a:cxn>
                  <a:cxn ang="T10">
                    <a:pos x="T4" y="T5"/>
                  </a:cxn>
                  <a:cxn ang="T11">
                    <a:pos x="T6" y="T7"/>
                  </a:cxn>
                </a:cxnLst>
                <a:rect l="T12" t="T13" r="T14" b="T15"/>
                <a:pathLst>
                  <a:path w="59" h="45">
                    <a:moveTo>
                      <a:pt x="0" y="0"/>
                    </a:moveTo>
                    <a:lnTo>
                      <a:pt x="27" y="45"/>
                    </a:lnTo>
                    <a:lnTo>
                      <a:pt x="59" y="0"/>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grpSp>
      <p:grpSp>
        <p:nvGrpSpPr>
          <p:cNvPr id="76814" name="Group 48"/>
          <p:cNvGrpSpPr>
            <a:grpSpLocks noChangeAspect="1"/>
          </p:cNvGrpSpPr>
          <p:nvPr/>
        </p:nvGrpSpPr>
        <p:grpSpPr bwMode="auto">
          <a:xfrm>
            <a:off x="1701800" y="5867400"/>
            <a:ext cx="5634038" cy="971550"/>
            <a:chOff x="1044" y="3397"/>
            <a:chExt cx="3457" cy="614"/>
          </a:xfrm>
        </p:grpSpPr>
        <p:sp>
          <p:nvSpPr>
            <p:cNvPr id="76817" name="AutoShape 47"/>
            <p:cNvSpPr>
              <a:spLocks noChangeAspect="1" noChangeArrowheads="1" noTextEdit="1"/>
            </p:cNvSpPr>
            <p:nvPr/>
          </p:nvSpPr>
          <p:spPr bwMode="auto">
            <a:xfrm>
              <a:off x="1044" y="3397"/>
              <a:ext cx="3457" cy="5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th-TH"/>
            </a:p>
          </p:txBody>
        </p:sp>
        <p:sp>
          <p:nvSpPr>
            <p:cNvPr id="76818" name="Rectangle 49"/>
            <p:cNvSpPr>
              <a:spLocks noChangeArrowheads="1"/>
            </p:cNvSpPr>
            <p:nvPr/>
          </p:nvSpPr>
          <p:spPr bwMode="auto">
            <a:xfrm>
              <a:off x="1049" y="3590"/>
              <a:ext cx="3424" cy="302"/>
            </a:xfrm>
            <a:prstGeom prst="rect">
              <a:avLst/>
            </a:prstGeom>
            <a:solidFill>
              <a:srgbClr val="FFFFFF"/>
            </a:solidFill>
            <a:ln w="25400" cap="rnd">
              <a:solidFill>
                <a:srgbClr val="3333CC"/>
              </a:solidFill>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819" name="Rectangle 50"/>
            <p:cNvSpPr>
              <a:spLocks noChangeArrowheads="1"/>
            </p:cNvSpPr>
            <p:nvPr/>
          </p:nvSpPr>
          <p:spPr bwMode="auto">
            <a:xfrm>
              <a:off x="1800" y="3684"/>
              <a:ext cx="1939" cy="1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300">
                  <a:solidFill>
                    <a:srgbClr val="000000"/>
                  </a:solidFill>
                  <a:latin typeface="Helvetica" pitchFamily="34" charset="0"/>
                  <a:cs typeface="Arial" pitchFamily="34" charset="0"/>
                </a:rPr>
                <a:t>Intraday Liquidity Risk Management</a:t>
              </a:r>
              <a:endParaRPr lang="en-US" sz="1900" b="0">
                <a:solidFill>
                  <a:schemeClr val="tx1"/>
                </a:solidFill>
                <a:latin typeface="Arial" pitchFamily="34" charset="0"/>
                <a:cs typeface="Arial" pitchFamily="34" charset="0"/>
              </a:endParaRPr>
            </a:p>
          </p:txBody>
        </p:sp>
        <p:grpSp>
          <p:nvGrpSpPr>
            <p:cNvPr id="76820" name="Group 53"/>
            <p:cNvGrpSpPr>
              <a:grpSpLocks/>
            </p:cNvGrpSpPr>
            <p:nvPr/>
          </p:nvGrpSpPr>
          <p:grpSpPr bwMode="auto">
            <a:xfrm>
              <a:off x="1530" y="3397"/>
              <a:ext cx="58" cy="198"/>
              <a:chOff x="1530" y="3397"/>
              <a:chExt cx="58" cy="198"/>
            </a:xfrm>
          </p:grpSpPr>
          <p:sp>
            <p:nvSpPr>
              <p:cNvPr id="76832" name="Line 51"/>
              <p:cNvSpPr>
                <a:spLocks noChangeShapeType="1"/>
              </p:cNvSpPr>
              <p:nvPr/>
            </p:nvSpPr>
            <p:spPr bwMode="auto">
              <a:xfrm>
                <a:off x="1557" y="3397"/>
                <a:ext cx="1" cy="157"/>
              </a:xfrm>
              <a:prstGeom prst="line">
                <a:avLst/>
              </a:prstGeom>
              <a:noFill/>
              <a:ln w="7938" cap="rnd">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76833" name="Freeform 52"/>
              <p:cNvSpPr>
                <a:spLocks/>
              </p:cNvSpPr>
              <p:nvPr/>
            </p:nvSpPr>
            <p:spPr bwMode="auto">
              <a:xfrm>
                <a:off x="1530" y="3545"/>
                <a:ext cx="58" cy="50"/>
              </a:xfrm>
              <a:custGeom>
                <a:avLst/>
                <a:gdLst>
                  <a:gd name="T0" fmla="*/ 0 w 58"/>
                  <a:gd name="T1" fmla="*/ 0 h 50"/>
                  <a:gd name="T2" fmla="*/ 27 w 58"/>
                  <a:gd name="T3" fmla="*/ 50 h 50"/>
                  <a:gd name="T4" fmla="*/ 58 w 58"/>
                  <a:gd name="T5" fmla="*/ 0 h 50"/>
                  <a:gd name="T6" fmla="*/ 0 w 58"/>
                  <a:gd name="T7" fmla="*/ 0 h 50"/>
                  <a:gd name="T8" fmla="*/ 0 60000 65536"/>
                  <a:gd name="T9" fmla="*/ 0 60000 65536"/>
                  <a:gd name="T10" fmla="*/ 0 60000 65536"/>
                  <a:gd name="T11" fmla="*/ 0 60000 65536"/>
                  <a:gd name="T12" fmla="*/ 0 w 58"/>
                  <a:gd name="T13" fmla="*/ 0 h 50"/>
                  <a:gd name="T14" fmla="*/ 58 w 58"/>
                  <a:gd name="T15" fmla="*/ 50 h 50"/>
                </a:gdLst>
                <a:ahLst/>
                <a:cxnLst>
                  <a:cxn ang="T8">
                    <a:pos x="T0" y="T1"/>
                  </a:cxn>
                  <a:cxn ang="T9">
                    <a:pos x="T2" y="T3"/>
                  </a:cxn>
                  <a:cxn ang="T10">
                    <a:pos x="T4" y="T5"/>
                  </a:cxn>
                  <a:cxn ang="T11">
                    <a:pos x="T6" y="T7"/>
                  </a:cxn>
                </a:cxnLst>
                <a:rect l="T12" t="T13" r="T14" b="T15"/>
                <a:pathLst>
                  <a:path w="58" h="50">
                    <a:moveTo>
                      <a:pt x="0" y="0"/>
                    </a:moveTo>
                    <a:lnTo>
                      <a:pt x="27" y="50"/>
                    </a:lnTo>
                    <a:lnTo>
                      <a:pt x="58" y="0"/>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grpSp>
          <p:nvGrpSpPr>
            <p:cNvPr id="76821" name="Group 56"/>
            <p:cNvGrpSpPr>
              <a:grpSpLocks/>
            </p:cNvGrpSpPr>
            <p:nvPr/>
          </p:nvGrpSpPr>
          <p:grpSpPr bwMode="auto">
            <a:xfrm>
              <a:off x="3813" y="3397"/>
              <a:ext cx="58" cy="198"/>
              <a:chOff x="3813" y="3397"/>
              <a:chExt cx="58" cy="198"/>
            </a:xfrm>
          </p:grpSpPr>
          <p:sp>
            <p:nvSpPr>
              <p:cNvPr id="76830" name="Line 54"/>
              <p:cNvSpPr>
                <a:spLocks noChangeShapeType="1"/>
              </p:cNvSpPr>
              <p:nvPr/>
            </p:nvSpPr>
            <p:spPr bwMode="auto">
              <a:xfrm>
                <a:off x="3839" y="3397"/>
                <a:ext cx="1" cy="157"/>
              </a:xfrm>
              <a:prstGeom prst="line">
                <a:avLst/>
              </a:prstGeom>
              <a:noFill/>
              <a:ln w="7938" cap="rnd">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76831" name="Freeform 55"/>
              <p:cNvSpPr>
                <a:spLocks/>
              </p:cNvSpPr>
              <p:nvPr/>
            </p:nvSpPr>
            <p:spPr bwMode="auto">
              <a:xfrm>
                <a:off x="3813" y="3545"/>
                <a:ext cx="58" cy="50"/>
              </a:xfrm>
              <a:custGeom>
                <a:avLst/>
                <a:gdLst>
                  <a:gd name="T0" fmla="*/ 0 w 58"/>
                  <a:gd name="T1" fmla="*/ 0 h 50"/>
                  <a:gd name="T2" fmla="*/ 26 w 58"/>
                  <a:gd name="T3" fmla="*/ 50 h 50"/>
                  <a:gd name="T4" fmla="*/ 58 w 58"/>
                  <a:gd name="T5" fmla="*/ 0 h 50"/>
                  <a:gd name="T6" fmla="*/ 0 w 58"/>
                  <a:gd name="T7" fmla="*/ 0 h 50"/>
                  <a:gd name="T8" fmla="*/ 0 60000 65536"/>
                  <a:gd name="T9" fmla="*/ 0 60000 65536"/>
                  <a:gd name="T10" fmla="*/ 0 60000 65536"/>
                  <a:gd name="T11" fmla="*/ 0 60000 65536"/>
                  <a:gd name="T12" fmla="*/ 0 w 58"/>
                  <a:gd name="T13" fmla="*/ 0 h 50"/>
                  <a:gd name="T14" fmla="*/ 58 w 58"/>
                  <a:gd name="T15" fmla="*/ 50 h 50"/>
                </a:gdLst>
                <a:ahLst/>
                <a:cxnLst>
                  <a:cxn ang="T8">
                    <a:pos x="T0" y="T1"/>
                  </a:cxn>
                  <a:cxn ang="T9">
                    <a:pos x="T2" y="T3"/>
                  </a:cxn>
                  <a:cxn ang="T10">
                    <a:pos x="T4" y="T5"/>
                  </a:cxn>
                  <a:cxn ang="T11">
                    <a:pos x="T6" y="T7"/>
                  </a:cxn>
                </a:cxnLst>
                <a:rect l="T12" t="T13" r="T14" b="T15"/>
                <a:pathLst>
                  <a:path w="58" h="50">
                    <a:moveTo>
                      <a:pt x="0" y="0"/>
                    </a:moveTo>
                    <a:lnTo>
                      <a:pt x="26" y="50"/>
                    </a:lnTo>
                    <a:lnTo>
                      <a:pt x="58" y="0"/>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sp>
          <p:nvSpPr>
            <p:cNvPr id="76822" name="Rectangle 57"/>
            <p:cNvSpPr>
              <a:spLocks noChangeArrowheads="1"/>
            </p:cNvSpPr>
            <p:nvPr/>
          </p:nvSpPr>
          <p:spPr bwMode="auto">
            <a:xfrm>
              <a:off x="1049" y="3590"/>
              <a:ext cx="3424" cy="421"/>
            </a:xfrm>
            <a:prstGeom prst="rect">
              <a:avLst/>
            </a:prstGeom>
            <a:solidFill>
              <a:srgbClr val="FFFFFF"/>
            </a:solidFill>
            <a:ln w="25400" cap="rnd">
              <a:solidFill>
                <a:srgbClr val="3333CC"/>
              </a:solidFill>
              <a:miter lim="800000"/>
              <a:headEnd/>
              <a:tailEnd/>
            </a:ln>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76823" name="Rectangle 58"/>
            <p:cNvSpPr>
              <a:spLocks noChangeArrowheads="1"/>
            </p:cNvSpPr>
            <p:nvPr/>
          </p:nvSpPr>
          <p:spPr bwMode="auto">
            <a:xfrm>
              <a:off x="1994" y="3673"/>
              <a:ext cx="1429" cy="2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algn="ctr" defTabSz="962025"/>
              <a:r>
                <a:rPr lang="en-US" sz="1300">
                  <a:solidFill>
                    <a:srgbClr val="000000"/>
                  </a:solidFill>
                  <a:latin typeface="Helvetica" pitchFamily="34" charset="0"/>
                  <a:cs typeface="Arial" pitchFamily="34" charset="0"/>
                </a:rPr>
                <a:t>Intraday Liquidity Management</a:t>
              </a:r>
            </a:p>
            <a:p>
              <a:pPr algn="ctr" defTabSz="962025"/>
              <a:r>
                <a:rPr lang="en-US" sz="1300">
                  <a:solidFill>
                    <a:srgbClr val="000000"/>
                  </a:solidFill>
                  <a:latin typeface="Helvetica" pitchFamily="34" charset="0"/>
                  <a:cs typeface="Arial" pitchFamily="34" charset="0"/>
                </a:rPr>
                <a:t>Thailand Payment System</a:t>
              </a:r>
              <a:endParaRPr lang="en-US" sz="1900" b="0">
                <a:solidFill>
                  <a:schemeClr val="tx1"/>
                </a:solidFill>
                <a:latin typeface="Arial" pitchFamily="34" charset="0"/>
                <a:cs typeface="Arial" pitchFamily="34" charset="0"/>
              </a:endParaRPr>
            </a:p>
          </p:txBody>
        </p:sp>
        <p:grpSp>
          <p:nvGrpSpPr>
            <p:cNvPr id="76824" name="Group 61"/>
            <p:cNvGrpSpPr>
              <a:grpSpLocks/>
            </p:cNvGrpSpPr>
            <p:nvPr/>
          </p:nvGrpSpPr>
          <p:grpSpPr bwMode="auto">
            <a:xfrm>
              <a:off x="1530" y="3397"/>
              <a:ext cx="58" cy="198"/>
              <a:chOff x="1530" y="3397"/>
              <a:chExt cx="58" cy="198"/>
            </a:xfrm>
          </p:grpSpPr>
          <p:sp>
            <p:nvSpPr>
              <p:cNvPr id="76828" name="Line 59"/>
              <p:cNvSpPr>
                <a:spLocks noChangeShapeType="1"/>
              </p:cNvSpPr>
              <p:nvPr/>
            </p:nvSpPr>
            <p:spPr bwMode="auto">
              <a:xfrm>
                <a:off x="1557" y="3397"/>
                <a:ext cx="1" cy="157"/>
              </a:xfrm>
              <a:prstGeom prst="line">
                <a:avLst/>
              </a:prstGeom>
              <a:noFill/>
              <a:ln w="7938" cap="rnd">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76829" name="Freeform 60"/>
              <p:cNvSpPr>
                <a:spLocks/>
              </p:cNvSpPr>
              <p:nvPr/>
            </p:nvSpPr>
            <p:spPr bwMode="auto">
              <a:xfrm>
                <a:off x="1530" y="3545"/>
                <a:ext cx="58" cy="50"/>
              </a:xfrm>
              <a:custGeom>
                <a:avLst/>
                <a:gdLst>
                  <a:gd name="T0" fmla="*/ 0 w 58"/>
                  <a:gd name="T1" fmla="*/ 0 h 50"/>
                  <a:gd name="T2" fmla="*/ 27 w 58"/>
                  <a:gd name="T3" fmla="*/ 50 h 50"/>
                  <a:gd name="T4" fmla="*/ 58 w 58"/>
                  <a:gd name="T5" fmla="*/ 0 h 50"/>
                  <a:gd name="T6" fmla="*/ 0 w 58"/>
                  <a:gd name="T7" fmla="*/ 0 h 50"/>
                  <a:gd name="T8" fmla="*/ 0 60000 65536"/>
                  <a:gd name="T9" fmla="*/ 0 60000 65536"/>
                  <a:gd name="T10" fmla="*/ 0 60000 65536"/>
                  <a:gd name="T11" fmla="*/ 0 60000 65536"/>
                  <a:gd name="T12" fmla="*/ 0 w 58"/>
                  <a:gd name="T13" fmla="*/ 0 h 50"/>
                  <a:gd name="T14" fmla="*/ 58 w 58"/>
                  <a:gd name="T15" fmla="*/ 50 h 50"/>
                </a:gdLst>
                <a:ahLst/>
                <a:cxnLst>
                  <a:cxn ang="T8">
                    <a:pos x="T0" y="T1"/>
                  </a:cxn>
                  <a:cxn ang="T9">
                    <a:pos x="T2" y="T3"/>
                  </a:cxn>
                  <a:cxn ang="T10">
                    <a:pos x="T4" y="T5"/>
                  </a:cxn>
                  <a:cxn ang="T11">
                    <a:pos x="T6" y="T7"/>
                  </a:cxn>
                </a:cxnLst>
                <a:rect l="T12" t="T13" r="T14" b="T15"/>
                <a:pathLst>
                  <a:path w="58" h="50">
                    <a:moveTo>
                      <a:pt x="0" y="0"/>
                    </a:moveTo>
                    <a:lnTo>
                      <a:pt x="27" y="50"/>
                    </a:lnTo>
                    <a:lnTo>
                      <a:pt x="58" y="0"/>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grpSp>
          <p:nvGrpSpPr>
            <p:cNvPr id="76825" name="Group 64"/>
            <p:cNvGrpSpPr>
              <a:grpSpLocks/>
            </p:cNvGrpSpPr>
            <p:nvPr/>
          </p:nvGrpSpPr>
          <p:grpSpPr bwMode="auto">
            <a:xfrm>
              <a:off x="3813" y="3397"/>
              <a:ext cx="58" cy="198"/>
              <a:chOff x="3813" y="3397"/>
              <a:chExt cx="58" cy="198"/>
            </a:xfrm>
          </p:grpSpPr>
          <p:sp>
            <p:nvSpPr>
              <p:cNvPr id="76826" name="Line 62"/>
              <p:cNvSpPr>
                <a:spLocks noChangeShapeType="1"/>
              </p:cNvSpPr>
              <p:nvPr/>
            </p:nvSpPr>
            <p:spPr bwMode="auto">
              <a:xfrm>
                <a:off x="3839" y="3397"/>
                <a:ext cx="1" cy="157"/>
              </a:xfrm>
              <a:prstGeom prst="line">
                <a:avLst/>
              </a:prstGeom>
              <a:noFill/>
              <a:ln w="7938" cap="rnd">
                <a:solidFill>
                  <a:srgbClr val="000000"/>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76827" name="Freeform 63"/>
              <p:cNvSpPr>
                <a:spLocks/>
              </p:cNvSpPr>
              <p:nvPr/>
            </p:nvSpPr>
            <p:spPr bwMode="auto">
              <a:xfrm>
                <a:off x="3813" y="3545"/>
                <a:ext cx="58" cy="50"/>
              </a:xfrm>
              <a:custGeom>
                <a:avLst/>
                <a:gdLst>
                  <a:gd name="T0" fmla="*/ 0 w 58"/>
                  <a:gd name="T1" fmla="*/ 0 h 50"/>
                  <a:gd name="T2" fmla="*/ 26 w 58"/>
                  <a:gd name="T3" fmla="*/ 50 h 50"/>
                  <a:gd name="T4" fmla="*/ 58 w 58"/>
                  <a:gd name="T5" fmla="*/ 0 h 50"/>
                  <a:gd name="T6" fmla="*/ 0 w 58"/>
                  <a:gd name="T7" fmla="*/ 0 h 50"/>
                  <a:gd name="T8" fmla="*/ 0 60000 65536"/>
                  <a:gd name="T9" fmla="*/ 0 60000 65536"/>
                  <a:gd name="T10" fmla="*/ 0 60000 65536"/>
                  <a:gd name="T11" fmla="*/ 0 60000 65536"/>
                  <a:gd name="T12" fmla="*/ 0 w 58"/>
                  <a:gd name="T13" fmla="*/ 0 h 50"/>
                  <a:gd name="T14" fmla="*/ 58 w 58"/>
                  <a:gd name="T15" fmla="*/ 50 h 50"/>
                </a:gdLst>
                <a:ahLst/>
                <a:cxnLst>
                  <a:cxn ang="T8">
                    <a:pos x="T0" y="T1"/>
                  </a:cxn>
                  <a:cxn ang="T9">
                    <a:pos x="T2" y="T3"/>
                  </a:cxn>
                  <a:cxn ang="T10">
                    <a:pos x="T4" y="T5"/>
                  </a:cxn>
                  <a:cxn ang="T11">
                    <a:pos x="T6" y="T7"/>
                  </a:cxn>
                </a:cxnLst>
                <a:rect l="T12" t="T13" r="T14" b="T15"/>
                <a:pathLst>
                  <a:path w="58" h="50">
                    <a:moveTo>
                      <a:pt x="0" y="0"/>
                    </a:moveTo>
                    <a:lnTo>
                      <a:pt x="26" y="50"/>
                    </a:lnTo>
                    <a:lnTo>
                      <a:pt x="58" y="0"/>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th-TH"/>
              </a:p>
            </p:txBody>
          </p:sp>
        </p:grpSp>
      </p:grpSp>
      <p:sp>
        <p:nvSpPr>
          <p:cNvPr id="76815" name="Rectangle 34"/>
          <p:cNvSpPr>
            <a:spLocks noChangeArrowheads="1"/>
          </p:cNvSpPr>
          <p:nvPr/>
        </p:nvSpPr>
        <p:spPr bwMode="auto">
          <a:xfrm>
            <a:off x="2214563" y="3371850"/>
            <a:ext cx="1417637" cy="182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r>
              <a:rPr lang="en-US" sz="1200" b="0">
                <a:solidFill>
                  <a:srgbClr val="000000"/>
                </a:solidFill>
                <a:latin typeface="Arial" pitchFamily="34" charset="0"/>
                <a:cs typeface="Arial" pitchFamily="34" charset="0"/>
              </a:rPr>
              <a:t>Capital Position / Plan</a:t>
            </a:r>
            <a:endParaRPr lang="en-GB" sz="1700" b="0">
              <a:solidFill>
                <a:schemeClr val="bg1"/>
              </a:solidFill>
              <a:latin typeface="Times New Roman" pitchFamily="18" charset="0"/>
              <a:cs typeface="Arial" pitchFamily="34" charset="0"/>
            </a:endParaRPr>
          </a:p>
        </p:txBody>
      </p:sp>
      <p:sp>
        <p:nvSpPr>
          <p:cNvPr id="76816"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432991CF-FF53-47CA-BFF3-3A7B19E931A9}" type="slidenum">
              <a:rPr lang="en-GB" sz="1700" b="0">
                <a:solidFill>
                  <a:schemeClr val="bg1"/>
                </a:solidFill>
                <a:cs typeface="Arial" pitchFamily="34" charset="0"/>
              </a:rPr>
              <a:pPr algn="r" eaLnBrk="1" hangingPunct="1"/>
              <a:t>73</a:t>
            </a:fld>
            <a:endParaRPr lang="en-GB" sz="1700" b="0">
              <a:solidFill>
                <a:schemeClr val="bg1"/>
              </a:solidFill>
              <a:cs typeface="Arial" pitchFamily="34"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idx="4294967295"/>
            <p:custDataLst>
              <p:tags r:id="rId1"/>
            </p:custDataLst>
          </p:nvPr>
        </p:nvSpPr>
        <p:spPr/>
        <p:txBody>
          <a:bodyPr lIns="104718" tIns="52360" rIns="104718" bIns="52360"/>
          <a:lstStyle/>
          <a:p>
            <a:pPr eaLnBrk="1" hangingPunct="1"/>
            <a:r>
              <a:rPr lang="en-GB" smtClean="0"/>
              <a:t>Liquidity Tools and Measurement</a:t>
            </a:r>
            <a:endParaRPr lang="en-US" smtClean="0"/>
          </a:p>
        </p:txBody>
      </p:sp>
      <p:sp>
        <p:nvSpPr>
          <p:cNvPr id="77827" name="Rectangle 4"/>
          <p:cNvSpPr>
            <a:spLocks noChangeArrowheads="1"/>
          </p:cNvSpPr>
          <p:nvPr/>
        </p:nvSpPr>
        <p:spPr bwMode="auto">
          <a:xfrm>
            <a:off x="230188" y="1450975"/>
            <a:ext cx="9804400" cy="6137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4952" tIns="57475" rIns="114952" bIns="57475"/>
          <a:lstStyle/>
          <a:p>
            <a:pPr marL="392113" indent="-392113" defTabSz="1096963">
              <a:spcBef>
                <a:spcPct val="20000"/>
              </a:spcBef>
              <a:buClr>
                <a:srgbClr val="309915"/>
              </a:buClr>
              <a:buSzPct val="80000"/>
              <a:buFont typeface="Wingdings" pitchFamily="2" charset="2"/>
              <a:buChar char="n"/>
            </a:pPr>
            <a:r>
              <a:rPr lang="en-GB" sz="1900">
                <a:solidFill>
                  <a:srgbClr val="00468C"/>
                </a:solidFill>
                <a:latin typeface="Helvetica" pitchFamily="34" charset="0"/>
                <a:cs typeface="Arial" pitchFamily="34" charset="0"/>
              </a:rPr>
              <a:t>Maximum Cumulative Outflow: </a:t>
            </a:r>
            <a:r>
              <a:rPr lang="en-GB" sz="1900" b="0">
                <a:solidFill>
                  <a:srgbClr val="00468C"/>
                </a:solidFill>
                <a:latin typeface="Helvetica" pitchFamily="34" charset="0"/>
                <a:cs typeface="Arial" pitchFamily="34" charset="0"/>
              </a:rPr>
              <a:t>The amount of </a:t>
            </a:r>
            <a:r>
              <a:rPr lang="en-US" sz="1900" b="0">
                <a:solidFill>
                  <a:srgbClr val="00468C"/>
                </a:solidFill>
                <a:latin typeface="Helvetica" pitchFamily="34" charset="0"/>
                <a:cs typeface="Arial" pitchFamily="34" charset="0"/>
              </a:rPr>
              <a:t>net cash inflow/ outflow from all On-Balance Sheet and Off-Balance Sheet items under normal conditions over the next 30 calendar days. Normal conditions mean BAU customer behaviour for withdrawal and repayment of Assets / Liabilities.</a:t>
            </a:r>
          </a:p>
          <a:p>
            <a:pPr marL="392113" indent="-392113" defTabSz="1096963">
              <a:spcBef>
                <a:spcPct val="20000"/>
              </a:spcBef>
              <a:buClr>
                <a:srgbClr val="309915"/>
              </a:buClr>
              <a:buSzPct val="80000"/>
              <a:buFont typeface="Wingdings" pitchFamily="2" charset="2"/>
              <a:buNone/>
            </a:pPr>
            <a:endParaRPr lang="en-US" sz="1900">
              <a:solidFill>
                <a:srgbClr val="00468C"/>
              </a:solidFill>
              <a:latin typeface="Helvetica" pitchFamily="34" charset="0"/>
              <a:cs typeface="Arial" pitchFamily="34" charset="0"/>
            </a:endParaRPr>
          </a:p>
          <a:p>
            <a:pPr marL="392113" indent="-392113" defTabSz="1096963">
              <a:spcBef>
                <a:spcPct val="20000"/>
              </a:spcBef>
              <a:buClr>
                <a:srgbClr val="309915"/>
              </a:buClr>
              <a:buSzPct val="80000"/>
              <a:buFont typeface="Wingdings" pitchFamily="2" charset="2"/>
              <a:buChar char="n"/>
            </a:pPr>
            <a:r>
              <a:rPr lang="en-GB" sz="1900">
                <a:solidFill>
                  <a:srgbClr val="00468C"/>
                </a:solidFill>
                <a:latin typeface="Helvetica" pitchFamily="34" charset="0"/>
                <a:cs typeface="Arial" pitchFamily="34" charset="0"/>
              </a:rPr>
              <a:t>Wholesale Borrowing Limit: </a:t>
            </a:r>
            <a:r>
              <a:rPr lang="en-US" sz="1900" b="0">
                <a:solidFill>
                  <a:srgbClr val="00468C"/>
                </a:solidFill>
                <a:latin typeface="Helvetica" pitchFamily="34" charset="0"/>
                <a:cs typeface="Arial" pitchFamily="34" charset="0"/>
              </a:rPr>
              <a:t>A limit governing the amount which the Treasury can raise in the Wholesale/Interbank market, including Intragroup borrowing. Typical to cover short term liquidity.</a:t>
            </a:r>
          </a:p>
          <a:p>
            <a:pPr marL="392113" indent="-392113" defTabSz="1096963">
              <a:spcBef>
                <a:spcPct val="20000"/>
              </a:spcBef>
              <a:buClr>
                <a:srgbClr val="309915"/>
              </a:buClr>
              <a:buSzPct val="80000"/>
              <a:buFont typeface="Wingdings" pitchFamily="2" charset="2"/>
              <a:buNone/>
            </a:pPr>
            <a:endParaRPr lang="en-US" sz="1900" b="0">
              <a:solidFill>
                <a:srgbClr val="00468C"/>
              </a:solidFill>
              <a:latin typeface="Helvetica" pitchFamily="34" charset="0"/>
              <a:cs typeface="Arial" pitchFamily="34" charset="0"/>
            </a:endParaRPr>
          </a:p>
          <a:p>
            <a:pPr marL="392113" indent="-392113" defTabSz="1096963">
              <a:spcBef>
                <a:spcPct val="20000"/>
              </a:spcBef>
              <a:buClr>
                <a:srgbClr val="309915"/>
              </a:buClr>
              <a:buSzPct val="80000"/>
              <a:buFont typeface="Wingdings" pitchFamily="2" charset="2"/>
              <a:buChar char="n"/>
            </a:pPr>
            <a:r>
              <a:rPr lang="en-GB" sz="1900">
                <a:solidFill>
                  <a:srgbClr val="00468C"/>
                </a:solidFill>
                <a:latin typeface="Helvetica" pitchFamily="34" charset="0"/>
                <a:cs typeface="Arial" pitchFamily="34" charset="0"/>
              </a:rPr>
              <a:t>Swapped Funds: </a:t>
            </a:r>
            <a:r>
              <a:rPr lang="en-US" sz="1900" b="0">
                <a:solidFill>
                  <a:srgbClr val="00468C"/>
                </a:solidFill>
                <a:latin typeface="Helvetica" pitchFamily="34" charset="0"/>
                <a:cs typeface="Arial" pitchFamily="34" charset="0"/>
              </a:rPr>
              <a:t>Non-domestic funds swapped into local currency (Swapping In)</a:t>
            </a:r>
          </a:p>
          <a:p>
            <a:pPr marL="392113" indent="-392113" defTabSz="1096963">
              <a:spcBef>
                <a:spcPct val="20000"/>
              </a:spcBef>
              <a:buClr>
                <a:srgbClr val="309915"/>
              </a:buClr>
              <a:buSzPct val="80000"/>
              <a:buFont typeface="Wingdings" pitchFamily="2" charset="2"/>
              <a:buNone/>
            </a:pPr>
            <a:r>
              <a:rPr lang="en-US" sz="1900" b="0">
                <a:solidFill>
                  <a:srgbClr val="00468C"/>
                </a:solidFill>
                <a:latin typeface="Helvetica" pitchFamily="34" charset="0"/>
                <a:cs typeface="Arial" pitchFamily="34" charset="0"/>
              </a:rPr>
              <a:t>			   Local currency swapped into non-domestic funds (Swapping Out)</a:t>
            </a:r>
          </a:p>
          <a:p>
            <a:pPr marL="392113" indent="-392113" defTabSz="1096963">
              <a:spcBef>
                <a:spcPct val="20000"/>
              </a:spcBef>
              <a:buClr>
                <a:srgbClr val="309915"/>
              </a:buClr>
              <a:buSzPct val="80000"/>
              <a:buFont typeface="Wingdings" pitchFamily="2" charset="2"/>
              <a:buNone/>
            </a:pPr>
            <a:endParaRPr lang="en-GB" sz="1900" b="0">
              <a:solidFill>
                <a:srgbClr val="00468C"/>
              </a:solidFill>
              <a:latin typeface="Helvetica" pitchFamily="34" charset="0"/>
              <a:cs typeface="Arial" pitchFamily="34" charset="0"/>
            </a:endParaRPr>
          </a:p>
          <a:p>
            <a:pPr marL="392113" indent="-392113" defTabSz="1096963">
              <a:spcBef>
                <a:spcPct val="20000"/>
              </a:spcBef>
              <a:buClr>
                <a:srgbClr val="309915"/>
              </a:buClr>
              <a:buSzPct val="80000"/>
              <a:buFont typeface="Wingdings" pitchFamily="2" charset="2"/>
              <a:buChar char="n"/>
            </a:pPr>
            <a:r>
              <a:rPr lang="en-GB" sz="1900">
                <a:solidFill>
                  <a:srgbClr val="00468C"/>
                </a:solidFill>
                <a:latin typeface="Helvetica" pitchFamily="34" charset="0"/>
                <a:cs typeface="Arial" pitchFamily="34" charset="0"/>
              </a:rPr>
              <a:t>Advances/Deposit Ratio: </a:t>
            </a:r>
            <a:r>
              <a:rPr lang="en-US" sz="1900" b="0">
                <a:solidFill>
                  <a:srgbClr val="00468C"/>
                </a:solidFill>
                <a:latin typeface="Helvetica" pitchFamily="34" charset="0"/>
                <a:cs typeface="Arial" pitchFamily="34" charset="0"/>
              </a:rPr>
              <a:t>Corporate and Retail Loans as a % of the Corporate and Retail deposits </a:t>
            </a:r>
          </a:p>
          <a:p>
            <a:pPr marL="392113" indent="-392113" defTabSz="1096963">
              <a:spcBef>
                <a:spcPct val="20000"/>
              </a:spcBef>
              <a:buClr>
                <a:srgbClr val="309915"/>
              </a:buClr>
              <a:buSzPct val="80000"/>
              <a:buFont typeface="Wingdings" pitchFamily="2" charset="2"/>
              <a:buNone/>
            </a:pPr>
            <a:endParaRPr lang="en-US" sz="1900" b="0">
              <a:solidFill>
                <a:srgbClr val="00468C"/>
              </a:solidFill>
              <a:latin typeface="Helvetica" pitchFamily="34" charset="0"/>
              <a:cs typeface="Arial" pitchFamily="34" charset="0"/>
            </a:endParaRPr>
          </a:p>
          <a:p>
            <a:pPr marL="392113" indent="-392113" defTabSz="1096963">
              <a:spcBef>
                <a:spcPct val="20000"/>
              </a:spcBef>
              <a:buClr>
                <a:srgbClr val="309915"/>
              </a:buClr>
              <a:buSzPct val="80000"/>
              <a:buFont typeface="Wingdings" pitchFamily="2" charset="2"/>
              <a:buChar char="n"/>
            </a:pPr>
            <a:r>
              <a:rPr lang="en-US" sz="1900">
                <a:solidFill>
                  <a:srgbClr val="00468C"/>
                </a:solidFill>
                <a:latin typeface="Helvetica" pitchFamily="34" charset="0"/>
                <a:cs typeface="Arial" pitchFamily="34" charset="0"/>
              </a:rPr>
              <a:t>Commitments Guideline :</a:t>
            </a:r>
            <a:r>
              <a:rPr lang="en-US" sz="1900" b="0">
                <a:solidFill>
                  <a:srgbClr val="00468C"/>
                </a:solidFill>
                <a:latin typeface="Helvetica" pitchFamily="34" charset="0"/>
                <a:cs typeface="Arial" pitchFamily="34" charset="0"/>
              </a:rPr>
              <a:t> Amount of Customer Undrawn Committed Facilities</a:t>
            </a:r>
          </a:p>
          <a:p>
            <a:pPr marL="392113" indent="-392113" defTabSz="1096963">
              <a:spcBef>
                <a:spcPct val="20000"/>
              </a:spcBef>
              <a:buClr>
                <a:srgbClr val="309915"/>
              </a:buClr>
              <a:buSzPct val="80000"/>
              <a:buFont typeface="Wingdings" pitchFamily="2" charset="2"/>
              <a:buNone/>
            </a:pPr>
            <a:endParaRPr lang="en-US" sz="1900" b="0">
              <a:solidFill>
                <a:srgbClr val="00468C"/>
              </a:solidFill>
              <a:latin typeface="Helvetica" pitchFamily="34" charset="0"/>
              <a:cs typeface="Arial" pitchFamily="34" charset="0"/>
            </a:endParaRPr>
          </a:p>
          <a:p>
            <a:pPr marL="392113" indent="-392113" defTabSz="1096963">
              <a:spcBef>
                <a:spcPct val="20000"/>
              </a:spcBef>
              <a:buClr>
                <a:srgbClr val="309915"/>
              </a:buClr>
              <a:buSzPct val="80000"/>
              <a:buFont typeface="Wingdings" pitchFamily="2" charset="2"/>
              <a:buChar char="n"/>
            </a:pPr>
            <a:r>
              <a:rPr lang="en-US" sz="1900">
                <a:solidFill>
                  <a:srgbClr val="00468C"/>
                </a:solidFill>
                <a:latin typeface="Helvetica" pitchFamily="34" charset="0"/>
                <a:cs typeface="Arial" pitchFamily="34" charset="0"/>
              </a:rPr>
              <a:t>Medium Term Funding Ratio</a:t>
            </a:r>
            <a:r>
              <a:rPr lang="en-US" sz="1900" b="0">
                <a:solidFill>
                  <a:srgbClr val="00468C"/>
                </a:solidFill>
                <a:latin typeface="Helvetica" pitchFamily="34" charset="0"/>
                <a:cs typeface="Arial" pitchFamily="34" charset="0"/>
              </a:rPr>
              <a:t> : Ratio of liabilities with maturity &gt; 1 year to assets with maturity &gt; 1 year</a:t>
            </a:r>
          </a:p>
        </p:txBody>
      </p:sp>
      <p:sp>
        <p:nvSpPr>
          <p:cNvPr id="77828" name="AutoShape 5"/>
          <p:cNvSpPr>
            <a:spLocks noChangeArrowheads="1"/>
          </p:cNvSpPr>
          <p:nvPr/>
        </p:nvSpPr>
        <p:spPr bwMode="auto">
          <a:xfrm rot="10800000">
            <a:off x="9937750" y="1458913"/>
            <a:ext cx="847725" cy="3443287"/>
          </a:xfrm>
          <a:prstGeom prst="downArrow">
            <a:avLst>
              <a:gd name="adj1" fmla="val 50000"/>
              <a:gd name="adj2" fmla="val 101545"/>
            </a:avLst>
          </a:prstGeom>
          <a:gradFill rotWithShape="1">
            <a:gsLst>
              <a:gs pos="0">
                <a:srgbClr val="3A89B3"/>
              </a:gs>
              <a:gs pos="50000">
                <a:srgbClr val="E4EFF5"/>
              </a:gs>
              <a:gs pos="100000">
                <a:srgbClr val="3A89B3"/>
              </a:gs>
            </a:gsLst>
            <a:lin ang="5400000" scaled="1"/>
          </a:gradFill>
          <a:ln w="9525" algn="ctr">
            <a:solidFill>
              <a:srgbClr val="3A89B3"/>
            </a:solidFill>
            <a:miter lim="800000"/>
            <a:headEnd/>
            <a:tailEnd/>
          </a:ln>
        </p:spPr>
        <p:txBody>
          <a:bodyPr rot="10800000" vert="eaVert" lIns="0" tIns="52368" rIns="104736" bIns="52368" anchor="ctr">
            <a:spAutoFit/>
          </a:bodyPr>
          <a:lstStyle/>
          <a:p>
            <a:pPr marL="573088" defTabSz="1047750"/>
            <a:r>
              <a:rPr lang="en-GB" sz="2400">
                <a:solidFill>
                  <a:schemeClr val="tx1"/>
                </a:solidFill>
                <a:latin typeface="Helvetica" pitchFamily="34" charset="0"/>
                <a:cs typeface="Arial" pitchFamily="34" charset="0"/>
              </a:rPr>
              <a:t>TACTICAL</a:t>
            </a:r>
            <a:endParaRPr lang="en-US" sz="2400">
              <a:solidFill>
                <a:schemeClr val="tx1"/>
              </a:solidFill>
              <a:latin typeface="Helvetica" pitchFamily="34" charset="0"/>
              <a:cs typeface="Arial" pitchFamily="34" charset="0"/>
            </a:endParaRPr>
          </a:p>
        </p:txBody>
      </p:sp>
      <p:sp>
        <p:nvSpPr>
          <p:cNvPr id="77829" name="AutoShape 6"/>
          <p:cNvSpPr>
            <a:spLocks noChangeArrowheads="1"/>
          </p:cNvSpPr>
          <p:nvPr/>
        </p:nvSpPr>
        <p:spPr bwMode="auto">
          <a:xfrm>
            <a:off x="9932988" y="5000625"/>
            <a:ext cx="847725" cy="2813050"/>
          </a:xfrm>
          <a:prstGeom prst="downArrow">
            <a:avLst>
              <a:gd name="adj1" fmla="val 50000"/>
              <a:gd name="adj2" fmla="val 82959"/>
            </a:avLst>
          </a:prstGeom>
          <a:gradFill rotWithShape="1">
            <a:gsLst>
              <a:gs pos="0">
                <a:srgbClr val="3A89B3"/>
              </a:gs>
              <a:gs pos="50000">
                <a:srgbClr val="E4EFF5"/>
              </a:gs>
              <a:gs pos="100000">
                <a:srgbClr val="3A89B3"/>
              </a:gs>
            </a:gsLst>
            <a:lin ang="5400000" scaled="1"/>
          </a:gradFill>
          <a:ln w="9525" algn="ctr">
            <a:solidFill>
              <a:srgbClr val="3A89B3"/>
            </a:solidFill>
            <a:miter lim="800000"/>
            <a:headEnd/>
            <a:tailEnd/>
          </a:ln>
        </p:spPr>
        <p:txBody>
          <a:bodyPr rot="10800000" vert="eaVert" lIns="0" tIns="52368" rIns="104736" bIns="52368" anchor="ctr">
            <a:spAutoFit/>
          </a:bodyPr>
          <a:lstStyle/>
          <a:p>
            <a:pPr marL="573088" defTabSz="1047750"/>
            <a:r>
              <a:rPr lang="en-GB" sz="2400">
                <a:solidFill>
                  <a:schemeClr val="tx1"/>
                </a:solidFill>
                <a:latin typeface="Helvetica" pitchFamily="34" charset="0"/>
                <a:cs typeface="Arial" pitchFamily="34" charset="0"/>
              </a:rPr>
              <a:t>STRATEGIC</a:t>
            </a:r>
            <a:endParaRPr lang="en-US" sz="2400">
              <a:solidFill>
                <a:schemeClr val="tx1"/>
              </a:solidFill>
              <a:latin typeface="Helvetica" pitchFamily="34" charset="0"/>
              <a:cs typeface="Arial" pitchFamily="34" charset="0"/>
            </a:endParaRPr>
          </a:p>
        </p:txBody>
      </p:sp>
      <p:sp>
        <p:nvSpPr>
          <p:cNvPr id="77830"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78827F91-6FA1-47C6-A78B-3D15BF578C99}" type="slidenum">
              <a:rPr lang="en-GB" sz="1700" b="0">
                <a:solidFill>
                  <a:schemeClr val="bg1"/>
                </a:solidFill>
                <a:cs typeface="Arial" pitchFamily="34" charset="0"/>
              </a:rPr>
              <a:pPr algn="r" eaLnBrk="1" hangingPunct="1"/>
              <a:t>74</a:t>
            </a:fld>
            <a:endParaRPr lang="en-GB" sz="1700" b="0">
              <a:solidFill>
                <a:schemeClr val="bg1"/>
              </a:solidFill>
              <a:cs typeface="Arial" pitchFamily="34" charset="0"/>
            </a:endParaRPr>
          </a:p>
        </p:txBody>
      </p:sp>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idx="4294967295"/>
          </p:nvPr>
        </p:nvSpPr>
        <p:spPr>
          <a:xfrm>
            <a:off x="130175" y="227013"/>
            <a:ext cx="8467725" cy="517525"/>
          </a:xfrm>
        </p:spPr>
        <p:txBody>
          <a:bodyPr lIns="108586" tIns="53340" rIns="108586" bIns="53340" anchor="ctr"/>
          <a:lstStyle/>
          <a:p>
            <a:pPr eaLnBrk="1" hangingPunct="1"/>
            <a:r>
              <a:rPr lang="en-US" smtClean="0"/>
              <a:t>Maximum Cumulative Outflow (MCO)</a:t>
            </a:r>
            <a:r>
              <a:rPr lang="en-US" sz="3200" smtClean="0">
                <a:latin typeface="Arial Narrow" pitchFamily="34" charset="0"/>
              </a:rPr>
              <a:t> </a:t>
            </a:r>
          </a:p>
        </p:txBody>
      </p:sp>
      <p:sp>
        <p:nvSpPr>
          <p:cNvPr id="78851" name="Rectangle 3"/>
          <p:cNvSpPr>
            <a:spLocks noGrp="1" noChangeArrowheads="1"/>
          </p:cNvSpPr>
          <p:nvPr>
            <p:ph type="body" idx="4294967295"/>
          </p:nvPr>
        </p:nvSpPr>
        <p:spPr>
          <a:xfrm>
            <a:off x="301625" y="1235075"/>
            <a:ext cx="10298113" cy="6551613"/>
          </a:xfrm>
        </p:spPr>
        <p:txBody>
          <a:bodyPr lIns="104718" tIns="52360" rIns="104718" bIns="52360"/>
          <a:lstStyle/>
          <a:p>
            <a:pPr marL="342900" indent="-342900" defTabSz="914400" eaLnBrk="1" hangingPunct="1">
              <a:lnSpc>
                <a:spcPct val="170000"/>
              </a:lnSpc>
              <a:tabLst>
                <a:tab pos="914400" algn="l"/>
                <a:tab pos="1828800" algn="l"/>
                <a:tab pos="2066925" algn="l"/>
              </a:tabLst>
            </a:pPr>
            <a:r>
              <a:rPr lang="en-US" sz="2600" smtClean="0"/>
              <a:t>Objective :	To limit the maximum cash outflow from short term Asset  – Liability mismatch </a:t>
            </a:r>
          </a:p>
          <a:p>
            <a:pPr marL="342900" indent="-342900" defTabSz="914400" eaLnBrk="1" hangingPunct="1">
              <a:lnSpc>
                <a:spcPct val="170000"/>
              </a:lnSpc>
              <a:tabLst>
                <a:tab pos="914400" algn="l"/>
                <a:tab pos="1828800" algn="l"/>
                <a:tab pos="2066925" algn="l"/>
              </a:tabLst>
            </a:pPr>
            <a:r>
              <a:rPr lang="en-US" sz="2600" smtClean="0"/>
              <a:t>Definition :	Total cumulative amount of net cash outflow on any one day</a:t>
            </a:r>
          </a:p>
          <a:p>
            <a:pPr marL="342900" indent="-342900" defTabSz="914400" eaLnBrk="1" hangingPunct="1">
              <a:lnSpc>
                <a:spcPct val="170000"/>
              </a:lnSpc>
              <a:tabLst>
                <a:tab pos="914400" algn="l"/>
                <a:tab pos="1828800" algn="l"/>
                <a:tab pos="2066925" algn="l"/>
              </a:tabLst>
            </a:pPr>
            <a:r>
              <a:rPr lang="en-US" sz="2600" smtClean="0"/>
              <a:t>Horizon : overnight ; 1 week; 1 month</a:t>
            </a:r>
          </a:p>
          <a:p>
            <a:pPr marL="342900" indent="-342900" defTabSz="914400" eaLnBrk="1" hangingPunct="1">
              <a:lnSpc>
                <a:spcPct val="170000"/>
              </a:lnSpc>
              <a:buClr>
                <a:schemeClr val="hlink"/>
              </a:buClr>
              <a:tabLst>
                <a:tab pos="914400" algn="l"/>
                <a:tab pos="1828800" algn="l"/>
                <a:tab pos="2066925" algn="l"/>
              </a:tabLst>
            </a:pPr>
            <a:r>
              <a:rPr lang="en-US" sz="2600" smtClean="0"/>
              <a:t>Limits based on: </a:t>
            </a:r>
          </a:p>
          <a:p>
            <a:pPr marL="742950" lvl="1" indent="-285750" defTabSz="914400" eaLnBrk="1" hangingPunct="1">
              <a:lnSpc>
                <a:spcPct val="170000"/>
              </a:lnSpc>
              <a:buClr>
                <a:schemeClr val="hlink"/>
              </a:buClr>
              <a:tabLst>
                <a:tab pos="914400" algn="l"/>
                <a:tab pos="1828800" algn="l"/>
                <a:tab pos="2066925" algn="l"/>
              </a:tabLst>
            </a:pPr>
            <a:r>
              <a:rPr lang="en-US" sz="2400" smtClean="0">
                <a:solidFill>
                  <a:schemeClr val="tx1"/>
                </a:solidFill>
              </a:rPr>
              <a:t>Wholesale borrowing capacity</a:t>
            </a:r>
          </a:p>
          <a:p>
            <a:pPr marL="742950" lvl="1" indent="-285750" defTabSz="914400" eaLnBrk="1" hangingPunct="1">
              <a:lnSpc>
                <a:spcPct val="170000"/>
              </a:lnSpc>
              <a:buClr>
                <a:schemeClr val="hlink"/>
              </a:buClr>
              <a:tabLst>
                <a:tab pos="914400" algn="l"/>
                <a:tab pos="1828800" algn="l"/>
                <a:tab pos="2066925" algn="l"/>
              </a:tabLst>
            </a:pPr>
            <a:r>
              <a:rPr lang="en-US" sz="2400" smtClean="0">
                <a:solidFill>
                  <a:schemeClr val="tx1"/>
                </a:solidFill>
              </a:rPr>
              <a:t>Assumptions of behavioral cash flows</a:t>
            </a:r>
          </a:p>
          <a:p>
            <a:pPr marL="742950" lvl="1" indent="-285750" defTabSz="914400" eaLnBrk="1" hangingPunct="1">
              <a:lnSpc>
                <a:spcPct val="170000"/>
              </a:lnSpc>
              <a:buClr>
                <a:schemeClr val="hlink"/>
              </a:buClr>
              <a:tabLst>
                <a:tab pos="914400" algn="l"/>
                <a:tab pos="1828800" algn="l"/>
                <a:tab pos="2066925" algn="l"/>
              </a:tabLst>
            </a:pPr>
            <a:r>
              <a:rPr lang="en-US" sz="2400" smtClean="0"/>
              <a:t>Non-core / Core methodologies </a:t>
            </a:r>
          </a:p>
        </p:txBody>
      </p:sp>
      <p:sp>
        <p:nvSpPr>
          <p:cNvPr id="78852"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3E6562CB-B557-4E23-A203-D34EB1782555}" type="slidenum">
              <a:rPr lang="en-GB" sz="1700" b="0">
                <a:solidFill>
                  <a:schemeClr val="bg1"/>
                </a:solidFill>
                <a:cs typeface="Arial" pitchFamily="34" charset="0"/>
              </a:rPr>
              <a:pPr algn="r" eaLnBrk="1" hangingPunct="1"/>
              <a:t>75</a:t>
            </a:fld>
            <a:endParaRPr lang="en-GB" sz="1700" b="0">
              <a:solidFill>
                <a:schemeClr val="bg1"/>
              </a:solidFill>
              <a:cs typeface="Arial" pitchFamily="34" charset="0"/>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idx="4294967295"/>
          </p:nvPr>
        </p:nvSpPr>
        <p:spPr>
          <a:xfrm>
            <a:off x="130175" y="227013"/>
            <a:ext cx="8467725" cy="517525"/>
          </a:xfrm>
        </p:spPr>
        <p:txBody>
          <a:bodyPr lIns="108586" tIns="53340" rIns="108586" bIns="53340" anchor="ctr"/>
          <a:lstStyle/>
          <a:p>
            <a:pPr eaLnBrk="1" hangingPunct="1"/>
            <a:r>
              <a:rPr lang="en-US" smtClean="0"/>
              <a:t>Example of MCO Reports</a:t>
            </a:r>
            <a:r>
              <a:rPr lang="en-US" sz="3200" smtClean="0"/>
              <a:t> </a:t>
            </a:r>
            <a:r>
              <a:rPr lang="en-US" sz="3200" smtClean="0">
                <a:latin typeface="Arial Narrow" pitchFamily="34" charset="0"/>
              </a:rPr>
              <a:t> </a:t>
            </a:r>
          </a:p>
        </p:txBody>
      </p:sp>
      <p:sp>
        <p:nvSpPr>
          <p:cNvPr id="79875" name="Rectangle 8"/>
          <p:cNvSpPr>
            <a:spLocks noGrp="1" noChangeArrowheads="1"/>
          </p:cNvSpPr>
          <p:nvPr>
            <p:ph type="body" idx="4294967295"/>
          </p:nvPr>
        </p:nvSpPr>
        <p:spPr>
          <a:xfrm>
            <a:off x="4879975" y="1495425"/>
            <a:ext cx="5530850" cy="6248400"/>
          </a:xfrm>
        </p:spPr>
        <p:txBody>
          <a:bodyPr lIns="104718" tIns="52360" rIns="104718" bIns="52360"/>
          <a:lstStyle/>
          <a:p>
            <a:pPr marL="327025" indent="-327025" defTabSz="914400" eaLnBrk="1" hangingPunct="1"/>
            <a:r>
              <a:rPr lang="en-GB" sz="2600" smtClean="0"/>
              <a:t>Daily Measurement and Monitoring by Independent Risk Unit</a:t>
            </a:r>
          </a:p>
          <a:p>
            <a:pPr marL="327025" indent="-327025" defTabSz="914400" eaLnBrk="1" hangingPunct="1"/>
            <a:endParaRPr lang="en-GB" sz="2600" smtClean="0"/>
          </a:p>
          <a:p>
            <a:pPr marL="327025" indent="-327025" defTabSz="914400" eaLnBrk="1" hangingPunct="1"/>
            <a:r>
              <a:rPr lang="en-GB" sz="2600" smtClean="0"/>
              <a:t>Limits are set on Day 1, Day 2-7, and Day 8 – 30</a:t>
            </a:r>
          </a:p>
          <a:p>
            <a:pPr marL="327025" indent="-327025" defTabSz="914400" eaLnBrk="1" hangingPunct="1"/>
            <a:endParaRPr lang="en-GB" sz="2600" smtClean="0"/>
          </a:p>
          <a:p>
            <a:pPr marL="327025" indent="-327025" defTabSz="914400" eaLnBrk="1" hangingPunct="1"/>
            <a:r>
              <a:rPr lang="en-GB" sz="2600" smtClean="0"/>
              <a:t>Negative MCO is assumed to be funded by the Wholesale Borrowing</a:t>
            </a:r>
          </a:p>
          <a:p>
            <a:pPr marL="708025" lvl="1" indent="-271463" defTabSz="914400" eaLnBrk="1" hangingPunct="1"/>
            <a:endParaRPr lang="en-GB" sz="2100" smtClean="0"/>
          </a:p>
          <a:p>
            <a:pPr marL="327025" indent="-327025" defTabSz="914400" eaLnBrk="1" hangingPunct="1"/>
            <a:endParaRPr lang="en-GB" smtClean="0"/>
          </a:p>
          <a:p>
            <a:pPr marL="327025" indent="-327025" defTabSz="914400" eaLnBrk="1" hangingPunct="1"/>
            <a:endParaRPr lang="en-US" smtClean="0"/>
          </a:p>
        </p:txBody>
      </p:sp>
      <p:pic>
        <p:nvPicPr>
          <p:cNvPr id="79876" name="Picture 9"/>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88938" y="1263650"/>
            <a:ext cx="4405312" cy="578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9877"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551BE4DD-AE41-481A-A059-4BBA92EFEF6C}" type="slidenum">
              <a:rPr lang="en-GB" sz="1700" b="0">
                <a:solidFill>
                  <a:schemeClr val="bg1"/>
                </a:solidFill>
                <a:cs typeface="Arial" pitchFamily="34" charset="0"/>
              </a:rPr>
              <a:pPr algn="r" eaLnBrk="1" hangingPunct="1"/>
              <a:t>76</a:t>
            </a:fld>
            <a:endParaRPr lang="en-GB" sz="1700" b="0">
              <a:solidFill>
                <a:schemeClr val="bg1"/>
              </a:solidFill>
              <a:cs typeface="Arial" pitchFamily="34" charset="0"/>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idx="4294967295"/>
          </p:nvPr>
        </p:nvSpPr>
        <p:spPr>
          <a:xfrm>
            <a:off x="215900" y="139700"/>
            <a:ext cx="8207375" cy="777875"/>
          </a:xfrm>
        </p:spPr>
        <p:txBody>
          <a:bodyPr lIns="108586" tIns="53340" rIns="108586" bIns="53340" anchor="ctr"/>
          <a:lstStyle/>
          <a:p>
            <a:pPr eaLnBrk="1" hangingPunct="1"/>
            <a:r>
              <a:rPr lang="en-US" smtClean="0"/>
              <a:t>Wholesale Borrowing Guideline</a:t>
            </a:r>
          </a:p>
        </p:txBody>
      </p:sp>
      <p:sp>
        <p:nvSpPr>
          <p:cNvPr id="80899" name="Rectangle 3"/>
          <p:cNvSpPr>
            <a:spLocks noGrp="1" noChangeArrowheads="1"/>
          </p:cNvSpPr>
          <p:nvPr>
            <p:ph type="body" idx="4294967295"/>
          </p:nvPr>
        </p:nvSpPr>
        <p:spPr>
          <a:xfrm>
            <a:off x="274638" y="1646238"/>
            <a:ext cx="10240962" cy="6011862"/>
          </a:xfrm>
        </p:spPr>
        <p:txBody>
          <a:bodyPr lIns="104718" tIns="52360" rIns="104718" bIns="52360"/>
          <a:lstStyle/>
          <a:p>
            <a:pPr marL="342900" indent="-342900" defTabSz="914400" eaLnBrk="1" hangingPunct="1">
              <a:lnSpc>
                <a:spcPct val="90000"/>
              </a:lnSpc>
              <a:spcBef>
                <a:spcPct val="50000"/>
              </a:spcBef>
              <a:spcAft>
                <a:spcPct val="50000"/>
              </a:spcAft>
              <a:tabLst>
                <a:tab pos="685800" algn="l"/>
              </a:tabLst>
            </a:pPr>
            <a:r>
              <a:rPr lang="en-US" sz="2600" smtClean="0"/>
              <a:t>Objective: 	To limit dependence on volatile funds </a:t>
            </a:r>
          </a:p>
          <a:p>
            <a:pPr marL="342900" indent="-342900" defTabSz="914400" eaLnBrk="1" hangingPunct="1">
              <a:lnSpc>
                <a:spcPct val="90000"/>
              </a:lnSpc>
              <a:spcBef>
                <a:spcPct val="50000"/>
              </a:spcBef>
              <a:spcAft>
                <a:spcPct val="50000"/>
              </a:spcAft>
              <a:tabLst>
                <a:tab pos="685800" algn="l"/>
              </a:tabLst>
            </a:pPr>
            <a:r>
              <a:rPr lang="en-US" sz="2600" smtClean="0"/>
              <a:t>Definition:		Borrowings from Interbank, Intergroup and like  </a:t>
            </a:r>
          </a:p>
          <a:p>
            <a:pPr marL="2057400" lvl="4" indent="-228600" defTabSz="914400" eaLnBrk="1" hangingPunct="1">
              <a:lnSpc>
                <a:spcPct val="50000"/>
              </a:lnSpc>
              <a:spcBef>
                <a:spcPct val="50000"/>
              </a:spcBef>
              <a:spcAft>
                <a:spcPct val="50000"/>
              </a:spcAft>
              <a:tabLst>
                <a:tab pos="685800" algn="l"/>
              </a:tabLst>
            </a:pPr>
            <a:r>
              <a:rPr lang="en-US" sz="2600" smtClean="0"/>
              <a:t>i)   By ALM / Financial Markets </a:t>
            </a:r>
          </a:p>
          <a:p>
            <a:pPr marL="2057400" lvl="4" indent="-228600" defTabSz="914400" eaLnBrk="1" hangingPunct="1">
              <a:lnSpc>
                <a:spcPct val="50000"/>
              </a:lnSpc>
              <a:spcBef>
                <a:spcPct val="50000"/>
              </a:spcBef>
              <a:spcAft>
                <a:spcPct val="50000"/>
              </a:spcAft>
              <a:tabLst>
                <a:tab pos="685800" algn="l"/>
              </a:tabLst>
            </a:pPr>
            <a:r>
              <a:rPr lang="en-US" sz="2600" smtClean="0"/>
              <a:t>ii)   Pricing at money market rates</a:t>
            </a:r>
          </a:p>
          <a:p>
            <a:pPr marL="2057400" lvl="4" indent="-228600" defTabSz="914400" eaLnBrk="1" hangingPunct="1">
              <a:lnSpc>
                <a:spcPct val="50000"/>
              </a:lnSpc>
              <a:spcBef>
                <a:spcPct val="50000"/>
              </a:spcBef>
              <a:spcAft>
                <a:spcPct val="50000"/>
              </a:spcAft>
              <a:tabLst>
                <a:tab pos="685800" algn="l"/>
              </a:tabLst>
            </a:pPr>
            <a:r>
              <a:rPr lang="en-US" sz="2600" smtClean="0"/>
              <a:t>iii)  Size is typical of money market transactions </a:t>
            </a:r>
          </a:p>
          <a:p>
            <a:pPr marL="342900" indent="-342900" defTabSz="914400" eaLnBrk="1" hangingPunct="1">
              <a:lnSpc>
                <a:spcPct val="80000"/>
              </a:lnSpc>
              <a:spcBef>
                <a:spcPct val="10000"/>
              </a:spcBef>
              <a:spcAft>
                <a:spcPct val="10000"/>
              </a:spcAft>
              <a:buFont typeface="Wingdings" pitchFamily="2" charset="2"/>
              <a:buNone/>
              <a:tabLst>
                <a:tab pos="685800" algn="l"/>
              </a:tabLst>
            </a:pPr>
            <a:endParaRPr lang="en-US" sz="2100" smtClean="0"/>
          </a:p>
          <a:p>
            <a:pPr marL="342900" indent="-342900" defTabSz="914400" eaLnBrk="1" hangingPunct="1">
              <a:lnSpc>
                <a:spcPct val="90000"/>
              </a:lnSpc>
              <a:tabLst>
                <a:tab pos="685800" algn="l"/>
              </a:tabLst>
            </a:pPr>
            <a:r>
              <a:rPr lang="en-US" sz="2600" smtClean="0"/>
              <a:t>Limit is based on: </a:t>
            </a:r>
          </a:p>
          <a:p>
            <a:pPr marL="2057400" lvl="4" indent="-228600" defTabSz="914400" eaLnBrk="1" hangingPunct="1">
              <a:lnSpc>
                <a:spcPct val="90000"/>
              </a:lnSpc>
              <a:buFont typeface="Wingdings" pitchFamily="2" charset="2"/>
              <a:buNone/>
              <a:tabLst>
                <a:tab pos="685800" algn="l"/>
              </a:tabLst>
            </a:pPr>
            <a:r>
              <a:rPr lang="en-US" sz="2600" smtClean="0"/>
              <a:t>- bank’s borrowing capacity </a:t>
            </a:r>
          </a:p>
          <a:p>
            <a:pPr marL="2057400" lvl="4" indent="-228600" defTabSz="914400" eaLnBrk="1" hangingPunct="1">
              <a:lnSpc>
                <a:spcPct val="90000"/>
              </a:lnSpc>
              <a:buFont typeface="Wingdings" pitchFamily="2" charset="2"/>
              <a:buNone/>
              <a:tabLst>
                <a:tab pos="685800" algn="l"/>
              </a:tabLst>
            </a:pPr>
            <a:r>
              <a:rPr lang="en-US" sz="2600" smtClean="0"/>
              <a:t>- maturity &amp; depth of the local money markets </a:t>
            </a:r>
          </a:p>
          <a:p>
            <a:pPr marL="2057400" lvl="4" indent="-228600" defTabSz="914400" eaLnBrk="1" hangingPunct="1">
              <a:lnSpc>
                <a:spcPct val="90000"/>
              </a:lnSpc>
              <a:buFont typeface="Wingdings" pitchFamily="2" charset="2"/>
              <a:buNone/>
              <a:tabLst>
                <a:tab pos="685800" algn="l"/>
              </a:tabLst>
            </a:pPr>
            <a:r>
              <a:rPr lang="en-US" sz="2600" smtClean="0"/>
              <a:t>- number of counterparties </a:t>
            </a:r>
          </a:p>
          <a:p>
            <a:pPr marL="2057400" lvl="4" indent="-228600" defTabSz="914400" eaLnBrk="1" hangingPunct="1">
              <a:lnSpc>
                <a:spcPct val="90000"/>
              </a:lnSpc>
              <a:buFont typeface="Wingdings" pitchFamily="2" charset="2"/>
              <a:buNone/>
              <a:tabLst>
                <a:tab pos="685800" algn="l"/>
              </a:tabLst>
            </a:pPr>
            <a:r>
              <a:rPr lang="en-US" sz="2600" smtClean="0"/>
              <a:t>- borrowing in relation to total balance sheet  </a:t>
            </a:r>
          </a:p>
        </p:txBody>
      </p:sp>
      <p:sp>
        <p:nvSpPr>
          <p:cNvPr id="80900"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3F670B41-11FA-4D4F-BF85-CC25FA59EF11}" type="slidenum">
              <a:rPr lang="en-GB" sz="1700" b="0">
                <a:solidFill>
                  <a:schemeClr val="bg1"/>
                </a:solidFill>
                <a:cs typeface="Arial" pitchFamily="34" charset="0"/>
              </a:rPr>
              <a:pPr algn="r" eaLnBrk="1" hangingPunct="1"/>
              <a:t>77</a:t>
            </a:fld>
            <a:endParaRPr lang="en-GB" sz="1700" b="0">
              <a:solidFill>
                <a:schemeClr val="bg1"/>
              </a:solidFill>
              <a:cs typeface="Arial" pitchFamily="34" charset="0"/>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idx="4294967295"/>
          </p:nvPr>
        </p:nvSpPr>
        <p:spPr>
          <a:xfrm>
            <a:off x="130175" y="182563"/>
            <a:ext cx="8467725" cy="647700"/>
          </a:xfrm>
        </p:spPr>
        <p:txBody>
          <a:bodyPr lIns="108586" tIns="53340" rIns="108586" bIns="53340" anchor="ctr"/>
          <a:lstStyle/>
          <a:p>
            <a:pPr eaLnBrk="1" hangingPunct="1"/>
            <a:r>
              <a:rPr lang="en-US" smtClean="0"/>
              <a:t>Swap Funds Guideline</a:t>
            </a:r>
          </a:p>
        </p:txBody>
      </p:sp>
      <p:sp>
        <p:nvSpPr>
          <p:cNvPr id="81923" name="Rectangle 3"/>
          <p:cNvSpPr>
            <a:spLocks noGrp="1" noChangeArrowheads="1"/>
          </p:cNvSpPr>
          <p:nvPr>
            <p:ph type="body" idx="4294967295"/>
          </p:nvPr>
        </p:nvSpPr>
        <p:spPr>
          <a:xfrm>
            <a:off x="301625" y="1235075"/>
            <a:ext cx="10225088" cy="6624638"/>
          </a:xfrm>
        </p:spPr>
        <p:txBody>
          <a:bodyPr lIns="104718" tIns="52360" rIns="104718" bIns="52360"/>
          <a:lstStyle/>
          <a:p>
            <a:pPr marL="327025" indent="-327025" defTabSz="914400" eaLnBrk="1" hangingPunct="1">
              <a:lnSpc>
                <a:spcPct val="130000"/>
              </a:lnSpc>
            </a:pPr>
            <a:r>
              <a:rPr lang="en-US" sz="2200" smtClean="0"/>
              <a:t>Objective:	 </a:t>
            </a:r>
          </a:p>
          <a:p>
            <a:pPr marL="327025" indent="-327025" defTabSz="914400" eaLnBrk="1" hangingPunct="1">
              <a:lnSpc>
                <a:spcPct val="130000"/>
              </a:lnSpc>
              <a:buFont typeface="Wingdings" pitchFamily="2" charset="2"/>
              <a:buNone/>
            </a:pPr>
            <a:r>
              <a:rPr lang="en-US" sz="2200" smtClean="0"/>
              <a:t>Swapping-in : To limit the amount of FCY to fund LCY assets ; </a:t>
            </a:r>
          </a:p>
          <a:p>
            <a:pPr marL="327025" indent="-327025" defTabSz="914400" eaLnBrk="1" hangingPunct="1">
              <a:lnSpc>
                <a:spcPct val="130000"/>
              </a:lnSpc>
              <a:buFont typeface="Wingdings" pitchFamily="2" charset="2"/>
              <a:buNone/>
            </a:pPr>
            <a:r>
              <a:rPr lang="en-US" sz="2200" smtClean="0"/>
              <a:t>Swapping-out : To limit the amount of LCY to fund FCY assets ;</a:t>
            </a:r>
          </a:p>
          <a:p>
            <a:pPr marL="327025" indent="-327025" defTabSz="914400" eaLnBrk="1" hangingPunct="1">
              <a:lnSpc>
                <a:spcPct val="130000"/>
              </a:lnSpc>
              <a:buFont typeface="Wingdings" pitchFamily="2" charset="2"/>
              <a:buNone/>
            </a:pPr>
            <a:r>
              <a:rPr lang="en-US" sz="2200" smtClean="0"/>
              <a:t>	</a:t>
            </a:r>
          </a:p>
          <a:p>
            <a:pPr marL="327025" indent="-327025" defTabSz="914400" eaLnBrk="1" hangingPunct="1">
              <a:lnSpc>
                <a:spcPct val="130000"/>
              </a:lnSpc>
            </a:pPr>
            <a:r>
              <a:rPr lang="en-US" sz="2200" smtClean="0"/>
              <a:t>Definition:	Local Currency Assets - Local Currency Liabilities</a:t>
            </a:r>
          </a:p>
          <a:p>
            <a:pPr marL="327025" indent="-327025" defTabSz="914400" eaLnBrk="1" hangingPunct="1">
              <a:lnSpc>
                <a:spcPct val="130000"/>
              </a:lnSpc>
              <a:buFont typeface="Wingdings" pitchFamily="2" charset="2"/>
              <a:buNone/>
            </a:pPr>
            <a:r>
              <a:rPr lang="en-US" sz="2200" smtClean="0"/>
              <a:t>Swapping-in : LCY Assets &gt; LCY Liabilities </a:t>
            </a:r>
          </a:p>
          <a:p>
            <a:pPr marL="327025" indent="-327025" defTabSz="914400" eaLnBrk="1" hangingPunct="1">
              <a:lnSpc>
                <a:spcPct val="130000"/>
              </a:lnSpc>
              <a:buFont typeface="Wingdings" pitchFamily="2" charset="2"/>
              <a:buNone/>
            </a:pPr>
            <a:r>
              <a:rPr lang="en-US" sz="2200" smtClean="0"/>
              <a:t>Swapping-out : LCY Assets &lt; LCY Liabilities </a:t>
            </a:r>
          </a:p>
          <a:p>
            <a:pPr marL="327025" indent="-327025" defTabSz="914400" eaLnBrk="1" hangingPunct="1">
              <a:lnSpc>
                <a:spcPct val="130000"/>
              </a:lnSpc>
              <a:buFont typeface="Wingdings" pitchFamily="2" charset="2"/>
              <a:buNone/>
            </a:pPr>
            <a:r>
              <a:rPr lang="en-US" sz="2200" smtClean="0"/>
              <a:t>		</a:t>
            </a:r>
          </a:p>
          <a:p>
            <a:pPr marL="327025" indent="-327025" defTabSz="914400" eaLnBrk="1" hangingPunct="1">
              <a:lnSpc>
                <a:spcPct val="130000"/>
              </a:lnSpc>
            </a:pPr>
            <a:r>
              <a:rPr lang="en-US" sz="2200" smtClean="0"/>
              <a:t>Limit is based on: </a:t>
            </a:r>
          </a:p>
          <a:p>
            <a:pPr marL="327025" indent="-327025" defTabSz="914400" eaLnBrk="1" hangingPunct="1">
              <a:lnSpc>
                <a:spcPct val="130000"/>
              </a:lnSpc>
              <a:spcBef>
                <a:spcPct val="0"/>
              </a:spcBef>
              <a:buFont typeface="Wingdings" pitchFamily="2" charset="2"/>
              <a:buNone/>
            </a:pPr>
            <a:r>
              <a:rPr lang="en-US" sz="2200" smtClean="0"/>
              <a:t>     		- Local balance sheet size</a:t>
            </a:r>
          </a:p>
          <a:p>
            <a:pPr marL="327025" indent="-327025" defTabSz="914400" eaLnBrk="1" hangingPunct="1">
              <a:lnSpc>
                <a:spcPct val="130000"/>
              </a:lnSpc>
              <a:spcBef>
                <a:spcPct val="0"/>
              </a:spcBef>
              <a:buFont typeface="Wingdings" pitchFamily="2" charset="2"/>
              <a:buNone/>
            </a:pPr>
            <a:r>
              <a:rPr lang="en-US" sz="2200" smtClean="0"/>
              <a:t>    			- Local FX market depth</a:t>
            </a:r>
          </a:p>
          <a:p>
            <a:pPr marL="327025" indent="-327025" defTabSz="914400" eaLnBrk="1" hangingPunct="1">
              <a:lnSpc>
                <a:spcPct val="130000"/>
              </a:lnSpc>
              <a:spcBef>
                <a:spcPct val="0"/>
              </a:spcBef>
              <a:buFont typeface="Wingdings" pitchFamily="2" charset="2"/>
              <a:buNone/>
            </a:pPr>
            <a:r>
              <a:rPr lang="en-US" sz="2200" smtClean="0"/>
              <a:t>    			- counterparty credit lines available </a:t>
            </a:r>
          </a:p>
        </p:txBody>
      </p:sp>
      <p:sp>
        <p:nvSpPr>
          <p:cNvPr id="81924"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587C9BCF-1525-4C4C-B4FB-1B62989FAE4F}" type="slidenum">
              <a:rPr lang="en-GB" sz="1700" b="0">
                <a:solidFill>
                  <a:schemeClr val="bg1"/>
                </a:solidFill>
                <a:cs typeface="Arial" pitchFamily="34" charset="0"/>
              </a:rPr>
              <a:pPr algn="r" eaLnBrk="1" hangingPunct="1"/>
              <a:t>78</a:t>
            </a:fld>
            <a:endParaRPr lang="en-GB" sz="1700" b="0">
              <a:solidFill>
                <a:schemeClr val="bg1"/>
              </a:solidFill>
              <a:cs typeface="Arial" pitchFamily="34" charset="0"/>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idx="4294967295"/>
          </p:nvPr>
        </p:nvSpPr>
        <p:spPr/>
        <p:txBody>
          <a:bodyPr lIns="104718" tIns="52360" rIns="104718" bIns="52360"/>
          <a:lstStyle/>
          <a:p>
            <a:pPr eaLnBrk="1" hangingPunct="1"/>
            <a:r>
              <a:rPr lang="en-US" smtClean="0">
                <a:solidFill>
                  <a:schemeClr val="bg1"/>
                </a:solidFill>
              </a:rPr>
              <a:t>Stress Liquidity</a:t>
            </a:r>
          </a:p>
        </p:txBody>
      </p:sp>
      <p:sp>
        <p:nvSpPr>
          <p:cNvPr id="82947" name="Rectangle 3"/>
          <p:cNvSpPr>
            <a:spLocks noGrp="1" noChangeArrowheads="1"/>
          </p:cNvSpPr>
          <p:nvPr>
            <p:ph type="body" idx="4294967295"/>
          </p:nvPr>
        </p:nvSpPr>
        <p:spPr>
          <a:xfrm>
            <a:off x="474663" y="1436688"/>
            <a:ext cx="9991725" cy="6053137"/>
          </a:xfrm>
        </p:spPr>
        <p:txBody>
          <a:bodyPr lIns="104718" tIns="52360" rIns="104718" bIns="52360"/>
          <a:lstStyle/>
          <a:p>
            <a:pPr marL="327025" indent="-327025" defTabSz="914400" eaLnBrk="1" hangingPunct="1">
              <a:buFont typeface="Wingdings" pitchFamily="2" charset="2"/>
              <a:buNone/>
            </a:pPr>
            <a:r>
              <a:rPr lang="en-US" sz="2600" b="1" smtClean="0">
                <a:solidFill>
                  <a:schemeClr val="tx1"/>
                </a:solidFill>
              </a:rPr>
              <a:t>Stress Liquidity</a:t>
            </a:r>
            <a:r>
              <a:rPr lang="en-US" sz="2600" smtClean="0">
                <a:solidFill>
                  <a:schemeClr val="tx1"/>
                </a:solidFill>
              </a:rPr>
              <a:t> conditions are generated by unanticipated deposit withdrawals coupled with the Bank’s inability to access financial markets.</a:t>
            </a:r>
          </a:p>
          <a:p>
            <a:pPr marL="327025" indent="-327025" defTabSz="914400" eaLnBrk="1" hangingPunct="1"/>
            <a:endParaRPr lang="en-US" sz="2600" smtClean="0">
              <a:solidFill>
                <a:schemeClr val="tx1"/>
              </a:solidFill>
            </a:endParaRPr>
          </a:p>
          <a:p>
            <a:pPr marL="327025" indent="-327025" defTabSz="914400" eaLnBrk="1" hangingPunct="1"/>
            <a:r>
              <a:rPr lang="en-US" sz="2600" smtClean="0">
                <a:solidFill>
                  <a:schemeClr val="tx1"/>
                </a:solidFill>
              </a:rPr>
              <a:t>To ensure that SCBT has sufficient funds available to survive a liquidity crisis</a:t>
            </a:r>
          </a:p>
          <a:p>
            <a:pPr marL="327025" indent="-327025" defTabSz="914400" eaLnBrk="1" hangingPunct="1"/>
            <a:endParaRPr lang="en-US" sz="2600" smtClean="0">
              <a:solidFill>
                <a:schemeClr val="tx1"/>
              </a:solidFill>
            </a:endParaRPr>
          </a:p>
          <a:p>
            <a:pPr marL="327025" indent="-327025" defTabSz="914400" eaLnBrk="1" hangingPunct="1"/>
            <a:r>
              <a:rPr lang="en-US" sz="2600" smtClean="0">
                <a:solidFill>
                  <a:schemeClr val="tx1"/>
                </a:solidFill>
              </a:rPr>
              <a:t>To manage Liquidity under stress conditions – the bank has to maintain a liquidity contingency plan</a:t>
            </a:r>
          </a:p>
          <a:p>
            <a:pPr marL="327025" indent="-327025" defTabSz="914400" eaLnBrk="1" hangingPunct="1"/>
            <a:endParaRPr lang="en-US" sz="2600" smtClean="0">
              <a:solidFill>
                <a:schemeClr val="tx1"/>
              </a:solidFill>
            </a:endParaRPr>
          </a:p>
          <a:p>
            <a:pPr marL="327025" indent="-327025" defTabSz="914400" eaLnBrk="1" hangingPunct="1"/>
            <a:r>
              <a:rPr lang="en-US" sz="2600" smtClean="0">
                <a:solidFill>
                  <a:schemeClr val="tx1"/>
                </a:solidFill>
              </a:rPr>
              <a:t>Liquidity Stress Test – regulatory requirement</a:t>
            </a:r>
          </a:p>
          <a:p>
            <a:pPr marL="327025" indent="-327025" defTabSz="914400" eaLnBrk="1" hangingPunct="1"/>
            <a:endParaRPr lang="en-US" sz="2600" smtClean="0"/>
          </a:p>
        </p:txBody>
      </p:sp>
      <p:sp>
        <p:nvSpPr>
          <p:cNvPr id="82948"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A2E6E557-B49C-47D8-AC60-D2E760EEFC58}" type="slidenum">
              <a:rPr lang="en-GB" sz="1700" b="0">
                <a:solidFill>
                  <a:schemeClr val="bg1"/>
                </a:solidFill>
                <a:cs typeface="Arial" pitchFamily="34" charset="0"/>
              </a:rPr>
              <a:pPr algn="r" eaLnBrk="1" hangingPunct="1"/>
              <a:t>79</a:t>
            </a:fld>
            <a:endParaRPr lang="en-GB" sz="1700" b="0">
              <a:solidFill>
                <a:schemeClr val="bg1"/>
              </a:solidFill>
              <a:cs typeface="Arial" pitchFamily="34" charset="0"/>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idx="4294967295"/>
          </p:nvPr>
        </p:nvSpPr>
        <p:spPr/>
        <p:txBody>
          <a:bodyPr lIns="0" tIns="50386" rIns="100771" bIns="50386" anchor="ctr"/>
          <a:lstStyle/>
          <a:p>
            <a:pPr eaLnBrk="1" hangingPunct="1"/>
            <a:r>
              <a:rPr lang="en-US" smtClean="0"/>
              <a:t>Stress Testing Limit</a:t>
            </a:r>
            <a:endParaRPr lang="en-US" smtClean="0">
              <a:solidFill>
                <a:schemeClr val="bg1"/>
              </a:solidFill>
            </a:endParaRPr>
          </a:p>
        </p:txBody>
      </p:sp>
      <p:sp>
        <p:nvSpPr>
          <p:cNvPr id="83971" name="Rectangle 3"/>
          <p:cNvSpPr>
            <a:spLocks noGrp="1" noChangeArrowheads="1"/>
          </p:cNvSpPr>
          <p:nvPr>
            <p:ph type="body" idx="4294967295"/>
          </p:nvPr>
        </p:nvSpPr>
        <p:spPr>
          <a:xfrm>
            <a:off x="474663" y="1435100"/>
            <a:ext cx="9991725" cy="6054725"/>
          </a:xfrm>
        </p:spPr>
        <p:txBody>
          <a:bodyPr lIns="96204" tIns="48102" rIns="96204" bIns="48102"/>
          <a:lstStyle/>
          <a:p>
            <a:pPr marL="0" indent="0" defTabSz="0" eaLnBrk="1" hangingPunct="1">
              <a:buFont typeface="Wingdings" pitchFamily="2" charset="2"/>
              <a:buNone/>
            </a:pPr>
            <a:r>
              <a:rPr lang="en-US" sz="2700" b="1" smtClean="0">
                <a:solidFill>
                  <a:srgbClr val="00984A"/>
                </a:solidFill>
              </a:rPr>
              <a:t>Stress Liquidity conditions are assumed that the bank has unanticipated deposit withdrawals and cannot access normal financial markets.</a:t>
            </a:r>
          </a:p>
          <a:p>
            <a:pPr marL="0" indent="0" defTabSz="0" eaLnBrk="1" hangingPunct="1">
              <a:buFont typeface="Wingdings" pitchFamily="2" charset="2"/>
              <a:buNone/>
            </a:pPr>
            <a:r>
              <a:rPr lang="en-US" sz="2700" b="1" smtClean="0"/>
              <a:t>Objective :	 </a:t>
            </a:r>
            <a:r>
              <a:rPr lang="en-US" sz="2700" b="1" smtClean="0">
                <a:solidFill>
                  <a:schemeClr val="tx1"/>
                </a:solidFill>
              </a:rPr>
              <a:t>To ensure that SCBT has sufficient funds to survive under stress assumptions (crisis situation)</a:t>
            </a:r>
          </a:p>
          <a:p>
            <a:pPr marL="0" indent="0" defTabSz="0" eaLnBrk="1" hangingPunct="1">
              <a:buSzPct val="100000"/>
            </a:pPr>
            <a:r>
              <a:rPr lang="en-US" sz="2700" b="1" smtClean="0">
                <a:solidFill>
                  <a:schemeClr val="tx1"/>
                </a:solidFill>
              </a:rPr>
              <a:t>  </a:t>
            </a:r>
            <a:r>
              <a:rPr lang="en-US" sz="2300" smtClean="0">
                <a:solidFill>
                  <a:schemeClr val="tx1"/>
                </a:solidFill>
              </a:rPr>
              <a:t>Bank specific scenario (8 day survival period on daily monitoring)</a:t>
            </a:r>
          </a:p>
          <a:p>
            <a:pPr marL="0" indent="0" defTabSz="0" eaLnBrk="1" hangingPunct="1">
              <a:buSzPct val="100000"/>
            </a:pPr>
            <a:r>
              <a:rPr lang="en-US" sz="2300" smtClean="0">
                <a:solidFill>
                  <a:schemeClr val="tx1"/>
                </a:solidFill>
              </a:rPr>
              <a:t>  Market wide scenario (30 day survival period on monthly monitoring)</a:t>
            </a:r>
          </a:p>
          <a:p>
            <a:pPr marL="0" indent="0" defTabSz="0" eaLnBrk="1" hangingPunct="1">
              <a:buSzPct val="100000"/>
            </a:pPr>
            <a:r>
              <a:rPr lang="en-US" sz="2300" smtClean="0">
                <a:solidFill>
                  <a:schemeClr val="tx1"/>
                </a:solidFill>
              </a:rPr>
              <a:t>  Combined scenario</a:t>
            </a:r>
          </a:p>
          <a:p>
            <a:pPr marL="0" indent="0" defTabSz="0" eaLnBrk="1" hangingPunct="1">
              <a:buFont typeface="Wingdings" pitchFamily="2" charset="2"/>
              <a:buNone/>
            </a:pPr>
            <a:r>
              <a:rPr lang="en-US" sz="2700" smtClean="0">
                <a:solidFill>
                  <a:schemeClr val="tx1"/>
                </a:solidFill>
              </a:rPr>
              <a:t>Quarterly liquidity stress test (for BOT purpose) : The bank must have surplus liquidity over 30 day survival period for all stress scenarios.</a:t>
            </a:r>
          </a:p>
          <a:p>
            <a:pPr marL="0" indent="0" defTabSz="0" eaLnBrk="1" hangingPunct="1">
              <a:buFont typeface="Wingdings" pitchFamily="2" charset="2"/>
              <a:buNone/>
            </a:pPr>
            <a:r>
              <a:rPr lang="en-US" sz="2700" smtClean="0">
                <a:solidFill>
                  <a:schemeClr val="tx1"/>
                </a:solidFill>
              </a:rPr>
              <a:t>In case that the bank fails to pass the stress test, remedy actions from ALCO are required.</a:t>
            </a:r>
          </a:p>
          <a:p>
            <a:pPr marL="0" indent="0" defTabSz="0" eaLnBrk="1" hangingPunct="1">
              <a:buFont typeface="Wingdings" pitchFamily="2" charset="2"/>
              <a:buNone/>
            </a:pPr>
            <a:endParaRPr lang="en-US" sz="3100" b="1" smtClean="0"/>
          </a:p>
        </p:txBody>
      </p:sp>
      <p:sp>
        <p:nvSpPr>
          <p:cNvPr id="83972"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58271E41-96A3-4630-88EA-B3ACFD2D0222}" type="slidenum">
              <a:rPr lang="en-GB" sz="1700" b="0">
                <a:solidFill>
                  <a:schemeClr val="bg1"/>
                </a:solidFill>
                <a:cs typeface="Arial" pitchFamily="34" charset="0"/>
              </a:rPr>
              <a:pPr algn="r" eaLnBrk="1" hangingPunct="1"/>
              <a:t>80</a:t>
            </a:fld>
            <a:endParaRPr lang="en-GB" sz="1700" b="0">
              <a:solidFill>
                <a:schemeClr val="bg1"/>
              </a:solidFill>
              <a:cs typeface="Arial" pitchFamily="34" charset="0"/>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idx="4294967295"/>
          </p:nvPr>
        </p:nvSpPr>
        <p:spPr/>
        <p:txBody>
          <a:bodyPr lIns="0" tIns="50386" rIns="100771" bIns="50386" anchor="ctr"/>
          <a:lstStyle/>
          <a:p>
            <a:pPr eaLnBrk="1" hangingPunct="1"/>
            <a:r>
              <a:rPr lang="en-US" smtClean="0"/>
              <a:t>Stress Testing Limit (continued)</a:t>
            </a:r>
            <a:endParaRPr lang="en-US" smtClean="0">
              <a:solidFill>
                <a:schemeClr val="bg1"/>
              </a:solidFill>
            </a:endParaRPr>
          </a:p>
        </p:txBody>
      </p:sp>
      <p:sp>
        <p:nvSpPr>
          <p:cNvPr id="84995" name="Rectangle 3"/>
          <p:cNvSpPr>
            <a:spLocks noGrp="1" noChangeArrowheads="1"/>
          </p:cNvSpPr>
          <p:nvPr>
            <p:ph type="body" idx="4294967295"/>
          </p:nvPr>
        </p:nvSpPr>
        <p:spPr>
          <a:xfrm>
            <a:off x="474663" y="1435100"/>
            <a:ext cx="10498137" cy="6054725"/>
          </a:xfrm>
        </p:spPr>
        <p:txBody>
          <a:bodyPr lIns="96204" tIns="48102" rIns="96204" bIns="48102"/>
          <a:lstStyle/>
          <a:p>
            <a:pPr marL="0" indent="0" defTabSz="0" eaLnBrk="1" hangingPunct="1">
              <a:buFont typeface="Wingdings" pitchFamily="2" charset="2"/>
              <a:buNone/>
            </a:pPr>
            <a:r>
              <a:rPr lang="en-US" sz="2700" b="1" smtClean="0">
                <a:solidFill>
                  <a:schemeClr val="tx1"/>
                </a:solidFill>
              </a:rPr>
              <a:t>Key assumptions</a:t>
            </a:r>
          </a:p>
          <a:p>
            <a:pPr marL="0" indent="0" defTabSz="0" eaLnBrk="1" hangingPunct="1">
              <a:buSzPct val="100000"/>
            </a:pPr>
            <a:r>
              <a:rPr lang="en-US" sz="2700" b="1" smtClean="0">
                <a:solidFill>
                  <a:schemeClr val="tx1"/>
                </a:solidFill>
              </a:rPr>
              <a:t> 				 </a:t>
            </a:r>
            <a:r>
              <a:rPr lang="en-US" sz="2700" smtClean="0">
                <a:solidFill>
                  <a:schemeClr val="tx1"/>
                </a:solidFill>
              </a:rPr>
              <a:t>Cannot apply statutory bond requirement for the bank’s liquidity</a:t>
            </a:r>
          </a:p>
          <a:p>
            <a:pPr marL="0" indent="0" defTabSz="0" eaLnBrk="1" hangingPunct="1">
              <a:buSzPct val="100000"/>
              <a:buFont typeface="Arial" pitchFamily="34" charset="0"/>
              <a:buChar char="•"/>
            </a:pPr>
            <a:r>
              <a:rPr lang="en-US" sz="2700" smtClean="0">
                <a:solidFill>
                  <a:schemeClr val="tx1"/>
                </a:solidFill>
              </a:rPr>
              <a:t> </a:t>
            </a:r>
            <a:r>
              <a:rPr lang="en-US" sz="2300" smtClean="0">
                <a:solidFill>
                  <a:schemeClr val="tx1"/>
                </a:solidFill>
              </a:rPr>
              <a:t>Intraday Liquidity Facility (ILF)</a:t>
            </a:r>
          </a:p>
          <a:p>
            <a:pPr marL="0" indent="0" defTabSz="0" eaLnBrk="1" hangingPunct="1">
              <a:buSzPct val="100000"/>
              <a:buFont typeface="Arial" pitchFamily="34" charset="0"/>
              <a:buChar char="•"/>
            </a:pPr>
            <a:r>
              <a:rPr lang="en-US" sz="2300" smtClean="0">
                <a:solidFill>
                  <a:schemeClr val="tx1"/>
                </a:solidFill>
              </a:rPr>
              <a:t> Securities Requirement for Settlement (SRS) – coming soon</a:t>
            </a:r>
          </a:p>
          <a:p>
            <a:pPr marL="0" indent="0" defTabSz="0" eaLnBrk="1" hangingPunct="1">
              <a:buSzPct val="100000"/>
            </a:pPr>
            <a:r>
              <a:rPr lang="en-US" sz="2700" smtClean="0">
                <a:solidFill>
                  <a:schemeClr val="tx1"/>
                </a:solidFill>
              </a:rPr>
              <a:t>  Cannot apply trading bonds from the bank’s liquidity (to align with Basel III initiative)</a:t>
            </a:r>
          </a:p>
          <a:p>
            <a:pPr marL="0" indent="0" defTabSz="0" eaLnBrk="1" hangingPunct="1">
              <a:buSzPct val="100000"/>
            </a:pPr>
            <a:r>
              <a:rPr lang="en-US" sz="2700" smtClean="0">
                <a:solidFill>
                  <a:schemeClr val="tx1"/>
                </a:solidFill>
              </a:rPr>
              <a:t>  Must have more liquidity for clients’ ILF services : need to exclude the biggest intraday liquidity facility limit provided to clients from the stress</a:t>
            </a:r>
          </a:p>
          <a:p>
            <a:pPr marL="0" indent="0" defTabSz="0" eaLnBrk="1" hangingPunct="1">
              <a:buSzPct val="100000"/>
            </a:pPr>
            <a:r>
              <a:rPr lang="en-US" sz="2700" smtClean="0">
                <a:solidFill>
                  <a:schemeClr val="tx1"/>
                </a:solidFill>
              </a:rPr>
              <a:t>  More haircuts applied on securities (in case of stress situation)</a:t>
            </a:r>
          </a:p>
          <a:p>
            <a:pPr marL="0" indent="0" defTabSz="0" eaLnBrk="1" hangingPunct="1">
              <a:buSzPct val="100000"/>
            </a:pPr>
            <a:r>
              <a:rPr lang="en-US" sz="2700" smtClean="0">
                <a:solidFill>
                  <a:schemeClr val="tx1"/>
                </a:solidFill>
              </a:rPr>
              <a:t>  More conservative rollover assumptions on B/S</a:t>
            </a:r>
          </a:p>
          <a:p>
            <a:pPr marL="0" indent="0" defTabSz="0" eaLnBrk="1" hangingPunct="1">
              <a:buFont typeface="Wingdings" pitchFamily="2" charset="2"/>
              <a:buNone/>
            </a:pPr>
            <a:endParaRPr lang="en-US" sz="3100" b="1" smtClean="0">
              <a:solidFill>
                <a:schemeClr val="tx1"/>
              </a:solidFill>
            </a:endParaRPr>
          </a:p>
        </p:txBody>
      </p:sp>
      <p:sp>
        <p:nvSpPr>
          <p:cNvPr id="84996"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14E559A9-E3D7-4AB4-84FE-125ACE22AB72}" type="slidenum">
              <a:rPr lang="en-GB" sz="1700" b="0">
                <a:solidFill>
                  <a:schemeClr val="bg1"/>
                </a:solidFill>
                <a:cs typeface="Arial" pitchFamily="34" charset="0"/>
              </a:rPr>
              <a:pPr algn="r" eaLnBrk="1" hangingPunct="1"/>
              <a:t>81</a:t>
            </a:fld>
            <a:endParaRPr lang="en-GB" sz="1700" b="0">
              <a:solidFill>
                <a:schemeClr val="bg1"/>
              </a:solidFill>
              <a:cs typeface="Arial" pitchFamily="34" charset="0"/>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94"/>
          <p:cNvSpPr>
            <a:spLocks noGrp="1" noChangeArrowheads="1"/>
          </p:cNvSpPr>
          <p:nvPr>
            <p:ph type="title" idx="4294967295"/>
          </p:nvPr>
        </p:nvSpPr>
        <p:spPr/>
        <p:txBody>
          <a:bodyPr lIns="0" tIns="50386" rIns="100771" bIns="50386" anchor="ctr"/>
          <a:lstStyle/>
          <a:p>
            <a:r>
              <a:rPr lang="en-GB" smtClean="0"/>
              <a:t>Major qualification of good Fund Transfer Pricing (FTP) </a:t>
            </a:r>
            <a:endParaRPr lang="en-US" smtClean="0"/>
          </a:p>
        </p:txBody>
      </p:sp>
      <p:sp>
        <p:nvSpPr>
          <p:cNvPr id="86019" name="Rectangle 95"/>
          <p:cNvSpPr>
            <a:spLocks noChangeArrowheads="1"/>
          </p:cNvSpPr>
          <p:nvPr/>
        </p:nvSpPr>
        <p:spPr bwMode="auto">
          <a:xfrm>
            <a:off x="422275" y="1389063"/>
            <a:ext cx="9945688" cy="62087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4738" tIns="52368" rIns="104738" bIns="52368"/>
          <a:lstStyle/>
          <a:p>
            <a:pPr marL="328613" lvl="1" indent="-328613"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Transparent : visible to all parties</a:t>
            </a:r>
          </a:p>
          <a:p>
            <a:pPr marL="328613" lvl="1" indent="-328613"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Independent : verifiable by all parties and auditable</a:t>
            </a:r>
          </a:p>
          <a:p>
            <a:pPr marL="328613" lvl="1" indent="-328613"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Fair : reflective of marginal risk profile of the product being FTP’d to ALM</a:t>
            </a:r>
          </a:p>
          <a:p>
            <a:pPr marL="328613" lvl="1" indent="-328613"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Transactable : funds can be executed with reasonable depth of market liquidity</a:t>
            </a:r>
          </a:p>
          <a:p>
            <a:pPr marL="328613" lvl="1" indent="-328613"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Complete : encompasses all inflows/outflows from bank with minimal ‘special pricing’, in order to balance mismatch in balance sheet</a:t>
            </a:r>
          </a:p>
          <a:p>
            <a:pPr marL="374650" indent="-374650" defTabSz="0">
              <a:lnSpc>
                <a:spcPct val="90000"/>
              </a:lnSpc>
              <a:buClr>
                <a:srgbClr val="3DAE38"/>
              </a:buClr>
              <a:tabLst>
                <a:tab pos="658813" algn="l"/>
                <a:tab pos="2600325" algn="l"/>
                <a:tab pos="3224213" algn="l"/>
                <a:tab pos="3544888" algn="l"/>
              </a:tabLst>
            </a:pPr>
            <a:endParaRPr lang="en-GB" sz="2100" b="0">
              <a:solidFill>
                <a:srgbClr val="00468C"/>
              </a:solidFill>
              <a:latin typeface="Arial" pitchFamily="34" charset="0"/>
              <a:cs typeface="Arial" pitchFamily="34" charset="0"/>
            </a:endParaRPr>
          </a:p>
          <a:p>
            <a:pPr marL="374650" indent="-374650" defTabSz="0">
              <a:lnSpc>
                <a:spcPct val="90000"/>
              </a:lnSpc>
              <a:buClr>
                <a:srgbClr val="3DAE38"/>
              </a:buClr>
              <a:tabLst>
                <a:tab pos="658813" algn="l"/>
                <a:tab pos="2600325" algn="l"/>
                <a:tab pos="3224213" algn="l"/>
                <a:tab pos="3544888" algn="l"/>
              </a:tabLst>
            </a:pPr>
            <a:r>
              <a:rPr lang="en-GB" sz="2100">
                <a:solidFill>
                  <a:srgbClr val="00468C"/>
                </a:solidFill>
                <a:latin typeface="Arial" pitchFamily="34" charset="0"/>
                <a:cs typeface="Arial" pitchFamily="34" charset="0"/>
              </a:rPr>
              <a:t>Interest rate curves in Thailand : No one perfect curve !!</a:t>
            </a:r>
          </a:p>
          <a:p>
            <a:pPr marL="374650" indent="-374650"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BIBOR cash curve : Money market cash curve liquid up to 3m.  Longer tenors are difficult to develop as credit and tenor limit constraints from markets. BOT is convincing markets to apply this curve for benchmarking in many products.</a:t>
            </a:r>
          </a:p>
          <a:p>
            <a:pPr marL="374650" indent="-374650"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FX implied swap curve : Rather liquid and transactable upto 1y. Currently, rates are distorted by USD liquidity shortage in on-shore market. BOT is the main USD contributor in swap market.</a:t>
            </a:r>
          </a:p>
          <a:p>
            <a:pPr marL="374650" indent="-374650"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IRS curve : IRS/6mTHBFIX and IRS/3mBIBOR</a:t>
            </a:r>
          </a:p>
          <a:p>
            <a:pPr marL="374650" indent="-374650"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Government bills/bonds curve : Risk-free curve</a:t>
            </a:r>
          </a:p>
          <a:p>
            <a:pPr marL="374650" indent="-374650" defTabSz="0">
              <a:lnSpc>
                <a:spcPct val="90000"/>
              </a:lnSpc>
              <a:buClr>
                <a:srgbClr val="3DAE38"/>
              </a:buClr>
              <a:tabLst>
                <a:tab pos="658813" algn="l"/>
                <a:tab pos="2600325" algn="l"/>
                <a:tab pos="3224213" algn="l"/>
                <a:tab pos="3544888" algn="l"/>
              </a:tabLst>
            </a:pPr>
            <a:r>
              <a:rPr lang="en-GB" sz="2100" b="0">
                <a:solidFill>
                  <a:srgbClr val="00468C"/>
                </a:solidFill>
                <a:latin typeface="Arial" pitchFamily="34" charset="0"/>
                <a:cs typeface="Arial" pitchFamily="34" charset="0"/>
              </a:rPr>
              <a:t>		</a:t>
            </a:r>
          </a:p>
        </p:txBody>
      </p:sp>
      <p:sp>
        <p:nvSpPr>
          <p:cNvPr id="86020"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63EC7366-01EA-49BB-8E41-F057F1F842FF}" type="slidenum">
              <a:rPr lang="en-GB" sz="1700" b="0">
                <a:solidFill>
                  <a:schemeClr val="bg1"/>
                </a:solidFill>
                <a:cs typeface="Arial" pitchFamily="34" charset="0"/>
              </a:rPr>
              <a:pPr algn="r" eaLnBrk="1" hangingPunct="1"/>
              <a:t>82</a:t>
            </a:fld>
            <a:endParaRPr lang="en-GB" sz="1700" b="0">
              <a:solidFill>
                <a:schemeClr val="bg1"/>
              </a:solidFill>
              <a:cs typeface="Arial" pitchFamily="34" charset="0"/>
            </a:endParaRPr>
          </a:p>
        </p:txBody>
      </p:sp>
    </p:spTree>
  </p:cSld>
  <p:clrMapOvr>
    <a:masterClrMapping/>
  </p:clrMapOvr>
  <p:transition advTm="60000"/>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idx="4294967295"/>
          </p:nvPr>
        </p:nvSpPr>
        <p:spPr/>
        <p:txBody>
          <a:bodyPr lIns="0" tIns="50386" rIns="100771" bIns="50386" anchor="ctr"/>
          <a:lstStyle/>
          <a:p>
            <a:r>
              <a:rPr lang="en-GB" smtClean="0"/>
              <a:t>ALM’s products to manage the bank’s interest rate risk and optimize the bank’s return</a:t>
            </a:r>
            <a:endParaRPr lang="en-US" smtClean="0"/>
          </a:p>
        </p:txBody>
      </p:sp>
      <p:sp>
        <p:nvSpPr>
          <p:cNvPr id="87043" name="Rectangle 3"/>
          <p:cNvSpPr>
            <a:spLocks noChangeArrowheads="1"/>
          </p:cNvSpPr>
          <p:nvPr/>
        </p:nvSpPr>
        <p:spPr bwMode="auto">
          <a:xfrm>
            <a:off x="655638" y="1389063"/>
            <a:ext cx="9890125" cy="2546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4738" tIns="52368" rIns="104738" bIns="52368"/>
          <a:lstStyle/>
          <a:p>
            <a:pPr marL="0" lvl="1" defTabSz="0">
              <a:lnSpc>
                <a:spcPct val="90000"/>
              </a:lnSpc>
              <a:spcBef>
                <a:spcPct val="40000"/>
              </a:spcBef>
              <a:spcAft>
                <a:spcPct val="20000"/>
              </a:spcAft>
              <a:buClr>
                <a:srgbClr val="00984A"/>
              </a:buClr>
              <a:buSzPct val="120000"/>
              <a:tabLst>
                <a:tab pos="658813" algn="l"/>
                <a:tab pos="2600325" algn="l"/>
                <a:tab pos="3224213" algn="l"/>
                <a:tab pos="3544888" algn="l"/>
              </a:tabLst>
            </a:pPr>
            <a:r>
              <a:rPr lang="en-GB" sz="2100">
                <a:solidFill>
                  <a:schemeClr val="tx1"/>
                </a:solidFill>
                <a:latin typeface="Arial" pitchFamily="34" charset="0"/>
                <a:cs typeface="Arial" pitchFamily="34" charset="0"/>
              </a:rPr>
              <a:t>Short-term products</a:t>
            </a:r>
          </a:p>
          <a:p>
            <a:pPr marL="0" lvl="1" defTabSz="0">
              <a:lnSpc>
                <a:spcPct val="90000"/>
              </a:lnSpc>
              <a:spcBef>
                <a:spcPct val="40000"/>
              </a:spcBef>
              <a:spcAft>
                <a:spcPct val="20000"/>
              </a:spcAft>
              <a:buClr>
                <a:srgbClr val="00984A"/>
              </a:buClr>
              <a:buSzPct val="100000"/>
              <a:buFont typeface="Wingdings" pitchFamily="2" charset="2"/>
              <a:buChar char="§"/>
              <a:tabLst>
                <a:tab pos="658813" algn="l"/>
                <a:tab pos="2600325" algn="l"/>
                <a:tab pos="3224213" algn="l"/>
                <a:tab pos="3544888" algn="l"/>
              </a:tabLst>
            </a:pPr>
            <a:r>
              <a:rPr lang="en-GB" sz="1900" b="0">
                <a:solidFill>
                  <a:schemeClr val="tx1"/>
                </a:solidFill>
                <a:latin typeface="Arial" pitchFamily="34" charset="0"/>
                <a:cs typeface="Arial" pitchFamily="34" charset="0"/>
              </a:rPr>
              <a:t>  Money market (overnight to 3 months) </a:t>
            </a:r>
          </a:p>
          <a:p>
            <a:pPr marL="0" lvl="1" defTabSz="0">
              <a:lnSpc>
                <a:spcPct val="90000"/>
              </a:lnSpc>
              <a:spcBef>
                <a:spcPct val="40000"/>
              </a:spcBef>
              <a:spcAft>
                <a:spcPct val="20000"/>
              </a:spcAft>
              <a:buClr>
                <a:srgbClr val="00984A"/>
              </a:buClr>
              <a:buSzPct val="100000"/>
              <a:buFont typeface="Wingdings" pitchFamily="2" charset="2"/>
              <a:buChar char="§"/>
              <a:tabLst>
                <a:tab pos="658813" algn="l"/>
                <a:tab pos="2600325" algn="l"/>
                <a:tab pos="3224213" algn="l"/>
                <a:tab pos="3544888" algn="l"/>
              </a:tabLst>
            </a:pPr>
            <a:r>
              <a:rPr lang="en-GB" sz="1900" b="0">
                <a:solidFill>
                  <a:schemeClr val="tx1"/>
                </a:solidFill>
                <a:latin typeface="Arial" pitchFamily="34" charset="0"/>
                <a:cs typeface="Arial" pitchFamily="34" charset="0"/>
              </a:rPr>
              <a:t>  Repo and Reverse repo (overnight to 3 months) </a:t>
            </a:r>
          </a:p>
          <a:p>
            <a:pPr marL="0" lvl="1" defTabSz="0">
              <a:lnSpc>
                <a:spcPct val="90000"/>
              </a:lnSpc>
              <a:spcBef>
                <a:spcPct val="40000"/>
              </a:spcBef>
              <a:spcAft>
                <a:spcPct val="20000"/>
              </a:spcAft>
              <a:buClr>
                <a:srgbClr val="00984A"/>
              </a:buClr>
              <a:buSzPct val="100000"/>
              <a:buFont typeface="Wingdings" pitchFamily="2" charset="2"/>
              <a:buChar char="§"/>
              <a:tabLst>
                <a:tab pos="658813" algn="l"/>
                <a:tab pos="2600325" algn="l"/>
                <a:tab pos="3224213" algn="l"/>
                <a:tab pos="3544888" algn="l"/>
              </a:tabLst>
            </a:pPr>
            <a:r>
              <a:rPr lang="en-US" sz="1900" b="0">
                <a:solidFill>
                  <a:schemeClr val="tx1"/>
                </a:solidFill>
                <a:latin typeface="Arial" pitchFamily="34" charset="0"/>
                <a:cs typeface="Arial" pitchFamily="34" charset="0"/>
              </a:rPr>
              <a:t>  Swap </a:t>
            </a:r>
            <a:r>
              <a:rPr lang="en-GB" sz="1900" b="0">
                <a:solidFill>
                  <a:schemeClr val="tx1"/>
                </a:solidFill>
                <a:latin typeface="Arial" pitchFamily="34" charset="0"/>
                <a:cs typeface="Arial" pitchFamily="34" charset="0"/>
              </a:rPr>
              <a:t>(overnight to 12 months) </a:t>
            </a:r>
          </a:p>
          <a:p>
            <a:pPr marL="0" lvl="1" defTabSz="0">
              <a:lnSpc>
                <a:spcPct val="90000"/>
              </a:lnSpc>
              <a:spcBef>
                <a:spcPct val="40000"/>
              </a:spcBef>
              <a:spcAft>
                <a:spcPct val="20000"/>
              </a:spcAft>
              <a:buClr>
                <a:srgbClr val="00984A"/>
              </a:buClr>
              <a:buSzPct val="100000"/>
              <a:buFont typeface="Wingdings" pitchFamily="2" charset="2"/>
              <a:buChar char="§"/>
              <a:tabLst>
                <a:tab pos="658813" algn="l"/>
                <a:tab pos="2600325" algn="l"/>
                <a:tab pos="3224213" algn="l"/>
                <a:tab pos="3544888" algn="l"/>
              </a:tabLst>
            </a:pPr>
            <a:r>
              <a:rPr lang="en-US" sz="1900" b="0">
                <a:solidFill>
                  <a:schemeClr val="tx1"/>
                </a:solidFill>
                <a:latin typeface="Arial" pitchFamily="34" charset="0"/>
                <a:cs typeface="Arial" pitchFamily="34" charset="0"/>
              </a:rPr>
              <a:t>  Paper issuance (B/Es and Short-term debentures)</a:t>
            </a:r>
          </a:p>
          <a:p>
            <a:pPr marL="0" lvl="1" defTabSz="0">
              <a:lnSpc>
                <a:spcPct val="90000"/>
              </a:lnSpc>
              <a:spcBef>
                <a:spcPct val="40000"/>
              </a:spcBef>
              <a:spcAft>
                <a:spcPct val="20000"/>
              </a:spcAft>
              <a:buClr>
                <a:srgbClr val="00984A"/>
              </a:buClr>
              <a:buSzPct val="100000"/>
              <a:buFont typeface="Wingdings" pitchFamily="2" charset="2"/>
              <a:buChar char="§"/>
              <a:tabLst>
                <a:tab pos="658813" algn="l"/>
                <a:tab pos="2600325" algn="l"/>
                <a:tab pos="3224213" algn="l"/>
                <a:tab pos="3544888" algn="l"/>
              </a:tabLst>
            </a:pPr>
            <a:r>
              <a:rPr lang="en-US" sz="1900" b="0">
                <a:solidFill>
                  <a:schemeClr val="tx1"/>
                </a:solidFill>
                <a:latin typeface="Arial" pitchFamily="34" charset="0"/>
                <a:cs typeface="Arial" pitchFamily="34" charset="0"/>
              </a:rPr>
              <a:t>  Treasury Bills / Deposit Facility (DF)</a:t>
            </a:r>
          </a:p>
          <a:p>
            <a:pPr marL="0" lvl="1" defTabSz="0">
              <a:lnSpc>
                <a:spcPct val="90000"/>
              </a:lnSpc>
              <a:spcBef>
                <a:spcPct val="40000"/>
              </a:spcBef>
              <a:spcAft>
                <a:spcPct val="20000"/>
              </a:spcAft>
              <a:buClr>
                <a:srgbClr val="00984A"/>
              </a:buClr>
              <a:buSzPct val="120000"/>
              <a:tabLst>
                <a:tab pos="658813" algn="l"/>
                <a:tab pos="2600325" algn="l"/>
                <a:tab pos="3224213" algn="l"/>
                <a:tab pos="3544888" algn="l"/>
              </a:tabLst>
            </a:pPr>
            <a:r>
              <a:rPr lang="en-US" sz="2100">
                <a:solidFill>
                  <a:schemeClr val="tx1"/>
                </a:solidFill>
                <a:latin typeface="Arial" pitchFamily="34" charset="0"/>
                <a:cs typeface="Arial" pitchFamily="34" charset="0"/>
              </a:rPr>
              <a:t>Long-term products</a:t>
            </a:r>
          </a:p>
          <a:p>
            <a:pPr marL="0" lvl="1" defTabSz="0">
              <a:lnSpc>
                <a:spcPct val="90000"/>
              </a:lnSpc>
              <a:spcBef>
                <a:spcPct val="40000"/>
              </a:spcBef>
              <a:spcAft>
                <a:spcPct val="20000"/>
              </a:spcAft>
              <a:buClr>
                <a:srgbClr val="00984A"/>
              </a:buClr>
              <a:buSzPct val="100000"/>
              <a:buFont typeface="Wingdings" pitchFamily="2" charset="2"/>
              <a:buChar char="§"/>
              <a:tabLst>
                <a:tab pos="658813" algn="l"/>
                <a:tab pos="2600325" algn="l"/>
                <a:tab pos="3224213" algn="l"/>
                <a:tab pos="3544888" algn="l"/>
              </a:tabLst>
            </a:pPr>
            <a:r>
              <a:rPr lang="en-US" sz="1900" b="0">
                <a:solidFill>
                  <a:schemeClr val="tx1"/>
                </a:solidFill>
                <a:latin typeface="Arial" pitchFamily="34" charset="0"/>
                <a:cs typeface="Arial" pitchFamily="34" charset="0"/>
              </a:rPr>
              <a:t>  Government / BOT Bonds (Fixed rate / Floating Rate)</a:t>
            </a:r>
          </a:p>
          <a:p>
            <a:pPr marL="0" lvl="1" defTabSz="0">
              <a:lnSpc>
                <a:spcPct val="90000"/>
              </a:lnSpc>
              <a:spcBef>
                <a:spcPct val="40000"/>
              </a:spcBef>
              <a:spcAft>
                <a:spcPct val="20000"/>
              </a:spcAft>
              <a:buClr>
                <a:srgbClr val="00984A"/>
              </a:buClr>
              <a:buSzPct val="100000"/>
              <a:buFont typeface="Wingdings" pitchFamily="2" charset="2"/>
              <a:buChar char="§"/>
              <a:tabLst>
                <a:tab pos="658813" algn="l"/>
                <a:tab pos="2600325" algn="l"/>
                <a:tab pos="3224213" algn="l"/>
                <a:tab pos="3544888" algn="l"/>
              </a:tabLst>
            </a:pPr>
            <a:r>
              <a:rPr lang="en-US" sz="1900" b="0">
                <a:solidFill>
                  <a:schemeClr val="tx1"/>
                </a:solidFill>
                <a:latin typeface="Arial" pitchFamily="34" charset="0"/>
                <a:cs typeface="Arial" pitchFamily="34" charset="0"/>
              </a:rPr>
              <a:t>  Corporate / Bank Bonds</a:t>
            </a:r>
          </a:p>
          <a:p>
            <a:pPr marL="0" lvl="1" defTabSz="0">
              <a:lnSpc>
                <a:spcPct val="90000"/>
              </a:lnSpc>
              <a:spcBef>
                <a:spcPct val="40000"/>
              </a:spcBef>
              <a:spcAft>
                <a:spcPct val="20000"/>
              </a:spcAft>
              <a:buClr>
                <a:srgbClr val="00984A"/>
              </a:buClr>
              <a:buSzPct val="100000"/>
              <a:buFont typeface="Wingdings" pitchFamily="2" charset="2"/>
              <a:buChar char="§"/>
              <a:tabLst>
                <a:tab pos="658813" algn="l"/>
                <a:tab pos="2600325" algn="l"/>
                <a:tab pos="3224213" algn="l"/>
                <a:tab pos="3544888" algn="l"/>
              </a:tabLst>
            </a:pPr>
            <a:r>
              <a:rPr lang="en-US" sz="1900" b="0">
                <a:solidFill>
                  <a:schemeClr val="tx1"/>
                </a:solidFill>
                <a:latin typeface="Arial" pitchFamily="34" charset="0"/>
                <a:cs typeface="Arial" pitchFamily="34" charset="0"/>
              </a:rPr>
              <a:t>  Interest Rate Swap (IRS)</a:t>
            </a:r>
          </a:p>
          <a:p>
            <a:pPr marL="885825" lvl="2" indent="-361950" defTabSz="0">
              <a:lnSpc>
                <a:spcPct val="90000"/>
              </a:lnSpc>
              <a:spcBef>
                <a:spcPct val="40000"/>
              </a:spcBef>
              <a:spcAft>
                <a:spcPct val="20000"/>
              </a:spcAft>
              <a:buClr>
                <a:srgbClr val="00984A"/>
              </a:buClr>
              <a:buSzPct val="100000"/>
              <a:buFont typeface="Arial" pitchFamily="34" charset="0"/>
              <a:buChar char="•"/>
              <a:tabLst>
                <a:tab pos="658813" algn="l"/>
                <a:tab pos="2600325" algn="l"/>
                <a:tab pos="3224213" algn="l"/>
                <a:tab pos="3544888" algn="l"/>
              </a:tabLst>
            </a:pPr>
            <a:r>
              <a:rPr lang="en-US" sz="1900" b="0">
                <a:solidFill>
                  <a:schemeClr val="tx1"/>
                </a:solidFill>
                <a:latin typeface="Arial" pitchFamily="34" charset="0"/>
                <a:cs typeface="Arial" pitchFamily="34" charset="0"/>
              </a:rPr>
              <a:t>Cash Flow Hedge (CFH)</a:t>
            </a:r>
          </a:p>
          <a:p>
            <a:pPr marL="885825" lvl="2" indent="-361950" defTabSz="0">
              <a:lnSpc>
                <a:spcPct val="90000"/>
              </a:lnSpc>
              <a:spcBef>
                <a:spcPct val="40000"/>
              </a:spcBef>
              <a:spcAft>
                <a:spcPct val="20000"/>
              </a:spcAft>
              <a:buClr>
                <a:srgbClr val="00984A"/>
              </a:buClr>
              <a:buSzPct val="100000"/>
              <a:buFont typeface="Arial" pitchFamily="34" charset="0"/>
              <a:buChar char="•"/>
              <a:tabLst>
                <a:tab pos="658813" algn="l"/>
                <a:tab pos="2600325" algn="l"/>
                <a:tab pos="3224213" algn="l"/>
                <a:tab pos="3544888" algn="l"/>
              </a:tabLst>
            </a:pPr>
            <a:r>
              <a:rPr lang="en-US" sz="1900" b="0">
                <a:solidFill>
                  <a:schemeClr val="tx1"/>
                </a:solidFill>
                <a:latin typeface="Arial" pitchFamily="34" charset="0"/>
                <a:cs typeface="Arial" pitchFamily="34" charset="0"/>
              </a:rPr>
              <a:t>Fair Value Hedge (FVH)</a:t>
            </a:r>
          </a:p>
          <a:p>
            <a:pPr marL="885825" lvl="2" indent="-361950" defTabSz="0">
              <a:lnSpc>
                <a:spcPct val="90000"/>
              </a:lnSpc>
              <a:spcBef>
                <a:spcPct val="40000"/>
              </a:spcBef>
              <a:spcAft>
                <a:spcPct val="20000"/>
              </a:spcAft>
              <a:buClr>
                <a:srgbClr val="00984A"/>
              </a:buClr>
              <a:buSzPct val="100000"/>
              <a:buFont typeface="Arial" pitchFamily="34" charset="0"/>
              <a:buChar char="•"/>
              <a:tabLst>
                <a:tab pos="658813" algn="l"/>
                <a:tab pos="2600325" algn="l"/>
                <a:tab pos="3224213" algn="l"/>
                <a:tab pos="3544888" algn="l"/>
              </a:tabLst>
            </a:pPr>
            <a:r>
              <a:rPr lang="en-US" sz="1900" b="0">
                <a:solidFill>
                  <a:schemeClr val="tx1"/>
                </a:solidFill>
                <a:latin typeface="Arial" pitchFamily="34" charset="0"/>
                <a:cs typeface="Arial" pitchFamily="34" charset="0"/>
              </a:rPr>
              <a:t>Economic Hedge</a:t>
            </a:r>
            <a:endParaRPr lang="en-GB" sz="1900" b="0">
              <a:solidFill>
                <a:schemeClr val="tx1"/>
              </a:solidFill>
              <a:latin typeface="Arial" pitchFamily="34" charset="0"/>
              <a:cs typeface="Arial" pitchFamily="34" charset="0"/>
            </a:endParaRPr>
          </a:p>
          <a:p>
            <a:pPr marL="0" lvl="1" defTabSz="0">
              <a:lnSpc>
                <a:spcPct val="90000"/>
              </a:lnSpc>
              <a:spcBef>
                <a:spcPct val="40000"/>
              </a:spcBef>
              <a:spcAft>
                <a:spcPct val="20000"/>
              </a:spcAft>
              <a:buClr>
                <a:srgbClr val="00984A"/>
              </a:buClr>
              <a:buSzPct val="120000"/>
              <a:buFont typeface="Wingdings" pitchFamily="2" charset="2"/>
              <a:buChar char="§"/>
              <a:tabLst>
                <a:tab pos="658813" algn="l"/>
                <a:tab pos="2600325" algn="l"/>
                <a:tab pos="3224213" algn="l"/>
                <a:tab pos="3544888" algn="l"/>
              </a:tabLst>
            </a:pPr>
            <a:endParaRPr lang="en-GB" sz="1900" b="0">
              <a:solidFill>
                <a:schemeClr val="tx1"/>
              </a:solidFill>
              <a:latin typeface="Arial" pitchFamily="34" charset="0"/>
              <a:cs typeface="Arial" pitchFamily="34" charset="0"/>
            </a:endParaRPr>
          </a:p>
        </p:txBody>
      </p:sp>
      <p:sp>
        <p:nvSpPr>
          <p:cNvPr id="87044"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12E42BBA-BF27-455F-948A-014684F29D44}" type="slidenum">
              <a:rPr lang="en-GB" sz="1700" b="0">
                <a:solidFill>
                  <a:schemeClr val="bg1"/>
                </a:solidFill>
                <a:cs typeface="Arial" pitchFamily="34" charset="0"/>
              </a:rPr>
              <a:pPr algn="r" eaLnBrk="1" hangingPunct="1"/>
              <a:t>83</a:t>
            </a:fld>
            <a:endParaRPr lang="en-GB" sz="1700" b="0">
              <a:solidFill>
                <a:schemeClr val="bg1"/>
              </a:solidFill>
              <a:cs typeface="Arial" pitchFamily="34" charset="0"/>
            </a:endParaRPr>
          </a:p>
        </p:txBody>
      </p:sp>
    </p:spTree>
  </p:cSld>
  <p:clrMapOvr>
    <a:masterClrMapping/>
  </p:clrMapOvr>
  <p:transition advTm="60000"/>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idx="4294967295"/>
          </p:nvPr>
        </p:nvSpPr>
        <p:spPr/>
        <p:txBody>
          <a:bodyPr lIns="0" tIns="50386" rIns="100771" bIns="50386" anchor="ctr"/>
          <a:lstStyle/>
          <a:p>
            <a:r>
              <a:rPr lang="en-GB" smtClean="0"/>
              <a:t>Types of Hedges</a:t>
            </a:r>
            <a:endParaRPr lang="en-US" smtClean="0"/>
          </a:p>
        </p:txBody>
      </p:sp>
      <p:sp>
        <p:nvSpPr>
          <p:cNvPr id="88067" name="Rectangle 3"/>
          <p:cNvSpPr>
            <a:spLocks noChangeArrowheads="1"/>
          </p:cNvSpPr>
          <p:nvPr/>
        </p:nvSpPr>
        <p:spPr bwMode="auto">
          <a:xfrm>
            <a:off x="111125" y="1471613"/>
            <a:ext cx="10028238" cy="59705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4640" tIns="52320" rIns="104640" bIns="52320"/>
          <a:lstStyle/>
          <a:p>
            <a:pPr marL="682625" lvl="1" indent="-382588" defTabSz="384175">
              <a:spcBef>
                <a:spcPct val="30000"/>
              </a:spcBef>
              <a:spcAft>
                <a:spcPct val="20000"/>
              </a:spcAft>
              <a:buClr>
                <a:srgbClr val="0F7D58"/>
              </a:buClr>
              <a:buSzPct val="100000"/>
              <a:buFont typeface="Wingdings" pitchFamily="2" charset="2"/>
              <a:buChar char="§"/>
            </a:pPr>
            <a:r>
              <a:rPr lang="en-US" sz="2100" b="0">
                <a:solidFill>
                  <a:schemeClr val="tx1"/>
                </a:solidFill>
                <a:latin typeface="Arial" pitchFamily="34" charset="0"/>
                <a:cs typeface="Arial" pitchFamily="34" charset="0"/>
              </a:rPr>
              <a:t>Cash flow hedge</a:t>
            </a:r>
          </a:p>
          <a:p>
            <a:pPr marL="1203325" lvl="2" indent="-241300" defTabSz="384175">
              <a:spcBef>
                <a:spcPct val="30000"/>
              </a:spcBef>
              <a:spcAft>
                <a:spcPct val="20000"/>
              </a:spcAft>
              <a:buClr>
                <a:srgbClr val="0F7D58"/>
              </a:buClr>
              <a:buSzPct val="100000"/>
              <a:buFont typeface="Arial" pitchFamily="34" charset="0"/>
              <a:buChar char="•"/>
            </a:pPr>
            <a:r>
              <a:rPr lang="en-US" sz="1900" b="0">
                <a:solidFill>
                  <a:schemeClr val="tx1"/>
                </a:solidFill>
                <a:latin typeface="Arial" pitchFamily="34" charset="0"/>
                <a:cs typeface="Arial" pitchFamily="34" charset="0"/>
              </a:rPr>
              <a:t>Used to change interest rate profile from float to fixed to manage interest rate risk</a:t>
            </a:r>
          </a:p>
          <a:p>
            <a:pPr marL="1203325" lvl="2" indent="-241300" defTabSz="384175">
              <a:spcBef>
                <a:spcPct val="30000"/>
              </a:spcBef>
              <a:spcAft>
                <a:spcPct val="20000"/>
              </a:spcAft>
              <a:buClr>
                <a:srgbClr val="0F7D58"/>
              </a:buClr>
              <a:buSzPct val="100000"/>
              <a:buFont typeface="Arial" pitchFamily="34" charset="0"/>
              <a:buChar char="•"/>
            </a:pPr>
            <a:r>
              <a:rPr lang="en-US" sz="1900" b="0">
                <a:solidFill>
                  <a:schemeClr val="tx1"/>
                </a:solidFill>
                <a:latin typeface="Arial" pitchFamily="34" charset="0"/>
                <a:cs typeface="Arial" pitchFamily="34" charset="0"/>
              </a:rPr>
              <a:t>Effectiveness between IRS floating rate index and floating rate profile of underlying hedged item must be proven </a:t>
            </a:r>
          </a:p>
          <a:p>
            <a:pPr marL="1203325" lvl="2" indent="-241300" defTabSz="384175">
              <a:spcBef>
                <a:spcPct val="30000"/>
              </a:spcBef>
              <a:spcAft>
                <a:spcPct val="20000"/>
              </a:spcAft>
              <a:buClr>
                <a:srgbClr val="0F7D58"/>
              </a:buClr>
              <a:buSzPct val="100000"/>
              <a:buFont typeface="Arial" pitchFamily="34" charset="0"/>
              <a:buChar char="•"/>
            </a:pPr>
            <a:r>
              <a:rPr lang="en-US" sz="1900" b="0">
                <a:solidFill>
                  <a:schemeClr val="tx1"/>
                </a:solidFill>
                <a:latin typeface="Arial" pitchFamily="34" charset="0"/>
                <a:cs typeface="Arial" pitchFamily="34" charset="0"/>
              </a:rPr>
              <a:t>MTM does not hit directly into PnL but stays in equity reserve</a:t>
            </a:r>
            <a:endParaRPr lang="th-TH" sz="1900" b="0">
              <a:solidFill>
                <a:schemeClr val="tx1"/>
              </a:solidFill>
              <a:latin typeface="Arial" pitchFamily="34" charset="0"/>
              <a:cs typeface="Arial" pitchFamily="34" charset="0"/>
            </a:endParaRPr>
          </a:p>
          <a:p>
            <a:pPr marL="682625" lvl="1" indent="-382588" defTabSz="384175">
              <a:spcBef>
                <a:spcPct val="30000"/>
              </a:spcBef>
              <a:spcAft>
                <a:spcPct val="20000"/>
              </a:spcAft>
              <a:buClr>
                <a:srgbClr val="0F7D58"/>
              </a:buClr>
              <a:buSzPct val="100000"/>
              <a:buFont typeface="Wingdings" pitchFamily="2" charset="2"/>
              <a:buChar char="§"/>
            </a:pPr>
            <a:r>
              <a:rPr lang="en-US" sz="2100" b="0">
                <a:solidFill>
                  <a:schemeClr val="tx1"/>
                </a:solidFill>
                <a:latin typeface="Arial" pitchFamily="34" charset="0"/>
                <a:cs typeface="Arial" pitchFamily="34" charset="0"/>
              </a:rPr>
              <a:t>Fair Value hedge</a:t>
            </a:r>
          </a:p>
          <a:p>
            <a:pPr marL="1203325" lvl="2" indent="-241300" defTabSz="384175">
              <a:spcBef>
                <a:spcPct val="30000"/>
              </a:spcBef>
              <a:spcAft>
                <a:spcPct val="20000"/>
              </a:spcAft>
              <a:buClr>
                <a:srgbClr val="0F7D58"/>
              </a:buClr>
              <a:buSzPct val="100000"/>
              <a:buFont typeface="Arial" pitchFamily="34" charset="0"/>
              <a:buChar char="•"/>
            </a:pPr>
            <a:r>
              <a:rPr lang="en-US" sz="1900" b="0">
                <a:solidFill>
                  <a:schemeClr val="tx1"/>
                </a:solidFill>
                <a:latin typeface="Arial" pitchFamily="34" charset="0"/>
                <a:cs typeface="Arial" pitchFamily="34" charset="0"/>
              </a:rPr>
              <a:t>Used to change interest rate profile from fixed to float to manage interest rate risk</a:t>
            </a:r>
          </a:p>
          <a:p>
            <a:pPr marL="1203325" lvl="2" indent="-241300" defTabSz="384175">
              <a:spcBef>
                <a:spcPct val="30000"/>
              </a:spcBef>
              <a:spcAft>
                <a:spcPct val="20000"/>
              </a:spcAft>
              <a:buClr>
                <a:srgbClr val="0F7D58"/>
              </a:buClr>
              <a:buSzPct val="100000"/>
              <a:buFont typeface="Arial" pitchFamily="34" charset="0"/>
              <a:buChar char="•"/>
            </a:pPr>
            <a:r>
              <a:rPr lang="en-US" sz="1900" b="0">
                <a:solidFill>
                  <a:schemeClr val="tx1"/>
                </a:solidFill>
                <a:latin typeface="Arial" pitchFamily="34" charset="0"/>
                <a:cs typeface="Arial" pitchFamily="34" charset="0"/>
              </a:rPr>
              <a:t>100% fully hedge enables MTM of IRS and hedged item to offset to have neutral impact on PnL</a:t>
            </a:r>
          </a:p>
          <a:p>
            <a:pPr marL="682625" lvl="1" indent="-382588" defTabSz="384175">
              <a:spcBef>
                <a:spcPct val="30000"/>
              </a:spcBef>
              <a:spcAft>
                <a:spcPct val="20000"/>
              </a:spcAft>
              <a:buClr>
                <a:srgbClr val="0F7D58"/>
              </a:buClr>
              <a:buSzPct val="100000"/>
              <a:buFont typeface="Wingdings" pitchFamily="2" charset="2"/>
              <a:buChar char="§"/>
            </a:pPr>
            <a:r>
              <a:rPr lang="en-US" sz="2100" b="0">
                <a:solidFill>
                  <a:schemeClr val="tx1"/>
                </a:solidFill>
                <a:latin typeface="Arial" pitchFamily="34" charset="0"/>
                <a:cs typeface="Arial" pitchFamily="34" charset="0"/>
              </a:rPr>
              <a:t>Economic hedge</a:t>
            </a:r>
          </a:p>
          <a:p>
            <a:pPr marL="1203325" lvl="2" indent="-241300" defTabSz="384175">
              <a:spcBef>
                <a:spcPct val="30000"/>
              </a:spcBef>
              <a:spcAft>
                <a:spcPct val="20000"/>
              </a:spcAft>
              <a:buClr>
                <a:srgbClr val="0F7D58"/>
              </a:buClr>
              <a:buSzPct val="100000"/>
              <a:buFont typeface="Arial" pitchFamily="34" charset="0"/>
              <a:buChar char="•"/>
            </a:pPr>
            <a:r>
              <a:rPr lang="en-US" sz="1900" b="0">
                <a:solidFill>
                  <a:schemeClr val="tx1"/>
                </a:solidFill>
                <a:latin typeface="Arial" pitchFamily="34" charset="0"/>
                <a:cs typeface="Arial" pitchFamily="34" charset="0"/>
              </a:rPr>
              <a:t>Hedging which does not fall under the above two categories</a:t>
            </a:r>
          </a:p>
          <a:p>
            <a:pPr marL="1203325" lvl="2" indent="-241300" defTabSz="384175">
              <a:spcBef>
                <a:spcPct val="30000"/>
              </a:spcBef>
              <a:spcAft>
                <a:spcPct val="20000"/>
              </a:spcAft>
              <a:buClr>
                <a:srgbClr val="0F7D58"/>
              </a:buClr>
              <a:buSzPct val="100000"/>
              <a:buFont typeface="Arial" pitchFamily="34" charset="0"/>
              <a:buChar char="•"/>
            </a:pPr>
            <a:r>
              <a:rPr lang="en-US" sz="1900" b="0">
                <a:solidFill>
                  <a:schemeClr val="tx1"/>
                </a:solidFill>
                <a:latin typeface="Arial" pitchFamily="34" charset="0"/>
                <a:cs typeface="Arial" pitchFamily="34" charset="0"/>
              </a:rPr>
              <a:t>MTM hits PnL directly</a:t>
            </a:r>
          </a:p>
          <a:p>
            <a:pPr marL="682625" lvl="1" indent="-382588" defTabSz="384175">
              <a:spcBef>
                <a:spcPct val="30000"/>
              </a:spcBef>
              <a:spcAft>
                <a:spcPct val="20000"/>
              </a:spcAft>
              <a:buClr>
                <a:srgbClr val="0F7D58"/>
              </a:buClr>
              <a:buSzPct val="110000"/>
              <a:buFont typeface="Wingdings" pitchFamily="2" charset="2"/>
              <a:buNone/>
            </a:pPr>
            <a:endParaRPr lang="en-US" sz="1900" b="0">
              <a:solidFill>
                <a:schemeClr val="tx1"/>
              </a:solidFill>
              <a:latin typeface="Arial" pitchFamily="34" charset="0"/>
              <a:cs typeface="Arial" pitchFamily="34" charset="0"/>
            </a:endParaRPr>
          </a:p>
        </p:txBody>
      </p:sp>
      <p:sp>
        <p:nvSpPr>
          <p:cNvPr id="88068"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4EB3FCFC-809D-4397-800F-B373264A9364}" type="slidenum">
              <a:rPr lang="en-GB" sz="1700" b="0">
                <a:solidFill>
                  <a:schemeClr val="bg1"/>
                </a:solidFill>
                <a:cs typeface="Arial" pitchFamily="34" charset="0"/>
              </a:rPr>
              <a:pPr algn="r" eaLnBrk="1" hangingPunct="1"/>
              <a:t>84</a:t>
            </a:fld>
            <a:endParaRPr lang="en-GB" sz="1700" b="0">
              <a:solidFill>
                <a:schemeClr val="bg1"/>
              </a:solidFill>
              <a:cs typeface="Arial" pitchFamily="34" charset="0"/>
            </a:endParaRPr>
          </a:p>
        </p:txBody>
      </p:sp>
    </p:spTree>
  </p:cSld>
  <p:clrMapOvr>
    <a:masterClrMapping/>
  </p:clrMapOvr>
  <p:transition advTm="60000"/>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idx="4294967295"/>
          </p:nvPr>
        </p:nvSpPr>
        <p:spPr/>
        <p:txBody>
          <a:bodyPr lIns="0" tIns="50386" rIns="100771" bIns="50386" anchor="ctr"/>
          <a:lstStyle/>
          <a:p>
            <a:r>
              <a:rPr lang="en-GB" smtClean="0"/>
              <a:t>CFH with interest rate environment</a:t>
            </a:r>
            <a:endParaRPr lang="en-US" smtClean="0"/>
          </a:p>
        </p:txBody>
      </p:sp>
      <p:sp>
        <p:nvSpPr>
          <p:cNvPr id="89091" name="Rectangle 3"/>
          <p:cNvSpPr>
            <a:spLocks noChangeArrowheads="1"/>
          </p:cNvSpPr>
          <p:nvPr/>
        </p:nvSpPr>
        <p:spPr bwMode="auto">
          <a:xfrm>
            <a:off x="419100" y="1544638"/>
            <a:ext cx="9796463" cy="439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4640" tIns="52320" rIns="104640" bIns="52320"/>
          <a:lstStyle/>
          <a:p>
            <a:pPr marL="682625" lvl="1" indent="-382588" defTabSz="384175">
              <a:spcBef>
                <a:spcPct val="30000"/>
              </a:spcBef>
              <a:spcAft>
                <a:spcPct val="20000"/>
              </a:spcAft>
              <a:buClr>
                <a:srgbClr val="0F7D58"/>
              </a:buClr>
              <a:buSzPct val="110000"/>
              <a:buFont typeface="Wingdings" pitchFamily="2" charset="2"/>
              <a:buNone/>
            </a:pPr>
            <a:r>
              <a:rPr lang="en-US" sz="1900" b="0">
                <a:solidFill>
                  <a:schemeClr val="tx1"/>
                </a:solidFill>
                <a:latin typeface="Arial" pitchFamily="34" charset="0"/>
                <a:cs typeface="Arial" pitchFamily="34" charset="0"/>
              </a:rPr>
              <a:t>1. Uptrend Interest Rate</a:t>
            </a:r>
          </a:p>
          <a:p>
            <a:pPr marL="1203325" lvl="2" indent="-241300" defTabSz="384175">
              <a:spcBef>
                <a:spcPct val="30000"/>
              </a:spcBef>
              <a:spcAft>
                <a:spcPct val="20000"/>
              </a:spcAft>
              <a:buClr>
                <a:srgbClr val="0F7D58"/>
              </a:buClr>
              <a:buSzPct val="110000"/>
              <a:buFont typeface="Wingdings" pitchFamily="2" charset="2"/>
              <a:buChar char="§"/>
            </a:pPr>
            <a:r>
              <a:rPr lang="en-US" sz="1500" b="0">
                <a:solidFill>
                  <a:schemeClr val="tx1"/>
                </a:solidFill>
                <a:latin typeface="Arial" pitchFamily="34" charset="0"/>
                <a:cs typeface="Arial" pitchFamily="34" charset="0"/>
              </a:rPr>
              <a:t>Bank would like to lengthen liability duration to gain from rate hike expectations as floating rate liabilities are being re-priced at higher rates.</a:t>
            </a:r>
          </a:p>
          <a:p>
            <a:pPr marL="1203325" lvl="2" indent="-241300" defTabSz="384175">
              <a:spcBef>
                <a:spcPct val="30000"/>
              </a:spcBef>
              <a:spcAft>
                <a:spcPct val="20000"/>
              </a:spcAft>
              <a:buClr>
                <a:srgbClr val="0F7D58"/>
              </a:buClr>
              <a:buSzPct val="110000"/>
              <a:buFont typeface="Wingdings" pitchFamily="2" charset="2"/>
              <a:buNone/>
            </a:pPr>
            <a:endParaRPr lang="en-US" sz="1500" b="0">
              <a:solidFill>
                <a:schemeClr val="tx1"/>
              </a:solidFill>
              <a:latin typeface="Arial" pitchFamily="34" charset="0"/>
              <a:cs typeface="Arial" pitchFamily="34" charset="0"/>
            </a:endParaRPr>
          </a:p>
          <a:p>
            <a:pPr marL="682625" lvl="1" indent="-382588" defTabSz="384175">
              <a:spcBef>
                <a:spcPct val="30000"/>
              </a:spcBef>
              <a:spcAft>
                <a:spcPct val="20000"/>
              </a:spcAft>
              <a:buClr>
                <a:srgbClr val="0F7D58"/>
              </a:buClr>
              <a:buSzPct val="110000"/>
            </a:pPr>
            <a:endParaRPr lang="en-US" sz="1900" b="0">
              <a:solidFill>
                <a:schemeClr val="tx1"/>
              </a:solidFill>
              <a:latin typeface="Arial" pitchFamily="34" charset="0"/>
              <a:cs typeface="Arial" pitchFamily="34" charset="0"/>
            </a:endParaRPr>
          </a:p>
          <a:p>
            <a:pPr marL="682625" lvl="1" indent="-382588" defTabSz="384175">
              <a:spcBef>
                <a:spcPct val="30000"/>
              </a:spcBef>
              <a:spcAft>
                <a:spcPct val="20000"/>
              </a:spcAft>
              <a:buClr>
                <a:srgbClr val="0F7D58"/>
              </a:buClr>
              <a:buSzPct val="110000"/>
              <a:buFont typeface="Wingdings" pitchFamily="2" charset="2"/>
              <a:buAutoNum type="arabicPeriod"/>
            </a:pPr>
            <a:endParaRPr lang="en-US" sz="2100" b="0">
              <a:solidFill>
                <a:schemeClr val="tx1"/>
              </a:solidFill>
              <a:latin typeface="Arial" pitchFamily="34" charset="0"/>
              <a:cs typeface="Arial" pitchFamily="34" charset="0"/>
            </a:endParaRPr>
          </a:p>
          <a:p>
            <a:pPr marL="682625" lvl="1" indent="-382588" defTabSz="384175">
              <a:spcBef>
                <a:spcPct val="30000"/>
              </a:spcBef>
              <a:spcAft>
                <a:spcPct val="20000"/>
              </a:spcAft>
              <a:buClr>
                <a:srgbClr val="0F7D58"/>
              </a:buClr>
              <a:buSzPct val="110000"/>
              <a:buFont typeface="Wingdings" pitchFamily="2" charset="2"/>
              <a:buAutoNum type="arabicPeriod"/>
            </a:pPr>
            <a:endParaRPr lang="en-US" sz="2100" b="0">
              <a:solidFill>
                <a:schemeClr val="tx1"/>
              </a:solidFill>
              <a:latin typeface="Arial" pitchFamily="34" charset="0"/>
              <a:cs typeface="Arial" pitchFamily="34" charset="0"/>
            </a:endParaRPr>
          </a:p>
          <a:p>
            <a:pPr marL="682625" lvl="1" indent="-382588" defTabSz="384175">
              <a:spcBef>
                <a:spcPct val="30000"/>
              </a:spcBef>
              <a:spcAft>
                <a:spcPct val="20000"/>
              </a:spcAft>
              <a:buClr>
                <a:srgbClr val="0F7D58"/>
              </a:buClr>
              <a:buSzPct val="110000"/>
              <a:buFont typeface="Wingdings" pitchFamily="2" charset="2"/>
              <a:buNone/>
            </a:pPr>
            <a:r>
              <a:rPr lang="en-US" sz="1900" b="0">
                <a:solidFill>
                  <a:schemeClr val="tx1"/>
                </a:solidFill>
                <a:latin typeface="Arial" pitchFamily="34" charset="0"/>
                <a:cs typeface="Arial" pitchFamily="34" charset="0"/>
              </a:rPr>
              <a:t>2. Falling Interest Rate</a:t>
            </a:r>
          </a:p>
          <a:p>
            <a:pPr marL="1203325" lvl="2" indent="-241300" defTabSz="384175">
              <a:spcBef>
                <a:spcPct val="30000"/>
              </a:spcBef>
              <a:spcAft>
                <a:spcPct val="20000"/>
              </a:spcAft>
              <a:buClr>
                <a:srgbClr val="0F7D58"/>
              </a:buClr>
              <a:buSzPct val="110000"/>
              <a:buFont typeface="Wingdings" pitchFamily="2" charset="2"/>
              <a:buChar char="§"/>
            </a:pPr>
            <a:r>
              <a:rPr lang="en-US" sz="1500" b="0">
                <a:solidFill>
                  <a:schemeClr val="tx1"/>
                </a:solidFill>
                <a:latin typeface="Arial" pitchFamily="34" charset="0"/>
                <a:cs typeface="Arial" pitchFamily="34" charset="0"/>
              </a:rPr>
              <a:t>Bank wants to lengthen asset duration to gain from rate cut expectations as floating rate assets are being re-priced at lower rates.</a:t>
            </a:r>
          </a:p>
        </p:txBody>
      </p:sp>
      <p:sp>
        <p:nvSpPr>
          <p:cNvPr id="89092" name="Rectangle 3"/>
          <p:cNvSpPr>
            <a:spLocks noChangeArrowheads="1"/>
          </p:cNvSpPr>
          <p:nvPr/>
        </p:nvSpPr>
        <p:spPr bwMode="auto">
          <a:xfrm>
            <a:off x="419100" y="1544638"/>
            <a:ext cx="9796463" cy="439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4640" tIns="52320" rIns="104640" bIns="52320"/>
          <a:lstStyle/>
          <a:p>
            <a:pPr marL="682625" lvl="1" indent="-382588" defTabSz="384175">
              <a:spcBef>
                <a:spcPct val="30000"/>
              </a:spcBef>
              <a:spcAft>
                <a:spcPct val="20000"/>
              </a:spcAft>
              <a:buClr>
                <a:srgbClr val="0F7D58"/>
              </a:buClr>
              <a:buSzPct val="110000"/>
              <a:buFont typeface="Wingdings" pitchFamily="2" charset="2"/>
              <a:buNone/>
            </a:pPr>
            <a:r>
              <a:rPr lang="en-US" sz="1900" b="0">
                <a:solidFill>
                  <a:schemeClr val="tx1"/>
                </a:solidFill>
                <a:latin typeface="Arial" pitchFamily="34" charset="0"/>
                <a:cs typeface="Arial" pitchFamily="34" charset="0"/>
              </a:rPr>
              <a:t>1. Uptrend Interest Rate</a:t>
            </a:r>
          </a:p>
          <a:p>
            <a:pPr marL="1203325" lvl="2" indent="-241300" defTabSz="384175">
              <a:spcBef>
                <a:spcPct val="30000"/>
              </a:spcBef>
              <a:spcAft>
                <a:spcPct val="20000"/>
              </a:spcAft>
              <a:buClr>
                <a:srgbClr val="0F7D58"/>
              </a:buClr>
              <a:buSzPct val="110000"/>
              <a:buFont typeface="Wingdings" pitchFamily="2" charset="2"/>
              <a:buChar char="§"/>
            </a:pPr>
            <a:r>
              <a:rPr lang="en-US" sz="1500" b="0">
                <a:solidFill>
                  <a:schemeClr val="tx1"/>
                </a:solidFill>
                <a:latin typeface="Arial" pitchFamily="34" charset="0"/>
                <a:cs typeface="Arial" pitchFamily="34" charset="0"/>
              </a:rPr>
              <a:t>Bank would like to lengthen liability duration to gain from rate hike expectations as floating rate liabilities are being re-priced at higher rates.</a:t>
            </a:r>
          </a:p>
          <a:p>
            <a:pPr marL="1203325" lvl="2" indent="-241300" defTabSz="384175">
              <a:spcBef>
                <a:spcPct val="30000"/>
              </a:spcBef>
              <a:spcAft>
                <a:spcPct val="20000"/>
              </a:spcAft>
              <a:buClr>
                <a:srgbClr val="0F7D58"/>
              </a:buClr>
              <a:buSzPct val="110000"/>
              <a:buFont typeface="Wingdings" pitchFamily="2" charset="2"/>
              <a:buNone/>
            </a:pPr>
            <a:endParaRPr lang="en-US" sz="1500" b="0">
              <a:solidFill>
                <a:schemeClr val="tx1"/>
              </a:solidFill>
              <a:latin typeface="Arial" pitchFamily="34" charset="0"/>
              <a:cs typeface="Arial" pitchFamily="34" charset="0"/>
            </a:endParaRPr>
          </a:p>
          <a:p>
            <a:pPr marL="682625" lvl="1" indent="-382588" defTabSz="384175">
              <a:spcBef>
                <a:spcPct val="30000"/>
              </a:spcBef>
              <a:spcAft>
                <a:spcPct val="20000"/>
              </a:spcAft>
              <a:buClr>
                <a:srgbClr val="0F7D58"/>
              </a:buClr>
              <a:buSzPct val="110000"/>
              <a:buFont typeface="Wingdings" pitchFamily="2" charset="2"/>
              <a:buAutoNum type="arabicPeriod"/>
            </a:pPr>
            <a:endParaRPr lang="en-US" sz="1900" b="0">
              <a:solidFill>
                <a:schemeClr val="tx1"/>
              </a:solidFill>
              <a:latin typeface="Arial" pitchFamily="34" charset="0"/>
              <a:cs typeface="Arial" pitchFamily="34" charset="0"/>
            </a:endParaRPr>
          </a:p>
          <a:p>
            <a:pPr marL="682625" lvl="1" indent="-382588" defTabSz="384175">
              <a:spcBef>
                <a:spcPct val="30000"/>
              </a:spcBef>
              <a:spcAft>
                <a:spcPct val="20000"/>
              </a:spcAft>
              <a:buClr>
                <a:srgbClr val="0F7D58"/>
              </a:buClr>
              <a:buSzPct val="110000"/>
              <a:buFont typeface="Wingdings" pitchFamily="2" charset="2"/>
              <a:buAutoNum type="arabicPeriod"/>
            </a:pPr>
            <a:endParaRPr lang="en-US" sz="2100" b="0">
              <a:solidFill>
                <a:schemeClr val="tx1"/>
              </a:solidFill>
              <a:latin typeface="Arial" pitchFamily="34" charset="0"/>
              <a:cs typeface="Arial" pitchFamily="34" charset="0"/>
            </a:endParaRPr>
          </a:p>
          <a:p>
            <a:pPr marL="682625" lvl="1" indent="-382588" defTabSz="384175">
              <a:spcBef>
                <a:spcPct val="30000"/>
              </a:spcBef>
              <a:spcAft>
                <a:spcPct val="20000"/>
              </a:spcAft>
              <a:buClr>
                <a:srgbClr val="0F7D58"/>
              </a:buClr>
              <a:buSzPct val="110000"/>
              <a:buFont typeface="Wingdings" pitchFamily="2" charset="2"/>
              <a:buAutoNum type="arabicPeriod"/>
            </a:pPr>
            <a:endParaRPr lang="en-US" sz="2100" b="0">
              <a:solidFill>
                <a:schemeClr val="tx1"/>
              </a:solidFill>
              <a:latin typeface="Arial" pitchFamily="34" charset="0"/>
              <a:cs typeface="Arial" pitchFamily="34" charset="0"/>
            </a:endParaRPr>
          </a:p>
          <a:p>
            <a:pPr marL="682625" lvl="1" indent="-382588" defTabSz="384175">
              <a:spcBef>
                <a:spcPct val="30000"/>
              </a:spcBef>
              <a:spcAft>
                <a:spcPct val="20000"/>
              </a:spcAft>
              <a:buClr>
                <a:srgbClr val="0F7D58"/>
              </a:buClr>
              <a:buSzPct val="110000"/>
              <a:buFont typeface="Wingdings" pitchFamily="2" charset="2"/>
              <a:buNone/>
            </a:pPr>
            <a:r>
              <a:rPr lang="en-US" sz="1900" b="0">
                <a:solidFill>
                  <a:schemeClr val="tx1"/>
                </a:solidFill>
                <a:latin typeface="Arial" pitchFamily="34" charset="0"/>
                <a:cs typeface="Arial" pitchFamily="34" charset="0"/>
              </a:rPr>
              <a:t>2. Falling Interest Rate</a:t>
            </a:r>
          </a:p>
          <a:p>
            <a:pPr marL="1203325" lvl="2" indent="-241300" defTabSz="384175">
              <a:spcBef>
                <a:spcPct val="30000"/>
              </a:spcBef>
              <a:spcAft>
                <a:spcPct val="20000"/>
              </a:spcAft>
              <a:buClr>
                <a:srgbClr val="0F7D58"/>
              </a:buClr>
              <a:buSzPct val="110000"/>
              <a:buFont typeface="Wingdings" pitchFamily="2" charset="2"/>
              <a:buChar char="§"/>
            </a:pPr>
            <a:r>
              <a:rPr lang="en-US" sz="1500" b="0">
                <a:solidFill>
                  <a:schemeClr val="tx1"/>
                </a:solidFill>
                <a:latin typeface="Arial" pitchFamily="34" charset="0"/>
                <a:cs typeface="Arial" pitchFamily="34" charset="0"/>
              </a:rPr>
              <a:t>Bank wants to lengthen asset duration to gain from rate cut expectations as floating rate assets are being re-priced at lower rates.</a:t>
            </a:r>
          </a:p>
        </p:txBody>
      </p:sp>
      <p:grpSp>
        <p:nvGrpSpPr>
          <p:cNvPr id="89093" name="Group 16"/>
          <p:cNvGrpSpPr>
            <a:grpSpLocks/>
          </p:cNvGrpSpPr>
          <p:nvPr/>
        </p:nvGrpSpPr>
        <p:grpSpPr bwMode="auto">
          <a:xfrm>
            <a:off x="1814513" y="2386013"/>
            <a:ext cx="5865812" cy="1938337"/>
            <a:chOff x="1112" y="1422"/>
            <a:chExt cx="3600" cy="1123"/>
          </a:xfrm>
        </p:grpSpPr>
        <p:sp>
          <p:nvSpPr>
            <p:cNvPr id="89105" name="Text Box 7"/>
            <p:cNvSpPr txBox="1">
              <a:spLocks noChangeArrowheads="1"/>
            </p:cNvSpPr>
            <p:nvPr/>
          </p:nvSpPr>
          <p:spPr bwMode="auto">
            <a:xfrm>
              <a:off x="1112" y="1556"/>
              <a:ext cx="1248" cy="194"/>
            </a:xfrm>
            <a:prstGeom prst="rect">
              <a:avLst/>
            </a:prstGeom>
            <a:solidFill>
              <a:schemeClr val="tx2"/>
            </a:solidFill>
            <a:ln w="9525" algn="ctr">
              <a:solidFill>
                <a:schemeClr val="tx1"/>
              </a:solidFill>
              <a:miter lim="800000"/>
              <a:headEnd/>
              <a:tailEnd/>
            </a:ln>
          </p:spPr>
          <p:txBody>
            <a:bodyPr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sz="1500" b="0">
                  <a:solidFill>
                    <a:schemeClr val="tx1"/>
                  </a:solidFill>
                  <a:latin typeface="Arial" pitchFamily="34" charset="0"/>
                  <a:cs typeface="Arial" pitchFamily="34" charset="0"/>
                </a:rPr>
                <a:t>Bank</a:t>
              </a:r>
            </a:p>
          </p:txBody>
        </p:sp>
        <p:sp>
          <p:nvSpPr>
            <p:cNvPr id="89106" name="Text Box 8"/>
            <p:cNvSpPr txBox="1">
              <a:spLocks noChangeArrowheads="1"/>
            </p:cNvSpPr>
            <p:nvPr/>
          </p:nvSpPr>
          <p:spPr bwMode="auto">
            <a:xfrm>
              <a:off x="1112" y="2046"/>
              <a:ext cx="1248" cy="499"/>
            </a:xfrm>
            <a:prstGeom prst="rect">
              <a:avLst/>
            </a:prstGeom>
            <a:solidFill>
              <a:schemeClr val="tx2"/>
            </a:solidFill>
            <a:ln w="9525">
              <a:solidFill>
                <a:schemeClr val="tx1"/>
              </a:solidFill>
              <a:miter lim="800000"/>
              <a:headEnd/>
              <a:tailEnd/>
            </a:ln>
          </p:spPr>
          <p:txBody>
            <a:bodyPr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sz="1500" b="0">
                  <a:solidFill>
                    <a:schemeClr val="tx1"/>
                  </a:solidFill>
                  <a:latin typeface="Arial" pitchFamily="34" charset="0"/>
                  <a:cs typeface="Arial" pitchFamily="34" charset="0"/>
                </a:rPr>
                <a:t>Floating rate Liabilities </a:t>
              </a:r>
            </a:p>
            <a:p>
              <a:pPr algn="ctr" eaLnBrk="1" hangingPunct="1">
                <a:spcBef>
                  <a:spcPct val="50000"/>
                </a:spcBef>
              </a:pPr>
              <a:r>
                <a:rPr lang="en-US" sz="1300" b="0">
                  <a:solidFill>
                    <a:schemeClr val="tx1"/>
                  </a:solidFill>
                  <a:latin typeface="Arial" pitchFamily="34" charset="0"/>
                  <a:cs typeface="Arial" pitchFamily="34" charset="0"/>
                </a:rPr>
                <a:t>(3m and 6m TDs) </a:t>
              </a:r>
            </a:p>
          </p:txBody>
        </p:sp>
        <p:sp>
          <p:nvSpPr>
            <p:cNvPr id="89107" name="Line 9"/>
            <p:cNvSpPr>
              <a:spLocks noChangeShapeType="1"/>
            </p:cNvSpPr>
            <p:nvPr/>
          </p:nvSpPr>
          <p:spPr bwMode="auto">
            <a:xfrm>
              <a:off x="2360" y="1590"/>
              <a:ext cx="1104"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th-TH"/>
            </a:p>
          </p:txBody>
        </p:sp>
        <p:sp>
          <p:nvSpPr>
            <p:cNvPr id="89108" name="Text Box 10"/>
            <p:cNvSpPr txBox="1">
              <a:spLocks noChangeArrowheads="1"/>
            </p:cNvSpPr>
            <p:nvPr/>
          </p:nvSpPr>
          <p:spPr bwMode="auto">
            <a:xfrm>
              <a:off x="2648" y="1422"/>
              <a:ext cx="719" cy="1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sz="1300" b="0">
                  <a:solidFill>
                    <a:schemeClr val="tx1"/>
                  </a:solidFill>
                  <a:latin typeface="Arial" pitchFamily="34" charset="0"/>
                  <a:cs typeface="Arial" pitchFamily="34" charset="0"/>
                </a:rPr>
                <a:t>Fixed Rate</a:t>
              </a:r>
              <a:endParaRPr lang="en-US" sz="1900" b="0">
                <a:solidFill>
                  <a:schemeClr val="tx1"/>
                </a:solidFill>
                <a:latin typeface="Arial" pitchFamily="34" charset="0"/>
                <a:cs typeface="Arial" pitchFamily="34" charset="0"/>
              </a:endParaRPr>
            </a:p>
          </p:txBody>
        </p:sp>
        <p:sp>
          <p:nvSpPr>
            <p:cNvPr id="89109" name="Line 11"/>
            <p:cNvSpPr>
              <a:spLocks noChangeShapeType="1"/>
            </p:cNvSpPr>
            <p:nvPr/>
          </p:nvSpPr>
          <p:spPr bwMode="auto">
            <a:xfrm flipH="1">
              <a:off x="2360" y="1692"/>
              <a:ext cx="1104"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th-TH"/>
            </a:p>
          </p:txBody>
        </p:sp>
        <p:sp>
          <p:nvSpPr>
            <p:cNvPr id="89110" name="Text Box 12"/>
            <p:cNvSpPr txBox="1">
              <a:spLocks noChangeArrowheads="1"/>
            </p:cNvSpPr>
            <p:nvPr/>
          </p:nvSpPr>
          <p:spPr bwMode="auto">
            <a:xfrm>
              <a:off x="2648" y="1674"/>
              <a:ext cx="720" cy="2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sz="1300" b="0">
                  <a:solidFill>
                    <a:schemeClr val="tx1"/>
                  </a:solidFill>
                  <a:latin typeface="Arial" pitchFamily="34" charset="0"/>
                  <a:cs typeface="Arial" pitchFamily="34" charset="0"/>
                </a:rPr>
                <a:t>Floating Rate</a:t>
              </a:r>
              <a:endParaRPr lang="en-US" sz="1900" b="0">
                <a:solidFill>
                  <a:schemeClr val="tx1"/>
                </a:solidFill>
                <a:latin typeface="Arial" pitchFamily="34" charset="0"/>
                <a:cs typeface="Arial" pitchFamily="34" charset="0"/>
              </a:endParaRPr>
            </a:p>
          </p:txBody>
        </p:sp>
        <p:sp>
          <p:nvSpPr>
            <p:cNvPr id="89111" name="Text Box 13"/>
            <p:cNvSpPr txBox="1">
              <a:spLocks noChangeArrowheads="1"/>
            </p:cNvSpPr>
            <p:nvPr/>
          </p:nvSpPr>
          <p:spPr bwMode="auto">
            <a:xfrm>
              <a:off x="3464" y="1566"/>
              <a:ext cx="1248" cy="194"/>
            </a:xfrm>
            <a:prstGeom prst="rect">
              <a:avLst/>
            </a:prstGeom>
            <a:solidFill>
              <a:schemeClr val="tx2"/>
            </a:solidFill>
            <a:ln w="9525">
              <a:solidFill>
                <a:schemeClr val="tx1"/>
              </a:solidFill>
              <a:miter lim="800000"/>
              <a:headEnd/>
              <a:tailEnd/>
            </a:ln>
          </p:spPr>
          <p:txBody>
            <a:bodyPr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sz="1500" b="0">
                  <a:solidFill>
                    <a:schemeClr val="tx1"/>
                  </a:solidFill>
                  <a:latin typeface="Arial" pitchFamily="34" charset="0"/>
                  <a:cs typeface="Arial" pitchFamily="34" charset="0"/>
                </a:rPr>
                <a:t>External counterparty</a:t>
              </a:r>
            </a:p>
          </p:txBody>
        </p:sp>
        <p:sp>
          <p:nvSpPr>
            <p:cNvPr id="89112" name="Line 14"/>
            <p:cNvSpPr>
              <a:spLocks noChangeShapeType="1"/>
            </p:cNvSpPr>
            <p:nvPr/>
          </p:nvSpPr>
          <p:spPr bwMode="auto">
            <a:xfrm>
              <a:off x="1736" y="1726"/>
              <a:ext cx="0" cy="32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th-TH"/>
            </a:p>
          </p:txBody>
        </p:sp>
        <p:sp>
          <p:nvSpPr>
            <p:cNvPr id="89113" name="Text Box 15"/>
            <p:cNvSpPr txBox="1">
              <a:spLocks noChangeArrowheads="1"/>
            </p:cNvSpPr>
            <p:nvPr/>
          </p:nvSpPr>
          <p:spPr bwMode="auto">
            <a:xfrm>
              <a:off x="1736" y="1796"/>
              <a:ext cx="720" cy="2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sz="1300" b="0">
                  <a:solidFill>
                    <a:schemeClr val="tx1"/>
                  </a:solidFill>
                  <a:latin typeface="Arial" pitchFamily="34" charset="0"/>
                  <a:cs typeface="Arial" pitchFamily="34" charset="0"/>
                </a:rPr>
                <a:t>Floating Rate</a:t>
              </a:r>
              <a:endParaRPr lang="en-US" sz="1900" b="0">
                <a:solidFill>
                  <a:schemeClr val="tx1"/>
                </a:solidFill>
                <a:latin typeface="Arial" pitchFamily="34" charset="0"/>
                <a:cs typeface="Arial" pitchFamily="34" charset="0"/>
              </a:endParaRPr>
            </a:p>
          </p:txBody>
        </p:sp>
      </p:grpSp>
      <p:grpSp>
        <p:nvGrpSpPr>
          <p:cNvPr id="89094" name="Group 25"/>
          <p:cNvGrpSpPr>
            <a:grpSpLocks/>
          </p:cNvGrpSpPr>
          <p:nvPr/>
        </p:nvGrpSpPr>
        <p:grpSpPr bwMode="auto">
          <a:xfrm>
            <a:off x="1812925" y="5337175"/>
            <a:ext cx="5865813" cy="2305050"/>
            <a:chOff x="1112" y="3150"/>
            <a:chExt cx="3600" cy="1334"/>
          </a:xfrm>
        </p:grpSpPr>
        <p:sp>
          <p:nvSpPr>
            <p:cNvPr id="89096" name="Text Box 18"/>
            <p:cNvSpPr txBox="1">
              <a:spLocks noChangeArrowheads="1"/>
            </p:cNvSpPr>
            <p:nvPr/>
          </p:nvSpPr>
          <p:spPr bwMode="auto">
            <a:xfrm>
              <a:off x="1112" y="3284"/>
              <a:ext cx="1248" cy="194"/>
            </a:xfrm>
            <a:prstGeom prst="rect">
              <a:avLst/>
            </a:prstGeom>
            <a:solidFill>
              <a:schemeClr val="tx2"/>
            </a:solidFill>
            <a:ln w="9525" algn="ctr">
              <a:solidFill>
                <a:schemeClr val="tx1"/>
              </a:solidFill>
              <a:miter lim="800000"/>
              <a:headEnd/>
              <a:tailEnd/>
            </a:ln>
          </p:spPr>
          <p:txBody>
            <a:bodyPr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sz="1500" b="0">
                  <a:solidFill>
                    <a:schemeClr val="tx1"/>
                  </a:solidFill>
                  <a:latin typeface="Arial" pitchFamily="34" charset="0"/>
                  <a:cs typeface="Arial" pitchFamily="34" charset="0"/>
                </a:rPr>
                <a:t>Bank</a:t>
              </a:r>
            </a:p>
          </p:txBody>
        </p:sp>
        <p:sp>
          <p:nvSpPr>
            <p:cNvPr id="89097" name="Text Box 19"/>
            <p:cNvSpPr txBox="1">
              <a:spLocks noChangeArrowheads="1"/>
            </p:cNvSpPr>
            <p:nvPr/>
          </p:nvSpPr>
          <p:spPr bwMode="auto">
            <a:xfrm>
              <a:off x="1112" y="3774"/>
              <a:ext cx="1298" cy="710"/>
            </a:xfrm>
            <a:prstGeom prst="rect">
              <a:avLst/>
            </a:prstGeom>
            <a:solidFill>
              <a:schemeClr val="tx2"/>
            </a:solidFill>
            <a:ln w="9525">
              <a:solidFill>
                <a:schemeClr val="tx1"/>
              </a:solidFill>
              <a:miter lim="800000"/>
              <a:headEnd/>
              <a:tailEnd/>
            </a:ln>
          </p:spPr>
          <p:txBody>
            <a:bodyPr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sz="1500" b="0">
                  <a:solidFill>
                    <a:schemeClr val="tx1"/>
                  </a:solidFill>
                  <a:latin typeface="Arial" pitchFamily="34" charset="0"/>
                  <a:cs typeface="Arial" pitchFamily="34" charset="0"/>
                </a:rPr>
                <a:t>Floating rate Assets </a:t>
              </a:r>
            </a:p>
            <a:p>
              <a:pPr algn="ctr" eaLnBrk="1" hangingPunct="1">
                <a:spcBef>
                  <a:spcPct val="50000"/>
                </a:spcBef>
              </a:pPr>
              <a:r>
                <a:rPr lang="en-US" sz="1300" b="0">
                  <a:solidFill>
                    <a:schemeClr val="tx1"/>
                  </a:solidFill>
                  <a:latin typeface="Arial" pitchFamily="34" charset="0"/>
                  <a:cs typeface="Arial" pitchFamily="34" charset="0"/>
                </a:rPr>
                <a:t>(Installment Loans, Mortgage Loans,  Personal Loans, BIBOR bond) </a:t>
              </a:r>
            </a:p>
          </p:txBody>
        </p:sp>
        <p:sp>
          <p:nvSpPr>
            <p:cNvPr id="89098" name="Line 20"/>
            <p:cNvSpPr>
              <a:spLocks noChangeShapeType="1"/>
            </p:cNvSpPr>
            <p:nvPr/>
          </p:nvSpPr>
          <p:spPr bwMode="auto">
            <a:xfrm>
              <a:off x="2360" y="3414"/>
              <a:ext cx="1104"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th-TH"/>
            </a:p>
          </p:txBody>
        </p:sp>
        <p:sp>
          <p:nvSpPr>
            <p:cNvPr id="89099" name="Text Box 21"/>
            <p:cNvSpPr txBox="1">
              <a:spLocks noChangeArrowheads="1"/>
            </p:cNvSpPr>
            <p:nvPr/>
          </p:nvSpPr>
          <p:spPr bwMode="auto">
            <a:xfrm>
              <a:off x="2648" y="3150"/>
              <a:ext cx="719" cy="1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sz="1300" b="0">
                  <a:solidFill>
                    <a:schemeClr val="tx1"/>
                  </a:solidFill>
                  <a:latin typeface="Arial" pitchFamily="34" charset="0"/>
                  <a:cs typeface="Arial" pitchFamily="34" charset="0"/>
                </a:rPr>
                <a:t>Fixed  Rate</a:t>
              </a:r>
              <a:endParaRPr lang="en-US" sz="1900" b="0">
                <a:solidFill>
                  <a:schemeClr val="tx1"/>
                </a:solidFill>
                <a:latin typeface="Arial" pitchFamily="34" charset="0"/>
                <a:cs typeface="Arial" pitchFamily="34" charset="0"/>
              </a:endParaRPr>
            </a:p>
          </p:txBody>
        </p:sp>
        <p:sp>
          <p:nvSpPr>
            <p:cNvPr id="89100" name="Line 22"/>
            <p:cNvSpPr>
              <a:spLocks noChangeShapeType="1"/>
            </p:cNvSpPr>
            <p:nvPr/>
          </p:nvSpPr>
          <p:spPr bwMode="auto">
            <a:xfrm flipH="1">
              <a:off x="2360" y="3312"/>
              <a:ext cx="1104"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th-TH"/>
            </a:p>
          </p:txBody>
        </p:sp>
        <p:sp>
          <p:nvSpPr>
            <p:cNvPr id="89101" name="Text Box 23"/>
            <p:cNvSpPr txBox="1">
              <a:spLocks noChangeArrowheads="1"/>
            </p:cNvSpPr>
            <p:nvPr/>
          </p:nvSpPr>
          <p:spPr bwMode="auto">
            <a:xfrm>
              <a:off x="2648" y="3402"/>
              <a:ext cx="720" cy="1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sz="1300" b="0">
                  <a:solidFill>
                    <a:schemeClr val="tx1"/>
                  </a:solidFill>
                  <a:latin typeface="Arial" pitchFamily="34" charset="0"/>
                  <a:cs typeface="Arial" pitchFamily="34" charset="0"/>
                </a:rPr>
                <a:t>Floating rate</a:t>
              </a:r>
            </a:p>
          </p:txBody>
        </p:sp>
        <p:sp>
          <p:nvSpPr>
            <p:cNvPr id="89102" name="Text Box 24"/>
            <p:cNvSpPr txBox="1">
              <a:spLocks noChangeArrowheads="1"/>
            </p:cNvSpPr>
            <p:nvPr/>
          </p:nvSpPr>
          <p:spPr bwMode="auto">
            <a:xfrm>
              <a:off x="3464" y="3294"/>
              <a:ext cx="1248" cy="194"/>
            </a:xfrm>
            <a:prstGeom prst="rect">
              <a:avLst/>
            </a:prstGeom>
            <a:solidFill>
              <a:schemeClr val="tx2"/>
            </a:solidFill>
            <a:ln w="9525">
              <a:solidFill>
                <a:schemeClr val="tx1"/>
              </a:solidFill>
              <a:miter lim="800000"/>
              <a:headEnd/>
              <a:tailEnd/>
            </a:ln>
          </p:spPr>
          <p:txBody>
            <a:bodyPr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spcBef>
                  <a:spcPct val="50000"/>
                </a:spcBef>
              </a:pPr>
              <a:r>
                <a:rPr lang="en-US" sz="1500" b="0">
                  <a:solidFill>
                    <a:schemeClr val="tx1"/>
                  </a:solidFill>
                  <a:latin typeface="Arial" pitchFamily="34" charset="0"/>
                  <a:cs typeface="Arial" pitchFamily="34" charset="0"/>
                </a:rPr>
                <a:t>External counterparty</a:t>
              </a:r>
            </a:p>
          </p:txBody>
        </p:sp>
        <p:sp>
          <p:nvSpPr>
            <p:cNvPr id="89103" name="Line 25"/>
            <p:cNvSpPr>
              <a:spLocks noChangeShapeType="1"/>
            </p:cNvSpPr>
            <p:nvPr/>
          </p:nvSpPr>
          <p:spPr bwMode="auto">
            <a:xfrm flipV="1">
              <a:off x="1736" y="3494"/>
              <a:ext cx="5" cy="274"/>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th-TH"/>
            </a:p>
          </p:txBody>
        </p:sp>
        <p:sp>
          <p:nvSpPr>
            <p:cNvPr id="89104" name="Text Box 26"/>
            <p:cNvSpPr txBox="1">
              <a:spLocks noChangeArrowheads="1"/>
            </p:cNvSpPr>
            <p:nvPr/>
          </p:nvSpPr>
          <p:spPr bwMode="auto">
            <a:xfrm>
              <a:off x="1736" y="3524"/>
              <a:ext cx="720" cy="2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spcBef>
                  <a:spcPct val="50000"/>
                </a:spcBef>
              </a:pPr>
              <a:r>
                <a:rPr lang="en-US" sz="1300" b="0">
                  <a:solidFill>
                    <a:schemeClr val="tx1"/>
                  </a:solidFill>
                  <a:latin typeface="Arial" pitchFamily="34" charset="0"/>
                  <a:cs typeface="Arial" pitchFamily="34" charset="0"/>
                </a:rPr>
                <a:t>Floating Rate</a:t>
              </a:r>
              <a:endParaRPr lang="en-US" sz="1900" b="0">
                <a:solidFill>
                  <a:schemeClr val="tx1"/>
                </a:solidFill>
                <a:latin typeface="Arial" pitchFamily="34" charset="0"/>
                <a:cs typeface="Arial" pitchFamily="34" charset="0"/>
              </a:endParaRPr>
            </a:p>
          </p:txBody>
        </p:sp>
      </p:grpSp>
      <p:sp>
        <p:nvSpPr>
          <p:cNvPr id="89095"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1563FD88-C09F-430C-998C-AA1498917A27}" type="slidenum">
              <a:rPr lang="en-GB" sz="1700" b="0">
                <a:solidFill>
                  <a:schemeClr val="bg1"/>
                </a:solidFill>
                <a:cs typeface="Arial" pitchFamily="34" charset="0"/>
              </a:rPr>
              <a:pPr algn="r" eaLnBrk="1" hangingPunct="1"/>
              <a:t>85</a:t>
            </a:fld>
            <a:endParaRPr lang="en-GB" sz="1700" b="0">
              <a:solidFill>
                <a:schemeClr val="bg1"/>
              </a:solidFill>
              <a:cs typeface="Arial" pitchFamily="34" charset="0"/>
            </a:endParaRPr>
          </a:p>
        </p:txBody>
      </p:sp>
    </p:spTree>
  </p:cSld>
  <p:clrMapOvr>
    <a:masterClrMapping/>
  </p:clrMapOvr>
  <p:transition advTm="60000"/>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idx="4294967295"/>
          </p:nvPr>
        </p:nvSpPr>
        <p:spPr>
          <a:xfrm>
            <a:off x="230188" y="227013"/>
            <a:ext cx="8424862" cy="690562"/>
          </a:xfrm>
        </p:spPr>
        <p:txBody>
          <a:bodyPr lIns="108579" tIns="53336" rIns="108579" bIns="53336" anchor="ctr"/>
          <a:lstStyle/>
          <a:p>
            <a:pPr eaLnBrk="1" hangingPunct="1"/>
            <a:r>
              <a:rPr lang="en-US" smtClean="0"/>
              <a:t>Relevant limits under zero tolerance circumstances </a:t>
            </a:r>
            <a:endParaRPr lang="en-US" sz="3600" smtClean="0">
              <a:latin typeface="Arial Narrow" pitchFamily="34" charset="0"/>
            </a:endParaRPr>
          </a:p>
        </p:txBody>
      </p:sp>
      <p:sp>
        <p:nvSpPr>
          <p:cNvPr id="90115" name="Rectangle 3"/>
          <p:cNvSpPr>
            <a:spLocks noGrp="1" noChangeArrowheads="1"/>
          </p:cNvSpPr>
          <p:nvPr>
            <p:ph idx="4294967295"/>
          </p:nvPr>
        </p:nvSpPr>
        <p:spPr>
          <a:xfrm>
            <a:off x="230188" y="1306513"/>
            <a:ext cx="10169525" cy="5921375"/>
          </a:xfrm>
        </p:spPr>
        <p:txBody>
          <a:bodyPr lIns="96204" tIns="48102" rIns="96204" bIns="48102"/>
          <a:lstStyle/>
          <a:p>
            <a:pPr marL="307975" lvl="1" indent="-342900" defTabSz="0" eaLnBrk="1" hangingPunct="1">
              <a:buSzPct val="100000"/>
              <a:tabLst>
                <a:tab pos="914400" algn="l"/>
                <a:tab pos="1828800" algn="l"/>
                <a:tab pos="2066925" algn="l"/>
              </a:tabLst>
            </a:pPr>
            <a:r>
              <a:rPr lang="en-US" sz="2300" smtClean="0"/>
              <a:t>Credit Limit / Country Limit</a:t>
            </a:r>
          </a:p>
          <a:p>
            <a:pPr marL="630238" lvl="2" indent="-342900" defTabSz="0" eaLnBrk="1" hangingPunct="1">
              <a:buFont typeface="Arial" pitchFamily="34" charset="0"/>
              <a:buChar char="•"/>
              <a:tabLst>
                <a:tab pos="914400" algn="l"/>
                <a:tab pos="1828800" algn="l"/>
                <a:tab pos="2066925" algn="l"/>
              </a:tabLst>
            </a:pPr>
            <a:r>
              <a:rPr lang="en-US" sz="2000" smtClean="0"/>
              <a:t>Kingdom of Thailand (KOT)</a:t>
            </a:r>
          </a:p>
          <a:p>
            <a:pPr marL="630238" lvl="2" indent="-342900" defTabSz="0" eaLnBrk="1" hangingPunct="1">
              <a:buFont typeface="Arial" pitchFamily="34" charset="0"/>
              <a:buChar char="•"/>
              <a:tabLst>
                <a:tab pos="914400" algn="l"/>
                <a:tab pos="1828800" algn="l"/>
                <a:tab pos="2066925" algn="l"/>
              </a:tabLst>
            </a:pPr>
            <a:r>
              <a:rPr lang="en-US" sz="2000" smtClean="0"/>
              <a:t>Corporate / Bank Limit and Intragroup Limit (SCB Solo and SCB Subsidairies)</a:t>
            </a:r>
          </a:p>
          <a:p>
            <a:pPr marL="307975" lvl="1" indent="-342900" defTabSz="0" eaLnBrk="1" hangingPunct="1">
              <a:buSzPct val="100000"/>
              <a:tabLst>
                <a:tab pos="914400" algn="l"/>
                <a:tab pos="1828800" algn="l"/>
                <a:tab pos="2066925" algn="l"/>
              </a:tabLst>
            </a:pPr>
            <a:r>
              <a:rPr lang="en-US" sz="1900" smtClean="0"/>
              <a:t>Risk Weighted Asset (RWA) Limit : to achieve RoRWA target</a:t>
            </a:r>
          </a:p>
          <a:p>
            <a:pPr marL="307975" lvl="1" indent="-342900" defTabSz="0" eaLnBrk="1" hangingPunct="1">
              <a:buSzPct val="100000"/>
              <a:tabLst>
                <a:tab pos="914400" algn="l"/>
                <a:tab pos="1828800" algn="l"/>
                <a:tab pos="2066925" algn="l"/>
              </a:tabLst>
            </a:pPr>
            <a:r>
              <a:rPr lang="en-US" sz="2300" smtClean="0"/>
              <a:t>Tenor Limit </a:t>
            </a:r>
          </a:p>
          <a:p>
            <a:pPr marL="307975" lvl="1" indent="-342900" defTabSz="0" eaLnBrk="1" hangingPunct="1">
              <a:buSzPct val="100000"/>
              <a:tabLst>
                <a:tab pos="914400" algn="l"/>
                <a:tab pos="1828800" algn="l"/>
                <a:tab pos="2066925" algn="l"/>
              </a:tabLst>
            </a:pPr>
            <a:r>
              <a:rPr lang="en-US" sz="2300" smtClean="0"/>
              <a:t>Holding Period Limit : not less than 3 month holding period for Available for Sale (AFS) portfolio</a:t>
            </a:r>
          </a:p>
          <a:p>
            <a:pPr marL="307975" lvl="1" indent="-342900" defTabSz="0" eaLnBrk="1" hangingPunct="1">
              <a:buSzPct val="100000"/>
              <a:tabLst>
                <a:tab pos="914400" algn="l"/>
                <a:tab pos="1828800" algn="l"/>
                <a:tab pos="2066925" algn="l"/>
              </a:tabLst>
            </a:pPr>
            <a:r>
              <a:rPr lang="en-US" sz="2300" smtClean="0"/>
              <a:t>Factor Sensitivity (FS) or PV01 Limit</a:t>
            </a:r>
          </a:p>
          <a:p>
            <a:pPr marL="630238" lvl="2" indent="-342900" defTabSz="0" eaLnBrk="1" hangingPunct="1">
              <a:buFont typeface="Arial" pitchFamily="34" charset="0"/>
              <a:buChar char="•"/>
              <a:tabLst>
                <a:tab pos="914400" algn="l"/>
                <a:tab pos="1828800" algn="l"/>
                <a:tab pos="2066925" algn="l"/>
              </a:tabLst>
            </a:pPr>
            <a:r>
              <a:rPr lang="en-US" sz="2000" smtClean="0"/>
              <a:t>Net FS</a:t>
            </a:r>
          </a:p>
          <a:p>
            <a:pPr marL="630238" lvl="2" indent="-342900" defTabSz="0" eaLnBrk="1" hangingPunct="1">
              <a:buFont typeface="Arial" pitchFamily="34" charset="0"/>
              <a:buChar char="•"/>
              <a:tabLst>
                <a:tab pos="914400" algn="l"/>
                <a:tab pos="1828800" algn="l"/>
                <a:tab pos="2066925" algn="l"/>
              </a:tabLst>
            </a:pPr>
            <a:r>
              <a:rPr lang="en-US" sz="2000" smtClean="0"/>
              <a:t>Gross FS</a:t>
            </a:r>
          </a:p>
          <a:p>
            <a:pPr marL="307975" lvl="1" indent="-342900" defTabSz="0" eaLnBrk="1" hangingPunct="1">
              <a:buSzPct val="100000"/>
              <a:tabLst>
                <a:tab pos="914400" algn="l"/>
                <a:tab pos="1828800" algn="l"/>
                <a:tab pos="2066925" algn="l"/>
              </a:tabLst>
            </a:pPr>
            <a:r>
              <a:rPr lang="en-US" sz="2300" smtClean="0"/>
              <a:t>Value at Risk (VaR)</a:t>
            </a:r>
          </a:p>
          <a:p>
            <a:pPr marL="307975" lvl="1" indent="-342900" defTabSz="0" eaLnBrk="1" hangingPunct="1">
              <a:buSzPct val="100000"/>
              <a:tabLst>
                <a:tab pos="914400" algn="l"/>
                <a:tab pos="1828800" algn="l"/>
                <a:tab pos="2066925" algn="l"/>
              </a:tabLst>
            </a:pPr>
            <a:r>
              <a:rPr lang="en-US" sz="2300" smtClean="0"/>
              <a:t>Management Action Trigger (MAT) : net of the rolling average PnL and MTM over the last 21 days. </a:t>
            </a:r>
          </a:p>
          <a:p>
            <a:pPr marL="630238" lvl="2" indent="-342900" defTabSz="0" eaLnBrk="1" hangingPunct="1">
              <a:buFont typeface="Arial" pitchFamily="34" charset="0"/>
              <a:buChar char="•"/>
              <a:tabLst>
                <a:tab pos="914400" algn="l"/>
                <a:tab pos="1828800" algn="l"/>
                <a:tab pos="2066925" algn="l"/>
              </a:tabLst>
            </a:pPr>
            <a:endParaRPr lang="en-US" sz="2000" smtClean="0"/>
          </a:p>
        </p:txBody>
      </p:sp>
      <p:sp>
        <p:nvSpPr>
          <p:cNvPr id="90116"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A608FC16-65D5-413F-AEE4-2C686E6BCBFD}" type="slidenum">
              <a:rPr lang="en-GB" sz="1700" b="0">
                <a:solidFill>
                  <a:schemeClr val="bg1"/>
                </a:solidFill>
                <a:cs typeface="Arial" pitchFamily="34" charset="0"/>
              </a:rPr>
              <a:pPr algn="r" eaLnBrk="1" hangingPunct="1"/>
              <a:t>86</a:t>
            </a:fld>
            <a:endParaRPr lang="en-GB" sz="1700" b="0">
              <a:solidFill>
                <a:schemeClr val="bg1"/>
              </a:solidFill>
              <a:cs typeface="Arial" pitchFamily="34" charset="0"/>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94"/>
          <p:cNvSpPr>
            <a:spLocks noGrp="1" noChangeArrowheads="1"/>
          </p:cNvSpPr>
          <p:nvPr>
            <p:ph type="title" idx="4294967295"/>
          </p:nvPr>
        </p:nvSpPr>
        <p:spPr/>
        <p:txBody>
          <a:bodyPr lIns="0" tIns="50386" rIns="100771" bIns="50386" anchor="ctr"/>
          <a:lstStyle/>
          <a:p>
            <a:r>
              <a:rPr lang="en-GB" smtClean="0"/>
              <a:t>Major qualification of good Fund Transfer Pricing (FTP) </a:t>
            </a:r>
            <a:endParaRPr lang="en-US" smtClean="0"/>
          </a:p>
        </p:txBody>
      </p:sp>
      <p:sp>
        <p:nvSpPr>
          <p:cNvPr id="91139" name="Rectangle 95"/>
          <p:cNvSpPr>
            <a:spLocks noChangeArrowheads="1"/>
          </p:cNvSpPr>
          <p:nvPr/>
        </p:nvSpPr>
        <p:spPr bwMode="auto">
          <a:xfrm>
            <a:off x="422275" y="1389063"/>
            <a:ext cx="9945688" cy="62087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4738" tIns="52368" rIns="104738" bIns="52368"/>
          <a:lstStyle/>
          <a:p>
            <a:pPr marL="328613" lvl="1" indent="-328613"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Transparent : visible to all parties</a:t>
            </a:r>
          </a:p>
          <a:p>
            <a:pPr marL="328613" lvl="1" indent="-328613"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Independent : verifiable by all parties and auditable</a:t>
            </a:r>
          </a:p>
          <a:p>
            <a:pPr marL="328613" lvl="1" indent="-328613"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Fair : reflective of marginal risk profile of the product being FTP’d to ALM</a:t>
            </a:r>
          </a:p>
          <a:p>
            <a:pPr marL="328613" lvl="1" indent="-328613"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Transactable : funds can be executed with reasonable depth of market liquidity</a:t>
            </a:r>
          </a:p>
          <a:p>
            <a:pPr marL="328613" lvl="1" indent="-328613"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Complete : encompasses all inflows/outflows from bank with minimal ‘special pricing’, in order to balance mismatch in balance sheet</a:t>
            </a:r>
          </a:p>
          <a:p>
            <a:pPr marL="374650" indent="-374650" defTabSz="0">
              <a:lnSpc>
                <a:spcPct val="90000"/>
              </a:lnSpc>
              <a:buClr>
                <a:srgbClr val="3DAE38"/>
              </a:buClr>
              <a:tabLst>
                <a:tab pos="658813" algn="l"/>
                <a:tab pos="2600325" algn="l"/>
                <a:tab pos="3224213" algn="l"/>
                <a:tab pos="3544888" algn="l"/>
              </a:tabLst>
            </a:pPr>
            <a:endParaRPr lang="en-GB" sz="2100" b="0">
              <a:solidFill>
                <a:srgbClr val="00468C"/>
              </a:solidFill>
              <a:latin typeface="Arial" pitchFamily="34" charset="0"/>
              <a:cs typeface="Arial" pitchFamily="34" charset="0"/>
            </a:endParaRPr>
          </a:p>
          <a:p>
            <a:pPr marL="374650" indent="-374650" defTabSz="0">
              <a:lnSpc>
                <a:spcPct val="90000"/>
              </a:lnSpc>
              <a:buClr>
                <a:srgbClr val="3DAE38"/>
              </a:buClr>
              <a:tabLst>
                <a:tab pos="658813" algn="l"/>
                <a:tab pos="2600325" algn="l"/>
                <a:tab pos="3224213" algn="l"/>
                <a:tab pos="3544888" algn="l"/>
              </a:tabLst>
            </a:pPr>
            <a:r>
              <a:rPr lang="en-GB" sz="2100">
                <a:solidFill>
                  <a:srgbClr val="00468C"/>
                </a:solidFill>
                <a:latin typeface="Arial" pitchFamily="34" charset="0"/>
                <a:cs typeface="Arial" pitchFamily="34" charset="0"/>
              </a:rPr>
              <a:t>Interest rate curves in Thailand : No one perfect curve !!</a:t>
            </a:r>
          </a:p>
          <a:p>
            <a:pPr marL="374650" indent="-374650"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BIBOR cash curve : Money market cash curve liquid up to 3m.  Longer tenors are difficult to develop as credit and tenor limit constraints from markets. BOT is convincing markets to apply this curve for benchmarking in many products.</a:t>
            </a:r>
          </a:p>
          <a:p>
            <a:pPr marL="374650" indent="-374650"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FX implied swap curve : Rather liquid and transactable upto 1y. Currently, rates are distorted by USD liquidity shortage in on-shore market. BOT is the main USD contributor in swap market.</a:t>
            </a:r>
          </a:p>
          <a:p>
            <a:pPr marL="374650" indent="-374650"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IRS curve : IRS/6mTHBFIX and IRS/3mBIBOR</a:t>
            </a:r>
          </a:p>
          <a:p>
            <a:pPr marL="374650" indent="-374650" defTabSz="0" eaLnBrk="0" hangingPunct="0">
              <a:lnSpc>
                <a:spcPct val="90000"/>
              </a:lnSpc>
              <a:spcBef>
                <a:spcPct val="40000"/>
              </a:spcBef>
              <a:spcAft>
                <a:spcPct val="20000"/>
              </a:spcAft>
              <a:buClr>
                <a:srgbClr val="00B050"/>
              </a:buClr>
              <a:buSzPct val="100000"/>
              <a:buFont typeface="Wingdings" pitchFamily="2" charset="2"/>
              <a:buChar char="§"/>
              <a:tabLst>
                <a:tab pos="658813" algn="l"/>
                <a:tab pos="2600325" algn="l"/>
                <a:tab pos="3224213" algn="l"/>
                <a:tab pos="3544888" algn="l"/>
              </a:tabLst>
            </a:pPr>
            <a:r>
              <a:rPr lang="en-GB" sz="1900" b="0">
                <a:solidFill>
                  <a:srgbClr val="005C87"/>
                </a:solidFill>
                <a:latin typeface="Arial" pitchFamily="34" charset="0"/>
                <a:cs typeface="Arial" pitchFamily="34" charset="0"/>
              </a:rPr>
              <a:t>Government bills/bonds curve : Risk-free curve</a:t>
            </a:r>
          </a:p>
          <a:p>
            <a:pPr marL="374650" indent="-374650" defTabSz="0">
              <a:lnSpc>
                <a:spcPct val="90000"/>
              </a:lnSpc>
              <a:buClr>
                <a:srgbClr val="3DAE38"/>
              </a:buClr>
              <a:tabLst>
                <a:tab pos="658813" algn="l"/>
                <a:tab pos="2600325" algn="l"/>
                <a:tab pos="3224213" algn="l"/>
                <a:tab pos="3544888" algn="l"/>
              </a:tabLst>
            </a:pPr>
            <a:r>
              <a:rPr lang="en-GB" sz="2100" b="0">
                <a:solidFill>
                  <a:srgbClr val="00468C"/>
                </a:solidFill>
                <a:latin typeface="Arial" pitchFamily="34" charset="0"/>
                <a:cs typeface="Arial" pitchFamily="34" charset="0"/>
              </a:rPr>
              <a:t>		</a:t>
            </a:r>
          </a:p>
        </p:txBody>
      </p:sp>
      <p:sp>
        <p:nvSpPr>
          <p:cNvPr id="91140"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294ECF66-7026-4F7E-889C-63D77B616A66}" type="slidenum">
              <a:rPr lang="en-GB" sz="1700" b="0">
                <a:solidFill>
                  <a:schemeClr val="bg1"/>
                </a:solidFill>
                <a:cs typeface="Arial" pitchFamily="34" charset="0"/>
              </a:rPr>
              <a:pPr algn="r" eaLnBrk="1" hangingPunct="1"/>
              <a:t>87</a:t>
            </a:fld>
            <a:endParaRPr lang="en-GB" sz="1700" b="0">
              <a:solidFill>
                <a:schemeClr val="bg1"/>
              </a:solidFill>
              <a:cs typeface="Arial" pitchFamily="34" charset="0"/>
            </a:endParaRPr>
          </a:p>
        </p:txBody>
      </p:sp>
    </p:spTree>
  </p:cSld>
  <p:clrMapOvr>
    <a:masterClrMapping/>
  </p:clrMapOvr>
  <p:transition advTm="60000"/>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9"/>
          <p:cNvSpPr>
            <a:spLocks noGrp="1" noChangeArrowheads="1"/>
          </p:cNvSpPr>
          <p:nvPr>
            <p:ph type="title" idx="4294967295"/>
          </p:nvPr>
        </p:nvSpPr>
        <p:spPr/>
        <p:txBody>
          <a:bodyPr lIns="0" tIns="50386" rIns="100771" bIns="50386" anchor="ctr"/>
          <a:lstStyle/>
          <a:p>
            <a:r>
              <a:rPr lang="en-US" smtClean="0"/>
              <a:t>ALM’s responsibilities (continued)</a:t>
            </a:r>
          </a:p>
        </p:txBody>
      </p:sp>
      <p:grpSp>
        <p:nvGrpSpPr>
          <p:cNvPr id="92163" name="Group 43"/>
          <p:cNvGrpSpPr>
            <a:grpSpLocks/>
          </p:cNvGrpSpPr>
          <p:nvPr/>
        </p:nvGrpSpPr>
        <p:grpSpPr bwMode="auto">
          <a:xfrm>
            <a:off x="4460875" y="3352800"/>
            <a:ext cx="2030413" cy="1498600"/>
            <a:chOff x="2639" y="2450"/>
            <a:chExt cx="1457" cy="956"/>
          </a:xfrm>
        </p:grpSpPr>
        <p:pic>
          <p:nvPicPr>
            <p:cNvPr id="92216" name="Picture 41" descr="24"/>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639" y="2920"/>
              <a:ext cx="1457" cy="4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217" name="Picture 42" descr="25"/>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639" y="2450"/>
              <a:ext cx="1457" cy="4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92164" name="Picture 40" descr="23"/>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846638" y="3621088"/>
            <a:ext cx="1268412" cy="915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2165" name="Oval 23"/>
          <p:cNvSpPr>
            <a:spLocks noChangeArrowheads="1"/>
          </p:cNvSpPr>
          <p:nvPr/>
        </p:nvSpPr>
        <p:spPr bwMode="auto">
          <a:xfrm>
            <a:off x="4878388" y="3716338"/>
            <a:ext cx="1244600" cy="725487"/>
          </a:xfrm>
          <a:prstGeom prst="ellipse">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round/>
                <a:headEnd/>
                <a:tailEnd/>
              </a14:hiddenLine>
            </a:ext>
          </a:extLst>
        </p:spPr>
        <p:txBody>
          <a:bodyPr lIns="91795" tIns="45898" rIns="91795" bIns="45898" anchor="ctr"/>
          <a:lstStyle/>
          <a:p>
            <a:pPr marL="300038" indent="-300038" algn="ctr" defTabSz="962025">
              <a:lnSpc>
                <a:spcPct val="90000"/>
              </a:lnSpc>
              <a:spcBef>
                <a:spcPct val="40000"/>
              </a:spcBef>
              <a:spcAft>
                <a:spcPct val="20000"/>
              </a:spcAft>
              <a:buClr>
                <a:srgbClr val="005C87"/>
              </a:buClr>
            </a:pPr>
            <a:r>
              <a:rPr lang="en-US" sz="1900">
                <a:solidFill>
                  <a:schemeClr val="bg1"/>
                </a:solidFill>
                <a:latin typeface="Arial" pitchFamily="34" charset="0"/>
                <a:cs typeface="Arial" pitchFamily="34" charset="0"/>
              </a:rPr>
              <a:t>ALM</a:t>
            </a:r>
            <a:endParaRPr lang="en-GB" sz="1900">
              <a:solidFill>
                <a:schemeClr val="bg1"/>
              </a:solidFill>
              <a:latin typeface="Arial" pitchFamily="34" charset="0"/>
              <a:cs typeface="Arial" pitchFamily="34" charset="0"/>
            </a:endParaRPr>
          </a:p>
        </p:txBody>
      </p:sp>
      <p:sp>
        <p:nvSpPr>
          <p:cNvPr id="92166" name="TextBox 24"/>
          <p:cNvSpPr txBox="1">
            <a:spLocks noChangeArrowheads="1"/>
          </p:cNvSpPr>
          <p:nvPr/>
        </p:nvSpPr>
        <p:spPr bwMode="auto">
          <a:xfrm>
            <a:off x="5216525" y="3382963"/>
            <a:ext cx="519113" cy="390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4323" tIns="42162" rIns="84323" bIns="4216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sz="1900">
                <a:solidFill>
                  <a:schemeClr val="bg1"/>
                </a:solidFill>
                <a:latin typeface="Arial" pitchFamily="34" charset="0"/>
                <a:cs typeface="Arial" pitchFamily="34" charset="0"/>
              </a:rPr>
              <a:t>GT</a:t>
            </a:r>
            <a:endParaRPr lang="en-GB" sz="1900">
              <a:solidFill>
                <a:schemeClr val="bg1"/>
              </a:solidFill>
              <a:latin typeface="Arial" pitchFamily="34" charset="0"/>
              <a:cs typeface="Arial" pitchFamily="34" charset="0"/>
            </a:endParaRPr>
          </a:p>
        </p:txBody>
      </p:sp>
      <p:sp>
        <p:nvSpPr>
          <p:cNvPr id="92167" name="TextBox 25"/>
          <p:cNvSpPr txBox="1">
            <a:spLocks noChangeArrowheads="1"/>
          </p:cNvSpPr>
          <p:nvPr/>
        </p:nvSpPr>
        <p:spPr bwMode="auto">
          <a:xfrm>
            <a:off x="5018088" y="4494213"/>
            <a:ext cx="915987" cy="390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4323" tIns="42162" rIns="84323" bIns="4216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sz="1900">
                <a:solidFill>
                  <a:schemeClr val="bg1"/>
                </a:solidFill>
                <a:latin typeface="Arial" pitchFamily="34" charset="0"/>
                <a:cs typeface="Arial" pitchFamily="34" charset="0"/>
              </a:rPr>
              <a:t>GMR</a:t>
            </a:r>
            <a:endParaRPr lang="en-GB" sz="1900">
              <a:solidFill>
                <a:schemeClr val="bg1"/>
              </a:solidFill>
              <a:latin typeface="Arial" pitchFamily="34" charset="0"/>
              <a:cs typeface="Arial" pitchFamily="34" charset="0"/>
            </a:endParaRPr>
          </a:p>
        </p:txBody>
      </p:sp>
      <p:pic>
        <p:nvPicPr>
          <p:cNvPr id="92168" name="Picture 24" descr="1"/>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2076450" y="1490663"/>
            <a:ext cx="1255713" cy="9985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169" name="Picture 25" descr="2"/>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3906838" y="1490663"/>
            <a:ext cx="1255712" cy="992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170" name="Picture 26" descr="3"/>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5673725" y="1490663"/>
            <a:ext cx="1255713" cy="992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171" name="Picture 27" descr="4"/>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7505700" y="1490663"/>
            <a:ext cx="1252538" cy="1063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172" name="Picture 28" descr="5"/>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7678738" y="2841625"/>
            <a:ext cx="1257300" cy="981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173" name="Picture 29" descr="6"/>
          <p:cNvPicPr>
            <a:picLocks noChangeAspect="1" noChangeArrowheads="1"/>
          </p:cNvPicPr>
          <p:nvPr/>
        </p:nvPicPr>
        <p:blipFill>
          <a:blip r:embed="rId11" cstate="print">
            <a:extLst>
              <a:ext uri="{28A0092B-C50C-407E-A947-70E740481C1C}">
                <a14:useLocalDpi xmlns:a14="http://schemas.microsoft.com/office/drawing/2010/main" xmlns="" val="0"/>
              </a:ext>
            </a:extLst>
          </a:blip>
          <a:srcRect/>
          <a:stretch>
            <a:fillRect/>
          </a:stretch>
        </p:blipFill>
        <p:spPr bwMode="auto">
          <a:xfrm>
            <a:off x="7678738" y="4325938"/>
            <a:ext cx="1257300" cy="990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174" name="Picture 30" descr="7"/>
          <p:cNvPicPr>
            <a:picLocks noChangeAspect="1" noChangeArrowheads="1"/>
          </p:cNvPicPr>
          <p:nvPr/>
        </p:nvPicPr>
        <p:blipFill>
          <a:blip r:embed="rId12" cstate="print">
            <a:extLst>
              <a:ext uri="{28A0092B-C50C-407E-A947-70E740481C1C}">
                <a14:useLocalDpi xmlns:a14="http://schemas.microsoft.com/office/drawing/2010/main" xmlns="" val="0"/>
              </a:ext>
            </a:extLst>
          </a:blip>
          <a:srcRect/>
          <a:stretch>
            <a:fillRect/>
          </a:stretch>
        </p:blipFill>
        <p:spPr bwMode="auto">
          <a:xfrm>
            <a:off x="5675313" y="5818188"/>
            <a:ext cx="1250950" cy="9985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175" name="Picture 31" descr="8"/>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3816350" y="5797550"/>
            <a:ext cx="1258888" cy="990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176" name="Picture 32" descr="10"/>
          <p:cNvPicPr>
            <a:picLocks noChangeAspect="1" noChangeArrowheads="1"/>
          </p:cNvPicPr>
          <p:nvPr/>
        </p:nvPicPr>
        <p:blipFill>
          <a:blip r:embed="rId14" cstate="print">
            <a:extLst>
              <a:ext uri="{28A0092B-C50C-407E-A947-70E740481C1C}">
                <a14:useLocalDpi xmlns:a14="http://schemas.microsoft.com/office/drawing/2010/main" xmlns="" val="0"/>
              </a:ext>
            </a:extLst>
          </a:blip>
          <a:srcRect/>
          <a:stretch>
            <a:fillRect/>
          </a:stretch>
        </p:blipFill>
        <p:spPr bwMode="auto">
          <a:xfrm>
            <a:off x="1878013" y="4303713"/>
            <a:ext cx="1255712" cy="981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177" name="Picture 33" descr="11"/>
          <p:cNvPicPr>
            <a:picLocks noChangeAspect="1" noChangeArrowheads="1"/>
          </p:cNvPicPr>
          <p:nvPr/>
        </p:nvPicPr>
        <p:blipFill>
          <a:blip r:embed="rId15" cstate="print">
            <a:extLst>
              <a:ext uri="{28A0092B-C50C-407E-A947-70E740481C1C}">
                <a14:useLocalDpi xmlns:a14="http://schemas.microsoft.com/office/drawing/2010/main" xmlns="" val="0"/>
              </a:ext>
            </a:extLst>
          </a:blip>
          <a:srcRect/>
          <a:stretch>
            <a:fillRect/>
          </a:stretch>
        </p:blipFill>
        <p:spPr bwMode="auto">
          <a:xfrm>
            <a:off x="1879600" y="2841625"/>
            <a:ext cx="1250950" cy="984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178" name="Picture 34" descr="27"/>
          <p:cNvPicPr>
            <a:picLocks noChangeAspect="1" noChangeArrowheads="1"/>
          </p:cNvPicPr>
          <p:nvPr/>
        </p:nvPicPr>
        <p:blipFill>
          <a:blip r:embed="rId16" cstate="print">
            <a:extLst>
              <a:ext uri="{28A0092B-C50C-407E-A947-70E740481C1C}">
                <a14:useLocalDpi xmlns:a14="http://schemas.microsoft.com/office/drawing/2010/main" xmlns="" val="0"/>
              </a:ext>
            </a:extLst>
          </a:blip>
          <a:srcRect/>
          <a:stretch>
            <a:fillRect/>
          </a:stretch>
        </p:blipFill>
        <p:spPr bwMode="auto">
          <a:xfrm>
            <a:off x="2076450" y="5797550"/>
            <a:ext cx="1255713" cy="1214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179" name="Picture 35" descr="26"/>
          <p:cNvPicPr>
            <a:picLocks noChangeAspect="1" noChangeArrowheads="1"/>
          </p:cNvPicPr>
          <p:nvPr/>
        </p:nvPicPr>
        <p:blipFill>
          <a:blip r:embed="rId17" cstate="print">
            <a:extLst>
              <a:ext uri="{28A0092B-C50C-407E-A947-70E740481C1C}">
                <a14:useLocalDpi xmlns:a14="http://schemas.microsoft.com/office/drawing/2010/main" xmlns="" val="0"/>
              </a:ext>
            </a:extLst>
          </a:blip>
          <a:srcRect/>
          <a:stretch>
            <a:fillRect/>
          </a:stretch>
        </p:blipFill>
        <p:spPr bwMode="auto">
          <a:xfrm>
            <a:off x="7505700" y="5797550"/>
            <a:ext cx="1268413" cy="1063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2180" name="Text Box 7"/>
          <p:cNvSpPr txBox="1">
            <a:spLocks noChangeArrowheads="1"/>
          </p:cNvSpPr>
          <p:nvPr/>
        </p:nvSpPr>
        <p:spPr bwMode="auto">
          <a:xfrm>
            <a:off x="2076450" y="2343150"/>
            <a:ext cx="1239838"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4323" tIns="42162" rIns="84323" bIns="4216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sz="1200">
                <a:solidFill>
                  <a:schemeClr val="tx1"/>
                </a:solidFill>
                <a:latin typeface="Arial" pitchFamily="34" charset="0"/>
                <a:cs typeface="Arial" pitchFamily="34" charset="0"/>
              </a:rPr>
              <a:t>Current Account</a:t>
            </a:r>
          </a:p>
        </p:txBody>
      </p:sp>
      <p:sp>
        <p:nvSpPr>
          <p:cNvPr id="92181" name="Text Box 7"/>
          <p:cNvSpPr txBox="1">
            <a:spLocks noChangeArrowheads="1"/>
          </p:cNvSpPr>
          <p:nvPr/>
        </p:nvSpPr>
        <p:spPr bwMode="auto">
          <a:xfrm>
            <a:off x="3787775" y="2343150"/>
            <a:ext cx="1471613" cy="269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4323" tIns="42162" rIns="84323" bIns="4216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sz="1200">
                <a:solidFill>
                  <a:schemeClr val="tx1"/>
                </a:solidFill>
                <a:latin typeface="Arial" pitchFamily="34" charset="0"/>
                <a:cs typeface="Arial" pitchFamily="34" charset="0"/>
              </a:rPr>
              <a:t>Cash Management</a:t>
            </a:r>
          </a:p>
        </p:txBody>
      </p:sp>
      <p:sp>
        <p:nvSpPr>
          <p:cNvPr id="92182" name="Text Box 7"/>
          <p:cNvSpPr txBox="1">
            <a:spLocks noChangeArrowheads="1"/>
          </p:cNvSpPr>
          <p:nvPr/>
        </p:nvSpPr>
        <p:spPr bwMode="auto">
          <a:xfrm>
            <a:off x="5835650" y="2343150"/>
            <a:ext cx="923925" cy="269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4323" tIns="42162" rIns="84323" bIns="4216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sz="1200">
                <a:solidFill>
                  <a:schemeClr val="tx1"/>
                </a:solidFill>
                <a:latin typeface="Arial" pitchFamily="34" charset="0"/>
                <a:cs typeface="Arial" pitchFamily="34" charset="0"/>
              </a:rPr>
              <a:t>Trade</a:t>
            </a:r>
          </a:p>
        </p:txBody>
      </p:sp>
      <p:sp>
        <p:nvSpPr>
          <p:cNvPr id="92183" name="Text Box 7"/>
          <p:cNvSpPr txBox="1">
            <a:spLocks noChangeArrowheads="1"/>
          </p:cNvSpPr>
          <p:nvPr/>
        </p:nvSpPr>
        <p:spPr bwMode="auto">
          <a:xfrm>
            <a:off x="7408863" y="2343150"/>
            <a:ext cx="1417637" cy="269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4323" tIns="42162" rIns="84323" bIns="4216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sz="1200">
                <a:solidFill>
                  <a:schemeClr val="tx1"/>
                </a:solidFill>
                <a:latin typeface="Arial" pitchFamily="34" charset="0"/>
                <a:cs typeface="Arial" pitchFamily="34" charset="0"/>
              </a:rPr>
              <a:t>Financial Markets</a:t>
            </a:r>
          </a:p>
        </p:txBody>
      </p:sp>
      <p:sp>
        <p:nvSpPr>
          <p:cNvPr id="92184" name="Text Box 7"/>
          <p:cNvSpPr txBox="1">
            <a:spLocks noChangeArrowheads="1"/>
          </p:cNvSpPr>
          <p:nvPr/>
        </p:nvSpPr>
        <p:spPr bwMode="auto">
          <a:xfrm>
            <a:off x="7350125" y="3705225"/>
            <a:ext cx="1879600" cy="273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4323" tIns="42162" rIns="84323" bIns="4216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sz="1200">
                <a:solidFill>
                  <a:schemeClr val="tx1"/>
                </a:solidFill>
                <a:latin typeface="Arial" pitchFamily="34" charset="0"/>
                <a:cs typeface="Arial" pitchFamily="34" charset="0"/>
              </a:rPr>
              <a:t>Corporate Financial</a:t>
            </a:r>
          </a:p>
        </p:txBody>
      </p:sp>
      <p:sp>
        <p:nvSpPr>
          <p:cNvPr id="92185" name="Text Box 7"/>
          <p:cNvSpPr txBox="1">
            <a:spLocks noChangeArrowheads="1"/>
          </p:cNvSpPr>
          <p:nvPr/>
        </p:nvSpPr>
        <p:spPr bwMode="auto">
          <a:xfrm>
            <a:off x="7597775" y="5173663"/>
            <a:ext cx="1417638" cy="2714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4323" tIns="42162" rIns="84323" bIns="4216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sz="1200">
                <a:solidFill>
                  <a:schemeClr val="tx1"/>
                </a:solidFill>
                <a:latin typeface="Arial" pitchFamily="34" charset="0"/>
                <a:cs typeface="Arial" pitchFamily="34" charset="0"/>
              </a:rPr>
              <a:t>Custody</a:t>
            </a:r>
          </a:p>
        </p:txBody>
      </p:sp>
      <p:sp>
        <p:nvSpPr>
          <p:cNvPr id="92186" name="Text Box 7"/>
          <p:cNvSpPr txBox="1">
            <a:spLocks noChangeArrowheads="1"/>
          </p:cNvSpPr>
          <p:nvPr/>
        </p:nvSpPr>
        <p:spPr bwMode="auto">
          <a:xfrm>
            <a:off x="7356475" y="6675438"/>
            <a:ext cx="1579563" cy="455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4323" tIns="42162" rIns="84323" bIns="4216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sz="1200">
                <a:solidFill>
                  <a:schemeClr val="tx1"/>
                </a:solidFill>
                <a:latin typeface="Arial" pitchFamily="34" charset="0"/>
                <a:cs typeface="Arial" pitchFamily="34" charset="0"/>
              </a:rPr>
              <a:t>Standard Chartered Bank’s Capital</a:t>
            </a:r>
          </a:p>
        </p:txBody>
      </p:sp>
      <p:sp>
        <p:nvSpPr>
          <p:cNvPr id="92187" name="Text Box 7"/>
          <p:cNvSpPr txBox="1">
            <a:spLocks noChangeArrowheads="1"/>
          </p:cNvSpPr>
          <p:nvPr/>
        </p:nvSpPr>
        <p:spPr bwMode="auto">
          <a:xfrm>
            <a:off x="5470525" y="6675438"/>
            <a:ext cx="1579563" cy="455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4323" tIns="42162" rIns="84323" bIns="4216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sz="1200">
                <a:solidFill>
                  <a:schemeClr val="tx1"/>
                </a:solidFill>
                <a:latin typeface="Arial" pitchFamily="34" charset="0"/>
                <a:cs typeface="Arial" pitchFamily="34" charset="0"/>
              </a:rPr>
              <a:t>Structured &amp; Time Deposits</a:t>
            </a:r>
          </a:p>
        </p:txBody>
      </p:sp>
      <p:sp>
        <p:nvSpPr>
          <p:cNvPr id="92188" name="Text Box 7"/>
          <p:cNvSpPr txBox="1">
            <a:spLocks noChangeArrowheads="1"/>
          </p:cNvSpPr>
          <p:nvPr/>
        </p:nvSpPr>
        <p:spPr bwMode="auto">
          <a:xfrm>
            <a:off x="3670300" y="6675438"/>
            <a:ext cx="1579563" cy="269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4323" tIns="42162" rIns="84323" bIns="4216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sz="1200">
                <a:solidFill>
                  <a:schemeClr val="tx1"/>
                </a:solidFill>
                <a:latin typeface="Arial" pitchFamily="34" charset="0"/>
                <a:cs typeface="Arial" pitchFamily="34" charset="0"/>
              </a:rPr>
              <a:t>Savings Accounts</a:t>
            </a:r>
          </a:p>
        </p:txBody>
      </p:sp>
      <p:sp>
        <p:nvSpPr>
          <p:cNvPr id="92189" name="Text Box 7"/>
          <p:cNvSpPr txBox="1">
            <a:spLocks noChangeArrowheads="1"/>
          </p:cNvSpPr>
          <p:nvPr/>
        </p:nvSpPr>
        <p:spPr bwMode="auto">
          <a:xfrm>
            <a:off x="1922463" y="6675438"/>
            <a:ext cx="1579562" cy="438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4323" tIns="42162" rIns="84323" bIns="4216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sz="1200">
                <a:solidFill>
                  <a:schemeClr val="tx1"/>
                </a:solidFill>
                <a:latin typeface="Arial" pitchFamily="34" charset="0"/>
                <a:cs typeface="Arial" pitchFamily="34" charset="0"/>
              </a:rPr>
              <a:t>Loans</a:t>
            </a:r>
          </a:p>
          <a:p>
            <a:pPr algn="ctr" eaLnBrk="1" hangingPunct="1"/>
            <a:r>
              <a:rPr lang="en-US" sz="1100" b="0">
                <a:solidFill>
                  <a:schemeClr val="tx1"/>
                </a:solidFill>
                <a:latin typeface="Arial" pitchFamily="34" charset="0"/>
                <a:cs typeface="Arial" pitchFamily="34" charset="0"/>
              </a:rPr>
              <a:t>(Personal &amp; Corporate)</a:t>
            </a:r>
            <a:endParaRPr lang="en-US" sz="1200">
              <a:solidFill>
                <a:schemeClr val="tx1"/>
              </a:solidFill>
              <a:latin typeface="Arial" pitchFamily="34" charset="0"/>
              <a:cs typeface="Arial" pitchFamily="34" charset="0"/>
            </a:endParaRPr>
          </a:p>
        </p:txBody>
      </p:sp>
      <p:sp>
        <p:nvSpPr>
          <p:cNvPr id="92190" name="Text Box 7"/>
          <p:cNvSpPr txBox="1">
            <a:spLocks noChangeArrowheads="1"/>
          </p:cNvSpPr>
          <p:nvPr/>
        </p:nvSpPr>
        <p:spPr bwMode="auto">
          <a:xfrm>
            <a:off x="1878013" y="5170488"/>
            <a:ext cx="1239837" cy="273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4323" tIns="42162" rIns="84323" bIns="4216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sz="1200">
                <a:solidFill>
                  <a:schemeClr val="tx1"/>
                </a:solidFill>
                <a:latin typeface="Arial" pitchFamily="34" charset="0"/>
                <a:cs typeface="Arial" pitchFamily="34" charset="0"/>
              </a:rPr>
              <a:t>Credit Cards</a:t>
            </a:r>
          </a:p>
        </p:txBody>
      </p:sp>
      <p:sp>
        <p:nvSpPr>
          <p:cNvPr id="92191" name="Text Box 7"/>
          <p:cNvSpPr txBox="1">
            <a:spLocks noChangeArrowheads="1"/>
          </p:cNvSpPr>
          <p:nvPr/>
        </p:nvSpPr>
        <p:spPr bwMode="auto">
          <a:xfrm>
            <a:off x="1879600" y="3705225"/>
            <a:ext cx="1239838" cy="271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4323" tIns="42162" rIns="84323" bIns="4216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ctr" eaLnBrk="1" hangingPunct="1"/>
            <a:r>
              <a:rPr lang="en-US" sz="1200">
                <a:solidFill>
                  <a:schemeClr val="tx1"/>
                </a:solidFill>
                <a:latin typeface="Arial" pitchFamily="34" charset="0"/>
                <a:cs typeface="Arial" pitchFamily="34" charset="0"/>
              </a:rPr>
              <a:t>Mortgages</a:t>
            </a:r>
          </a:p>
        </p:txBody>
      </p:sp>
      <p:grpSp>
        <p:nvGrpSpPr>
          <p:cNvPr id="3" name="Group 77"/>
          <p:cNvGrpSpPr>
            <a:grpSpLocks/>
          </p:cNvGrpSpPr>
          <p:nvPr/>
        </p:nvGrpSpPr>
        <p:grpSpPr bwMode="auto">
          <a:xfrm>
            <a:off x="2884488" y="2487613"/>
            <a:ext cx="5087937" cy="3373437"/>
            <a:chOff x="2047842" y="2163946"/>
            <a:chExt cx="4956146" cy="3100113"/>
          </a:xfrm>
        </p:grpSpPr>
        <p:sp>
          <p:nvSpPr>
            <p:cNvPr id="92203" name="Right Arrow 36"/>
            <p:cNvSpPr>
              <a:spLocks noChangeArrowheads="1"/>
            </p:cNvSpPr>
            <p:nvPr/>
          </p:nvSpPr>
          <p:spPr bwMode="auto">
            <a:xfrm rot="2358788">
              <a:off x="2330415" y="2721110"/>
              <a:ext cx="1958964" cy="104766"/>
            </a:xfrm>
            <a:prstGeom prst="rightArrow">
              <a:avLst>
                <a:gd name="adj1" fmla="val 50000"/>
                <a:gd name="adj2" fmla="val 50036"/>
              </a:avLst>
            </a:prstGeom>
            <a:solidFill>
              <a:srgbClr val="B3D9EC"/>
            </a:solidFill>
            <a:ln>
              <a:noFill/>
            </a:ln>
            <a:extLst>
              <a:ext uri="{91240B29-F687-4F45-9708-019B960494DF}">
                <a14:hiddenLine xmlns:a14="http://schemas.microsoft.com/office/drawing/2010/main" xmlns="" w="25400" algn="ctr">
                  <a:solidFill>
                    <a:srgbClr val="000000"/>
                  </a:solidFill>
                  <a:miter lim="800000"/>
                  <a:headEnd/>
                  <a:tailEnd/>
                </a14:hiddenLine>
              </a:ext>
            </a:extLst>
          </p:spPr>
          <p:txBody>
            <a:bodyPr lIns="96204" tIns="48102" rIns="96204" bIns="48102" anchor="ctr"/>
            <a:lstStyle/>
            <a:p>
              <a:pPr algn="ctr" defTabSz="962025"/>
              <a:endParaRPr lang="en-SG" sz="1900" b="0">
                <a:solidFill>
                  <a:srgbClr val="FFFFFF"/>
                </a:solidFill>
                <a:latin typeface="Arial" pitchFamily="34" charset="0"/>
                <a:cs typeface="Arial" pitchFamily="34" charset="0"/>
              </a:endParaRPr>
            </a:p>
          </p:txBody>
        </p:sp>
        <p:sp>
          <p:nvSpPr>
            <p:cNvPr id="92204" name="Right Arrow 37"/>
            <p:cNvSpPr>
              <a:spLocks noChangeArrowheads="1"/>
            </p:cNvSpPr>
            <p:nvPr/>
          </p:nvSpPr>
          <p:spPr bwMode="auto">
            <a:xfrm rot="3921012">
              <a:off x="3498064" y="2731423"/>
              <a:ext cx="1160359" cy="92074"/>
            </a:xfrm>
            <a:prstGeom prst="rightArrow">
              <a:avLst>
                <a:gd name="adj1" fmla="val 50000"/>
                <a:gd name="adj2" fmla="val 50001"/>
              </a:avLst>
            </a:prstGeom>
            <a:solidFill>
              <a:srgbClr val="B3D9EC"/>
            </a:solidFill>
            <a:ln>
              <a:noFill/>
            </a:ln>
            <a:extLst>
              <a:ext uri="{91240B29-F687-4F45-9708-019B960494DF}">
                <a14:hiddenLine xmlns:a14="http://schemas.microsoft.com/office/drawing/2010/main" xmlns="" w="25400" algn="ctr">
                  <a:solidFill>
                    <a:srgbClr val="000000"/>
                  </a:solidFill>
                  <a:miter lim="800000"/>
                  <a:headEnd/>
                  <a:tailEnd/>
                </a14:hiddenLine>
              </a:ext>
            </a:extLst>
          </p:spPr>
          <p:txBody>
            <a:bodyPr lIns="96204" tIns="48102" rIns="96204" bIns="48102" anchor="ctr"/>
            <a:lstStyle/>
            <a:p>
              <a:pPr algn="ctr" defTabSz="962025"/>
              <a:endParaRPr lang="en-SG" sz="1900" b="0">
                <a:solidFill>
                  <a:srgbClr val="FFFFFF"/>
                </a:solidFill>
                <a:latin typeface="Arial" pitchFamily="34" charset="0"/>
                <a:cs typeface="Arial" pitchFamily="34" charset="0"/>
              </a:endParaRPr>
            </a:p>
          </p:txBody>
        </p:sp>
        <p:sp>
          <p:nvSpPr>
            <p:cNvPr id="92205" name="Right Arrow 38"/>
            <p:cNvSpPr>
              <a:spLocks noChangeArrowheads="1"/>
            </p:cNvSpPr>
            <p:nvPr/>
          </p:nvSpPr>
          <p:spPr bwMode="auto">
            <a:xfrm rot="8754352">
              <a:off x="4960888" y="2770317"/>
              <a:ext cx="2043100" cy="111115"/>
            </a:xfrm>
            <a:prstGeom prst="rightArrow">
              <a:avLst>
                <a:gd name="adj1" fmla="val 50000"/>
                <a:gd name="adj2" fmla="val 49969"/>
              </a:avLst>
            </a:prstGeom>
            <a:solidFill>
              <a:srgbClr val="B3D9EC"/>
            </a:solidFill>
            <a:ln>
              <a:noFill/>
            </a:ln>
            <a:extLst>
              <a:ext uri="{91240B29-F687-4F45-9708-019B960494DF}">
                <a14:hiddenLine xmlns:a14="http://schemas.microsoft.com/office/drawing/2010/main" xmlns="" w="25400" algn="ctr">
                  <a:solidFill>
                    <a:srgbClr val="000000"/>
                  </a:solidFill>
                  <a:miter lim="800000"/>
                  <a:headEnd/>
                  <a:tailEnd/>
                </a14:hiddenLine>
              </a:ext>
            </a:extLst>
          </p:spPr>
          <p:txBody>
            <a:bodyPr lIns="96204" tIns="48102" rIns="96204" bIns="48102" anchor="ctr"/>
            <a:lstStyle/>
            <a:p>
              <a:pPr algn="ctr" defTabSz="962025"/>
              <a:endParaRPr lang="en-SG" sz="1900" b="0">
                <a:solidFill>
                  <a:srgbClr val="FFFFFF"/>
                </a:solidFill>
                <a:latin typeface="Arial" pitchFamily="34" charset="0"/>
                <a:cs typeface="Arial" pitchFamily="34" charset="0"/>
              </a:endParaRPr>
            </a:p>
          </p:txBody>
        </p:sp>
        <p:sp>
          <p:nvSpPr>
            <p:cNvPr id="92206" name="Right Arrow 39"/>
            <p:cNvSpPr>
              <a:spLocks noChangeArrowheads="1"/>
            </p:cNvSpPr>
            <p:nvPr/>
          </p:nvSpPr>
          <p:spPr bwMode="auto">
            <a:xfrm rot="1145168" flipH="1">
              <a:off x="5114874" y="3959250"/>
              <a:ext cx="1635115" cy="112702"/>
            </a:xfrm>
            <a:prstGeom prst="rightArrow">
              <a:avLst>
                <a:gd name="adj1" fmla="val 50000"/>
                <a:gd name="adj2" fmla="val 49973"/>
              </a:avLst>
            </a:prstGeom>
            <a:solidFill>
              <a:srgbClr val="B3D9EC"/>
            </a:solidFill>
            <a:ln>
              <a:noFill/>
            </a:ln>
            <a:extLst>
              <a:ext uri="{91240B29-F687-4F45-9708-019B960494DF}">
                <a14:hiddenLine xmlns:a14="http://schemas.microsoft.com/office/drawing/2010/main" xmlns="" w="25400" algn="ctr">
                  <a:solidFill>
                    <a:srgbClr val="000000"/>
                  </a:solidFill>
                  <a:miter lim="800000"/>
                  <a:headEnd/>
                  <a:tailEnd/>
                </a14:hiddenLine>
              </a:ext>
            </a:extLst>
          </p:spPr>
          <p:txBody>
            <a:bodyPr lIns="96204" tIns="48102" rIns="96204" bIns="48102" anchor="ctr"/>
            <a:lstStyle/>
            <a:p>
              <a:pPr algn="ctr" defTabSz="962025"/>
              <a:endParaRPr lang="en-SG" sz="1900" b="0">
                <a:solidFill>
                  <a:srgbClr val="FFFFFF"/>
                </a:solidFill>
                <a:latin typeface="Arial" pitchFamily="34" charset="0"/>
                <a:cs typeface="Arial" pitchFamily="34" charset="0"/>
              </a:endParaRPr>
            </a:p>
          </p:txBody>
        </p:sp>
        <p:sp>
          <p:nvSpPr>
            <p:cNvPr id="92207" name="Right Arrow 40"/>
            <p:cNvSpPr>
              <a:spLocks noChangeArrowheads="1"/>
            </p:cNvSpPr>
            <p:nvPr/>
          </p:nvSpPr>
          <p:spPr bwMode="auto">
            <a:xfrm rot="2320516" flipH="1">
              <a:off x="4825951" y="4479904"/>
              <a:ext cx="1930389" cy="109527"/>
            </a:xfrm>
            <a:prstGeom prst="rightArrow">
              <a:avLst>
                <a:gd name="adj1" fmla="val 50000"/>
                <a:gd name="adj2" fmla="val 50018"/>
              </a:avLst>
            </a:prstGeom>
            <a:solidFill>
              <a:srgbClr val="B3D9EC"/>
            </a:solidFill>
            <a:ln>
              <a:noFill/>
            </a:ln>
            <a:extLst>
              <a:ext uri="{91240B29-F687-4F45-9708-019B960494DF}">
                <a14:hiddenLine xmlns:a14="http://schemas.microsoft.com/office/drawing/2010/main" xmlns="" w="25400" algn="ctr">
                  <a:solidFill>
                    <a:srgbClr val="000000"/>
                  </a:solidFill>
                  <a:miter lim="800000"/>
                  <a:headEnd/>
                  <a:tailEnd/>
                </a14:hiddenLine>
              </a:ext>
            </a:extLst>
          </p:spPr>
          <p:txBody>
            <a:bodyPr lIns="96204" tIns="48102" rIns="96204" bIns="48102" anchor="ctr"/>
            <a:lstStyle/>
            <a:p>
              <a:pPr algn="ctr" defTabSz="962025"/>
              <a:endParaRPr lang="en-SG" sz="1900" b="0">
                <a:solidFill>
                  <a:srgbClr val="FFFFFF"/>
                </a:solidFill>
                <a:latin typeface="Arial" pitchFamily="34" charset="0"/>
                <a:cs typeface="Arial" pitchFamily="34" charset="0"/>
              </a:endParaRPr>
            </a:p>
          </p:txBody>
        </p:sp>
        <p:sp>
          <p:nvSpPr>
            <p:cNvPr id="92208" name="Right Arrow 41"/>
            <p:cNvSpPr>
              <a:spLocks noChangeArrowheads="1"/>
            </p:cNvSpPr>
            <p:nvPr/>
          </p:nvSpPr>
          <p:spPr bwMode="auto">
            <a:xfrm rot="4741620" flipH="1">
              <a:off x="4346582" y="4530694"/>
              <a:ext cx="1279412" cy="117474"/>
            </a:xfrm>
            <a:prstGeom prst="rightArrow">
              <a:avLst>
                <a:gd name="adj1" fmla="val 50000"/>
                <a:gd name="adj2" fmla="val 50018"/>
              </a:avLst>
            </a:prstGeom>
            <a:solidFill>
              <a:srgbClr val="B3D9EC"/>
            </a:solidFill>
            <a:ln>
              <a:noFill/>
            </a:ln>
            <a:extLst>
              <a:ext uri="{91240B29-F687-4F45-9708-019B960494DF}">
                <a14:hiddenLine xmlns:a14="http://schemas.microsoft.com/office/drawing/2010/main" xmlns="" w="25400" algn="ctr">
                  <a:solidFill>
                    <a:srgbClr val="000000"/>
                  </a:solidFill>
                  <a:miter lim="800000"/>
                  <a:headEnd/>
                  <a:tailEnd/>
                </a14:hiddenLine>
              </a:ext>
            </a:extLst>
          </p:spPr>
          <p:txBody>
            <a:bodyPr lIns="96204" tIns="48102" rIns="96204" bIns="48102" anchor="ctr"/>
            <a:lstStyle/>
            <a:p>
              <a:pPr algn="ctr" defTabSz="962025"/>
              <a:endParaRPr lang="en-SG" sz="1900" b="0">
                <a:solidFill>
                  <a:srgbClr val="FFFFFF"/>
                </a:solidFill>
                <a:latin typeface="Arial" pitchFamily="34" charset="0"/>
                <a:cs typeface="Arial" pitchFamily="34" charset="0"/>
              </a:endParaRPr>
            </a:p>
          </p:txBody>
        </p:sp>
        <p:sp>
          <p:nvSpPr>
            <p:cNvPr id="92209" name="Right Arrow 42"/>
            <p:cNvSpPr>
              <a:spLocks noChangeArrowheads="1"/>
            </p:cNvSpPr>
            <p:nvPr/>
          </p:nvSpPr>
          <p:spPr bwMode="auto">
            <a:xfrm rot="7349306" flipH="1">
              <a:off x="3175812" y="4514027"/>
              <a:ext cx="1401639" cy="98424"/>
            </a:xfrm>
            <a:prstGeom prst="rightArrow">
              <a:avLst>
                <a:gd name="adj1" fmla="val 50000"/>
                <a:gd name="adj2" fmla="val 49975"/>
              </a:avLst>
            </a:prstGeom>
            <a:solidFill>
              <a:srgbClr val="B3D9EC"/>
            </a:solidFill>
            <a:ln>
              <a:noFill/>
            </a:ln>
            <a:extLst>
              <a:ext uri="{91240B29-F687-4F45-9708-019B960494DF}">
                <a14:hiddenLine xmlns:a14="http://schemas.microsoft.com/office/drawing/2010/main" xmlns="" w="25400" algn="ctr">
                  <a:solidFill>
                    <a:srgbClr val="000000"/>
                  </a:solidFill>
                  <a:miter lim="800000"/>
                  <a:headEnd/>
                  <a:tailEnd/>
                </a14:hiddenLine>
              </a:ext>
            </a:extLst>
          </p:spPr>
          <p:txBody>
            <a:bodyPr lIns="96204" tIns="48102" rIns="96204" bIns="48102" anchor="ctr"/>
            <a:lstStyle/>
            <a:p>
              <a:pPr algn="ctr" defTabSz="962025"/>
              <a:endParaRPr lang="en-SG" sz="1900" b="0">
                <a:solidFill>
                  <a:srgbClr val="FFFFFF"/>
                </a:solidFill>
                <a:latin typeface="Arial" pitchFamily="34" charset="0"/>
                <a:cs typeface="Arial" pitchFamily="34" charset="0"/>
              </a:endParaRPr>
            </a:p>
          </p:txBody>
        </p:sp>
        <p:sp>
          <p:nvSpPr>
            <p:cNvPr id="92210" name="Right Arrow 43"/>
            <p:cNvSpPr>
              <a:spLocks noChangeArrowheads="1"/>
            </p:cNvSpPr>
            <p:nvPr/>
          </p:nvSpPr>
          <p:spPr bwMode="auto">
            <a:xfrm rot="19545104" flipH="1">
              <a:off x="2047842" y="4444982"/>
              <a:ext cx="2187562" cy="111115"/>
            </a:xfrm>
            <a:prstGeom prst="rightArrow">
              <a:avLst>
                <a:gd name="adj1" fmla="val 50000"/>
                <a:gd name="adj2" fmla="val 50039"/>
              </a:avLst>
            </a:prstGeom>
            <a:solidFill>
              <a:srgbClr val="B2DB8D"/>
            </a:solidFill>
            <a:ln>
              <a:noFill/>
            </a:ln>
            <a:extLst>
              <a:ext uri="{91240B29-F687-4F45-9708-019B960494DF}">
                <a14:hiddenLine xmlns:a14="http://schemas.microsoft.com/office/drawing/2010/main" xmlns="" w="25400" algn="ctr">
                  <a:solidFill>
                    <a:srgbClr val="000000"/>
                  </a:solidFill>
                  <a:miter lim="800000"/>
                  <a:headEnd/>
                  <a:tailEnd/>
                </a14:hiddenLine>
              </a:ext>
            </a:extLst>
          </p:spPr>
          <p:txBody>
            <a:bodyPr lIns="96204" tIns="48102" rIns="96204" bIns="48102" anchor="ctr"/>
            <a:lstStyle/>
            <a:p>
              <a:pPr algn="ctr" defTabSz="962025"/>
              <a:endParaRPr lang="en-SG" sz="1900" b="0">
                <a:solidFill>
                  <a:srgbClr val="FFFFFF"/>
                </a:solidFill>
                <a:latin typeface="Arial" pitchFamily="34" charset="0"/>
                <a:cs typeface="Arial" pitchFamily="34" charset="0"/>
              </a:endParaRPr>
            </a:p>
          </p:txBody>
        </p:sp>
        <p:sp>
          <p:nvSpPr>
            <p:cNvPr id="92211" name="Right Arrow 44"/>
            <p:cNvSpPr>
              <a:spLocks noChangeArrowheads="1"/>
            </p:cNvSpPr>
            <p:nvPr/>
          </p:nvSpPr>
          <p:spPr bwMode="auto">
            <a:xfrm rot="20926818" flipH="1">
              <a:off x="2301841" y="3835436"/>
              <a:ext cx="1657340" cy="112702"/>
            </a:xfrm>
            <a:prstGeom prst="rightArrow">
              <a:avLst>
                <a:gd name="adj1" fmla="val 50000"/>
                <a:gd name="adj2" fmla="val 49971"/>
              </a:avLst>
            </a:prstGeom>
            <a:solidFill>
              <a:srgbClr val="B2DB8D"/>
            </a:solidFill>
            <a:ln>
              <a:noFill/>
            </a:ln>
            <a:extLst>
              <a:ext uri="{91240B29-F687-4F45-9708-019B960494DF}">
                <a14:hiddenLine xmlns:a14="http://schemas.microsoft.com/office/drawing/2010/main" xmlns="" w="25400" algn="ctr">
                  <a:solidFill>
                    <a:srgbClr val="000000"/>
                  </a:solidFill>
                  <a:miter lim="800000"/>
                  <a:headEnd/>
                  <a:tailEnd/>
                </a14:hiddenLine>
              </a:ext>
            </a:extLst>
          </p:spPr>
          <p:txBody>
            <a:bodyPr lIns="96204" tIns="48102" rIns="96204" bIns="48102" anchor="ctr"/>
            <a:lstStyle/>
            <a:p>
              <a:pPr algn="ctr" defTabSz="962025"/>
              <a:endParaRPr lang="en-SG" sz="1900" b="0">
                <a:solidFill>
                  <a:srgbClr val="FFFFFF"/>
                </a:solidFill>
                <a:latin typeface="Arial" pitchFamily="34" charset="0"/>
                <a:cs typeface="Arial" pitchFamily="34" charset="0"/>
              </a:endParaRPr>
            </a:p>
          </p:txBody>
        </p:sp>
        <p:sp>
          <p:nvSpPr>
            <p:cNvPr id="92212" name="Right Arrow 45"/>
            <p:cNvSpPr>
              <a:spLocks noChangeArrowheads="1"/>
            </p:cNvSpPr>
            <p:nvPr/>
          </p:nvSpPr>
          <p:spPr bwMode="auto">
            <a:xfrm rot="1075482" flipH="1">
              <a:off x="2305015" y="3259224"/>
              <a:ext cx="1657340" cy="111115"/>
            </a:xfrm>
            <a:prstGeom prst="rightArrow">
              <a:avLst>
                <a:gd name="adj1" fmla="val 50000"/>
                <a:gd name="adj2" fmla="val 49995"/>
              </a:avLst>
            </a:prstGeom>
            <a:solidFill>
              <a:srgbClr val="B2DB8D"/>
            </a:solidFill>
            <a:ln>
              <a:noFill/>
            </a:ln>
            <a:extLst>
              <a:ext uri="{91240B29-F687-4F45-9708-019B960494DF}">
                <a14:hiddenLine xmlns:a14="http://schemas.microsoft.com/office/drawing/2010/main" xmlns="" w="25400" algn="ctr">
                  <a:solidFill>
                    <a:srgbClr val="000000"/>
                  </a:solidFill>
                  <a:miter lim="800000"/>
                  <a:headEnd/>
                  <a:tailEnd/>
                </a14:hiddenLine>
              </a:ext>
            </a:extLst>
          </p:spPr>
          <p:txBody>
            <a:bodyPr lIns="96204" tIns="48102" rIns="96204" bIns="48102" anchor="ctr"/>
            <a:lstStyle/>
            <a:p>
              <a:pPr algn="ctr" defTabSz="962025"/>
              <a:endParaRPr lang="en-SG" sz="1900" b="0">
                <a:solidFill>
                  <a:srgbClr val="FFFFFF"/>
                </a:solidFill>
                <a:latin typeface="Arial" pitchFamily="34" charset="0"/>
                <a:cs typeface="Arial" pitchFamily="34" charset="0"/>
              </a:endParaRPr>
            </a:p>
          </p:txBody>
        </p:sp>
        <p:sp>
          <p:nvSpPr>
            <p:cNvPr id="92213" name="Right Arrow 46"/>
            <p:cNvSpPr>
              <a:spLocks noChangeArrowheads="1"/>
            </p:cNvSpPr>
            <p:nvPr/>
          </p:nvSpPr>
          <p:spPr bwMode="auto">
            <a:xfrm rot="6953907" flipH="1">
              <a:off x="4471192" y="2667929"/>
              <a:ext cx="1109565" cy="101599"/>
            </a:xfrm>
            <a:prstGeom prst="rightArrow">
              <a:avLst>
                <a:gd name="adj1" fmla="val 50000"/>
                <a:gd name="adj2" fmla="val 50004"/>
              </a:avLst>
            </a:prstGeom>
            <a:solidFill>
              <a:srgbClr val="B2DB8D"/>
            </a:solidFill>
            <a:ln>
              <a:noFill/>
            </a:ln>
            <a:extLst>
              <a:ext uri="{91240B29-F687-4F45-9708-019B960494DF}">
                <a14:hiddenLine xmlns:a14="http://schemas.microsoft.com/office/drawing/2010/main" xmlns="" w="25400" algn="ctr">
                  <a:solidFill>
                    <a:srgbClr val="000000"/>
                  </a:solidFill>
                  <a:miter lim="800000"/>
                  <a:headEnd/>
                  <a:tailEnd/>
                </a14:hiddenLine>
              </a:ext>
            </a:extLst>
          </p:spPr>
          <p:txBody>
            <a:bodyPr lIns="96204" tIns="48102" rIns="96204" bIns="48102" anchor="ctr"/>
            <a:lstStyle/>
            <a:p>
              <a:pPr algn="ctr" defTabSz="962025"/>
              <a:endParaRPr lang="en-SG" sz="1900" b="0">
                <a:solidFill>
                  <a:srgbClr val="FFFFFF"/>
                </a:solidFill>
                <a:latin typeface="Arial" pitchFamily="34" charset="0"/>
                <a:cs typeface="Arial" pitchFamily="34" charset="0"/>
              </a:endParaRPr>
            </a:p>
          </p:txBody>
        </p:sp>
        <p:sp>
          <p:nvSpPr>
            <p:cNvPr id="92214" name="Right Arrow 47"/>
            <p:cNvSpPr>
              <a:spLocks noChangeArrowheads="1"/>
            </p:cNvSpPr>
            <p:nvPr/>
          </p:nvSpPr>
          <p:spPr bwMode="auto">
            <a:xfrm rot="8560460" flipH="1">
              <a:off x="4832301" y="2698887"/>
              <a:ext cx="1835139" cy="112702"/>
            </a:xfrm>
            <a:prstGeom prst="rightArrow">
              <a:avLst>
                <a:gd name="adj1" fmla="val 50000"/>
                <a:gd name="adj2" fmla="val 49980"/>
              </a:avLst>
            </a:prstGeom>
            <a:solidFill>
              <a:srgbClr val="B2DB8D"/>
            </a:solidFill>
            <a:ln>
              <a:noFill/>
            </a:ln>
            <a:extLst>
              <a:ext uri="{91240B29-F687-4F45-9708-019B960494DF}">
                <a14:hiddenLine xmlns:a14="http://schemas.microsoft.com/office/drawing/2010/main" xmlns="" w="25400" algn="ctr">
                  <a:solidFill>
                    <a:srgbClr val="000000"/>
                  </a:solidFill>
                  <a:miter lim="800000"/>
                  <a:headEnd/>
                  <a:tailEnd/>
                </a14:hiddenLine>
              </a:ext>
            </a:extLst>
          </p:spPr>
          <p:txBody>
            <a:bodyPr lIns="96204" tIns="48102" rIns="96204" bIns="48102" anchor="ctr"/>
            <a:lstStyle/>
            <a:p>
              <a:pPr algn="ctr" defTabSz="962025"/>
              <a:endParaRPr lang="en-SG" sz="1900" b="0">
                <a:solidFill>
                  <a:srgbClr val="FFFFFF"/>
                </a:solidFill>
                <a:latin typeface="Arial" pitchFamily="34" charset="0"/>
                <a:cs typeface="Arial" pitchFamily="34" charset="0"/>
              </a:endParaRPr>
            </a:p>
          </p:txBody>
        </p:sp>
        <p:sp>
          <p:nvSpPr>
            <p:cNvPr id="92215" name="Right Arrow 48"/>
            <p:cNvSpPr>
              <a:spLocks noChangeArrowheads="1"/>
            </p:cNvSpPr>
            <p:nvPr/>
          </p:nvSpPr>
          <p:spPr bwMode="auto">
            <a:xfrm rot="10105624" flipH="1">
              <a:off x="5154562" y="3322718"/>
              <a:ext cx="1527166" cy="107940"/>
            </a:xfrm>
            <a:prstGeom prst="rightArrow">
              <a:avLst>
                <a:gd name="adj1" fmla="val 50000"/>
                <a:gd name="adj2" fmla="val 49978"/>
              </a:avLst>
            </a:prstGeom>
            <a:solidFill>
              <a:srgbClr val="B2DB8D"/>
            </a:solidFill>
            <a:ln>
              <a:noFill/>
            </a:ln>
            <a:extLst>
              <a:ext uri="{91240B29-F687-4F45-9708-019B960494DF}">
                <a14:hiddenLine xmlns:a14="http://schemas.microsoft.com/office/drawing/2010/main" xmlns="" w="25400" algn="ctr">
                  <a:solidFill>
                    <a:srgbClr val="000000"/>
                  </a:solidFill>
                  <a:miter lim="800000"/>
                  <a:headEnd/>
                  <a:tailEnd/>
                </a14:hiddenLine>
              </a:ext>
            </a:extLst>
          </p:spPr>
          <p:txBody>
            <a:bodyPr lIns="96204" tIns="48102" rIns="96204" bIns="48102" anchor="ctr"/>
            <a:lstStyle/>
            <a:p>
              <a:pPr algn="ctr" defTabSz="962025"/>
              <a:endParaRPr lang="en-SG" sz="1900" b="0">
                <a:solidFill>
                  <a:srgbClr val="FFFFFF"/>
                </a:solidFill>
                <a:latin typeface="Arial" pitchFamily="34" charset="0"/>
                <a:cs typeface="Arial" pitchFamily="34" charset="0"/>
              </a:endParaRPr>
            </a:p>
          </p:txBody>
        </p:sp>
      </p:grpSp>
      <p:grpSp>
        <p:nvGrpSpPr>
          <p:cNvPr id="4" name="Group 64"/>
          <p:cNvGrpSpPr>
            <a:grpSpLocks/>
          </p:cNvGrpSpPr>
          <p:nvPr/>
        </p:nvGrpSpPr>
        <p:grpSpPr bwMode="auto">
          <a:xfrm>
            <a:off x="4857750" y="4187825"/>
            <a:ext cx="1979613" cy="1428750"/>
            <a:chOff x="4053441" y="3714113"/>
            <a:chExt cx="1927625" cy="1313142"/>
          </a:xfrm>
        </p:grpSpPr>
        <p:pic>
          <p:nvPicPr>
            <p:cNvPr id="92201" name="Picture 46" descr="19A"/>
            <p:cNvPicPr>
              <a:picLocks noChangeAspect="1" noChangeArrowheads="1"/>
            </p:cNvPicPr>
            <p:nvPr/>
          </p:nvPicPr>
          <p:blipFill>
            <a:blip r:embed="rId18" cstate="print">
              <a:extLst>
                <a:ext uri="{28A0092B-C50C-407E-A947-70E740481C1C}">
                  <a14:useLocalDpi xmlns:a14="http://schemas.microsoft.com/office/drawing/2010/main" xmlns="" val="0"/>
                </a:ext>
              </a:extLst>
            </a:blip>
            <a:srcRect/>
            <a:stretch>
              <a:fillRect/>
            </a:stretch>
          </p:blipFill>
          <p:spPr bwMode="auto">
            <a:xfrm rot="-6606390">
              <a:off x="4360683" y="3406871"/>
              <a:ext cx="1313142" cy="1927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202" name="Picture 79" descr="30"/>
            <p:cNvPicPr>
              <a:picLocks noChangeAspect="1" noChangeArrowheads="1"/>
            </p:cNvPicPr>
            <p:nvPr/>
          </p:nvPicPr>
          <p:blipFill>
            <a:blip r:embed="rId19" cstate="print">
              <a:extLst>
                <a:ext uri="{28A0092B-C50C-407E-A947-70E740481C1C}">
                  <a14:useLocalDpi xmlns:a14="http://schemas.microsoft.com/office/drawing/2010/main" xmlns="" val="0"/>
                </a:ext>
              </a:extLst>
            </a:blip>
            <a:srcRect/>
            <a:stretch>
              <a:fillRect/>
            </a:stretch>
          </p:blipFill>
          <p:spPr bwMode="auto">
            <a:xfrm>
              <a:off x="4229914" y="4452755"/>
              <a:ext cx="1205444" cy="429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 name="Group 62"/>
          <p:cNvGrpSpPr>
            <a:grpSpLocks/>
          </p:cNvGrpSpPr>
          <p:nvPr/>
        </p:nvGrpSpPr>
        <p:grpSpPr bwMode="auto">
          <a:xfrm>
            <a:off x="3314700" y="3284538"/>
            <a:ext cx="1655763" cy="2224087"/>
            <a:chOff x="2465716" y="2896279"/>
            <a:chExt cx="1614876" cy="2044585"/>
          </a:xfrm>
        </p:grpSpPr>
        <p:pic>
          <p:nvPicPr>
            <p:cNvPr id="92199" name="Picture 44" descr="19A"/>
            <p:cNvPicPr>
              <a:picLocks noChangeAspect="1" noChangeArrowheads="1"/>
            </p:cNvPicPr>
            <p:nvPr/>
          </p:nvPicPr>
          <p:blipFill>
            <a:blip r:embed="rId18" cstate="print">
              <a:extLst>
                <a:ext uri="{28A0092B-C50C-407E-A947-70E740481C1C}">
                  <a14:useLocalDpi xmlns:a14="http://schemas.microsoft.com/office/drawing/2010/main" xmlns="" val="0"/>
                </a:ext>
              </a:extLst>
            </a:blip>
            <a:srcRect/>
            <a:stretch>
              <a:fillRect/>
            </a:stretch>
          </p:blipFill>
          <p:spPr bwMode="auto">
            <a:xfrm>
              <a:off x="2842568" y="2896279"/>
              <a:ext cx="1238024" cy="20445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200" name="Picture 78" descr="29"/>
            <p:cNvPicPr>
              <a:picLocks noChangeAspect="1" noChangeArrowheads="1"/>
            </p:cNvPicPr>
            <p:nvPr/>
          </p:nvPicPr>
          <p:blipFill>
            <a:blip r:embed="rId20" cstate="print">
              <a:extLst>
                <a:ext uri="{28A0092B-C50C-407E-A947-70E740481C1C}">
                  <a14:useLocalDpi xmlns:a14="http://schemas.microsoft.com/office/drawing/2010/main" xmlns="" val="0"/>
                </a:ext>
              </a:extLst>
            </a:blip>
            <a:srcRect/>
            <a:stretch>
              <a:fillRect/>
            </a:stretch>
          </p:blipFill>
          <p:spPr bwMode="auto">
            <a:xfrm>
              <a:off x="2465716" y="3271567"/>
              <a:ext cx="1206840" cy="4285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6" name="Group 63"/>
          <p:cNvGrpSpPr>
            <a:grpSpLocks/>
          </p:cNvGrpSpPr>
          <p:nvPr/>
        </p:nvGrpSpPr>
        <p:grpSpPr bwMode="auto">
          <a:xfrm>
            <a:off x="4945063" y="2514600"/>
            <a:ext cx="1978025" cy="1428750"/>
            <a:chOff x="4054799" y="2189313"/>
            <a:chExt cx="1927625" cy="1313142"/>
          </a:xfrm>
        </p:grpSpPr>
        <p:pic>
          <p:nvPicPr>
            <p:cNvPr id="92197" name="Picture 45" descr="19A"/>
            <p:cNvPicPr>
              <a:picLocks noChangeAspect="1" noChangeArrowheads="1"/>
            </p:cNvPicPr>
            <p:nvPr/>
          </p:nvPicPr>
          <p:blipFill>
            <a:blip r:embed="rId18" cstate="print">
              <a:extLst>
                <a:ext uri="{28A0092B-C50C-407E-A947-70E740481C1C}">
                  <a14:useLocalDpi xmlns:a14="http://schemas.microsoft.com/office/drawing/2010/main" xmlns="" val="0"/>
                </a:ext>
              </a:extLst>
            </a:blip>
            <a:srcRect/>
            <a:stretch>
              <a:fillRect/>
            </a:stretch>
          </p:blipFill>
          <p:spPr bwMode="auto">
            <a:xfrm rot="6945764">
              <a:off x="4362041" y="1882071"/>
              <a:ext cx="1313142" cy="1927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198" name="Picture 77" descr="28"/>
            <p:cNvPicPr>
              <a:picLocks noChangeAspect="1" noChangeArrowheads="1"/>
            </p:cNvPicPr>
            <p:nvPr/>
          </p:nvPicPr>
          <p:blipFill>
            <a:blip r:embed="rId21" cstate="print">
              <a:extLst>
                <a:ext uri="{28A0092B-C50C-407E-A947-70E740481C1C}">
                  <a14:useLocalDpi xmlns:a14="http://schemas.microsoft.com/office/drawing/2010/main" xmlns="" val="0"/>
                </a:ext>
              </a:extLst>
            </a:blip>
            <a:srcRect/>
            <a:stretch>
              <a:fillRect/>
            </a:stretch>
          </p:blipFill>
          <p:spPr bwMode="auto">
            <a:xfrm>
              <a:off x="4181046" y="2426887"/>
              <a:ext cx="1205444" cy="429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92196"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5B96BD6A-BA76-4DDC-A129-9280EADD6ECD}" type="slidenum">
              <a:rPr lang="en-GB" sz="1700" b="0">
                <a:solidFill>
                  <a:schemeClr val="bg1"/>
                </a:solidFill>
                <a:cs typeface="Arial" pitchFamily="34" charset="0"/>
              </a:rPr>
              <a:pPr algn="r" eaLnBrk="1" hangingPunct="1"/>
              <a:t>88</a:t>
            </a:fld>
            <a:endParaRPr lang="en-GB" sz="1700" b="0">
              <a:solidFill>
                <a:schemeClr val="bg1"/>
              </a:solidFill>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30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9"/>
          <p:cNvSpPr>
            <a:spLocks noGrp="1" noChangeArrowheads="1"/>
          </p:cNvSpPr>
          <p:nvPr>
            <p:ph type="title" idx="4294967295"/>
          </p:nvPr>
        </p:nvSpPr>
        <p:spPr/>
        <p:txBody>
          <a:bodyPr lIns="0" tIns="50386" rIns="100771" bIns="50386" anchor="ctr"/>
          <a:lstStyle/>
          <a:p>
            <a:r>
              <a:rPr lang="en-US" smtClean="0"/>
              <a:t>ALM’s responsibilities</a:t>
            </a:r>
          </a:p>
        </p:txBody>
      </p:sp>
      <p:sp>
        <p:nvSpPr>
          <p:cNvPr id="93187" name="Rectangle 4"/>
          <p:cNvSpPr>
            <a:spLocks noChangeArrowheads="1"/>
          </p:cNvSpPr>
          <p:nvPr/>
        </p:nvSpPr>
        <p:spPr bwMode="auto">
          <a:xfrm>
            <a:off x="577850" y="1389063"/>
            <a:ext cx="9894888" cy="59705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marL="481013" indent="-481013" defTabSz="962025">
              <a:spcBef>
                <a:spcPct val="30000"/>
              </a:spcBef>
              <a:buClr>
                <a:srgbClr val="008000"/>
              </a:buClr>
              <a:buSzPct val="100000"/>
              <a:buFont typeface="Wingdings" pitchFamily="2" charset="2"/>
              <a:buChar char="§"/>
            </a:pPr>
            <a:r>
              <a:rPr lang="en-US" sz="1900" b="0">
                <a:solidFill>
                  <a:srgbClr val="00468C"/>
                </a:solidFill>
                <a:latin typeface="Arial" pitchFamily="34" charset="0"/>
                <a:cs typeface="Arial" pitchFamily="34" charset="0"/>
              </a:rPr>
              <a:t>To prudently manage </a:t>
            </a:r>
          </a:p>
          <a:p>
            <a:pPr marL="1003300" lvl="1" indent="-481013" defTabSz="962025">
              <a:spcBef>
                <a:spcPct val="30000"/>
              </a:spcBef>
              <a:buClr>
                <a:srgbClr val="008000"/>
              </a:buClr>
              <a:buSzPct val="100000"/>
              <a:buFont typeface="Arial" pitchFamily="34" charset="0"/>
              <a:buChar char="•"/>
            </a:pPr>
            <a:r>
              <a:rPr lang="en-US" sz="1900" b="0">
                <a:solidFill>
                  <a:srgbClr val="00468C"/>
                </a:solidFill>
                <a:latin typeface="Arial" pitchFamily="34" charset="0"/>
                <a:cs typeface="Arial" pitchFamily="34" charset="0"/>
              </a:rPr>
              <a:t>Bank’s Liquidity Risk </a:t>
            </a:r>
          </a:p>
          <a:p>
            <a:pPr marL="1528763" lvl="2" indent="-481013" defTabSz="962025">
              <a:spcBef>
                <a:spcPct val="30000"/>
              </a:spcBef>
              <a:buClr>
                <a:srgbClr val="008000"/>
              </a:buClr>
              <a:buSzPct val="80000"/>
              <a:buFont typeface="Arial" pitchFamily="34" charset="0"/>
              <a:buAutoNum type="arabicPeriod"/>
            </a:pPr>
            <a:r>
              <a:rPr lang="en-US" sz="1700" b="0">
                <a:solidFill>
                  <a:srgbClr val="00468C"/>
                </a:solidFill>
                <a:latin typeface="Arial" pitchFamily="34" charset="0"/>
                <a:cs typeface="Arial" pitchFamily="34" charset="0"/>
              </a:rPr>
              <a:t>Bank-wide liquidity</a:t>
            </a:r>
          </a:p>
          <a:p>
            <a:pPr marL="1528763" lvl="2" indent="-481013" defTabSz="962025">
              <a:spcBef>
                <a:spcPct val="30000"/>
              </a:spcBef>
              <a:buClr>
                <a:srgbClr val="008000"/>
              </a:buClr>
              <a:buSzPct val="80000"/>
              <a:buFont typeface="Arial" pitchFamily="34" charset="0"/>
              <a:buAutoNum type="arabicPeriod"/>
            </a:pPr>
            <a:r>
              <a:rPr lang="en-US" sz="1700" b="0">
                <a:solidFill>
                  <a:srgbClr val="00468C"/>
                </a:solidFill>
                <a:latin typeface="Arial" pitchFamily="34" charset="0"/>
                <a:cs typeface="Arial" pitchFamily="34" charset="0"/>
              </a:rPr>
              <a:t>Statutory reserve portfolio</a:t>
            </a:r>
          </a:p>
          <a:p>
            <a:pPr marL="1528763" lvl="2" indent="-481013" defTabSz="962025">
              <a:spcBef>
                <a:spcPct val="30000"/>
              </a:spcBef>
              <a:buClr>
                <a:srgbClr val="008000"/>
              </a:buClr>
              <a:buSzPct val="80000"/>
              <a:buFont typeface="Arial" pitchFamily="34" charset="0"/>
              <a:buAutoNum type="arabicPeriod"/>
            </a:pPr>
            <a:r>
              <a:rPr lang="en-US" sz="1700" b="0">
                <a:solidFill>
                  <a:srgbClr val="00468C"/>
                </a:solidFill>
                <a:latin typeface="Arial" pitchFamily="34" charset="0"/>
                <a:cs typeface="Arial" pitchFamily="34" charset="0"/>
              </a:rPr>
              <a:t>Discretionary portfolio</a:t>
            </a:r>
          </a:p>
          <a:p>
            <a:pPr marL="1528763" lvl="2" indent="-481013" defTabSz="962025">
              <a:spcBef>
                <a:spcPct val="30000"/>
              </a:spcBef>
              <a:buClr>
                <a:srgbClr val="008000"/>
              </a:buClr>
              <a:buSzPct val="80000"/>
              <a:buFont typeface="Arial" pitchFamily="34" charset="0"/>
              <a:buAutoNum type="arabicPeriod"/>
            </a:pPr>
            <a:r>
              <a:rPr lang="en-US" sz="1700" b="0">
                <a:solidFill>
                  <a:srgbClr val="00468C"/>
                </a:solidFill>
                <a:latin typeface="Arial" pitchFamily="34" charset="0"/>
                <a:cs typeface="Arial" pitchFamily="34" charset="0"/>
              </a:rPr>
              <a:t>Ensure that the bank has liquidity risk exposure within Group Market Risk (GMR) limits</a:t>
            </a:r>
          </a:p>
          <a:p>
            <a:pPr marL="1003300" lvl="1" indent="-481013" defTabSz="962025">
              <a:spcBef>
                <a:spcPct val="30000"/>
              </a:spcBef>
              <a:buClr>
                <a:srgbClr val="008000"/>
              </a:buClr>
              <a:buSzPct val="100000"/>
              <a:buFont typeface="Arial" pitchFamily="34" charset="0"/>
              <a:buChar char="•"/>
            </a:pPr>
            <a:r>
              <a:rPr lang="en-US" sz="1900" b="0">
                <a:solidFill>
                  <a:srgbClr val="00468C"/>
                </a:solidFill>
                <a:latin typeface="Arial" pitchFamily="34" charset="0"/>
                <a:cs typeface="Arial" pitchFamily="34" charset="0"/>
              </a:rPr>
              <a:t>Bank’s Interest Rate Risk</a:t>
            </a:r>
          </a:p>
          <a:p>
            <a:pPr marL="1528763" lvl="2" indent="-481013" defTabSz="962025">
              <a:spcBef>
                <a:spcPct val="30000"/>
              </a:spcBef>
              <a:buClr>
                <a:srgbClr val="008000"/>
              </a:buClr>
              <a:buSzPct val="80000"/>
              <a:buFont typeface="Arial" pitchFamily="34" charset="0"/>
              <a:buAutoNum type="arabicPeriod"/>
            </a:pPr>
            <a:r>
              <a:rPr lang="en-US" sz="1700" b="0">
                <a:solidFill>
                  <a:srgbClr val="00468C"/>
                </a:solidFill>
                <a:latin typeface="Arial" pitchFamily="34" charset="0"/>
                <a:cs typeface="Arial" pitchFamily="34" charset="0"/>
              </a:rPr>
              <a:t>Interest rate profile from the Commercial book (except basis risk)</a:t>
            </a:r>
          </a:p>
          <a:p>
            <a:pPr marL="1528763" lvl="2" indent="-481013" defTabSz="962025">
              <a:spcBef>
                <a:spcPct val="30000"/>
              </a:spcBef>
              <a:buClr>
                <a:srgbClr val="008000"/>
              </a:buClr>
              <a:buSzPct val="80000"/>
              <a:buFont typeface="Arial" pitchFamily="34" charset="0"/>
              <a:buAutoNum type="arabicPeriod"/>
            </a:pPr>
            <a:r>
              <a:rPr lang="en-US" sz="1700" b="0">
                <a:solidFill>
                  <a:srgbClr val="00468C"/>
                </a:solidFill>
                <a:latin typeface="Arial" pitchFamily="34" charset="0"/>
                <a:cs typeface="Arial" pitchFamily="34" charset="0"/>
              </a:rPr>
              <a:t>Maximize the bank’s return through active ALM’s strategies (bills/bonds, swap, hedges)</a:t>
            </a:r>
          </a:p>
          <a:p>
            <a:pPr marL="1528763" lvl="2" indent="-481013" defTabSz="962025">
              <a:spcBef>
                <a:spcPct val="30000"/>
              </a:spcBef>
              <a:buClr>
                <a:srgbClr val="008000"/>
              </a:buClr>
              <a:buSzPct val="80000"/>
              <a:buFont typeface="Arial" pitchFamily="34" charset="0"/>
              <a:buAutoNum type="arabicPeriod"/>
            </a:pPr>
            <a:r>
              <a:rPr lang="en-US" sz="1700" b="0">
                <a:solidFill>
                  <a:srgbClr val="00468C"/>
                </a:solidFill>
                <a:latin typeface="Arial" pitchFamily="34" charset="0"/>
                <a:cs typeface="Arial" pitchFamily="34" charset="0"/>
              </a:rPr>
              <a:t>Ensure that the bank has interest risk exposure within Group Market Risk (GMR) limits</a:t>
            </a:r>
          </a:p>
          <a:p>
            <a:pPr marL="481013" indent="-481013" defTabSz="962025">
              <a:spcBef>
                <a:spcPct val="50000"/>
              </a:spcBef>
              <a:buClr>
                <a:srgbClr val="008000"/>
              </a:buClr>
              <a:buSzPct val="100000"/>
              <a:buFont typeface="Wingdings" pitchFamily="2" charset="2"/>
              <a:buChar char="§"/>
            </a:pPr>
            <a:r>
              <a:rPr lang="en-US" sz="1900" b="0">
                <a:solidFill>
                  <a:srgbClr val="00468C"/>
                </a:solidFill>
                <a:latin typeface="Arial" pitchFamily="34" charset="0"/>
                <a:cs typeface="Arial" pitchFamily="34" charset="0"/>
              </a:rPr>
              <a:t>To maintain compliance with group policies &amp; local regulations </a:t>
            </a:r>
          </a:p>
          <a:p>
            <a:pPr marL="481013" indent="-481013" defTabSz="962025">
              <a:spcBef>
                <a:spcPct val="50000"/>
              </a:spcBef>
              <a:buClr>
                <a:srgbClr val="008000"/>
              </a:buClr>
              <a:buSzPct val="100000"/>
              <a:buFont typeface="Wingdings" pitchFamily="2" charset="2"/>
              <a:buChar char="§"/>
            </a:pPr>
            <a:r>
              <a:rPr lang="en-US" sz="1900" b="0">
                <a:solidFill>
                  <a:srgbClr val="00468C"/>
                </a:solidFill>
                <a:latin typeface="Arial" pitchFamily="34" charset="0"/>
                <a:cs typeface="Arial" pitchFamily="34" charset="0"/>
              </a:rPr>
              <a:t>To provide market intelligence to all stakeholders </a:t>
            </a:r>
          </a:p>
          <a:p>
            <a:pPr marL="481013" indent="-481013" defTabSz="962025">
              <a:spcBef>
                <a:spcPct val="50000"/>
              </a:spcBef>
              <a:buClr>
                <a:srgbClr val="008000"/>
              </a:buClr>
              <a:buSzPct val="100000"/>
              <a:buFont typeface="Wingdings" pitchFamily="2" charset="2"/>
              <a:buChar char="§"/>
            </a:pPr>
            <a:r>
              <a:rPr lang="en-US" sz="1900" b="0">
                <a:solidFill>
                  <a:srgbClr val="00468C"/>
                </a:solidFill>
                <a:latin typeface="Arial" pitchFamily="34" charset="0"/>
                <a:cs typeface="Arial" pitchFamily="34" charset="0"/>
              </a:rPr>
              <a:t>To be a permanent member of Asset &amp; Liability Committee (ALCO)</a:t>
            </a:r>
          </a:p>
        </p:txBody>
      </p:sp>
      <p:sp>
        <p:nvSpPr>
          <p:cNvPr id="93188"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9BE24846-01CA-47B8-97D7-462DBB3DFDE1}" type="slidenum">
              <a:rPr lang="en-GB" sz="1700" b="0">
                <a:solidFill>
                  <a:schemeClr val="bg1"/>
                </a:solidFill>
                <a:cs typeface="Arial" pitchFamily="34" charset="0"/>
              </a:rPr>
              <a:pPr algn="r" eaLnBrk="1" hangingPunct="1"/>
              <a:t>89</a:t>
            </a:fld>
            <a:endParaRPr lang="en-GB" sz="1700" b="0">
              <a:solidFill>
                <a:schemeClr val="bg1"/>
              </a:solidFill>
              <a:cs typeface="Arial" pitchFamily="34" charset="0"/>
            </a:endParaRP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rc 6"/>
          <p:cNvSpPr/>
          <p:nvPr/>
        </p:nvSpPr>
        <p:spPr bwMode="auto">
          <a:xfrm>
            <a:off x="3114675" y="6429375"/>
            <a:ext cx="2306638" cy="1247775"/>
          </a:xfrm>
          <a:prstGeom prst="arc">
            <a:avLst/>
          </a:prstGeom>
          <a:noFill/>
          <a:ln w="9525" cap="flat" cmpd="sng" algn="ctr">
            <a:noFill/>
            <a:prstDash val="solid"/>
            <a:round/>
            <a:headEnd type="none" w="med" len="med"/>
            <a:tailEnd type="none" w="med" len="med"/>
          </a:ln>
          <a:effectLst/>
        </p:spPr>
        <p:txBody>
          <a:bodyPr lIns="99548" tIns="49774" rIns="99548" bIns="49774"/>
          <a:lstStyle/>
          <a:p>
            <a:pPr marL="327042" indent="-327042">
              <a:lnSpc>
                <a:spcPct val="90000"/>
              </a:lnSpc>
              <a:spcBef>
                <a:spcPct val="40000"/>
              </a:spcBef>
              <a:spcAft>
                <a:spcPct val="20000"/>
              </a:spcAft>
              <a:buClr>
                <a:srgbClr val="005C87"/>
              </a:buClr>
              <a:defRPr/>
            </a:pPr>
            <a:endParaRPr lang="en-GB" sz="1800" dirty="0">
              <a:solidFill>
                <a:schemeClr val="tx1"/>
              </a:solidFill>
              <a:latin typeface="Arial" pitchFamily="34" charset="0"/>
              <a:ea typeface="Arial Unicode MS"/>
              <a:cs typeface="+mn-cs"/>
            </a:endParaRPr>
          </a:p>
        </p:txBody>
      </p:sp>
      <p:cxnSp>
        <p:nvCxnSpPr>
          <p:cNvPr id="94211" name="Straight Connector 15"/>
          <p:cNvCxnSpPr>
            <a:cxnSpLocks noChangeShapeType="1"/>
          </p:cNvCxnSpPr>
          <p:nvPr/>
        </p:nvCxnSpPr>
        <p:spPr bwMode="auto">
          <a:xfrm>
            <a:off x="6719888" y="6370638"/>
            <a:ext cx="28575" cy="28575"/>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9525" algn="ctr">
                <a:solidFill>
                  <a:srgbClr val="000000"/>
                </a:solidFill>
                <a:round/>
                <a:headEnd/>
                <a:tailEnd/>
              </a14:hiddenLine>
            </a:ext>
          </a:extLst>
        </p:spPr>
      </p:cxnSp>
      <p:sp>
        <p:nvSpPr>
          <p:cNvPr id="94212" name="Isosceles Triangle 36"/>
          <p:cNvSpPr>
            <a:spLocks noChangeArrowheads="1"/>
          </p:cNvSpPr>
          <p:nvPr/>
        </p:nvSpPr>
        <p:spPr bwMode="auto">
          <a:xfrm>
            <a:off x="7372350" y="6429375"/>
            <a:ext cx="133350" cy="50800"/>
          </a:xfrm>
          <a:prstGeom prst="triangle">
            <a:avLst>
              <a:gd name="adj" fmla="val 50000"/>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round/>
                <a:headEnd/>
                <a:tailEnd/>
              </a14:hiddenLine>
            </a:ext>
          </a:extLst>
        </p:spPr>
        <p:txBody>
          <a:bodyPr lIns="104734" tIns="52367" rIns="104734" bIns="52367"/>
          <a:lstStyle/>
          <a:p>
            <a:pPr marL="342900" indent="-342900" defTabSz="962025">
              <a:lnSpc>
                <a:spcPct val="90000"/>
              </a:lnSpc>
              <a:spcBef>
                <a:spcPct val="40000"/>
              </a:spcBef>
              <a:spcAft>
                <a:spcPct val="20000"/>
              </a:spcAft>
              <a:buClr>
                <a:srgbClr val="005C87"/>
              </a:buClr>
            </a:pPr>
            <a:endParaRPr lang="en-GB" sz="1900">
              <a:solidFill>
                <a:schemeClr val="tx1"/>
              </a:solidFill>
              <a:latin typeface="Arial" pitchFamily="34" charset="0"/>
              <a:ea typeface="Arial Unicode MS" pitchFamily="34" charset="-128"/>
              <a:cs typeface="Arial Unicode MS" pitchFamily="34" charset="-128"/>
            </a:endParaRPr>
          </a:p>
        </p:txBody>
      </p:sp>
      <p:sp>
        <p:nvSpPr>
          <p:cNvPr id="94213" name="Rectangle 2"/>
          <p:cNvSpPr txBox="1">
            <a:spLocks noChangeArrowheads="1"/>
          </p:cNvSpPr>
          <p:nvPr/>
        </p:nvSpPr>
        <p:spPr bwMode="auto">
          <a:xfrm>
            <a:off x="230188" y="227013"/>
            <a:ext cx="10125075" cy="639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54870" rIns="109740" bIns="54870" anchor="ctr"/>
          <a:lstStyle>
            <a:lvl1pPr defTabSz="1096963" eaLnBrk="0" hangingPunct="0">
              <a:defRPr sz="2200" b="1">
                <a:solidFill>
                  <a:srgbClr val="309915"/>
                </a:solidFill>
                <a:latin typeface="Helvetica 65 Medium"/>
                <a:cs typeface="Angsana New" pitchFamily="18" charset="-34"/>
              </a:defRPr>
            </a:lvl1pPr>
            <a:lvl2pPr marL="742950" indent="-285750" defTabSz="1096963" eaLnBrk="0" hangingPunct="0">
              <a:defRPr sz="2200" b="1">
                <a:solidFill>
                  <a:srgbClr val="309915"/>
                </a:solidFill>
                <a:latin typeface="Helvetica 65 Medium"/>
                <a:cs typeface="Angsana New" pitchFamily="18" charset="-34"/>
              </a:defRPr>
            </a:lvl2pPr>
            <a:lvl3pPr marL="1143000" indent="-228600" defTabSz="1096963" eaLnBrk="0" hangingPunct="0">
              <a:defRPr sz="2200" b="1">
                <a:solidFill>
                  <a:srgbClr val="309915"/>
                </a:solidFill>
                <a:latin typeface="Helvetica 65 Medium"/>
                <a:cs typeface="Angsana New" pitchFamily="18" charset="-34"/>
              </a:defRPr>
            </a:lvl3pPr>
            <a:lvl4pPr marL="1600200" indent="-228600" defTabSz="1096963" eaLnBrk="0" hangingPunct="0">
              <a:defRPr sz="2200" b="1">
                <a:solidFill>
                  <a:srgbClr val="309915"/>
                </a:solidFill>
                <a:latin typeface="Helvetica 65 Medium"/>
                <a:cs typeface="Angsana New" pitchFamily="18" charset="-34"/>
              </a:defRPr>
            </a:lvl4pPr>
            <a:lvl5pPr marL="2057400" indent="-228600" defTabSz="1096963" eaLnBrk="0" hangingPunct="0">
              <a:defRPr sz="2200" b="1">
                <a:solidFill>
                  <a:srgbClr val="309915"/>
                </a:solidFill>
                <a:latin typeface="Helvetica 65 Medium"/>
                <a:cs typeface="Angsana New" pitchFamily="18" charset="-34"/>
              </a:defRPr>
            </a:lvl5pPr>
            <a:lvl6pPr marL="2514600" indent="-228600" defTabSz="1096963"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1096963"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1096963"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1096963" eaLnBrk="0" fontAlgn="base" hangingPunct="0">
              <a:spcBef>
                <a:spcPct val="0"/>
              </a:spcBef>
              <a:spcAft>
                <a:spcPct val="0"/>
              </a:spcAft>
              <a:defRPr sz="2200" b="1">
                <a:solidFill>
                  <a:srgbClr val="309915"/>
                </a:solidFill>
                <a:latin typeface="Helvetica 65 Medium"/>
                <a:cs typeface="Angsana New" pitchFamily="18" charset="-34"/>
              </a:defRPr>
            </a:lvl9pPr>
          </a:lstStyle>
          <a:p>
            <a:r>
              <a:rPr lang="en-US" sz="3000">
                <a:solidFill>
                  <a:schemeClr val="bg1"/>
                </a:solidFill>
                <a:latin typeface="Arial" pitchFamily="34" charset="0"/>
                <a:cs typeface="Arial" pitchFamily="34" charset="0"/>
              </a:rPr>
              <a:t>Assets &amp; Liabilities Committee (ALCO)</a:t>
            </a:r>
          </a:p>
        </p:txBody>
      </p:sp>
      <p:sp>
        <p:nvSpPr>
          <p:cNvPr id="94214" name="AutoShape 9"/>
          <p:cNvSpPr>
            <a:spLocks noChangeArrowheads="1"/>
          </p:cNvSpPr>
          <p:nvPr/>
        </p:nvSpPr>
        <p:spPr bwMode="auto">
          <a:xfrm>
            <a:off x="3614738" y="1957388"/>
            <a:ext cx="2720975" cy="695325"/>
          </a:xfrm>
          <a:prstGeom prst="roundRect">
            <a:avLst>
              <a:gd name="adj" fmla="val 16667"/>
            </a:avLst>
          </a:prstGeom>
          <a:solidFill>
            <a:srgbClr val="FFFFCD"/>
          </a:solidFill>
          <a:ln w="9525">
            <a:solidFill>
              <a:schemeClr val="accent2"/>
            </a:solidFill>
            <a:round/>
            <a:headEnd/>
            <a:tailEnd/>
          </a:ln>
        </p:spPr>
        <p:txBody>
          <a:bodyPr wrap="none" lIns="96204" tIns="48102" rIns="96204" bIns="48102" anchor="ctr"/>
          <a:lstStyle/>
          <a:p>
            <a:pPr algn="ctr" defTabSz="962025">
              <a:buClr>
                <a:srgbClr val="3DAE38"/>
              </a:buClr>
              <a:buFont typeface="Wingdings" pitchFamily="2" charset="2"/>
              <a:buNone/>
            </a:pPr>
            <a:r>
              <a:rPr lang="en-GB" sz="1100">
                <a:solidFill>
                  <a:srgbClr val="00468C"/>
                </a:solidFill>
                <a:latin typeface="Arial" pitchFamily="34" charset="0"/>
                <a:cs typeface="Arial" pitchFamily="34" charset="0"/>
              </a:rPr>
              <a:t>Chairperson</a:t>
            </a:r>
          </a:p>
          <a:p>
            <a:pPr algn="ctr" defTabSz="962025">
              <a:buClr>
                <a:srgbClr val="3DAE38"/>
              </a:buClr>
              <a:buFont typeface="Wingdings" pitchFamily="2" charset="2"/>
              <a:buNone/>
            </a:pPr>
            <a:r>
              <a:rPr lang="en-GB" sz="1100">
                <a:solidFill>
                  <a:srgbClr val="00468C"/>
                </a:solidFill>
                <a:latin typeface="Arial" pitchFamily="34" charset="0"/>
                <a:cs typeface="Arial" pitchFamily="34" charset="0"/>
              </a:rPr>
              <a:t>(Normally) Country CEO</a:t>
            </a:r>
          </a:p>
        </p:txBody>
      </p:sp>
      <p:sp>
        <p:nvSpPr>
          <p:cNvPr id="94215" name="Line 10"/>
          <p:cNvSpPr>
            <a:spLocks noChangeShapeType="1"/>
          </p:cNvSpPr>
          <p:nvPr/>
        </p:nvSpPr>
        <p:spPr bwMode="auto">
          <a:xfrm>
            <a:off x="4984750" y="2652713"/>
            <a:ext cx="0" cy="455612"/>
          </a:xfrm>
          <a:prstGeom prst="line">
            <a:avLst/>
          </a:prstGeom>
          <a:noFill/>
          <a:ln w="9525">
            <a:solidFill>
              <a:schemeClr val="accent2"/>
            </a:solidFill>
            <a:round/>
            <a:headEnd/>
            <a:tailEnd/>
          </a:ln>
          <a:extLst>
            <a:ext uri="{909E8E84-426E-40DD-AFC4-6F175D3DCCD1}">
              <a14:hiddenFill xmlns:a14="http://schemas.microsoft.com/office/drawing/2010/main" xmlns="">
                <a:noFill/>
              </a14:hiddenFill>
            </a:ext>
          </a:extLst>
        </p:spPr>
        <p:txBody>
          <a:bodyPr wrap="none" anchor="ctr"/>
          <a:lstStyle/>
          <a:p>
            <a:endParaRPr lang="th-TH"/>
          </a:p>
        </p:txBody>
      </p:sp>
      <p:sp>
        <p:nvSpPr>
          <p:cNvPr id="94216" name="Freeform 8"/>
          <p:cNvSpPr>
            <a:spLocks/>
          </p:cNvSpPr>
          <p:nvPr/>
        </p:nvSpPr>
        <p:spPr bwMode="auto">
          <a:xfrm>
            <a:off x="1201738" y="3068638"/>
            <a:ext cx="7634287" cy="528637"/>
          </a:xfrm>
          <a:custGeom>
            <a:avLst/>
            <a:gdLst>
              <a:gd name="T0" fmla="*/ 0 w 5020"/>
              <a:gd name="T1" fmla="*/ 2147483647 h 288"/>
              <a:gd name="T2" fmla="*/ 0 w 5020"/>
              <a:gd name="T3" fmla="*/ 0 h 288"/>
              <a:gd name="T4" fmla="*/ 2147483647 w 5020"/>
              <a:gd name="T5" fmla="*/ 0 h 288"/>
              <a:gd name="T6" fmla="*/ 2147483647 w 5020"/>
              <a:gd name="T7" fmla="*/ 2147483647 h 288"/>
              <a:gd name="T8" fmla="*/ 0 60000 65536"/>
              <a:gd name="T9" fmla="*/ 0 60000 65536"/>
              <a:gd name="T10" fmla="*/ 0 60000 65536"/>
              <a:gd name="T11" fmla="*/ 0 60000 65536"/>
              <a:gd name="T12" fmla="*/ 0 w 5020"/>
              <a:gd name="T13" fmla="*/ 0 h 288"/>
              <a:gd name="T14" fmla="*/ 5020 w 5020"/>
              <a:gd name="T15" fmla="*/ 288 h 288"/>
            </a:gdLst>
            <a:ahLst/>
            <a:cxnLst>
              <a:cxn ang="T8">
                <a:pos x="T0" y="T1"/>
              </a:cxn>
              <a:cxn ang="T9">
                <a:pos x="T2" y="T3"/>
              </a:cxn>
              <a:cxn ang="T10">
                <a:pos x="T4" y="T5"/>
              </a:cxn>
              <a:cxn ang="T11">
                <a:pos x="T6" y="T7"/>
              </a:cxn>
            </a:cxnLst>
            <a:rect l="T12" t="T13" r="T14" b="T15"/>
            <a:pathLst>
              <a:path w="5020" h="288">
                <a:moveTo>
                  <a:pt x="0" y="288"/>
                </a:moveTo>
                <a:lnTo>
                  <a:pt x="0" y="0"/>
                </a:lnTo>
                <a:lnTo>
                  <a:pt x="5020" y="0"/>
                </a:lnTo>
                <a:lnTo>
                  <a:pt x="5020" y="288"/>
                </a:lnTo>
              </a:path>
            </a:pathLst>
          </a:custGeom>
          <a:noFill/>
          <a:ln w="9525" cap="flat" cmpd="sng">
            <a:solidFill>
              <a:schemeClr val="accent2"/>
            </a:solidFill>
            <a:prstDash val="solid"/>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th-TH"/>
          </a:p>
        </p:txBody>
      </p:sp>
      <p:sp>
        <p:nvSpPr>
          <p:cNvPr id="94217" name="AutoShape 9"/>
          <p:cNvSpPr>
            <a:spLocks noChangeArrowheads="1"/>
          </p:cNvSpPr>
          <p:nvPr/>
        </p:nvSpPr>
        <p:spPr bwMode="auto">
          <a:xfrm>
            <a:off x="3624263" y="1957388"/>
            <a:ext cx="2722562" cy="695325"/>
          </a:xfrm>
          <a:prstGeom prst="roundRect">
            <a:avLst>
              <a:gd name="adj" fmla="val 16667"/>
            </a:avLst>
          </a:prstGeom>
          <a:solidFill>
            <a:srgbClr val="FFFFCD"/>
          </a:solidFill>
          <a:ln w="9525">
            <a:solidFill>
              <a:schemeClr val="accent2"/>
            </a:solidFill>
            <a:round/>
            <a:headEnd/>
            <a:tailEnd/>
          </a:ln>
        </p:spPr>
        <p:txBody>
          <a:bodyPr wrap="none" lIns="96204" tIns="48102" rIns="96204" bIns="48102" anchor="ctr"/>
          <a:lstStyle/>
          <a:p>
            <a:pPr algn="ctr" defTabSz="962025">
              <a:buClr>
                <a:srgbClr val="3DAE38"/>
              </a:buClr>
              <a:buFont typeface="Wingdings" pitchFamily="2" charset="2"/>
              <a:buNone/>
            </a:pPr>
            <a:r>
              <a:rPr lang="en-GB" sz="1300">
                <a:solidFill>
                  <a:srgbClr val="00468C"/>
                </a:solidFill>
                <a:latin typeface="Arial" pitchFamily="34" charset="0"/>
                <a:cs typeface="Arial" pitchFamily="34" charset="0"/>
              </a:rPr>
              <a:t>Chairperson</a:t>
            </a:r>
          </a:p>
          <a:p>
            <a:pPr algn="ctr" defTabSz="962025">
              <a:buClr>
                <a:srgbClr val="3DAE38"/>
              </a:buClr>
              <a:buFont typeface="Wingdings" pitchFamily="2" charset="2"/>
              <a:buNone/>
            </a:pPr>
            <a:r>
              <a:rPr lang="en-GB" sz="1300">
                <a:solidFill>
                  <a:srgbClr val="00468C"/>
                </a:solidFill>
                <a:latin typeface="Arial" pitchFamily="34" charset="0"/>
                <a:cs typeface="Arial" pitchFamily="34" charset="0"/>
              </a:rPr>
              <a:t>Country CEO</a:t>
            </a:r>
          </a:p>
        </p:txBody>
      </p:sp>
      <p:sp>
        <p:nvSpPr>
          <p:cNvPr id="94218" name="Line 10"/>
          <p:cNvSpPr>
            <a:spLocks noChangeShapeType="1"/>
          </p:cNvSpPr>
          <p:nvPr/>
        </p:nvSpPr>
        <p:spPr bwMode="auto">
          <a:xfrm>
            <a:off x="4994275" y="2652713"/>
            <a:ext cx="0" cy="455612"/>
          </a:xfrm>
          <a:prstGeom prst="line">
            <a:avLst/>
          </a:prstGeom>
          <a:noFill/>
          <a:ln w="9525">
            <a:solidFill>
              <a:schemeClr val="accent2"/>
            </a:solidFill>
            <a:round/>
            <a:headEnd/>
            <a:tailEnd/>
          </a:ln>
          <a:extLst>
            <a:ext uri="{909E8E84-426E-40DD-AFC4-6F175D3DCCD1}">
              <a14:hiddenFill xmlns:a14="http://schemas.microsoft.com/office/drawing/2010/main" xmlns="">
                <a:noFill/>
              </a14:hiddenFill>
            </a:ext>
          </a:extLst>
        </p:spPr>
        <p:txBody>
          <a:bodyPr wrap="none" anchor="ctr"/>
          <a:lstStyle/>
          <a:p>
            <a:endParaRPr lang="th-TH"/>
          </a:p>
        </p:txBody>
      </p:sp>
      <p:sp>
        <p:nvSpPr>
          <p:cNvPr id="94219" name="AutoShape 11"/>
          <p:cNvSpPr>
            <a:spLocks noChangeArrowheads="1"/>
          </p:cNvSpPr>
          <p:nvPr/>
        </p:nvSpPr>
        <p:spPr bwMode="auto">
          <a:xfrm>
            <a:off x="7121525" y="3454400"/>
            <a:ext cx="1143000" cy="1255713"/>
          </a:xfrm>
          <a:prstGeom prst="roundRect">
            <a:avLst>
              <a:gd name="adj" fmla="val 16667"/>
            </a:avLst>
          </a:prstGeom>
          <a:solidFill>
            <a:srgbClr val="EFEFFF"/>
          </a:solidFill>
          <a:ln w="9525">
            <a:solidFill>
              <a:schemeClr val="accent2"/>
            </a:solidFill>
            <a:round/>
            <a:headEnd/>
            <a:tailEnd/>
          </a:ln>
        </p:spPr>
        <p:txBody>
          <a:bodyPr lIns="96204" tIns="48102" rIns="96204" bIns="48102" anchor="ctr"/>
          <a:lstStyle/>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Country Head</a:t>
            </a:r>
          </a:p>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Financial Markets (FM)</a:t>
            </a:r>
          </a:p>
        </p:txBody>
      </p:sp>
      <p:sp>
        <p:nvSpPr>
          <p:cNvPr id="94220" name="AutoShape 12"/>
          <p:cNvSpPr>
            <a:spLocks noChangeArrowheads="1"/>
          </p:cNvSpPr>
          <p:nvPr/>
        </p:nvSpPr>
        <p:spPr bwMode="auto">
          <a:xfrm>
            <a:off x="8447088" y="3454400"/>
            <a:ext cx="1152525" cy="1244600"/>
          </a:xfrm>
          <a:prstGeom prst="roundRect">
            <a:avLst>
              <a:gd name="adj" fmla="val 16667"/>
            </a:avLst>
          </a:prstGeom>
          <a:solidFill>
            <a:srgbClr val="EFEFFF"/>
          </a:solidFill>
          <a:ln w="9525">
            <a:solidFill>
              <a:schemeClr val="accent2"/>
            </a:solidFill>
            <a:round/>
            <a:headEnd/>
            <a:tailEnd/>
          </a:ln>
        </p:spPr>
        <p:txBody>
          <a:bodyPr lIns="96204" tIns="48102" rIns="96204" bIns="48102" anchor="ctr"/>
          <a:lstStyle/>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Country Asset Liability Management (ALM)</a:t>
            </a:r>
          </a:p>
          <a:p>
            <a:pPr algn="ctr" defTabSz="962025">
              <a:buClr>
                <a:srgbClr val="3DAE38"/>
              </a:buClr>
              <a:buFont typeface="Wingdings" pitchFamily="2" charset="2"/>
              <a:buNone/>
            </a:pPr>
            <a:endParaRPr lang="en-GB" sz="1100" b="0">
              <a:solidFill>
                <a:srgbClr val="00468C"/>
              </a:solidFill>
              <a:latin typeface="Arial" pitchFamily="34" charset="0"/>
              <a:cs typeface="Arial" pitchFamily="34" charset="0"/>
            </a:endParaRPr>
          </a:p>
        </p:txBody>
      </p:sp>
      <p:sp>
        <p:nvSpPr>
          <p:cNvPr id="94221" name="AutoShape 13"/>
          <p:cNvSpPr>
            <a:spLocks noChangeArrowheads="1"/>
          </p:cNvSpPr>
          <p:nvPr/>
        </p:nvSpPr>
        <p:spPr bwMode="auto">
          <a:xfrm>
            <a:off x="577850" y="3454400"/>
            <a:ext cx="1141413" cy="1244600"/>
          </a:xfrm>
          <a:prstGeom prst="roundRect">
            <a:avLst>
              <a:gd name="adj" fmla="val 16667"/>
            </a:avLst>
          </a:prstGeom>
          <a:solidFill>
            <a:srgbClr val="EFEFFF"/>
          </a:solidFill>
          <a:ln w="9525">
            <a:solidFill>
              <a:schemeClr val="accent2"/>
            </a:solidFill>
            <a:round/>
            <a:headEnd/>
            <a:tailEnd/>
          </a:ln>
        </p:spPr>
        <p:txBody>
          <a:bodyPr lIns="96204" tIns="48102" rIns="96204" bIns="48102" anchor="ctr"/>
          <a:lstStyle/>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Country Chief Finance Officer (CFO)</a:t>
            </a:r>
          </a:p>
        </p:txBody>
      </p:sp>
      <p:sp>
        <p:nvSpPr>
          <p:cNvPr id="94222" name="AutoShape 14"/>
          <p:cNvSpPr>
            <a:spLocks noChangeArrowheads="1"/>
          </p:cNvSpPr>
          <p:nvPr/>
        </p:nvSpPr>
        <p:spPr bwMode="auto">
          <a:xfrm>
            <a:off x="5799138" y="3454400"/>
            <a:ext cx="1125537" cy="1244600"/>
          </a:xfrm>
          <a:prstGeom prst="roundRect">
            <a:avLst>
              <a:gd name="adj" fmla="val 16667"/>
            </a:avLst>
          </a:prstGeom>
          <a:solidFill>
            <a:srgbClr val="EFEFFF"/>
          </a:solidFill>
          <a:ln w="9525">
            <a:solidFill>
              <a:schemeClr val="accent2"/>
            </a:solidFill>
            <a:round/>
            <a:headEnd/>
            <a:tailEnd/>
          </a:ln>
        </p:spPr>
        <p:txBody>
          <a:bodyPr lIns="96204" tIns="48102" rIns="96204" bIns="48102" anchor="ctr"/>
          <a:lstStyle/>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Country Head</a:t>
            </a:r>
          </a:p>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Origination Client Coverage (OCC)</a:t>
            </a:r>
          </a:p>
          <a:p>
            <a:pPr algn="ctr" defTabSz="962025">
              <a:buClr>
                <a:srgbClr val="3DAE38"/>
              </a:buClr>
              <a:buFont typeface="Wingdings" pitchFamily="2" charset="2"/>
              <a:buNone/>
            </a:pPr>
            <a:endParaRPr lang="en-GB" sz="1100" b="0">
              <a:solidFill>
                <a:srgbClr val="00468C"/>
              </a:solidFill>
              <a:latin typeface="Arial" pitchFamily="34" charset="0"/>
              <a:cs typeface="Arial" pitchFamily="34" charset="0"/>
            </a:endParaRPr>
          </a:p>
        </p:txBody>
      </p:sp>
      <p:sp>
        <p:nvSpPr>
          <p:cNvPr id="94223" name="AutoShape 15"/>
          <p:cNvSpPr>
            <a:spLocks noChangeArrowheads="1"/>
          </p:cNvSpPr>
          <p:nvPr/>
        </p:nvSpPr>
        <p:spPr bwMode="auto">
          <a:xfrm>
            <a:off x="3227388" y="3454400"/>
            <a:ext cx="1139825" cy="1244600"/>
          </a:xfrm>
          <a:prstGeom prst="roundRect">
            <a:avLst>
              <a:gd name="adj" fmla="val 16667"/>
            </a:avLst>
          </a:prstGeom>
          <a:solidFill>
            <a:srgbClr val="EFEFFF"/>
          </a:solidFill>
          <a:ln w="9525">
            <a:solidFill>
              <a:schemeClr val="accent2"/>
            </a:solidFill>
            <a:round/>
            <a:headEnd/>
            <a:tailEnd/>
          </a:ln>
        </p:spPr>
        <p:txBody>
          <a:bodyPr lIns="96204" tIns="48102" rIns="96204" bIns="48102" anchor="ctr"/>
          <a:lstStyle/>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Country Head</a:t>
            </a:r>
          </a:p>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Consumer</a:t>
            </a:r>
          </a:p>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Banking (CB)</a:t>
            </a:r>
          </a:p>
        </p:txBody>
      </p:sp>
      <p:sp>
        <p:nvSpPr>
          <p:cNvPr id="94224" name="AutoShape 16"/>
          <p:cNvSpPr>
            <a:spLocks noChangeArrowheads="1"/>
          </p:cNvSpPr>
          <p:nvPr/>
        </p:nvSpPr>
        <p:spPr bwMode="auto">
          <a:xfrm>
            <a:off x="3538538" y="4940300"/>
            <a:ext cx="1225550" cy="1244600"/>
          </a:xfrm>
          <a:prstGeom prst="roundRect">
            <a:avLst>
              <a:gd name="adj" fmla="val 16667"/>
            </a:avLst>
          </a:prstGeom>
          <a:solidFill>
            <a:srgbClr val="EFEFFF"/>
          </a:solidFill>
          <a:ln w="9525">
            <a:solidFill>
              <a:schemeClr val="accent2"/>
            </a:solidFill>
            <a:round/>
            <a:headEnd/>
            <a:tailEnd/>
          </a:ln>
        </p:spPr>
        <p:txBody>
          <a:bodyPr lIns="96204" tIns="48102" rIns="96204" bIns="48102" anchor="ctr"/>
          <a:lstStyle/>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Market Risk Representative</a:t>
            </a:r>
          </a:p>
        </p:txBody>
      </p:sp>
      <p:sp>
        <p:nvSpPr>
          <p:cNvPr id="94225" name="AutoShape 17"/>
          <p:cNvSpPr>
            <a:spLocks noChangeArrowheads="1"/>
          </p:cNvSpPr>
          <p:nvPr/>
        </p:nvSpPr>
        <p:spPr bwMode="auto">
          <a:xfrm>
            <a:off x="2214563" y="4940300"/>
            <a:ext cx="1152525" cy="1244600"/>
          </a:xfrm>
          <a:prstGeom prst="roundRect">
            <a:avLst>
              <a:gd name="adj" fmla="val 16667"/>
            </a:avLst>
          </a:prstGeom>
          <a:solidFill>
            <a:srgbClr val="EFEFFF"/>
          </a:solidFill>
          <a:ln w="9525">
            <a:solidFill>
              <a:schemeClr val="accent2"/>
            </a:solidFill>
            <a:round/>
            <a:headEnd/>
            <a:tailEnd/>
          </a:ln>
        </p:spPr>
        <p:txBody>
          <a:bodyPr lIns="96204" tIns="48102" rIns="96204" bIns="48102" anchor="ctr"/>
          <a:lstStyle/>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Economist</a:t>
            </a:r>
          </a:p>
        </p:txBody>
      </p:sp>
      <p:sp>
        <p:nvSpPr>
          <p:cNvPr id="94226" name="Text Box 20"/>
          <p:cNvSpPr txBox="1">
            <a:spLocks noChangeArrowheads="1"/>
          </p:cNvSpPr>
          <p:nvPr/>
        </p:nvSpPr>
        <p:spPr bwMode="auto">
          <a:xfrm>
            <a:off x="9693275" y="3949700"/>
            <a:ext cx="846138" cy="301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r>
              <a:rPr lang="en-US" sz="1300" b="0">
                <a:solidFill>
                  <a:srgbClr val="003399"/>
                </a:solidFill>
                <a:latin typeface="Arial" pitchFamily="34" charset="0"/>
                <a:cs typeface="Arial" pitchFamily="34" charset="0"/>
              </a:rPr>
              <a:t>Members</a:t>
            </a:r>
          </a:p>
        </p:txBody>
      </p:sp>
      <p:sp>
        <p:nvSpPr>
          <p:cNvPr id="94227" name="AutoShape 18"/>
          <p:cNvSpPr>
            <a:spLocks noChangeArrowheads="1"/>
          </p:cNvSpPr>
          <p:nvPr/>
        </p:nvSpPr>
        <p:spPr bwMode="auto">
          <a:xfrm>
            <a:off x="4862513" y="4940300"/>
            <a:ext cx="1252537" cy="1244600"/>
          </a:xfrm>
          <a:prstGeom prst="roundRect">
            <a:avLst>
              <a:gd name="adj" fmla="val 16667"/>
            </a:avLst>
          </a:prstGeom>
          <a:solidFill>
            <a:srgbClr val="EFEFFF"/>
          </a:solidFill>
          <a:ln w="9525">
            <a:solidFill>
              <a:schemeClr val="accent2"/>
            </a:solidFill>
            <a:round/>
            <a:headEnd/>
            <a:tailEnd/>
          </a:ln>
        </p:spPr>
        <p:txBody>
          <a:bodyPr lIns="96204" tIns="48102" rIns="96204" bIns="48102" anchor="ctr"/>
          <a:lstStyle/>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ALCO Support</a:t>
            </a:r>
          </a:p>
        </p:txBody>
      </p:sp>
      <p:sp>
        <p:nvSpPr>
          <p:cNvPr id="94228" name="AutoShape 19"/>
          <p:cNvSpPr>
            <a:spLocks noChangeArrowheads="1"/>
          </p:cNvSpPr>
          <p:nvPr/>
        </p:nvSpPr>
        <p:spPr bwMode="auto">
          <a:xfrm>
            <a:off x="6265863" y="4940300"/>
            <a:ext cx="1166812" cy="1244600"/>
          </a:xfrm>
          <a:prstGeom prst="roundRect">
            <a:avLst>
              <a:gd name="adj" fmla="val 16667"/>
            </a:avLst>
          </a:prstGeom>
          <a:solidFill>
            <a:srgbClr val="EFEFFF"/>
          </a:solidFill>
          <a:ln w="9525">
            <a:solidFill>
              <a:schemeClr val="accent2"/>
            </a:solidFill>
            <a:round/>
            <a:headEnd/>
            <a:tailEnd/>
          </a:ln>
        </p:spPr>
        <p:txBody>
          <a:bodyPr lIns="96204" tIns="48102" rIns="96204" bIns="48102" anchor="ctr"/>
          <a:lstStyle/>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Recording Secretary</a:t>
            </a:r>
          </a:p>
        </p:txBody>
      </p:sp>
      <p:sp>
        <p:nvSpPr>
          <p:cNvPr id="94229" name="AutoShape 21"/>
          <p:cNvSpPr>
            <a:spLocks noChangeArrowheads="1"/>
          </p:cNvSpPr>
          <p:nvPr/>
        </p:nvSpPr>
        <p:spPr bwMode="auto">
          <a:xfrm>
            <a:off x="7589838" y="4940300"/>
            <a:ext cx="1125537" cy="1244600"/>
          </a:xfrm>
          <a:prstGeom prst="roundRect">
            <a:avLst>
              <a:gd name="adj" fmla="val 16667"/>
            </a:avLst>
          </a:prstGeom>
          <a:solidFill>
            <a:srgbClr val="EFEFFF"/>
          </a:solidFill>
          <a:ln w="9525">
            <a:solidFill>
              <a:schemeClr val="accent2"/>
            </a:solidFill>
            <a:round/>
            <a:headEnd/>
            <a:tailEnd/>
          </a:ln>
        </p:spPr>
        <p:txBody>
          <a:bodyPr lIns="96204" tIns="48102" rIns="96204" bIns="48102" anchor="ctr"/>
          <a:lstStyle/>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Others</a:t>
            </a:r>
          </a:p>
        </p:txBody>
      </p:sp>
      <p:sp>
        <p:nvSpPr>
          <p:cNvPr id="94230" name="Text Box 22"/>
          <p:cNvSpPr txBox="1">
            <a:spLocks noChangeArrowheads="1"/>
          </p:cNvSpPr>
          <p:nvPr/>
        </p:nvSpPr>
        <p:spPr bwMode="auto">
          <a:xfrm>
            <a:off x="8913813" y="5353050"/>
            <a:ext cx="733425" cy="303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6204" tIns="48102" rIns="96204" bIns="48102">
            <a:spAutoFit/>
          </a:bodyP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eaLnBrk="1" hangingPunct="1"/>
            <a:r>
              <a:rPr lang="en-US" sz="1300" b="0">
                <a:solidFill>
                  <a:srgbClr val="003399"/>
                </a:solidFill>
                <a:latin typeface="Arial" pitchFamily="34" charset="0"/>
                <a:cs typeface="Arial" pitchFamily="34" charset="0"/>
              </a:rPr>
              <a:t>Invitees</a:t>
            </a:r>
          </a:p>
        </p:txBody>
      </p:sp>
      <p:sp>
        <p:nvSpPr>
          <p:cNvPr id="94231" name="AutoShape 24"/>
          <p:cNvSpPr>
            <a:spLocks noChangeArrowheads="1"/>
          </p:cNvSpPr>
          <p:nvPr/>
        </p:nvSpPr>
        <p:spPr bwMode="auto">
          <a:xfrm>
            <a:off x="1901825" y="3454400"/>
            <a:ext cx="1141413" cy="1244600"/>
          </a:xfrm>
          <a:prstGeom prst="roundRect">
            <a:avLst>
              <a:gd name="adj" fmla="val 16667"/>
            </a:avLst>
          </a:prstGeom>
          <a:solidFill>
            <a:srgbClr val="EFEFFF"/>
          </a:solidFill>
          <a:ln w="9525">
            <a:solidFill>
              <a:schemeClr val="accent2"/>
            </a:solidFill>
            <a:round/>
            <a:headEnd/>
            <a:tailEnd/>
          </a:ln>
        </p:spPr>
        <p:txBody>
          <a:bodyPr lIns="96204" tIns="48102" rIns="96204" bIns="48102" anchor="ctr"/>
          <a:lstStyle/>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Country Chief Risk Officer (CRO)</a:t>
            </a:r>
          </a:p>
        </p:txBody>
      </p:sp>
      <p:sp>
        <p:nvSpPr>
          <p:cNvPr id="94232" name="AutoShape 15"/>
          <p:cNvSpPr>
            <a:spLocks noChangeArrowheads="1"/>
          </p:cNvSpPr>
          <p:nvPr/>
        </p:nvSpPr>
        <p:spPr bwMode="auto">
          <a:xfrm>
            <a:off x="4551363" y="3454400"/>
            <a:ext cx="1141412" cy="1244600"/>
          </a:xfrm>
          <a:prstGeom prst="roundRect">
            <a:avLst>
              <a:gd name="adj" fmla="val 16667"/>
            </a:avLst>
          </a:prstGeom>
          <a:solidFill>
            <a:srgbClr val="EFEFFF"/>
          </a:solidFill>
          <a:ln w="9525">
            <a:solidFill>
              <a:schemeClr val="accent2"/>
            </a:solidFill>
            <a:round/>
            <a:headEnd/>
            <a:tailEnd/>
          </a:ln>
        </p:spPr>
        <p:txBody>
          <a:bodyPr lIns="96204" tIns="48102" rIns="96204" bIns="48102" anchor="ctr"/>
          <a:lstStyle/>
          <a:p>
            <a:pPr algn="ctr" defTabSz="962025">
              <a:buClr>
                <a:srgbClr val="3DAE38"/>
              </a:buClr>
              <a:buFont typeface="Wingdings" pitchFamily="2" charset="2"/>
              <a:buNone/>
            </a:pPr>
            <a:r>
              <a:rPr lang="en-GB" sz="1100" b="0">
                <a:solidFill>
                  <a:srgbClr val="00468C"/>
                </a:solidFill>
                <a:latin typeface="Arial" pitchFamily="34" charset="0"/>
                <a:cs typeface="Arial" pitchFamily="34" charset="0"/>
              </a:rPr>
              <a:t>Retail Banking Product (CB)</a:t>
            </a:r>
          </a:p>
        </p:txBody>
      </p:sp>
      <p:sp>
        <p:nvSpPr>
          <p:cNvPr id="94233"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866F5F65-8717-463A-A09D-78C347D64AF4}" type="slidenum">
              <a:rPr lang="en-GB" sz="1700" b="0">
                <a:solidFill>
                  <a:schemeClr val="bg1"/>
                </a:solidFill>
                <a:cs typeface="Arial" pitchFamily="34" charset="0"/>
              </a:rPr>
              <a:pPr algn="r" eaLnBrk="1" hangingPunct="1"/>
              <a:t>90</a:t>
            </a:fld>
            <a:endParaRPr lang="en-GB" sz="1700" b="0">
              <a:solidFill>
                <a:schemeClr val="bg1"/>
              </a:solidFill>
              <a:cs typeface="Arial" pitchFamily="34" charset="0"/>
            </a:endParaRPr>
          </a:p>
        </p:txBody>
      </p:sp>
    </p:spTree>
  </p:cSld>
  <p:clrMapOvr>
    <a:masterClrMapping/>
  </p:clrMapOvr>
  <p:transition spd="med"/>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idx="4294967295"/>
          </p:nvPr>
        </p:nvSpPr>
        <p:spPr>
          <a:xfrm>
            <a:off x="215900" y="0"/>
            <a:ext cx="8207375" cy="1003300"/>
          </a:xfrm>
        </p:spPr>
        <p:txBody>
          <a:bodyPr lIns="104718" tIns="52360" rIns="104718" bIns="52360"/>
          <a:lstStyle/>
          <a:p>
            <a:pPr eaLnBrk="1" hangingPunct="1"/>
            <a:r>
              <a:rPr lang="en-US" smtClean="0"/>
              <a:t>ALCO discussions and decisions at monthly meeting</a:t>
            </a:r>
          </a:p>
        </p:txBody>
      </p:sp>
      <p:sp>
        <p:nvSpPr>
          <p:cNvPr id="95235" name="Rectangle 3"/>
          <p:cNvSpPr>
            <a:spLocks noGrp="1" noChangeArrowheads="1"/>
          </p:cNvSpPr>
          <p:nvPr>
            <p:ph type="body" idx="4294967295"/>
          </p:nvPr>
        </p:nvSpPr>
        <p:spPr>
          <a:xfrm>
            <a:off x="301625" y="1306513"/>
            <a:ext cx="10153650" cy="6337300"/>
          </a:xfrm>
        </p:spPr>
        <p:txBody>
          <a:bodyPr lIns="104718" tIns="52360" rIns="104718" bIns="52360"/>
          <a:lstStyle/>
          <a:p>
            <a:pPr marL="342900" indent="-342900" defTabSz="914400" eaLnBrk="1" hangingPunct="1">
              <a:tabLst>
                <a:tab pos="685800" algn="l"/>
              </a:tabLst>
            </a:pPr>
            <a:r>
              <a:rPr lang="en-US" smtClean="0"/>
              <a:t>Market Situation and Competition</a:t>
            </a:r>
          </a:p>
          <a:p>
            <a:pPr marL="342900" indent="-342900" defTabSz="914400" eaLnBrk="1" hangingPunct="1">
              <a:tabLst>
                <a:tab pos="685800" algn="l"/>
              </a:tabLst>
            </a:pPr>
            <a:r>
              <a:rPr lang="en-US" smtClean="0"/>
              <a:t>Balance sheet : Current &amp; Forecast </a:t>
            </a:r>
          </a:p>
          <a:p>
            <a:pPr marL="342900" indent="-342900" defTabSz="914400" eaLnBrk="1" hangingPunct="1">
              <a:tabLst>
                <a:tab pos="685800" algn="l"/>
              </a:tabLst>
            </a:pPr>
            <a:r>
              <a:rPr lang="en-US" smtClean="0"/>
              <a:t>Capital Adequacy Ratio and Projection</a:t>
            </a:r>
          </a:p>
          <a:p>
            <a:pPr marL="342900" indent="-342900" defTabSz="914400" eaLnBrk="1" hangingPunct="1">
              <a:tabLst>
                <a:tab pos="685800" algn="l"/>
              </a:tabLst>
            </a:pPr>
            <a:r>
              <a:rPr lang="en-US" smtClean="0"/>
              <a:t>Statutory and Group Compliance </a:t>
            </a:r>
          </a:p>
          <a:p>
            <a:pPr marL="342900" indent="-342900" defTabSz="914400" eaLnBrk="1" hangingPunct="1">
              <a:tabLst>
                <a:tab pos="685800" algn="l"/>
              </a:tabLst>
            </a:pPr>
            <a:r>
              <a:rPr lang="en-US" smtClean="0"/>
              <a:t>Deposit concentration</a:t>
            </a:r>
          </a:p>
          <a:p>
            <a:pPr marL="342900" indent="-342900" defTabSz="914400" eaLnBrk="1" hangingPunct="1">
              <a:tabLst>
                <a:tab pos="685800" algn="l"/>
              </a:tabLst>
            </a:pPr>
            <a:r>
              <a:rPr lang="en-US" smtClean="0"/>
              <a:t>Payment systems activities</a:t>
            </a:r>
          </a:p>
          <a:p>
            <a:pPr marL="342900" indent="-342900" defTabSz="914400" eaLnBrk="1" hangingPunct="1">
              <a:tabLst>
                <a:tab pos="685800" algn="l"/>
              </a:tabLst>
            </a:pPr>
            <a:r>
              <a:rPr lang="en-US" smtClean="0"/>
              <a:t>Maturity Profiles - Interest rate risk &amp; Liquidity</a:t>
            </a:r>
          </a:p>
          <a:p>
            <a:pPr marL="342900" indent="-342900" defTabSz="914400" eaLnBrk="1" hangingPunct="1">
              <a:tabLst>
                <a:tab pos="685800" algn="l"/>
              </a:tabLst>
            </a:pPr>
            <a:r>
              <a:rPr lang="en-US" smtClean="0"/>
              <a:t>Market Risk and Liquidity Limits</a:t>
            </a:r>
          </a:p>
          <a:p>
            <a:pPr marL="342900" indent="-342900" defTabSz="914400" eaLnBrk="1" hangingPunct="1">
              <a:tabLst>
                <a:tab pos="685800" algn="l"/>
              </a:tabLst>
            </a:pPr>
            <a:r>
              <a:rPr lang="en-US" smtClean="0"/>
              <a:t>Fund Transfer Pricing (FTP)</a:t>
            </a:r>
          </a:p>
        </p:txBody>
      </p:sp>
      <p:sp>
        <p:nvSpPr>
          <p:cNvPr id="95236"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F0754F47-3FC6-4F1E-AC07-C8A8BA1DE417}" type="slidenum">
              <a:rPr lang="en-GB" sz="1700" b="0">
                <a:solidFill>
                  <a:schemeClr val="bg1"/>
                </a:solidFill>
                <a:cs typeface="Arial" pitchFamily="34" charset="0"/>
              </a:rPr>
              <a:pPr algn="r" eaLnBrk="1" hangingPunct="1"/>
              <a:t>91</a:t>
            </a:fld>
            <a:endParaRPr lang="en-GB" sz="1700" b="0">
              <a:solidFill>
                <a:schemeClr val="bg1"/>
              </a:solidFill>
              <a:cs typeface="Arial" pitchFamily="34" charset="0"/>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9"/>
          <p:cNvSpPr>
            <a:spLocks noGrp="1" noChangeArrowheads="1"/>
          </p:cNvSpPr>
          <p:nvPr>
            <p:ph type="title" idx="4294967295"/>
          </p:nvPr>
        </p:nvSpPr>
        <p:spPr>
          <a:xfrm>
            <a:off x="157163" y="298450"/>
            <a:ext cx="10126662" cy="639763"/>
          </a:xfrm>
        </p:spPr>
        <p:txBody>
          <a:bodyPr lIns="0" tIns="50386" rIns="100771" bIns="50386" anchor="ctr"/>
          <a:lstStyle/>
          <a:p>
            <a:pPr marL="238125" defTabSz="873125"/>
            <a:r>
              <a:rPr lang="en-GB" smtClean="0"/>
              <a:t>ALCO’s responsibilities</a:t>
            </a:r>
          </a:p>
        </p:txBody>
      </p:sp>
      <p:sp>
        <p:nvSpPr>
          <p:cNvPr id="96259" name="Rectangle 4"/>
          <p:cNvSpPr>
            <a:spLocks noChangeArrowheads="1"/>
          </p:cNvSpPr>
          <p:nvPr/>
        </p:nvSpPr>
        <p:spPr bwMode="auto">
          <a:xfrm>
            <a:off x="422275" y="1389063"/>
            <a:ext cx="9405938" cy="5692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marL="481013" indent="-481013" defTabSz="962025">
              <a:buClr>
                <a:srgbClr val="008000"/>
              </a:buClr>
              <a:buSzPct val="100000"/>
              <a:buFont typeface="Wingdings" pitchFamily="2" charset="2"/>
              <a:buChar char="§"/>
            </a:pPr>
            <a:r>
              <a:rPr lang="en-US" sz="1900" b="0">
                <a:solidFill>
                  <a:srgbClr val="00468C"/>
                </a:solidFill>
                <a:latin typeface="Arial" pitchFamily="34" charset="0"/>
                <a:cs typeface="Arial" pitchFamily="34" charset="0"/>
              </a:rPr>
              <a:t>To ensures that the country balance sheet is managed in accordance with global &amp; local regulatory requirements as well as group policies</a:t>
            </a:r>
          </a:p>
          <a:p>
            <a:pPr marL="481013" indent="-481013" defTabSz="962025">
              <a:buClr>
                <a:srgbClr val="008000"/>
              </a:buClr>
              <a:buSzPct val="100000"/>
              <a:buFont typeface="Wingdings" pitchFamily="2" charset="2"/>
              <a:buChar char="§"/>
            </a:pPr>
            <a:r>
              <a:rPr lang="en-US" sz="1900" b="0">
                <a:solidFill>
                  <a:srgbClr val="00468C"/>
                </a:solidFill>
                <a:latin typeface="Arial" pitchFamily="34" charset="0"/>
                <a:cs typeface="Arial" pitchFamily="34" charset="0"/>
              </a:rPr>
              <a:t>To implement appropriate Fund Transfer Pricing (FTP) policy to support B/S growth effectively</a:t>
            </a:r>
          </a:p>
          <a:p>
            <a:pPr marL="481013" indent="-481013" defTabSz="962025">
              <a:buClr>
                <a:srgbClr val="008000"/>
              </a:buClr>
              <a:buSzPct val="150000"/>
              <a:buFont typeface="Wingdings" pitchFamily="2" charset="2"/>
              <a:buChar char="§"/>
            </a:pPr>
            <a:endParaRPr lang="en-US" sz="1900" b="0">
              <a:solidFill>
                <a:srgbClr val="00468C"/>
              </a:solidFill>
              <a:latin typeface="Arial" pitchFamily="34" charset="0"/>
              <a:cs typeface="Arial" pitchFamily="34" charset="0"/>
            </a:endParaRPr>
          </a:p>
          <a:p>
            <a:pPr marL="481013" indent="-481013" defTabSz="962025">
              <a:buClr>
                <a:srgbClr val="008000"/>
              </a:buClr>
              <a:buSzPct val="150000"/>
              <a:buFont typeface="Wingdings" pitchFamily="2" charset="2"/>
              <a:buChar char="§"/>
            </a:pPr>
            <a:endParaRPr lang="en-US" sz="1700" b="0">
              <a:solidFill>
                <a:srgbClr val="00468C"/>
              </a:solidFill>
              <a:latin typeface="Arial" pitchFamily="34" charset="0"/>
              <a:cs typeface="Arial" pitchFamily="34" charset="0"/>
            </a:endParaRPr>
          </a:p>
          <a:p>
            <a:pPr marL="481013" indent="-481013" defTabSz="962025">
              <a:buClr>
                <a:srgbClr val="008000"/>
              </a:buClr>
              <a:buSzPct val="150000"/>
              <a:buFont typeface="Wingdings" pitchFamily="2" charset="2"/>
              <a:buChar char="§"/>
            </a:pPr>
            <a:endParaRPr lang="en-US" sz="1700" b="0">
              <a:solidFill>
                <a:srgbClr val="00468C"/>
              </a:solidFill>
              <a:latin typeface="Arial" pitchFamily="34" charset="0"/>
              <a:cs typeface="Arial" pitchFamily="34" charset="0"/>
            </a:endParaRPr>
          </a:p>
          <a:p>
            <a:pPr marL="481013" indent="-481013" defTabSz="962025">
              <a:buClr>
                <a:srgbClr val="008000"/>
              </a:buClr>
              <a:buSzPct val="150000"/>
              <a:buFont typeface="Wingdings" pitchFamily="2" charset="2"/>
              <a:buChar char="§"/>
            </a:pPr>
            <a:endParaRPr lang="en-US" sz="1700" b="0">
              <a:solidFill>
                <a:srgbClr val="00468C"/>
              </a:solidFill>
              <a:latin typeface="Arial" pitchFamily="34" charset="0"/>
              <a:cs typeface="Arial" pitchFamily="34" charset="0"/>
            </a:endParaRPr>
          </a:p>
          <a:p>
            <a:pPr marL="481013" indent="-481013" defTabSz="962025">
              <a:buClr>
                <a:srgbClr val="008000"/>
              </a:buClr>
              <a:buSzPct val="150000"/>
              <a:buFont typeface="Wingdings" pitchFamily="2" charset="2"/>
              <a:buChar char="§"/>
            </a:pPr>
            <a:endParaRPr lang="en-US" sz="1700" b="0">
              <a:solidFill>
                <a:srgbClr val="00468C"/>
              </a:solidFill>
              <a:latin typeface="Arial" pitchFamily="34" charset="0"/>
              <a:cs typeface="Arial" pitchFamily="34" charset="0"/>
            </a:endParaRPr>
          </a:p>
          <a:p>
            <a:pPr marL="481013" indent="-481013" defTabSz="962025">
              <a:buClr>
                <a:srgbClr val="008000"/>
              </a:buClr>
              <a:buSzPct val="150000"/>
              <a:buFont typeface="Wingdings" pitchFamily="2" charset="2"/>
              <a:buChar char="§"/>
            </a:pPr>
            <a:endParaRPr lang="en-US" sz="1700">
              <a:solidFill>
                <a:srgbClr val="00468C"/>
              </a:solidFill>
              <a:latin typeface="Arial" pitchFamily="34" charset="0"/>
              <a:cs typeface="Arial" pitchFamily="34" charset="0"/>
            </a:endParaRPr>
          </a:p>
          <a:p>
            <a:pPr marL="481013" indent="-481013" defTabSz="962025">
              <a:buClr>
                <a:srgbClr val="008000"/>
              </a:buClr>
              <a:buSzPct val="150000"/>
              <a:buFont typeface="Wingdings" pitchFamily="2" charset="2"/>
              <a:buChar char="§"/>
            </a:pPr>
            <a:endParaRPr lang="en-US" sz="1700">
              <a:solidFill>
                <a:srgbClr val="00468C"/>
              </a:solidFill>
              <a:latin typeface="Arial" pitchFamily="34" charset="0"/>
              <a:cs typeface="Arial" pitchFamily="34" charset="0"/>
            </a:endParaRPr>
          </a:p>
          <a:p>
            <a:pPr marL="481013" indent="-481013" defTabSz="962025">
              <a:buClr>
                <a:srgbClr val="008000"/>
              </a:buClr>
              <a:buSzPct val="150000"/>
              <a:buFont typeface="Wingdings" pitchFamily="2" charset="2"/>
              <a:buChar char="§"/>
            </a:pPr>
            <a:endParaRPr lang="en-US" sz="1900" b="0">
              <a:solidFill>
                <a:srgbClr val="00468C"/>
              </a:solidFill>
              <a:latin typeface="Arial" pitchFamily="34" charset="0"/>
              <a:cs typeface="Arial" pitchFamily="34" charset="0"/>
            </a:endParaRPr>
          </a:p>
          <a:p>
            <a:pPr marL="481013" indent="-481013" defTabSz="962025">
              <a:buClr>
                <a:srgbClr val="008000"/>
              </a:buClr>
              <a:buSzPct val="100000"/>
              <a:buFont typeface="Wingdings" pitchFamily="2" charset="2"/>
              <a:buChar char="§"/>
            </a:pPr>
            <a:r>
              <a:rPr lang="en-US" sz="1900" b="0">
                <a:solidFill>
                  <a:srgbClr val="00468C"/>
                </a:solidFill>
                <a:latin typeface="Arial" pitchFamily="34" charset="0"/>
                <a:cs typeface="Arial" pitchFamily="34" charset="0"/>
              </a:rPr>
              <a:t>To ensures that</a:t>
            </a:r>
          </a:p>
          <a:p>
            <a:pPr marL="882650" lvl="1" indent="-401638" defTabSz="962025">
              <a:buClr>
                <a:srgbClr val="008000"/>
              </a:buClr>
              <a:buFont typeface="Arial" pitchFamily="34" charset="0"/>
              <a:buChar char="•"/>
            </a:pPr>
            <a:r>
              <a:rPr lang="en-US" sz="1700" b="0">
                <a:solidFill>
                  <a:srgbClr val="00468C"/>
                </a:solidFill>
                <a:latin typeface="Arial" pitchFamily="34" charset="0"/>
                <a:cs typeface="Arial" pitchFamily="34" charset="0"/>
              </a:rPr>
              <a:t>Liquidity and Capital ratios are well managed </a:t>
            </a:r>
          </a:p>
          <a:p>
            <a:pPr marL="882650" lvl="1" indent="-401638" defTabSz="962025">
              <a:buClr>
                <a:srgbClr val="008000"/>
              </a:buClr>
              <a:buFont typeface="Arial" pitchFamily="34" charset="0"/>
              <a:buChar char="•"/>
            </a:pPr>
            <a:r>
              <a:rPr lang="en-US" sz="1700" b="0">
                <a:solidFill>
                  <a:srgbClr val="00468C"/>
                </a:solidFill>
                <a:latin typeface="Arial" pitchFamily="34" charset="0"/>
                <a:cs typeface="Arial" pitchFamily="34" charset="0"/>
              </a:rPr>
              <a:t>Risk inherent in payment systems is evaluated, quantified and managed</a:t>
            </a:r>
          </a:p>
          <a:p>
            <a:pPr marL="481013" indent="-481013" defTabSz="962025">
              <a:buClr>
                <a:srgbClr val="008000"/>
              </a:buClr>
              <a:buSzPct val="100000"/>
              <a:buFont typeface="Wingdings" pitchFamily="2" charset="2"/>
              <a:buChar char="§"/>
            </a:pPr>
            <a:r>
              <a:rPr lang="en-US" sz="1900" b="0">
                <a:solidFill>
                  <a:srgbClr val="00468C"/>
                </a:solidFill>
                <a:latin typeface="Arial" pitchFamily="34" charset="0"/>
                <a:cs typeface="Arial" pitchFamily="34" charset="0"/>
              </a:rPr>
              <a:t>To review &amp; approve</a:t>
            </a:r>
          </a:p>
          <a:p>
            <a:pPr marL="882650" lvl="1" indent="-401638" defTabSz="962025">
              <a:buClr>
                <a:srgbClr val="00984A"/>
              </a:buClr>
              <a:buFont typeface="Arial" pitchFamily="34" charset="0"/>
              <a:buChar char="•"/>
            </a:pPr>
            <a:r>
              <a:rPr lang="en-US" sz="1700" b="0">
                <a:solidFill>
                  <a:srgbClr val="00468C"/>
                </a:solidFill>
                <a:latin typeface="Arial" pitchFamily="34" charset="0"/>
                <a:cs typeface="Arial" pitchFamily="34" charset="0"/>
              </a:rPr>
              <a:t>Contingency plans for liquidity (at least annually)</a:t>
            </a:r>
          </a:p>
          <a:p>
            <a:pPr marL="882650" lvl="1" indent="-401638" defTabSz="962025">
              <a:buClr>
                <a:srgbClr val="00984A"/>
              </a:buClr>
              <a:buFont typeface="Arial" pitchFamily="34" charset="0"/>
              <a:buChar char="•"/>
            </a:pPr>
            <a:r>
              <a:rPr lang="en-US" sz="1700" b="0">
                <a:solidFill>
                  <a:srgbClr val="00468C"/>
                </a:solidFill>
                <a:latin typeface="Arial" pitchFamily="34" charset="0"/>
                <a:cs typeface="Arial" pitchFamily="34" charset="0"/>
              </a:rPr>
              <a:t>Concentration risk arising from borrowers and depositors</a:t>
            </a:r>
          </a:p>
        </p:txBody>
      </p:sp>
      <p:grpSp>
        <p:nvGrpSpPr>
          <p:cNvPr id="96260" name="Group 52"/>
          <p:cNvGrpSpPr>
            <a:grpSpLocks/>
          </p:cNvGrpSpPr>
          <p:nvPr/>
        </p:nvGrpSpPr>
        <p:grpSpPr bwMode="auto">
          <a:xfrm>
            <a:off x="1400175" y="2901950"/>
            <a:ext cx="1241425" cy="1635125"/>
            <a:chOff x="859" y="1482"/>
            <a:chExt cx="762" cy="946"/>
          </a:xfrm>
        </p:grpSpPr>
        <p:sp>
          <p:nvSpPr>
            <p:cNvPr id="96298" name="Rectangle 6"/>
            <p:cNvSpPr>
              <a:spLocks noChangeArrowheads="1"/>
            </p:cNvSpPr>
            <p:nvPr/>
          </p:nvSpPr>
          <p:spPr bwMode="auto">
            <a:xfrm>
              <a:off x="867" y="1488"/>
              <a:ext cx="746" cy="425"/>
            </a:xfrm>
            <a:prstGeom prst="rect">
              <a:avLst/>
            </a:prstGeom>
            <a:solidFill>
              <a:srgbClr val="CCFF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99" name="Rectangle 9"/>
            <p:cNvSpPr>
              <a:spLocks noChangeArrowheads="1"/>
            </p:cNvSpPr>
            <p:nvPr/>
          </p:nvSpPr>
          <p:spPr bwMode="auto">
            <a:xfrm>
              <a:off x="867" y="1913"/>
              <a:ext cx="746" cy="281"/>
            </a:xfrm>
            <a:prstGeom prst="rect">
              <a:avLst/>
            </a:prstGeom>
            <a:solidFill>
              <a:srgbClr val="CCFF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300" name="Rectangle 14"/>
            <p:cNvSpPr>
              <a:spLocks noChangeArrowheads="1"/>
            </p:cNvSpPr>
            <p:nvPr/>
          </p:nvSpPr>
          <p:spPr bwMode="auto">
            <a:xfrm>
              <a:off x="867" y="2194"/>
              <a:ext cx="746" cy="228"/>
            </a:xfrm>
            <a:prstGeom prst="rect">
              <a:avLst/>
            </a:prstGeom>
            <a:solidFill>
              <a:srgbClr val="CCFF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301" name="Rectangle 23"/>
            <p:cNvSpPr>
              <a:spLocks noChangeArrowheads="1"/>
            </p:cNvSpPr>
            <p:nvPr/>
          </p:nvSpPr>
          <p:spPr bwMode="auto">
            <a:xfrm>
              <a:off x="1008" y="1865"/>
              <a:ext cx="432" cy="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buFont typeface="Wingdings" pitchFamily="2" charset="2"/>
                <a:buNone/>
              </a:pPr>
              <a:r>
                <a:rPr lang="en-US" sz="900">
                  <a:solidFill>
                    <a:srgbClr val="000000"/>
                  </a:solidFill>
                  <a:latin typeface="Arial" pitchFamily="34" charset="0"/>
                  <a:cs typeface="Arial" pitchFamily="34" charset="0"/>
                </a:rPr>
                <a:t>Commercial </a:t>
              </a:r>
              <a:endParaRPr lang="en-US" sz="2500">
                <a:solidFill>
                  <a:schemeClr val="tx1"/>
                </a:solidFill>
                <a:latin typeface="Arial" pitchFamily="34" charset="0"/>
                <a:cs typeface="Arial" pitchFamily="34" charset="0"/>
              </a:endParaRPr>
            </a:p>
          </p:txBody>
        </p:sp>
        <p:sp>
          <p:nvSpPr>
            <p:cNvPr id="96302" name="Rectangle 24"/>
            <p:cNvSpPr>
              <a:spLocks noChangeArrowheads="1"/>
            </p:cNvSpPr>
            <p:nvPr/>
          </p:nvSpPr>
          <p:spPr bwMode="auto">
            <a:xfrm>
              <a:off x="1008" y="1955"/>
              <a:ext cx="432" cy="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buFont typeface="Wingdings" pitchFamily="2" charset="2"/>
                <a:buNone/>
              </a:pPr>
              <a:r>
                <a:rPr lang="en-US" sz="900">
                  <a:solidFill>
                    <a:srgbClr val="000000"/>
                  </a:solidFill>
                  <a:latin typeface="Arial" pitchFamily="34" charset="0"/>
                  <a:cs typeface="Arial" pitchFamily="34" charset="0"/>
                </a:rPr>
                <a:t>Bank Assets</a:t>
              </a:r>
              <a:endParaRPr lang="en-US" sz="2500">
                <a:solidFill>
                  <a:schemeClr val="tx1"/>
                </a:solidFill>
                <a:latin typeface="Arial" pitchFamily="34" charset="0"/>
                <a:cs typeface="Arial" pitchFamily="34" charset="0"/>
              </a:endParaRPr>
            </a:p>
          </p:txBody>
        </p:sp>
        <p:sp>
          <p:nvSpPr>
            <p:cNvPr id="96303" name="Rectangle 28"/>
            <p:cNvSpPr>
              <a:spLocks noChangeArrowheads="1"/>
            </p:cNvSpPr>
            <p:nvPr/>
          </p:nvSpPr>
          <p:spPr bwMode="auto">
            <a:xfrm>
              <a:off x="882" y="1482"/>
              <a:ext cx="739" cy="16"/>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304" name="Rectangle 30"/>
            <p:cNvSpPr>
              <a:spLocks noChangeArrowheads="1"/>
            </p:cNvSpPr>
            <p:nvPr/>
          </p:nvSpPr>
          <p:spPr bwMode="auto">
            <a:xfrm>
              <a:off x="882" y="2412"/>
              <a:ext cx="739" cy="16"/>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305" name="Rectangle 32"/>
            <p:cNvSpPr>
              <a:spLocks noChangeArrowheads="1"/>
            </p:cNvSpPr>
            <p:nvPr/>
          </p:nvSpPr>
          <p:spPr bwMode="auto">
            <a:xfrm>
              <a:off x="859" y="1482"/>
              <a:ext cx="23" cy="946"/>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306" name="Rectangle 35"/>
            <p:cNvSpPr>
              <a:spLocks noChangeArrowheads="1"/>
            </p:cNvSpPr>
            <p:nvPr/>
          </p:nvSpPr>
          <p:spPr bwMode="auto">
            <a:xfrm>
              <a:off x="1598" y="1498"/>
              <a:ext cx="23" cy="9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grpSp>
      <p:grpSp>
        <p:nvGrpSpPr>
          <p:cNvPr id="96261" name="Group 54"/>
          <p:cNvGrpSpPr>
            <a:grpSpLocks/>
          </p:cNvGrpSpPr>
          <p:nvPr/>
        </p:nvGrpSpPr>
        <p:grpSpPr bwMode="auto">
          <a:xfrm>
            <a:off x="3981450" y="2901950"/>
            <a:ext cx="2319338" cy="1635125"/>
            <a:chOff x="2443" y="1482"/>
            <a:chExt cx="1423" cy="946"/>
          </a:xfrm>
        </p:grpSpPr>
        <p:sp>
          <p:nvSpPr>
            <p:cNvPr id="96279" name="Rectangle 7"/>
            <p:cNvSpPr>
              <a:spLocks noChangeArrowheads="1"/>
            </p:cNvSpPr>
            <p:nvPr/>
          </p:nvSpPr>
          <p:spPr bwMode="auto">
            <a:xfrm>
              <a:off x="2451" y="1488"/>
              <a:ext cx="1407" cy="425"/>
            </a:xfrm>
            <a:prstGeom prst="rect">
              <a:avLst/>
            </a:prstGeom>
            <a:solidFill>
              <a:srgbClr val="FFFF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80" name="Rectangle 10"/>
            <p:cNvSpPr>
              <a:spLocks noChangeArrowheads="1"/>
            </p:cNvSpPr>
            <p:nvPr/>
          </p:nvSpPr>
          <p:spPr bwMode="auto">
            <a:xfrm>
              <a:off x="2451" y="1907"/>
              <a:ext cx="215" cy="287"/>
            </a:xfrm>
            <a:prstGeom prst="rect">
              <a:avLst/>
            </a:prstGeom>
            <a:solidFill>
              <a:srgbClr val="FFFF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81" name="Rectangle 11"/>
            <p:cNvSpPr>
              <a:spLocks noChangeArrowheads="1"/>
            </p:cNvSpPr>
            <p:nvPr/>
          </p:nvSpPr>
          <p:spPr bwMode="auto">
            <a:xfrm>
              <a:off x="2659" y="1907"/>
              <a:ext cx="915" cy="287"/>
            </a:xfrm>
            <a:prstGeom prst="rect">
              <a:avLst/>
            </a:prstGeom>
            <a:solidFill>
              <a:srgbClr val="99CC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82" name="Rectangle 12"/>
            <p:cNvSpPr>
              <a:spLocks noChangeArrowheads="1"/>
            </p:cNvSpPr>
            <p:nvPr/>
          </p:nvSpPr>
          <p:spPr bwMode="auto">
            <a:xfrm>
              <a:off x="3566" y="1907"/>
              <a:ext cx="292" cy="287"/>
            </a:xfrm>
            <a:prstGeom prst="rect">
              <a:avLst/>
            </a:prstGeom>
            <a:solidFill>
              <a:srgbClr val="FFFF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83" name="Rectangle 15"/>
            <p:cNvSpPr>
              <a:spLocks noChangeArrowheads="1"/>
            </p:cNvSpPr>
            <p:nvPr/>
          </p:nvSpPr>
          <p:spPr bwMode="auto">
            <a:xfrm>
              <a:off x="2451" y="2189"/>
              <a:ext cx="1407" cy="233"/>
            </a:xfrm>
            <a:prstGeom prst="rect">
              <a:avLst/>
            </a:prstGeom>
            <a:solidFill>
              <a:srgbClr val="FFFF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84" name="Rectangle 17"/>
            <p:cNvSpPr>
              <a:spLocks noChangeArrowheads="1"/>
            </p:cNvSpPr>
            <p:nvPr/>
          </p:nvSpPr>
          <p:spPr bwMode="auto">
            <a:xfrm>
              <a:off x="3012" y="1918"/>
              <a:ext cx="156" cy="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buFont typeface="Wingdings" pitchFamily="2" charset="2"/>
                <a:buNone/>
              </a:pPr>
              <a:r>
                <a:rPr lang="en-US" sz="900">
                  <a:solidFill>
                    <a:srgbClr val="000000"/>
                  </a:solidFill>
                  <a:latin typeface="Arial" pitchFamily="34" charset="0"/>
                  <a:cs typeface="Arial" pitchFamily="34" charset="0"/>
                </a:rPr>
                <a:t>ALM</a:t>
              </a:r>
              <a:endParaRPr lang="en-US" sz="2500">
                <a:solidFill>
                  <a:schemeClr val="tx1"/>
                </a:solidFill>
                <a:latin typeface="Arial" pitchFamily="34" charset="0"/>
                <a:cs typeface="Arial" pitchFamily="34" charset="0"/>
              </a:endParaRPr>
            </a:p>
          </p:txBody>
        </p:sp>
        <p:sp>
          <p:nvSpPr>
            <p:cNvPr id="96285" name="Rectangle 18"/>
            <p:cNvSpPr>
              <a:spLocks noChangeArrowheads="1"/>
            </p:cNvSpPr>
            <p:nvPr/>
          </p:nvSpPr>
          <p:spPr bwMode="auto">
            <a:xfrm>
              <a:off x="3008" y="2008"/>
              <a:ext cx="208" cy="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buFont typeface="Wingdings" pitchFamily="2" charset="2"/>
                <a:buNone/>
              </a:pPr>
              <a:r>
                <a:rPr lang="en-US" sz="900">
                  <a:solidFill>
                    <a:srgbClr val="000000"/>
                  </a:solidFill>
                  <a:latin typeface="Arial" pitchFamily="34" charset="0"/>
                  <a:cs typeface="Arial" pitchFamily="34" charset="0"/>
                </a:rPr>
                <a:t>is the </a:t>
              </a:r>
              <a:endParaRPr lang="en-US" sz="2500">
                <a:solidFill>
                  <a:schemeClr val="tx1"/>
                </a:solidFill>
                <a:latin typeface="Arial" pitchFamily="34" charset="0"/>
                <a:cs typeface="Arial" pitchFamily="34" charset="0"/>
              </a:endParaRPr>
            </a:p>
          </p:txBody>
        </p:sp>
        <p:sp>
          <p:nvSpPr>
            <p:cNvPr id="96286" name="Rectangle 19"/>
            <p:cNvSpPr>
              <a:spLocks noChangeArrowheads="1"/>
            </p:cNvSpPr>
            <p:nvPr/>
          </p:nvSpPr>
          <p:spPr bwMode="auto">
            <a:xfrm>
              <a:off x="2848" y="2098"/>
              <a:ext cx="512" cy="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buFont typeface="Wingdings" pitchFamily="2" charset="2"/>
                <a:buNone/>
              </a:pPr>
              <a:r>
                <a:rPr lang="en-US" sz="900">
                  <a:solidFill>
                    <a:srgbClr val="000000"/>
                  </a:solidFill>
                  <a:latin typeface="Arial" pitchFamily="34" charset="0"/>
                  <a:cs typeface="Arial" pitchFamily="34" charset="0"/>
                </a:rPr>
                <a:t>clearing centre</a:t>
              </a:r>
              <a:endParaRPr lang="en-US" sz="2500">
                <a:solidFill>
                  <a:schemeClr val="tx1"/>
                </a:solidFill>
                <a:latin typeface="Arial" pitchFamily="34" charset="0"/>
                <a:cs typeface="Arial" pitchFamily="34" charset="0"/>
              </a:endParaRPr>
            </a:p>
          </p:txBody>
        </p:sp>
        <p:sp>
          <p:nvSpPr>
            <p:cNvPr id="96287" name="Rectangle 20"/>
            <p:cNvSpPr>
              <a:spLocks noChangeArrowheads="1"/>
            </p:cNvSpPr>
            <p:nvPr/>
          </p:nvSpPr>
          <p:spPr bwMode="auto">
            <a:xfrm>
              <a:off x="2688" y="1520"/>
              <a:ext cx="912" cy="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buFont typeface="Wingdings" pitchFamily="2" charset="2"/>
                <a:buNone/>
              </a:pPr>
              <a:r>
                <a:rPr lang="en-US" sz="900">
                  <a:solidFill>
                    <a:srgbClr val="000000"/>
                  </a:solidFill>
                  <a:latin typeface="Arial" pitchFamily="34" charset="0"/>
                  <a:cs typeface="Arial" pitchFamily="34" charset="0"/>
                </a:rPr>
                <a:t>FTP Policy and attribution </a:t>
              </a:r>
              <a:endParaRPr lang="en-US" sz="2500">
                <a:solidFill>
                  <a:schemeClr val="tx1"/>
                </a:solidFill>
                <a:latin typeface="Arial" pitchFamily="34" charset="0"/>
                <a:cs typeface="Arial" pitchFamily="34" charset="0"/>
              </a:endParaRPr>
            </a:p>
          </p:txBody>
        </p:sp>
        <p:sp>
          <p:nvSpPr>
            <p:cNvPr id="96288" name="Rectangle 21"/>
            <p:cNvSpPr>
              <a:spLocks noChangeArrowheads="1"/>
            </p:cNvSpPr>
            <p:nvPr/>
          </p:nvSpPr>
          <p:spPr bwMode="auto">
            <a:xfrm>
              <a:off x="2956" y="1610"/>
              <a:ext cx="308" cy="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buFont typeface="Wingdings" pitchFamily="2" charset="2"/>
                <a:buNone/>
              </a:pPr>
              <a:r>
                <a:rPr lang="en-US" sz="900">
                  <a:solidFill>
                    <a:srgbClr val="000000"/>
                  </a:solidFill>
                  <a:latin typeface="Arial" pitchFamily="34" charset="0"/>
                  <a:cs typeface="Arial" pitchFamily="34" charset="0"/>
                </a:rPr>
                <a:t>is owned</a:t>
              </a:r>
              <a:endParaRPr lang="en-US" sz="2500">
                <a:solidFill>
                  <a:schemeClr val="tx1"/>
                </a:solidFill>
                <a:latin typeface="Arial" pitchFamily="34" charset="0"/>
                <a:cs typeface="Arial" pitchFamily="34" charset="0"/>
              </a:endParaRPr>
            </a:p>
          </p:txBody>
        </p:sp>
        <p:sp>
          <p:nvSpPr>
            <p:cNvPr id="96289" name="Rectangle 22"/>
            <p:cNvSpPr>
              <a:spLocks noChangeArrowheads="1"/>
            </p:cNvSpPr>
            <p:nvPr/>
          </p:nvSpPr>
          <p:spPr bwMode="auto">
            <a:xfrm>
              <a:off x="2928" y="1700"/>
              <a:ext cx="376" cy="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buFont typeface="Wingdings" pitchFamily="2" charset="2"/>
                <a:buNone/>
              </a:pPr>
              <a:r>
                <a:rPr lang="en-US" sz="900">
                  <a:solidFill>
                    <a:srgbClr val="000000"/>
                  </a:solidFill>
                  <a:latin typeface="Arial" pitchFamily="34" charset="0"/>
                  <a:cs typeface="Arial" pitchFamily="34" charset="0"/>
                </a:rPr>
                <a:t>by Finance</a:t>
              </a:r>
              <a:endParaRPr lang="en-US" sz="2500">
                <a:solidFill>
                  <a:schemeClr val="tx1"/>
                </a:solidFill>
                <a:latin typeface="Arial" pitchFamily="34" charset="0"/>
                <a:cs typeface="Arial" pitchFamily="34" charset="0"/>
              </a:endParaRPr>
            </a:p>
          </p:txBody>
        </p:sp>
        <p:sp>
          <p:nvSpPr>
            <p:cNvPr id="96290" name="Rectangle 29"/>
            <p:cNvSpPr>
              <a:spLocks noChangeArrowheads="1"/>
            </p:cNvSpPr>
            <p:nvPr/>
          </p:nvSpPr>
          <p:spPr bwMode="auto">
            <a:xfrm>
              <a:off x="2466" y="1482"/>
              <a:ext cx="1400" cy="16"/>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91" name="Rectangle 31"/>
            <p:cNvSpPr>
              <a:spLocks noChangeArrowheads="1"/>
            </p:cNvSpPr>
            <p:nvPr/>
          </p:nvSpPr>
          <p:spPr bwMode="auto">
            <a:xfrm>
              <a:off x="2466" y="2412"/>
              <a:ext cx="1400" cy="16"/>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92" name="Rectangle 33"/>
            <p:cNvSpPr>
              <a:spLocks noChangeArrowheads="1"/>
            </p:cNvSpPr>
            <p:nvPr/>
          </p:nvSpPr>
          <p:spPr bwMode="auto">
            <a:xfrm>
              <a:off x="2443" y="1482"/>
              <a:ext cx="23" cy="946"/>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93" name="Rectangle 36"/>
            <p:cNvSpPr>
              <a:spLocks noChangeArrowheads="1"/>
            </p:cNvSpPr>
            <p:nvPr/>
          </p:nvSpPr>
          <p:spPr bwMode="auto">
            <a:xfrm>
              <a:off x="3843" y="1498"/>
              <a:ext cx="23" cy="9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94" name="Rectangle 38"/>
            <p:cNvSpPr>
              <a:spLocks noChangeArrowheads="1"/>
            </p:cNvSpPr>
            <p:nvPr/>
          </p:nvSpPr>
          <p:spPr bwMode="auto">
            <a:xfrm>
              <a:off x="2651" y="1902"/>
              <a:ext cx="23" cy="297"/>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95" name="Rectangle 39"/>
            <p:cNvSpPr>
              <a:spLocks noChangeArrowheads="1"/>
            </p:cNvSpPr>
            <p:nvPr/>
          </p:nvSpPr>
          <p:spPr bwMode="auto">
            <a:xfrm>
              <a:off x="3558" y="1918"/>
              <a:ext cx="23" cy="281"/>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96" name="Rectangle 41"/>
            <p:cNvSpPr>
              <a:spLocks noChangeArrowheads="1"/>
            </p:cNvSpPr>
            <p:nvPr/>
          </p:nvSpPr>
          <p:spPr bwMode="auto">
            <a:xfrm>
              <a:off x="2674" y="1902"/>
              <a:ext cx="907" cy="16"/>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97" name="Rectangle 42"/>
            <p:cNvSpPr>
              <a:spLocks noChangeArrowheads="1"/>
            </p:cNvSpPr>
            <p:nvPr/>
          </p:nvSpPr>
          <p:spPr bwMode="auto">
            <a:xfrm>
              <a:off x="2674" y="2183"/>
              <a:ext cx="907" cy="16"/>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grpSp>
      <p:grpSp>
        <p:nvGrpSpPr>
          <p:cNvPr id="96262" name="Group 53"/>
          <p:cNvGrpSpPr>
            <a:grpSpLocks/>
          </p:cNvGrpSpPr>
          <p:nvPr/>
        </p:nvGrpSpPr>
        <p:grpSpPr bwMode="auto">
          <a:xfrm>
            <a:off x="7642225" y="2901950"/>
            <a:ext cx="1127125" cy="1635125"/>
            <a:chOff x="4689" y="1482"/>
            <a:chExt cx="692" cy="946"/>
          </a:xfrm>
        </p:grpSpPr>
        <p:sp>
          <p:nvSpPr>
            <p:cNvPr id="96269" name="Rectangle 8"/>
            <p:cNvSpPr>
              <a:spLocks noChangeArrowheads="1"/>
            </p:cNvSpPr>
            <p:nvPr/>
          </p:nvSpPr>
          <p:spPr bwMode="auto">
            <a:xfrm>
              <a:off x="4696" y="1488"/>
              <a:ext cx="677" cy="425"/>
            </a:xfrm>
            <a:prstGeom prst="rect">
              <a:avLst/>
            </a:prstGeom>
            <a:solidFill>
              <a:srgbClr val="FFCC9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70" name="Rectangle 13"/>
            <p:cNvSpPr>
              <a:spLocks noChangeArrowheads="1"/>
            </p:cNvSpPr>
            <p:nvPr/>
          </p:nvSpPr>
          <p:spPr bwMode="auto">
            <a:xfrm>
              <a:off x="4696" y="1907"/>
              <a:ext cx="677" cy="287"/>
            </a:xfrm>
            <a:prstGeom prst="rect">
              <a:avLst/>
            </a:prstGeom>
            <a:solidFill>
              <a:srgbClr val="FFCC9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71" name="Rectangle 16"/>
            <p:cNvSpPr>
              <a:spLocks noChangeArrowheads="1"/>
            </p:cNvSpPr>
            <p:nvPr/>
          </p:nvSpPr>
          <p:spPr bwMode="auto">
            <a:xfrm>
              <a:off x="4696" y="2189"/>
              <a:ext cx="677" cy="233"/>
            </a:xfrm>
            <a:prstGeom prst="rect">
              <a:avLst/>
            </a:prstGeom>
            <a:solidFill>
              <a:srgbClr val="FFCC9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72" name="Rectangle 25"/>
            <p:cNvSpPr>
              <a:spLocks noChangeArrowheads="1"/>
            </p:cNvSpPr>
            <p:nvPr/>
          </p:nvSpPr>
          <p:spPr bwMode="auto">
            <a:xfrm>
              <a:off x="4800" y="1817"/>
              <a:ext cx="432" cy="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buFont typeface="Wingdings" pitchFamily="2" charset="2"/>
                <a:buNone/>
              </a:pPr>
              <a:r>
                <a:rPr lang="en-US" sz="900">
                  <a:solidFill>
                    <a:srgbClr val="000000"/>
                  </a:solidFill>
                  <a:latin typeface="Arial" pitchFamily="34" charset="0"/>
                  <a:cs typeface="Arial" pitchFamily="34" charset="0"/>
                </a:rPr>
                <a:t>Commercial </a:t>
              </a:r>
              <a:endParaRPr lang="en-US" sz="2500">
                <a:solidFill>
                  <a:schemeClr val="tx1"/>
                </a:solidFill>
                <a:latin typeface="Arial" pitchFamily="34" charset="0"/>
                <a:cs typeface="Arial" pitchFamily="34" charset="0"/>
              </a:endParaRPr>
            </a:p>
          </p:txBody>
        </p:sp>
        <p:sp>
          <p:nvSpPr>
            <p:cNvPr id="96273" name="Rectangle 26"/>
            <p:cNvSpPr>
              <a:spLocks noChangeArrowheads="1"/>
            </p:cNvSpPr>
            <p:nvPr/>
          </p:nvSpPr>
          <p:spPr bwMode="auto">
            <a:xfrm>
              <a:off x="4912" y="1907"/>
              <a:ext cx="196" cy="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buFont typeface="Wingdings" pitchFamily="2" charset="2"/>
                <a:buNone/>
              </a:pPr>
              <a:r>
                <a:rPr lang="en-US" sz="900">
                  <a:solidFill>
                    <a:srgbClr val="000000"/>
                  </a:solidFill>
                  <a:latin typeface="Arial" pitchFamily="34" charset="0"/>
                  <a:cs typeface="Arial" pitchFamily="34" charset="0"/>
                </a:rPr>
                <a:t>Bank </a:t>
              </a:r>
              <a:endParaRPr lang="en-US" sz="2500">
                <a:solidFill>
                  <a:schemeClr val="tx1"/>
                </a:solidFill>
                <a:latin typeface="Arial" pitchFamily="34" charset="0"/>
                <a:cs typeface="Arial" pitchFamily="34" charset="0"/>
              </a:endParaRPr>
            </a:p>
          </p:txBody>
        </p:sp>
        <p:sp>
          <p:nvSpPr>
            <p:cNvPr id="96274" name="Rectangle 27"/>
            <p:cNvSpPr>
              <a:spLocks noChangeArrowheads="1"/>
            </p:cNvSpPr>
            <p:nvPr/>
          </p:nvSpPr>
          <p:spPr bwMode="auto">
            <a:xfrm>
              <a:off x="4852" y="1998"/>
              <a:ext cx="332" cy="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defTabSz="962025">
                <a:buFont typeface="Wingdings" pitchFamily="2" charset="2"/>
                <a:buNone/>
              </a:pPr>
              <a:r>
                <a:rPr lang="en-US" sz="900">
                  <a:solidFill>
                    <a:srgbClr val="000000"/>
                  </a:solidFill>
                  <a:latin typeface="Arial" pitchFamily="34" charset="0"/>
                  <a:cs typeface="Arial" pitchFamily="34" charset="0"/>
                </a:rPr>
                <a:t>Liabilities</a:t>
              </a:r>
              <a:endParaRPr lang="en-US" sz="2500">
                <a:solidFill>
                  <a:schemeClr val="tx1"/>
                </a:solidFill>
                <a:latin typeface="Arial" pitchFamily="34" charset="0"/>
                <a:cs typeface="Arial" pitchFamily="34" charset="0"/>
              </a:endParaRPr>
            </a:p>
          </p:txBody>
        </p:sp>
        <p:sp>
          <p:nvSpPr>
            <p:cNvPr id="96275" name="Rectangle 34"/>
            <p:cNvSpPr>
              <a:spLocks noChangeArrowheads="1"/>
            </p:cNvSpPr>
            <p:nvPr/>
          </p:nvSpPr>
          <p:spPr bwMode="auto">
            <a:xfrm>
              <a:off x="4689" y="1482"/>
              <a:ext cx="23" cy="946"/>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76" name="Rectangle 37"/>
            <p:cNvSpPr>
              <a:spLocks noChangeArrowheads="1"/>
            </p:cNvSpPr>
            <p:nvPr/>
          </p:nvSpPr>
          <p:spPr bwMode="auto">
            <a:xfrm>
              <a:off x="5358" y="1498"/>
              <a:ext cx="23" cy="93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77" name="Rectangle 40"/>
            <p:cNvSpPr>
              <a:spLocks noChangeArrowheads="1"/>
            </p:cNvSpPr>
            <p:nvPr/>
          </p:nvSpPr>
          <p:spPr bwMode="auto">
            <a:xfrm>
              <a:off x="4712" y="1482"/>
              <a:ext cx="669" cy="16"/>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sp>
          <p:nvSpPr>
            <p:cNvPr id="96278" name="Rectangle 43"/>
            <p:cNvSpPr>
              <a:spLocks noChangeArrowheads="1"/>
            </p:cNvSpPr>
            <p:nvPr/>
          </p:nvSpPr>
          <p:spPr bwMode="auto">
            <a:xfrm>
              <a:off x="4712" y="2412"/>
              <a:ext cx="669" cy="16"/>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lstStyle/>
            <a:p>
              <a:pPr defTabSz="962025"/>
              <a:endParaRPr lang="en-GB" sz="1900" b="0">
                <a:solidFill>
                  <a:schemeClr val="tx1"/>
                </a:solidFill>
                <a:latin typeface="Arial" pitchFamily="34" charset="0"/>
                <a:cs typeface="Arial" pitchFamily="34" charset="0"/>
              </a:endParaRPr>
            </a:p>
          </p:txBody>
        </p:sp>
      </p:grpSp>
      <p:grpSp>
        <p:nvGrpSpPr>
          <p:cNvPr id="5" name="Group 51"/>
          <p:cNvGrpSpPr>
            <a:grpSpLocks/>
          </p:cNvGrpSpPr>
          <p:nvPr/>
        </p:nvGrpSpPr>
        <p:grpSpPr bwMode="auto">
          <a:xfrm>
            <a:off x="2890838" y="3159125"/>
            <a:ext cx="4549775" cy="1028700"/>
            <a:chOff x="1774" y="1631"/>
            <a:chExt cx="2792" cy="595"/>
          </a:xfrm>
        </p:grpSpPr>
        <p:sp>
          <p:nvSpPr>
            <p:cNvPr id="96265" name="Freeform 44"/>
            <p:cNvSpPr>
              <a:spLocks/>
            </p:cNvSpPr>
            <p:nvPr/>
          </p:nvSpPr>
          <p:spPr bwMode="auto">
            <a:xfrm>
              <a:off x="1774" y="1955"/>
              <a:ext cx="539" cy="271"/>
            </a:xfrm>
            <a:custGeom>
              <a:avLst/>
              <a:gdLst>
                <a:gd name="T0" fmla="*/ 400 w 539"/>
                <a:gd name="T1" fmla="*/ 0 h 271"/>
                <a:gd name="T2" fmla="*/ 400 w 539"/>
                <a:gd name="T3" fmla="*/ 69 h 271"/>
                <a:gd name="T4" fmla="*/ 0 w 539"/>
                <a:gd name="T5" fmla="*/ 69 h 271"/>
                <a:gd name="T6" fmla="*/ 0 w 539"/>
                <a:gd name="T7" fmla="*/ 202 h 271"/>
                <a:gd name="T8" fmla="*/ 400 w 539"/>
                <a:gd name="T9" fmla="*/ 202 h 271"/>
                <a:gd name="T10" fmla="*/ 400 w 539"/>
                <a:gd name="T11" fmla="*/ 271 h 271"/>
                <a:gd name="T12" fmla="*/ 539 w 539"/>
                <a:gd name="T13" fmla="*/ 133 h 271"/>
                <a:gd name="T14" fmla="*/ 400 w 539"/>
                <a:gd name="T15" fmla="*/ 0 h 271"/>
                <a:gd name="T16" fmla="*/ 0 60000 65536"/>
                <a:gd name="T17" fmla="*/ 0 60000 65536"/>
                <a:gd name="T18" fmla="*/ 0 60000 65536"/>
                <a:gd name="T19" fmla="*/ 0 60000 65536"/>
                <a:gd name="T20" fmla="*/ 0 60000 65536"/>
                <a:gd name="T21" fmla="*/ 0 60000 65536"/>
                <a:gd name="T22" fmla="*/ 0 60000 65536"/>
                <a:gd name="T23" fmla="*/ 0 60000 65536"/>
                <a:gd name="T24" fmla="*/ 0 w 539"/>
                <a:gd name="T25" fmla="*/ 0 h 271"/>
                <a:gd name="T26" fmla="*/ 539 w 539"/>
                <a:gd name="T27" fmla="*/ 271 h 2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9" h="271">
                  <a:moveTo>
                    <a:pt x="400" y="0"/>
                  </a:moveTo>
                  <a:lnTo>
                    <a:pt x="400" y="69"/>
                  </a:lnTo>
                  <a:lnTo>
                    <a:pt x="0" y="69"/>
                  </a:lnTo>
                  <a:lnTo>
                    <a:pt x="0" y="202"/>
                  </a:lnTo>
                  <a:lnTo>
                    <a:pt x="400" y="202"/>
                  </a:lnTo>
                  <a:lnTo>
                    <a:pt x="400" y="271"/>
                  </a:lnTo>
                  <a:lnTo>
                    <a:pt x="539" y="133"/>
                  </a:lnTo>
                  <a:lnTo>
                    <a:pt x="400" y="0"/>
                  </a:lnTo>
                  <a:close/>
                </a:path>
              </a:pathLst>
            </a:custGeom>
            <a:solidFill>
              <a:srgbClr val="FF9900"/>
            </a:solidFill>
            <a:ln w="12700" cap="rnd">
              <a:solidFill>
                <a:srgbClr val="FFCC00"/>
              </a:solidFill>
              <a:prstDash val="solid"/>
              <a:miter lim="800000"/>
              <a:headEnd/>
              <a:tailEnd/>
            </a:ln>
          </p:spPr>
          <p:txBody>
            <a:bodyPr/>
            <a:lstStyle/>
            <a:p>
              <a:endParaRPr lang="th-TH"/>
            </a:p>
          </p:txBody>
        </p:sp>
        <p:sp>
          <p:nvSpPr>
            <p:cNvPr id="96266" name="Freeform 45"/>
            <p:cNvSpPr>
              <a:spLocks/>
            </p:cNvSpPr>
            <p:nvPr/>
          </p:nvSpPr>
          <p:spPr bwMode="auto">
            <a:xfrm>
              <a:off x="3973" y="1955"/>
              <a:ext cx="593" cy="271"/>
            </a:xfrm>
            <a:custGeom>
              <a:avLst/>
              <a:gdLst>
                <a:gd name="T0" fmla="*/ 147 w 593"/>
                <a:gd name="T1" fmla="*/ 0 h 271"/>
                <a:gd name="T2" fmla="*/ 147 w 593"/>
                <a:gd name="T3" fmla="*/ 69 h 271"/>
                <a:gd name="T4" fmla="*/ 593 w 593"/>
                <a:gd name="T5" fmla="*/ 69 h 271"/>
                <a:gd name="T6" fmla="*/ 593 w 593"/>
                <a:gd name="T7" fmla="*/ 202 h 271"/>
                <a:gd name="T8" fmla="*/ 147 w 593"/>
                <a:gd name="T9" fmla="*/ 202 h 271"/>
                <a:gd name="T10" fmla="*/ 147 w 593"/>
                <a:gd name="T11" fmla="*/ 271 h 271"/>
                <a:gd name="T12" fmla="*/ 0 w 593"/>
                <a:gd name="T13" fmla="*/ 133 h 271"/>
                <a:gd name="T14" fmla="*/ 147 w 593"/>
                <a:gd name="T15" fmla="*/ 0 h 271"/>
                <a:gd name="T16" fmla="*/ 0 60000 65536"/>
                <a:gd name="T17" fmla="*/ 0 60000 65536"/>
                <a:gd name="T18" fmla="*/ 0 60000 65536"/>
                <a:gd name="T19" fmla="*/ 0 60000 65536"/>
                <a:gd name="T20" fmla="*/ 0 60000 65536"/>
                <a:gd name="T21" fmla="*/ 0 60000 65536"/>
                <a:gd name="T22" fmla="*/ 0 60000 65536"/>
                <a:gd name="T23" fmla="*/ 0 60000 65536"/>
                <a:gd name="T24" fmla="*/ 0 w 593"/>
                <a:gd name="T25" fmla="*/ 0 h 271"/>
                <a:gd name="T26" fmla="*/ 593 w 593"/>
                <a:gd name="T27" fmla="*/ 271 h 2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93" h="271">
                  <a:moveTo>
                    <a:pt x="147" y="0"/>
                  </a:moveTo>
                  <a:lnTo>
                    <a:pt x="147" y="69"/>
                  </a:lnTo>
                  <a:lnTo>
                    <a:pt x="593" y="69"/>
                  </a:lnTo>
                  <a:lnTo>
                    <a:pt x="593" y="202"/>
                  </a:lnTo>
                  <a:lnTo>
                    <a:pt x="147" y="202"/>
                  </a:lnTo>
                  <a:lnTo>
                    <a:pt x="147" y="271"/>
                  </a:lnTo>
                  <a:lnTo>
                    <a:pt x="0" y="133"/>
                  </a:lnTo>
                  <a:lnTo>
                    <a:pt x="147" y="0"/>
                  </a:lnTo>
                  <a:close/>
                </a:path>
              </a:pathLst>
            </a:custGeom>
            <a:solidFill>
              <a:srgbClr val="FF9900"/>
            </a:solidFill>
            <a:ln w="12700" cap="rnd">
              <a:solidFill>
                <a:srgbClr val="FF9900"/>
              </a:solidFill>
              <a:prstDash val="solid"/>
              <a:miter lim="800000"/>
              <a:headEnd/>
              <a:tailEnd/>
            </a:ln>
          </p:spPr>
          <p:txBody>
            <a:bodyPr/>
            <a:lstStyle/>
            <a:p>
              <a:endParaRPr lang="th-TH"/>
            </a:p>
          </p:txBody>
        </p:sp>
        <p:sp>
          <p:nvSpPr>
            <p:cNvPr id="96267" name="Freeform 46"/>
            <p:cNvSpPr>
              <a:spLocks/>
            </p:cNvSpPr>
            <p:nvPr/>
          </p:nvSpPr>
          <p:spPr bwMode="auto">
            <a:xfrm>
              <a:off x="1774" y="1631"/>
              <a:ext cx="539" cy="271"/>
            </a:xfrm>
            <a:custGeom>
              <a:avLst/>
              <a:gdLst>
                <a:gd name="T0" fmla="*/ 400 w 539"/>
                <a:gd name="T1" fmla="*/ 0 h 271"/>
                <a:gd name="T2" fmla="*/ 400 w 539"/>
                <a:gd name="T3" fmla="*/ 69 h 271"/>
                <a:gd name="T4" fmla="*/ 0 w 539"/>
                <a:gd name="T5" fmla="*/ 69 h 271"/>
                <a:gd name="T6" fmla="*/ 0 w 539"/>
                <a:gd name="T7" fmla="*/ 202 h 271"/>
                <a:gd name="T8" fmla="*/ 400 w 539"/>
                <a:gd name="T9" fmla="*/ 202 h 271"/>
                <a:gd name="T10" fmla="*/ 400 w 539"/>
                <a:gd name="T11" fmla="*/ 271 h 271"/>
                <a:gd name="T12" fmla="*/ 539 w 539"/>
                <a:gd name="T13" fmla="*/ 133 h 271"/>
                <a:gd name="T14" fmla="*/ 400 w 539"/>
                <a:gd name="T15" fmla="*/ 0 h 271"/>
                <a:gd name="T16" fmla="*/ 0 60000 65536"/>
                <a:gd name="T17" fmla="*/ 0 60000 65536"/>
                <a:gd name="T18" fmla="*/ 0 60000 65536"/>
                <a:gd name="T19" fmla="*/ 0 60000 65536"/>
                <a:gd name="T20" fmla="*/ 0 60000 65536"/>
                <a:gd name="T21" fmla="*/ 0 60000 65536"/>
                <a:gd name="T22" fmla="*/ 0 60000 65536"/>
                <a:gd name="T23" fmla="*/ 0 60000 65536"/>
                <a:gd name="T24" fmla="*/ 0 w 539"/>
                <a:gd name="T25" fmla="*/ 0 h 271"/>
                <a:gd name="T26" fmla="*/ 539 w 539"/>
                <a:gd name="T27" fmla="*/ 271 h 2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9" h="271">
                  <a:moveTo>
                    <a:pt x="400" y="0"/>
                  </a:moveTo>
                  <a:lnTo>
                    <a:pt x="400" y="69"/>
                  </a:lnTo>
                  <a:lnTo>
                    <a:pt x="0" y="69"/>
                  </a:lnTo>
                  <a:lnTo>
                    <a:pt x="0" y="202"/>
                  </a:lnTo>
                  <a:lnTo>
                    <a:pt x="400" y="202"/>
                  </a:lnTo>
                  <a:lnTo>
                    <a:pt x="400" y="271"/>
                  </a:lnTo>
                  <a:lnTo>
                    <a:pt x="539" y="133"/>
                  </a:lnTo>
                  <a:lnTo>
                    <a:pt x="400" y="0"/>
                  </a:lnTo>
                  <a:close/>
                </a:path>
              </a:pathLst>
            </a:custGeom>
            <a:solidFill>
              <a:srgbClr val="FF9900"/>
            </a:solidFill>
            <a:ln w="12700" cap="rnd">
              <a:solidFill>
                <a:srgbClr val="FFCC00"/>
              </a:solidFill>
              <a:prstDash val="solid"/>
              <a:miter lim="800000"/>
              <a:headEnd/>
              <a:tailEnd/>
            </a:ln>
          </p:spPr>
          <p:txBody>
            <a:bodyPr/>
            <a:lstStyle/>
            <a:p>
              <a:endParaRPr lang="th-TH"/>
            </a:p>
          </p:txBody>
        </p:sp>
        <p:sp>
          <p:nvSpPr>
            <p:cNvPr id="96268" name="Freeform 47"/>
            <p:cNvSpPr>
              <a:spLocks/>
            </p:cNvSpPr>
            <p:nvPr/>
          </p:nvSpPr>
          <p:spPr bwMode="auto">
            <a:xfrm>
              <a:off x="3973" y="1631"/>
              <a:ext cx="593" cy="271"/>
            </a:xfrm>
            <a:custGeom>
              <a:avLst/>
              <a:gdLst>
                <a:gd name="T0" fmla="*/ 147 w 593"/>
                <a:gd name="T1" fmla="*/ 0 h 271"/>
                <a:gd name="T2" fmla="*/ 147 w 593"/>
                <a:gd name="T3" fmla="*/ 69 h 271"/>
                <a:gd name="T4" fmla="*/ 593 w 593"/>
                <a:gd name="T5" fmla="*/ 69 h 271"/>
                <a:gd name="T6" fmla="*/ 593 w 593"/>
                <a:gd name="T7" fmla="*/ 202 h 271"/>
                <a:gd name="T8" fmla="*/ 147 w 593"/>
                <a:gd name="T9" fmla="*/ 202 h 271"/>
                <a:gd name="T10" fmla="*/ 147 w 593"/>
                <a:gd name="T11" fmla="*/ 271 h 271"/>
                <a:gd name="T12" fmla="*/ 0 w 593"/>
                <a:gd name="T13" fmla="*/ 133 h 271"/>
                <a:gd name="T14" fmla="*/ 147 w 593"/>
                <a:gd name="T15" fmla="*/ 0 h 271"/>
                <a:gd name="T16" fmla="*/ 0 60000 65536"/>
                <a:gd name="T17" fmla="*/ 0 60000 65536"/>
                <a:gd name="T18" fmla="*/ 0 60000 65536"/>
                <a:gd name="T19" fmla="*/ 0 60000 65536"/>
                <a:gd name="T20" fmla="*/ 0 60000 65536"/>
                <a:gd name="T21" fmla="*/ 0 60000 65536"/>
                <a:gd name="T22" fmla="*/ 0 60000 65536"/>
                <a:gd name="T23" fmla="*/ 0 60000 65536"/>
                <a:gd name="T24" fmla="*/ 0 w 593"/>
                <a:gd name="T25" fmla="*/ 0 h 271"/>
                <a:gd name="T26" fmla="*/ 593 w 593"/>
                <a:gd name="T27" fmla="*/ 271 h 2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93" h="271">
                  <a:moveTo>
                    <a:pt x="147" y="0"/>
                  </a:moveTo>
                  <a:lnTo>
                    <a:pt x="147" y="69"/>
                  </a:lnTo>
                  <a:lnTo>
                    <a:pt x="593" y="69"/>
                  </a:lnTo>
                  <a:lnTo>
                    <a:pt x="593" y="202"/>
                  </a:lnTo>
                  <a:lnTo>
                    <a:pt x="147" y="202"/>
                  </a:lnTo>
                  <a:lnTo>
                    <a:pt x="147" y="271"/>
                  </a:lnTo>
                  <a:lnTo>
                    <a:pt x="0" y="133"/>
                  </a:lnTo>
                  <a:lnTo>
                    <a:pt x="147" y="0"/>
                  </a:lnTo>
                  <a:close/>
                </a:path>
              </a:pathLst>
            </a:custGeom>
            <a:solidFill>
              <a:srgbClr val="FF9900"/>
            </a:solidFill>
            <a:ln w="12700" cap="rnd">
              <a:solidFill>
                <a:srgbClr val="FF9900"/>
              </a:solidFill>
              <a:prstDash val="solid"/>
              <a:miter lim="800000"/>
              <a:headEnd/>
              <a:tailEnd/>
            </a:ln>
          </p:spPr>
          <p:txBody>
            <a:bodyPr/>
            <a:lstStyle/>
            <a:p>
              <a:endParaRPr lang="th-TH"/>
            </a:p>
          </p:txBody>
        </p:sp>
      </p:grpSp>
      <p:sp>
        <p:nvSpPr>
          <p:cNvPr id="96264" name="Slide Number Placeholder 6"/>
          <p:cNvSpPr txBox="1">
            <a:spLocks noGrp="1"/>
          </p:cNvSpPr>
          <p:nvPr/>
        </p:nvSpPr>
        <p:spPr bwMode="auto">
          <a:xfrm>
            <a:off x="8326438" y="7931150"/>
            <a:ext cx="2560637" cy="287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204" tIns="48102" rIns="96204" bIns="48102" anchor="ctr"/>
          <a:lstStyle>
            <a:lvl1pPr defTabSz="962025" eaLnBrk="0" hangingPunct="0">
              <a:defRPr sz="2200" b="1">
                <a:solidFill>
                  <a:srgbClr val="309915"/>
                </a:solidFill>
                <a:latin typeface="Helvetica 65 Medium"/>
                <a:cs typeface="Angsana New" pitchFamily="18" charset="-34"/>
              </a:defRPr>
            </a:lvl1pPr>
            <a:lvl2pPr marL="742950" indent="-285750" defTabSz="962025" eaLnBrk="0" hangingPunct="0">
              <a:defRPr sz="2200" b="1">
                <a:solidFill>
                  <a:srgbClr val="309915"/>
                </a:solidFill>
                <a:latin typeface="Helvetica 65 Medium"/>
                <a:cs typeface="Angsana New" pitchFamily="18" charset="-34"/>
              </a:defRPr>
            </a:lvl2pPr>
            <a:lvl3pPr marL="1143000" indent="-228600" defTabSz="962025" eaLnBrk="0" hangingPunct="0">
              <a:defRPr sz="2200" b="1">
                <a:solidFill>
                  <a:srgbClr val="309915"/>
                </a:solidFill>
                <a:latin typeface="Helvetica 65 Medium"/>
                <a:cs typeface="Angsana New" pitchFamily="18" charset="-34"/>
              </a:defRPr>
            </a:lvl3pPr>
            <a:lvl4pPr marL="1600200" indent="-228600" defTabSz="962025" eaLnBrk="0" hangingPunct="0">
              <a:defRPr sz="2200" b="1">
                <a:solidFill>
                  <a:srgbClr val="309915"/>
                </a:solidFill>
                <a:latin typeface="Helvetica 65 Medium"/>
                <a:cs typeface="Angsana New" pitchFamily="18" charset="-34"/>
              </a:defRPr>
            </a:lvl4pPr>
            <a:lvl5pPr marL="2057400" indent="-228600" defTabSz="962025" eaLnBrk="0" hangingPunct="0">
              <a:defRPr sz="2200" b="1">
                <a:solidFill>
                  <a:srgbClr val="309915"/>
                </a:solidFill>
                <a:latin typeface="Helvetica 65 Medium"/>
                <a:cs typeface="Angsana New" pitchFamily="18" charset="-34"/>
              </a:defRPr>
            </a:lvl5pPr>
            <a:lvl6pPr marL="2514600" indent="-228600" defTabSz="962025" eaLnBrk="0" fontAlgn="base" hangingPunct="0">
              <a:spcBef>
                <a:spcPct val="0"/>
              </a:spcBef>
              <a:spcAft>
                <a:spcPct val="0"/>
              </a:spcAft>
              <a:defRPr sz="2200" b="1">
                <a:solidFill>
                  <a:srgbClr val="309915"/>
                </a:solidFill>
                <a:latin typeface="Helvetica 65 Medium"/>
                <a:cs typeface="Angsana New" pitchFamily="18" charset="-34"/>
              </a:defRPr>
            </a:lvl6pPr>
            <a:lvl7pPr marL="2971800" indent="-228600" defTabSz="962025" eaLnBrk="0" fontAlgn="base" hangingPunct="0">
              <a:spcBef>
                <a:spcPct val="0"/>
              </a:spcBef>
              <a:spcAft>
                <a:spcPct val="0"/>
              </a:spcAft>
              <a:defRPr sz="2200" b="1">
                <a:solidFill>
                  <a:srgbClr val="309915"/>
                </a:solidFill>
                <a:latin typeface="Helvetica 65 Medium"/>
                <a:cs typeface="Angsana New" pitchFamily="18" charset="-34"/>
              </a:defRPr>
            </a:lvl7pPr>
            <a:lvl8pPr marL="3429000" indent="-228600" defTabSz="962025" eaLnBrk="0" fontAlgn="base" hangingPunct="0">
              <a:spcBef>
                <a:spcPct val="0"/>
              </a:spcBef>
              <a:spcAft>
                <a:spcPct val="0"/>
              </a:spcAft>
              <a:defRPr sz="2200" b="1">
                <a:solidFill>
                  <a:srgbClr val="309915"/>
                </a:solidFill>
                <a:latin typeface="Helvetica 65 Medium"/>
                <a:cs typeface="Angsana New" pitchFamily="18" charset="-34"/>
              </a:defRPr>
            </a:lvl8pPr>
            <a:lvl9pPr marL="3886200" indent="-228600" defTabSz="962025" eaLnBrk="0" fontAlgn="base" hangingPunct="0">
              <a:spcBef>
                <a:spcPct val="0"/>
              </a:spcBef>
              <a:spcAft>
                <a:spcPct val="0"/>
              </a:spcAft>
              <a:defRPr sz="2200" b="1">
                <a:solidFill>
                  <a:srgbClr val="309915"/>
                </a:solidFill>
                <a:latin typeface="Helvetica 65 Medium"/>
                <a:cs typeface="Angsana New" pitchFamily="18" charset="-34"/>
              </a:defRPr>
            </a:lvl9pPr>
          </a:lstStyle>
          <a:p>
            <a:pPr algn="r" eaLnBrk="1" hangingPunct="1"/>
            <a:fld id="{93BE1ED3-1401-457E-A25A-60FE4B7ABF4A}" type="slidenum">
              <a:rPr lang="en-GB" sz="1700" b="0">
                <a:solidFill>
                  <a:schemeClr val="bg1"/>
                </a:solidFill>
                <a:cs typeface="Arial" pitchFamily="34" charset="0"/>
              </a:rPr>
              <a:pPr algn="r" eaLnBrk="1" hangingPunct="1"/>
              <a:t>92</a:t>
            </a:fld>
            <a:endParaRPr lang="en-GB" sz="1700" b="0">
              <a:solidFill>
                <a:schemeClr val="bg1"/>
              </a:solidFill>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200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4294967295"/>
          </p:nvPr>
        </p:nvSpPr>
        <p:spPr bwMode="auto">
          <a:xfrm>
            <a:off x="8366125" y="7921625"/>
            <a:ext cx="2560638" cy="239713"/>
          </a:xfrm>
          <a:prstGeom prst="rect">
            <a:avLst/>
          </a:prstGeom>
          <a:ln>
            <a:miter lim="800000"/>
            <a:headEnd/>
            <a:tailEnd/>
          </a:ln>
        </p:spPr>
        <p:txBody>
          <a:bodyPr lIns="109708" tIns="54854" rIns="109708" bIns="54854"/>
          <a:lstStyle/>
          <a:p>
            <a:pPr algn="r" defTabSz="1101725">
              <a:defRPr/>
            </a:pPr>
            <a:fld id="{70B3281F-39AF-43E5-9DAE-8159FF54D2AA}" type="slidenum">
              <a:rPr lang="en-US" sz="1700" b="0">
                <a:solidFill>
                  <a:srgbClr val="8CB6D2"/>
                </a:solidFill>
                <a:latin typeface="+mn-lt"/>
              </a:rPr>
              <a:pPr algn="r" defTabSz="1101725">
                <a:defRPr/>
              </a:pPr>
              <a:t>93</a:t>
            </a:fld>
            <a:endParaRPr lang="en-US" sz="1700" b="0">
              <a:solidFill>
                <a:srgbClr val="8CB6D2"/>
              </a:solidFill>
              <a:latin typeface="+mn-lt"/>
            </a:endParaRPr>
          </a:p>
        </p:txBody>
      </p:sp>
      <p:sp>
        <p:nvSpPr>
          <p:cNvPr id="97283" name="Rectangle 2"/>
          <p:cNvSpPr>
            <a:spLocks noGrp="1" noChangeArrowheads="1"/>
          </p:cNvSpPr>
          <p:nvPr>
            <p:ph type="body" idx="1"/>
          </p:nvPr>
        </p:nvSpPr>
        <p:spPr>
          <a:xfrm>
            <a:off x="473075" y="3508375"/>
            <a:ext cx="9509125" cy="1035050"/>
          </a:xfrm>
        </p:spPr>
        <p:txBody>
          <a:bodyPr lIns="109708" tIns="54854" rIns="109708" bIns="54854"/>
          <a:lstStyle/>
          <a:p>
            <a:pPr algn="ctr" eaLnBrk="1" hangingPunct="1">
              <a:buFont typeface="Wingdings" pitchFamily="2" charset="2"/>
              <a:buNone/>
            </a:pPr>
            <a:r>
              <a:rPr lang="en-US" sz="4700" b="1" smtClean="0"/>
              <a:t>Q&amp;A</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RNRSTYLE" val="Image Full"/>
</p:tagLst>
</file>

<file path=ppt/tags/tag2.xml><?xml version="1.0" encoding="utf-8"?>
<p:tagLst xmlns:a="http://schemas.openxmlformats.org/drawingml/2006/main" xmlns:r="http://schemas.openxmlformats.org/officeDocument/2006/relationships" xmlns:p="http://schemas.openxmlformats.org/presentationml/2006/main">
  <p:tag name="RNRSTYLE" val="Temp"/>
</p:tagLst>
</file>

<file path=ppt/tags/tag3.xml><?xml version="1.0" encoding="utf-8"?>
<p:tagLst xmlns:a="http://schemas.openxmlformats.org/drawingml/2006/main" xmlns:r="http://schemas.openxmlformats.org/officeDocument/2006/relationships" xmlns:p="http://schemas.openxmlformats.org/presentationml/2006/main">
  <p:tag name="RNRSTYLE" val="Temp"/>
</p:tagLst>
</file>

<file path=ppt/tags/tag4.xml><?xml version="1.0" encoding="utf-8"?>
<p:tagLst xmlns:a="http://schemas.openxmlformats.org/drawingml/2006/main" xmlns:r="http://schemas.openxmlformats.org/officeDocument/2006/relationships" xmlns:p="http://schemas.openxmlformats.org/presentationml/2006/main">
  <p:tag name="RNRSTYLE" val="Image Full"/>
</p:tagLst>
</file>

<file path=ppt/tags/tag5.xml><?xml version="1.0" encoding="utf-8"?>
<p:tagLst xmlns:a="http://schemas.openxmlformats.org/drawingml/2006/main" xmlns:r="http://schemas.openxmlformats.org/officeDocument/2006/relationships" xmlns:p="http://schemas.openxmlformats.org/presentationml/2006/main">
  <p:tag name="RNRSTYLE" val="Temp"/>
</p:tagLst>
</file>

<file path=ppt/tags/tag6.xml><?xml version="1.0" encoding="utf-8"?>
<p:tagLst xmlns:a="http://schemas.openxmlformats.org/drawingml/2006/main" xmlns:r="http://schemas.openxmlformats.org/officeDocument/2006/relationships" xmlns:p="http://schemas.openxmlformats.org/presentationml/2006/main">
  <p:tag name="RNRSTYLE" val="Temp2"/>
</p:tagLst>
</file>

<file path=ppt/tags/tag7.xml><?xml version="1.0" encoding="utf-8"?>
<p:tagLst xmlns:a="http://schemas.openxmlformats.org/drawingml/2006/main" xmlns:r="http://schemas.openxmlformats.org/officeDocument/2006/relationships" xmlns:p="http://schemas.openxmlformats.org/presentationml/2006/main">
  <p:tag name="RNRSTYLE" val="Temp"/>
</p:tagLst>
</file>

<file path=ppt/tags/tag8.xml><?xml version="1.0" encoding="utf-8"?>
<p:tagLst xmlns:a="http://schemas.openxmlformats.org/drawingml/2006/main" xmlns:r="http://schemas.openxmlformats.org/officeDocument/2006/relationships" xmlns:p="http://schemas.openxmlformats.org/presentationml/2006/main">
  <p:tag name="RNRSTYLE" val="Temp"/>
</p:tagLst>
</file>

<file path=ppt/tags/tag9.xml><?xml version="1.0" encoding="utf-8"?>
<p:tagLst xmlns:a="http://schemas.openxmlformats.org/drawingml/2006/main" xmlns:r="http://schemas.openxmlformats.org/officeDocument/2006/relationships" xmlns:p="http://schemas.openxmlformats.org/presentationml/2006/main">
  <p:tag name="RNRSTYLE" val="Temp"/>
</p:tagLst>
</file>

<file path=ppt/tags/tag10.xml><?xml version="1.0" encoding="utf-8"?>
<p:tagLst xmlns:a="http://schemas.openxmlformats.org/drawingml/2006/main" xmlns:r="http://schemas.openxmlformats.org/officeDocument/2006/relationships" xmlns:p="http://schemas.openxmlformats.org/presentationml/2006/main">
  <p:tag name="RNRSTYLE" val="Temp2"/>
</p:tagLst>
</file>

<file path=ppt/tags/tag11.xml><?xml version="1.0" encoding="utf-8"?>
<p:tagLst xmlns:a="http://schemas.openxmlformats.org/drawingml/2006/main" xmlns:r="http://schemas.openxmlformats.org/officeDocument/2006/relationships" xmlns:p="http://schemas.openxmlformats.org/presentationml/2006/main">
  <p:tag name="RNRSTYLE" val="Temp"/>
</p:tagLst>
</file>

<file path=ppt/tags/tag12.xml><?xml version="1.0" encoding="utf-8"?>
<p:tagLst xmlns:a="http://schemas.openxmlformats.org/drawingml/2006/main" xmlns:r="http://schemas.openxmlformats.org/officeDocument/2006/relationships" xmlns:p="http://schemas.openxmlformats.org/presentationml/2006/main">
  <p:tag name="RNRSTYLE" val="Temp2"/>
</p:tagLst>
</file>

<file path=ppt/tags/tag13.xml><?xml version="1.0" encoding="utf-8"?>
<p:tagLst xmlns:a="http://schemas.openxmlformats.org/drawingml/2006/main" xmlns:r="http://schemas.openxmlformats.org/officeDocument/2006/relationships" xmlns:p="http://schemas.openxmlformats.org/presentationml/2006/main">
  <p:tag name="RNRSTYLE" val="Temp"/>
</p:tagLst>
</file>

<file path=ppt/tags/tag14.xml><?xml version="1.0" encoding="utf-8"?>
<p:tagLst xmlns:a="http://schemas.openxmlformats.org/drawingml/2006/main" xmlns:r="http://schemas.openxmlformats.org/officeDocument/2006/relationships" xmlns:p="http://schemas.openxmlformats.org/presentationml/2006/main">
  <p:tag name="RNRSTYLE" val="Temp"/>
</p:tagLst>
</file>

<file path=ppt/tags/tag15.xml><?xml version="1.0" encoding="utf-8"?>
<p:tagLst xmlns:a="http://schemas.openxmlformats.org/drawingml/2006/main" xmlns:r="http://schemas.openxmlformats.org/officeDocument/2006/relationships" xmlns:p="http://schemas.openxmlformats.org/presentationml/2006/main">
  <p:tag name="RNRSTYLE" val="Temp2"/>
</p:tagLst>
</file>

<file path=ppt/tags/tag16.xml><?xml version="1.0" encoding="utf-8"?>
<p:tagLst xmlns:a="http://schemas.openxmlformats.org/drawingml/2006/main" xmlns:r="http://schemas.openxmlformats.org/officeDocument/2006/relationships" xmlns:p="http://schemas.openxmlformats.org/presentationml/2006/main">
  <p:tag name="RNRSTYLE" val="Temp"/>
</p:tagLst>
</file>

<file path=ppt/tags/tag17.xml><?xml version="1.0" encoding="utf-8"?>
<p:tagLst xmlns:a="http://schemas.openxmlformats.org/drawingml/2006/main" xmlns:r="http://schemas.openxmlformats.org/officeDocument/2006/relationships" xmlns:p="http://schemas.openxmlformats.org/presentationml/2006/main">
  <p:tag name="RNRSTYLE" val="Temp"/>
</p:tagLst>
</file>

<file path=ppt/tags/tag18.xml><?xml version="1.0" encoding="utf-8"?>
<p:tagLst xmlns:a="http://schemas.openxmlformats.org/drawingml/2006/main" xmlns:r="http://schemas.openxmlformats.org/officeDocument/2006/relationships" xmlns:p="http://schemas.openxmlformats.org/presentationml/2006/main">
  <p:tag name="RNRSTYLE" val="Temp"/>
</p:tagLst>
</file>

<file path=ppt/tags/tag19.xml><?xml version="1.0" encoding="utf-8"?>
<p:tagLst xmlns:a="http://schemas.openxmlformats.org/drawingml/2006/main" xmlns:r="http://schemas.openxmlformats.org/officeDocument/2006/relationships" xmlns:p="http://schemas.openxmlformats.org/presentationml/2006/main">
  <p:tag name="RNRSTYLE" val="Temp"/>
</p:tagLst>
</file>

<file path=ppt/tags/tag20.xml><?xml version="1.0" encoding="utf-8"?>
<p:tagLst xmlns:a="http://schemas.openxmlformats.org/drawingml/2006/main" xmlns:r="http://schemas.openxmlformats.org/officeDocument/2006/relationships" xmlns:p="http://schemas.openxmlformats.org/presentationml/2006/main">
  <p:tag name="RNRSTYLE" val="Temp2"/>
</p:tagLst>
</file>

<file path=ppt/tags/tag21.xml><?xml version="1.0" encoding="utf-8"?>
<p:tagLst xmlns:a="http://schemas.openxmlformats.org/drawingml/2006/main" xmlns:r="http://schemas.openxmlformats.org/officeDocument/2006/relationships" xmlns:p="http://schemas.openxmlformats.org/presentationml/2006/main">
  <p:tag name="RNRSTYLE" val="Temp"/>
</p:tagLst>
</file>

<file path=ppt/tags/tag22.xml><?xml version="1.0" encoding="utf-8"?>
<p:tagLst xmlns:a="http://schemas.openxmlformats.org/drawingml/2006/main" xmlns:r="http://schemas.openxmlformats.org/officeDocument/2006/relationships" xmlns:p="http://schemas.openxmlformats.org/presentationml/2006/main">
  <p:tag name="RNRSTYLE" val="Temp"/>
</p:tagLst>
</file>

<file path=ppt/tags/tag23.xml><?xml version="1.0" encoding="utf-8"?>
<p:tagLst xmlns:a="http://schemas.openxmlformats.org/drawingml/2006/main" xmlns:r="http://schemas.openxmlformats.org/officeDocument/2006/relationships" xmlns:p="http://schemas.openxmlformats.org/presentationml/2006/main">
  <p:tag name="RNRSTYLE" val="Temp2"/>
</p:tagLst>
</file>

<file path=ppt/tags/tag24.xml><?xml version="1.0" encoding="utf-8"?>
<p:tagLst xmlns:a="http://schemas.openxmlformats.org/drawingml/2006/main" xmlns:r="http://schemas.openxmlformats.org/officeDocument/2006/relationships" xmlns:p="http://schemas.openxmlformats.org/presentationml/2006/main">
  <p:tag name="RNRSTYLE" val="Temp"/>
</p:tagLst>
</file>

<file path=ppt/tags/tag25.xml><?xml version="1.0" encoding="utf-8"?>
<p:tagLst xmlns:a="http://schemas.openxmlformats.org/drawingml/2006/main" xmlns:r="http://schemas.openxmlformats.org/officeDocument/2006/relationships" xmlns:p="http://schemas.openxmlformats.org/presentationml/2006/main">
  <p:tag name="RNRSTYLE" val="Temp"/>
</p:tagLst>
</file>

<file path=ppt/tags/tag26.xml><?xml version="1.0" encoding="utf-8"?>
<p:tagLst xmlns:a="http://schemas.openxmlformats.org/drawingml/2006/main" xmlns:r="http://schemas.openxmlformats.org/officeDocument/2006/relationships" xmlns:p="http://schemas.openxmlformats.org/presentationml/2006/main">
  <p:tag name="RNRSTYLE" val="Temp2"/>
</p:tagLst>
</file>

<file path=ppt/tags/tag27.xml><?xml version="1.0" encoding="utf-8"?>
<p:tagLst xmlns:a="http://schemas.openxmlformats.org/drawingml/2006/main" xmlns:r="http://schemas.openxmlformats.org/officeDocument/2006/relationships" xmlns:p="http://schemas.openxmlformats.org/presentationml/2006/main">
  <p:tag name="RNRSTYLE" val="Heading Dubai Single"/>
</p:tagLst>
</file>

<file path=ppt/theme/theme1.xml><?xml version="1.0" encoding="utf-8"?>
<a:theme xmlns:a="http://schemas.openxmlformats.org/drawingml/2006/main" name="Cover Slide Blue">
  <a:themeElements>
    <a:clrScheme name="Cover Slide Blue 2">
      <a:dk1>
        <a:srgbClr val="00468C"/>
      </a:dk1>
      <a:lt1>
        <a:srgbClr val="FFFFFF"/>
      </a:lt1>
      <a:dk2>
        <a:srgbClr val="FFFFFF"/>
      </a:dk2>
      <a:lt2>
        <a:srgbClr val="808080"/>
      </a:lt2>
      <a:accent1>
        <a:srgbClr val="00A1E4"/>
      </a:accent1>
      <a:accent2>
        <a:srgbClr val="66CCFF"/>
      </a:accent2>
      <a:accent3>
        <a:srgbClr val="FFFFFF"/>
      </a:accent3>
      <a:accent4>
        <a:srgbClr val="003A77"/>
      </a:accent4>
      <a:accent5>
        <a:srgbClr val="AACDEF"/>
      </a:accent5>
      <a:accent6>
        <a:srgbClr val="5CB9E7"/>
      </a:accent6>
      <a:hlink>
        <a:srgbClr val="22AA47"/>
      </a:hlink>
      <a:folHlink>
        <a:srgbClr val="8DC63F"/>
      </a:folHlink>
    </a:clrScheme>
    <a:fontScheme name="Cover Slide Blue">
      <a:majorFont>
        <a:latin typeface="Helvetica 65 Medium"/>
        <a:ea typeface=""/>
        <a:cs typeface="Arial"/>
      </a:majorFont>
      <a:minorFont>
        <a:latin typeface="Helvetic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87265" tIns="43633" rIns="87265" bIns="43633" numCol="1" anchor="t" anchorCtr="0" compatLnSpc="1">
        <a:prstTxWarp prst="textNoShape">
          <a:avLst/>
        </a:prstTxWarp>
      </a:bodyPr>
      <a:lstStyle>
        <a:defPPr marL="0" marR="0" indent="0" algn="r" defTabSz="1101725" rtl="0" eaLnBrk="1" fontAlgn="base" latinLnBrk="0" hangingPunct="1">
          <a:lnSpc>
            <a:spcPct val="100000"/>
          </a:lnSpc>
          <a:spcBef>
            <a:spcPct val="20000"/>
          </a:spcBef>
          <a:spcAft>
            <a:spcPct val="0"/>
          </a:spcAft>
          <a:buClrTx/>
          <a:buSzTx/>
          <a:buFontTx/>
          <a:buNone/>
          <a:tabLst/>
          <a:defRPr kumimoji="0" lang="en-US" sz="2200" b="1" i="0" u="none" strike="noStrike" cap="none" normalizeH="0" baseline="0" smtClean="0">
            <a:ln>
              <a:noFill/>
            </a:ln>
            <a:solidFill>
              <a:srgbClr val="309915"/>
            </a:solidFill>
            <a:effectLst/>
            <a:latin typeface="Helvetica 65 Medium" pitchFamily="34" charset="0"/>
            <a:cs typeface="Angsana New" pitchFamily="18" charset="-34"/>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87265" tIns="43633" rIns="87265" bIns="43633" numCol="1" anchor="t" anchorCtr="0" compatLnSpc="1">
        <a:prstTxWarp prst="textNoShape">
          <a:avLst/>
        </a:prstTxWarp>
      </a:bodyPr>
      <a:lstStyle>
        <a:defPPr marL="0" marR="0" indent="0" algn="r" defTabSz="1101725" rtl="0" eaLnBrk="1" fontAlgn="base" latinLnBrk="0" hangingPunct="1">
          <a:lnSpc>
            <a:spcPct val="100000"/>
          </a:lnSpc>
          <a:spcBef>
            <a:spcPct val="20000"/>
          </a:spcBef>
          <a:spcAft>
            <a:spcPct val="0"/>
          </a:spcAft>
          <a:buClrTx/>
          <a:buSzTx/>
          <a:buFontTx/>
          <a:buNone/>
          <a:tabLst/>
          <a:defRPr kumimoji="0" lang="en-US" sz="2200" b="1" i="0" u="none" strike="noStrike" cap="none" normalizeH="0" baseline="0" smtClean="0">
            <a:ln>
              <a:noFill/>
            </a:ln>
            <a:solidFill>
              <a:srgbClr val="309915"/>
            </a:solidFill>
            <a:effectLst/>
            <a:latin typeface="Helvetica 65 Medium" pitchFamily="34" charset="0"/>
            <a:cs typeface="Angsana New" pitchFamily="18" charset="-34"/>
          </a:defRPr>
        </a:defPPr>
      </a:lstStyle>
    </a:lnDef>
  </a:objectDefaults>
  <a:extraClrSchemeLst>
    <a:extraClrScheme>
      <a:clrScheme name="Cover Slide Blu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over Slide Blue 2">
        <a:dk1>
          <a:srgbClr val="00468C"/>
        </a:dk1>
        <a:lt1>
          <a:srgbClr val="FFFFFF"/>
        </a:lt1>
        <a:dk2>
          <a:srgbClr val="FFFFFF"/>
        </a:dk2>
        <a:lt2>
          <a:srgbClr val="808080"/>
        </a:lt2>
        <a:accent1>
          <a:srgbClr val="00A1E4"/>
        </a:accent1>
        <a:accent2>
          <a:srgbClr val="66CCFF"/>
        </a:accent2>
        <a:accent3>
          <a:srgbClr val="FFFFFF"/>
        </a:accent3>
        <a:accent4>
          <a:srgbClr val="003A77"/>
        </a:accent4>
        <a:accent5>
          <a:srgbClr val="AACDEF"/>
        </a:accent5>
        <a:accent6>
          <a:srgbClr val="5CB9E7"/>
        </a:accent6>
        <a:hlink>
          <a:srgbClr val="22AA47"/>
        </a:hlink>
        <a:folHlink>
          <a:srgbClr val="8DC63F"/>
        </a:folHlink>
      </a:clrScheme>
      <a:clrMap bg1="lt1" tx1="dk1" bg2="lt2" tx2="dk2" accent1="accent1" accent2="accent2" accent3="accent3" accent4="accent4" accent5="accent5" accent6="accent6" hlink="hlink" folHlink="folHlink"/>
    </a:extraClrScheme>
    <a:extraClrScheme>
      <a:clrScheme name="Cover Slide Blue 3">
        <a:dk1>
          <a:srgbClr val="00468C"/>
        </a:dk1>
        <a:lt1>
          <a:srgbClr val="FFFFFF"/>
        </a:lt1>
        <a:dk2>
          <a:srgbClr val="FFFFFF"/>
        </a:dk2>
        <a:lt2>
          <a:srgbClr val="808080"/>
        </a:lt2>
        <a:accent1>
          <a:srgbClr val="00A1E4"/>
        </a:accent1>
        <a:accent2>
          <a:srgbClr val="22AA47"/>
        </a:accent2>
        <a:accent3>
          <a:srgbClr val="FFFFFF"/>
        </a:accent3>
        <a:accent4>
          <a:srgbClr val="003A77"/>
        </a:accent4>
        <a:accent5>
          <a:srgbClr val="AACDEF"/>
        </a:accent5>
        <a:accent6>
          <a:srgbClr val="1E9A3F"/>
        </a:accent6>
        <a:hlink>
          <a:srgbClr val="66CCFF"/>
        </a:hlink>
        <a:folHlink>
          <a:srgbClr val="8DC63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17236</TotalTime>
  <Words>5660</Words>
  <Application>Microsoft Office PowerPoint</Application>
  <PresentationFormat>Custom</PresentationFormat>
  <Paragraphs>1148</Paragraphs>
  <Slides>93</Slides>
  <Notes>21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93</vt:i4>
      </vt:variant>
    </vt:vector>
  </HeadingPairs>
  <TitlesOfParts>
    <vt:vector size="96" baseType="lpstr">
      <vt:lpstr>Cover Slide Blue</vt:lpstr>
      <vt:lpstr>Equation</vt:lpstr>
      <vt:lpstr>Worksheet</vt:lpstr>
      <vt:lpstr>Risk Management  International Best Practice   </vt:lpstr>
      <vt:lpstr>Agenda</vt:lpstr>
      <vt:lpstr>Overview</vt:lpstr>
      <vt:lpstr>Criteria in Conducting Business</vt:lpstr>
      <vt:lpstr>Product Program for Transaction</vt:lpstr>
      <vt:lpstr>Product Program for Transaction</vt:lpstr>
      <vt:lpstr>Market Risk Management &amp; Control</vt:lpstr>
      <vt:lpstr>Agenda </vt:lpstr>
      <vt:lpstr>Price Risk</vt:lpstr>
      <vt:lpstr>Slide 10</vt:lpstr>
      <vt:lpstr>Measuring &amp; Managing Price Risk? </vt:lpstr>
      <vt:lpstr>Aggregate Control Limits</vt:lpstr>
      <vt:lpstr>Risk Measurement</vt:lpstr>
      <vt:lpstr>Risk Monitoring</vt:lpstr>
      <vt:lpstr>Risk Control</vt:lpstr>
      <vt:lpstr>Fair Valuation</vt:lpstr>
      <vt:lpstr>Fair Valuation</vt:lpstr>
      <vt:lpstr>Limits Process</vt:lpstr>
      <vt:lpstr>Market Risk Management and Control</vt:lpstr>
      <vt:lpstr>Risk of Linear Derivatives</vt:lpstr>
      <vt:lpstr>ACL Risk Calculation Example</vt:lpstr>
      <vt:lpstr>Forward Contract </vt:lpstr>
      <vt:lpstr>Slide 23</vt:lpstr>
      <vt:lpstr>Value at Risk VaR Methodologies</vt:lpstr>
      <vt:lpstr>VaR Methodologies</vt:lpstr>
      <vt:lpstr>Variance-Covariance VaR -  2 factors</vt:lpstr>
      <vt:lpstr>VaR Methodologies</vt:lpstr>
      <vt:lpstr>VaR Methodologies</vt:lpstr>
      <vt:lpstr>VaR Methodologies</vt:lpstr>
      <vt:lpstr>VaR Backtesting</vt:lpstr>
      <vt:lpstr>Stress Testing &amp; Scenario Analysis</vt:lpstr>
      <vt:lpstr>Stress Testing &amp; Scenario Analysis</vt:lpstr>
      <vt:lpstr>Credit Risk Management</vt:lpstr>
      <vt:lpstr>Agenda</vt:lpstr>
      <vt:lpstr>Slide 35</vt:lpstr>
      <vt:lpstr>Credit Risk Rating (Scorecard)</vt:lpstr>
      <vt:lpstr>Credit Risk Rating (Scorecard)-cont’d</vt:lpstr>
      <vt:lpstr>Financials &amp; Non Financials</vt:lpstr>
      <vt:lpstr>Parental Support</vt:lpstr>
      <vt:lpstr>Parental Support (Cont’d)</vt:lpstr>
      <vt:lpstr>Slide 41</vt:lpstr>
      <vt:lpstr>Credit Monitoring &amp; Control</vt:lpstr>
      <vt:lpstr>Credit Authorities</vt:lpstr>
      <vt:lpstr> Credit Applications Workflow</vt:lpstr>
      <vt:lpstr>Early Alert Report (EAR)</vt:lpstr>
      <vt:lpstr>Slide 46</vt:lpstr>
      <vt:lpstr>Slide 47</vt:lpstr>
      <vt:lpstr>Local Portfolio Management Committee</vt:lpstr>
      <vt:lpstr>Stress Test</vt:lpstr>
      <vt:lpstr>Client Suitability</vt:lpstr>
      <vt:lpstr>Slide 51</vt:lpstr>
      <vt:lpstr>Slide 52</vt:lpstr>
      <vt:lpstr>Pre-settlement Methodology</vt:lpstr>
      <vt:lpstr>Pre-settlement Methodology (Cont’d)</vt:lpstr>
      <vt:lpstr>Client Suitability</vt:lpstr>
      <vt:lpstr>Slide 56</vt:lpstr>
      <vt:lpstr>Documentation</vt:lpstr>
      <vt:lpstr>CSA</vt:lpstr>
      <vt:lpstr>Credit Support Amounts</vt:lpstr>
      <vt:lpstr>Operational Risk Management</vt:lpstr>
      <vt:lpstr>Agenda</vt:lpstr>
      <vt:lpstr>Operational Risk Management and Assurance Framework (ORMAF)</vt:lpstr>
      <vt:lpstr>Operational Risk Governance Process</vt:lpstr>
      <vt:lpstr>Operational risk Grading Matrix</vt:lpstr>
      <vt:lpstr>Operational risk Grading Matrix</vt:lpstr>
      <vt:lpstr>WB Business Operational Risk Group </vt:lpstr>
      <vt:lpstr>ORMA Framework </vt:lpstr>
      <vt:lpstr>Liquidity Risk Management</vt:lpstr>
      <vt:lpstr>Slide 69</vt:lpstr>
      <vt:lpstr>Why is Liquidity Important?</vt:lpstr>
      <vt:lpstr>Liquidity Risk Management</vt:lpstr>
      <vt:lpstr>Liquidity Risk Management - General Terms</vt:lpstr>
      <vt:lpstr>Liquidity Management Framework</vt:lpstr>
      <vt:lpstr>Liquidity Tools and Measurement</vt:lpstr>
      <vt:lpstr>Maximum Cumulative Outflow (MCO) </vt:lpstr>
      <vt:lpstr>Example of MCO Reports  </vt:lpstr>
      <vt:lpstr>Wholesale Borrowing Guideline</vt:lpstr>
      <vt:lpstr>Swap Funds Guideline</vt:lpstr>
      <vt:lpstr>Stress Liquidity</vt:lpstr>
      <vt:lpstr>Stress Testing Limit</vt:lpstr>
      <vt:lpstr>Stress Testing Limit (continued)</vt:lpstr>
      <vt:lpstr>Major qualification of good Fund Transfer Pricing (FTP) </vt:lpstr>
      <vt:lpstr>ALM’s products to manage the bank’s interest rate risk and optimize the bank’s return</vt:lpstr>
      <vt:lpstr>Types of Hedges</vt:lpstr>
      <vt:lpstr>CFH with interest rate environment</vt:lpstr>
      <vt:lpstr>Relevant limits under zero tolerance circumstances </vt:lpstr>
      <vt:lpstr>Major qualification of good Fund Transfer Pricing (FTP) </vt:lpstr>
      <vt:lpstr>ALM’s responsibilities (continued)</vt:lpstr>
      <vt:lpstr>ALM’s responsibilities</vt:lpstr>
      <vt:lpstr>Slide 90</vt:lpstr>
      <vt:lpstr>ALCO discussions and decisions at monthly meeting</vt:lpstr>
      <vt:lpstr>ALCO’s responsibilities</vt:lpstr>
      <vt:lpstr>Slide 93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K.K.DHAR</dc:creator>
  <cp:lastModifiedBy>TMB</cp:lastModifiedBy>
  <cp:revision>733</cp:revision>
  <cp:lastPrinted>2005-09-17T03:55:11Z</cp:lastPrinted>
  <dcterms:created xsi:type="dcterms:W3CDTF">2005-07-20T14:22:05Z</dcterms:created>
  <dcterms:modified xsi:type="dcterms:W3CDTF">2014-08-14T11:46:14Z</dcterms:modified>
</cp:coreProperties>
</file>