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34" r:id="rId2"/>
    <p:sldId id="335" r:id="rId3"/>
    <p:sldId id="337" r:id="rId4"/>
    <p:sldId id="336" r:id="rId5"/>
    <p:sldId id="338" r:id="rId6"/>
    <p:sldId id="339" r:id="rId7"/>
    <p:sldId id="340" r:id="rId8"/>
    <p:sldId id="341" r:id="rId9"/>
    <p:sldId id="342" r:id="rId10"/>
    <p:sldId id="344" r:id="rId11"/>
    <p:sldId id="345" r:id="rId12"/>
    <p:sldId id="346" r:id="rId13"/>
    <p:sldId id="347" r:id="rId14"/>
    <p:sldId id="348" r:id="rId15"/>
    <p:sldId id="350" r:id="rId16"/>
    <p:sldId id="349" r:id="rId17"/>
    <p:sldId id="359" r:id="rId18"/>
    <p:sldId id="352" r:id="rId19"/>
    <p:sldId id="353" r:id="rId20"/>
    <p:sldId id="354" r:id="rId21"/>
    <p:sldId id="356" r:id="rId22"/>
    <p:sldId id="358" r:id="rId23"/>
    <p:sldId id="361" r:id="rId24"/>
    <p:sldId id="362" r:id="rId2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57ABF28-C4AA-4902-B1C2-23BF531BCC7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D87073-0B63-4076-B4E7-AE77B211054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E192160D-A9C9-4714-8204-A4C89DFDFCBE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CB02A2B-1A65-4756-AC4B-65059C44AE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C07DD92-F249-48AD-822C-E2440ADEFAB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AAD8C2-74D7-408B-A54F-5D88FEC8530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39763-56C8-4136-9A83-50FB46507F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7B515EBF-1358-4764-B464-53DCFA24EC4B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D2A0DBE-D1FE-4885-A671-9D72041ADBF1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0611FD-EB38-48A1-AB57-AB2313CC4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DD9B3-99FD-4D0F-833E-9866A2D9C8F5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239BAE-6F30-41B7-A69E-E92BE41A4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5D7AEB-CB99-4093-A99D-3C62358E29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1B35F41-5D5E-41EA-92AD-BE2A1F5A8F2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554622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797F3-2935-4A78-AADB-F6298FE87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61A28-5B57-424F-B48C-D56383830B13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09228A-5724-473B-859D-D04B42953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08BBD8-657D-4ADB-B18D-990FB4B67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F87A23-41BA-4467-9B40-3F59E1FB5D2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9049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AA96D-718A-49E9-ABFC-747DDAB08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E507B-3EEF-4679-BA03-7C8DB2F75AFB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DF148-E379-4169-A5D1-FC630F08F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E1DE8-13C8-44C0-AAF4-BDDAF64B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0D198-9664-4870-92AA-7C2402F3BEA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956996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0348240-50A1-4C9B-8585-DC4F2B830E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36452-80C3-4248-A2CA-DCCE46A0492E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124DCE5-6D9E-4642-AF37-61AC28D1D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F65FF-7F42-41CA-92C5-1AB92EFAC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7F69B2-77D2-4B89-B766-E60A849875BD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86376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D45E9C0-FC8C-4884-AF37-644CCD572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B02E8-7FFB-4318-B487-1097F680F3AA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376EE9F4-3FCD-4DA3-BBB8-380619EC4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D53DCC9F-A6E8-4C26-91BA-2F2FD7C85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2B0C6C-68E7-4D75-8B63-8D55CA7BDF1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554663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3D5B4105-B98C-4E70-A185-D8A48A72B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A6C3E3-A7F8-4F7D-A074-CA0C92C9EE5A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76E3028-1BAB-4034-84D5-C8564E134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A92A2B0-099E-4090-9323-3246B5255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F9EBE6-9899-4264-9096-24B68AF6E05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32642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CC42ACE-9209-4411-8C5A-064826CD3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91408-6344-4936-81C0-9CC317624DF0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2E6275-4ADE-4768-AA75-6ECD87A7C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A9F3D3B-C186-4F04-89B5-CBBBF05C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916E59-9EA6-4AD3-B822-E1FA19F5B17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093208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B4FE366-FF86-4448-BE98-937F6BE92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D87E-FEE7-457F-8177-12FF9C0CB21E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A6F747C-9079-4ECB-89D9-3A8EF515C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A2EC010-C087-4227-A470-356100CBC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6DF50-00BE-4B25-96E7-E40A329E6990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276002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E92F939-2449-4000-ABC1-B46828C86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3C176-D2E8-48C1-BC65-324AB427822D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680E68E-ECE6-408D-BE81-11AC77172D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593A0DF-2564-4E5B-9994-B9196200EB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E670A1-9FEF-4072-B33E-2F0D6754FC7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740448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124E56-7705-479E-A797-E5AB993E5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35CD9-4916-4746-903D-D23F08F75C7E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48B9E-240B-4DD7-99A4-941F28179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CB2608-4D41-449C-B1EE-A4227F7F2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8B7BD-A985-4816-8ED5-039A0CBA888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117940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AA3B43-625E-407C-BA30-BC9304B0E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7F298B-F19D-441C-AC92-659D14CECB76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B87F8-00E7-4375-B3AE-AC2EE8093C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A6D55-9FC5-4E08-88FD-04EC9603E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1E972E-2B91-4E5A-9573-4735E43E8ADB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412696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Placeholder 1">
            <a:extLst>
              <a:ext uri="{FF2B5EF4-FFF2-40B4-BE49-F238E27FC236}">
                <a16:creationId xmlns:a16="http://schemas.microsoft.com/office/drawing/2014/main" id="{5CF0CEA2-A7DF-4AF3-9FAA-FC922FA7235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33795" name="Text Placeholder 2">
            <a:extLst>
              <a:ext uri="{FF2B5EF4-FFF2-40B4-BE49-F238E27FC236}">
                <a16:creationId xmlns:a16="http://schemas.microsoft.com/office/drawing/2014/main" id="{D616787A-8056-44A8-9653-E1DBF85D875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4F7ACA-B1B2-413E-A237-CFD8996AA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616C811-2921-47FA-AFB7-1092CF0BBCDB}" type="datetimeFigureOut">
              <a:rPr lang="en-US"/>
              <a:pPr>
                <a:defRPr/>
              </a:pPr>
              <a:t>8/30/2019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199119-8696-4BF4-969B-6F0FC3ACD4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22DF54-78E9-4DB8-B60D-6689F280DC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6642109-BC84-4993-B73B-CCFB076761D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A64D27E-769E-41FF-AC9A-35DB3A3047FD}" type="slidenum">
              <a:rPr lang="en-US" altLang="en-US" sz="1200" smtClean="0">
                <a:solidFill>
                  <a:srgbClr val="898989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2051" name="Rectangle 2" descr="Recycled paper"/>
          <p:cNvSpPr>
            <a:spLocks noChangeArrowheads="1"/>
          </p:cNvSpPr>
          <p:nvPr/>
        </p:nvSpPr>
        <p:spPr bwMode="auto">
          <a:xfrm>
            <a:off x="1331913" y="3206750"/>
            <a:ext cx="6477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The Theory of Demand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5)</a:t>
            </a:r>
          </a:p>
        </p:txBody>
      </p:sp>
      <p:sp>
        <p:nvSpPr>
          <p:cNvPr id="15" name="Title 14"/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0" hangingPunct="0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3 Part 2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D45FB18-ED8C-4B32-8A5F-645A018D07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39" y="0"/>
            <a:ext cx="5436000" cy="3699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F67D641-3BC8-4EE8-BAE4-AA3E899B35FC}"/>
              </a:ext>
            </a:extLst>
          </p:cNvPr>
          <p:cNvSpPr/>
          <p:nvPr/>
        </p:nvSpPr>
        <p:spPr>
          <a:xfrm>
            <a:off x="4191000" y="838200"/>
            <a:ext cx="1240561" cy="2860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44380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9D06275-5A43-4400-805C-4E5DF6F738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0" y="0"/>
            <a:ext cx="8172000" cy="297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729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r>
              <a:rPr lang="en-US" sz="2600" dirty="0"/>
              <a:t>When the price of a good changes, its quantity demanded changes.</a:t>
            </a:r>
          </a:p>
          <a:p>
            <a:endParaRPr lang="en-US" sz="2600" dirty="0"/>
          </a:p>
          <a:p>
            <a:r>
              <a:rPr lang="en-US" sz="2600" dirty="0"/>
              <a:t>Economists believe that this change in demand is due to </a:t>
            </a:r>
            <a:r>
              <a:rPr lang="en-US" sz="2600" b="1" dirty="0"/>
              <a:t>the sum of two effects</a:t>
            </a:r>
            <a:r>
              <a:rPr lang="en-US" sz="2600" dirty="0"/>
              <a:t>:</a:t>
            </a:r>
          </a:p>
          <a:p>
            <a:pPr lvl="1"/>
            <a:r>
              <a:rPr lang="en-US" sz="2600" dirty="0"/>
              <a:t>Income Effect (IE)</a:t>
            </a:r>
          </a:p>
          <a:p>
            <a:pPr lvl="1"/>
            <a:r>
              <a:rPr lang="en-US" sz="2600" dirty="0"/>
              <a:t>Substitution Effect (SE)</a:t>
            </a:r>
          </a:p>
          <a:p>
            <a:r>
              <a:rPr lang="en-US" sz="2600" dirty="0"/>
              <a:t>That is, </a:t>
            </a:r>
            <a:r>
              <a:rPr lang="en-US" sz="2600" b="1" dirty="0"/>
              <a:t>TE = SE + IE</a:t>
            </a:r>
            <a:r>
              <a:rPr lang="en-US" sz="2600" dirty="0"/>
              <a:t>.</a:t>
            </a:r>
          </a:p>
          <a:p>
            <a:endParaRPr lang="en-US" sz="2600" b="1" dirty="0"/>
          </a:p>
          <a:p>
            <a:r>
              <a:rPr lang="en-US" sz="2600" dirty="0"/>
              <a:t>TE refers to Total Effect of the price change.</a:t>
            </a:r>
          </a:p>
        </p:txBody>
      </p:sp>
    </p:spTree>
    <p:extLst>
      <p:ext uri="{BB962C8B-B14F-4D97-AF65-F5344CB8AC3E}">
        <p14:creationId xmlns:p14="http://schemas.microsoft.com/office/powerpoint/2010/main" val="1398556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7150" indent="0">
              <a:buNone/>
            </a:pPr>
            <a:r>
              <a:rPr lang="en-US" sz="2600" b="1" u="sng" dirty="0"/>
              <a:t>A simple way to think about SE and IE </a:t>
            </a:r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r>
              <a:rPr lang="en-US" sz="2600" b="1" dirty="0"/>
              <a:t>When the price of a good falls…</a:t>
            </a:r>
          </a:p>
          <a:p>
            <a:pPr marL="400050"/>
            <a:r>
              <a:rPr lang="en-US" sz="2600" dirty="0"/>
              <a:t>The good becomes relatively cheaper and more attractive than other products, so the consumer substitutes other goods to buy more of it.</a:t>
            </a:r>
            <a:br>
              <a:rPr lang="en-US" sz="2600" dirty="0"/>
            </a:br>
            <a:r>
              <a:rPr lang="en-US" sz="2600" dirty="0"/>
              <a:t>(Substitution Effect)</a:t>
            </a:r>
          </a:p>
          <a:p>
            <a:pPr marL="400050"/>
            <a:r>
              <a:rPr lang="en-US" sz="2600" dirty="0"/>
              <a:t>The consumer can buy more of the good, so it is as if the consumer’s real income (purchasing power) increased.</a:t>
            </a:r>
            <a:br>
              <a:rPr lang="en-US" sz="2600" dirty="0"/>
            </a:br>
            <a:r>
              <a:rPr lang="en-US" sz="2600" dirty="0"/>
              <a:t>(Income Effect)</a:t>
            </a:r>
          </a:p>
        </p:txBody>
      </p:sp>
    </p:spTree>
    <p:extLst>
      <p:ext uri="{BB962C8B-B14F-4D97-AF65-F5344CB8AC3E}">
        <p14:creationId xmlns:p14="http://schemas.microsoft.com/office/powerpoint/2010/main" val="29683032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7150" indent="0">
              <a:buNone/>
            </a:pPr>
            <a:r>
              <a:rPr lang="en-US" sz="2600" b="1" dirty="0"/>
              <a:t>When the price of a good falls…</a:t>
            </a:r>
          </a:p>
          <a:p>
            <a:pPr marL="400050"/>
            <a:r>
              <a:rPr lang="en-US" sz="2600" dirty="0"/>
              <a:t>Substitution Effect implies that </a:t>
            </a:r>
            <a:r>
              <a:rPr lang="en-US" sz="2600" u="sng" dirty="0"/>
              <a:t>the consumer will buy more of the good</a:t>
            </a:r>
            <a:r>
              <a:rPr lang="en-US" sz="2600" dirty="0"/>
              <a:t>.</a:t>
            </a:r>
          </a:p>
          <a:p>
            <a:pPr marL="400050"/>
            <a:r>
              <a:rPr lang="en-US" sz="2600" dirty="0"/>
              <a:t>Income Effect implies that </a:t>
            </a:r>
            <a:r>
              <a:rPr lang="en-US" sz="2600" u="sng" dirty="0"/>
              <a:t>the real income increases</a:t>
            </a:r>
            <a:br>
              <a:rPr lang="en-US" sz="2600" u="sng" dirty="0"/>
            </a:br>
            <a:r>
              <a:rPr lang="en-US" sz="2600" u="sng" dirty="0"/>
              <a:t>AND</a:t>
            </a:r>
          </a:p>
          <a:p>
            <a:pPr marL="800100" lvl="1"/>
            <a:r>
              <a:rPr lang="en-US" sz="2600" dirty="0"/>
              <a:t>the consumer will buy more of the good if it is a normal good.</a:t>
            </a:r>
          </a:p>
          <a:p>
            <a:pPr marL="800100" lvl="1"/>
            <a:r>
              <a:rPr lang="en-US" sz="2600" dirty="0"/>
              <a:t>the consumer will buy less of the good if it is an inferior good.</a:t>
            </a:r>
          </a:p>
          <a:p>
            <a:pPr marL="114300" indent="0">
              <a:buNone/>
            </a:pPr>
            <a:endParaRPr lang="en-US" sz="2600" dirty="0"/>
          </a:p>
          <a:p>
            <a:pPr marL="400050"/>
            <a:r>
              <a:rPr lang="en-US" sz="2600" dirty="0"/>
              <a:t>We can illustrate this idea as follows.</a:t>
            </a:r>
          </a:p>
        </p:txBody>
      </p:sp>
    </p:spTree>
    <p:extLst>
      <p:ext uri="{BB962C8B-B14F-4D97-AF65-F5344CB8AC3E}">
        <p14:creationId xmlns:p14="http://schemas.microsoft.com/office/powerpoint/2010/main" val="12191282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7150" indent="0">
              <a:buNone/>
            </a:pPr>
            <a:r>
              <a:rPr lang="en-US" sz="2600" b="1" dirty="0"/>
              <a:t>CASE 1:	When Px falls, real income rises,</a:t>
            </a:r>
            <a:br>
              <a:rPr lang="en-US" sz="2600" b="1" dirty="0"/>
            </a:br>
            <a:r>
              <a:rPr lang="en-US" sz="2600" b="1" dirty="0"/>
              <a:t>		and X is a normal good…</a:t>
            </a:r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14350" indent="-457200"/>
            <a:r>
              <a:rPr lang="en-US" sz="2600" dirty="0"/>
              <a:t>IE and SE work in the same direction.</a:t>
            </a:r>
          </a:p>
          <a:p>
            <a:pPr marL="514350" indent="-457200"/>
            <a:r>
              <a:rPr lang="en-US" sz="2600" b="1" dirty="0"/>
              <a:t>TE is that </a:t>
            </a:r>
            <a:r>
              <a:rPr lang="en-US" sz="2600" b="1" dirty="0" err="1"/>
              <a:t>Qx</a:t>
            </a:r>
            <a:r>
              <a:rPr lang="en-US" sz="2600" b="1" dirty="0"/>
              <a:t> rises.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BE66EBE-5876-4C6F-A57B-F90504D9CA35}"/>
              </a:ext>
            </a:extLst>
          </p:cNvPr>
          <p:cNvGrpSpPr/>
          <p:nvPr/>
        </p:nvGrpSpPr>
        <p:grpSpPr>
          <a:xfrm>
            <a:off x="1219200" y="3249910"/>
            <a:ext cx="6705600" cy="923330"/>
            <a:chOff x="1981200" y="2662535"/>
            <a:chExt cx="6705600" cy="923330"/>
          </a:xfrm>
        </p:grpSpPr>
        <p:cxnSp>
          <p:nvCxnSpPr>
            <p:cNvPr id="4" name="Straight Arrow Connector 3">
              <a:extLst>
                <a:ext uri="{FF2B5EF4-FFF2-40B4-BE49-F238E27FC236}">
                  <a16:creationId xmlns:a16="http://schemas.microsoft.com/office/drawing/2014/main" id="{98DA9BD8-CE4A-49B8-BC6B-B5807F0DB362}"/>
                </a:ext>
              </a:extLst>
            </p:cNvPr>
            <p:cNvCxnSpPr>
              <a:cxnSpLocks/>
            </p:cNvCxnSpPr>
            <p:nvPr/>
          </p:nvCxnSpPr>
          <p:spPr>
            <a:xfrm>
              <a:off x="1981200" y="3124200"/>
              <a:ext cx="5181600" cy="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56E57E6-617F-4EB6-BAD7-7413D7E69AAA}"/>
                </a:ext>
              </a:extLst>
            </p:cNvPr>
            <p:cNvSpPr txBox="1"/>
            <p:nvPr/>
          </p:nvSpPr>
          <p:spPr>
            <a:xfrm>
              <a:off x="7373620" y="2662535"/>
              <a:ext cx="131318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Quantity</a:t>
              </a:r>
              <a:br>
                <a:rPr lang="en-US" dirty="0"/>
              </a:br>
              <a:r>
                <a:rPr lang="en-US" dirty="0"/>
                <a:t>Demanded</a:t>
              </a:r>
              <a:br>
                <a:rPr lang="en-US" dirty="0"/>
              </a:br>
              <a:r>
                <a:rPr lang="en-US" dirty="0"/>
                <a:t>of Good X</a:t>
              </a:r>
              <a:endParaRPr lang="th-TH" dirty="0"/>
            </a:p>
          </p:txBody>
        </p:sp>
      </p:grpSp>
    </p:spTree>
    <p:extLst>
      <p:ext uri="{BB962C8B-B14F-4D97-AF65-F5344CB8AC3E}">
        <p14:creationId xmlns:p14="http://schemas.microsoft.com/office/powerpoint/2010/main" val="30455984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7150" indent="0">
              <a:buNone/>
            </a:pPr>
            <a:r>
              <a:rPr lang="en-US" sz="2600" b="1" dirty="0"/>
              <a:t>CASE 2:	When Px falls, real income rises,</a:t>
            </a:r>
            <a:br>
              <a:rPr lang="en-US" sz="2600" b="1" dirty="0"/>
            </a:br>
            <a:r>
              <a:rPr lang="en-US" sz="2600" b="1" dirty="0"/>
              <a:t>		and X is an inferior good…</a:t>
            </a:r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14350" indent="-457200"/>
            <a:r>
              <a:rPr lang="en-US" sz="2600" dirty="0"/>
              <a:t>IE and SE work in the opposite direction, with SE &gt; IE.</a:t>
            </a:r>
          </a:p>
          <a:p>
            <a:pPr marL="514350" indent="-457200"/>
            <a:r>
              <a:rPr lang="en-US" sz="2600" b="1" dirty="0"/>
              <a:t>TE is that </a:t>
            </a:r>
            <a:r>
              <a:rPr lang="en-US" sz="2600" b="1" dirty="0" err="1"/>
              <a:t>Qx</a:t>
            </a:r>
            <a:r>
              <a:rPr lang="en-US" sz="2600" b="1" dirty="0"/>
              <a:t> rises.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58EC150-2348-4F2E-BDB0-92D882850B82}"/>
              </a:ext>
            </a:extLst>
          </p:cNvPr>
          <p:cNvGrpSpPr/>
          <p:nvPr/>
        </p:nvGrpSpPr>
        <p:grpSpPr>
          <a:xfrm>
            <a:off x="1219200" y="3249910"/>
            <a:ext cx="6705600" cy="923330"/>
            <a:chOff x="1981200" y="2662535"/>
            <a:chExt cx="6705600" cy="923330"/>
          </a:xfrm>
        </p:grpSpPr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53E50180-2CDF-4606-8B8F-D3386E194044}"/>
                </a:ext>
              </a:extLst>
            </p:cNvPr>
            <p:cNvCxnSpPr>
              <a:cxnSpLocks/>
            </p:cNvCxnSpPr>
            <p:nvPr/>
          </p:nvCxnSpPr>
          <p:spPr>
            <a:xfrm>
              <a:off x="1981200" y="3124200"/>
              <a:ext cx="5181600" cy="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90E5B49-369A-4139-90FA-813BED9399B1}"/>
                </a:ext>
              </a:extLst>
            </p:cNvPr>
            <p:cNvSpPr txBox="1"/>
            <p:nvPr/>
          </p:nvSpPr>
          <p:spPr>
            <a:xfrm>
              <a:off x="7373620" y="2662535"/>
              <a:ext cx="131318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Quantity</a:t>
              </a:r>
              <a:br>
                <a:rPr lang="en-US" dirty="0"/>
              </a:br>
              <a:r>
                <a:rPr lang="en-US" dirty="0"/>
                <a:t>Demanded</a:t>
              </a:r>
              <a:br>
                <a:rPr lang="en-US" dirty="0"/>
              </a:br>
              <a:r>
                <a:rPr lang="en-US" dirty="0"/>
                <a:t>of Good X</a:t>
              </a:r>
              <a:endParaRPr lang="th-TH" dirty="0"/>
            </a:p>
          </p:txBody>
        </p:sp>
      </p:grpSp>
    </p:spTree>
    <p:extLst>
      <p:ext uri="{BB962C8B-B14F-4D97-AF65-F5344CB8AC3E}">
        <p14:creationId xmlns:p14="http://schemas.microsoft.com/office/powerpoint/2010/main" val="38762548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7150" indent="0">
              <a:buNone/>
            </a:pPr>
            <a:r>
              <a:rPr lang="en-US" sz="2600" b="1" dirty="0"/>
              <a:t>CASE 3:	When Px falls, real income rises,</a:t>
            </a:r>
            <a:br>
              <a:rPr lang="en-US" sz="2600" b="1" dirty="0"/>
            </a:br>
            <a:r>
              <a:rPr lang="en-US" sz="2600" b="1" dirty="0"/>
              <a:t>		and X is a </a:t>
            </a:r>
            <a:r>
              <a:rPr lang="en-US" sz="2600" b="1" dirty="0" err="1"/>
              <a:t>Giffen</a:t>
            </a:r>
            <a:r>
              <a:rPr lang="en-US" sz="2600" b="1" dirty="0"/>
              <a:t> good…</a:t>
            </a:r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7150" indent="0">
              <a:buNone/>
            </a:pPr>
            <a:endParaRPr lang="en-US" sz="2600" b="1" dirty="0"/>
          </a:p>
          <a:p>
            <a:pPr marL="514350" indent="-457200"/>
            <a:r>
              <a:rPr lang="en-US" sz="2600" dirty="0"/>
              <a:t>IE and SE work in the opposite direction, </a:t>
            </a:r>
            <a:r>
              <a:rPr lang="en-US" sz="2600" b="1" dirty="0">
                <a:solidFill>
                  <a:srgbClr val="FF0000"/>
                </a:solidFill>
              </a:rPr>
              <a:t>with SE &lt; IE</a:t>
            </a:r>
            <a:r>
              <a:rPr lang="en-US" sz="2600" dirty="0"/>
              <a:t>.</a:t>
            </a:r>
          </a:p>
          <a:p>
            <a:pPr marL="514350" indent="-457200"/>
            <a:r>
              <a:rPr lang="en-US" sz="2600" b="1" dirty="0"/>
              <a:t>TE is that </a:t>
            </a:r>
            <a:r>
              <a:rPr lang="en-US" sz="2600" b="1" dirty="0" err="1"/>
              <a:t>Qx</a:t>
            </a:r>
            <a:r>
              <a:rPr lang="en-US" sz="2600" b="1" dirty="0"/>
              <a:t> falls when Px falls.</a:t>
            </a:r>
          </a:p>
          <a:p>
            <a:pPr marL="514350" indent="-457200"/>
            <a:r>
              <a:rPr lang="en-US" sz="2600" dirty="0"/>
              <a:t>Note that a </a:t>
            </a:r>
            <a:r>
              <a:rPr lang="en-US" sz="2600" dirty="0" err="1"/>
              <a:t>Giffen</a:t>
            </a:r>
            <a:r>
              <a:rPr lang="en-US" sz="2600" dirty="0"/>
              <a:t> good is an inferior good, so higher income means that the consumer will buy less.</a:t>
            </a:r>
            <a:endParaRPr lang="en-US" sz="2600" b="1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6048EB8-BD4F-41D3-BEFD-B60B3F702911}"/>
              </a:ext>
            </a:extLst>
          </p:cNvPr>
          <p:cNvGrpSpPr/>
          <p:nvPr/>
        </p:nvGrpSpPr>
        <p:grpSpPr>
          <a:xfrm>
            <a:off x="1219200" y="3249910"/>
            <a:ext cx="6705600" cy="923330"/>
            <a:chOff x="1981200" y="2662535"/>
            <a:chExt cx="6705600" cy="923330"/>
          </a:xfrm>
        </p:grpSpPr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89438C91-CEBE-4154-BB12-9417EDDEA6D9}"/>
                </a:ext>
              </a:extLst>
            </p:cNvPr>
            <p:cNvCxnSpPr>
              <a:cxnSpLocks/>
            </p:cNvCxnSpPr>
            <p:nvPr/>
          </p:nvCxnSpPr>
          <p:spPr>
            <a:xfrm>
              <a:off x="1981200" y="3124200"/>
              <a:ext cx="5181600" cy="0"/>
            </a:xfrm>
            <a:prstGeom prst="straightConnector1">
              <a:avLst/>
            </a:prstGeom>
            <a:ln w="76200">
              <a:solidFill>
                <a:schemeClr val="tx1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E2B08EBC-D327-41DB-BE1B-2F710CBA87C4}"/>
                </a:ext>
              </a:extLst>
            </p:cNvPr>
            <p:cNvSpPr txBox="1"/>
            <p:nvPr/>
          </p:nvSpPr>
          <p:spPr>
            <a:xfrm>
              <a:off x="7373620" y="2662535"/>
              <a:ext cx="131318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/>
                <a:t>Quantity</a:t>
              </a:r>
              <a:br>
                <a:rPr lang="en-US" dirty="0"/>
              </a:br>
              <a:r>
                <a:rPr lang="en-US" dirty="0"/>
                <a:t>Demanded</a:t>
              </a:r>
              <a:br>
                <a:rPr lang="en-US" dirty="0"/>
              </a:br>
              <a:r>
                <a:rPr lang="en-US" dirty="0"/>
                <a:t>of Good X</a:t>
              </a:r>
              <a:endParaRPr lang="th-TH" dirty="0"/>
            </a:p>
          </p:txBody>
        </p:sp>
      </p:grpSp>
    </p:spTree>
    <p:extLst>
      <p:ext uri="{BB962C8B-B14F-4D97-AF65-F5344CB8AC3E}">
        <p14:creationId xmlns:p14="http://schemas.microsoft.com/office/powerpoint/2010/main" val="24124698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14350" indent="-457200"/>
            <a:r>
              <a:rPr lang="en-US" sz="2600" dirty="0"/>
              <a:t>We can use the consumer choice diagram to plot the previous results.</a:t>
            </a:r>
          </a:p>
          <a:p>
            <a:pPr marL="514350" indent="-457200"/>
            <a:r>
              <a:rPr lang="en-US" sz="2600" dirty="0"/>
              <a:t>We will consider the case when Px falls.</a:t>
            </a:r>
          </a:p>
          <a:p>
            <a:pPr marL="514350" indent="-457200"/>
            <a:r>
              <a:rPr lang="en-US" sz="2600" dirty="0"/>
              <a:t>We will use the following names to denote bundles:</a:t>
            </a:r>
          </a:p>
          <a:p>
            <a:pPr marL="914400" lvl="1" indent="-457200"/>
            <a:r>
              <a:rPr lang="en-US" sz="2600" dirty="0"/>
              <a:t>Bundle A for the optimal bundle BEFORE Px falls.</a:t>
            </a:r>
          </a:p>
          <a:p>
            <a:pPr marL="914400" lvl="1" indent="-457200"/>
            <a:r>
              <a:rPr lang="en-US" sz="2600" dirty="0"/>
              <a:t>Bundle B for the optimal bundle AFTER Px falls, without the IE, i.e. B is a result of the SE only.</a:t>
            </a:r>
          </a:p>
          <a:p>
            <a:pPr marL="914400" lvl="1" indent="-457200"/>
            <a:r>
              <a:rPr lang="en-US" sz="2600" dirty="0"/>
              <a:t>Bundle C for the optimal bundle AFTER Px falls, taking into account both SE and IE.</a:t>
            </a:r>
          </a:p>
          <a:p>
            <a:pPr marL="514350" indent="-457200"/>
            <a:r>
              <a:rPr lang="en-US" sz="2600" b="1" dirty="0"/>
              <a:t>Thus, moving from A to B represents the SE,</a:t>
            </a:r>
            <a:br>
              <a:rPr lang="en-US" sz="2600" b="1" dirty="0"/>
            </a:br>
            <a:r>
              <a:rPr lang="en-US" sz="2600" b="1" dirty="0"/>
              <a:t>and moving from B to C represents the IE.</a:t>
            </a:r>
          </a:p>
        </p:txBody>
      </p:sp>
    </p:spTree>
    <p:extLst>
      <p:ext uri="{BB962C8B-B14F-4D97-AF65-F5344CB8AC3E}">
        <p14:creationId xmlns:p14="http://schemas.microsoft.com/office/powerpoint/2010/main" val="9505150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Hicksian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Demand Decomposition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1: Px falls, and X is a normal good.</a:t>
            </a:r>
            <a:endParaRPr lang="th-TH" sz="2000" b="1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0D0DC90-1673-4B8A-93C1-C0204463ED49}"/>
              </a:ext>
            </a:extLst>
          </p:cNvPr>
          <p:cNvGrpSpPr/>
          <p:nvPr/>
        </p:nvGrpSpPr>
        <p:grpSpPr>
          <a:xfrm>
            <a:off x="341791" y="1253971"/>
            <a:ext cx="5745333" cy="4270529"/>
            <a:chOff x="341791" y="1253971"/>
            <a:chExt cx="5745333" cy="4270529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425639AD-DE05-42AF-95C1-F7E66E640FDA}"/>
                </a:ext>
              </a:extLst>
            </p:cNvPr>
            <p:cNvCxnSpPr/>
            <p:nvPr/>
          </p:nvCxnSpPr>
          <p:spPr>
            <a:xfrm>
              <a:off x="753122" y="5322806"/>
              <a:ext cx="5029202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1B476730-A374-4905-9AD4-C7742C16E1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2000" y="1371600"/>
              <a:ext cx="0" cy="396240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C532806-CF81-46FB-B144-573FAFB11C88}"/>
                </a:ext>
              </a:extLst>
            </p:cNvPr>
            <p:cNvCxnSpPr>
              <a:cxnSpLocks/>
            </p:cNvCxnSpPr>
            <p:nvPr/>
          </p:nvCxnSpPr>
          <p:spPr>
            <a:xfrm>
              <a:off x="762000" y="2667000"/>
              <a:ext cx="1866901" cy="266700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D69B36F-7B62-41F2-BF3C-B1EC4E06BF97}"/>
                </a:ext>
              </a:extLst>
            </p:cNvPr>
            <p:cNvSpPr txBox="1"/>
            <p:nvPr/>
          </p:nvSpPr>
          <p:spPr>
            <a:xfrm>
              <a:off x="341791" y="1253971"/>
              <a:ext cx="293703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84842DF-C430-491E-8B62-0126151AFFC8}"/>
                </a:ext>
              </a:extLst>
            </p:cNvPr>
            <p:cNvSpPr txBox="1"/>
            <p:nvPr/>
          </p:nvSpPr>
          <p:spPr>
            <a:xfrm>
              <a:off x="5782324" y="5143500"/>
              <a:ext cx="3048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2550889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Hicksian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Demand Decomposition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2: Px falls, and X is an inferior good.</a:t>
            </a:r>
            <a:endParaRPr lang="th-TH" sz="2000" b="1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0D0DC90-1673-4B8A-93C1-C0204463ED49}"/>
              </a:ext>
            </a:extLst>
          </p:cNvPr>
          <p:cNvGrpSpPr/>
          <p:nvPr/>
        </p:nvGrpSpPr>
        <p:grpSpPr>
          <a:xfrm>
            <a:off x="341791" y="1253971"/>
            <a:ext cx="5745333" cy="4270529"/>
            <a:chOff x="341791" y="1253971"/>
            <a:chExt cx="5745333" cy="4270529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425639AD-DE05-42AF-95C1-F7E66E640FDA}"/>
                </a:ext>
              </a:extLst>
            </p:cNvPr>
            <p:cNvCxnSpPr/>
            <p:nvPr/>
          </p:nvCxnSpPr>
          <p:spPr>
            <a:xfrm>
              <a:off x="753122" y="5322806"/>
              <a:ext cx="5029202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1B476730-A374-4905-9AD4-C7742C16E1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2000" y="1371600"/>
              <a:ext cx="0" cy="396240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C532806-CF81-46FB-B144-573FAFB11C88}"/>
                </a:ext>
              </a:extLst>
            </p:cNvPr>
            <p:cNvCxnSpPr>
              <a:cxnSpLocks/>
            </p:cNvCxnSpPr>
            <p:nvPr/>
          </p:nvCxnSpPr>
          <p:spPr>
            <a:xfrm>
              <a:off x="762000" y="2667000"/>
              <a:ext cx="1866901" cy="266700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D69B36F-7B62-41F2-BF3C-B1EC4E06BF97}"/>
                </a:ext>
              </a:extLst>
            </p:cNvPr>
            <p:cNvSpPr txBox="1"/>
            <p:nvPr/>
          </p:nvSpPr>
          <p:spPr>
            <a:xfrm>
              <a:off x="341791" y="1253971"/>
              <a:ext cx="293703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84842DF-C430-491E-8B62-0126151AFFC8}"/>
                </a:ext>
              </a:extLst>
            </p:cNvPr>
            <p:cNvSpPr txBox="1"/>
            <p:nvPr/>
          </p:nvSpPr>
          <p:spPr>
            <a:xfrm>
              <a:off x="5782324" y="5143500"/>
              <a:ext cx="3048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7713289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Hicksian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Demand Decomposition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3: Px falls, and X is a </a:t>
            </a:r>
            <a:r>
              <a:rPr lang="en-US" sz="2000" b="1" dirty="0" err="1"/>
              <a:t>Giffen</a:t>
            </a:r>
            <a:r>
              <a:rPr lang="en-US" sz="2000" b="1" dirty="0"/>
              <a:t> good.</a:t>
            </a:r>
            <a:endParaRPr lang="th-TH" sz="2000" b="1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0D0DC90-1673-4B8A-93C1-C0204463ED49}"/>
              </a:ext>
            </a:extLst>
          </p:cNvPr>
          <p:cNvGrpSpPr/>
          <p:nvPr/>
        </p:nvGrpSpPr>
        <p:grpSpPr>
          <a:xfrm>
            <a:off x="341791" y="1253971"/>
            <a:ext cx="5745333" cy="4270529"/>
            <a:chOff x="341791" y="1253971"/>
            <a:chExt cx="5745333" cy="4270529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425639AD-DE05-42AF-95C1-F7E66E640FDA}"/>
                </a:ext>
              </a:extLst>
            </p:cNvPr>
            <p:cNvCxnSpPr/>
            <p:nvPr/>
          </p:nvCxnSpPr>
          <p:spPr>
            <a:xfrm>
              <a:off x="753122" y="5322806"/>
              <a:ext cx="5029202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1B476730-A374-4905-9AD4-C7742C16E1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2000" y="1371600"/>
              <a:ext cx="0" cy="396240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C532806-CF81-46FB-B144-573FAFB11C88}"/>
                </a:ext>
              </a:extLst>
            </p:cNvPr>
            <p:cNvCxnSpPr>
              <a:cxnSpLocks/>
            </p:cNvCxnSpPr>
            <p:nvPr/>
          </p:nvCxnSpPr>
          <p:spPr>
            <a:xfrm>
              <a:off x="762000" y="2667000"/>
              <a:ext cx="1866901" cy="266700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D69B36F-7B62-41F2-BF3C-B1EC4E06BF97}"/>
                </a:ext>
              </a:extLst>
            </p:cNvPr>
            <p:cNvSpPr txBox="1"/>
            <p:nvPr/>
          </p:nvSpPr>
          <p:spPr>
            <a:xfrm>
              <a:off x="341791" y="1253971"/>
              <a:ext cx="293703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84842DF-C430-491E-8B62-0126151AFFC8}"/>
                </a:ext>
              </a:extLst>
            </p:cNvPr>
            <p:cNvSpPr txBox="1"/>
            <p:nvPr/>
          </p:nvSpPr>
          <p:spPr>
            <a:xfrm>
              <a:off x="5782324" y="5143500"/>
              <a:ext cx="3048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631636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14350" indent="-457200"/>
            <a:r>
              <a:rPr lang="en-US" sz="2600" dirty="0"/>
              <a:t>Notice that we find Bundle B from “rolling the budget line along the original indifference curve”.</a:t>
            </a:r>
          </a:p>
          <a:p>
            <a:pPr marL="514350" indent="-457200"/>
            <a:r>
              <a:rPr lang="en-US" sz="2600" dirty="0"/>
              <a:t>In doing so, the consumer is kept at the same utility level, even with the price change.</a:t>
            </a:r>
          </a:p>
          <a:p>
            <a:pPr marL="57150" indent="0">
              <a:buNone/>
            </a:pPr>
            <a:endParaRPr lang="en-US" sz="2600" b="1" dirty="0"/>
          </a:p>
          <a:p>
            <a:pPr marL="514350" indent="-457200"/>
            <a:r>
              <a:rPr lang="en-US" sz="2600" dirty="0"/>
              <a:t>Using this method, we are defining the SE as</a:t>
            </a:r>
            <a:br>
              <a:rPr lang="en-US" sz="2600" dirty="0"/>
            </a:br>
            <a:r>
              <a:rPr lang="en-US" sz="2600" b="1" dirty="0"/>
              <a:t>“the change in the demand for a good as its price changes, </a:t>
            </a:r>
            <a:r>
              <a:rPr lang="en-US" sz="2600" b="1" u="sng" dirty="0"/>
              <a:t>holding the utility constant</a:t>
            </a:r>
            <a:r>
              <a:rPr lang="en-US" sz="2600" b="1" dirty="0"/>
              <a:t>”</a:t>
            </a:r>
            <a:r>
              <a:rPr lang="en-US" sz="2600" dirty="0"/>
              <a:t>.</a:t>
            </a:r>
          </a:p>
          <a:p>
            <a:pPr marL="514350" indent="-457200"/>
            <a:r>
              <a:rPr lang="en-US" sz="2600" dirty="0"/>
              <a:t>We call this method “the </a:t>
            </a:r>
            <a:r>
              <a:rPr lang="en-US" sz="2600" dirty="0" err="1"/>
              <a:t>Hicksian</a:t>
            </a:r>
            <a:r>
              <a:rPr lang="en-US" sz="2600" dirty="0"/>
              <a:t> Method”.</a:t>
            </a:r>
          </a:p>
          <a:p>
            <a:pPr marL="514350" indent="-457200"/>
            <a:r>
              <a:rPr lang="en-US" sz="2600" dirty="0"/>
              <a:t>This is named after Sir John Hicks, a British economist.</a:t>
            </a:r>
          </a:p>
        </p:txBody>
      </p:sp>
    </p:spTree>
    <p:extLst>
      <p:ext uri="{BB962C8B-B14F-4D97-AF65-F5344CB8AC3E}">
        <p14:creationId xmlns:p14="http://schemas.microsoft.com/office/powerpoint/2010/main" val="4304354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14350" indent="-457200"/>
            <a:r>
              <a:rPr lang="en-US" sz="2600" dirty="0"/>
              <a:t>However, there is another way to look at the SE.</a:t>
            </a:r>
          </a:p>
          <a:p>
            <a:pPr marL="514350" indent="-457200"/>
            <a:r>
              <a:rPr lang="en-US" sz="2600" dirty="0"/>
              <a:t>It is called “the </a:t>
            </a:r>
            <a:r>
              <a:rPr lang="en-US" sz="2600" dirty="0" err="1"/>
              <a:t>Slutskian</a:t>
            </a:r>
            <a:r>
              <a:rPr lang="en-US" sz="2600" dirty="0"/>
              <a:t> Method”.</a:t>
            </a:r>
          </a:p>
          <a:p>
            <a:pPr marL="514350" indent="-457200"/>
            <a:r>
              <a:rPr lang="en-US" sz="2600" dirty="0"/>
              <a:t>It is named after Eugen Slutsky, a Russian economist.</a:t>
            </a:r>
          </a:p>
          <a:p>
            <a:pPr marL="514350" indent="-457200"/>
            <a:endParaRPr lang="en-US" sz="2600" dirty="0"/>
          </a:p>
          <a:p>
            <a:pPr marL="514350" indent="-457200"/>
            <a:r>
              <a:rPr lang="en-US" sz="2600" dirty="0"/>
              <a:t>Using this method, we now define the SE as</a:t>
            </a:r>
            <a:br>
              <a:rPr lang="en-US" sz="2600" dirty="0"/>
            </a:br>
            <a:r>
              <a:rPr lang="en-US" sz="2600" b="1" dirty="0"/>
              <a:t>“the change in the demand for a good as its price changes, </a:t>
            </a:r>
            <a:r>
              <a:rPr lang="en-US" sz="2600" b="1" u="sng" dirty="0"/>
              <a:t>holding the purchasing power constant</a:t>
            </a:r>
            <a:r>
              <a:rPr lang="en-US" sz="2600" b="1" dirty="0"/>
              <a:t>”</a:t>
            </a:r>
            <a:r>
              <a:rPr lang="en-US" sz="26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744508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14350" indent="-457200"/>
            <a:r>
              <a:rPr lang="en-US" sz="2600" dirty="0"/>
              <a:t>Now, instead of “rolling the budget line along the original indifference curve” (as in the </a:t>
            </a:r>
            <a:r>
              <a:rPr lang="en-US" sz="2600" dirty="0" err="1"/>
              <a:t>Hicksian</a:t>
            </a:r>
            <a:r>
              <a:rPr lang="en-US" sz="2600" dirty="0"/>
              <a:t> Method), we will find Bundle B from “pivoting the budget line around the original bundle A”.</a:t>
            </a:r>
          </a:p>
          <a:p>
            <a:pPr marL="514350" indent="-457200"/>
            <a:endParaRPr lang="en-US" sz="2600" dirty="0"/>
          </a:p>
          <a:p>
            <a:pPr marL="514350" indent="-457200"/>
            <a:r>
              <a:rPr lang="en-US" sz="2600" dirty="0"/>
              <a:t>In doing so, we are </a:t>
            </a:r>
            <a:r>
              <a:rPr lang="en-US" sz="2600" b="1" u="sng" dirty="0"/>
              <a:t>holding the purchasing power constant because the consumer can still buy the original bundle A even with the price change.</a:t>
            </a:r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1417367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Decomposition of the Price Effect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1B10D76-3A8D-4203-8A0F-89D15B25A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77445"/>
            <a:ext cx="8229600" cy="4525963"/>
          </a:xfrm>
        </p:spPr>
        <p:txBody>
          <a:bodyPr/>
          <a:lstStyle/>
          <a:p>
            <a:pPr marL="57150" indent="0">
              <a:buNone/>
            </a:pPr>
            <a:r>
              <a:rPr lang="en-US" sz="2600" b="1" dirty="0" err="1"/>
              <a:t>Hicksian</a:t>
            </a:r>
            <a:r>
              <a:rPr lang="en-US" sz="2600" b="1" dirty="0"/>
              <a:t> vs </a:t>
            </a:r>
            <a:r>
              <a:rPr lang="en-US" sz="2600" b="1" dirty="0" err="1"/>
              <a:t>Slutskian</a:t>
            </a:r>
            <a:r>
              <a:rPr lang="en-US" sz="2600" b="1" dirty="0"/>
              <a:t> Method</a:t>
            </a:r>
          </a:p>
          <a:p>
            <a:pPr marL="57150" indent="0">
              <a:buNone/>
            </a:pPr>
            <a:r>
              <a:rPr lang="en-US" sz="2600" dirty="0"/>
              <a:t>To find Bundle B, which is the bundle as a result of the SE,</a:t>
            </a:r>
          </a:p>
          <a:p>
            <a:pPr marL="514350" indent="-457200"/>
            <a:r>
              <a:rPr lang="en-US" sz="2600" dirty="0"/>
              <a:t>The </a:t>
            </a:r>
            <a:r>
              <a:rPr lang="en-US" sz="2600" dirty="0" err="1"/>
              <a:t>Hicksian</a:t>
            </a:r>
            <a:r>
              <a:rPr lang="en-US" sz="2600" dirty="0"/>
              <a:t> Method asks:</a:t>
            </a:r>
            <a:br>
              <a:rPr lang="en-US" sz="2600" dirty="0"/>
            </a:br>
            <a:r>
              <a:rPr lang="en-US" sz="2600" dirty="0"/>
              <a:t>Which </a:t>
            </a:r>
            <a:r>
              <a:rPr lang="en-US" sz="2600" u="sng" dirty="0"/>
              <a:t>Bundle after the price change</a:t>
            </a:r>
            <a:r>
              <a:rPr lang="en-US" sz="2600" dirty="0"/>
              <a:t>, would keep the consumer at </a:t>
            </a:r>
            <a:r>
              <a:rPr lang="en-US" sz="2600" u="sng" dirty="0"/>
              <a:t>the utility level that he had prior the price change</a:t>
            </a:r>
            <a:r>
              <a:rPr lang="en-US" sz="2600" dirty="0"/>
              <a:t>?</a:t>
            </a:r>
          </a:p>
          <a:p>
            <a:pPr marL="514350" indent="-457200"/>
            <a:r>
              <a:rPr lang="en-US" sz="2600" dirty="0"/>
              <a:t>The </a:t>
            </a:r>
            <a:r>
              <a:rPr lang="en-US" sz="2600" dirty="0" err="1"/>
              <a:t>Slutskian</a:t>
            </a:r>
            <a:r>
              <a:rPr lang="en-US" sz="2600" dirty="0"/>
              <a:t> Method asks:</a:t>
            </a:r>
            <a:br>
              <a:rPr lang="en-US" sz="2600" dirty="0"/>
            </a:br>
            <a:r>
              <a:rPr lang="en-US" sz="2600" dirty="0"/>
              <a:t>Which </a:t>
            </a:r>
            <a:r>
              <a:rPr lang="en-US" sz="2600" u="sng" dirty="0"/>
              <a:t>Bundle after the price change</a:t>
            </a:r>
            <a:r>
              <a:rPr lang="en-US" sz="2600" dirty="0"/>
              <a:t>, would keep the consumer at </a:t>
            </a:r>
            <a:r>
              <a:rPr lang="en-US" sz="2600" u="sng" dirty="0"/>
              <a:t>the purchasing power that he had prior the price change</a:t>
            </a:r>
            <a:r>
              <a:rPr lang="en-US" sz="26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9838265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Demand Decomposition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1: Px falls, and X is a normal good.</a:t>
            </a:r>
            <a:endParaRPr lang="th-TH" sz="2000" b="1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0D0DC90-1673-4B8A-93C1-C0204463ED49}"/>
              </a:ext>
            </a:extLst>
          </p:cNvPr>
          <p:cNvGrpSpPr/>
          <p:nvPr/>
        </p:nvGrpSpPr>
        <p:grpSpPr>
          <a:xfrm>
            <a:off x="341791" y="1253971"/>
            <a:ext cx="5745333" cy="4270529"/>
            <a:chOff x="341791" y="1253971"/>
            <a:chExt cx="5745333" cy="4270529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425639AD-DE05-42AF-95C1-F7E66E640FDA}"/>
                </a:ext>
              </a:extLst>
            </p:cNvPr>
            <p:cNvCxnSpPr/>
            <p:nvPr/>
          </p:nvCxnSpPr>
          <p:spPr>
            <a:xfrm>
              <a:off x="753122" y="5322806"/>
              <a:ext cx="5029202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1B476730-A374-4905-9AD4-C7742C16E1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2000" y="1371600"/>
              <a:ext cx="0" cy="396240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C532806-CF81-46FB-B144-573FAFB11C88}"/>
                </a:ext>
              </a:extLst>
            </p:cNvPr>
            <p:cNvCxnSpPr>
              <a:cxnSpLocks/>
            </p:cNvCxnSpPr>
            <p:nvPr/>
          </p:nvCxnSpPr>
          <p:spPr>
            <a:xfrm>
              <a:off x="762000" y="2667000"/>
              <a:ext cx="1866901" cy="266700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D69B36F-7B62-41F2-BF3C-B1EC4E06BF97}"/>
                </a:ext>
              </a:extLst>
            </p:cNvPr>
            <p:cNvSpPr txBox="1"/>
            <p:nvPr/>
          </p:nvSpPr>
          <p:spPr>
            <a:xfrm>
              <a:off x="341791" y="1253971"/>
              <a:ext cx="293703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84842DF-C430-491E-8B62-0126151AFFC8}"/>
                </a:ext>
              </a:extLst>
            </p:cNvPr>
            <p:cNvSpPr txBox="1"/>
            <p:nvPr/>
          </p:nvSpPr>
          <p:spPr>
            <a:xfrm>
              <a:off x="5782324" y="5143500"/>
              <a:ext cx="3048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7853852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Demand Decomposition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2: Px falls, and X is an inferior good.</a:t>
            </a:r>
            <a:endParaRPr lang="th-TH" sz="2000" b="1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0D0DC90-1673-4B8A-93C1-C0204463ED49}"/>
              </a:ext>
            </a:extLst>
          </p:cNvPr>
          <p:cNvGrpSpPr/>
          <p:nvPr/>
        </p:nvGrpSpPr>
        <p:grpSpPr>
          <a:xfrm>
            <a:off x="341791" y="1253971"/>
            <a:ext cx="5745333" cy="4270529"/>
            <a:chOff x="341791" y="1253971"/>
            <a:chExt cx="5745333" cy="4270529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425639AD-DE05-42AF-95C1-F7E66E640FDA}"/>
                </a:ext>
              </a:extLst>
            </p:cNvPr>
            <p:cNvCxnSpPr/>
            <p:nvPr/>
          </p:nvCxnSpPr>
          <p:spPr>
            <a:xfrm>
              <a:off x="753122" y="5322806"/>
              <a:ext cx="5029202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1B476730-A374-4905-9AD4-C7742C16E1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2000" y="1371600"/>
              <a:ext cx="0" cy="396240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C532806-CF81-46FB-B144-573FAFB11C88}"/>
                </a:ext>
              </a:extLst>
            </p:cNvPr>
            <p:cNvCxnSpPr>
              <a:cxnSpLocks/>
            </p:cNvCxnSpPr>
            <p:nvPr/>
          </p:nvCxnSpPr>
          <p:spPr>
            <a:xfrm>
              <a:off x="762000" y="2667000"/>
              <a:ext cx="1866901" cy="266700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D69B36F-7B62-41F2-BF3C-B1EC4E06BF97}"/>
                </a:ext>
              </a:extLst>
            </p:cNvPr>
            <p:cNvSpPr txBox="1"/>
            <p:nvPr/>
          </p:nvSpPr>
          <p:spPr>
            <a:xfrm>
              <a:off x="341791" y="1253971"/>
              <a:ext cx="293703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84842DF-C430-491E-8B62-0126151AFFC8}"/>
                </a:ext>
              </a:extLst>
            </p:cNvPr>
            <p:cNvSpPr txBox="1"/>
            <p:nvPr/>
          </p:nvSpPr>
          <p:spPr>
            <a:xfrm>
              <a:off x="5782324" y="5143500"/>
              <a:ext cx="3048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1430604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Slutskian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Demand Decomposition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3: Px falls, and X is a </a:t>
            </a:r>
            <a:r>
              <a:rPr lang="en-US" sz="2000" b="1" dirty="0" err="1"/>
              <a:t>Giffen</a:t>
            </a:r>
            <a:r>
              <a:rPr lang="en-US" sz="2000" b="1" dirty="0"/>
              <a:t> good.</a:t>
            </a:r>
            <a:endParaRPr lang="th-TH" sz="2000" b="1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0D0DC90-1673-4B8A-93C1-C0204463ED49}"/>
              </a:ext>
            </a:extLst>
          </p:cNvPr>
          <p:cNvGrpSpPr/>
          <p:nvPr/>
        </p:nvGrpSpPr>
        <p:grpSpPr>
          <a:xfrm>
            <a:off x="341791" y="1253971"/>
            <a:ext cx="5745333" cy="4270529"/>
            <a:chOff x="341791" y="1253971"/>
            <a:chExt cx="5745333" cy="4270529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425639AD-DE05-42AF-95C1-F7E66E640FDA}"/>
                </a:ext>
              </a:extLst>
            </p:cNvPr>
            <p:cNvCxnSpPr/>
            <p:nvPr/>
          </p:nvCxnSpPr>
          <p:spPr>
            <a:xfrm>
              <a:off x="753122" y="5322806"/>
              <a:ext cx="5029202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1B476730-A374-4905-9AD4-C7742C16E1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62000" y="1371600"/>
              <a:ext cx="0" cy="396240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C532806-CF81-46FB-B144-573FAFB11C88}"/>
                </a:ext>
              </a:extLst>
            </p:cNvPr>
            <p:cNvCxnSpPr>
              <a:cxnSpLocks/>
            </p:cNvCxnSpPr>
            <p:nvPr/>
          </p:nvCxnSpPr>
          <p:spPr>
            <a:xfrm>
              <a:off x="762000" y="2667000"/>
              <a:ext cx="1866901" cy="266700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D69B36F-7B62-41F2-BF3C-B1EC4E06BF97}"/>
                </a:ext>
              </a:extLst>
            </p:cNvPr>
            <p:cNvSpPr txBox="1"/>
            <p:nvPr/>
          </p:nvSpPr>
          <p:spPr>
            <a:xfrm>
              <a:off x="341791" y="1253971"/>
              <a:ext cx="293703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84842DF-C430-491E-8B62-0126151AFFC8}"/>
                </a:ext>
              </a:extLst>
            </p:cNvPr>
            <p:cNvSpPr txBox="1"/>
            <p:nvPr/>
          </p:nvSpPr>
          <p:spPr>
            <a:xfrm>
              <a:off x="5782324" y="5143500"/>
              <a:ext cx="304800" cy="3810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42323505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en-US" altLang="th-TH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Deriving the standard Demand Curve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1: Px falls, and X is a normal good.</a:t>
            </a:r>
            <a:endParaRPr lang="th-TH" sz="2000" b="1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FA7DED5-2869-49F1-A538-0F39F6B165FF}"/>
              </a:ext>
            </a:extLst>
          </p:cNvPr>
          <p:cNvGrpSpPr/>
          <p:nvPr/>
        </p:nvGrpSpPr>
        <p:grpSpPr>
          <a:xfrm>
            <a:off x="417960" y="1143000"/>
            <a:ext cx="3925440" cy="5427162"/>
            <a:chOff x="417960" y="1143000"/>
            <a:chExt cx="3925440" cy="5427162"/>
          </a:xfrm>
        </p:grpSpPr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425639AD-DE05-42AF-95C1-F7E66E640FDA}"/>
                </a:ext>
              </a:extLst>
            </p:cNvPr>
            <p:cNvCxnSpPr/>
            <p:nvPr/>
          </p:nvCxnSpPr>
          <p:spPr>
            <a:xfrm>
              <a:off x="947662" y="3760694"/>
              <a:ext cx="3201696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1B476730-A374-4905-9AD4-C7742C16E1E1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3314" y="1302013"/>
              <a:ext cx="0" cy="246564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C532806-CF81-46FB-B144-573FAFB11C88}"/>
                </a:ext>
              </a:extLst>
            </p:cNvPr>
            <p:cNvCxnSpPr>
              <a:cxnSpLocks/>
            </p:cNvCxnSpPr>
            <p:nvPr/>
          </p:nvCxnSpPr>
          <p:spPr>
            <a:xfrm>
              <a:off x="953314" y="2108090"/>
              <a:ext cx="1188508" cy="165957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D69B36F-7B62-41F2-BF3C-B1EC4E06BF97}"/>
                </a:ext>
              </a:extLst>
            </p:cNvPr>
            <p:cNvSpPr txBox="1"/>
            <p:nvPr/>
          </p:nvSpPr>
          <p:spPr>
            <a:xfrm>
              <a:off x="575022" y="1143000"/>
              <a:ext cx="186978" cy="23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484842DF-C430-491E-8B62-0126151AFFC8}"/>
                </a:ext>
              </a:extLst>
            </p:cNvPr>
            <p:cNvSpPr txBox="1"/>
            <p:nvPr/>
          </p:nvSpPr>
          <p:spPr>
            <a:xfrm>
              <a:off x="4149358" y="3581400"/>
              <a:ext cx="194042" cy="23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  <p:cxnSp>
          <p:nvCxnSpPr>
            <p:cNvPr id="24" name="Straight Arrow Connector 23">
              <a:extLst>
                <a:ext uri="{FF2B5EF4-FFF2-40B4-BE49-F238E27FC236}">
                  <a16:creationId xmlns:a16="http://schemas.microsoft.com/office/drawing/2014/main" id="{56CBFA7E-C9E1-409E-B8B9-7DC5715D4C10}"/>
                </a:ext>
              </a:extLst>
            </p:cNvPr>
            <p:cNvCxnSpPr/>
            <p:nvPr/>
          </p:nvCxnSpPr>
          <p:spPr>
            <a:xfrm>
              <a:off x="947662" y="6512375"/>
              <a:ext cx="3201696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69923BF5-BC0B-47FB-8AEC-FC68BC9381E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3314" y="4053694"/>
              <a:ext cx="0" cy="246564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E639B0B9-AF19-4E7E-B073-E5896EF1B3D5}"/>
                </a:ext>
              </a:extLst>
            </p:cNvPr>
            <p:cNvSpPr txBox="1"/>
            <p:nvPr/>
          </p:nvSpPr>
          <p:spPr>
            <a:xfrm>
              <a:off x="417960" y="390621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Px</a:t>
              </a:r>
              <a:endParaRPr lang="th-TH" b="1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B1F9EDCA-B26A-4302-948F-5A7E92EF720A}"/>
                </a:ext>
              </a:extLst>
            </p:cNvPr>
            <p:cNvSpPr txBox="1"/>
            <p:nvPr/>
          </p:nvSpPr>
          <p:spPr>
            <a:xfrm>
              <a:off x="4149358" y="6333081"/>
              <a:ext cx="194042" cy="23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CCE65BA6-5ED3-4034-AC6B-48B694A19FCE}"/>
              </a:ext>
            </a:extLst>
          </p:cNvPr>
          <p:cNvSpPr txBox="1"/>
          <p:nvPr/>
        </p:nvSpPr>
        <p:spPr>
          <a:xfrm>
            <a:off x="5478137" y="5340687"/>
            <a:ext cx="32086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Standard Demand Curve is also known as</a:t>
            </a:r>
          </a:p>
          <a:p>
            <a:pPr algn="ctr"/>
            <a:r>
              <a:rPr lang="en-US" sz="2000" b="1" dirty="0"/>
              <a:t>“Marshallian Demand”</a:t>
            </a:r>
            <a:endParaRPr lang="th-TH" sz="2000" b="1" dirty="0"/>
          </a:p>
        </p:txBody>
      </p:sp>
    </p:spTree>
    <p:extLst>
      <p:ext uri="{BB962C8B-B14F-4D97-AF65-F5344CB8AC3E}">
        <p14:creationId xmlns:p14="http://schemas.microsoft.com/office/powerpoint/2010/main" val="1032190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Deriving the </a:t>
            </a:r>
            <a:r>
              <a:rPr lang="en-US" sz="4000" b="1" dirty="0" err="1">
                <a:solidFill>
                  <a:srgbClr val="000066"/>
                </a:solidFill>
                <a:latin typeface="Calibri" pitchFamily="34" charset="0"/>
              </a:rPr>
              <a:t>Hicksian</a:t>
            </a: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 Demand Curve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4289449-9C39-442A-AC5B-8DC408BB7C04}"/>
              </a:ext>
            </a:extLst>
          </p:cNvPr>
          <p:cNvSpPr txBox="1"/>
          <p:nvPr/>
        </p:nvSpPr>
        <p:spPr>
          <a:xfrm>
            <a:off x="6096002" y="1219200"/>
            <a:ext cx="27713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Case 1: Px falls, and X is a normal good.</a:t>
            </a:r>
            <a:endParaRPr lang="th-TH" sz="2000" b="1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D450859-CCC2-402F-9E30-482134AF185D}"/>
              </a:ext>
            </a:extLst>
          </p:cNvPr>
          <p:cNvGrpSpPr/>
          <p:nvPr/>
        </p:nvGrpSpPr>
        <p:grpSpPr>
          <a:xfrm>
            <a:off x="417960" y="1143000"/>
            <a:ext cx="3925440" cy="5427162"/>
            <a:chOff x="417960" y="1143000"/>
            <a:chExt cx="3925440" cy="5427162"/>
          </a:xfrm>
        </p:grpSpPr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6083978D-4201-43D8-9728-499090C493C1}"/>
                </a:ext>
              </a:extLst>
            </p:cNvPr>
            <p:cNvCxnSpPr/>
            <p:nvPr/>
          </p:nvCxnSpPr>
          <p:spPr>
            <a:xfrm>
              <a:off x="947662" y="3760694"/>
              <a:ext cx="3201696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71B14B4F-FDFA-4963-8A57-EA01FC39FC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3314" y="1302013"/>
              <a:ext cx="0" cy="246564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8DF7479F-950D-4477-ACBA-1A3AC3CB88E7}"/>
                </a:ext>
              </a:extLst>
            </p:cNvPr>
            <p:cNvCxnSpPr>
              <a:cxnSpLocks/>
            </p:cNvCxnSpPr>
            <p:nvPr/>
          </p:nvCxnSpPr>
          <p:spPr>
            <a:xfrm>
              <a:off x="953314" y="2108090"/>
              <a:ext cx="1188508" cy="165957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CE94AA0A-069F-41CB-8E42-C9104BF618E8}"/>
                </a:ext>
              </a:extLst>
            </p:cNvPr>
            <p:cNvSpPr txBox="1"/>
            <p:nvPr/>
          </p:nvSpPr>
          <p:spPr>
            <a:xfrm>
              <a:off x="575022" y="1143000"/>
              <a:ext cx="186978" cy="23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Y</a:t>
              </a:r>
              <a:endParaRPr lang="th-TH" b="1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8A61907-2032-43A1-969E-B9EDC8AC765D}"/>
                </a:ext>
              </a:extLst>
            </p:cNvPr>
            <p:cNvSpPr txBox="1"/>
            <p:nvPr/>
          </p:nvSpPr>
          <p:spPr>
            <a:xfrm>
              <a:off x="4149358" y="3581400"/>
              <a:ext cx="194042" cy="23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E5933294-272A-40CF-85DA-5BA142DCEDF2}"/>
                </a:ext>
              </a:extLst>
            </p:cNvPr>
            <p:cNvCxnSpPr/>
            <p:nvPr/>
          </p:nvCxnSpPr>
          <p:spPr>
            <a:xfrm>
              <a:off x="947662" y="6512375"/>
              <a:ext cx="3201696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29F65155-A5F5-4FAC-B986-65578D21076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3314" y="4053694"/>
              <a:ext cx="0" cy="246564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6EDCE32-9E7B-4AA6-B9D9-99AC2E21F76B}"/>
                </a:ext>
              </a:extLst>
            </p:cNvPr>
            <p:cNvSpPr txBox="1"/>
            <p:nvPr/>
          </p:nvSpPr>
          <p:spPr>
            <a:xfrm>
              <a:off x="417960" y="3906210"/>
              <a:ext cx="53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Px</a:t>
              </a:r>
              <a:endParaRPr lang="th-TH" b="1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55F4729-32A0-461C-BB4D-572527310E85}"/>
                </a:ext>
              </a:extLst>
            </p:cNvPr>
            <p:cNvSpPr txBox="1"/>
            <p:nvPr/>
          </p:nvSpPr>
          <p:spPr>
            <a:xfrm>
              <a:off x="4149358" y="6333081"/>
              <a:ext cx="194042" cy="23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X</a:t>
              </a:r>
              <a:endParaRPr lang="th-TH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86180325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DEC46-A4F3-4717-9729-458BF7D153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600" dirty="0"/>
              <a:t>We refer the </a:t>
            </a:r>
            <a:r>
              <a:rPr lang="en-US" sz="2600" dirty="0" err="1"/>
              <a:t>Hicksian</a:t>
            </a:r>
            <a:r>
              <a:rPr lang="en-US" sz="2600" dirty="0"/>
              <a:t> (and </a:t>
            </a:r>
            <a:r>
              <a:rPr lang="en-US" sz="2600" dirty="0" err="1"/>
              <a:t>Slutskian</a:t>
            </a:r>
            <a:r>
              <a:rPr lang="en-US" sz="2600" dirty="0"/>
              <a:t>) demand curve as </a:t>
            </a:r>
            <a:r>
              <a:rPr lang="en-US" sz="2600" b="1" dirty="0"/>
              <a:t>“compensated” </a:t>
            </a:r>
            <a:r>
              <a:rPr lang="en-US" sz="2600" dirty="0"/>
              <a:t>demand curve, whereas the Marshallian demand curve is referred as “uncompensated” demand.</a:t>
            </a:r>
          </a:p>
          <a:p>
            <a:pPr lvl="1"/>
            <a:r>
              <a:rPr lang="en-US" sz="2600" dirty="0" err="1"/>
              <a:t>Slutskian</a:t>
            </a:r>
            <a:r>
              <a:rPr lang="en-US" sz="2600" dirty="0"/>
              <a:t> Method gives the consumer just enough money to get back to his original bundle A.</a:t>
            </a:r>
          </a:p>
          <a:p>
            <a:pPr lvl="1"/>
            <a:r>
              <a:rPr lang="en-US" sz="2600" dirty="0" err="1"/>
              <a:t>Hicksian</a:t>
            </a:r>
            <a:r>
              <a:rPr lang="en-US" sz="2600" dirty="0"/>
              <a:t> Method gives the consumer just enough money to get back to his original utility.</a:t>
            </a:r>
          </a:p>
          <a:p>
            <a:r>
              <a:rPr lang="en-US" sz="2600" dirty="0"/>
              <a:t>The </a:t>
            </a:r>
            <a:r>
              <a:rPr lang="en-US" sz="2600" dirty="0" err="1"/>
              <a:t>Hicksian</a:t>
            </a:r>
            <a:r>
              <a:rPr lang="en-US" sz="2600" dirty="0"/>
              <a:t> demand curve is always downward-sloping because </a:t>
            </a:r>
            <a:r>
              <a:rPr lang="en-US" sz="2600" b="1" u="sng" dirty="0"/>
              <a:t>it ignores the IE</a:t>
            </a:r>
            <a:r>
              <a:rPr lang="en-US" sz="2600" dirty="0"/>
              <a:t>.</a:t>
            </a:r>
          </a:p>
          <a:p>
            <a:r>
              <a:rPr lang="en-US" sz="2600" dirty="0"/>
              <a:t>For the same reason, the </a:t>
            </a:r>
            <a:r>
              <a:rPr lang="en-US" sz="2600" dirty="0" err="1"/>
              <a:t>Hicksian</a:t>
            </a:r>
            <a:r>
              <a:rPr lang="en-US" sz="2600" dirty="0"/>
              <a:t> demand for a normal good is steeper than the Marshallian demand.</a:t>
            </a:r>
          </a:p>
        </p:txBody>
      </p:sp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132546" name="AutoShape 2">
            <a:extLst>
              <a:ext uri="{FF2B5EF4-FFF2-40B4-BE49-F238E27FC236}">
                <a16:creationId xmlns:a16="http://schemas.microsoft.com/office/drawing/2014/main" id="{6027A394-84DE-4ADC-AE5B-9BE6EA293B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Other Key Points</a:t>
            </a:r>
            <a:endParaRPr lang="en-US" sz="2400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2676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Slide Number Placeholder 3">
            <a:extLst>
              <a:ext uri="{FF2B5EF4-FFF2-40B4-BE49-F238E27FC236}">
                <a16:creationId xmlns:a16="http://schemas.microsoft.com/office/drawing/2014/main" id="{B66B5BB7-04E5-4E7D-8908-D0FDB5FAE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4F566B6-9FD4-4094-8027-8CB89C92E452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E94E573-EB4B-4716-8678-F3E58D54A3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972"/>
            <a:ext cx="9144000" cy="310122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ED53D6D-EA22-4A09-8520-5873B71C958C}"/>
              </a:ext>
            </a:extLst>
          </p:cNvPr>
          <p:cNvSpPr/>
          <p:nvPr/>
        </p:nvSpPr>
        <p:spPr>
          <a:xfrm>
            <a:off x="4733278" y="1582444"/>
            <a:ext cx="4343400" cy="1524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42869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880</TotalTime>
  <Words>771</Words>
  <Application>Microsoft Office PowerPoint</Application>
  <PresentationFormat>On-screen Show (4:3)</PresentationFormat>
  <Paragraphs>158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7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89</cp:revision>
  <dcterms:created xsi:type="dcterms:W3CDTF">2010-03-18T15:11:55Z</dcterms:created>
  <dcterms:modified xsi:type="dcterms:W3CDTF">2019-08-29T20:11:35Z</dcterms:modified>
</cp:coreProperties>
</file>