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theme/themeOverride4.xml" ContentType="application/vnd.openxmlformats-officedocument.themeOverr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vml" ContentType="application/vnd.openxmlformats-officedocument.vmlDrawing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theme/themeOverride3.xml" ContentType="application/vnd.openxmlformats-officedocument.themeOverride+xml"/>
  <Default Extension="wmf" ContentType="image/x-wmf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58"/>
  </p:notesMasterIdLst>
  <p:sldIdLst>
    <p:sldId id="256" r:id="rId2"/>
    <p:sldId id="258" r:id="rId3"/>
    <p:sldId id="295" r:id="rId4"/>
    <p:sldId id="296" r:id="rId5"/>
    <p:sldId id="297" r:id="rId6"/>
    <p:sldId id="298" r:id="rId7"/>
    <p:sldId id="306" r:id="rId8"/>
    <p:sldId id="299" r:id="rId9"/>
    <p:sldId id="300" r:id="rId10"/>
    <p:sldId id="301" r:id="rId11"/>
    <p:sldId id="302" r:id="rId12"/>
    <p:sldId id="303" r:id="rId13"/>
    <p:sldId id="304" r:id="rId14"/>
    <p:sldId id="260" r:id="rId15"/>
    <p:sldId id="261" r:id="rId16"/>
    <p:sldId id="307" r:id="rId17"/>
    <p:sldId id="314" r:id="rId18"/>
    <p:sldId id="313" r:id="rId19"/>
    <p:sldId id="311" r:id="rId20"/>
    <p:sldId id="312" r:id="rId21"/>
    <p:sldId id="315" r:id="rId22"/>
    <p:sldId id="316" r:id="rId23"/>
    <p:sldId id="317" r:id="rId24"/>
    <p:sldId id="318" r:id="rId25"/>
    <p:sldId id="319" r:id="rId26"/>
    <p:sldId id="320" r:id="rId27"/>
    <p:sldId id="321" r:id="rId28"/>
    <p:sldId id="305" r:id="rId29"/>
    <p:sldId id="262" r:id="rId30"/>
    <p:sldId id="263" r:id="rId31"/>
    <p:sldId id="264" r:id="rId32"/>
    <p:sldId id="265" r:id="rId33"/>
    <p:sldId id="266" r:id="rId34"/>
    <p:sldId id="267" r:id="rId35"/>
    <p:sldId id="269" r:id="rId36"/>
    <p:sldId id="270" r:id="rId37"/>
    <p:sldId id="271" r:id="rId38"/>
    <p:sldId id="272" r:id="rId39"/>
    <p:sldId id="273" r:id="rId40"/>
    <p:sldId id="274" r:id="rId41"/>
    <p:sldId id="275" r:id="rId42"/>
    <p:sldId id="276" r:id="rId43"/>
    <p:sldId id="277" r:id="rId44"/>
    <p:sldId id="278" r:id="rId45"/>
    <p:sldId id="279" r:id="rId46"/>
    <p:sldId id="280" r:id="rId47"/>
    <p:sldId id="281" r:id="rId48"/>
    <p:sldId id="282" r:id="rId49"/>
    <p:sldId id="286" r:id="rId50"/>
    <p:sldId id="294" r:id="rId51"/>
    <p:sldId id="322" r:id="rId52"/>
    <p:sldId id="323" r:id="rId53"/>
    <p:sldId id="324" r:id="rId54"/>
    <p:sldId id="325" r:id="rId55"/>
    <p:sldId id="326" r:id="rId56"/>
    <p:sldId id="327" r:id="rId57"/>
  </p:sldIdLst>
  <p:sldSz cx="9144000" cy="6858000" type="screen4x3"/>
  <p:notesSz cx="7099300" cy="10234613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CC0000"/>
    <a:srgbClr val="CCECFF"/>
    <a:srgbClr val="9966FF"/>
    <a:srgbClr val="9999FF"/>
    <a:srgbClr val="6600CC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3466" autoAdjust="0"/>
  </p:normalViewPr>
  <p:slideViewPr>
    <p:cSldViewPr>
      <p:cViewPr>
        <p:scale>
          <a:sx n="70" d="100"/>
          <a:sy n="70" d="100"/>
        </p:scale>
        <p:origin x="-2238" y="-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0296"/>
    </p:cViewPr>
  </p:sorterViewPr>
  <p:notesViewPr>
    <p:cSldViewPr>
      <p:cViewPr varScale="1">
        <p:scale>
          <a:sx n="52" d="100"/>
          <a:sy n="52" d="100"/>
        </p:scale>
        <p:origin x="-1866" y="-90"/>
      </p:cViewPr>
      <p:guideLst>
        <p:guide orient="horz" pos="3223"/>
        <p:guide pos="2236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F:\IS\announcement%20chart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F:\IS\announcement%20chart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F:\IS\announcement%20chart.xlsx" TargetMode="External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F:\IS\announcement%20chart.xlsx" TargetMode="External"/><Relationship Id="rId1" Type="http://schemas.openxmlformats.org/officeDocument/2006/relationships/themeOverride" Target="../theme/themeOverrid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lang="th-TH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PTTEP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EPS -31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%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YoY</a:t>
            </a:r>
            <a:endParaRPr lang="en-US" dirty="0">
              <a:latin typeface="Arial" pitchFamily="34" charset="0"/>
              <a:cs typeface="Arial" pitchFamily="34" charset="0"/>
            </a:endParaRPr>
          </a:p>
        </c:rich>
      </c:tx>
      <c:layout/>
    </c:title>
    <c:plotArea>
      <c:layout/>
      <c:barChart>
        <c:barDir val="col"/>
        <c:grouping val="clustered"/>
        <c:ser>
          <c:idx val="1"/>
          <c:order val="1"/>
          <c:tx>
            <c:strRef>
              <c:f>PTTEP!$E$3</c:f>
              <c:strCache>
                <c:ptCount val="1"/>
                <c:pt idx="0">
                  <c:v>announce</c:v>
                </c:pt>
              </c:strCache>
            </c:strRef>
          </c:tx>
          <c:spPr>
            <a:pattFill prst="dkHorz">
              <a:fgClr>
                <a:schemeClr val="tx1">
                  <a:lumMod val="50000"/>
                  <a:lumOff val="50000"/>
                </a:schemeClr>
              </a:fgClr>
              <a:bgClr>
                <a:schemeClr val="bg1"/>
              </a:bgClr>
            </a:pattFill>
          </c:spPr>
          <c:cat>
            <c:numRef>
              <c:f>PTTEP!$A$4:$A$58</c:f>
              <c:numCache>
                <c:formatCode>d/m/yyyy</c:formatCode>
                <c:ptCount val="55"/>
                <c:pt idx="0">
                  <c:v>41180</c:v>
                </c:pt>
                <c:pt idx="1">
                  <c:v>41179</c:v>
                </c:pt>
                <c:pt idx="2">
                  <c:v>41178</c:v>
                </c:pt>
                <c:pt idx="3">
                  <c:v>41177</c:v>
                </c:pt>
                <c:pt idx="4">
                  <c:v>41176</c:v>
                </c:pt>
                <c:pt idx="5">
                  <c:v>41173</c:v>
                </c:pt>
                <c:pt idx="6">
                  <c:v>41172</c:v>
                </c:pt>
                <c:pt idx="7">
                  <c:v>41171</c:v>
                </c:pt>
                <c:pt idx="8">
                  <c:v>41170</c:v>
                </c:pt>
                <c:pt idx="9">
                  <c:v>41169</c:v>
                </c:pt>
                <c:pt idx="10">
                  <c:v>41166</c:v>
                </c:pt>
                <c:pt idx="11">
                  <c:v>41165</c:v>
                </c:pt>
                <c:pt idx="12">
                  <c:v>41164</c:v>
                </c:pt>
                <c:pt idx="13">
                  <c:v>41163</c:v>
                </c:pt>
                <c:pt idx="14">
                  <c:v>41162</c:v>
                </c:pt>
                <c:pt idx="15">
                  <c:v>41159</c:v>
                </c:pt>
                <c:pt idx="16">
                  <c:v>41158</c:v>
                </c:pt>
                <c:pt idx="17">
                  <c:v>41157</c:v>
                </c:pt>
                <c:pt idx="18">
                  <c:v>41156</c:v>
                </c:pt>
                <c:pt idx="19">
                  <c:v>41155</c:v>
                </c:pt>
                <c:pt idx="20">
                  <c:v>41152</c:v>
                </c:pt>
                <c:pt idx="21">
                  <c:v>41151</c:v>
                </c:pt>
                <c:pt idx="22">
                  <c:v>41150</c:v>
                </c:pt>
                <c:pt idx="23">
                  <c:v>41149</c:v>
                </c:pt>
                <c:pt idx="24">
                  <c:v>41148</c:v>
                </c:pt>
                <c:pt idx="25">
                  <c:v>41145</c:v>
                </c:pt>
                <c:pt idx="26">
                  <c:v>41144</c:v>
                </c:pt>
                <c:pt idx="27">
                  <c:v>41143</c:v>
                </c:pt>
                <c:pt idx="28">
                  <c:v>41142</c:v>
                </c:pt>
                <c:pt idx="29">
                  <c:v>41141</c:v>
                </c:pt>
                <c:pt idx="30">
                  <c:v>41138</c:v>
                </c:pt>
                <c:pt idx="31">
                  <c:v>41137</c:v>
                </c:pt>
                <c:pt idx="32">
                  <c:v>41136</c:v>
                </c:pt>
                <c:pt idx="33">
                  <c:v>41135</c:v>
                </c:pt>
                <c:pt idx="34">
                  <c:v>41131</c:v>
                </c:pt>
                <c:pt idx="35">
                  <c:v>41130</c:v>
                </c:pt>
                <c:pt idx="36">
                  <c:v>41129</c:v>
                </c:pt>
                <c:pt idx="37">
                  <c:v>41128</c:v>
                </c:pt>
                <c:pt idx="38">
                  <c:v>41127</c:v>
                </c:pt>
                <c:pt idx="39">
                  <c:v>41124</c:v>
                </c:pt>
                <c:pt idx="40">
                  <c:v>41122</c:v>
                </c:pt>
                <c:pt idx="41">
                  <c:v>41121</c:v>
                </c:pt>
                <c:pt idx="42">
                  <c:v>41120</c:v>
                </c:pt>
                <c:pt idx="43">
                  <c:v>41117</c:v>
                </c:pt>
                <c:pt idx="44">
                  <c:v>41116</c:v>
                </c:pt>
                <c:pt idx="45">
                  <c:v>41115</c:v>
                </c:pt>
                <c:pt idx="46">
                  <c:v>41114</c:v>
                </c:pt>
                <c:pt idx="47">
                  <c:v>41113</c:v>
                </c:pt>
                <c:pt idx="48">
                  <c:v>41110</c:v>
                </c:pt>
                <c:pt idx="49">
                  <c:v>41109</c:v>
                </c:pt>
                <c:pt idx="50">
                  <c:v>41108</c:v>
                </c:pt>
                <c:pt idx="51">
                  <c:v>41107</c:v>
                </c:pt>
                <c:pt idx="52">
                  <c:v>41106</c:v>
                </c:pt>
                <c:pt idx="53">
                  <c:v>41103</c:v>
                </c:pt>
                <c:pt idx="54">
                  <c:v>41102</c:v>
                </c:pt>
              </c:numCache>
            </c:numRef>
          </c:cat>
          <c:val>
            <c:numRef>
              <c:f>PTTEP!$D$4:$D$58</c:f>
              <c:numCache>
                <c:formatCode>General</c:formatCode>
                <c:ptCount val="5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190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</c:numCache>
            </c:numRef>
          </c:val>
        </c:ser>
        <c:axId val="64042880"/>
        <c:axId val="65036672"/>
      </c:barChart>
      <c:lineChart>
        <c:grouping val="standard"/>
        <c:ser>
          <c:idx val="0"/>
          <c:order val="0"/>
          <c:spPr>
            <a:ln>
              <a:solidFill>
                <a:srgbClr val="4F81BD"/>
              </a:solidFill>
            </a:ln>
          </c:spPr>
          <c:marker>
            <c:symbol val="none"/>
          </c:marker>
          <c:cat>
            <c:numRef>
              <c:f>PTTEP!$A$4:$A$58</c:f>
              <c:numCache>
                <c:formatCode>d/m/yyyy</c:formatCode>
                <c:ptCount val="55"/>
                <c:pt idx="0">
                  <c:v>41180</c:v>
                </c:pt>
                <c:pt idx="1">
                  <c:v>41179</c:v>
                </c:pt>
                <c:pt idx="2">
                  <c:v>41178</c:v>
                </c:pt>
                <c:pt idx="3">
                  <c:v>41177</c:v>
                </c:pt>
                <c:pt idx="4">
                  <c:v>41176</c:v>
                </c:pt>
                <c:pt idx="5">
                  <c:v>41173</c:v>
                </c:pt>
                <c:pt idx="6">
                  <c:v>41172</c:v>
                </c:pt>
                <c:pt idx="7">
                  <c:v>41171</c:v>
                </c:pt>
                <c:pt idx="8">
                  <c:v>41170</c:v>
                </c:pt>
                <c:pt idx="9">
                  <c:v>41169</c:v>
                </c:pt>
                <c:pt idx="10">
                  <c:v>41166</c:v>
                </c:pt>
                <c:pt idx="11">
                  <c:v>41165</c:v>
                </c:pt>
                <c:pt idx="12">
                  <c:v>41164</c:v>
                </c:pt>
                <c:pt idx="13">
                  <c:v>41163</c:v>
                </c:pt>
                <c:pt idx="14">
                  <c:v>41162</c:v>
                </c:pt>
                <c:pt idx="15">
                  <c:v>41159</c:v>
                </c:pt>
                <c:pt idx="16">
                  <c:v>41158</c:v>
                </c:pt>
                <c:pt idx="17">
                  <c:v>41157</c:v>
                </c:pt>
                <c:pt idx="18">
                  <c:v>41156</c:v>
                </c:pt>
                <c:pt idx="19">
                  <c:v>41155</c:v>
                </c:pt>
                <c:pt idx="20">
                  <c:v>41152</c:v>
                </c:pt>
                <c:pt idx="21">
                  <c:v>41151</c:v>
                </c:pt>
                <c:pt idx="22">
                  <c:v>41150</c:v>
                </c:pt>
                <c:pt idx="23">
                  <c:v>41149</c:v>
                </c:pt>
                <c:pt idx="24">
                  <c:v>41148</c:v>
                </c:pt>
                <c:pt idx="25">
                  <c:v>41145</c:v>
                </c:pt>
                <c:pt idx="26">
                  <c:v>41144</c:v>
                </c:pt>
                <c:pt idx="27">
                  <c:v>41143</c:v>
                </c:pt>
                <c:pt idx="28">
                  <c:v>41142</c:v>
                </c:pt>
                <c:pt idx="29">
                  <c:v>41141</c:v>
                </c:pt>
                <c:pt idx="30">
                  <c:v>41138</c:v>
                </c:pt>
                <c:pt idx="31">
                  <c:v>41137</c:v>
                </c:pt>
                <c:pt idx="32">
                  <c:v>41136</c:v>
                </c:pt>
                <c:pt idx="33">
                  <c:v>41135</c:v>
                </c:pt>
                <c:pt idx="34">
                  <c:v>41131</c:v>
                </c:pt>
                <c:pt idx="35">
                  <c:v>41130</c:v>
                </c:pt>
                <c:pt idx="36">
                  <c:v>41129</c:v>
                </c:pt>
                <c:pt idx="37">
                  <c:v>41128</c:v>
                </c:pt>
                <c:pt idx="38">
                  <c:v>41127</c:v>
                </c:pt>
                <c:pt idx="39">
                  <c:v>41124</c:v>
                </c:pt>
                <c:pt idx="40">
                  <c:v>41122</c:v>
                </c:pt>
                <c:pt idx="41">
                  <c:v>41121</c:v>
                </c:pt>
                <c:pt idx="42">
                  <c:v>41120</c:v>
                </c:pt>
                <c:pt idx="43">
                  <c:v>41117</c:v>
                </c:pt>
                <c:pt idx="44">
                  <c:v>41116</c:v>
                </c:pt>
                <c:pt idx="45">
                  <c:v>41115</c:v>
                </c:pt>
                <c:pt idx="46">
                  <c:v>41114</c:v>
                </c:pt>
                <c:pt idx="47">
                  <c:v>41113</c:v>
                </c:pt>
                <c:pt idx="48">
                  <c:v>41110</c:v>
                </c:pt>
                <c:pt idx="49">
                  <c:v>41109</c:v>
                </c:pt>
                <c:pt idx="50">
                  <c:v>41108</c:v>
                </c:pt>
                <c:pt idx="51">
                  <c:v>41107</c:v>
                </c:pt>
                <c:pt idx="52">
                  <c:v>41106</c:v>
                </c:pt>
                <c:pt idx="53">
                  <c:v>41103</c:v>
                </c:pt>
                <c:pt idx="54">
                  <c:v>41102</c:v>
                </c:pt>
              </c:numCache>
            </c:numRef>
          </c:cat>
          <c:val>
            <c:numRef>
              <c:f>PTTEP!$B$4:$B$58</c:f>
              <c:numCache>
                <c:formatCode>General</c:formatCode>
                <c:ptCount val="55"/>
                <c:pt idx="0">
                  <c:v>162.5</c:v>
                </c:pt>
                <c:pt idx="1">
                  <c:v>161.5</c:v>
                </c:pt>
                <c:pt idx="2">
                  <c:v>157</c:v>
                </c:pt>
                <c:pt idx="3">
                  <c:v>156.5</c:v>
                </c:pt>
                <c:pt idx="4">
                  <c:v>155.5</c:v>
                </c:pt>
                <c:pt idx="5">
                  <c:v>158</c:v>
                </c:pt>
                <c:pt idx="6">
                  <c:v>160</c:v>
                </c:pt>
                <c:pt idx="7">
                  <c:v>160.5</c:v>
                </c:pt>
                <c:pt idx="8">
                  <c:v>157.5</c:v>
                </c:pt>
                <c:pt idx="9">
                  <c:v>161</c:v>
                </c:pt>
                <c:pt idx="10">
                  <c:v>154</c:v>
                </c:pt>
                <c:pt idx="11">
                  <c:v>151</c:v>
                </c:pt>
                <c:pt idx="12">
                  <c:v>152</c:v>
                </c:pt>
                <c:pt idx="13">
                  <c:v>150.5</c:v>
                </c:pt>
                <c:pt idx="14">
                  <c:v>150</c:v>
                </c:pt>
                <c:pt idx="15">
                  <c:v>150</c:v>
                </c:pt>
                <c:pt idx="16">
                  <c:v>150.5</c:v>
                </c:pt>
                <c:pt idx="17">
                  <c:v>149.5</c:v>
                </c:pt>
                <c:pt idx="18">
                  <c:v>150.5</c:v>
                </c:pt>
                <c:pt idx="19">
                  <c:v>150</c:v>
                </c:pt>
                <c:pt idx="20">
                  <c:v>149</c:v>
                </c:pt>
                <c:pt idx="21">
                  <c:v>149.5</c:v>
                </c:pt>
                <c:pt idx="22">
                  <c:v>149.5</c:v>
                </c:pt>
                <c:pt idx="23">
                  <c:v>149.5</c:v>
                </c:pt>
                <c:pt idx="24">
                  <c:v>150.5</c:v>
                </c:pt>
                <c:pt idx="25">
                  <c:v>149</c:v>
                </c:pt>
                <c:pt idx="26">
                  <c:v>150</c:v>
                </c:pt>
                <c:pt idx="27">
                  <c:v>152</c:v>
                </c:pt>
                <c:pt idx="28">
                  <c:v>152.5</c:v>
                </c:pt>
                <c:pt idx="29">
                  <c:v>153</c:v>
                </c:pt>
                <c:pt idx="30">
                  <c:v>152</c:v>
                </c:pt>
                <c:pt idx="31">
                  <c:v>152</c:v>
                </c:pt>
                <c:pt idx="32">
                  <c:v>153.5</c:v>
                </c:pt>
                <c:pt idx="33">
                  <c:v>154.5</c:v>
                </c:pt>
                <c:pt idx="34">
                  <c:v>152</c:v>
                </c:pt>
                <c:pt idx="35">
                  <c:v>152.5</c:v>
                </c:pt>
                <c:pt idx="36">
                  <c:v>153</c:v>
                </c:pt>
                <c:pt idx="37">
                  <c:v>152.5</c:v>
                </c:pt>
                <c:pt idx="38">
                  <c:v>152</c:v>
                </c:pt>
                <c:pt idx="39">
                  <c:v>148</c:v>
                </c:pt>
                <c:pt idx="40">
                  <c:v>151.5</c:v>
                </c:pt>
                <c:pt idx="41">
                  <c:v>152</c:v>
                </c:pt>
                <c:pt idx="42">
                  <c:v>152.5</c:v>
                </c:pt>
                <c:pt idx="43">
                  <c:v>153</c:v>
                </c:pt>
                <c:pt idx="44">
                  <c:v>151.5</c:v>
                </c:pt>
                <c:pt idx="45">
                  <c:v>153</c:v>
                </c:pt>
                <c:pt idx="46">
                  <c:v>155.5</c:v>
                </c:pt>
                <c:pt idx="47">
                  <c:v>157.5</c:v>
                </c:pt>
                <c:pt idx="48">
                  <c:v>165.5</c:v>
                </c:pt>
                <c:pt idx="49">
                  <c:v>166.5</c:v>
                </c:pt>
                <c:pt idx="50">
                  <c:v>166</c:v>
                </c:pt>
                <c:pt idx="51">
                  <c:v>171</c:v>
                </c:pt>
                <c:pt idx="52">
                  <c:v>173</c:v>
                </c:pt>
                <c:pt idx="53">
                  <c:v>172.5</c:v>
                </c:pt>
                <c:pt idx="54">
                  <c:v>173</c:v>
                </c:pt>
              </c:numCache>
            </c:numRef>
          </c:val>
        </c:ser>
        <c:marker val="1"/>
        <c:axId val="64042880"/>
        <c:axId val="65036672"/>
      </c:lineChart>
      <c:dateAx>
        <c:axId val="64042880"/>
        <c:scaling>
          <c:orientation val="minMax"/>
        </c:scaling>
        <c:axPos val="b"/>
        <c:numFmt formatCode="[$-409]mmm\-yy;@" sourceLinked="0"/>
        <c:tickLblPos val="nextTo"/>
        <c:txPr>
          <a:bodyPr/>
          <a:lstStyle/>
          <a:p>
            <a:pPr>
              <a:defRPr lang="th-TH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65036672"/>
        <c:crosses val="autoZero"/>
        <c:auto val="1"/>
        <c:lblOffset val="100"/>
        <c:baseTimeUnit val="days"/>
        <c:majorUnit val="1"/>
        <c:majorTimeUnit val="months"/>
      </c:dateAx>
      <c:valAx>
        <c:axId val="65036672"/>
        <c:scaling>
          <c:orientation val="minMax"/>
          <c:max val="175"/>
          <c:min val="140"/>
        </c:scaling>
        <c:axPos val="l"/>
        <c:majorGridlines>
          <c:spPr>
            <a:ln w="6350">
              <a:prstDash val="sysDash"/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lang="th-TH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64042880"/>
        <c:crosses val="autoZero"/>
        <c:crossBetween val="between"/>
      </c:valAx>
    </c:plotArea>
    <c:plotVisOnly val="1"/>
    <c:dispBlanksAs val="gap"/>
  </c:chart>
  <c:spPr>
    <a:ln>
      <a:noFill/>
    </a:ln>
  </c:sp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lang="th-TH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TVO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EPS +137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%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YoY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c:rich>
      </c:tx>
      <c:layout/>
    </c:title>
    <c:plotArea>
      <c:layout/>
      <c:barChart>
        <c:barDir val="col"/>
        <c:grouping val="clustered"/>
        <c:ser>
          <c:idx val="0"/>
          <c:order val="1"/>
          <c:tx>
            <c:strRef>
              <c:f>TVO!$E$3</c:f>
              <c:strCache>
                <c:ptCount val="1"/>
                <c:pt idx="0">
                  <c:v>Announce</c:v>
                </c:pt>
              </c:strCache>
            </c:strRef>
          </c:tx>
          <c:spPr>
            <a:pattFill prst="dkHorz">
              <a:fgClr>
                <a:schemeClr val="tx1">
                  <a:lumMod val="50000"/>
                  <a:lumOff val="50000"/>
                </a:schemeClr>
              </a:fgClr>
              <a:bgClr>
                <a:schemeClr val="bg1"/>
              </a:bgClr>
            </a:pattFill>
          </c:spPr>
          <c:cat>
            <c:numRef>
              <c:f>TVO!$A$4:$A$51</c:f>
              <c:numCache>
                <c:formatCode>d/m/yyyy</c:formatCode>
                <c:ptCount val="48"/>
                <c:pt idx="0">
                  <c:v>41191</c:v>
                </c:pt>
                <c:pt idx="1">
                  <c:v>41190</c:v>
                </c:pt>
                <c:pt idx="2">
                  <c:v>41187</c:v>
                </c:pt>
                <c:pt idx="3">
                  <c:v>41186</c:v>
                </c:pt>
                <c:pt idx="4">
                  <c:v>41185</c:v>
                </c:pt>
                <c:pt idx="5">
                  <c:v>41184</c:v>
                </c:pt>
                <c:pt idx="6">
                  <c:v>41183</c:v>
                </c:pt>
                <c:pt idx="7">
                  <c:v>41180</c:v>
                </c:pt>
                <c:pt idx="8">
                  <c:v>41179</c:v>
                </c:pt>
                <c:pt idx="9">
                  <c:v>41178</c:v>
                </c:pt>
                <c:pt idx="10">
                  <c:v>41177</c:v>
                </c:pt>
                <c:pt idx="11">
                  <c:v>41176</c:v>
                </c:pt>
                <c:pt idx="12">
                  <c:v>41173</c:v>
                </c:pt>
                <c:pt idx="13">
                  <c:v>41172</c:v>
                </c:pt>
                <c:pt idx="14">
                  <c:v>41171</c:v>
                </c:pt>
                <c:pt idx="15">
                  <c:v>41170</c:v>
                </c:pt>
                <c:pt idx="16">
                  <c:v>41169</c:v>
                </c:pt>
                <c:pt idx="17">
                  <c:v>41166</c:v>
                </c:pt>
                <c:pt idx="18">
                  <c:v>41165</c:v>
                </c:pt>
                <c:pt idx="19">
                  <c:v>41164</c:v>
                </c:pt>
                <c:pt idx="20">
                  <c:v>41163</c:v>
                </c:pt>
                <c:pt idx="21">
                  <c:v>41162</c:v>
                </c:pt>
                <c:pt idx="22">
                  <c:v>41159</c:v>
                </c:pt>
                <c:pt idx="23">
                  <c:v>41158</c:v>
                </c:pt>
                <c:pt idx="24">
                  <c:v>41157</c:v>
                </c:pt>
                <c:pt idx="25">
                  <c:v>41156</c:v>
                </c:pt>
                <c:pt idx="26">
                  <c:v>41155</c:v>
                </c:pt>
                <c:pt idx="27">
                  <c:v>41152</c:v>
                </c:pt>
                <c:pt idx="28">
                  <c:v>41151</c:v>
                </c:pt>
                <c:pt idx="29">
                  <c:v>41150</c:v>
                </c:pt>
                <c:pt idx="30">
                  <c:v>41149</c:v>
                </c:pt>
                <c:pt idx="31">
                  <c:v>41148</c:v>
                </c:pt>
                <c:pt idx="32">
                  <c:v>41145</c:v>
                </c:pt>
                <c:pt idx="33">
                  <c:v>41144</c:v>
                </c:pt>
                <c:pt idx="34">
                  <c:v>41143</c:v>
                </c:pt>
                <c:pt idx="35">
                  <c:v>41142</c:v>
                </c:pt>
                <c:pt idx="36">
                  <c:v>41141</c:v>
                </c:pt>
                <c:pt idx="37">
                  <c:v>41138</c:v>
                </c:pt>
                <c:pt idx="38">
                  <c:v>41137</c:v>
                </c:pt>
                <c:pt idx="39">
                  <c:v>41136</c:v>
                </c:pt>
                <c:pt idx="40">
                  <c:v>41135</c:v>
                </c:pt>
                <c:pt idx="41">
                  <c:v>41131</c:v>
                </c:pt>
                <c:pt idx="42">
                  <c:v>41130</c:v>
                </c:pt>
                <c:pt idx="43">
                  <c:v>41129</c:v>
                </c:pt>
                <c:pt idx="44">
                  <c:v>41128</c:v>
                </c:pt>
                <c:pt idx="45">
                  <c:v>41127</c:v>
                </c:pt>
                <c:pt idx="46">
                  <c:v>41124</c:v>
                </c:pt>
                <c:pt idx="47">
                  <c:v>41122</c:v>
                </c:pt>
              </c:numCache>
            </c:numRef>
          </c:cat>
          <c:val>
            <c:numRef>
              <c:f>TVO!$D$4:$D$51</c:f>
              <c:numCache>
                <c:formatCode>General</c:formatCode>
                <c:ptCount val="4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30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</c:numCache>
            </c:numRef>
          </c:val>
        </c:ser>
        <c:axId val="133224704"/>
        <c:axId val="135245824"/>
      </c:barChart>
      <c:lineChart>
        <c:grouping val="standard"/>
        <c:ser>
          <c:idx val="1"/>
          <c:order val="0"/>
          <c:tx>
            <c:strRef>
              <c:f>TVO!$B$3</c:f>
              <c:strCache>
                <c:ptCount val="1"/>
                <c:pt idx="0">
                  <c:v>Close</c:v>
                </c:pt>
              </c:strCache>
            </c:strRef>
          </c:tx>
          <c:spPr>
            <a:ln>
              <a:solidFill>
                <a:schemeClr val="accent1"/>
              </a:solidFill>
            </a:ln>
          </c:spPr>
          <c:marker>
            <c:symbol val="none"/>
          </c:marker>
          <c:cat>
            <c:numRef>
              <c:f>TVO!$A$4:$A$51</c:f>
              <c:numCache>
                <c:formatCode>d/m/yyyy</c:formatCode>
                <c:ptCount val="48"/>
                <c:pt idx="0">
                  <c:v>41191</c:v>
                </c:pt>
                <c:pt idx="1">
                  <c:v>41190</c:v>
                </c:pt>
                <c:pt idx="2">
                  <c:v>41187</c:v>
                </c:pt>
                <c:pt idx="3">
                  <c:v>41186</c:v>
                </c:pt>
                <c:pt idx="4">
                  <c:v>41185</c:v>
                </c:pt>
                <c:pt idx="5">
                  <c:v>41184</c:v>
                </c:pt>
                <c:pt idx="6">
                  <c:v>41183</c:v>
                </c:pt>
                <c:pt idx="7">
                  <c:v>41180</c:v>
                </c:pt>
                <c:pt idx="8">
                  <c:v>41179</c:v>
                </c:pt>
                <c:pt idx="9">
                  <c:v>41178</c:v>
                </c:pt>
                <c:pt idx="10">
                  <c:v>41177</c:v>
                </c:pt>
                <c:pt idx="11">
                  <c:v>41176</c:v>
                </c:pt>
                <c:pt idx="12">
                  <c:v>41173</c:v>
                </c:pt>
                <c:pt idx="13">
                  <c:v>41172</c:v>
                </c:pt>
                <c:pt idx="14">
                  <c:v>41171</c:v>
                </c:pt>
                <c:pt idx="15">
                  <c:v>41170</c:v>
                </c:pt>
                <c:pt idx="16">
                  <c:v>41169</c:v>
                </c:pt>
                <c:pt idx="17">
                  <c:v>41166</c:v>
                </c:pt>
                <c:pt idx="18">
                  <c:v>41165</c:v>
                </c:pt>
                <c:pt idx="19">
                  <c:v>41164</c:v>
                </c:pt>
                <c:pt idx="20">
                  <c:v>41163</c:v>
                </c:pt>
                <c:pt idx="21">
                  <c:v>41162</c:v>
                </c:pt>
                <c:pt idx="22">
                  <c:v>41159</c:v>
                </c:pt>
                <c:pt idx="23">
                  <c:v>41158</c:v>
                </c:pt>
                <c:pt idx="24">
                  <c:v>41157</c:v>
                </c:pt>
                <c:pt idx="25">
                  <c:v>41156</c:v>
                </c:pt>
                <c:pt idx="26">
                  <c:v>41155</c:v>
                </c:pt>
                <c:pt idx="27">
                  <c:v>41152</c:v>
                </c:pt>
                <c:pt idx="28">
                  <c:v>41151</c:v>
                </c:pt>
                <c:pt idx="29">
                  <c:v>41150</c:v>
                </c:pt>
                <c:pt idx="30">
                  <c:v>41149</c:v>
                </c:pt>
                <c:pt idx="31">
                  <c:v>41148</c:v>
                </c:pt>
                <c:pt idx="32">
                  <c:v>41145</c:v>
                </c:pt>
                <c:pt idx="33">
                  <c:v>41144</c:v>
                </c:pt>
                <c:pt idx="34">
                  <c:v>41143</c:v>
                </c:pt>
                <c:pt idx="35">
                  <c:v>41142</c:v>
                </c:pt>
                <c:pt idx="36">
                  <c:v>41141</c:v>
                </c:pt>
                <c:pt idx="37">
                  <c:v>41138</c:v>
                </c:pt>
                <c:pt idx="38">
                  <c:v>41137</c:v>
                </c:pt>
                <c:pt idx="39">
                  <c:v>41136</c:v>
                </c:pt>
                <c:pt idx="40">
                  <c:v>41135</c:v>
                </c:pt>
                <c:pt idx="41">
                  <c:v>41131</c:v>
                </c:pt>
                <c:pt idx="42">
                  <c:v>41130</c:v>
                </c:pt>
                <c:pt idx="43">
                  <c:v>41129</c:v>
                </c:pt>
                <c:pt idx="44">
                  <c:v>41128</c:v>
                </c:pt>
                <c:pt idx="45">
                  <c:v>41127</c:v>
                </c:pt>
                <c:pt idx="46">
                  <c:v>41124</c:v>
                </c:pt>
                <c:pt idx="47">
                  <c:v>41122</c:v>
                </c:pt>
              </c:numCache>
            </c:numRef>
          </c:cat>
          <c:val>
            <c:numRef>
              <c:f>TVO!$B$4:$B$51</c:f>
              <c:numCache>
                <c:formatCode>General</c:formatCode>
                <c:ptCount val="48"/>
                <c:pt idx="0">
                  <c:v>24.7</c:v>
                </c:pt>
                <c:pt idx="1">
                  <c:v>24.9</c:v>
                </c:pt>
                <c:pt idx="2">
                  <c:v>25.25</c:v>
                </c:pt>
                <c:pt idx="3">
                  <c:v>25</c:v>
                </c:pt>
                <c:pt idx="4">
                  <c:v>24.3</c:v>
                </c:pt>
                <c:pt idx="5">
                  <c:v>24.4</c:v>
                </c:pt>
                <c:pt idx="6">
                  <c:v>24.7</c:v>
                </c:pt>
                <c:pt idx="7">
                  <c:v>24.1</c:v>
                </c:pt>
                <c:pt idx="8">
                  <c:v>23.9</c:v>
                </c:pt>
                <c:pt idx="9">
                  <c:v>24.2</c:v>
                </c:pt>
                <c:pt idx="10">
                  <c:v>24.7</c:v>
                </c:pt>
                <c:pt idx="11">
                  <c:v>24.6</c:v>
                </c:pt>
                <c:pt idx="12">
                  <c:v>24.7</c:v>
                </c:pt>
                <c:pt idx="13">
                  <c:v>24.9</c:v>
                </c:pt>
                <c:pt idx="14">
                  <c:v>24.9</c:v>
                </c:pt>
                <c:pt idx="15">
                  <c:v>25.75</c:v>
                </c:pt>
                <c:pt idx="16">
                  <c:v>25.75</c:v>
                </c:pt>
                <c:pt idx="17">
                  <c:v>26</c:v>
                </c:pt>
                <c:pt idx="18">
                  <c:v>26</c:v>
                </c:pt>
                <c:pt idx="19">
                  <c:v>25.75</c:v>
                </c:pt>
                <c:pt idx="20">
                  <c:v>25.75</c:v>
                </c:pt>
                <c:pt idx="21">
                  <c:v>26</c:v>
                </c:pt>
                <c:pt idx="22">
                  <c:v>25.5</c:v>
                </c:pt>
                <c:pt idx="23">
                  <c:v>26.25</c:v>
                </c:pt>
                <c:pt idx="24">
                  <c:v>26.75</c:v>
                </c:pt>
                <c:pt idx="25">
                  <c:v>26.25</c:v>
                </c:pt>
                <c:pt idx="26">
                  <c:v>25.75</c:v>
                </c:pt>
                <c:pt idx="27">
                  <c:v>26</c:v>
                </c:pt>
                <c:pt idx="28">
                  <c:v>25.5</c:v>
                </c:pt>
                <c:pt idx="29">
                  <c:v>25.5</c:v>
                </c:pt>
                <c:pt idx="30">
                  <c:v>26.25</c:v>
                </c:pt>
                <c:pt idx="31">
                  <c:v>26.5</c:v>
                </c:pt>
                <c:pt idx="32">
                  <c:v>26</c:v>
                </c:pt>
                <c:pt idx="33">
                  <c:v>26.25</c:v>
                </c:pt>
                <c:pt idx="34">
                  <c:v>27</c:v>
                </c:pt>
                <c:pt idx="35">
                  <c:v>27.25</c:v>
                </c:pt>
                <c:pt idx="36">
                  <c:v>27.25</c:v>
                </c:pt>
                <c:pt idx="37">
                  <c:v>27</c:v>
                </c:pt>
                <c:pt idx="38">
                  <c:v>26</c:v>
                </c:pt>
                <c:pt idx="39">
                  <c:v>26.25</c:v>
                </c:pt>
                <c:pt idx="40">
                  <c:v>25.5</c:v>
                </c:pt>
                <c:pt idx="41">
                  <c:v>25</c:v>
                </c:pt>
                <c:pt idx="42">
                  <c:v>26</c:v>
                </c:pt>
                <c:pt idx="43">
                  <c:v>24.9</c:v>
                </c:pt>
                <c:pt idx="44">
                  <c:v>24.9</c:v>
                </c:pt>
                <c:pt idx="45">
                  <c:v>24.7</c:v>
                </c:pt>
                <c:pt idx="46">
                  <c:v>24.9</c:v>
                </c:pt>
                <c:pt idx="47">
                  <c:v>24.9</c:v>
                </c:pt>
              </c:numCache>
            </c:numRef>
          </c:val>
        </c:ser>
        <c:marker val="1"/>
        <c:axId val="133224704"/>
        <c:axId val="135245824"/>
      </c:lineChart>
      <c:dateAx>
        <c:axId val="133224704"/>
        <c:scaling>
          <c:orientation val="minMax"/>
        </c:scaling>
        <c:axPos val="b"/>
        <c:numFmt formatCode="[$-409]mmm\-yy;@" sourceLinked="0"/>
        <c:tickLblPos val="nextTo"/>
        <c:txPr>
          <a:bodyPr/>
          <a:lstStyle/>
          <a:p>
            <a:pPr>
              <a:defRPr lang="th-TH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135245824"/>
        <c:crosses val="autoZero"/>
        <c:auto val="1"/>
        <c:lblOffset val="100"/>
        <c:baseTimeUnit val="days"/>
        <c:majorTimeUnit val="months"/>
      </c:dateAx>
      <c:valAx>
        <c:axId val="135245824"/>
        <c:scaling>
          <c:orientation val="minMax"/>
          <c:max val="28"/>
          <c:min val="23"/>
        </c:scaling>
        <c:axPos val="l"/>
        <c:majorGridlines>
          <c:spPr>
            <a:ln w="6350">
              <a:prstDash val="sysDash"/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lang="th-TH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133224704"/>
        <c:crosses val="autoZero"/>
        <c:crossBetween val="between"/>
      </c:valAx>
    </c:plotArea>
    <c:plotVisOnly val="1"/>
    <c:dispBlanksAs val="gap"/>
  </c:chart>
  <c:spPr>
    <a:ln>
      <a:noFill/>
    </a:ln>
  </c:spPr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lang="th-TH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BIGC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EPS +27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%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YoY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c:rich>
      </c:tx>
      <c:layout/>
    </c:title>
    <c:plotArea>
      <c:layout/>
      <c:barChart>
        <c:barDir val="col"/>
        <c:grouping val="clustered"/>
        <c:ser>
          <c:idx val="0"/>
          <c:order val="1"/>
          <c:tx>
            <c:strRef>
              <c:f>BIGC!$E$3</c:f>
              <c:strCache>
                <c:ptCount val="1"/>
                <c:pt idx="0">
                  <c:v>Announce</c:v>
                </c:pt>
              </c:strCache>
            </c:strRef>
          </c:tx>
          <c:dPt>
            <c:idx val="14"/>
            <c:spPr>
              <a:pattFill prst="dkHorz">
                <a:fgClr>
                  <a:schemeClr val="tx1">
                    <a:lumMod val="50000"/>
                    <a:lumOff val="50000"/>
                  </a:schemeClr>
                </a:fgClr>
                <a:bgClr>
                  <a:schemeClr val="bg1"/>
                </a:bgClr>
              </a:pattFill>
            </c:spPr>
          </c:dPt>
          <c:cat>
            <c:numRef>
              <c:f>BIGC!$A$4:$A$88</c:f>
              <c:numCache>
                <c:formatCode>d/m/yyyy</c:formatCode>
                <c:ptCount val="85"/>
                <c:pt idx="0">
                  <c:v>41213</c:v>
                </c:pt>
                <c:pt idx="1">
                  <c:v>41212</c:v>
                </c:pt>
                <c:pt idx="2">
                  <c:v>41211</c:v>
                </c:pt>
                <c:pt idx="3">
                  <c:v>41208</c:v>
                </c:pt>
                <c:pt idx="4">
                  <c:v>41207</c:v>
                </c:pt>
                <c:pt idx="5">
                  <c:v>41206</c:v>
                </c:pt>
                <c:pt idx="6">
                  <c:v>41204</c:v>
                </c:pt>
                <c:pt idx="7">
                  <c:v>41201</c:v>
                </c:pt>
                <c:pt idx="8">
                  <c:v>41200</c:v>
                </c:pt>
                <c:pt idx="9">
                  <c:v>41199</c:v>
                </c:pt>
                <c:pt idx="10">
                  <c:v>41198</c:v>
                </c:pt>
                <c:pt idx="11">
                  <c:v>41197</c:v>
                </c:pt>
                <c:pt idx="12">
                  <c:v>41194</c:v>
                </c:pt>
                <c:pt idx="13">
                  <c:v>41193</c:v>
                </c:pt>
                <c:pt idx="14">
                  <c:v>41192</c:v>
                </c:pt>
                <c:pt idx="15">
                  <c:v>41191</c:v>
                </c:pt>
                <c:pt idx="16">
                  <c:v>41190</c:v>
                </c:pt>
                <c:pt idx="17">
                  <c:v>41187</c:v>
                </c:pt>
                <c:pt idx="18">
                  <c:v>41186</c:v>
                </c:pt>
                <c:pt idx="19">
                  <c:v>41185</c:v>
                </c:pt>
                <c:pt idx="20">
                  <c:v>41184</c:v>
                </c:pt>
                <c:pt idx="21">
                  <c:v>41183</c:v>
                </c:pt>
                <c:pt idx="22">
                  <c:v>41180</c:v>
                </c:pt>
                <c:pt idx="23">
                  <c:v>41179</c:v>
                </c:pt>
                <c:pt idx="24">
                  <c:v>41178</c:v>
                </c:pt>
                <c:pt idx="25">
                  <c:v>41177</c:v>
                </c:pt>
                <c:pt idx="26">
                  <c:v>41176</c:v>
                </c:pt>
                <c:pt idx="27">
                  <c:v>41173</c:v>
                </c:pt>
                <c:pt idx="28">
                  <c:v>41172</c:v>
                </c:pt>
                <c:pt idx="29">
                  <c:v>41171</c:v>
                </c:pt>
                <c:pt idx="30">
                  <c:v>41170</c:v>
                </c:pt>
                <c:pt idx="31">
                  <c:v>41169</c:v>
                </c:pt>
                <c:pt idx="32">
                  <c:v>41166</c:v>
                </c:pt>
                <c:pt idx="33">
                  <c:v>41165</c:v>
                </c:pt>
                <c:pt idx="34">
                  <c:v>41164</c:v>
                </c:pt>
                <c:pt idx="35">
                  <c:v>41163</c:v>
                </c:pt>
                <c:pt idx="36">
                  <c:v>41162</c:v>
                </c:pt>
                <c:pt idx="37">
                  <c:v>41159</c:v>
                </c:pt>
                <c:pt idx="38">
                  <c:v>41158</c:v>
                </c:pt>
                <c:pt idx="39">
                  <c:v>41157</c:v>
                </c:pt>
                <c:pt idx="40">
                  <c:v>41156</c:v>
                </c:pt>
                <c:pt idx="41">
                  <c:v>41155</c:v>
                </c:pt>
                <c:pt idx="42">
                  <c:v>41152</c:v>
                </c:pt>
                <c:pt idx="43">
                  <c:v>41151</c:v>
                </c:pt>
                <c:pt idx="44">
                  <c:v>41150</c:v>
                </c:pt>
                <c:pt idx="45">
                  <c:v>41149</c:v>
                </c:pt>
                <c:pt idx="46">
                  <c:v>41148</c:v>
                </c:pt>
                <c:pt idx="47">
                  <c:v>41145</c:v>
                </c:pt>
                <c:pt idx="48">
                  <c:v>41144</c:v>
                </c:pt>
                <c:pt idx="49">
                  <c:v>41143</c:v>
                </c:pt>
                <c:pt idx="50">
                  <c:v>41142</c:v>
                </c:pt>
                <c:pt idx="51">
                  <c:v>41141</c:v>
                </c:pt>
                <c:pt idx="52">
                  <c:v>41138</c:v>
                </c:pt>
                <c:pt idx="53">
                  <c:v>41137</c:v>
                </c:pt>
                <c:pt idx="54">
                  <c:v>41136</c:v>
                </c:pt>
                <c:pt idx="55">
                  <c:v>41135</c:v>
                </c:pt>
                <c:pt idx="56">
                  <c:v>41131</c:v>
                </c:pt>
                <c:pt idx="57">
                  <c:v>41130</c:v>
                </c:pt>
                <c:pt idx="58">
                  <c:v>41129</c:v>
                </c:pt>
                <c:pt idx="59">
                  <c:v>41128</c:v>
                </c:pt>
                <c:pt idx="60">
                  <c:v>41127</c:v>
                </c:pt>
                <c:pt idx="61">
                  <c:v>41124</c:v>
                </c:pt>
                <c:pt idx="62">
                  <c:v>41122</c:v>
                </c:pt>
                <c:pt idx="63">
                  <c:v>41121</c:v>
                </c:pt>
                <c:pt idx="64">
                  <c:v>41120</c:v>
                </c:pt>
                <c:pt idx="65">
                  <c:v>41117</c:v>
                </c:pt>
                <c:pt idx="66">
                  <c:v>41116</c:v>
                </c:pt>
                <c:pt idx="67">
                  <c:v>41115</c:v>
                </c:pt>
                <c:pt idx="68">
                  <c:v>41114</c:v>
                </c:pt>
                <c:pt idx="69">
                  <c:v>41113</c:v>
                </c:pt>
                <c:pt idx="70">
                  <c:v>41110</c:v>
                </c:pt>
                <c:pt idx="71">
                  <c:v>41109</c:v>
                </c:pt>
                <c:pt idx="72">
                  <c:v>41108</c:v>
                </c:pt>
                <c:pt idx="73">
                  <c:v>41107</c:v>
                </c:pt>
                <c:pt idx="74">
                  <c:v>41106</c:v>
                </c:pt>
                <c:pt idx="75">
                  <c:v>41103</c:v>
                </c:pt>
                <c:pt idx="76">
                  <c:v>41102</c:v>
                </c:pt>
                <c:pt idx="77">
                  <c:v>41101</c:v>
                </c:pt>
                <c:pt idx="78">
                  <c:v>41100</c:v>
                </c:pt>
                <c:pt idx="79">
                  <c:v>41099</c:v>
                </c:pt>
                <c:pt idx="80">
                  <c:v>41096</c:v>
                </c:pt>
                <c:pt idx="81">
                  <c:v>41095</c:v>
                </c:pt>
                <c:pt idx="82">
                  <c:v>41094</c:v>
                </c:pt>
                <c:pt idx="83">
                  <c:v>41093</c:v>
                </c:pt>
                <c:pt idx="84">
                  <c:v>41092</c:v>
                </c:pt>
              </c:numCache>
            </c:numRef>
          </c:cat>
          <c:val>
            <c:numRef>
              <c:f>BIGC!$D$4:$D$88</c:f>
              <c:numCache>
                <c:formatCode>General</c:formatCode>
                <c:ptCount val="8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0</c:v>
                </c:pt>
                <c:pt idx="70">
                  <c:v>260</c:v>
                </c:pt>
                <c:pt idx="71">
                  <c:v>0</c:v>
                </c:pt>
                <c:pt idx="72">
                  <c:v>0</c:v>
                </c:pt>
                <c:pt idx="73">
                  <c:v>0</c:v>
                </c:pt>
                <c:pt idx="74">
                  <c:v>0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0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</c:numCache>
            </c:numRef>
          </c:val>
        </c:ser>
        <c:axId val="135343488"/>
        <c:axId val="135353472"/>
      </c:barChart>
      <c:lineChart>
        <c:grouping val="standard"/>
        <c:ser>
          <c:idx val="1"/>
          <c:order val="0"/>
          <c:tx>
            <c:strRef>
              <c:f>BIGC!$B$3</c:f>
              <c:strCache>
                <c:ptCount val="1"/>
                <c:pt idx="0">
                  <c:v>Close</c:v>
                </c:pt>
              </c:strCache>
            </c:strRef>
          </c:tx>
          <c:spPr>
            <a:ln>
              <a:solidFill>
                <a:srgbClr val="C0504D"/>
              </a:solidFill>
            </a:ln>
          </c:spPr>
          <c:marker>
            <c:symbol val="none"/>
          </c:marker>
          <c:cat>
            <c:numRef>
              <c:f>BIGC!$A$4:$A$88</c:f>
              <c:numCache>
                <c:formatCode>d/m/yyyy</c:formatCode>
                <c:ptCount val="85"/>
                <c:pt idx="0">
                  <c:v>41213</c:v>
                </c:pt>
                <c:pt idx="1">
                  <c:v>41212</c:v>
                </c:pt>
                <c:pt idx="2">
                  <c:v>41211</c:v>
                </c:pt>
                <c:pt idx="3">
                  <c:v>41208</c:v>
                </c:pt>
                <c:pt idx="4">
                  <c:v>41207</c:v>
                </c:pt>
                <c:pt idx="5">
                  <c:v>41206</c:v>
                </c:pt>
                <c:pt idx="6">
                  <c:v>41204</c:v>
                </c:pt>
                <c:pt idx="7">
                  <c:v>41201</c:v>
                </c:pt>
                <c:pt idx="8">
                  <c:v>41200</c:v>
                </c:pt>
                <c:pt idx="9">
                  <c:v>41199</c:v>
                </c:pt>
                <c:pt idx="10">
                  <c:v>41198</c:v>
                </c:pt>
                <c:pt idx="11">
                  <c:v>41197</c:v>
                </c:pt>
                <c:pt idx="12">
                  <c:v>41194</c:v>
                </c:pt>
                <c:pt idx="13">
                  <c:v>41193</c:v>
                </c:pt>
                <c:pt idx="14">
                  <c:v>41192</c:v>
                </c:pt>
                <c:pt idx="15">
                  <c:v>41191</c:v>
                </c:pt>
                <c:pt idx="16">
                  <c:v>41190</c:v>
                </c:pt>
                <c:pt idx="17">
                  <c:v>41187</c:v>
                </c:pt>
                <c:pt idx="18">
                  <c:v>41186</c:v>
                </c:pt>
                <c:pt idx="19">
                  <c:v>41185</c:v>
                </c:pt>
                <c:pt idx="20">
                  <c:v>41184</c:v>
                </c:pt>
                <c:pt idx="21">
                  <c:v>41183</c:v>
                </c:pt>
                <c:pt idx="22">
                  <c:v>41180</c:v>
                </c:pt>
                <c:pt idx="23">
                  <c:v>41179</c:v>
                </c:pt>
                <c:pt idx="24">
                  <c:v>41178</c:v>
                </c:pt>
                <c:pt idx="25">
                  <c:v>41177</c:v>
                </c:pt>
                <c:pt idx="26">
                  <c:v>41176</c:v>
                </c:pt>
                <c:pt idx="27">
                  <c:v>41173</c:v>
                </c:pt>
                <c:pt idx="28">
                  <c:v>41172</c:v>
                </c:pt>
                <c:pt idx="29">
                  <c:v>41171</c:v>
                </c:pt>
                <c:pt idx="30">
                  <c:v>41170</c:v>
                </c:pt>
                <c:pt idx="31">
                  <c:v>41169</c:v>
                </c:pt>
                <c:pt idx="32">
                  <c:v>41166</c:v>
                </c:pt>
                <c:pt idx="33">
                  <c:v>41165</c:v>
                </c:pt>
                <c:pt idx="34">
                  <c:v>41164</c:v>
                </c:pt>
                <c:pt idx="35">
                  <c:v>41163</c:v>
                </c:pt>
                <c:pt idx="36">
                  <c:v>41162</c:v>
                </c:pt>
                <c:pt idx="37">
                  <c:v>41159</c:v>
                </c:pt>
                <c:pt idx="38">
                  <c:v>41158</c:v>
                </c:pt>
                <c:pt idx="39">
                  <c:v>41157</c:v>
                </c:pt>
                <c:pt idx="40">
                  <c:v>41156</c:v>
                </c:pt>
                <c:pt idx="41">
                  <c:v>41155</c:v>
                </c:pt>
                <c:pt idx="42">
                  <c:v>41152</c:v>
                </c:pt>
                <c:pt idx="43">
                  <c:v>41151</c:v>
                </c:pt>
                <c:pt idx="44">
                  <c:v>41150</c:v>
                </c:pt>
                <c:pt idx="45">
                  <c:v>41149</c:v>
                </c:pt>
                <c:pt idx="46">
                  <c:v>41148</c:v>
                </c:pt>
                <c:pt idx="47">
                  <c:v>41145</c:v>
                </c:pt>
                <c:pt idx="48">
                  <c:v>41144</c:v>
                </c:pt>
                <c:pt idx="49">
                  <c:v>41143</c:v>
                </c:pt>
                <c:pt idx="50">
                  <c:v>41142</c:v>
                </c:pt>
                <c:pt idx="51">
                  <c:v>41141</c:v>
                </c:pt>
                <c:pt idx="52">
                  <c:v>41138</c:v>
                </c:pt>
                <c:pt idx="53">
                  <c:v>41137</c:v>
                </c:pt>
                <c:pt idx="54">
                  <c:v>41136</c:v>
                </c:pt>
                <c:pt idx="55">
                  <c:v>41135</c:v>
                </c:pt>
                <c:pt idx="56">
                  <c:v>41131</c:v>
                </c:pt>
                <c:pt idx="57">
                  <c:v>41130</c:v>
                </c:pt>
                <c:pt idx="58">
                  <c:v>41129</c:v>
                </c:pt>
                <c:pt idx="59">
                  <c:v>41128</c:v>
                </c:pt>
                <c:pt idx="60">
                  <c:v>41127</c:v>
                </c:pt>
                <c:pt idx="61">
                  <c:v>41124</c:v>
                </c:pt>
                <c:pt idx="62">
                  <c:v>41122</c:v>
                </c:pt>
                <c:pt idx="63">
                  <c:v>41121</c:v>
                </c:pt>
                <c:pt idx="64">
                  <c:v>41120</c:v>
                </c:pt>
                <c:pt idx="65">
                  <c:v>41117</c:v>
                </c:pt>
                <c:pt idx="66">
                  <c:v>41116</c:v>
                </c:pt>
                <c:pt idx="67">
                  <c:v>41115</c:v>
                </c:pt>
                <c:pt idx="68">
                  <c:v>41114</c:v>
                </c:pt>
                <c:pt idx="69">
                  <c:v>41113</c:v>
                </c:pt>
                <c:pt idx="70">
                  <c:v>41110</c:v>
                </c:pt>
                <c:pt idx="71">
                  <c:v>41109</c:v>
                </c:pt>
                <c:pt idx="72">
                  <c:v>41108</c:v>
                </c:pt>
                <c:pt idx="73">
                  <c:v>41107</c:v>
                </c:pt>
                <c:pt idx="74">
                  <c:v>41106</c:v>
                </c:pt>
                <c:pt idx="75">
                  <c:v>41103</c:v>
                </c:pt>
                <c:pt idx="76">
                  <c:v>41102</c:v>
                </c:pt>
                <c:pt idx="77">
                  <c:v>41101</c:v>
                </c:pt>
                <c:pt idx="78">
                  <c:v>41100</c:v>
                </c:pt>
                <c:pt idx="79">
                  <c:v>41099</c:v>
                </c:pt>
                <c:pt idx="80">
                  <c:v>41096</c:v>
                </c:pt>
                <c:pt idx="81">
                  <c:v>41095</c:v>
                </c:pt>
                <c:pt idx="82">
                  <c:v>41094</c:v>
                </c:pt>
                <c:pt idx="83">
                  <c:v>41093</c:v>
                </c:pt>
                <c:pt idx="84">
                  <c:v>41092</c:v>
                </c:pt>
              </c:numCache>
            </c:numRef>
          </c:cat>
          <c:val>
            <c:numRef>
              <c:f>BIGC!$B$4:$B$88</c:f>
              <c:numCache>
                <c:formatCode>General</c:formatCode>
                <c:ptCount val="85"/>
                <c:pt idx="0">
                  <c:v>187.5</c:v>
                </c:pt>
                <c:pt idx="1">
                  <c:v>188</c:v>
                </c:pt>
                <c:pt idx="2">
                  <c:v>186.5</c:v>
                </c:pt>
                <c:pt idx="3">
                  <c:v>188</c:v>
                </c:pt>
                <c:pt idx="4">
                  <c:v>191.5</c:v>
                </c:pt>
                <c:pt idx="5">
                  <c:v>192.5</c:v>
                </c:pt>
                <c:pt idx="6">
                  <c:v>192.5</c:v>
                </c:pt>
                <c:pt idx="7">
                  <c:v>193</c:v>
                </c:pt>
                <c:pt idx="8">
                  <c:v>199</c:v>
                </c:pt>
                <c:pt idx="9">
                  <c:v>197</c:v>
                </c:pt>
                <c:pt idx="10">
                  <c:v>194</c:v>
                </c:pt>
                <c:pt idx="11">
                  <c:v>191</c:v>
                </c:pt>
                <c:pt idx="12">
                  <c:v>192.5</c:v>
                </c:pt>
                <c:pt idx="13">
                  <c:v>189</c:v>
                </c:pt>
                <c:pt idx="14">
                  <c:v>187</c:v>
                </c:pt>
                <c:pt idx="15">
                  <c:v>191</c:v>
                </c:pt>
                <c:pt idx="16">
                  <c:v>196</c:v>
                </c:pt>
                <c:pt idx="17">
                  <c:v>199.5</c:v>
                </c:pt>
                <c:pt idx="18">
                  <c:v>198</c:v>
                </c:pt>
                <c:pt idx="19">
                  <c:v>201</c:v>
                </c:pt>
                <c:pt idx="20">
                  <c:v>201</c:v>
                </c:pt>
                <c:pt idx="21">
                  <c:v>186</c:v>
                </c:pt>
                <c:pt idx="22">
                  <c:v>187</c:v>
                </c:pt>
                <c:pt idx="23">
                  <c:v>186.5</c:v>
                </c:pt>
                <c:pt idx="24">
                  <c:v>185.5</c:v>
                </c:pt>
                <c:pt idx="25">
                  <c:v>187</c:v>
                </c:pt>
                <c:pt idx="26">
                  <c:v>185.5</c:v>
                </c:pt>
                <c:pt idx="27">
                  <c:v>185</c:v>
                </c:pt>
                <c:pt idx="28">
                  <c:v>185</c:v>
                </c:pt>
                <c:pt idx="29">
                  <c:v>186.5</c:v>
                </c:pt>
                <c:pt idx="30">
                  <c:v>183</c:v>
                </c:pt>
                <c:pt idx="31">
                  <c:v>184</c:v>
                </c:pt>
                <c:pt idx="32">
                  <c:v>186.5</c:v>
                </c:pt>
                <c:pt idx="33">
                  <c:v>186</c:v>
                </c:pt>
                <c:pt idx="34">
                  <c:v>185</c:v>
                </c:pt>
                <c:pt idx="35">
                  <c:v>188</c:v>
                </c:pt>
                <c:pt idx="36">
                  <c:v>189</c:v>
                </c:pt>
                <c:pt idx="37">
                  <c:v>183</c:v>
                </c:pt>
                <c:pt idx="38">
                  <c:v>180</c:v>
                </c:pt>
                <c:pt idx="39">
                  <c:v>179.5</c:v>
                </c:pt>
                <c:pt idx="40">
                  <c:v>181</c:v>
                </c:pt>
                <c:pt idx="41">
                  <c:v>181</c:v>
                </c:pt>
                <c:pt idx="42">
                  <c:v>178.5</c:v>
                </c:pt>
                <c:pt idx="43">
                  <c:v>179.5</c:v>
                </c:pt>
                <c:pt idx="44">
                  <c:v>183</c:v>
                </c:pt>
                <c:pt idx="45">
                  <c:v>185.5</c:v>
                </c:pt>
                <c:pt idx="46">
                  <c:v>186</c:v>
                </c:pt>
                <c:pt idx="47">
                  <c:v>188</c:v>
                </c:pt>
                <c:pt idx="48">
                  <c:v>194</c:v>
                </c:pt>
                <c:pt idx="49">
                  <c:v>187</c:v>
                </c:pt>
                <c:pt idx="50">
                  <c:v>187.5</c:v>
                </c:pt>
                <c:pt idx="51">
                  <c:v>187.5</c:v>
                </c:pt>
                <c:pt idx="52">
                  <c:v>187.5</c:v>
                </c:pt>
                <c:pt idx="53">
                  <c:v>182.5</c:v>
                </c:pt>
                <c:pt idx="54">
                  <c:v>184.5</c:v>
                </c:pt>
                <c:pt idx="55">
                  <c:v>185</c:v>
                </c:pt>
                <c:pt idx="56">
                  <c:v>181.5</c:v>
                </c:pt>
                <c:pt idx="57">
                  <c:v>181</c:v>
                </c:pt>
                <c:pt idx="58">
                  <c:v>179</c:v>
                </c:pt>
                <c:pt idx="59">
                  <c:v>184</c:v>
                </c:pt>
                <c:pt idx="60">
                  <c:v>183</c:v>
                </c:pt>
                <c:pt idx="61">
                  <c:v>180</c:v>
                </c:pt>
                <c:pt idx="62">
                  <c:v>179</c:v>
                </c:pt>
                <c:pt idx="63">
                  <c:v>179.5</c:v>
                </c:pt>
                <c:pt idx="64">
                  <c:v>177.5</c:v>
                </c:pt>
                <c:pt idx="65">
                  <c:v>177</c:v>
                </c:pt>
                <c:pt idx="66">
                  <c:v>180</c:v>
                </c:pt>
                <c:pt idx="67">
                  <c:v>191.5</c:v>
                </c:pt>
                <c:pt idx="68">
                  <c:v>197</c:v>
                </c:pt>
                <c:pt idx="69">
                  <c:v>199.5</c:v>
                </c:pt>
                <c:pt idx="70">
                  <c:v>215</c:v>
                </c:pt>
                <c:pt idx="71">
                  <c:v>217</c:v>
                </c:pt>
                <c:pt idx="72">
                  <c:v>216</c:v>
                </c:pt>
                <c:pt idx="73">
                  <c:v>217</c:v>
                </c:pt>
                <c:pt idx="74">
                  <c:v>212</c:v>
                </c:pt>
                <c:pt idx="75">
                  <c:v>212</c:v>
                </c:pt>
                <c:pt idx="76">
                  <c:v>211</c:v>
                </c:pt>
                <c:pt idx="77">
                  <c:v>214</c:v>
                </c:pt>
                <c:pt idx="78">
                  <c:v>214</c:v>
                </c:pt>
                <c:pt idx="79">
                  <c:v>209</c:v>
                </c:pt>
                <c:pt idx="80">
                  <c:v>213</c:v>
                </c:pt>
                <c:pt idx="81">
                  <c:v>214</c:v>
                </c:pt>
                <c:pt idx="82">
                  <c:v>214</c:v>
                </c:pt>
                <c:pt idx="83">
                  <c:v>217</c:v>
                </c:pt>
                <c:pt idx="84">
                  <c:v>215</c:v>
                </c:pt>
              </c:numCache>
            </c:numRef>
          </c:val>
        </c:ser>
        <c:marker val="1"/>
        <c:axId val="135343488"/>
        <c:axId val="135353472"/>
      </c:lineChart>
      <c:dateAx>
        <c:axId val="135343488"/>
        <c:scaling>
          <c:orientation val="minMax"/>
        </c:scaling>
        <c:axPos val="b"/>
        <c:numFmt formatCode="[$-409]mmm\-yy;@" sourceLinked="0"/>
        <c:tickLblPos val="nextTo"/>
        <c:txPr>
          <a:bodyPr/>
          <a:lstStyle/>
          <a:p>
            <a:pPr>
              <a:defRPr lang="th-TH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135353472"/>
        <c:crosses val="autoZero"/>
        <c:auto val="1"/>
        <c:lblOffset val="100"/>
        <c:baseTimeUnit val="days"/>
        <c:majorTimeUnit val="months"/>
      </c:dateAx>
      <c:valAx>
        <c:axId val="135353472"/>
        <c:scaling>
          <c:orientation val="minMax"/>
          <c:max val="230"/>
          <c:min val="160"/>
        </c:scaling>
        <c:axPos val="l"/>
        <c:majorGridlines>
          <c:spPr>
            <a:ln w="6350">
              <a:prstDash val="sysDash"/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lang="th-TH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135343488"/>
        <c:crosses val="autoZero"/>
        <c:crossBetween val="between"/>
      </c:valAx>
    </c:plotArea>
    <c:plotVisOnly val="1"/>
    <c:dispBlanksAs val="gap"/>
  </c:chart>
  <c:spPr>
    <a:ln>
      <a:noFill/>
    </a:ln>
  </c:spPr>
  <c:externalData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lang="th-TH" sz="1400"/>
            </a:pPr>
            <a:r>
              <a:rPr lang="en-US" sz="1400" dirty="0">
                <a:latin typeface="Arial" pitchFamily="34" charset="0"/>
                <a:cs typeface="Arial" pitchFamily="34" charset="0"/>
              </a:rPr>
              <a:t>KBS 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EPS +37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% </a:t>
            </a:r>
            <a:r>
              <a:rPr lang="en-US" sz="1400" dirty="0" err="1">
                <a:latin typeface="Arial" pitchFamily="34" charset="0"/>
                <a:cs typeface="Arial" pitchFamily="34" charset="0"/>
              </a:rPr>
              <a:t>YoY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c:rich>
      </c:tx>
      <c:layout>
        <c:manualLayout>
          <c:xMode val="edge"/>
          <c:yMode val="edge"/>
          <c:x val="0.37011921852675433"/>
          <c:y val="0.11316869219318698"/>
        </c:manualLayout>
      </c:layout>
    </c:title>
    <c:plotArea>
      <c:layout/>
      <c:barChart>
        <c:barDir val="col"/>
        <c:grouping val="clustered"/>
        <c:ser>
          <c:idx val="0"/>
          <c:order val="1"/>
          <c:tx>
            <c:strRef>
              <c:f>KBS!$E$3</c:f>
              <c:strCache>
                <c:ptCount val="1"/>
                <c:pt idx="0">
                  <c:v>Announce</c:v>
                </c:pt>
              </c:strCache>
            </c:strRef>
          </c:tx>
          <c:spPr>
            <a:pattFill prst="dkHorz">
              <a:fgClr>
                <a:schemeClr val="tx1">
                  <a:lumMod val="50000"/>
                  <a:lumOff val="50000"/>
                </a:schemeClr>
              </a:fgClr>
              <a:bgClr>
                <a:schemeClr val="bg1"/>
              </a:bgClr>
            </a:pattFill>
          </c:spPr>
          <c:cat>
            <c:numRef>
              <c:f>KBS!$A$4:$A$32</c:f>
              <c:numCache>
                <c:formatCode>d/m/yyyy</c:formatCode>
                <c:ptCount val="29"/>
                <c:pt idx="0">
                  <c:v>41256</c:v>
                </c:pt>
                <c:pt idx="1">
                  <c:v>41255</c:v>
                </c:pt>
                <c:pt idx="2">
                  <c:v>41254</c:v>
                </c:pt>
                <c:pt idx="3">
                  <c:v>41250</c:v>
                </c:pt>
                <c:pt idx="4">
                  <c:v>41249</c:v>
                </c:pt>
                <c:pt idx="5">
                  <c:v>41247</c:v>
                </c:pt>
                <c:pt idx="6">
                  <c:v>41246</c:v>
                </c:pt>
                <c:pt idx="7">
                  <c:v>41243</c:v>
                </c:pt>
                <c:pt idx="8">
                  <c:v>41242</c:v>
                </c:pt>
                <c:pt idx="9">
                  <c:v>41241</c:v>
                </c:pt>
                <c:pt idx="10">
                  <c:v>41240</c:v>
                </c:pt>
                <c:pt idx="11">
                  <c:v>41239</c:v>
                </c:pt>
                <c:pt idx="12">
                  <c:v>41236</c:v>
                </c:pt>
                <c:pt idx="13">
                  <c:v>41235</c:v>
                </c:pt>
                <c:pt idx="14">
                  <c:v>41234</c:v>
                </c:pt>
                <c:pt idx="15">
                  <c:v>41233</c:v>
                </c:pt>
                <c:pt idx="16">
                  <c:v>41232</c:v>
                </c:pt>
                <c:pt idx="17">
                  <c:v>41229</c:v>
                </c:pt>
                <c:pt idx="18">
                  <c:v>41228</c:v>
                </c:pt>
                <c:pt idx="19">
                  <c:v>41227</c:v>
                </c:pt>
                <c:pt idx="20">
                  <c:v>41226</c:v>
                </c:pt>
                <c:pt idx="21">
                  <c:v>41225</c:v>
                </c:pt>
                <c:pt idx="22">
                  <c:v>41222</c:v>
                </c:pt>
                <c:pt idx="23">
                  <c:v>41221</c:v>
                </c:pt>
                <c:pt idx="24">
                  <c:v>41220</c:v>
                </c:pt>
                <c:pt idx="25">
                  <c:v>41219</c:v>
                </c:pt>
                <c:pt idx="26">
                  <c:v>41218</c:v>
                </c:pt>
                <c:pt idx="27">
                  <c:v>41215</c:v>
                </c:pt>
                <c:pt idx="28">
                  <c:v>41214</c:v>
                </c:pt>
              </c:numCache>
            </c:numRef>
          </c:cat>
          <c:val>
            <c:numRef>
              <c:f>KBS!$D$4:$D$32</c:f>
              <c:numCache>
                <c:formatCode>General</c:formatCode>
                <c:ptCount val="29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30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</c:numCache>
            </c:numRef>
          </c:val>
        </c:ser>
        <c:axId val="135395200"/>
        <c:axId val="135396736"/>
      </c:barChart>
      <c:lineChart>
        <c:grouping val="standard"/>
        <c:ser>
          <c:idx val="1"/>
          <c:order val="0"/>
          <c:tx>
            <c:strRef>
              <c:f>KBS!$B$3</c:f>
              <c:strCache>
                <c:ptCount val="1"/>
                <c:pt idx="0">
                  <c:v>Close</c:v>
                </c:pt>
              </c:strCache>
            </c:strRef>
          </c:tx>
          <c:spPr>
            <a:ln>
              <a:solidFill>
                <a:srgbClr val="C0504D"/>
              </a:solidFill>
            </a:ln>
          </c:spPr>
          <c:marker>
            <c:symbol val="none"/>
          </c:marker>
          <c:cat>
            <c:numRef>
              <c:f>KBS!$A$4:$A$32</c:f>
              <c:numCache>
                <c:formatCode>d/m/yyyy</c:formatCode>
                <c:ptCount val="29"/>
                <c:pt idx="0">
                  <c:v>41256</c:v>
                </c:pt>
                <c:pt idx="1">
                  <c:v>41255</c:v>
                </c:pt>
                <c:pt idx="2">
                  <c:v>41254</c:v>
                </c:pt>
                <c:pt idx="3">
                  <c:v>41250</c:v>
                </c:pt>
                <c:pt idx="4">
                  <c:v>41249</c:v>
                </c:pt>
                <c:pt idx="5">
                  <c:v>41247</c:v>
                </c:pt>
                <c:pt idx="6">
                  <c:v>41246</c:v>
                </c:pt>
                <c:pt idx="7">
                  <c:v>41243</c:v>
                </c:pt>
                <c:pt idx="8">
                  <c:v>41242</c:v>
                </c:pt>
                <c:pt idx="9">
                  <c:v>41241</c:v>
                </c:pt>
                <c:pt idx="10">
                  <c:v>41240</c:v>
                </c:pt>
                <c:pt idx="11">
                  <c:v>41239</c:v>
                </c:pt>
                <c:pt idx="12">
                  <c:v>41236</c:v>
                </c:pt>
                <c:pt idx="13">
                  <c:v>41235</c:v>
                </c:pt>
                <c:pt idx="14">
                  <c:v>41234</c:v>
                </c:pt>
                <c:pt idx="15">
                  <c:v>41233</c:v>
                </c:pt>
                <c:pt idx="16">
                  <c:v>41232</c:v>
                </c:pt>
                <c:pt idx="17">
                  <c:v>41229</c:v>
                </c:pt>
                <c:pt idx="18">
                  <c:v>41228</c:v>
                </c:pt>
                <c:pt idx="19">
                  <c:v>41227</c:v>
                </c:pt>
                <c:pt idx="20">
                  <c:v>41226</c:v>
                </c:pt>
                <c:pt idx="21">
                  <c:v>41225</c:v>
                </c:pt>
                <c:pt idx="22">
                  <c:v>41222</c:v>
                </c:pt>
                <c:pt idx="23">
                  <c:v>41221</c:v>
                </c:pt>
                <c:pt idx="24">
                  <c:v>41220</c:v>
                </c:pt>
                <c:pt idx="25">
                  <c:v>41219</c:v>
                </c:pt>
                <c:pt idx="26">
                  <c:v>41218</c:v>
                </c:pt>
                <c:pt idx="27">
                  <c:v>41215</c:v>
                </c:pt>
                <c:pt idx="28">
                  <c:v>41214</c:v>
                </c:pt>
              </c:numCache>
            </c:numRef>
          </c:cat>
          <c:val>
            <c:numRef>
              <c:f>KBS!$B$4:$B$32</c:f>
              <c:numCache>
                <c:formatCode>General</c:formatCode>
                <c:ptCount val="29"/>
                <c:pt idx="0">
                  <c:v>10.8</c:v>
                </c:pt>
                <c:pt idx="1">
                  <c:v>11</c:v>
                </c:pt>
                <c:pt idx="2">
                  <c:v>11</c:v>
                </c:pt>
                <c:pt idx="3">
                  <c:v>10.5</c:v>
                </c:pt>
                <c:pt idx="4">
                  <c:v>10.5</c:v>
                </c:pt>
                <c:pt idx="5">
                  <c:v>10.6</c:v>
                </c:pt>
                <c:pt idx="6">
                  <c:v>10.3</c:v>
                </c:pt>
                <c:pt idx="7">
                  <c:v>10.3</c:v>
                </c:pt>
                <c:pt idx="8">
                  <c:v>10.200000000000001</c:v>
                </c:pt>
                <c:pt idx="9">
                  <c:v>10.200000000000001</c:v>
                </c:pt>
                <c:pt idx="10">
                  <c:v>10.200000000000001</c:v>
                </c:pt>
                <c:pt idx="11">
                  <c:v>10.3</c:v>
                </c:pt>
                <c:pt idx="12">
                  <c:v>10.1</c:v>
                </c:pt>
                <c:pt idx="13">
                  <c:v>10.200000000000001</c:v>
                </c:pt>
                <c:pt idx="14">
                  <c:v>10.200000000000001</c:v>
                </c:pt>
                <c:pt idx="15">
                  <c:v>10.200000000000001</c:v>
                </c:pt>
                <c:pt idx="16">
                  <c:v>10.200000000000001</c:v>
                </c:pt>
                <c:pt idx="17">
                  <c:v>10.200000000000001</c:v>
                </c:pt>
                <c:pt idx="18">
                  <c:v>10</c:v>
                </c:pt>
                <c:pt idx="19">
                  <c:v>10.3</c:v>
                </c:pt>
                <c:pt idx="20">
                  <c:v>10.4</c:v>
                </c:pt>
                <c:pt idx="21">
                  <c:v>10.4</c:v>
                </c:pt>
                <c:pt idx="22">
                  <c:v>10.6</c:v>
                </c:pt>
                <c:pt idx="23">
                  <c:v>10.6</c:v>
                </c:pt>
                <c:pt idx="24">
                  <c:v>10.7</c:v>
                </c:pt>
                <c:pt idx="25">
                  <c:v>10.5</c:v>
                </c:pt>
                <c:pt idx="26">
                  <c:v>10.5</c:v>
                </c:pt>
                <c:pt idx="27">
                  <c:v>10.4</c:v>
                </c:pt>
                <c:pt idx="28">
                  <c:v>10.3</c:v>
                </c:pt>
              </c:numCache>
            </c:numRef>
          </c:val>
        </c:ser>
        <c:marker val="1"/>
        <c:axId val="135395200"/>
        <c:axId val="135396736"/>
      </c:lineChart>
      <c:dateAx>
        <c:axId val="135395200"/>
        <c:scaling>
          <c:orientation val="minMax"/>
        </c:scaling>
        <c:axPos val="b"/>
        <c:numFmt formatCode="[$-409]mmm\-yy;@" sourceLinked="0"/>
        <c:tickLblPos val="nextTo"/>
        <c:txPr>
          <a:bodyPr/>
          <a:lstStyle/>
          <a:p>
            <a:pPr>
              <a:defRPr lang="th-TH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135396736"/>
        <c:crosses val="autoZero"/>
        <c:auto val="1"/>
        <c:lblOffset val="100"/>
        <c:baseTimeUnit val="days"/>
        <c:majorUnit val="10"/>
        <c:majorTimeUnit val="days"/>
      </c:dateAx>
      <c:valAx>
        <c:axId val="135396736"/>
        <c:scaling>
          <c:orientation val="minMax"/>
          <c:max val="11.2"/>
          <c:min val="9.8000000000000007"/>
        </c:scaling>
        <c:axPos val="l"/>
        <c:majorGridlines>
          <c:spPr>
            <a:ln w="6350">
              <a:prstDash val="sysDash"/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lang="th-TH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135395200"/>
        <c:crosses val="autoZero"/>
        <c:crossBetween val="between"/>
      </c:valAx>
    </c:plotArea>
    <c:plotVisOnly val="1"/>
    <c:dispBlanksAs val="gap"/>
  </c:chart>
  <c:spPr>
    <a:ln>
      <a:noFill/>
    </a:ln>
  </c:spPr>
  <c:externalData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8350"/>
            <a:ext cx="5118100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Click to edit Master text styles</a:t>
            </a:r>
          </a:p>
          <a:p>
            <a:pPr lvl="1"/>
            <a:r>
              <a:rPr lang="th-TH" noProof="0" smtClean="0"/>
              <a:t>Second level</a:t>
            </a:r>
          </a:p>
          <a:p>
            <a:pPr lvl="2"/>
            <a:r>
              <a:rPr lang="th-TH" noProof="0" smtClean="0"/>
              <a:t>Third level</a:t>
            </a:r>
          </a:p>
          <a:p>
            <a:pPr lvl="3"/>
            <a:r>
              <a:rPr lang="th-TH" noProof="0" smtClean="0"/>
              <a:t>Fourth level</a:t>
            </a:r>
          </a:p>
          <a:p>
            <a:pPr lvl="4"/>
            <a:r>
              <a:rPr lang="th-TH" noProof="0" smtClean="0"/>
              <a:t>Fifth level</a:t>
            </a:r>
          </a:p>
        </p:txBody>
      </p:sp>
      <p:sp>
        <p:nvSpPr>
          <p:cNvPr id="1218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218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pPr>
              <a:defRPr/>
            </a:pPr>
            <a:fld id="{AE4239B1-98E7-433E-9DA9-D15EBC69581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Probability_theory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7B6EE17-12FC-4E61-91D9-B60326199F29}" type="slidenum">
              <a:rPr lang="en-US" smtClean="0"/>
              <a:pPr/>
              <a:t>1</a:t>
            </a:fld>
            <a:endParaRPr lang="th-TH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6512" cy="3836988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An efficient market is one where asset price incorporates news quickly and in a rational way. This news is available and timely to all.</a:t>
            </a:r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0F8703C-B3E7-42FF-A74D-3DA6DE0F89FA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BC0EA01-AFBA-4C15-83C5-24FA78DDF06F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r>
              <a:rPr lang="en-US" dirty="0" smtClean="0"/>
              <a:t>Let’s first visualize an efficient stock price. </a:t>
            </a:r>
          </a:p>
          <a:p>
            <a:pPr marL="228600" indent="-228600">
              <a:buFontTx/>
              <a:buAutoNum type="arabicPeriod"/>
              <a:defRPr/>
            </a:pPr>
            <a:r>
              <a:rPr lang="en-US" dirty="0" smtClean="0"/>
              <a:t>It is random, no predictable pattern, but always reverting to the true value.</a:t>
            </a:r>
          </a:p>
          <a:p>
            <a:pPr marL="228600" indent="-228600">
              <a:buFontTx/>
              <a:buAutoNum type="arabicPeriod"/>
              <a:defRPr/>
            </a:pPr>
            <a:r>
              <a:rPr lang="en-US" dirty="0" smtClean="0"/>
              <a:t>It responds fast and rationally to news.</a:t>
            </a:r>
          </a:p>
          <a:p>
            <a:pPr marL="228600" indent="-228600">
              <a:defRPr/>
            </a:pPr>
            <a:endParaRPr lang="en-US" dirty="0" smtClean="0"/>
          </a:p>
          <a:p>
            <a:pPr marL="228600" indent="-228600">
              <a:defRPr/>
            </a:pPr>
            <a:r>
              <a:rPr lang="en-US" dirty="0" smtClean="0"/>
              <a:t>Why? : Price react to information, and information arrival is random.</a:t>
            </a:r>
          </a:p>
          <a:p>
            <a:pPr marL="228600" indent="-228600">
              <a:defRPr/>
            </a:pPr>
            <a:endParaRPr lang="en-US" dirty="0" smtClean="0"/>
          </a:p>
          <a:p>
            <a:pPr marL="228600" indent="-228600">
              <a:defRPr/>
            </a:pPr>
            <a:r>
              <a:rPr lang="en-US" dirty="0" smtClean="0"/>
              <a:t>Formally in mathematics</a:t>
            </a:r>
          </a:p>
          <a:p>
            <a:pPr marL="228600" indent="-228600">
              <a:defRPr/>
            </a:pPr>
            <a:r>
              <a:rPr lang="en-US" dirty="0" smtClean="0"/>
              <a:t>Stock price movement is </a:t>
            </a:r>
            <a:r>
              <a:rPr lang="en-AU" dirty="0" smtClean="0"/>
              <a:t>A </a:t>
            </a:r>
            <a:r>
              <a:rPr lang="en-AU" b="1" dirty="0" err="1" smtClean="0"/>
              <a:t>submartingale</a:t>
            </a:r>
            <a:r>
              <a:rPr lang="en-AU" dirty="0" smtClean="0"/>
              <a:t> is that the current value of the random variable is always less than or equal to the expected future value. (Smaller due to price discounting from equity risk premium. </a:t>
            </a:r>
            <a:endParaRPr lang="en-US" dirty="0" smtClean="0"/>
          </a:p>
          <a:p>
            <a:pPr eaLnBrk="1" hangingPunct="1">
              <a:defRPr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E2C4117-C2A3-44FB-8D44-56B92F4AA9FC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049C97-776C-4CD9-A9B2-7CA4AA339BA6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593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smtClean="0"/>
              <a:t>In </a:t>
            </a:r>
            <a:r>
              <a:rPr lang="en-US" smtClean="0">
                <a:hlinkClick r:id="rId3" tooltip="Probability theory"/>
              </a:rPr>
              <a:t>probability theory</a:t>
            </a:r>
            <a:r>
              <a:rPr lang="en-US" smtClean="0"/>
              <a:t>, a </a:t>
            </a:r>
            <a:r>
              <a:rPr lang="en-US" b="1" smtClean="0"/>
              <a:t>martingale</a:t>
            </a:r>
            <a:r>
              <a:rPr lang="en-US" smtClean="0"/>
              <a:t> is a model of a fair game where knowledge of past events never helps predict future winnings.  For example, game of heads of tails.  Today’s price is a good estimate of tomorrow’s price.  E(P(t+1)|P(1), P(2),…P(t)) = Pt</a:t>
            </a:r>
          </a:p>
          <a:p>
            <a:pPr eaLnBrk="1" hangingPunct="1"/>
            <a:r>
              <a:rPr lang="en-US" smtClean="0"/>
              <a:t>Submartingale E(P(t+1)|P1(1), P(2),…P(n)) &gt;= Pt</a:t>
            </a:r>
          </a:p>
          <a:p>
            <a:pPr eaLnBrk="1" hangingPunct="1"/>
            <a:endParaRPr lang="en-US" smtClean="0"/>
          </a:p>
          <a:p>
            <a:pPr lvl="2"/>
            <a:r>
              <a:rPr lang="en-AU" smtClean="0"/>
              <a:t>A </a:t>
            </a:r>
            <a:r>
              <a:rPr lang="en-AU" b="1" smtClean="0"/>
              <a:t>submartingale</a:t>
            </a:r>
            <a:r>
              <a:rPr lang="en-AU" smtClean="0"/>
              <a:t> is that the current value of the random variable is always less than or equal to the expected future value. Formally, this means:</a:t>
            </a:r>
          </a:p>
          <a:p>
            <a:pPr lvl="2"/>
            <a:endParaRPr lang="en-US" smtClean="0"/>
          </a:p>
          <a:p>
            <a:pPr lvl="2"/>
            <a:r>
              <a:rPr lang="en-US" smtClean="0"/>
              <a:t>Expected price is positive over time</a:t>
            </a:r>
          </a:p>
          <a:p>
            <a:pPr lvl="2"/>
            <a:r>
              <a:rPr lang="en-US" smtClean="0"/>
              <a:t>Positive trend and random about the trend</a:t>
            </a:r>
          </a:p>
          <a:p>
            <a:pPr lvl="2"/>
            <a:endParaRPr lang="en-US" smtClean="0"/>
          </a:p>
          <a:p>
            <a:pPr lvl="2"/>
            <a:r>
              <a:rPr lang="en-US" smtClean="0"/>
              <a:t>5. The difference between a random walk and a submartingale is the expected price change in a random walk is ______ and the expected price change for a submartingale is ______. </a:t>
            </a:r>
            <a:br>
              <a:rPr lang="en-US" smtClean="0"/>
            </a:br>
            <a:r>
              <a:rPr lang="en-US" smtClean="0"/>
              <a:t>A. positive; zero</a:t>
            </a:r>
            <a:br>
              <a:rPr lang="en-US" smtClean="0"/>
            </a:br>
            <a:r>
              <a:rPr lang="en-US" smtClean="0"/>
              <a:t>B. positive; positive</a:t>
            </a:r>
            <a:br>
              <a:rPr lang="en-US" smtClean="0"/>
            </a:br>
            <a:r>
              <a:rPr lang="en-US" smtClean="0"/>
              <a:t>C. positive; negative</a:t>
            </a:r>
            <a:br>
              <a:rPr lang="en-US" smtClean="0"/>
            </a:br>
            <a:r>
              <a:rPr lang="en-US" b="1" u="sng" smtClean="0"/>
              <a:t>D.</a:t>
            </a:r>
            <a:r>
              <a:rPr lang="en-US" smtClean="0"/>
              <a:t> zero; positive</a:t>
            </a:r>
            <a:br>
              <a:rPr lang="en-US" smtClean="0"/>
            </a:br>
            <a:r>
              <a:rPr lang="en-US" smtClean="0"/>
              <a:t>E. zero; zero</a:t>
            </a:r>
          </a:p>
          <a:p>
            <a:pPr lvl="2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1DF8F16-8E52-41F3-805B-AA3F571CD309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smtClean="0"/>
              <a:t>True value = E(P*(t+1)|P(1),P(2)…P(t), I(1)…I(t), i(1)…i(t)) = P*(t)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Weakform:</a:t>
            </a:r>
          </a:p>
          <a:p>
            <a:pPr eaLnBrk="1" hangingPunct="1"/>
            <a:r>
              <a:rPr lang="en-US" smtClean="0"/>
              <a:t>E(P(t+1)|P(1),P(2)…P(t)) = P(t) not equal True value because some information is missing.</a:t>
            </a:r>
          </a:p>
          <a:p>
            <a:pPr eaLnBrk="1" hangingPunct="1"/>
            <a:r>
              <a:rPr lang="en-US" smtClean="0"/>
              <a:t>Who can do better? Someone with public and private information.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Semiform:</a:t>
            </a:r>
          </a:p>
          <a:p>
            <a:pPr eaLnBrk="1" hangingPunct="1"/>
            <a:r>
              <a:rPr lang="en-US" smtClean="0"/>
              <a:t>E(P’ (t+1)|P(1),P(2)…P(t), I(1)…I(t)) = P’(t) not equal to true value bec. some information also missing.</a:t>
            </a:r>
          </a:p>
          <a:p>
            <a:pPr eaLnBrk="1" hangingPunct="1"/>
            <a:r>
              <a:rPr lang="en-US" smtClean="0"/>
              <a:t>Who can do better? Someone with public and private information.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Strongform:</a:t>
            </a:r>
          </a:p>
          <a:p>
            <a:pPr eaLnBrk="1" hangingPunct="1"/>
            <a:r>
              <a:rPr lang="en-US" smtClean="0"/>
              <a:t>True value = E(P*(t+1)|P(1),P(2)…P(t), I(1)…I(t), i(1)…i(t)) = P*(t)</a:t>
            </a:r>
          </a:p>
          <a:p>
            <a:pPr eaLnBrk="1" hangingPunct="1"/>
            <a:r>
              <a:rPr lang="en-US" smtClean="0"/>
              <a:t>Who can do better? No body! No incentive to collect information. An IMPOSSIBILITY.</a:t>
            </a:r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879C3D-540D-405A-8EDF-E0E6E200E010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1E456CB-7A31-4F3E-8A65-667FD7D818FA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E90B363-A34A-4502-A25E-82D9D0E371A6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1B167DE-6F31-4B81-9037-35FAA87C8D32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10DAD9-1822-4675-8162-6E4F1444A684}" type="slidenum">
              <a:rPr lang="en-US" smtClean="0"/>
              <a:pPr/>
              <a:t>52</a:t>
            </a:fld>
            <a:endParaRPr lang="en-US" smtClean="0"/>
          </a:p>
        </p:txBody>
      </p:sp>
      <p:sp>
        <p:nvSpPr>
          <p:cNvPr id="675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082787A-C5AE-4558-9EB4-41181BA1D766}" type="slidenum">
              <a:rPr lang="en-US" smtClean="0"/>
              <a:pPr/>
              <a:t>53</a:t>
            </a:fld>
            <a:endParaRPr lang="en-US" smtClean="0"/>
          </a:p>
        </p:txBody>
      </p:sp>
      <p:sp>
        <p:nvSpPr>
          <p:cNvPr id="686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816108-5C20-4808-90FB-AA362E181034}" type="slidenum">
              <a:rPr lang="en-US" smtClean="0"/>
              <a:pPr/>
              <a:t>54</a:t>
            </a:fld>
            <a:endParaRPr lang="en-US" smtClean="0"/>
          </a:p>
        </p:txBody>
      </p:sp>
      <p:sp>
        <p:nvSpPr>
          <p:cNvPr id="696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A9614D-2FC0-4144-93C5-25634C31803F}" type="slidenum">
              <a:rPr lang="en-US" smtClean="0"/>
              <a:pPr/>
              <a:t>55</a:t>
            </a:fld>
            <a:endParaRPr lang="en-US" smtClean="0"/>
          </a:p>
        </p:txBody>
      </p:sp>
      <p:sp>
        <p:nvSpPr>
          <p:cNvPr id="706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914801-95E6-4FDD-ACCC-3A79092CE92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4C8031-72AF-4620-9005-005E24FEADD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ECFBD-4D28-49B8-A52D-FCEE30C2E69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00E582-2509-493C-9D89-5E56990A490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D7D3EE-0924-42C5-92DB-B4A01668777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C60D11-2DAA-4F22-9CEB-505F6BABA04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1136C0-9D2A-4403-90E7-6FFE71A02B7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AFE38B-F0B3-4B12-8B30-0333F59464D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4BB731-1407-4F8C-A876-9856A8F2C1C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A2BCB4-76EE-40CD-8E7B-D5E6416792D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8643BE-47E1-480E-80F7-386C737ECD3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3F9CDF-5806-40F8-B070-7F24E75FAFE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FCD6EB-F31F-45F1-8B68-CDB77010AE6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611FC5-3F6E-4744-A710-0AB0FD0D65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4D0D696-CE49-4249-9B3B-0DE51A7A9DF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3079" name="Picture 10"/>
          <p:cNvPicPr>
            <a:picLocks noChangeAspect="1" noChangeArrowheads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6248400"/>
            <a:ext cx="25908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11" descr="logo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6251575"/>
            <a:ext cx="685800" cy="60642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3.bin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905000"/>
            <a:ext cx="7772400" cy="1470025"/>
          </a:xfrm>
        </p:spPr>
        <p:txBody>
          <a:bodyPr/>
          <a:lstStyle/>
          <a:p>
            <a:pPr eaLnBrk="1" hangingPunct="1"/>
            <a:r>
              <a:rPr lang="en-US" smtClean="0">
                <a:solidFill>
                  <a:schemeClr val="tx1"/>
                </a:solidFill>
              </a:rPr>
              <a:t>Financial Economics and the Psychology of Investing</a:t>
            </a:r>
            <a:endParaRPr lang="th-TH" smtClean="0">
              <a:solidFill>
                <a:schemeClr val="tx1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FN 451</a:t>
            </a:r>
          </a:p>
        </p:txBody>
      </p:sp>
      <p:sp>
        <p:nvSpPr>
          <p:cNvPr id="2053" name="Line 5"/>
          <p:cNvSpPr>
            <a:spLocks noChangeShapeType="1"/>
          </p:cNvSpPr>
          <p:nvPr/>
        </p:nvSpPr>
        <p:spPr bwMode="auto">
          <a:xfrm>
            <a:off x="685800" y="3352800"/>
            <a:ext cx="7772400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BCB4767-BD45-4FF0-8278-9F4023FF7686}" type="slidenum">
              <a:rPr lang="en-US" smtClean="0"/>
              <a:pPr/>
              <a:t>2</a:t>
            </a:fld>
            <a:endParaRPr lang="th-TH" smtClean="0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Our Class Today</a:t>
            </a:r>
            <a:endParaRPr lang="th-TH" sz="4000" smtClean="0"/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7545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Efficient markets and asset pricing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Comparing two different approaches EMH </a:t>
            </a:r>
            <a:r>
              <a:rPr lang="en-US" sz="2800" dirty="0" err="1" smtClean="0"/>
              <a:t>vs</a:t>
            </a:r>
            <a:r>
              <a:rPr lang="en-US" sz="2800" dirty="0" smtClean="0"/>
              <a:t> BF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Psychology and investments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Technical analysis: A </a:t>
            </a:r>
            <a:r>
              <a:rPr lang="en-US" sz="2800" dirty="0" smtClean="0"/>
              <a:t>simple example</a:t>
            </a:r>
            <a:endParaRPr lang="en-US" sz="28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800" dirty="0" smtClean="0"/>
          </a:p>
          <a:p>
            <a:pPr eaLnBrk="1" hangingPunct="1">
              <a:lnSpc>
                <a:spcPct val="90000"/>
              </a:lnSpc>
            </a:pPr>
            <a:endParaRPr lang="th-TH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What is market efficiency?</a:t>
            </a:r>
            <a:endParaRPr lang="en-US" dirty="0"/>
          </a:p>
        </p:txBody>
      </p:sp>
      <p:sp>
        <p:nvSpPr>
          <p:cNvPr id="8195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Return response to positive news</a:t>
            </a:r>
          </a:p>
        </p:txBody>
      </p:sp>
      <p:sp>
        <p:nvSpPr>
          <p:cNvPr id="110595" name="Line 3"/>
          <p:cNvSpPr>
            <a:spLocks noChangeShapeType="1"/>
          </p:cNvSpPr>
          <p:nvPr/>
        </p:nvSpPr>
        <p:spPr bwMode="auto">
          <a:xfrm>
            <a:off x="454025" y="3933825"/>
            <a:ext cx="8178800" cy="0"/>
          </a:xfrm>
          <a:prstGeom prst="line">
            <a:avLst/>
          </a:prstGeom>
          <a:noFill/>
          <a:ln w="50800">
            <a:solidFill>
              <a:srgbClr val="393E8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0596" name="Line 4"/>
          <p:cNvSpPr>
            <a:spLocks noChangeShapeType="1"/>
          </p:cNvSpPr>
          <p:nvPr/>
        </p:nvSpPr>
        <p:spPr bwMode="auto">
          <a:xfrm>
            <a:off x="4543425" y="3578225"/>
            <a:ext cx="0" cy="635000"/>
          </a:xfrm>
          <a:prstGeom prst="line">
            <a:avLst/>
          </a:prstGeom>
          <a:noFill/>
          <a:ln w="50800">
            <a:solidFill>
              <a:srgbClr val="393E8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4338638" y="4314825"/>
            <a:ext cx="409575" cy="6381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sz="3600" b="1">
                <a:solidFill>
                  <a:srgbClr val="800000"/>
                </a:solidFill>
                <a:latin typeface="Times New Roman" pitchFamily="18" charset="0"/>
              </a:rPr>
              <a:t>0</a:t>
            </a: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8208963" y="4314825"/>
            <a:ext cx="593725" cy="6381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sz="3600" b="1">
                <a:solidFill>
                  <a:srgbClr val="800000"/>
                </a:solidFill>
                <a:latin typeface="Times New Roman" pitchFamily="18" charset="0"/>
              </a:rPr>
              <a:t>+t</a:t>
            </a:r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338138" y="4314825"/>
            <a:ext cx="485775" cy="6381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sz="3600" b="1">
                <a:solidFill>
                  <a:srgbClr val="800000"/>
                </a:solidFill>
                <a:latin typeface="Times New Roman" pitchFamily="18" charset="0"/>
              </a:rPr>
              <a:t>-t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4381500" y="2144713"/>
            <a:ext cx="325438" cy="223837"/>
            <a:chOff x="2760" y="827"/>
            <a:chExt cx="205" cy="141"/>
          </a:xfrm>
        </p:grpSpPr>
        <p:sp>
          <p:nvSpPr>
            <p:cNvPr id="110601" name="Line 9"/>
            <p:cNvSpPr>
              <a:spLocks noChangeShapeType="1"/>
            </p:cNvSpPr>
            <p:nvPr/>
          </p:nvSpPr>
          <p:spPr bwMode="auto">
            <a:xfrm>
              <a:off x="2792" y="827"/>
              <a:ext cx="141" cy="141"/>
            </a:xfrm>
            <a:prstGeom prst="line">
              <a:avLst/>
            </a:prstGeom>
            <a:noFill/>
            <a:ln w="50800">
              <a:solidFill>
                <a:schemeClr val="folHlink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02" name="Line 10"/>
            <p:cNvSpPr>
              <a:spLocks noChangeShapeType="1"/>
            </p:cNvSpPr>
            <p:nvPr/>
          </p:nvSpPr>
          <p:spPr bwMode="auto">
            <a:xfrm flipH="1">
              <a:off x="2760" y="827"/>
              <a:ext cx="205" cy="141"/>
            </a:xfrm>
            <a:prstGeom prst="line">
              <a:avLst/>
            </a:prstGeom>
            <a:noFill/>
            <a:ln w="50800">
              <a:solidFill>
                <a:schemeClr val="folHlink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5295900" y="2144713"/>
            <a:ext cx="325438" cy="223837"/>
            <a:chOff x="3336" y="827"/>
            <a:chExt cx="205" cy="141"/>
          </a:xfrm>
        </p:grpSpPr>
        <p:sp>
          <p:nvSpPr>
            <p:cNvPr id="110604" name="Line 12"/>
            <p:cNvSpPr>
              <a:spLocks noChangeShapeType="1"/>
            </p:cNvSpPr>
            <p:nvPr/>
          </p:nvSpPr>
          <p:spPr bwMode="auto">
            <a:xfrm>
              <a:off x="3368" y="827"/>
              <a:ext cx="141" cy="141"/>
            </a:xfrm>
            <a:prstGeom prst="line">
              <a:avLst/>
            </a:prstGeom>
            <a:noFill/>
            <a:ln w="50800">
              <a:solidFill>
                <a:schemeClr val="folHlink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05" name="Line 13"/>
            <p:cNvSpPr>
              <a:spLocks noChangeShapeType="1"/>
            </p:cNvSpPr>
            <p:nvPr/>
          </p:nvSpPr>
          <p:spPr bwMode="auto">
            <a:xfrm flipH="1">
              <a:off x="3336" y="827"/>
              <a:ext cx="205" cy="141"/>
            </a:xfrm>
            <a:prstGeom prst="line">
              <a:avLst/>
            </a:prstGeom>
            <a:noFill/>
            <a:ln w="50800">
              <a:solidFill>
                <a:schemeClr val="folHlink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4838700" y="2144713"/>
            <a:ext cx="325438" cy="223837"/>
            <a:chOff x="3048" y="827"/>
            <a:chExt cx="205" cy="141"/>
          </a:xfrm>
        </p:grpSpPr>
        <p:sp>
          <p:nvSpPr>
            <p:cNvPr id="110607" name="Line 15"/>
            <p:cNvSpPr>
              <a:spLocks noChangeShapeType="1"/>
            </p:cNvSpPr>
            <p:nvPr/>
          </p:nvSpPr>
          <p:spPr bwMode="auto">
            <a:xfrm>
              <a:off x="3080" y="827"/>
              <a:ext cx="141" cy="141"/>
            </a:xfrm>
            <a:prstGeom prst="line">
              <a:avLst/>
            </a:prstGeom>
            <a:noFill/>
            <a:ln w="50800">
              <a:solidFill>
                <a:schemeClr val="folHlink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08" name="Line 16"/>
            <p:cNvSpPr>
              <a:spLocks noChangeShapeType="1"/>
            </p:cNvSpPr>
            <p:nvPr/>
          </p:nvSpPr>
          <p:spPr bwMode="auto">
            <a:xfrm flipH="1">
              <a:off x="3048" y="827"/>
              <a:ext cx="205" cy="141"/>
            </a:xfrm>
            <a:prstGeom prst="line">
              <a:avLst/>
            </a:prstGeom>
            <a:noFill/>
            <a:ln w="50800">
              <a:solidFill>
                <a:schemeClr val="folHlink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6210300" y="3211513"/>
            <a:ext cx="325438" cy="223837"/>
            <a:chOff x="3912" y="1499"/>
            <a:chExt cx="205" cy="141"/>
          </a:xfrm>
        </p:grpSpPr>
        <p:sp>
          <p:nvSpPr>
            <p:cNvPr id="110610" name="Line 18"/>
            <p:cNvSpPr>
              <a:spLocks noChangeShapeType="1"/>
            </p:cNvSpPr>
            <p:nvPr/>
          </p:nvSpPr>
          <p:spPr bwMode="auto">
            <a:xfrm>
              <a:off x="3944" y="1499"/>
              <a:ext cx="141" cy="141"/>
            </a:xfrm>
            <a:prstGeom prst="line">
              <a:avLst/>
            </a:prstGeom>
            <a:noFill/>
            <a:ln w="50800">
              <a:solidFill>
                <a:schemeClr val="folHlink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11" name="Line 19"/>
            <p:cNvSpPr>
              <a:spLocks noChangeShapeType="1"/>
            </p:cNvSpPr>
            <p:nvPr/>
          </p:nvSpPr>
          <p:spPr bwMode="auto">
            <a:xfrm flipH="1">
              <a:off x="3912" y="1499"/>
              <a:ext cx="205" cy="141"/>
            </a:xfrm>
            <a:prstGeom prst="line">
              <a:avLst/>
            </a:prstGeom>
            <a:noFill/>
            <a:ln w="50800">
              <a:solidFill>
                <a:schemeClr val="folHlink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6" name="Group 20"/>
          <p:cNvGrpSpPr>
            <a:grpSpLocks/>
          </p:cNvGrpSpPr>
          <p:nvPr/>
        </p:nvGrpSpPr>
        <p:grpSpPr bwMode="auto">
          <a:xfrm>
            <a:off x="5753100" y="2754313"/>
            <a:ext cx="325438" cy="223837"/>
            <a:chOff x="3624" y="1211"/>
            <a:chExt cx="205" cy="141"/>
          </a:xfrm>
        </p:grpSpPr>
        <p:sp>
          <p:nvSpPr>
            <p:cNvPr id="110613" name="Line 21"/>
            <p:cNvSpPr>
              <a:spLocks noChangeShapeType="1"/>
            </p:cNvSpPr>
            <p:nvPr/>
          </p:nvSpPr>
          <p:spPr bwMode="auto">
            <a:xfrm>
              <a:off x="3656" y="1211"/>
              <a:ext cx="141" cy="141"/>
            </a:xfrm>
            <a:prstGeom prst="line">
              <a:avLst/>
            </a:prstGeom>
            <a:noFill/>
            <a:ln w="50800">
              <a:solidFill>
                <a:schemeClr val="folHlink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14" name="Line 22"/>
            <p:cNvSpPr>
              <a:spLocks noChangeShapeType="1"/>
            </p:cNvSpPr>
            <p:nvPr/>
          </p:nvSpPr>
          <p:spPr bwMode="auto">
            <a:xfrm flipH="1">
              <a:off x="3624" y="1211"/>
              <a:ext cx="205" cy="141"/>
            </a:xfrm>
            <a:prstGeom prst="line">
              <a:avLst/>
            </a:prstGeom>
            <a:noFill/>
            <a:ln w="50800">
              <a:solidFill>
                <a:schemeClr val="folHlink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7" name="Group 23"/>
          <p:cNvGrpSpPr>
            <a:grpSpLocks/>
          </p:cNvGrpSpPr>
          <p:nvPr/>
        </p:nvGrpSpPr>
        <p:grpSpPr bwMode="auto">
          <a:xfrm>
            <a:off x="6667500" y="3592513"/>
            <a:ext cx="325438" cy="223837"/>
            <a:chOff x="4200" y="1739"/>
            <a:chExt cx="205" cy="141"/>
          </a:xfrm>
        </p:grpSpPr>
        <p:sp>
          <p:nvSpPr>
            <p:cNvPr id="110616" name="Line 24"/>
            <p:cNvSpPr>
              <a:spLocks noChangeShapeType="1"/>
            </p:cNvSpPr>
            <p:nvPr/>
          </p:nvSpPr>
          <p:spPr bwMode="auto">
            <a:xfrm>
              <a:off x="4232" y="1739"/>
              <a:ext cx="141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17" name="Line 25"/>
            <p:cNvSpPr>
              <a:spLocks noChangeShapeType="1"/>
            </p:cNvSpPr>
            <p:nvPr/>
          </p:nvSpPr>
          <p:spPr bwMode="auto">
            <a:xfrm flipH="1">
              <a:off x="4200" y="1739"/>
              <a:ext cx="205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8" name="Group 26"/>
          <p:cNvGrpSpPr>
            <a:grpSpLocks/>
          </p:cNvGrpSpPr>
          <p:nvPr/>
        </p:nvGrpSpPr>
        <p:grpSpPr bwMode="auto">
          <a:xfrm>
            <a:off x="7658100" y="3592513"/>
            <a:ext cx="325438" cy="223837"/>
            <a:chOff x="4824" y="1739"/>
            <a:chExt cx="205" cy="141"/>
          </a:xfrm>
        </p:grpSpPr>
        <p:sp>
          <p:nvSpPr>
            <p:cNvPr id="110619" name="Line 27"/>
            <p:cNvSpPr>
              <a:spLocks noChangeShapeType="1"/>
            </p:cNvSpPr>
            <p:nvPr/>
          </p:nvSpPr>
          <p:spPr bwMode="auto">
            <a:xfrm>
              <a:off x="4856" y="1739"/>
              <a:ext cx="141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20" name="Line 28"/>
            <p:cNvSpPr>
              <a:spLocks noChangeShapeType="1"/>
            </p:cNvSpPr>
            <p:nvPr/>
          </p:nvSpPr>
          <p:spPr bwMode="auto">
            <a:xfrm flipH="1">
              <a:off x="4824" y="1739"/>
              <a:ext cx="205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9" name="Group 29"/>
          <p:cNvGrpSpPr>
            <a:grpSpLocks/>
          </p:cNvGrpSpPr>
          <p:nvPr/>
        </p:nvGrpSpPr>
        <p:grpSpPr bwMode="auto">
          <a:xfrm>
            <a:off x="7200900" y="4049713"/>
            <a:ext cx="325438" cy="223837"/>
            <a:chOff x="4536" y="2027"/>
            <a:chExt cx="205" cy="141"/>
          </a:xfrm>
        </p:grpSpPr>
        <p:sp>
          <p:nvSpPr>
            <p:cNvPr id="110622" name="Line 30"/>
            <p:cNvSpPr>
              <a:spLocks noChangeShapeType="1"/>
            </p:cNvSpPr>
            <p:nvPr/>
          </p:nvSpPr>
          <p:spPr bwMode="auto">
            <a:xfrm>
              <a:off x="4568" y="2027"/>
              <a:ext cx="141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23" name="Line 31"/>
            <p:cNvSpPr>
              <a:spLocks noChangeShapeType="1"/>
            </p:cNvSpPr>
            <p:nvPr/>
          </p:nvSpPr>
          <p:spPr bwMode="auto">
            <a:xfrm flipH="1">
              <a:off x="4536" y="2027"/>
              <a:ext cx="205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0" name="Group 32"/>
          <p:cNvGrpSpPr>
            <a:grpSpLocks/>
          </p:cNvGrpSpPr>
          <p:nvPr/>
        </p:nvGrpSpPr>
        <p:grpSpPr bwMode="auto">
          <a:xfrm>
            <a:off x="1104900" y="3592513"/>
            <a:ext cx="325438" cy="223837"/>
            <a:chOff x="696" y="1739"/>
            <a:chExt cx="205" cy="141"/>
          </a:xfrm>
        </p:grpSpPr>
        <p:sp>
          <p:nvSpPr>
            <p:cNvPr id="110625" name="Line 33"/>
            <p:cNvSpPr>
              <a:spLocks noChangeShapeType="1"/>
            </p:cNvSpPr>
            <p:nvPr/>
          </p:nvSpPr>
          <p:spPr bwMode="auto">
            <a:xfrm>
              <a:off x="728" y="1739"/>
              <a:ext cx="141" cy="141"/>
            </a:xfrm>
            <a:prstGeom prst="line">
              <a:avLst/>
            </a:prstGeom>
            <a:noFill/>
            <a:ln w="50800">
              <a:solidFill>
                <a:schemeClr val="folHlink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26" name="Line 34"/>
            <p:cNvSpPr>
              <a:spLocks noChangeShapeType="1"/>
            </p:cNvSpPr>
            <p:nvPr/>
          </p:nvSpPr>
          <p:spPr bwMode="auto">
            <a:xfrm flipH="1">
              <a:off x="696" y="1739"/>
              <a:ext cx="205" cy="141"/>
            </a:xfrm>
            <a:prstGeom prst="line">
              <a:avLst/>
            </a:prstGeom>
            <a:noFill/>
            <a:ln w="50800">
              <a:solidFill>
                <a:schemeClr val="folHlink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1" name="Group 35"/>
          <p:cNvGrpSpPr>
            <a:grpSpLocks/>
          </p:cNvGrpSpPr>
          <p:nvPr/>
        </p:nvGrpSpPr>
        <p:grpSpPr bwMode="auto">
          <a:xfrm>
            <a:off x="1562100" y="3592513"/>
            <a:ext cx="325438" cy="223837"/>
            <a:chOff x="984" y="1739"/>
            <a:chExt cx="205" cy="141"/>
          </a:xfrm>
        </p:grpSpPr>
        <p:sp>
          <p:nvSpPr>
            <p:cNvPr id="110628" name="Line 36"/>
            <p:cNvSpPr>
              <a:spLocks noChangeShapeType="1"/>
            </p:cNvSpPr>
            <p:nvPr/>
          </p:nvSpPr>
          <p:spPr bwMode="auto">
            <a:xfrm>
              <a:off x="1016" y="1739"/>
              <a:ext cx="141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29" name="Line 37"/>
            <p:cNvSpPr>
              <a:spLocks noChangeShapeType="1"/>
            </p:cNvSpPr>
            <p:nvPr/>
          </p:nvSpPr>
          <p:spPr bwMode="auto">
            <a:xfrm flipH="1">
              <a:off x="984" y="1739"/>
              <a:ext cx="205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2" name="Group 38"/>
          <p:cNvGrpSpPr>
            <a:grpSpLocks/>
          </p:cNvGrpSpPr>
          <p:nvPr/>
        </p:nvGrpSpPr>
        <p:grpSpPr bwMode="auto">
          <a:xfrm>
            <a:off x="2019300" y="4049713"/>
            <a:ext cx="325438" cy="223837"/>
            <a:chOff x="1272" y="2027"/>
            <a:chExt cx="205" cy="141"/>
          </a:xfrm>
        </p:grpSpPr>
        <p:sp>
          <p:nvSpPr>
            <p:cNvPr id="110631" name="Line 39"/>
            <p:cNvSpPr>
              <a:spLocks noChangeShapeType="1"/>
            </p:cNvSpPr>
            <p:nvPr/>
          </p:nvSpPr>
          <p:spPr bwMode="auto">
            <a:xfrm>
              <a:off x="1304" y="2027"/>
              <a:ext cx="141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32" name="Line 40"/>
            <p:cNvSpPr>
              <a:spLocks noChangeShapeType="1"/>
            </p:cNvSpPr>
            <p:nvPr/>
          </p:nvSpPr>
          <p:spPr bwMode="auto">
            <a:xfrm flipH="1">
              <a:off x="1272" y="2027"/>
              <a:ext cx="205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3" name="Group 41"/>
          <p:cNvGrpSpPr>
            <a:grpSpLocks/>
          </p:cNvGrpSpPr>
          <p:nvPr/>
        </p:nvGrpSpPr>
        <p:grpSpPr bwMode="auto">
          <a:xfrm>
            <a:off x="2476500" y="3592513"/>
            <a:ext cx="325438" cy="223837"/>
            <a:chOff x="1560" y="1739"/>
            <a:chExt cx="205" cy="141"/>
          </a:xfrm>
        </p:grpSpPr>
        <p:sp>
          <p:nvSpPr>
            <p:cNvPr id="110634" name="Line 42"/>
            <p:cNvSpPr>
              <a:spLocks noChangeShapeType="1"/>
            </p:cNvSpPr>
            <p:nvPr/>
          </p:nvSpPr>
          <p:spPr bwMode="auto">
            <a:xfrm>
              <a:off x="1592" y="1739"/>
              <a:ext cx="141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35" name="Line 43"/>
            <p:cNvSpPr>
              <a:spLocks noChangeShapeType="1"/>
            </p:cNvSpPr>
            <p:nvPr/>
          </p:nvSpPr>
          <p:spPr bwMode="auto">
            <a:xfrm flipH="1">
              <a:off x="1560" y="1739"/>
              <a:ext cx="205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4" name="Group 44"/>
          <p:cNvGrpSpPr>
            <a:grpSpLocks/>
          </p:cNvGrpSpPr>
          <p:nvPr/>
        </p:nvGrpSpPr>
        <p:grpSpPr bwMode="auto">
          <a:xfrm>
            <a:off x="2933700" y="3592513"/>
            <a:ext cx="325438" cy="223837"/>
            <a:chOff x="1848" y="1739"/>
            <a:chExt cx="205" cy="141"/>
          </a:xfrm>
        </p:grpSpPr>
        <p:sp>
          <p:nvSpPr>
            <p:cNvPr id="110637" name="Line 45"/>
            <p:cNvSpPr>
              <a:spLocks noChangeShapeType="1"/>
            </p:cNvSpPr>
            <p:nvPr/>
          </p:nvSpPr>
          <p:spPr bwMode="auto">
            <a:xfrm>
              <a:off x="1880" y="1739"/>
              <a:ext cx="141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38" name="Line 46"/>
            <p:cNvSpPr>
              <a:spLocks noChangeShapeType="1"/>
            </p:cNvSpPr>
            <p:nvPr/>
          </p:nvSpPr>
          <p:spPr bwMode="auto">
            <a:xfrm flipH="1">
              <a:off x="1848" y="1739"/>
              <a:ext cx="205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5" name="Group 47"/>
          <p:cNvGrpSpPr>
            <a:grpSpLocks/>
          </p:cNvGrpSpPr>
          <p:nvPr/>
        </p:nvGrpSpPr>
        <p:grpSpPr bwMode="auto">
          <a:xfrm>
            <a:off x="3390900" y="3592513"/>
            <a:ext cx="325438" cy="223837"/>
            <a:chOff x="2136" y="1739"/>
            <a:chExt cx="205" cy="141"/>
          </a:xfrm>
        </p:grpSpPr>
        <p:sp>
          <p:nvSpPr>
            <p:cNvPr id="110640" name="Line 48"/>
            <p:cNvSpPr>
              <a:spLocks noChangeShapeType="1"/>
            </p:cNvSpPr>
            <p:nvPr/>
          </p:nvSpPr>
          <p:spPr bwMode="auto">
            <a:xfrm>
              <a:off x="2168" y="1739"/>
              <a:ext cx="141" cy="141"/>
            </a:xfrm>
            <a:prstGeom prst="line">
              <a:avLst/>
            </a:prstGeom>
            <a:noFill/>
            <a:ln w="50800">
              <a:solidFill>
                <a:schemeClr val="folHlink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41" name="Line 49"/>
            <p:cNvSpPr>
              <a:spLocks noChangeShapeType="1"/>
            </p:cNvSpPr>
            <p:nvPr/>
          </p:nvSpPr>
          <p:spPr bwMode="auto">
            <a:xfrm flipH="1">
              <a:off x="2136" y="1739"/>
              <a:ext cx="205" cy="141"/>
            </a:xfrm>
            <a:prstGeom prst="line">
              <a:avLst/>
            </a:prstGeom>
            <a:noFill/>
            <a:ln w="50800">
              <a:solidFill>
                <a:schemeClr val="folHlink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6" name="Group 50"/>
          <p:cNvGrpSpPr>
            <a:grpSpLocks/>
          </p:cNvGrpSpPr>
          <p:nvPr/>
        </p:nvGrpSpPr>
        <p:grpSpPr bwMode="auto">
          <a:xfrm>
            <a:off x="3848100" y="4049713"/>
            <a:ext cx="325438" cy="223837"/>
            <a:chOff x="2424" y="2027"/>
            <a:chExt cx="205" cy="141"/>
          </a:xfrm>
        </p:grpSpPr>
        <p:sp>
          <p:nvSpPr>
            <p:cNvPr id="110643" name="Line 51"/>
            <p:cNvSpPr>
              <a:spLocks noChangeShapeType="1"/>
            </p:cNvSpPr>
            <p:nvPr/>
          </p:nvSpPr>
          <p:spPr bwMode="auto">
            <a:xfrm>
              <a:off x="2456" y="2027"/>
              <a:ext cx="141" cy="141"/>
            </a:xfrm>
            <a:prstGeom prst="line">
              <a:avLst/>
            </a:prstGeom>
            <a:noFill/>
            <a:ln w="50800">
              <a:solidFill>
                <a:schemeClr val="folHlink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44" name="Line 52"/>
            <p:cNvSpPr>
              <a:spLocks noChangeShapeType="1"/>
            </p:cNvSpPr>
            <p:nvPr/>
          </p:nvSpPr>
          <p:spPr bwMode="auto">
            <a:xfrm flipH="1">
              <a:off x="2424" y="2027"/>
              <a:ext cx="205" cy="141"/>
            </a:xfrm>
            <a:prstGeom prst="line">
              <a:avLst/>
            </a:prstGeom>
            <a:noFill/>
            <a:ln w="50800">
              <a:solidFill>
                <a:schemeClr val="folHlink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7" name="Group 53"/>
          <p:cNvGrpSpPr>
            <a:grpSpLocks/>
          </p:cNvGrpSpPr>
          <p:nvPr/>
        </p:nvGrpSpPr>
        <p:grpSpPr bwMode="auto">
          <a:xfrm>
            <a:off x="8115300" y="3592513"/>
            <a:ext cx="325438" cy="223837"/>
            <a:chOff x="5112" y="1739"/>
            <a:chExt cx="205" cy="141"/>
          </a:xfrm>
        </p:grpSpPr>
        <p:sp>
          <p:nvSpPr>
            <p:cNvPr id="110646" name="Line 54"/>
            <p:cNvSpPr>
              <a:spLocks noChangeShapeType="1"/>
            </p:cNvSpPr>
            <p:nvPr/>
          </p:nvSpPr>
          <p:spPr bwMode="auto">
            <a:xfrm>
              <a:off x="5144" y="1739"/>
              <a:ext cx="141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47" name="Line 55"/>
            <p:cNvSpPr>
              <a:spLocks noChangeShapeType="1"/>
            </p:cNvSpPr>
            <p:nvPr/>
          </p:nvSpPr>
          <p:spPr bwMode="auto">
            <a:xfrm flipH="1">
              <a:off x="5112" y="1739"/>
              <a:ext cx="205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8" name="Group 56"/>
          <p:cNvGrpSpPr>
            <a:grpSpLocks/>
          </p:cNvGrpSpPr>
          <p:nvPr/>
        </p:nvGrpSpPr>
        <p:grpSpPr bwMode="auto">
          <a:xfrm>
            <a:off x="647700" y="4049713"/>
            <a:ext cx="325438" cy="223837"/>
            <a:chOff x="408" y="2027"/>
            <a:chExt cx="205" cy="141"/>
          </a:xfrm>
        </p:grpSpPr>
        <p:sp>
          <p:nvSpPr>
            <p:cNvPr id="110649" name="Line 57"/>
            <p:cNvSpPr>
              <a:spLocks noChangeShapeType="1"/>
            </p:cNvSpPr>
            <p:nvPr/>
          </p:nvSpPr>
          <p:spPr bwMode="auto">
            <a:xfrm>
              <a:off x="440" y="2027"/>
              <a:ext cx="141" cy="141"/>
            </a:xfrm>
            <a:prstGeom prst="line">
              <a:avLst/>
            </a:prstGeom>
            <a:noFill/>
            <a:ln w="50800">
              <a:solidFill>
                <a:schemeClr val="folHlink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50" name="Line 58"/>
            <p:cNvSpPr>
              <a:spLocks noChangeShapeType="1"/>
            </p:cNvSpPr>
            <p:nvPr/>
          </p:nvSpPr>
          <p:spPr bwMode="auto">
            <a:xfrm flipH="1">
              <a:off x="408" y="2027"/>
              <a:ext cx="205" cy="141"/>
            </a:xfrm>
            <a:prstGeom prst="line">
              <a:avLst/>
            </a:prstGeom>
            <a:noFill/>
            <a:ln w="50800">
              <a:solidFill>
                <a:schemeClr val="folHlink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9241" name="Rectangle 59"/>
          <p:cNvSpPr>
            <a:spLocks noChangeArrowheads="1"/>
          </p:cNvSpPr>
          <p:nvPr/>
        </p:nvSpPr>
        <p:spPr bwMode="auto">
          <a:xfrm>
            <a:off x="2481263" y="5305425"/>
            <a:ext cx="4181475" cy="6381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sz="3600" b="1">
                <a:solidFill>
                  <a:srgbClr val="800000"/>
                </a:solidFill>
                <a:latin typeface="Times New Roman" pitchFamily="18" charset="0"/>
              </a:rPr>
              <a:t>Announcement Date</a:t>
            </a:r>
          </a:p>
        </p:txBody>
      </p:sp>
      <p:sp>
        <p:nvSpPr>
          <p:cNvPr id="110652" name="Line 60"/>
          <p:cNvSpPr>
            <a:spLocks noChangeShapeType="1"/>
          </p:cNvSpPr>
          <p:nvPr/>
        </p:nvSpPr>
        <p:spPr bwMode="auto">
          <a:xfrm>
            <a:off x="4572000" y="4949825"/>
            <a:ext cx="0" cy="406400"/>
          </a:xfrm>
          <a:prstGeom prst="line">
            <a:avLst/>
          </a:prstGeom>
          <a:noFill/>
          <a:ln w="50800">
            <a:solidFill>
              <a:srgbClr val="800000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grpSp>
        <p:nvGrpSpPr>
          <p:cNvPr id="19" name="Group 61"/>
          <p:cNvGrpSpPr>
            <a:grpSpLocks/>
          </p:cNvGrpSpPr>
          <p:nvPr/>
        </p:nvGrpSpPr>
        <p:grpSpPr bwMode="auto">
          <a:xfrm>
            <a:off x="1143000" y="3581400"/>
            <a:ext cx="325438" cy="223838"/>
            <a:chOff x="696" y="1739"/>
            <a:chExt cx="205" cy="141"/>
          </a:xfrm>
        </p:grpSpPr>
        <p:sp>
          <p:nvSpPr>
            <p:cNvPr id="110654" name="Line 62"/>
            <p:cNvSpPr>
              <a:spLocks noChangeShapeType="1"/>
            </p:cNvSpPr>
            <p:nvPr/>
          </p:nvSpPr>
          <p:spPr bwMode="auto">
            <a:xfrm>
              <a:off x="728" y="1739"/>
              <a:ext cx="141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55" name="Line 63"/>
            <p:cNvSpPr>
              <a:spLocks noChangeShapeType="1"/>
            </p:cNvSpPr>
            <p:nvPr/>
          </p:nvSpPr>
          <p:spPr bwMode="auto">
            <a:xfrm flipH="1">
              <a:off x="696" y="1739"/>
              <a:ext cx="205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20" name="Group 64"/>
          <p:cNvGrpSpPr>
            <a:grpSpLocks/>
          </p:cNvGrpSpPr>
          <p:nvPr/>
        </p:nvGrpSpPr>
        <p:grpSpPr bwMode="auto">
          <a:xfrm>
            <a:off x="685800" y="4038600"/>
            <a:ext cx="325438" cy="223838"/>
            <a:chOff x="408" y="2027"/>
            <a:chExt cx="205" cy="141"/>
          </a:xfrm>
        </p:grpSpPr>
        <p:sp>
          <p:nvSpPr>
            <p:cNvPr id="110657" name="Line 65"/>
            <p:cNvSpPr>
              <a:spLocks noChangeShapeType="1"/>
            </p:cNvSpPr>
            <p:nvPr/>
          </p:nvSpPr>
          <p:spPr bwMode="auto">
            <a:xfrm>
              <a:off x="440" y="2027"/>
              <a:ext cx="141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58" name="Line 66"/>
            <p:cNvSpPr>
              <a:spLocks noChangeShapeType="1"/>
            </p:cNvSpPr>
            <p:nvPr/>
          </p:nvSpPr>
          <p:spPr bwMode="auto">
            <a:xfrm flipH="1">
              <a:off x="408" y="2027"/>
              <a:ext cx="205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21" name="Group 67"/>
          <p:cNvGrpSpPr>
            <a:grpSpLocks/>
          </p:cNvGrpSpPr>
          <p:nvPr/>
        </p:nvGrpSpPr>
        <p:grpSpPr bwMode="auto">
          <a:xfrm>
            <a:off x="4343400" y="2133600"/>
            <a:ext cx="325438" cy="223838"/>
            <a:chOff x="2760" y="827"/>
            <a:chExt cx="205" cy="141"/>
          </a:xfrm>
        </p:grpSpPr>
        <p:sp>
          <p:nvSpPr>
            <p:cNvPr id="110660" name="Line 68"/>
            <p:cNvSpPr>
              <a:spLocks noChangeShapeType="1"/>
            </p:cNvSpPr>
            <p:nvPr/>
          </p:nvSpPr>
          <p:spPr bwMode="auto">
            <a:xfrm>
              <a:off x="2792" y="827"/>
              <a:ext cx="141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61" name="Line 69"/>
            <p:cNvSpPr>
              <a:spLocks noChangeShapeType="1"/>
            </p:cNvSpPr>
            <p:nvPr/>
          </p:nvSpPr>
          <p:spPr bwMode="auto">
            <a:xfrm flipH="1">
              <a:off x="2760" y="827"/>
              <a:ext cx="205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22" name="Group 70"/>
          <p:cNvGrpSpPr>
            <a:grpSpLocks/>
          </p:cNvGrpSpPr>
          <p:nvPr/>
        </p:nvGrpSpPr>
        <p:grpSpPr bwMode="auto">
          <a:xfrm>
            <a:off x="5257800" y="2133600"/>
            <a:ext cx="325438" cy="223838"/>
            <a:chOff x="3336" y="827"/>
            <a:chExt cx="205" cy="141"/>
          </a:xfrm>
        </p:grpSpPr>
        <p:sp>
          <p:nvSpPr>
            <p:cNvPr id="110663" name="Line 71"/>
            <p:cNvSpPr>
              <a:spLocks noChangeShapeType="1"/>
            </p:cNvSpPr>
            <p:nvPr/>
          </p:nvSpPr>
          <p:spPr bwMode="auto">
            <a:xfrm>
              <a:off x="3368" y="827"/>
              <a:ext cx="141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64" name="Line 72"/>
            <p:cNvSpPr>
              <a:spLocks noChangeShapeType="1"/>
            </p:cNvSpPr>
            <p:nvPr/>
          </p:nvSpPr>
          <p:spPr bwMode="auto">
            <a:xfrm flipH="1">
              <a:off x="3336" y="827"/>
              <a:ext cx="205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23" name="Group 73"/>
          <p:cNvGrpSpPr>
            <a:grpSpLocks/>
          </p:cNvGrpSpPr>
          <p:nvPr/>
        </p:nvGrpSpPr>
        <p:grpSpPr bwMode="auto">
          <a:xfrm>
            <a:off x="4800600" y="2133600"/>
            <a:ext cx="325438" cy="223838"/>
            <a:chOff x="3048" y="827"/>
            <a:chExt cx="205" cy="141"/>
          </a:xfrm>
        </p:grpSpPr>
        <p:sp>
          <p:nvSpPr>
            <p:cNvPr id="110666" name="Line 74"/>
            <p:cNvSpPr>
              <a:spLocks noChangeShapeType="1"/>
            </p:cNvSpPr>
            <p:nvPr/>
          </p:nvSpPr>
          <p:spPr bwMode="auto">
            <a:xfrm>
              <a:off x="3080" y="827"/>
              <a:ext cx="141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67" name="Line 75"/>
            <p:cNvSpPr>
              <a:spLocks noChangeShapeType="1"/>
            </p:cNvSpPr>
            <p:nvPr/>
          </p:nvSpPr>
          <p:spPr bwMode="auto">
            <a:xfrm flipH="1">
              <a:off x="3048" y="827"/>
              <a:ext cx="205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24" name="Group 76"/>
          <p:cNvGrpSpPr>
            <a:grpSpLocks/>
          </p:cNvGrpSpPr>
          <p:nvPr/>
        </p:nvGrpSpPr>
        <p:grpSpPr bwMode="auto">
          <a:xfrm>
            <a:off x="3352800" y="3581400"/>
            <a:ext cx="325438" cy="223838"/>
            <a:chOff x="2136" y="1739"/>
            <a:chExt cx="205" cy="141"/>
          </a:xfrm>
        </p:grpSpPr>
        <p:sp>
          <p:nvSpPr>
            <p:cNvPr id="110669" name="Line 77"/>
            <p:cNvSpPr>
              <a:spLocks noChangeShapeType="1"/>
            </p:cNvSpPr>
            <p:nvPr/>
          </p:nvSpPr>
          <p:spPr bwMode="auto">
            <a:xfrm>
              <a:off x="2168" y="1739"/>
              <a:ext cx="141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70" name="Line 78"/>
            <p:cNvSpPr>
              <a:spLocks noChangeShapeType="1"/>
            </p:cNvSpPr>
            <p:nvPr/>
          </p:nvSpPr>
          <p:spPr bwMode="auto">
            <a:xfrm flipH="1">
              <a:off x="2136" y="1739"/>
              <a:ext cx="205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25" name="Group 79"/>
          <p:cNvGrpSpPr>
            <a:grpSpLocks/>
          </p:cNvGrpSpPr>
          <p:nvPr/>
        </p:nvGrpSpPr>
        <p:grpSpPr bwMode="auto">
          <a:xfrm>
            <a:off x="3810000" y="4038600"/>
            <a:ext cx="325438" cy="223838"/>
            <a:chOff x="2424" y="2027"/>
            <a:chExt cx="205" cy="141"/>
          </a:xfrm>
        </p:grpSpPr>
        <p:sp>
          <p:nvSpPr>
            <p:cNvPr id="110672" name="Line 80"/>
            <p:cNvSpPr>
              <a:spLocks noChangeShapeType="1"/>
            </p:cNvSpPr>
            <p:nvPr/>
          </p:nvSpPr>
          <p:spPr bwMode="auto">
            <a:xfrm>
              <a:off x="2456" y="2027"/>
              <a:ext cx="141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73" name="Line 81"/>
            <p:cNvSpPr>
              <a:spLocks noChangeShapeType="1"/>
            </p:cNvSpPr>
            <p:nvPr/>
          </p:nvSpPr>
          <p:spPr bwMode="auto">
            <a:xfrm flipH="1">
              <a:off x="2424" y="2027"/>
              <a:ext cx="205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26" name="Group 82"/>
          <p:cNvGrpSpPr>
            <a:grpSpLocks/>
          </p:cNvGrpSpPr>
          <p:nvPr/>
        </p:nvGrpSpPr>
        <p:grpSpPr bwMode="auto">
          <a:xfrm>
            <a:off x="6172200" y="3200400"/>
            <a:ext cx="325438" cy="223838"/>
            <a:chOff x="3912" y="1499"/>
            <a:chExt cx="205" cy="141"/>
          </a:xfrm>
        </p:grpSpPr>
        <p:sp>
          <p:nvSpPr>
            <p:cNvPr id="110675" name="Line 83"/>
            <p:cNvSpPr>
              <a:spLocks noChangeShapeType="1"/>
            </p:cNvSpPr>
            <p:nvPr/>
          </p:nvSpPr>
          <p:spPr bwMode="auto">
            <a:xfrm>
              <a:off x="3944" y="1499"/>
              <a:ext cx="141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76" name="Line 84"/>
            <p:cNvSpPr>
              <a:spLocks noChangeShapeType="1"/>
            </p:cNvSpPr>
            <p:nvPr/>
          </p:nvSpPr>
          <p:spPr bwMode="auto">
            <a:xfrm flipH="1">
              <a:off x="3912" y="1499"/>
              <a:ext cx="205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27" name="Group 85"/>
          <p:cNvGrpSpPr>
            <a:grpSpLocks/>
          </p:cNvGrpSpPr>
          <p:nvPr/>
        </p:nvGrpSpPr>
        <p:grpSpPr bwMode="auto">
          <a:xfrm>
            <a:off x="5715000" y="2743200"/>
            <a:ext cx="325438" cy="223838"/>
            <a:chOff x="3624" y="1211"/>
            <a:chExt cx="205" cy="141"/>
          </a:xfrm>
        </p:grpSpPr>
        <p:sp>
          <p:nvSpPr>
            <p:cNvPr id="110678" name="Line 86"/>
            <p:cNvSpPr>
              <a:spLocks noChangeShapeType="1"/>
            </p:cNvSpPr>
            <p:nvPr/>
          </p:nvSpPr>
          <p:spPr bwMode="auto">
            <a:xfrm>
              <a:off x="3656" y="1211"/>
              <a:ext cx="141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0679" name="Line 87"/>
            <p:cNvSpPr>
              <a:spLocks noChangeShapeType="1"/>
            </p:cNvSpPr>
            <p:nvPr/>
          </p:nvSpPr>
          <p:spPr bwMode="auto">
            <a:xfrm flipH="1">
              <a:off x="3624" y="1211"/>
              <a:ext cx="205" cy="141"/>
            </a:xfrm>
            <a:prstGeom prst="line">
              <a:avLst/>
            </a:prstGeom>
            <a:noFill/>
            <a:ln w="50800">
              <a:solidFill>
                <a:srgbClr val="00008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10680" name="Line 88"/>
          <p:cNvSpPr>
            <a:spLocks noChangeShapeType="1"/>
          </p:cNvSpPr>
          <p:nvPr/>
        </p:nvSpPr>
        <p:spPr bwMode="auto">
          <a:xfrm>
            <a:off x="457200" y="3962400"/>
            <a:ext cx="8178800" cy="0"/>
          </a:xfrm>
          <a:prstGeom prst="line">
            <a:avLst/>
          </a:prstGeom>
          <a:noFill/>
          <a:ln w="50800">
            <a:solidFill>
              <a:srgbClr val="800000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0681" name="Line 89"/>
          <p:cNvSpPr>
            <a:spLocks noChangeShapeType="1"/>
          </p:cNvSpPr>
          <p:nvPr/>
        </p:nvSpPr>
        <p:spPr bwMode="auto">
          <a:xfrm>
            <a:off x="4546600" y="3606800"/>
            <a:ext cx="0" cy="635000"/>
          </a:xfrm>
          <a:prstGeom prst="line">
            <a:avLst/>
          </a:prstGeom>
          <a:noFill/>
          <a:ln w="50800">
            <a:solidFill>
              <a:srgbClr val="800000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strips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Random walk and the EMH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533400" y="1981200"/>
            <a:ext cx="7816850" cy="4611688"/>
            <a:chOff x="624" y="1056"/>
            <a:chExt cx="4046" cy="2905"/>
          </a:xfrm>
        </p:grpSpPr>
        <p:sp>
          <p:nvSpPr>
            <p:cNvPr id="11269" name="Line 5"/>
            <p:cNvSpPr>
              <a:spLocks noChangeShapeType="1"/>
            </p:cNvSpPr>
            <p:nvPr/>
          </p:nvSpPr>
          <p:spPr bwMode="auto">
            <a:xfrm flipV="1">
              <a:off x="1552" y="1783"/>
              <a:ext cx="3118" cy="1082"/>
            </a:xfrm>
            <a:prstGeom prst="line">
              <a:avLst/>
            </a:prstGeom>
            <a:noFill/>
            <a:ln w="76200">
              <a:solidFill>
                <a:srgbClr val="800000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Tahoma" charset="0"/>
              </a:endParaRPr>
            </a:p>
          </p:txBody>
        </p:sp>
        <p:sp>
          <p:nvSpPr>
            <p:cNvPr id="10245" name="Rectangle 6"/>
            <p:cNvSpPr>
              <a:spLocks noChangeArrowheads="1"/>
            </p:cNvSpPr>
            <p:nvPr/>
          </p:nvSpPr>
          <p:spPr bwMode="auto">
            <a:xfrm>
              <a:off x="624" y="1056"/>
              <a:ext cx="794" cy="514"/>
            </a:xfrm>
            <a:prstGeom prst="rect">
              <a:avLst/>
            </a:prstGeom>
            <a:noFill/>
            <a:ln w="1270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>
                <a:lnSpc>
                  <a:spcPct val="85000"/>
                </a:lnSpc>
              </a:pPr>
              <a:r>
                <a:rPr lang="en-US" sz="2800" b="1">
                  <a:solidFill>
                    <a:srgbClr val="800000"/>
                  </a:solidFill>
                  <a:latin typeface="Times New Roman" pitchFamily="18" charset="0"/>
                </a:rPr>
                <a:t>Security </a:t>
              </a:r>
            </a:p>
            <a:p>
              <a:pPr>
                <a:lnSpc>
                  <a:spcPct val="85000"/>
                </a:lnSpc>
              </a:pPr>
              <a:r>
                <a:rPr lang="en-US" sz="2800" b="1">
                  <a:solidFill>
                    <a:srgbClr val="800000"/>
                  </a:solidFill>
                  <a:latin typeface="Times New Roman" pitchFamily="18" charset="0"/>
                </a:rPr>
                <a:t>Prices</a:t>
              </a:r>
            </a:p>
          </p:txBody>
        </p:sp>
        <p:sp>
          <p:nvSpPr>
            <p:cNvPr id="11271" name="Freeform 7"/>
            <p:cNvSpPr>
              <a:spLocks/>
            </p:cNvSpPr>
            <p:nvPr/>
          </p:nvSpPr>
          <p:spPr bwMode="auto">
            <a:xfrm>
              <a:off x="1680" y="1488"/>
              <a:ext cx="2778" cy="1435"/>
            </a:xfrm>
            <a:custGeom>
              <a:avLst/>
              <a:gdLst/>
              <a:ahLst/>
              <a:cxnLst>
                <a:cxn ang="0">
                  <a:pos x="120" y="1656"/>
                </a:cxn>
                <a:cxn ang="0">
                  <a:pos x="204" y="1488"/>
                </a:cxn>
                <a:cxn ang="0">
                  <a:pos x="276" y="1440"/>
                </a:cxn>
                <a:cxn ang="0">
                  <a:pos x="360" y="1452"/>
                </a:cxn>
                <a:cxn ang="0">
                  <a:pos x="492" y="1488"/>
                </a:cxn>
                <a:cxn ang="0">
                  <a:pos x="552" y="1320"/>
                </a:cxn>
                <a:cxn ang="0">
                  <a:pos x="552" y="1152"/>
                </a:cxn>
                <a:cxn ang="0">
                  <a:pos x="624" y="1224"/>
                </a:cxn>
                <a:cxn ang="0">
                  <a:pos x="672" y="1248"/>
                </a:cxn>
                <a:cxn ang="0">
                  <a:pos x="744" y="1404"/>
                </a:cxn>
                <a:cxn ang="0">
                  <a:pos x="804" y="1572"/>
                </a:cxn>
                <a:cxn ang="0">
                  <a:pos x="936" y="1692"/>
                </a:cxn>
                <a:cxn ang="0">
                  <a:pos x="1056" y="1812"/>
                </a:cxn>
                <a:cxn ang="0">
                  <a:pos x="1116" y="1980"/>
                </a:cxn>
                <a:cxn ang="0">
                  <a:pos x="1200" y="2004"/>
                </a:cxn>
                <a:cxn ang="0">
                  <a:pos x="1308" y="1992"/>
                </a:cxn>
                <a:cxn ang="0">
                  <a:pos x="1368" y="1884"/>
                </a:cxn>
                <a:cxn ang="0">
                  <a:pos x="1368" y="1692"/>
                </a:cxn>
                <a:cxn ang="0">
                  <a:pos x="1380" y="1524"/>
                </a:cxn>
                <a:cxn ang="0">
                  <a:pos x="1440" y="1356"/>
                </a:cxn>
                <a:cxn ang="0">
                  <a:pos x="1488" y="1188"/>
                </a:cxn>
                <a:cxn ang="0">
                  <a:pos x="1500" y="1020"/>
                </a:cxn>
                <a:cxn ang="0">
                  <a:pos x="1572" y="900"/>
                </a:cxn>
                <a:cxn ang="0">
                  <a:pos x="1608" y="780"/>
                </a:cxn>
                <a:cxn ang="0">
                  <a:pos x="1704" y="708"/>
                </a:cxn>
                <a:cxn ang="0">
                  <a:pos x="1788" y="732"/>
                </a:cxn>
                <a:cxn ang="0">
                  <a:pos x="1860" y="708"/>
                </a:cxn>
                <a:cxn ang="0">
                  <a:pos x="1932" y="780"/>
                </a:cxn>
                <a:cxn ang="0">
                  <a:pos x="2028" y="804"/>
                </a:cxn>
                <a:cxn ang="0">
                  <a:pos x="2112" y="720"/>
                </a:cxn>
                <a:cxn ang="0">
                  <a:pos x="2172" y="588"/>
                </a:cxn>
                <a:cxn ang="0">
                  <a:pos x="2208" y="516"/>
                </a:cxn>
                <a:cxn ang="0">
                  <a:pos x="2292" y="528"/>
                </a:cxn>
                <a:cxn ang="0">
                  <a:pos x="2328" y="348"/>
                </a:cxn>
                <a:cxn ang="0">
                  <a:pos x="2340" y="276"/>
                </a:cxn>
                <a:cxn ang="0">
                  <a:pos x="2400" y="180"/>
                </a:cxn>
                <a:cxn ang="0">
                  <a:pos x="2472" y="180"/>
                </a:cxn>
                <a:cxn ang="0">
                  <a:pos x="2508" y="204"/>
                </a:cxn>
                <a:cxn ang="0">
                  <a:pos x="2520" y="372"/>
                </a:cxn>
                <a:cxn ang="0">
                  <a:pos x="2580" y="540"/>
                </a:cxn>
                <a:cxn ang="0">
                  <a:pos x="2628" y="708"/>
                </a:cxn>
                <a:cxn ang="0">
                  <a:pos x="2664" y="876"/>
                </a:cxn>
                <a:cxn ang="0">
                  <a:pos x="2724" y="912"/>
                </a:cxn>
                <a:cxn ang="0">
                  <a:pos x="2784" y="1080"/>
                </a:cxn>
                <a:cxn ang="0">
                  <a:pos x="2868" y="1248"/>
                </a:cxn>
                <a:cxn ang="0">
                  <a:pos x="2940" y="1224"/>
                </a:cxn>
                <a:cxn ang="0">
                  <a:pos x="3036" y="1212"/>
                </a:cxn>
                <a:cxn ang="0">
                  <a:pos x="3120" y="1212"/>
                </a:cxn>
                <a:cxn ang="0">
                  <a:pos x="3192" y="1080"/>
                </a:cxn>
                <a:cxn ang="0">
                  <a:pos x="3168" y="912"/>
                </a:cxn>
                <a:cxn ang="0">
                  <a:pos x="3192" y="744"/>
                </a:cxn>
                <a:cxn ang="0">
                  <a:pos x="3180" y="576"/>
                </a:cxn>
                <a:cxn ang="0">
                  <a:pos x="3204" y="408"/>
                </a:cxn>
                <a:cxn ang="0">
                  <a:pos x="3204" y="240"/>
                </a:cxn>
                <a:cxn ang="0">
                  <a:pos x="3228" y="72"/>
                </a:cxn>
              </a:cxnLst>
              <a:rect l="0" t="0" r="r" b="b"/>
              <a:pathLst>
                <a:path w="3229" h="2005">
                  <a:moveTo>
                    <a:pt x="0" y="1740"/>
                  </a:moveTo>
                  <a:lnTo>
                    <a:pt x="24" y="1740"/>
                  </a:lnTo>
                  <a:lnTo>
                    <a:pt x="36" y="1716"/>
                  </a:lnTo>
                  <a:lnTo>
                    <a:pt x="60" y="1704"/>
                  </a:lnTo>
                  <a:lnTo>
                    <a:pt x="84" y="1692"/>
                  </a:lnTo>
                  <a:lnTo>
                    <a:pt x="96" y="1668"/>
                  </a:lnTo>
                  <a:lnTo>
                    <a:pt x="120" y="1656"/>
                  </a:lnTo>
                  <a:lnTo>
                    <a:pt x="132" y="1632"/>
                  </a:lnTo>
                  <a:lnTo>
                    <a:pt x="144" y="1608"/>
                  </a:lnTo>
                  <a:lnTo>
                    <a:pt x="156" y="1584"/>
                  </a:lnTo>
                  <a:lnTo>
                    <a:pt x="168" y="1560"/>
                  </a:lnTo>
                  <a:lnTo>
                    <a:pt x="180" y="1536"/>
                  </a:lnTo>
                  <a:lnTo>
                    <a:pt x="192" y="1512"/>
                  </a:lnTo>
                  <a:lnTo>
                    <a:pt x="204" y="1488"/>
                  </a:lnTo>
                  <a:lnTo>
                    <a:pt x="204" y="1464"/>
                  </a:lnTo>
                  <a:lnTo>
                    <a:pt x="216" y="1440"/>
                  </a:lnTo>
                  <a:lnTo>
                    <a:pt x="216" y="1416"/>
                  </a:lnTo>
                  <a:lnTo>
                    <a:pt x="228" y="1392"/>
                  </a:lnTo>
                  <a:lnTo>
                    <a:pt x="240" y="1416"/>
                  </a:lnTo>
                  <a:lnTo>
                    <a:pt x="252" y="1440"/>
                  </a:lnTo>
                  <a:lnTo>
                    <a:pt x="276" y="1440"/>
                  </a:lnTo>
                  <a:lnTo>
                    <a:pt x="300" y="1428"/>
                  </a:lnTo>
                  <a:lnTo>
                    <a:pt x="312" y="1404"/>
                  </a:lnTo>
                  <a:lnTo>
                    <a:pt x="312" y="1380"/>
                  </a:lnTo>
                  <a:lnTo>
                    <a:pt x="312" y="1404"/>
                  </a:lnTo>
                  <a:lnTo>
                    <a:pt x="312" y="1428"/>
                  </a:lnTo>
                  <a:lnTo>
                    <a:pt x="336" y="1440"/>
                  </a:lnTo>
                  <a:lnTo>
                    <a:pt x="360" y="1452"/>
                  </a:lnTo>
                  <a:lnTo>
                    <a:pt x="360" y="1476"/>
                  </a:lnTo>
                  <a:lnTo>
                    <a:pt x="384" y="1488"/>
                  </a:lnTo>
                  <a:lnTo>
                    <a:pt x="408" y="1500"/>
                  </a:lnTo>
                  <a:lnTo>
                    <a:pt x="432" y="1512"/>
                  </a:lnTo>
                  <a:lnTo>
                    <a:pt x="456" y="1524"/>
                  </a:lnTo>
                  <a:lnTo>
                    <a:pt x="468" y="1500"/>
                  </a:lnTo>
                  <a:lnTo>
                    <a:pt x="492" y="1488"/>
                  </a:lnTo>
                  <a:lnTo>
                    <a:pt x="504" y="1464"/>
                  </a:lnTo>
                  <a:lnTo>
                    <a:pt x="516" y="1440"/>
                  </a:lnTo>
                  <a:lnTo>
                    <a:pt x="528" y="1416"/>
                  </a:lnTo>
                  <a:lnTo>
                    <a:pt x="540" y="1392"/>
                  </a:lnTo>
                  <a:lnTo>
                    <a:pt x="540" y="1368"/>
                  </a:lnTo>
                  <a:lnTo>
                    <a:pt x="552" y="1344"/>
                  </a:lnTo>
                  <a:lnTo>
                    <a:pt x="552" y="1320"/>
                  </a:lnTo>
                  <a:lnTo>
                    <a:pt x="552" y="1296"/>
                  </a:lnTo>
                  <a:lnTo>
                    <a:pt x="552" y="1272"/>
                  </a:lnTo>
                  <a:lnTo>
                    <a:pt x="552" y="1248"/>
                  </a:lnTo>
                  <a:lnTo>
                    <a:pt x="552" y="1224"/>
                  </a:lnTo>
                  <a:lnTo>
                    <a:pt x="552" y="1200"/>
                  </a:lnTo>
                  <a:lnTo>
                    <a:pt x="552" y="1176"/>
                  </a:lnTo>
                  <a:lnTo>
                    <a:pt x="552" y="1152"/>
                  </a:lnTo>
                  <a:lnTo>
                    <a:pt x="576" y="1164"/>
                  </a:lnTo>
                  <a:lnTo>
                    <a:pt x="576" y="1188"/>
                  </a:lnTo>
                  <a:lnTo>
                    <a:pt x="588" y="1212"/>
                  </a:lnTo>
                  <a:lnTo>
                    <a:pt x="600" y="1236"/>
                  </a:lnTo>
                  <a:lnTo>
                    <a:pt x="600" y="1260"/>
                  </a:lnTo>
                  <a:lnTo>
                    <a:pt x="624" y="1248"/>
                  </a:lnTo>
                  <a:lnTo>
                    <a:pt x="624" y="1224"/>
                  </a:lnTo>
                  <a:lnTo>
                    <a:pt x="624" y="1200"/>
                  </a:lnTo>
                  <a:lnTo>
                    <a:pt x="636" y="1176"/>
                  </a:lnTo>
                  <a:lnTo>
                    <a:pt x="636" y="1152"/>
                  </a:lnTo>
                  <a:lnTo>
                    <a:pt x="648" y="1176"/>
                  </a:lnTo>
                  <a:lnTo>
                    <a:pt x="660" y="1200"/>
                  </a:lnTo>
                  <a:lnTo>
                    <a:pt x="660" y="1224"/>
                  </a:lnTo>
                  <a:lnTo>
                    <a:pt x="672" y="1248"/>
                  </a:lnTo>
                  <a:lnTo>
                    <a:pt x="672" y="1272"/>
                  </a:lnTo>
                  <a:lnTo>
                    <a:pt x="684" y="1296"/>
                  </a:lnTo>
                  <a:lnTo>
                    <a:pt x="684" y="1320"/>
                  </a:lnTo>
                  <a:lnTo>
                    <a:pt x="696" y="1344"/>
                  </a:lnTo>
                  <a:lnTo>
                    <a:pt x="720" y="1356"/>
                  </a:lnTo>
                  <a:lnTo>
                    <a:pt x="732" y="1380"/>
                  </a:lnTo>
                  <a:lnTo>
                    <a:pt x="744" y="1404"/>
                  </a:lnTo>
                  <a:lnTo>
                    <a:pt x="756" y="1428"/>
                  </a:lnTo>
                  <a:lnTo>
                    <a:pt x="768" y="1452"/>
                  </a:lnTo>
                  <a:lnTo>
                    <a:pt x="768" y="1476"/>
                  </a:lnTo>
                  <a:lnTo>
                    <a:pt x="780" y="1500"/>
                  </a:lnTo>
                  <a:lnTo>
                    <a:pt x="792" y="1524"/>
                  </a:lnTo>
                  <a:lnTo>
                    <a:pt x="804" y="1548"/>
                  </a:lnTo>
                  <a:lnTo>
                    <a:pt x="804" y="1572"/>
                  </a:lnTo>
                  <a:lnTo>
                    <a:pt x="816" y="1596"/>
                  </a:lnTo>
                  <a:lnTo>
                    <a:pt x="840" y="1608"/>
                  </a:lnTo>
                  <a:lnTo>
                    <a:pt x="852" y="1632"/>
                  </a:lnTo>
                  <a:lnTo>
                    <a:pt x="876" y="1644"/>
                  </a:lnTo>
                  <a:lnTo>
                    <a:pt x="888" y="1668"/>
                  </a:lnTo>
                  <a:lnTo>
                    <a:pt x="912" y="1680"/>
                  </a:lnTo>
                  <a:lnTo>
                    <a:pt x="936" y="1692"/>
                  </a:lnTo>
                  <a:lnTo>
                    <a:pt x="960" y="1704"/>
                  </a:lnTo>
                  <a:lnTo>
                    <a:pt x="984" y="1716"/>
                  </a:lnTo>
                  <a:lnTo>
                    <a:pt x="1008" y="1728"/>
                  </a:lnTo>
                  <a:lnTo>
                    <a:pt x="1032" y="1740"/>
                  </a:lnTo>
                  <a:lnTo>
                    <a:pt x="1032" y="1764"/>
                  </a:lnTo>
                  <a:lnTo>
                    <a:pt x="1044" y="1788"/>
                  </a:lnTo>
                  <a:lnTo>
                    <a:pt x="1056" y="1812"/>
                  </a:lnTo>
                  <a:lnTo>
                    <a:pt x="1068" y="1836"/>
                  </a:lnTo>
                  <a:lnTo>
                    <a:pt x="1080" y="1860"/>
                  </a:lnTo>
                  <a:lnTo>
                    <a:pt x="1080" y="1884"/>
                  </a:lnTo>
                  <a:lnTo>
                    <a:pt x="1092" y="1908"/>
                  </a:lnTo>
                  <a:lnTo>
                    <a:pt x="1104" y="1932"/>
                  </a:lnTo>
                  <a:lnTo>
                    <a:pt x="1104" y="1956"/>
                  </a:lnTo>
                  <a:lnTo>
                    <a:pt x="1116" y="1980"/>
                  </a:lnTo>
                  <a:lnTo>
                    <a:pt x="1116" y="2004"/>
                  </a:lnTo>
                  <a:lnTo>
                    <a:pt x="1128" y="1980"/>
                  </a:lnTo>
                  <a:lnTo>
                    <a:pt x="1140" y="1956"/>
                  </a:lnTo>
                  <a:lnTo>
                    <a:pt x="1164" y="1932"/>
                  </a:lnTo>
                  <a:lnTo>
                    <a:pt x="1176" y="1956"/>
                  </a:lnTo>
                  <a:lnTo>
                    <a:pt x="1188" y="1980"/>
                  </a:lnTo>
                  <a:lnTo>
                    <a:pt x="1200" y="2004"/>
                  </a:lnTo>
                  <a:lnTo>
                    <a:pt x="1224" y="1992"/>
                  </a:lnTo>
                  <a:lnTo>
                    <a:pt x="1236" y="1968"/>
                  </a:lnTo>
                  <a:lnTo>
                    <a:pt x="1248" y="1944"/>
                  </a:lnTo>
                  <a:lnTo>
                    <a:pt x="1260" y="1920"/>
                  </a:lnTo>
                  <a:lnTo>
                    <a:pt x="1272" y="1944"/>
                  </a:lnTo>
                  <a:lnTo>
                    <a:pt x="1296" y="1968"/>
                  </a:lnTo>
                  <a:lnTo>
                    <a:pt x="1308" y="1992"/>
                  </a:lnTo>
                  <a:lnTo>
                    <a:pt x="1332" y="1992"/>
                  </a:lnTo>
                  <a:lnTo>
                    <a:pt x="1356" y="2004"/>
                  </a:lnTo>
                  <a:lnTo>
                    <a:pt x="1368" y="1980"/>
                  </a:lnTo>
                  <a:lnTo>
                    <a:pt x="1368" y="1956"/>
                  </a:lnTo>
                  <a:lnTo>
                    <a:pt x="1368" y="1932"/>
                  </a:lnTo>
                  <a:lnTo>
                    <a:pt x="1368" y="1908"/>
                  </a:lnTo>
                  <a:lnTo>
                    <a:pt x="1368" y="1884"/>
                  </a:lnTo>
                  <a:lnTo>
                    <a:pt x="1368" y="1860"/>
                  </a:lnTo>
                  <a:lnTo>
                    <a:pt x="1368" y="1836"/>
                  </a:lnTo>
                  <a:lnTo>
                    <a:pt x="1368" y="1812"/>
                  </a:lnTo>
                  <a:lnTo>
                    <a:pt x="1368" y="1788"/>
                  </a:lnTo>
                  <a:lnTo>
                    <a:pt x="1368" y="1740"/>
                  </a:lnTo>
                  <a:lnTo>
                    <a:pt x="1368" y="1716"/>
                  </a:lnTo>
                  <a:lnTo>
                    <a:pt x="1368" y="1692"/>
                  </a:lnTo>
                  <a:lnTo>
                    <a:pt x="1368" y="1668"/>
                  </a:lnTo>
                  <a:lnTo>
                    <a:pt x="1368" y="1644"/>
                  </a:lnTo>
                  <a:lnTo>
                    <a:pt x="1368" y="1620"/>
                  </a:lnTo>
                  <a:lnTo>
                    <a:pt x="1368" y="1596"/>
                  </a:lnTo>
                  <a:lnTo>
                    <a:pt x="1368" y="1572"/>
                  </a:lnTo>
                  <a:lnTo>
                    <a:pt x="1380" y="1548"/>
                  </a:lnTo>
                  <a:lnTo>
                    <a:pt x="1380" y="1524"/>
                  </a:lnTo>
                  <a:lnTo>
                    <a:pt x="1392" y="1500"/>
                  </a:lnTo>
                  <a:lnTo>
                    <a:pt x="1392" y="1476"/>
                  </a:lnTo>
                  <a:lnTo>
                    <a:pt x="1404" y="1452"/>
                  </a:lnTo>
                  <a:lnTo>
                    <a:pt x="1416" y="1428"/>
                  </a:lnTo>
                  <a:lnTo>
                    <a:pt x="1428" y="1404"/>
                  </a:lnTo>
                  <a:lnTo>
                    <a:pt x="1440" y="1380"/>
                  </a:lnTo>
                  <a:lnTo>
                    <a:pt x="1440" y="1356"/>
                  </a:lnTo>
                  <a:lnTo>
                    <a:pt x="1452" y="1332"/>
                  </a:lnTo>
                  <a:lnTo>
                    <a:pt x="1452" y="1308"/>
                  </a:lnTo>
                  <a:lnTo>
                    <a:pt x="1464" y="1284"/>
                  </a:lnTo>
                  <a:lnTo>
                    <a:pt x="1464" y="1260"/>
                  </a:lnTo>
                  <a:lnTo>
                    <a:pt x="1476" y="1236"/>
                  </a:lnTo>
                  <a:lnTo>
                    <a:pt x="1476" y="1212"/>
                  </a:lnTo>
                  <a:lnTo>
                    <a:pt x="1488" y="1188"/>
                  </a:lnTo>
                  <a:lnTo>
                    <a:pt x="1488" y="1164"/>
                  </a:lnTo>
                  <a:lnTo>
                    <a:pt x="1488" y="1140"/>
                  </a:lnTo>
                  <a:lnTo>
                    <a:pt x="1488" y="1116"/>
                  </a:lnTo>
                  <a:lnTo>
                    <a:pt x="1488" y="1092"/>
                  </a:lnTo>
                  <a:lnTo>
                    <a:pt x="1488" y="1068"/>
                  </a:lnTo>
                  <a:lnTo>
                    <a:pt x="1500" y="1044"/>
                  </a:lnTo>
                  <a:lnTo>
                    <a:pt x="1500" y="1020"/>
                  </a:lnTo>
                  <a:lnTo>
                    <a:pt x="1500" y="996"/>
                  </a:lnTo>
                  <a:lnTo>
                    <a:pt x="1500" y="972"/>
                  </a:lnTo>
                  <a:lnTo>
                    <a:pt x="1512" y="948"/>
                  </a:lnTo>
                  <a:lnTo>
                    <a:pt x="1512" y="924"/>
                  </a:lnTo>
                  <a:lnTo>
                    <a:pt x="1524" y="900"/>
                  </a:lnTo>
                  <a:lnTo>
                    <a:pt x="1548" y="900"/>
                  </a:lnTo>
                  <a:lnTo>
                    <a:pt x="1572" y="900"/>
                  </a:lnTo>
                  <a:lnTo>
                    <a:pt x="1596" y="888"/>
                  </a:lnTo>
                  <a:lnTo>
                    <a:pt x="1608" y="864"/>
                  </a:lnTo>
                  <a:lnTo>
                    <a:pt x="1584" y="876"/>
                  </a:lnTo>
                  <a:lnTo>
                    <a:pt x="1584" y="852"/>
                  </a:lnTo>
                  <a:lnTo>
                    <a:pt x="1584" y="828"/>
                  </a:lnTo>
                  <a:lnTo>
                    <a:pt x="1596" y="804"/>
                  </a:lnTo>
                  <a:lnTo>
                    <a:pt x="1608" y="780"/>
                  </a:lnTo>
                  <a:lnTo>
                    <a:pt x="1620" y="756"/>
                  </a:lnTo>
                  <a:lnTo>
                    <a:pt x="1632" y="732"/>
                  </a:lnTo>
                  <a:lnTo>
                    <a:pt x="1644" y="708"/>
                  </a:lnTo>
                  <a:lnTo>
                    <a:pt x="1656" y="684"/>
                  </a:lnTo>
                  <a:lnTo>
                    <a:pt x="1668" y="660"/>
                  </a:lnTo>
                  <a:lnTo>
                    <a:pt x="1692" y="684"/>
                  </a:lnTo>
                  <a:lnTo>
                    <a:pt x="1704" y="708"/>
                  </a:lnTo>
                  <a:lnTo>
                    <a:pt x="1716" y="732"/>
                  </a:lnTo>
                  <a:lnTo>
                    <a:pt x="1728" y="708"/>
                  </a:lnTo>
                  <a:lnTo>
                    <a:pt x="1728" y="684"/>
                  </a:lnTo>
                  <a:lnTo>
                    <a:pt x="1740" y="660"/>
                  </a:lnTo>
                  <a:lnTo>
                    <a:pt x="1752" y="684"/>
                  </a:lnTo>
                  <a:lnTo>
                    <a:pt x="1764" y="708"/>
                  </a:lnTo>
                  <a:lnTo>
                    <a:pt x="1788" y="732"/>
                  </a:lnTo>
                  <a:lnTo>
                    <a:pt x="1788" y="672"/>
                  </a:lnTo>
                  <a:lnTo>
                    <a:pt x="1788" y="624"/>
                  </a:lnTo>
                  <a:lnTo>
                    <a:pt x="1812" y="624"/>
                  </a:lnTo>
                  <a:lnTo>
                    <a:pt x="1824" y="648"/>
                  </a:lnTo>
                  <a:lnTo>
                    <a:pt x="1836" y="672"/>
                  </a:lnTo>
                  <a:lnTo>
                    <a:pt x="1860" y="684"/>
                  </a:lnTo>
                  <a:lnTo>
                    <a:pt x="1860" y="708"/>
                  </a:lnTo>
                  <a:lnTo>
                    <a:pt x="1884" y="732"/>
                  </a:lnTo>
                  <a:lnTo>
                    <a:pt x="1884" y="756"/>
                  </a:lnTo>
                  <a:lnTo>
                    <a:pt x="1908" y="780"/>
                  </a:lnTo>
                  <a:lnTo>
                    <a:pt x="1896" y="756"/>
                  </a:lnTo>
                  <a:lnTo>
                    <a:pt x="1896" y="732"/>
                  </a:lnTo>
                  <a:lnTo>
                    <a:pt x="1920" y="756"/>
                  </a:lnTo>
                  <a:lnTo>
                    <a:pt x="1932" y="780"/>
                  </a:lnTo>
                  <a:lnTo>
                    <a:pt x="1932" y="756"/>
                  </a:lnTo>
                  <a:lnTo>
                    <a:pt x="1932" y="732"/>
                  </a:lnTo>
                  <a:lnTo>
                    <a:pt x="1956" y="744"/>
                  </a:lnTo>
                  <a:lnTo>
                    <a:pt x="1968" y="768"/>
                  </a:lnTo>
                  <a:lnTo>
                    <a:pt x="1992" y="756"/>
                  </a:lnTo>
                  <a:lnTo>
                    <a:pt x="2004" y="780"/>
                  </a:lnTo>
                  <a:lnTo>
                    <a:pt x="2028" y="804"/>
                  </a:lnTo>
                  <a:lnTo>
                    <a:pt x="2040" y="828"/>
                  </a:lnTo>
                  <a:lnTo>
                    <a:pt x="2064" y="828"/>
                  </a:lnTo>
                  <a:lnTo>
                    <a:pt x="2064" y="804"/>
                  </a:lnTo>
                  <a:lnTo>
                    <a:pt x="2076" y="780"/>
                  </a:lnTo>
                  <a:lnTo>
                    <a:pt x="2076" y="756"/>
                  </a:lnTo>
                  <a:lnTo>
                    <a:pt x="2100" y="744"/>
                  </a:lnTo>
                  <a:lnTo>
                    <a:pt x="2112" y="720"/>
                  </a:lnTo>
                  <a:lnTo>
                    <a:pt x="2136" y="708"/>
                  </a:lnTo>
                  <a:lnTo>
                    <a:pt x="2136" y="684"/>
                  </a:lnTo>
                  <a:lnTo>
                    <a:pt x="2148" y="660"/>
                  </a:lnTo>
                  <a:lnTo>
                    <a:pt x="2148" y="636"/>
                  </a:lnTo>
                  <a:lnTo>
                    <a:pt x="2148" y="612"/>
                  </a:lnTo>
                  <a:lnTo>
                    <a:pt x="2148" y="588"/>
                  </a:lnTo>
                  <a:lnTo>
                    <a:pt x="2172" y="588"/>
                  </a:lnTo>
                  <a:lnTo>
                    <a:pt x="2184" y="612"/>
                  </a:lnTo>
                  <a:lnTo>
                    <a:pt x="2196" y="636"/>
                  </a:lnTo>
                  <a:lnTo>
                    <a:pt x="2196" y="612"/>
                  </a:lnTo>
                  <a:lnTo>
                    <a:pt x="2196" y="588"/>
                  </a:lnTo>
                  <a:lnTo>
                    <a:pt x="2196" y="564"/>
                  </a:lnTo>
                  <a:lnTo>
                    <a:pt x="2208" y="540"/>
                  </a:lnTo>
                  <a:lnTo>
                    <a:pt x="2208" y="516"/>
                  </a:lnTo>
                  <a:lnTo>
                    <a:pt x="2220" y="492"/>
                  </a:lnTo>
                  <a:lnTo>
                    <a:pt x="2220" y="468"/>
                  </a:lnTo>
                  <a:lnTo>
                    <a:pt x="2232" y="444"/>
                  </a:lnTo>
                  <a:lnTo>
                    <a:pt x="2256" y="456"/>
                  </a:lnTo>
                  <a:lnTo>
                    <a:pt x="2268" y="480"/>
                  </a:lnTo>
                  <a:lnTo>
                    <a:pt x="2280" y="504"/>
                  </a:lnTo>
                  <a:lnTo>
                    <a:pt x="2292" y="528"/>
                  </a:lnTo>
                  <a:lnTo>
                    <a:pt x="2316" y="516"/>
                  </a:lnTo>
                  <a:lnTo>
                    <a:pt x="2316" y="492"/>
                  </a:lnTo>
                  <a:lnTo>
                    <a:pt x="2328" y="468"/>
                  </a:lnTo>
                  <a:lnTo>
                    <a:pt x="2328" y="420"/>
                  </a:lnTo>
                  <a:lnTo>
                    <a:pt x="2328" y="396"/>
                  </a:lnTo>
                  <a:lnTo>
                    <a:pt x="2328" y="372"/>
                  </a:lnTo>
                  <a:lnTo>
                    <a:pt x="2328" y="348"/>
                  </a:lnTo>
                  <a:lnTo>
                    <a:pt x="2352" y="360"/>
                  </a:lnTo>
                  <a:lnTo>
                    <a:pt x="2376" y="360"/>
                  </a:lnTo>
                  <a:lnTo>
                    <a:pt x="2352" y="360"/>
                  </a:lnTo>
                  <a:lnTo>
                    <a:pt x="2328" y="348"/>
                  </a:lnTo>
                  <a:lnTo>
                    <a:pt x="2340" y="324"/>
                  </a:lnTo>
                  <a:lnTo>
                    <a:pt x="2340" y="300"/>
                  </a:lnTo>
                  <a:lnTo>
                    <a:pt x="2340" y="276"/>
                  </a:lnTo>
                  <a:lnTo>
                    <a:pt x="2340" y="252"/>
                  </a:lnTo>
                  <a:lnTo>
                    <a:pt x="2352" y="228"/>
                  </a:lnTo>
                  <a:lnTo>
                    <a:pt x="2352" y="204"/>
                  </a:lnTo>
                  <a:lnTo>
                    <a:pt x="2376" y="192"/>
                  </a:lnTo>
                  <a:lnTo>
                    <a:pt x="2400" y="180"/>
                  </a:lnTo>
                  <a:lnTo>
                    <a:pt x="2400" y="156"/>
                  </a:lnTo>
                  <a:lnTo>
                    <a:pt x="2400" y="180"/>
                  </a:lnTo>
                  <a:lnTo>
                    <a:pt x="2400" y="204"/>
                  </a:lnTo>
                  <a:lnTo>
                    <a:pt x="2424" y="180"/>
                  </a:lnTo>
                  <a:lnTo>
                    <a:pt x="2424" y="156"/>
                  </a:lnTo>
                  <a:lnTo>
                    <a:pt x="2436" y="132"/>
                  </a:lnTo>
                  <a:lnTo>
                    <a:pt x="2436" y="108"/>
                  </a:lnTo>
                  <a:lnTo>
                    <a:pt x="2460" y="144"/>
                  </a:lnTo>
                  <a:lnTo>
                    <a:pt x="2472" y="180"/>
                  </a:lnTo>
                  <a:lnTo>
                    <a:pt x="2520" y="180"/>
                  </a:lnTo>
                  <a:lnTo>
                    <a:pt x="2532" y="132"/>
                  </a:lnTo>
                  <a:lnTo>
                    <a:pt x="2544" y="108"/>
                  </a:lnTo>
                  <a:lnTo>
                    <a:pt x="2532" y="132"/>
                  </a:lnTo>
                  <a:lnTo>
                    <a:pt x="2520" y="156"/>
                  </a:lnTo>
                  <a:lnTo>
                    <a:pt x="2520" y="180"/>
                  </a:lnTo>
                  <a:lnTo>
                    <a:pt x="2508" y="204"/>
                  </a:lnTo>
                  <a:lnTo>
                    <a:pt x="2508" y="228"/>
                  </a:lnTo>
                  <a:lnTo>
                    <a:pt x="2508" y="252"/>
                  </a:lnTo>
                  <a:lnTo>
                    <a:pt x="2508" y="276"/>
                  </a:lnTo>
                  <a:lnTo>
                    <a:pt x="2508" y="300"/>
                  </a:lnTo>
                  <a:lnTo>
                    <a:pt x="2508" y="324"/>
                  </a:lnTo>
                  <a:lnTo>
                    <a:pt x="2520" y="348"/>
                  </a:lnTo>
                  <a:lnTo>
                    <a:pt x="2520" y="372"/>
                  </a:lnTo>
                  <a:lnTo>
                    <a:pt x="2532" y="396"/>
                  </a:lnTo>
                  <a:lnTo>
                    <a:pt x="2532" y="420"/>
                  </a:lnTo>
                  <a:lnTo>
                    <a:pt x="2544" y="444"/>
                  </a:lnTo>
                  <a:lnTo>
                    <a:pt x="2556" y="468"/>
                  </a:lnTo>
                  <a:lnTo>
                    <a:pt x="2556" y="492"/>
                  </a:lnTo>
                  <a:lnTo>
                    <a:pt x="2568" y="516"/>
                  </a:lnTo>
                  <a:lnTo>
                    <a:pt x="2580" y="540"/>
                  </a:lnTo>
                  <a:lnTo>
                    <a:pt x="2580" y="564"/>
                  </a:lnTo>
                  <a:lnTo>
                    <a:pt x="2592" y="588"/>
                  </a:lnTo>
                  <a:lnTo>
                    <a:pt x="2604" y="612"/>
                  </a:lnTo>
                  <a:lnTo>
                    <a:pt x="2616" y="636"/>
                  </a:lnTo>
                  <a:lnTo>
                    <a:pt x="2616" y="660"/>
                  </a:lnTo>
                  <a:lnTo>
                    <a:pt x="2616" y="684"/>
                  </a:lnTo>
                  <a:lnTo>
                    <a:pt x="2628" y="708"/>
                  </a:lnTo>
                  <a:lnTo>
                    <a:pt x="2628" y="732"/>
                  </a:lnTo>
                  <a:lnTo>
                    <a:pt x="2640" y="756"/>
                  </a:lnTo>
                  <a:lnTo>
                    <a:pt x="2652" y="780"/>
                  </a:lnTo>
                  <a:lnTo>
                    <a:pt x="2652" y="804"/>
                  </a:lnTo>
                  <a:lnTo>
                    <a:pt x="2652" y="828"/>
                  </a:lnTo>
                  <a:lnTo>
                    <a:pt x="2664" y="852"/>
                  </a:lnTo>
                  <a:lnTo>
                    <a:pt x="2664" y="876"/>
                  </a:lnTo>
                  <a:lnTo>
                    <a:pt x="2676" y="900"/>
                  </a:lnTo>
                  <a:lnTo>
                    <a:pt x="2676" y="924"/>
                  </a:lnTo>
                  <a:lnTo>
                    <a:pt x="2700" y="912"/>
                  </a:lnTo>
                  <a:lnTo>
                    <a:pt x="2700" y="888"/>
                  </a:lnTo>
                  <a:lnTo>
                    <a:pt x="2712" y="864"/>
                  </a:lnTo>
                  <a:lnTo>
                    <a:pt x="2712" y="888"/>
                  </a:lnTo>
                  <a:lnTo>
                    <a:pt x="2724" y="912"/>
                  </a:lnTo>
                  <a:lnTo>
                    <a:pt x="2736" y="936"/>
                  </a:lnTo>
                  <a:lnTo>
                    <a:pt x="2736" y="960"/>
                  </a:lnTo>
                  <a:lnTo>
                    <a:pt x="2748" y="984"/>
                  </a:lnTo>
                  <a:lnTo>
                    <a:pt x="2760" y="1008"/>
                  </a:lnTo>
                  <a:lnTo>
                    <a:pt x="2760" y="1032"/>
                  </a:lnTo>
                  <a:lnTo>
                    <a:pt x="2772" y="1056"/>
                  </a:lnTo>
                  <a:lnTo>
                    <a:pt x="2784" y="1080"/>
                  </a:lnTo>
                  <a:lnTo>
                    <a:pt x="2796" y="1104"/>
                  </a:lnTo>
                  <a:lnTo>
                    <a:pt x="2808" y="1128"/>
                  </a:lnTo>
                  <a:lnTo>
                    <a:pt x="2820" y="1152"/>
                  </a:lnTo>
                  <a:lnTo>
                    <a:pt x="2832" y="1176"/>
                  </a:lnTo>
                  <a:lnTo>
                    <a:pt x="2844" y="1200"/>
                  </a:lnTo>
                  <a:lnTo>
                    <a:pt x="2856" y="1224"/>
                  </a:lnTo>
                  <a:lnTo>
                    <a:pt x="2868" y="1248"/>
                  </a:lnTo>
                  <a:lnTo>
                    <a:pt x="2880" y="1272"/>
                  </a:lnTo>
                  <a:lnTo>
                    <a:pt x="2880" y="1296"/>
                  </a:lnTo>
                  <a:lnTo>
                    <a:pt x="2892" y="1248"/>
                  </a:lnTo>
                  <a:lnTo>
                    <a:pt x="2892" y="1224"/>
                  </a:lnTo>
                  <a:lnTo>
                    <a:pt x="2916" y="1236"/>
                  </a:lnTo>
                  <a:lnTo>
                    <a:pt x="2940" y="1248"/>
                  </a:lnTo>
                  <a:lnTo>
                    <a:pt x="2940" y="1224"/>
                  </a:lnTo>
                  <a:lnTo>
                    <a:pt x="2964" y="1176"/>
                  </a:lnTo>
                  <a:lnTo>
                    <a:pt x="2964" y="1128"/>
                  </a:lnTo>
                  <a:lnTo>
                    <a:pt x="2976" y="1152"/>
                  </a:lnTo>
                  <a:lnTo>
                    <a:pt x="2988" y="1128"/>
                  </a:lnTo>
                  <a:lnTo>
                    <a:pt x="3012" y="1140"/>
                  </a:lnTo>
                  <a:lnTo>
                    <a:pt x="3036" y="1164"/>
                  </a:lnTo>
                  <a:lnTo>
                    <a:pt x="3036" y="1212"/>
                  </a:lnTo>
                  <a:lnTo>
                    <a:pt x="3060" y="1224"/>
                  </a:lnTo>
                  <a:lnTo>
                    <a:pt x="3072" y="1248"/>
                  </a:lnTo>
                  <a:lnTo>
                    <a:pt x="3072" y="1224"/>
                  </a:lnTo>
                  <a:lnTo>
                    <a:pt x="3072" y="1200"/>
                  </a:lnTo>
                  <a:lnTo>
                    <a:pt x="3072" y="1176"/>
                  </a:lnTo>
                  <a:lnTo>
                    <a:pt x="3096" y="1188"/>
                  </a:lnTo>
                  <a:lnTo>
                    <a:pt x="3120" y="1212"/>
                  </a:lnTo>
                  <a:lnTo>
                    <a:pt x="3144" y="1236"/>
                  </a:lnTo>
                  <a:lnTo>
                    <a:pt x="3144" y="1188"/>
                  </a:lnTo>
                  <a:lnTo>
                    <a:pt x="3168" y="1200"/>
                  </a:lnTo>
                  <a:lnTo>
                    <a:pt x="3180" y="1224"/>
                  </a:lnTo>
                  <a:lnTo>
                    <a:pt x="3192" y="1164"/>
                  </a:lnTo>
                  <a:lnTo>
                    <a:pt x="3192" y="1140"/>
                  </a:lnTo>
                  <a:lnTo>
                    <a:pt x="3192" y="1080"/>
                  </a:lnTo>
                  <a:lnTo>
                    <a:pt x="3192" y="1056"/>
                  </a:lnTo>
                  <a:lnTo>
                    <a:pt x="3180" y="1032"/>
                  </a:lnTo>
                  <a:lnTo>
                    <a:pt x="3180" y="1008"/>
                  </a:lnTo>
                  <a:lnTo>
                    <a:pt x="3180" y="984"/>
                  </a:lnTo>
                  <a:lnTo>
                    <a:pt x="3168" y="960"/>
                  </a:lnTo>
                  <a:lnTo>
                    <a:pt x="3168" y="936"/>
                  </a:lnTo>
                  <a:lnTo>
                    <a:pt x="3168" y="912"/>
                  </a:lnTo>
                  <a:lnTo>
                    <a:pt x="3168" y="888"/>
                  </a:lnTo>
                  <a:lnTo>
                    <a:pt x="3180" y="864"/>
                  </a:lnTo>
                  <a:lnTo>
                    <a:pt x="3180" y="840"/>
                  </a:lnTo>
                  <a:lnTo>
                    <a:pt x="3180" y="816"/>
                  </a:lnTo>
                  <a:lnTo>
                    <a:pt x="3180" y="792"/>
                  </a:lnTo>
                  <a:lnTo>
                    <a:pt x="3180" y="768"/>
                  </a:lnTo>
                  <a:lnTo>
                    <a:pt x="3192" y="744"/>
                  </a:lnTo>
                  <a:lnTo>
                    <a:pt x="3192" y="720"/>
                  </a:lnTo>
                  <a:lnTo>
                    <a:pt x="3192" y="696"/>
                  </a:lnTo>
                  <a:lnTo>
                    <a:pt x="3180" y="672"/>
                  </a:lnTo>
                  <a:lnTo>
                    <a:pt x="3180" y="648"/>
                  </a:lnTo>
                  <a:lnTo>
                    <a:pt x="3180" y="624"/>
                  </a:lnTo>
                  <a:lnTo>
                    <a:pt x="3180" y="600"/>
                  </a:lnTo>
                  <a:lnTo>
                    <a:pt x="3180" y="576"/>
                  </a:lnTo>
                  <a:lnTo>
                    <a:pt x="3192" y="552"/>
                  </a:lnTo>
                  <a:lnTo>
                    <a:pt x="3204" y="528"/>
                  </a:lnTo>
                  <a:lnTo>
                    <a:pt x="3204" y="504"/>
                  </a:lnTo>
                  <a:lnTo>
                    <a:pt x="3204" y="480"/>
                  </a:lnTo>
                  <a:lnTo>
                    <a:pt x="3204" y="456"/>
                  </a:lnTo>
                  <a:lnTo>
                    <a:pt x="3204" y="432"/>
                  </a:lnTo>
                  <a:lnTo>
                    <a:pt x="3204" y="408"/>
                  </a:lnTo>
                  <a:lnTo>
                    <a:pt x="3204" y="384"/>
                  </a:lnTo>
                  <a:lnTo>
                    <a:pt x="3204" y="360"/>
                  </a:lnTo>
                  <a:lnTo>
                    <a:pt x="3192" y="336"/>
                  </a:lnTo>
                  <a:lnTo>
                    <a:pt x="3192" y="312"/>
                  </a:lnTo>
                  <a:lnTo>
                    <a:pt x="3204" y="288"/>
                  </a:lnTo>
                  <a:lnTo>
                    <a:pt x="3204" y="264"/>
                  </a:lnTo>
                  <a:lnTo>
                    <a:pt x="3204" y="240"/>
                  </a:lnTo>
                  <a:lnTo>
                    <a:pt x="3216" y="216"/>
                  </a:lnTo>
                  <a:lnTo>
                    <a:pt x="3216" y="192"/>
                  </a:lnTo>
                  <a:lnTo>
                    <a:pt x="3216" y="168"/>
                  </a:lnTo>
                  <a:lnTo>
                    <a:pt x="3216" y="144"/>
                  </a:lnTo>
                  <a:lnTo>
                    <a:pt x="3228" y="120"/>
                  </a:lnTo>
                  <a:lnTo>
                    <a:pt x="3228" y="96"/>
                  </a:lnTo>
                  <a:lnTo>
                    <a:pt x="3228" y="72"/>
                  </a:lnTo>
                  <a:lnTo>
                    <a:pt x="3216" y="48"/>
                  </a:lnTo>
                  <a:lnTo>
                    <a:pt x="3216" y="24"/>
                  </a:lnTo>
                  <a:lnTo>
                    <a:pt x="3204" y="0"/>
                  </a:lnTo>
                </a:path>
              </a:pathLst>
            </a:custGeom>
            <a:noFill/>
            <a:ln w="50800" cap="rnd" cmpd="sng">
              <a:solidFill>
                <a:srgbClr val="000066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/>
            <a:lstStyle/>
            <a:p>
              <a:pPr>
                <a:defRPr/>
              </a:pPr>
              <a:endParaRPr lang="en-US">
                <a:latin typeface="Tahoma" charset="0"/>
              </a:endParaRPr>
            </a:p>
          </p:txBody>
        </p:sp>
        <p:sp>
          <p:nvSpPr>
            <p:cNvPr id="10247" name="Rectangle 8"/>
            <p:cNvSpPr>
              <a:spLocks noChangeArrowheads="1"/>
            </p:cNvSpPr>
            <p:nvPr/>
          </p:nvSpPr>
          <p:spPr bwMode="auto">
            <a:xfrm>
              <a:off x="4188" y="3675"/>
              <a:ext cx="443" cy="286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sz="2400" b="1">
                  <a:solidFill>
                    <a:srgbClr val="800000"/>
                  </a:solidFill>
                  <a:latin typeface="Times New Roman" pitchFamily="18" charset="0"/>
                </a:rPr>
                <a:t>Time</a:t>
              </a:r>
            </a:p>
          </p:txBody>
        </p:sp>
        <p:sp>
          <p:nvSpPr>
            <p:cNvPr id="11273" name="Freeform 9"/>
            <p:cNvSpPr>
              <a:spLocks/>
            </p:cNvSpPr>
            <p:nvPr/>
          </p:nvSpPr>
          <p:spPr bwMode="auto">
            <a:xfrm>
              <a:off x="1521" y="1319"/>
              <a:ext cx="3016" cy="226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168"/>
                </a:cxn>
                <a:cxn ang="0">
                  <a:pos x="3504" y="3168"/>
                </a:cxn>
              </a:cxnLst>
              <a:rect l="0" t="0" r="r" b="b"/>
              <a:pathLst>
                <a:path w="3505" h="3169">
                  <a:moveTo>
                    <a:pt x="0" y="0"/>
                  </a:moveTo>
                  <a:lnTo>
                    <a:pt x="0" y="3168"/>
                  </a:lnTo>
                  <a:lnTo>
                    <a:pt x="3504" y="3168"/>
                  </a:lnTo>
                </a:path>
              </a:pathLst>
            </a:custGeom>
            <a:noFill/>
            <a:ln w="76200" cap="rnd" cmpd="sng">
              <a:solidFill>
                <a:srgbClr val="8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/>
            <a:lstStyle/>
            <a:p>
              <a:pPr>
                <a:defRPr/>
              </a:pPr>
              <a:endParaRPr lang="en-US">
                <a:latin typeface="Tahoma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EMH &amp; Random price changes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017713"/>
            <a:ext cx="8040688" cy="4114800"/>
          </a:xfrm>
        </p:spPr>
        <p:txBody>
          <a:bodyPr/>
          <a:lstStyle/>
          <a:p>
            <a:pPr eaLnBrk="1" hangingPunct="1"/>
            <a:r>
              <a:rPr lang="en-US" sz="2800" smtClean="0"/>
              <a:t>Why are price changes random?</a:t>
            </a:r>
          </a:p>
          <a:p>
            <a:pPr eaLnBrk="1" hangingPunct="1"/>
            <a:r>
              <a:rPr lang="en-US" sz="2800" smtClean="0"/>
              <a:t>Beliefs: If an investors believes that a stock is under priced, he she will buy the stock, price will go up to the point where it is fairly priced </a:t>
            </a:r>
          </a:p>
          <a:p>
            <a:pPr eaLnBrk="1" hangingPunct="1"/>
            <a:r>
              <a:rPr lang="en-US" sz="2800" smtClean="0"/>
              <a:t>Information</a:t>
            </a:r>
          </a:p>
          <a:p>
            <a:pPr lvl="1" eaLnBrk="1" hangingPunct="1"/>
            <a:r>
              <a:rPr lang="en-US" sz="2400" smtClean="0"/>
              <a:t>Prices react to information</a:t>
            </a:r>
          </a:p>
          <a:p>
            <a:pPr lvl="1" eaLnBrk="1" hangingPunct="1"/>
            <a:r>
              <a:rPr lang="en-US" sz="2400" smtClean="0"/>
              <a:t>Flow of information is random</a:t>
            </a:r>
          </a:p>
          <a:p>
            <a:pPr lvl="1" eaLnBrk="1" hangingPunct="1"/>
            <a:r>
              <a:rPr lang="en-US" sz="2400" smtClean="0"/>
              <a:t>Therefore, price changes are random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5AA07DE-EB7D-441C-AC70-083CC9404C71}" type="slidenum">
              <a:rPr lang="en-US" smtClean="0"/>
              <a:pPr/>
              <a:t>7</a:t>
            </a:fld>
            <a:endParaRPr lang="th-TH" smtClean="0"/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Gambler’s Fallacy</a:t>
            </a:r>
            <a:endParaRPr lang="th-TH" smtClean="0"/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Investors may apply law of large numbers to small sequences.</a:t>
            </a:r>
          </a:p>
          <a:p>
            <a:pPr lvl="1" eaLnBrk="1" hangingPunct="1">
              <a:buFontTx/>
              <a:buNone/>
            </a:pPr>
            <a:r>
              <a:rPr lang="en-US" smtClean="0">
                <a:solidFill>
                  <a:srgbClr val="33CC33"/>
                </a:solidFill>
              </a:rPr>
              <a:t>Example: </a:t>
            </a:r>
            <a:r>
              <a:rPr lang="en-US" smtClean="0"/>
              <a:t>fair coin tossing.</a:t>
            </a:r>
          </a:p>
          <a:p>
            <a:pPr lvl="2" eaLnBrk="1" hangingPunct="1">
              <a:buFontTx/>
              <a:buNone/>
            </a:pPr>
            <a:r>
              <a:rPr lang="en-US" smtClean="0"/>
              <a:t>THTHTHHHHHH -&gt; P(T) = ?, P(H) = ?.</a:t>
            </a:r>
          </a:p>
          <a:p>
            <a:pPr eaLnBrk="1" hangingPunct="1"/>
            <a:r>
              <a:rPr lang="en-US" smtClean="0"/>
              <a:t>Which of the 2 sequences is more likely to occur in a fair coin tossing experiment?</a:t>
            </a:r>
          </a:p>
          <a:p>
            <a:pPr lvl="1" eaLnBrk="1" hangingPunct="1"/>
            <a:r>
              <a:rPr lang="en-US" sz="2400" smtClean="0"/>
              <a:t>HHHHHHTTTTTTHHHHHH</a:t>
            </a:r>
          </a:p>
          <a:p>
            <a:pPr lvl="1" eaLnBrk="1" hangingPunct="1"/>
            <a:r>
              <a:rPr lang="en-US" sz="2400" smtClean="0"/>
              <a:t>HHTHTHHTHTTHTHHTTH</a:t>
            </a:r>
            <a:endParaRPr lang="en-US" smtClean="0"/>
          </a:p>
          <a:p>
            <a:pPr eaLnBrk="1" hangingPunct="1"/>
            <a:endParaRPr lang="th-TH" smtClean="0"/>
          </a:p>
          <a:p>
            <a:pPr eaLnBrk="1" hangingPunct="1"/>
            <a:endParaRPr lang="th-TH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Random walk and the EMH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017713"/>
            <a:ext cx="8040688" cy="4114800"/>
          </a:xfrm>
        </p:spPr>
        <p:txBody>
          <a:bodyPr/>
          <a:lstStyle/>
          <a:p>
            <a:pPr eaLnBrk="1" hangingPunct="1"/>
            <a:r>
              <a:rPr lang="en-US" smtClean="0"/>
              <a:t>Random Walk - stock prices are random</a:t>
            </a:r>
          </a:p>
          <a:p>
            <a:pPr lvl="1" eaLnBrk="1" hangingPunct="1"/>
            <a:r>
              <a:rPr lang="en-US" smtClean="0"/>
              <a:t>Stock returns actually follow a submartingale process</a:t>
            </a:r>
          </a:p>
          <a:p>
            <a:pPr lvl="1" eaLnBrk="1" hangingPunct="1"/>
            <a:r>
              <a:rPr lang="en-US" smtClean="0"/>
              <a:t>Expected return is positive over time</a:t>
            </a:r>
          </a:p>
          <a:p>
            <a:pPr lvl="1" eaLnBrk="1" hangingPunct="1"/>
            <a:r>
              <a:rPr lang="en-US" smtClean="0"/>
              <a:t>Returns exhibit positive trend and random about the trend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Forms of EMH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24000"/>
            <a:ext cx="8040688" cy="4303713"/>
          </a:xfrm>
        </p:spPr>
        <p:txBody>
          <a:bodyPr/>
          <a:lstStyle/>
          <a:p>
            <a:pPr eaLnBrk="1" hangingPunct="1"/>
            <a:r>
              <a:rPr lang="en-US" sz="2400" dirty="0" smtClean="0"/>
              <a:t>Weak: stock prices reflect all information available from historical market prices </a:t>
            </a:r>
          </a:p>
          <a:p>
            <a:pPr lvl="1" eaLnBrk="1" hangingPunct="1"/>
            <a:r>
              <a:rPr lang="en-US" sz="2000" dirty="0" smtClean="0"/>
              <a:t>Charting and technical analysis won’t work</a:t>
            </a:r>
          </a:p>
          <a:p>
            <a:pPr eaLnBrk="1" hangingPunct="1"/>
            <a:r>
              <a:rPr lang="en-US" sz="2400" dirty="0" smtClean="0"/>
              <a:t>Semi-strong: stock prices reflect all public information available to investors</a:t>
            </a:r>
          </a:p>
          <a:p>
            <a:pPr lvl="1" eaLnBrk="1" hangingPunct="1"/>
            <a:r>
              <a:rPr lang="en-US" sz="2000" dirty="0" smtClean="0"/>
              <a:t> Using past prices and public information, the investor cannot consistently find undervalued stocks.</a:t>
            </a:r>
          </a:p>
          <a:p>
            <a:pPr eaLnBrk="1" hangingPunct="1"/>
            <a:r>
              <a:rPr lang="en-US" sz="2400" dirty="0" smtClean="0"/>
              <a:t>Strong: stock prices reflect all public and private information</a:t>
            </a:r>
          </a:p>
          <a:p>
            <a:pPr lvl="1" eaLnBrk="1" hangingPunct="1"/>
            <a:r>
              <a:rPr lang="en-US" sz="2000" dirty="0" smtClean="0"/>
              <a:t>No-one (insider or outsider) can consistently find undervalued stocks.</a:t>
            </a: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Technical analysis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905000"/>
            <a:ext cx="8116888" cy="4495800"/>
          </a:xfrm>
        </p:spPr>
        <p:txBody>
          <a:bodyPr/>
          <a:lstStyle/>
          <a:p>
            <a:pPr eaLnBrk="1" hangingPunct="1"/>
            <a:r>
              <a:rPr lang="en-US" smtClean="0"/>
              <a:t>Using prices and volume information to predict future prices</a:t>
            </a:r>
          </a:p>
          <a:p>
            <a:pPr eaLnBrk="1" hangingPunct="1"/>
            <a:r>
              <a:rPr lang="en-US" smtClean="0"/>
              <a:t>Examples</a:t>
            </a:r>
          </a:p>
          <a:p>
            <a:pPr lvl="1" eaLnBrk="1" hangingPunct="1"/>
            <a:r>
              <a:rPr lang="en-US" smtClean="0"/>
              <a:t>Dow theory </a:t>
            </a:r>
          </a:p>
          <a:p>
            <a:pPr lvl="2" eaLnBrk="1" hangingPunct="1"/>
            <a:r>
              <a:rPr lang="en-US" smtClean="0"/>
              <a:t>Primary trend lasting for several years </a:t>
            </a:r>
          </a:p>
          <a:p>
            <a:pPr lvl="2" eaLnBrk="1" hangingPunct="1"/>
            <a:r>
              <a:rPr lang="en-US" smtClean="0"/>
              <a:t>Secondary trend reflects short-term deviation from main trend </a:t>
            </a:r>
          </a:p>
          <a:p>
            <a:pPr lvl="2" eaLnBrk="1" hangingPunct="1"/>
            <a:r>
              <a:rPr lang="en-US" smtClean="0"/>
              <a:t>Tertiary or minor trends </a:t>
            </a:r>
          </a:p>
          <a:p>
            <a:pPr lvl="1" eaLnBrk="1" hangingPunct="1">
              <a:buFont typeface="Wingdings" pitchFamily="2" charset="2"/>
              <a:buNone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Technical analysis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905000"/>
            <a:ext cx="8116888" cy="4495800"/>
          </a:xfrm>
        </p:spPr>
        <p:txBody>
          <a:bodyPr/>
          <a:lstStyle/>
          <a:p>
            <a:pPr lvl="1" eaLnBrk="1" hangingPunct="1"/>
            <a:r>
              <a:rPr lang="en-US" smtClean="0"/>
              <a:t>Charting </a:t>
            </a:r>
          </a:p>
          <a:p>
            <a:pPr lvl="2" eaLnBrk="1" hangingPunct="1"/>
            <a:r>
              <a:rPr lang="en-US" smtClean="0"/>
              <a:t>Moving averages: 1. average price is an indication of true value; 2. average price is an indication of long-run trends</a:t>
            </a:r>
          </a:p>
          <a:p>
            <a:pPr lvl="2" eaLnBrk="1" hangingPunct="1"/>
            <a:r>
              <a:rPr lang="en-US" smtClean="0"/>
              <a:t>Price relative to industry prices</a:t>
            </a:r>
          </a:p>
          <a:p>
            <a:pPr lvl="1" eaLnBrk="1" hangingPunct="1"/>
            <a:r>
              <a:rPr lang="en-US" smtClean="0"/>
              <a:t>Resistance level</a:t>
            </a:r>
          </a:p>
          <a:p>
            <a:pPr eaLnBrk="1" hangingPunct="1"/>
            <a:r>
              <a:rPr lang="en-US" smtClean="0"/>
              <a:t>Weak form EMH implies technical analysis should not work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Fundamental analysis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981200"/>
            <a:ext cx="8421688" cy="4343400"/>
          </a:xfrm>
        </p:spPr>
        <p:txBody>
          <a:bodyPr/>
          <a:lstStyle/>
          <a:p>
            <a:pPr eaLnBrk="1" hangingPunct="1"/>
            <a:r>
              <a:rPr lang="en-US" sz="2800" smtClean="0"/>
              <a:t>Uses earnings and dividend prospects of the firm, expectation of future interest rates, and risk evaluation of the firm to determine proper stock prices</a:t>
            </a:r>
          </a:p>
          <a:p>
            <a:pPr lvl="1" eaLnBrk="1" hangingPunct="1"/>
            <a:r>
              <a:rPr lang="en-US" smtClean="0"/>
              <a:t>Starts with study of past earnings and examination of company balance sheet</a:t>
            </a:r>
          </a:p>
          <a:p>
            <a:pPr lvl="1" eaLnBrk="1" hangingPunct="1"/>
            <a:r>
              <a:rPr lang="en-US" smtClean="0"/>
              <a:t>Supplement this analysis with detail economic analysis</a:t>
            </a:r>
          </a:p>
          <a:p>
            <a:pPr eaLnBrk="1" hangingPunct="1">
              <a:buFont typeface="Wingdings" pitchFamily="2" charset="2"/>
              <a:buNone/>
            </a:pPr>
            <a:endParaRPr lang="en-US" sz="2800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Fundamental analysis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828800"/>
            <a:ext cx="8421688" cy="4495800"/>
          </a:xfrm>
        </p:spPr>
        <p:txBody>
          <a:bodyPr/>
          <a:lstStyle/>
          <a:p>
            <a:pPr eaLnBrk="1" hangingPunct="1"/>
            <a:r>
              <a:rPr lang="en-US" sz="2800" smtClean="0"/>
              <a:t>The objective is to attain insight into future performance of the firm that is not yet recognized by the rest of the market</a:t>
            </a:r>
          </a:p>
          <a:p>
            <a:pPr eaLnBrk="1" hangingPunct="1"/>
            <a:r>
              <a:rPr lang="en-US" sz="2800" smtClean="0"/>
              <a:t>It is not enough to identify GOOD firms, the trick is to find firms that are BETTER than EVERYONE ELSE’S ESTIMATE</a:t>
            </a:r>
          </a:p>
          <a:p>
            <a:pPr eaLnBrk="1" hangingPunct="1"/>
            <a:r>
              <a:rPr lang="en-US" sz="2800" smtClean="0"/>
              <a:t>Semi-strong form EMH implies fundamental analysis should not work</a:t>
            </a:r>
          </a:p>
          <a:p>
            <a:pPr eaLnBrk="1" hangingPunct="1">
              <a:buFont typeface="Wingdings" pitchFamily="2" charset="2"/>
              <a:buNone/>
            </a:pPr>
            <a:endParaRPr lang="en-US" sz="2800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09DD70C-8BBE-40A2-8645-C2972F989FFB}" type="slidenum">
              <a:rPr lang="en-US" smtClean="0"/>
              <a:pPr/>
              <a:t>14</a:t>
            </a:fld>
            <a:endParaRPr lang="th-TH" smtClean="0"/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Market Conditions under EMH and Market Conditions Observed </a:t>
            </a:r>
            <a:endParaRPr lang="th-TH" sz="4000" smtClean="0"/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b="1" smtClean="0"/>
              <a:t>EMH Market</a:t>
            </a:r>
          </a:p>
          <a:p>
            <a:pPr eaLnBrk="1" hangingPunct="1"/>
            <a:r>
              <a:rPr lang="en-US" smtClean="0"/>
              <a:t>Information is readily available, accurate and comes at no cost.</a:t>
            </a:r>
          </a:p>
          <a:p>
            <a:pPr eaLnBrk="1" hangingPunct="1"/>
            <a:r>
              <a:rPr lang="en-US" smtClean="0"/>
              <a:t>No transaction costs</a:t>
            </a:r>
            <a:endParaRPr lang="th-TH" smtClean="0"/>
          </a:p>
          <a:p>
            <a:pPr eaLnBrk="1" hangingPunct="1"/>
            <a:r>
              <a:rPr lang="en-US" smtClean="0"/>
              <a:t>No limits to arbitrage</a:t>
            </a:r>
            <a:endParaRPr lang="th-TH" smtClean="0"/>
          </a:p>
        </p:txBody>
      </p:sp>
      <p:sp>
        <p:nvSpPr>
          <p:cNvPr id="7173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b="1" smtClean="0"/>
              <a:t>Observed market conditions</a:t>
            </a:r>
          </a:p>
          <a:p>
            <a:pPr eaLnBrk="1" hangingPunct="1"/>
            <a:r>
              <a:rPr lang="en-US" smtClean="0"/>
              <a:t>Information is costly</a:t>
            </a:r>
            <a:r>
              <a:rPr lang="th-TH" smtClean="0"/>
              <a:t> </a:t>
            </a:r>
            <a:r>
              <a:rPr lang="en-US" smtClean="0"/>
              <a:t>and can be inaccurate.</a:t>
            </a:r>
          </a:p>
          <a:p>
            <a:pPr eaLnBrk="1" hangingPunct="1"/>
            <a:r>
              <a:rPr lang="en-US" smtClean="0"/>
              <a:t>Transaction costs not zero.</a:t>
            </a:r>
          </a:p>
          <a:p>
            <a:pPr eaLnBrk="1" hangingPunct="1"/>
            <a:r>
              <a:rPr lang="en-US" smtClean="0"/>
              <a:t>There are limits to arbitrage</a:t>
            </a:r>
            <a:endParaRPr lang="th-TH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8A72062-C215-4F7F-B45E-1014B1591D67}" type="slidenum">
              <a:rPr lang="en-US" smtClean="0"/>
              <a:pPr/>
              <a:t>15</a:t>
            </a:fld>
            <a:endParaRPr lang="th-TH" smtClean="0"/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The representative investor in two different paradigms</a:t>
            </a:r>
            <a:endParaRPr lang="th-TH" sz="4000" smtClean="0"/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sz="2400" b="1" smtClean="0"/>
              <a:t>EMH assumptions</a:t>
            </a:r>
          </a:p>
          <a:p>
            <a:pPr eaLnBrk="1" hangingPunct="1"/>
            <a:r>
              <a:rPr lang="en-US" sz="2400" smtClean="0"/>
              <a:t>Homogeneous</a:t>
            </a:r>
          </a:p>
          <a:p>
            <a:pPr eaLnBrk="1" hangingPunct="1"/>
            <a:r>
              <a:rPr lang="en-US" sz="2400" smtClean="0"/>
              <a:t>Choice over uncertainty based on expected utility theorem</a:t>
            </a:r>
          </a:p>
          <a:p>
            <a:pPr eaLnBrk="1" hangingPunct="1"/>
            <a:r>
              <a:rPr lang="en-US" altLang="zh-CN" sz="2400" smtClean="0">
                <a:ea typeface="SimSun" pitchFamily="2" charset="-122"/>
              </a:rPr>
              <a:t>Bayesian learning</a:t>
            </a:r>
          </a:p>
          <a:p>
            <a:pPr eaLnBrk="1" hangingPunct="1"/>
            <a:r>
              <a:rPr lang="en-US" altLang="zh-CN" sz="2400" smtClean="0">
                <a:ea typeface="SimSun" pitchFamily="2" charset="-122"/>
              </a:rPr>
              <a:t>Independence</a:t>
            </a:r>
          </a:p>
          <a:p>
            <a:pPr eaLnBrk="1" hangingPunct="1">
              <a:buFontTx/>
              <a:buNone/>
            </a:pPr>
            <a:endParaRPr lang="en-US" altLang="zh-CN" smtClean="0">
              <a:ea typeface="SimSun" pitchFamily="2" charset="-122"/>
            </a:endParaRPr>
          </a:p>
          <a:p>
            <a:pPr eaLnBrk="1" hangingPunct="1">
              <a:buFontTx/>
              <a:buNone/>
            </a:pPr>
            <a:endParaRPr lang="th-TH" altLang="zh-CN" smtClean="0">
              <a:ea typeface="SimSun" pitchFamily="2" charset="-122"/>
            </a:endParaRPr>
          </a:p>
        </p:txBody>
      </p:sp>
      <p:sp>
        <p:nvSpPr>
          <p:cNvPr id="8197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sz="2000" b="1" smtClean="0"/>
              <a:t>BF assumptions</a:t>
            </a:r>
          </a:p>
          <a:p>
            <a:pPr eaLnBrk="1" hangingPunct="1"/>
            <a:r>
              <a:rPr lang="en-US" sz="2000" smtClean="0"/>
              <a:t>Heterogeneous</a:t>
            </a:r>
          </a:p>
          <a:p>
            <a:pPr eaLnBrk="1" hangingPunct="1"/>
            <a:r>
              <a:rPr lang="en-US" sz="2000" smtClean="0"/>
              <a:t>Choice over uncertainty exhibits loss aversion or fear of regret</a:t>
            </a:r>
          </a:p>
          <a:p>
            <a:pPr eaLnBrk="1" hangingPunct="1"/>
            <a:r>
              <a:rPr lang="en-US" sz="2000" smtClean="0"/>
              <a:t>Behavioural Heuristics &amp; Decision Making Biases</a:t>
            </a:r>
          </a:p>
          <a:p>
            <a:pPr lvl="1" eaLnBrk="1" hangingPunct="1"/>
            <a:r>
              <a:rPr lang="en-US" sz="1800" smtClean="0"/>
              <a:t>Representativeness</a:t>
            </a:r>
          </a:p>
          <a:p>
            <a:pPr lvl="1" eaLnBrk="1" hangingPunct="1"/>
            <a:r>
              <a:rPr lang="en-US" sz="1800" smtClean="0"/>
              <a:t>Anchoring</a:t>
            </a:r>
          </a:p>
          <a:p>
            <a:pPr lvl="1" eaLnBrk="1" hangingPunct="1"/>
            <a:r>
              <a:rPr lang="en-US" sz="1800" smtClean="0"/>
              <a:t>Overconfidence</a:t>
            </a:r>
          </a:p>
          <a:p>
            <a:pPr lvl="1" eaLnBrk="1" hangingPunct="1"/>
            <a:r>
              <a:rPr lang="en-US" sz="1800" smtClean="0"/>
              <a:t>Framing</a:t>
            </a:r>
          </a:p>
          <a:p>
            <a:pPr eaLnBrk="1" hangingPunct="1"/>
            <a:r>
              <a:rPr lang="en-US" sz="2000" smtClean="0"/>
              <a:t>Social pressure to conform</a:t>
            </a:r>
          </a:p>
          <a:p>
            <a:pPr lvl="1" eaLnBrk="1" hangingPunct="1"/>
            <a:r>
              <a:rPr lang="en-US" sz="1800" smtClean="0"/>
              <a:t>Herding</a:t>
            </a:r>
            <a:endParaRPr lang="th-TH" sz="180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Why does it matter?</a:t>
            </a:r>
            <a:endParaRPr lang="en-US" dirty="0"/>
          </a:p>
        </p:txBody>
      </p:sp>
      <p:sp>
        <p:nvSpPr>
          <p:cNvPr id="22531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Implications for investment</a:t>
            </a:r>
          </a:p>
        </p:txBody>
      </p:sp>
      <p:sp>
        <p:nvSpPr>
          <p:cNvPr id="2560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Efficient market</a:t>
            </a:r>
          </a:p>
        </p:txBody>
      </p:sp>
      <p:sp>
        <p:nvSpPr>
          <p:cNvPr id="2560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Assets are priced according to their true fundamental value. </a:t>
            </a:r>
          </a:p>
          <a:p>
            <a:r>
              <a:rPr lang="en-US" smtClean="0"/>
              <a:t>Mutual funds perform equally well. </a:t>
            </a:r>
          </a:p>
          <a:p>
            <a:r>
              <a:rPr lang="en-US" smtClean="0"/>
              <a:t>Investors use full and complete information set to arrive to investment decisions.</a:t>
            </a:r>
          </a:p>
        </p:txBody>
      </p:sp>
      <p:sp>
        <p:nvSpPr>
          <p:cNvPr id="2560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Not so efficient</a:t>
            </a:r>
          </a:p>
        </p:txBody>
      </p:sp>
      <p:sp>
        <p:nvSpPr>
          <p:cNvPr id="2560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Investor sentiment creates disturbances to efficient prices. </a:t>
            </a:r>
          </a:p>
          <a:p>
            <a:r>
              <a:rPr lang="en-US" smtClean="0"/>
              <a:t>Limitations to arbitrage does not counter irrational disturbances.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Implications </a:t>
            </a:r>
            <a:r>
              <a:rPr lang="en-US" dirty="0" smtClean="0"/>
              <a:t>for investments</a:t>
            </a:r>
            <a:endParaRPr lang="en-US" dirty="0" smtClean="0"/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smtClean="0"/>
              <a:t>No group of investors should be able to consistently beat the market</a:t>
            </a:r>
            <a:r>
              <a:rPr lang="en-US" sz="2400" dirty="0" smtClean="0"/>
              <a:t> using a common investment strategy.</a:t>
            </a:r>
          </a:p>
          <a:p>
            <a:r>
              <a:rPr lang="en-US" sz="2400" dirty="0" smtClean="0"/>
              <a:t>Equity research and valuation would be a costly task that provided no benefits. </a:t>
            </a:r>
            <a:r>
              <a:rPr lang="en-US" sz="2400" b="1" dirty="0" smtClean="0"/>
              <a:t>The odds of finding an undervalued stock should be random</a:t>
            </a:r>
            <a:r>
              <a:rPr lang="en-US" sz="2400" dirty="0" smtClean="0"/>
              <a:t> (50/50). </a:t>
            </a:r>
          </a:p>
          <a:p>
            <a:r>
              <a:rPr lang="en-US" sz="2400" dirty="0" smtClean="0"/>
              <a:t>A </a:t>
            </a:r>
            <a:r>
              <a:rPr lang="en-US" sz="2400" b="1" dirty="0" smtClean="0"/>
              <a:t>strategy of randomly diversifying across stocks</a:t>
            </a:r>
            <a:r>
              <a:rPr lang="en-US" sz="2400" dirty="0" smtClean="0"/>
              <a:t> or </a:t>
            </a:r>
            <a:r>
              <a:rPr lang="en-US" sz="2400" b="1" dirty="0" smtClean="0"/>
              <a:t>indexing</a:t>
            </a:r>
            <a:r>
              <a:rPr lang="en-US" sz="2400" dirty="0" smtClean="0"/>
              <a:t> to the market, carrying little or no information cost and minimal execution costs, would </a:t>
            </a:r>
            <a:r>
              <a:rPr lang="en-US" sz="2400" b="1" dirty="0" smtClean="0"/>
              <a:t>be superior to any other strategy. </a:t>
            </a:r>
            <a:endParaRPr lang="en-US" sz="2400" b="1" dirty="0" smtClean="0"/>
          </a:p>
          <a:p>
            <a:r>
              <a:rPr lang="en-US" sz="2400" dirty="0" smtClean="0"/>
              <a:t>It is easier to make abnormal return on small and mid-cap stocks.</a:t>
            </a:r>
            <a:endParaRPr lang="en-US" sz="2400" dirty="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B5D4BFF-781E-4662-B0E7-17CB2CDCBBF3}" type="slidenum">
              <a:rPr lang="en-US" smtClean="0"/>
              <a:pPr/>
              <a:t>19</a:t>
            </a:fld>
            <a:endParaRPr lang="th-TH" smtClean="0"/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700" smtClean="0"/>
              <a:t>Repercussions on corporate decision making</a:t>
            </a:r>
            <a:endParaRPr lang="th-TH" sz="3700" smtClean="0"/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447800"/>
            <a:ext cx="4262438" cy="4572000"/>
          </a:xfrm>
        </p:spPr>
        <p:txBody>
          <a:bodyPr/>
          <a:lstStyle/>
          <a:p>
            <a:pPr marL="469900" indent="-469900" eaLnBrk="1" hangingPunct="1"/>
            <a:r>
              <a:rPr lang="en-US" sz="2000" smtClean="0"/>
              <a:t>Perfect markets</a:t>
            </a:r>
          </a:p>
          <a:p>
            <a:pPr marL="908050" lvl="1" indent="-436563" eaLnBrk="1" hangingPunct="1"/>
            <a:r>
              <a:rPr lang="en-US" sz="1800" smtClean="0"/>
              <a:t>Timing the market in bond and equity issues is irrelevant as the market acknowledges true value of firm.</a:t>
            </a:r>
            <a:endParaRPr lang="th-TH" sz="1800" smtClean="0"/>
          </a:p>
          <a:p>
            <a:pPr marL="908050" lvl="1" indent="-436563" eaLnBrk="1" hangingPunct="1"/>
            <a:r>
              <a:rPr lang="en-US" sz="1800" smtClean="0"/>
              <a:t>The cost of capital accurately measures the firm’s risk and quality of management.</a:t>
            </a:r>
          </a:p>
          <a:p>
            <a:pPr marL="908050" lvl="1" indent="-436563" eaLnBrk="1" hangingPunct="1"/>
            <a:endParaRPr lang="en-US" sz="1800" smtClean="0"/>
          </a:p>
          <a:p>
            <a:pPr marL="908050" lvl="1" indent="-436563" eaLnBrk="1" hangingPunct="1"/>
            <a:r>
              <a:rPr lang="en-US" sz="1800" smtClean="0"/>
              <a:t>Dividends are paid when the firm cannot earn minimum required rate of return to investors.</a:t>
            </a:r>
            <a:endParaRPr lang="th-TH" sz="1800" smtClean="0"/>
          </a:p>
          <a:p>
            <a:pPr marL="908050" lvl="1" indent="-436563" eaLnBrk="1" hangingPunct="1"/>
            <a:endParaRPr lang="en-US" sz="1800" smtClean="0"/>
          </a:p>
          <a:p>
            <a:pPr marL="908050" lvl="1" indent="-436563" eaLnBrk="1" hangingPunct="1"/>
            <a:endParaRPr lang="th-TH" sz="1800" smtClean="0"/>
          </a:p>
        </p:txBody>
      </p:sp>
      <p:sp>
        <p:nvSpPr>
          <p:cNvPr id="31749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3438" y="1447800"/>
            <a:ext cx="4271962" cy="4572000"/>
          </a:xfrm>
        </p:spPr>
        <p:txBody>
          <a:bodyPr/>
          <a:lstStyle/>
          <a:p>
            <a:pPr marL="469900" indent="-469900" eaLnBrk="1" hangingPunct="1"/>
            <a:r>
              <a:rPr lang="en-US" sz="2400" smtClean="0"/>
              <a:t>Imperfect markets</a:t>
            </a:r>
          </a:p>
          <a:p>
            <a:pPr marL="908050" lvl="1" indent="-436563" eaLnBrk="1" hangingPunct="1"/>
            <a:r>
              <a:rPr lang="en-US" sz="2000" smtClean="0"/>
              <a:t>Market timing is important.</a:t>
            </a:r>
          </a:p>
          <a:p>
            <a:pPr marL="908050" lvl="1" indent="-436563" eaLnBrk="1" hangingPunct="1"/>
            <a:endParaRPr lang="en-US" sz="2000" smtClean="0"/>
          </a:p>
          <a:p>
            <a:pPr marL="908050" lvl="1" indent="-436563" eaLnBrk="1" hangingPunct="1"/>
            <a:r>
              <a:rPr lang="en-US" sz="2000" smtClean="0"/>
              <a:t>The market does not know your type so firms need to signal that they’re good.</a:t>
            </a:r>
            <a:endParaRPr lang="th-TH" sz="2000" smtClean="0"/>
          </a:p>
          <a:p>
            <a:pPr marL="908050" lvl="1" indent="-436563" eaLnBrk="1" hangingPunct="1"/>
            <a:endParaRPr lang="th-TH" sz="2000" smtClean="0"/>
          </a:p>
          <a:p>
            <a:pPr marL="908050" lvl="1" indent="-436563" eaLnBrk="1" hangingPunct="1"/>
            <a:r>
              <a:rPr lang="en-US" altLang="zh-CN" sz="2000" smtClean="0">
                <a:ea typeface="SimSun" pitchFamily="2" charset="-122"/>
              </a:rPr>
              <a:t>Minimum dividend payout may be necessary as shareholders cannot observe management effort and firm investment opportunity sets.</a:t>
            </a:r>
            <a:endParaRPr lang="th-TH" altLang="zh-CN" sz="2000" smtClean="0">
              <a:ea typeface="SimSun" pitchFamily="2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dirty="0" smtClean="0"/>
              <a:t>Implications for policy </a:t>
            </a:r>
            <a:r>
              <a:rPr lang="en-US" sz="4000" dirty="0" smtClean="0"/>
              <a:t>makers</a:t>
            </a:r>
            <a:endParaRPr lang="th-TH" sz="4000" dirty="0" smtClean="0"/>
          </a:p>
        </p:txBody>
      </p:sp>
      <p:sp>
        <p:nvSpPr>
          <p:cNvPr id="33797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sz="2000" b="1" dirty="0" smtClean="0"/>
              <a:t>For policy makers</a:t>
            </a:r>
          </a:p>
          <a:p>
            <a:pPr eaLnBrk="1" hangingPunct="1"/>
            <a:r>
              <a:rPr lang="en-US" sz="2000" dirty="0" smtClean="0"/>
              <a:t>It may be in the best market interest to curb short-term speculative trading.</a:t>
            </a:r>
          </a:p>
          <a:p>
            <a:pPr eaLnBrk="1" hangingPunct="1"/>
            <a:r>
              <a:rPr lang="en-US" sz="2000" dirty="0" smtClean="0"/>
              <a:t>Fund advertising, financial disclosures and reporting should be regulated for fair and accurate dissemination of information.</a:t>
            </a:r>
          </a:p>
          <a:p>
            <a:pPr eaLnBrk="1" hangingPunct="1"/>
            <a:r>
              <a:rPr lang="en-US" sz="2000" dirty="0" smtClean="0"/>
              <a:t>Protection of individual investors is important</a:t>
            </a:r>
            <a:r>
              <a:rPr lang="en-US" sz="2400" dirty="0" smtClean="0"/>
              <a:t>. </a:t>
            </a:r>
            <a:endParaRPr lang="th-TH" sz="2400" dirty="0" smtClean="0"/>
          </a:p>
        </p:txBody>
      </p:sp>
      <p:sp>
        <p:nvSpPr>
          <p:cNvPr id="3379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40414B1-881C-4943-BBBB-5767F91DDE0F}" type="slidenum">
              <a:rPr lang="en-US" smtClean="0"/>
              <a:pPr/>
              <a:t>20</a:t>
            </a:fld>
            <a:endParaRPr lang="th-TH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Is the market efficient?</a:t>
            </a:r>
            <a:endParaRPr lang="en-US" dirty="0"/>
          </a:p>
        </p:txBody>
      </p:sp>
      <p:sp>
        <p:nvSpPr>
          <p:cNvPr id="27651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marL="514350" indent="-514350">
              <a:buFont typeface="Wingdings" pitchFamily="2" charset="2"/>
              <a:buNone/>
            </a:pPr>
            <a:endParaRPr lang="en-US" smtClean="0"/>
          </a:p>
        </p:txBody>
      </p:sp>
      <p:sp>
        <p:nvSpPr>
          <p:cNvPr id="112643" name="Line 3"/>
          <p:cNvSpPr>
            <a:spLocks noChangeShapeType="1"/>
          </p:cNvSpPr>
          <p:nvPr/>
        </p:nvSpPr>
        <p:spPr bwMode="auto">
          <a:xfrm>
            <a:off x="2692400" y="5638800"/>
            <a:ext cx="5740400" cy="0"/>
          </a:xfrm>
          <a:prstGeom prst="line">
            <a:avLst/>
          </a:prstGeom>
          <a:noFill/>
          <a:ln w="50800">
            <a:solidFill>
              <a:srgbClr val="800000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2644" name="Arc 4"/>
          <p:cNvSpPr>
            <a:spLocks/>
          </p:cNvSpPr>
          <p:nvPr/>
        </p:nvSpPr>
        <p:spPr bwMode="auto">
          <a:xfrm>
            <a:off x="2895600" y="4648200"/>
            <a:ext cx="2565400" cy="736600"/>
          </a:xfrm>
          <a:custGeom>
            <a:avLst/>
            <a:gdLst>
              <a:gd name="G0" fmla="+- 0 0 0"/>
              <a:gd name="G1" fmla="+- 0 0 0"/>
              <a:gd name="G2" fmla="+- 21600 0 0"/>
              <a:gd name="T0" fmla="*/ 21600 w 21600"/>
              <a:gd name="T1" fmla="*/ 0 h 21600"/>
              <a:gd name="T2" fmla="*/ 0 w 21600"/>
              <a:gd name="T3" fmla="*/ 21600 h 21600"/>
              <a:gd name="T4" fmla="*/ 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</a:path>
              <a:path w="21600" h="21600" stroke="0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  <a:lnTo>
                  <a:pt x="0" y="0"/>
                </a:lnTo>
                <a:close/>
              </a:path>
            </a:pathLst>
          </a:custGeom>
          <a:noFill/>
          <a:ln w="50800" cap="rnd">
            <a:solidFill>
              <a:srgbClr val="000066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2645" name="Line 5"/>
          <p:cNvSpPr>
            <a:spLocks noChangeShapeType="1"/>
          </p:cNvSpPr>
          <p:nvPr/>
        </p:nvSpPr>
        <p:spPr bwMode="auto">
          <a:xfrm>
            <a:off x="5486400" y="4648200"/>
            <a:ext cx="3149600" cy="0"/>
          </a:xfrm>
          <a:prstGeom prst="line">
            <a:avLst/>
          </a:prstGeom>
          <a:noFill/>
          <a:ln w="50800">
            <a:solidFill>
              <a:srgbClr val="000066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2646" name="Line 6"/>
          <p:cNvSpPr>
            <a:spLocks noChangeShapeType="1"/>
          </p:cNvSpPr>
          <p:nvPr/>
        </p:nvSpPr>
        <p:spPr bwMode="auto">
          <a:xfrm>
            <a:off x="5257800" y="5435600"/>
            <a:ext cx="0" cy="330200"/>
          </a:xfrm>
          <a:prstGeom prst="line">
            <a:avLst/>
          </a:prstGeom>
          <a:noFill/>
          <a:ln w="50800">
            <a:solidFill>
              <a:srgbClr val="800000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5065713" y="5791200"/>
            <a:ext cx="409575" cy="6381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sz="3600" b="1">
                <a:solidFill>
                  <a:srgbClr val="800000"/>
                </a:solidFill>
                <a:latin typeface="Times New Roman" pitchFamily="18" charset="0"/>
              </a:rPr>
              <a:t>0</a:t>
            </a:r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7983538" y="5791200"/>
            <a:ext cx="593725" cy="6381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sz="3600" b="1">
                <a:solidFill>
                  <a:srgbClr val="800000"/>
                </a:solidFill>
                <a:latin typeface="Times New Roman" pitchFamily="18" charset="0"/>
              </a:rPr>
              <a:t>+t</a:t>
            </a:r>
          </a:p>
        </p:txBody>
      </p:sp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2551113" y="5791200"/>
            <a:ext cx="485775" cy="6381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sz="3600" b="1">
                <a:solidFill>
                  <a:srgbClr val="800000"/>
                </a:solidFill>
                <a:latin typeface="Times New Roman" pitchFamily="18" charset="0"/>
              </a:rPr>
              <a:t>-t</a:t>
            </a:r>
          </a:p>
        </p:txBody>
      </p:sp>
      <p:sp>
        <p:nvSpPr>
          <p:cNvPr id="28682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Information leakage</a:t>
            </a:r>
          </a:p>
        </p:txBody>
      </p:sp>
    </p:spTree>
  </p:cSld>
  <p:clrMapOvr>
    <a:masterClrMapping/>
  </p:clrMapOvr>
  <p:transition>
    <p:strips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HMPRO price response to news</a:t>
            </a:r>
          </a:p>
        </p:txBody>
      </p:sp>
      <p:pic>
        <p:nvPicPr>
          <p:cNvPr id="2969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905000"/>
            <a:ext cx="7543800" cy="449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200" smtClean="0">
                <a:solidFill>
                  <a:schemeClr val="tx1"/>
                </a:solidFill>
                <a:latin typeface="Arial" charset="0"/>
              </a:rPr>
              <a:t>Earnings Announcement &amp; Stock Price</a:t>
            </a:r>
            <a:endParaRPr lang="th-TH" sz="220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504825" y="1222375"/>
            <a:ext cx="7805738" cy="4649788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en-US" sz="1800" i="1" smtClean="0">
                <a:latin typeface="Arial" charset="0"/>
              </a:rPr>
              <a:t>	</a:t>
            </a: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BC97757-D035-44B0-B715-AC01385A6BAF}" type="slidenum">
              <a:rPr lang="en-US" smtClean="0">
                <a:latin typeface="Tahoma" pitchFamily="34" charset="0"/>
              </a:rPr>
              <a:pPr/>
              <a:t>24</a:t>
            </a:fld>
            <a:endParaRPr lang="th-TH" smtClean="0">
              <a:latin typeface="Tahoma" pitchFamily="34" charset="0"/>
            </a:endParaRPr>
          </a:p>
        </p:txBody>
      </p:sp>
      <p:graphicFrame>
        <p:nvGraphicFramePr>
          <p:cNvPr id="9" name="Chart 8"/>
          <p:cNvGraphicFramePr>
            <a:graphicFrameLocks/>
          </p:cNvGraphicFramePr>
          <p:nvPr/>
        </p:nvGraphicFramePr>
        <p:xfrm>
          <a:off x="1279878" y="2133599"/>
          <a:ext cx="6820920" cy="40415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1752600" y="1981200"/>
            <a:ext cx="14478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Clr>
                <a:srgbClr val="0000A4"/>
              </a:buClr>
              <a:defRPr/>
            </a:pPr>
            <a:r>
              <a:rPr lang="en-US" sz="1400" kern="0" dirty="0">
                <a:latin typeface="Arial" pitchFamily="34" charset="0"/>
              </a:rPr>
              <a:t>Announcement day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Content Placeholder 2"/>
          <p:cNvSpPr>
            <a:spLocks noGrp="1"/>
          </p:cNvSpPr>
          <p:nvPr>
            <p:ph idx="1"/>
          </p:nvPr>
        </p:nvSpPr>
        <p:spPr>
          <a:xfrm>
            <a:off x="504825" y="1222375"/>
            <a:ext cx="7805738" cy="4649788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en-US" sz="1800" i="1" smtClean="0">
                <a:latin typeface="Arial" charset="0"/>
              </a:rPr>
              <a:t>	</a:t>
            </a:r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2A135C0-84A9-4761-99AF-E58D7E81485B}" type="slidenum">
              <a:rPr lang="en-US" smtClean="0">
                <a:latin typeface="Tahoma" pitchFamily="34" charset="0"/>
              </a:rPr>
              <a:pPr/>
              <a:t>25</a:t>
            </a:fld>
            <a:endParaRPr lang="th-TH" smtClean="0">
              <a:latin typeface="Tahoma" pitchFamily="34" charset="0"/>
            </a:endParaRPr>
          </a:p>
        </p:txBody>
      </p:sp>
      <p:graphicFrame>
        <p:nvGraphicFramePr>
          <p:cNvPr id="9" name="Chart 8"/>
          <p:cNvGraphicFramePr>
            <a:graphicFrameLocks/>
          </p:cNvGraphicFramePr>
          <p:nvPr/>
        </p:nvGraphicFramePr>
        <p:xfrm>
          <a:off x="1107146" y="1485899"/>
          <a:ext cx="7147118" cy="43686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2514600" y="4495800"/>
            <a:ext cx="16002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Clr>
                <a:srgbClr val="0000A4"/>
              </a:buClr>
              <a:defRPr/>
            </a:pPr>
            <a:r>
              <a:rPr lang="en-US" sz="1400" kern="0" dirty="0">
                <a:latin typeface="Arial" pitchFamily="34" charset="0"/>
              </a:rPr>
              <a:t>Announcement day</a:t>
            </a:r>
          </a:p>
        </p:txBody>
      </p:sp>
      <p:sp>
        <p:nvSpPr>
          <p:cNvPr id="31750" name="Title 1"/>
          <p:cNvSpPr>
            <a:spLocks noGrp="1"/>
          </p:cNvSpPr>
          <p:nvPr>
            <p:ph type="title"/>
          </p:nvPr>
        </p:nvSpPr>
        <p:spPr>
          <a:xfrm>
            <a:off x="504825" y="274638"/>
            <a:ext cx="7724775" cy="715962"/>
          </a:xfrm>
        </p:spPr>
        <p:txBody>
          <a:bodyPr/>
          <a:lstStyle/>
          <a:p>
            <a:r>
              <a:rPr lang="en-US" sz="2200" smtClean="0">
                <a:solidFill>
                  <a:schemeClr val="tx1"/>
                </a:solidFill>
                <a:latin typeface="Arial" charset="0"/>
              </a:rPr>
              <a:t>Earnings Announcement &amp; Stock Price</a:t>
            </a:r>
            <a:endParaRPr lang="th-TH" sz="2200" smtClean="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hart 7"/>
          <p:cNvGraphicFramePr>
            <a:graphicFrameLocks/>
          </p:cNvGraphicFramePr>
          <p:nvPr/>
        </p:nvGraphicFramePr>
        <p:xfrm>
          <a:off x="1205803" y="1485900"/>
          <a:ext cx="6894996" cy="44517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504825" y="1905000"/>
            <a:ext cx="7805738" cy="3967163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en-US" sz="1800" i="1" smtClean="0">
                <a:latin typeface="Arial" charset="0"/>
              </a:rPr>
              <a:t>	</a:t>
            </a: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5156686-7617-4175-9B6A-62E04650F4BF}" type="slidenum">
              <a:rPr lang="en-US" smtClean="0">
                <a:latin typeface="Tahoma" pitchFamily="34" charset="0"/>
              </a:rPr>
              <a:pPr/>
              <a:t>26</a:t>
            </a:fld>
            <a:endParaRPr lang="th-TH" smtClean="0">
              <a:latin typeface="Tahoma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2743200" y="4876800"/>
            <a:ext cx="15240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Clr>
                <a:srgbClr val="0000A4"/>
              </a:buClr>
              <a:defRPr/>
            </a:pPr>
            <a:r>
              <a:rPr lang="en-US" sz="1400" kern="0" dirty="0">
                <a:latin typeface="Arial" pitchFamily="34" charset="0"/>
              </a:rPr>
              <a:t>Announcement day</a:t>
            </a:r>
          </a:p>
        </p:txBody>
      </p:sp>
      <p:sp>
        <p:nvSpPr>
          <p:cNvPr id="32774" name="Title 1"/>
          <p:cNvSpPr>
            <a:spLocks noGrp="1"/>
          </p:cNvSpPr>
          <p:nvPr>
            <p:ph type="title"/>
          </p:nvPr>
        </p:nvSpPr>
        <p:spPr>
          <a:xfrm>
            <a:off x="504825" y="274638"/>
            <a:ext cx="7724775" cy="715962"/>
          </a:xfrm>
        </p:spPr>
        <p:txBody>
          <a:bodyPr/>
          <a:lstStyle/>
          <a:p>
            <a:r>
              <a:rPr lang="en-US" sz="2200" smtClean="0">
                <a:solidFill>
                  <a:schemeClr val="tx1"/>
                </a:solidFill>
                <a:latin typeface="Arial" charset="0"/>
              </a:rPr>
              <a:t>Earnings Announcement &amp; Stock Price</a:t>
            </a:r>
            <a:endParaRPr lang="th-TH" sz="2200" smtClean="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200" smtClean="0">
                <a:solidFill>
                  <a:schemeClr val="tx1"/>
                </a:solidFill>
                <a:latin typeface="Arial" charset="0"/>
              </a:rPr>
              <a:t>Earnings Announcement &amp; Stock Price</a:t>
            </a:r>
            <a:endParaRPr lang="th-TH" sz="220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>
          <a:xfrm>
            <a:off x="504825" y="1222375"/>
            <a:ext cx="7805738" cy="4649788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en-US" sz="1800" i="1" smtClean="0">
                <a:latin typeface="Arial" charset="0"/>
              </a:rPr>
              <a:t>	</a:t>
            </a: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F1ACD60-F74D-4688-A031-4DE8B1F7CB1E}" type="slidenum">
              <a:rPr lang="en-US" smtClean="0">
                <a:latin typeface="Tahoma" pitchFamily="34" charset="0"/>
              </a:rPr>
              <a:pPr/>
              <a:t>27</a:t>
            </a:fld>
            <a:endParaRPr lang="th-TH" smtClean="0">
              <a:latin typeface="Tahoma" pitchFamily="34" charset="0"/>
            </a:endParaRPr>
          </a:p>
        </p:txBody>
      </p:sp>
      <p:graphicFrame>
        <p:nvGraphicFramePr>
          <p:cNvPr id="11" name="Chart 10"/>
          <p:cNvGraphicFramePr>
            <a:graphicFrameLocks/>
          </p:cNvGraphicFramePr>
          <p:nvPr/>
        </p:nvGraphicFramePr>
        <p:xfrm>
          <a:off x="1150992" y="1460664"/>
          <a:ext cx="7004616" cy="44888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Content Placeholder 2"/>
          <p:cNvSpPr txBox="1">
            <a:spLocks/>
          </p:cNvSpPr>
          <p:nvPr/>
        </p:nvSpPr>
        <p:spPr bwMode="auto">
          <a:xfrm>
            <a:off x="3581400" y="2971800"/>
            <a:ext cx="1577975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Clr>
                <a:srgbClr val="0000A4"/>
              </a:buClr>
              <a:defRPr/>
            </a:pPr>
            <a:r>
              <a:rPr lang="en-US" sz="1400" kern="0" dirty="0">
                <a:latin typeface="Arial" pitchFamily="34" charset="0"/>
              </a:rPr>
              <a:t>Announcement day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Psychology and investments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EECFBD-4D28-49B8-A52D-FCEE30C2E69E}" type="slidenum">
              <a:rPr lang="en-US" smtClean="0"/>
              <a:pPr>
                <a:defRPr/>
              </a:pPr>
              <a:t>28</a:t>
            </a:fld>
            <a:endParaRPr lang="th-TH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102B02D-8EA6-411F-8DD0-D95F8F2D9189}" type="slidenum">
              <a:rPr lang="en-US" smtClean="0"/>
              <a:pPr/>
              <a:t>29</a:t>
            </a:fld>
            <a:endParaRPr lang="th-TH" smtClean="0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Investment choices </a:t>
            </a:r>
            <a:endParaRPr lang="th-TH" smtClean="0"/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th-TH" smtClean="0">
                <a:cs typeface="Times New Roman" pitchFamily="18" charset="0"/>
              </a:rPr>
              <a:t>Q1: Choose one of the  following investment choices:</a:t>
            </a:r>
          </a:p>
          <a:p>
            <a:pPr lvl="1" eaLnBrk="1" hangingPunct="1"/>
            <a:r>
              <a:rPr lang="th-TH" smtClean="0">
                <a:cs typeface="Times New Roman" pitchFamily="18" charset="0"/>
              </a:rPr>
              <a:t>Opportunity 1: </a:t>
            </a:r>
          </a:p>
          <a:p>
            <a:pPr lvl="1" eaLnBrk="1" hangingPunct="1"/>
            <a:r>
              <a:rPr lang="th-TH" smtClean="0">
                <a:cs typeface="Times New Roman" pitchFamily="18" charset="0"/>
              </a:rPr>
              <a:t>Win $100,000 with probability 0.1</a:t>
            </a:r>
          </a:p>
          <a:p>
            <a:pPr lvl="1" eaLnBrk="1" hangingPunct="1"/>
            <a:r>
              <a:rPr lang="th-TH" smtClean="0">
                <a:cs typeface="Times New Roman" pitchFamily="18" charset="0"/>
              </a:rPr>
              <a:t>Lose $1.11 with probability 0.9</a:t>
            </a:r>
          </a:p>
          <a:p>
            <a:pPr eaLnBrk="1" hangingPunct="1"/>
            <a:r>
              <a:rPr lang="th-TH" smtClean="0">
                <a:cs typeface="Times New Roman" pitchFamily="18" charset="0"/>
              </a:rPr>
              <a:t>Opportunity 2:</a:t>
            </a:r>
          </a:p>
          <a:p>
            <a:pPr lvl="1" eaLnBrk="1" hangingPunct="1"/>
            <a:r>
              <a:rPr lang="th-TH" smtClean="0">
                <a:cs typeface="Times New Roman" pitchFamily="18" charset="0"/>
              </a:rPr>
              <a:t>Win $39,996 with probability 0.5</a:t>
            </a:r>
          </a:p>
          <a:p>
            <a:pPr lvl="1" eaLnBrk="1" hangingPunct="1"/>
            <a:r>
              <a:rPr lang="th-TH" smtClean="0">
                <a:cs typeface="Times New Roman" pitchFamily="18" charset="0"/>
              </a:rPr>
              <a:t>Lose $19,998 with probability 0.5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1D3EDFF-501C-4DDA-979C-65AF981ABD25}" type="slidenum">
              <a:rPr lang="en-US" smtClean="0"/>
              <a:pPr/>
              <a:t>30</a:t>
            </a:fld>
            <a:endParaRPr lang="th-TH" smtClean="0"/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77825"/>
            <a:ext cx="7772400" cy="993775"/>
          </a:xfrm>
        </p:spPr>
        <p:txBody>
          <a:bodyPr/>
          <a:lstStyle/>
          <a:p>
            <a:pPr eaLnBrk="1" hangingPunct="1"/>
            <a:r>
              <a:rPr lang="en-US" smtClean="0"/>
              <a:t>Prospect Theory</a:t>
            </a:r>
          </a:p>
        </p:txBody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524000"/>
            <a:ext cx="7543800" cy="5029200"/>
          </a:xfrm>
        </p:spPr>
        <p:txBody>
          <a:bodyPr/>
          <a:lstStyle/>
          <a:p>
            <a:pPr eaLnBrk="1" hangingPunct="1"/>
            <a:r>
              <a:rPr lang="en-US" sz="2800" smtClean="0"/>
              <a:t>Proposed by two psychologists: Daniel Kahneman and Amos Tversky.</a:t>
            </a:r>
          </a:p>
          <a:p>
            <a:pPr eaLnBrk="1" hangingPunct="1"/>
            <a:r>
              <a:rPr lang="en-US" sz="2800" smtClean="0"/>
              <a:t>Gambles are evaluated relative to a </a:t>
            </a:r>
            <a:r>
              <a:rPr lang="en-US" sz="2800" smtClean="0">
                <a:solidFill>
                  <a:srgbClr val="33CC33"/>
                </a:solidFill>
              </a:rPr>
              <a:t>reference point.</a:t>
            </a:r>
          </a:p>
          <a:p>
            <a:pPr eaLnBrk="1" hangingPunct="1"/>
            <a:r>
              <a:rPr lang="en-US" sz="2800" smtClean="0"/>
              <a:t>Decision maker analyzes “gains” and “losses” differently.</a:t>
            </a:r>
          </a:p>
          <a:p>
            <a:pPr eaLnBrk="1" hangingPunct="1"/>
            <a:r>
              <a:rPr lang="en-US" sz="2800" smtClean="0"/>
              <a:t>Incremental value of a loss is larger than that of a loss.</a:t>
            </a:r>
          </a:p>
          <a:p>
            <a:pPr lvl="1" eaLnBrk="1" hangingPunct="1">
              <a:buFontTx/>
              <a:buNone/>
            </a:pPr>
            <a:r>
              <a:rPr lang="en-US" sz="2000" smtClean="0"/>
              <a:t>“the hurt of a $1000 loss is more painful than the benefit of a $1000 gain”.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ABBB435-E971-48B6-9460-D54CE192B1F8}" type="slidenum">
              <a:rPr lang="en-US" smtClean="0"/>
              <a:pPr/>
              <a:t>31</a:t>
            </a:fld>
            <a:endParaRPr lang="th-TH" smtClean="0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Prospect Theory Value Function</a:t>
            </a:r>
            <a:endParaRPr lang="th-TH" smtClean="0"/>
          </a:p>
        </p:txBody>
      </p:sp>
      <p:grpSp>
        <p:nvGrpSpPr>
          <p:cNvPr id="11268" name="Group 3"/>
          <p:cNvGrpSpPr>
            <a:grpSpLocks/>
          </p:cNvGrpSpPr>
          <p:nvPr/>
        </p:nvGrpSpPr>
        <p:grpSpPr bwMode="auto">
          <a:xfrm>
            <a:off x="2133600" y="1654175"/>
            <a:ext cx="5181600" cy="4213225"/>
            <a:chOff x="1464" y="687"/>
            <a:chExt cx="2904" cy="2592"/>
          </a:xfrm>
        </p:grpSpPr>
        <p:grpSp>
          <p:nvGrpSpPr>
            <p:cNvPr id="11269" name="Group 4"/>
            <p:cNvGrpSpPr>
              <a:grpSpLocks/>
            </p:cNvGrpSpPr>
            <p:nvPr/>
          </p:nvGrpSpPr>
          <p:grpSpPr bwMode="auto">
            <a:xfrm rot="-6168686">
              <a:off x="3368" y="1385"/>
              <a:ext cx="99" cy="54"/>
              <a:chOff x="288" y="3552"/>
              <a:chExt cx="672" cy="144"/>
            </a:xfrm>
          </p:grpSpPr>
          <p:sp>
            <p:nvSpPr>
              <p:cNvPr id="11309" name="Arc 5"/>
              <p:cNvSpPr>
                <a:spLocks/>
              </p:cNvSpPr>
              <p:nvPr/>
            </p:nvSpPr>
            <p:spPr bwMode="auto">
              <a:xfrm flipV="1">
                <a:off x="624" y="3552"/>
                <a:ext cx="336" cy="144"/>
              </a:xfrm>
              <a:custGeom>
                <a:avLst/>
                <a:gdLst>
                  <a:gd name="T0" fmla="*/ 0 w 21600"/>
                  <a:gd name="T1" fmla="*/ 0 h 21600"/>
                  <a:gd name="T2" fmla="*/ 5 w 21600"/>
                  <a:gd name="T3" fmla="*/ 1 h 21600"/>
                  <a:gd name="T4" fmla="*/ 0 w 21600"/>
                  <a:gd name="T5" fmla="*/ 1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10" name="Arc 6"/>
              <p:cNvSpPr>
                <a:spLocks/>
              </p:cNvSpPr>
              <p:nvPr/>
            </p:nvSpPr>
            <p:spPr bwMode="auto">
              <a:xfrm flipH="1" flipV="1">
                <a:off x="288" y="3552"/>
                <a:ext cx="336" cy="144"/>
              </a:xfrm>
              <a:custGeom>
                <a:avLst/>
                <a:gdLst>
                  <a:gd name="T0" fmla="*/ 0 w 21600"/>
                  <a:gd name="T1" fmla="*/ 0 h 21600"/>
                  <a:gd name="T2" fmla="*/ 5 w 21600"/>
                  <a:gd name="T3" fmla="*/ 1 h 21600"/>
                  <a:gd name="T4" fmla="*/ 0 w 21600"/>
                  <a:gd name="T5" fmla="*/ 1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1270" name="Group 7"/>
            <p:cNvGrpSpPr>
              <a:grpSpLocks/>
            </p:cNvGrpSpPr>
            <p:nvPr/>
          </p:nvGrpSpPr>
          <p:grpSpPr bwMode="auto">
            <a:xfrm rot="-8077789">
              <a:off x="2650" y="2765"/>
              <a:ext cx="99" cy="54"/>
              <a:chOff x="288" y="3552"/>
              <a:chExt cx="672" cy="144"/>
            </a:xfrm>
          </p:grpSpPr>
          <p:sp>
            <p:nvSpPr>
              <p:cNvPr id="11307" name="Arc 8"/>
              <p:cNvSpPr>
                <a:spLocks/>
              </p:cNvSpPr>
              <p:nvPr/>
            </p:nvSpPr>
            <p:spPr bwMode="auto">
              <a:xfrm flipV="1">
                <a:off x="624" y="3552"/>
                <a:ext cx="336" cy="144"/>
              </a:xfrm>
              <a:custGeom>
                <a:avLst/>
                <a:gdLst>
                  <a:gd name="T0" fmla="*/ 0 w 21600"/>
                  <a:gd name="T1" fmla="*/ 0 h 21600"/>
                  <a:gd name="T2" fmla="*/ 5 w 21600"/>
                  <a:gd name="T3" fmla="*/ 1 h 21600"/>
                  <a:gd name="T4" fmla="*/ 0 w 21600"/>
                  <a:gd name="T5" fmla="*/ 1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08" name="Arc 9"/>
              <p:cNvSpPr>
                <a:spLocks/>
              </p:cNvSpPr>
              <p:nvPr/>
            </p:nvSpPr>
            <p:spPr bwMode="auto">
              <a:xfrm flipH="1" flipV="1">
                <a:off x="288" y="3552"/>
                <a:ext cx="336" cy="144"/>
              </a:xfrm>
              <a:custGeom>
                <a:avLst/>
                <a:gdLst>
                  <a:gd name="T0" fmla="*/ 0 w 21600"/>
                  <a:gd name="T1" fmla="*/ 0 h 21600"/>
                  <a:gd name="T2" fmla="*/ 5 w 21600"/>
                  <a:gd name="T3" fmla="*/ 1 h 21600"/>
                  <a:gd name="T4" fmla="*/ 0 w 21600"/>
                  <a:gd name="T5" fmla="*/ 1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1271" name="Line 10"/>
            <p:cNvSpPr>
              <a:spLocks noChangeShapeType="1"/>
            </p:cNvSpPr>
            <p:nvPr/>
          </p:nvSpPr>
          <p:spPr bwMode="auto">
            <a:xfrm rot="10800000">
              <a:off x="2559" y="1988"/>
              <a:ext cx="35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72" name="Line 11"/>
            <p:cNvSpPr>
              <a:spLocks noChangeShapeType="1"/>
            </p:cNvSpPr>
            <p:nvPr/>
          </p:nvSpPr>
          <p:spPr bwMode="auto">
            <a:xfrm rot="10800000" flipH="1">
              <a:off x="2912" y="1983"/>
              <a:ext cx="35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73" name="Arc 12"/>
            <p:cNvSpPr>
              <a:spLocks/>
            </p:cNvSpPr>
            <p:nvPr/>
          </p:nvSpPr>
          <p:spPr bwMode="auto">
            <a:xfrm rot="10800000" flipH="1">
              <a:off x="2054" y="1996"/>
              <a:ext cx="864" cy="1056"/>
            </a:xfrm>
            <a:custGeom>
              <a:avLst/>
              <a:gdLst>
                <a:gd name="T0" fmla="*/ 0 w 21600"/>
                <a:gd name="T1" fmla="*/ 0 h 21600"/>
                <a:gd name="T2" fmla="*/ 35 w 21600"/>
                <a:gd name="T3" fmla="*/ 52 h 21600"/>
                <a:gd name="T4" fmla="*/ 0 w 21600"/>
                <a:gd name="T5" fmla="*/ 52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905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74" name="Line 13"/>
            <p:cNvSpPr>
              <a:spLocks noChangeShapeType="1"/>
            </p:cNvSpPr>
            <p:nvPr/>
          </p:nvSpPr>
          <p:spPr bwMode="auto">
            <a:xfrm>
              <a:off x="2916" y="687"/>
              <a:ext cx="0" cy="25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75" name="Line 14"/>
            <p:cNvSpPr>
              <a:spLocks noChangeShapeType="1"/>
            </p:cNvSpPr>
            <p:nvPr/>
          </p:nvSpPr>
          <p:spPr bwMode="auto">
            <a:xfrm rot="-5400000">
              <a:off x="2916" y="539"/>
              <a:ext cx="0" cy="290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76" name="Text Box 15"/>
            <p:cNvSpPr txBox="1">
              <a:spLocks noChangeArrowheads="1"/>
            </p:cNvSpPr>
            <p:nvPr/>
          </p:nvSpPr>
          <p:spPr bwMode="auto">
            <a:xfrm rot="-5400000">
              <a:off x="2629" y="814"/>
              <a:ext cx="369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de-DE" sz="1200" b="1">
                  <a:latin typeface="Times New Roman" pitchFamily="18" charset="0"/>
                </a:rPr>
                <a:t>Utility</a:t>
              </a:r>
            </a:p>
          </p:txBody>
        </p:sp>
        <p:sp>
          <p:nvSpPr>
            <p:cNvPr id="11277" name="Text Box 16"/>
            <p:cNvSpPr txBox="1">
              <a:spLocks noChangeArrowheads="1"/>
            </p:cNvSpPr>
            <p:nvPr/>
          </p:nvSpPr>
          <p:spPr bwMode="auto">
            <a:xfrm>
              <a:off x="1499" y="1822"/>
              <a:ext cx="403" cy="3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Aft>
                  <a:spcPct val="30000"/>
                </a:spcAft>
              </a:pPr>
              <a:r>
                <a:rPr lang="de-DE" sz="1200" b="1">
                  <a:solidFill>
                    <a:srgbClr val="FF0000"/>
                  </a:solidFill>
                  <a:latin typeface="Times New Roman" pitchFamily="18" charset="0"/>
                </a:rPr>
                <a:t>Relative</a:t>
              </a:r>
            </a:p>
            <a:p>
              <a:pPr eaLnBrk="0" hangingPunct="0"/>
              <a:r>
                <a:rPr lang="de-DE" sz="1200" b="1">
                  <a:solidFill>
                    <a:srgbClr val="FF0000"/>
                  </a:solidFill>
                  <a:latin typeface="Times New Roman" pitchFamily="18" charset="0"/>
                </a:rPr>
                <a:t>Loss</a:t>
              </a:r>
              <a:endParaRPr lang="de-DE" sz="1200" b="1">
                <a:latin typeface="Times New Roman" pitchFamily="18" charset="0"/>
              </a:endParaRPr>
            </a:p>
          </p:txBody>
        </p:sp>
        <p:sp>
          <p:nvSpPr>
            <p:cNvPr id="11278" name="Text Box 17"/>
            <p:cNvSpPr txBox="1">
              <a:spLocks noChangeArrowheads="1"/>
            </p:cNvSpPr>
            <p:nvPr/>
          </p:nvSpPr>
          <p:spPr bwMode="auto">
            <a:xfrm>
              <a:off x="3736" y="1832"/>
              <a:ext cx="584" cy="1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eaLnBrk="0" hangingPunct="0">
                <a:spcAft>
                  <a:spcPct val="30000"/>
                </a:spcAft>
              </a:pPr>
              <a:r>
                <a:rPr lang="de-DE" sz="1200" b="1">
                  <a:solidFill>
                    <a:srgbClr val="339966"/>
                  </a:solidFill>
                  <a:latin typeface="Times New Roman" pitchFamily="18" charset="0"/>
                </a:rPr>
                <a:t>RelativeGain</a:t>
              </a:r>
              <a:endParaRPr lang="de-DE" sz="1200" b="1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  <p:sp>
          <p:nvSpPr>
            <p:cNvPr id="11279" name="Oval 18"/>
            <p:cNvSpPr>
              <a:spLocks noChangeArrowheads="1"/>
            </p:cNvSpPr>
            <p:nvPr/>
          </p:nvSpPr>
          <p:spPr bwMode="auto">
            <a:xfrm>
              <a:off x="2880" y="1958"/>
              <a:ext cx="58" cy="58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80" name="Text Box 19"/>
            <p:cNvSpPr txBox="1">
              <a:spLocks noChangeArrowheads="1"/>
            </p:cNvSpPr>
            <p:nvPr/>
          </p:nvSpPr>
          <p:spPr bwMode="auto">
            <a:xfrm>
              <a:off x="2210" y="1778"/>
              <a:ext cx="680" cy="1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Aft>
                  <a:spcPct val="30000"/>
                </a:spcAft>
              </a:pPr>
              <a:r>
                <a:rPr lang="de-DE" sz="1200" b="1">
                  <a:solidFill>
                    <a:schemeClr val="accent2"/>
                  </a:solidFill>
                  <a:latin typeface="Times New Roman" pitchFamily="18" charset="0"/>
                </a:rPr>
                <a:t>Reference point</a:t>
              </a:r>
              <a:endParaRPr lang="de-DE" sz="1200" b="1">
                <a:latin typeface="Times New Roman" pitchFamily="18" charset="0"/>
              </a:endParaRPr>
            </a:p>
          </p:txBody>
        </p:sp>
        <p:sp>
          <p:nvSpPr>
            <p:cNvPr id="11281" name="Arc 20"/>
            <p:cNvSpPr>
              <a:spLocks/>
            </p:cNvSpPr>
            <p:nvPr/>
          </p:nvSpPr>
          <p:spPr bwMode="auto">
            <a:xfrm rot="-5400000">
              <a:off x="3183" y="937"/>
              <a:ext cx="778" cy="1304"/>
            </a:xfrm>
            <a:custGeom>
              <a:avLst/>
              <a:gdLst>
                <a:gd name="T0" fmla="*/ 0 w 21600"/>
                <a:gd name="T1" fmla="*/ 0 h 21600"/>
                <a:gd name="T2" fmla="*/ 28 w 21600"/>
                <a:gd name="T3" fmla="*/ 79 h 21600"/>
                <a:gd name="T4" fmla="*/ 0 w 21600"/>
                <a:gd name="T5" fmla="*/ 79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9050">
              <a:solidFill>
                <a:srgbClr val="33996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82" name="Line 21"/>
            <p:cNvSpPr>
              <a:spLocks noChangeShapeType="1"/>
            </p:cNvSpPr>
            <p:nvPr/>
          </p:nvSpPr>
          <p:spPr bwMode="auto">
            <a:xfrm>
              <a:off x="2155" y="1983"/>
              <a:ext cx="0" cy="1056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83" name="Line 22"/>
            <p:cNvSpPr>
              <a:spLocks noChangeShapeType="1"/>
            </p:cNvSpPr>
            <p:nvPr/>
          </p:nvSpPr>
          <p:spPr bwMode="auto">
            <a:xfrm>
              <a:off x="2401" y="1983"/>
              <a:ext cx="0" cy="993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84" name="Line 23"/>
            <p:cNvSpPr>
              <a:spLocks noChangeShapeType="1"/>
            </p:cNvSpPr>
            <p:nvPr/>
          </p:nvSpPr>
          <p:spPr bwMode="auto">
            <a:xfrm>
              <a:off x="2640" y="1983"/>
              <a:ext cx="0" cy="801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85" name="Line 24"/>
            <p:cNvSpPr>
              <a:spLocks noChangeShapeType="1"/>
            </p:cNvSpPr>
            <p:nvPr/>
          </p:nvSpPr>
          <p:spPr bwMode="auto">
            <a:xfrm rot="-5400000">
              <a:off x="2782" y="2642"/>
              <a:ext cx="0" cy="283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86" name="Line 25"/>
            <p:cNvSpPr>
              <a:spLocks noChangeShapeType="1"/>
            </p:cNvSpPr>
            <p:nvPr/>
          </p:nvSpPr>
          <p:spPr bwMode="auto">
            <a:xfrm rot="-5400000">
              <a:off x="2659" y="2712"/>
              <a:ext cx="0" cy="518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87" name="Line 26"/>
            <p:cNvSpPr>
              <a:spLocks noChangeShapeType="1"/>
            </p:cNvSpPr>
            <p:nvPr/>
          </p:nvSpPr>
          <p:spPr bwMode="auto">
            <a:xfrm rot="-5400000">
              <a:off x="2537" y="2662"/>
              <a:ext cx="0" cy="763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88" name="Line 27"/>
            <p:cNvSpPr>
              <a:spLocks noChangeShapeType="1"/>
            </p:cNvSpPr>
            <p:nvPr/>
          </p:nvSpPr>
          <p:spPr bwMode="auto">
            <a:xfrm rot="-5400000">
              <a:off x="3041" y="1398"/>
              <a:ext cx="0" cy="255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89" name="Line 28"/>
            <p:cNvSpPr>
              <a:spLocks noChangeShapeType="1"/>
            </p:cNvSpPr>
            <p:nvPr/>
          </p:nvSpPr>
          <p:spPr bwMode="auto">
            <a:xfrm rot="-5400000">
              <a:off x="3140" y="1167"/>
              <a:ext cx="0" cy="45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90" name="Line 29"/>
            <p:cNvSpPr>
              <a:spLocks noChangeShapeType="1"/>
            </p:cNvSpPr>
            <p:nvPr/>
          </p:nvSpPr>
          <p:spPr bwMode="auto">
            <a:xfrm rot="-5400000">
              <a:off x="3331" y="835"/>
              <a:ext cx="0" cy="826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91" name="Line 30"/>
            <p:cNvSpPr>
              <a:spLocks noChangeShapeType="1"/>
            </p:cNvSpPr>
            <p:nvPr/>
          </p:nvSpPr>
          <p:spPr bwMode="auto">
            <a:xfrm>
              <a:off x="3156" y="1531"/>
              <a:ext cx="0" cy="442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92" name="Line 31"/>
            <p:cNvSpPr>
              <a:spLocks noChangeShapeType="1"/>
            </p:cNvSpPr>
            <p:nvPr/>
          </p:nvSpPr>
          <p:spPr bwMode="auto">
            <a:xfrm>
              <a:off x="3360" y="1392"/>
              <a:ext cx="0" cy="586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93" name="Line 32"/>
            <p:cNvSpPr>
              <a:spLocks noChangeShapeType="1"/>
            </p:cNvSpPr>
            <p:nvPr/>
          </p:nvSpPr>
          <p:spPr bwMode="auto">
            <a:xfrm>
              <a:off x="3754" y="1253"/>
              <a:ext cx="0" cy="72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94" name="Line 33"/>
            <p:cNvSpPr>
              <a:spLocks noChangeShapeType="1"/>
            </p:cNvSpPr>
            <p:nvPr/>
          </p:nvSpPr>
          <p:spPr bwMode="auto">
            <a:xfrm>
              <a:off x="3239" y="1470"/>
              <a:ext cx="0" cy="5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95" name="Line 34"/>
            <p:cNvSpPr>
              <a:spLocks noChangeShapeType="1"/>
            </p:cNvSpPr>
            <p:nvPr/>
          </p:nvSpPr>
          <p:spPr bwMode="auto">
            <a:xfrm>
              <a:off x="2569" y="1996"/>
              <a:ext cx="0" cy="84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96" name="Line 35"/>
            <p:cNvSpPr>
              <a:spLocks noChangeShapeType="1"/>
            </p:cNvSpPr>
            <p:nvPr/>
          </p:nvSpPr>
          <p:spPr bwMode="auto">
            <a:xfrm rot="81835" flipV="1">
              <a:off x="2410" y="2678"/>
              <a:ext cx="336" cy="336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97" name="Line 36"/>
            <p:cNvSpPr>
              <a:spLocks noChangeShapeType="1"/>
            </p:cNvSpPr>
            <p:nvPr/>
          </p:nvSpPr>
          <p:spPr bwMode="auto">
            <a:xfrm rot="2752826" flipV="1">
              <a:off x="2456" y="2688"/>
              <a:ext cx="336" cy="336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98" name="Line 37"/>
            <p:cNvSpPr>
              <a:spLocks noChangeShapeType="1"/>
            </p:cNvSpPr>
            <p:nvPr/>
          </p:nvSpPr>
          <p:spPr bwMode="auto">
            <a:xfrm rot="2752826" flipV="1">
              <a:off x="3122" y="1296"/>
              <a:ext cx="336" cy="336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99" name="Line 38"/>
            <p:cNvSpPr>
              <a:spLocks noChangeShapeType="1"/>
            </p:cNvSpPr>
            <p:nvPr/>
          </p:nvSpPr>
          <p:spPr bwMode="auto">
            <a:xfrm rot="618629" flipV="1">
              <a:off x="3135" y="1246"/>
              <a:ext cx="336" cy="336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00" name="Text Box 39"/>
            <p:cNvSpPr txBox="1">
              <a:spLocks noChangeArrowheads="1"/>
            </p:cNvSpPr>
            <p:nvPr/>
          </p:nvSpPr>
          <p:spPr bwMode="auto">
            <a:xfrm>
              <a:off x="2698" y="2642"/>
              <a:ext cx="158" cy="1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de-DE" sz="1200" b="1">
                  <a:latin typeface="Times New Roman" pitchFamily="18" charset="0"/>
                  <a:sym typeface="Symbol" pitchFamily="18" charset="2"/>
                </a:rPr>
                <a:t></a:t>
              </a:r>
              <a:endParaRPr lang="de-DE" sz="1200">
                <a:latin typeface="Times New Roman" pitchFamily="18" charset="0"/>
              </a:endParaRPr>
            </a:p>
          </p:txBody>
        </p:sp>
        <p:sp>
          <p:nvSpPr>
            <p:cNvPr id="11301" name="Text Box 40"/>
            <p:cNvSpPr txBox="1">
              <a:spLocks noChangeArrowheads="1"/>
            </p:cNvSpPr>
            <p:nvPr/>
          </p:nvSpPr>
          <p:spPr bwMode="auto">
            <a:xfrm>
              <a:off x="3457" y="1295"/>
              <a:ext cx="150" cy="1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de-DE" sz="1200" b="1">
                  <a:latin typeface="Times New Roman" pitchFamily="18" charset="0"/>
                  <a:sym typeface="Symbol" pitchFamily="18" charset="2"/>
                </a:rPr>
                <a:t></a:t>
              </a:r>
              <a:endParaRPr lang="de-DE" sz="1200">
                <a:latin typeface="Times New Roman" pitchFamily="18" charset="0"/>
              </a:endParaRPr>
            </a:p>
          </p:txBody>
        </p:sp>
        <p:sp>
          <p:nvSpPr>
            <p:cNvPr id="11302" name="Text Box 41"/>
            <p:cNvSpPr txBox="1">
              <a:spLocks noChangeArrowheads="1"/>
            </p:cNvSpPr>
            <p:nvPr/>
          </p:nvSpPr>
          <p:spPr bwMode="auto">
            <a:xfrm>
              <a:off x="2016" y="1248"/>
              <a:ext cx="358" cy="19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de-DE" sz="1400" b="1">
                  <a:latin typeface="Times New Roman" pitchFamily="18" charset="0"/>
                  <a:sym typeface="Symbol" pitchFamily="18" charset="2"/>
                </a:rPr>
                <a:t> &gt;  </a:t>
              </a:r>
            </a:p>
          </p:txBody>
        </p:sp>
        <p:sp>
          <p:nvSpPr>
            <p:cNvPr id="11303" name="Text Box 42"/>
            <p:cNvSpPr txBox="1">
              <a:spLocks noChangeArrowheads="1"/>
            </p:cNvSpPr>
            <p:nvPr/>
          </p:nvSpPr>
          <p:spPr bwMode="auto">
            <a:xfrm>
              <a:off x="2640" y="1971"/>
              <a:ext cx="146" cy="1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de-DE" sz="1200" b="1">
                  <a:latin typeface="Times New Roman" pitchFamily="18" charset="0"/>
                  <a:sym typeface="Symbol" pitchFamily="18" charset="2"/>
                </a:rPr>
                <a:t>x</a:t>
              </a:r>
              <a:endParaRPr lang="de-DE" sz="1200">
                <a:latin typeface="Times New Roman" pitchFamily="18" charset="0"/>
              </a:endParaRPr>
            </a:p>
          </p:txBody>
        </p:sp>
        <p:sp>
          <p:nvSpPr>
            <p:cNvPr id="11304" name="Text Box 43"/>
            <p:cNvSpPr txBox="1">
              <a:spLocks noChangeArrowheads="1"/>
            </p:cNvSpPr>
            <p:nvPr/>
          </p:nvSpPr>
          <p:spPr bwMode="auto">
            <a:xfrm>
              <a:off x="2976" y="1824"/>
              <a:ext cx="146" cy="1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de-DE" sz="1200" b="1">
                  <a:latin typeface="Times New Roman" pitchFamily="18" charset="0"/>
                  <a:sym typeface="Symbol" pitchFamily="18" charset="2"/>
                </a:rPr>
                <a:t>x</a:t>
              </a:r>
              <a:endParaRPr lang="de-DE" sz="1200">
                <a:latin typeface="Times New Roman" pitchFamily="18" charset="0"/>
              </a:endParaRPr>
            </a:p>
          </p:txBody>
        </p:sp>
        <p:sp>
          <p:nvSpPr>
            <p:cNvPr id="11305" name="Line 44"/>
            <p:cNvSpPr>
              <a:spLocks noChangeShapeType="1"/>
            </p:cNvSpPr>
            <p:nvPr/>
          </p:nvSpPr>
          <p:spPr bwMode="auto">
            <a:xfrm flipH="1" flipV="1">
              <a:off x="2958" y="2039"/>
              <a:ext cx="168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06" name="Text Box 45"/>
            <p:cNvSpPr txBox="1">
              <a:spLocks noChangeArrowheads="1"/>
            </p:cNvSpPr>
            <p:nvPr/>
          </p:nvSpPr>
          <p:spPr bwMode="auto">
            <a:xfrm>
              <a:off x="3061" y="2371"/>
              <a:ext cx="449" cy="1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de-DE" sz="1400" b="1">
                  <a:latin typeface="Times New Roman" pitchFamily="18" charset="0"/>
                  <a:sym typeface="Symbol" pitchFamily="18" charset="2"/>
                </a:rPr>
                <a:t>Anchor </a:t>
              </a:r>
            </a:p>
          </p:txBody>
        </p:sp>
      </p:grp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E7E6E63-20DE-4D64-94CC-354250992505}" type="slidenum">
              <a:rPr lang="en-US" smtClean="0"/>
              <a:pPr/>
              <a:t>32</a:t>
            </a:fld>
            <a:endParaRPr lang="th-TH" smtClean="0"/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Prospect Theory and Investor Behaviour</a:t>
            </a:r>
            <a:endParaRPr lang="th-TH" sz="4000" smtClean="0"/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Why lottery tickets sell and why casino is good business</a:t>
            </a:r>
          </a:p>
          <a:p>
            <a:pPr eaLnBrk="1" hangingPunct="1"/>
            <a:r>
              <a:rPr lang="en-US" smtClean="0"/>
              <a:t>Tendency to sell winners too soon and hold on to losers too long. </a:t>
            </a:r>
            <a:endParaRPr lang="th-TH" smtClean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96F54F2-8B28-4140-896E-A820CB31FFFE}" type="slidenum">
              <a:rPr lang="en-US" smtClean="0"/>
              <a:pPr/>
              <a:t>33</a:t>
            </a:fld>
            <a:endParaRPr lang="th-TH" smtClean="0"/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Prospect Theory and Investment Applications</a:t>
            </a:r>
            <a:endParaRPr lang="th-TH" sz="4000" smtClean="0"/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Investigate client’s loss aversion: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What is the client’s reference point of regret?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What is the client’s mental compartments? Investors have a “safe” part of their portfolio that they will not risk, and a “risky” part of their portfolio that they can have fun with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Lower moment portfolio selection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Downside risk betas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Use derivatives to protect downside losses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Protective puts for equity indices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Interest Collars</a:t>
            </a:r>
            <a:endParaRPr lang="th-TH" sz="2400" smtClean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FA2B7DC-0759-457A-8C30-D7900AABDDB7}" type="slidenum">
              <a:rPr lang="en-US" smtClean="0"/>
              <a:pPr/>
              <a:t>34</a:t>
            </a:fld>
            <a:endParaRPr lang="th-TH" smtClean="0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Representativeness</a:t>
            </a:r>
            <a:endParaRPr lang="th-TH" smtClean="0"/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Using familiarity to make </a:t>
            </a:r>
            <a:r>
              <a:rPr lang="en-US" dirty="0" err="1" smtClean="0"/>
              <a:t>judgements</a:t>
            </a:r>
            <a:r>
              <a:rPr lang="en-US" dirty="0" smtClean="0"/>
              <a:t>.</a:t>
            </a:r>
          </a:p>
          <a:p>
            <a:pPr eaLnBrk="1" hangingPunct="1"/>
            <a:r>
              <a:rPr lang="en-US" dirty="0" smtClean="0"/>
              <a:t>Underweighting </a:t>
            </a:r>
            <a:r>
              <a:rPr lang="en-US" dirty="0" smtClean="0"/>
              <a:t>base rate information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ECE8EF8-06A3-4D3C-A8DB-52E2E26207EE}" type="slidenum">
              <a:rPr lang="en-US" smtClean="0"/>
              <a:pPr/>
              <a:t>35</a:t>
            </a:fld>
            <a:endParaRPr lang="th-TH" smtClean="0"/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Base rate probabilities: Example 1</a:t>
            </a:r>
            <a:endParaRPr lang="th-TH" sz="4000" smtClean="0"/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b="1" i="1" smtClean="0">
                <a:solidFill>
                  <a:schemeClr val="tx2"/>
                </a:solidFill>
              </a:rPr>
              <a:t>Example 1:</a:t>
            </a:r>
            <a:r>
              <a:rPr lang="en-US" sz="2800" smtClean="0"/>
              <a:t> Amy loves to have fun. She enjoys hanging out with friends in downtown pubs and restaurants. When she goes out, Amy dresses fashionably. 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What is Amy’s profession?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Teacher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Flight attendant</a:t>
            </a:r>
            <a:endParaRPr lang="th-TH" sz="2400" smtClean="0"/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 There is higher probability that Amy is a teacher. However, you may think she is a flight attendant based on observed characteristics. You are ignoring base rate</a:t>
            </a:r>
            <a:r>
              <a:rPr lang="en-US" smtClean="0"/>
              <a:t> </a:t>
            </a:r>
            <a:r>
              <a:rPr lang="en-US" sz="2800" smtClean="0"/>
              <a:t>probability.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th-TH" sz="2400" smtClean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AE98446-1D32-46F4-B58C-7C26216894BD}" type="slidenum">
              <a:rPr lang="en-US" smtClean="0"/>
              <a:pPr/>
              <a:t>36</a:t>
            </a:fld>
            <a:endParaRPr lang="th-TH" smtClean="0"/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Base Rate Probabilities: Example 2</a:t>
            </a:r>
            <a:endParaRPr lang="th-TH" sz="4000" smtClean="0"/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b="1" i="1" smtClean="0">
                <a:solidFill>
                  <a:schemeClr val="tx2"/>
                </a:solidFill>
              </a:rPr>
              <a:t>Example 2:</a:t>
            </a:r>
            <a:r>
              <a:rPr lang="en-US" sz="2400" smtClean="0"/>
              <a:t> You have been called to a jury duty in a town where there are two taxi companies, Green Cabs Ltd. and Blue Taxi Inc. Green Cabs dominate the market with 85% of the taxis on the roads. On a misty winter night, a taxi sideswiped another car and drove off. A witness says it was a blue cab. The witness tested under conditions like those of the night of the accident and 80% of the time she correctly identifies the colour of the cab that is seen. That is regardless of whether she is shown a blue cab or a green cab, she gets the colour right 80% of the time.</a:t>
            </a:r>
            <a:endParaRPr lang="th-TH" sz="2400" smtClean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E8AEC68-DA83-4CF9-A0E8-A6C2AE9DD830}" type="slidenum">
              <a:rPr lang="en-US" smtClean="0"/>
              <a:pPr/>
              <a:t>37</a:t>
            </a:fld>
            <a:endParaRPr lang="th-TH" smtClean="0"/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Base Rate Probabilities: Example 2</a:t>
            </a:r>
            <a:endParaRPr lang="th-TH" sz="4000" smtClean="0"/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525963"/>
          </a:xfrm>
        </p:spPr>
        <p:txBody>
          <a:bodyPr/>
          <a:lstStyle/>
          <a:p>
            <a:pPr eaLnBrk="1" hangingPunct="1"/>
            <a:r>
              <a:rPr lang="en-US" dirty="0" smtClean="0"/>
              <a:t>What do you conclude based on this information?</a:t>
            </a:r>
          </a:p>
          <a:p>
            <a:pPr lvl="1" eaLnBrk="1" hangingPunct="1"/>
            <a:r>
              <a:rPr lang="en-US" dirty="0" smtClean="0"/>
              <a:t>The probability that the </a:t>
            </a:r>
            <a:r>
              <a:rPr lang="en-US" dirty="0" err="1" smtClean="0"/>
              <a:t>sideswiper</a:t>
            </a:r>
            <a:r>
              <a:rPr lang="en-US" dirty="0" smtClean="0"/>
              <a:t> was Blue is 80%.</a:t>
            </a:r>
          </a:p>
          <a:p>
            <a:pPr lvl="1" eaLnBrk="1" hangingPunct="1"/>
            <a:r>
              <a:rPr lang="en-US" dirty="0" smtClean="0"/>
              <a:t>It is more probable that the </a:t>
            </a:r>
            <a:r>
              <a:rPr lang="en-US" dirty="0" err="1" smtClean="0"/>
              <a:t>sideswiper</a:t>
            </a:r>
            <a:r>
              <a:rPr lang="en-US" dirty="0" smtClean="0"/>
              <a:t> was Blue, but the probability is less than 80%.</a:t>
            </a:r>
          </a:p>
          <a:p>
            <a:pPr lvl="1" eaLnBrk="1" hangingPunct="1"/>
            <a:r>
              <a:rPr lang="en-US" dirty="0" smtClean="0"/>
              <a:t>It is just as probable that the </a:t>
            </a:r>
            <a:r>
              <a:rPr lang="en-US" dirty="0" err="1" smtClean="0"/>
              <a:t>sideswiper</a:t>
            </a:r>
            <a:r>
              <a:rPr lang="en-US" dirty="0" smtClean="0"/>
              <a:t> was Green as it was Blue.</a:t>
            </a:r>
          </a:p>
          <a:p>
            <a:pPr lvl="1" eaLnBrk="1" hangingPunct="1"/>
            <a:r>
              <a:rPr lang="en-US" dirty="0" smtClean="0"/>
              <a:t> It is more likely than not that the </a:t>
            </a:r>
            <a:r>
              <a:rPr lang="en-US" dirty="0" err="1" smtClean="0"/>
              <a:t>sideswiper</a:t>
            </a:r>
            <a:r>
              <a:rPr lang="en-US" dirty="0" smtClean="0"/>
              <a:t> was Green</a:t>
            </a:r>
            <a:endParaRPr lang="th-TH" dirty="0" smtClean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B246449-A5E6-4112-957A-9CA3F00989DF}" type="slidenum">
              <a:rPr lang="en-US" smtClean="0"/>
              <a:pPr/>
              <a:t>38</a:t>
            </a:fld>
            <a:endParaRPr lang="th-TH" smtClean="0"/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Base Rate Probabilities: Example 2</a:t>
            </a:r>
            <a:endParaRPr lang="th-TH" sz="4000" smtClean="0"/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According to Kahneman and Tversky’s studies:</a:t>
            </a:r>
          </a:p>
          <a:p>
            <a:pPr eaLnBrk="1" hangingPunct="1"/>
            <a:r>
              <a:rPr lang="en-US" smtClean="0"/>
              <a:t>Most people think the swiper was Blue.</a:t>
            </a:r>
          </a:p>
          <a:p>
            <a:pPr eaLnBrk="1" hangingPunct="1"/>
            <a:r>
              <a:rPr lang="en-US" smtClean="0"/>
              <a:t>Bayes’ Theorem says “Green”</a:t>
            </a:r>
          </a:p>
          <a:p>
            <a:pPr eaLnBrk="1" hangingPunct="1"/>
            <a:r>
              <a:rPr lang="en-US" smtClean="0"/>
              <a:t>Base Rate Fallacy: People ignore the fact that most of the cabs in town are Green and focus on the witness.</a:t>
            </a:r>
            <a:endParaRPr lang="th-TH" smtClean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7188CBE-E3F9-47E5-ACEC-E7B5AA082E20}" type="slidenum">
              <a:rPr lang="en-US" smtClean="0"/>
              <a:pPr/>
              <a:t>39</a:t>
            </a:fld>
            <a:endParaRPr lang="th-TH" smtClean="0"/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Applying Bayes’ Theorem</a:t>
            </a:r>
            <a:endParaRPr lang="th-TH" smtClean="0"/>
          </a:p>
        </p:txBody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Define probability of events</a:t>
            </a:r>
          </a:p>
          <a:p>
            <a:pPr eaLnBrk="1" hangingPunct="1"/>
            <a:r>
              <a:rPr lang="en-US" smtClean="0"/>
              <a:t>P(G) = Probability the taxi is green = 0.85</a:t>
            </a:r>
          </a:p>
          <a:p>
            <a:pPr eaLnBrk="1" hangingPunct="1"/>
            <a:r>
              <a:rPr lang="en-US" smtClean="0"/>
              <a:t>P(B) = Probability the taxi is blue = 0.15</a:t>
            </a:r>
          </a:p>
          <a:p>
            <a:pPr eaLnBrk="1" hangingPunct="1"/>
            <a:r>
              <a:rPr lang="en-US" smtClean="0"/>
              <a:t>P(W|B) = Conditional probability that witness identifies taxi is blue correctly = 0.8</a:t>
            </a:r>
          </a:p>
          <a:p>
            <a:pPr eaLnBrk="1" hangingPunct="1"/>
            <a:r>
              <a:rPr lang="en-US" smtClean="0"/>
              <a:t>We need to compute P(B|W).</a:t>
            </a:r>
            <a:endParaRPr lang="th-TH" smtClean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EBDE835-94DC-47F3-BEA9-2ECB4DD77C3E}" type="slidenum">
              <a:rPr lang="en-US" smtClean="0"/>
              <a:pPr/>
              <a:t>40</a:t>
            </a:fld>
            <a:endParaRPr lang="th-TH" smtClean="0"/>
          </a:p>
        </p:txBody>
      </p: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Bayes’ Theorem</a:t>
            </a:r>
            <a:endParaRPr lang="th-TH" smtClean="0"/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endParaRPr lang="en-US" sz="2800" smtClean="0"/>
          </a:p>
          <a:p>
            <a:pPr eaLnBrk="1" hangingPunct="1">
              <a:buFontTx/>
              <a:buNone/>
            </a:pPr>
            <a:r>
              <a:rPr lang="en-US" sz="2800" smtClean="0"/>
              <a:t>		  </a:t>
            </a:r>
            <a:endParaRPr lang="th-TH" sz="2800" smtClean="0"/>
          </a:p>
        </p:txBody>
      </p:sp>
      <p:graphicFrame>
        <p:nvGraphicFramePr>
          <p:cNvPr id="1026" name="Object 4"/>
          <p:cNvGraphicFramePr>
            <a:graphicFrameLocks noChangeAspect="1"/>
          </p:cNvGraphicFramePr>
          <p:nvPr>
            <p:ph sz="half" idx="2"/>
          </p:nvPr>
        </p:nvGraphicFramePr>
        <p:xfrm>
          <a:off x="762000" y="2057400"/>
          <a:ext cx="7543800" cy="2016125"/>
        </p:xfrm>
        <a:graphic>
          <a:graphicData uri="http://schemas.openxmlformats.org/presentationml/2006/ole">
            <p:oleObj spid="_x0000_s1026" name="Equation" r:id="rId3" imgW="3225600" imgH="863280" progId="Equation.3">
              <p:embed/>
            </p:oleObj>
          </a:graphicData>
        </a:graphic>
      </p:graphicFrame>
      <p:sp>
        <p:nvSpPr>
          <p:cNvPr id="1030" name="Text Box 5"/>
          <p:cNvSpPr txBox="1">
            <a:spLocks noChangeArrowheads="1"/>
          </p:cNvSpPr>
          <p:nvPr/>
        </p:nvSpPr>
        <p:spPr bwMode="auto">
          <a:xfrm>
            <a:off x="822325" y="4881563"/>
            <a:ext cx="7270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Garamond" pitchFamily="18" charset="0"/>
              </a:rPr>
              <a:t>Note that P(G|W) = 0.59 </a:t>
            </a:r>
          </a:p>
          <a:p>
            <a:r>
              <a:rPr lang="en-US" sz="2400" b="1">
                <a:latin typeface="Garamond" pitchFamily="18" charset="0"/>
              </a:rPr>
              <a:t>IT IS MORE LIKELY THAT THE TAXI IS GREEN!</a:t>
            </a:r>
            <a:endParaRPr lang="th-TH" sz="2400" b="1">
              <a:latin typeface="Garamond" pitchFamily="18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DA3560B-7895-4BBA-9B6A-A2DA14E2C8AF}" type="slidenum">
              <a:rPr lang="en-US" smtClean="0"/>
              <a:pPr/>
              <a:t>41</a:t>
            </a:fld>
            <a:endParaRPr lang="th-TH" smtClean="0"/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Representativeness and Investor Behaviour</a:t>
            </a:r>
            <a:endParaRPr lang="th-TH" sz="4000" smtClean="0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Extrapolative expectations about asset prices.</a:t>
            </a:r>
          </a:p>
          <a:p>
            <a:pPr eaLnBrk="1" hangingPunct="1"/>
            <a:r>
              <a:rPr lang="en-US" smtClean="0"/>
              <a:t>Analysts tend to overestimate (underestimate) firms that have shown recent strong (weak) earnings performance.</a:t>
            </a:r>
            <a:endParaRPr lang="th-TH" smtClean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1B95326-11D4-4F82-91AD-F6D69EFF3723}" type="slidenum">
              <a:rPr lang="en-US" smtClean="0"/>
              <a:pPr/>
              <a:t>42</a:t>
            </a:fld>
            <a:endParaRPr lang="th-TH" smtClean="0"/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What to do with representativeness?</a:t>
            </a:r>
            <a:endParaRPr lang="th-TH" smtClean="0"/>
          </a:p>
        </p:txBody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Make use of historical data for better estimate of subjective probabilities.</a:t>
            </a:r>
            <a:endParaRPr lang="th-TH" smtClean="0"/>
          </a:p>
          <a:p>
            <a:pPr eaLnBrk="1" hangingPunct="1"/>
            <a:r>
              <a:rPr lang="en-US" smtClean="0"/>
              <a:t>Look before you leap into big investment decisions based on “rule-of-thumb” estimates.</a:t>
            </a:r>
            <a:endParaRPr lang="th-TH" smtClean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C175811-EFF4-4A0D-BB3A-06EF3309960B}" type="slidenum">
              <a:rPr lang="en-US" smtClean="0"/>
              <a:pPr/>
              <a:t>43</a:t>
            </a:fld>
            <a:endParaRPr lang="th-TH" smtClean="0"/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Anchoring and investor behaviour</a:t>
            </a:r>
            <a:endParaRPr lang="th-TH" smtClean="0"/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People form estimates based on some initial arbitrary values.</a:t>
            </a:r>
          </a:p>
          <a:p>
            <a:pPr eaLnBrk="1" hangingPunct="1"/>
            <a:r>
              <a:rPr lang="en-US" smtClean="0"/>
              <a:t>Examples</a:t>
            </a:r>
          </a:p>
          <a:p>
            <a:pPr lvl="1" eaLnBrk="1" hangingPunct="1"/>
            <a:r>
              <a:rPr lang="en-US" smtClean="0"/>
              <a:t>Stock price reversals </a:t>
            </a:r>
          </a:p>
          <a:p>
            <a:pPr lvl="1" eaLnBrk="1" hangingPunct="1"/>
            <a:r>
              <a:rPr lang="en-US" smtClean="0"/>
              <a:t>Use of benchmark market or industry P/E</a:t>
            </a:r>
          </a:p>
          <a:p>
            <a:pPr lvl="1" eaLnBrk="1" hangingPunct="1"/>
            <a:r>
              <a:rPr lang="en-US" smtClean="0"/>
              <a:t>Charting tools such as “head and shoulders.”</a:t>
            </a:r>
            <a:endParaRPr lang="th-TH" smtClean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B536F19-F51F-416C-AC49-726DBC281534}" type="slidenum">
              <a:rPr lang="en-US" smtClean="0"/>
              <a:pPr/>
              <a:t>44</a:t>
            </a:fld>
            <a:endParaRPr lang="th-TH" smtClean="0"/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What to do with anchoring? </a:t>
            </a:r>
            <a:endParaRPr lang="th-TH" smtClean="0"/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Clients likely to prefer limit and range orders.</a:t>
            </a:r>
          </a:p>
          <a:p>
            <a:pPr eaLnBrk="1" hangingPunct="1"/>
            <a:r>
              <a:rPr lang="en-US" smtClean="0"/>
              <a:t>Good technical analysis should be based on good statistics.</a:t>
            </a:r>
            <a:endParaRPr lang="th-TH" smtClean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8C48229-28B4-4F84-AC69-C490E0DA553A}" type="slidenum">
              <a:rPr lang="en-US" smtClean="0"/>
              <a:pPr/>
              <a:t>45</a:t>
            </a:fld>
            <a:endParaRPr lang="th-TH" smtClean="0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Overconfidence and behaviour</a:t>
            </a:r>
            <a:endParaRPr lang="th-TH" smtClean="0"/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/>
              <a:t>People are overconfident in their judgements leading to overreaction or underreaction to news events.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Examples: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Males earn lower net returns (after transaction costs) than females because they trade more aggressively. (Barber and Odean (2001)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Volatility of longer term options move almost in lockstep with short term ones indicating that market puts too much focus on short-term innovations. (Stein 1989)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Confident of Asian growth opportunities, management of many Asian companies are overleveraged and expanded aggressively prior to crisis in mid-1997.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Underreaction of earnings announcements leads to empirical evidence on earnings announcement drift.</a:t>
            </a:r>
          </a:p>
          <a:p>
            <a:pPr lvl="1" eaLnBrk="1" hangingPunct="1">
              <a:lnSpc>
                <a:spcPct val="90000"/>
              </a:lnSpc>
            </a:pPr>
            <a:endParaRPr lang="en-US" sz="2000" smtClean="0"/>
          </a:p>
          <a:p>
            <a:pPr lvl="1" eaLnBrk="1" hangingPunct="1">
              <a:lnSpc>
                <a:spcPct val="90000"/>
              </a:lnSpc>
            </a:pPr>
            <a:endParaRPr lang="en-US" sz="2000" smtClean="0"/>
          </a:p>
          <a:p>
            <a:pPr lvl="1" eaLnBrk="1" hangingPunct="1">
              <a:lnSpc>
                <a:spcPct val="90000"/>
              </a:lnSpc>
            </a:pPr>
            <a:endParaRPr lang="th-TH" sz="2000" smtClean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823661C-DA0B-4B3C-B636-8C261FE81119}" type="slidenum">
              <a:rPr lang="en-US" smtClean="0"/>
              <a:pPr/>
              <a:t>46</a:t>
            </a:fld>
            <a:endParaRPr lang="th-TH" smtClean="0"/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Dealing with overconfidence</a:t>
            </a:r>
            <a:endParaRPr lang="th-TH" smtClean="0"/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Overconfidence definitely has impact on financial markets but still unclear how to quantify magnitude.</a:t>
            </a:r>
            <a:endParaRPr lang="th-TH" smtClean="0"/>
          </a:p>
          <a:p>
            <a:pPr eaLnBrk="1" hangingPunct="1"/>
            <a:r>
              <a:rPr lang="en-US" smtClean="0"/>
              <a:t>Be sure to analyze worse case scenario and avoid focus only on upside.</a:t>
            </a:r>
            <a:endParaRPr lang="th-TH" smtClean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EA3BBBC-42D0-4105-A594-F5F4B3C97A19}" type="slidenum">
              <a:rPr lang="en-US" smtClean="0"/>
              <a:pPr/>
              <a:t>47</a:t>
            </a:fld>
            <a:endParaRPr lang="th-TH" smtClean="0"/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Herding</a:t>
            </a:r>
            <a:endParaRPr lang="th-TH" smtClean="0"/>
          </a:p>
        </p:txBody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Uncertainty induces imitative behaviour.</a:t>
            </a:r>
          </a:p>
          <a:p>
            <a:pPr eaLnBrk="1" hangingPunct="1"/>
            <a:r>
              <a:rPr lang="en-US" sz="2800" smtClean="0"/>
              <a:t>This is a game where everybody believes he has inferior information relative to the others.</a:t>
            </a:r>
          </a:p>
          <a:p>
            <a:pPr eaLnBrk="1" hangingPunct="1"/>
            <a:r>
              <a:rPr lang="en-US" sz="2800" smtClean="0"/>
              <a:t>Examples:</a:t>
            </a:r>
          </a:p>
          <a:p>
            <a:pPr lvl="1" eaLnBrk="1" hangingPunct="1"/>
            <a:r>
              <a:rPr lang="en-US" sz="2400" smtClean="0"/>
              <a:t>Mutual fund investment in similar stocks</a:t>
            </a:r>
          </a:p>
          <a:p>
            <a:pPr lvl="1" eaLnBrk="1" hangingPunct="1"/>
            <a:r>
              <a:rPr lang="en-US" sz="2400" smtClean="0"/>
              <a:t>Stock analysts tend to converge to the mean when they forecast earnings. </a:t>
            </a:r>
          </a:p>
          <a:p>
            <a:pPr lvl="1" eaLnBrk="1" hangingPunct="1"/>
            <a:r>
              <a:rPr lang="en-US" sz="2400" smtClean="0"/>
              <a:t>Excessive issuance of junk bonds by US companies in 1980s.</a:t>
            </a:r>
            <a:endParaRPr lang="th-TH" sz="2400" smtClean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D3D7C33-D0CE-4019-A51D-7D56F67977F1}" type="slidenum">
              <a:rPr lang="en-US" smtClean="0"/>
              <a:pPr/>
              <a:t>48</a:t>
            </a:fld>
            <a:endParaRPr lang="th-TH" smtClean="0"/>
          </a:p>
        </p:txBody>
      </p:sp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Dealing with herding</a:t>
            </a:r>
            <a:endParaRPr lang="th-TH" smtClean="0"/>
          </a:p>
        </p:txBody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Putting your money in different mutual funds may not give you the diversification you really want.</a:t>
            </a:r>
          </a:p>
          <a:p>
            <a:pPr eaLnBrk="1" hangingPunct="1"/>
            <a:r>
              <a:rPr lang="en-US" smtClean="0"/>
              <a:t>If you decide to herd, be sure to get on the train early and get off it before</a:t>
            </a:r>
            <a:r>
              <a:rPr lang="th-TH" smtClean="0"/>
              <a:t> </a:t>
            </a:r>
            <a:r>
              <a:rPr lang="en-US" smtClean="0"/>
              <a:t>trends reverse.</a:t>
            </a:r>
            <a:endParaRPr lang="th-TH" smtClean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BA8F42B-85FB-4D37-818C-30A641AAC7A1}" type="slidenum">
              <a:rPr lang="en-US" smtClean="0"/>
              <a:pPr/>
              <a:t>49</a:t>
            </a:fld>
            <a:endParaRPr lang="th-TH" smtClean="0"/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700" smtClean="0"/>
              <a:t>Repercussions</a:t>
            </a:r>
            <a:r>
              <a:rPr lang="th-TH" sz="3700" smtClean="0"/>
              <a:t> </a:t>
            </a:r>
            <a:r>
              <a:rPr lang="en-US" sz="3700" smtClean="0"/>
              <a:t>on investment and asset pricing</a:t>
            </a:r>
            <a:endParaRPr lang="th-TH" sz="3700" smtClean="0"/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66738" y="1524000"/>
            <a:ext cx="8001000" cy="4495800"/>
          </a:xfrm>
        </p:spPr>
        <p:txBody>
          <a:bodyPr/>
          <a:lstStyle/>
          <a:p>
            <a:pPr marL="469900" indent="-469900" eaLnBrk="1" hangingPunct="1">
              <a:lnSpc>
                <a:spcPct val="80000"/>
              </a:lnSpc>
            </a:pPr>
            <a:r>
              <a:rPr lang="en-US" sz="2100" smtClean="0"/>
              <a:t>Perfect markets: Assets are priced correctly. Mutual funds perform equally well. Investors use full and complete information set to arrive to investment decisions.</a:t>
            </a:r>
          </a:p>
          <a:p>
            <a:pPr marL="469900" indent="-469900" eaLnBrk="1" hangingPunct="1">
              <a:lnSpc>
                <a:spcPct val="80000"/>
              </a:lnSpc>
            </a:pPr>
            <a:r>
              <a:rPr lang="en-US" sz="2100" smtClean="0"/>
              <a:t>Imperfect markets: Investor sentiment creates disturbances to efficient prices. Limitations to arbitrage does not counter irrational disturbances.</a:t>
            </a:r>
          </a:p>
          <a:p>
            <a:pPr marL="908050" lvl="1" indent="-436563" eaLnBrk="1" hangingPunct="1">
              <a:lnSpc>
                <a:spcPct val="80000"/>
              </a:lnSpc>
            </a:pPr>
            <a:r>
              <a:rPr lang="en-US" sz="1900" smtClean="0"/>
              <a:t>Analyze the worse case scenario avoid focus on upside.</a:t>
            </a:r>
          </a:p>
          <a:p>
            <a:pPr marL="908050" lvl="1" indent="-436563" eaLnBrk="1" hangingPunct="1">
              <a:lnSpc>
                <a:spcPct val="80000"/>
              </a:lnSpc>
            </a:pPr>
            <a:r>
              <a:rPr lang="en-US" sz="1900" smtClean="0"/>
              <a:t>Investors hold on losers and sell winners so stop loss orders are helpful.</a:t>
            </a:r>
          </a:p>
          <a:p>
            <a:pPr marL="908050" lvl="1" indent="-436563" eaLnBrk="1" hangingPunct="1">
              <a:lnSpc>
                <a:spcPct val="80000"/>
              </a:lnSpc>
            </a:pPr>
            <a:r>
              <a:rPr lang="en-US" sz="1900" smtClean="0"/>
              <a:t>People have “mental compartments” and so they hedge not against risk of future cash flows but against risk of a particular transaction.</a:t>
            </a:r>
          </a:p>
          <a:p>
            <a:pPr marL="908050" lvl="1" indent="-436563" eaLnBrk="1" hangingPunct="1">
              <a:lnSpc>
                <a:spcPct val="80000"/>
              </a:lnSpc>
            </a:pPr>
            <a:r>
              <a:rPr lang="en-US" sz="1900" smtClean="0"/>
              <a:t>Dutch auctions or open IPOs can create a better market clearing price.</a:t>
            </a:r>
          </a:p>
          <a:p>
            <a:pPr marL="908050" lvl="1" indent="-436563" eaLnBrk="1" hangingPunct="1">
              <a:lnSpc>
                <a:spcPct val="80000"/>
              </a:lnSpc>
            </a:pPr>
            <a:r>
              <a:rPr lang="en-US" sz="1900" smtClean="0"/>
              <a:t>Charting can help time purchase or sale of your investments because of anchoring.</a:t>
            </a:r>
          </a:p>
          <a:p>
            <a:pPr marL="908050" lvl="1" indent="-436563" eaLnBrk="1" hangingPunct="1">
              <a:lnSpc>
                <a:spcPct val="80000"/>
              </a:lnSpc>
            </a:pPr>
            <a:endParaRPr lang="en-US" sz="1900" smtClean="0"/>
          </a:p>
          <a:p>
            <a:pPr marL="469900" indent="-469900" eaLnBrk="1" hangingPunct="1">
              <a:lnSpc>
                <a:spcPct val="80000"/>
              </a:lnSpc>
            </a:pPr>
            <a:endParaRPr lang="th-TH" sz="2100" smtClean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Computer exercise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 Technical </a:t>
            </a:r>
            <a:r>
              <a:rPr lang="en-US" dirty="0" smtClean="0"/>
              <a:t>analysis: Moving averages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C60D11-2DAA-4F22-9CEB-505F6BABA04E}" type="slidenum">
              <a:rPr lang="en-US" smtClean="0"/>
              <a:pPr>
                <a:defRPr/>
              </a:pPr>
              <a:t>50</a:t>
            </a:fld>
            <a:endParaRPr lang="th-TH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Testing market efficiency</a:t>
            </a:r>
            <a:endParaRPr lang="en-US" dirty="0"/>
          </a:p>
        </p:txBody>
      </p:sp>
      <p:sp>
        <p:nvSpPr>
          <p:cNvPr id="34819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Empirical tests of market efficiency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017713"/>
            <a:ext cx="8040688" cy="4114800"/>
          </a:xfrm>
        </p:spPr>
        <p:txBody>
          <a:bodyPr/>
          <a:lstStyle/>
          <a:p>
            <a:pPr eaLnBrk="1" hangingPunct="1"/>
            <a:r>
              <a:rPr lang="en-US" smtClean="0"/>
              <a:t>Event studies</a:t>
            </a:r>
          </a:p>
          <a:p>
            <a:pPr eaLnBrk="1" hangingPunct="1"/>
            <a:r>
              <a:rPr lang="en-US" smtClean="0"/>
              <a:t>Tests patterns in the stock market</a:t>
            </a:r>
          </a:p>
          <a:p>
            <a:pPr eaLnBrk="1" hangingPunct="1"/>
            <a:r>
              <a:rPr lang="en-US" smtClean="0"/>
              <a:t>Testing some trading rules</a:t>
            </a:r>
          </a:p>
          <a:p>
            <a:pPr eaLnBrk="1" hangingPunct="1"/>
            <a:r>
              <a:rPr lang="en-US" smtClean="0"/>
              <a:t>Assessing performance of professional managers</a:t>
            </a:r>
          </a:p>
          <a:p>
            <a:pPr eaLnBrk="1" hangingPunct="1"/>
            <a:endParaRPr lang="en-US" smtClean="0"/>
          </a:p>
          <a:p>
            <a:pPr eaLnBrk="1" hangingPunct="1">
              <a:buFont typeface="Wingdings" pitchFamily="2" charset="2"/>
              <a:buNone/>
            </a:pPr>
            <a:endParaRPr lang="en-US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Event studies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828800"/>
            <a:ext cx="7580313" cy="4303713"/>
          </a:xfrm>
        </p:spPr>
        <p:txBody>
          <a:bodyPr/>
          <a:lstStyle/>
          <a:p>
            <a:pPr eaLnBrk="1" hangingPunct="1"/>
            <a:r>
              <a:rPr lang="en-US" sz="2800" smtClean="0"/>
              <a:t>Measure unexpected return that results from an informational event such as </a:t>
            </a:r>
          </a:p>
          <a:p>
            <a:pPr lvl="1" eaLnBrk="1" hangingPunct="1"/>
            <a:r>
              <a:rPr lang="en-US" smtClean="0"/>
              <a:t>Surprise earnings announcements </a:t>
            </a:r>
          </a:p>
          <a:p>
            <a:pPr lvl="1" eaLnBrk="1" hangingPunct="1"/>
            <a:r>
              <a:rPr lang="en-US" smtClean="0"/>
              <a:t>Mergers and acquisitions</a:t>
            </a:r>
          </a:p>
          <a:p>
            <a:pPr eaLnBrk="1" hangingPunct="1"/>
            <a:r>
              <a:rPr lang="en-US" sz="2800" smtClean="0"/>
              <a:t>A firm’s return consists of a component related to fundamental risks and firm specific component</a:t>
            </a:r>
          </a:p>
          <a:p>
            <a:pPr eaLnBrk="1" hangingPunct="1">
              <a:buFont typeface="Wingdings" pitchFamily="2" charset="2"/>
              <a:buNone/>
            </a:pPr>
            <a:endParaRPr lang="en-US" sz="2400" smtClean="0"/>
          </a:p>
          <a:p>
            <a:pPr eaLnBrk="1" hangingPunct="1">
              <a:buFont typeface="Wingdings" pitchFamily="2" charset="2"/>
              <a:buNone/>
            </a:pPr>
            <a:endParaRPr lang="en-US" sz="2400" smtClean="0"/>
          </a:p>
          <a:p>
            <a:pPr eaLnBrk="1" hangingPunct="1">
              <a:buFont typeface="Wingdings" pitchFamily="2" charset="2"/>
              <a:buNone/>
            </a:pPr>
            <a:endParaRPr lang="en-US" sz="2400" smtClean="0"/>
          </a:p>
        </p:txBody>
      </p:sp>
      <p:graphicFrame>
        <p:nvGraphicFramePr>
          <p:cNvPr id="1026" name="Object 4"/>
          <p:cNvGraphicFramePr>
            <a:graphicFrameLocks noChangeAspect="1"/>
          </p:cNvGraphicFramePr>
          <p:nvPr>
            <p:ph sz="quarter" idx="2"/>
          </p:nvPr>
        </p:nvGraphicFramePr>
        <p:xfrm>
          <a:off x="2743200" y="5181600"/>
          <a:ext cx="2286000" cy="541338"/>
        </p:xfrm>
        <a:graphic>
          <a:graphicData uri="http://schemas.openxmlformats.org/presentationml/2006/ole">
            <p:oleObj spid="_x0000_s50178" name="Equation" r:id="rId4" imgW="96516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Event studies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62000" y="1828800"/>
            <a:ext cx="7580313" cy="430371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smtClean="0"/>
              <a:t>1. Examine prices and returns over time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smtClean="0"/>
              <a:t>2. Returns are adjusted to determine if they are abnormal.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smtClean="0"/>
              <a:t>Use Market model or other return models such as the Fama French three-factor model</a:t>
            </a:r>
          </a:p>
          <a:p>
            <a:pPr lvl="2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000" smtClean="0"/>
              <a:t>a.  r</a:t>
            </a:r>
            <a:r>
              <a:rPr lang="en-US" sz="2000" baseline="-25000" smtClean="0"/>
              <a:t>t</a:t>
            </a:r>
            <a:r>
              <a:rPr lang="en-US" sz="2000" smtClean="0"/>
              <a:t> = a</a:t>
            </a:r>
            <a:r>
              <a:rPr lang="en-US" sz="2000" baseline="-25000" smtClean="0"/>
              <a:t>t</a:t>
            </a:r>
            <a:r>
              <a:rPr lang="en-US" sz="2000" smtClean="0"/>
              <a:t> + b</a:t>
            </a:r>
            <a:r>
              <a:rPr lang="en-US" sz="2000" baseline="-25000" smtClean="0"/>
              <a:t>trmt</a:t>
            </a:r>
            <a:r>
              <a:rPr lang="en-US" sz="2000" smtClean="0"/>
              <a:t> + e</a:t>
            </a:r>
            <a:r>
              <a:rPr lang="en-US" sz="2000" baseline="-25000" smtClean="0"/>
              <a:t>t</a:t>
            </a:r>
          </a:p>
          <a:p>
            <a:pPr lvl="2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000" baseline="-25000" smtClean="0"/>
              <a:t>		</a:t>
            </a:r>
            <a:r>
              <a:rPr lang="en-US" sz="2000" smtClean="0"/>
              <a:t>(Expected Return)</a:t>
            </a:r>
            <a:endParaRPr lang="en-US" sz="2000" baseline="-25000" smtClean="0"/>
          </a:p>
          <a:p>
            <a:pPr lvl="2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000" smtClean="0"/>
              <a:t>b.  Excess Return =</a:t>
            </a:r>
            <a:br>
              <a:rPr lang="en-US" sz="2000" smtClean="0"/>
            </a:br>
            <a:r>
              <a:rPr lang="en-US" sz="2000" smtClean="0"/>
              <a:t>     (Actual - Expected)</a:t>
            </a:r>
          </a:p>
          <a:p>
            <a:pPr lvl="2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000" smtClean="0"/>
              <a:t>		e</a:t>
            </a:r>
            <a:r>
              <a:rPr lang="en-US" sz="2000" baseline="-25000" smtClean="0"/>
              <a:t>t</a:t>
            </a:r>
            <a:r>
              <a:rPr lang="en-US" sz="2000" smtClean="0"/>
              <a:t> = Actual - (a</a:t>
            </a:r>
            <a:r>
              <a:rPr lang="en-US" sz="2000" baseline="-25000" smtClean="0"/>
              <a:t>t</a:t>
            </a:r>
            <a:r>
              <a:rPr lang="en-US" sz="2000" smtClean="0"/>
              <a:t> + b</a:t>
            </a:r>
            <a:r>
              <a:rPr lang="en-US" sz="2000" baseline="-25000" smtClean="0"/>
              <a:t>trmt</a:t>
            </a:r>
            <a:r>
              <a:rPr lang="en-US" sz="2000" smtClean="0"/>
              <a:t>)</a:t>
            </a:r>
          </a:p>
          <a:p>
            <a:pPr lvl="2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000" smtClean="0"/>
              <a:t>c. Cumulate the excess returns over time:</a:t>
            </a:r>
          </a:p>
          <a:p>
            <a:pPr lvl="1" eaLnBrk="1" hangingPunct="1">
              <a:lnSpc>
                <a:spcPct val="90000"/>
              </a:lnSpc>
            </a:pPr>
            <a:endParaRPr lang="en-US" smtClean="0"/>
          </a:p>
          <a:p>
            <a:pPr eaLnBrk="1" hangingPunct="1">
              <a:lnSpc>
                <a:spcPct val="90000"/>
              </a:lnSpc>
              <a:spcBef>
                <a:spcPct val="100000"/>
              </a:spcBef>
            </a:pPr>
            <a:endParaRPr lang="en-US" sz="24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Event studies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828800"/>
            <a:ext cx="7580313" cy="4303713"/>
          </a:xfrm>
        </p:spPr>
        <p:txBody>
          <a:bodyPr/>
          <a:lstStyle/>
          <a:p>
            <a:pPr eaLnBrk="1" hangingPunct="1">
              <a:spcBef>
                <a:spcPct val="100000"/>
              </a:spcBef>
            </a:pPr>
            <a:r>
              <a:rPr lang="en-US" sz="2800" smtClean="0"/>
              <a:t>We use cumulative abnormal returns (CAR) over an event window to identify how information is incorporated in stock prices</a:t>
            </a:r>
          </a:p>
          <a:p>
            <a:pPr eaLnBrk="1" hangingPunct="1">
              <a:spcBef>
                <a:spcPct val="100000"/>
              </a:spcBef>
            </a:pPr>
            <a:endParaRPr lang="en-US" sz="2800" smtClean="0"/>
          </a:p>
          <a:p>
            <a:pPr eaLnBrk="1" hangingPunct="1">
              <a:spcBef>
                <a:spcPct val="100000"/>
              </a:spcBef>
            </a:pPr>
            <a:r>
              <a:rPr lang="en-US" sz="2800" smtClean="0"/>
              <a:t>If there is no new information CAR moves around 0 </a:t>
            </a:r>
          </a:p>
          <a:p>
            <a:pPr eaLnBrk="1" hangingPunct="1">
              <a:buFont typeface="Wingdings" pitchFamily="2" charset="2"/>
              <a:buNone/>
            </a:pPr>
            <a:endParaRPr lang="en-US" sz="2800" smtClean="0"/>
          </a:p>
        </p:txBody>
      </p:sp>
      <p:graphicFrame>
        <p:nvGraphicFramePr>
          <p:cNvPr id="2050" name="Object 5"/>
          <p:cNvGraphicFramePr>
            <a:graphicFrameLocks noChangeAspect="1"/>
          </p:cNvGraphicFramePr>
          <p:nvPr>
            <p:ph sz="quarter" idx="3"/>
          </p:nvPr>
        </p:nvGraphicFramePr>
        <p:xfrm>
          <a:off x="3200400" y="3346450"/>
          <a:ext cx="1676400" cy="874713"/>
        </p:xfrm>
        <a:graphic>
          <a:graphicData uri="http://schemas.openxmlformats.org/presentationml/2006/ole">
            <p:oleObj spid="_x0000_s51202" name="Equation" r:id="rId4" imgW="82548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Homework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MSCI announced on November 12, 2012 that the following stocks on the SET namely </a:t>
            </a:r>
            <a:r>
              <a:rPr lang="en-US" dirty="0" smtClean="0"/>
              <a:t>BGH</a:t>
            </a:r>
            <a:r>
              <a:rPr lang="en-US" dirty="0" smtClean="0"/>
              <a:t>, CPN, and MAKRO has been included in the computation of its constituents index. </a:t>
            </a:r>
            <a:r>
              <a:rPr lang="en-US" dirty="0" smtClean="0"/>
              <a:t>Compute the CAR for period [-2, 5]. </a:t>
            </a:r>
            <a:r>
              <a:rPr lang="en-US" dirty="0" smtClean="0"/>
              <a:t>Do you detect any interesting pattern?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4C8031-72AF-4620-9005-005E24FEADDF}" type="slidenum">
              <a:rPr lang="en-US" smtClean="0"/>
              <a:pPr>
                <a:defRPr/>
              </a:pPr>
              <a:t>56</a:t>
            </a:fld>
            <a:endParaRPr lang="th-TH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Balloons</Template>
  <TotalTime>2360</TotalTime>
  <Words>2656</Words>
  <Application>Microsoft Office PowerPoint</Application>
  <PresentationFormat>On-screen Show (4:3)</PresentationFormat>
  <Paragraphs>368</Paragraphs>
  <Slides>56</Slides>
  <Notes>14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56</vt:i4>
      </vt:variant>
    </vt:vector>
  </HeadingPairs>
  <TitlesOfParts>
    <vt:vector size="59" baseType="lpstr">
      <vt:lpstr>Default Design</vt:lpstr>
      <vt:lpstr>Equation</vt:lpstr>
      <vt:lpstr>Microsoft Equation 3.0</vt:lpstr>
      <vt:lpstr>Financial Economics and the Psychology of Investing</vt:lpstr>
      <vt:lpstr>Our Class Today</vt:lpstr>
      <vt:lpstr>What is market efficiency?</vt:lpstr>
      <vt:lpstr>Return response to positive news</vt:lpstr>
      <vt:lpstr>Random walk and the EMH</vt:lpstr>
      <vt:lpstr>EMH &amp; Random price changes</vt:lpstr>
      <vt:lpstr>Gambler’s Fallacy</vt:lpstr>
      <vt:lpstr>Random walk and the EMH</vt:lpstr>
      <vt:lpstr>Forms of EMH</vt:lpstr>
      <vt:lpstr>Technical analysis</vt:lpstr>
      <vt:lpstr>Technical analysis</vt:lpstr>
      <vt:lpstr>Fundamental analysis</vt:lpstr>
      <vt:lpstr>Fundamental analysis</vt:lpstr>
      <vt:lpstr>Market Conditions under EMH and Market Conditions Observed </vt:lpstr>
      <vt:lpstr>The representative investor in two different paradigms</vt:lpstr>
      <vt:lpstr>Why does it matter?</vt:lpstr>
      <vt:lpstr>Implications for investment</vt:lpstr>
      <vt:lpstr>Implications for investments</vt:lpstr>
      <vt:lpstr>Repercussions on corporate decision making</vt:lpstr>
      <vt:lpstr>Implications for policy makers</vt:lpstr>
      <vt:lpstr>Is the market efficient?</vt:lpstr>
      <vt:lpstr>Information leakage</vt:lpstr>
      <vt:lpstr>HMPRO price response to news</vt:lpstr>
      <vt:lpstr>Earnings Announcement &amp; Stock Price</vt:lpstr>
      <vt:lpstr>Earnings Announcement &amp; Stock Price</vt:lpstr>
      <vt:lpstr>Earnings Announcement &amp; Stock Price</vt:lpstr>
      <vt:lpstr>Earnings Announcement &amp; Stock Price</vt:lpstr>
      <vt:lpstr>Psychology and investments</vt:lpstr>
      <vt:lpstr>Investment choices </vt:lpstr>
      <vt:lpstr>Prospect Theory</vt:lpstr>
      <vt:lpstr>Prospect Theory Value Function</vt:lpstr>
      <vt:lpstr>Prospect Theory and Investor Behaviour</vt:lpstr>
      <vt:lpstr>Prospect Theory and Investment Applications</vt:lpstr>
      <vt:lpstr>Representativeness</vt:lpstr>
      <vt:lpstr>Base rate probabilities: Example 1</vt:lpstr>
      <vt:lpstr>Base Rate Probabilities: Example 2</vt:lpstr>
      <vt:lpstr>Base Rate Probabilities: Example 2</vt:lpstr>
      <vt:lpstr>Base Rate Probabilities: Example 2</vt:lpstr>
      <vt:lpstr>Applying Bayes’ Theorem</vt:lpstr>
      <vt:lpstr>Bayes’ Theorem</vt:lpstr>
      <vt:lpstr>Representativeness and Investor Behaviour</vt:lpstr>
      <vt:lpstr>What to do with representativeness?</vt:lpstr>
      <vt:lpstr>Anchoring and investor behaviour</vt:lpstr>
      <vt:lpstr>What to do with anchoring? </vt:lpstr>
      <vt:lpstr>Overconfidence and behaviour</vt:lpstr>
      <vt:lpstr>Dealing with overconfidence</vt:lpstr>
      <vt:lpstr>Herding</vt:lpstr>
      <vt:lpstr>Dealing with herding</vt:lpstr>
      <vt:lpstr>Repercussions on investment and asset pricing</vt:lpstr>
      <vt:lpstr>Computer exercise</vt:lpstr>
      <vt:lpstr>Testing market efficiency</vt:lpstr>
      <vt:lpstr>Empirical tests of market efficiency</vt:lpstr>
      <vt:lpstr>Event studies</vt:lpstr>
      <vt:lpstr>Event studies</vt:lpstr>
      <vt:lpstr>Event studies</vt:lpstr>
      <vt:lpstr>Homework</vt:lpstr>
    </vt:vector>
  </TitlesOfParts>
  <Company>support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Investment Banking Overview</dc:title>
  <dc:creator>technic</dc:creator>
  <cp:lastModifiedBy>USER</cp:lastModifiedBy>
  <cp:revision>314</cp:revision>
  <dcterms:created xsi:type="dcterms:W3CDTF">2004-10-29T04:51:12Z</dcterms:created>
  <dcterms:modified xsi:type="dcterms:W3CDTF">2013-03-25T12:02:00Z</dcterms:modified>
</cp:coreProperties>
</file>