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 id="2147483757" r:id="rId2"/>
  </p:sldMasterIdLst>
  <p:notesMasterIdLst>
    <p:notesMasterId r:id="rId48"/>
  </p:notesMasterIdLst>
  <p:handoutMasterIdLst>
    <p:handoutMasterId r:id="rId49"/>
  </p:handoutMasterIdLst>
  <p:sldIdLst>
    <p:sldId id="622" r:id="rId3"/>
    <p:sldId id="623" r:id="rId4"/>
    <p:sldId id="624" r:id="rId5"/>
    <p:sldId id="557" r:id="rId6"/>
    <p:sldId id="558" r:id="rId7"/>
    <p:sldId id="559" r:id="rId8"/>
    <p:sldId id="567" r:id="rId9"/>
    <p:sldId id="602" r:id="rId10"/>
    <p:sldId id="603" r:id="rId11"/>
    <p:sldId id="556" r:id="rId12"/>
    <p:sldId id="392" r:id="rId13"/>
    <p:sldId id="393" r:id="rId14"/>
    <p:sldId id="578" r:id="rId15"/>
    <p:sldId id="394" r:id="rId16"/>
    <p:sldId id="396" r:id="rId17"/>
    <p:sldId id="580" r:id="rId18"/>
    <p:sldId id="544" r:id="rId19"/>
    <p:sldId id="581" r:id="rId20"/>
    <p:sldId id="582" r:id="rId21"/>
    <p:sldId id="583" r:id="rId22"/>
    <p:sldId id="585" r:id="rId23"/>
    <p:sldId id="513" r:id="rId24"/>
    <p:sldId id="521" r:id="rId25"/>
    <p:sldId id="605" r:id="rId26"/>
    <p:sldId id="627" r:id="rId27"/>
    <p:sldId id="628" r:id="rId28"/>
    <p:sldId id="629" r:id="rId29"/>
    <p:sldId id="630" r:id="rId30"/>
    <p:sldId id="631" r:id="rId31"/>
    <p:sldId id="633" r:id="rId32"/>
    <p:sldId id="586" r:id="rId33"/>
    <p:sldId id="587" r:id="rId34"/>
    <p:sldId id="588" r:id="rId35"/>
    <p:sldId id="589" r:id="rId36"/>
    <p:sldId id="590" r:id="rId37"/>
    <p:sldId id="591" r:id="rId38"/>
    <p:sldId id="592" r:id="rId39"/>
    <p:sldId id="593" r:id="rId40"/>
    <p:sldId id="594" r:id="rId41"/>
    <p:sldId id="595" r:id="rId42"/>
    <p:sldId id="596" r:id="rId43"/>
    <p:sldId id="541" r:id="rId44"/>
    <p:sldId id="571" r:id="rId45"/>
    <p:sldId id="574" r:id="rId46"/>
    <p:sldId id="575" r:id="rId4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339933"/>
    <a:srgbClr val="FFFF66"/>
    <a:srgbClr val="FF0000"/>
    <a:srgbClr val="3366CC"/>
    <a:srgbClr val="CC3399"/>
    <a:srgbClr val="CC0066"/>
    <a:srgbClr val="0099CC"/>
    <a:srgbClr val="7AB8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12" autoAdjust="0"/>
    <p:restoredTop sz="89118" autoAdjust="0"/>
  </p:normalViewPr>
  <p:slideViewPr>
    <p:cSldViewPr>
      <p:cViewPr>
        <p:scale>
          <a:sx n="64" d="100"/>
          <a:sy n="64" d="100"/>
        </p:scale>
        <p:origin x="-1512"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60" d="100"/>
        <a:sy n="160" d="100"/>
      </p:scale>
      <p:origin x="0" y="23760"/>
    </p:cViewPr>
  </p:sorterViewPr>
  <p:notesViewPr>
    <p:cSldViewPr>
      <p:cViewPr>
        <p:scale>
          <a:sx n="75" d="100"/>
          <a:sy n="75" d="100"/>
        </p:scale>
        <p:origin x="-732" y="3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050"/>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23555" name="Rectangle 2051"/>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23556" name="Rectangle 2052"/>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23557" name="Rectangle 2053"/>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1D7BFF63-D997-46F8-AE6A-8C2FE8D1CAC2}" type="slidenum">
              <a:rPr lang="en-US"/>
              <a:pPr>
                <a:defRPr/>
              </a:pPr>
              <a:t>‹#›</a:t>
            </a:fld>
            <a:endParaRPr lang="en-US"/>
          </a:p>
        </p:txBody>
      </p:sp>
    </p:spTree>
    <p:extLst>
      <p:ext uri="{BB962C8B-B14F-4D97-AF65-F5344CB8AC3E}">
        <p14:creationId xmlns:p14="http://schemas.microsoft.com/office/powerpoint/2010/main" val="587013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102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921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3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103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ECCF30CF-B7B4-46CB-99E7-C7BD40347494}" type="slidenum">
              <a:rPr lang="en-US"/>
              <a:pPr>
                <a:defRPr/>
              </a:pPr>
              <a:t>‹#›</a:t>
            </a:fld>
            <a:endParaRPr lang="en-US"/>
          </a:p>
        </p:txBody>
      </p:sp>
    </p:spTree>
    <p:extLst>
      <p:ext uri="{BB962C8B-B14F-4D97-AF65-F5344CB8AC3E}">
        <p14:creationId xmlns:p14="http://schemas.microsoft.com/office/powerpoint/2010/main" val="24408265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ngsana New" pitchFamily="18" charset="-34"/>
        <a:ea typeface="+mn-ea"/>
        <a:cs typeface="+mn-cs"/>
      </a:defRPr>
    </a:lvl1pPr>
    <a:lvl2pPr marL="457200" algn="l" rtl="0" eaLnBrk="0" fontAlgn="base" hangingPunct="0">
      <a:spcBef>
        <a:spcPct val="30000"/>
      </a:spcBef>
      <a:spcAft>
        <a:spcPct val="0"/>
      </a:spcAft>
      <a:defRPr sz="1200" kern="1200">
        <a:solidFill>
          <a:schemeClr val="tx1"/>
        </a:solidFill>
        <a:latin typeface="Angsana New" pitchFamily="18" charset="-34"/>
        <a:ea typeface="+mn-ea"/>
        <a:cs typeface="+mn-cs"/>
      </a:defRPr>
    </a:lvl2pPr>
    <a:lvl3pPr marL="914400" algn="l" rtl="0" eaLnBrk="0" fontAlgn="base" hangingPunct="0">
      <a:spcBef>
        <a:spcPct val="30000"/>
      </a:spcBef>
      <a:spcAft>
        <a:spcPct val="0"/>
      </a:spcAft>
      <a:defRPr sz="1200" kern="1200">
        <a:solidFill>
          <a:schemeClr val="tx1"/>
        </a:solidFill>
        <a:latin typeface="Angsana New" pitchFamily="18" charset="-34"/>
        <a:ea typeface="+mn-ea"/>
        <a:cs typeface="+mn-cs"/>
      </a:defRPr>
    </a:lvl3pPr>
    <a:lvl4pPr marL="1371600" algn="l" rtl="0" eaLnBrk="0" fontAlgn="base" hangingPunct="0">
      <a:spcBef>
        <a:spcPct val="30000"/>
      </a:spcBef>
      <a:spcAft>
        <a:spcPct val="0"/>
      </a:spcAft>
      <a:defRPr sz="1200" kern="1200">
        <a:solidFill>
          <a:schemeClr val="tx1"/>
        </a:solidFill>
        <a:latin typeface="Angsana New" pitchFamily="18" charset="-34"/>
        <a:ea typeface="+mn-ea"/>
        <a:cs typeface="+mn-cs"/>
      </a:defRPr>
    </a:lvl4pPr>
    <a:lvl5pPr marL="1828800" algn="l" rtl="0" eaLnBrk="0" fontAlgn="base" hangingPunct="0">
      <a:spcBef>
        <a:spcPct val="30000"/>
      </a:spcBef>
      <a:spcAft>
        <a:spcPct val="0"/>
      </a:spcAft>
      <a:defRPr sz="1200" kern="1200">
        <a:solidFill>
          <a:schemeClr val="tx1"/>
        </a:solidFill>
        <a:latin typeface="Angsana New" pitchFamily="18" charset="-34"/>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53215F21-7E96-47E5-A543-DAE4FD634DBE}" type="slidenum">
              <a:rPr lang="en-US" smtClean="0"/>
              <a:pPr eaLnBrk="1" hangingPunct="1"/>
              <a:t>9</a:t>
            </a:fld>
            <a:endParaRPr lang="en-US" smtClean="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t>Figure 1.5 </a:t>
            </a:r>
            <a:r>
              <a:rPr lang="en-US" smtClean="0"/>
              <a:t>Psychologists use the logic of science to answer questions about behavior. Specific hypotheses can be tested in a variety of ways, including naturalistic observation, correlational studies, controlled experiments, clinical studies, and the survey method. Psychologists revise their theories to reflect the evidence they gather. New or revised theories then lead to new observations, problems, and hypotheses.</a:t>
            </a:r>
            <a:endParaRPr lang="en-US" b="1" smtClean="0"/>
          </a:p>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37201CB-2099-419B-8E73-AEAA654781BB}" type="slidenum">
              <a:rPr lang="en-US" smtClean="0"/>
              <a:pPr eaLnBrk="1" hangingPunct="1"/>
              <a:t>22</a:t>
            </a:fld>
            <a:endParaRPr lang="en-US" smtClean="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Social psychology examines how people’s thoughts, feelings, and actions are affected by others.  It is helpful to differentiate between this area and the field of sociology which examines social behavior.</a:t>
            </a:r>
          </a:p>
          <a:p>
            <a:pPr>
              <a:buFontTx/>
              <a:buChar char="•"/>
            </a:pPr>
            <a:r>
              <a:rPr lang="en-US" smtClean="0"/>
              <a:t>Chapter 1 identifies child-rearing and perceptions of academic success as being examples of cross cultural psychology.  This may also be applied to intelligence, psychotherapy, and family.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0A71AE94-9C86-4CE5-8A86-10892CA61950}" type="slidenum">
              <a:rPr lang="en-US" smtClean="0"/>
              <a:pPr eaLnBrk="1" hangingPunct="1"/>
              <a:t>25</a:t>
            </a:fld>
            <a:endParaRPr lang="en-US" smtClean="0"/>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Chapter 2 provides the example of using college records in order to determine if there are gender differences in academic performance</a:t>
            </a:r>
          </a:p>
          <a:p>
            <a:pPr>
              <a:buFontTx/>
              <a:buChar char="•"/>
            </a:pPr>
            <a:r>
              <a:rPr lang="en-US" smtClean="0"/>
              <a:t>Although archival research is relatively inexpensive, it does present its problems: the data may not be in a form that allows the researcher to test a hypothesis fully, the information may be incomplete, and the records needed may not exist</a:t>
            </a:r>
          </a:p>
          <a:p>
            <a:pPr>
              <a:buFontTx/>
              <a:buChar char="•"/>
            </a:pPr>
            <a:r>
              <a:rPr lang="en-US" smtClean="0"/>
              <a:t>Naturalistic observation provides an opportunity to observe natural behavior without intervention.  Observer effect – the experimenter inadvertently being seen by the observed thereby influencing their behavior, and observer bias – tendency for an experimenter to be sensitive to supporting data are two shortcomings to overcome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0E3585E-55F8-4605-B1F1-8D975C86B39F}" type="slidenum">
              <a:rPr lang="en-US" smtClean="0"/>
              <a:pPr eaLnBrk="1" hangingPunct="1"/>
              <a:t>26</a:t>
            </a:fld>
            <a:endParaRPr lang="en-US" smtClean="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Variables are any behavior that can “vary”.  It is helpful to have students brainstorm how many behaviors fit this definition</a:t>
            </a:r>
          </a:p>
          <a:p>
            <a:pPr>
              <a:buFontTx/>
              <a:buChar char="•"/>
            </a:pPr>
            <a:r>
              <a:rPr lang="en-US" smtClean="0"/>
              <a:t>Correlational studies are helpful to identify variables that have some “co-relationship” but do not give any insights to cause effect relationships</a:t>
            </a:r>
          </a:p>
          <a:p>
            <a:pPr>
              <a:buFontTx/>
              <a:buChar char="•"/>
            </a:pPr>
            <a:r>
              <a:rPr lang="en-US" smtClean="0"/>
              <a:t>TV and aggression, studying and academic performance are helpful examples of positive correlation. Self-esteem and depression is a good example of negative correlation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748F169-625C-4975-8FE9-8C3004D19128}" type="slidenum">
              <a:rPr lang="en-US" smtClean="0"/>
              <a:pPr eaLnBrk="1" hangingPunct="1"/>
              <a:t>27</a:t>
            </a:fld>
            <a:endParaRPr lang="en-US" smtClean="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Variables are any behavior that can “vary”.  It is helpful to have students brainstorm how many behaviors fit this definition</a:t>
            </a:r>
          </a:p>
          <a:p>
            <a:pPr>
              <a:buFontTx/>
              <a:buChar char="•"/>
            </a:pPr>
            <a:r>
              <a:rPr lang="en-US" smtClean="0"/>
              <a:t>Correlational studies are helpful to identify variables that have some “co-relationship” but do not give any insights to cause effect relationships</a:t>
            </a:r>
          </a:p>
          <a:p>
            <a:pPr>
              <a:buFontTx/>
              <a:buChar char="•"/>
            </a:pPr>
            <a:r>
              <a:rPr lang="en-US" smtClean="0"/>
              <a:t>TV and aggression, studying and academic performance are helpful examples of positive correlation. Self-esteem and depression is a good example of negative correlation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748F169-625C-4975-8FE9-8C3004D19128}" type="slidenum">
              <a:rPr lang="en-US" smtClean="0"/>
              <a:pPr eaLnBrk="1" hangingPunct="1"/>
              <a:t>28</a:t>
            </a:fld>
            <a:endParaRPr lang="en-US" smtClean="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Variables are any behavior that can “vary”.  It is helpful to have students brainstorm how many behaviors fit this definition</a:t>
            </a:r>
          </a:p>
          <a:p>
            <a:pPr>
              <a:buFontTx/>
              <a:buChar char="•"/>
            </a:pPr>
            <a:r>
              <a:rPr lang="en-US" smtClean="0"/>
              <a:t>Correlational studies are helpful to identify variables that have some “co-relationship” but do not give any insights to cause effect relationships</a:t>
            </a:r>
          </a:p>
          <a:p>
            <a:pPr>
              <a:buFontTx/>
              <a:buChar char="•"/>
            </a:pPr>
            <a:r>
              <a:rPr lang="en-US" smtClean="0"/>
              <a:t>TV and aggression, studying and academic performance are helpful examples of positive correlation. Self-esteem and depression is a good example of negative correlation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7646BEB-8F91-4D78-B0EC-399494D00D2E}" type="slidenum">
              <a:rPr lang="en-US" smtClean="0"/>
              <a:pPr eaLnBrk="1" hangingPunct="1"/>
              <a:t>29</a:t>
            </a:fld>
            <a:endParaRPr lang="en-US" smtClean="0"/>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The book “Sybil” is a prime example of a case study.</a:t>
            </a:r>
          </a:p>
          <a:p>
            <a:pPr>
              <a:buFontTx/>
              <a:buChar char="•"/>
            </a:pPr>
            <a:r>
              <a:rPr lang="en-US" smtClean="0"/>
              <a:t>Case studies are beneficial in clinical psychology and often times include psychological testing. They are also helpful in the area of physiological psychology</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A1D5353-C10E-40AC-B69F-8D0952ECAF9D}" type="slidenum">
              <a:rPr lang="en-US" smtClean="0"/>
              <a:pPr eaLnBrk="1" hangingPunct="1"/>
              <a:t>30</a:t>
            </a:fld>
            <a:endParaRPr lang="en-US" smtClean="0"/>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As pointed out in the chapter, a sample of people is drawn from a population of interest.  The methods of choosing the sample is critical in order to fairly represent the population as a whole.  Problems occur when you have an insufficient number and/or a self-selection bias</a:t>
            </a:r>
          </a:p>
          <a:p>
            <a:pPr>
              <a:buFontTx/>
              <a:buChar char="•"/>
            </a:pPr>
            <a:r>
              <a:rPr lang="en-US" smtClean="0"/>
              <a:t>Attrition and specificity of the questions are also major concerns in a survey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8BC13B9-F54F-4E28-A144-355C3258B345}" type="slidenum">
              <a:rPr lang="en-US" smtClean="0">
                <a:solidFill>
                  <a:srgbClr val="000000"/>
                </a:solidFill>
              </a:rPr>
              <a:pPr eaLnBrk="1" hangingPunct="1"/>
              <a:t>34</a:t>
            </a:fld>
            <a:endParaRPr lang="en-US" smtClean="0">
              <a:solidFill>
                <a:srgbClr val="000000"/>
              </a:solidFill>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000" b="1" smtClean="0"/>
              <a:t>FIGURE 1.6 </a:t>
            </a:r>
            <a:r>
              <a:rPr lang="en-US" sz="1000" smtClean="0"/>
              <a:t>Elements of a simple psychological experiment to assess the</a:t>
            </a:r>
          </a:p>
          <a:p>
            <a:r>
              <a:rPr lang="en-US" sz="1000" smtClean="0"/>
              <a:t>effects of music during study on test scores </a:t>
            </a:r>
          </a:p>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A3B8FA2-D09D-436A-991D-D4B8B1F3F8E7}" type="slidenum">
              <a:rPr lang="en-US" smtClean="0"/>
              <a:pPr eaLnBrk="1" hangingPunct="1"/>
              <a:t>39</a:t>
            </a:fld>
            <a:endParaRPr lang="en-US" smtClean="0"/>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The unconscious tendency for researchers to be sensitive to their expectations during the course of research is offset by methods minimize bias – operational definitions, procedures, and formulating your hypothesis prior to the research</a:t>
            </a:r>
          </a:p>
          <a:p>
            <a:pPr>
              <a:buFontTx/>
              <a:buChar char="•"/>
            </a:pPr>
            <a:r>
              <a:rPr lang="en-US" smtClean="0"/>
              <a:t>A discussion of the placebo effect is aided by the examination of medication research – Physicians Desk Reference that use placebos in a “placebo control group” and examine reported side effects and benefits by subjects</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7" name="Freeform 18"/>
            <p:cNvSpPr>
              <a:spLocks/>
            </p:cNvSpPr>
            <p:nvPr/>
          </p:nvSpPr>
          <p:spPr bwMode="auto">
            <a:xfrm>
              <a:off x="35443" y="5135526"/>
              <a:ext cx="9108557" cy="838200"/>
            </a:xfrm>
            <a:custGeom>
              <a:avLst/>
              <a:gdLst>
                <a:gd name="T0" fmla="*/ 0 w 5760"/>
                <a:gd name="T1" fmla="*/ 0 h 528"/>
                <a:gd name="T2" fmla="*/ 9108557 w 5760"/>
                <a:gd name="T3" fmla="*/ 0 h 528"/>
                <a:gd name="T4" fmla="*/ 9108557 w 5760"/>
                <a:gd name="T5" fmla="*/ 838200 h 528"/>
                <a:gd name="T6" fmla="*/ 75905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5E1AF0B9-D733-49A6-AB38-1CA054FC006C}" type="slidenum">
              <a:rPr lang="en-US"/>
              <a:pPr>
                <a:defRPr/>
              </a:pPr>
              <a:t>‹#›</a:t>
            </a:fld>
            <a:endParaRPr lang="en-US"/>
          </a:p>
        </p:txBody>
      </p:sp>
    </p:spTree>
    <p:extLst>
      <p:ext uri="{BB962C8B-B14F-4D97-AF65-F5344CB8AC3E}">
        <p14:creationId xmlns:p14="http://schemas.microsoft.com/office/powerpoint/2010/main" val="23109162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DC78424-C081-4F31-8F20-A904EFEF05A4}" type="slidenum">
              <a:rPr lang="en-US"/>
              <a:pPr>
                <a:defRPr/>
              </a:pPr>
              <a:t>‹#›</a:t>
            </a:fld>
            <a:endParaRPr lang="en-US"/>
          </a:p>
        </p:txBody>
      </p:sp>
    </p:spTree>
    <p:extLst>
      <p:ext uri="{BB962C8B-B14F-4D97-AF65-F5344CB8AC3E}">
        <p14:creationId xmlns:p14="http://schemas.microsoft.com/office/powerpoint/2010/main" val="28421634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8A65B4EC-71B6-4274-9B01-E82014901EEA}" type="slidenum">
              <a:rPr lang="en-US"/>
              <a:pPr>
                <a:defRPr/>
              </a:pPr>
              <a:t>‹#›</a:t>
            </a:fld>
            <a:endParaRPr lang="en-US"/>
          </a:p>
        </p:txBody>
      </p:sp>
    </p:spTree>
    <p:extLst>
      <p:ext uri="{BB962C8B-B14F-4D97-AF65-F5344CB8AC3E}">
        <p14:creationId xmlns:p14="http://schemas.microsoft.com/office/powerpoint/2010/main" val="35351246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389AE5DA-D514-4B50-BD62-898629C8E051}" type="slidenum">
              <a:rPr lang="en-US"/>
              <a:pPr>
                <a:defRPr/>
              </a:pPr>
              <a:t>‹#›</a:t>
            </a:fld>
            <a:endParaRPr lang="en-US"/>
          </a:p>
        </p:txBody>
      </p:sp>
    </p:spTree>
    <p:extLst>
      <p:ext uri="{BB962C8B-B14F-4D97-AF65-F5344CB8AC3E}">
        <p14:creationId xmlns:p14="http://schemas.microsoft.com/office/powerpoint/2010/main" val="37949342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26C96B97-CA6F-43A7-9BCC-DDA7B188DBB8}" type="slidenum">
              <a:rPr lang="en-US"/>
              <a:pPr>
                <a:defRPr/>
              </a:pPr>
              <a:t>‹#›</a:t>
            </a:fld>
            <a:endParaRPr lang="en-US"/>
          </a:p>
        </p:txBody>
      </p:sp>
    </p:spTree>
    <p:extLst>
      <p:ext uri="{BB962C8B-B14F-4D97-AF65-F5344CB8AC3E}">
        <p14:creationId xmlns:p14="http://schemas.microsoft.com/office/powerpoint/2010/main" val="3167631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extLst/>
          </a:lstStyle>
          <a:p>
            <a:pPr>
              <a:defRPr/>
            </a:pPr>
            <a:fld id="{C60F2AFC-5056-4DB4-AB72-F4384B51079E}" type="slidenum">
              <a:rPr lang="en-US"/>
              <a:pPr>
                <a:defRPr/>
              </a:pPr>
              <a:t>‹#›</a:t>
            </a:fld>
            <a:endParaRPr lang="en-US"/>
          </a:p>
        </p:txBody>
      </p:sp>
    </p:spTree>
    <p:extLst>
      <p:ext uri="{BB962C8B-B14F-4D97-AF65-F5344CB8AC3E}">
        <p14:creationId xmlns:p14="http://schemas.microsoft.com/office/powerpoint/2010/main" val="40370835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57B4DA88-A2CC-4DB0-8615-7BD12C3B9067}" type="slidenum">
              <a:rPr lang="en-US"/>
              <a:pPr>
                <a:defRPr/>
              </a:pPr>
              <a:t>‹#›</a:t>
            </a:fld>
            <a:endParaRPr lang="en-US"/>
          </a:p>
        </p:txBody>
      </p:sp>
    </p:spTree>
    <p:extLst>
      <p:ext uri="{BB962C8B-B14F-4D97-AF65-F5344CB8AC3E}">
        <p14:creationId xmlns:p14="http://schemas.microsoft.com/office/powerpoint/2010/main" val="39986798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4578A1F8-A3E3-48B2-86A6-B63069C13F04}" type="slidenum">
              <a:rPr lang="en-US"/>
              <a:pPr>
                <a:defRPr/>
              </a:pPr>
              <a:t>‹#›</a:t>
            </a:fld>
            <a:endParaRPr lang="en-US"/>
          </a:p>
        </p:txBody>
      </p:sp>
    </p:spTree>
    <p:extLst>
      <p:ext uri="{BB962C8B-B14F-4D97-AF65-F5344CB8AC3E}">
        <p14:creationId xmlns:p14="http://schemas.microsoft.com/office/powerpoint/2010/main" val="8772857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6" name="Freeform 15"/>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215AFF8E-E37A-4AFE-B5F3-F002F2768C92}" type="slidenum">
              <a:rPr lang="en-US"/>
              <a:pPr>
                <a:defRPr/>
              </a:pPr>
              <a:t>‹#›</a:t>
            </a:fld>
            <a:endParaRPr lang="en-US"/>
          </a:p>
        </p:txBody>
      </p:sp>
    </p:spTree>
    <p:extLst>
      <p:ext uri="{BB962C8B-B14F-4D97-AF65-F5344CB8AC3E}">
        <p14:creationId xmlns:p14="http://schemas.microsoft.com/office/powerpoint/2010/main" val="28147149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C8BEDBC9-CC93-4262-A688-54E4E83BD007}" type="slidenum">
              <a:rPr lang="en-US"/>
              <a:pPr>
                <a:defRPr/>
              </a:pPr>
              <a:t>‹#›</a:t>
            </a:fld>
            <a:endParaRPr lang="en-US"/>
          </a:p>
        </p:txBody>
      </p:sp>
    </p:spTree>
    <p:extLst>
      <p:ext uri="{BB962C8B-B14F-4D97-AF65-F5344CB8AC3E}">
        <p14:creationId xmlns:p14="http://schemas.microsoft.com/office/powerpoint/2010/main" val="25342952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41F98D11-FC0A-4006-9D75-1C9642351976}" type="slidenum">
              <a:rPr lang="en-US"/>
              <a:pPr>
                <a:defRPr/>
              </a:pPr>
              <a:t>‹#›</a:t>
            </a:fld>
            <a:endParaRPr lang="en-US"/>
          </a:p>
        </p:txBody>
      </p:sp>
    </p:spTree>
    <p:extLst>
      <p:ext uri="{BB962C8B-B14F-4D97-AF65-F5344CB8AC3E}">
        <p14:creationId xmlns:p14="http://schemas.microsoft.com/office/powerpoint/2010/main" val="21789435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th-TH"/>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lipArt Placeholder 3"/>
          <p:cNvSpPr>
            <a:spLocks noGrp="1"/>
          </p:cNvSpPr>
          <p:nvPr>
            <p:ph type="clipArt" sz="half" idx="2"/>
          </p:nvPr>
        </p:nvSpPr>
        <p:spPr>
          <a:xfrm>
            <a:off x="4648200" y="1981200"/>
            <a:ext cx="3810000" cy="4114800"/>
          </a:xfrm>
        </p:spPr>
        <p:txBody>
          <a:bodyPr>
            <a:normAutofit/>
          </a:bodyPr>
          <a:lstStyle/>
          <a:p>
            <a:pPr lvl="0"/>
            <a:endParaRPr lang="th-TH" noProof="0" smtClean="0"/>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CA2E31BE-3D67-4CFA-B7AD-C77A15EF90AC}" type="slidenum">
              <a:rPr lang="en-US"/>
              <a:pPr>
                <a:defRPr/>
              </a:pPr>
              <a:t>‹#›</a:t>
            </a:fld>
            <a:endParaRPr lang="en-US"/>
          </a:p>
        </p:txBody>
      </p:sp>
    </p:spTree>
    <p:extLst>
      <p:ext uri="{BB962C8B-B14F-4D97-AF65-F5344CB8AC3E}">
        <p14:creationId xmlns:p14="http://schemas.microsoft.com/office/powerpoint/2010/main" val="21647696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th-TH"/>
          </a:p>
        </p:txBody>
      </p:sp>
      <p:sp>
        <p:nvSpPr>
          <p:cNvPr id="3" name="ClipArt Placeholder 2"/>
          <p:cNvSpPr>
            <a:spLocks noGrp="1"/>
          </p:cNvSpPr>
          <p:nvPr>
            <p:ph type="clipArt" sz="half" idx="1"/>
          </p:nvPr>
        </p:nvSpPr>
        <p:spPr>
          <a:xfrm>
            <a:off x="685800" y="1981200"/>
            <a:ext cx="3810000" cy="4114800"/>
          </a:xfrm>
        </p:spPr>
        <p:txBody>
          <a:bodyPr>
            <a:normAutofit/>
          </a:bodyPr>
          <a:lstStyle/>
          <a:p>
            <a:pPr lvl="0"/>
            <a:endParaRPr lang="th-TH" noProof="0" smtClean="0"/>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8A19C274-7085-4950-9F5D-DBCC55124949}" type="slidenum">
              <a:rPr lang="en-US"/>
              <a:pPr>
                <a:defRPr/>
              </a:pPr>
              <a:t>‹#›</a:t>
            </a:fld>
            <a:endParaRPr lang="en-US"/>
          </a:p>
        </p:txBody>
      </p:sp>
    </p:spTree>
    <p:extLst>
      <p:ext uri="{BB962C8B-B14F-4D97-AF65-F5344CB8AC3E}">
        <p14:creationId xmlns:p14="http://schemas.microsoft.com/office/powerpoint/2010/main" val="40012498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6692775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937775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7896340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6002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443264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625992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845534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12095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160929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293001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849098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1066800"/>
            <a:ext cx="1943100" cy="5105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066800"/>
            <a:ext cx="5676900" cy="5105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55949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2.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027" name="Freeform 11"/>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14" name="Right Triangle 13"/>
          <p:cNvSpPr>
            <a:spLocks/>
          </p:cNvSpPr>
          <p:nvPr/>
        </p:nvSpPr>
        <p:spPr bwMode="auto">
          <a:xfrm>
            <a:off x="-6042" y="5791253"/>
            <a:ext cx="3402314" cy="1080868"/>
          </a:xfrm>
          <a:prstGeom prst="rtTriangle">
            <a:avLst/>
          </a:prstGeom>
          <a:blipFill>
            <a:blip r:embed="rId15">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dirty="0" smtClean="0"/>
              <a:t>Click to edit Master title style</a:t>
            </a:r>
            <a:endParaRPr lang="en-US" dirty="0"/>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defRPr>
            </a:lvl1pPr>
            <a:extLst/>
          </a:lstStyle>
          <a:p>
            <a:pPr>
              <a:defRPr/>
            </a:pPr>
            <a:endParaRPr lang="en-US"/>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latinLnBrk="0" hangingPunct="1">
              <a:defRPr kumimoji="0" sz="1000" b="0">
                <a:solidFill>
                  <a:schemeClr val="tx1"/>
                </a:solidFill>
                <a:latin typeface="Arial" charset="0"/>
              </a:defRPr>
            </a:lvl1pPr>
            <a:extLst/>
          </a:lstStyle>
          <a:p>
            <a:pPr>
              <a:defRPr/>
            </a:pPr>
            <a:fld id="{668504AD-866E-449B-884D-C314A746D92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30" r:id="rId1"/>
    <p:sldLayoutId id="2147483807" r:id="rId2"/>
    <p:sldLayoutId id="2147483831" r:id="rId3"/>
    <p:sldLayoutId id="2147483832" r:id="rId4"/>
    <p:sldLayoutId id="2147483833" r:id="rId5"/>
    <p:sldLayoutId id="2147483834" r:id="rId6"/>
    <p:sldLayoutId id="2147483808" r:id="rId7"/>
    <p:sldLayoutId id="2147483835" r:id="rId8"/>
    <p:sldLayoutId id="2147483836" r:id="rId9"/>
    <p:sldLayoutId id="2147483809" r:id="rId10"/>
    <p:sldLayoutId id="2147483810" r:id="rId11"/>
    <p:sldLayoutId id="2147483811" r:id="rId12"/>
    <p:sldLayoutId id="2147483812" r:id="rId13"/>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33">
                                            <p:txEl>
                                              <p:pRg st="0" end="0"/>
                                            </p:txEl>
                                          </p:spTgt>
                                        </p:tgtEl>
                                        <p:attrNameLst>
                                          <p:attrName>style.visibility</p:attrName>
                                        </p:attrNameLst>
                                      </p:cBhvr>
                                      <p:to>
                                        <p:strVal val="visible"/>
                                      </p:to>
                                    </p:set>
                                    <p:animEffect transition="in" filter="fade">
                                      <p:cBhvr>
                                        <p:cTn id="12" dur="500"/>
                                        <p:tgtEl>
                                          <p:spTgt spid="103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33">
                                            <p:txEl>
                                              <p:pRg st="1" end="1"/>
                                            </p:txEl>
                                          </p:spTgt>
                                        </p:tgtEl>
                                        <p:attrNameLst>
                                          <p:attrName>style.visibility</p:attrName>
                                        </p:attrNameLst>
                                      </p:cBhvr>
                                      <p:to>
                                        <p:strVal val="visible"/>
                                      </p:to>
                                    </p:set>
                                    <p:animEffect transition="in" filter="fade">
                                      <p:cBhvr>
                                        <p:cTn id="17" dur="500"/>
                                        <p:tgtEl>
                                          <p:spTgt spid="103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33">
                                            <p:txEl>
                                              <p:pRg st="2" end="2"/>
                                            </p:txEl>
                                          </p:spTgt>
                                        </p:tgtEl>
                                        <p:attrNameLst>
                                          <p:attrName>style.visibility</p:attrName>
                                        </p:attrNameLst>
                                      </p:cBhvr>
                                      <p:to>
                                        <p:strVal val="visible"/>
                                      </p:to>
                                    </p:set>
                                    <p:animEffect transition="in" filter="fade">
                                      <p:cBhvr>
                                        <p:cTn id="22" dur="500"/>
                                        <p:tgtEl>
                                          <p:spTgt spid="103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33">
                                            <p:txEl>
                                              <p:pRg st="3" end="3"/>
                                            </p:txEl>
                                          </p:spTgt>
                                        </p:tgtEl>
                                        <p:attrNameLst>
                                          <p:attrName>style.visibility</p:attrName>
                                        </p:attrNameLst>
                                      </p:cBhvr>
                                      <p:to>
                                        <p:strVal val="visible"/>
                                      </p:to>
                                    </p:set>
                                    <p:animEffect transition="in" filter="fade">
                                      <p:cBhvr>
                                        <p:cTn id="25" dur="500"/>
                                        <p:tgtEl>
                                          <p:spTgt spid="1033">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33">
                                            <p:txEl>
                                              <p:pRg st="4" end="4"/>
                                            </p:txEl>
                                          </p:spTgt>
                                        </p:tgtEl>
                                        <p:attrNameLst>
                                          <p:attrName>style.visibility</p:attrName>
                                        </p:attrNameLst>
                                      </p:cBhvr>
                                      <p:to>
                                        <p:strVal val="visible"/>
                                      </p:to>
                                    </p:set>
                                    <p:animEffect transition="in" filter="fade">
                                      <p:cBhvr>
                                        <p:cTn id="28" dur="500"/>
                                        <p:tgtEl>
                                          <p:spTgt spid="103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33" grpId="0" build="p">
        <p:tmplLst>
          <p:tmpl lvl="1">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2">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3">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Lst>
      </p:bldP>
    </p:bldLst>
  </p:timing>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050" name="Picture 7" descr="MMM Back1"/>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2"/>
          <p:cNvSpPr>
            <a:spLocks noGrp="1" noChangeArrowheads="1"/>
          </p:cNvSpPr>
          <p:nvPr>
            <p:ph type="title"/>
          </p:nvPr>
        </p:nvSpPr>
        <p:spPr bwMode="auto">
          <a:xfrm>
            <a:off x="685800" y="1066800"/>
            <a:ext cx="77724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3"/>
          <p:cNvSpPr>
            <a:spLocks noGrp="1" noChangeArrowheads="1"/>
          </p:cNvSpPr>
          <p:nvPr>
            <p:ph type="body" idx="1"/>
          </p:nvPr>
        </p:nvSpPr>
        <p:spPr bwMode="auto">
          <a:xfrm>
            <a:off x="685800" y="1600200"/>
            <a:ext cx="77724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2100" b="1">
          <a:solidFill>
            <a:schemeClr val="tx2"/>
          </a:solidFill>
          <a:latin typeface="+mj-lt"/>
          <a:ea typeface="+mj-ea"/>
          <a:cs typeface="+mj-cs"/>
        </a:defRPr>
      </a:lvl1pPr>
      <a:lvl2pPr algn="ctr" rtl="0" eaLnBrk="0" fontAlgn="base" hangingPunct="0">
        <a:spcBef>
          <a:spcPct val="0"/>
        </a:spcBef>
        <a:spcAft>
          <a:spcPct val="0"/>
        </a:spcAft>
        <a:defRPr sz="2100" b="1">
          <a:solidFill>
            <a:schemeClr val="tx2"/>
          </a:solidFill>
          <a:latin typeface="Arial" charset="0"/>
        </a:defRPr>
      </a:lvl2pPr>
      <a:lvl3pPr algn="ctr" rtl="0" eaLnBrk="0" fontAlgn="base" hangingPunct="0">
        <a:spcBef>
          <a:spcPct val="0"/>
        </a:spcBef>
        <a:spcAft>
          <a:spcPct val="0"/>
        </a:spcAft>
        <a:defRPr sz="2100" b="1">
          <a:solidFill>
            <a:schemeClr val="tx2"/>
          </a:solidFill>
          <a:latin typeface="Arial" charset="0"/>
        </a:defRPr>
      </a:lvl3pPr>
      <a:lvl4pPr algn="ctr" rtl="0" eaLnBrk="0" fontAlgn="base" hangingPunct="0">
        <a:spcBef>
          <a:spcPct val="0"/>
        </a:spcBef>
        <a:spcAft>
          <a:spcPct val="0"/>
        </a:spcAft>
        <a:defRPr sz="2100" b="1">
          <a:solidFill>
            <a:schemeClr val="tx2"/>
          </a:solidFill>
          <a:latin typeface="Arial" charset="0"/>
        </a:defRPr>
      </a:lvl4pPr>
      <a:lvl5pPr algn="ctr" rtl="0" eaLnBrk="0" fontAlgn="base" hangingPunct="0">
        <a:spcBef>
          <a:spcPct val="0"/>
        </a:spcBef>
        <a:spcAft>
          <a:spcPct val="0"/>
        </a:spcAft>
        <a:defRPr sz="2100" b="1">
          <a:solidFill>
            <a:schemeClr val="tx2"/>
          </a:solidFill>
          <a:latin typeface="Arial" charset="0"/>
        </a:defRPr>
      </a:lvl5pPr>
      <a:lvl6pPr marL="457200" algn="ctr" rtl="0" eaLnBrk="0" fontAlgn="base" hangingPunct="0">
        <a:spcBef>
          <a:spcPct val="0"/>
        </a:spcBef>
        <a:spcAft>
          <a:spcPct val="0"/>
        </a:spcAft>
        <a:defRPr sz="2100" b="1">
          <a:solidFill>
            <a:schemeClr val="tx2"/>
          </a:solidFill>
          <a:latin typeface="Arial" charset="0"/>
        </a:defRPr>
      </a:lvl6pPr>
      <a:lvl7pPr marL="914400" algn="ctr" rtl="0" eaLnBrk="0" fontAlgn="base" hangingPunct="0">
        <a:spcBef>
          <a:spcPct val="0"/>
        </a:spcBef>
        <a:spcAft>
          <a:spcPct val="0"/>
        </a:spcAft>
        <a:defRPr sz="2100" b="1">
          <a:solidFill>
            <a:schemeClr val="tx2"/>
          </a:solidFill>
          <a:latin typeface="Arial" charset="0"/>
        </a:defRPr>
      </a:lvl7pPr>
      <a:lvl8pPr marL="1371600" algn="ctr" rtl="0" eaLnBrk="0" fontAlgn="base" hangingPunct="0">
        <a:spcBef>
          <a:spcPct val="0"/>
        </a:spcBef>
        <a:spcAft>
          <a:spcPct val="0"/>
        </a:spcAft>
        <a:defRPr sz="2100" b="1">
          <a:solidFill>
            <a:schemeClr val="tx2"/>
          </a:solidFill>
          <a:latin typeface="Arial" charset="0"/>
        </a:defRPr>
      </a:lvl8pPr>
      <a:lvl9pPr marL="1828800" algn="ctr" rtl="0" eaLnBrk="0" fontAlgn="base" hangingPunct="0">
        <a:spcBef>
          <a:spcPct val="0"/>
        </a:spcBef>
        <a:spcAft>
          <a:spcPct val="0"/>
        </a:spcAft>
        <a:defRPr sz="2100" b="1">
          <a:solidFill>
            <a:schemeClr val="tx2"/>
          </a:solidFill>
          <a:latin typeface="Arial" charset="0"/>
        </a:defRPr>
      </a:lvl9pPr>
    </p:titleStyle>
    <p:bodyStyle>
      <a:lvl1pPr marL="342900" indent="-342900" algn="l" rtl="0" eaLnBrk="0" fontAlgn="base" hangingPunct="0">
        <a:spcBef>
          <a:spcPct val="20000"/>
        </a:spcBef>
        <a:spcAft>
          <a:spcPct val="0"/>
        </a:spcAft>
        <a:buSzPct val="150000"/>
        <a:buChar char="•"/>
        <a:defRPr sz="21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100">
          <a:solidFill>
            <a:schemeClr val="tx1"/>
          </a:solidFill>
          <a:latin typeface="+mn-lt"/>
        </a:defRPr>
      </a:lvl2pPr>
      <a:lvl3pPr marL="1143000" indent="-228600" algn="l" rtl="0" eaLnBrk="0" fontAlgn="base" hangingPunct="0">
        <a:spcBef>
          <a:spcPct val="20000"/>
        </a:spcBef>
        <a:spcAft>
          <a:spcPct val="0"/>
        </a:spcAft>
        <a:buSzPct val="130000"/>
        <a:buChar char="•"/>
        <a:defRPr sz="2100">
          <a:solidFill>
            <a:schemeClr val="tx1"/>
          </a:solidFill>
          <a:latin typeface="+mn-lt"/>
        </a:defRPr>
      </a:lvl3pPr>
      <a:lvl4pPr marL="1600200" indent="-228600" algn="l" rtl="0" eaLnBrk="0" fontAlgn="base" hangingPunct="0">
        <a:spcBef>
          <a:spcPct val="20000"/>
        </a:spcBef>
        <a:spcAft>
          <a:spcPct val="0"/>
        </a:spcAft>
        <a:buChar char="–"/>
        <a:defRPr sz="2100">
          <a:solidFill>
            <a:schemeClr val="tx1"/>
          </a:solidFill>
          <a:latin typeface="+mn-lt"/>
        </a:defRPr>
      </a:lvl4pPr>
      <a:lvl5pPr marL="2057400" indent="-228600" algn="l" rtl="0" eaLnBrk="0" fontAlgn="base" hangingPunct="0">
        <a:spcBef>
          <a:spcPct val="20000"/>
        </a:spcBef>
        <a:spcAft>
          <a:spcPct val="0"/>
        </a:spcAft>
        <a:buChar char="»"/>
        <a:defRPr sz="2100">
          <a:solidFill>
            <a:schemeClr val="tx1"/>
          </a:solidFill>
          <a:latin typeface="+mn-lt"/>
        </a:defRPr>
      </a:lvl5pPr>
      <a:lvl6pPr marL="2514600" indent="-228600" algn="l" rtl="0" eaLnBrk="0" fontAlgn="base" hangingPunct="0">
        <a:spcBef>
          <a:spcPct val="20000"/>
        </a:spcBef>
        <a:spcAft>
          <a:spcPct val="0"/>
        </a:spcAft>
        <a:buChar char="»"/>
        <a:defRPr sz="2100">
          <a:solidFill>
            <a:schemeClr val="tx1"/>
          </a:solidFill>
          <a:latin typeface="+mn-lt"/>
        </a:defRPr>
      </a:lvl6pPr>
      <a:lvl7pPr marL="2971800" indent="-228600" algn="l" rtl="0" eaLnBrk="0" fontAlgn="base" hangingPunct="0">
        <a:spcBef>
          <a:spcPct val="20000"/>
        </a:spcBef>
        <a:spcAft>
          <a:spcPct val="0"/>
        </a:spcAft>
        <a:buChar char="»"/>
        <a:defRPr sz="2100">
          <a:solidFill>
            <a:schemeClr val="tx1"/>
          </a:solidFill>
          <a:latin typeface="+mn-lt"/>
        </a:defRPr>
      </a:lvl7pPr>
      <a:lvl8pPr marL="3429000" indent="-228600" algn="l" rtl="0" eaLnBrk="0" fontAlgn="base" hangingPunct="0">
        <a:spcBef>
          <a:spcPct val="20000"/>
        </a:spcBef>
        <a:spcAft>
          <a:spcPct val="0"/>
        </a:spcAft>
        <a:buChar char="»"/>
        <a:defRPr sz="2100">
          <a:solidFill>
            <a:schemeClr val="tx1"/>
          </a:solidFill>
          <a:latin typeface="+mn-lt"/>
        </a:defRPr>
      </a:lvl8pPr>
      <a:lvl9pPr marL="3886200" indent="-228600" algn="l" rtl="0" eaLnBrk="0" fontAlgn="base" hangingPunct="0">
        <a:spcBef>
          <a:spcPct val="20000"/>
        </a:spcBef>
        <a:spcAft>
          <a:spcPct val="0"/>
        </a:spcAft>
        <a:buChar char="»"/>
        <a:defRPr sz="21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9.jpeg"/><Relationship Id="rId5" Type="http://schemas.openxmlformats.org/officeDocument/2006/relationships/image" Target="../media/image8.wmf"/><Relationship Id="rId4" Type="http://schemas.openxmlformats.org/officeDocument/2006/relationships/oleObject" Target="../embeddings/oleObject1.bin"/></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vmlDrawing" Target="../drawings/vmlDrawing2.vml"/><Relationship Id="rId5" Type="http://schemas.openxmlformats.org/officeDocument/2006/relationships/image" Target="../media/image11.png"/><Relationship Id="rId4" Type="http://schemas.openxmlformats.org/officeDocument/2006/relationships/oleObject" Target="../embeddings/oleObject2.bin"/></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5170" name="Rectangle 2"/>
          <p:cNvSpPr>
            <a:spLocks noGrp="1" noChangeArrowheads="1"/>
          </p:cNvSpPr>
          <p:nvPr>
            <p:ph idx="1"/>
          </p:nvPr>
        </p:nvSpPr>
        <p:spPr>
          <a:xfrm>
            <a:off x="685800" y="228600"/>
            <a:ext cx="7772400" cy="6324600"/>
          </a:xfrm>
        </p:spPr>
        <p:txBody>
          <a:bodyPr/>
          <a:lstStyle/>
          <a:p>
            <a:pPr eaLnBrk="1" hangingPunct="1"/>
            <a:r>
              <a:rPr lang="th-TH" sz="4000" b="1" dirty="0" smtClean="0">
                <a:solidFill>
                  <a:srgbClr val="FF0000"/>
                </a:solidFill>
                <a:latin typeface="Arial Black" pitchFamily="34" charset="0"/>
              </a:rPr>
              <a:t>What is psychology?</a:t>
            </a:r>
          </a:p>
          <a:p>
            <a:pPr eaLnBrk="1" hangingPunct="1"/>
            <a:endParaRPr lang="th-TH" sz="4000" b="1" dirty="0" smtClean="0">
              <a:solidFill>
                <a:srgbClr val="000000"/>
              </a:solidFill>
              <a:latin typeface="Arial Black" pitchFamily="34" charset="0"/>
            </a:endParaRPr>
          </a:p>
          <a:p>
            <a:pPr eaLnBrk="1" hangingPunct="1"/>
            <a:r>
              <a:rPr lang="th-TH" sz="4000" b="1" dirty="0" smtClean="0">
                <a:solidFill>
                  <a:srgbClr val="000000"/>
                </a:solidFill>
                <a:latin typeface="Arial Black" pitchFamily="34" charset="0"/>
              </a:rPr>
              <a:t>Psyche  =  mind</a:t>
            </a:r>
          </a:p>
          <a:p>
            <a:pPr eaLnBrk="1" hangingPunct="1"/>
            <a:r>
              <a:rPr lang="th-TH" sz="4000" b="1" dirty="0" smtClean="0">
                <a:solidFill>
                  <a:srgbClr val="000000"/>
                </a:solidFill>
                <a:latin typeface="Arial Black" pitchFamily="34" charset="0"/>
              </a:rPr>
              <a:t>Logos  =  knowledge or study</a:t>
            </a:r>
            <a:endParaRPr lang="th-TH" sz="4000" dirty="0" smtClean="0">
              <a:solidFill>
                <a:srgbClr val="000000"/>
              </a:solidFill>
              <a:latin typeface="Arial Black" pitchFamily="34" charset="0"/>
            </a:endParaRPr>
          </a:p>
        </p:txBody>
      </p:sp>
    </p:spTree>
    <p:extLst>
      <p:ext uri="{BB962C8B-B14F-4D97-AF65-F5344CB8AC3E}">
        <p14:creationId xmlns:p14="http://schemas.microsoft.com/office/powerpoint/2010/main" val="11917818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4" presetClass="entr" presetSubtype="0" fill="hold" grpId="0" nodeType="clickEffect">
                                  <p:stCondLst>
                                    <p:cond delay="0"/>
                                  </p:stCondLst>
                                  <p:childTnLst>
                                    <p:set>
                                      <p:cBhvr>
                                        <p:cTn id="6" dur="1" fill="hold">
                                          <p:stCondLst>
                                            <p:cond delay="0"/>
                                          </p:stCondLst>
                                        </p:cTn>
                                        <p:tgtEl>
                                          <p:spTgt spid="135170">
                                            <p:txEl>
                                              <p:pRg st="0" end="0"/>
                                            </p:txEl>
                                          </p:spTgt>
                                        </p:tgtEl>
                                        <p:attrNameLst>
                                          <p:attrName>style.visibility</p:attrName>
                                        </p:attrNameLst>
                                      </p:cBhvr>
                                      <p:to>
                                        <p:strVal val="visible"/>
                                      </p:to>
                                    </p:set>
                                    <p:animEffect transition="in" filter="fade">
                                      <p:cBhvr>
                                        <p:cTn id="7" dur="500"/>
                                        <p:tgtEl>
                                          <p:spTgt spid="135170">
                                            <p:txEl>
                                              <p:pRg st="0" end="0"/>
                                            </p:txEl>
                                          </p:spTgt>
                                        </p:tgtEl>
                                      </p:cBhvr>
                                    </p:animEffect>
                                    <p:anim calcmode="lin" valueType="num">
                                      <p:cBhvr>
                                        <p:cTn id="8" dur="500" fill="hold"/>
                                        <p:tgtEl>
                                          <p:spTgt spid="135170">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135170">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5170">
                                            <p:txEl>
                                              <p:pRg st="2" end="2"/>
                                            </p:txEl>
                                          </p:spTgt>
                                        </p:tgtEl>
                                        <p:attrNameLst>
                                          <p:attrName>style.visibility</p:attrName>
                                        </p:attrNameLst>
                                      </p:cBhvr>
                                      <p:to>
                                        <p:strVal val="visible"/>
                                      </p:to>
                                    </p:set>
                                    <p:animEffect transition="in" filter="fade">
                                      <p:cBhvr>
                                        <p:cTn id="14" dur="500"/>
                                        <p:tgtEl>
                                          <p:spTgt spid="135170">
                                            <p:txEl>
                                              <p:pRg st="2" end="2"/>
                                            </p:txEl>
                                          </p:spTgt>
                                        </p:tgtEl>
                                      </p:cBhvr>
                                    </p:animEffect>
                                    <p:anim calcmode="lin" valueType="num">
                                      <p:cBhvr>
                                        <p:cTn id="15" dur="500" fill="hold"/>
                                        <p:tgtEl>
                                          <p:spTgt spid="135170">
                                            <p:txEl>
                                              <p:pRg st="2" end="2"/>
                                            </p:txEl>
                                          </p:spTgt>
                                        </p:tgtEl>
                                        <p:attrNameLst>
                                          <p:attrName>ppt_x</p:attrName>
                                        </p:attrNameLst>
                                      </p:cBhvr>
                                      <p:tavLst>
                                        <p:tav tm="0">
                                          <p:val>
                                            <p:strVal val="#ppt_x"/>
                                          </p:val>
                                        </p:tav>
                                        <p:tav tm="100000">
                                          <p:val>
                                            <p:strVal val="#ppt_x"/>
                                          </p:val>
                                        </p:tav>
                                      </p:tavLst>
                                    </p:anim>
                                    <p:anim calcmode="lin" valueType="num">
                                      <p:cBhvr>
                                        <p:cTn id="16" dur="500" fill="hold"/>
                                        <p:tgtEl>
                                          <p:spTgt spid="135170">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35170">
                                            <p:txEl>
                                              <p:pRg st="3" end="3"/>
                                            </p:txEl>
                                          </p:spTgt>
                                        </p:tgtEl>
                                        <p:attrNameLst>
                                          <p:attrName>style.visibility</p:attrName>
                                        </p:attrNameLst>
                                      </p:cBhvr>
                                      <p:to>
                                        <p:strVal val="visible"/>
                                      </p:to>
                                    </p:set>
                                    <p:animEffect transition="in" filter="fade">
                                      <p:cBhvr>
                                        <p:cTn id="21" dur="500"/>
                                        <p:tgtEl>
                                          <p:spTgt spid="135170">
                                            <p:txEl>
                                              <p:pRg st="3" end="3"/>
                                            </p:txEl>
                                          </p:spTgt>
                                        </p:tgtEl>
                                      </p:cBhvr>
                                    </p:animEffect>
                                    <p:anim calcmode="lin" valueType="num">
                                      <p:cBhvr>
                                        <p:cTn id="22" dur="500" fill="hold"/>
                                        <p:tgtEl>
                                          <p:spTgt spid="135170">
                                            <p:txEl>
                                              <p:pRg st="3" end="3"/>
                                            </p:txEl>
                                          </p:spTgt>
                                        </p:tgtEl>
                                        <p:attrNameLst>
                                          <p:attrName>ppt_x</p:attrName>
                                        </p:attrNameLst>
                                      </p:cBhvr>
                                      <p:tavLst>
                                        <p:tav tm="0">
                                          <p:val>
                                            <p:strVal val="#ppt_x"/>
                                          </p:val>
                                        </p:tav>
                                        <p:tav tm="100000">
                                          <p:val>
                                            <p:strVal val="#ppt_x"/>
                                          </p:val>
                                        </p:tav>
                                      </p:tavLst>
                                    </p:anim>
                                    <p:anim calcmode="lin" valueType="num">
                                      <p:cBhvr>
                                        <p:cTn id="23" dur="500" fill="hold"/>
                                        <p:tgtEl>
                                          <p:spTgt spid="135170">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6195" name="Rectangle 3"/>
          <p:cNvSpPr>
            <a:spLocks noGrp="1" noChangeArrowheads="1"/>
          </p:cNvSpPr>
          <p:nvPr>
            <p:ph idx="1"/>
          </p:nvPr>
        </p:nvSpPr>
        <p:spPr>
          <a:xfrm>
            <a:off x="685800" y="1828800"/>
            <a:ext cx="7543800" cy="4696544"/>
          </a:xfrm>
        </p:spPr>
        <p:txBody>
          <a:bodyPr>
            <a:normAutofit lnSpcReduction="10000"/>
          </a:bodyPr>
          <a:lstStyle/>
          <a:p>
            <a:pPr>
              <a:lnSpc>
                <a:spcPct val="80000"/>
              </a:lnSpc>
            </a:pPr>
            <a:r>
              <a:rPr lang="en-US" sz="3500" dirty="0">
                <a:solidFill>
                  <a:srgbClr val="002060"/>
                </a:solidFill>
                <a:latin typeface="Arial Black" pitchFamily="34" charset="0"/>
                <a:cs typeface="Cordia New" pitchFamily="34" charset="-34"/>
              </a:rPr>
              <a:t>P</a:t>
            </a:r>
            <a:r>
              <a:rPr lang="th-TH" sz="3500" dirty="0">
                <a:solidFill>
                  <a:srgbClr val="002060"/>
                </a:solidFill>
                <a:latin typeface="Arial Black" pitchFamily="34" charset="0"/>
              </a:rPr>
              <a:t>sychology is a scientific study of behavior and mental processe</a:t>
            </a:r>
            <a:r>
              <a:rPr lang="en-US" sz="3500" dirty="0" smtClean="0">
                <a:solidFill>
                  <a:srgbClr val="002060"/>
                </a:solidFill>
                <a:latin typeface="Arial Black" pitchFamily="34" charset="0"/>
                <a:cs typeface="Cordia New" pitchFamily="34" charset="-34"/>
              </a:rPr>
              <a:t>s.</a:t>
            </a:r>
            <a:endParaRPr lang="th-TH" sz="3500" dirty="0" smtClean="0">
              <a:solidFill>
                <a:srgbClr val="002060"/>
              </a:solidFill>
              <a:latin typeface="Arial Black" pitchFamily="34" charset="0"/>
            </a:endParaRPr>
          </a:p>
          <a:p>
            <a:pPr eaLnBrk="1" hangingPunct="1">
              <a:lnSpc>
                <a:spcPct val="80000"/>
              </a:lnSpc>
            </a:pPr>
            <a:endParaRPr lang="th-TH" sz="3500" dirty="0" smtClean="0">
              <a:solidFill>
                <a:srgbClr val="990000"/>
              </a:solidFill>
              <a:latin typeface="Arial Black" pitchFamily="34" charset="0"/>
            </a:endParaRPr>
          </a:p>
          <a:p>
            <a:pPr eaLnBrk="1" hangingPunct="1">
              <a:lnSpc>
                <a:spcPct val="80000"/>
              </a:lnSpc>
            </a:pPr>
            <a:r>
              <a:rPr lang="th-TH" sz="3500" dirty="0" smtClean="0">
                <a:solidFill>
                  <a:srgbClr val="990000"/>
                </a:solidFill>
                <a:latin typeface="Arial Black" pitchFamily="34" charset="0"/>
              </a:rPr>
              <a:t>Behavior</a:t>
            </a:r>
            <a:r>
              <a:rPr lang="th-TH" sz="3500" dirty="0" smtClean="0">
                <a:solidFill>
                  <a:srgbClr val="000000"/>
                </a:solidFill>
                <a:latin typeface="Arial Black" pitchFamily="34" charset="0"/>
              </a:rPr>
              <a:t> (overt behavior)  can be directly observed.</a:t>
            </a:r>
          </a:p>
          <a:p>
            <a:pPr eaLnBrk="1" hangingPunct="1">
              <a:lnSpc>
                <a:spcPct val="80000"/>
              </a:lnSpc>
            </a:pPr>
            <a:endParaRPr lang="th-TH" sz="3500" dirty="0" smtClean="0">
              <a:solidFill>
                <a:srgbClr val="000000"/>
              </a:solidFill>
              <a:latin typeface="Arial Black" pitchFamily="34" charset="0"/>
            </a:endParaRPr>
          </a:p>
          <a:p>
            <a:pPr eaLnBrk="1" hangingPunct="1">
              <a:lnSpc>
                <a:spcPct val="80000"/>
              </a:lnSpc>
            </a:pPr>
            <a:r>
              <a:rPr lang="th-TH" sz="3500" dirty="0" smtClean="0">
                <a:solidFill>
                  <a:srgbClr val="990000"/>
                </a:solidFill>
                <a:latin typeface="Arial Black" pitchFamily="34" charset="0"/>
              </a:rPr>
              <a:t>Mental process</a:t>
            </a:r>
            <a:r>
              <a:rPr lang="th-TH" sz="3500" dirty="0" smtClean="0">
                <a:solidFill>
                  <a:srgbClr val="000000"/>
                </a:solidFill>
                <a:latin typeface="Arial Black" pitchFamily="34" charset="0"/>
              </a:rPr>
              <a:t> (covert behavior)  can not be directly observed.</a:t>
            </a:r>
            <a:r>
              <a:rPr lang="th-TH" sz="4000" dirty="0" smtClean="0">
                <a:latin typeface="Arial Black" pitchFamily="34" charset="0"/>
              </a:rPr>
              <a:t/>
            </a:r>
            <a:br>
              <a:rPr lang="th-TH" sz="4000" dirty="0" smtClean="0">
                <a:latin typeface="Arial Black" pitchFamily="34" charset="0"/>
              </a:rPr>
            </a:br>
            <a:endParaRPr lang="th-TH" sz="4000" dirty="0" smtClean="0">
              <a:latin typeface="Arial Black" pitchFamily="34" charset="0"/>
            </a:endParaRPr>
          </a:p>
        </p:txBody>
      </p:sp>
      <p:sp>
        <p:nvSpPr>
          <p:cNvPr id="136194" name="Rectangle 2"/>
          <p:cNvSpPr>
            <a:spLocks noGrp="1" noChangeArrowheads="1"/>
          </p:cNvSpPr>
          <p:nvPr>
            <p:ph type="title"/>
          </p:nvPr>
        </p:nvSpPr>
        <p:spPr>
          <a:xfrm>
            <a:off x="533400" y="152400"/>
            <a:ext cx="8382000" cy="1332384"/>
          </a:xfrm>
        </p:spPr>
        <p:txBody>
          <a:bodyPr>
            <a:normAutofit fontScale="90000"/>
          </a:bodyPr>
          <a:lstStyle/>
          <a:p>
            <a:pPr>
              <a:defRPr/>
            </a:pPr>
            <a:r>
              <a:rPr lang="th-TH" sz="4000" dirty="0" smtClean="0">
                <a:solidFill>
                  <a:schemeClr val="accent2"/>
                </a:solidFill>
                <a:latin typeface="Arial Black" pitchFamily="34" charset="0"/>
              </a:rPr>
              <a:t/>
            </a:r>
            <a:br>
              <a:rPr lang="th-TH" sz="4000" dirty="0" smtClean="0">
                <a:solidFill>
                  <a:schemeClr val="accent2"/>
                </a:solidFill>
                <a:latin typeface="Arial Black" pitchFamily="34" charset="0"/>
              </a:rPr>
            </a:br>
            <a:r>
              <a:rPr lang="en-US" sz="4000" dirty="0" smtClean="0">
                <a:solidFill>
                  <a:schemeClr val="accent2"/>
                </a:solidFill>
                <a:latin typeface="Arial Black" pitchFamily="34" charset="0"/>
                <a:cs typeface="Cordia New" pitchFamily="34" charset="-34"/>
              </a:rPr>
              <a:t/>
            </a:r>
            <a:br>
              <a:rPr lang="en-US" sz="4000" dirty="0" smtClean="0">
                <a:solidFill>
                  <a:schemeClr val="accent2"/>
                </a:solidFill>
                <a:latin typeface="Arial Black" pitchFamily="34" charset="0"/>
                <a:cs typeface="Cordia New" pitchFamily="34" charset="-34"/>
              </a:rPr>
            </a:br>
            <a:r>
              <a:rPr lang="th-TH" sz="4000" dirty="0" smtClean="0">
                <a:solidFill>
                  <a:schemeClr val="accent2"/>
                </a:solidFill>
                <a:latin typeface="Arial Black" pitchFamily="34" charset="0"/>
              </a:rPr>
              <a:t/>
            </a:r>
            <a:br>
              <a:rPr lang="th-TH" sz="4000" dirty="0" smtClean="0">
                <a:solidFill>
                  <a:schemeClr val="accent2"/>
                </a:solidFill>
                <a:latin typeface="Arial Black" pitchFamily="34" charset="0"/>
              </a:rPr>
            </a:br>
            <a:r>
              <a:rPr lang="th-TH" sz="4000" b="1" dirty="0">
                <a:solidFill>
                  <a:srgbClr val="FF0000"/>
                </a:solidFill>
                <a:latin typeface="Arial Black" pitchFamily="34" charset="0"/>
              </a:rPr>
              <a:t>What is psychology?</a:t>
            </a:r>
            <a:br>
              <a:rPr lang="th-TH" sz="4000" b="1" dirty="0">
                <a:solidFill>
                  <a:srgbClr val="FF0000"/>
                </a:solidFill>
                <a:latin typeface="Arial Black" pitchFamily="34" charset="0"/>
              </a:rPr>
            </a:br>
            <a:endParaRPr lang="th-TH" sz="4000" dirty="0" smtClean="0">
              <a:solidFill>
                <a:schemeClr val="accent2"/>
              </a:solidFill>
              <a:latin typeface="Arial Black" pitchFamily="34" charset="0"/>
            </a:endParaRPr>
          </a:p>
        </p:txBody>
      </p:sp>
    </p:spTree>
    <p:extLst>
      <p:ext uri="{BB962C8B-B14F-4D97-AF65-F5344CB8AC3E}">
        <p14:creationId xmlns:p14="http://schemas.microsoft.com/office/powerpoint/2010/main" val="37988709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p:cTn id="7" dur="1000" fill="hold"/>
                                        <p:tgtEl>
                                          <p:spTgt spid="136194"/>
                                        </p:tgtEl>
                                        <p:attrNameLst>
                                          <p:attrName>ppt_x</p:attrName>
                                        </p:attrNameLst>
                                      </p:cBhvr>
                                      <p:tavLst>
                                        <p:tav tm="0">
                                          <p:val>
                                            <p:strVal val="#ppt_x-.2"/>
                                          </p:val>
                                        </p:tav>
                                        <p:tav tm="100000">
                                          <p:val>
                                            <p:strVal val="#ppt_x"/>
                                          </p:val>
                                        </p:tav>
                                      </p:tavLst>
                                    </p:anim>
                                    <p:anim calcmode="lin" valueType="num">
                                      <p:cBhvr>
                                        <p:cTn id="8" dur="1000" fill="hold"/>
                                        <p:tgtEl>
                                          <p:spTgt spid="1361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619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6195">
                                            <p:txEl>
                                              <p:pRg st="0" end="0"/>
                                            </p:txEl>
                                          </p:spTgt>
                                        </p:tgtEl>
                                        <p:attrNameLst>
                                          <p:attrName>style.visibility</p:attrName>
                                        </p:attrNameLst>
                                      </p:cBhvr>
                                      <p:to>
                                        <p:strVal val="visible"/>
                                      </p:to>
                                    </p:set>
                                    <p:animEffect transition="in" filter="fade">
                                      <p:cBhvr>
                                        <p:cTn id="14" dur="500"/>
                                        <p:tgtEl>
                                          <p:spTgt spid="136195">
                                            <p:txEl>
                                              <p:pRg st="0" end="0"/>
                                            </p:txEl>
                                          </p:spTgt>
                                        </p:tgtEl>
                                      </p:cBhvr>
                                    </p:animEffect>
                                    <p:anim calcmode="lin" valueType="num">
                                      <p:cBhvr>
                                        <p:cTn id="15" dur="500" fill="hold"/>
                                        <p:tgtEl>
                                          <p:spTgt spid="13619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36195">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36195">
                                            <p:txEl>
                                              <p:pRg st="2" end="2"/>
                                            </p:txEl>
                                          </p:spTgt>
                                        </p:tgtEl>
                                        <p:attrNameLst>
                                          <p:attrName>style.visibility</p:attrName>
                                        </p:attrNameLst>
                                      </p:cBhvr>
                                      <p:to>
                                        <p:strVal val="visible"/>
                                      </p:to>
                                    </p:set>
                                    <p:animEffect transition="in" filter="fade">
                                      <p:cBhvr>
                                        <p:cTn id="21" dur="500"/>
                                        <p:tgtEl>
                                          <p:spTgt spid="136195">
                                            <p:txEl>
                                              <p:pRg st="2" end="2"/>
                                            </p:txEl>
                                          </p:spTgt>
                                        </p:tgtEl>
                                      </p:cBhvr>
                                    </p:animEffect>
                                    <p:anim calcmode="lin" valueType="num">
                                      <p:cBhvr>
                                        <p:cTn id="22" dur="500" fill="hold"/>
                                        <p:tgtEl>
                                          <p:spTgt spid="136195">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136195">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36195">
                                            <p:txEl>
                                              <p:pRg st="4" end="4"/>
                                            </p:txEl>
                                          </p:spTgt>
                                        </p:tgtEl>
                                        <p:attrNameLst>
                                          <p:attrName>style.visibility</p:attrName>
                                        </p:attrNameLst>
                                      </p:cBhvr>
                                      <p:to>
                                        <p:strVal val="visible"/>
                                      </p:to>
                                    </p:set>
                                    <p:animEffect transition="in" filter="fade">
                                      <p:cBhvr>
                                        <p:cTn id="28" dur="500"/>
                                        <p:tgtEl>
                                          <p:spTgt spid="136195">
                                            <p:txEl>
                                              <p:pRg st="4" end="4"/>
                                            </p:txEl>
                                          </p:spTgt>
                                        </p:tgtEl>
                                      </p:cBhvr>
                                    </p:animEffect>
                                    <p:anim calcmode="lin" valueType="num">
                                      <p:cBhvr>
                                        <p:cTn id="29" dur="500" fill="hold"/>
                                        <p:tgtEl>
                                          <p:spTgt spid="136195">
                                            <p:txEl>
                                              <p:pRg st="4" end="4"/>
                                            </p:txEl>
                                          </p:spTgt>
                                        </p:tgtEl>
                                        <p:attrNameLst>
                                          <p:attrName>ppt_x</p:attrName>
                                        </p:attrNameLst>
                                      </p:cBhvr>
                                      <p:tavLst>
                                        <p:tav tm="0">
                                          <p:val>
                                            <p:strVal val="#ppt_x"/>
                                          </p:val>
                                        </p:tav>
                                        <p:tav tm="100000">
                                          <p:val>
                                            <p:strVal val="#ppt_x"/>
                                          </p:val>
                                        </p:tav>
                                      </p:tavLst>
                                    </p:anim>
                                    <p:anim calcmode="lin" valueType="num">
                                      <p:cBhvr>
                                        <p:cTn id="30" dur="500" fill="hold"/>
                                        <p:tgtEl>
                                          <p:spTgt spid="136195">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5"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22" name="Rectangle 2"/>
          <p:cNvSpPr>
            <a:spLocks noGrp="1" noChangeArrowheads="1"/>
          </p:cNvSpPr>
          <p:nvPr>
            <p:ph idx="1"/>
          </p:nvPr>
        </p:nvSpPr>
        <p:spPr>
          <a:xfrm>
            <a:off x="685800" y="0"/>
            <a:ext cx="7772400" cy="6705600"/>
          </a:xfrm>
        </p:spPr>
        <p:txBody>
          <a:bodyPr/>
          <a:lstStyle/>
          <a:p>
            <a:pPr eaLnBrk="1" hangingPunct="1">
              <a:lnSpc>
                <a:spcPct val="80000"/>
              </a:lnSpc>
            </a:pPr>
            <a:endParaRPr lang="th-TH" sz="4000" dirty="0" smtClean="0">
              <a:solidFill>
                <a:srgbClr val="000000"/>
              </a:solidFill>
              <a:latin typeface="Arial Black" pitchFamily="34" charset="0"/>
            </a:endParaRPr>
          </a:p>
          <a:p>
            <a:pPr eaLnBrk="1" hangingPunct="1">
              <a:lnSpc>
                <a:spcPct val="80000"/>
              </a:lnSpc>
            </a:pPr>
            <a:r>
              <a:rPr lang="th-TH" sz="4000" dirty="0" smtClean="0">
                <a:solidFill>
                  <a:srgbClr val="FF0000"/>
                </a:solidFill>
                <a:latin typeface="Arial Black" pitchFamily="34" charset="0"/>
              </a:rPr>
              <a:t>What are the goals of psychology?</a:t>
            </a:r>
          </a:p>
          <a:p>
            <a:pPr eaLnBrk="1" hangingPunct="1">
              <a:lnSpc>
                <a:spcPct val="80000"/>
              </a:lnSpc>
            </a:pPr>
            <a:r>
              <a:rPr lang="th-TH" sz="4000" dirty="0" smtClean="0">
                <a:solidFill>
                  <a:srgbClr val="339933"/>
                </a:solidFill>
                <a:latin typeface="Arial Black" pitchFamily="34" charset="0"/>
              </a:rPr>
              <a:t>1.  Describing</a:t>
            </a:r>
            <a:r>
              <a:rPr lang="th-TH" sz="4000" dirty="0" smtClean="0">
                <a:solidFill>
                  <a:srgbClr val="000000"/>
                </a:solidFill>
                <a:latin typeface="Arial Black" pitchFamily="34" charset="0"/>
              </a:rPr>
              <a:t> behavior</a:t>
            </a:r>
          </a:p>
          <a:p>
            <a:pPr eaLnBrk="1" hangingPunct="1">
              <a:lnSpc>
                <a:spcPct val="80000"/>
              </a:lnSpc>
            </a:pPr>
            <a:r>
              <a:rPr lang="th-TH" sz="4000" dirty="0" smtClean="0">
                <a:solidFill>
                  <a:srgbClr val="000000"/>
                </a:solidFill>
                <a:latin typeface="Arial Black" pitchFamily="34" charset="0"/>
              </a:rPr>
              <a:t>2.  </a:t>
            </a:r>
            <a:r>
              <a:rPr lang="th-TH" sz="4000" dirty="0" smtClean="0">
                <a:solidFill>
                  <a:srgbClr val="339933"/>
                </a:solidFill>
                <a:latin typeface="Arial Black" pitchFamily="34" charset="0"/>
              </a:rPr>
              <a:t>Understanding</a:t>
            </a:r>
            <a:r>
              <a:rPr lang="th-TH" sz="4000" dirty="0" smtClean="0">
                <a:solidFill>
                  <a:srgbClr val="000000"/>
                </a:solidFill>
                <a:latin typeface="Arial Black" pitchFamily="34" charset="0"/>
              </a:rPr>
              <a:t> the causes of behavior</a:t>
            </a:r>
          </a:p>
          <a:p>
            <a:pPr eaLnBrk="1" hangingPunct="1">
              <a:lnSpc>
                <a:spcPct val="80000"/>
              </a:lnSpc>
            </a:pPr>
            <a:r>
              <a:rPr lang="th-TH" sz="4000" dirty="0" smtClean="0">
                <a:solidFill>
                  <a:srgbClr val="000000"/>
                </a:solidFill>
                <a:latin typeface="Arial Black" pitchFamily="34" charset="0"/>
              </a:rPr>
              <a:t>3.  </a:t>
            </a:r>
            <a:r>
              <a:rPr lang="th-TH" sz="4000" dirty="0" smtClean="0">
                <a:solidFill>
                  <a:srgbClr val="339933"/>
                </a:solidFill>
                <a:latin typeface="Arial Black" pitchFamily="34" charset="0"/>
              </a:rPr>
              <a:t>Predicting</a:t>
            </a:r>
            <a:r>
              <a:rPr lang="th-TH" sz="4000" dirty="0" smtClean="0">
                <a:solidFill>
                  <a:srgbClr val="000000"/>
                </a:solidFill>
                <a:latin typeface="Arial Black" pitchFamily="34" charset="0"/>
              </a:rPr>
              <a:t> behavior</a:t>
            </a:r>
          </a:p>
          <a:p>
            <a:pPr eaLnBrk="1" hangingPunct="1">
              <a:lnSpc>
                <a:spcPct val="80000"/>
              </a:lnSpc>
            </a:pPr>
            <a:r>
              <a:rPr lang="th-TH" sz="4000" dirty="0" smtClean="0">
                <a:solidFill>
                  <a:srgbClr val="000000"/>
                </a:solidFill>
                <a:latin typeface="Arial Black" pitchFamily="34" charset="0"/>
              </a:rPr>
              <a:t>4.  </a:t>
            </a:r>
            <a:r>
              <a:rPr lang="th-TH" sz="4000" dirty="0" smtClean="0">
                <a:solidFill>
                  <a:srgbClr val="339933"/>
                </a:solidFill>
                <a:latin typeface="Arial Black" pitchFamily="34" charset="0"/>
              </a:rPr>
              <a:t>Controlling</a:t>
            </a:r>
            <a:r>
              <a:rPr lang="th-TH" sz="4000" dirty="0" smtClean="0">
                <a:solidFill>
                  <a:srgbClr val="000000"/>
                </a:solidFill>
                <a:latin typeface="Arial Black" pitchFamily="34" charset="0"/>
              </a:rPr>
              <a:t> behavior / Influencing </a:t>
            </a:r>
            <a:r>
              <a:rPr lang="th-TH" sz="4000" dirty="0" smtClean="0">
                <a:solidFill>
                  <a:srgbClr val="000000"/>
                </a:solidFill>
                <a:latin typeface="Arial Black" pitchFamily="34" charset="0"/>
              </a:rPr>
              <a:t>behavior</a:t>
            </a:r>
            <a:endParaRPr lang="th-TH" sz="4000" dirty="0" smtClean="0">
              <a:solidFill>
                <a:srgbClr val="990000"/>
              </a:solidFill>
              <a:latin typeface="Arial Black" pitchFamily="34" charset="0"/>
            </a:endParaRPr>
          </a:p>
        </p:txBody>
      </p:sp>
    </p:spTree>
    <p:extLst>
      <p:ext uri="{BB962C8B-B14F-4D97-AF65-F5344CB8AC3E}">
        <p14:creationId xmlns:p14="http://schemas.microsoft.com/office/powerpoint/2010/main" val="19748900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4" presetClass="entr" presetSubtype="0" fill="hold" grpId="0" nodeType="clickEffect">
                                  <p:stCondLst>
                                    <p:cond delay="0"/>
                                  </p:stCondLst>
                                  <p:childTnLst>
                                    <p:set>
                                      <p:cBhvr>
                                        <p:cTn id="6" dur="1" fill="hold">
                                          <p:stCondLst>
                                            <p:cond delay="0"/>
                                          </p:stCondLst>
                                        </p:cTn>
                                        <p:tgtEl>
                                          <p:spTgt spid="133122">
                                            <p:txEl>
                                              <p:pRg st="1" end="1"/>
                                            </p:txEl>
                                          </p:spTgt>
                                        </p:tgtEl>
                                        <p:attrNameLst>
                                          <p:attrName>style.visibility</p:attrName>
                                        </p:attrNameLst>
                                      </p:cBhvr>
                                      <p:to>
                                        <p:strVal val="visible"/>
                                      </p:to>
                                    </p:set>
                                    <p:animEffect transition="in" filter="fade">
                                      <p:cBhvr>
                                        <p:cTn id="7" dur="500"/>
                                        <p:tgtEl>
                                          <p:spTgt spid="133122">
                                            <p:txEl>
                                              <p:pRg st="1" end="1"/>
                                            </p:txEl>
                                          </p:spTgt>
                                        </p:tgtEl>
                                      </p:cBhvr>
                                    </p:animEffect>
                                    <p:anim calcmode="lin" valueType="num">
                                      <p:cBhvr>
                                        <p:cTn id="8" dur="500" fill="hold"/>
                                        <p:tgtEl>
                                          <p:spTgt spid="133122">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133122">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3122">
                                            <p:txEl>
                                              <p:pRg st="2" end="2"/>
                                            </p:txEl>
                                          </p:spTgt>
                                        </p:tgtEl>
                                        <p:attrNameLst>
                                          <p:attrName>style.visibility</p:attrName>
                                        </p:attrNameLst>
                                      </p:cBhvr>
                                      <p:to>
                                        <p:strVal val="visible"/>
                                      </p:to>
                                    </p:set>
                                    <p:animEffect transition="in" filter="fade">
                                      <p:cBhvr>
                                        <p:cTn id="14" dur="500"/>
                                        <p:tgtEl>
                                          <p:spTgt spid="133122">
                                            <p:txEl>
                                              <p:pRg st="2" end="2"/>
                                            </p:txEl>
                                          </p:spTgt>
                                        </p:tgtEl>
                                      </p:cBhvr>
                                    </p:animEffect>
                                    <p:anim calcmode="lin" valueType="num">
                                      <p:cBhvr>
                                        <p:cTn id="15" dur="500" fill="hold"/>
                                        <p:tgtEl>
                                          <p:spTgt spid="133122">
                                            <p:txEl>
                                              <p:pRg st="2" end="2"/>
                                            </p:txEl>
                                          </p:spTgt>
                                        </p:tgtEl>
                                        <p:attrNameLst>
                                          <p:attrName>ppt_x</p:attrName>
                                        </p:attrNameLst>
                                      </p:cBhvr>
                                      <p:tavLst>
                                        <p:tav tm="0">
                                          <p:val>
                                            <p:strVal val="#ppt_x"/>
                                          </p:val>
                                        </p:tav>
                                        <p:tav tm="100000">
                                          <p:val>
                                            <p:strVal val="#ppt_x"/>
                                          </p:val>
                                        </p:tav>
                                      </p:tavLst>
                                    </p:anim>
                                    <p:anim calcmode="lin" valueType="num">
                                      <p:cBhvr>
                                        <p:cTn id="16" dur="500" fill="hold"/>
                                        <p:tgtEl>
                                          <p:spTgt spid="133122">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33122">
                                            <p:txEl>
                                              <p:pRg st="3" end="3"/>
                                            </p:txEl>
                                          </p:spTgt>
                                        </p:tgtEl>
                                        <p:attrNameLst>
                                          <p:attrName>style.visibility</p:attrName>
                                        </p:attrNameLst>
                                      </p:cBhvr>
                                      <p:to>
                                        <p:strVal val="visible"/>
                                      </p:to>
                                    </p:set>
                                    <p:animEffect transition="in" filter="fade">
                                      <p:cBhvr>
                                        <p:cTn id="21" dur="500"/>
                                        <p:tgtEl>
                                          <p:spTgt spid="133122">
                                            <p:txEl>
                                              <p:pRg st="3" end="3"/>
                                            </p:txEl>
                                          </p:spTgt>
                                        </p:tgtEl>
                                      </p:cBhvr>
                                    </p:animEffect>
                                    <p:anim calcmode="lin" valueType="num">
                                      <p:cBhvr>
                                        <p:cTn id="22" dur="500" fill="hold"/>
                                        <p:tgtEl>
                                          <p:spTgt spid="133122">
                                            <p:txEl>
                                              <p:pRg st="3" end="3"/>
                                            </p:txEl>
                                          </p:spTgt>
                                        </p:tgtEl>
                                        <p:attrNameLst>
                                          <p:attrName>ppt_x</p:attrName>
                                        </p:attrNameLst>
                                      </p:cBhvr>
                                      <p:tavLst>
                                        <p:tav tm="0">
                                          <p:val>
                                            <p:strVal val="#ppt_x"/>
                                          </p:val>
                                        </p:tav>
                                        <p:tav tm="100000">
                                          <p:val>
                                            <p:strVal val="#ppt_x"/>
                                          </p:val>
                                        </p:tav>
                                      </p:tavLst>
                                    </p:anim>
                                    <p:anim calcmode="lin" valueType="num">
                                      <p:cBhvr>
                                        <p:cTn id="23" dur="500" fill="hold"/>
                                        <p:tgtEl>
                                          <p:spTgt spid="133122">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33122">
                                            <p:txEl>
                                              <p:pRg st="4" end="4"/>
                                            </p:txEl>
                                          </p:spTgt>
                                        </p:tgtEl>
                                        <p:attrNameLst>
                                          <p:attrName>style.visibility</p:attrName>
                                        </p:attrNameLst>
                                      </p:cBhvr>
                                      <p:to>
                                        <p:strVal val="visible"/>
                                      </p:to>
                                    </p:set>
                                    <p:animEffect transition="in" filter="fade">
                                      <p:cBhvr>
                                        <p:cTn id="28" dur="500"/>
                                        <p:tgtEl>
                                          <p:spTgt spid="133122">
                                            <p:txEl>
                                              <p:pRg st="4" end="4"/>
                                            </p:txEl>
                                          </p:spTgt>
                                        </p:tgtEl>
                                      </p:cBhvr>
                                    </p:animEffect>
                                    <p:anim calcmode="lin" valueType="num">
                                      <p:cBhvr>
                                        <p:cTn id="29" dur="500" fill="hold"/>
                                        <p:tgtEl>
                                          <p:spTgt spid="133122">
                                            <p:txEl>
                                              <p:pRg st="4" end="4"/>
                                            </p:txEl>
                                          </p:spTgt>
                                        </p:tgtEl>
                                        <p:attrNameLst>
                                          <p:attrName>ppt_x</p:attrName>
                                        </p:attrNameLst>
                                      </p:cBhvr>
                                      <p:tavLst>
                                        <p:tav tm="0">
                                          <p:val>
                                            <p:strVal val="#ppt_x"/>
                                          </p:val>
                                        </p:tav>
                                        <p:tav tm="100000">
                                          <p:val>
                                            <p:strVal val="#ppt_x"/>
                                          </p:val>
                                        </p:tav>
                                      </p:tavLst>
                                    </p:anim>
                                    <p:anim calcmode="lin" valueType="num">
                                      <p:cBhvr>
                                        <p:cTn id="30" dur="500" fill="hold"/>
                                        <p:tgtEl>
                                          <p:spTgt spid="133122">
                                            <p:txEl>
                                              <p:pRg st="4" end="4"/>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133122">
                                            <p:txEl>
                                              <p:pRg st="5" end="5"/>
                                            </p:txEl>
                                          </p:spTgt>
                                        </p:tgtEl>
                                        <p:attrNameLst>
                                          <p:attrName>style.visibility</p:attrName>
                                        </p:attrNameLst>
                                      </p:cBhvr>
                                      <p:to>
                                        <p:strVal val="visible"/>
                                      </p:to>
                                    </p:set>
                                    <p:animEffect transition="in" filter="fade">
                                      <p:cBhvr>
                                        <p:cTn id="35" dur="500"/>
                                        <p:tgtEl>
                                          <p:spTgt spid="133122">
                                            <p:txEl>
                                              <p:pRg st="5" end="5"/>
                                            </p:txEl>
                                          </p:spTgt>
                                        </p:tgtEl>
                                      </p:cBhvr>
                                    </p:animEffect>
                                    <p:anim calcmode="lin" valueType="num">
                                      <p:cBhvr>
                                        <p:cTn id="36" dur="500" fill="hold"/>
                                        <p:tgtEl>
                                          <p:spTgt spid="133122">
                                            <p:txEl>
                                              <p:pRg st="5" end="5"/>
                                            </p:txEl>
                                          </p:spTgt>
                                        </p:tgtEl>
                                        <p:attrNameLst>
                                          <p:attrName>ppt_x</p:attrName>
                                        </p:attrNameLst>
                                      </p:cBhvr>
                                      <p:tavLst>
                                        <p:tav tm="0">
                                          <p:val>
                                            <p:strVal val="#ppt_x"/>
                                          </p:val>
                                        </p:tav>
                                        <p:tav tm="100000">
                                          <p:val>
                                            <p:strVal val="#ppt_x"/>
                                          </p:val>
                                        </p:tav>
                                      </p:tavLst>
                                    </p:anim>
                                    <p:anim calcmode="lin" valueType="num">
                                      <p:cBhvr>
                                        <p:cTn id="37" dur="500" fill="hold"/>
                                        <p:tgtEl>
                                          <p:spTgt spid="133122">
                                            <p:txEl>
                                              <p:pRg st="5" end="5"/>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noChangeArrowheads="1"/>
          </p:cNvSpPr>
          <p:nvPr>
            <p:ph idx="1"/>
          </p:nvPr>
        </p:nvSpPr>
        <p:spPr/>
        <p:txBody>
          <a:bodyPr/>
          <a:lstStyle/>
          <a:p>
            <a:pPr eaLnBrk="1" hangingPunct="1"/>
            <a:r>
              <a:rPr lang="en-US" sz="3600" dirty="0" smtClean="0">
                <a:solidFill>
                  <a:srgbClr val="C00000"/>
                </a:solidFill>
                <a:latin typeface="Arial Black" pitchFamily="34" charset="0"/>
              </a:rPr>
              <a:t>Pseudo means “false.”  </a:t>
            </a:r>
            <a:r>
              <a:rPr lang="en-US" sz="3600" dirty="0" smtClean="0">
                <a:latin typeface="Arial Black" pitchFamily="34" charset="0"/>
              </a:rPr>
              <a:t>Any unfounded “system” that resembles psychology and is </a:t>
            </a:r>
            <a:r>
              <a:rPr lang="en-US" sz="3600" dirty="0" smtClean="0">
                <a:solidFill>
                  <a:schemeClr val="accent2"/>
                </a:solidFill>
                <a:latin typeface="Arial Black" pitchFamily="34" charset="0"/>
              </a:rPr>
              <a:t>NOT based on scientific testing</a:t>
            </a:r>
          </a:p>
        </p:txBody>
      </p:sp>
      <p:sp>
        <p:nvSpPr>
          <p:cNvPr id="72706" name="Rectangle 2"/>
          <p:cNvSpPr>
            <a:spLocks noGrp="1" noChangeArrowheads="1"/>
          </p:cNvSpPr>
          <p:nvPr>
            <p:ph type="title"/>
          </p:nvPr>
        </p:nvSpPr>
        <p:spPr/>
        <p:txBody>
          <a:bodyPr/>
          <a:lstStyle/>
          <a:p>
            <a:pPr eaLnBrk="1" fontAlgn="auto" hangingPunct="1">
              <a:spcAft>
                <a:spcPts val="0"/>
              </a:spcAft>
              <a:defRPr/>
            </a:pPr>
            <a:r>
              <a:rPr lang="en-US" sz="3600" dirty="0" smtClean="0">
                <a:solidFill>
                  <a:srgbClr val="002060"/>
                </a:solidFill>
                <a:latin typeface="Arial Black" pitchFamily="34" charset="0"/>
              </a:rPr>
              <a:t>Pseudo-Psychologies</a:t>
            </a:r>
          </a:p>
        </p:txBody>
      </p:sp>
    </p:spTree>
    <p:extLst>
      <p:ext uri="{BB962C8B-B14F-4D97-AF65-F5344CB8AC3E}">
        <p14:creationId xmlns:p14="http://schemas.microsoft.com/office/powerpoint/2010/main" val="35711306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noChangeArrowheads="1"/>
          </p:cNvSpPr>
          <p:nvPr>
            <p:ph idx="1"/>
          </p:nvPr>
        </p:nvSpPr>
        <p:spPr/>
        <p:txBody>
          <a:bodyPr/>
          <a:lstStyle/>
          <a:p>
            <a:pPr lvl="1" eaLnBrk="1" hangingPunct="1"/>
            <a:r>
              <a:rPr lang="en-US" sz="3600" dirty="0" smtClean="0">
                <a:solidFill>
                  <a:srgbClr val="C00000"/>
                </a:solidFill>
                <a:latin typeface="Arial Black" pitchFamily="34" charset="0"/>
              </a:rPr>
              <a:t>Palmistry</a:t>
            </a:r>
            <a:r>
              <a:rPr lang="en-US" sz="3600" dirty="0" smtClean="0">
                <a:latin typeface="Arial Black" pitchFamily="34" charset="0"/>
              </a:rPr>
              <a:t>: Lines on your hands (palms) predict future and reveal personality  </a:t>
            </a:r>
          </a:p>
          <a:p>
            <a:pPr lvl="1" eaLnBrk="1" hangingPunct="1"/>
            <a:r>
              <a:rPr lang="en-US" sz="3600" dirty="0" smtClean="0">
                <a:solidFill>
                  <a:srgbClr val="C00000"/>
                </a:solidFill>
                <a:latin typeface="Arial Black" pitchFamily="34" charset="0"/>
              </a:rPr>
              <a:t>Phrenology</a:t>
            </a:r>
            <a:r>
              <a:rPr lang="en-US" sz="3600" dirty="0" smtClean="0">
                <a:latin typeface="Arial Black" pitchFamily="34" charset="0"/>
              </a:rPr>
              <a:t>: Personality traits revealed by shape of skull and bumps on your head</a:t>
            </a:r>
          </a:p>
        </p:txBody>
      </p:sp>
      <p:sp>
        <p:nvSpPr>
          <p:cNvPr id="73730" name="Rectangle 2"/>
          <p:cNvSpPr>
            <a:spLocks noGrp="1" noChangeArrowheads="1"/>
          </p:cNvSpPr>
          <p:nvPr>
            <p:ph type="title"/>
          </p:nvPr>
        </p:nvSpPr>
        <p:spPr/>
        <p:txBody>
          <a:bodyPr/>
          <a:lstStyle/>
          <a:p>
            <a:pPr eaLnBrk="1" fontAlgn="auto" hangingPunct="1">
              <a:spcAft>
                <a:spcPts val="0"/>
              </a:spcAft>
              <a:defRPr/>
            </a:pPr>
            <a:r>
              <a:rPr lang="en-US" sz="3600" dirty="0" smtClean="0">
                <a:solidFill>
                  <a:srgbClr val="002060"/>
                </a:solidFill>
                <a:latin typeface="Arial Black" pitchFamily="34" charset="0"/>
              </a:rPr>
              <a:t>Pseudo-Psychologies (cont.)</a:t>
            </a:r>
          </a:p>
        </p:txBody>
      </p:sp>
    </p:spTree>
    <p:extLst>
      <p:ext uri="{BB962C8B-B14F-4D97-AF65-F5344CB8AC3E}">
        <p14:creationId xmlns:p14="http://schemas.microsoft.com/office/powerpoint/2010/main" val="27958084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noChangeArrowheads="1"/>
          </p:cNvSpPr>
          <p:nvPr>
            <p:ph idx="1"/>
          </p:nvPr>
        </p:nvSpPr>
        <p:spPr/>
        <p:txBody>
          <a:bodyPr/>
          <a:lstStyle/>
          <a:p>
            <a:pPr eaLnBrk="1" hangingPunct="1"/>
            <a:r>
              <a:rPr lang="en-US" sz="3600" dirty="0" smtClean="0">
                <a:solidFill>
                  <a:srgbClr val="C00000"/>
                </a:solidFill>
                <a:latin typeface="Arial Black" pitchFamily="34" charset="0"/>
              </a:rPr>
              <a:t>Graphology: </a:t>
            </a:r>
            <a:r>
              <a:rPr lang="en-US" sz="3600" dirty="0" smtClean="0">
                <a:latin typeface="Arial Black" pitchFamily="34" charset="0"/>
              </a:rPr>
              <a:t>Personality revealed by your handwriting.</a:t>
            </a:r>
          </a:p>
          <a:p>
            <a:pPr marL="109537" indent="0" eaLnBrk="1" hangingPunct="1">
              <a:buNone/>
            </a:pPr>
            <a:endParaRPr lang="en-US" sz="3600" dirty="0" smtClean="0">
              <a:latin typeface="Arial Black" pitchFamily="34" charset="0"/>
            </a:endParaRPr>
          </a:p>
          <a:p>
            <a:pPr eaLnBrk="1" hangingPunct="1"/>
            <a:r>
              <a:rPr lang="en-US" sz="3600" dirty="0" smtClean="0">
                <a:solidFill>
                  <a:srgbClr val="C00000"/>
                </a:solidFill>
                <a:latin typeface="Arial Black" pitchFamily="34" charset="0"/>
              </a:rPr>
              <a:t>Astrology: </a:t>
            </a:r>
            <a:r>
              <a:rPr lang="en-US" sz="3600" dirty="0" smtClean="0">
                <a:latin typeface="Arial Black" pitchFamily="34" charset="0"/>
              </a:rPr>
              <a:t>The positions of the stars and planets at birth determine your personality and affect your behavior.  </a:t>
            </a:r>
          </a:p>
        </p:txBody>
      </p:sp>
      <p:sp>
        <p:nvSpPr>
          <p:cNvPr id="74754" name="Rectangle 2"/>
          <p:cNvSpPr>
            <a:spLocks noGrp="1" noChangeArrowheads="1"/>
          </p:cNvSpPr>
          <p:nvPr>
            <p:ph type="title"/>
          </p:nvPr>
        </p:nvSpPr>
        <p:spPr/>
        <p:txBody>
          <a:bodyPr>
            <a:normAutofit/>
          </a:bodyPr>
          <a:lstStyle/>
          <a:p>
            <a:pPr eaLnBrk="1" fontAlgn="auto" hangingPunct="1">
              <a:spcAft>
                <a:spcPts val="0"/>
              </a:spcAft>
              <a:defRPr/>
            </a:pPr>
            <a:r>
              <a:rPr lang="en-US" sz="3600" dirty="0" smtClean="0">
                <a:solidFill>
                  <a:srgbClr val="002060"/>
                </a:solidFill>
                <a:latin typeface="Arial Black" pitchFamily="34" charset="0"/>
              </a:rPr>
              <a:t>Pseudo-Psychologies (Cont.)</a:t>
            </a:r>
          </a:p>
        </p:txBody>
      </p:sp>
    </p:spTree>
    <p:extLst>
      <p:ext uri="{BB962C8B-B14F-4D97-AF65-F5344CB8AC3E}">
        <p14:creationId xmlns:p14="http://schemas.microsoft.com/office/powerpoint/2010/main" val="24704865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noChangeArrowheads="1"/>
          </p:cNvSpPr>
          <p:nvPr>
            <p:ph idx="1"/>
          </p:nvPr>
        </p:nvSpPr>
        <p:spPr>
          <a:xfrm>
            <a:off x="152400" y="1219200"/>
            <a:ext cx="8534400" cy="5334000"/>
          </a:xfrm>
        </p:spPr>
        <p:txBody>
          <a:bodyPr/>
          <a:lstStyle/>
          <a:p>
            <a:pPr eaLnBrk="1" hangingPunct="1"/>
            <a:r>
              <a:rPr lang="en-US" sz="2800" dirty="0" smtClean="0">
                <a:solidFill>
                  <a:srgbClr val="7030A0"/>
                </a:solidFill>
                <a:latin typeface="Arial Black" pitchFamily="34" charset="0"/>
              </a:rPr>
              <a:t>Why does astrology often seem to work?</a:t>
            </a:r>
          </a:p>
          <a:p>
            <a:pPr eaLnBrk="1" hangingPunct="1"/>
            <a:r>
              <a:rPr lang="en-US" sz="2800" dirty="0" smtClean="0">
                <a:solidFill>
                  <a:srgbClr val="339933"/>
                </a:solidFill>
                <a:latin typeface="Arial Black" pitchFamily="34" charset="0"/>
              </a:rPr>
              <a:t>1. Uncritical Acceptance: </a:t>
            </a:r>
            <a:r>
              <a:rPr lang="en-US" sz="2800" dirty="0" smtClean="0">
                <a:latin typeface="Arial Black" pitchFamily="34" charset="0"/>
              </a:rPr>
              <a:t>Tendency to believe positive or unflattering descriptions of yourself. </a:t>
            </a:r>
            <a:endParaRPr lang="en-US" sz="2800" dirty="0">
              <a:latin typeface="Arial Black" pitchFamily="34" charset="0"/>
            </a:endParaRPr>
          </a:p>
          <a:p>
            <a:pPr eaLnBrk="1" hangingPunct="1"/>
            <a:r>
              <a:rPr lang="en-US" sz="3600" dirty="0" smtClean="0">
                <a:solidFill>
                  <a:srgbClr val="339933"/>
                </a:solidFill>
                <a:latin typeface="Arial Black" pitchFamily="34" charset="0"/>
              </a:rPr>
              <a:t>2</a:t>
            </a:r>
            <a:r>
              <a:rPr lang="en-US" sz="2800" dirty="0" smtClean="0">
                <a:solidFill>
                  <a:srgbClr val="339933"/>
                </a:solidFill>
                <a:latin typeface="Arial Black" pitchFamily="34" charset="0"/>
              </a:rPr>
              <a:t>. Confirmation Bias: </a:t>
            </a:r>
            <a:r>
              <a:rPr lang="en-US" sz="2800" dirty="0" smtClean="0">
                <a:latin typeface="Arial Black" pitchFamily="34" charset="0"/>
              </a:rPr>
              <a:t>We </a:t>
            </a:r>
            <a:r>
              <a:rPr lang="en-US" sz="2800" dirty="0">
                <a:latin typeface="Arial Black" pitchFamily="34" charset="0"/>
              </a:rPr>
              <a:t>remember or notice things that confirm our expectations and forget the rest</a:t>
            </a:r>
            <a:r>
              <a:rPr lang="en-US" sz="2800" dirty="0" smtClean="0">
                <a:latin typeface="Arial Black" pitchFamily="34" charset="0"/>
              </a:rPr>
              <a:t>.</a:t>
            </a:r>
          </a:p>
          <a:p>
            <a:pPr eaLnBrk="1" hangingPunct="1"/>
            <a:r>
              <a:rPr lang="en-US" sz="2800" dirty="0">
                <a:solidFill>
                  <a:srgbClr val="339933"/>
                </a:solidFill>
                <a:latin typeface="Arial Black" pitchFamily="34" charset="0"/>
              </a:rPr>
              <a:t>3. Barnum Effect:  </a:t>
            </a:r>
            <a:r>
              <a:rPr lang="en-US" sz="2800" dirty="0">
                <a:latin typeface="Arial Black" pitchFamily="34" charset="0"/>
              </a:rPr>
              <a:t>Always have a little something for everyone.  </a:t>
            </a:r>
            <a:endParaRPr lang="en-US" sz="2800" dirty="0">
              <a:solidFill>
                <a:srgbClr val="7030A0"/>
              </a:solidFill>
              <a:latin typeface="Arial Black" pitchFamily="34" charset="0"/>
            </a:endParaRPr>
          </a:p>
          <a:p>
            <a:pPr eaLnBrk="1" hangingPunct="1"/>
            <a:endParaRPr lang="en-US" sz="2800" dirty="0">
              <a:latin typeface="Arial Black" pitchFamily="34" charset="0"/>
            </a:endParaRPr>
          </a:p>
          <a:p>
            <a:pPr eaLnBrk="1" hangingPunct="1"/>
            <a:endParaRPr lang="en-US" sz="3600" dirty="0" smtClean="0">
              <a:solidFill>
                <a:srgbClr val="7030A0"/>
              </a:solidFill>
              <a:latin typeface="Arial Black" pitchFamily="34" charset="0"/>
            </a:endParaRPr>
          </a:p>
        </p:txBody>
      </p:sp>
      <p:sp>
        <p:nvSpPr>
          <p:cNvPr id="74754" name="Rectangle 2"/>
          <p:cNvSpPr>
            <a:spLocks noGrp="1" noChangeArrowheads="1"/>
          </p:cNvSpPr>
          <p:nvPr>
            <p:ph type="title"/>
          </p:nvPr>
        </p:nvSpPr>
        <p:spPr/>
        <p:txBody>
          <a:bodyPr>
            <a:normAutofit/>
          </a:bodyPr>
          <a:lstStyle/>
          <a:p>
            <a:pPr eaLnBrk="1" fontAlgn="auto" hangingPunct="1">
              <a:spcAft>
                <a:spcPts val="0"/>
              </a:spcAft>
              <a:defRPr/>
            </a:pPr>
            <a:r>
              <a:rPr lang="en-US" sz="3600" dirty="0" smtClean="0">
                <a:solidFill>
                  <a:schemeClr val="accent2"/>
                </a:solidFill>
                <a:latin typeface="Arial Black" pitchFamily="34" charset="0"/>
              </a:rPr>
              <a:t>Pseudo-Psychologies (cont.)</a:t>
            </a:r>
          </a:p>
        </p:txBody>
      </p:sp>
    </p:spTree>
    <p:extLst>
      <p:ext uri="{BB962C8B-B14F-4D97-AF65-F5344CB8AC3E}">
        <p14:creationId xmlns:p14="http://schemas.microsoft.com/office/powerpoint/2010/main" val="6919808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4418" name="Rectangle 2"/>
          <p:cNvSpPr>
            <a:spLocks noGrp="1" noChangeArrowheads="1"/>
          </p:cNvSpPr>
          <p:nvPr>
            <p:ph type="ctrTitle"/>
          </p:nvPr>
        </p:nvSpPr>
        <p:spPr>
          <a:xfrm>
            <a:off x="76200" y="1524000"/>
            <a:ext cx="8915400" cy="3124200"/>
          </a:xfrm>
        </p:spPr>
        <p:txBody>
          <a:bodyPr>
            <a:normAutofit/>
          </a:bodyPr>
          <a:lstStyle/>
          <a:p>
            <a:pPr algn="l" eaLnBrk="1" fontAlgn="auto" hangingPunct="1">
              <a:spcAft>
                <a:spcPts val="0"/>
              </a:spcAft>
              <a:defRPr/>
            </a:pPr>
            <a:r>
              <a:rPr lang="en-US" sz="3800" dirty="0" smtClean="0">
                <a:solidFill>
                  <a:srgbClr val="FF0000"/>
                </a:solidFill>
                <a:latin typeface="Arial" charset="0"/>
              </a:rPr>
              <a:t>Why is Psychology a science? </a:t>
            </a:r>
            <a:r>
              <a:rPr lang="th-TH" sz="3800" dirty="0">
                <a:solidFill>
                  <a:srgbClr val="FF0000"/>
                </a:solidFill>
                <a:latin typeface="Arial" charset="0"/>
              </a:rPr>
              <a:t/>
            </a:r>
            <a:br>
              <a:rPr lang="th-TH" sz="3800" dirty="0">
                <a:solidFill>
                  <a:srgbClr val="FF0000"/>
                </a:solidFill>
                <a:latin typeface="Arial" charset="0"/>
              </a:rPr>
            </a:br>
            <a:r>
              <a:rPr lang="th-TH" sz="3800" dirty="0" smtClean="0">
                <a:solidFill>
                  <a:srgbClr val="FF0000"/>
                </a:solidFill>
                <a:latin typeface="Arial" charset="0"/>
              </a:rPr>
              <a:t/>
            </a:r>
            <a:br>
              <a:rPr lang="th-TH" sz="3800" dirty="0" smtClean="0">
                <a:solidFill>
                  <a:srgbClr val="FF0000"/>
                </a:solidFill>
                <a:latin typeface="Arial" charset="0"/>
              </a:rPr>
            </a:br>
            <a:r>
              <a:rPr lang="th-TH" sz="3600" dirty="0" smtClean="0">
                <a:latin typeface="Arial" pitchFamily="34" charset="0"/>
              </a:rPr>
              <a:t>It uses the systematic methods of science to gather information.</a:t>
            </a:r>
          </a:p>
        </p:txBody>
      </p:sp>
      <p:sp>
        <p:nvSpPr>
          <p:cNvPr id="444419" name="Rectangle 3"/>
          <p:cNvSpPr>
            <a:spLocks noGrp="1" noChangeArrowheads="1"/>
          </p:cNvSpPr>
          <p:nvPr>
            <p:ph type="subTitle" idx="1"/>
          </p:nvPr>
        </p:nvSpPr>
        <p:spPr>
          <a:xfrm>
            <a:off x="152400" y="0"/>
            <a:ext cx="8763000" cy="914400"/>
          </a:xfrm>
        </p:spPr>
        <p:txBody>
          <a:bodyPr/>
          <a:lstStyle/>
          <a:p>
            <a:pPr marR="0" algn="l" eaLnBrk="1" hangingPunct="1"/>
            <a:r>
              <a:rPr lang="en-US" sz="3800" b="1" dirty="0" smtClean="0">
                <a:solidFill>
                  <a:srgbClr val="002060"/>
                </a:solidFill>
                <a:latin typeface="Arial" pitchFamily="34" charset="0"/>
              </a:rPr>
              <a:t>Scientific Research: How to Think Like Psychologist</a:t>
            </a:r>
            <a:endParaRPr lang="th-TH" sz="3800" b="1" dirty="0" smtClean="0">
              <a:solidFill>
                <a:srgbClr val="002060"/>
              </a:solidFill>
              <a:latin typeface="Arial" pitchFamily="34" charset="0"/>
            </a:endParaRPr>
          </a:p>
        </p:txBody>
      </p:sp>
    </p:spTree>
    <p:extLst>
      <p:ext uri="{BB962C8B-B14F-4D97-AF65-F5344CB8AC3E}">
        <p14:creationId xmlns:p14="http://schemas.microsoft.com/office/powerpoint/2010/main" val="1572243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44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44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44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nvSpPr>
        <p:spPr bwMode="auto">
          <a:xfrm>
            <a:off x="0" y="6553200"/>
            <a:ext cx="7772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b="1"/>
              <a:t>Figure 1.5</a:t>
            </a:r>
          </a:p>
        </p:txBody>
      </p:sp>
      <p:pic>
        <p:nvPicPr>
          <p:cNvPr id="614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52400"/>
            <a:ext cx="6248400" cy="6539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28600" y="457200"/>
            <a:ext cx="2743200" cy="1477328"/>
          </a:xfrm>
          <a:prstGeom prst="rect">
            <a:avLst/>
          </a:prstGeom>
          <a:noFill/>
        </p:spPr>
        <p:txBody>
          <a:bodyPr wrap="square" rtlCol="0">
            <a:spAutoFit/>
          </a:bodyPr>
          <a:lstStyle/>
          <a:p>
            <a:r>
              <a:rPr lang="en-US" dirty="0">
                <a:solidFill>
                  <a:schemeClr val="accent2"/>
                </a:solidFill>
                <a:latin typeface="Arial Black" pitchFamily="34" charset="0"/>
              </a:rPr>
              <a:t>The Scientific </a:t>
            </a:r>
            <a:r>
              <a:rPr lang="en-US" dirty="0" smtClean="0">
                <a:solidFill>
                  <a:schemeClr val="accent2"/>
                </a:solidFill>
                <a:latin typeface="Arial Black" pitchFamily="34" charset="0"/>
              </a:rPr>
              <a:t>Method</a:t>
            </a:r>
          </a:p>
          <a:p>
            <a:r>
              <a:rPr lang="en-US" dirty="0">
                <a:latin typeface="Arial Black" pitchFamily="34" charset="0"/>
              </a:rPr>
              <a:t>Six Basic Elements</a:t>
            </a:r>
          </a:p>
          <a:p>
            <a:endParaRPr lang="en-US" dirty="0" smtClean="0">
              <a:solidFill>
                <a:schemeClr val="accent2"/>
              </a:solidFill>
              <a:latin typeface="Arial Black" pitchFamily="34" charset="0"/>
            </a:endParaRPr>
          </a:p>
          <a:p>
            <a:endParaRPr lang="th-TH" dirty="0"/>
          </a:p>
        </p:txBody>
      </p:sp>
      <p:sp>
        <p:nvSpPr>
          <p:cNvPr id="3" name="TextBox 2"/>
          <p:cNvSpPr txBox="1"/>
          <p:nvPr/>
        </p:nvSpPr>
        <p:spPr>
          <a:xfrm>
            <a:off x="3509794" y="240268"/>
            <a:ext cx="312906" cy="369332"/>
          </a:xfrm>
          <a:prstGeom prst="rect">
            <a:avLst/>
          </a:prstGeom>
          <a:noFill/>
        </p:spPr>
        <p:txBody>
          <a:bodyPr wrap="none" rtlCol="0">
            <a:spAutoFit/>
          </a:bodyPr>
          <a:lstStyle/>
          <a:p>
            <a:r>
              <a:rPr lang="en-US" dirty="0" smtClean="0"/>
              <a:t>1</a:t>
            </a:r>
            <a:endParaRPr lang="th-TH" dirty="0"/>
          </a:p>
        </p:txBody>
      </p:sp>
      <p:sp>
        <p:nvSpPr>
          <p:cNvPr id="5" name="TextBox 4"/>
          <p:cNvSpPr txBox="1"/>
          <p:nvPr/>
        </p:nvSpPr>
        <p:spPr>
          <a:xfrm>
            <a:off x="3276600" y="1195864"/>
            <a:ext cx="546100" cy="369332"/>
          </a:xfrm>
          <a:prstGeom prst="rect">
            <a:avLst/>
          </a:prstGeom>
          <a:noFill/>
        </p:spPr>
        <p:txBody>
          <a:bodyPr wrap="square" rtlCol="0">
            <a:spAutoFit/>
          </a:bodyPr>
          <a:lstStyle/>
          <a:p>
            <a:r>
              <a:rPr lang="en-US" dirty="0" smtClean="0"/>
              <a:t>2</a:t>
            </a:r>
            <a:endParaRPr lang="th-TH" dirty="0"/>
          </a:p>
        </p:txBody>
      </p:sp>
      <p:sp>
        <p:nvSpPr>
          <p:cNvPr id="6" name="TextBox 5"/>
          <p:cNvSpPr txBox="1"/>
          <p:nvPr/>
        </p:nvSpPr>
        <p:spPr>
          <a:xfrm>
            <a:off x="3222372" y="1978820"/>
            <a:ext cx="322095" cy="369332"/>
          </a:xfrm>
          <a:prstGeom prst="rect">
            <a:avLst/>
          </a:prstGeom>
          <a:noFill/>
        </p:spPr>
        <p:txBody>
          <a:bodyPr wrap="square" rtlCol="0">
            <a:spAutoFit/>
          </a:bodyPr>
          <a:lstStyle/>
          <a:p>
            <a:r>
              <a:rPr lang="en-US" dirty="0" smtClean="0"/>
              <a:t>3</a:t>
            </a:r>
            <a:endParaRPr lang="th-TH" dirty="0"/>
          </a:p>
        </p:txBody>
      </p:sp>
      <p:sp>
        <p:nvSpPr>
          <p:cNvPr id="7" name="TextBox 6"/>
          <p:cNvSpPr txBox="1"/>
          <p:nvPr/>
        </p:nvSpPr>
        <p:spPr>
          <a:xfrm>
            <a:off x="3187699" y="3015734"/>
            <a:ext cx="312906" cy="369332"/>
          </a:xfrm>
          <a:prstGeom prst="rect">
            <a:avLst/>
          </a:prstGeom>
          <a:noFill/>
        </p:spPr>
        <p:txBody>
          <a:bodyPr wrap="none" rtlCol="0">
            <a:spAutoFit/>
          </a:bodyPr>
          <a:lstStyle/>
          <a:p>
            <a:r>
              <a:rPr lang="en-US" dirty="0" smtClean="0"/>
              <a:t>4</a:t>
            </a:r>
            <a:endParaRPr lang="th-TH" dirty="0"/>
          </a:p>
        </p:txBody>
      </p:sp>
      <p:sp>
        <p:nvSpPr>
          <p:cNvPr id="8" name="TextBox 7"/>
          <p:cNvSpPr txBox="1"/>
          <p:nvPr/>
        </p:nvSpPr>
        <p:spPr>
          <a:xfrm>
            <a:off x="3293352" y="5953204"/>
            <a:ext cx="312906" cy="369332"/>
          </a:xfrm>
          <a:prstGeom prst="rect">
            <a:avLst/>
          </a:prstGeom>
          <a:noFill/>
        </p:spPr>
        <p:txBody>
          <a:bodyPr wrap="none" rtlCol="0">
            <a:spAutoFit/>
          </a:bodyPr>
          <a:lstStyle/>
          <a:p>
            <a:r>
              <a:rPr lang="en-US" dirty="0"/>
              <a:t>6</a:t>
            </a:r>
            <a:endParaRPr lang="th-TH" dirty="0"/>
          </a:p>
        </p:txBody>
      </p:sp>
      <p:sp>
        <p:nvSpPr>
          <p:cNvPr id="9" name="TextBox 8"/>
          <p:cNvSpPr txBox="1"/>
          <p:nvPr/>
        </p:nvSpPr>
        <p:spPr>
          <a:xfrm>
            <a:off x="3383419" y="5181600"/>
            <a:ext cx="312906" cy="369332"/>
          </a:xfrm>
          <a:prstGeom prst="rect">
            <a:avLst/>
          </a:prstGeom>
          <a:noFill/>
        </p:spPr>
        <p:txBody>
          <a:bodyPr wrap="none" rtlCol="0">
            <a:spAutoFit/>
          </a:bodyPr>
          <a:lstStyle/>
          <a:p>
            <a:r>
              <a:rPr lang="en-US" dirty="0" smtClean="0"/>
              <a:t>5</a:t>
            </a:r>
            <a:endParaRPr lang="th-TH" dirty="0"/>
          </a:p>
        </p:txBody>
      </p:sp>
    </p:spTree>
    <p:extLst>
      <p:ext uri="{BB962C8B-B14F-4D97-AF65-F5344CB8AC3E}">
        <p14:creationId xmlns:p14="http://schemas.microsoft.com/office/powerpoint/2010/main" val="128869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3"/>
          <p:cNvSpPr>
            <a:spLocks noGrp="1" noChangeArrowheads="1"/>
          </p:cNvSpPr>
          <p:nvPr>
            <p:ph idx="1"/>
          </p:nvPr>
        </p:nvSpPr>
        <p:spPr/>
        <p:txBody>
          <a:bodyPr/>
          <a:lstStyle/>
          <a:p>
            <a:pPr eaLnBrk="1" hangingPunct="1"/>
            <a:r>
              <a:rPr lang="en-US" sz="3200" b="1" dirty="0" smtClean="0">
                <a:solidFill>
                  <a:srgbClr val="FF0000"/>
                </a:solidFill>
                <a:latin typeface="Arial" pitchFamily="34" charset="0"/>
                <a:cs typeface="Arial" pitchFamily="34" charset="0"/>
              </a:rPr>
              <a:t>1. Structuralism   </a:t>
            </a:r>
          </a:p>
          <a:p>
            <a:pPr eaLnBrk="1" hangingPunct="1"/>
            <a:r>
              <a:rPr lang="en-US" sz="3200" b="1" dirty="0">
                <a:solidFill>
                  <a:srgbClr val="FF33CC"/>
                </a:solidFill>
                <a:latin typeface="Arial" pitchFamily="34" charset="0"/>
                <a:cs typeface="Arial" pitchFamily="34" charset="0"/>
              </a:rPr>
              <a:t> </a:t>
            </a:r>
            <a:r>
              <a:rPr lang="en-US" sz="3200" b="1" dirty="0" smtClean="0">
                <a:solidFill>
                  <a:srgbClr val="FF33CC"/>
                </a:solidFill>
                <a:latin typeface="Arial" pitchFamily="34" charset="0"/>
                <a:cs typeface="Arial" pitchFamily="34" charset="0"/>
              </a:rPr>
              <a:t>   “What  are the elements of mind?”</a:t>
            </a:r>
            <a:r>
              <a:rPr lang="en-US" sz="3200" b="1" dirty="0" smtClean="0">
                <a:solidFill>
                  <a:srgbClr val="FF0000"/>
                </a:solidFill>
                <a:latin typeface="Arial" pitchFamily="34" charset="0"/>
                <a:cs typeface="Arial" pitchFamily="34" charset="0"/>
              </a:rPr>
              <a:t> </a:t>
            </a:r>
          </a:p>
          <a:p>
            <a:pPr marL="109537" indent="0" eaLnBrk="1" hangingPunct="1">
              <a:buNone/>
            </a:pPr>
            <a:r>
              <a:rPr lang="en-US" sz="3200" b="1" dirty="0">
                <a:solidFill>
                  <a:srgbClr val="FF0000"/>
                </a:solidFill>
                <a:latin typeface="Arial" pitchFamily="34" charset="0"/>
                <a:cs typeface="Arial" pitchFamily="34" charset="0"/>
              </a:rPr>
              <a:t> </a:t>
            </a:r>
            <a:r>
              <a:rPr lang="en-US" sz="3200" b="1" dirty="0" smtClean="0">
                <a:solidFill>
                  <a:srgbClr val="FF0000"/>
                </a:solidFill>
                <a:latin typeface="Arial" pitchFamily="34" charset="0"/>
                <a:cs typeface="Arial" pitchFamily="34" charset="0"/>
              </a:rPr>
              <a:t>     </a:t>
            </a:r>
            <a:r>
              <a:rPr lang="en-US" sz="3200" b="1" dirty="0">
                <a:solidFill>
                  <a:srgbClr val="7030A0"/>
                </a:solidFill>
                <a:latin typeface="Arial" pitchFamily="34" charset="0"/>
                <a:cs typeface="Arial" pitchFamily="34" charset="0"/>
              </a:rPr>
              <a:t>Wilhelm Wundt “</a:t>
            </a:r>
            <a:r>
              <a:rPr lang="en-US" sz="3200" b="1" dirty="0" smtClean="0">
                <a:solidFill>
                  <a:srgbClr val="7030A0"/>
                </a:solidFill>
                <a:latin typeface="Arial" pitchFamily="34" charset="0"/>
                <a:cs typeface="Arial" pitchFamily="34" charset="0"/>
              </a:rPr>
              <a:t>Father” </a:t>
            </a:r>
            <a:r>
              <a:rPr lang="en-US" sz="3200" b="1" dirty="0" smtClean="0">
                <a:solidFill>
                  <a:srgbClr val="339933"/>
                </a:solidFill>
                <a:latin typeface="Arial" pitchFamily="34" charset="0"/>
                <a:cs typeface="Arial" pitchFamily="34" charset="0"/>
              </a:rPr>
              <a:t>of Psychology </a:t>
            </a:r>
            <a:r>
              <a:rPr lang="en-US" sz="3200" b="1" dirty="0">
                <a:solidFill>
                  <a:srgbClr val="339933"/>
                </a:solidFill>
                <a:latin typeface="Arial" pitchFamily="34" charset="0"/>
                <a:cs typeface="Arial" pitchFamily="34" charset="0"/>
              </a:rPr>
              <a:t>s</a:t>
            </a:r>
            <a:r>
              <a:rPr lang="en-US" sz="3200" b="1" dirty="0" smtClean="0">
                <a:solidFill>
                  <a:srgbClr val="339933"/>
                </a:solidFill>
                <a:latin typeface="Arial" pitchFamily="34" charset="0"/>
                <a:cs typeface="Arial" pitchFamily="34" charset="0"/>
              </a:rPr>
              <a:t>et up first lab (1879) to study conscious experience by using </a:t>
            </a:r>
            <a:r>
              <a:rPr lang="en-US" sz="3200" b="1" dirty="0" smtClean="0">
                <a:solidFill>
                  <a:srgbClr val="7030A0"/>
                </a:solidFill>
                <a:latin typeface="Arial" pitchFamily="34" charset="0"/>
                <a:cs typeface="Arial" pitchFamily="34" charset="0"/>
              </a:rPr>
              <a:t>“introspection”.</a:t>
            </a:r>
          </a:p>
        </p:txBody>
      </p:sp>
      <p:sp>
        <p:nvSpPr>
          <p:cNvPr id="15362" name="Rectangle 2"/>
          <p:cNvSpPr>
            <a:spLocks noGrp="1" noChangeArrowheads="1"/>
          </p:cNvSpPr>
          <p:nvPr>
            <p:ph type="title"/>
          </p:nvPr>
        </p:nvSpPr>
        <p:spPr/>
        <p:txBody>
          <a:bodyPr/>
          <a:lstStyle/>
          <a:p>
            <a:pPr eaLnBrk="1" fontAlgn="auto" hangingPunct="1">
              <a:spcAft>
                <a:spcPts val="0"/>
              </a:spcAft>
              <a:defRPr/>
            </a:pPr>
            <a:r>
              <a:rPr lang="en-US" sz="4000" dirty="0" smtClean="0">
                <a:solidFill>
                  <a:srgbClr val="002060"/>
                </a:solidFill>
                <a:latin typeface="Arial Black" pitchFamily="34" charset="0"/>
              </a:rPr>
              <a:t>History of Psychology</a:t>
            </a:r>
          </a:p>
        </p:txBody>
      </p:sp>
    </p:spTree>
    <p:extLst>
      <p:ext uri="{BB962C8B-B14F-4D97-AF65-F5344CB8AC3E}">
        <p14:creationId xmlns:p14="http://schemas.microsoft.com/office/powerpoint/2010/main" val="23483443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578">
                                            <p:txEl>
                                              <p:pRg st="0" end="0"/>
                                            </p:txEl>
                                          </p:spTgt>
                                        </p:tgtEl>
                                        <p:attrNameLst>
                                          <p:attrName>style.visibility</p:attrName>
                                        </p:attrNameLst>
                                      </p:cBhvr>
                                      <p:to>
                                        <p:strVal val="visible"/>
                                      </p:to>
                                    </p:set>
                                    <p:animEffect transition="in" filter="fade">
                                      <p:cBhvr>
                                        <p:cTn id="12" dur="500"/>
                                        <p:tgtEl>
                                          <p:spTgt spid="2457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578">
                                            <p:txEl>
                                              <p:pRg st="1" end="1"/>
                                            </p:txEl>
                                          </p:spTgt>
                                        </p:tgtEl>
                                        <p:attrNameLst>
                                          <p:attrName>style.visibility</p:attrName>
                                        </p:attrNameLst>
                                      </p:cBhvr>
                                      <p:to>
                                        <p:strVal val="visible"/>
                                      </p:to>
                                    </p:set>
                                    <p:animEffect transition="in" filter="fade">
                                      <p:cBhvr>
                                        <p:cTn id="17" dur="500"/>
                                        <p:tgtEl>
                                          <p:spTgt spid="2457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578">
                                            <p:txEl>
                                              <p:pRg st="2" end="2"/>
                                            </p:txEl>
                                          </p:spTgt>
                                        </p:tgtEl>
                                        <p:attrNameLst>
                                          <p:attrName>style.visibility</p:attrName>
                                        </p:attrNameLst>
                                      </p:cBhvr>
                                      <p:to>
                                        <p:strVal val="visible"/>
                                      </p:to>
                                    </p:set>
                                    <p:animEffect transition="in" filter="fade">
                                      <p:cBhvr>
                                        <p:cTn id="22" dur="500"/>
                                        <p:tgtEl>
                                          <p:spTgt spid="2457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3"/>
          <p:cNvSpPr>
            <a:spLocks noGrp="1" noChangeArrowheads="1"/>
          </p:cNvSpPr>
          <p:nvPr>
            <p:ph idx="1"/>
          </p:nvPr>
        </p:nvSpPr>
        <p:spPr>
          <a:xfrm>
            <a:off x="0" y="1219200"/>
            <a:ext cx="9296400" cy="5638800"/>
          </a:xfrm>
        </p:spPr>
        <p:txBody>
          <a:bodyPr/>
          <a:lstStyle/>
          <a:p>
            <a:pPr eaLnBrk="1" hangingPunct="1"/>
            <a:r>
              <a:rPr lang="en-US" sz="3200" b="1" dirty="0" smtClean="0">
                <a:solidFill>
                  <a:srgbClr val="FF0000"/>
                </a:solidFill>
                <a:latin typeface="Arial" pitchFamily="34" charset="0"/>
                <a:cs typeface="Arial" pitchFamily="34" charset="0"/>
              </a:rPr>
              <a:t>2. Functionalism </a:t>
            </a:r>
            <a:r>
              <a:rPr lang="en-US" sz="3200" b="1" dirty="0" smtClean="0">
                <a:solidFill>
                  <a:srgbClr val="CC0066"/>
                </a:solidFill>
                <a:latin typeface="Arial" pitchFamily="34" charset="0"/>
                <a:cs typeface="Arial" pitchFamily="34" charset="0"/>
              </a:rPr>
              <a:t>:  William </a:t>
            </a:r>
            <a:r>
              <a:rPr lang="en-US" sz="3200" b="1" dirty="0">
                <a:solidFill>
                  <a:srgbClr val="CC0066"/>
                </a:solidFill>
                <a:latin typeface="Arial" pitchFamily="34" charset="0"/>
                <a:cs typeface="Arial" pitchFamily="34" charset="0"/>
              </a:rPr>
              <a:t>James</a:t>
            </a:r>
            <a:endParaRPr lang="en-US" sz="3200" b="1" dirty="0" smtClean="0">
              <a:latin typeface="Arial" pitchFamily="34" charset="0"/>
              <a:cs typeface="Arial" pitchFamily="34" charset="0"/>
            </a:endParaRPr>
          </a:p>
          <a:p>
            <a:pPr lvl="1" eaLnBrk="1" hangingPunct="1"/>
            <a:r>
              <a:rPr lang="en-US" sz="3200" b="1" dirty="0" smtClean="0">
                <a:latin typeface="Arial" pitchFamily="34" charset="0"/>
                <a:cs typeface="Arial" pitchFamily="34" charset="0"/>
              </a:rPr>
              <a:t>“How the mind functions to adapt to our environment”</a:t>
            </a:r>
          </a:p>
          <a:p>
            <a:pPr lvl="1" eaLnBrk="1" hangingPunct="1"/>
            <a:r>
              <a:rPr lang="en-US" sz="3200" b="1" dirty="0">
                <a:solidFill>
                  <a:srgbClr val="7030A0"/>
                </a:solidFill>
                <a:latin typeface="Arial" pitchFamily="34" charset="0"/>
                <a:cs typeface="Arial" pitchFamily="34" charset="0"/>
              </a:rPr>
              <a:t>F</a:t>
            </a:r>
            <a:r>
              <a:rPr lang="en-US" sz="3200" b="1" dirty="0" smtClean="0">
                <a:solidFill>
                  <a:srgbClr val="7030A0"/>
                </a:solidFill>
                <a:latin typeface="Arial" pitchFamily="34" charset="0"/>
                <a:cs typeface="Arial" pitchFamily="34" charset="0"/>
              </a:rPr>
              <a:t>unctionalism has major influences on </a:t>
            </a:r>
            <a:r>
              <a:rPr lang="en-US" sz="3200" b="1" dirty="0" smtClean="0">
                <a:solidFill>
                  <a:srgbClr val="7030A0"/>
                </a:solidFill>
                <a:latin typeface="Arial" pitchFamily="34" charset="0"/>
                <a:cs typeface="Arial" pitchFamily="34" charset="0"/>
              </a:rPr>
              <a:t>modern psychology</a:t>
            </a:r>
          </a:p>
          <a:p>
            <a:pPr eaLnBrk="1" hangingPunct="1">
              <a:buFontTx/>
              <a:buNone/>
            </a:pPr>
            <a:endParaRPr lang="en-US" sz="3200" b="1" dirty="0" smtClean="0">
              <a:latin typeface="Arial" pitchFamily="34" charset="0"/>
              <a:cs typeface="Arial" pitchFamily="34" charset="0"/>
            </a:endParaRPr>
          </a:p>
        </p:txBody>
      </p:sp>
      <p:sp>
        <p:nvSpPr>
          <p:cNvPr id="17410" name="Rectangle 2"/>
          <p:cNvSpPr>
            <a:spLocks noGrp="1" noChangeArrowheads="1"/>
          </p:cNvSpPr>
          <p:nvPr>
            <p:ph type="title"/>
          </p:nvPr>
        </p:nvSpPr>
        <p:spPr/>
        <p:txBody>
          <a:bodyPr/>
          <a:lstStyle/>
          <a:p>
            <a:pPr eaLnBrk="1" fontAlgn="auto" hangingPunct="1">
              <a:spcAft>
                <a:spcPts val="0"/>
              </a:spcAft>
              <a:defRPr/>
            </a:pPr>
            <a:r>
              <a:rPr lang="en-US" sz="3600" dirty="0" smtClean="0">
                <a:solidFill>
                  <a:srgbClr val="002060"/>
                </a:solidFill>
                <a:latin typeface="Arial Black" pitchFamily="34" charset="0"/>
              </a:rPr>
              <a:t>History of Psychology (cont.)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626">
                                            <p:txEl>
                                              <p:pRg st="0" end="0"/>
                                            </p:txEl>
                                          </p:spTgt>
                                        </p:tgtEl>
                                        <p:attrNameLst>
                                          <p:attrName>style.visibility</p:attrName>
                                        </p:attrNameLst>
                                      </p:cBhvr>
                                      <p:to>
                                        <p:strVal val="visible"/>
                                      </p:to>
                                    </p:set>
                                    <p:animEffect transition="in" filter="fade">
                                      <p:cBhvr>
                                        <p:cTn id="12" dur="500"/>
                                        <p:tgtEl>
                                          <p:spTgt spid="2662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626">
                                            <p:txEl>
                                              <p:pRg st="1" end="1"/>
                                            </p:txEl>
                                          </p:spTgt>
                                        </p:tgtEl>
                                        <p:attrNameLst>
                                          <p:attrName>style.visibility</p:attrName>
                                        </p:attrNameLst>
                                      </p:cBhvr>
                                      <p:to>
                                        <p:strVal val="visible"/>
                                      </p:to>
                                    </p:set>
                                    <p:animEffect transition="in" filter="fade">
                                      <p:cBhvr>
                                        <p:cTn id="17" dur="500"/>
                                        <p:tgtEl>
                                          <p:spTgt spid="2662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662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76200" y="1143000"/>
            <a:ext cx="9067800" cy="4953000"/>
          </a:xfrm>
        </p:spPr>
        <p:txBody>
          <a:bodyPr/>
          <a:lstStyle/>
          <a:p>
            <a:pPr eaLnBrk="1" hangingPunct="1"/>
            <a:r>
              <a:rPr lang="en-US" sz="3200" dirty="0" smtClean="0">
                <a:solidFill>
                  <a:srgbClr val="FF0000"/>
                </a:solidFill>
                <a:latin typeface="Arial Black" pitchFamily="34" charset="0"/>
              </a:rPr>
              <a:t>3. Behaviorism</a:t>
            </a:r>
            <a:r>
              <a:rPr lang="en-US" sz="3200" dirty="0" smtClean="0">
                <a:solidFill>
                  <a:srgbClr val="CC0066"/>
                </a:solidFill>
                <a:latin typeface="Arial Black" pitchFamily="34" charset="0"/>
              </a:rPr>
              <a:t>: </a:t>
            </a:r>
            <a:r>
              <a:rPr lang="en-US" sz="3200" dirty="0" smtClean="0">
                <a:solidFill>
                  <a:srgbClr val="CC0066"/>
                </a:solidFill>
                <a:latin typeface="Arial Black" pitchFamily="34" charset="0"/>
              </a:rPr>
              <a:t>Watson &amp; Skinner </a:t>
            </a:r>
            <a:endParaRPr lang="en-US" sz="3200" dirty="0">
              <a:latin typeface="Arial Black" pitchFamily="34" charset="0"/>
            </a:endParaRPr>
          </a:p>
          <a:p>
            <a:pPr eaLnBrk="1" hangingPunct="1"/>
            <a:endParaRPr lang="en-US" sz="3200" dirty="0" smtClean="0">
              <a:latin typeface="Arial Black" pitchFamily="34" charset="0"/>
            </a:endParaRPr>
          </a:p>
          <a:p>
            <a:pPr lvl="1" eaLnBrk="1" hangingPunct="1"/>
            <a:r>
              <a:rPr lang="en-US" sz="3200" dirty="0" smtClean="0">
                <a:latin typeface="Arial Black" pitchFamily="34" charset="0"/>
              </a:rPr>
              <a:t>Psychology must study observable behavior. </a:t>
            </a:r>
          </a:p>
          <a:p>
            <a:pPr lvl="1" eaLnBrk="1" hangingPunct="1"/>
            <a:endParaRPr lang="en-US" sz="3200" dirty="0" smtClean="0">
              <a:latin typeface="Arial Black" pitchFamily="34" charset="0"/>
            </a:endParaRPr>
          </a:p>
          <a:p>
            <a:pPr lvl="1" eaLnBrk="1" hangingPunct="1"/>
            <a:r>
              <a:rPr lang="en-US" sz="3200" dirty="0" smtClean="0">
                <a:latin typeface="Arial Black" pitchFamily="34" charset="0"/>
              </a:rPr>
              <a:t>Behavior causes by conditioning and environment. </a:t>
            </a:r>
            <a:endParaRPr lang="en-US" sz="3200" dirty="0" smtClean="0">
              <a:solidFill>
                <a:srgbClr val="FF33CC"/>
              </a:solidFill>
              <a:latin typeface="Arial Black" pitchFamily="34" charset="0"/>
            </a:endParaRPr>
          </a:p>
        </p:txBody>
      </p:sp>
      <p:sp>
        <p:nvSpPr>
          <p:cNvPr id="18434"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History of Psychology (cont.)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0">
                                            <p:txEl>
                                              <p:pRg st="0" end="0"/>
                                            </p:txEl>
                                          </p:spTgt>
                                        </p:tgtEl>
                                        <p:attrNameLst>
                                          <p:attrName>style.visibility</p:attrName>
                                        </p:attrNameLst>
                                      </p:cBhvr>
                                      <p:to>
                                        <p:strVal val="visible"/>
                                      </p:to>
                                    </p:set>
                                    <p:animEffect transition="in" filter="fade">
                                      <p:cBhvr>
                                        <p:cTn id="12" dur="500"/>
                                        <p:tgtEl>
                                          <p:spTgt spid="276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650">
                                            <p:txEl>
                                              <p:pRg st="2" end="2"/>
                                            </p:txEl>
                                          </p:spTgt>
                                        </p:tgtEl>
                                        <p:attrNameLst>
                                          <p:attrName>style.visibility</p:attrName>
                                        </p:attrNameLst>
                                      </p:cBhvr>
                                      <p:to>
                                        <p:strVal val="visible"/>
                                      </p:to>
                                    </p:set>
                                    <p:animEffect transition="in" filter="fade">
                                      <p:cBhvr>
                                        <p:cTn id="17" dur="500"/>
                                        <p:tgtEl>
                                          <p:spTgt spid="2765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765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3"/>
          <p:cNvSpPr>
            <a:spLocks noGrp="1" noChangeArrowheads="1"/>
          </p:cNvSpPr>
          <p:nvPr>
            <p:ph idx="1"/>
          </p:nvPr>
        </p:nvSpPr>
        <p:spPr/>
        <p:txBody>
          <a:bodyPr/>
          <a:lstStyle/>
          <a:p>
            <a:pPr eaLnBrk="1" hangingPunct="1">
              <a:buFontTx/>
              <a:buNone/>
            </a:pPr>
            <a:r>
              <a:rPr lang="en-US" sz="3200" dirty="0">
                <a:solidFill>
                  <a:srgbClr val="FF0000"/>
                </a:solidFill>
                <a:latin typeface="Arial Black" pitchFamily="34" charset="0"/>
              </a:rPr>
              <a:t>4</a:t>
            </a:r>
            <a:r>
              <a:rPr lang="en-US" sz="3200" dirty="0" smtClean="0">
                <a:solidFill>
                  <a:srgbClr val="FF0000"/>
                </a:solidFill>
                <a:latin typeface="Arial Black" pitchFamily="34" charset="0"/>
              </a:rPr>
              <a:t>. Gestalt Psychology :</a:t>
            </a:r>
            <a:r>
              <a:rPr lang="en-US" sz="3200" dirty="0" smtClean="0">
                <a:solidFill>
                  <a:srgbClr val="CC0066"/>
                </a:solidFill>
                <a:latin typeface="Arial Black" pitchFamily="34" charset="0"/>
              </a:rPr>
              <a:t> Wertheimer</a:t>
            </a:r>
            <a:endParaRPr lang="en-US" sz="3200" dirty="0" smtClean="0">
              <a:latin typeface="Arial Black" pitchFamily="34" charset="0"/>
            </a:endParaRPr>
          </a:p>
          <a:p>
            <a:pPr eaLnBrk="1" hangingPunct="1">
              <a:buFontTx/>
              <a:buNone/>
            </a:pPr>
            <a:r>
              <a:rPr lang="en-US" sz="3200" dirty="0" smtClean="0">
                <a:solidFill>
                  <a:srgbClr val="339933"/>
                </a:solidFill>
                <a:latin typeface="Arial Black" pitchFamily="34" charset="0"/>
              </a:rPr>
              <a:t>     </a:t>
            </a:r>
          </a:p>
          <a:p>
            <a:pPr eaLnBrk="1" hangingPunct="1">
              <a:buFontTx/>
              <a:buNone/>
            </a:pPr>
            <a:r>
              <a:rPr lang="en-US" sz="3200" dirty="0" smtClean="0">
                <a:latin typeface="Arial Black" pitchFamily="34" charset="0"/>
              </a:rPr>
              <a:t>Gestalt psychology studied thinking, learning, and perception as a whole units, not analyzing experiences into parts </a:t>
            </a:r>
          </a:p>
          <a:p>
            <a:pPr eaLnBrk="1" hangingPunct="1">
              <a:buFontTx/>
              <a:buNone/>
            </a:pPr>
            <a:r>
              <a:rPr lang="en-US" sz="3200" dirty="0" smtClean="0">
                <a:solidFill>
                  <a:srgbClr val="339933"/>
                </a:solidFill>
                <a:latin typeface="Arial Black" pitchFamily="34" charset="0"/>
              </a:rPr>
              <a:t>   “The whole is greater than the sum of its parts.”</a:t>
            </a:r>
          </a:p>
        </p:txBody>
      </p:sp>
      <p:sp>
        <p:nvSpPr>
          <p:cNvPr id="22530"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History of Psychology (cont.)</a:t>
            </a:r>
          </a:p>
        </p:txBody>
      </p:sp>
    </p:spTree>
    <p:extLst>
      <p:ext uri="{BB962C8B-B14F-4D97-AF65-F5344CB8AC3E}">
        <p14:creationId xmlns:p14="http://schemas.microsoft.com/office/powerpoint/2010/main" val="22820294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500"/>
                                        <p:tgtEl>
                                          <p:spTgt spid="225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746">
                                            <p:txEl>
                                              <p:pRg st="0" end="0"/>
                                            </p:txEl>
                                          </p:spTgt>
                                        </p:tgtEl>
                                        <p:attrNameLst>
                                          <p:attrName>style.visibility</p:attrName>
                                        </p:attrNameLst>
                                      </p:cBhvr>
                                      <p:to>
                                        <p:strVal val="visible"/>
                                      </p:to>
                                    </p:set>
                                    <p:animEffect transition="in" filter="fade">
                                      <p:cBhvr>
                                        <p:cTn id="12" dur="500"/>
                                        <p:tgtEl>
                                          <p:spTgt spid="3174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746">
                                            <p:txEl>
                                              <p:pRg st="2" end="2"/>
                                            </p:txEl>
                                          </p:spTgt>
                                        </p:tgtEl>
                                        <p:attrNameLst>
                                          <p:attrName>style.visibility</p:attrName>
                                        </p:attrNameLst>
                                      </p:cBhvr>
                                      <p:to>
                                        <p:strVal val="visible"/>
                                      </p:to>
                                    </p:set>
                                    <p:animEffect transition="in" filter="fade">
                                      <p:cBhvr>
                                        <p:cTn id="17" dur="500"/>
                                        <p:tgtEl>
                                          <p:spTgt spid="3174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746">
                                            <p:txEl>
                                              <p:pRg st="3" end="3"/>
                                            </p:txEl>
                                          </p:spTgt>
                                        </p:tgtEl>
                                        <p:attrNameLst>
                                          <p:attrName>style.visibility</p:attrName>
                                        </p:attrNameLst>
                                      </p:cBhvr>
                                      <p:to>
                                        <p:strVal val="visible"/>
                                      </p:to>
                                    </p:set>
                                    <p:animEffect transition="in" filter="fade">
                                      <p:cBhvr>
                                        <p:cTn id="22" dur="500"/>
                                        <p:tgtEl>
                                          <p:spTgt spid="3174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0" y="1905000"/>
            <a:ext cx="9144000" cy="4495800"/>
          </a:xfrm>
        </p:spPr>
        <p:txBody>
          <a:bodyPr/>
          <a:lstStyle/>
          <a:p>
            <a:pPr eaLnBrk="1" hangingPunct="1"/>
            <a:r>
              <a:rPr lang="en-US" sz="3200" dirty="0" smtClean="0">
                <a:solidFill>
                  <a:srgbClr val="FF0000"/>
                </a:solidFill>
                <a:latin typeface="Arial Black" pitchFamily="34" charset="0"/>
              </a:rPr>
              <a:t>5. Psychoanalytic</a:t>
            </a:r>
            <a:r>
              <a:rPr lang="en-US" sz="3200" dirty="0" smtClean="0">
                <a:solidFill>
                  <a:srgbClr val="CC0066"/>
                </a:solidFill>
                <a:latin typeface="Arial Black" pitchFamily="34" charset="0"/>
              </a:rPr>
              <a:t>: Freud</a:t>
            </a:r>
          </a:p>
          <a:p>
            <a:pPr lvl="1" eaLnBrk="1" hangingPunct="1"/>
            <a:r>
              <a:rPr lang="en-US" sz="3200" dirty="0" smtClean="0">
                <a:latin typeface="Arial Black" pitchFamily="34" charset="0"/>
              </a:rPr>
              <a:t>Our behavior is largely influenced by our</a:t>
            </a:r>
            <a:r>
              <a:rPr lang="en-US" sz="3200" dirty="0" smtClean="0">
                <a:solidFill>
                  <a:srgbClr val="C00000"/>
                </a:solidFill>
                <a:latin typeface="Arial Black" pitchFamily="34" charset="0"/>
              </a:rPr>
              <a:t> unconscious </a:t>
            </a:r>
            <a:r>
              <a:rPr lang="en-US" sz="3200" dirty="0" smtClean="0">
                <a:latin typeface="Arial Black" pitchFamily="34" charset="0"/>
              </a:rPr>
              <a:t>wishes, thoughts, and desires, especially </a:t>
            </a:r>
            <a:r>
              <a:rPr lang="en-US" sz="3200" dirty="0" smtClean="0">
                <a:solidFill>
                  <a:srgbClr val="C00000"/>
                </a:solidFill>
                <a:latin typeface="Arial Black" pitchFamily="34" charset="0"/>
              </a:rPr>
              <a:t>sex and aggression.  </a:t>
            </a:r>
          </a:p>
        </p:txBody>
      </p:sp>
      <p:sp>
        <p:nvSpPr>
          <p:cNvPr id="20482" name="Rectangle 2"/>
          <p:cNvSpPr>
            <a:spLocks noGrp="1" noChangeArrowheads="1"/>
          </p:cNvSpPr>
          <p:nvPr>
            <p:ph type="title"/>
          </p:nvPr>
        </p:nvSpPr>
        <p:spPr/>
        <p:txBody>
          <a:bodyPr/>
          <a:lstStyle/>
          <a:p>
            <a:pPr eaLnBrk="1" fontAlgn="auto" hangingPunct="1">
              <a:spcAft>
                <a:spcPts val="0"/>
              </a:spcAft>
              <a:defRPr/>
            </a:pPr>
            <a:r>
              <a:rPr lang="en-US" sz="3600" dirty="0" smtClean="0">
                <a:solidFill>
                  <a:srgbClr val="002060"/>
                </a:solidFill>
                <a:latin typeface="Arial Black" pitchFamily="34" charset="0"/>
              </a:rPr>
              <a:t>History of Psychology (cont.)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500"/>
                                        <p:tgtEl>
                                          <p:spTgt spid="204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698">
                                            <p:txEl>
                                              <p:pRg st="0" end="0"/>
                                            </p:txEl>
                                          </p:spTgt>
                                        </p:tgtEl>
                                        <p:attrNameLst>
                                          <p:attrName>style.visibility</p:attrName>
                                        </p:attrNameLst>
                                      </p:cBhvr>
                                      <p:to>
                                        <p:strVal val="visible"/>
                                      </p:to>
                                    </p:set>
                                    <p:animEffect transition="in" filter="fade">
                                      <p:cBhvr>
                                        <p:cTn id="12" dur="500"/>
                                        <p:tgtEl>
                                          <p:spTgt spid="2969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9698">
                                            <p:txEl>
                                              <p:pRg st="1" end="1"/>
                                            </p:txEl>
                                          </p:spTgt>
                                        </p:tgtEl>
                                        <p:attrNameLst>
                                          <p:attrName>style.visibility</p:attrName>
                                        </p:attrNameLst>
                                      </p:cBhvr>
                                      <p:to>
                                        <p:strVal val="visible"/>
                                      </p:to>
                                    </p:set>
                                    <p:animEffect transition="in" filter="fade">
                                      <p:cBhvr>
                                        <p:cTn id="17" dur="500"/>
                                        <p:tgtEl>
                                          <p:spTgt spid="2969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3"/>
          <p:cNvSpPr>
            <a:spLocks noGrp="1" noChangeArrowheads="1"/>
          </p:cNvSpPr>
          <p:nvPr>
            <p:ph idx="1"/>
          </p:nvPr>
        </p:nvSpPr>
        <p:spPr>
          <a:xfrm>
            <a:off x="0" y="838200"/>
            <a:ext cx="8686800" cy="5334000"/>
          </a:xfrm>
        </p:spPr>
        <p:txBody>
          <a:bodyPr/>
          <a:lstStyle/>
          <a:p>
            <a:pPr eaLnBrk="1" hangingPunct="1"/>
            <a:r>
              <a:rPr lang="en-US" sz="3200" dirty="0">
                <a:solidFill>
                  <a:srgbClr val="CC0066"/>
                </a:solidFill>
                <a:latin typeface="Arial Black" pitchFamily="34" charset="0"/>
              </a:rPr>
              <a:t>6</a:t>
            </a:r>
            <a:r>
              <a:rPr lang="en-US" sz="3200" dirty="0" smtClean="0">
                <a:solidFill>
                  <a:srgbClr val="CC0066"/>
                </a:solidFill>
                <a:latin typeface="Arial Black" pitchFamily="34" charset="0"/>
              </a:rPr>
              <a:t>. Humanistic Psychology: Rogers and Maslow</a:t>
            </a:r>
          </a:p>
          <a:p>
            <a:pPr eaLnBrk="1" hangingPunct="1"/>
            <a:r>
              <a:rPr lang="en-US" sz="3200" dirty="0" smtClean="0">
                <a:latin typeface="Arial Black" pitchFamily="34" charset="0"/>
              </a:rPr>
              <a:t>Each </a:t>
            </a:r>
            <a:r>
              <a:rPr lang="en-US" sz="3200" dirty="0">
                <a:latin typeface="Arial Black" pitchFamily="34" charset="0"/>
              </a:rPr>
              <a:t>person has </a:t>
            </a:r>
            <a:r>
              <a:rPr lang="en-US" sz="3200" dirty="0">
                <a:solidFill>
                  <a:srgbClr val="CC0066"/>
                </a:solidFill>
                <a:latin typeface="Arial Black" pitchFamily="34" charset="0"/>
              </a:rPr>
              <a:t>innate goodness and is able to make free </a:t>
            </a:r>
            <a:r>
              <a:rPr lang="en-US" sz="3200" dirty="0" smtClean="0">
                <a:solidFill>
                  <a:srgbClr val="CC0066"/>
                </a:solidFill>
                <a:latin typeface="Arial Black" pitchFamily="34" charset="0"/>
              </a:rPr>
              <a:t>choices </a:t>
            </a:r>
            <a:r>
              <a:rPr lang="en-US" sz="3200" dirty="0">
                <a:solidFill>
                  <a:srgbClr val="C00000"/>
                </a:solidFill>
                <a:latin typeface="Arial Black" pitchFamily="34" charset="0"/>
              </a:rPr>
              <a:t>(free will</a:t>
            </a:r>
            <a:r>
              <a:rPr lang="en-US" sz="3200" dirty="0" smtClean="0">
                <a:solidFill>
                  <a:srgbClr val="C00000"/>
                </a:solidFill>
                <a:latin typeface="Arial Black" pitchFamily="34" charset="0"/>
              </a:rPr>
              <a:t>).</a:t>
            </a:r>
            <a:r>
              <a:rPr lang="en-US" sz="3200" dirty="0" smtClean="0">
                <a:latin typeface="Arial Black" pitchFamily="34" charset="0"/>
              </a:rPr>
              <a:t> Contrast </a:t>
            </a:r>
            <a:r>
              <a:rPr lang="en-US" sz="3200" dirty="0">
                <a:latin typeface="Arial Black" pitchFamily="34" charset="0"/>
              </a:rPr>
              <a:t>with Skinner and </a:t>
            </a:r>
            <a:r>
              <a:rPr lang="en-US" sz="3200" dirty="0" smtClean="0">
                <a:latin typeface="Arial Black" pitchFamily="34" charset="0"/>
              </a:rPr>
              <a:t>Freud</a:t>
            </a:r>
            <a:r>
              <a:rPr lang="en-US" sz="3200" dirty="0">
                <a:latin typeface="Arial Black" pitchFamily="34" charset="0"/>
              </a:rPr>
              <a:t> </a:t>
            </a:r>
            <a:r>
              <a:rPr lang="en-US" sz="3200" dirty="0" smtClean="0">
                <a:latin typeface="Arial Black" pitchFamily="34" charset="0"/>
              </a:rPr>
              <a:t> </a:t>
            </a:r>
            <a:r>
              <a:rPr lang="en-US" sz="3200" dirty="0" smtClean="0">
                <a:solidFill>
                  <a:srgbClr val="C00000"/>
                </a:solidFill>
                <a:latin typeface="Arial Black" pitchFamily="34" charset="0"/>
              </a:rPr>
              <a:t>(determinism)</a:t>
            </a:r>
            <a:endParaRPr lang="en-US" sz="3200" dirty="0">
              <a:solidFill>
                <a:srgbClr val="C00000"/>
              </a:solidFill>
              <a:latin typeface="Arial Black" pitchFamily="34" charset="0"/>
            </a:endParaRPr>
          </a:p>
          <a:p>
            <a:pPr eaLnBrk="1" hangingPunct="1"/>
            <a:r>
              <a:rPr lang="en-US" sz="3200" dirty="0" smtClean="0">
                <a:latin typeface="Arial Black" pitchFamily="34" charset="0"/>
              </a:rPr>
              <a:t>We have psychological needs for love, self-esteem, creativity and spirituality.</a:t>
            </a:r>
          </a:p>
        </p:txBody>
      </p:sp>
      <p:sp>
        <p:nvSpPr>
          <p:cNvPr id="24578" name="Rectangle 2"/>
          <p:cNvSpPr>
            <a:spLocks noGrp="1" noChangeArrowheads="1"/>
          </p:cNvSpPr>
          <p:nvPr>
            <p:ph type="title"/>
          </p:nvPr>
        </p:nvSpPr>
        <p:spPr>
          <a:xfrm>
            <a:off x="457200" y="274638"/>
            <a:ext cx="8229600" cy="563562"/>
          </a:xfrm>
        </p:spPr>
        <p:txBody>
          <a:bodyPr>
            <a:normAutofit fontScale="90000"/>
          </a:bodyPr>
          <a:lstStyle/>
          <a:p>
            <a:pPr eaLnBrk="1" fontAlgn="auto" hangingPunct="1">
              <a:spcAft>
                <a:spcPts val="0"/>
              </a:spcAft>
              <a:defRPr/>
            </a:pPr>
            <a:r>
              <a:rPr lang="en-US" sz="4000" dirty="0" smtClean="0">
                <a:solidFill>
                  <a:schemeClr val="accent5"/>
                </a:solidFill>
                <a:latin typeface="Arial Black" pitchFamily="34" charset="0"/>
              </a:rPr>
              <a:t>History of Psychology (cont.)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500"/>
                                        <p:tgtEl>
                                          <p:spTgt spid="245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794">
                                            <p:txEl>
                                              <p:pRg st="0" end="0"/>
                                            </p:txEl>
                                          </p:spTgt>
                                        </p:tgtEl>
                                        <p:attrNameLst>
                                          <p:attrName>style.visibility</p:attrName>
                                        </p:attrNameLst>
                                      </p:cBhvr>
                                      <p:to>
                                        <p:strVal val="visible"/>
                                      </p:to>
                                    </p:set>
                                    <p:animEffect transition="in" filter="fade">
                                      <p:cBhvr>
                                        <p:cTn id="12" dur="500"/>
                                        <p:tgtEl>
                                          <p:spTgt spid="3379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794">
                                            <p:txEl>
                                              <p:pRg st="1" end="1"/>
                                            </p:txEl>
                                          </p:spTgt>
                                        </p:tgtEl>
                                        <p:attrNameLst>
                                          <p:attrName>style.visibility</p:attrName>
                                        </p:attrNameLst>
                                      </p:cBhvr>
                                      <p:to>
                                        <p:strVal val="visible"/>
                                      </p:to>
                                    </p:set>
                                    <p:animEffect transition="in" filter="fade">
                                      <p:cBhvr>
                                        <p:cTn id="17" dur="500"/>
                                        <p:tgtEl>
                                          <p:spTgt spid="3379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794">
                                            <p:txEl>
                                              <p:pRg st="2" end="2"/>
                                            </p:txEl>
                                          </p:spTgt>
                                        </p:tgtEl>
                                        <p:attrNameLst>
                                          <p:attrName>style.visibility</p:attrName>
                                        </p:attrNameLst>
                                      </p:cBhvr>
                                      <p:to>
                                        <p:strVal val="visible"/>
                                      </p:to>
                                    </p:set>
                                    <p:animEffect transition="in" filter="fade">
                                      <p:cBhvr>
                                        <p:cTn id="22" dur="500"/>
                                        <p:tgtEl>
                                          <p:spTgt spid="3379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3"/>
          <p:cNvSpPr>
            <a:spLocks noGrp="1" noChangeArrowheads="1"/>
          </p:cNvSpPr>
          <p:nvPr>
            <p:ph idx="1"/>
          </p:nvPr>
        </p:nvSpPr>
        <p:spPr>
          <a:xfrm>
            <a:off x="0" y="914400"/>
            <a:ext cx="9144000" cy="5638800"/>
          </a:xfrm>
        </p:spPr>
        <p:txBody>
          <a:bodyPr/>
          <a:lstStyle/>
          <a:p>
            <a:pPr eaLnBrk="1" hangingPunct="1"/>
            <a:r>
              <a:rPr lang="en-US" sz="2800" dirty="0">
                <a:solidFill>
                  <a:srgbClr val="FF0000"/>
                </a:solidFill>
                <a:latin typeface="Arial Black" pitchFamily="34" charset="0"/>
              </a:rPr>
              <a:t>1</a:t>
            </a:r>
            <a:r>
              <a:rPr lang="en-US" sz="2800" dirty="0" smtClean="0">
                <a:solidFill>
                  <a:srgbClr val="FF0000"/>
                </a:solidFill>
                <a:latin typeface="Arial Black" pitchFamily="34" charset="0"/>
              </a:rPr>
              <a:t>.  </a:t>
            </a:r>
            <a:r>
              <a:rPr lang="en-US" sz="2800" dirty="0" smtClean="0">
                <a:solidFill>
                  <a:srgbClr val="FF0000"/>
                </a:solidFill>
                <a:latin typeface="Arial Black" pitchFamily="34" charset="0"/>
              </a:rPr>
              <a:t>Psychological Perspective</a:t>
            </a:r>
          </a:p>
          <a:p>
            <a:pPr marL="109537" indent="0" eaLnBrk="1" hangingPunct="1">
              <a:buNone/>
            </a:pPr>
            <a:r>
              <a:rPr lang="en-US" sz="2800" dirty="0">
                <a:latin typeface="Arial Black" pitchFamily="34" charset="0"/>
              </a:rPr>
              <a:t> </a:t>
            </a:r>
            <a:r>
              <a:rPr lang="en-US" sz="2800" dirty="0" smtClean="0">
                <a:latin typeface="Arial Black" pitchFamily="34" charset="0"/>
              </a:rPr>
              <a:t>      Include behaviorism, cognitive psychology, psychodynamic approach, and humanism  </a:t>
            </a:r>
            <a:endParaRPr lang="en-US" sz="2800" dirty="0" smtClean="0">
              <a:latin typeface="Arial Black" pitchFamily="34" charset="0"/>
            </a:endParaRPr>
          </a:p>
          <a:p>
            <a:pPr eaLnBrk="1" hangingPunct="1"/>
            <a:r>
              <a:rPr lang="en-US" sz="2800" dirty="0" smtClean="0">
                <a:solidFill>
                  <a:srgbClr val="FF0000"/>
                </a:solidFill>
                <a:latin typeface="Arial Black" pitchFamily="34" charset="0"/>
              </a:rPr>
              <a:t>2.  </a:t>
            </a:r>
            <a:r>
              <a:rPr lang="en-US" sz="2800" dirty="0">
                <a:solidFill>
                  <a:srgbClr val="FF0000"/>
                </a:solidFill>
                <a:latin typeface="Arial Black" pitchFamily="34" charset="0"/>
              </a:rPr>
              <a:t>Biological Perspective </a:t>
            </a:r>
          </a:p>
          <a:p>
            <a:pPr marL="109537" indent="0" eaLnBrk="1" hangingPunct="1">
              <a:buNone/>
            </a:pPr>
            <a:r>
              <a:rPr lang="en-US" sz="2800" dirty="0">
                <a:latin typeface="Arial Black" pitchFamily="34" charset="0"/>
              </a:rPr>
              <a:t>       Behavior is influenced by </a:t>
            </a:r>
            <a:r>
              <a:rPr lang="en-US" sz="2800" dirty="0">
                <a:solidFill>
                  <a:srgbClr val="C00000"/>
                </a:solidFill>
                <a:latin typeface="Arial Black" pitchFamily="34" charset="0"/>
              </a:rPr>
              <a:t>brain and nervous system</a:t>
            </a:r>
            <a:r>
              <a:rPr lang="en-US" sz="2800" dirty="0">
                <a:latin typeface="Arial Black" pitchFamily="34" charset="0"/>
              </a:rPr>
              <a:t> (biopsychology) and </a:t>
            </a:r>
            <a:r>
              <a:rPr lang="en-US" sz="2800" dirty="0">
                <a:solidFill>
                  <a:srgbClr val="C00000"/>
                </a:solidFill>
                <a:latin typeface="Arial Black" pitchFamily="34" charset="0"/>
              </a:rPr>
              <a:t>evolution and genetic  </a:t>
            </a:r>
            <a:r>
              <a:rPr lang="en-US" sz="2800" dirty="0">
                <a:latin typeface="Arial Black" pitchFamily="34" charset="0"/>
              </a:rPr>
              <a:t>(evolutionary psychology) </a:t>
            </a:r>
            <a:endParaRPr lang="en-US" sz="2800" dirty="0">
              <a:solidFill>
                <a:srgbClr val="C00000"/>
              </a:solidFill>
              <a:latin typeface="Arial Black" pitchFamily="34" charset="0"/>
            </a:endParaRPr>
          </a:p>
          <a:p>
            <a:pPr marL="109537" indent="0" eaLnBrk="1" hangingPunct="1">
              <a:buNone/>
            </a:pPr>
            <a:r>
              <a:rPr lang="en-US" sz="2800" dirty="0" smtClean="0">
                <a:solidFill>
                  <a:srgbClr val="FF0000"/>
                </a:solidFill>
                <a:latin typeface="Arial Black" pitchFamily="34" charset="0"/>
              </a:rPr>
              <a:t>  </a:t>
            </a:r>
            <a:r>
              <a:rPr lang="en-US" sz="2800" dirty="0" smtClean="0">
                <a:solidFill>
                  <a:srgbClr val="FF0000"/>
                </a:solidFill>
                <a:latin typeface="Arial Black" pitchFamily="34" charset="0"/>
              </a:rPr>
              <a:t>3. Sociocultural Perspective</a:t>
            </a:r>
          </a:p>
          <a:p>
            <a:pPr marL="109537" indent="0" eaLnBrk="1" hangingPunct="1">
              <a:buNone/>
            </a:pPr>
            <a:r>
              <a:rPr lang="en-US" sz="2800" dirty="0">
                <a:latin typeface="Arial Black" pitchFamily="34" charset="0"/>
              </a:rPr>
              <a:t> </a:t>
            </a:r>
            <a:r>
              <a:rPr lang="en-US" sz="2800" dirty="0" smtClean="0">
                <a:latin typeface="Arial Black" pitchFamily="34" charset="0"/>
              </a:rPr>
              <a:t>      Behavior is influenced by social and      cultural environment </a:t>
            </a:r>
            <a:endParaRPr lang="en-US" sz="2800" dirty="0">
              <a:latin typeface="Arial Black" pitchFamily="34" charset="0"/>
            </a:endParaRPr>
          </a:p>
          <a:p>
            <a:pPr marL="109537" indent="0" eaLnBrk="1" hangingPunct="1">
              <a:buNone/>
            </a:pPr>
            <a:endParaRPr lang="en-US" sz="3200" dirty="0" smtClean="0">
              <a:latin typeface="Arial Black" pitchFamily="34" charset="0"/>
            </a:endParaRPr>
          </a:p>
          <a:p>
            <a:pPr marL="109537" indent="0" eaLnBrk="1" hangingPunct="1">
              <a:buNone/>
            </a:pPr>
            <a:endParaRPr lang="en-US" sz="3200" dirty="0" smtClean="0">
              <a:latin typeface="Arial Black" pitchFamily="34" charset="0"/>
            </a:endParaRPr>
          </a:p>
        </p:txBody>
      </p:sp>
      <p:sp>
        <p:nvSpPr>
          <p:cNvPr id="24578" name="Rectangle 2"/>
          <p:cNvSpPr>
            <a:spLocks noGrp="1" noChangeArrowheads="1"/>
          </p:cNvSpPr>
          <p:nvPr>
            <p:ph type="title"/>
          </p:nvPr>
        </p:nvSpPr>
        <p:spPr>
          <a:xfrm>
            <a:off x="0" y="0"/>
            <a:ext cx="9372600" cy="838200"/>
          </a:xfrm>
        </p:spPr>
        <p:txBody>
          <a:bodyPr>
            <a:noAutofit/>
          </a:bodyPr>
          <a:lstStyle/>
          <a:p>
            <a:pPr eaLnBrk="1" fontAlgn="auto" hangingPunct="1">
              <a:spcAft>
                <a:spcPts val="0"/>
              </a:spcAft>
              <a:defRPr/>
            </a:pPr>
            <a:r>
              <a:rPr lang="en-US" sz="2800" dirty="0" smtClean="0">
                <a:solidFill>
                  <a:schemeClr val="accent5"/>
                </a:solidFill>
                <a:latin typeface="Arial Black" pitchFamily="34" charset="0"/>
              </a:rPr>
              <a:t>Psychology Today: Three Complimentary Perspective on Behavior</a:t>
            </a:r>
          </a:p>
        </p:txBody>
      </p:sp>
    </p:spTree>
    <p:extLst>
      <p:ext uri="{BB962C8B-B14F-4D97-AF65-F5344CB8AC3E}">
        <p14:creationId xmlns:p14="http://schemas.microsoft.com/office/powerpoint/2010/main" val="35313099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500"/>
                                        <p:tgtEl>
                                          <p:spTgt spid="2457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794">
                                            <p:txEl>
                                              <p:pRg st="0" end="0"/>
                                            </p:txEl>
                                          </p:spTgt>
                                        </p:tgtEl>
                                        <p:attrNameLst>
                                          <p:attrName>style.visibility</p:attrName>
                                        </p:attrNameLst>
                                      </p:cBhvr>
                                      <p:to>
                                        <p:strVal val="visible"/>
                                      </p:to>
                                    </p:set>
                                    <p:animEffect transition="in" filter="fade">
                                      <p:cBhvr>
                                        <p:cTn id="12" dur="500"/>
                                        <p:tgtEl>
                                          <p:spTgt spid="3379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794">
                                            <p:txEl>
                                              <p:pRg st="1" end="1"/>
                                            </p:txEl>
                                          </p:spTgt>
                                        </p:tgtEl>
                                        <p:attrNameLst>
                                          <p:attrName>style.visibility</p:attrName>
                                        </p:attrNameLst>
                                      </p:cBhvr>
                                      <p:to>
                                        <p:strVal val="visible"/>
                                      </p:to>
                                    </p:set>
                                    <p:animEffect transition="in" filter="fade">
                                      <p:cBhvr>
                                        <p:cTn id="17" dur="500"/>
                                        <p:tgtEl>
                                          <p:spTgt spid="3379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794">
                                            <p:txEl>
                                              <p:pRg st="2" end="2"/>
                                            </p:txEl>
                                          </p:spTgt>
                                        </p:tgtEl>
                                        <p:attrNameLst>
                                          <p:attrName>style.visibility</p:attrName>
                                        </p:attrNameLst>
                                      </p:cBhvr>
                                      <p:to>
                                        <p:strVal val="visible"/>
                                      </p:to>
                                    </p:set>
                                    <p:animEffect transition="in" filter="fade">
                                      <p:cBhvr>
                                        <p:cTn id="22" dur="500"/>
                                        <p:tgtEl>
                                          <p:spTgt spid="3379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3794">
                                            <p:txEl>
                                              <p:pRg st="3" end="3"/>
                                            </p:txEl>
                                          </p:spTgt>
                                        </p:tgtEl>
                                        <p:attrNameLst>
                                          <p:attrName>style.visibility</p:attrName>
                                        </p:attrNameLst>
                                      </p:cBhvr>
                                      <p:to>
                                        <p:strVal val="visible"/>
                                      </p:to>
                                    </p:set>
                                    <p:animEffect transition="in" filter="fade">
                                      <p:cBhvr>
                                        <p:cTn id="27" dur="500"/>
                                        <p:tgtEl>
                                          <p:spTgt spid="3379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3794">
                                            <p:txEl>
                                              <p:pRg st="4" end="4"/>
                                            </p:txEl>
                                          </p:spTgt>
                                        </p:tgtEl>
                                        <p:attrNameLst>
                                          <p:attrName>style.visibility</p:attrName>
                                        </p:attrNameLst>
                                      </p:cBhvr>
                                      <p:to>
                                        <p:strVal val="visible"/>
                                      </p:to>
                                    </p:set>
                                    <p:animEffect transition="in" filter="fade">
                                      <p:cBhvr>
                                        <p:cTn id="32" dur="500"/>
                                        <p:tgtEl>
                                          <p:spTgt spid="3379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3794">
                                            <p:txEl>
                                              <p:pRg st="5" end="5"/>
                                            </p:txEl>
                                          </p:spTgt>
                                        </p:tgtEl>
                                        <p:attrNameLst>
                                          <p:attrName>style.visibility</p:attrName>
                                        </p:attrNameLst>
                                      </p:cBhvr>
                                      <p:to>
                                        <p:strVal val="visible"/>
                                      </p:to>
                                    </p:set>
                                    <p:animEffect transition="in" filter="fade">
                                      <p:cBhvr>
                                        <p:cTn id="37" dur="500"/>
                                        <p:tgtEl>
                                          <p:spTgt spid="3379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40962" name="Picture 1028" descr="01T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0" y="0"/>
            <a:ext cx="9144000" cy="1066800"/>
          </a:xfrm>
        </p:spPr>
        <p:txBody>
          <a:bodyPr/>
          <a:lstStyle/>
          <a:p>
            <a:pPr eaLnBrk="1" fontAlgn="auto" hangingPunct="1">
              <a:spcAft>
                <a:spcPts val="0"/>
              </a:spcAft>
              <a:defRPr/>
            </a:pPr>
            <a:r>
              <a:rPr lang="en-US" sz="3200" dirty="0" smtClean="0">
                <a:solidFill>
                  <a:schemeClr val="accent4"/>
                </a:solidFill>
                <a:latin typeface="Arial Black" pitchFamily="34" charset="0"/>
              </a:rPr>
              <a:t>What are the major specialties in psychology?</a:t>
            </a:r>
          </a:p>
        </p:txBody>
      </p:sp>
      <p:sp>
        <p:nvSpPr>
          <p:cNvPr id="367619" name="Rectangle 3"/>
          <p:cNvSpPr>
            <a:spLocks noGrp="1" noChangeArrowheads="1"/>
          </p:cNvSpPr>
          <p:nvPr>
            <p:ph type="body" sz="half" idx="1"/>
          </p:nvPr>
        </p:nvSpPr>
        <p:spPr>
          <a:xfrm>
            <a:off x="0" y="1219200"/>
            <a:ext cx="9144000" cy="5181600"/>
          </a:xfrm>
        </p:spPr>
        <p:txBody>
          <a:bodyPr/>
          <a:lstStyle/>
          <a:p>
            <a:pPr eaLnBrk="1" hangingPunct="1"/>
            <a:r>
              <a:rPr lang="en-US" sz="3200" b="1" dirty="0">
                <a:solidFill>
                  <a:srgbClr val="FF0000"/>
                </a:solidFill>
                <a:latin typeface="Arial Black" pitchFamily="34" charset="0"/>
              </a:rPr>
              <a:t>1</a:t>
            </a:r>
            <a:r>
              <a:rPr lang="en-US" sz="3200" b="1" dirty="0" smtClean="0">
                <a:solidFill>
                  <a:srgbClr val="FF0000"/>
                </a:solidFill>
                <a:latin typeface="Arial Black" pitchFamily="34" charset="0"/>
              </a:rPr>
              <a:t>. </a:t>
            </a:r>
            <a:r>
              <a:rPr lang="en-US" sz="3200" dirty="0" smtClean="0">
                <a:solidFill>
                  <a:srgbClr val="FF0000"/>
                </a:solidFill>
                <a:latin typeface="Arial Black" pitchFamily="34" charset="0"/>
                <a:ea typeface="GungsuhChe" pitchFamily="49" charset="-127"/>
              </a:rPr>
              <a:t>Counseling </a:t>
            </a:r>
            <a:r>
              <a:rPr lang="en-US" sz="3200" dirty="0">
                <a:solidFill>
                  <a:srgbClr val="FF0000"/>
                </a:solidFill>
                <a:latin typeface="Arial Black" pitchFamily="34" charset="0"/>
                <a:ea typeface="GungsuhChe" pitchFamily="49" charset="-127"/>
              </a:rPr>
              <a:t>Psychology</a:t>
            </a:r>
            <a:r>
              <a:rPr lang="en-US" sz="3200" dirty="0">
                <a:solidFill>
                  <a:srgbClr val="FF0000"/>
                </a:solidFill>
                <a:latin typeface="Arial Black" pitchFamily="34" charset="0"/>
              </a:rPr>
              <a:t> </a:t>
            </a:r>
            <a:endParaRPr lang="en-US" sz="3200" dirty="0" smtClean="0">
              <a:solidFill>
                <a:srgbClr val="FF0000"/>
              </a:solidFill>
              <a:latin typeface="Arial Black" pitchFamily="34" charset="0"/>
            </a:endParaRPr>
          </a:p>
          <a:p>
            <a:pPr eaLnBrk="1" hangingPunct="1"/>
            <a:r>
              <a:rPr lang="en-US" sz="3200" dirty="0" smtClean="0">
                <a:latin typeface="Arial Black" pitchFamily="34" charset="0"/>
              </a:rPr>
              <a:t>focuses </a:t>
            </a:r>
            <a:r>
              <a:rPr lang="en-US" sz="3200" dirty="0">
                <a:latin typeface="Arial Black" pitchFamily="34" charset="0"/>
              </a:rPr>
              <a:t>primarily on educational, social and career </a:t>
            </a:r>
            <a:r>
              <a:rPr lang="en-US" sz="3200" dirty="0" smtClean="0">
                <a:latin typeface="Arial Black" pitchFamily="34" charset="0"/>
              </a:rPr>
              <a:t>adjustment</a:t>
            </a:r>
          </a:p>
          <a:p>
            <a:pPr marL="621792" lvl="1" eaLnBrk="1" fontAlgn="auto" hangingPunct="1">
              <a:spcBef>
                <a:spcPts val="324"/>
              </a:spcBef>
              <a:spcAft>
                <a:spcPts val="0"/>
              </a:spcAft>
              <a:buFontTx/>
              <a:buNone/>
              <a:defRPr/>
            </a:pPr>
            <a:r>
              <a:rPr lang="en-US" sz="3200" b="1" dirty="0" smtClean="0">
                <a:solidFill>
                  <a:srgbClr val="FF0000"/>
                </a:solidFill>
                <a:latin typeface="Arial Black" pitchFamily="34" charset="0"/>
              </a:rPr>
              <a:t>2. </a:t>
            </a:r>
            <a:r>
              <a:rPr lang="en-US" sz="3200" b="1" dirty="0" smtClean="0">
                <a:solidFill>
                  <a:srgbClr val="FF0000"/>
                </a:solidFill>
                <a:effectLst>
                  <a:outerShdw blurRad="38100" dist="38100" dir="2700000" algn="tl">
                    <a:srgbClr val="C0C0C0"/>
                  </a:outerShdw>
                </a:effectLst>
                <a:latin typeface="Arial Black" pitchFamily="34" charset="0"/>
              </a:rPr>
              <a:t>Clinical </a:t>
            </a:r>
            <a:r>
              <a:rPr lang="en-US" sz="3200" b="1" dirty="0">
                <a:solidFill>
                  <a:srgbClr val="FF0000"/>
                </a:solidFill>
                <a:effectLst>
                  <a:outerShdw blurRad="38100" dist="38100" dir="2700000" algn="tl">
                    <a:srgbClr val="C0C0C0"/>
                  </a:outerShdw>
                </a:effectLst>
                <a:latin typeface="Arial Black" pitchFamily="34" charset="0"/>
              </a:rPr>
              <a:t>psychology</a:t>
            </a:r>
          </a:p>
          <a:p>
            <a:pPr marL="859536" lvl="2" eaLnBrk="1" fontAlgn="auto" hangingPunct="1">
              <a:spcAft>
                <a:spcPts val="0"/>
              </a:spcAft>
              <a:buFont typeface="Wingdings 2"/>
              <a:buChar char=""/>
              <a:defRPr/>
            </a:pPr>
            <a:r>
              <a:rPr lang="en-US" sz="3200" dirty="0">
                <a:latin typeface="Arial Black" pitchFamily="34" charset="0"/>
              </a:rPr>
              <a:t>Study, diagnosis and treatment of psychological disorders</a:t>
            </a:r>
          </a:p>
          <a:p>
            <a:pPr lvl="1" eaLnBrk="1" hangingPunct="1">
              <a:buFontTx/>
              <a:buNone/>
            </a:pPr>
            <a:r>
              <a:rPr lang="en-US" sz="3200" b="1" dirty="0" smtClean="0">
                <a:solidFill>
                  <a:srgbClr val="FF0000"/>
                </a:solidFill>
                <a:latin typeface="Arial Black" pitchFamily="34" charset="0"/>
              </a:rPr>
              <a:t>3. </a:t>
            </a:r>
            <a:r>
              <a:rPr lang="en-US" sz="3200" b="1" dirty="0">
                <a:solidFill>
                  <a:srgbClr val="FF0000"/>
                </a:solidFill>
                <a:latin typeface="Arial Black" pitchFamily="34" charset="0"/>
              </a:rPr>
              <a:t>Clinical neuropsychology</a:t>
            </a:r>
          </a:p>
          <a:p>
            <a:pPr lvl="2" eaLnBrk="1" hangingPunct="1"/>
            <a:r>
              <a:rPr lang="en-US" sz="3200" dirty="0">
                <a:latin typeface="Arial Black" pitchFamily="34" charset="0"/>
              </a:rPr>
              <a:t>Focuses on relationships between biological factors and psychological disorders</a:t>
            </a:r>
          </a:p>
          <a:p>
            <a:pPr eaLnBrk="1" hangingPunct="1"/>
            <a:endParaRPr lang="th-TH" sz="3200" dirty="0">
              <a:latin typeface="Arial Black" pitchFamily="34" charset="0"/>
            </a:endParaRPr>
          </a:p>
          <a:p>
            <a:pPr eaLnBrk="1" hangingPunct="1"/>
            <a:endParaRPr lang="en-US" sz="3200" dirty="0" smtClean="0">
              <a:latin typeface="Arial Black" pitchFamily="34" charset="0"/>
            </a:endParaRPr>
          </a:p>
        </p:txBody>
      </p:sp>
      <p:pic>
        <p:nvPicPr>
          <p:cNvPr id="367620" name="Picture 4" descr="nervous sytem col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0600" y="381000"/>
            <a:ext cx="681038"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64591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367620"/>
                                        </p:tgtEl>
                                        <p:attrNameLst>
                                          <p:attrName>style.visibility</p:attrName>
                                        </p:attrNameLst>
                                      </p:cBhvr>
                                      <p:to>
                                        <p:strVal val="visible"/>
                                      </p:to>
                                    </p:set>
                                    <p:animEffect transition="in" filter="checkerboard(down)">
                                      <p:cBhvr>
                                        <p:cTn id="7" dur="500"/>
                                        <p:tgtEl>
                                          <p:spTgt spid="36762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6761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67619">
                                            <p:txEl>
                                              <p:pRg st="0" end="0"/>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67619">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67619">
                                            <p:txEl>
                                              <p:pRg st="2" end="2"/>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67619">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67619">
                                            <p:txEl>
                                              <p:pRg st="4" end="4"/>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36761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8"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0" y="0"/>
            <a:ext cx="9144000" cy="1066800"/>
          </a:xfrm>
        </p:spPr>
        <p:txBody>
          <a:bodyPr/>
          <a:lstStyle/>
          <a:p>
            <a:pPr eaLnBrk="1" fontAlgn="auto" hangingPunct="1">
              <a:spcAft>
                <a:spcPts val="0"/>
              </a:spcAft>
              <a:defRPr/>
            </a:pPr>
            <a:r>
              <a:rPr lang="en-US" sz="3200" dirty="0" smtClean="0">
                <a:solidFill>
                  <a:schemeClr val="accent4"/>
                </a:solidFill>
                <a:latin typeface="Arial Black" pitchFamily="34" charset="0"/>
              </a:rPr>
              <a:t>What are the major specialties in psychology? (cont.)</a:t>
            </a:r>
          </a:p>
        </p:txBody>
      </p:sp>
      <p:sp>
        <p:nvSpPr>
          <p:cNvPr id="367619" name="Rectangle 3"/>
          <p:cNvSpPr>
            <a:spLocks noGrp="1" noChangeArrowheads="1"/>
          </p:cNvSpPr>
          <p:nvPr>
            <p:ph type="body" sz="half" idx="1"/>
          </p:nvPr>
        </p:nvSpPr>
        <p:spPr>
          <a:xfrm>
            <a:off x="0" y="1219200"/>
            <a:ext cx="9144000" cy="5181600"/>
          </a:xfrm>
        </p:spPr>
        <p:txBody>
          <a:bodyPr/>
          <a:lstStyle/>
          <a:p>
            <a:pPr marL="621792" lvl="1" eaLnBrk="1" fontAlgn="auto" hangingPunct="1">
              <a:spcBef>
                <a:spcPts val="324"/>
              </a:spcBef>
              <a:spcAft>
                <a:spcPts val="0"/>
              </a:spcAft>
              <a:buFontTx/>
              <a:buNone/>
              <a:defRPr/>
            </a:pPr>
            <a:r>
              <a:rPr lang="en-US" sz="3200" b="1" dirty="0" smtClean="0">
                <a:solidFill>
                  <a:srgbClr val="FF0000"/>
                </a:solidFill>
                <a:latin typeface="Arial Black" pitchFamily="34" charset="0"/>
              </a:rPr>
              <a:t>4. </a:t>
            </a:r>
            <a:r>
              <a:rPr lang="en-US" sz="3200" b="1" dirty="0" smtClean="0">
                <a:solidFill>
                  <a:srgbClr val="FF0000"/>
                </a:solidFill>
                <a:effectLst>
                  <a:outerShdw blurRad="38100" dist="38100" dir="2700000" algn="tl">
                    <a:srgbClr val="C0C0C0"/>
                  </a:outerShdw>
                </a:effectLst>
                <a:latin typeface="Arial Black" pitchFamily="34" charset="0"/>
              </a:rPr>
              <a:t>Cognitive </a:t>
            </a:r>
            <a:r>
              <a:rPr lang="en-US" sz="3200" b="1" dirty="0">
                <a:solidFill>
                  <a:srgbClr val="FF0000"/>
                </a:solidFill>
                <a:effectLst>
                  <a:outerShdw blurRad="38100" dist="38100" dir="2700000" algn="tl">
                    <a:srgbClr val="C0C0C0"/>
                  </a:outerShdw>
                </a:effectLst>
                <a:latin typeface="Arial Black" pitchFamily="34" charset="0"/>
              </a:rPr>
              <a:t>psychology</a:t>
            </a:r>
          </a:p>
          <a:p>
            <a:pPr marL="630936" lvl="2" indent="0" eaLnBrk="1" fontAlgn="auto" hangingPunct="1">
              <a:spcAft>
                <a:spcPts val="0"/>
              </a:spcAft>
              <a:buNone/>
              <a:defRPr/>
            </a:pPr>
            <a:r>
              <a:rPr lang="en-US" sz="3200" dirty="0" smtClean="0">
                <a:latin typeface="Arial Black" pitchFamily="34" charset="0"/>
              </a:rPr>
              <a:t>   Study human thinking and information processing abilities.</a:t>
            </a:r>
          </a:p>
          <a:p>
            <a:pPr eaLnBrk="1" hangingPunct="1">
              <a:buFontTx/>
              <a:buNone/>
            </a:pPr>
            <a:r>
              <a:rPr lang="en-US" sz="3200" dirty="0" smtClean="0">
                <a:solidFill>
                  <a:srgbClr val="FF0000"/>
                </a:solidFill>
                <a:latin typeface="Arial Black" pitchFamily="34" charset="0"/>
              </a:rPr>
              <a:t>   5. </a:t>
            </a:r>
            <a:r>
              <a:rPr lang="en-US" sz="3200" b="1" dirty="0" smtClean="0">
                <a:solidFill>
                  <a:srgbClr val="FF0000"/>
                </a:solidFill>
                <a:latin typeface="Arial Black" pitchFamily="34" charset="0"/>
              </a:rPr>
              <a:t>Cross-cultural </a:t>
            </a:r>
            <a:r>
              <a:rPr lang="en-US" sz="3200" b="1" dirty="0">
                <a:solidFill>
                  <a:srgbClr val="FF0000"/>
                </a:solidFill>
                <a:latin typeface="Arial Black" pitchFamily="34" charset="0"/>
              </a:rPr>
              <a:t>psychology</a:t>
            </a:r>
          </a:p>
          <a:p>
            <a:pPr marL="630238" lvl="2" indent="0" eaLnBrk="1" hangingPunct="1">
              <a:buNone/>
            </a:pPr>
            <a:r>
              <a:rPr lang="en-US" sz="3200" dirty="0" smtClean="0">
                <a:latin typeface="Arial Black" pitchFamily="34" charset="0"/>
              </a:rPr>
              <a:t>	Focuses </a:t>
            </a:r>
            <a:r>
              <a:rPr lang="en-US" sz="3200" dirty="0">
                <a:latin typeface="Arial Black" pitchFamily="34" charset="0"/>
              </a:rPr>
              <a:t>on the similarities and differences in psychological functioning across cultures and </a:t>
            </a:r>
            <a:endParaRPr lang="en-US" sz="3200" dirty="0" smtClean="0">
              <a:latin typeface="Arial Black" pitchFamily="34" charset="0"/>
            </a:endParaRPr>
          </a:p>
          <a:p>
            <a:pPr marL="630238" lvl="2" indent="0" eaLnBrk="1" hangingPunct="1">
              <a:buNone/>
            </a:pPr>
            <a:r>
              <a:rPr lang="en-US" sz="3200" dirty="0" smtClean="0">
                <a:latin typeface="Arial Black" pitchFamily="34" charset="0"/>
              </a:rPr>
              <a:t>ethnic </a:t>
            </a:r>
            <a:r>
              <a:rPr lang="en-US" sz="3200" dirty="0">
                <a:latin typeface="Arial Black" pitchFamily="34" charset="0"/>
              </a:rPr>
              <a:t>groups </a:t>
            </a:r>
          </a:p>
          <a:p>
            <a:pPr marL="630936" lvl="2" indent="0" eaLnBrk="1" fontAlgn="auto" hangingPunct="1">
              <a:spcAft>
                <a:spcPts val="0"/>
              </a:spcAft>
              <a:buNone/>
              <a:defRPr/>
            </a:pPr>
            <a:endParaRPr lang="en-US" sz="4000" dirty="0" smtClean="0">
              <a:latin typeface="Arial Black" pitchFamily="34" charset="0"/>
            </a:endParaRPr>
          </a:p>
          <a:p>
            <a:pPr marL="630936" lvl="2" indent="0" eaLnBrk="1" fontAlgn="auto" hangingPunct="1">
              <a:spcAft>
                <a:spcPts val="0"/>
              </a:spcAft>
              <a:buNone/>
              <a:defRPr/>
            </a:pPr>
            <a:endParaRPr lang="en-US" sz="3600" dirty="0" smtClean="0">
              <a:latin typeface="Arial Black" pitchFamily="34" charset="0"/>
            </a:endParaRPr>
          </a:p>
        </p:txBody>
      </p:sp>
    </p:spTree>
    <p:extLst>
      <p:ext uri="{BB962C8B-B14F-4D97-AF65-F5344CB8AC3E}">
        <p14:creationId xmlns:p14="http://schemas.microsoft.com/office/powerpoint/2010/main" val="27645630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76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7619">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67619">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7619">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67619">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76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8"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0" y="0"/>
            <a:ext cx="9144000" cy="1066800"/>
          </a:xfrm>
        </p:spPr>
        <p:txBody>
          <a:bodyPr/>
          <a:lstStyle/>
          <a:p>
            <a:pPr eaLnBrk="1" fontAlgn="auto" hangingPunct="1">
              <a:spcAft>
                <a:spcPts val="0"/>
              </a:spcAft>
              <a:defRPr/>
            </a:pPr>
            <a:r>
              <a:rPr lang="en-US" sz="3200" dirty="0" smtClean="0">
                <a:solidFill>
                  <a:schemeClr val="accent4"/>
                </a:solidFill>
                <a:latin typeface="Arial Black" pitchFamily="34" charset="0"/>
              </a:rPr>
              <a:t>What are the major specialties in psychology? (cont.)</a:t>
            </a:r>
          </a:p>
        </p:txBody>
      </p:sp>
      <p:sp>
        <p:nvSpPr>
          <p:cNvPr id="367619" name="Rectangle 3"/>
          <p:cNvSpPr>
            <a:spLocks noGrp="1" noChangeArrowheads="1"/>
          </p:cNvSpPr>
          <p:nvPr>
            <p:ph type="body" sz="half" idx="1"/>
          </p:nvPr>
        </p:nvSpPr>
        <p:spPr>
          <a:xfrm>
            <a:off x="0" y="1219200"/>
            <a:ext cx="9144000" cy="5181600"/>
          </a:xfrm>
        </p:spPr>
        <p:txBody>
          <a:bodyPr/>
          <a:lstStyle/>
          <a:p>
            <a:pPr lvl="1" eaLnBrk="1" hangingPunct="1">
              <a:lnSpc>
                <a:spcPct val="90000"/>
              </a:lnSpc>
              <a:buFontTx/>
              <a:buNone/>
            </a:pPr>
            <a:r>
              <a:rPr lang="en-US" sz="3200" b="1" dirty="0">
                <a:solidFill>
                  <a:srgbClr val="FF0000"/>
                </a:solidFill>
                <a:latin typeface="Arial Black" pitchFamily="34" charset="0"/>
              </a:rPr>
              <a:t>6</a:t>
            </a:r>
            <a:r>
              <a:rPr lang="en-US" sz="3200" b="1" dirty="0" smtClean="0">
                <a:solidFill>
                  <a:srgbClr val="FF0000"/>
                </a:solidFill>
                <a:latin typeface="Arial Black" pitchFamily="34" charset="0"/>
              </a:rPr>
              <a:t>.Developmental </a:t>
            </a:r>
            <a:r>
              <a:rPr lang="en-US" sz="3200" b="1" dirty="0">
                <a:solidFill>
                  <a:srgbClr val="FF0000"/>
                </a:solidFill>
                <a:latin typeface="Arial Black" pitchFamily="34" charset="0"/>
              </a:rPr>
              <a:t>psychology</a:t>
            </a:r>
          </a:p>
          <a:p>
            <a:pPr marL="630238" lvl="2" indent="0" eaLnBrk="1" hangingPunct="1">
              <a:lnSpc>
                <a:spcPct val="90000"/>
              </a:lnSpc>
              <a:buNone/>
            </a:pPr>
            <a:r>
              <a:rPr lang="en-US" sz="3200" dirty="0" smtClean="0">
                <a:latin typeface="Arial Black" pitchFamily="34" charset="0"/>
              </a:rPr>
              <a:t>Study changes </a:t>
            </a:r>
            <a:r>
              <a:rPr lang="en-US" sz="3200" dirty="0">
                <a:latin typeface="Arial Black" pitchFamily="34" charset="0"/>
              </a:rPr>
              <a:t>in behavior over the life span</a:t>
            </a:r>
          </a:p>
          <a:p>
            <a:pPr marL="630936" lvl="2" indent="0" eaLnBrk="1" fontAlgn="auto" hangingPunct="1">
              <a:spcAft>
                <a:spcPts val="0"/>
              </a:spcAft>
              <a:buNone/>
              <a:defRPr/>
            </a:pPr>
            <a:endParaRPr lang="en-US" sz="4000" dirty="0" smtClean="0">
              <a:latin typeface="Arial Black" pitchFamily="34" charset="0"/>
            </a:endParaRPr>
          </a:p>
          <a:p>
            <a:pPr marL="630936" lvl="2" indent="0" eaLnBrk="1" fontAlgn="auto" hangingPunct="1">
              <a:spcAft>
                <a:spcPts val="0"/>
              </a:spcAft>
              <a:buNone/>
              <a:defRPr/>
            </a:pPr>
            <a:endParaRPr lang="en-US" sz="3600" dirty="0" smtClean="0">
              <a:latin typeface="Arial Black" pitchFamily="34" charset="0"/>
            </a:endParaRPr>
          </a:p>
        </p:txBody>
      </p:sp>
      <p:pic>
        <p:nvPicPr>
          <p:cNvPr id="5" name="Picture 4" descr="PH01756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276600"/>
            <a:ext cx="35814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32783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67618"/>
                                        </p:tgtEl>
                                        <p:attrNameLst>
                                          <p:attrName>style.visibility</p:attrName>
                                        </p:attrNameLst>
                                      </p:cBhvr>
                                      <p:to>
                                        <p:strVal val="visible"/>
                                      </p:to>
                                    </p:set>
                                    <p:anim calcmode="lin" valueType="num">
                                      <p:cBhvr>
                                        <p:cTn id="7" dur="1000" fill="hold"/>
                                        <p:tgtEl>
                                          <p:spTgt spid="367618"/>
                                        </p:tgtEl>
                                        <p:attrNameLst>
                                          <p:attrName>ppt_x</p:attrName>
                                        </p:attrNameLst>
                                      </p:cBhvr>
                                      <p:tavLst>
                                        <p:tav tm="0">
                                          <p:val>
                                            <p:strVal val="#ppt_x-.2"/>
                                          </p:val>
                                        </p:tav>
                                        <p:tav tm="100000">
                                          <p:val>
                                            <p:strVal val="#ppt_x"/>
                                          </p:val>
                                        </p:tav>
                                      </p:tavLst>
                                    </p:anim>
                                    <p:anim calcmode="lin" valueType="num">
                                      <p:cBhvr>
                                        <p:cTn id="8" dur="1000" fill="hold"/>
                                        <p:tgtEl>
                                          <p:spTgt spid="3676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67618"/>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ssolv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67619">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761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0" y="0"/>
            <a:ext cx="9144000" cy="1066800"/>
          </a:xfrm>
        </p:spPr>
        <p:txBody>
          <a:bodyPr/>
          <a:lstStyle/>
          <a:p>
            <a:pPr eaLnBrk="1" fontAlgn="auto" hangingPunct="1">
              <a:spcAft>
                <a:spcPts val="0"/>
              </a:spcAft>
              <a:defRPr/>
            </a:pPr>
            <a:r>
              <a:rPr lang="en-US" sz="3200" dirty="0" smtClean="0">
                <a:solidFill>
                  <a:schemeClr val="accent4"/>
                </a:solidFill>
                <a:latin typeface="Arial Black" pitchFamily="34" charset="0"/>
              </a:rPr>
              <a:t>What are the major specialties in psychology? (cont.)</a:t>
            </a:r>
          </a:p>
        </p:txBody>
      </p:sp>
      <p:sp>
        <p:nvSpPr>
          <p:cNvPr id="367619" name="Rectangle 3"/>
          <p:cNvSpPr>
            <a:spLocks noGrp="1" noChangeArrowheads="1"/>
          </p:cNvSpPr>
          <p:nvPr>
            <p:ph type="body" sz="half" idx="1"/>
          </p:nvPr>
        </p:nvSpPr>
        <p:spPr>
          <a:xfrm>
            <a:off x="0" y="1219200"/>
            <a:ext cx="9144000" cy="5181600"/>
          </a:xfrm>
        </p:spPr>
        <p:txBody>
          <a:bodyPr/>
          <a:lstStyle/>
          <a:p>
            <a:pPr marL="621792" lvl="1" eaLnBrk="1" fontAlgn="auto" hangingPunct="1">
              <a:spcBef>
                <a:spcPts val="324"/>
              </a:spcBef>
              <a:spcAft>
                <a:spcPts val="0"/>
              </a:spcAft>
              <a:buFontTx/>
              <a:buNone/>
              <a:defRPr/>
            </a:pPr>
            <a:r>
              <a:rPr lang="en-US" sz="3200" b="1" dirty="0">
                <a:solidFill>
                  <a:srgbClr val="FF0000"/>
                </a:solidFill>
                <a:latin typeface="Arial Black" pitchFamily="34" charset="0"/>
              </a:rPr>
              <a:t>7</a:t>
            </a:r>
            <a:r>
              <a:rPr lang="en-US" sz="3200" b="1" dirty="0" smtClean="0">
                <a:solidFill>
                  <a:srgbClr val="FF0000"/>
                </a:solidFill>
                <a:latin typeface="Arial Black" pitchFamily="34" charset="0"/>
              </a:rPr>
              <a:t>. </a:t>
            </a:r>
            <a:r>
              <a:rPr lang="en-US" sz="3200" b="1" dirty="0" smtClean="0">
                <a:solidFill>
                  <a:srgbClr val="FF0000"/>
                </a:solidFill>
                <a:effectLst>
                  <a:outerShdw blurRad="38100" dist="38100" dir="2700000" algn="tl">
                    <a:srgbClr val="C0C0C0"/>
                  </a:outerShdw>
                </a:effectLst>
                <a:latin typeface="Arial Black" pitchFamily="34" charset="0"/>
              </a:rPr>
              <a:t>Health </a:t>
            </a:r>
            <a:r>
              <a:rPr lang="en-US" sz="3200" b="1" dirty="0">
                <a:solidFill>
                  <a:srgbClr val="FF0000"/>
                </a:solidFill>
                <a:effectLst>
                  <a:outerShdw blurRad="38100" dist="38100" dir="2700000" algn="tl">
                    <a:srgbClr val="C0C0C0"/>
                  </a:outerShdw>
                </a:effectLst>
                <a:latin typeface="Arial Black" pitchFamily="34" charset="0"/>
              </a:rPr>
              <a:t>psychology</a:t>
            </a:r>
          </a:p>
          <a:p>
            <a:pPr marL="859536" lvl="2" eaLnBrk="1" fontAlgn="auto" hangingPunct="1">
              <a:spcAft>
                <a:spcPts val="0"/>
              </a:spcAft>
              <a:buFont typeface="Wingdings 2"/>
              <a:buChar char=""/>
              <a:defRPr/>
            </a:pPr>
            <a:r>
              <a:rPr lang="en-US" sz="3200" dirty="0" smtClean="0">
                <a:latin typeface="Arial Black" pitchFamily="34" charset="0"/>
              </a:rPr>
              <a:t>Explores relationship between psychological factors and physical ailments or disease</a:t>
            </a:r>
          </a:p>
          <a:p>
            <a:pPr marL="859536" lvl="2" eaLnBrk="1" fontAlgn="auto" hangingPunct="1">
              <a:spcAft>
                <a:spcPts val="0"/>
              </a:spcAft>
              <a:buFont typeface="Wingdings 2"/>
              <a:buChar char=""/>
              <a:defRPr/>
            </a:pPr>
            <a:endParaRPr lang="en-US" sz="3200" dirty="0">
              <a:solidFill>
                <a:srgbClr val="FF0000"/>
              </a:solidFill>
              <a:latin typeface="Arial Black" pitchFamily="34" charset="0"/>
            </a:endParaRPr>
          </a:p>
          <a:p>
            <a:pPr marL="1145286" lvl="2" indent="-514350" eaLnBrk="1" fontAlgn="auto" hangingPunct="1">
              <a:spcAft>
                <a:spcPts val="0"/>
              </a:spcAft>
              <a:buAutoNum type="arabicPeriod" startAt="8"/>
              <a:defRPr/>
            </a:pPr>
            <a:r>
              <a:rPr lang="en-US" sz="3200" dirty="0" smtClean="0">
                <a:solidFill>
                  <a:srgbClr val="FF0000"/>
                </a:solidFill>
                <a:latin typeface="Arial Black" pitchFamily="34" charset="0"/>
              </a:rPr>
              <a:t>Industrial </a:t>
            </a:r>
            <a:r>
              <a:rPr lang="en-US" sz="3200" dirty="0">
                <a:solidFill>
                  <a:srgbClr val="FF0000"/>
                </a:solidFill>
                <a:latin typeface="Arial Black" pitchFamily="34" charset="0"/>
              </a:rPr>
              <a:t>and Organizational Psychology </a:t>
            </a:r>
            <a:endParaRPr lang="en-US" sz="3200" dirty="0" smtClean="0">
              <a:solidFill>
                <a:srgbClr val="FF0000"/>
              </a:solidFill>
              <a:latin typeface="Arial Black" pitchFamily="34" charset="0"/>
            </a:endParaRPr>
          </a:p>
          <a:p>
            <a:pPr marL="630936" lvl="2" indent="0" eaLnBrk="1" fontAlgn="auto" hangingPunct="1">
              <a:spcAft>
                <a:spcPts val="0"/>
              </a:spcAft>
              <a:buNone/>
              <a:defRPr/>
            </a:pPr>
            <a:r>
              <a:rPr lang="en-US" sz="3200" dirty="0">
                <a:latin typeface="Arial Black" pitchFamily="34" charset="0"/>
              </a:rPr>
              <a:t>	</a:t>
            </a:r>
            <a:r>
              <a:rPr lang="en-US" sz="3200" dirty="0" smtClean="0">
                <a:latin typeface="Arial Black" pitchFamily="34" charset="0"/>
              </a:rPr>
              <a:t> Select job applicants, train employees, improve environments and human relations in organizations	</a:t>
            </a:r>
            <a:endParaRPr lang="en-US" sz="4000" dirty="0" smtClean="0">
              <a:latin typeface="Arial Black" pitchFamily="34" charset="0"/>
            </a:endParaRPr>
          </a:p>
          <a:p>
            <a:pPr marL="630936" lvl="2" indent="0" eaLnBrk="1" fontAlgn="auto" hangingPunct="1">
              <a:spcAft>
                <a:spcPts val="0"/>
              </a:spcAft>
              <a:buNone/>
              <a:defRPr/>
            </a:pPr>
            <a:endParaRPr lang="en-US" sz="3600" dirty="0" smtClean="0">
              <a:latin typeface="Arial Black" pitchFamily="34" charset="0"/>
            </a:endParaRPr>
          </a:p>
        </p:txBody>
      </p:sp>
    </p:spTree>
    <p:extLst>
      <p:ext uri="{BB962C8B-B14F-4D97-AF65-F5344CB8AC3E}">
        <p14:creationId xmlns:p14="http://schemas.microsoft.com/office/powerpoint/2010/main" val="4710540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67618"/>
                                        </p:tgtEl>
                                        <p:attrNameLst>
                                          <p:attrName>style.visibility</p:attrName>
                                        </p:attrNameLst>
                                      </p:cBhvr>
                                      <p:to>
                                        <p:strVal val="visible"/>
                                      </p:to>
                                    </p:set>
                                    <p:anim calcmode="lin" valueType="num">
                                      <p:cBhvr>
                                        <p:cTn id="7" dur="1000" fill="hold"/>
                                        <p:tgtEl>
                                          <p:spTgt spid="367618"/>
                                        </p:tgtEl>
                                        <p:attrNameLst>
                                          <p:attrName>ppt_x</p:attrName>
                                        </p:attrNameLst>
                                      </p:cBhvr>
                                      <p:tavLst>
                                        <p:tav tm="0">
                                          <p:val>
                                            <p:strVal val="#ppt_x-.2"/>
                                          </p:val>
                                        </p:tav>
                                        <p:tav tm="100000">
                                          <p:val>
                                            <p:strVal val="#ppt_x"/>
                                          </p:val>
                                        </p:tav>
                                      </p:tavLst>
                                    </p:anim>
                                    <p:anim calcmode="lin" valueType="num">
                                      <p:cBhvr>
                                        <p:cTn id="8" dur="1000" fill="hold"/>
                                        <p:tgtEl>
                                          <p:spTgt spid="3676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6761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67619">
                                            <p:txEl>
                                              <p:pRg st="0" end="0"/>
                                            </p:txEl>
                                          </p:spTgt>
                                        </p:tgtEl>
                                        <p:attrNameLst>
                                          <p:attrName>style.visibility</p:attrName>
                                        </p:attrNameLst>
                                      </p:cBhvr>
                                      <p:to>
                                        <p:strVal val="visible"/>
                                      </p:to>
                                    </p:set>
                                    <p:animEffect transition="in" filter="fade">
                                      <p:cBhvr>
                                        <p:cTn id="14" dur="500"/>
                                        <p:tgtEl>
                                          <p:spTgt spid="367619">
                                            <p:txEl>
                                              <p:pRg st="0" end="0"/>
                                            </p:txEl>
                                          </p:spTgt>
                                        </p:tgtEl>
                                      </p:cBhvr>
                                    </p:animEffect>
                                    <p:anim calcmode="lin" valueType="num">
                                      <p:cBhvr>
                                        <p:cTn id="15" dur="500" fill="hold"/>
                                        <p:tgtEl>
                                          <p:spTgt spid="36761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6761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67619">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67619">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676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9"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52400" y="152400"/>
            <a:ext cx="8305800" cy="914400"/>
          </a:xfrm>
        </p:spPr>
        <p:txBody>
          <a:bodyPr>
            <a:normAutofit fontScale="90000"/>
          </a:bodyPr>
          <a:lstStyle/>
          <a:p>
            <a:pPr eaLnBrk="1" fontAlgn="auto" hangingPunct="1">
              <a:spcAft>
                <a:spcPts val="0"/>
              </a:spcAft>
              <a:defRPr/>
            </a:pPr>
            <a:r>
              <a:rPr lang="en-US" sz="3200" dirty="0">
                <a:solidFill>
                  <a:schemeClr val="accent4"/>
                </a:solidFill>
                <a:latin typeface="Arial Black" pitchFamily="34" charset="0"/>
              </a:rPr>
              <a:t>What are the major specialties in psychology? (cont.)</a:t>
            </a:r>
            <a:endParaRPr lang="en-US" sz="3200" dirty="0" smtClean="0">
              <a:solidFill>
                <a:schemeClr val="accent4"/>
              </a:solidFill>
              <a:latin typeface="Arial Black" pitchFamily="34" charset="0"/>
            </a:endParaRPr>
          </a:p>
        </p:txBody>
      </p:sp>
      <p:pic>
        <p:nvPicPr>
          <p:cNvPr id="428036" name="Picture 4" descr="ph01874j"/>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7086600" y="152400"/>
            <a:ext cx="1905000" cy="1809750"/>
          </a:xfrm>
        </p:spPr>
      </p:pic>
      <p:sp>
        <p:nvSpPr>
          <p:cNvPr id="428035" name="Rectangle 3"/>
          <p:cNvSpPr>
            <a:spLocks noGrp="1" noChangeArrowheads="1"/>
          </p:cNvSpPr>
          <p:nvPr>
            <p:ph type="body" sz="half" idx="2"/>
          </p:nvPr>
        </p:nvSpPr>
        <p:spPr>
          <a:xfrm>
            <a:off x="228600" y="1143000"/>
            <a:ext cx="8915400" cy="5715000"/>
          </a:xfrm>
        </p:spPr>
        <p:txBody>
          <a:bodyPr/>
          <a:lstStyle/>
          <a:p>
            <a:pPr lvl="1" eaLnBrk="1" hangingPunct="1">
              <a:buFontTx/>
              <a:buNone/>
            </a:pPr>
            <a:r>
              <a:rPr lang="en-US" sz="3200" b="1" dirty="0" smtClean="0">
                <a:solidFill>
                  <a:srgbClr val="FF0000"/>
                </a:solidFill>
                <a:latin typeface="Arial Black" pitchFamily="34" charset="0"/>
              </a:rPr>
              <a:t>9. Personality psychology</a:t>
            </a:r>
          </a:p>
          <a:p>
            <a:pPr lvl="1" eaLnBrk="1" hangingPunct="1">
              <a:buFontTx/>
              <a:buNone/>
            </a:pPr>
            <a:r>
              <a:rPr lang="en-US" sz="3200" b="1" dirty="0" smtClean="0">
                <a:solidFill>
                  <a:schemeClr val="accent2"/>
                </a:solidFill>
                <a:latin typeface="Arial Black" pitchFamily="34" charset="0"/>
              </a:rPr>
              <a:t> </a:t>
            </a:r>
            <a:r>
              <a:rPr lang="en-US" sz="3200" b="1" dirty="0" smtClean="0">
                <a:latin typeface="Arial Black" pitchFamily="34" charset="0"/>
              </a:rPr>
              <a:t>Study personality traits and dynamics, develop theories and tests for assessing personality.</a:t>
            </a:r>
          </a:p>
          <a:p>
            <a:pPr lvl="1" eaLnBrk="1" hangingPunct="1">
              <a:buFontTx/>
              <a:buNone/>
            </a:pPr>
            <a:r>
              <a:rPr lang="en-US" sz="3200" b="1" dirty="0" smtClean="0">
                <a:solidFill>
                  <a:srgbClr val="FF0000"/>
                </a:solidFill>
                <a:latin typeface="Arial Black" pitchFamily="34" charset="0"/>
              </a:rPr>
              <a:t>10. Social psychology</a:t>
            </a:r>
            <a:endParaRPr lang="en-US" sz="3200" b="1" i="1" dirty="0" smtClean="0">
              <a:solidFill>
                <a:srgbClr val="FF0000"/>
              </a:solidFill>
              <a:latin typeface="Arial Black" pitchFamily="34" charset="0"/>
            </a:endParaRPr>
          </a:p>
          <a:p>
            <a:pPr lvl="2" eaLnBrk="1" hangingPunct="1"/>
            <a:r>
              <a:rPr lang="en-US" sz="3200" dirty="0" smtClean="0">
                <a:latin typeface="Arial Black" pitchFamily="34" charset="0"/>
              </a:rPr>
              <a:t>Study how people are affected by others, including attitude, conformity, friendship and helping behavior.</a:t>
            </a:r>
          </a:p>
          <a:p>
            <a:pPr lvl="1" eaLnBrk="1" hangingPunct="1"/>
            <a:endParaRPr lang="en-US" sz="3200" dirty="0" smtClean="0">
              <a:latin typeface="Arial Black"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fade">
                                      <p:cBhvr>
                                        <p:cTn id="7" dur="500"/>
                                        <p:tgtEl>
                                          <p:spTgt spid="36866"/>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428036"/>
                                        </p:tgtEl>
                                        <p:attrNameLst>
                                          <p:attrName>style.visibility</p:attrName>
                                        </p:attrNameLst>
                                      </p:cBhvr>
                                      <p:to>
                                        <p:strVal val="visible"/>
                                      </p:to>
                                    </p:set>
                                    <p:animEffect transition="in" filter="dissolve">
                                      <p:cBhvr>
                                        <p:cTn id="11" dur="500"/>
                                        <p:tgtEl>
                                          <p:spTgt spid="42803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428035">
                                            <p:txEl>
                                              <p:pRg st="0" end="0"/>
                                            </p:txEl>
                                          </p:spTgt>
                                        </p:tgtEl>
                                        <p:attrNameLst>
                                          <p:attrName>style.visibility</p:attrName>
                                        </p:attrNameLst>
                                      </p:cBhvr>
                                      <p:to>
                                        <p:strVal val="visible"/>
                                      </p:to>
                                    </p:set>
                                    <p:anim calcmode="lin" valueType="num">
                                      <p:cBhvr additive="base">
                                        <p:cTn id="16" dur="500" fill="hold"/>
                                        <p:tgtEl>
                                          <p:spTgt spid="428035">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4280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28035">
                                            <p:txEl>
                                              <p:pRg st="1" end="1"/>
                                            </p:txEl>
                                          </p:spTgt>
                                        </p:tgtEl>
                                        <p:attrNameLst>
                                          <p:attrName>style.visibility</p:attrName>
                                        </p:attrNameLst>
                                      </p:cBhvr>
                                      <p:to>
                                        <p:strVal val="visible"/>
                                      </p:to>
                                    </p:set>
                                    <p:anim calcmode="lin" valueType="num">
                                      <p:cBhvr additive="base">
                                        <p:cTn id="22" dur="500" fill="hold"/>
                                        <p:tgtEl>
                                          <p:spTgt spid="428035">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42803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28035">
                                            <p:txEl>
                                              <p:pRg st="2" end="2"/>
                                            </p:txEl>
                                          </p:spTgt>
                                        </p:tgtEl>
                                        <p:attrNameLst>
                                          <p:attrName>style.visibility</p:attrName>
                                        </p:attrNameLst>
                                      </p:cBhvr>
                                      <p:to>
                                        <p:strVal val="visible"/>
                                      </p:to>
                                    </p:set>
                                    <p:anim calcmode="lin" valueType="num">
                                      <p:cBhvr additive="base">
                                        <p:cTn id="28" dur="500" fill="hold"/>
                                        <p:tgtEl>
                                          <p:spTgt spid="428035">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42803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4280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35" grpId="0" uiExpand="1" build="p" bldLvl="2"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idx="1"/>
          </p:nvPr>
        </p:nvSpPr>
        <p:spPr>
          <a:xfrm>
            <a:off x="381000" y="914400"/>
            <a:ext cx="8077200" cy="5562600"/>
          </a:xfrm>
        </p:spPr>
        <p:txBody>
          <a:bodyPr/>
          <a:lstStyle/>
          <a:p>
            <a:pPr eaLnBrk="1" hangingPunct="1"/>
            <a:r>
              <a:rPr lang="en-US" b="1" dirty="0" smtClean="0">
                <a:solidFill>
                  <a:srgbClr val="FF0000"/>
                </a:solidFill>
                <a:latin typeface="Arial Black" pitchFamily="34" charset="0"/>
              </a:rPr>
              <a:t>Clinical psychologist </a:t>
            </a:r>
          </a:p>
          <a:p>
            <a:pPr marL="109537" indent="0" eaLnBrk="1" hangingPunct="1">
              <a:buNone/>
            </a:pPr>
            <a:endParaRPr lang="en-US" b="1" dirty="0" smtClean="0">
              <a:solidFill>
                <a:srgbClr val="800000"/>
              </a:solidFill>
              <a:latin typeface="Arial Black" pitchFamily="34" charset="0"/>
            </a:endParaRPr>
          </a:p>
          <a:p>
            <a:pPr eaLnBrk="1" hangingPunct="1"/>
            <a:r>
              <a:rPr lang="en-US" b="1" dirty="0" smtClean="0">
                <a:solidFill>
                  <a:srgbClr val="FF0000"/>
                </a:solidFill>
                <a:latin typeface="Arial Black" pitchFamily="34" charset="0"/>
              </a:rPr>
              <a:t>Psychiatrists</a:t>
            </a:r>
            <a:r>
              <a:rPr lang="en-US" b="1" dirty="0" smtClean="0">
                <a:solidFill>
                  <a:srgbClr val="800000"/>
                </a:solidFill>
                <a:latin typeface="Arial Black" pitchFamily="34" charset="0"/>
              </a:rPr>
              <a:t>: M.D.; </a:t>
            </a:r>
            <a:r>
              <a:rPr lang="en-US" b="1" dirty="0" smtClean="0">
                <a:solidFill>
                  <a:srgbClr val="3366CC"/>
                </a:solidFill>
                <a:latin typeface="Arial Black" pitchFamily="34" charset="0"/>
              </a:rPr>
              <a:t>usually use medications to treat problems</a:t>
            </a:r>
            <a:r>
              <a:rPr lang="en-US" b="1" dirty="0" smtClean="0">
                <a:solidFill>
                  <a:srgbClr val="800000"/>
                </a:solidFill>
                <a:latin typeface="Arial Black" pitchFamily="34" charset="0"/>
              </a:rPr>
              <a:t>; generally </a:t>
            </a:r>
            <a:r>
              <a:rPr lang="en-US" b="1" dirty="0" smtClean="0">
                <a:solidFill>
                  <a:srgbClr val="3366CC"/>
                </a:solidFill>
                <a:latin typeface="Arial Black" pitchFamily="34" charset="0"/>
              </a:rPr>
              <a:t>do not</a:t>
            </a:r>
            <a:r>
              <a:rPr lang="en-US" b="1" dirty="0" smtClean="0">
                <a:solidFill>
                  <a:srgbClr val="800000"/>
                </a:solidFill>
                <a:latin typeface="Arial Black" pitchFamily="34" charset="0"/>
              </a:rPr>
              <a:t> have extensive training in </a:t>
            </a:r>
            <a:r>
              <a:rPr lang="en-US" b="1" dirty="0" smtClean="0">
                <a:solidFill>
                  <a:srgbClr val="3366CC"/>
                </a:solidFill>
                <a:latin typeface="Arial Black" pitchFamily="34" charset="0"/>
              </a:rPr>
              <a:t>providing “talk” therapy</a:t>
            </a:r>
          </a:p>
          <a:p>
            <a:pPr marL="109537" indent="0" eaLnBrk="1" hangingPunct="1">
              <a:buNone/>
            </a:pPr>
            <a:endParaRPr lang="en-US" b="1" dirty="0" smtClean="0">
              <a:solidFill>
                <a:srgbClr val="3366CC"/>
              </a:solidFill>
              <a:latin typeface="Arial Black" pitchFamily="34" charset="0"/>
            </a:endParaRPr>
          </a:p>
          <a:p>
            <a:pPr eaLnBrk="1" hangingPunct="1"/>
            <a:r>
              <a:rPr lang="en-US" sz="2800" b="1" dirty="0" smtClean="0">
                <a:solidFill>
                  <a:srgbClr val="FF0000"/>
                </a:solidFill>
                <a:latin typeface="Arial Black" pitchFamily="34" charset="0"/>
              </a:rPr>
              <a:t>Psychoanalysts</a:t>
            </a:r>
            <a:r>
              <a:rPr lang="en-US" sz="2800" b="1" dirty="0" smtClean="0">
                <a:solidFill>
                  <a:srgbClr val="D60093"/>
                </a:solidFill>
                <a:latin typeface="Arial Black" pitchFamily="34" charset="0"/>
              </a:rPr>
              <a:t>:  </a:t>
            </a:r>
            <a:r>
              <a:rPr lang="en-US" sz="2800" b="1" dirty="0" smtClean="0">
                <a:latin typeface="Arial Black" pitchFamily="34" charset="0"/>
              </a:rPr>
              <a:t>Receive additional training post-Ph.D. or M.D. at an institute for </a:t>
            </a:r>
            <a:r>
              <a:rPr lang="en-US" sz="2800" b="1" dirty="0" smtClean="0">
                <a:solidFill>
                  <a:srgbClr val="3366CC"/>
                </a:solidFill>
                <a:latin typeface="Arial Black" pitchFamily="34" charset="0"/>
              </a:rPr>
              <a:t>psychoanalysis</a:t>
            </a:r>
          </a:p>
          <a:p>
            <a:pPr eaLnBrk="1" hangingPunct="1"/>
            <a:r>
              <a:rPr lang="en-US" sz="2800" b="1" dirty="0" smtClean="0">
                <a:solidFill>
                  <a:srgbClr val="FF33CC"/>
                </a:solidFill>
                <a:latin typeface="Arial Black" pitchFamily="34" charset="0"/>
              </a:rPr>
              <a:t>(Free association and dream interpretation)</a:t>
            </a:r>
            <a:endParaRPr lang="en-US" sz="2800" dirty="0" smtClean="0">
              <a:solidFill>
                <a:srgbClr val="FF33CC"/>
              </a:solidFill>
            </a:endParaRPr>
          </a:p>
        </p:txBody>
      </p:sp>
      <p:sp>
        <p:nvSpPr>
          <p:cNvPr id="41986" name="Rectangle 2"/>
          <p:cNvSpPr>
            <a:spLocks noGrp="1" noChangeArrowheads="1"/>
          </p:cNvSpPr>
          <p:nvPr>
            <p:ph type="title"/>
          </p:nvPr>
        </p:nvSpPr>
        <p:spPr>
          <a:xfrm>
            <a:off x="152400" y="304800"/>
            <a:ext cx="8305800" cy="609600"/>
          </a:xfrm>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More Helping Professionals</a:t>
            </a:r>
            <a:endParaRPr lang="en-US" sz="5100" dirty="0" smtClean="0">
              <a:solidFill>
                <a:srgbClr val="002060"/>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3600" b="1" dirty="0" smtClean="0">
                <a:latin typeface="Arial" pitchFamily="34" charset="0"/>
                <a:cs typeface="Arial" pitchFamily="34" charset="0"/>
              </a:rPr>
              <a:t>1. </a:t>
            </a:r>
            <a:r>
              <a:rPr lang="en-US" sz="3600" b="1" dirty="0" err="1" smtClean="0">
                <a:latin typeface="Arial" pitchFamily="34" charset="0"/>
                <a:cs typeface="Arial" pitchFamily="34" charset="0"/>
              </a:rPr>
              <a:t>Nonexperimental</a:t>
            </a:r>
            <a:r>
              <a:rPr lang="en-US" sz="3600" b="1" dirty="0" smtClean="0">
                <a:latin typeface="Arial" pitchFamily="34" charset="0"/>
                <a:cs typeface="Arial" pitchFamily="34" charset="0"/>
              </a:rPr>
              <a:t> </a:t>
            </a:r>
            <a:r>
              <a:rPr lang="en-US" sz="3600" b="1" dirty="0">
                <a:latin typeface="Arial" pitchFamily="34" charset="0"/>
                <a:cs typeface="Arial" pitchFamily="34" charset="0"/>
              </a:rPr>
              <a:t>Research</a:t>
            </a:r>
            <a:endParaRPr lang="th-TH" sz="3600" b="1" dirty="0">
              <a:latin typeface="Arial" pitchFamily="34" charset="0"/>
            </a:endParaRPr>
          </a:p>
          <a:p>
            <a:endParaRPr lang="en-US" sz="3600" b="1" dirty="0" smtClean="0">
              <a:latin typeface="Arial" pitchFamily="34" charset="0"/>
              <a:cs typeface="Arial" pitchFamily="34" charset="0"/>
            </a:endParaRPr>
          </a:p>
          <a:p>
            <a:r>
              <a:rPr lang="en-US" sz="3600" b="1" dirty="0" smtClean="0">
                <a:latin typeface="Arial" pitchFamily="34" charset="0"/>
                <a:cs typeface="Arial" pitchFamily="34" charset="0"/>
              </a:rPr>
              <a:t> 2. Experimental </a:t>
            </a:r>
            <a:r>
              <a:rPr lang="en-US" sz="3600" b="1" dirty="0" smtClean="0">
                <a:latin typeface="Arial" pitchFamily="34" charset="0"/>
                <a:cs typeface="Arial" pitchFamily="34" charset="0"/>
              </a:rPr>
              <a:t>Research</a:t>
            </a:r>
          </a:p>
          <a:p>
            <a:pPr marL="109537" indent="0">
              <a:buNone/>
            </a:pPr>
            <a:endParaRPr lang="en-US" sz="3600" b="1" dirty="0" smtClean="0">
              <a:latin typeface="Arial" pitchFamily="34" charset="0"/>
              <a:cs typeface="Arial" pitchFamily="34" charset="0"/>
            </a:endParaRPr>
          </a:p>
        </p:txBody>
      </p:sp>
      <p:sp>
        <p:nvSpPr>
          <p:cNvPr id="3" name="Title 2"/>
          <p:cNvSpPr>
            <a:spLocks noGrp="1"/>
          </p:cNvSpPr>
          <p:nvPr>
            <p:ph type="title"/>
          </p:nvPr>
        </p:nvSpPr>
        <p:spPr/>
        <p:txBody>
          <a:bodyPr>
            <a:normAutofit fontScale="90000"/>
          </a:bodyPr>
          <a:lstStyle/>
          <a:p>
            <a:r>
              <a:rPr lang="en-US" dirty="0" smtClean="0">
                <a:solidFill>
                  <a:srgbClr val="002060"/>
                </a:solidFill>
                <a:latin typeface="Arial" pitchFamily="34" charset="0"/>
                <a:cs typeface="Arial" pitchFamily="34" charset="0"/>
              </a:rPr>
              <a:t>Types of Psychological Research</a:t>
            </a:r>
            <a:endParaRPr lang="th-TH" dirty="0">
              <a:solidFill>
                <a:srgbClr val="002060"/>
              </a:solidFill>
              <a:latin typeface="Arial" pitchFamily="34" charset="0"/>
            </a:endParaRPr>
          </a:p>
        </p:txBody>
      </p:sp>
    </p:spTree>
    <p:extLst>
      <p:ext uri="{BB962C8B-B14F-4D97-AF65-F5344CB8AC3E}">
        <p14:creationId xmlns:p14="http://schemas.microsoft.com/office/powerpoint/2010/main" val="42117337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76200" y="152400"/>
            <a:ext cx="9067800" cy="838200"/>
          </a:xfrm>
        </p:spPr>
        <p:txBody>
          <a:bodyPr>
            <a:normAutofit fontScale="90000"/>
          </a:bodyPr>
          <a:lstStyle/>
          <a:p>
            <a:pPr algn="r" eaLnBrk="1" fontAlgn="auto" hangingPunct="1">
              <a:spcAft>
                <a:spcPts val="0"/>
              </a:spcAft>
              <a:defRPr/>
            </a:pPr>
            <a:r>
              <a:rPr lang="en-US" sz="3600" dirty="0" err="1" smtClean="0">
                <a:solidFill>
                  <a:schemeClr val="accent5"/>
                </a:solidFill>
                <a:latin typeface="Arial Black" pitchFamily="34" charset="0"/>
              </a:rPr>
              <a:t>Nonexperimental</a:t>
            </a:r>
            <a:r>
              <a:rPr lang="en-US" sz="3600" dirty="0" smtClean="0">
                <a:solidFill>
                  <a:schemeClr val="accent5"/>
                </a:solidFill>
                <a:latin typeface="Arial Black" pitchFamily="34" charset="0"/>
              </a:rPr>
              <a:t>  Research Methods</a:t>
            </a:r>
          </a:p>
        </p:txBody>
      </p:sp>
      <p:sp>
        <p:nvSpPr>
          <p:cNvPr id="448515" name="Rectangle 3"/>
          <p:cNvSpPr>
            <a:spLocks noGrp="1" noChangeArrowheads="1"/>
          </p:cNvSpPr>
          <p:nvPr>
            <p:ph type="body" sz="half" idx="1"/>
          </p:nvPr>
        </p:nvSpPr>
        <p:spPr>
          <a:xfrm>
            <a:off x="0" y="1295400"/>
            <a:ext cx="3810000" cy="5791200"/>
          </a:xfrm>
        </p:spPr>
        <p:txBody>
          <a:bodyPr/>
          <a:lstStyle/>
          <a:p>
            <a:pPr eaLnBrk="1" hangingPunct="1">
              <a:buFont typeface="Wingdings" pitchFamily="2" charset="2"/>
              <a:buNone/>
            </a:pPr>
            <a:r>
              <a:rPr lang="en-US" sz="3600" b="1" dirty="0" smtClean="0">
                <a:solidFill>
                  <a:schemeClr val="accent2"/>
                </a:solidFill>
                <a:latin typeface="Arial" pitchFamily="34" charset="0"/>
                <a:cs typeface="Arial" pitchFamily="34" charset="0"/>
              </a:rPr>
              <a:t>    </a:t>
            </a:r>
            <a:r>
              <a:rPr lang="en-US" sz="3600" b="1" dirty="0" smtClean="0">
                <a:solidFill>
                  <a:srgbClr val="FF0000"/>
                </a:solidFill>
                <a:latin typeface="Arial" pitchFamily="34" charset="0"/>
                <a:cs typeface="Arial" pitchFamily="34" charset="0"/>
              </a:rPr>
              <a:t>1.Archival      </a:t>
            </a:r>
          </a:p>
          <a:p>
            <a:pPr eaLnBrk="1" hangingPunct="1">
              <a:buFont typeface="Wingdings" pitchFamily="2" charset="2"/>
              <a:buNone/>
            </a:pPr>
            <a:r>
              <a:rPr lang="en-US" sz="3600" b="1" dirty="0" smtClean="0">
                <a:solidFill>
                  <a:srgbClr val="FF0000"/>
                </a:solidFill>
                <a:latin typeface="Arial" pitchFamily="34" charset="0"/>
                <a:cs typeface="Arial" pitchFamily="34" charset="0"/>
              </a:rPr>
              <a:t>      research</a:t>
            </a:r>
          </a:p>
          <a:p>
            <a:pPr lvl="1" eaLnBrk="1" hangingPunct="1">
              <a:buFontTx/>
              <a:buNone/>
            </a:pPr>
            <a:r>
              <a:rPr lang="en-US" sz="3600" dirty="0" smtClean="0">
                <a:latin typeface="Arial" pitchFamily="34" charset="0"/>
                <a:cs typeface="Arial" pitchFamily="34" charset="0"/>
              </a:rPr>
              <a:t>-	Use of existing data in order to test a hypothesis</a:t>
            </a:r>
          </a:p>
        </p:txBody>
      </p:sp>
      <p:graphicFrame>
        <p:nvGraphicFramePr>
          <p:cNvPr id="448516" name="Object 4"/>
          <p:cNvGraphicFramePr>
            <a:graphicFrameLocks noChangeAspect="1"/>
          </p:cNvGraphicFramePr>
          <p:nvPr>
            <p:extLst>
              <p:ext uri="{D42A27DB-BD31-4B8C-83A1-F6EECF244321}">
                <p14:modId xmlns:p14="http://schemas.microsoft.com/office/powerpoint/2010/main" val="2175947803"/>
              </p:ext>
            </p:extLst>
          </p:nvPr>
        </p:nvGraphicFramePr>
        <p:xfrm>
          <a:off x="571500" y="6248400"/>
          <a:ext cx="3276600" cy="762000"/>
        </p:xfrm>
        <a:graphic>
          <a:graphicData uri="http://schemas.openxmlformats.org/presentationml/2006/ole">
            <mc:AlternateContent xmlns:mc="http://schemas.openxmlformats.org/markup-compatibility/2006">
              <mc:Choice xmlns:v="urn:schemas-microsoft-com:vml" Requires="v">
                <p:oleObj spid="_x0000_s66566" name="Clip" r:id="rId4" imgW="1501445" imgH="1381658" progId="MS_ClipArt_Gallery.5">
                  <p:embed/>
                </p:oleObj>
              </mc:Choice>
              <mc:Fallback>
                <p:oleObj name="Clip" r:id="rId4" imgW="1501445" imgH="1381658" progId="MS_ClipArt_Gallery.5">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0" y="6248400"/>
                        <a:ext cx="32766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48517" name="Rectangle 5"/>
          <p:cNvSpPr>
            <a:spLocks noChangeArrowheads="1"/>
          </p:cNvSpPr>
          <p:nvPr/>
        </p:nvSpPr>
        <p:spPr bwMode="auto">
          <a:xfrm>
            <a:off x="4038600" y="1143000"/>
            <a:ext cx="48006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80000"/>
              <a:buFont typeface="Wingdings" pitchFamily="2" charset="2"/>
              <a:buNone/>
            </a:pPr>
            <a:r>
              <a:rPr lang="en-US" sz="3600" b="1" dirty="0">
                <a:solidFill>
                  <a:srgbClr val="FF0000"/>
                </a:solidFill>
                <a:cs typeface="Arial" pitchFamily="34" charset="0"/>
              </a:rPr>
              <a:t>2.Naturalistic observation</a:t>
            </a:r>
          </a:p>
          <a:p>
            <a:pPr marL="742950" lvl="1" indent="-285750">
              <a:spcBef>
                <a:spcPct val="20000"/>
              </a:spcBef>
              <a:buFontTx/>
              <a:buChar char="–"/>
            </a:pPr>
            <a:r>
              <a:rPr lang="en-US" sz="3600" dirty="0">
                <a:cs typeface="Arial" pitchFamily="34" charset="0"/>
              </a:rPr>
              <a:t>Observation of naturally occurring behavior without intervention</a:t>
            </a:r>
            <a:endParaRPr lang="en-US" sz="2400" dirty="0">
              <a:cs typeface="Arial" pitchFamily="34" charset="0"/>
            </a:endParaRPr>
          </a:p>
        </p:txBody>
      </p:sp>
      <p:pic>
        <p:nvPicPr>
          <p:cNvPr id="448518" name="Picture 6" descr="ph02102j"/>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4200" y="3505200"/>
            <a:ext cx="14478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26340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4851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4851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485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485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48517">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48517">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485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4659" name="Rectangle 3"/>
          <p:cNvSpPr>
            <a:spLocks noGrp="1" noChangeArrowheads="1"/>
          </p:cNvSpPr>
          <p:nvPr>
            <p:ph idx="1"/>
          </p:nvPr>
        </p:nvSpPr>
        <p:spPr/>
        <p:txBody>
          <a:bodyPr/>
          <a:lstStyle/>
          <a:p>
            <a:endParaRPr lang="en-US" sz="4000" smtClean="0">
              <a:latin typeface="Arial Black" pitchFamily="34" charset="0"/>
            </a:endParaRPr>
          </a:p>
          <a:p>
            <a:endParaRPr lang="en-US" sz="4000" smtClean="0">
              <a:latin typeface="Arial Black" pitchFamily="34" charset="0"/>
            </a:endParaRPr>
          </a:p>
        </p:txBody>
      </p:sp>
      <p:sp>
        <p:nvSpPr>
          <p:cNvPr id="53250" name="Rectangle 2"/>
          <p:cNvSpPr>
            <a:spLocks noGrp="1" noChangeArrowheads="1"/>
          </p:cNvSpPr>
          <p:nvPr>
            <p:ph type="title"/>
          </p:nvPr>
        </p:nvSpPr>
        <p:spPr>
          <a:xfrm>
            <a:off x="0" y="381000"/>
            <a:ext cx="8686800" cy="563562"/>
          </a:xfrm>
        </p:spPr>
        <p:txBody>
          <a:bodyPr>
            <a:normAutofit fontScale="90000"/>
          </a:bodyPr>
          <a:lstStyle/>
          <a:p>
            <a:pPr algn="r" fontAlgn="auto">
              <a:spcAft>
                <a:spcPts val="0"/>
              </a:spcAft>
              <a:defRPr/>
            </a:pPr>
            <a:r>
              <a:rPr lang="en-US" sz="3600" dirty="0" err="1">
                <a:solidFill>
                  <a:schemeClr val="accent5"/>
                </a:solidFill>
                <a:latin typeface="Arial Black" pitchFamily="34" charset="0"/>
              </a:rPr>
              <a:t>Nonexperimental</a:t>
            </a:r>
            <a:r>
              <a:rPr lang="en-US" sz="3600" dirty="0">
                <a:solidFill>
                  <a:schemeClr val="accent5"/>
                </a:solidFill>
                <a:latin typeface="Arial Black" pitchFamily="34" charset="0"/>
              </a:rPr>
              <a:t>  Research Methods</a:t>
            </a:r>
            <a:endParaRPr lang="en-US" sz="3600" dirty="0" smtClean="0">
              <a:solidFill>
                <a:schemeClr val="accent5"/>
              </a:solidFill>
              <a:latin typeface="Arial Black" pitchFamily="34" charset="0"/>
            </a:endParaRPr>
          </a:p>
        </p:txBody>
      </p:sp>
      <p:sp>
        <p:nvSpPr>
          <p:cNvPr id="454660" name="Rectangle 4"/>
          <p:cNvSpPr>
            <a:spLocks noGrp="1" noChangeArrowheads="1"/>
          </p:cNvSpPr>
          <p:nvPr>
            <p:ph sz="half" idx="4294967295"/>
          </p:nvPr>
        </p:nvSpPr>
        <p:spPr>
          <a:xfrm>
            <a:off x="0" y="990600"/>
            <a:ext cx="9144000" cy="5486400"/>
          </a:xfrm>
        </p:spPr>
        <p:txBody>
          <a:bodyPr/>
          <a:lstStyle/>
          <a:p>
            <a:r>
              <a:rPr lang="en-US" sz="4000" b="1" dirty="0">
                <a:solidFill>
                  <a:srgbClr val="FF0000"/>
                </a:solidFill>
                <a:latin typeface="Arial" pitchFamily="34" charset="0"/>
                <a:cs typeface="Arial" pitchFamily="34" charset="0"/>
              </a:rPr>
              <a:t>3</a:t>
            </a:r>
            <a:r>
              <a:rPr lang="en-US" sz="4000" b="1" dirty="0" smtClean="0">
                <a:solidFill>
                  <a:srgbClr val="FF0000"/>
                </a:solidFill>
                <a:latin typeface="Arial" pitchFamily="34" charset="0"/>
                <a:cs typeface="Arial" pitchFamily="34" charset="0"/>
              </a:rPr>
              <a:t>.Correlational studies</a:t>
            </a:r>
          </a:p>
          <a:p>
            <a:pPr lvl="1"/>
            <a:endParaRPr lang="en-US" sz="3200" dirty="0" smtClean="0">
              <a:latin typeface="Arial" pitchFamily="34" charset="0"/>
              <a:cs typeface="Arial" pitchFamily="34" charset="0"/>
            </a:endParaRPr>
          </a:p>
          <a:p>
            <a:pPr lvl="1"/>
            <a:r>
              <a:rPr lang="en-US" sz="3200" dirty="0" smtClean="0">
                <a:latin typeface="Arial" pitchFamily="34" charset="0"/>
                <a:cs typeface="Arial" pitchFamily="34" charset="0"/>
              </a:rPr>
              <a:t>The relationship between two sets of variables is examined to determine whether they are associated, or “correlated”</a:t>
            </a:r>
          </a:p>
        </p:txBody>
      </p:sp>
    </p:spTree>
    <p:extLst>
      <p:ext uri="{BB962C8B-B14F-4D97-AF65-F5344CB8AC3E}">
        <p14:creationId xmlns:p14="http://schemas.microsoft.com/office/powerpoint/2010/main" val="14209562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4660">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5466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3"/>
          <p:cNvSpPr>
            <a:spLocks noGrp="1" noChangeArrowheads="1"/>
          </p:cNvSpPr>
          <p:nvPr>
            <p:ph idx="1"/>
          </p:nvPr>
        </p:nvSpPr>
        <p:spPr/>
        <p:txBody>
          <a:bodyPr/>
          <a:lstStyle/>
          <a:p>
            <a:endParaRPr lang="en-US" sz="4000" smtClean="0">
              <a:latin typeface="Arial Black" pitchFamily="34" charset="0"/>
            </a:endParaRPr>
          </a:p>
          <a:p>
            <a:endParaRPr lang="en-US" sz="4000" smtClean="0">
              <a:latin typeface="Arial Black" pitchFamily="34" charset="0"/>
            </a:endParaRPr>
          </a:p>
        </p:txBody>
      </p:sp>
      <p:sp>
        <p:nvSpPr>
          <p:cNvPr id="54274" name="Rectangle 2"/>
          <p:cNvSpPr>
            <a:spLocks noGrp="1" noChangeArrowheads="1"/>
          </p:cNvSpPr>
          <p:nvPr>
            <p:ph type="title"/>
          </p:nvPr>
        </p:nvSpPr>
        <p:spPr>
          <a:xfrm>
            <a:off x="152400" y="274638"/>
            <a:ext cx="8534400" cy="715962"/>
          </a:xfrm>
        </p:spPr>
        <p:txBody>
          <a:bodyPr>
            <a:normAutofit fontScale="90000"/>
          </a:bodyPr>
          <a:lstStyle/>
          <a:p>
            <a:pPr algn="r" fontAlgn="auto">
              <a:spcAft>
                <a:spcPts val="0"/>
              </a:spcAft>
              <a:defRPr/>
            </a:pPr>
            <a:r>
              <a:rPr lang="en-US" sz="3600" dirty="0" err="1">
                <a:solidFill>
                  <a:schemeClr val="accent5"/>
                </a:solidFill>
                <a:latin typeface="Arial Black" pitchFamily="34" charset="0"/>
              </a:rPr>
              <a:t>Nonexperimental</a:t>
            </a:r>
            <a:r>
              <a:rPr lang="en-US" sz="3600" dirty="0">
                <a:solidFill>
                  <a:schemeClr val="accent5"/>
                </a:solidFill>
                <a:latin typeface="Arial Black" pitchFamily="34" charset="0"/>
              </a:rPr>
              <a:t>  Research Methods</a:t>
            </a:r>
            <a:endParaRPr lang="en-US" sz="3600" dirty="0" smtClean="0">
              <a:solidFill>
                <a:schemeClr val="accent5"/>
              </a:solidFill>
              <a:latin typeface="Arial Black" pitchFamily="34" charset="0"/>
            </a:endParaRPr>
          </a:p>
        </p:txBody>
      </p:sp>
      <p:sp>
        <p:nvSpPr>
          <p:cNvPr id="456708" name="Rectangle 4"/>
          <p:cNvSpPr>
            <a:spLocks noGrp="1" noChangeArrowheads="1"/>
          </p:cNvSpPr>
          <p:nvPr>
            <p:ph sz="half" idx="4294967295"/>
          </p:nvPr>
        </p:nvSpPr>
        <p:spPr>
          <a:xfrm>
            <a:off x="0" y="990600"/>
            <a:ext cx="9144000" cy="5486400"/>
          </a:xfrm>
        </p:spPr>
        <p:txBody>
          <a:bodyPr/>
          <a:lstStyle/>
          <a:p>
            <a:r>
              <a:rPr lang="en-US" sz="3200" b="1" dirty="0">
                <a:solidFill>
                  <a:srgbClr val="FF0000"/>
                </a:solidFill>
                <a:latin typeface="Arial Black" pitchFamily="34" charset="0"/>
              </a:rPr>
              <a:t>3.Correlational </a:t>
            </a:r>
            <a:r>
              <a:rPr lang="en-US" sz="3200" b="1" dirty="0" smtClean="0">
                <a:solidFill>
                  <a:srgbClr val="FF0000"/>
                </a:solidFill>
                <a:latin typeface="Arial Black" pitchFamily="34" charset="0"/>
              </a:rPr>
              <a:t>studies (cont.)</a:t>
            </a:r>
            <a:endParaRPr lang="en-US" sz="3200" b="1" dirty="0">
              <a:solidFill>
                <a:srgbClr val="FF0000"/>
              </a:solidFill>
              <a:latin typeface="Arial Black" pitchFamily="34" charset="0"/>
            </a:endParaRPr>
          </a:p>
          <a:p>
            <a:endParaRPr lang="en-US" sz="4400" dirty="0" smtClean="0">
              <a:solidFill>
                <a:srgbClr val="CC3300"/>
              </a:solidFill>
              <a:latin typeface="Arial" pitchFamily="34" charset="0"/>
              <a:cs typeface="Arial" pitchFamily="34" charset="0"/>
            </a:endParaRPr>
          </a:p>
          <a:p>
            <a:r>
              <a:rPr lang="en-US" sz="4400" dirty="0" smtClean="0">
                <a:solidFill>
                  <a:srgbClr val="CC3300"/>
                </a:solidFill>
                <a:latin typeface="Arial" pitchFamily="34" charset="0"/>
                <a:cs typeface="Arial" pitchFamily="34" charset="0"/>
              </a:rPr>
              <a:t>Correlation does not mean “causation”</a:t>
            </a:r>
          </a:p>
          <a:p>
            <a:pPr lvl="1"/>
            <a:r>
              <a:rPr lang="en-US" sz="4000" dirty="0" smtClean="0">
                <a:latin typeface="Arial" pitchFamily="34" charset="0"/>
                <a:cs typeface="Arial" pitchFamily="34" charset="0"/>
              </a:rPr>
              <a:t>Correlation ranges from </a:t>
            </a:r>
            <a:r>
              <a:rPr lang="en-US" sz="4000" dirty="0">
                <a:latin typeface="Arial" pitchFamily="34" charset="0"/>
                <a:cs typeface="Arial" pitchFamily="34" charset="0"/>
              </a:rPr>
              <a:t>-</a:t>
            </a:r>
            <a:r>
              <a:rPr lang="en-US" sz="4000" dirty="0" smtClean="0">
                <a:latin typeface="Arial" pitchFamily="34" charset="0"/>
                <a:cs typeface="Arial" pitchFamily="34" charset="0"/>
              </a:rPr>
              <a:t>1 to +1</a:t>
            </a:r>
          </a:p>
        </p:txBody>
      </p:sp>
    </p:spTree>
    <p:extLst>
      <p:ext uri="{BB962C8B-B14F-4D97-AF65-F5344CB8AC3E}">
        <p14:creationId xmlns:p14="http://schemas.microsoft.com/office/powerpoint/2010/main" val="17574954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6708">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5670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5670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3"/>
          <p:cNvSpPr>
            <a:spLocks noGrp="1" noChangeArrowheads="1"/>
          </p:cNvSpPr>
          <p:nvPr>
            <p:ph idx="1"/>
          </p:nvPr>
        </p:nvSpPr>
        <p:spPr/>
        <p:txBody>
          <a:bodyPr/>
          <a:lstStyle/>
          <a:p>
            <a:endParaRPr lang="en-US" sz="4000" smtClean="0">
              <a:latin typeface="Arial Black" pitchFamily="34" charset="0"/>
            </a:endParaRPr>
          </a:p>
          <a:p>
            <a:endParaRPr lang="en-US" sz="4000" smtClean="0">
              <a:latin typeface="Arial Black" pitchFamily="34" charset="0"/>
            </a:endParaRPr>
          </a:p>
        </p:txBody>
      </p:sp>
      <p:sp>
        <p:nvSpPr>
          <p:cNvPr id="54274" name="Rectangle 2"/>
          <p:cNvSpPr>
            <a:spLocks noGrp="1" noChangeArrowheads="1"/>
          </p:cNvSpPr>
          <p:nvPr>
            <p:ph type="title"/>
          </p:nvPr>
        </p:nvSpPr>
        <p:spPr>
          <a:xfrm>
            <a:off x="0" y="274638"/>
            <a:ext cx="8686800" cy="1143000"/>
          </a:xfrm>
        </p:spPr>
        <p:txBody>
          <a:bodyPr>
            <a:normAutofit fontScale="90000"/>
          </a:bodyPr>
          <a:lstStyle/>
          <a:p>
            <a:pPr algn="r" fontAlgn="auto">
              <a:spcAft>
                <a:spcPts val="0"/>
              </a:spcAft>
              <a:defRPr/>
            </a:pPr>
            <a:r>
              <a:rPr lang="en-US" sz="3600" dirty="0" err="1">
                <a:solidFill>
                  <a:schemeClr val="accent5"/>
                </a:solidFill>
                <a:latin typeface="Arial Black" pitchFamily="34" charset="0"/>
              </a:rPr>
              <a:t>Nonexperimental</a:t>
            </a:r>
            <a:r>
              <a:rPr lang="en-US" sz="3600" dirty="0">
                <a:solidFill>
                  <a:schemeClr val="accent5"/>
                </a:solidFill>
                <a:latin typeface="Arial Black" pitchFamily="34" charset="0"/>
              </a:rPr>
              <a:t>  Research Methods</a:t>
            </a:r>
            <a:endParaRPr lang="en-US" sz="3600" dirty="0" smtClean="0">
              <a:solidFill>
                <a:schemeClr val="accent5"/>
              </a:solidFill>
              <a:latin typeface="Arial Black" pitchFamily="34" charset="0"/>
            </a:endParaRPr>
          </a:p>
        </p:txBody>
      </p:sp>
      <p:sp>
        <p:nvSpPr>
          <p:cNvPr id="456708" name="Rectangle 4"/>
          <p:cNvSpPr>
            <a:spLocks noGrp="1" noChangeArrowheads="1"/>
          </p:cNvSpPr>
          <p:nvPr>
            <p:ph sz="half" idx="4294967295"/>
          </p:nvPr>
        </p:nvSpPr>
        <p:spPr>
          <a:xfrm>
            <a:off x="0" y="990600"/>
            <a:ext cx="9144000" cy="5486400"/>
          </a:xfrm>
        </p:spPr>
        <p:txBody>
          <a:bodyPr/>
          <a:lstStyle/>
          <a:p>
            <a:endParaRPr lang="en-US" sz="3200" b="1" dirty="0" smtClean="0">
              <a:solidFill>
                <a:srgbClr val="CC3399"/>
              </a:solidFill>
              <a:latin typeface="Arial Black" pitchFamily="34" charset="0"/>
            </a:endParaRPr>
          </a:p>
          <a:p>
            <a:r>
              <a:rPr lang="en-US" sz="3200" b="1" dirty="0" smtClean="0">
                <a:solidFill>
                  <a:srgbClr val="FF0000"/>
                </a:solidFill>
                <a:latin typeface="Arial Black" pitchFamily="34" charset="0"/>
              </a:rPr>
              <a:t>3.Correlational </a:t>
            </a:r>
            <a:r>
              <a:rPr lang="en-US" sz="3200" b="1" dirty="0">
                <a:solidFill>
                  <a:srgbClr val="FF0000"/>
                </a:solidFill>
                <a:latin typeface="Arial Black" pitchFamily="34" charset="0"/>
              </a:rPr>
              <a:t>studies (cont.)</a:t>
            </a:r>
          </a:p>
          <a:p>
            <a:endParaRPr lang="th-TH" sz="3200" dirty="0" smtClean="0">
              <a:latin typeface="Arial Black" pitchFamily="34" charset="0"/>
            </a:endParaRPr>
          </a:p>
          <a:p>
            <a:r>
              <a:rPr lang="th-TH" sz="3200" dirty="0" smtClean="0">
                <a:solidFill>
                  <a:srgbClr val="00B0F0"/>
                </a:solidFill>
                <a:latin typeface="Arial Black" pitchFamily="34" charset="0"/>
              </a:rPr>
              <a:t>What </a:t>
            </a:r>
            <a:r>
              <a:rPr lang="th-TH" sz="3200" dirty="0">
                <a:solidFill>
                  <a:srgbClr val="00B0F0"/>
                </a:solidFill>
                <a:latin typeface="Arial Black" pitchFamily="34" charset="0"/>
              </a:rPr>
              <a:t>type of correlation</a:t>
            </a:r>
            <a:r>
              <a:rPr lang="th-TH" sz="3200" dirty="0" smtClean="0">
                <a:solidFill>
                  <a:srgbClr val="00B0F0"/>
                </a:solidFill>
                <a:latin typeface="Arial Black" pitchFamily="34" charset="0"/>
              </a:rPr>
              <a:t>?</a:t>
            </a:r>
          </a:p>
          <a:p>
            <a:pPr eaLnBrk="1" hangingPunct="1"/>
            <a:r>
              <a:rPr lang="th-TH" sz="3200" dirty="0">
                <a:latin typeface="Arial Black" pitchFamily="34" charset="0"/>
              </a:rPr>
              <a:t> </a:t>
            </a:r>
            <a:r>
              <a:rPr lang="th-TH" sz="3200" dirty="0" smtClean="0">
                <a:latin typeface="Arial Black" pitchFamily="34" charset="0"/>
              </a:rPr>
              <a:t>        </a:t>
            </a:r>
            <a:r>
              <a:rPr lang="th-TH" sz="3200" dirty="0">
                <a:solidFill>
                  <a:srgbClr val="9900CC"/>
                </a:solidFill>
                <a:latin typeface="Arial Black" pitchFamily="34" charset="0"/>
              </a:rPr>
              <a:t>The greater the number of years of experience, the higher the income</a:t>
            </a:r>
            <a:r>
              <a:rPr lang="th-TH" sz="3200" dirty="0" smtClean="0">
                <a:solidFill>
                  <a:srgbClr val="9900CC"/>
                </a:solidFill>
                <a:latin typeface="Arial Black" pitchFamily="34" charset="0"/>
              </a:rPr>
              <a:t>.</a:t>
            </a:r>
            <a:endParaRPr lang="th-TH" sz="3200" dirty="0" smtClean="0">
              <a:latin typeface="Arial Black" pitchFamily="34" charset="0"/>
            </a:endParaRPr>
          </a:p>
          <a:p>
            <a:pPr eaLnBrk="1" hangingPunct="1"/>
            <a:r>
              <a:rPr lang="th-TH" sz="3200" dirty="0">
                <a:solidFill>
                  <a:srgbClr val="008000"/>
                </a:solidFill>
                <a:latin typeface="Arial Black" pitchFamily="34" charset="0"/>
              </a:rPr>
              <a:t> </a:t>
            </a:r>
            <a:r>
              <a:rPr lang="th-TH" sz="3200" dirty="0" smtClean="0">
                <a:solidFill>
                  <a:srgbClr val="008000"/>
                </a:solidFill>
                <a:latin typeface="Arial Black" pitchFamily="34" charset="0"/>
              </a:rPr>
              <a:t>     The </a:t>
            </a:r>
            <a:r>
              <a:rPr lang="th-TH" sz="3200" dirty="0">
                <a:solidFill>
                  <a:srgbClr val="008000"/>
                </a:solidFill>
                <a:latin typeface="Arial Black" pitchFamily="34" charset="0"/>
              </a:rPr>
              <a:t>greater the score on a depression inventory, the lower the score on a memory test.</a:t>
            </a:r>
          </a:p>
          <a:p>
            <a:endParaRPr lang="en-US" sz="4400" dirty="0">
              <a:solidFill>
                <a:srgbClr val="CC3300"/>
              </a:solidFill>
              <a:latin typeface="Arial Black" pitchFamily="34" charset="0"/>
            </a:endParaRPr>
          </a:p>
        </p:txBody>
      </p:sp>
    </p:spTree>
    <p:extLst>
      <p:ext uri="{BB962C8B-B14F-4D97-AF65-F5344CB8AC3E}">
        <p14:creationId xmlns:p14="http://schemas.microsoft.com/office/powerpoint/2010/main" val="36487023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6708">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56708">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56708">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5670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0" y="304800"/>
            <a:ext cx="8748713" cy="914400"/>
          </a:xfrm>
        </p:spPr>
        <p:txBody>
          <a:bodyPr>
            <a:normAutofit fontScale="90000"/>
          </a:bodyPr>
          <a:lstStyle/>
          <a:p>
            <a:pPr algn="r" eaLnBrk="1" fontAlgn="auto" hangingPunct="1">
              <a:spcAft>
                <a:spcPts val="0"/>
              </a:spcAft>
              <a:defRPr/>
            </a:pPr>
            <a:r>
              <a:rPr lang="en-US" sz="3600" dirty="0" err="1">
                <a:solidFill>
                  <a:schemeClr val="accent5"/>
                </a:solidFill>
                <a:latin typeface="Arial Black" pitchFamily="34" charset="0"/>
              </a:rPr>
              <a:t>Nonexperimental</a:t>
            </a:r>
            <a:r>
              <a:rPr lang="en-US" sz="3600" dirty="0">
                <a:solidFill>
                  <a:schemeClr val="accent5"/>
                </a:solidFill>
                <a:latin typeface="Arial Black" pitchFamily="34" charset="0"/>
              </a:rPr>
              <a:t>  Research Methods</a:t>
            </a:r>
            <a:endParaRPr lang="en-US" sz="3600" dirty="0" smtClean="0">
              <a:solidFill>
                <a:schemeClr val="accent5"/>
              </a:solidFill>
              <a:latin typeface="Arial Black" pitchFamily="34" charset="0"/>
            </a:endParaRPr>
          </a:p>
        </p:txBody>
      </p:sp>
      <p:sp>
        <p:nvSpPr>
          <p:cNvPr id="452611" name="Rectangle 3"/>
          <p:cNvSpPr>
            <a:spLocks noGrp="1" noChangeArrowheads="1"/>
          </p:cNvSpPr>
          <p:nvPr>
            <p:ph type="body" sz="half" idx="1"/>
          </p:nvPr>
        </p:nvSpPr>
        <p:spPr>
          <a:xfrm>
            <a:off x="381000" y="1447800"/>
            <a:ext cx="5257800" cy="4535488"/>
          </a:xfrm>
        </p:spPr>
        <p:txBody>
          <a:bodyPr/>
          <a:lstStyle/>
          <a:p>
            <a:pPr eaLnBrk="1" hangingPunct="1"/>
            <a:r>
              <a:rPr lang="en-US" sz="3600" b="1" dirty="0" smtClean="0">
                <a:solidFill>
                  <a:srgbClr val="FF0000"/>
                </a:solidFill>
                <a:latin typeface="Arial" pitchFamily="34" charset="0"/>
                <a:cs typeface="Arial" pitchFamily="34" charset="0"/>
              </a:rPr>
              <a:t>      4. The  Clinical Method</a:t>
            </a:r>
          </a:p>
          <a:p>
            <a:pPr lvl="1" eaLnBrk="1" hangingPunct="1">
              <a:buFontTx/>
              <a:buNone/>
            </a:pPr>
            <a:r>
              <a:rPr lang="en-US" sz="3600" dirty="0" smtClean="0">
                <a:latin typeface="Arial" pitchFamily="34" charset="0"/>
                <a:cs typeface="Arial" pitchFamily="34" charset="0"/>
              </a:rPr>
              <a:t>	An in-depth, intensive investigation of an individual or small group of people</a:t>
            </a:r>
          </a:p>
          <a:p>
            <a:pPr eaLnBrk="1" hangingPunct="1"/>
            <a:endParaRPr lang="en-US" sz="3600" dirty="0" smtClean="0">
              <a:latin typeface="Arial Black" pitchFamily="34" charset="0"/>
            </a:endParaRPr>
          </a:p>
        </p:txBody>
      </p:sp>
      <p:pic>
        <p:nvPicPr>
          <p:cNvPr id="452612" name="Picture 4" descr="bd05545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0200" y="2286000"/>
            <a:ext cx="3338513"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34237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452612"/>
                                        </p:tgtEl>
                                        <p:attrNameLst>
                                          <p:attrName>style.visibility</p:attrName>
                                        </p:attrNameLst>
                                      </p:cBhvr>
                                      <p:to>
                                        <p:strVal val="visible"/>
                                      </p:to>
                                    </p:set>
                                    <p:animEffect transition="in" filter="checkerboard(across)">
                                      <p:cBhvr>
                                        <p:cTn id="7" dur="500"/>
                                        <p:tgtEl>
                                          <p:spTgt spid="4526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222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52611">
                                            <p:txEl>
                                              <p:pRg st="0" end="0"/>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4526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a:xfrm>
            <a:off x="0" y="152400"/>
            <a:ext cx="9144000" cy="914400"/>
          </a:xfrm>
        </p:spPr>
        <p:txBody>
          <a:bodyPr/>
          <a:lstStyle/>
          <a:p>
            <a:pPr algn="l" eaLnBrk="1" fontAlgn="auto" hangingPunct="1">
              <a:spcAft>
                <a:spcPts val="0"/>
              </a:spcAft>
              <a:defRPr/>
            </a:pPr>
            <a:r>
              <a:rPr lang="en-US" sz="3200" dirty="0" err="1">
                <a:solidFill>
                  <a:schemeClr val="accent6"/>
                </a:solidFill>
                <a:latin typeface="Arial Black" pitchFamily="34" charset="0"/>
              </a:rPr>
              <a:t>Nonexperimental</a:t>
            </a:r>
            <a:r>
              <a:rPr lang="en-US" sz="3200" dirty="0">
                <a:solidFill>
                  <a:schemeClr val="accent6"/>
                </a:solidFill>
                <a:latin typeface="Arial Black" pitchFamily="34" charset="0"/>
              </a:rPr>
              <a:t>  Research Methods</a:t>
            </a:r>
            <a:endParaRPr lang="en-US" sz="3200" dirty="0" smtClean="0">
              <a:solidFill>
                <a:schemeClr val="accent6"/>
              </a:solidFill>
              <a:latin typeface="Arial Black" pitchFamily="34" charset="0"/>
            </a:endParaRPr>
          </a:p>
        </p:txBody>
      </p:sp>
      <p:graphicFrame>
        <p:nvGraphicFramePr>
          <p:cNvPr id="450563" name="Object 3"/>
          <p:cNvGraphicFramePr>
            <a:graphicFrameLocks noGrp="1" noChangeAspect="1"/>
          </p:cNvGraphicFramePr>
          <p:nvPr>
            <p:ph type="clipArt" sz="half" idx="1"/>
            <p:extLst>
              <p:ext uri="{D42A27DB-BD31-4B8C-83A1-F6EECF244321}">
                <p14:modId xmlns:p14="http://schemas.microsoft.com/office/powerpoint/2010/main" val="2158433305"/>
              </p:ext>
            </p:extLst>
          </p:nvPr>
        </p:nvGraphicFramePr>
        <p:xfrm>
          <a:off x="7366000" y="5662613"/>
          <a:ext cx="1752600" cy="1182687"/>
        </p:xfrm>
        <a:graphic>
          <a:graphicData uri="http://schemas.openxmlformats.org/presentationml/2006/ole">
            <mc:AlternateContent xmlns:mc="http://schemas.openxmlformats.org/markup-compatibility/2006">
              <mc:Choice xmlns:v="urn:schemas-microsoft-com:vml" Requires="v">
                <p:oleObj spid="_x0000_s67590" name="Clip" r:id="rId4" imgW="4858428" imgH="3277057" progId="MS_ClipArt_Gallery.5">
                  <p:embed/>
                </p:oleObj>
              </mc:Choice>
              <mc:Fallback>
                <p:oleObj name="Clip" r:id="rId4" imgW="4858428" imgH="3277057" progId="MS_ClipArt_Gallery.5">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66000" y="5662613"/>
                        <a:ext cx="1752600" cy="118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50564" name="Rectangle 4"/>
          <p:cNvSpPr>
            <a:spLocks noGrp="1" noChangeArrowheads="1"/>
          </p:cNvSpPr>
          <p:nvPr>
            <p:ph type="body" sz="half" idx="2"/>
          </p:nvPr>
        </p:nvSpPr>
        <p:spPr>
          <a:xfrm>
            <a:off x="76200" y="914400"/>
            <a:ext cx="9067800" cy="5334000"/>
          </a:xfrm>
        </p:spPr>
        <p:txBody>
          <a:bodyPr/>
          <a:lstStyle/>
          <a:p>
            <a:pPr eaLnBrk="1" hangingPunct="1"/>
            <a:r>
              <a:rPr lang="en-US" sz="3600" b="1" dirty="0" smtClean="0">
                <a:solidFill>
                  <a:srgbClr val="FF0000"/>
                </a:solidFill>
              </a:rPr>
              <a:t>5. Survey research</a:t>
            </a:r>
          </a:p>
          <a:p>
            <a:pPr lvl="1" eaLnBrk="1" hangingPunct="1">
              <a:buFontTx/>
              <a:buNone/>
            </a:pPr>
            <a:r>
              <a:rPr lang="en-US" sz="3200" dirty="0" smtClean="0"/>
              <a:t>	A sample of people are asked a series of questions about their behavior, thoughts, and attitudes in order to represent a larger population.</a:t>
            </a:r>
          </a:p>
          <a:p>
            <a:pPr lvl="1" eaLnBrk="1" hangingPunct="1">
              <a:buFontTx/>
              <a:buNone/>
            </a:pPr>
            <a:r>
              <a:rPr lang="en-US" sz="3600" dirty="0" smtClean="0">
                <a:solidFill>
                  <a:srgbClr val="C00000"/>
                </a:solidFill>
              </a:rPr>
              <a:t>Limitations:</a:t>
            </a:r>
          </a:p>
          <a:p>
            <a:pPr lvl="1" eaLnBrk="1" hangingPunct="1">
              <a:buFontTx/>
              <a:buNone/>
            </a:pPr>
            <a:r>
              <a:rPr lang="en-US" sz="3600" dirty="0" smtClean="0">
                <a:solidFill>
                  <a:srgbClr val="C00000"/>
                </a:solidFill>
              </a:rPr>
              <a:t>1.  Biased sample</a:t>
            </a:r>
          </a:p>
          <a:p>
            <a:pPr lvl="1" eaLnBrk="1" hangingPunct="1">
              <a:buFontTx/>
              <a:buNone/>
            </a:pPr>
            <a:r>
              <a:rPr lang="en-US" sz="3600" dirty="0" smtClean="0">
                <a:solidFill>
                  <a:srgbClr val="C00000"/>
                </a:solidFill>
              </a:rPr>
              <a:t>2.  Social Desirability</a:t>
            </a:r>
          </a:p>
          <a:p>
            <a:pPr lvl="1" eaLnBrk="1" hangingPunct="1">
              <a:buFontTx/>
              <a:buNone/>
            </a:pPr>
            <a:endParaRPr lang="en-US" sz="3600" dirty="0" smtClean="0">
              <a:latin typeface="Arial Black" pitchFamily="34" charset="0"/>
            </a:endParaRPr>
          </a:p>
        </p:txBody>
      </p:sp>
    </p:spTree>
    <p:extLst>
      <p:ext uri="{BB962C8B-B14F-4D97-AF65-F5344CB8AC3E}">
        <p14:creationId xmlns:p14="http://schemas.microsoft.com/office/powerpoint/2010/main" val="4139182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afterEffect">
                                  <p:stCondLst>
                                    <p:cond delay="0"/>
                                  </p:stCondLst>
                                  <p:childTnLst>
                                    <p:set>
                                      <p:cBhvr>
                                        <p:cTn id="6" dur="1" fill="hold">
                                          <p:stCondLst>
                                            <p:cond delay="0"/>
                                          </p:stCondLst>
                                        </p:cTn>
                                        <p:tgtEl>
                                          <p:spTgt spid="450563"/>
                                        </p:tgtEl>
                                        <p:attrNameLst>
                                          <p:attrName>style.visibility</p:attrName>
                                        </p:attrNameLst>
                                      </p:cBhvr>
                                      <p:to>
                                        <p:strVal val="visible"/>
                                      </p:to>
                                    </p:set>
                                    <p:animEffect transition="in" filter="randombar(horizontal)">
                                      <p:cBhvr>
                                        <p:cTn id="7" dur="500"/>
                                        <p:tgtEl>
                                          <p:spTgt spid="45056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05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50564">
                                            <p:txEl>
                                              <p:pRg st="0" end="0"/>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450564">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50564">
                                            <p:txEl>
                                              <p:pRg st="2" end="2"/>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450564">
                                            <p:txEl>
                                              <p:pRg st="3" end="3"/>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45056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4067" name="Rectangle 3"/>
          <p:cNvSpPr>
            <a:spLocks noGrp="1" noChangeArrowheads="1"/>
          </p:cNvSpPr>
          <p:nvPr>
            <p:ph idx="1"/>
          </p:nvPr>
        </p:nvSpPr>
        <p:spPr/>
        <p:txBody>
          <a:bodyPr/>
          <a:lstStyle/>
          <a:p>
            <a:pPr eaLnBrk="1" hangingPunct="1">
              <a:lnSpc>
                <a:spcPct val="80000"/>
              </a:lnSpc>
            </a:pPr>
            <a:endParaRPr lang="th-TH" sz="3200" dirty="0" smtClean="0">
              <a:latin typeface="Arial" pitchFamily="34" charset="0"/>
            </a:endParaRPr>
          </a:p>
          <a:p>
            <a:pPr eaLnBrk="1" hangingPunct="1">
              <a:lnSpc>
                <a:spcPct val="80000"/>
              </a:lnSpc>
            </a:pPr>
            <a:r>
              <a:rPr lang="th-TH" sz="3200" dirty="0" smtClean="0">
                <a:latin typeface="Arial" pitchFamily="34" charset="0"/>
              </a:rPr>
              <a:t>A study in which the investigator manipulates at least one variable </a:t>
            </a:r>
            <a:r>
              <a:rPr lang="th-TH" sz="3200" dirty="0" smtClean="0">
                <a:solidFill>
                  <a:srgbClr val="C00000"/>
                </a:solidFill>
                <a:latin typeface="Arial" pitchFamily="34" charset="0"/>
              </a:rPr>
              <a:t>(independent variable)  </a:t>
            </a:r>
            <a:r>
              <a:rPr lang="th-TH" sz="3200" dirty="0" smtClean="0">
                <a:latin typeface="Arial" pitchFamily="34" charset="0"/>
              </a:rPr>
              <a:t>while measuring at least one other variable </a:t>
            </a:r>
            <a:r>
              <a:rPr lang="th-TH" sz="3200" dirty="0" smtClean="0">
                <a:solidFill>
                  <a:srgbClr val="C00000"/>
                </a:solidFill>
                <a:latin typeface="Arial" pitchFamily="34" charset="0"/>
              </a:rPr>
              <a:t>(dependent variable)  </a:t>
            </a:r>
          </a:p>
        </p:txBody>
      </p:sp>
      <p:sp>
        <p:nvSpPr>
          <p:cNvPr id="34406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The Psychology Experiment –Where cause meets the effect</a:t>
            </a:r>
            <a:endParaRPr lang="th-TH" sz="4000" dirty="0" smtClean="0">
              <a:solidFill>
                <a:srgbClr val="002060"/>
              </a:solidFill>
              <a:latin typeface="Arial Black" pitchFamily="34" charset="0"/>
            </a:endParaRPr>
          </a:p>
        </p:txBody>
      </p:sp>
    </p:spTree>
    <p:extLst>
      <p:ext uri="{BB962C8B-B14F-4D97-AF65-F5344CB8AC3E}">
        <p14:creationId xmlns:p14="http://schemas.microsoft.com/office/powerpoint/2010/main" val="21442252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344066"/>
                                        </p:tgtEl>
                                        <p:attrNameLst>
                                          <p:attrName>style.visibility</p:attrName>
                                        </p:attrNameLst>
                                      </p:cBhvr>
                                      <p:to>
                                        <p:strVal val="visible"/>
                                      </p:to>
                                    </p:set>
                                    <p:anim calcmode="lin" valueType="num">
                                      <p:cBhvr additive="base">
                                        <p:cTn id="7" dur="500" fill="hold"/>
                                        <p:tgtEl>
                                          <p:spTgt spid="344066"/>
                                        </p:tgtEl>
                                        <p:attrNameLst>
                                          <p:attrName>ppt_x</p:attrName>
                                        </p:attrNameLst>
                                      </p:cBhvr>
                                      <p:tavLst>
                                        <p:tav tm="0">
                                          <p:val>
                                            <p:strVal val="#ppt_x"/>
                                          </p:val>
                                        </p:tav>
                                        <p:tav tm="100000">
                                          <p:val>
                                            <p:strVal val="#ppt_x"/>
                                          </p:val>
                                        </p:tav>
                                      </p:tavLst>
                                    </p:anim>
                                    <p:anim calcmode="lin" valueType="num">
                                      <p:cBhvr additive="base">
                                        <p:cTn id="8" dur="500" fill="hold"/>
                                        <p:tgtEl>
                                          <p:spTgt spid="34406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4067">
                                            <p:txEl>
                                              <p:pRg st="1" end="1"/>
                                            </p:txEl>
                                          </p:spTgt>
                                        </p:tgtEl>
                                        <p:attrNameLst>
                                          <p:attrName>style.visibility</p:attrName>
                                        </p:attrNameLst>
                                      </p:cBhvr>
                                      <p:to>
                                        <p:strVal val="visible"/>
                                      </p:to>
                                    </p:set>
                                    <p:anim calcmode="lin" valueType="num">
                                      <p:cBhvr additive="base">
                                        <p:cTn id="13" dur="500" fill="hold"/>
                                        <p:tgtEl>
                                          <p:spTgt spid="34406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406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7"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5091" name="Rectangle 3"/>
          <p:cNvSpPr>
            <a:spLocks noGrp="1" noChangeArrowheads="1"/>
          </p:cNvSpPr>
          <p:nvPr>
            <p:ph idx="1"/>
          </p:nvPr>
        </p:nvSpPr>
        <p:spPr/>
        <p:txBody>
          <a:bodyPr/>
          <a:lstStyle/>
          <a:p>
            <a:pPr eaLnBrk="1" hangingPunct="1"/>
            <a:r>
              <a:rPr lang="th-TH" sz="4000" u="sng" dirty="0">
                <a:solidFill>
                  <a:schemeClr val="accent2"/>
                </a:solidFill>
                <a:latin typeface="Arial" pitchFamily="34" charset="0"/>
              </a:rPr>
              <a:t>Name the independent and dependent variable</a:t>
            </a:r>
            <a:endParaRPr lang="th-TH" sz="4000" dirty="0" smtClean="0">
              <a:latin typeface="Arial" pitchFamily="34" charset="0"/>
            </a:endParaRPr>
          </a:p>
          <a:p>
            <a:pPr eaLnBrk="1" hangingPunct="1"/>
            <a:r>
              <a:rPr lang="th-TH" sz="4000" dirty="0" smtClean="0">
                <a:latin typeface="Arial" pitchFamily="34" charset="0"/>
              </a:rPr>
              <a:t>-The effect of praise on performance.</a:t>
            </a:r>
          </a:p>
          <a:p>
            <a:pPr eaLnBrk="1" hangingPunct="1"/>
            <a:r>
              <a:rPr lang="th-TH" sz="4000" dirty="0" smtClean="0">
                <a:latin typeface="Arial" pitchFamily="34" charset="0"/>
              </a:rPr>
              <a:t>-The effect of teaching methods on test scores.</a:t>
            </a:r>
            <a:br>
              <a:rPr lang="th-TH" sz="4000" dirty="0" smtClean="0">
                <a:latin typeface="Arial" pitchFamily="34" charset="0"/>
              </a:rPr>
            </a:br>
            <a:r>
              <a:rPr lang="th-TH" sz="4000" dirty="0" smtClean="0">
                <a:latin typeface="Arial Black" pitchFamily="34" charset="0"/>
              </a:rPr>
              <a:t> </a:t>
            </a:r>
            <a:r>
              <a:rPr lang="th-TH" sz="3500" dirty="0" smtClean="0">
                <a:latin typeface="Arial Black" pitchFamily="34" charset="0"/>
              </a:rPr>
              <a:t/>
            </a:r>
            <a:br>
              <a:rPr lang="th-TH" sz="3500" dirty="0" smtClean="0">
                <a:latin typeface="Arial Black" pitchFamily="34" charset="0"/>
              </a:rPr>
            </a:br>
            <a:endParaRPr lang="th-TH" sz="3500" dirty="0" smtClean="0">
              <a:latin typeface="Arial Black" pitchFamily="34" charset="0"/>
            </a:endParaRPr>
          </a:p>
        </p:txBody>
      </p:sp>
      <p:sp>
        <p:nvSpPr>
          <p:cNvPr id="345090" name="Rectangle 2"/>
          <p:cNvSpPr>
            <a:spLocks noGrp="1" noChangeArrowheads="1"/>
          </p:cNvSpPr>
          <p:nvPr>
            <p:ph type="title"/>
          </p:nvPr>
        </p:nvSpPr>
        <p:spPr/>
        <p:txBody>
          <a:bodyPr>
            <a:normAutofit fontScale="90000"/>
          </a:bodyPr>
          <a:lstStyle/>
          <a:p>
            <a:pPr eaLnBrk="1" fontAlgn="auto" hangingPunct="1">
              <a:spcAft>
                <a:spcPts val="0"/>
              </a:spcAft>
              <a:defRPr/>
            </a:pPr>
            <a:r>
              <a:rPr lang="en-US" sz="3600" dirty="0">
                <a:solidFill>
                  <a:srgbClr val="002060"/>
                </a:solidFill>
                <a:latin typeface="Arial Black" pitchFamily="34" charset="0"/>
              </a:rPr>
              <a:t>The Psychology Experiment –Where cause meets the effect</a:t>
            </a:r>
            <a:endParaRPr lang="th-TH" sz="3800" u="sng" dirty="0" smtClean="0">
              <a:solidFill>
                <a:schemeClr val="accent2"/>
              </a:solidFill>
              <a:latin typeface="Arial Black" pitchFamily="34" charset="0"/>
            </a:endParaRPr>
          </a:p>
        </p:txBody>
      </p:sp>
    </p:spTree>
    <p:extLst>
      <p:ext uri="{BB962C8B-B14F-4D97-AF65-F5344CB8AC3E}">
        <p14:creationId xmlns:p14="http://schemas.microsoft.com/office/powerpoint/2010/main" val="40467867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50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509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509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450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0" grpId="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5091" name="Rectangle 3"/>
          <p:cNvSpPr>
            <a:spLocks noGrp="1" noChangeArrowheads="1"/>
          </p:cNvSpPr>
          <p:nvPr>
            <p:ph idx="4294967295"/>
          </p:nvPr>
        </p:nvSpPr>
        <p:spPr/>
        <p:txBody>
          <a:bodyPr/>
          <a:lstStyle/>
          <a:p>
            <a:pPr eaLnBrk="1" hangingPunct="1"/>
            <a:r>
              <a:rPr lang="th-TH" sz="4000" dirty="0" smtClean="0">
                <a:latin typeface="Arial Black" pitchFamily="34" charset="0"/>
              </a:rPr>
              <a:t/>
            </a:r>
            <a:br>
              <a:rPr lang="th-TH" sz="4000" dirty="0" smtClean="0">
                <a:latin typeface="Arial Black" pitchFamily="34" charset="0"/>
              </a:rPr>
            </a:br>
            <a:r>
              <a:rPr lang="en-US" sz="4000" dirty="0" smtClean="0">
                <a:latin typeface="Arial Black" pitchFamily="34" charset="0"/>
                <a:cs typeface="Cordia New" pitchFamily="34" charset="-34"/>
              </a:rPr>
              <a:t>Hypothesis</a:t>
            </a:r>
          </a:p>
          <a:p>
            <a:pPr eaLnBrk="1" hangingPunct="1"/>
            <a:r>
              <a:rPr lang="th-TH" sz="4000" dirty="0" smtClean="0">
                <a:latin typeface="Arial Black" pitchFamily="34" charset="0"/>
              </a:rPr>
              <a:t> </a:t>
            </a:r>
            <a:r>
              <a:rPr lang="th-TH" sz="3200" b="1" dirty="0" smtClean="0">
                <a:solidFill>
                  <a:srgbClr val="3366CC"/>
                </a:solidFill>
                <a:latin typeface="Arial" pitchFamily="34" charset="0"/>
              </a:rPr>
              <a:t>People study better while listening to music</a:t>
            </a:r>
            <a:r>
              <a:rPr lang="th-TH" sz="4000" dirty="0" smtClean="0">
                <a:latin typeface="Arial Black" pitchFamily="34" charset="0"/>
              </a:rPr>
              <a:t> </a:t>
            </a:r>
            <a:r>
              <a:rPr lang="th-TH" sz="3500" dirty="0" smtClean="0">
                <a:latin typeface="Arial Black" pitchFamily="34" charset="0"/>
              </a:rPr>
              <a:t/>
            </a:r>
            <a:br>
              <a:rPr lang="th-TH" sz="3500" dirty="0" smtClean="0">
                <a:latin typeface="Arial Black" pitchFamily="34" charset="0"/>
              </a:rPr>
            </a:br>
            <a:endParaRPr lang="th-TH" sz="3500" dirty="0" smtClean="0">
              <a:latin typeface="Arial Black" pitchFamily="34" charset="0"/>
            </a:endParaRPr>
          </a:p>
        </p:txBody>
      </p:sp>
      <p:sp>
        <p:nvSpPr>
          <p:cNvPr id="345090" name="Rectangle 2"/>
          <p:cNvSpPr>
            <a:spLocks noGrp="1" noChangeArrowheads="1"/>
          </p:cNvSpPr>
          <p:nvPr>
            <p:ph type="title" idx="4294967295"/>
          </p:nvPr>
        </p:nvSpPr>
        <p:spPr>
          <a:xfrm>
            <a:off x="430212" y="244475"/>
            <a:ext cx="8229601" cy="1143001"/>
          </a:xfrm>
        </p:spPr>
        <p:txBody>
          <a:bodyPr rtlCol="0">
            <a:normAutofit fontScale="90000"/>
          </a:bodyPr>
          <a:lstStyle/>
          <a:p>
            <a:pPr eaLnBrk="1" fontAlgn="auto" hangingPunct="1">
              <a:spcAft>
                <a:spcPts val="0"/>
              </a:spcAft>
              <a:defRPr/>
            </a:pPr>
            <a:r>
              <a:rPr lang="en-US" sz="3600" dirty="0">
                <a:solidFill>
                  <a:srgbClr val="002060"/>
                </a:solidFill>
                <a:latin typeface="Arial Black" pitchFamily="34" charset="0"/>
              </a:rPr>
              <a:t>The Psychology Experiment –Where cause meets the effect</a:t>
            </a:r>
            <a:endParaRPr lang="th-TH" sz="3800" u="sng" dirty="0" smtClean="0">
              <a:solidFill>
                <a:schemeClr val="accent2"/>
              </a:solidFill>
              <a:latin typeface="Arial Black" pitchFamily="34" charset="0"/>
            </a:endParaRPr>
          </a:p>
        </p:txBody>
      </p:sp>
    </p:spTree>
    <p:extLst>
      <p:ext uri="{BB962C8B-B14F-4D97-AF65-F5344CB8AC3E}">
        <p14:creationId xmlns:p14="http://schemas.microsoft.com/office/powerpoint/2010/main" val="27051554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50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5091">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50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1028" descr="01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225" y="0"/>
            <a:ext cx="706596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99526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9187" name="Rectangle 3"/>
          <p:cNvSpPr>
            <a:spLocks noGrp="1" noChangeArrowheads="1"/>
          </p:cNvSpPr>
          <p:nvPr>
            <p:ph idx="1"/>
          </p:nvPr>
        </p:nvSpPr>
        <p:spPr>
          <a:xfrm>
            <a:off x="457200" y="2209800"/>
            <a:ext cx="8229600" cy="3797300"/>
          </a:xfrm>
        </p:spPr>
        <p:txBody>
          <a:bodyPr/>
          <a:lstStyle/>
          <a:p>
            <a:pPr eaLnBrk="1" hangingPunct="1">
              <a:lnSpc>
                <a:spcPct val="90000"/>
              </a:lnSpc>
            </a:pPr>
            <a:r>
              <a:rPr lang="th-TH" sz="3800" dirty="0" smtClean="0">
                <a:solidFill>
                  <a:srgbClr val="339933"/>
                </a:solidFill>
                <a:latin typeface="Arial" pitchFamily="34" charset="0"/>
              </a:rPr>
              <a:t>1.  Experimental group </a:t>
            </a:r>
            <a:r>
              <a:rPr lang="th-TH" sz="3800" dirty="0" smtClean="0">
                <a:latin typeface="Arial" pitchFamily="34" charset="0"/>
              </a:rPr>
              <a:t/>
            </a:r>
            <a:br>
              <a:rPr lang="th-TH" sz="3800" dirty="0" smtClean="0">
                <a:latin typeface="Arial" pitchFamily="34" charset="0"/>
              </a:rPr>
            </a:br>
            <a:r>
              <a:rPr lang="th-TH" sz="3800" dirty="0" smtClean="0">
                <a:latin typeface="Arial" pitchFamily="34" charset="0"/>
              </a:rPr>
              <a:t/>
            </a:r>
            <a:br>
              <a:rPr lang="th-TH" sz="3800" dirty="0" smtClean="0">
                <a:latin typeface="Arial" pitchFamily="34" charset="0"/>
              </a:rPr>
            </a:br>
            <a:r>
              <a:rPr lang="th-TH" sz="3800" dirty="0" smtClean="0">
                <a:latin typeface="Arial" pitchFamily="34" charset="0"/>
              </a:rPr>
              <a:t>The set of individuals who receive the treatment that the experiment designed to test.</a:t>
            </a:r>
            <a:r>
              <a:rPr lang="th-TH" sz="3800" dirty="0" smtClean="0">
                <a:latin typeface="Arial Black" pitchFamily="34" charset="0"/>
              </a:rPr>
              <a:t/>
            </a:r>
            <a:br>
              <a:rPr lang="th-TH" sz="3800" dirty="0" smtClean="0">
                <a:latin typeface="Arial Black" pitchFamily="34" charset="0"/>
              </a:rPr>
            </a:br>
            <a:endParaRPr lang="th-TH" sz="3800" dirty="0" smtClean="0">
              <a:latin typeface="Arial Black" pitchFamily="34" charset="0"/>
            </a:endParaRPr>
          </a:p>
        </p:txBody>
      </p:sp>
      <p:sp>
        <p:nvSpPr>
          <p:cNvPr id="349186" name="Rectangle 2"/>
          <p:cNvSpPr>
            <a:spLocks noGrp="1" noChangeArrowheads="1"/>
          </p:cNvSpPr>
          <p:nvPr>
            <p:ph type="title"/>
          </p:nvPr>
        </p:nvSpPr>
        <p:spPr>
          <a:xfrm>
            <a:off x="228600" y="228600"/>
            <a:ext cx="8686800" cy="2438400"/>
          </a:xfrm>
        </p:spPr>
        <p:txBody>
          <a:bodyPr>
            <a:normAutofit fontScale="90000"/>
          </a:bodyPr>
          <a:lstStyle/>
          <a:p>
            <a:pPr eaLnBrk="1" fontAlgn="auto" hangingPunct="1">
              <a:spcAft>
                <a:spcPts val="0"/>
              </a:spcAft>
              <a:defRPr/>
            </a:pPr>
            <a:r>
              <a:rPr lang="en-US" sz="4000" dirty="0">
                <a:solidFill>
                  <a:srgbClr val="002060"/>
                </a:solidFill>
                <a:latin typeface="Arial Black" pitchFamily="34" charset="0"/>
              </a:rPr>
              <a:t>The Psychology Experiment –Where cause meets the </a:t>
            </a:r>
            <a:r>
              <a:rPr lang="en-US" sz="4000" dirty="0" smtClean="0">
                <a:solidFill>
                  <a:srgbClr val="002060"/>
                </a:solidFill>
                <a:latin typeface="Arial Black" pitchFamily="34" charset="0"/>
              </a:rPr>
              <a:t>effect</a:t>
            </a:r>
            <a:br>
              <a:rPr lang="en-US" sz="4000" dirty="0" smtClean="0">
                <a:solidFill>
                  <a:srgbClr val="002060"/>
                </a:solidFill>
                <a:latin typeface="Arial Black" pitchFamily="34" charset="0"/>
              </a:rPr>
            </a:br>
            <a:r>
              <a:rPr lang="en-US" sz="4000" dirty="0" smtClean="0">
                <a:solidFill>
                  <a:schemeClr val="accent2"/>
                </a:solidFill>
                <a:latin typeface="Arial Black" pitchFamily="34" charset="0"/>
              </a:rPr>
              <a:t>I</a:t>
            </a:r>
            <a:r>
              <a:rPr lang="th-TH" sz="4000" dirty="0" smtClean="0">
                <a:solidFill>
                  <a:schemeClr val="accent2"/>
                </a:solidFill>
                <a:latin typeface="Arial Black" pitchFamily="34" charset="0"/>
              </a:rPr>
              <a:t>mportant terminolog</a:t>
            </a:r>
            <a:r>
              <a:rPr lang="en-US" sz="4000" dirty="0" err="1" smtClean="0">
                <a:solidFill>
                  <a:schemeClr val="accent2"/>
                </a:solidFill>
                <a:latin typeface="Arial Black" pitchFamily="34" charset="0"/>
              </a:rPr>
              <a:t>ies</a:t>
            </a:r>
            <a:r>
              <a:rPr lang="th-TH" sz="4000" dirty="0" smtClean="0">
                <a:solidFill>
                  <a:schemeClr val="accent2"/>
                </a:solidFill>
                <a:latin typeface="Arial Black" pitchFamily="34" charset="0"/>
              </a:rPr>
              <a:t/>
            </a:r>
            <a:br>
              <a:rPr lang="th-TH" sz="4000" dirty="0" smtClean="0">
                <a:solidFill>
                  <a:schemeClr val="accent2"/>
                </a:solidFill>
                <a:latin typeface="Arial Black" pitchFamily="34" charset="0"/>
              </a:rPr>
            </a:br>
            <a:r>
              <a:rPr lang="th-TH" sz="3400" dirty="0" smtClean="0">
                <a:latin typeface="Arial Black" pitchFamily="34" charset="0"/>
              </a:rPr>
              <a:t/>
            </a:r>
            <a:br>
              <a:rPr lang="th-TH" sz="3400" dirty="0" smtClean="0">
                <a:latin typeface="Arial Black" pitchFamily="34" charset="0"/>
              </a:rPr>
            </a:br>
            <a:endParaRPr lang="th-TH" sz="3400" dirty="0" smtClean="0">
              <a:latin typeface="Arial Black" pitchFamily="34" charset="0"/>
              <a:cs typeface="Angsana New" pitchFamily="18" charset="-34"/>
            </a:endParaRPr>
          </a:p>
        </p:txBody>
      </p:sp>
    </p:spTree>
    <p:extLst>
      <p:ext uri="{BB962C8B-B14F-4D97-AF65-F5344CB8AC3E}">
        <p14:creationId xmlns:p14="http://schemas.microsoft.com/office/powerpoint/2010/main" val="16374987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349186"/>
                                        </p:tgtEl>
                                        <p:attrNameLst>
                                          <p:attrName>style.visibility</p:attrName>
                                        </p:attrNameLst>
                                      </p:cBhvr>
                                      <p:to>
                                        <p:strVal val="visible"/>
                                      </p:to>
                                    </p:set>
                                    <p:anim calcmode="lin" valueType="num">
                                      <p:cBhvr additive="base">
                                        <p:cTn id="7" dur="500" fill="hold"/>
                                        <p:tgtEl>
                                          <p:spTgt spid="349186"/>
                                        </p:tgtEl>
                                        <p:attrNameLst>
                                          <p:attrName>ppt_x</p:attrName>
                                        </p:attrNameLst>
                                      </p:cBhvr>
                                      <p:tavLst>
                                        <p:tav tm="0">
                                          <p:val>
                                            <p:strVal val="#ppt_x"/>
                                          </p:val>
                                        </p:tav>
                                        <p:tav tm="100000">
                                          <p:val>
                                            <p:strVal val="#ppt_x"/>
                                          </p:val>
                                        </p:tav>
                                      </p:tavLst>
                                    </p:anim>
                                    <p:anim calcmode="lin" valueType="num">
                                      <p:cBhvr additive="base">
                                        <p:cTn id="8" dur="500" fill="hold"/>
                                        <p:tgtEl>
                                          <p:spTgt spid="34918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9187">
                                            <p:txEl>
                                              <p:pRg st="0" end="0"/>
                                            </p:txEl>
                                          </p:spTgt>
                                        </p:tgtEl>
                                        <p:attrNameLst>
                                          <p:attrName>style.visibility</p:attrName>
                                        </p:attrNameLst>
                                      </p:cBhvr>
                                      <p:to>
                                        <p:strVal val="visible"/>
                                      </p:to>
                                    </p:set>
                                    <p:anim calcmode="lin" valueType="num">
                                      <p:cBhvr additive="base">
                                        <p:cTn id="13" dur="500" fill="hold"/>
                                        <p:tgtEl>
                                          <p:spTgt spid="34918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918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187"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p:cNvSpPr>
            <a:spLocks noGrp="1" noChangeArrowheads="1"/>
          </p:cNvSpPr>
          <p:nvPr>
            <p:ph idx="1"/>
          </p:nvPr>
        </p:nvSpPr>
        <p:spPr/>
        <p:txBody>
          <a:bodyPr/>
          <a:lstStyle/>
          <a:p>
            <a:pPr eaLnBrk="1" hangingPunct="1">
              <a:lnSpc>
                <a:spcPct val="90000"/>
              </a:lnSpc>
            </a:pPr>
            <a:r>
              <a:rPr lang="th-TH" sz="4000" dirty="0" smtClean="0">
                <a:latin typeface="Arial" pitchFamily="34" charset="0"/>
              </a:rPr>
              <a:t>The set of individuals who are treated in the same way as the experimental group </a:t>
            </a:r>
            <a:r>
              <a:rPr lang="th-TH" sz="4000" dirty="0" smtClean="0">
                <a:solidFill>
                  <a:srgbClr val="CC0099"/>
                </a:solidFill>
                <a:latin typeface="Arial" pitchFamily="34" charset="0"/>
              </a:rPr>
              <a:t>except for the procedure that the experiment is designed to test</a:t>
            </a:r>
            <a:r>
              <a:rPr lang="th-TH" sz="4000" dirty="0" smtClean="0">
                <a:latin typeface="Arial" pitchFamily="34" charset="0"/>
              </a:rPr>
              <a:t>.</a:t>
            </a:r>
          </a:p>
        </p:txBody>
      </p:sp>
      <p:sp>
        <p:nvSpPr>
          <p:cNvPr id="6246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a:solidFill>
                  <a:schemeClr val="accent2"/>
                </a:solidFill>
                <a:latin typeface="Arial Black" pitchFamily="34" charset="0"/>
              </a:rPr>
              <a:t>I</a:t>
            </a:r>
            <a:r>
              <a:rPr lang="th-TH" sz="4000" dirty="0">
                <a:solidFill>
                  <a:schemeClr val="accent2"/>
                </a:solidFill>
                <a:latin typeface="Arial Black" pitchFamily="34" charset="0"/>
              </a:rPr>
              <a:t>mportant terminolog</a:t>
            </a:r>
            <a:r>
              <a:rPr lang="en-US" sz="4000" dirty="0" err="1">
                <a:solidFill>
                  <a:schemeClr val="accent2"/>
                </a:solidFill>
                <a:latin typeface="Arial Black" pitchFamily="34" charset="0"/>
              </a:rPr>
              <a:t>ies</a:t>
            </a:r>
            <a:r>
              <a:rPr lang="th-TH" sz="4000" dirty="0" smtClean="0">
                <a:solidFill>
                  <a:schemeClr val="accent2"/>
                </a:solidFill>
                <a:latin typeface="Arial Black" pitchFamily="34" charset="0"/>
              </a:rPr>
              <a:t/>
            </a:r>
            <a:br>
              <a:rPr lang="th-TH" sz="4000" dirty="0" smtClean="0">
                <a:solidFill>
                  <a:schemeClr val="accent2"/>
                </a:solidFill>
                <a:latin typeface="Arial Black" pitchFamily="34" charset="0"/>
              </a:rPr>
            </a:br>
            <a:r>
              <a:rPr lang="th-TH" sz="4000" dirty="0" smtClean="0">
                <a:solidFill>
                  <a:srgbClr val="339933"/>
                </a:solidFill>
                <a:latin typeface="Arial Black" pitchFamily="34" charset="0"/>
              </a:rPr>
              <a:t>2.  Control Group</a:t>
            </a:r>
            <a:r>
              <a:rPr lang="th-TH" sz="4000" dirty="0" smtClean="0">
                <a:latin typeface="Arial Black" pitchFamily="34" charset="0"/>
              </a:rPr>
              <a:t/>
            </a:r>
            <a:br>
              <a:rPr lang="th-TH" sz="4000" dirty="0" smtClean="0">
                <a:latin typeface="Arial Black" pitchFamily="34" charset="0"/>
              </a:rPr>
            </a:br>
            <a:endParaRPr lang="th-TH" sz="4000" dirty="0" smtClean="0">
              <a:latin typeface="Arial Black" pitchFamily="34" charset="0"/>
            </a:endParaRPr>
          </a:p>
        </p:txBody>
      </p:sp>
    </p:spTree>
    <p:extLst>
      <p:ext uri="{BB962C8B-B14F-4D97-AF65-F5344CB8AC3E}">
        <p14:creationId xmlns:p14="http://schemas.microsoft.com/office/powerpoint/2010/main" val="279114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eaLnBrk="1" hangingPunct="1"/>
            <a:r>
              <a:rPr lang="th-TH" sz="3600" dirty="0" smtClean="0">
                <a:latin typeface="Arial" pitchFamily="34" charset="0"/>
              </a:rPr>
              <a:t>A variable that has an effect on the outcome (dependent variable),  but it is not an independent variable  e.g. temperature, time of the day, personality.  </a:t>
            </a:r>
          </a:p>
        </p:txBody>
      </p:sp>
      <p:sp>
        <p:nvSpPr>
          <p:cNvPr id="353282" name="Rectangle 2"/>
          <p:cNvSpPr>
            <a:spLocks noGrp="1" noChangeArrowheads="1"/>
          </p:cNvSpPr>
          <p:nvPr>
            <p:ph type="title"/>
          </p:nvPr>
        </p:nvSpPr>
        <p:spPr/>
        <p:txBody>
          <a:bodyPr>
            <a:normAutofit fontScale="90000"/>
          </a:bodyPr>
          <a:lstStyle/>
          <a:p>
            <a:pPr eaLnBrk="1" fontAlgn="auto" hangingPunct="1">
              <a:spcAft>
                <a:spcPts val="0"/>
              </a:spcAft>
              <a:defRPr/>
            </a:pPr>
            <a:r>
              <a:rPr lang="en-US" sz="4400" dirty="0">
                <a:solidFill>
                  <a:schemeClr val="accent2"/>
                </a:solidFill>
                <a:latin typeface="Arial Black" pitchFamily="34" charset="0"/>
              </a:rPr>
              <a:t>I</a:t>
            </a:r>
            <a:r>
              <a:rPr lang="th-TH" sz="4400" dirty="0">
                <a:solidFill>
                  <a:schemeClr val="accent2"/>
                </a:solidFill>
                <a:latin typeface="Arial Black" pitchFamily="34" charset="0"/>
              </a:rPr>
              <a:t>mportant terminolog</a:t>
            </a:r>
            <a:r>
              <a:rPr lang="en-US" sz="4400" dirty="0" err="1">
                <a:solidFill>
                  <a:schemeClr val="accent2"/>
                </a:solidFill>
                <a:latin typeface="Arial Black" pitchFamily="34" charset="0"/>
              </a:rPr>
              <a:t>ies</a:t>
            </a:r>
            <a:r>
              <a:rPr lang="th-TH" dirty="0" smtClean="0">
                <a:solidFill>
                  <a:schemeClr val="accent2"/>
                </a:solidFill>
                <a:latin typeface="Arial Black" pitchFamily="34" charset="0"/>
                <a:cs typeface="Angsana New" pitchFamily="18" charset="-34"/>
              </a:rPr>
              <a:t/>
            </a:r>
            <a:br>
              <a:rPr lang="th-TH" dirty="0" smtClean="0">
                <a:solidFill>
                  <a:schemeClr val="accent2"/>
                </a:solidFill>
                <a:latin typeface="Arial Black" pitchFamily="34" charset="0"/>
                <a:cs typeface="Angsana New" pitchFamily="18" charset="-34"/>
              </a:rPr>
            </a:br>
            <a:r>
              <a:rPr lang="th-TH" dirty="0" smtClean="0">
                <a:solidFill>
                  <a:srgbClr val="339933"/>
                </a:solidFill>
                <a:latin typeface="Arial Black" pitchFamily="34" charset="0"/>
                <a:cs typeface="Angsana New" pitchFamily="18" charset="-34"/>
              </a:rPr>
              <a:t>3. </a:t>
            </a:r>
            <a:r>
              <a:rPr lang="en-US" dirty="0" smtClean="0">
                <a:solidFill>
                  <a:srgbClr val="339933"/>
                </a:solidFill>
                <a:latin typeface="Arial Black" pitchFamily="34" charset="0"/>
                <a:cs typeface="Angsana New" pitchFamily="18" charset="-34"/>
              </a:rPr>
              <a:t> </a:t>
            </a:r>
            <a:r>
              <a:rPr lang="en-US" dirty="0" err="1" smtClean="0">
                <a:solidFill>
                  <a:srgbClr val="339933"/>
                </a:solidFill>
                <a:latin typeface="Arial Black" pitchFamily="34" charset="0"/>
              </a:rPr>
              <a:t>Extranious</a:t>
            </a:r>
            <a:r>
              <a:rPr lang="th-TH" dirty="0" smtClean="0">
                <a:solidFill>
                  <a:srgbClr val="339933"/>
                </a:solidFill>
                <a:latin typeface="Arial Black" pitchFamily="34" charset="0"/>
              </a:rPr>
              <a:t> Variable</a:t>
            </a:r>
            <a:r>
              <a:rPr lang="th-TH" dirty="0" smtClean="0">
                <a:solidFill>
                  <a:schemeClr val="accent2"/>
                </a:solidFill>
                <a:latin typeface="Arial Black" pitchFamily="34" charset="0"/>
              </a:rPr>
              <a:t/>
            </a:r>
            <a:br>
              <a:rPr lang="th-TH" dirty="0" smtClean="0">
                <a:solidFill>
                  <a:schemeClr val="accent2"/>
                </a:solidFill>
                <a:latin typeface="Arial Black" pitchFamily="34" charset="0"/>
              </a:rPr>
            </a:br>
            <a:endParaRPr lang="th-TH" dirty="0" smtClean="0">
              <a:solidFill>
                <a:schemeClr val="accent2"/>
              </a:solidFill>
              <a:latin typeface="Arial Black" pitchFamily="34" charset="0"/>
            </a:endParaRPr>
          </a:p>
        </p:txBody>
      </p:sp>
    </p:spTree>
    <p:extLst>
      <p:ext uri="{BB962C8B-B14F-4D97-AF65-F5344CB8AC3E}">
        <p14:creationId xmlns:p14="http://schemas.microsoft.com/office/powerpoint/2010/main" val="42718268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328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2" grpId="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eaLnBrk="1" hangingPunct="1"/>
            <a:r>
              <a:rPr lang="th-TH" sz="4400" dirty="0" smtClean="0">
                <a:latin typeface="Arial" pitchFamily="34" charset="0"/>
              </a:rPr>
              <a:t>A selection method in which the experimenter assigns subjects to either  the experimental group or control group using a procedure </a:t>
            </a:r>
            <a:r>
              <a:rPr lang="th-TH" sz="4400" dirty="0" smtClean="0">
                <a:solidFill>
                  <a:srgbClr val="CC0099"/>
                </a:solidFill>
                <a:latin typeface="Arial" pitchFamily="34" charset="0"/>
              </a:rPr>
              <a:t>based on chance.</a:t>
            </a:r>
          </a:p>
          <a:p>
            <a:pPr eaLnBrk="1" hangingPunct="1"/>
            <a:endParaRPr lang="en-US" dirty="0" smtClean="0"/>
          </a:p>
        </p:txBody>
      </p:sp>
      <p:sp>
        <p:nvSpPr>
          <p:cNvPr id="35430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400" dirty="0">
                <a:solidFill>
                  <a:schemeClr val="accent2"/>
                </a:solidFill>
                <a:latin typeface="Arial Black" pitchFamily="34" charset="0"/>
              </a:rPr>
              <a:t>I</a:t>
            </a:r>
            <a:r>
              <a:rPr lang="th-TH" sz="4400" dirty="0">
                <a:solidFill>
                  <a:schemeClr val="accent2"/>
                </a:solidFill>
                <a:latin typeface="Arial Black" pitchFamily="34" charset="0"/>
              </a:rPr>
              <a:t>mportant terminolog</a:t>
            </a:r>
            <a:r>
              <a:rPr lang="en-US" sz="4400" dirty="0" err="1">
                <a:solidFill>
                  <a:schemeClr val="accent2"/>
                </a:solidFill>
                <a:latin typeface="Arial Black" pitchFamily="34" charset="0"/>
              </a:rPr>
              <a:t>ies</a:t>
            </a:r>
            <a:r>
              <a:rPr lang="th-TH" dirty="0" smtClean="0">
                <a:solidFill>
                  <a:schemeClr val="accent2"/>
                </a:solidFill>
                <a:latin typeface="Arial Black" pitchFamily="34" charset="0"/>
                <a:cs typeface="Angsana New" pitchFamily="18" charset="-34"/>
              </a:rPr>
              <a:t/>
            </a:r>
            <a:br>
              <a:rPr lang="th-TH" dirty="0" smtClean="0">
                <a:solidFill>
                  <a:schemeClr val="accent2"/>
                </a:solidFill>
                <a:latin typeface="Arial Black" pitchFamily="34" charset="0"/>
                <a:cs typeface="Angsana New" pitchFamily="18" charset="-34"/>
              </a:rPr>
            </a:br>
            <a:r>
              <a:rPr lang="th-TH" dirty="0" smtClean="0">
                <a:solidFill>
                  <a:srgbClr val="339933"/>
                </a:solidFill>
                <a:latin typeface="Arial Black" pitchFamily="34" charset="0"/>
                <a:cs typeface="Angsana New" pitchFamily="18" charset="-34"/>
              </a:rPr>
              <a:t>4</a:t>
            </a:r>
            <a:r>
              <a:rPr lang="th-TH" dirty="0" smtClean="0">
                <a:solidFill>
                  <a:srgbClr val="339933"/>
                </a:solidFill>
                <a:latin typeface="Arial Black" pitchFamily="34" charset="0"/>
              </a:rPr>
              <a:t>.  Random Assignment</a:t>
            </a:r>
            <a:r>
              <a:rPr lang="th-TH" dirty="0" smtClean="0">
                <a:latin typeface="Arial Black" pitchFamily="34" charset="0"/>
              </a:rPr>
              <a:t/>
            </a:r>
            <a:br>
              <a:rPr lang="th-TH" dirty="0" smtClean="0">
                <a:latin typeface="Arial Black" pitchFamily="34" charset="0"/>
              </a:rPr>
            </a:br>
            <a:endParaRPr lang="th-TH" dirty="0" smtClean="0">
              <a:latin typeface="Arial Black" pitchFamily="34" charset="0"/>
            </a:endParaRPr>
          </a:p>
        </p:txBody>
      </p:sp>
    </p:spTree>
    <p:extLst>
      <p:ext uri="{BB962C8B-B14F-4D97-AF65-F5344CB8AC3E}">
        <p14:creationId xmlns:p14="http://schemas.microsoft.com/office/powerpoint/2010/main" val="15474207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43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30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5331" name="Rectangle 3"/>
          <p:cNvSpPr>
            <a:spLocks noGrp="1" noChangeArrowheads="1"/>
          </p:cNvSpPr>
          <p:nvPr>
            <p:ph idx="1"/>
          </p:nvPr>
        </p:nvSpPr>
        <p:spPr/>
        <p:txBody>
          <a:bodyPr/>
          <a:lstStyle/>
          <a:p>
            <a:pPr lvl="1" eaLnBrk="1" hangingPunct="1">
              <a:buFontTx/>
              <a:buNone/>
            </a:pPr>
            <a:r>
              <a:rPr lang="en-US" sz="3600" dirty="0" smtClean="0">
                <a:latin typeface="Arial Black" pitchFamily="34" charset="0"/>
              </a:rPr>
              <a:t>	</a:t>
            </a:r>
            <a:r>
              <a:rPr lang="en-US" sz="3600" dirty="0" smtClean="0">
                <a:latin typeface="Arial" pitchFamily="34" charset="0"/>
                <a:cs typeface="Arial" pitchFamily="34" charset="0"/>
              </a:rPr>
              <a:t>Factors that distort how the independent variable affects the dependent variable in an experiment</a:t>
            </a:r>
          </a:p>
          <a:p>
            <a:pPr lvl="2" eaLnBrk="1" hangingPunct="1"/>
            <a:r>
              <a:rPr lang="en-US" sz="3600" dirty="0" smtClean="0">
                <a:solidFill>
                  <a:srgbClr val="CC0099"/>
                </a:solidFill>
                <a:latin typeface="Arial" pitchFamily="34" charset="0"/>
                <a:cs typeface="Arial" pitchFamily="34" charset="0"/>
              </a:rPr>
              <a:t>Experimenter expectations</a:t>
            </a:r>
          </a:p>
          <a:p>
            <a:pPr lvl="2" eaLnBrk="1" hangingPunct="1"/>
            <a:r>
              <a:rPr lang="en-US" sz="3600" dirty="0" smtClean="0">
                <a:solidFill>
                  <a:srgbClr val="339933"/>
                </a:solidFill>
                <a:latin typeface="Arial" pitchFamily="34" charset="0"/>
                <a:cs typeface="Arial" pitchFamily="34" charset="0"/>
              </a:rPr>
              <a:t>Participant expectations</a:t>
            </a:r>
          </a:p>
        </p:txBody>
      </p:sp>
      <p:sp>
        <p:nvSpPr>
          <p:cNvPr id="6758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800" dirty="0">
                <a:solidFill>
                  <a:schemeClr val="accent2"/>
                </a:solidFill>
                <a:latin typeface="Arial Black" pitchFamily="34" charset="0"/>
              </a:rPr>
              <a:t>I</a:t>
            </a:r>
            <a:r>
              <a:rPr lang="th-TH" sz="4800" dirty="0">
                <a:solidFill>
                  <a:schemeClr val="accent2"/>
                </a:solidFill>
                <a:latin typeface="Arial Black" pitchFamily="34" charset="0"/>
              </a:rPr>
              <a:t>mportant terminolog</a:t>
            </a:r>
            <a:r>
              <a:rPr lang="en-US" sz="4800" dirty="0" err="1">
                <a:solidFill>
                  <a:schemeClr val="accent2"/>
                </a:solidFill>
                <a:latin typeface="Arial Black" pitchFamily="34" charset="0"/>
              </a:rPr>
              <a:t>ies</a:t>
            </a:r>
            <a:r>
              <a:rPr lang="en-US" sz="4800" dirty="0">
                <a:solidFill>
                  <a:schemeClr val="accent2"/>
                </a:solidFill>
                <a:latin typeface="Arial Black" pitchFamily="34" charset="0"/>
              </a:rPr>
              <a:t/>
            </a:r>
            <a:br>
              <a:rPr lang="en-US" sz="4800" dirty="0">
                <a:solidFill>
                  <a:schemeClr val="accent2"/>
                </a:solidFill>
                <a:latin typeface="Arial Black" pitchFamily="34" charset="0"/>
              </a:rPr>
            </a:br>
            <a:r>
              <a:rPr lang="en-US" sz="4800" dirty="0">
                <a:solidFill>
                  <a:srgbClr val="339933"/>
                </a:solidFill>
                <a:latin typeface="Arial Black" pitchFamily="34" charset="0"/>
              </a:rPr>
              <a:t>5</a:t>
            </a:r>
            <a:r>
              <a:rPr lang="en-US" sz="4800" dirty="0" smtClean="0">
                <a:solidFill>
                  <a:srgbClr val="339933"/>
                </a:solidFill>
                <a:latin typeface="Arial Black" pitchFamily="34" charset="0"/>
              </a:rPr>
              <a:t>. Experimental bias</a:t>
            </a:r>
            <a:r>
              <a:rPr lang="en-US" sz="4800" dirty="0" smtClean="0">
                <a:latin typeface="Arial Black" pitchFamily="34" charset="0"/>
              </a:rPr>
              <a:t/>
            </a:r>
            <a:br>
              <a:rPr lang="en-US" sz="4800" dirty="0" smtClean="0">
                <a:latin typeface="Arial Black" pitchFamily="34" charset="0"/>
              </a:rPr>
            </a:br>
            <a:endParaRPr lang="en-US" sz="4800" dirty="0" smtClean="0">
              <a:latin typeface="Arial Black" pitchFamily="34" charset="0"/>
            </a:endParaRPr>
          </a:p>
        </p:txBody>
      </p:sp>
    </p:spTree>
    <p:extLst>
      <p:ext uri="{BB962C8B-B14F-4D97-AF65-F5344CB8AC3E}">
        <p14:creationId xmlns:p14="http://schemas.microsoft.com/office/powerpoint/2010/main" val="13192072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500"/>
                                        <p:tgtEl>
                                          <p:spTgt spid="675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5331">
                                            <p:txEl>
                                              <p:pRg st="0" end="0"/>
                                            </p:txEl>
                                          </p:spTgt>
                                        </p:tgtEl>
                                        <p:attrNameLst>
                                          <p:attrName>style.visibility</p:attrName>
                                        </p:attrNameLst>
                                      </p:cBhvr>
                                      <p:to>
                                        <p:strVal val="visible"/>
                                      </p:to>
                                    </p:set>
                                    <p:anim calcmode="lin" valueType="num">
                                      <p:cBhvr additive="base">
                                        <p:cTn id="12" dur="500" fill="hold"/>
                                        <p:tgtEl>
                                          <p:spTgt spid="35533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553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5331">
                                            <p:txEl>
                                              <p:pRg st="1" end="1"/>
                                            </p:txEl>
                                          </p:spTgt>
                                        </p:tgtEl>
                                        <p:attrNameLst>
                                          <p:attrName>style.visibility</p:attrName>
                                        </p:attrNameLst>
                                      </p:cBhvr>
                                      <p:to>
                                        <p:strVal val="visible"/>
                                      </p:to>
                                    </p:set>
                                    <p:anim calcmode="lin" valueType="num">
                                      <p:cBhvr additive="base">
                                        <p:cTn id="18" dur="500" fill="hold"/>
                                        <p:tgtEl>
                                          <p:spTgt spid="355331">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553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55331">
                                            <p:txEl>
                                              <p:pRg st="2" end="2"/>
                                            </p:txEl>
                                          </p:spTgt>
                                        </p:tgtEl>
                                        <p:attrNameLst>
                                          <p:attrName>style.visibility</p:attrName>
                                        </p:attrNameLst>
                                      </p:cBhvr>
                                      <p:to>
                                        <p:strVal val="visible"/>
                                      </p:to>
                                    </p:set>
                                    <p:anim calcmode="lin" valueType="num">
                                      <p:cBhvr additive="base">
                                        <p:cTn id="24" dur="500" fill="hold"/>
                                        <p:tgtEl>
                                          <p:spTgt spid="355331">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5533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3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828800"/>
            <a:ext cx="8229600" cy="4178300"/>
          </a:xfrm>
        </p:spPr>
        <p:txBody>
          <a:bodyPr/>
          <a:lstStyle/>
          <a:p>
            <a:pPr eaLnBrk="1" hangingPunct="1"/>
            <a:r>
              <a:rPr lang="th-TH" sz="3200" u="sng" dirty="0">
                <a:solidFill>
                  <a:srgbClr val="00B0F0"/>
                </a:solidFill>
                <a:latin typeface="Arial" pitchFamily="34" charset="0"/>
              </a:rPr>
              <a:t>Methods to help counteract </a:t>
            </a:r>
            <a:r>
              <a:rPr lang="th-TH" sz="3200" u="sng" dirty="0" smtClean="0">
                <a:solidFill>
                  <a:srgbClr val="00B0F0"/>
                </a:solidFill>
                <a:latin typeface="Arial" pitchFamily="34" charset="0"/>
              </a:rPr>
              <a:t>bias</a:t>
            </a:r>
            <a:endParaRPr lang="th-TH" sz="3200" dirty="0">
              <a:solidFill>
                <a:schemeClr val="accent2"/>
              </a:solidFill>
              <a:latin typeface="Arial" pitchFamily="34" charset="0"/>
            </a:endParaRPr>
          </a:p>
          <a:p>
            <a:pPr eaLnBrk="1" hangingPunct="1"/>
            <a:r>
              <a:rPr lang="th-TH" sz="3200" dirty="0" smtClean="0">
                <a:solidFill>
                  <a:srgbClr val="CC3399"/>
                </a:solidFill>
                <a:latin typeface="Arial" pitchFamily="34" charset="0"/>
              </a:rPr>
              <a:t>1..  </a:t>
            </a:r>
            <a:r>
              <a:rPr lang="th-TH" sz="3200" u="sng" dirty="0" smtClean="0">
                <a:solidFill>
                  <a:srgbClr val="CC3399"/>
                </a:solidFill>
                <a:latin typeface="Arial" pitchFamily="34" charset="0"/>
              </a:rPr>
              <a:t>Using blind observer</a:t>
            </a:r>
            <a:r>
              <a:rPr lang="th-TH" sz="3200" dirty="0" smtClean="0">
                <a:solidFill>
                  <a:srgbClr val="CC3399"/>
                </a:solidFill>
                <a:latin typeface="Arial" pitchFamily="34" charset="0"/>
              </a:rPr>
              <a:t> </a:t>
            </a:r>
            <a:r>
              <a:rPr lang="th-TH" sz="3200" dirty="0" smtClean="0">
                <a:latin typeface="Arial" pitchFamily="34" charset="0"/>
              </a:rPr>
              <a:t>who record data without knowing what the researcher is studying.</a:t>
            </a:r>
          </a:p>
          <a:p>
            <a:pPr eaLnBrk="1" hangingPunct="1"/>
            <a:r>
              <a:rPr lang="th-TH" sz="3200" dirty="0" smtClean="0">
                <a:latin typeface="Arial" pitchFamily="34" charset="0"/>
              </a:rPr>
              <a:t>2. </a:t>
            </a:r>
            <a:r>
              <a:rPr lang="th-TH" sz="3200" u="sng" dirty="0" smtClean="0">
                <a:solidFill>
                  <a:srgbClr val="CC3399"/>
                </a:solidFill>
                <a:latin typeface="Arial" pitchFamily="34" charset="0"/>
              </a:rPr>
              <a:t>Using </a:t>
            </a:r>
            <a:r>
              <a:rPr lang="th-TH" sz="3200" u="sng" dirty="0">
                <a:solidFill>
                  <a:srgbClr val="CC3399"/>
                </a:solidFill>
                <a:latin typeface="Arial" pitchFamily="34" charset="0"/>
              </a:rPr>
              <a:t>blind </a:t>
            </a:r>
            <a:r>
              <a:rPr lang="en-US" sz="3200" u="sng" dirty="0" smtClean="0">
                <a:solidFill>
                  <a:srgbClr val="CC3399"/>
                </a:solidFill>
                <a:latin typeface="Arial" pitchFamily="34" charset="0"/>
                <a:cs typeface="Arial" pitchFamily="34" charset="0"/>
              </a:rPr>
              <a:t>subjects</a:t>
            </a:r>
            <a:r>
              <a:rPr lang="th-TH" sz="3200" u="sng" dirty="0">
                <a:latin typeface="Arial" pitchFamily="34" charset="0"/>
              </a:rPr>
              <a:t> </a:t>
            </a:r>
            <a:r>
              <a:rPr lang="th-TH" sz="3200" u="sng" dirty="0" smtClean="0">
                <a:latin typeface="Arial" pitchFamily="34" charset="0"/>
              </a:rPr>
              <a:t>  </a:t>
            </a:r>
            <a:r>
              <a:rPr lang="th-TH" sz="3200" dirty="0" smtClean="0">
                <a:latin typeface="Arial" pitchFamily="34" charset="0"/>
              </a:rPr>
              <a:t>   </a:t>
            </a:r>
            <a:endParaRPr lang="en-US" sz="3200" dirty="0" smtClean="0">
              <a:latin typeface="Arial" pitchFamily="34" charset="0"/>
              <a:cs typeface="Arial" pitchFamily="34" charset="0"/>
            </a:endParaRPr>
          </a:p>
          <a:p>
            <a:pPr eaLnBrk="1" hangingPunct="1"/>
            <a:r>
              <a:rPr lang="en-US" sz="3200" dirty="0">
                <a:latin typeface="Arial" pitchFamily="34" charset="0"/>
                <a:cs typeface="Arial" pitchFamily="34" charset="0"/>
              </a:rPr>
              <a:t> </a:t>
            </a:r>
            <a:r>
              <a:rPr lang="en-US" sz="3200" dirty="0" smtClean="0">
                <a:latin typeface="Arial" pitchFamily="34" charset="0"/>
                <a:cs typeface="Arial" pitchFamily="34" charset="0"/>
              </a:rPr>
              <a:t> Participants do not know </a:t>
            </a:r>
            <a:r>
              <a:rPr lang="th-TH" sz="3200" dirty="0" smtClean="0">
                <a:latin typeface="Arial" pitchFamily="34" charset="0"/>
              </a:rPr>
              <a:t>what </a:t>
            </a:r>
            <a:r>
              <a:rPr lang="th-TH" sz="3200" dirty="0">
                <a:latin typeface="Arial" pitchFamily="34" charset="0"/>
              </a:rPr>
              <a:t>the researcher is </a:t>
            </a:r>
            <a:r>
              <a:rPr lang="th-TH" sz="3200" dirty="0" smtClean="0">
                <a:latin typeface="Arial" pitchFamily="34" charset="0"/>
              </a:rPr>
              <a:t>studying.</a:t>
            </a:r>
            <a:endParaRPr lang="en-US" sz="3200" dirty="0">
              <a:latin typeface="Arial" pitchFamily="34" charset="0"/>
              <a:cs typeface="Arial" pitchFamily="34" charset="0"/>
            </a:endParaRPr>
          </a:p>
          <a:p>
            <a:pPr eaLnBrk="1" hangingPunct="1"/>
            <a:r>
              <a:rPr lang="en-US" sz="3200" dirty="0" smtClean="0">
                <a:latin typeface="Arial" pitchFamily="34" charset="0"/>
                <a:cs typeface="Arial" pitchFamily="34" charset="0"/>
              </a:rPr>
              <a:t>3. </a:t>
            </a:r>
            <a:r>
              <a:rPr lang="th-TH" sz="3200" u="sng" dirty="0">
                <a:solidFill>
                  <a:srgbClr val="CC3399"/>
                </a:solidFill>
                <a:latin typeface="Arial" pitchFamily="34" charset="0"/>
              </a:rPr>
              <a:t>Using </a:t>
            </a:r>
            <a:r>
              <a:rPr lang="en-US" sz="3200" u="sng" dirty="0" smtClean="0">
                <a:solidFill>
                  <a:srgbClr val="CC3399"/>
                </a:solidFill>
                <a:latin typeface="Arial" pitchFamily="34" charset="0"/>
                <a:cs typeface="Arial" pitchFamily="34" charset="0"/>
              </a:rPr>
              <a:t>double -</a:t>
            </a:r>
            <a:r>
              <a:rPr lang="th-TH" sz="3200" u="sng" dirty="0" smtClean="0">
                <a:solidFill>
                  <a:srgbClr val="CC3399"/>
                </a:solidFill>
                <a:latin typeface="Arial" pitchFamily="34" charset="0"/>
              </a:rPr>
              <a:t>blind </a:t>
            </a:r>
            <a:endParaRPr lang="th-TH" sz="3200" dirty="0">
              <a:latin typeface="Arial" pitchFamily="34" charset="0"/>
            </a:endParaRPr>
          </a:p>
          <a:p>
            <a:pPr eaLnBrk="1" hangingPunct="1"/>
            <a:endParaRPr lang="en-US" sz="3200" dirty="0" smtClean="0"/>
          </a:p>
        </p:txBody>
      </p:sp>
      <p:sp>
        <p:nvSpPr>
          <p:cNvPr id="357378" name="Rectangle 2"/>
          <p:cNvSpPr>
            <a:spLocks noGrp="1" noChangeArrowheads="1"/>
          </p:cNvSpPr>
          <p:nvPr>
            <p:ph type="title"/>
          </p:nvPr>
        </p:nvSpPr>
        <p:spPr/>
        <p:txBody>
          <a:bodyPr>
            <a:normAutofit fontScale="90000"/>
          </a:bodyPr>
          <a:lstStyle/>
          <a:p>
            <a:pPr eaLnBrk="1" fontAlgn="auto" hangingPunct="1">
              <a:spcAft>
                <a:spcPts val="0"/>
              </a:spcAft>
              <a:defRPr/>
            </a:pPr>
            <a:r>
              <a:rPr lang="en-US" sz="4400" dirty="0">
                <a:solidFill>
                  <a:srgbClr val="FF0000"/>
                </a:solidFill>
                <a:latin typeface="Arial Black" pitchFamily="34" charset="0"/>
              </a:rPr>
              <a:t>I</a:t>
            </a:r>
            <a:r>
              <a:rPr lang="th-TH" sz="4400" dirty="0">
                <a:solidFill>
                  <a:srgbClr val="FF0000"/>
                </a:solidFill>
                <a:latin typeface="Arial Black" pitchFamily="34" charset="0"/>
              </a:rPr>
              <a:t>mportant terminolog</a:t>
            </a:r>
            <a:r>
              <a:rPr lang="en-US" sz="4400" dirty="0" err="1">
                <a:solidFill>
                  <a:srgbClr val="FF0000"/>
                </a:solidFill>
                <a:latin typeface="Arial Black" pitchFamily="34" charset="0"/>
              </a:rPr>
              <a:t>ies</a:t>
            </a:r>
            <a:r>
              <a:rPr lang="en-US" sz="4400" dirty="0">
                <a:solidFill>
                  <a:srgbClr val="339933"/>
                </a:solidFill>
                <a:latin typeface="Arial Black" pitchFamily="34" charset="0"/>
              </a:rPr>
              <a:t/>
            </a:r>
            <a:br>
              <a:rPr lang="en-US" sz="4400" dirty="0">
                <a:solidFill>
                  <a:srgbClr val="339933"/>
                </a:solidFill>
                <a:latin typeface="Arial Black" pitchFamily="34" charset="0"/>
              </a:rPr>
            </a:br>
            <a:r>
              <a:rPr lang="en-US" sz="4400" dirty="0">
                <a:solidFill>
                  <a:srgbClr val="339933"/>
                </a:solidFill>
                <a:latin typeface="Arial Black" pitchFamily="34" charset="0"/>
              </a:rPr>
              <a:t>5. Experimental </a:t>
            </a:r>
            <a:r>
              <a:rPr lang="en-US" sz="4400" dirty="0" smtClean="0">
                <a:solidFill>
                  <a:srgbClr val="339933"/>
                </a:solidFill>
                <a:latin typeface="Arial Black" pitchFamily="34" charset="0"/>
              </a:rPr>
              <a:t>bias (cont.)</a:t>
            </a:r>
            <a:endParaRPr lang="th-TH" dirty="0" smtClean="0">
              <a:solidFill>
                <a:srgbClr val="339933"/>
              </a:solidFill>
              <a:latin typeface="Arial Black" pitchFamily="34" charset="0"/>
            </a:endParaRPr>
          </a:p>
        </p:txBody>
      </p:sp>
    </p:spTree>
    <p:extLst>
      <p:ext uri="{BB962C8B-B14F-4D97-AF65-F5344CB8AC3E}">
        <p14:creationId xmlns:p14="http://schemas.microsoft.com/office/powerpoint/2010/main" val="1303179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737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0" y="1524000"/>
            <a:ext cx="9144000" cy="4572000"/>
          </a:xfrm>
        </p:spPr>
        <p:txBody>
          <a:bodyPr>
            <a:normAutofit lnSpcReduction="10000"/>
          </a:bodyPr>
          <a:lstStyle/>
          <a:p>
            <a:pPr marL="365760" indent="-256032" eaLnBrk="1" fontAlgn="auto" hangingPunct="1">
              <a:spcAft>
                <a:spcPts val="0"/>
              </a:spcAft>
              <a:buFont typeface="Wingdings 3"/>
              <a:buChar char=""/>
              <a:defRPr/>
            </a:pPr>
            <a:r>
              <a:rPr lang="th-TH" sz="2600" u="sng" dirty="0">
                <a:solidFill>
                  <a:srgbClr val="00B0F0"/>
                </a:solidFill>
                <a:latin typeface="Arial" pitchFamily="34" charset="0"/>
              </a:rPr>
              <a:t>Methods to help counteract bias </a:t>
            </a:r>
            <a:r>
              <a:rPr lang="en-US" sz="2600" u="sng" dirty="0" smtClean="0">
                <a:solidFill>
                  <a:srgbClr val="00B0F0"/>
                </a:solidFill>
                <a:latin typeface="Arial" pitchFamily="34" charset="0"/>
                <a:cs typeface="Arial" pitchFamily="34" charset="0"/>
              </a:rPr>
              <a:t>(cont.)</a:t>
            </a:r>
            <a:endParaRPr lang="th-TH" sz="2600" u="sng" dirty="0" smtClean="0">
              <a:solidFill>
                <a:srgbClr val="00B0F0"/>
              </a:solidFill>
              <a:latin typeface="Arial" pitchFamily="34" charset="0"/>
            </a:endParaRPr>
          </a:p>
          <a:p>
            <a:pPr marL="365760" indent="-256032" eaLnBrk="1" fontAlgn="auto" hangingPunct="1">
              <a:spcAft>
                <a:spcPts val="0"/>
              </a:spcAft>
              <a:buFont typeface="Wingdings 3"/>
              <a:buChar char=""/>
              <a:defRPr/>
            </a:pPr>
            <a:r>
              <a:rPr lang="en-US" sz="3800" u="sng" dirty="0" smtClean="0">
                <a:solidFill>
                  <a:srgbClr val="CC3399"/>
                </a:solidFill>
                <a:latin typeface="Arial" pitchFamily="34" charset="0"/>
                <a:cs typeface="Arial" pitchFamily="34" charset="0"/>
              </a:rPr>
              <a:t>4.  Using Placebo</a:t>
            </a:r>
          </a:p>
          <a:p>
            <a:pPr marL="365760" indent="-256032" eaLnBrk="1" fontAlgn="auto" hangingPunct="1">
              <a:spcAft>
                <a:spcPts val="0"/>
              </a:spcAft>
              <a:buFont typeface="Wingdings 3"/>
              <a:buChar char=""/>
              <a:defRPr/>
            </a:pPr>
            <a:r>
              <a:rPr lang="th-TH" sz="3800" dirty="0" smtClean="0">
                <a:latin typeface="Arial" pitchFamily="34" charset="0"/>
              </a:rPr>
              <a:t>A placebo is a pill or other sham treatment that makes it very difficult for the subjects </a:t>
            </a:r>
            <a:r>
              <a:rPr lang="th-TH" sz="3800" dirty="0" smtClean="0">
                <a:solidFill>
                  <a:srgbClr val="CC3300"/>
                </a:solidFill>
                <a:latin typeface="Arial" pitchFamily="34" charset="0"/>
              </a:rPr>
              <a:t>(</a:t>
            </a:r>
            <a:r>
              <a:rPr lang="th-TH" sz="3800" u="sng" dirty="0" smtClean="0">
                <a:solidFill>
                  <a:srgbClr val="CC3300"/>
                </a:solidFill>
                <a:latin typeface="Arial" pitchFamily="34" charset="0"/>
              </a:rPr>
              <a:t>single - blind</a:t>
            </a:r>
            <a:r>
              <a:rPr lang="th-TH" sz="3800" dirty="0" smtClean="0">
                <a:solidFill>
                  <a:srgbClr val="CC3300"/>
                </a:solidFill>
                <a:latin typeface="Arial" pitchFamily="34" charset="0"/>
              </a:rPr>
              <a:t>)</a:t>
            </a:r>
            <a:r>
              <a:rPr lang="th-TH" sz="3800" dirty="0" smtClean="0">
                <a:latin typeface="Arial" pitchFamily="34" charset="0"/>
              </a:rPr>
              <a:t> or the subjects and the </a:t>
            </a:r>
            <a:r>
              <a:rPr lang="en-US" sz="3800" dirty="0" smtClean="0">
                <a:solidFill>
                  <a:srgbClr val="FF33CC"/>
                </a:solidFill>
                <a:latin typeface="Arial" pitchFamily="34" charset="0"/>
              </a:rPr>
              <a:t>observers</a:t>
            </a:r>
            <a:r>
              <a:rPr lang="th-TH" sz="3800" dirty="0" smtClean="0">
                <a:latin typeface="Arial" pitchFamily="34" charset="0"/>
                <a:cs typeface="Angsana New" pitchFamily="18" charset="-34"/>
              </a:rPr>
              <a:t> </a:t>
            </a:r>
            <a:r>
              <a:rPr lang="th-TH" sz="3800" dirty="0" smtClean="0">
                <a:solidFill>
                  <a:srgbClr val="CC3300"/>
                </a:solidFill>
                <a:latin typeface="Arial" pitchFamily="34" charset="0"/>
              </a:rPr>
              <a:t>(</a:t>
            </a:r>
            <a:r>
              <a:rPr lang="th-TH" sz="3800" u="sng" dirty="0" smtClean="0">
                <a:solidFill>
                  <a:srgbClr val="CC3300"/>
                </a:solidFill>
                <a:latin typeface="Arial" pitchFamily="34" charset="0"/>
              </a:rPr>
              <a:t>double- blind)</a:t>
            </a:r>
            <a:r>
              <a:rPr lang="th-TH" sz="3800" dirty="0" smtClean="0">
                <a:latin typeface="Arial" pitchFamily="34" charset="0"/>
              </a:rPr>
              <a:t> to know who has received the treatment and who has not.</a:t>
            </a:r>
          </a:p>
        </p:txBody>
      </p:sp>
      <p:sp>
        <p:nvSpPr>
          <p:cNvPr id="69634" name="Rectangle 2"/>
          <p:cNvSpPr>
            <a:spLocks noGrp="1" noChangeArrowheads="1"/>
          </p:cNvSpPr>
          <p:nvPr>
            <p:ph type="title"/>
          </p:nvPr>
        </p:nvSpPr>
        <p:spPr/>
        <p:txBody>
          <a:bodyPr>
            <a:normAutofit fontScale="90000"/>
          </a:bodyPr>
          <a:lstStyle/>
          <a:p>
            <a:pPr eaLnBrk="1" fontAlgn="auto" hangingPunct="1">
              <a:spcAft>
                <a:spcPts val="0"/>
              </a:spcAft>
              <a:defRPr/>
            </a:pPr>
            <a:r>
              <a:rPr lang="en-US" sz="4400" dirty="0">
                <a:solidFill>
                  <a:schemeClr val="accent2"/>
                </a:solidFill>
                <a:latin typeface="Arial Black" pitchFamily="34" charset="0"/>
              </a:rPr>
              <a:t>I</a:t>
            </a:r>
            <a:r>
              <a:rPr lang="th-TH" sz="4400" dirty="0">
                <a:solidFill>
                  <a:schemeClr val="accent2"/>
                </a:solidFill>
                <a:latin typeface="Arial Black" pitchFamily="34" charset="0"/>
              </a:rPr>
              <a:t>mportant terminolog</a:t>
            </a:r>
            <a:r>
              <a:rPr lang="en-US" sz="4400" dirty="0" err="1">
                <a:solidFill>
                  <a:schemeClr val="accent2"/>
                </a:solidFill>
                <a:latin typeface="Arial Black" pitchFamily="34" charset="0"/>
              </a:rPr>
              <a:t>ies</a:t>
            </a:r>
            <a:r>
              <a:rPr lang="en-US" sz="4400" dirty="0">
                <a:solidFill>
                  <a:schemeClr val="accent2"/>
                </a:solidFill>
                <a:latin typeface="Arial Black" pitchFamily="34" charset="0"/>
              </a:rPr>
              <a:t/>
            </a:r>
            <a:br>
              <a:rPr lang="en-US" sz="4400" dirty="0">
                <a:solidFill>
                  <a:schemeClr val="accent2"/>
                </a:solidFill>
                <a:latin typeface="Arial Black" pitchFamily="34" charset="0"/>
              </a:rPr>
            </a:br>
            <a:r>
              <a:rPr lang="en-US" sz="4400" dirty="0">
                <a:solidFill>
                  <a:srgbClr val="339933"/>
                </a:solidFill>
                <a:latin typeface="Arial Black" pitchFamily="34" charset="0"/>
              </a:rPr>
              <a:t>5. Experimental </a:t>
            </a:r>
            <a:r>
              <a:rPr lang="en-US" sz="4400" dirty="0" smtClean="0">
                <a:solidFill>
                  <a:srgbClr val="339933"/>
                </a:solidFill>
                <a:latin typeface="Arial Black" pitchFamily="34" charset="0"/>
              </a:rPr>
              <a:t>bias</a:t>
            </a:r>
            <a:endParaRPr lang="th-TH" dirty="0" smtClean="0">
              <a:solidFill>
                <a:srgbClr val="339933"/>
              </a:solidFill>
              <a:latin typeface="Arial Black" pitchFamily="34" charset="0"/>
            </a:endParaRPr>
          </a:p>
        </p:txBody>
      </p:sp>
    </p:spTree>
    <p:extLst>
      <p:ext uri="{BB962C8B-B14F-4D97-AF65-F5344CB8AC3E}">
        <p14:creationId xmlns:p14="http://schemas.microsoft.com/office/powerpoint/2010/main" val="20436045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963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963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96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71600"/>
            <a:ext cx="8915400" cy="4724400"/>
          </a:xfrm>
        </p:spPr>
        <p:txBody>
          <a:bodyPr>
            <a:noAutofit/>
          </a:bodyPr>
          <a:lstStyle/>
          <a:p>
            <a:pPr marL="365760" indent="-256032" eaLnBrk="1" fontAlgn="auto" hangingPunct="1">
              <a:spcAft>
                <a:spcPts val="0"/>
              </a:spcAft>
              <a:buFont typeface="Wingdings 3"/>
              <a:buChar char=""/>
              <a:defRPr/>
            </a:pPr>
            <a:r>
              <a:rPr lang="en-US" sz="3600" dirty="0" smtClean="0">
                <a:solidFill>
                  <a:srgbClr val="7030A0"/>
                </a:solidFill>
              </a:rPr>
              <a:t>1. Psychology of </a:t>
            </a:r>
            <a:r>
              <a:rPr lang="en-US" sz="3600" smtClean="0">
                <a:solidFill>
                  <a:srgbClr val="7030A0"/>
                </a:solidFill>
              </a:rPr>
              <a:t>Study </a:t>
            </a:r>
            <a:endParaRPr lang="en-US" sz="3600" dirty="0" smtClean="0">
              <a:solidFill>
                <a:srgbClr val="7030A0"/>
              </a:solidFill>
            </a:endParaRPr>
          </a:p>
          <a:p>
            <a:pPr marL="365760" indent="-256032" eaLnBrk="1" fontAlgn="auto" hangingPunct="1">
              <a:spcAft>
                <a:spcPts val="0"/>
              </a:spcAft>
              <a:buFont typeface="Wingdings 3"/>
              <a:buChar char=""/>
              <a:defRPr/>
            </a:pPr>
            <a:r>
              <a:rPr lang="en-US" sz="3600" dirty="0" smtClean="0">
                <a:solidFill>
                  <a:srgbClr val="7030A0"/>
                </a:solidFill>
              </a:rPr>
              <a:t>2. Psychology </a:t>
            </a:r>
            <a:r>
              <a:rPr lang="en-US" sz="3600" dirty="0" smtClean="0">
                <a:solidFill>
                  <a:srgbClr val="7030A0"/>
                </a:solidFill>
              </a:rPr>
              <a:t>in Action – Psychology in the Media  p.  32 -33.</a:t>
            </a:r>
            <a:endParaRPr lang="th-TH" sz="3600" dirty="0" smtClean="0">
              <a:solidFill>
                <a:srgbClr val="7030A0"/>
              </a:solidFill>
            </a:endParaRPr>
          </a:p>
        </p:txBody>
      </p:sp>
      <p:sp>
        <p:nvSpPr>
          <p:cNvPr id="81922" name="Title 1"/>
          <p:cNvSpPr>
            <a:spLocks noGrp="1"/>
          </p:cNvSpPr>
          <p:nvPr>
            <p:ph type="title"/>
          </p:nvPr>
        </p:nvSpPr>
        <p:spPr>
          <a:xfrm>
            <a:off x="685800" y="228600"/>
            <a:ext cx="7772400" cy="457200"/>
          </a:xfrm>
        </p:spPr>
        <p:txBody>
          <a:bodyPr>
            <a:normAutofit fontScale="90000"/>
          </a:bodyPr>
          <a:lstStyle/>
          <a:p>
            <a:pPr eaLnBrk="1" fontAlgn="auto" hangingPunct="1">
              <a:spcAft>
                <a:spcPts val="0"/>
              </a:spcAft>
              <a:defRPr/>
            </a:pPr>
            <a:r>
              <a:rPr lang="en-US" sz="5400" dirty="0" smtClean="0">
                <a:solidFill>
                  <a:schemeClr val="accent5"/>
                </a:solidFill>
              </a:rPr>
              <a:t>Reading Assignments</a:t>
            </a:r>
            <a:endParaRPr lang="th-TH" sz="5400" dirty="0" smtClean="0">
              <a:solidFill>
                <a:schemeClr val="accent5"/>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fade">
                                      <p:cBhvr>
                                        <p:cTn id="7" dur="500"/>
                                        <p:tgtEl>
                                          <p:spTgt spid="819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noChangeArrowheads="1"/>
          </p:cNvSpPr>
          <p:nvPr>
            <p:ph idx="1"/>
          </p:nvPr>
        </p:nvSpPr>
        <p:spPr>
          <a:xfrm>
            <a:off x="-25400" y="1905000"/>
            <a:ext cx="9220200" cy="4267200"/>
          </a:xfrm>
        </p:spPr>
        <p:txBody>
          <a:bodyPr/>
          <a:lstStyle/>
          <a:p>
            <a:pPr eaLnBrk="1" hangingPunct="1"/>
            <a:r>
              <a:rPr lang="en-US" sz="3600" dirty="0" smtClean="0">
                <a:solidFill>
                  <a:srgbClr val="CC0066"/>
                </a:solidFill>
                <a:latin typeface="Arial Black" pitchFamily="34" charset="0"/>
              </a:rPr>
              <a:t>1. Be skeptical.</a:t>
            </a:r>
          </a:p>
          <a:p>
            <a:pPr eaLnBrk="1" hangingPunct="1"/>
            <a:r>
              <a:rPr lang="en-US" sz="3600" dirty="0" smtClean="0">
                <a:solidFill>
                  <a:srgbClr val="339933"/>
                </a:solidFill>
                <a:latin typeface="Arial Black" pitchFamily="34" charset="0"/>
              </a:rPr>
              <a:t>2. Consider the source of information.</a:t>
            </a:r>
          </a:p>
          <a:p>
            <a:pPr eaLnBrk="1" hangingPunct="1"/>
            <a:r>
              <a:rPr lang="en-US" sz="3600" dirty="0" smtClean="0">
                <a:solidFill>
                  <a:srgbClr val="CC3399"/>
                </a:solidFill>
                <a:latin typeface="Arial Black" pitchFamily="34" charset="0"/>
              </a:rPr>
              <a:t>3. Beware </a:t>
            </a:r>
            <a:r>
              <a:rPr lang="en-US" sz="3600" dirty="0">
                <a:solidFill>
                  <a:srgbClr val="CC3399"/>
                </a:solidFill>
                <a:latin typeface="Arial Black" pitchFamily="34" charset="0"/>
              </a:rPr>
              <a:t>of oversimplifications, especially those motivated by monetary reasons</a:t>
            </a:r>
            <a:r>
              <a:rPr lang="en-US" sz="3600" dirty="0" smtClean="0">
                <a:solidFill>
                  <a:srgbClr val="CC3399"/>
                </a:solidFill>
                <a:latin typeface="Arial Black" pitchFamily="34" charset="0"/>
              </a:rPr>
              <a:t>.</a:t>
            </a:r>
            <a:endParaRPr lang="en-US" sz="3600" dirty="0">
              <a:solidFill>
                <a:srgbClr val="CC3399"/>
              </a:solidFill>
              <a:latin typeface="Arial Black" pitchFamily="34" charset="0"/>
            </a:endParaRPr>
          </a:p>
        </p:txBody>
      </p:sp>
      <p:sp>
        <p:nvSpPr>
          <p:cNvPr id="77826" name="Rectangle 2"/>
          <p:cNvSpPr>
            <a:spLocks noGrp="1" noChangeArrowheads="1"/>
          </p:cNvSpPr>
          <p:nvPr>
            <p:ph type="title"/>
          </p:nvPr>
        </p:nvSpPr>
        <p:spPr>
          <a:xfrm>
            <a:off x="533400" y="304800"/>
            <a:ext cx="7924800" cy="1371600"/>
          </a:xfrm>
        </p:spPr>
        <p:txBody>
          <a:bodyPr>
            <a:normAutofit fontScale="90000"/>
          </a:bodyPr>
          <a:lstStyle/>
          <a:p>
            <a:pPr eaLnBrk="1" fontAlgn="auto" hangingPunct="1">
              <a:spcAft>
                <a:spcPts val="0"/>
              </a:spcAft>
              <a:defRPr/>
            </a:pPr>
            <a:r>
              <a:rPr lang="en-US" sz="3600" dirty="0" smtClean="0">
                <a:solidFill>
                  <a:schemeClr val="accent2"/>
                </a:solidFill>
                <a:latin typeface="Arial Black" pitchFamily="34" charset="0"/>
              </a:rPr>
              <a:t>Suggestions for separating  high-quality information from misleading fiction</a:t>
            </a:r>
          </a:p>
        </p:txBody>
      </p:sp>
    </p:spTree>
    <p:extLst>
      <p:ext uri="{BB962C8B-B14F-4D97-AF65-F5344CB8AC3E}">
        <p14:creationId xmlns:p14="http://schemas.microsoft.com/office/powerpoint/2010/main" val="27110376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78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9090">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9090">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909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noChangeArrowheads="1"/>
          </p:cNvSpPr>
          <p:nvPr>
            <p:ph idx="1"/>
          </p:nvPr>
        </p:nvSpPr>
        <p:spPr>
          <a:xfrm>
            <a:off x="0" y="1828800"/>
            <a:ext cx="9220200" cy="4267200"/>
          </a:xfrm>
        </p:spPr>
        <p:txBody>
          <a:bodyPr/>
          <a:lstStyle/>
          <a:p>
            <a:pPr eaLnBrk="1" hangingPunct="1"/>
            <a:r>
              <a:rPr lang="en-US" sz="3600" dirty="0">
                <a:solidFill>
                  <a:srgbClr val="CC0066"/>
                </a:solidFill>
                <a:latin typeface="Arial Black" pitchFamily="34" charset="0"/>
              </a:rPr>
              <a:t>4</a:t>
            </a:r>
            <a:r>
              <a:rPr lang="en-US" sz="3600" dirty="0" smtClean="0">
                <a:solidFill>
                  <a:srgbClr val="CC0066"/>
                </a:solidFill>
                <a:latin typeface="Arial Black" pitchFamily="34" charset="0"/>
              </a:rPr>
              <a:t>. Remember, “for example” is no proof.</a:t>
            </a:r>
          </a:p>
          <a:p>
            <a:pPr eaLnBrk="1" hangingPunct="1"/>
            <a:r>
              <a:rPr lang="en-US" sz="3600" dirty="0">
                <a:solidFill>
                  <a:srgbClr val="339933"/>
                </a:solidFill>
                <a:latin typeface="Arial Black" pitchFamily="34" charset="0"/>
              </a:rPr>
              <a:t>5</a:t>
            </a:r>
            <a:r>
              <a:rPr lang="en-US" sz="3600" dirty="0" smtClean="0">
                <a:solidFill>
                  <a:srgbClr val="339933"/>
                </a:solidFill>
                <a:latin typeface="Arial Black" pitchFamily="34" charset="0"/>
              </a:rPr>
              <a:t>. Ask yourself if there was a control group.</a:t>
            </a:r>
          </a:p>
          <a:p>
            <a:pPr eaLnBrk="1" hangingPunct="1"/>
            <a:r>
              <a:rPr lang="en-US" sz="3600" dirty="0">
                <a:solidFill>
                  <a:srgbClr val="CC3399"/>
                </a:solidFill>
                <a:latin typeface="Arial Black" pitchFamily="34" charset="0"/>
              </a:rPr>
              <a:t>6</a:t>
            </a:r>
            <a:r>
              <a:rPr lang="en-US" sz="3600" dirty="0" smtClean="0">
                <a:solidFill>
                  <a:srgbClr val="CC3399"/>
                </a:solidFill>
                <a:latin typeface="Arial Black" pitchFamily="34" charset="0"/>
              </a:rPr>
              <a:t>. </a:t>
            </a:r>
            <a:r>
              <a:rPr lang="en-US" sz="3600" dirty="0">
                <a:solidFill>
                  <a:srgbClr val="CC3399"/>
                </a:solidFill>
                <a:latin typeface="Arial Black" pitchFamily="34" charset="0"/>
              </a:rPr>
              <a:t>Look for errors in distinguishing between correlation and </a:t>
            </a:r>
            <a:r>
              <a:rPr lang="en-US" sz="3600" dirty="0" smtClean="0">
                <a:solidFill>
                  <a:srgbClr val="CC3399"/>
                </a:solidFill>
                <a:latin typeface="Arial Black" pitchFamily="34" charset="0"/>
              </a:rPr>
              <a:t>causation</a:t>
            </a:r>
            <a:endParaRPr lang="en-US" sz="3600" dirty="0" smtClean="0">
              <a:solidFill>
                <a:srgbClr val="FF0000"/>
              </a:solidFill>
              <a:latin typeface="Arial Black" pitchFamily="34" charset="0"/>
            </a:endParaRPr>
          </a:p>
        </p:txBody>
      </p:sp>
      <p:sp>
        <p:nvSpPr>
          <p:cNvPr id="77826" name="Rectangle 2"/>
          <p:cNvSpPr>
            <a:spLocks noGrp="1" noChangeArrowheads="1"/>
          </p:cNvSpPr>
          <p:nvPr>
            <p:ph type="title"/>
          </p:nvPr>
        </p:nvSpPr>
        <p:spPr>
          <a:xfrm>
            <a:off x="533400" y="304800"/>
            <a:ext cx="7924800" cy="1371600"/>
          </a:xfrm>
        </p:spPr>
        <p:txBody>
          <a:bodyPr>
            <a:normAutofit fontScale="90000"/>
          </a:bodyPr>
          <a:lstStyle/>
          <a:p>
            <a:pPr eaLnBrk="1" fontAlgn="auto" hangingPunct="1">
              <a:spcAft>
                <a:spcPts val="0"/>
              </a:spcAft>
              <a:defRPr/>
            </a:pPr>
            <a:r>
              <a:rPr lang="en-US" sz="3600" dirty="0" smtClean="0">
                <a:solidFill>
                  <a:schemeClr val="accent2"/>
                </a:solidFill>
                <a:latin typeface="Arial Black" pitchFamily="34" charset="0"/>
              </a:rPr>
              <a:t>Suggestions for separating  high-quality information from misleading fiction (cont.)</a:t>
            </a:r>
          </a:p>
        </p:txBody>
      </p:sp>
    </p:spTree>
    <p:extLst>
      <p:ext uri="{BB962C8B-B14F-4D97-AF65-F5344CB8AC3E}">
        <p14:creationId xmlns:p14="http://schemas.microsoft.com/office/powerpoint/2010/main" val="20874355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noChangeArrowheads="1"/>
          </p:cNvSpPr>
          <p:nvPr>
            <p:ph idx="1"/>
          </p:nvPr>
        </p:nvSpPr>
        <p:spPr>
          <a:xfrm>
            <a:off x="0" y="1828800"/>
            <a:ext cx="9220200" cy="4267200"/>
          </a:xfrm>
        </p:spPr>
        <p:txBody>
          <a:bodyPr/>
          <a:lstStyle/>
          <a:p>
            <a:pPr eaLnBrk="1" hangingPunct="1"/>
            <a:r>
              <a:rPr lang="en-US" sz="3600" dirty="0" smtClean="0">
                <a:solidFill>
                  <a:srgbClr val="FF0000"/>
                </a:solidFill>
                <a:latin typeface="Arial Black" pitchFamily="34" charset="0"/>
              </a:rPr>
              <a:t>7. </a:t>
            </a:r>
            <a:r>
              <a:rPr lang="en-US" sz="3600" dirty="0" smtClean="0">
                <a:solidFill>
                  <a:srgbClr val="CC0066"/>
                </a:solidFill>
                <a:latin typeface="Arial Black" pitchFamily="34" charset="0"/>
              </a:rPr>
              <a:t>Be </a:t>
            </a:r>
            <a:r>
              <a:rPr lang="en-US" sz="3600" dirty="0">
                <a:solidFill>
                  <a:srgbClr val="CC0066"/>
                </a:solidFill>
                <a:latin typeface="Arial Black" pitchFamily="34" charset="0"/>
              </a:rPr>
              <a:t>sure to distinguish between observation and </a:t>
            </a:r>
            <a:r>
              <a:rPr lang="en-US" sz="3600" dirty="0" smtClean="0">
                <a:solidFill>
                  <a:srgbClr val="CC0066"/>
                </a:solidFill>
                <a:latin typeface="Arial Black" pitchFamily="34" charset="0"/>
              </a:rPr>
              <a:t>inference</a:t>
            </a:r>
            <a:endParaRPr lang="en-US" sz="3600" dirty="0" smtClean="0">
              <a:solidFill>
                <a:srgbClr val="FF0000"/>
              </a:solidFill>
              <a:latin typeface="Arial Black" pitchFamily="34" charset="0"/>
            </a:endParaRPr>
          </a:p>
        </p:txBody>
      </p:sp>
      <p:sp>
        <p:nvSpPr>
          <p:cNvPr id="77826" name="Rectangle 2"/>
          <p:cNvSpPr>
            <a:spLocks noGrp="1" noChangeArrowheads="1"/>
          </p:cNvSpPr>
          <p:nvPr>
            <p:ph type="title"/>
          </p:nvPr>
        </p:nvSpPr>
        <p:spPr>
          <a:xfrm>
            <a:off x="533400" y="304800"/>
            <a:ext cx="7924800" cy="1371600"/>
          </a:xfrm>
        </p:spPr>
        <p:txBody>
          <a:bodyPr>
            <a:normAutofit fontScale="90000"/>
          </a:bodyPr>
          <a:lstStyle/>
          <a:p>
            <a:pPr eaLnBrk="1" fontAlgn="auto" hangingPunct="1">
              <a:spcAft>
                <a:spcPts val="0"/>
              </a:spcAft>
              <a:defRPr/>
            </a:pPr>
            <a:r>
              <a:rPr lang="en-US" sz="3600" dirty="0" smtClean="0">
                <a:solidFill>
                  <a:schemeClr val="accent2"/>
                </a:solidFill>
                <a:latin typeface="Arial Black" pitchFamily="34" charset="0"/>
              </a:rPr>
              <a:t>Suggestions for separating  high-quality information from misleading fiction (cont.)</a:t>
            </a:r>
          </a:p>
        </p:txBody>
      </p:sp>
    </p:spTree>
    <p:extLst>
      <p:ext uri="{BB962C8B-B14F-4D97-AF65-F5344CB8AC3E}">
        <p14:creationId xmlns:p14="http://schemas.microsoft.com/office/powerpoint/2010/main" val="16791849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2527</TotalTime>
  <Words>1975</Words>
  <Application>Microsoft Office PowerPoint</Application>
  <PresentationFormat>On-screen Show (4:3)</PresentationFormat>
  <Paragraphs>221</Paragraphs>
  <Slides>45</Slides>
  <Notes>10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45</vt:i4>
      </vt:variant>
    </vt:vector>
  </HeadingPairs>
  <TitlesOfParts>
    <vt:vector size="48" baseType="lpstr">
      <vt:lpstr>Concourse</vt:lpstr>
      <vt:lpstr>Default Design</vt:lpstr>
      <vt:lpstr>Clip</vt:lpstr>
      <vt:lpstr>PowerPoint Presentation</vt:lpstr>
      <vt:lpstr>   What is psychology? </vt:lpstr>
      <vt:lpstr>PowerPoint Presentation</vt:lpstr>
      <vt:lpstr>Pseudo-Psychologies</vt:lpstr>
      <vt:lpstr>Pseudo-Psychologies (cont.)</vt:lpstr>
      <vt:lpstr>Pseudo-Psychologies (Cont.)</vt:lpstr>
      <vt:lpstr>Pseudo-Psychologies (cont.)</vt:lpstr>
      <vt:lpstr>Why is Psychology a science?   It uses the systematic methods of science to gather information.</vt:lpstr>
      <vt:lpstr>PowerPoint Presentation</vt:lpstr>
      <vt:lpstr>History of Psychology</vt:lpstr>
      <vt:lpstr>History of Psychology (cont.)</vt:lpstr>
      <vt:lpstr>History of Psychology (cont.)</vt:lpstr>
      <vt:lpstr>History of Psychology (cont.)</vt:lpstr>
      <vt:lpstr>History of Psychology (cont.)</vt:lpstr>
      <vt:lpstr>History of Psychology (cont.)</vt:lpstr>
      <vt:lpstr>Psychology Today: Three Complimentary Perspective on Behavior</vt:lpstr>
      <vt:lpstr>PowerPoint Presentation</vt:lpstr>
      <vt:lpstr>What are the major specialties in psychology?</vt:lpstr>
      <vt:lpstr>What are the major specialties in psychology? (cont.)</vt:lpstr>
      <vt:lpstr>What are the major specialties in psychology? (cont.)</vt:lpstr>
      <vt:lpstr>What are the major specialties in psychology? (cont.)</vt:lpstr>
      <vt:lpstr>What are the major specialties in psychology? (cont.)</vt:lpstr>
      <vt:lpstr>More Helping Professionals</vt:lpstr>
      <vt:lpstr>Types of Psychological Research</vt:lpstr>
      <vt:lpstr>Nonexperimental  Research Methods</vt:lpstr>
      <vt:lpstr>Nonexperimental  Research Methods</vt:lpstr>
      <vt:lpstr>Nonexperimental  Research Methods</vt:lpstr>
      <vt:lpstr>Nonexperimental  Research Methods</vt:lpstr>
      <vt:lpstr>Nonexperimental  Research Methods</vt:lpstr>
      <vt:lpstr>Nonexperimental  Research Methods</vt:lpstr>
      <vt:lpstr>The Psychology Experiment –Where cause meets the effect</vt:lpstr>
      <vt:lpstr>The Psychology Experiment –Where cause meets the effect</vt:lpstr>
      <vt:lpstr>The Psychology Experiment –Where cause meets the effect</vt:lpstr>
      <vt:lpstr>PowerPoint Presentation</vt:lpstr>
      <vt:lpstr>The Psychology Experiment –Where cause meets the effect Important terminologies  </vt:lpstr>
      <vt:lpstr>Important terminologies 2.  Control Group </vt:lpstr>
      <vt:lpstr>Important terminologies 3.  Extranious Variable </vt:lpstr>
      <vt:lpstr>Important terminologies 4.  Random Assignment </vt:lpstr>
      <vt:lpstr>Important terminologies 5. Experimental bias </vt:lpstr>
      <vt:lpstr>Important terminologies 5. Experimental bias (cont.)</vt:lpstr>
      <vt:lpstr>Important terminologies 5. Experimental bias</vt:lpstr>
      <vt:lpstr>Reading Assignments</vt:lpstr>
      <vt:lpstr>Suggestions for separating  high-quality information from misleading fiction</vt:lpstr>
      <vt:lpstr>Suggestions for separating  high-quality information from misleading fiction (cont.)</vt:lpstr>
      <vt:lpstr>Suggestions for separating  high-quality information from misleading fiction (cont.)</vt:lpstr>
    </vt:vector>
  </TitlesOfParts>
  <Company>Lexington Community College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Introduction to Psychology</dc:title>
  <dc:creator>John Story</dc:creator>
  <cp:lastModifiedBy>vaio</cp:lastModifiedBy>
  <cp:revision>124</cp:revision>
  <cp:lastPrinted>2000-05-31T03:35:55Z</cp:lastPrinted>
  <dcterms:created xsi:type="dcterms:W3CDTF">2001-03-14T18:22:08Z</dcterms:created>
  <dcterms:modified xsi:type="dcterms:W3CDTF">2013-08-07T08:24:26Z</dcterms:modified>
</cp:coreProperties>
</file>