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48" r:id="rId1"/>
  </p:sldMasterIdLst>
  <p:notesMasterIdLst>
    <p:notesMasterId r:id="rId29"/>
  </p:notesMasterIdLst>
  <p:sldIdLst>
    <p:sldId id="256" r:id="rId2"/>
    <p:sldId id="262" r:id="rId3"/>
    <p:sldId id="257" r:id="rId4"/>
    <p:sldId id="258" r:id="rId5"/>
    <p:sldId id="285" r:id="rId6"/>
    <p:sldId id="284" r:id="rId7"/>
    <p:sldId id="259" r:id="rId8"/>
    <p:sldId id="261" r:id="rId9"/>
    <p:sldId id="260" r:id="rId10"/>
    <p:sldId id="264" r:id="rId11"/>
    <p:sldId id="265" r:id="rId12"/>
    <p:sldId id="266" r:id="rId13"/>
    <p:sldId id="267" r:id="rId14"/>
    <p:sldId id="283" r:id="rId15"/>
    <p:sldId id="268" r:id="rId16"/>
    <p:sldId id="269" r:id="rId17"/>
    <p:sldId id="271" r:id="rId18"/>
    <p:sldId id="270" r:id="rId19"/>
    <p:sldId id="272" r:id="rId20"/>
    <p:sldId id="277" r:id="rId21"/>
    <p:sldId id="280" r:id="rId22"/>
    <p:sldId id="278" r:id="rId23"/>
    <p:sldId id="282" r:id="rId24"/>
    <p:sldId id="279" r:id="rId25"/>
    <p:sldId id="281" r:id="rId26"/>
    <p:sldId id="274" r:id="rId27"/>
    <p:sldId id="286" r:id="rId2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0"/>
    <p:restoredTop sz="94672"/>
  </p:normalViewPr>
  <p:slideViewPr>
    <p:cSldViewPr snapToGrid="0" snapToObjects="1">
      <p:cViewPr varScale="1">
        <p:scale>
          <a:sx n="119" d="100"/>
          <a:sy n="119" d="100"/>
        </p:scale>
        <p:origin x="312"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0541460-CCCF-124A-819C-7CEE3D3E554A}" type="datetimeFigureOut">
              <a:rPr lang="en-US" smtClean="0"/>
              <a:t>10/25/19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43D4FB9-5798-F84D-B37F-4D266011D228}" type="slidenum">
              <a:rPr lang="en-US" smtClean="0"/>
              <a:t>‹#›</a:t>
            </a:fld>
            <a:endParaRPr lang="en-US"/>
          </a:p>
        </p:txBody>
      </p:sp>
    </p:spTree>
    <p:extLst>
      <p:ext uri="{BB962C8B-B14F-4D97-AF65-F5344CB8AC3E}">
        <p14:creationId xmlns:p14="http://schemas.microsoft.com/office/powerpoint/2010/main" val="31845265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2" name="Freeform 11"/>
          <p:cNvSpPr/>
          <p:nvPr/>
        </p:nvSpPr>
        <p:spPr>
          <a:xfrm>
            <a:off x="-15875" y="0"/>
            <a:ext cx="11683810" cy="6588125"/>
          </a:xfrm>
          <a:custGeom>
            <a:avLst/>
            <a:gdLst/>
            <a:ahLst/>
            <a:cxnLst/>
            <a:rect l="l" t="t" r="r" b="b"/>
            <a:pathLst>
              <a:path w="11683810" h="6588125">
                <a:moveTo>
                  <a:pt x="0" y="0"/>
                </a:moveTo>
                <a:lnTo>
                  <a:pt x="11318691" y="0"/>
                </a:lnTo>
                <a:lnTo>
                  <a:pt x="11683810" y="5976938"/>
                </a:lnTo>
                <a:lnTo>
                  <a:pt x="15875" y="6588125"/>
                </a:lnTo>
                <a:cubicBezTo>
                  <a:pt x="10583" y="4386792"/>
                  <a:pt x="5292" y="2185458"/>
                  <a:pt x="0" y="0"/>
                </a:cubicBezTo>
                <a:close/>
              </a:path>
            </a:pathLst>
          </a:custGeom>
          <a:ln>
            <a:noFill/>
          </a:ln>
          <a:effectLst>
            <a:outerShdw blurRad="101600" dist="152400" dir="438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0" y="4282257"/>
            <a:ext cx="11329257" cy="2028845"/>
          </a:xfrm>
          <a:custGeom>
            <a:avLst/>
            <a:gdLst/>
            <a:ahLst/>
            <a:cxnLst/>
            <a:rect l="l" t="t" r="r" b="b"/>
            <a:pathLst>
              <a:path w="11329257" h="2028845">
                <a:moveTo>
                  <a:pt x="0" y="588520"/>
                </a:moveTo>
                <a:lnTo>
                  <a:pt x="11244075" y="0"/>
                </a:lnTo>
                <a:lnTo>
                  <a:pt x="11329257" y="1424838"/>
                </a:lnTo>
                <a:lnTo>
                  <a:pt x="0" y="2028845"/>
                </a:lnTo>
                <a:lnTo>
                  <a:pt x="0" y="58852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26" name="Freeform 25"/>
          <p:cNvSpPr/>
          <p:nvPr/>
        </p:nvSpPr>
        <p:spPr>
          <a:xfrm>
            <a:off x="0" y="0"/>
            <a:ext cx="8719579" cy="456877"/>
          </a:xfrm>
          <a:custGeom>
            <a:avLst/>
            <a:gdLst/>
            <a:ahLst/>
            <a:cxnLst/>
            <a:rect l="l" t="t" r="r" b="b"/>
            <a:pathLst>
              <a:path w="8719579" h="456877">
                <a:moveTo>
                  <a:pt x="0" y="0"/>
                </a:moveTo>
                <a:lnTo>
                  <a:pt x="8719579" y="0"/>
                </a:lnTo>
                <a:lnTo>
                  <a:pt x="0" y="456877"/>
                </a:lnTo>
                <a:lnTo>
                  <a:pt x="0" y="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rot="21420000">
            <a:off x="-161800" y="293317"/>
            <a:ext cx="11367116" cy="5751804"/>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 name="Title 1"/>
          <p:cNvSpPr>
            <a:spLocks noGrp="1"/>
          </p:cNvSpPr>
          <p:nvPr>
            <p:ph type="ctrTitle"/>
          </p:nvPr>
        </p:nvSpPr>
        <p:spPr>
          <a:xfrm rot="21420000">
            <a:off x="891201" y="662656"/>
            <a:ext cx="9755187" cy="2766528"/>
          </a:xfrm>
        </p:spPr>
        <p:txBody>
          <a:bodyPr anchor="b">
            <a:normAutofit/>
          </a:bodyPr>
          <a:lstStyle>
            <a:lvl1pPr algn="r">
              <a:defRPr sz="8000"/>
            </a:lvl1pPr>
          </a:lstStyle>
          <a:p>
            <a:r>
              <a:rPr lang="en-US"/>
              <a:t>Click to edit Master title style</a:t>
            </a:r>
            <a:endParaRPr lang="en-US" dirty="0"/>
          </a:p>
        </p:txBody>
      </p:sp>
      <p:sp>
        <p:nvSpPr>
          <p:cNvPr id="3" name="Subtitle 2"/>
          <p:cNvSpPr>
            <a:spLocks noGrp="1"/>
          </p:cNvSpPr>
          <p:nvPr>
            <p:ph type="subTitle" idx="1"/>
          </p:nvPr>
        </p:nvSpPr>
        <p:spPr>
          <a:xfrm rot="21420000">
            <a:off x="983062" y="3505209"/>
            <a:ext cx="9755187" cy="550333"/>
          </a:xfrm>
        </p:spPr>
        <p:txBody>
          <a:bodyPr anchor="t">
            <a:noAutofit/>
          </a:bodyPr>
          <a:lstStyle>
            <a:lvl1pPr marL="0" indent="0" algn="r">
              <a:buNone/>
              <a:defRPr sz="28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rot="21420000">
            <a:off x="4948541" y="4578463"/>
            <a:ext cx="6143653" cy="1163112"/>
          </a:xfrm>
        </p:spPr>
        <p:txBody>
          <a:bodyPr/>
          <a:lstStyle>
            <a:lvl1pPr algn="ctr">
              <a:defRPr sz="5400">
                <a:solidFill>
                  <a:schemeClr val="accent1">
                    <a:lumMod val="50000"/>
                  </a:schemeClr>
                </a:solidFill>
              </a:defRPr>
            </a:lvl1pPr>
          </a:lstStyle>
          <a:p>
            <a:fld id="{08DFF06E-C42A-1E4D-95AD-97DEB55DB7A2}" type="datetime1">
              <a:rPr lang="en-US" smtClean="0"/>
              <a:t>10/25/19</a:t>
            </a:fld>
            <a:endParaRPr lang="en-US" dirty="0"/>
          </a:p>
        </p:txBody>
      </p:sp>
      <p:sp>
        <p:nvSpPr>
          <p:cNvPr id="5" name="Footer Placeholder 4"/>
          <p:cNvSpPr>
            <a:spLocks noGrp="1"/>
          </p:cNvSpPr>
          <p:nvPr>
            <p:ph type="ftr" sz="quarter" idx="11"/>
          </p:nvPr>
        </p:nvSpPr>
        <p:spPr>
          <a:xfrm rot="21420000">
            <a:off x="-5560" y="4883024"/>
            <a:ext cx="4047239" cy="1195538"/>
          </a:xfrm>
        </p:spPr>
        <p:txBody>
          <a:bodyPr vert="horz" lIns="91440" tIns="45720" rIns="91440" bIns="45720" rtlCol="0" anchor="ctr"/>
          <a:lstStyle>
            <a:lvl1pPr algn="r">
              <a:defRPr lang="en-US" sz="5400" dirty="0"/>
            </a:lvl1pPr>
          </a:lstStyle>
          <a:p>
            <a:endParaRPr lang="en-US" dirty="0"/>
          </a:p>
        </p:txBody>
      </p:sp>
      <p:sp>
        <p:nvSpPr>
          <p:cNvPr id="6" name="Slide Number Placeholder 5"/>
          <p:cNvSpPr>
            <a:spLocks noGrp="1"/>
          </p:cNvSpPr>
          <p:nvPr>
            <p:ph type="sldNum" sz="quarter" idx="12"/>
          </p:nvPr>
        </p:nvSpPr>
        <p:spPr>
          <a:xfrm rot="21420000">
            <a:off x="9851758" y="3832648"/>
            <a:ext cx="907186" cy="498470"/>
          </a:xfrm>
        </p:spPr>
        <p:txBody>
          <a:bodyPr/>
          <a:lstStyle>
            <a:lvl1pPr>
              <a:defRPr sz="2400">
                <a:solidFill>
                  <a:schemeClr val="tx1">
                    <a:lumMod val="75000"/>
                    <a:lumOff val="25000"/>
                  </a:schemeClr>
                </a:solidFill>
              </a:defRPr>
            </a:lvl1pPr>
          </a:lstStyle>
          <a:p>
            <a:fld id="{6D22F896-40B5-4ADD-8801-0D06FADFA095}" type="slidenum">
              <a:rPr lang="en-US" dirty="0"/>
              <a:pPr/>
              <a:t>‹#›</a:t>
            </a:fld>
            <a:endParaRPr lang="en-US" dirty="0"/>
          </a:p>
        </p:txBody>
      </p:sp>
      <p:sp>
        <p:nvSpPr>
          <p:cNvPr id="25" name="5-Point Star 24"/>
          <p:cNvSpPr/>
          <p:nvPr/>
        </p:nvSpPr>
        <p:spPr>
          <a:xfrm rot="21420000">
            <a:off x="4221385" y="5111356"/>
            <a:ext cx="515386" cy="515386"/>
          </a:xfrm>
          <a:prstGeom prst="star5">
            <a:avLst>
              <a:gd name="adj" fmla="val 26693"/>
              <a:gd name="hf" fmla="val 105146"/>
              <a:gd name="vf" fmla="val 110557"/>
            </a:avLst>
          </a:prstGeom>
          <a:solidFill>
            <a:schemeClr val="tx1">
              <a:alpha val="40000"/>
            </a:schemeClr>
          </a:solidFill>
          <a:ln>
            <a:noFill/>
          </a:ln>
        </p:spPr>
        <p:style>
          <a:lnRef idx="1">
            <a:schemeClr val="accent1"/>
          </a:lnRef>
          <a:fillRef idx="3">
            <a:schemeClr val="accent1"/>
          </a:fillRef>
          <a:effectRef idx="2">
            <a:schemeClr val="accent1"/>
          </a:effectRef>
          <a:fontRef idx="minor">
            <a:schemeClr val="lt1"/>
          </a:fontRef>
        </p:style>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800" y="2063396"/>
            <a:ext cx="10394707" cy="33111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98FAC96-80F5-5D45-B65F-9F594B617AED}" type="datetime1">
              <a:rPr lang="en-US" smtClean="0"/>
              <a:t>10/25/19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4707" cy="3193487"/>
          </a:xfrm>
        </p:spPr>
        <p:txBody>
          <a:bodyPr anchor="b">
            <a:normAutofit/>
          </a:bodyPr>
          <a:lstStyle>
            <a:lvl1pPr algn="l">
              <a:defRPr sz="5400"/>
            </a:lvl1pPr>
          </a:lstStyle>
          <a:p>
            <a:r>
              <a:rPr lang="en-US"/>
              <a:t>Click to edit Master title style</a:t>
            </a:r>
            <a:endParaRPr lang="en-US" dirty="0"/>
          </a:p>
        </p:txBody>
      </p:sp>
      <p:sp>
        <p:nvSpPr>
          <p:cNvPr id="3" name="Text Placeholder 2"/>
          <p:cNvSpPr>
            <a:spLocks noGrp="1"/>
          </p:cNvSpPr>
          <p:nvPr>
            <p:ph type="body" idx="1"/>
          </p:nvPr>
        </p:nvSpPr>
        <p:spPr>
          <a:xfrm>
            <a:off x="685801" y="3742267"/>
            <a:ext cx="10394707" cy="1639614"/>
          </a:xfrm>
        </p:spPr>
        <p:txBody>
          <a:bodyPr anchor="t">
            <a:normAutofit/>
          </a:bodyPr>
          <a:lstStyle>
            <a:lvl1pPr marL="0" indent="0" algn="l">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227F8D9-E1BE-5C4B-9E34-0F3B2BC1DFD5}" type="datetime1">
              <a:rPr lang="en-US" smtClean="0"/>
              <a:t>10/25/19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6882" cy="1158140"/>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800" y="2063396"/>
            <a:ext cx="5088714" cy="3311189"/>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5993971" y="2063396"/>
            <a:ext cx="5086538" cy="3311189"/>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A51F683-8A62-AB45-BB0A-739DBED97C59}" type="datetime1">
              <a:rPr lang="en-US" smtClean="0"/>
              <a:t>10/25/19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4707" cy="115814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8356" y="2063396"/>
            <a:ext cx="4856158"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p:cNvSpPr>
            <a:spLocks noGrp="1"/>
          </p:cNvSpPr>
          <p:nvPr>
            <p:ph sz="quarter" idx="13"/>
          </p:nvPr>
        </p:nvSpPr>
        <p:spPr>
          <a:xfrm>
            <a:off x="685802" y="2861733"/>
            <a:ext cx="5088712" cy="2512852"/>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8191" y="2063396"/>
            <a:ext cx="4864491"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p:cNvSpPr>
            <a:spLocks noGrp="1"/>
          </p:cNvSpPr>
          <p:nvPr>
            <p:ph sz="quarter" idx="14"/>
          </p:nvPr>
        </p:nvSpPr>
        <p:spPr>
          <a:xfrm>
            <a:off x="5993969" y="2861733"/>
            <a:ext cx="5088713" cy="2512852"/>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5AB46EC-6A93-0345-ADAA-969D943C793C}" type="datetime1">
              <a:rPr lang="en-US" smtClean="0"/>
              <a:t>10/25/19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2B8B6A6-206F-2340-B008-7FD2762D095A}" type="datetime1">
              <a:rPr lang="en-US" smtClean="0"/>
              <a:t>10/25/19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E59BD90-6576-C24F-9A5D-048144699593}" type="datetime1">
              <a:rPr lang="en-US" smtClean="0"/>
              <a:t>10/25/19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3643" y="685800"/>
            <a:ext cx="4126860" cy="2023252"/>
          </a:xfrm>
        </p:spPr>
        <p:txBody>
          <a:bodyPr anchor="b">
            <a:normAutofit/>
          </a:bodyPr>
          <a:lstStyle>
            <a:lvl1pPr algn="ctr">
              <a:defRPr sz="3600"/>
            </a:lvl1pPr>
          </a:lstStyle>
          <a:p>
            <a:r>
              <a:rPr lang="en-US"/>
              <a:t>Click to edit Master title style</a:t>
            </a:r>
            <a:endParaRPr lang="en-US" dirty="0"/>
          </a:p>
        </p:txBody>
      </p:sp>
      <p:sp>
        <p:nvSpPr>
          <p:cNvPr id="10" name="Content Placeholder 2"/>
          <p:cNvSpPr>
            <a:spLocks noGrp="1"/>
          </p:cNvSpPr>
          <p:nvPr>
            <p:ph sz="quarter" idx="13"/>
          </p:nvPr>
        </p:nvSpPr>
        <p:spPr>
          <a:xfrm>
            <a:off x="5046132" y="685800"/>
            <a:ext cx="6034375" cy="46887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93642" y="2709052"/>
            <a:ext cx="4126861" cy="2665533"/>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9901182-D15D-1D4A-AA8B-24C78DBA3A9B}" type="datetime1">
              <a:rPr lang="en-US" smtClean="0"/>
              <a:t>10/25/19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685800"/>
            <a:ext cx="6345302" cy="2023252"/>
          </a:xfrm>
        </p:spPr>
        <p:txBody>
          <a:bodyPr anchor="b">
            <a:normAutofit/>
          </a:bodyPr>
          <a:lstStyle>
            <a:lvl1pPr algn="ct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82362" y="0"/>
            <a:ext cx="3598146" cy="507153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1" y="2709052"/>
            <a:ext cx="6345301" cy="2362481"/>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A3EE440-81C5-2342-B40C-9C22AC79CBCB}" type="datetime1">
              <a:rPr lang="en-US" smtClean="0"/>
              <a:t>10/25/19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4106333"/>
            <a:ext cx="10394708" cy="58884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5801" y="685799"/>
            <a:ext cx="10392513" cy="319490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780" y="4702923"/>
            <a:ext cx="10394728" cy="682472"/>
          </a:xfrm>
        </p:spPr>
        <p:txBody>
          <a:bodyPr anchor="t"/>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FCFAD79-3911-B54F-81CE-4AB812BB36C7}" type="datetime1">
              <a:rPr lang="en-US" smtClean="0"/>
              <a:t>10/25/19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6902" cy="3194903"/>
          </a:xfrm>
        </p:spPr>
        <p:txBody>
          <a:bodyPr anchor="ctr">
            <a:normAutofit/>
          </a:bodyPr>
          <a:lstStyle>
            <a:lvl1pPr algn="ctr">
              <a:defRPr sz="4800"/>
            </a:lvl1pPr>
          </a:lstStyle>
          <a:p>
            <a:r>
              <a:rPr lang="en-US"/>
              <a:t>Click to edit Master title style</a:t>
            </a:r>
            <a:endParaRPr lang="en-US" dirty="0"/>
          </a:p>
        </p:txBody>
      </p:sp>
      <p:sp>
        <p:nvSpPr>
          <p:cNvPr id="4" name="Text Placeholder 3"/>
          <p:cNvSpPr>
            <a:spLocks noGrp="1"/>
          </p:cNvSpPr>
          <p:nvPr>
            <p:ph type="body" sz="half" idx="2"/>
          </p:nvPr>
        </p:nvSpPr>
        <p:spPr>
          <a:xfrm>
            <a:off x="685779" y="4106333"/>
            <a:ext cx="10394729" cy="1273606"/>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7294911-C6C2-0C43-8878-A22D3D6DA6AE}" type="datetime1">
              <a:rPr lang="en-US" smtClean="0"/>
              <a:t>10/25/19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1732" y="685800"/>
            <a:ext cx="9525020" cy="2916704"/>
          </a:xfrm>
        </p:spPr>
        <p:txBody>
          <a:bodyPr anchor="ctr">
            <a:normAutofit/>
          </a:bodyPr>
          <a:lstStyle>
            <a:lvl1pPr algn="ctr">
              <a:defRPr sz="4800"/>
            </a:lvl1pPr>
          </a:lstStyle>
          <a:p>
            <a:r>
              <a:rPr lang="en-US"/>
              <a:t>Click to edit Master title style</a:t>
            </a:r>
            <a:endParaRPr lang="en-US" dirty="0"/>
          </a:p>
        </p:txBody>
      </p:sp>
      <p:sp>
        <p:nvSpPr>
          <p:cNvPr id="12" name="Text Placeholder 3"/>
          <p:cNvSpPr>
            <a:spLocks noGrp="1"/>
          </p:cNvSpPr>
          <p:nvPr>
            <p:ph type="body" sz="half" idx="13"/>
          </p:nvPr>
        </p:nvSpPr>
        <p:spPr>
          <a:xfrm>
            <a:off x="1550264" y="3610032"/>
            <a:ext cx="8667956" cy="377768"/>
          </a:xfrm>
        </p:spPr>
        <p:txBody>
          <a:bodyPr anchor="t">
            <a:normAutofit/>
          </a:bodyPr>
          <a:lstStyle>
            <a:lvl1pPr marL="0" indent="0" algn="r">
              <a:buNone/>
              <a:defRPr sz="1400">
                <a:solidFill>
                  <a:schemeClr val="tx1">
                    <a:lumMod val="50000"/>
                    <a:lumOff val="5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685801" y="4106334"/>
            <a:ext cx="10396882" cy="1268252"/>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24ABA0C-5EAD-8D47-A06C-BA292F02F88F}" type="datetime1">
              <a:rPr lang="en-US" smtClean="0"/>
              <a:t>10/25/19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3" name="TextBox 12"/>
          <p:cNvSpPr txBox="1"/>
          <p:nvPr/>
        </p:nvSpPr>
        <p:spPr>
          <a:xfrm>
            <a:off x="685801" y="89262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473083" y="292282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5800" y="1723854"/>
            <a:ext cx="10394707" cy="2511835"/>
          </a:xfrm>
        </p:spPr>
        <p:txBody>
          <a:bodyPr anchor="b">
            <a:normAutofit/>
          </a:bodyPr>
          <a:lstStyle>
            <a:lvl1pPr algn="l">
              <a:defRPr sz="4800"/>
            </a:lvl1pPr>
          </a:lstStyle>
          <a:p>
            <a:r>
              <a:rPr lang="en-US"/>
              <a:t>Click to edit Master title style</a:t>
            </a:r>
            <a:endParaRPr lang="en-US" dirty="0"/>
          </a:p>
        </p:txBody>
      </p:sp>
      <p:sp>
        <p:nvSpPr>
          <p:cNvPr id="4" name="Text Placeholder 3"/>
          <p:cNvSpPr>
            <a:spLocks noGrp="1"/>
          </p:cNvSpPr>
          <p:nvPr>
            <p:ph type="body" sz="half" idx="2"/>
          </p:nvPr>
        </p:nvSpPr>
        <p:spPr>
          <a:xfrm>
            <a:off x="685800" y="4247468"/>
            <a:ext cx="10394707" cy="1140644"/>
          </a:xfrm>
        </p:spPr>
        <p:txBody>
          <a:bodyPr anchor="t">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1ADCC07-9A56-B444-A480-EF1F74CF7C1F}" type="datetime1">
              <a:rPr lang="en-US" smtClean="0"/>
              <a:t>10/25/19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685802" y="685800"/>
            <a:ext cx="10394706" cy="1151965"/>
          </a:xfrm>
        </p:spPr>
        <p:txBody>
          <a:bodyPr/>
          <a:lstStyle>
            <a:lvl1pPr algn="ctr">
              <a:defRPr/>
            </a:lvl1pPr>
          </a:lstStyle>
          <a:p>
            <a:r>
              <a:rPr lang="en-US"/>
              <a:t>Click to edit Master title style</a:t>
            </a:r>
            <a:endParaRPr lang="en-US" dirty="0"/>
          </a:p>
        </p:txBody>
      </p:sp>
      <p:sp>
        <p:nvSpPr>
          <p:cNvPr id="7" name="Text Placeholder 2"/>
          <p:cNvSpPr>
            <a:spLocks noGrp="1"/>
          </p:cNvSpPr>
          <p:nvPr>
            <p:ph type="body" idx="1"/>
          </p:nvPr>
        </p:nvSpPr>
        <p:spPr>
          <a:xfrm>
            <a:off x="68580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802"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23462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234621"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770380"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770380"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D2D5FFA8-CB13-194A-9525-980554B9F34E}" type="datetime1">
              <a:rPr lang="en-US" smtClean="0"/>
              <a:t>10/25/19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685801" y="685800"/>
            <a:ext cx="10396882" cy="1151965"/>
          </a:xfrm>
        </p:spPr>
        <p:txBody>
          <a:bodyPr/>
          <a:lstStyle>
            <a:lvl1pPr algn="ctr">
              <a:defRPr/>
            </a:lvl1pPr>
          </a:lstStyle>
          <a:p>
            <a:r>
              <a:rPr lang="en-US"/>
              <a:t>Click to edit Master title style</a:t>
            </a:r>
            <a:endParaRPr lang="en-US" dirty="0"/>
          </a:p>
        </p:txBody>
      </p:sp>
      <p:sp>
        <p:nvSpPr>
          <p:cNvPr id="19" name="Text Placeholder 2"/>
          <p:cNvSpPr>
            <a:spLocks noGrp="1"/>
          </p:cNvSpPr>
          <p:nvPr>
            <p:ph type="body" idx="1"/>
          </p:nvPr>
        </p:nvSpPr>
        <p:spPr>
          <a:xfrm>
            <a:off x="69184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5780" y="2063395"/>
            <a:ext cx="3310128" cy="1536725"/>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91840" y="4389287"/>
            <a:ext cx="3310128" cy="98529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23741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235999" y="2063395"/>
            <a:ext cx="3310128" cy="1535237"/>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235999" y="4389286"/>
            <a:ext cx="3310128" cy="98530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768944"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768819" y="2063394"/>
            <a:ext cx="3310128" cy="1537196"/>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768819" y="4389284"/>
            <a:ext cx="3310128" cy="985302"/>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CAEB912B-9631-554D-88B4-591200112859}" type="datetime1">
              <a:rPr lang="en-US" smtClean="0"/>
              <a:t>10/25/19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685800" y="2063396"/>
            <a:ext cx="10394707" cy="331119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4EB2241-0FCE-AD44-AD41-08EF33DBCCC6}" type="datetime1">
              <a:rPr lang="en-US" smtClean="0"/>
              <a:t>10/25/19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15862" y="685800"/>
            <a:ext cx="2264646" cy="4688785"/>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685800" y="685800"/>
            <a:ext cx="7904431" cy="4688785"/>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7C04C2D-0386-5F44-A57A-C1EA9C3099B2}" type="datetime1">
              <a:rPr lang="en-US" smtClean="0"/>
              <a:t>10/25/19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0" name="Group 9"/>
          <p:cNvGrpSpPr/>
          <p:nvPr/>
        </p:nvGrpSpPr>
        <p:grpSpPr>
          <a:xfrm>
            <a:off x="-25397" y="0"/>
            <a:ext cx="12005350" cy="6644081"/>
            <a:chOff x="-25397" y="0"/>
            <a:chExt cx="12005350" cy="6644081"/>
          </a:xfrm>
        </p:grpSpPr>
        <p:sp useBgFill="1">
          <p:nvSpPr>
            <p:cNvPr id="11" name="Rectangle 10"/>
            <p:cNvSpPr/>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3" name="Rectangle 12"/>
            <p:cNvSpPr/>
            <p:nvPr/>
          </p:nvSpPr>
          <p:spPr>
            <a:xfrm>
              <a:off x="1" y="5600215"/>
              <a:ext cx="1170651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85801" y="685800"/>
            <a:ext cx="10396882" cy="115196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063396"/>
            <a:ext cx="10396883" cy="3311189"/>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98083" y="5757334"/>
            <a:ext cx="3784600" cy="498470"/>
          </a:xfrm>
          <a:prstGeom prst="rect">
            <a:avLst/>
          </a:prstGeom>
        </p:spPr>
        <p:txBody>
          <a:bodyPr vert="horz" lIns="91440" tIns="45720" rIns="91440" bIns="45720" rtlCol="0" anchor="ctr"/>
          <a:lstStyle>
            <a:lvl1pPr algn="r">
              <a:defRPr sz="3200" cap="all" baseline="0">
                <a:solidFill>
                  <a:schemeClr val="accent1">
                    <a:lumMod val="50000"/>
                  </a:schemeClr>
                </a:solidFill>
              </a:defRPr>
            </a:lvl1pPr>
          </a:lstStyle>
          <a:p>
            <a:fld id="{1B171254-80A9-3649-9C68-DDF01BEEC7DB}" type="datetime1">
              <a:rPr lang="en-US" smtClean="0"/>
              <a:t>10/25/19</a:t>
            </a:fld>
            <a:endParaRPr lang="en-US" dirty="0"/>
          </a:p>
        </p:txBody>
      </p:sp>
      <p:sp>
        <p:nvSpPr>
          <p:cNvPr id="5" name="Footer Placeholder 4"/>
          <p:cNvSpPr>
            <a:spLocks noGrp="1"/>
          </p:cNvSpPr>
          <p:nvPr>
            <p:ph type="ftr" sz="quarter" idx="3"/>
          </p:nvPr>
        </p:nvSpPr>
        <p:spPr>
          <a:xfrm>
            <a:off x="685801" y="5757334"/>
            <a:ext cx="5499719" cy="498470"/>
          </a:xfrm>
          <a:prstGeom prst="rect">
            <a:avLst/>
          </a:prstGeom>
        </p:spPr>
        <p:txBody>
          <a:bodyPr vert="horz" lIns="91440" tIns="45720" rIns="91440" bIns="45720" rtlCol="0" anchor="ctr"/>
          <a:lstStyle>
            <a:lvl1pPr algn="l">
              <a:defRPr sz="3200" cap="all" baseline="0">
                <a:solidFill>
                  <a:schemeClr val="accent1">
                    <a:lumMod val="50000"/>
                  </a:schemeClr>
                </a:solidFill>
              </a:defRPr>
            </a:lvl1pPr>
          </a:lstStyle>
          <a:p>
            <a:endParaRPr lang="en-US" dirty="0"/>
          </a:p>
        </p:txBody>
      </p:sp>
      <p:sp>
        <p:nvSpPr>
          <p:cNvPr id="6" name="Slide Number Placeholder 5"/>
          <p:cNvSpPr>
            <a:spLocks noGrp="1"/>
          </p:cNvSpPr>
          <p:nvPr>
            <p:ph type="sldNum" sz="quarter" idx="4"/>
          </p:nvPr>
        </p:nvSpPr>
        <p:spPr>
          <a:xfrm>
            <a:off x="6287121" y="5757334"/>
            <a:ext cx="907186" cy="498470"/>
          </a:xfrm>
          <a:prstGeom prst="rect">
            <a:avLst/>
          </a:prstGeom>
        </p:spPr>
        <p:txBody>
          <a:bodyPr vert="horz" lIns="91440" tIns="45720" rIns="91440" bIns="45720" rtlCol="0" anchor="ctr"/>
          <a:lstStyle>
            <a:lvl1pPr algn="ctr">
              <a:defRPr sz="3200" cap="all" baseline="0">
                <a:solidFill>
                  <a:schemeClr val="accent1">
                    <a:lumMod val="50000"/>
                  </a:schemeClr>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hdr="0" ftr="0" dt="0"/>
  <p:txStyles>
    <p:titleStyle>
      <a:lvl1pPr algn="l" defTabSz="914400" rtl="0" eaLnBrk="1" latinLnBrk="0" hangingPunct="1">
        <a:lnSpc>
          <a:spcPct val="90000"/>
        </a:lnSpc>
        <a:spcBef>
          <a:spcPct val="0"/>
        </a:spcBef>
        <a:buNone/>
        <a:defRPr sz="5400" kern="1200" cap="all" baseline="0">
          <a:solidFill>
            <a:schemeClr val="accent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tif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s://www.nasdaq.com/investing/glossary/u/underlying-security" TargetMode="External"/><Relationship Id="rId2" Type="http://schemas.openxmlformats.org/officeDocument/2006/relationships/hyperlink" Target="https://www.nasdaq.com/investing/glossary/t/transaction" TargetMode="External"/><Relationship Id="rId1" Type="http://schemas.openxmlformats.org/officeDocument/2006/relationships/slideLayout" Target="../slideLayouts/slideLayout2.xml"/><Relationship Id="rId5" Type="http://schemas.openxmlformats.org/officeDocument/2006/relationships/hyperlink" Target="https://www.nasdaq.com/investing/glossary/t/trade" TargetMode="External"/><Relationship Id="rId4" Type="http://schemas.openxmlformats.org/officeDocument/2006/relationships/hyperlink" Target="https://www.nasdaq.com/investing/glossary/c/capitalized" TargetMode="Externa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F521BB-B8AA-9D49-A4B4-0D9823801520}"/>
              </a:ext>
            </a:extLst>
          </p:cNvPr>
          <p:cNvSpPr>
            <a:spLocks noGrp="1"/>
          </p:cNvSpPr>
          <p:nvPr>
            <p:ph type="ctrTitle"/>
          </p:nvPr>
        </p:nvSpPr>
        <p:spPr>
          <a:xfrm rot="21420000">
            <a:off x="882498" y="330291"/>
            <a:ext cx="9755187" cy="3099121"/>
          </a:xfrm>
        </p:spPr>
        <p:txBody>
          <a:bodyPr>
            <a:normAutofit/>
          </a:bodyPr>
          <a:lstStyle/>
          <a:p>
            <a:r>
              <a:rPr lang="en-US" sz="6600" dirty="0">
                <a:solidFill>
                  <a:schemeClr val="tx1"/>
                </a:solidFill>
              </a:rPr>
              <a:t>Capital market regulation</a:t>
            </a:r>
            <a:br>
              <a:rPr lang="en-US" sz="6000" dirty="0">
                <a:solidFill>
                  <a:schemeClr val="tx1"/>
                </a:solidFill>
              </a:rPr>
            </a:br>
            <a:endParaRPr lang="en-US" sz="6000" dirty="0">
              <a:solidFill>
                <a:schemeClr val="tx1"/>
              </a:solidFill>
            </a:endParaRPr>
          </a:p>
        </p:txBody>
      </p:sp>
      <p:sp>
        <p:nvSpPr>
          <p:cNvPr id="3" name="Subtitle 2">
            <a:extLst>
              <a:ext uri="{FF2B5EF4-FFF2-40B4-BE49-F238E27FC236}">
                <a16:creationId xmlns:a16="http://schemas.microsoft.com/office/drawing/2014/main" id="{2651F5A1-035C-4D45-B58E-6C87EDAC8426}"/>
              </a:ext>
            </a:extLst>
          </p:cNvPr>
          <p:cNvSpPr>
            <a:spLocks noGrp="1"/>
          </p:cNvSpPr>
          <p:nvPr>
            <p:ph type="subTitle" idx="1"/>
          </p:nvPr>
        </p:nvSpPr>
        <p:spPr/>
        <p:txBody>
          <a:bodyPr/>
          <a:lstStyle/>
          <a:p>
            <a:r>
              <a:rPr lang="en-US" dirty="0"/>
              <a:t>Mr. </a:t>
            </a:r>
            <a:r>
              <a:rPr lang="en-US" dirty="0" err="1"/>
              <a:t>Supawich</a:t>
            </a:r>
            <a:r>
              <a:rPr lang="en-US" dirty="0"/>
              <a:t> </a:t>
            </a:r>
            <a:r>
              <a:rPr lang="en-US" dirty="0" err="1"/>
              <a:t>sirikanchana</a:t>
            </a:r>
            <a:endParaRPr lang="en-US" dirty="0"/>
          </a:p>
          <a:p>
            <a:r>
              <a:rPr lang="en-US" dirty="0"/>
              <a:t>Faculty of Law, Thammasat University</a:t>
            </a:r>
          </a:p>
          <a:p>
            <a:endParaRPr lang="en-US" dirty="0"/>
          </a:p>
        </p:txBody>
      </p:sp>
    </p:spTree>
    <p:extLst>
      <p:ext uri="{BB962C8B-B14F-4D97-AF65-F5344CB8AC3E}">
        <p14:creationId xmlns:p14="http://schemas.microsoft.com/office/powerpoint/2010/main" val="27743976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32EA02-2ED9-C34E-AB39-312A40DEF975}"/>
              </a:ext>
            </a:extLst>
          </p:cNvPr>
          <p:cNvSpPr>
            <a:spLocks noGrp="1"/>
          </p:cNvSpPr>
          <p:nvPr>
            <p:ph type="title"/>
          </p:nvPr>
        </p:nvSpPr>
        <p:spPr/>
        <p:txBody>
          <a:bodyPr>
            <a:normAutofit fontScale="90000"/>
          </a:bodyPr>
          <a:lstStyle/>
          <a:p>
            <a:r>
              <a:rPr lang="en-US" dirty="0">
                <a:solidFill>
                  <a:schemeClr val="tx1"/>
                </a:solidFill>
              </a:rPr>
              <a:t>Stakeholders in the Capital Market</a:t>
            </a:r>
          </a:p>
        </p:txBody>
      </p:sp>
      <p:sp>
        <p:nvSpPr>
          <p:cNvPr id="3" name="Text Placeholder 2">
            <a:extLst>
              <a:ext uri="{FF2B5EF4-FFF2-40B4-BE49-F238E27FC236}">
                <a16:creationId xmlns:a16="http://schemas.microsoft.com/office/drawing/2014/main" id="{8CE3E119-B748-3A4C-B9D5-0080F6E49CFE}"/>
              </a:ext>
            </a:extLst>
          </p:cNvPr>
          <p:cNvSpPr>
            <a:spLocks noGrp="1"/>
          </p:cNvSpPr>
          <p:nvPr>
            <p:ph type="body" idx="1"/>
          </p:nvPr>
        </p:nvSpPr>
        <p:spPr>
          <a:xfrm>
            <a:off x="685802" y="1721224"/>
            <a:ext cx="3310128" cy="918433"/>
          </a:xfrm>
        </p:spPr>
        <p:txBody>
          <a:bodyPr/>
          <a:lstStyle/>
          <a:p>
            <a:r>
              <a:rPr lang="en-US" sz="3200" dirty="0"/>
              <a:t>Business</a:t>
            </a:r>
          </a:p>
        </p:txBody>
      </p:sp>
      <p:sp>
        <p:nvSpPr>
          <p:cNvPr id="4" name="Text Placeholder 3">
            <a:extLst>
              <a:ext uri="{FF2B5EF4-FFF2-40B4-BE49-F238E27FC236}">
                <a16:creationId xmlns:a16="http://schemas.microsoft.com/office/drawing/2014/main" id="{70E9F9E2-905C-6248-801A-87D8318E74DB}"/>
              </a:ext>
            </a:extLst>
          </p:cNvPr>
          <p:cNvSpPr>
            <a:spLocks noGrp="1"/>
          </p:cNvSpPr>
          <p:nvPr>
            <p:ph type="body" sz="half" idx="15"/>
          </p:nvPr>
        </p:nvSpPr>
        <p:spPr>
          <a:ln>
            <a:solidFill>
              <a:srgbClr val="FF0000"/>
            </a:solidFill>
          </a:ln>
        </p:spPr>
        <p:txBody>
          <a:bodyPr>
            <a:normAutofit/>
          </a:bodyPr>
          <a:lstStyle/>
          <a:p>
            <a:pPr algn="l"/>
            <a:r>
              <a:rPr lang="en-US" sz="1800" dirty="0">
                <a:latin typeface="Cambria" panose="02040503050406030204" pitchFamily="18" charset="0"/>
                <a:cs typeface="Cordia New" panose="020B0304020202020204" pitchFamily="34" charset="-34"/>
              </a:rPr>
              <a:t>Using capital market as channels to mobilize capital efficiently at appropriate cost, and with diversities of tools for financing requirements.</a:t>
            </a:r>
          </a:p>
        </p:txBody>
      </p:sp>
      <p:sp>
        <p:nvSpPr>
          <p:cNvPr id="5" name="Text Placeholder 4">
            <a:extLst>
              <a:ext uri="{FF2B5EF4-FFF2-40B4-BE49-F238E27FC236}">
                <a16:creationId xmlns:a16="http://schemas.microsoft.com/office/drawing/2014/main" id="{7F867F56-FA61-5D4A-B0FF-EE990BC23B8A}"/>
              </a:ext>
            </a:extLst>
          </p:cNvPr>
          <p:cNvSpPr>
            <a:spLocks noGrp="1"/>
          </p:cNvSpPr>
          <p:nvPr>
            <p:ph type="body" sz="quarter" idx="3"/>
          </p:nvPr>
        </p:nvSpPr>
        <p:spPr>
          <a:xfrm>
            <a:off x="4234622" y="1721224"/>
            <a:ext cx="3310128" cy="918433"/>
          </a:xfrm>
        </p:spPr>
        <p:txBody>
          <a:bodyPr/>
          <a:lstStyle/>
          <a:p>
            <a:r>
              <a:rPr lang="en-US" sz="3200" dirty="0"/>
              <a:t>Intermediaries</a:t>
            </a:r>
          </a:p>
        </p:txBody>
      </p:sp>
      <p:sp>
        <p:nvSpPr>
          <p:cNvPr id="6" name="Text Placeholder 5">
            <a:extLst>
              <a:ext uri="{FF2B5EF4-FFF2-40B4-BE49-F238E27FC236}">
                <a16:creationId xmlns:a16="http://schemas.microsoft.com/office/drawing/2014/main" id="{F8AC811E-3336-264F-BEBD-56120AF7B708}"/>
              </a:ext>
            </a:extLst>
          </p:cNvPr>
          <p:cNvSpPr>
            <a:spLocks noGrp="1"/>
          </p:cNvSpPr>
          <p:nvPr>
            <p:ph type="body" sz="half" idx="16"/>
          </p:nvPr>
        </p:nvSpPr>
        <p:spPr>
          <a:ln>
            <a:solidFill>
              <a:srgbClr val="FF0000"/>
            </a:solidFill>
          </a:ln>
        </p:spPr>
        <p:txBody>
          <a:bodyPr>
            <a:normAutofit fontScale="85000" lnSpcReduction="10000"/>
          </a:bodyPr>
          <a:lstStyle/>
          <a:p>
            <a:pPr algn="l"/>
            <a:r>
              <a:rPr lang="en-US" sz="1800" dirty="0">
                <a:latin typeface="Cambria" panose="02040503050406030204" pitchFamily="18" charset="0"/>
                <a:cs typeface="Cordia New" panose="020B0304020202020204" pitchFamily="34" charset="-34"/>
              </a:rPr>
              <a:t>Carrying out businesses with greater flexibilities; getting supports for strengthening competitiveness; being assured of stability of the systems monitored and maintained to accommodate fluctuations; and supported for development of professional standards.</a:t>
            </a:r>
          </a:p>
        </p:txBody>
      </p:sp>
      <p:sp>
        <p:nvSpPr>
          <p:cNvPr id="7" name="Text Placeholder 6">
            <a:extLst>
              <a:ext uri="{FF2B5EF4-FFF2-40B4-BE49-F238E27FC236}">
                <a16:creationId xmlns:a16="http://schemas.microsoft.com/office/drawing/2014/main" id="{58F6D438-9AD9-5545-9FA4-D086DA7CDA85}"/>
              </a:ext>
            </a:extLst>
          </p:cNvPr>
          <p:cNvSpPr>
            <a:spLocks noGrp="1"/>
          </p:cNvSpPr>
          <p:nvPr>
            <p:ph type="body" sz="quarter" idx="13"/>
          </p:nvPr>
        </p:nvSpPr>
        <p:spPr>
          <a:xfrm>
            <a:off x="7770380" y="1721224"/>
            <a:ext cx="3310128" cy="918433"/>
          </a:xfrm>
        </p:spPr>
        <p:txBody>
          <a:bodyPr/>
          <a:lstStyle/>
          <a:p>
            <a:r>
              <a:rPr lang="en-US" sz="3200" dirty="0"/>
              <a:t>Investors</a:t>
            </a:r>
          </a:p>
        </p:txBody>
      </p:sp>
      <p:sp>
        <p:nvSpPr>
          <p:cNvPr id="8" name="Text Placeholder 7">
            <a:extLst>
              <a:ext uri="{FF2B5EF4-FFF2-40B4-BE49-F238E27FC236}">
                <a16:creationId xmlns:a16="http://schemas.microsoft.com/office/drawing/2014/main" id="{55CE8336-BA9A-204A-BC22-B90439D8D058}"/>
              </a:ext>
            </a:extLst>
          </p:cNvPr>
          <p:cNvSpPr>
            <a:spLocks noGrp="1"/>
          </p:cNvSpPr>
          <p:nvPr>
            <p:ph type="body" sz="half" idx="17"/>
          </p:nvPr>
        </p:nvSpPr>
        <p:spPr>
          <a:ln>
            <a:solidFill>
              <a:srgbClr val="FF0000"/>
            </a:solidFill>
          </a:ln>
        </p:spPr>
        <p:txBody>
          <a:bodyPr>
            <a:normAutofit/>
          </a:bodyPr>
          <a:lstStyle/>
          <a:p>
            <a:pPr algn="l"/>
            <a:r>
              <a:rPr lang="en-US" sz="1800" dirty="0">
                <a:latin typeface="Cambria" panose="02040503050406030204" pitchFamily="18" charset="0"/>
              </a:rPr>
              <a:t>Accessing to information and making investment decisions with confidence; being treated fairly in securities trading activities.</a:t>
            </a:r>
            <a:endParaRPr lang="en-US" sz="1600" dirty="0">
              <a:latin typeface="Cambria" panose="02040503050406030204" pitchFamily="18" charset="0"/>
            </a:endParaRPr>
          </a:p>
        </p:txBody>
      </p:sp>
      <p:sp>
        <p:nvSpPr>
          <p:cNvPr id="9" name="Slide Number Placeholder 8">
            <a:extLst>
              <a:ext uri="{FF2B5EF4-FFF2-40B4-BE49-F238E27FC236}">
                <a16:creationId xmlns:a16="http://schemas.microsoft.com/office/drawing/2014/main" id="{1611B96E-18AF-5144-B05E-64C98CCD2222}"/>
              </a:ext>
            </a:extLst>
          </p:cNvPr>
          <p:cNvSpPr>
            <a:spLocks noGrp="1"/>
          </p:cNvSpPr>
          <p:nvPr>
            <p:ph type="sldNum" sz="quarter" idx="12"/>
          </p:nvPr>
        </p:nvSpPr>
        <p:spPr/>
        <p:txBody>
          <a:bodyPr/>
          <a:lstStyle/>
          <a:p>
            <a:fld id="{6D22F896-40B5-4ADD-8801-0D06FADFA095}" type="slidenum">
              <a:rPr lang="en-US" smtClean="0"/>
              <a:t>2</a:t>
            </a:fld>
            <a:endParaRPr lang="en-US" dirty="0"/>
          </a:p>
        </p:txBody>
      </p:sp>
    </p:spTree>
    <p:extLst>
      <p:ext uri="{BB962C8B-B14F-4D97-AF65-F5344CB8AC3E}">
        <p14:creationId xmlns:p14="http://schemas.microsoft.com/office/powerpoint/2010/main" val="39198319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1A6369-D805-B34C-98CA-8F933C55D73B}"/>
              </a:ext>
            </a:extLst>
          </p:cNvPr>
          <p:cNvSpPr>
            <a:spLocks noGrp="1"/>
          </p:cNvSpPr>
          <p:nvPr>
            <p:ph type="title"/>
          </p:nvPr>
        </p:nvSpPr>
        <p:spPr/>
        <p:txBody>
          <a:bodyPr>
            <a:normAutofit/>
          </a:bodyPr>
          <a:lstStyle/>
          <a:p>
            <a:r>
              <a:rPr lang="en-US" dirty="0">
                <a:solidFill>
                  <a:schemeClr val="tx1"/>
                </a:solidFill>
              </a:rPr>
              <a:t>Laws governing capital market</a:t>
            </a:r>
          </a:p>
        </p:txBody>
      </p:sp>
      <p:sp>
        <p:nvSpPr>
          <p:cNvPr id="3" name="Content Placeholder 2">
            <a:extLst>
              <a:ext uri="{FF2B5EF4-FFF2-40B4-BE49-F238E27FC236}">
                <a16:creationId xmlns:a16="http://schemas.microsoft.com/office/drawing/2014/main" id="{EC579455-AEC6-F449-BCD4-3CCDEA0F3286}"/>
              </a:ext>
            </a:extLst>
          </p:cNvPr>
          <p:cNvSpPr>
            <a:spLocks noGrp="1"/>
          </p:cNvSpPr>
          <p:nvPr>
            <p:ph sz="quarter" idx="13"/>
          </p:nvPr>
        </p:nvSpPr>
        <p:spPr>
          <a:xfrm>
            <a:off x="685801" y="1592133"/>
            <a:ext cx="10394707" cy="4227754"/>
          </a:xfrm>
        </p:spPr>
        <p:txBody>
          <a:bodyPr>
            <a:normAutofit/>
          </a:bodyPr>
          <a:lstStyle/>
          <a:p>
            <a:pPr marL="0" indent="0">
              <a:buNone/>
            </a:pPr>
            <a:r>
              <a:rPr lang="en-US" sz="2400" u="sng" dirty="0">
                <a:latin typeface="Cambria" panose="02040503050406030204" pitchFamily="18" charset="0"/>
              </a:rPr>
              <a:t>Securities and Exchange Commission </a:t>
            </a:r>
            <a:r>
              <a:rPr lang="en-US" sz="2400" dirty="0">
                <a:latin typeface="Cambria" panose="02040503050406030204" pitchFamily="18" charset="0"/>
              </a:rPr>
              <a:t>(SEC) as a regulator</a:t>
            </a:r>
          </a:p>
          <a:p>
            <a:r>
              <a:rPr lang="en-US" sz="2400" dirty="0">
                <a:latin typeface="Cambria" panose="02040503050406030204" pitchFamily="18" charset="0"/>
              </a:rPr>
              <a:t>The law on securities and exchange</a:t>
            </a:r>
          </a:p>
          <a:p>
            <a:r>
              <a:rPr lang="en-US" sz="2400" dirty="0">
                <a:latin typeface="Cambria" panose="02040503050406030204" pitchFamily="18" charset="0"/>
              </a:rPr>
              <a:t> The law governing derivatives</a:t>
            </a:r>
          </a:p>
          <a:p>
            <a:r>
              <a:rPr lang="en-US" sz="2400" dirty="0">
                <a:latin typeface="Cambria" panose="02040503050406030204" pitchFamily="18" charset="0"/>
              </a:rPr>
              <a:t> The law governing digital asset</a:t>
            </a:r>
          </a:p>
          <a:p>
            <a:r>
              <a:rPr lang="en-US" sz="2400" dirty="0">
                <a:latin typeface="Cambria" panose="02040503050406030204" pitchFamily="18" charset="0"/>
              </a:rPr>
              <a:t> The law on trust for transactions in the capital market</a:t>
            </a:r>
          </a:p>
          <a:p>
            <a:r>
              <a:rPr lang="en-US" sz="2400" dirty="0">
                <a:latin typeface="Cambria" panose="02040503050406030204" pitchFamily="18" charset="0"/>
              </a:rPr>
              <a:t> The law on special purpose juristic persons for securitization</a:t>
            </a:r>
          </a:p>
          <a:p>
            <a:r>
              <a:rPr lang="en-US" sz="2400" dirty="0">
                <a:latin typeface="Cambria" panose="02040503050406030204" pitchFamily="18" charset="0"/>
              </a:rPr>
              <a:t> The law on provident fund</a:t>
            </a:r>
          </a:p>
        </p:txBody>
      </p:sp>
      <p:sp>
        <p:nvSpPr>
          <p:cNvPr id="4" name="Slide Number Placeholder 3">
            <a:extLst>
              <a:ext uri="{FF2B5EF4-FFF2-40B4-BE49-F238E27FC236}">
                <a16:creationId xmlns:a16="http://schemas.microsoft.com/office/drawing/2014/main" id="{4242BFAA-5E9C-0243-90F5-5A21F435F703}"/>
              </a:ext>
            </a:extLst>
          </p:cNvPr>
          <p:cNvSpPr>
            <a:spLocks noGrp="1"/>
          </p:cNvSpPr>
          <p:nvPr>
            <p:ph type="sldNum" sz="quarter" idx="12"/>
          </p:nvPr>
        </p:nvSpPr>
        <p:spPr/>
        <p:txBody>
          <a:bodyPr/>
          <a:lstStyle/>
          <a:p>
            <a:fld id="{6D22F896-40B5-4ADD-8801-0D06FADFA095}" type="slidenum">
              <a:rPr lang="en-US" smtClean="0"/>
              <a:t>3</a:t>
            </a:fld>
            <a:endParaRPr lang="en-US" dirty="0"/>
          </a:p>
        </p:txBody>
      </p:sp>
    </p:spTree>
    <p:extLst>
      <p:ext uri="{BB962C8B-B14F-4D97-AF65-F5344CB8AC3E}">
        <p14:creationId xmlns:p14="http://schemas.microsoft.com/office/powerpoint/2010/main" val="33773608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754FEE-9387-694E-B633-609994839598}"/>
              </a:ext>
            </a:extLst>
          </p:cNvPr>
          <p:cNvSpPr>
            <a:spLocks noGrp="1"/>
          </p:cNvSpPr>
          <p:nvPr>
            <p:ph type="title"/>
          </p:nvPr>
        </p:nvSpPr>
        <p:spPr/>
        <p:txBody>
          <a:bodyPr>
            <a:normAutofit/>
          </a:bodyPr>
          <a:lstStyle/>
          <a:p>
            <a:r>
              <a:rPr lang="en-US" dirty="0">
                <a:solidFill>
                  <a:schemeClr val="tx1"/>
                </a:solidFill>
              </a:rPr>
              <a:t>objectives for administration</a:t>
            </a:r>
          </a:p>
        </p:txBody>
      </p:sp>
      <p:sp>
        <p:nvSpPr>
          <p:cNvPr id="3" name="Content Placeholder 2">
            <a:extLst>
              <a:ext uri="{FF2B5EF4-FFF2-40B4-BE49-F238E27FC236}">
                <a16:creationId xmlns:a16="http://schemas.microsoft.com/office/drawing/2014/main" id="{66708297-F228-8A47-9E85-04134430774C}"/>
              </a:ext>
            </a:extLst>
          </p:cNvPr>
          <p:cNvSpPr>
            <a:spLocks noGrp="1"/>
          </p:cNvSpPr>
          <p:nvPr>
            <p:ph sz="quarter" idx="13"/>
          </p:nvPr>
        </p:nvSpPr>
        <p:spPr/>
        <p:txBody>
          <a:bodyPr>
            <a:normAutofit lnSpcReduction="10000"/>
          </a:bodyPr>
          <a:lstStyle/>
          <a:p>
            <a:r>
              <a:rPr lang="en-US" sz="2800" dirty="0">
                <a:latin typeface="Cambria" panose="02040503050406030204" pitchFamily="18" charset="0"/>
              </a:rPr>
              <a:t>Investors have access to information and make confident decisions on investment. </a:t>
            </a:r>
          </a:p>
          <a:p>
            <a:r>
              <a:rPr lang="en-US" sz="2800" dirty="0">
                <a:latin typeface="Cambria" panose="02040503050406030204" pitchFamily="18" charset="0"/>
              </a:rPr>
              <a:t>The capital market is operated with fairness, efficiency and transparency.</a:t>
            </a:r>
          </a:p>
          <a:p>
            <a:r>
              <a:rPr lang="en-US" sz="2800" dirty="0">
                <a:latin typeface="Cambria" panose="02040503050406030204" pitchFamily="18" charset="0"/>
              </a:rPr>
              <a:t>Systematic risks in the markets can be managed and contained within limits. </a:t>
            </a:r>
            <a:r>
              <a:rPr lang="en-US" dirty="0">
                <a:latin typeface="Cambria" panose="02040503050406030204" pitchFamily="18" charset="0"/>
              </a:rPr>
              <a:t>​</a:t>
            </a:r>
          </a:p>
        </p:txBody>
      </p:sp>
      <p:sp>
        <p:nvSpPr>
          <p:cNvPr id="4" name="Slide Number Placeholder 3">
            <a:extLst>
              <a:ext uri="{FF2B5EF4-FFF2-40B4-BE49-F238E27FC236}">
                <a16:creationId xmlns:a16="http://schemas.microsoft.com/office/drawing/2014/main" id="{2646F971-F4B4-0A40-B3F2-04ECB47F1820}"/>
              </a:ext>
            </a:extLst>
          </p:cNvPr>
          <p:cNvSpPr>
            <a:spLocks noGrp="1"/>
          </p:cNvSpPr>
          <p:nvPr>
            <p:ph type="sldNum" sz="quarter" idx="12"/>
          </p:nvPr>
        </p:nvSpPr>
        <p:spPr/>
        <p:txBody>
          <a:bodyPr/>
          <a:lstStyle/>
          <a:p>
            <a:fld id="{6D22F896-40B5-4ADD-8801-0D06FADFA095}" type="slidenum">
              <a:rPr lang="en-US" smtClean="0"/>
              <a:t>4</a:t>
            </a:fld>
            <a:endParaRPr lang="en-US" dirty="0"/>
          </a:p>
        </p:txBody>
      </p:sp>
    </p:spTree>
    <p:extLst>
      <p:ext uri="{BB962C8B-B14F-4D97-AF65-F5344CB8AC3E}">
        <p14:creationId xmlns:p14="http://schemas.microsoft.com/office/powerpoint/2010/main" val="11893234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4D7E8D-0047-3E40-A98E-55C35D9879F0}"/>
              </a:ext>
            </a:extLst>
          </p:cNvPr>
          <p:cNvSpPr>
            <a:spLocks noGrp="1"/>
          </p:cNvSpPr>
          <p:nvPr>
            <p:ph type="title"/>
          </p:nvPr>
        </p:nvSpPr>
        <p:spPr>
          <a:xfrm>
            <a:off x="683625" y="298525"/>
            <a:ext cx="10396882" cy="1151965"/>
          </a:xfrm>
        </p:spPr>
        <p:txBody>
          <a:bodyPr/>
          <a:lstStyle/>
          <a:p>
            <a:r>
              <a:rPr lang="en-US" dirty="0">
                <a:solidFill>
                  <a:schemeClr val="tx1"/>
                </a:solidFill>
              </a:rPr>
              <a:t>Securities</a:t>
            </a:r>
          </a:p>
        </p:txBody>
      </p:sp>
      <p:sp>
        <p:nvSpPr>
          <p:cNvPr id="3" name="Content Placeholder 2">
            <a:extLst>
              <a:ext uri="{FF2B5EF4-FFF2-40B4-BE49-F238E27FC236}">
                <a16:creationId xmlns:a16="http://schemas.microsoft.com/office/drawing/2014/main" id="{25F78E22-D905-B14E-9CED-1E65E3977FCC}"/>
              </a:ext>
            </a:extLst>
          </p:cNvPr>
          <p:cNvSpPr>
            <a:spLocks noGrp="1"/>
          </p:cNvSpPr>
          <p:nvPr>
            <p:ph sz="quarter" idx="13"/>
          </p:nvPr>
        </p:nvSpPr>
        <p:spPr>
          <a:xfrm>
            <a:off x="685800" y="1613648"/>
            <a:ext cx="10394707" cy="4143686"/>
          </a:xfrm>
        </p:spPr>
        <p:txBody>
          <a:bodyPr>
            <a:normAutofit/>
          </a:bodyPr>
          <a:lstStyle/>
          <a:p>
            <a:r>
              <a:rPr lang="en-US" dirty="0"/>
              <a:t>(1)  treasury bills; </a:t>
            </a:r>
          </a:p>
          <a:p>
            <a:r>
              <a:rPr lang="en-US" dirty="0"/>
              <a:t>(2)  bonds; </a:t>
            </a:r>
          </a:p>
          <a:p>
            <a:r>
              <a:rPr lang="en-US" dirty="0"/>
              <a:t>(3)  bills; </a:t>
            </a:r>
          </a:p>
          <a:p>
            <a:r>
              <a:rPr lang="en-US" dirty="0"/>
              <a:t>(4)  shares; </a:t>
            </a:r>
          </a:p>
          <a:p>
            <a:r>
              <a:rPr lang="en-US" dirty="0"/>
              <a:t>(5)  debentures; </a:t>
            </a:r>
          </a:p>
          <a:p>
            <a:r>
              <a:rPr lang="en-US" dirty="0"/>
              <a:t>(6)  investment units which are instruments or evidence representing the rights to the property of a mutual fund; </a:t>
            </a:r>
          </a:p>
        </p:txBody>
      </p:sp>
      <p:sp>
        <p:nvSpPr>
          <p:cNvPr id="4" name="Slide Number Placeholder 3">
            <a:extLst>
              <a:ext uri="{FF2B5EF4-FFF2-40B4-BE49-F238E27FC236}">
                <a16:creationId xmlns:a16="http://schemas.microsoft.com/office/drawing/2014/main" id="{DB9DC29D-CF7F-7442-BB75-0E723A4B57EA}"/>
              </a:ext>
            </a:extLst>
          </p:cNvPr>
          <p:cNvSpPr>
            <a:spLocks noGrp="1"/>
          </p:cNvSpPr>
          <p:nvPr>
            <p:ph type="sldNum" sz="quarter" idx="12"/>
          </p:nvPr>
        </p:nvSpPr>
        <p:spPr/>
        <p:txBody>
          <a:bodyPr/>
          <a:lstStyle/>
          <a:p>
            <a:fld id="{6D22F896-40B5-4ADD-8801-0D06FADFA095}" type="slidenum">
              <a:rPr lang="en-US" smtClean="0"/>
              <a:t>5</a:t>
            </a:fld>
            <a:endParaRPr lang="en-US" dirty="0"/>
          </a:p>
        </p:txBody>
      </p:sp>
    </p:spTree>
    <p:extLst>
      <p:ext uri="{BB962C8B-B14F-4D97-AF65-F5344CB8AC3E}">
        <p14:creationId xmlns:p14="http://schemas.microsoft.com/office/powerpoint/2010/main" val="32526871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4D7E8D-0047-3E40-A98E-55C35D9879F0}"/>
              </a:ext>
            </a:extLst>
          </p:cNvPr>
          <p:cNvSpPr>
            <a:spLocks noGrp="1"/>
          </p:cNvSpPr>
          <p:nvPr>
            <p:ph type="title"/>
          </p:nvPr>
        </p:nvSpPr>
        <p:spPr>
          <a:xfrm>
            <a:off x="683625" y="298525"/>
            <a:ext cx="10396882" cy="1151965"/>
          </a:xfrm>
        </p:spPr>
        <p:txBody>
          <a:bodyPr/>
          <a:lstStyle/>
          <a:p>
            <a:r>
              <a:rPr lang="en-US" dirty="0">
                <a:solidFill>
                  <a:schemeClr val="tx1"/>
                </a:solidFill>
              </a:rPr>
              <a:t>Securities</a:t>
            </a:r>
          </a:p>
        </p:txBody>
      </p:sp>
      <p:sp>
        <p:nvSpPr>
          <p:cNvPr id="3" name="Content Placeholder 2">
            <a:extLst>
              <a:ext uri="{FF2B5EF4-FFF2-40B4-BE49-F238E27FC236}">
                <a16:creationId xmlns:a16="http://schemas.microsoft.com/office/drawing/2014/main" id="{25F78E22-D905-B14E-9CED-1E65E3977FCC}"/>
              </a:ext>
            </a:extLst>
          </p:cNvPr>
          <p:cNvSpPr>
            <a:spLocks noGrp="1"/>
          </p:cNvSpPr>
          <p:nvPr>
            <p:ph sz="quarter" idx="13"/>
          </p:nvPr>
        </p:nvSpPr>
        <p:spPr>
          <a:xfrm>
            <a:off x="685800" y="1613648"/>
            <a:ext cx="10394707" cy="4143686"/>
          </a:xfrm>
        </p:spPr>
        <p:txBody>
          <a:bodyPr>
            <a:normAutofit/>
          </a:bodyPr>
          <a:lstStyle/>
          <a:p>
            <a:r>
              <a:rPr lang="en-US" dirty="0"/>
              <a:t>(7)  certificates representing the rights to purchase shares; </a:t>
            </a:r>
          </a:p>
          <a:p>
            <a:r>
              <a:rPr lang="en-US" dirty="0"/>
              <a:t>(8)  certificates representing the rights to purchase debentures; </a:t>
            </a:r>
          </a:p>
          <a:p>
            <a:r>
              <a:rPr lang="en-US" dirty="0"/>
              <a:t>(9)  certificates representing the rights to purchase investment units; </a:t>
            </a:r>
          </a:p>
          <a:p>
            <a:r>
              <a:rPr lang="en-US" dirty="0"/>
              <a:t>(10)  any other instruments as specified by the Securities and Exchange Commission.</a:t>
            </a:r>
          </a:p>
          <a:p>
            <a:endParaRPr lang="en-US" dirty="0"/>
          </a:p>
        </p:txBody>
      </p:sp>
      <p:sp>
        <p:nvSpPr>
          <p:cNvPr id="4" name="Slide Number Placeholder 3">
            <a:extLst>
              <a:ext uri="{FF2B5EF4-FFF2-40B4-BE49-F238E27FC236}">
                <a16:creationId xmlns:a16="http://schemas.microsoft.com/office/drawing/2014/main" id="{DB9DC29D-CF7F-7442-BB75-0E723A4B57EA}"/>
              </a:ext>
            </a:extLst>
          </p:cNvPr>
          <p:cNvSpPr>
            <a:spLocks noGrp="1"/>
          </p:cNvSpPr>
          <p:nvPr>
            <p:ph type="sldNum" sz="quarter" idx="12"/>
          </p:nvPr>
        </p:nvSpPr>
        <p:spPr/>
        <p:txBody>
          <a:bodyPr/>
          <a:lstStyle/>
          <a:p>
            <a:fld id="{6D22F896-40B5-4ADD-8801-0D06FADFA095}" type="slidenum">
              <a:rPr lang="en-US" smtClean="0"/>
              <a:t>6</a:t>
            </a:fld>
            <a:endParaRPr lang="en-US" dirty="0"/>
          </a:p>
        </p:txBody>
      </p:sp>
    </p:spTree>
    <p:extLst>
      <p:ext uri="{BB962C8B-B14F-4D97-AF65-F5344CB8AC3E}">
        <p14:creationId xmlns:p14="http://schemas.microsoft.com/office/powerpoint/2010/main" val="18856317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88751F-D411-7D44-B935-BE1A3EFC1F6C}"/>
              </a:ext>
            </a:extLst>
          </p:cNvPr>
          <p:cNvSpPr>
            <a:spLocks noGrp="1"/>
          </p:cNvSpPr>
          <p:nvPr>
            <p:ph type="title"/>
          </p:nvPr>
        </p:nvSpPr>
        <p:spPr/>
        <p:txBody>
          <a:bodyPr/>
          <a:lstStyle/>
          <a:p>
            <a:r>
              <a:rPr lang="en-US" dirty="0">
                <a:solidFill>
                  <a:schemeClr val="tx1"/>
                </a:solidFill>
              </a:rPr>
              <a:t>Equity securities</a:t>
            </a:r>
          </a:p>
        </p:txBody>
      </p:sp>
      <p:sp>
        <p:nvSpPr>
          <p:cNvPr id="3" name="Content Placeholder 2">
            <a:extLst>
              <a:ext uri="{FF2B5EF4-FFF2-40B4-BE49-F238E27FC236}">
                <a16:creationId xmlns:a16="http://schemas.microsoft.com/office/drawing/2014/main" id="{D6D870DF-EFA6-B044-BCFC-943C41B29DCE}"/>
              </a:ext>
            </a:extLst>
          </p:cNvPr>
          <p:cNvSpPr>
            <a:spLocks noGrp="1"/>
          </p:cNvSpPr>
          <p:nvPr>
            <p:ph sz="quarter" idx="13"/>
          </p:nvPr>
        </p:nvSpPr>
        <p:spPr>
          <a:xfrm>
            <a:off x="685800" y="1635162"/>
            <a:ext cx="10394707" cy="4206240"/>
          </a:xfrm>
        </p:spPr>
        <p:txBody>
          <a:bodyPr>
            <a:normAutofit/>
          </a:bodyPr>
          <a:lstStyle/>
          <a:p>
            <a:r>
              <a:rPr lang="en-US" sz="2800" dirty="0">
                <a:latin typeface="Cambria" panose="02040503050406030204" pitchFamily="18" charset="0"/>
              </a:rPr>
              <a:t>Regulations on equity instruments are aimed at creating a balance between the protection of investors and effective fund mobilization. </a:t>
            </a:r>
          </a:p>
          <a:p>
            <a:r>
              <a:rPr lang="en-US" sz="2800" dirty="0">
                <a:latin typeface="Cambria" panose="02040503050406030204" pitchFamily="18" charset="0"/>
              </a:rPr>
              <a:t>The qualifications of securities issuers and supervises the disclosure of information in order for the investors to have sufficient information in making an investment decision.</a:t>
            </a:r>
          </a:p>
        </p:txBody>
      </p:sp>
      <p:sp>
        <p:nvSpPr>
          <p:cNvPr id="4" name="Slide Number Placeholder 3">
            <a:extLst>
              <a:ext uri="{FF2B5EF4-FFF2-40B4-BE49-F238E27FC236}">
                <a16:creationId xmlns:a16="http://schemas.microsoft.com/office/drawing/2014/main" id="{4A1E9F5C-DC1D-8E4B-979C-F60743B9BFCB}"/>
              </a:ext>
            </a:extLst>
          </p:cNvPr>
          <p:cNvSpPr>
            <a:spLocks noGrp="1"/>
          </p:cNvSpPr>
          <p:nvPr>
            <p:ph type="sldNum" sz="quarter" idx="12"/>
          </p:nvPr>
        </p:nvSpPr>
        <p:spPr/>
        <p:txBody>
          <a:bodyPr/>
          <a:lstStyle/>
          <a:p>
            <a:fld id="{6D22F896-40B5-4ADD-8801-0D06FADFA095}" type="slidenum">
              <a:rPr lang="en-US" smtClean="0"/>
              <a:t>7</a:t>
            </a:fld>
            <a:endParaRPr lang="en-US" dirty="0"/>
          </a:p>
        </p:txBody>
      </p:sp>
    </p:spTree>
    <p:extLst>
      <p:ext uri="{BB962C8B-B14F-4D97-AF65-F5344CB8AC3E}">
        <p14:creationId xmlns:p14="http://schemas.microsoft.com/office/powerpoint/2010/main" val="32934251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8B386B-D7AF-3342-BFEB-C53ADBC4FF55}"/>
              </a:ext>
            </a:extLst>
          </p:cNvPr>
          <p:cNvSpPr>
            <a:spLocks noGrp="1"/>
          </p:cNvSpPr>
          <p:nvPr>
            <p:ph type="title"/>
          </p:nvPr>
        </p:nvSpPr>
        <p:spPr>
          <a:xfrm>
            <a:off x="683625" y="331450"/>
            <a:ext cx="10396882" cy="1151965"/>
          </a:xfrm>
        </p:spPr>
        <p:txBody>
          <a:bodyPr>
            <a:normAutofit/>
          </a:bodyPr>
          <a:lstStyle/>
          <a:p>
            <a:r>
              <a:rPr lang="en-US" dirty="0">
                <a:solidFill>
                  <a:schemeClr val="tx1"/>
                </a:solidFill>
              </a:rPr>
              <a:t>Approaches for equity securities</a:t>
            </a:r>
          </a:p>
        </p:txBody>
      </p:sp>
      <p:sp>
        <p:nvSpPr>
          <p:cNvPr id="3" name="Content Placeholder 2">
            <a:extLst>
              <a:ext uri="{FF2B5EF4-FFF2-40B4-BE49-F238E27FC236}">
                <a16:creationId xmlns:a16="http://schemas.microsoft.com/office/drawing/2014/main" id="{9E1649DB-65CF-144B-B551-81BAA8D8172B}"/>
              </a:ext>
            </a:extLst>
          </p:cNvPr>
          <p:cNvSpPr>
            <a:spLocks noGrp="1"/>
          </p:cNvSpPr>
          <p:nvPr>
            <p:ph sz="quarter" idx="13"/>
          </p:nvPr>
        </p:nvSpPr>
        <p:spPr>
          <a:xfrm>
            <a:off x="419548" y="1344706"/>
            <a:ext cx="10660959" cy="4862456"/>
          </a:xfrm>
        </p:spPr>
        <p:txBody>
          <a:bodyPr>
            <a:normAutofit/>
          </a:bodyPr>
          <a:lstStyle/>
          <a:p>
            <a:r>
              <a:rPr lang="en-US" u="sng" dirty="0">
                <a:latin typeface="Cambria" panose="02040503050406030204" pitchFamily="18" charset="0"/>
              </a:rPr>
              <a:t>New investors purchasing securities </a:t>
            </a:r>
            <a:r>
              <a:rPr lang="en-US" dirty="0">
                <a:latin typeface="Cambria" panose="02040503050406030204" pitchFamily="18" charset="0"/>
              </a:rPr>
              <a:t>– the company is required to have appropriate qualifications and disclose sufficient information for investors to make an informed investment decision.</a:t>
            </a:r>
          </a:p>
          <a:p>
            <a:r>
              <a:rPr lang="en-US" u="sng" dirty="0">
                <a:latin typeface="Cambria" panose="02040503050406030204" pitchFamily="18" charset="0"/>
              </a:rPr>
              <a:t>Existing shareholders affected by dilution </a:t>
            </a:r>
            <a:r>
              <a:rPr lang="en-US" dirty="0">
                <a:latin typeface="Cambria" panose="02040503050406030204" pitchFamily="18" charset="0"/>
              </a:rPr>
              <a:t>– the company must disclose clear and sufficient information in the notice calling shareholders' meeting and the shareholders are granted the right to vote or to veto.</a:t>
            </a:r>
          </a:p>
          <a:p>
            <a:r>
              <a:rPr lang="en-US" u="sng" dirty="0">
                <a:latin typeface="Cambria" panose="02040503050406030204" pitchFamily="18" charset="0"/>
              </a:rPr>
              <a:t>Securities holders in subsequent orders </a:t>
            </a:r>
            <a:r>
              <a:rPr lang="en-US" dirty="0">
                <a:latin typeface="Cambria" panose="02040503050406030204" pitchFamily="18" charset="0"/>
              </a:rPr>
              <a:t>– the company must clearly disclose terms and conditions of the securities and must disclose sufficient information for making an investment decision.</a:t>
            </a:r>
          </a:p>
          <a:p>
            <a:endParaRPr lang="en-US" dirty="0"/>
          </a:p>
        </p:txBody>
      </p:sp>
      <p:sp>
        <p:nvSpPr>
          <p:cNvPr id="4" name="Slide Number Placeholder 3">
            <a:extLst>
              <a:ext uri="{FF2B5EF4-FFF2-40B4-BE49-F238E27FC236}">
                <a16:creationId xmlns:a16="http://schemas.microsoft.com/office/drawing/2014/main" id="{F221E561-2D70-BC4E-A134-9A8128B6F06F}"/>
              </a:ext>
            </a:extLst>
          </p:cNvPr>
          <p:cNvSpPr>
            <a:spLocks noGrp="1"/>
          </p:cNvSpPr>
          <p:nvPr>
            <p:ph type="sldNum" sz="quarter" idx="12"/>
          </p:nvPr>
        </p:nvSpPr>
        <p:spPr/>
        <p:txBody>
          <a:bodyPr/>
          <a:lstStyle/>
          <a:p>
            <a:fld id="{6D22F896-40B5-4ADD-8801-0D06FADFA095}" type="slidenum">
              <a:rPr lang="en-US" smtClean="0"/>
              <a:t>8</a:t>
            </a:fld>
            <a:endParaRPr lang="en-US" dirty="0"/>
          </a:p>
        </p:txBody>
      </p:sp>
    </p:spTree>
    <p:extLst>
      <p:ext uri="{BB962C8B-B14F-4D97-AF65-F5344CB8AC3E}">
        <p14:creationId xmlns:p14="http://schemas.microsoft.com/office/powerpoint/2010/main" val="29240183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028BB6-CF60-3B41-9F20-36302AFF906F}"/>
              </a:ext>
            </a:extLst>
          </p:cNvPr>
          <p:cNvSpPr>
            <a:spLocks noGrp="1"/>
          </p:cNvSpPr>
          <p:nvPr>
            <p:ph type="title"/>
          </p:nvPr>
        </p:nvSpPr>
        <p:spPr/>
        <p:txBody>
          <a:bodyPr/>
          <a:lstStyle/>
          <a:p>
            <a:r>
              <a:rPr lang="en-US" dirty="0">
                <a:solidFill>
                  <a:schemeClr val="tx1"/>
                </a:solidFill>
              </a:rPr>
              <a:t>Debt Securities</a:t>
            </a:r>
          </a:p>
        </p:txBody>
      </p:sp>
      <p:sp>
        <p:nvSpPr>
          <p:cNvPr id="3" name="Content Placeholder 2">
            <a:extLst>
              <a:ext uri="{FF2B5EF4-FFF2-40B4-BE49-F238E27FC236}">
                <a16:creationId xmlns:a16="http://schemas.microsoft.com/office/drawing/2014/main" id="{1B018724-6B45-B84F-8D29-0519A2878E6D}"/>
              </a:ext>
            </a:extLst>
          </p:cNvPr>
          <p:cNvSpPr>
            <a:spLocks noGrp="1"/>
          </p:cNvSpPr>
          <p:nvPr>
            <p:ph sz="quarter" idx="13"/>
          </p:nvPr>
        </p:nvSpPr>
        <p:spPr>
          <a:xfrm>
            <a:off x="685800" y="1699708"/>
            <a:ext cx="10394707" cy="3674877"/>
          </a:xfrm>
        </p:spPr>
        <p:txBody>
          <a:bodyPr>
            <a:normAutofit fontScale="92500"/>
          </a:bodyPr>
          <a:lstStyle/>
          <a:p>
            <a:r>
              <a:rPr lang="en-US" sz="2800" dirty="0">
                <a:latin typeface="Cambria" panose="02040503050406030204" pitchFamily="18" charset="0"/>
              </a:rPr>
              <a:t>Debt securities provide a financing alternative which can reduce cost of funds paid to financial institutions. </a:t>
            </a:r>
          </a:p>
          <a:p>
            <a:r>
              <a:rPr lang="en-US" sz="2800" dirty="0">
                <a:latin typeface="Cambria" panose="02040503050406030204" pitchFamily="18" charset="0"/>
              </a:rPr>
              <a:t>Issuers may determine the term of debt securities to be in line with their term of financial needs. </a:t>
            </a:r>
          </a:p>
          <a:p>
            <a:r>
              <a:rPr lang="en-US" sz="2800" dirty="0">
                <a:latin typeface="Cambria" panose="02040503050406030204" pitchFamily="18" charset="0"/>
              </a:rPr>
              <a:t>On the investors' side, debt securities provide an investment alternative during the period of fluctuations in the capital market</a:t>
            </a:r>
            <a:r>
              <a:rPr lang="en-US" dirty="0">
                <a:latin typeface="Cambria" panose="02040503050406030204" pitchFamily="18" charset="0"/>
              </a:rPr>
              <a:t>.</a:t>
            </a:r>
          </a:p>
        </p:txBody>
      </p:sp>
      <p:sp>
        <p:nvSpPr>
          <p:cNvPr id="4" name="Slide Number Placeholder 3">
            <a:extLst>
              <a:ext uri="{FF2B5EF4-FFF2-40B4-BE49-F238E27FC236}">
                <a16:creationId xmlns:a16="http://schemas.microsoft.com/office/drawing/2014/main" id="{B79B905E-7760-7C4A-960E-A98802D4C2EA}"/>
              </a:ext>
            </a:extLst>
          </p:cNvPr>
          <p:cNvSpPr>
            <a:spLocks noGrp="1"/>
          </p:cNvSpPr>
          <p:nvPr>
            <p:ph type="sldNum" sz="quarter" idx="12"/>
          </p:nvPr>
        </p:nvSpPr>
        <p:spPr/>
        <p:txBody>
          <a:bodyPr/>
          <a:lstStyle/>
          <a:p>
            <a:fld id="{6D22F896-40B5-4ADD-8801-0D06FADFA095}" type="slidenum">
              <a:rPr lang="en-US" smtClean="0"/>
              <a:t>9</a:t>
            </a:fld>
            <a:endParaRPr lang="en-US" dirty="0"/>
          </a:p>
        </p:txBody>
      </p:sp>
    </p:spTree>
    <p:extLst>
      <p:ext uri="{BB962C8B-B14F-4D97-AF65-F5344CB8AC3E}">
        <p14:creationId xmlns:p14="http://schemas.microsoft.com/office/powerpoint/2010/main" val="26727909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B22AB3-2C48-E141-B8FC-88BD638279BA}"/>
              </a:ext>
            </a:extLst>
          </p:cNvPr>
          <p:cNvSpPr>
            <a:spLocks noGrp="1"/>
          </p:cNvSpPr>
          <p:nvPr>
            <p:ph type="title"/>
          </p:nvPr>
        </p:nvSpPr>
        <p:spPr/>
        <p:txBody>
          <a:bodyPr>
            <a:normAutofit/>
          </a:bodyPr>
          <a:lstStyle/>
          <a:p>
            <a:r>
              <a:rPr lang="en-US" dirty="0">
                <a:solidFill>
                  <a:schemeClr val="tx1"/>
                </a:solidFill>
              </a:rPr>
              <a:t>approaches for debt securities</a:t>
            </a:r>
          </a:p>
        </p:txBody>
      </p:sp>
      <p:sp>
        <p:nvSpPr>
          <p:cNvPr id="3" name="Content Placeholder 2">
            <a:extLst>
              <a:ext uri="{FF2B5EF4-FFF2-40B4-BE49-F238E27FC236}">
                <a16:creationId xmlns:a16="http://schemas.microsoft.com/office/drawing/2014/main" id="{6F09CBE2-1045-1648-ADDF-8870F6BA2CAC}"/>
              </a:ext>
            </a:extLst>
          </p:cNvPr>
          <p:cNvSpPr>
            <a:spLocks noGrp="1"/>
          </p:cNvSpPr>
          <p:nvPr>
            <p:ph sz="quarter" idx="13"/>
          </p:nvPr>
        </p:nvSpPr>
        <p:spPr>
          <a:xfrm>
            <a:off x="685800" y="1656678"/>
            <a:ext cx="10394707" cy="4410635"/>
          </a:xfrm>
        </p:spPr>
        <p:txBody>
          <a:bodyPr>
            <a:normAutofit fontScale="92500" lnSpcReduction="20000"/>
          </a:bodyPr>
          <a:lstStyle/>
          <a:p>
            <a:r>
              <a:rPr lang="en-US" u="sng" dirty="0">
                <a:latin typeface="Cambria" panose="02040503050406030204" pitchFamily="18" charset="0"/>
              </a:rPr>
              <a:t>Approva</a:t>
            </a:r>
            <a:r>
              <a:rPr lang="en-US" dirty="0">
                <a:latin typeface="Cambria" panose="02040503050406030204" pitchFamily="18" charset="0"/>
              </a:rPr>
              <a:t>l – issuers are required to apply for the approval to offer debt securities for sale. This will allow the SEC to carry out a preliminary scrutiny of qualifications of issuers for investors.</a:t>
            </a:r>
          </a:p>
          <a:p>
            <a:r>
              <a:rPr lang="en-US" u="sng" dirty="0">
                <a:latin typeface="Cambria" panose="02040503050406030204" pitchFamily="18" charset="0"/>
              </a:rPr>
              <a:t>Disclosure</a:t>
            </a:r>
            <a:r>
              <a:rPr lang="en-US" dirty="0">
                <a:latin typeface="Cambria" panose="02040503050406030204" pitchFamily="18" charset="0"/>
              </a:rPr>
              <a:t> – issuers are required to make complete and accurate disclosure of information relating to the debt securities which are in line with international standards to allow investors to have sufficient information to support their investment decision making.</a:t>
            </a:r>
          </a:p>
          <a:p>
            <a:r>
              <a:rPr lang="en-US" u="sng" dirty="0">
                <a:latin typeface="Cambria" panose="02040503050406030204" pitchFamily="18" charset="0"/>
              </a:rPr>
              <a:t>Sales reports</a:t>
            </a:r>
            <a:r>
              <a:rPr lang="en-US" dirty="0">
                <a:latin typeface="Cambria" panose="02040503050406030204" pitchFamily="18" charset="0"/>
              </a:rPr>
              <a:t> – issuers are required to report the sales of debt securities to the SEC within the required timeframe.</a:t>
            </a:r>
          </a:p>
          <a:p>
            <a:r>
              <a:rPr lang="en-US" u="sng" dirty="0">
                <a:latin typeface="Cambria" panose="02040503050406030204" pitchFamily="18" charset="0"/>
              </a:rPr>
              <a:t>Post-offering obligations</a:t>
            </a:r>
            <a:r>
              <a:rPr lang="en-US" dirty="0">
                <a:latin typeface="Cambria" panose="02040503050406030204" pitchFamily="18" charset="0"/>
              </a:rPr>
              <a:t> – issuers are required to make complete, timely and accurate disclosure of information on their financial reports and other material post-offering information.</a:t>
            </a:r>
            <a:br>
              <a:rPr lang="en-US" dirty="0">
                <a:latin typeface="Cambria" panose="02040503050406030204" pitchFamily="18" charset="0"/>
              </a:rPr>
            </a:br>
            <a:endParaRPr lang="en-US" dirty="0">
              <a:latin typeface="Cambria" panose="02040503050406030204" pitchFamily="18" charset="0"/>
            </a:endParaRPr>
          </a:p>
        </p:txBody>
      </p:sp>
      <p:sp>
        <p:nvSpPr>
          <p:cNvPr id="4" name="Slide Number Placeholder 3">
            <a:extLst>
              <a:ext uri="{FF2B5EF4-FFF2-40B4-BE49-F238E27FC236}">
                <a16:creationId xmlns:a16="http://schemas.microsoft.com/office/drawing/2014/main" id="{020FD966-2E64-9D4D-B9D2-AD878D01DCD6}"/>
              </a:ext>
            </a:extLst>
          </p:cNvPr>
          <p:cNvSpPr>
            <a:spLocks noGrp="1"/>
          </p:cNvSpPr>
          <p:nvPr>
            <p:ph type="sldNum" sz="quarter" idx="12"/>
          </p:nvPr>
        </p:nvSpPr>
        <p:spPr/>
        <p:txBody>
          <a:bodyPr/>
          <a:lstStyle/>
          <a:p>
            <a:fld id="{6D22F896-40B5-4ADD-8801-0D06FADFA095}" type="slidenum">
              <a:rPr lang="en-US" smtClean="0"/>
              <a:t>10</a:t>
            </a:fld>
            <a:endParaRPr lang="en-US" dirty="0"/>
          </a:p>
        </p:txBody>
      </p:sp>
    </p:spTree>
    <p:extLst>
      <p:ext uri="{BB962C8B-B14F-4D97-AF65-F5344CB8AC3E}">
        <p14:creationId xmlns:p14="http://schemas.microsoft.com/office/powerpoint/2010/main" val="30660516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445DB9-C1C1-D74F-B733-B89624CB4663}"/>
              </a:ext>
            </a:extLst>
          </p:cNvPr>
          <p:cNvSpPr>
            <a:spLocks noGrp="1"/>
          </p:cNvSpPr>
          <p:nvPr>
            <p:ph type="title"/>
          </p:nvPr>
        </p:nvSpPr>
        <p:spPr/>
        <p:txBody>
          <a:bodyPr/>
          <a:lstStyle/>
          <a:p>
            <a:r>
              <a:rPr lang="en-US" dirty="0">
                <a:solidFill>
                  <a:schemeClr val="tx1"/>
                </a:solidFill>
              </a:rPr>
              <a:t>Credit Rating Agency</a:t>
            </a:r>
          </a:p>
        </p:txBody>
      </p:sp>
      <p:sp>
        <p:nvSpPr>
          <p:cNvPr id="3" name="Content Placeholder 2">
            <a:extLst>
              <a:ext uri="{FF2B5EF4-FFF2-40B4-BE49-F238E27FC236}">
                <a16:creationId xmlns:a16="http://schemas.microsoft.com/office/drawing/2014/main" id="{1DA83FC6-79D6-C34C-B739-8F73DB571449}"/>
              </a:ext>
            </a:extLst>
          </p:cNvPr>
          <p:cNvSpPr>
            <a:spLocks noGrp="1"/>
          </p:cNvSpPr>
          <p:nvPr>
            <p:ph sz="quarter" idx="13"/>
          </p:nvPr>
        </p:nvSpPr>
        <p:spPr>
          <a:xfrm>
            <a:off x="687976" y="1387737"/>
            <a:ext cx="10394707" cy="4558552"/>
          </a:xfrm>
        </p:spPr>
        <p:txBody>
          <a:bodyPr>
            <a:normAutofit/>
          </a:bodyPr>
          <a:lstStyle/>
          <a:p>
            <a:r>
              <a:rPr lang="en-US" dirty="0">
                <a:latin typeface="Cambria" panose="02040503050406030204" pitchFamily="18" charset="0"/>
              </a:rPr>
              <a:t>Investors who purchase debt securities will become creditors of the issuers. Therefore, relevant regulations on the approval for the offer for sale of debt securities in a public offering (PO) or the offer for sale  of certain types of debt securities would require credit rating to be arranged by an approved credit rating agency. </a:t>
            </a:r>
          </a:p>
          <a:p>
            <a:r>
              <a:rPr lang="en-US" dirty="0">
                <a:latin typeface="Cambria" panose="02040503050406030204" pitchFamily="18" charset="0"/>
              </a:rPr>
              <a:t>This is to allow the investors to have information on the financial position and repayment capability of the issuers when they make an investment decision. </a:t>
            </a:r>
          </a:p>
          <a:p>
            <a:r>
              <a:rPr lang="en-US" dirty="0">
                <a:latin typeface="Cambria" panose="02040503050406030204" pitchFamily="18" charset="0"/>
              </a:rPr>
              <a:t>Credit rating agencies are considered to have the responsibility of preparing information to assist investors with an investment decision making.</a:t>
            </a:r>
          </a:p>
        </p:txBody>
      </p:sp>
      <p:sp>
        <p:nvSpPr>
          <p:cNvPr id="4" name="Slide Number Placeholder 3">
            <a:extLst>
              <a:ext uri="{FF2B5EF4-FFF2-40B4-BE49-F238E27FC236}">
                <a16:creationId xmlns:a16="http://schemas.microsoft.com/office/drawing/2014/main" id="{2C4C9663-79F6-754D-B736-661A3B425E6C}"/>
              </a:ext>
            </a:extLst>
          </p:cNvPr>
          <p:cNvSpPr>
            <a:spLocks noGrp="1"/>
          </p:cNvSpPr>
          <p:nvPr>
            <p:ph type="sldNum" sz="quarter" idx="12"/>
          </p:nvPr>
        </p:nvSpPr>
        <p:spPr/>
        <p:txBody>
          <a:bodyPr/>
          <a:lstStyle/>
          <a:p>
            <a:fld id="{6D22F896-40B5-4ADD-8801-0D06FADFA095}" type="slidenum">
              <a:rPr lang="en-US" smtClean="0"/>
              <a:t>11</a:t>
            </a:fld>
            <a:endParaRPr lang="en-US" dirty="0"/>
          </a:p>
        </p:txBody>
      </p:sp>
    </p:spTree>
    <p:extLst>
      <p:ext uri="{BB962C8B-B14F-4D97-AF65-F5344CB8AC3E}">
        <p14:creationId xmlns:p14="http://schemas.microsoft.com/office/powerpoint/2010/main" val="22458302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D2F90B-64CC-9D4A-9DE0-34A23B77C267}"/>
              </a:ext>
            </a:extLst>
          </p:cNvPr>
          <p:cNvSpPr>
            <a:spLocks noGrp="1"/>
          </p:cNvSpPr>
          <p:nvPr>
            <p:ph type="title"/>
          </p:nvPr>
        </p:nvSpPr>
        <p:spPr/>
        <p:txBody>
          <a:bodyPr>
            <a:normAutofit fontScale="90000"/>
          </a:bodyPr>
          <a:lstStyle/>
          <a:p>
            <a:r>
              <a:rPr lang="en-US" dirty="0">
                <a:solidFill>
                  <a:schemeClr val="tx1"/>
                </a:solidFill>
              </a:rPr>
              <a:t>Real Estate Investment Trust (REIT​)</a:t>
            </a:r>
          </a:p>
        </p:txBody>
      </p:sp>
      <p:sp>
        <p:nvSpPr>
          <p:cNvPr id="3" name="Content Placeholder 2">
            <a:extLst>
              <a:ext uri="{FF2B5EF4-FFF2-40B4-BE49-F238E27FC236}">
                <a16:creationId xmlns:a16="http://schemas.microsoft.com/office/drawing/2014/main" id="{176B0B11-1B7C-8C4D-93CD-46D63B9EF9B0}"/>
              </a:ext>
            </a:extLst>
          </p:cNvPr>
          <p:cNvSpPr>
            <a:spLocks noGrp="1"/>
          </p:cNvSpPr>
          <p:nvPr>
            <p:ph sz="quarter" idx="13"/>
          </p:nvPr>
        </p:nvSpPr>
        <p:spPr>
          <a:xfrm>
            <a:off x="685800" y="1624406"/>
            <a:ext cx="10394707" cy="4087905"/>
          </a:xfrm>
        </p:spPr>
        <p:txBody>
          <a:bodyPr>
            <a:normAutofit lnSpcReduction="10000"/>
          </a:bodyPr>
          <a:lstStyle/>
          <a:p>
            <a:r>
              <a:rPr lang="en-US" sz="2800" dirty="0">
                <a:latin typeface="Cambria" panose="02040503050406030204" pitchFamily="18" charset="0"/>
              </a:rPr>
              <a:t>Real Estate Investment Trust (REIT) is a fund mobilizing vehicle for business entities to finance the current activity or to develop a new project. </a:t>
            </a:r>
          </a:p>
          <a:p>
            <a:r>
              <a:rPr lang="en-US" sz="2800" dirty="0">
                <a:latin typeface="Cambria" panose="02040503050406030204" pitchFamily="18" charset="0"/>
              </a:rPr>
              <a:t> A REIT provides investors with an alternative in investment, and benefits from investing in </a:t>
            </a:r>
            <a:r>
              <a:rPr lang="en-US" sz="2800" u="sng" dirty="0">
                <a:latin typeface="Cambria" panose="02040503050406030204" pitchFamily="18" charset="0"/>
              </a:rPr>
              <a:t>real estate projects </a:t>
            </a:r>
            <a:r>
              <a:rPr lang="en-US" sz="2800" dirty="0">
                <a:latin typeface="Cambria" panose="02040503050406030204" pitchFamily="18" charset="0"/>
              </a:rPr>
              <a:t>without having to put up a sizable outlay as normally required in a direct investment in real estate. </a:t>
            </a:r>
          </a:p>
        </p:txBody>
      </p:sp>
      <p:sp>
        <p:nvSpPr>
          <p:cNvPr id="4" name="Slide Number Placeholder 3">
            <a:extLst>
              <a:ext uri="{FF2B5EF4-FFF2-40B4-BE49-F238E27FC236}">
                <a16:creationId xmlns:a16="http://schemas.microsoft.com/office/drawing/2014/main" id="{439C6528-CA36-C645-9BB4-360996F5229C}"/>
              </a:ext>
            </a:extLst>
          </p:cNvPr>
          <p:cNvSpPr>
            <a:spLocks noGrp="1"/>
          </p:cNvSpPr>
          <p:nvPr>
            <p:ph type="sldNum" sz="quarter" idx="12"/>
          </p:nvPr>
        </p:nvSpPr>
        <p:spPr/>
        <p:txBody>
          <a:bodyPr/>
          <a:lstStyle/>
          <a:p>
            <a:fld id="{6D22F896-40B5-4ADD-8801-0D06FADFA095}" type="slidenum">
              <a:rPr lang="en-US" smtClean="0"/>
              <a:t>12</a:t>
            </a:fld>
            <a:endParaRPr lang="en-US" dirty="0"/>
          </a:p>
        </p:txBody>
      </p:sp>
    </p:spTree>
    <p:extLst>
      <p:ext uri="{BB962C8B-B14F-4D97-AF65-F5344CB8AC3E}">
        <p14:creationId xmlns:p14="http://schemas.microsoft.com/office/powerpoint/2010/main" val="27018833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CCFF58-8283-7540-97B4-1E140FD7DA9A}"/>
              </a:ext>
            </a:extLst>
          </p:cNvPr>
          <p:cNvSpPr>
            <a:spLocks noGrp="1"/>
          </p:cNvSpPr>
          <p:nvPr>
            <p:ph type="title"/>
          </p:nvPr>
        </p:nvSpPr>
        <p:spPr/>
        <p:txBody>
          <a:bodyPr/>
          <a:lstStyle/>
          <a:p>
            <a:r>
              <a:rPr lang="en-US" dirty="0">
                <a:solidFill>
                  <a:schemeClr val="tx1"/>
                </a:solidFill>
              </a:rPr>
              <a:t>REIT structure</a:t>
            </a:r>
          </a:p>
        </p:txBody>
      </p:sp>
      <p:sp>
        <p:nvSpPr>
          <p:cNvPr id="3" name="Content Placeholder 2">
            <a:extLst>
              <a:ext uri="{FF2B5EF4-FFF2-40B4-BE49-F238E27FC236}">
                <a16:creationId xmlns:a16="http://schemas.microsoft.com/office/drawing/2014/main" id="{C2B227FD-3082-F947-930F-2DBDFC4474FA}"/>
              </a:ext>
            </a:extLst>
          </p:cNvPr>
          <p:cNvSpPr>
            <a:spLocks noGrp="1"/>
          </p:cNvSpPr>
          <p:nvPr>
            <p:ph sz="quarter" idx="13"/>
          </p:nvPr>
        </p:nvSpPr>
        <p:spPr/>
        <p:txBody>
          <a:bodyPr>
            <a:normAutofit fontScale="92500" lnSpcReduction="10000"/>
          </a:bodyPr>
          <a:lstStyle/>
          <a:p>
            <a:r>
              <a:rPr lang="en-US" sz="3200" dirty="0">
                <a:latin typeface="Cambria" panose="02040503050406030204" pitchFamily="18" charset="0"/>
              </a:rPr>
              <a:t>A REIT is not a juristic person, but a pool of assets owned by a trustee. </a:t>
            </a:r>
          </a:p>
          <a:p>
            <a:r>
              <a:rPr lang="en-US" sz="3200" dirty="0">
                <a:latin typeface="Cambria" panose="02040503050406030204" pitchFamily="18" charset="0"/>
              </a:rPr>
              <a:t>A trustee is entrusted with powers to oversee and administer assets of the trust in interests of the unitholders, who are the beneficiaries of the trust. </a:t>
            </a:r>
          </a:p>
        </p:txBody>
      </p:sp>
      <p:sp>
        <p:nvSpPr>
          <p:cNvPr id="4" name="Slide Number Placeholder 3">
            <a:extLst>
              <a:ext uri="{FF2B5EF4-FFF2-40B4-BE49-F238E27FC236}">
                <a16:creationId xmlns:a16="http://schemas.microsoft.com/office/drawing/2014/main" id="{10A72B9C-8E41-CB42-A0E0-7D060CC9A241}"/>
              </a:ext>
            </a:extLst>
          </p:cNvPr>
          <p:cNvSpPr>
            <a:spLocks noGrp="1"/>
          </p:cNvSpPr>
          <p:nvPr>
            <p:ph type="sldNum" sz="quarter" idx="12"/>
          </p:nvPr>
        </p:nvSpPr>
        <p:spPr/>
        <p:txBody>
          <a:bodyPr/>
          <a:lstStyle/>
          <a:p>
            <a:fld id="{6D22F896-40B5-4ADD-8801-0D06FADFA095}" type="slidenum">
              <a:rPr lang="en-US" smtClean="0"/>
              <a:t>13</a:t>
            </a:fld>
            <a:endParaRPr lang="en-US" dirty="0"/>
          </a:p>
        </p:txBody>
      </p:sp>
    </p:spTree>
    <p:extLst>
      <p:ext uri="{BB962C8B-B14F-4D97-AF65-F5344CB8AC3E}">
        <p14:creationId xmlns:p14="http://schemas.microsoft.com/office/powerpoint/2010/main" val="6764784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1F11C0-2ACF-3240-B2D8-843FA70F6D94}"/>
              </a:ext>
            </a:extLst>
          </p:cNvPr>
          <p:cNvSpPr>
            <a:spLocks noGrp="1"/>
          </p:cNvSpPr>
          <p:nvPr>
            <p:ph type="title"/>
          </p:nvPr>
        </p:nvSpPr>
        <p:spPr/>
        <p:txBody>
          <a:bodyPr/>
          <a:lstStyle/>
          <a:p>
            <a:r>
              <a:rPr lang="en-US" dirty="0">
                <a:solidFill>
                  <a:schemeClr val="tx1"/>
                </a:solidFill>
              </a:rPr>
              <a:t>REIT structure</a:t>
            </a:r>
            <a:endParaRPr lang="en-US" dirty="0"/>
          </a:p>
        </p:txBody>
      </p:sp>
      <p:pic>
        <p:nvPicPr>
          <p:cNvPr id="8" name="Content Placeholder 7">
            <a:extLst>
              <a:ext uri="{FF2B5EF4-FFF2-40B4-BE49-F238E27FC236}">
                <a16:creationId xmlns:a16="http://schemas.microsoft.com/office/drawing/2014/main" id="{ECEFDB2F-9EFC-2049-8C01-970FA3979649}"/>
              </a:ext>
            </a:extLst>
          </p:cNvPr>
          <p:cNvPicPr>
            <a:picLocks noGrp="1" noChangeAspect="1"/>
          </p:cNvPicPr>
          <p:nvPr>
            <p:ph sz="quarter" idx="13"/>
          </p:nvPr>
        </p:nvPicPr>
        <p:blipFill>
          <a:blip r:embed="rId2"/>
          <a:stretch>
            <a:fillRect/>
          </a:stretch>
        </p:blipFill>
        <p:spPr>
          <a:xfrm>
            <a:off x="1818042" y="1643115"/>
            <a:ext cx="7562626" cy="3862757"/>
          </a:xfrm>
          <a:prstGeom prst="rect">
            <a:avLst/>
          </a:prstGeom>
        </p:spPr>
      </p:pic>
      <p:sp>
        <p:nvSpPr>
          <p:cNvPr id="9" name="TextBox 8">
            <a:extLst>
              <a:ext uri="{FF2B5EF4-FFF2-40B4-BE49-F238E27FC236}">
                <a16:creationId xmlns:a16="http://schemas.microsoft.com/office/drawing/2014/main" id="{E7724FB2-454D-1B4E-B30D-06586E7DB3D1}"/>
              </a:ext>
            </a:extLst>
          </p:cNvPr>
          <p:cNvSpPr txBox="1"/>
          <p:nvPr/>
        </p:nvSpPr>
        <p:spPr>
          <a:xfrm>
            <a:off x="258184" y="5970494"/>
            <a:ext cx="6529891" cy="369332"/>
          </a:xfrm>
          <a:prstGeom prst="rect">
            <a:avLst/>
          </a:prstGeom>
          <a:noFill/>
        </p:spPr>
        <p:txBody>
          <a:bodyPr wrap="square" rtlCol="0">
            <a:spAutoFit/>
          </a:bodyPr>
          <a:lstStyle/>
          <a:p>
            <a:r>
              <a:rPr lang="en-US" dirty="0">
                <a:solidFill>
                  <a:schemeClr val="bg1"/>
                </a:solidFill>
              </a:rPr>
              <a:t>Sources: https://</a:t>
            </a:r>
            <a:r>
              <a:rPr lang="en-US" dirty="0" err="1">
                <a:solidFill>
                  <a:schemeClr val="bg1"/>
                </a:solidFill>
              </a:rPr>
              <a:t>dumontandblake.com</a:t>
            </a:r>
            <a:r>
              <a:rPr lang="en-US" dirty="0">
                <a:solidFill>
                  <a:schemeClr val="bg1"/>
                </a:solidFill>
              </a:rPr>
              <a:t>/are-</a:t>
            </a:r>
            <a:r>
              <a:rPr lang="en-US" dirty="0" err="1">
                <a:solidFill>
                  <a:schemeClr val="bg1"/>
                </a:solidFill>
              </a:rPr>
              <a:t>reits</a:t>
            </a:r>
            <a:r>
              <a:rPr lang="en-US" dirty="0">
                <a:solidFill>
                  <a:schemeClr val="bg1"/>
                </a:solidFill>
              </a:rPr>
              <a:t>-right-for-you/</a:t>
            </a:r>
          </a:p>
        </p:txBody>
      </p:sp>
      <p:sp>
        <p:nvSpPr>
          <p:cNvPr id="3" name="Slide Number Placeholder 2">
            <a:extLst>
              <a:ext uri="{FF2B5EF4-FFF2-40B4-BE49-F238E27FC236}">
                <a16:creationId xmlns:a16="http://schemas.microsoft.com/office/drawing/2014/main" id="{9E6FA2C3-9ECD-3B49-9110-3BAED1DA7A58}"/>
              </a:ext>
            </a:extLst>
          </p:cNvPr>
          <p:cNvSpPr>
            <a:spLocks noGrp="1"/>
          </p:cNvSpPr>
          <p:nvPr>
            <p:ph type="sldNum" sz="quarter" idx="12"/>
          </p:nvPr>
        </p:nvSpPr>
        <p:spPr/>
        <p:txBody>
          <a:bodyPr/>
          <a:lstStyle/>
          <a:p>
            <a:fld id="{6D22F896-40B5-4ADD-8801-0D06FADFA095}" type="slidenum">
              <a:rPr lang="en-US" smtClean="0"/>
              <a:t>14</a:t>
            </a:fld>
            <a:endParaRPr lang="en-US" dirty="0"/>
          </a:p>
        </p:txBody>
      </p:sp>
    </p:spTree>
    <p:extLst>
      <p:ext uri="{BB962C8B-B14F-4D97-AF65-F5344CB8AC3E}">
        <p14:creationId xmlns:p14="http://schemas.microsoft.com/office/powerpoint/2010/main" val="32376872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DD348F-83C5-2543-B228-4AAFD842E1A5}"/>
              </a:ext>
            </a:extLst>
          </p:cNvPr>
          <p:cNvSpPr>
            <a:spLocks noGrp="1"/>
          </p:cNvSpPr>
          <p:nvPr>
            <p:ph type="title"/>
          </p:nvPr>
        </p:nvSpPr>
        <p:spPr/>
        <p:txBody>
          <a:bodyPr/>
          <a:lstStyle/>
          <a:p>
            <a:r>
              <a:rPr lang="en-US" dirty="0">
                <a:solidFill>
                  <a:schemeClr val="tx1"/>
                </a:solidFill>
              </a:rPr>
              <a:t>General Provision</a:t>
            </a:r>
          </a:p>
        </p:txBody>
      </p:sp>
      <p:sp>
        <p:nvSpPr>
          <p:cNvPr id="3" name="Content Placeholder 2">
            <a:extLst>
              <a:ext uri="{FF2B5EF4-FFF2-40B4-BE49-F238E27FC236}">
                <a16:creationId xmlns:a16="http://schemas.microsoft.com/office/drawing/2014/main" id="{EEFBB5DB-8E49-CA42-9717-61C99F932DF9}"/>
              </a:ext>
            </a:extLst>
          </p:cNvPr>
          <p:cNvSpPr>
            <a:spLocks noGrp="1"/>
          </p:cNvSpPr>
          <p:nvPr>
            <p:ph sz="quarter" idx="13"/>
          </p:nvPr>
        </p:nvSpPr>
        <p:spPr>
          <a:xfrm>
            <a:off x="685800" y="1592132"/>
            <a:ext cx="10394707" cy="4216997"/>
          </a:xfrm>
        </p:spPr>
        <p:txBody>
          <a:bodyPr>
            <a:normAutofit fontScale="92500"/>
          </a:bodyPr>
          <a:lstStyle/>
          <a:p>
            <a:r>
              <a:rPr lang="en-US" sz="2400" dirty="0">
                <a:latin typeface="Cambria" panose="02040503050406030204" pitchFamily="18" charset="0"/>
              </a:rPr>
              <a:t>Acquisitions of real estate as REIT's assets are permissible under the following two cases:</a:t>
            </a:r>
          </a:p>
          <a:p>
            <a:r>
              <a:rPr lang="en-US" sz="2400" dirty="0">
                <a:latin typeface="Cambria" panose="02040503050406030204" pitchFamily="18" charset="0"/>
              </a:rPr>
              <a:t>purchasing real estate and acquiring the ownership of the property (freehold);</a:t>
            </a:r>
          </a:p>
          <a:p>
            <a:r>
              <a:rPr lang="en-US" sz="2400" dirty="0">
                <a:latin typeface="Cambria" panose="02040503050406030204" pitchFamily="18" charset="0"/>
              </a:rPr>
              <a:t>investing in leasehold contracts.</a:t>
            </a:r>
          </a:p>
          <a:p>
            <a:r>
              <a:rPr lang="en-US" sz="2400" dirty="0">
                <a:latin typeface="Cambria" panose="02040503050406030204" pitchFamily="18" charset="0"/>
              </a:rPr>
              <a:t>The REIT will lease the real estate for rental income and distribute the benefits to the unitholders. A REIT Manager (RM) is responsible in managing the trust in the interests of the investors.</a:t>
            </a:r>
            <a:br>
              <a:rPr lang="en-US" sz="2400" dirty="0">
                <a:latin typeface="Cambria" panose="02040503050406030204" pitchFamily="18" charset="0"/>
              </a:rPr>
            </a:br>
            <a:endParaRPr lang="en-US" sz="2400" dirty="0">
              <a:latin typeface="Cambria" panose="02040503050406030204" pitchFamily="18" charset="0"/>
            </a:endParaRPr>
          </a:p>
        </p:txBody>
      </p:sp>
      <p:sp>
        <p:nvSpPr>
          <p:cNvPr id="4" name="Slide Number Placeholder 3">
            <a:extLst>
              <a:ext uri="{FF2B5EF4-FFF2-40B4-BE49-F238E27FC236}">
                <a16:creationId xmlns:a16="http://schemas.microsoft.com/office/drawing/2014/main" id="{6EC3E3F4-5240-8047-99CF-317A84AB4C54}"/>
              </a:ext>
            </a:extLst>
          </p:cNvPr>
          <p:cNvSpPr>
            <a:spLocks noGrp="1"/>
          </p:cNvSpPr>
          <p:nvPr>
            <p:ph type="sldNum" sz="quarter" idx="12"/>
          </p:nvPr>
        </p:nvSpPr>
        <p:spPr/>
        <p:txBody>
          <a:bodyPr/>
          <a:lstStyle/>
          <a:p>
            <a:fld id="{6D22F896-40B5-4ADD-8801-0D06FADFA095}" type="slidenum">
              <a:rPr lang="en-US" smtClean="0"/>
              <a:t>15</a:t>
            </a:fld>
            <a:endParaRPr lang="en-US" dirty="0"/>
          </a:p>
        </p:txBody>
      </p:sp>
    </p:spTree>
    <p:extLst>
      <p:ext uri="{BB962C8B-B14F-4D97-AF65-F5344CB8AC3E}">
        <p14:creationId xmlns:p14="http://schemas.microsoft.com/office/powerpoint/2010/main" val="7573987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BE0053-BA41-5A45-A3C9-00AD59031D19}"/>
              </a:ext>
            </a:extLst>
          </p:cNvPr>
          <p:cNvSpPr>
            <a:spLocks noGrp="1"/>
          </p:cNvSpPr>
          <p:nvPr>
            <p:ph type="title"/>
          </p:nvPr>
        </p:nvSpPr>
        <p:spPr/>
        <p:txBody>
          <a:bodyPr>
            <a:normAutofit fontScale="90000"/>
          </a:bodyPr>
          <a:lstStyle/>
          <a:p>
            <a:r>
              <a:rPr lang="en-US" dirty="0">
                <a:solidFill>
                  <a:schemeClr val="tx1"/>
                </a:solidFill>
              </a:rPr>
              <a:t>Offer for sale and allocation of units</a:t>
            </a:r>
            <a:r>
              <a:rPr lang="en-US" dirty="0"/>
              <a:t> </a:t>
            </a:r>
          </a:p>
        </p:txBody>
      </p:sp>
      <p:sp>
        <p:nvSpPr>
          <p:cNvPr id="3" name="Content Placeholder 2">
            <a:extLst>
              <a:ext uri="{FF2B5EF4-FFF2-40B4-BE49-F238E27FC236}">
                <a16:creationId xmlns:a16="http://schemas.microsoft.com/office/drawing/2014/main" id="{479C908C-FFFC-C54C-A162-3C21BC6D8A4C}"/>
              </a:ext>
            </a:extLst>
          </p:cNvPr>
          <p:cNvSpPr>
            <a:spLocks noGrp="1"/>
          </p:cNvSpPr>
          <p:nvPr>
            <p:ph sz="quarter" idx="13"/>
          </p:nvPr>
        </p:nvSpPr>
        <p:spPr>
          <a:xfrm>
            <a:off x="685800" y="2000922"/>
            <a:ext cx="10394707" cy="4087906"/>
          </a:xfrm>
        </p:spPr>
        <p:txBody>
          <a:bodyPr>
            <a:normAutofit fontScale="85000" lnSpcReduction="10000"/>
          </a:bodyPr>
          <a:lstStyle/>
          <a:p>
            <a:r>
              <a:rPr lang="en-US" sz="2600" dirty="0">
                <a:latin typeface="Cambria" panose="02040503050406030204" pitchFamily="18" charset="0"/>
              </a:rPr>
              <a:t>An offer for sale shall be carried out through an underwriter.</a:t>
            </a:r>
          </a:p>
          <a:p>
            <a:r>
              <a:rPr lang="en-US" sz="2600" dirty="0">
                <a:latin typeface="Cambria" panose="02040503050406030204" pitchFamily="18" charset="0"/>
              </a:rPr>
              <a:t>The offeror may arrange proportions of units to be allocated to different groups of investors.  This shall be disclosed in the filing. </a:t>
            </a:r>
          </a:p>
          <a:p>
            <a:r>
              <a:rPr lang="en-US" sz="2600" dirty="0">
                <a:latin typeface="Cambria" panose="02040503050406030204" pitchFamily="18" charset="0"/>
              </a:rPr>
              <a:t>The buyers of the units shall settle unit subscription in cash or cash-equivalence. </a:t>
            </a:r>
          </a:p>
          <a:p>
            <a:r>
              <a:rPr lang="en-US" sz="2600" dirty="0">
                <a:latin typeface="Cambria" panose="02040503050406030204" pitchFamily="18" charset="0"/>
              </a:rPr>
              <a:t>The number of units allocated to any persons or a group of the associated persons shall not be over 50% of the units sold.</a:t>
            </a:r>
            <a:br>
              <a:rPr lang="en-US" sz="2600" dirty="0">
                <a:latin typeface="Cambria" panose="02040503050406030204" pitchFamily="18" charset="0"/>
              </a:rPr>
            </a:br>
            <a:endParaRPr lang="en-US" sz="2600" dirty="0">
              <a:latin typeface="Cambria" panose="02040503050406030204" pitchFamily="18" charset="0"/>
            </a:endParaRPr>
          </a:p>
          <a:p>
            <a:endParaRPr lang="en-US" dirty="0"/>
          </a:p>
        </p:txBody>
      </p:sp>
      <p:sp>
        <p:nvSpPr>
          <p:cNvPr id="4" name="Slide Number Placeholder 3">
            <a:extLst>
              <a:ext uri="{FF2B5EF4-FFF2-40B4-BE49-F238E27FC236}">
                <a16:creationId xmlns:a16="http://schemas.microsoft.com/office/drawing/2014/main" id="{A78FF319-B0B4-0844-85DB-C2156B937F8F}"/>
              </a:ext>
            </a:extLst>
          </p:cNvPr>
          <p:cNvSpPr>
            <a:spLocks noGrp="1"/>
          </p:cNvSpPr>
          <p:nvPr>
            <p:ph type="sldNum" sz="quarter" idx="12"/>
          </p:nvPr>
        </p:nvSpPr>
        <p:spPr/>
        <p:txBody>
          <a:bodyPr/>
          <a:lstStyle/>
          <a:p>
            <a:fld id="{6D22F896-40B5-4ADD-8801-0D06FADFA095}" type="slidenum">
              <a:rPr lang="en-US" smtClean="0"/>
              <a:t>16</a:t>
            </a:fld>
            <a:endParaRPr lang="en-US" dirty="0"/>
          </a:p>
        </p:txBody>
      </p:sp>
    </p:spTree>
    <p:extLst>
      <p:ext uri="{BB962C8B-B14F-4D97-AF65-F5344CB8AC3E}">
        <p14:creationId xmlns:p14="http://schemas.microsoft.com/office/powerpoint/2010/main" val="5973666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7190AF-C972-4D48-A9E1-0DA439EC65AF}"/>
              </a:ext>
            </a:extLst>
          </p:cNvPr>
          <p:cNvSpPr>
            <a:spLocks noGrp="1"/>
          </p:cNvSpPr>
          <p:nvPr>
            <p:ph type="title"/>
          </p:nvPr>
        </p:nvSpPr>
        <p:spPr>
          <a:xfrm>
            <a:off x="685800" y="419099"/>
            <a:ext cx="10394706" cy="1151965"/>
          </a:xfrm>
        </p:spPr>
        <p:txBody>
          <a:bodyPr>
            <a:normAutofit/>
          </a:bodyPr>
          <a:lstStyle/>
          <a:p>
            <a:r>
              <a:rPr lang="en-US" dirty="0">
                <a:solidFill>
                  <a:schemeClr val="tx1"/>
                </a:solidFill>
              </a:rPr>
              <a:t>Information disclosure of REIT</a:t>
            </a:r>
          </a:p>
        </p:txBody>
      </p:sp>
      <p:sp>
        <p:nvSpPr>
          <p:cNvPr id="3" name="Content Placeholder 2">
            <a:extLst>
              <a:ext uri="{FF2B5EF4-FFF2-40B4-BE49-F238E27FC236}">
                <a16:creationId xmlns:a16="http://schemas.microsoft.com/office/drawing/2014/main" id="{3059CEB2-EB27-0247-9552-27EA553DDA6C}"/>
              </a:ext>
            </a:extLst>
          </p:cNvPr>
          <p:cNvSpPr>
            <a:spLocks noGrp="1"/>
          </p:cNvSpPr>
          <p:nvPr>
            <p:ph sz="quarter" idx="13"/>
          </p:nvPr>
        </p:nvSpPr>
        <p:spPr>
          <a:xfrm>
            <a:off x="599739" y="1339559"/>
            <a:ext cx="10394707" cy="4916245"/>
          </a:xfrm>
        </p:spPr>
        <p:txBody>
          <a:bodyPr>
            <a:normAutofit fontScale="40000" lnSpcReduction="20000"/>
          </a:bodyPr>
          <a:lstStyle/>
          <a:p>
            <a:r>
              <a:rPr lang="en-US" sz="2600" dirty="0"/>
              <a:t> </a:t>
            </a:r>
            <a:r>
              <a:rPr lang="en-US" sz="4500" dirty="0">
                <a:latin typeface="Cambria" panose="02040503050406030204" pitchFamily="18" charset="0"/>
              </a:rPr>
              <a:t>in presenting a projection on future returns:</a:t>
            </a:r>
          </a:p>
          <a:p>
            <a:pPr lvl="1"/>
            <a:r>
              <a:rPr lang="en-US" sz="4500" dirty="0">
                <a:latin typeface="Cambria" panose="02040503050406030204" pitchFamily="18" charset="0"/>
              </a:rPr>
              <a:t>​​suitably supported by reasonable information used as factors of estimation in each condition;</a:t>
            </a:r>
          </a:p>
          <a:p>
            <a:pPr lvl="1"/>
            <a:r>
              <a:rPr lang="en-US" sz="4500" dirty="0">
                <a:latin typeface="Cambria" panose="02040503050406030204" pitchFamily="18" charset="0"/>
              </a:rPr>
              <a:t>appended with risk issues that may arise in each condition of estimation.</a:t>
            </a:r>
          </a:p>
          <a:p>
            <a:r>
              <a:rPr lang="en-US" sz="4500" dirty="0">
                <a:latin typeface="Cambria" panose="02040503050406030204" pitchFamily="18" charset="0"/>
              </a:rPr>
              <a:t>ensuring an inclusion of opinions and analyses of RM and FA on the following matters:</a:t>
            </a:r>
          </a:p>
          <a:p>
            <a:pPr lvl="1"/>
            <a:r>
              <a:rPr lang="en-US" sz="4500" dirty="0">
                <a:latin typeface="Cambria" panose="02040503050406030204" pitchFamily="18" charset="0"/>
              </a:rPr>
              <a:t>​​fairness of the purchasing price of the property;</a:t>
            </a:r>
          </a:p>
          <a:p>
            <a:pPr lvl="1"/>
            <a:r>
              <a:rPr lang="en-US" sz="4500" dirty="0">
                <a:latin typeface="Cambria" panose="02040503050406030204" pitchFamily="18" charset="0"/>
              </a:rPr>
              <a:t>justifications in conducting transactions with related parties such as acquisitions of assets,  recruitment of managers for leasing the property space etc.</a:t>
            </a:r>
          </a:p>
          <a:p>
            <a:r>
              <a:rPr lang="en-US" sz="4500" dirty="0">
                <a:latin typeface="Cambria" panose="02040503050406030204" pitchFamily="18" charset="0"/>
              </a:rPr>
              <a:t>ensuring that the advertisements are not overstated/ not containing information different from registration statement in the filing /not implying or guaranteeing returns (excepted for projection figures), and entailing warning statements of risks.</a:t>
            </a:r>
            <a:br>
              <a:rPr lang="en-US" sz="4500" dirty="0">
                <a:latin typeface="Cambria" panose="02040503050406030204" pitchFamily="18" charset="0"/>
              </a:rPr>
            </a:br>
            <a:endParaRPr lang="en-US" sz="4500" dirty="0">
              <a:latin typeface="Cambria" panose="02040503050406030204" pitchFamily="18" charset="0"/>
            </a:endParaRPr>
          </a:p>
          <a:p>
            <a:endParaRPr lang="en-US" dirty="0"/>
          </a:p>
        </p:txBody>
      </p:sp>
      <p:sp>
        <p:nvSpPr>
          <p:cNvPr id="4" name="Slide Number Placeholder 3">
            <a:extLst>
              <a:ext uri="{FF2B5EF4-FFF2-40B4-BE49-F238E27FC236}">
                <a16:creationId xmlns:a16="http://schemas.microsoft.com/office/drawing/2014/main" id="{24FC57EB-F9E3-B04D-89F8-E238CB06FAEF}"/>
              </a:ext>
            </a:extLst>
          </p:cNvPr>
          <p:cNvSpPr>
            <a:spLocks noGrp="1"/>
          </p:cNvSpPr>
          <p:nvPr>
            <p:ph type="sldNum" sz="quarter" idx="12"/>
          </p:nvPr>
        </p:nvSpPr>
        <p:spPr/>
        <p:txBody>
          <a:bodyPr/>
          <a:lstStyle/>
          <a:p>
            <a:fld id="{6D22F896-40B5-4ADD-8801-0D06FADFA095}" type="slidenum">
              <a:rPr lang="en-US" smtClean="0"/>
              <a:t>17</a:t>
            </a:fld>
            <a:endParaRPr lang="en-US" dirty="0"/>
          </a:p>
        </p:txBody>
      </p:sp>
    </p:spTree>
    <p:extLst>
      <p:ext uri="{BB962C8B-B14F-4D97-AF65-F5344CB8AC3E}">
        <p14:creationId xmlns:p14="http://schemas.microsoft.com/office/powerpoint/2010/main" val="40126865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675CBF-BF93-9546-B2A8-2B5D7D818B96}"/>
              </a:ext>
            </a:extLst>
          </p:cNvPr>
          <p:cNvSpPr>
            <a:spLocks noGrp="1"/>
          </p:cNvSpPr>
          <p:nvPr>
            <p:ph type="title"/>
          </p:nvPr>
        </p:nvSpPr>
        <p:spPr/>
        <p:txBody>
          <a:bodyPr>
            <a:normAutofit/>
          </a:bodyPr>
          <a:lstStyle/>
          <a:p>
            <a:r>
              <a:rPr lang="en-US" dirty="0">
                <a:solidFill>
                  <a:schemeClr val="tx1"/>
                </a:solidFill>
              </a:rPr>
              <a:t>Due diligence on real estate</a:t>
            </a:r>
          </a:p>
        </p:txBody>
      </p:sp>
      <p:sp>
        <p:nvSpPr>
          <p:cNvPr id="3" name="Content Placeholder 2">
            <a:extLst>
              <a:ext uri="{FF2B5EF4-FFF2-40B4-BE49-F238E27FC236}">
                <a16:creationId xmlns:a16="http://schemas.microsoft.com/office/drawing/2014/main" id="{443EC1E5-C5F0-3444-9912-3AFDD0515FCB}"/>
              </a:ext>
            </a:extLst>
          </p:cNvPr>
          <p:cNvSpPr>
            <a:spLocks noGrp="1"/>
          </p:cNvSpPr>
          <p:nvPr>
            <p:ph sz="quarter" idx="13"/>
          </p:nvPr>
        </p:nvSpPr>
        <p:spPr>
          <a:xfrm>
            <a:off x="685800" y="1678193"/>
            <a:ext cx="10394707" cy="4087905"/>
          </a:xfrm>
        </p:spPr>
        <p:txBody>
          <a:bodyPr>
            <a:normAutofit fontScale="92500" lnSpcReduction="20000"/>
          </a:bodyPr>
          <a:lstStyle/>
          <a:p>
            <a:r>
              <a:rPr lang="en-US" dirty="0">
                <a:latin typeface="Cambria" panose="02040503050406030204" pitchFamily="18" charset="0"/>
              </a:rPr>
              <a:t>Physical issues including location, usage conditions, entrance and exit, useful life of the property. </a:t>
            </a:r>
          </a:p>
          <a:p>
            <a:r>
              <a:rPr lang="en-US" dirty="0">
                <a:latin typeface="Cambria" panose="02040503050406030204" pitchFamily="18" charset="0"/>
              </a:rPr>
              <a:t>Financial issues such as financial track records, demand trends for usage of the space, the competition situation, lease contracts accompanied with the property, analyses of tenants.</a:t>
            </a:r>
          </a:p>
          <a:p>
            <a:r>
              <a:rPr lang="en-US" dirty="0">
                <a:latin typeface="Cambria" panose="02040503050406030204" pitchFamily="18" charset="0"/>
              </a:rPr>
              <a:t>Regulatory issues such as ownership, disputes, encumbrance, permits, ability of the counterparty in conducting legal transactions, completeness and accuracy and enforceability of the title document or relevant contracts.  </a:t>
            </a:r>
          </a:p>
          <a:p>
            <a:r>
              <a:rPr lang="en-US" dirty="0">
                <a:latin typeface="Cambria" panose="02040503050406030204" pitchFamily="18" charset="0"/>
              </a:rPr>
              <a:t>In case of investing in foreign property, the due diligence must include opinions of a legal advisor, who is an expert in the law of that country, on possibilities of the REIT to legitimately acquire and hold the property in that foreign jurisdiction. </a:t>
            </a:r>
          </a:p>
        </p:txBody>
      </p:sp>
      <p:sp>
        <p:nvSpPr>
          <p:cNvPr id="4" name="Slide Number Placeholder 3">
            <a:extLst>
              <a:ext uri="{FF2B5EF4-FFF2-40B4-BE49-F238E27FC236}">
                <a16:creationId xmlns:a16="http://schemas.microsoft.com/office/drawing/2014/main" id="{8BECFAC1-B42C-FD4E-9B70-75B9E9A219BC}"/>
              </a:ext>
            </a:extLst>
          </p:cNvPr>
          <p:cNvSpPr>
            <a:spLocks noGrp="1"/>
          </p:cNvSpPr>
          <p:nvPr>
            <p:ph type="sldNum" sz="quarter" idx="12"/>
          </p:nvPr>
        </p:nvSpPr>
        <p:spPr/>
        <p:txBody>
          <a:bodyPr/>
          <a:lstStyle/>
          <a:p>
            <a:fld id="{6D22F896-40B5-4ADD-8801-0D06FADFA095}" type="slidenum">
              <a:rPr lang="en-US" smtClean="0"/>
              <a:t>18</a:t>
            </a:fld>
            <a:endParaRPr lang="en-US" dirty="0"/>
          </a:p>
        </p:txBody>
      </p:sp>
    </p:spTree>
    <p:extLst>
      <p:ext uri="{BB962C8B-B14F-4D97-AF65-F5344CB8AC3E}">
        <p14:creationId xmlns:p14="http://schemas.microsoft.com/office/powerpoint/2010/main" val="21193928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D9E806-1ECD-E246-AE5E-6FA37C4A8A7D}"/>
              </a:ext>
            </a:extLst>
          </p:cNvPr>
          <p:cNvSpPr>
            <a:spLocks noGrp="1"/>
          </p:cNvSpPr>
          <p:nvPr>
            <p:ph type="title"/>
          </p:nvPr>
        </p:nvSpPr>
        <p:spPr/>
        <p:txBody>
          <a:bodyPr/>
          <a:lstStyle/>
          <a:p>
            <a:r>
              <a:rPr lang="en-US" dirty="0">
                <a:solidFill>
                  <a:schemeClr val="tx1"/>
                </a:solidFill>
              </a:rPr>
              <a:t>Securities Bus​iness</a:t>
            </a:r>
            <a:r>
              <a:rPr lang="en-US" dirty="0"/>
              <a:t> </a:t>
            </a:r>
          </a:p>
        </p:txBody>
      </p:sp>
      <p:sp>
        <p:nvSpPr>
          <p:cNvPr id="3" name="Content Placeholder 2">
            <a:extLst>
              <a:ext uri="{FF2B5EF4-FFF2-40B4-BE49-F238E27FC236}">
                <a16:creationId xmlns:a16="http://schemas.microsoft.com/office/drawing/2014/main" id="{694C4296-7882-CD4F-BCBE-DAEB8ECD1A3E}"/>
              </a:ext>
            </a:extLst>
          </p:cNvPr>
          <p:cNvSpPr>
            <a:spLocks noGrp="1"/>
          </p:cNvSpPr>
          <p:nvPr>
            <p:ph sz="quarter" idx="13"/>
          </p:nvPr>
        </p:nvSpPr>
        <p:spPr>
          <a:xfrm>
            <a:off x="685801" y="1460351"/>
            <a:ext cx="10394707" cy="4937760"/>
          </a:xfrm>
        </p:spPr>
        <p:txBody>
          <a:bodyPr>
            <a:normAutofit/>
          </a:bodyPr>
          <a:lstStyle/>
          <a:p>
            <a:r>
              <a:rPr lang="en-US" sz="2400" dirty="0">
                <a:latin typeface="Cambria" panose="02040503050406030204" pitchFamily="18" charset="0"/>
              </a:rPr>
              <a:t>1. Securities brokerage </a:t>
            </a:r>
            <a:endParaRPr lang="th-TH" sz="2400" dirty="0">
              <a:latin typeface="Cambria" panose="02040503050406030204" pitchFamily="18" charset="0"/>
            </a:endParaRPr>
          </a:p>
          <a:p>
            <a:r>
              <a:rPr lang="en-US" sz="2400" dirty="0">
                <a:latin typeface="Cambria" panose="02040503050406030204" pitchFamily="18" charset="0"/>
              </a:rPr>
              <a:t>2. Securities dealing </a:t>
            </a:r>
            <a:endParaRPr lang="th-TH" sz="2400" dirty="0">
              <a:latin typeface="Cambria" panose="02040503050406030204" pitchFamily="18" charset="0"/>
            </a:endParaRPr>
          </a:p>
          <a:p>
            <a:r>
              <a:rPr lang="en-US" sz="2400" dirty="0">
                <a:latin typeface="Cambria" panose="02040503050406030204" pitchFamily="18" charset="0"/>
              </a:rPr>
              <a:t>3. Investment advisory service</a:t>
            </a:r>
            <a:endParaRPr lang="th-TH" sz="2400" dirty="0">
              <a:latin typeface="Cambria" panose="02040503050406030204" pitchFamily="18" charset="0"/>
            </a:endParaRPr>
          </a:p>
          <a:p>
            <a:r>
              <a:rPr lang="en-US" sz="2400" dirty="0">
                <a:latin typeface="Cambria" panose="02040503050406030204" pitchFamily="18" charset="0"/>
              </a:rPr>
              <a:t>4. Securities underwriting</a:t>
            </a:r>
            <a:endParaRPr lang="th-TH" sz="2400" dirty="0">
              <a:latin typeface="Cambria" panose="02040503050406030204" pitchFamily="18" charset="0"/>
            </a:endParaRPr>
          </a:p>
          <a:p>
            <a:r>
              <a:rPr lang="en-US" sz="2400" dirty="0">
                <a:latin typeface="Cambria" panose="02040503050406030204" pitchFamily="18" charset="0"/>
              </a:rPr>
              <a:t>5. Mutual fund management</a:t>
            </a:r>
            <a:endParaRPr lang="th-TH" sz="2400" dirty="0">
              <a:latin typeface="Cambria" panose="02040503050406030204" pitchFamily="18" charset="0"/>
            </a:endParaRPr>
          </a:p>
          <a:p>
            <a:r>
              <a:rPr lang="en-US" sz="2400" dirty="0">
                <a:latin typeface="Cambria" panose="02040503050406030204" pitchFamily="18" charset="0"/>
              </a:rPr>
              <a:t>6. Private fund management</a:t>
            </a:r>
          </a:p>
          <a:p>
            <a:r>
              <a:rPr lang="en-US" sz="2400" dirty="0">
                <a:latin typeface="Cambria" panose="02040503050406030204" pitchFamily="18" charset="0"/>
              </a:rPr>
              <a:t>7. Exchange</a:t>
            </a:r>
          </a:p>
          <a:p>
            <a:endParaRPr lang="en-US" sz="2400" dirty="0"/>
          </a:p>
        </p:txBody>
      </p:sp>
      <p:sp>
        <p:nvSpPr>
          <p:cNvPr id="4" name="Slide Number Placeholder 3">
            <a:extLst>
              <a:ext uri="{FF2B5EF4-FFF2-40B4-BE49-F238E27FC236}">
                <a16:creationId xmlns:a16="http://schemas.microsoft.com/office/drawing/2014/main" id="{DB073C41-9A63-E543-88BA-BB9BC5980BCF}"/>
              </a:ext>
            </a:extLst>
          </p:cNvPr>
          <p:cNvSpPr>
            <a:spLocks noGrp="1"/>
          </p:cNvSpPr>
          <p:nvPr>
            <p:ph type="sldNum" sz="quarter" idx="12"/>
          </p:nvPr>
        </p:nvSpPr>
        <p:spPr/>
        <p:txBody>
          <a:bodyPr/>
          <a:lstStyle/>
          <a:p>
            <a:fld id="{6D22F896-40B5-4ADD-8801-0D06FADFA095}" type="slidenum">
              <a:rPr lang="en-US" smtClean="0"/>
              <a:t>19</a:t>
            </a:fld>
            <a:endParaRPr lang="en-US" dirty="0"/>
          </a:p>
        </p:txBody>
      </p:sp>
    </p:spTree>
    <p:extLst>
      <p:ext uri="{BB962C8B-B14F-4D97-AF65-F5344CB8AC3E}">
        <p14:creationId xmlns:p14="http://schemas.microsoft.com/office/powerpoint/2010/main" val="15843178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C8BA46-A5ED-954F-BE05-5C4CA803F621}"/>
              </a:ext>
            </a:extLst>
          </p:cNvPr>
          <p:cNvSpPr>
            <a:spLocks noGrp="1"/>
          </p:cNvSpPr>
          <p:nvPr>
            <p:ph type="title"/>
          </p:nvPr>
        </p:nvSpPr>
        <p:spPr/>
        <p:txBody>
          <a:bodyPr>
            <a:normAutofit fontScale="90000"/>
          </a:bodyPr>
          <a:lstStyle/>
          <a:p>
            <a:r>
              <a:rPr lang="en-US" dirty="0">
                <a:solidFill>
                  <a:schemeClr val="tx1"/>
                </a:solidFill>
              </a:rPr>
              <a:t>UNFAIR SECURITIES TRADING PRACTICES </a:t>
            </a:r>
          </a:p>
        </p:txBody>
      </p:sp>
      <p:sp>
        <p:nvSpPr>
          <p:cNvPr id="3" name="Content Placeholder 2">
            <a:extLst>
              <a:ext uri="{FF2B5EF4-FFF2-40B4-BE49-F238E27FC236}">
                <a16:creationId xmlns:a16="http://schemas.microsoft.com/office/drawing/2014/main" id="{D6BA63D0-6D9A-774A-BBBE-646082F4BC46}"/>
              </a:ext>
            </a:extLst>
          </p:cNvPr>
          <p:cNvSpPr>
            <a:spLocks noGrp="1"/>
          </p:cNvSpPr>
          <p:nvPr>
            <p:ph sz="quarter" idx="13"/>
          </p:nvPr>
        </p:nvSpPr>
        <p:spPr/>
        <p:txBody>
          <a:bodyPr/>
          <a:lstStyle/>
          <a:p>
            <a:r>
              <a:rPr lang="en-US" sz="3200" dirty="0"/>
              <a:t> </a:t>
            </a:r>
            <a:r>
              <a:rPr lang="en-US" sz="3600" dirty="0">
                <a:latin typeface="Cambria" panose="02040503050406030204" pitchFamily="18" charset="0"/>
              </a:rPr>
              <a:t>Misrepresentation</a:t>
            </a:r>
          </a:p>
          <a:p>
            <a:r>
              <a:rPr lang="en-US" sz="3600" dirty="0">
                <a:latin typeface="Cambria" panose="02040503050406030204" pitchFamily="18" charset="0"/>
              </a:rPr>
              <a:t> insider trading</a:t>
            </a:r>
          </a:p>
          <a:p>
            <a:r>
              <a:rPr lang="en-US" sz="3600" dirty="0">
                <a:latin typeface="Cambria" panose="02040503050406030204" pitchFamily="18" charset="0"/>
              </a:rPr>
              <a:t> MARKET MANIPULATION</a:t>
            </a:r>
          </a:p>
          <a:p>
            <a:r>
              <a:rPr lang="en-US" sz="3600" dirty="0">
                <a:latin typeface="Cambria" panose="02040503050406030204" pitchFamily="18" charset="0"/>
              </a:rPr>
              <a:t> Front Running</a:t>
            </a:r>
          </a:p>
          <a:p>
            <a:endParaRPr lang="en-US" dirty="0"/>
          </a:p>
        </p:txBody>
      </p:sp>
      <p:sp>
        <p:nvSpPr>
          <p:cNvPr id="4" name="Slide Number Placeholder 3">
            <a:extLst>
              <a:ext uri="{FF2B5EF4-FFF2-40B4-BE49-F238E27FC236}">
                <a16:creationId xmlns:a16="http://schemas.microsoft.com/office/drawing/2014/main" id="{2B042EB6-BC2B-2740-8756-19DF9B60AEE5}"/>
              </a:ext>
            </a:extLst>
          </p:cNvPr>
          <p:cNvSpPr>
            <a:spLocks noGrp="1"/>
          </p:cNvSpPr>
          <p:nvPr>
            <p:ph type="sldNum" sz="quarter" idx="12"/>
          </p:nvPr>
        </p:nvSpPr>
        <p:spPr/>
        <p:txBody>
          <a:bodyPr/>
          <a:lstStyle/>
          <a:p>
            <a:fld id="{6D22F896-40B5-4ADD-8801-0D06FADFA095}" type="slidenum">
              <a:rPr lang="en-US" smtClean="0"/>
              <a:t>20</a:t>
            </a:fld>
            <a:endParaRPr lang="en-US" dirty="0"/>
          </a:p>
        </p:txBody>
      </p:sp>
    </p:spTree>
    <p:extLst>
      <p:ext uri="{BB962C8B-B14F-4D97-AF65-F5344CB8AC3E}">
        <p14:creationId xmlns:p14="http://schemas.microsoft.com/office/powerpoint/2010/main" val="25699386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E9CFA2-6FCF-0C47-B1E1-290E5BF16BDD}"/>
              </a:ext>
            </a:extLst>
          </p:cNvPr>
          <p:cNvSpPr>
            <a:spLocks noGrp="1"/>
          </p:cNvSpPr>
          <p:nvPr>
            <p:ph type="title"/>
          </p:nvPr>
        </p:nvSpPr>
        <p:spPr/>
        <p:txBody>
          <a:bodyPr>
            <a:normAutofit/>
          </a:bodyPr>
          <a:lstStyle/>
          <a:p>
            <a:r>
              <a:rPr lang="en-US" dirty="0">
                <a:solidFill>
                  <a:schemeClr val="tx1"/>
                </a:solidFill>
              </a:rPr>
              <a:t>Misrepresentation</a:t>
            </a:r>
          </a:p>
        </p:txBody>
      </p:sp>
      <p:sp>
        <p:nvSpPr>
          <p:cNvPr id="3" name="Content Placeholder 2">
            <a:extLst>
              <a:ext uri="{FF2B5EF4-FFF2-40B4-BE49-F238E27FC236}">
                <a16:creationId xmlns:a16="http://schemas.microsoft.com/office/drawing/2014/main" id="{DDCE6207-2CDA-6C4E-96DF-0D11331EE52A}"/>
              </a:ext>
            </a:extLst>
          </p:cNvPr>
          <p:cNvSpPr>
            <a:spLocks noGrp="1"/>
          </p:cNvSpPr>
          <p:nvPr>
            <p:ph sz="quarter" idx="13"/>
          </p:nvPr>
        </p:nvSpPr>
        <p:spPr>
          <a:xfrm>
            <a:off x="685800" y="1667435"/>
            <a:ext cx="10394707" cy="4023359"/>
          </a:xfrm>
        </p:spPr>
        <p:txBody>
          <a:bodyPr>
            <a:normAutofit/>
          </a:bodyPr>
          <a:lstStyle/>
          <a:p>
            <a:r>
              <a:rPr lang="en-US" sz="3200" dirty="0">
                <a:latin typeface="Cambria" panose="02040503050406030204" pitchFamily="18" charset="0"/>
              </a:rPr>
              <a:t>This usually occurs when an Issuer or broker, in trying to sell a client on a stock or other security, makes a false statement about some aspect of the transaction. A related charge is omission, which is the failure to provide important information. </a:t>
            </a:r>
          </a:p>
        </p:txBody>
      </p:sp>
      <p:sp>
        <p:nvSpPr>
          <p:cNvPr id="4" name="Slide Number Placeholder 3">
            <a:extLst>
              <a:ext uri="{FF2B5EF4-FFF2-40B4-BE49-F238E27FC236}">
                <a16:creationId xmlns:a16="http://schemas.microsoft.com/office/drawing/2014/main" id="{DF576232-E9BD-B74D-8055-55D63CF0BA9D}"/>
              </a:ext>
            </a:extLst>
          </p:cNvPr>
          <p:cNvSpPr>
            <a:spLocks noGrp="1"/>
          </p:cNvSpPr>
          <p:nvPr>
            <p:ph type="sldNum" sz="quarter" idx="12"/>
          </p:nvPr>
        </p:nvSpPr>
        <p:spPr/>
        <p:txBody>
          <a:bodyPr/>
          <a:lstStyle/>
          <a:p>
            <a:fld id="{6D22F896-40B5-4ADD-8801-0D06FADFA095}" type="slidenum">
              <a:rPr lang="en-US" smtClean="0"/>
              <a:t>21</a:t>
            </a:fld>
            <a:endParaRPr lang="en-US" dirty="0"/>
          </a:p>
        </p:txBody>
      </p:sp>
    </p:spTree>
    <p:extLst>
      <p:ext uri="{BB962C8B-B14F-4D97-AF65-F5344CB8AC3E}">
        <p14:creationId xmlns:p14="http://schemas.microsoft.com/office/powerpoint/2010/main" val="6116625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B42EBF-6A76-5C48-8914-47725FCBF4FC}"/>
              </a:ext>
            </a:extLst>
          </p:cNvPr>
          <p:cNvSpPr>
            <a:spLocks noGrp="1"/>
          </p:cNvSpPr>
          <p:nvPr>
            <p:ph type="title"/>
          </p:nvPr>
        </p:nvSpPr>
        <p:spPr/>
        <p:txBody>
          <a:bodyPr/>
          <a:lstStyle/>
          <a:p>
            <a:r>
              <a:rPr lang="en-US" dirty="0">
                <a:solidFill>
                  <a:schemeClr val="tx1"/>
                </a:solidFill>
              </a:rPr>
              <a:t>insider trading</a:t>
            </a:r>
          </a:p>
        </p:txBody>
      </p:sp>
      <p:sp>
        <p:nvSpPr>
          <p:cNvPr id="3" name="Content Placeholder 2">
            <a:extLst>
              <a:ext uri="{FF2B5EF4-FFF2-40B4-BE49-F238E27FC236}">
                <a16:creationId xmlns:a16="http://schemas.microsoft.com/office/drawing/2014/main" id="{CB258C1C-9B37-C642-886E-32004F0D228D}"/>
              </a:ext>
            </a:extLst>
          </p:cNvPr>
          <p:cNvSpPr>
            <a:spLocks noGrp="1"/>
          </p:cNvSpPr>
          <p:nvPr>
            <p:ph sz="quarter" idx="13"/>
          </p:nvPr>
        </p:nvSpPr>
        <p:spPr>
          <a:xfrm>
            <a:off x="685801" y="1667435"/>
            <a:ext cx="10394707" cy="3980330"/>
          </a:xfrm>
        </p:spPr>
        <p:txBody>
          <a:bodyPr>
            <a:normAutofit lnSpcReduction="10000"/>
          </a:bodyPr>
          <a:lstStyle/>
          <a:p>
            <a:r>
              <a:rPr lang="en-US" sz="2800" dirty="0">
                <a:latin typeface="Cambria" panose="02040503050406030204" pitchFamily="18" charset="0"/>
              </a:rPr>
              <a:t>Illegal insider trading refers generally to buying or selling a security, in breach of a fiduciary duty or other relationship of trust and confidence, on the basis of material, nonpublic information about the security. Insider trading violations may also include "tipping" such information, securities trading by the person "tipped," and securities trading by those who misappropriate such information.</a:t>
            </a:r>
          </a:p>
          <a:p>
            <a:endParaRPr lang="en-US" dirty="0"/>
          </a:p>
        </p:txBody>
      </p:sp>
      <p:sp>
        <p:nvSpPr>
          <p:cNvPr id="4" name="Slide Number Placeholder 3">
            <a:extLst>
              <a:ext uri="{FF2B5EF4-FFF2-40B4-BE49-F238E27FC236}">
                <a16:creationId xmlns:a16="http://schemas.microsoft.com/office/drawing/2014/main" id="{6A48993B-BEA9-6A4B-B554-977847FE0A24}"/>
              </a:ext>
            </a:extLst>
          </p:cNvPr>
          <p:cNvSpPr>
            <a:spLocks noGrp="1"/>
          </p:cNvSpPr>
          <p:nvPr>
            <p:ph type="sldNum" sz="quarter" idx="12"/>
          </p:nvPr>
        </p:nvSpPr>
        <p:spPr/>
        <p:txBody>
          <a:bodyPr/>
          <a:lstStyle/>
          <a:p>
            <a:fld id="{6D22F896-40B5-4ADD-8801-0D06FADFA095}" type="slidenum">
              <a:rPr lang="en-US" smtClean="0"/>
              <a:t>22</a:t>
            </a:fld>
            <a:endParaRPr lang="en-US" dirty="0"/>
          </a:p>
        </p:txBody>
      </p:sp>
    </p:spTree>
    <p:extLst>
      <p:ext uri="{BB962C8B-B14F-4D97-AF65-F5344CB8AC3E}">
        <p14:creationId xmlns:p14="http://schemas.microsoft.com/office/powerpoint/2010/main" val="29123581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FF954D-98D5-A24B-94E6-707395063D1E}"/>
              </a:ext>
            </a:extLst>
          </p:cNvPr>
          <p:cNvSpPr>
            <a:spLocks noGrp="1"/>
          </p:cNvSpPr>
          <p:nvPr>
            <p:ph type="title"/>
          </p:nvPr>
        </p:nvSpPr>
        <p:spPr/>
        <p:txBody>
          <a:bodyPr/>
          <a:lstStyle/>
          <a:p>
            <a:r>
              <a:rPr lang="en-US" dirty="0">
                <a:solidFill>
                  <a:schemeClr val="tx1"/>
                </a:solidFill>
              </a:rPr>
              <a:t>Examples of insider trading</a:t>
            </a:r>
          </a:p>
        </p:txBody>
      </p:sp>
      <p:sp>
        <p:nvSpPr>
          <p:cNvPr id="3" name="Content Placeholder 2">
            <a:extLst>
              <a:ext uri="{FF2B5EF4-FFF2-40B4-BE49-F238E27FC236}">
                <a16:creationId xmlns:a16="http://schemas.microsoft.com/office/drawing/2014/main" id="{B233845F-68DB-2841-AEE9-A56AECE9DF75}"/>
              </a:ext>
            </a:extLst>
          </p:cNvPr>
          <p:cNvSpPr>
            <a:spLocks noGrp="1"/>
          </p:cNvSpPr>
          <p:nvPr>
            <p:ph sz="quarter" idx="13"/>
          </p:nvPr>
        </p:nvSpPr>
        <p:spPr>
          <a:xfrm>
            <a:off x="685800" y="1613648"/>
            <a:ext cx="10394707" cy="4055632"/>
          </a:xfrm>
        </p:spPr>
        <p:txBody>
          <a:bodyPr>
            <a:normAutofit fontScale="77500" lnSpcReduction="20000"/>
          </a:bodyPr>
          <a:lstStyle/>
          <a:p>
            <a:pPr fontAlgn="base"/>
            <a:r>
              <a:rPr lang="en-US" dirty="0">
                <a:latin typeface="Cambria" panose="02040503050406030204" pitchFamily="18" charset="0"/>
              </a:rPr>
              <a:t>Corporate officers, directors, and employees who traded the corporation's securities after learning of significant, confidential corporate developments;</a:t>
            </a:r>
          </a:p>
          <a:p>
            <a:pPr fontAlgn="base"/>
            <a:r>
              <a:rPr lang="en-US" dirty="0">
                <a:latin typeface="Cambria" panose="02040503050406030204" pitchFamily="18" charset="0"/>
              </a:rPr>
              <a:t>Friends, business associates, family members, and other "</a:t>
            </a:r>
            <a:r>
              <a:rPr lang="en-US" dirty="0" err="1">
                <a:latin typeface="Cambria" panose="02040503050406030204" pitchFamily="18" charset="0"/>
              </a:rPr>
              <a:t>tippees</a:t>
            </a:r>
            <a:r>
              <a:rPr lang="en-US" dirty="0">
                <a:latin typeface="Cambria" panose="02040503050406030204" pitchFamily="18" charset="0"/>
              </a:rPr>
              <a:t>" of such officers, directors, and employees, who traded the securities after receiving such information;</a:t>
            </a:r>
          </a:p>
          <a:p>
            <a:pPr fontAlgn="base"/>
            <a:r>
              <a:rPr lang="en-US" dirty="0">
                <a:latin typeface="Cambria" panose="02040503050406030204" pitchFamily="18" charset="0"/>
              </a:rPr>
              <a:t>Employees of law, banking, brokerage and printing firms who traded based on information they obtained in connection with providing services to the corporation whose securities they traded;</a:t>
            </a:r>
          </a:p>
          <a:p>
            <a:pPr fontAlgn="base"/>
            <a:r>
              <a:rPr lang="en-US" dirty="0">
                <a:latin typeface="Cambria" panose="02040503050406030204" pitchFamily="18" charset="0"/>
              </a:rPr>
              <a:t>Government employees who traded based on confidential information they learned because of their employment with the government;</a:t>
            </a:r>
          </a:p>
          <a:p>
            <a:pPr fontAlgn="base"/>
            <a:r>
              <a:rPr lang="en-US" dirty="0">
                <a:latin typeface="Cambria" panose="02040503050406030204" pitchFamily="18" charset="0"/>
              </a:rPr>
              <a:t>Political intelligence consultants who may tip or trade based on material, nonpublic information they obtain from government employees; and</a:t>
            </a:r>
          </a:p>
          <a:p>
            <a:pPr fontAlgn="base"/>
            <a:r>
              <a:rPr lang="en-US" dirty="0">
                <a:latin typeface="Cambria" panose="02040503050406030204" pitchFamily="18" charset="0"/>
              </a:rPr>
              <a:t>Other persons who misappropriated, and took advantage of, confidential information from their employers, family, friends, and others.</a:t>
            </a:r>
          </a:p>
        </p:txBody>
      </p:sp>
      <p:sp>
        <p:nvSpPr>
          <p:cNvPr id="4" name="Slide Number Placeholder 3">
            <a:extLst>
              <a:ext uri="{FF2B5EF4-FFF2-40B4-BE49-F238E27FC236}">
                <a16:creationId xmlns:a16="http://schemas.microsoft.com/office/drawing/2014/main" id="{E5C345D9-239D-9943-99CE-DCC44BB55302}"/>
              </a:ext>
            </a:extLst>
          </p:cNvPr>
          <p:cNvSpPr>
            <a:spLocks noGrp="1"/>
          </p:cNvSpPr>
          <p:nvPr>
            <p:ph type="sldNum" sz="quarter" idx="12"/>
          </p:nvPr>
        </p:nvSpPr>
        <p:spPr/>
        <p:txBody>
          <a:bodyPr/>
          <a:lstStyle/>
          <a:p>
            <a:fld id="{6D22F896-40B5-4ADD-8801-0D06FADFA095}" type="slidenum">
              <a:rPr lang="en-US" smtClean="0"/>
              <a:t>23</a:t>
            </a:fld>
            <a:endParaRPr lang="en-US" dirty="0"/>
          </a:p>
        </p:txBody>
      </p:sp>
    </p:spTree>
    <p:extLst>
      <p:ext uri="{BB962C8B-B14F-4D97-AF65-F5344CB8AC3E}">
        <p14:creationId xmlns:p14="http://schemas.microsoft.com/office/powerpoint/2010/main" val="259315613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42B58E-D071-7945-8DE6-002F4DB44D32}"/>
              </a:ext>
            </a:extLst>
          </p:cNvPr>
          <p:cNvSpPr>
            <a:spLocks noGrp="1"/>
          </p:cNvSpPr>
          <p:nvPr>
            <p:ph type="title"/>
          </p:nvPr>
        </p:nvSpPr>
        <p:spPr/>
        <p:txBody>
          <a:bodyPr/>
          <a:lstStyle/>
          <a:p>
            <a:r>
              <a:rPr lang="en-US" dirty="0">
                <a:solidFill>
                  <a:schemeClr val="tx1"/>
                </a:solidFill>
              </a:rPr>
              <a:t>MARKET MANIPULATION</a:t>
            </a:r>
          </a:p>
        </p:txBody>
      </p:sp>
      <p:sp>
        <p:nvSpPr>
          <p:cNvPr id="3" name="Content Placeholder 2">
            <a:extLst>
              <a:ext uri="{FF2B5EF4-FFF2-40B4-BE49-F238E27FC236}">
                <a16:creationId xmlns:a16="http://schemas.microsoft.com/office/drawing/2014/main" id="{3F8A2CFB-1ADE-F444-ADA6-54B23282F01D}"/>
              </a:ext>
            </a:extLst>
          </p:cNvPr>
          <p:cNvSpPr>
            <a:spLocks noGrp="1"/>
          </p:cNvSpPr>
          <p:nvPr>
            <p:ph sz="quarter" idx="13"/>
          </p:nvPr>
        </p:nvSpPr>
        <p:spPr>
          <a:xfrm>
            <a:off x="685800" y="1624405"/>
            <a:ext cx="10394707" cy="4464423"/>
          </a:xfrm>
        </p:spPr>
        <p:txBody>
          <a:bodyPr>
            <a:normAutofit lnSpcReduction="10000"/>
          </a:bodyPr>
          <a:lstStyle/>
          <a:p>
            <a:pPr marL="0" indent="0" fontAlgn="base">
              <a:buNone/>
            </a:pPr>
            <a:r>
              <a:rPr lang="en-US" sz="2400" dirty="0">
                <a:latin typeface="Cambria" panose="02040503050406030204" pitchFamily="18" charset="0"/>
              </a:rPr>
              <a:t>Market manipulation is when someone artificially affects the supply or demand for a security (for example, causing stock prices to rise or to fall dramatically).</a:t>
            </a:r>
          </a:p>
          <a:p>
            <a:pPr marL="0" indent="0" fontAlgn="base">
              <a:buNone/>
            </a:pPr>
            <a:r>
              <a:rPr lang="en-US" sz="2400" dirty="0">
                <a:latin typeface="Cambria" panose="02040503050406030204" pitchFamily="18" charset="0"/>
              </a:rPr>
              <a:t>Market manipulation may involve techniques including:</a:t>
            </a:r>
          </a:p>
          <a:p>
            <a:pPr fontAlgn="base"/>
            <a:r>
              <a:rPr lang="en-US" sz="2400" dirty="0">
                <a:latin typeface="Cambria" panose="02040503050406030204" pitchFamily="18" charset="0"/>
              </a:rPr>
              <a:t>Spreading false or misleading information about a company;</a:t>
            </a:r>
          </a:p>
          <a:p>
            <a:pPr fontAlgn="base"/>
            <a:r>
              <a:rPr lang="en-US" sz="2400" dirty="0">
                <a:latin typeface="Cambria" panose="02040503050406030204" pitchFamily="18" charset="0"/>
              </a:rPr>
              <a:t>Engaging in a series of transactions to make a security appear more actively traded; and</a:t>
            </a:r>
          </a:p>
          <a:p>
            <a:pPr fontAlgn="base"/>
            <a:r>
              <a:rPr lang="en-US" sz="2400" dirty="0">
                <a:latin typeface="Cambria" panose="02040503050406030204" pitchFamily="18" charset="0"/>
              </a:rPr>
              <a:t>Rigging quotes, prices, or trades to make it look like there is more or less demand for a security than is the case.</a:t>
            </a:r>
          </a:p>
          <a:p>
            <a:endParaRPr lang="en-US" dirty="0"/>
          </a:p>
        </p:txBody>
      </p:sp>
      <p:sp>
        <p:nvSpPr>
          <p:cNvPr id="4" name="Slide Number Placeholder 3">
            <a:extLst>
              <a:ext uri="{FF2B5EF4-FFF2-40B4-BE49-F238E27FC236}">
                <a16:creationId xmlns:a16="http://schemas.microsoft.com/office/drawing/2014/main" id="{1B2CAFB3-D9C4-C143-A574-DF32F2FDC9EC}"/>
              </a:ext>
            </a:extLst>
          </p:cNvPr>
          <p:cNvSpPr>
            <a:spLocks noGrp="1"/>
          </p:cNvSpPr>
          <p:nvPr>
            <p:ph type="sldNum" sz="quarter" idx="12"/>
          </p:nvPr>
        </p:nvSpPr>
        <p:spPr/>
        <p:txBody>
          <a:bodyPr/>
          <a:lstStyle/>
          <a:p>
            <a:fld id="{6D22F896-40B5-4ADD-8801-0D06FADFA095}" type="slidenum">
              <a:rPr lang="en-US" smtClean="0"/>
              <a:t>24</a:t>
            </a:fld>
            <a:endParaRPr lang="en-US" dirty="0"/>
          </a:p>
        </p:txBody>
      </p:sp>
    </p:spTree>
    <p:extLst>
      <p:ext uri="{BB962C8B-B14F-4D97-AF65-F5344CB8AC3E}">
        <p14:creationId xmlns:p14="http://schemas.microsoft.com/office/powerpoint/2010/main" val="6858977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5B211A-4AEC-304F-B923-903B2B161E0E}"/>
              </a:ext>
            </a:extLst>
          </p:cNvPr>
          <p:cNvSpPr>
            <a:spLocks noGrp="1"/>
          </p:cNvSpPr>
          <p:nvPr>
            <p:ph type="title"/>
          </p:nvPr>
        </p:nvSpPr>
        <p:spPr/>
        <p:txBody>
          <a:bodyPr/>
          <a:lstStyle/>
          <a:p>
            <a:r>
              <a:rPr lang="en-US" dirty="0">
                <a:solidFill>
                  <a:schemeClr val="tx1"/>
                </a:solidFill>
              </a:rPr>
              <a:t>Front Running</a:t>
            </a:r>
          </a:p>
        </p:txBody>
      </p:sp>
      <p:sp>
        <p:nvSpPr>
          <p:cNvPr id="3" name="Content Placeholder 2">
            <a:extLst>
              <a:ext uri="{FF2B5EF4-FFF2-40B4-BE49-F238E27FC236}">
                <a16:creationId xmlns:a16="http://schemas.microsoft.com/office/drawing/2014/main" id="{A9C024C0-5483-864C-B2CE-5E86A85AD212}"/>
              </a:ext>
            </a:extLst>
          </p:cNvPr>
          <p:cNvSpPr>
            <a:spLocks noGrp="1"/>
          </p:cNvSpPr>
          <p:nvPr>
            <p:ph sz="quarter" idx="13"/>
          </p:nvPr>
        </p:nvSpPr>
        <p:spPr>
          <a:xfrm>
            <a:off x="685800" y="1559860"/>
            <a:ext cx="10394707" cy="3814726"/>
          </a:xfrm>
        </p:spPr>
        <p:txBody>
          <a:bodyPr>
            <a:normAutofit/>
          </a:bodyPr>
          <a:lstStyle/>
          <a:p>
            <a:r>
              <a:rPr lang="en-US" sz="2800" dirty="0">
                <a:latin typeface="Cambria" panose="02040503050406030204" pitchFamily="18" charset="0"/>
              </a:rPr>
              <a:t>Entering into an equity trade with advance knowledge of a </a:t>
            </a:r>
            <a:r>
              <a:rPr lang="en-US" sz="2800" dirty="0">
                <a:latin typeface="Cambria" panose="02040503050406030204" pitchFamily="18" charset="0"/>
                <a:hlinkClick r:id="rId2">
                  <a:extLst>
                    <a:ext uri="{A12FA001-AC4F-418D-AE19-62706E023703}">
                      <ahyp:hlinkClr xmlns:ahyp="http://schemas.microsoft.com/office/drawing/2018/hyperlinkcolor" val="tx"/>
                    </a:ext>
                  </a:extLst>
                </a:hlinkClick>
              </a:rPr>
              <a:t>block transaction</a:t>
            </a:r>
            <a:r>
              <a:rPr lang="en-US" sz="2800" dirty="0">
                <a:latin typeface="Cambria" panose="02040503050406030204" pitchFamily="18" charset="0"/>
              </a:rPr>
              <a:t> that will influence the price of the </a:t>
            </a:r>
            <a:r>
              <a:rPr lang="en-US" sz="2800" dirty="0">
                <a:latin typeface="Cambria" panose="02040503050406030204" pitchFamily="18" charset="0"/>
                <a:hlinkClick r:id="rId3">
                  <a:extLst>
                    <a:ext uri="{A12FA001-AC4F-418D-AE19-62706E023703}">
                      <ahyp:hlinkClr xmlns:ahyp="http://schemas.microsoft.com/office/drawing/2018/hyperlinkcolor" val="tx"/>
                    </a:ext>
                  </a:extLst>
                </a:hlinkClick>
              </a:rPr>
              <a:t>underlying security</a:t>
            </a:r>
            <a:r>
              <a:rPr lang="en-US" sz="2800" dirty="0">
                <a:latin typeface="Cambria" panose="02040503050406030204" pitchFamily="18" charset="0"/>
              </a:rPr>
              <a:t> to </a:t>
            </a:r>
            <a:r>
              <a:rPr lang="en-US" sz="2800" dirty="0">
                <a:latin typeface="Cambria" panose="02040503050406030204" pitchFamily="18" charset="0"/>
                <a:hlinkClick r:id="rId4">
                  <a:extLst>
                    <a:ext uri="{A12FA001-AC4F-418D-AE19-62706E023703}">
                      <ahyp:hlinkClr xmlns:ahyp="http://schemas.microsoft.com/office/drawing/2018/hyperlinkcolor" val="tx"/>
                    </a:ext>
                  </a:extLst>
                </a:hlinkClick>
              </a:rPr>
              <a:t>capitalize</a:t>
            </a:r>
            <a:r>
              <a:rPr lang="en-US" sz="2800" dirty="0">
                <a:latin typeface="Cambria" panose="02040503050406030204" pitchFamily="18" charset="0"/>
              </a:rPr>
              <a:t> on the </a:t>
            </a:r>
            <a:r>
              <a:rPr lang="en-US" sz="2800" dirty="0">
                <a:latin typeface="Cambria" panose="02040503050406030204" pitchFamily="18" charset="0"/>
                <a:hlinkClick r:id="rId5">
                  <a:extLst>
                    <a:ext uri="{A12FA001-AC4F-418D-AE19-62706E023703}">
                      <ahyp:hlinkClr xmlns:ahyp="http://schemas.microsoft.com/office/drawing/2018/hyperlinkcolor" val="tx"/>
                    </a:ext>
                  </a:extLst>
                </a:hlinkClick>
              </a:rPr>
              <a:t>trade</a:t>
            </a:r>
            <a:r>
              <a:rPr lang="en-US" sz="2800" dirty="0">
                <a:latin typeface="Cambria" panose="02040503050406030204" pitchFamily="18" charset="0"/>
              </a:rPr>
              <a:t>. This practice is expressly forbidden. Traders are not allowed to act on nonpublic information to trade ahead of customers lacking that knowledge.</a:t>
            </a:r>
          </a:p>
        </p:txBody>
      </p:sp>
      <p:sp>
        <p:nvSpPr>
          <p:cNvPr id="4" name="Slide Number Placeholder 3">
            <a:extLst>
              <a:ext uri="{FF2B5EF4-FFF2-40B4-BE49-F238E27FC236}">
                <a16:creationId xmlns:a16="http://schemas.microsoft.com/office/drawing/2014/main" id="{E56ADE54-4E2F-5348-AC8B-4DB3986BD3D5}"/>
              </a:ext>
            </a:extLst>
          </p:cNvPr>
          <p:cNvSpPr>
            <a:spLocks noGrp="1"/>
          </p:cNvSpPr>
          <p:nvPr>
            <p:ph type="sldNum" sz="quarter" idx="12"/>
          </p:nvPr>
        </p:nvSpPr>
        <p:spPr/>
        <p:txBody>
          <a:bodyPr/>
          <a:lstStyle/>
          <a:p>
            <a:fld id="{6D22F896-40B5-4ADD-8801-0D06FADFA095}" type="slidenum">
              <a:rPr lang="en-US" smtClean="0"/>
              <a:t>25</a:t>
            </a:fld>
            <a:endParaRPr lang="en-US" dirty="0"/>
          </a:p>
        </p:txBody>
      </p:sp>
    </p:spTree>
    <p:extLst>
      <p:ext uri="{BB962C8B-B14F-4D97-AF65-F5344CB8AC3E}">
        <p14:creationId xmlns:p14="http://schemas.microsoft.com/office/powerpoint/2010/main" val="35393614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A72ACF-339B-DD43-8E85-516827E9B7FF}"/>
              </a:ext>
            </a:extLst>
          </p:cNvPr>
          <p:cNvSpPr>
            <a:spLocks noGrp="1"/>
          </p:cNvSpPr>
          <p:nvPr>
            <p:ph type="title"/>
          </p:nvPr>
        </p:nvSpPr>
        <p:spPr/>
        <p:txBody>
          <a:bodyPr/>
          <a:lstStyle/>
          <a:p>
            <a:r>
              <a:rPr lang="en-US" dirty="0">
                <a:solidFill>
                  <a:schemeClr val="tx1"/>
                </a:solidFill>
              </a:rPr>
              <a:t>Enforcement​</a:t>
            </a:r>
          </a:p>
        </p:txBody>
      </p:sp>
      <p:sp>
        <p:nvSpPr>
          <p:cNvPr id="3" name="Content Placeholder 2">
            <a:extLst>
              <a:ext uri="{FF2B5EF4-FFF2-40B4-BE49-F238E27FC236}">
                <a16:creationId xmlns:a16="http://schemas.microsoft.com/office/drawing/2014/main" id="{CCDBFB7F-42AF-B241-891F-8FCC39B561F7}"/>
              </a:ext>
            </a:extLst>
          </p:cNvPr>
          <p:cNvSpPr>
            <a:spLocks noGrp="1"/>
          </p:cNvSpPr>
          <p:nvPr>
            <p:ph sz="quarter" idx="13"/>
          </p:nvPr>
        </p:nvSpPr>
        <p:spPr>
          <a:xfrm>
            <a:off x="685800" y="1710466"/>
            <a:ext cx="10394707" cy="4249270"/>
          </a:xfrm>
        </p:spPr>
        <p:txBody>
          <a:bodyPr>
            <a:normAutofit/>
          </a:bodyPr>
          <a:lstStyle/>
          <a:p>
            <a:pPr marL="0" indent="0">
              <a:buNone/>
            </a:pPr>
            <a:r>
              <a:rPr lang="en-US" sz="2800" dirty="0">
                <a:latin typeface="Cambria" panose="02040503050406030204" pitchFamily="18" charset="0"/>
                <a:cs typeface="Cordia New" panose="020B0304020202020204" pitchFamily="34" charset="-34"/>
              </a:rPr>
              <a:t>If the gathered evidence presents a sufficient ground for enforcement, the SEC is empowered to take any of the following actions: </a:t>
            </a:r>
          </a:p>
          <a:p>
            <a:r>
              <a:rPr lang="en-US" sz="2800" dirty="0">
                <a:latin typeface="Cambria" panose="02040503050406030204" pitchFamily="18" charset="0"/>
                <a:cs typeface="Cordia New" panose="020B0304020202020204" pitchFamily="34" charset="-34"/>
              </a:rPr>
              <a:t>(1) Administrative Action</a:t>
            </a:r>
          </a:p>
          <a:p>
            <a:r>
              <a:rPr lang="en-US" sz="2800" dirty="0">
                <a:latin typeface="Cambria" panose="02040503050406030204" pitchFamily="18" charset="0"/>
                <a:cs typeface="Cordia New" panose="020B0304020202020204" pitchFamily="34" charset="-34"/>
              </a:rPr>
              <a:t>(2) Criminal Action</a:t>
            </a:r>
          </a:p>
          <a:p>
            <a:r>
              <a:rPr lang="en-US" sz="2800" dirty="0">
                <a:latin typeface="Cambria" panose="02040503050406030204" pitchFamily="18" charset="0"/>
                <a:cs typeface="Cordia New" panose="020B0304020202020204" pitchFamily="34" charset="-34"/>
              </a:rPr>
              <a:t>(3) Civil Action</a:t>
            </a:r>
          </a:p>
        </p:txBody>
      </p:sp>
      <p:sp>
        <p:nvSpPr>
          <p:cNvPr id="4" name="Slide Number Placeholder 3">
            <a:extLst>
              <a:ext uri="{FF2B5EF4-FFF2-40B4-BE49-F238E27FC236}">
                <a16:creationId xmlns:a16="http://schemas.microsoft.com/office/drawing/2014/main" id="{09E9274E-5F56-EC40-BED1-DD2BA78C5527}"/>
              </a:ext>
            </a:extLst>
          </p:cNvPr>
          <p:cNvSpPr>
            <a:spLocks noGrp="1"/>
          </p:cNvSpPr>
          <p:nvPr>
            <p:ph type="sldNum" sz="quarter" idx="12"/>
          </p:nvPr>
        </p:nvSpPr>
        <p:spPr/>
        <p:txBody>
          <a:bodyPr/>
          <a:lstStyle/>
          <a:p>
            <a:fld id="{6D22F896-40B5-4ADD-8801-0D06FADFA095}" type="slidenum">
              <a:rPr lang="en-US" smtClean="0"/>
              <a:t>26</a:t>
            </a:fld>
            <a:endParaRPr lang="en-US" dirty="0"/>
          </a:p>
        </p:txBody>
      </p:sp>
    </p:spTree>
    <p:extLst>
      <p:ext uri="{BB962C8B-B14F-4D97-AF65-F5344CB8AC3E}">
        <p14:creationId xmlns:p14="http://schemas.microsoft.com/office/powerpoint/2010/main" val="22745874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9090241-FC0E-B64A-BD69-119B2A9D53FC}"/>
              </a:ext>
            </a:extLst>
          </p:cNvPr>
          <p:cNvSpPr>
            <a:spLocks noGrp="1"/>
          </p:cNvSpPr>
          <p:nvPr>
            <p:ph sz="quarter" idx="13"/>
          </p:nvPr>
        </p:nvSpPr>
        <p:spPr>
          <a:xfrm>
            <a:off x="653528" y="1288846"/>
            <a:ext cx="10394707" cy="3311189"/>
          </a:xfrm>
        </p:spPr>
        <p:txBody>
          <a:bodyPr>
            <a:normAutofit/>
          </a:bodyPr>
          <a:lstStyle/>
          <a:p>
            <a:pPr marL="0" indent="0" algn="ctr">
              <a:buNone/>
            </a:pPr>
            <a:r>
              <a:rPr lang="en-US" sz="9600" dirty="0"/>
              <a:t>Q&amp;A</a:t>
            </a:r>
          </a:p>
        </p:txBody>
      </p:sp>
      <p:sp>
        <p:nvSpPr>
          <p:cNvPr id="4" name="Slide Number Placeholder 3">
            <a:extLst>
              <a:ext uri="{FF2B5EF4-FFF2-40B4-BE49-F238E27FC236}">
                <a16:creationId xmlns:a16="http://schemas.microsoft.com/office/drawing/2014/main" id="{F93D17F4-BE47-9542-9DD7-5B7F57692CF5}"/>
              </a:ext>
            </a:extLst>
          </p:cNvPr>
          <p:cNvSpPr>
            <a:spLocks noGrp="1"/>
          </p:cNvSpPr>
          <p:nvPr>
            <p:ph type="sldNum" sz="quarter" idx="12"/>
          </p:nvPr>
        </p:nvSpPr>
        <p:spPr/>
        <p:txBody>
          <a:bodyPr/>
          <a:lstStyle/>
          <a:p>
            <a:fld id="{6D22F896-40B5-4ADD-8801-0D06FADFA095}" type="slidenum">
              <a:rPr lang="en-US" smtClean="0"/>
              <a:t>27</a:t>
            </a:fld>
            <a:endParaRPr lang="en-US" dirty="0"/>
          </a:p>
        </p:txBody>
      </p:sp>
    </p:spTree>
    <p:extLst>
      <p:ext uri="{BB962C8B-B14F-4D97-AF65-F5344CB8AC3E}">
        <p14:creationId xmlns:p14="http://schemas.microsoft.com/office/powerpoint/2010/main" val="3226240772"/>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ain Event">
  <a:themeElements>
    <a:clrScheme name="Main Event">
      <a:dk1>
        <a:sysClr val="windowText" lastClr="000000"/>
      </a:dk1>
      <a:lt1>
        <a:sysClr val="window" lastClr="FFFFFF"/>
      </a:lt1>
      <a:dk2>
        <a:srgbClr val="424242"/>
      </a:dk2>
      <a:lt2>
        <a:srgbClr val="C8C8C8"/>
      </a:lt2>
      <a:accent1>
        <a:srgbClr val="B80E0F"/>
      </a:accent1>
      <a:accent2>
        <a:srgbClr val="A6987D"/>
      </a:accent2>
      <a:accent3>
        <a:srgbClr val="7F9A71"/>
      </a:accent3>
      <a:accent4>
        <a:srgbClr val="64969F"/>
      </a:accent4>
      <a:accent5>
        <a:srgbClr val="9B75B2"/>
      </a:accent5>
      <a:accent6>
        <a:srgbClr val="80737A"/>
      </a:accent6>
      <a:hlink>
        <a:srgbClr val="F21213"/>
      </a:hlink>
      <a:folHlink>
        <a:srgbClr val="B6A394"/>
      </a:folHlink>
    </a:clrScheme>
    <a:fontScheme name="Main Event">
      <a:majorFont>
        <a:latin typeface="Impact" panose="020B080603090205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Impact" panose="020B080603090205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in Event">
      <a:fillStyleLst>
        <a:solidFill>
          <a:schemeClr val="phClr"/>
        </a:solidFill>
        <a:solidFill>
          <a:schemeClr val="phClr">
            <a:tint val="69000"/>
            <a:satMod val="105000"/>
            <a:lumMod val="110000"/>
          </a:schemeClr>
        </a:solidFill>
        <a:blipFill>
          <a:blip xmlns:r="http://schemas.openxmlformats.org/officeDocument/2006/relationships" r:embed="rId1">
            <a:duotone>
              <a:schemeClr val="phClr">
                <a:shade val="88000"/>
                <a:lumMod val="88000"/>
              </a:schemeClr>
              <a:schemeClr val="phClr"/>
            </a:duotone>
          </a:blip>
          <a:tile tx="0" ty="0" sx="100000" sy="100000" flip="none" algn="tl"/>
        </a:blipFill>
      </a:fillStyleLst>
      <a:lnStyleLst>
        <a:ln w="9525" cap="flat" cmpd="sng" algn="ctr">
          <a:solidFill>
            <a:schemeClr val="phClr">
              <a:shade val="60000"/>
            </a:scheme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25400" dist="127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88000"/>
              </a:schemeClr>
            </a:gs>
          </a:gsLst>
          <a:lin ang="5400000" scaled="0"/>
        </a:gradFill>
        <a:blipFill>
          <a:blip xmlns:r="http://schemas.openxmlformats.org/officeDocument/2006/relationships" r:embed="rId2">
            <a:duotone>
              <a:schemeClr val="phClr">
                <a:shade val="48000"/>
                <a:satMod val="110000"/>
                <a:lumMod val="40000"/>
              </a:schemeClr>
              <a:schemeClr val="phClr">
                <a:tint val="90000"/>
                <a:lumMod val="106000"/>
              </a:schemeClr>
            </a:duotone>
          </a:blip>
          <a:stretch/>
        </a:blipFill>
      </a:bgFillStyleLst>
    </a:fmtScheme>
  </a:themeElements>
  <a:objectDefaults/>
  <a:extraClrSchemeLst/>
  <a:extLst>
    <a:ext uri="{05A4C25C-085E-4340-85A3-A5531E510DB2}">
      <thm15:themeFamily xmlns:thm15="http://schemas.microsoft.com/office/thememl/2012/main" name="Main Event" id="{AC372BB4-D83D-411E-B849-B641926BA760}" vid="{F1EFBDE3-1A95-4E3D-81AD-1F53D65BEA0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Main Event</Template>
  <TotalTime>382</TotalTime>
  <Words>1024</Words>
  <Application>Microsoft Macintosh PowerPoint</Application>
  <PresentationFormat>Widescreen</PresentationFormat>
  <Paragraphs>149</Paragraphs>
  <Slides>27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27</vt:i4>
      </vt:variant>
    </vt:vector>
  </HeadingPairs>
  <TitlesOfParts>
    <vt:vector size="32" baseType="lpstr">
      <vt:lpstr>Arial</vt:lpstr>
      <vt:lpstr>Calibri</vt:lpstr>
      <vt:lpstr>Cambria</vt:lpstr>
      <vt:lpstr>Impact</vt:lpstr>
      <vt:lpstr>Main Event</vt:lpstr>
      <vt:lpstr>Capital market regulation </vt:lpstr>
      <vt:lpstr>Stakeholders in the Capital Market</vt:lpstr>
      <vt:lpstr>Laws governing capital market</vt:lpstr>
      <vt:lpstr>objectives for administration</vt:lpstr>
      <vt:lpstr>Securities</vt:lpstr>
      <vt:lpstr>Securities</vt:lpstr>
      <vt:lpstr>Equity securities</vt:lpstr>
      <vt:lpstr>Approaches for equity securities</vt:lpstr>
      <vt:lpstr>Debt Securities</vt:lpstr>
      <vt:lpstr>approaches for debt securities</vt:lpstr>
      <vt:lpstr>Credit Rating Agency</vt:lpstr>
      <vt:lpstr>Real Estate Investment Trust (REIT​)</vt:lpstr>
      <vt:lpstr>REIT structure</vt:lpstr>
      <vt:lpstr>REIT structure</vt:lpstr>
      <vt:lpstr>General Provision</vt:lpstr>
      <vt:lpstr>Offer for sale and allocation of units </vt:lpstr>
      <vt:lpstr>Information disclosure of REIT</vt:lpstr>
      <vt:lpstr>Due diligence on real estate</vt:lpstr>
      <vt:lpstr>Securities Bus​iness </vt:lpstr>
      <vt:lpstr>UNFAIR SECURITIES TRADING PRACTICES </vt:lpstr>
      <vt:lpstr>Misrepresentation</vt:lpstr>
      <vt:lpstr>insider trading</vt:lpstr>
      <vt:lpstr>Examples of insider trading</vt:lpstr>
      <vt:lpstr>MARKET MANIPULATION</vt:lpstr>
      <vt:lpstr>Front Running</vt:lpstr>
      <vt:lpstr>Enforcement​</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Capital market regulation: securities and derivatives </dc:title>
  <dc:creator>Supawich Sirikanchana</dc:creator>
  <cp:lastModifiedBy>Supawich Sirikanchana</cp:lastModifiedBy>
  <cp:revision>39</cp:revision>
  <dcterms:created xsi:type="dcterms:W3CDTF">2019-09-12T10:31:30Z</dcterms:created>
  <dcterms:modified xsi:type="dcterms:W3CDTF">2019-10-25T02:53:29Z</dcterms:modified>
</cp:coreProperties>
</file>