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7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64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Taiwan </a:t>
            </a:r>
            <a:r>
              <a:rPr lang="en-US" dirty="0" smtClean="0"/>
              <a:t>and Hong Kong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20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economies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Each has unique history</a:t>
            </a:r>
          </a:p>
          <a:p>
            <a:r>
              <a:rPr lang="en-US" dirty="0" smtClean="0"/>
              <a:t>Each as unique industrialization process and strategy</a:t>
            </a:r>
          </a:p>
          <a:p>
            <a:r>
              <a:rPr lang="en-US" dirty="0" smtClean="0"/>
              <a:t>Group them together</a:t>
            </a:r>
          </a:p>
          <a:p>
            <a:pPr lvl="1"/>
            <a:r>
              <a:rPr lang="en-US" dirty="0" smtClean="0"/>
              <a:t>But should we?</a:t>
            </a:r>
          </a:p>
          <a:p>
            <a:r>
              <a:rPr lang="en-US" dirty="0" smtClean="0"/>
              <a:t>Are there common lessons?</a:t>
            </a:r>
          </a:p>
          <a:p>
            <a:pPr lvl="1"/>
            <a:r>
              <a:rPr lang="en-US" dirty="0" smtClean="0"/>
              <a:t>Or maybe only lesson that each country industrializes in its own way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33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All three were colonies for most of first half of 20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en-US" dirty="0"/>
          </a:p>
          <a:p>
            <a:pPr lvl="1"/>
            <a:r>
              <a:rPr lang="en-US" dirty="0" smtClean="0"/>
              <a:t>Or longer in the case of Hong Kong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Korea and Taiwan colonized by Japan until  1945</a:t>
            </a:r>
          </a:p>
          <a:p>
            <a:pPr lvl="1"/>
            <a:r>
              <a:rPr lang="en-US" dirty="0" smtClean="0"/>
              <a:t>Hong Kong was colony of UK until 1997</a:t>
            </a:r>
          </a:p>
          <a:p>
            <a:pPr lvl="1"/>
            <a:endParaRPr lang="en-US" dirty="0" smtClean="0"/>
          </a:p>
          <a:p>
            <a:pPr lvl="1"/>
            <a:r>
              <a:rPr lang="en-US" dirty="0"/>
              <a:t>P</a:t>
            </a:r>
            <a:r>
              <a:rPr lang="en-US" dirty="0" smtClean="0"/>
              <a:t>art of the US (West’s) effort to contain communism from mainland China (PRC) and North Korea</a:t>
            </a:r>
          </a:p>
          <a:p>
            <a:pPr lvl="1"/>
            <a:r>
              <a:rPr lang="en-US" dirty="0" smtClean="0"/>
              <a:t>Received considerable aid  and advice</a:t>
            </a:r>
          </a:p>
          <a:p>
            <a:pPr lvl="2"/>
            <a:r>
              <a:rPr lang="en-US" dirty="0" smtClean="0"/>
              <a:t>Was it a factor in their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54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Follow on from Thursday</a:t>
            </a:r>
          </a:p>
          <a:p>
            <a:endParaRPr lang="en-US" dirty="0"/>
          </a:p>
          <a:p>
            <a:r>
              <a:rPr lang="en-US" dirty="0" smtClean="0"/>
              <a:t>Can you name 5 firms/brands from Taiwan?</a:t>
            </a:r>
          </a:p>
          <a:p>
            <a:endParaRPr lang="en-US" dirty="0"/>
          </a:p>
          <a:p>
            <a:r>
              <a:rPr lang="en-US" dirty="0" smtClean="0"/>
              <a:t>Besides Acer (computers)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95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Peripheral part of Chinese empire at the end of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r>
              <a:rPr lang="en-US" dirty="0" smtClean="0"/>
              <a:t>Japan defeats China in war in 1895</a:t>
            </a:r>
          </a:p>
          <a:p>
            <a:pPr lvl="1"/>
            <a:r>
              <a:rPr lang="en-US" dirty="0" smtClean="0"/>
              <a:t>As a prize of war: Taiwan ceded to Japan</a:t>
            </a:r>
          </a:p>
          <a:p>
            <a:pPr lvl="1"/>
            <a:r>
              <a:rPr lang="en-US" dirty="0" smtClean="0"/>
              <a:t>Remains a colony until Japan’s defeat in World War II, 1945</a:t>
            </a:r>
          </a:p>
          <a:p>
            <a:pPr lvl="1"/>
            <a:r>
              <a:rPr lang="en-US" dirty="0" smtClean="0"/>
              <a:t>Colonial period of 50 years</a:t>
            </a:r>
          </a:p>
          <a:p>
            <a:pPr lvl="2"/>
            <a:r>
              <a:rPr lang="en-US" dirty="0" smtClean="0"/>
              <a:t>Japan seeks to develop it – not just control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88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Colony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Japan provides for equitable land distribution</a:t>
            </a:r>
          </a:p>
          <a:p>
            <a:r>
              <a:rPr lang="en-US" dirty="0" smtClean="0"/>
              <a:t>Lays foundation for equality</a:t>
            </a:r>
          </a:p>
          <a:p>
            <a:r>
              <a:rPr lang="en-US" dirty="0" smtClean="0"/>
              <a:t>Agriculture is promoted among Chinese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System of government and administration</a:t>
            </a:r>
          </a:p>
          <a:p>
            <a:r>
              <a:rPr lang="en-US" dirty="0" smtClean="0"/>
              <a:t>Generates a surplus for export</a:t>
            </a:r>
          </a:p>
          <a:p>
            <a:r>
              <a:rPr lang="en-US" dirty="0" smtClean="0"/>
              <a:t>Factories also established</a:t>
            </a:r>
          </a:p>
          <a:p>
            <a:pPr lvl="1"/>
            <a:r>
              <a:rPr lang="en-US" dirty="0" smtClean="0"/>
              <a:t>Cheaper to produce than in Japan</a:t>
            </a:r>
          </a:p>
          <a:p>
            <a:pPr lvl="1"/>
            <a:r>
              <a:rPr lang="en-US" dirty="0" smtClean="0"/>
              <a:t>Key trade link between rest of Asia and Japan</a:t>
            </a:r>
          </a:p>
          <a:p>
            <a:pPr lvl="1"/>
            <a:r>
              <a:rPr lang="en-US" dirty="0" smtClean="0"/>
              <a:t>By end of occupation, relatively prosperous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Fall of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Becomes independent in 1945</a:t>
            </a:r>
          </a:p>
          <a:p>
            <a:r>
              <a:rPr lang="en-US" dirty="0" smtClean="0"/>
              <a:t>Nationalists lose the war to the Communists</a:t>
            </a:r>
          </a:p>
          <a:p>
            <a:r>
              <a:rPr lang="en-US" dirty="0" smtClean="0"/>
              <a:t>Nationalists pushed back to Taiwan in 1949</a:t>
            </a:r>
          </a:p>
          <a:p>
            <a:pPr lvl="1"/>
            <a:r>
              <a:rPr lang="en-US" dirty="0" smtClean="0"/>
              <a:t>6 million people on the island</a:t>
            </a:r>
          </a:p>
          <a:p>
            <a:pPr lvl="1"/>
            <a:r>
              <a:rPr lang="en-US" dirty="0" smtClean="0"/>
              <a:t>1 to 2 million added from defeated mainlanders</a:t>
            </a:r>
          </a:p>
          <a:p>
            <a:pPr lvl="2"/>
            <a:r>
              <a:rPr lang="en-US" dirty="0" smtClean="0"/>
              <a:t>Soldiers and civilians</a:t>
            </a:r>
          </a:p>
          <a:p>
            <a:pPr lvl="1"/>
            <a:r>
              <a:rPr lang="en-US" dirty="0" smtClean="0"/>
              <a:t>Assumed control of everything that the Japanese had build</a:t>
            </a:r>
          </a:p>
          <a:p>
            <a:pPr lvl="2"/>
            <a:r>
              <a:rPr lang="en-US" dirty="0" smtClean="0"/>
              <a:t>Assets, enterprises, control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7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Plastics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idea</a:t>
            </a:r>
          </a:p>
          <a:p>
            <a:pPr lvl="1"/>
            <a:r>
              <a:rPr lang="en-US" dirty="0" smtClean="0"/>
              <a:t>US advisor suggests could set up a plastics industry</a:t>
            </a:r>
          </a:p>
          <a:p>
            <a:pPr lvl="1"/>
            <a:r>
              <a:rPr lang="en-US" dirty="0" smtClean="0"/>
              <a:t>Gov’t’s Chief Economic Planner agrees it is good idea</a:t>
            </a:r>
          </a:p>
          <a:p>
            <a:pPr lvl="1"/>
            <a:r>
              <a:rPr lang="en-US" dirty="0" smtClean="0"/>
              <a:t>Looked for someone to do it</a:t>
            </a:r>
          </a:p>
          <a:p>
            <a:r>
              <a:rPr lang="en-US" dirty="0" smtClean="0"/>
              <a:t>Asked Y.C Wang</a:t>
            </a:r>
          </a:p>
          <a:p>
            <a:pPr lvl="1"/>
            <a:r>
              <a:rPr lang="en-US" dirty="0" smtClean="0"/>
              <a:t>Had savings, had entrepreneurial talent</a:t>
            </a:r>
          </a:p>
          <a:p>
            <a:pPr lvl="1"/>
            <a:r>
              <a:rPr lang="en-US" dirty="0" smtClean="0"/>
              <a:t>Government built factory and handed it to him</a:t>
            </a:r>
          </a:p>
          <a:p>
            <a:pPr lvl="1"/>
            <a:r>
              <a:rPr lang="en-US" dirty="0" smtClean="0"/>
              <a:t>Formosa Plastics Group</a:t>
            </a:r>
          </a:p>
          <a:p>
            <a:pPr lvl="1"/>
            <a:r>
              <a:rPr lang="en-US" dirty="0" smtClean="0"/>
              <a:t>He became a leading businessman 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1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1950s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of basic industrial policy tools</a:t>
            </a:r>
          </a:p>
          <a:p>
            <a:pPr lvl="1"/>
            <a:r>
              <a:rPr lang="en-US" dirty="0" smtClean="0"/>
              <a:t>Public enterprises</a:t>
            </a:r>
          </a:p>
          <a:p>
            <a:pPr lvl="1"/>
            <a:r>
              <a:rPr lang="en-US" dirty="0" smtClean="0"/>
              <a:t>Gov’t support to establish new industries</a:t>
            </a:r>
          </a:p>
          <a:p>
            <a:r>
              <a:rPr lang="en-US" dirty="0" smtClean="0"/>
              <a:t>Infant industry tariff protection</a:t>
            </a:r>
          </a:p>
          <a:p>
            <a:pPr lvl="1"/>
            <a:r>
              <a:rPr lang="en-US" dirty="0" smtClean="0"/>
              <a:t>First stage import substitution, which worked</a:t>
            </a:r>
          </a:p>
          <a:p>
            <a:r>
              <a:rPr lang="en-US" dirty="0" smtClean="0"/>
              <a:t>Provision of credit</a:t>
            </a:r>
          </a:p>
          <a:p>
            <a:r>
              <a:rPr lang="en-US" dirty="0" smtClean="0"/>
              <a:t>Distribution of foreign exchange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3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Destroying light bulbs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Chief Economic Planner</a:t>
            </a:r>
          </a:p>
          <a:p>
            <a:pPr lvl="1"/>
            <a:r>
              <a:rPr lang="en-US" dirty="0" smtClean="0"/>
              <a:t>Destroyed 20,000 light bulbs</a:t>
            </a:r>
          </a:p>
          <a:p>
            <a:pPr lvl="1"/>
            <a:r>
              <a:rPr lang="en-US" dirty="0" smtClean="0"/>
              <a:t>Public demonstration</a:t>
            </a:r>
          </a:p>
          <a:p>
            <a:pPr lvl="1"/>
            <a:r>
              <a:rPr lang="en-US" dirty="0" smtClean="0"/>
              <a:t>Said they were substandard</a:t>
            </a:r>
          </a:p>
          <a:p>
            <a:pPr lvl="1"/>
            <a:r>
              <a:rPr lang="en-US" dirty="0" smtClean="0"/>
              <a:t>Threatened to lift tariff protection if quality not improved</a:t>
            </a:r>
          </a:p>
          <a:p>
            <a:pPr lvl="1"/>
            <a:r>
              <a:rPr lang="en-US" dirty="0" smtClean="0"/>
              <a:t>Didn’t need to carry out his threat</a:t>
            </a:r>
          </a:p>
          <a:p>
            <a:r>
              <a:rPr lang="en-US" dirty="0" smtClean="0"/>
              <a:t>Also confiscated several tons of substandard monosodium glutamate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6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Some mainlanders put their machines and broad the over when they fled PRC</a:t>
            </a:r>
          </a:p>
          <a:p>
            <a:pPr lvl="1"/>
            <a:r>
              <a:rPr lang="en-US" dirty="0" smtClean="0"/>
              <a:t>Set them up in Taiwan</a:t>
            </a:r>
          </a:p>
          <a:p>
            <a:r>
              <a:rPr lang="en-US" dirty="0" smtClean="0"/>
              <a:t>Government focused on this industry</a:t>
            </a:r>
          </a:p>
          <a:p>
            <a:pPr lvl="1"/>
            <a:r>
              <a:rPr lang="en-US" dirty="0" smtClean="0"/>
              <a:t>Import restrictions</a:t>
            </a:r>
          </a:p>
          <a:p>
            <a:pPr lvl="1"/>
            <a:r>
              <a:rPr lang="en-US" dirty="0" smtClean="0"/>
              <a:t>Concessional credit</a:t>
            </a:r>
          </a:p>
          <a:p>
            <a:pPr lvl="1"/>
            <a:r>
              <a:rPr lang="en-US" dirty="0" smtClean="0"/>
              <a:t>Controlled access to raw materials</a:t>
            </a:r>
          </a:p>
          <a:p>
            <a:pPr lvl="1"/>
            <a:r>
              <a:rPr lang="en-US" dirty="0" smtClean="0"/>
              <a:t>Control of “excessive” competition</a:t>
            </a:r>
          </a:p>
          <a:p>
            <a:pPr lvl="2"/>
            <a:r>
              <a:rPr lang="en-US" dirty="0" smtClean="0"/>
              <a:t>Limited entry of new firms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1960s and 1970s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Gov’t realized that first stage import substitution had run its course</a:t>
            </a:r>
          </a:p>
          <a:p>
            <a:pPr lvl="1"/>
            <a:r>
              <a:rPr lang="en-US" dirty="0" smtClean="0"/>
              <a:t>Decided that economy needed to move into higher value goods</a:t>
            </a:r>
          </a:p>
          <a:p>
            <a:pPr lvl="1"/>
            <a:r>
              <a:rPr lang="en-US" dirty="0" smtClean="0"/>
              <a:t>Decided to use state enterprises less and focus more on the private sector</a:t>
            </a:r>
          </a:p>
          <a:p>
            <a:pPr lvl="1"/>
            <a:r>
              <a:rPr lang="en-US" dirty="0" smtClean="0"/>
              <a:t>Encouraged joint ventures with foreign firms (FDI)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81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and industrial 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Industrial Technology Research Institute (ITRI)</a:t>
            </a:r>
          </a:p>
          <a:p>
            <a:pPr lvl="1"/>
            <a:r>
              <a:rPr lang="en-US" dirty="0" smtClean="0"/>
              <a:t>Established in 1973</a:t>
            </a:r>
          </a:p>
          <a:p>
            <a:pPr lvl="1"/>
            <a:r>
              <a:rPr lang="en-US" dirty="0" smtClean="0"/>
              <a:t>By 1987 had 4,500 staff</a:t>
            </a:r>
          </a:p>
          <a:p>
            <a:pPr lvl="1"/>
            <a:r>
              <a:rPr lang="en-US" dirty="0" smtClean="0"/>
              <a:t>Six areas</a:t>
            </a:r>
          </a:p>
          <a:p>
            <a:pPr lvl="2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electronics, (ii) machinery, (iii) chemical engineering, (iv) energy and mining, (v) industrial materials, (vi) standards and measurement</a:t>
            </a:r>
          </a:p>
          <a:p>
            <a:r>
              <a:rPr lang="en-US" dirty="0" err="1" smtClean="0"/>
              <a:t>Hsinchu</a:t>
            </a:r>
            <a:r>
              <a:rPr lang="en-US" dirty="0" smtClean="0"/>
              <a:t> Science-based Industrial Park</a:t>
            </a:r>
          </a:p>
          <a:p>
            <a:pPr lvl="2"/>
            <a:r>
              <a:rPr lang="en-US" dirty="0" smtClean="0"/>
              <a:t>For high tech firms, foreign and domestic</a:t>
            </a:r>
          </a:p>
          <a:p>
            <a:pPr lvl="2"/>
            <a:r>
              <a:rPr lang="en-US" dirty="0" smtClean="0"/>
              <a:t>Near ITRI labs</a:t>
            </a:r>
          </a:p>
          <a:p>
            <a:pPr lvl="2"/>
            <a:r>
              <a:rPr lang="en-US" dirty="0" smtClean="0"/>
              <a:t>Government willing to take 49% stake in new firms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6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Automobiles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A</a:t>
            </a:r>
            <a:r>
              <a:rPr lang="en-US" dirty="0" smtClean="0"/>
              <a:t>ssemblers </a:t>
            </a:r>
            <a:r>
              <a:rPr lang="en-US" dirty="0"/>
              <a:t> </a:t>
            </a:r>
            <a:r>
              <a:rPr lang="en-US" dirty="0" smtClean="0"/>
              <a:t>of Japanese firms, currently about a dozen</a:t>
            </a:r>
          </a:p>
          <a:p>
            <a:r>
              <a:rPr lang="en-US" dirty="0" smtClean="0"/>
              <a:t>‘Big Auto Plant’</a:t>
            </a:r>
          </a:p>
          <a:p>
            <a:pPr lvl="1"/>
            <a:r>
              <a:rPr lang="en-US" dirty="0" smtClean="0"/>
              <a:t>plan to create a Taiwan car with a foreign partner, 1979</a:t>
            </a:r>
          </a:p>
          <a:p>
            <a:r>
              <a:rPr lang="en-US" dirty="0" smtClean="0"/>
              <a:t>Asked for bids, selected Toyota</a:t>
            </a:r>
          </a:p>
          <a:p>
            <a:pPr lvl="1"/>
            <a:r>
              <a:rPr lang="en-US" dirty="0" smtClean="0"/>
              <a:t>Big problems was small market</a:t>
            </a:r>
          </a:p>
          <a:p>
            <a:pPr lvl="1"/>
            <a:r>
              <a:rPr lang="en-US" dirty="0" smtClean="0"/>
              <a:t>Majority stake would be Taiwanese</a:t>
            </a:r>
          </a:p>
          <a:p>
            <a:pPr lvl="1"/>
            <a:r>
              <a:rPr lang="en-US" dirty="0" smtClean="0"/>
              <a:t>China Steel a major partner</a:t>
            </a:r>
          </a:p>
          <a:p>
            <a:pPr lvl="1"/>
            <a:r>
              <a:rPr lang="en-US" dirty="0" smtClean="0"/>
              <a:t>Other firms sharing 30% stake </a:t>
            </a:r>
          </a:p>
          <a:p>
            <a:r>
              <a:rPr lang="en-US" dirty="0" smtClean="0"/>
              <a:t>Conditions </a:t>
            </a:r>
          </a:p>
          <a:p>
            <a:pPr lvl="1"/>
            <a:r>
              <a:rPr lang="en-US" dirty="0" smtClean="0"/>
              <a:t>‘Goals’: try to achieve (Toyota) or ‘targets’ had to achieve (</a:t>
            </a:r>
            <a:r>
              <a:rPr lang="en-US" dirty="0" err="1" smtClean="0"/>
              <a:t>Govt</a:t>
            </a:r>
            <a:r>
              <a:rPr lang="en-US" dirty="0" smtClean="0"/>
              <a:t>)?</a:t>
            </a:r>
          </a:p>
          <a:p>
            <a:pPr lvl="1"/>
            <a:r>
              <a:rPr lang="en-US" dirty="0" smtClean="0"/>
              <a:t>50% had to be exported</a:t>
            </a:r>
          </a:p>
          <a:p>
            <a:pPr lvl="1"/>
            <a:r>
              <a:rPr lang="en-US" dirty="0" smtClean="0"/>
              <a:t>90% local content requirement</a:t>
            </a:r>
          </a:p>
          <a:p>
            <a:pPr lvl="1"/>
            <a:r>
              <a:rPr lang="en-US" dirty="0" smtClean="0"/>
              <a:t>No profits until meet schedule</a:t>
            </a:r>
          </a:p>
          <a:p>
            <a:r>
              <a:rPr lang="en-US" dirty="0" smtClean="0"/>
              <a:t>1984: project cancelled, Toyota wary, gov’t felt too risky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6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China Steel</a:t>
            </a:r>
          </a:p>
          <a:p>
            <a:r>
              <a:rPr lang="en-US" dirty="0" smtClean="0"/>
              <a:t>Formed in 1971, in operation by mid-1970s</a:t>
            </a:r>
          </a:p>
          <a:p>
            <a:r>
              <a:rPr lang="en-US" dirty="0" smtClean="0"/>
              <a:t>Private enterprise as first, encouraged by gov’t</a:t>
            </a:r>
          </a:p>
          <a:p>
            <a:pPr lvl="1"/>
            <a:r>
              <a:rPr lang="en-US" dirty="0" smtClean="0"/>
              <a:t>State took control in 1977</a:t>
            </a:r>
          </a:p>
          <a:p>
            <a:pPr lvl="1"/>
            <a:r>
              <a:rPr lang="en-US" dirty="0" smtClean="0"/>
              <a:t>Reprivatized in 1995</a:t>
            </a:r>
          </a:p>
          <a:p>
            <a:pPr lvl="1"/>
            <a:r>
              <a:rPr lang="en-US" dirty="0" smtClean="0"/>
              <a:t>Gov’t still has about 25% stake</a:t>
            </a:r>
          </a:p>
          <a:p>
            <a:pPr lvl="1"/>
            <a:r>
              <a:rPr lang="en-US" dirty="0" smtClean="0"/>
              <a:t>23</a:t>
            </a:r>
            <a:r>
              <a:rPr lang="en-US" baseline="30000" dirty="0" smtClean="0"/>
              <a:t>rd</a:t>
            </a:r>
            <a:r>
              <a:rPr lang="en-US" dirty="0" smtClean="0"/>
              <a:t> largest steelmaker in the world</a:t>
            </a:r>
          </a:p>
          <a:p>
            <a:pPr lvl="1"/>
            <a:r>
              <a:rPr lang="en-US" dirty="0" smtClean="0"/>
              <a:t>Only integrated steel maker in Taiwan</a:t>
            </a:r>
          </a:p>
          <a:p>
            <a:pPr lvl="1"/>
            <a:r>
              <a:rPr lang="en-US" dirty="0" smtClean="0"/>
              <a:t>1/3 of output is exported</a:t>
            </a:r>
          </a:p>
          <a:p>
            <a:r>
              <a:rPr lang="en-US" dirty="0" smtClean="0"/>
              <a:t>Like POSCO, experts said don’t built</a:t>
            </a:r>
          </a:p>
          <a:p>
            <a:pPr lvl="1"/>
            <a:r>
              <a:rPr lang="en-US" dirty="0" smtClean="0"/>
              <a:t>But gov’t wanted to not be dependent on Japan</a:t>
            </a:r>
          </a:p>
          <a:p>
            <a:pPr lvl="1"/>
            <a:r>
              <a:rPr lang="en-US" dirty="0" smtClean="0"/>
              <a:t>Saw it as a key part of industrialization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27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Electrical and 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1950s, restricted of imports of radios to develop domestic industry</a:t>
            </a:r>
          </a:p>
          <a:p>
            <a:r>
              <a:rPr lang="en-US" dirty="0" smtClean="0"/>
              <a:t>1953 first ever technology agreement between Taiwanese and Japanese company</a:t>
            </a:r>
          </a:p>
          <a:p>
            <a:pPr lvl="1"/>
            <a:r>
              <a:rPr lang="en-US" dirty="0" smtClean="0"/>
              <a:t>To produce locally electrical goods (watt meters)</a:t>
            </a:r>
          </a:p>
          <a:p>
            <a:r>
              <a:rPr lang="en-US" dirty="0" smtClean="0"/>
              <a:t>1962 state owned firm to assemble TV sets</a:t>
            </a:r>
          </a:p>
          <a:p>
            <a:pPr lvl="1"/>
            <a:r>
              <a:rPr lang="en-US" dirty="0" smtClean="0"/>
              <a:t>Agreement with Japanese firm</a:t>
            </a:r>
          </a:p>
          <a:p>
            <a:pPr lvl="1"/>
            <a:r>
              <a:rPr lang="en-US" dirty="0" smtClean="0"/>
              <a:t>Local content requirements </a:t>
            </a:r>
          </a:p>
          <a:p>
            <a:pPr lvl="1"/>
            <a:r>
              <a:rPr lang="en-US" dirty="0" smtClean="0"/>
              <a:t>For TVs, fridges, air con, autos, diesel engines, and others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62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1961 – an important year</a:t>
            </a:r>
          </a:p>
          <a:p>
            <a:pPr lvl="1"/>
            <a:r>
              <a:rPr lang="en-US" dirty="0" smtClean="0"/>
              <a:t>Fairchild (US) set up semiconductor plant in Hong Kong</a:t>
            </a:r>
          </a:p>
          <a:p>
            <a:pPr lvl="1"/>
            <a:r>
              <a:rPr lang="en-US" dirty="0" smtClean="0"/>
              <a:t>Philips (Neth.) set up a semiconductor plant in Taiwan</a:t>
            </a:r>
          </a:p>
          <a:p>
            <a:r>
              <a:rPr lang="en-US" dirty="0" smtClean="0"/>
              <a:t>To cut costs</a:t>
            </a:r>
          </a:p>
          <a:p>
            <a:pPr lvl="1"/>
            <a:r>
              <a:rPr lang="en-US" dirty="0" smtClean="0"/>
              <a:t>Represents the beginning of global outsourcing to Asia in electronics</a:t>
            </a:r>
          </a:p>
          <a:p>
            <a:pPr lvl="1"/>
            <a:r>
              <a:rPr lang="en-US" dirty="0" smtClean="0"/>
              <a:t>Earlier than what is suggested by Baldwin’s 2</a:t>
            </a:r>
            <a:r>
              <a:rPr lang="en-US" baseline="30000" dirty="0" smtClean="0"/>
              <a:t>nd</a:t>
            </a:r>
            <a:r>
              <a:rPr lang="en-US" dirty="0" smtClean="0"/>
              <a:t> unbundling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31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Three-way development</a:t>
            </a:r>
          </a:p>
          <a:p>
            <a:pPr lvl="1"/>
            <a:r>
              <a:rPr lang="en-US" dirty="0" smtClean="0"/>
              <a:t>Large foreign firms</a:t>
            </a:r>
          </a:p>
          <a:p>
            <a:pPr lvl="1"/>
            <a:r>
              <a:rPr lang="en-US" dirty="0" smtClean="0"/>
              <a:t>Domestic SMEs</a:t>
            </a:r>
          </a:p>
          <a:p>
            <a:pPr lvl="1"/>
            <a:r>
              <a:rPr lang="en-US" dirty="0" smtClean="0"/>
              <a:t>Research institutes</a:t>
            </a:r>
          </a:p>
          <a:p>
            <a:r>
              <a:rPr lang="en-US" dirty="0" smtClean="0"/>
              <a:t>Spillover from research institutes to SMEs</a:t>
            </a:r>
          </a:p>
          <a:p>
            <a:pPr lvl="1"/>
            <a:r>
              <a:rPr lang="en-US" dirty="0" smtClean="0"/>
              <a:t>Ideas, enterprises, personnel </a:t>
            </a:r>
          </a:p>
          <a:p>
            <a:pPr lvl="1"/>
            <a:endParaRPr lang="en-US" dirty="0"/>
          </a:p>
          <a:p>
            <a:r>
              <a:rPr lang="en-US" dirty="0" smtClean="0"/>
              <a:t>Actively courted US electronics firms</a:t>
            </a:r>
          </a:p>
          <a:p>
            <a:pPr lvl="1"/>
            <a:r>
              <a:rPr lang="en-US" dirty="0" smtClean="0"/>
              <a:t>General Instruments first in 1964</a:t>
            </a:r>
          </a:p>
          <a:p>
            <a:pPr lvl="1"/>
            <a:r>
              <a:rPr lang="en-US" dirty="0" smtClean="0"/>
              <a:t>24 US firms made production agreements by 1966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7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</a:t>
            </a:r>
            <a:r>
              <a:rPr lang="en-US" dirty="0" smtClean="0"/>
              <a:t>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Industrial policy</a:t>
            </a:r>
          </a:p>
          <a:p>
            <a:r>
              <a:rPr lang="en-US" dirty="0" smtClean="0"/>
              <a:t>1966 plan to make Taiwan into “electronics industry center”</a:t>
            </a:r>
          </a:p>
          <a:p>
            <a:r>
              <a:rPr lang="en-US" dirty="0" smtClean="0"/>
              <a:t>Council for International Economic Cooperation and Development</a:t>
            </a:r>
          </a:p>
          <a:p>
            <a:pPr lvl="1"/>
            <a:r>
              <a:rPr lang="en-US" dirty="0" smtClean="0"/>
              <a:t>Government planning agency</a:t>
            </a:r>
          </a:p>
          <a:p>
            <a:pPr lvl="1"/>
            <a:r>
              <a:rPr lang="en-US" dirty="0" smtClean="0"/>
              <a:t>Assisted the coordination of:</a:t>
            </a:r>
          </a:p>
          <a:p>
            <a:pPr lvl="2"/>
            <a:r>
              <a:rPr lang="en-US" dirty="0" smtClean="0"/>
              <a:t>Marketing</a:t>
            </a:r>
          </a:p>
          <a:p>
            <a:pPr lvl="2"/>
            <a:r>
              <a:rPr lang="en-US" dirty="0" smtClean="0"/>
              <a:t>Coordinating production and foreign buyers</a:t>
            </a:r>
          </a:p>
          <a:p>
            <a:pPr lvl="2"/>
            <a:r>
              <a:rPr lang="en-US" dirty="0" smtClean="0"/>
              <a:t>Procuring raw materials</a:t>
            </a:r>
          </a:p>
          <a:p>
            <a:pPr lvl="2"/>
            <a:r>
              <a:rPr lang="en-US" dirty="0" smtClean="0"/>
              <a:t>Training personnel</a:t>
            </a:r>
          </a:p>
          <a:p>
            <a:pPr lvl="2"/>
            <a:r>
              <a:rPr lang="en-US" dirty="0" smtClean="0"/>
              <a:t>Quality improvement</a:t>
            </a:r>
          </a:p>
          <a:p>
            <a:pPr lvl="2"/>
            <a:r>
              <a:rPr lang="en-US" dirty="0" smtClean="0"/>
              <a:t>Faster gov’t approvals</a:t>
            </a:r>
          </a:p>
          <a:p>
            <a:r>
              <a:rPr lang="en-US" dirty="0" smtClean="0"/>
              <a:t>China Data Processing Center</a:t>
            </a:r>
          </a:p>
          <a:p>
            <a:pPr lvl="1"/>
            <a:r>
              <a:rPr lang="en-US" dirty="0" smtClean="0"/>
              <a:t>Set up in 1964 to push use of computers in industry</a:t>
            </a:r>
          </a:p>
          <a:p>
            <a:r>
              <a:rPr lang="en-US" dirty="0" smtClean="0"/>
              <a:t>Electrical and electronics exports grew rapidly</a:t>
            </a:r>
          </a:p>
          <a:p>
            <a:pPr lvl="1"/>
            <a:r>
              <a:rPr lang="en-US" dirty="0" smtClean="0"/>
              <a:t>58% per year between 1966 and 1971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10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Hong Kong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colony of the UK</a:t>
            </a:r>
          </a:p>
          <a:p>
            <a:r>
              <a:rPr lang="en-US" dirty="0" smtClean="0"/>
              <a:t>Leased from </a:t>
            </a:r>
            <a:r>
              <a:rPr lang="en-US" dirty="0" smtClean="0"/>
              <a:t>China </a:t>
            </a:r>
            <a:r>
              <a:rPr lang="en-US" dirty="0" smtClean="0"/>
              <a:t>for 99 years (1898-1997)</a:t>
            </a:r>
            <a:endParaRPr lang="en-US" dirty="0"/>
          </a:p>
          <a:p>
            <a:pPr lvl="1"/>
            <a:r>
              <a:rPr lang="en-US" dirty="0" smtClean="0"/>
              <a:t>Macao returned to PRC in 1998</a:t>
            </a:r>
          </a:p>
          <a:p>
            <a:r>
              <a:rPr lang="en-US" dirty="0" smtClean="0"/>
              <a:t>Gave the back – peacefully</a:t>
            </a:r>
          </a:p>
          <a:p>
            <a:pPr lvl="1"/>
            <a:r>
              <a:rPr lang="en-US" dirty="0" smtClean="0"/>
              <a:t>Now a Special Administrative region (SAR) of PRC</a:t>
            </a:r>
          </a:p>
          <a:p>
            <a:pPr lvl="1"/>
            <a:r>
              <a:rPr lang="en-US" dirty="0" smtClean="0"/>
              <a:t>7.3 million people (a city)</a:t>
            </a:r>
          </a:p>
        </p:txBody>
      </p:sp>
    </p:spTree>
    <p:extLst>
      <p:ext uri="{BB962C8B-B14F-4D97-AF65-F5344CB8AC3E}">
        <p14:creationId xmlns:p14="http://schemas.microsoft.com/office/powerpoint/2010/main" val="129698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Hong Kong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Textiles and clothing have always been important</a:t>
            </a:r>
          </a:p>
          <a:p>
            <a:r>
              <a:rPr lang="en-US" dirty="0" smtClean="0"/>
              <a:t>In the 1960s and 1970s added toys, electronics and watches</a:t>
            </a:r>
          </a:p>
          <a:p>
            <a:r>
              <a:rPr lang="en-US" dirty="0" smtClean="0"/>
              <a:t>Began to lose competitiveness in low wage goods</a:t>
            </a:r>
          </a:p>
          <a:p>
            <a:pPr lvl="1"/>
            <a:r>
              <a:rPr lang="en-US" dirty="0" smtClean="0"/>
              <a:t>Factories moved to mainland China</a:t>
            </a:r>
          </a:p>
          <a:p>
            <a:pPr lvl="1"/>
            <a:r>
              <a:rPr lang="en-US" dirty="0" smtClean="0"/>
              <a:t>Other parts of the smile curve remained in HK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27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Deindustrialization and rise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share of GDP</a:t>
            </a:r>
          </a:p>
          <a:p>
            <a:r>
              <a:rPr lang="en-US" dirty="0" smtClean="0"/>
              <a:t>25% in 1980</a:t>
            </a:r>
          </a:p>
          <a:p>
            <a:r>
              <a:rPr lang="en-US" dirty="0" smtClean="0"/>
              <a:t>1.3% in 2014</a:t>
            </a:r>
          </a:p>
          <a:p>
            <a:endParaRPr lang="en-US" dirty="0"/>
          </a:p>
          <a:p>
            <a:r>
              <a:rPr lang="en-US" dirty="0" smtClean="0"/>
              <a:t>Manufacturing share of employment</a:t>
            </a:r>
          </a:p>
          <a:p>
            <a:r>
              <a:rPr lang="en-US" dirty="0" smtClean="0"/>
              <a:t>46% in 1980</a:t>
            </a:r>
          </a:p>
          <a:p>
            <a:r>
              <a:rPr lang="en-US" dirty="0" smtClean="0"/>
              <a:t>4</a:t>
            </a:r>
            <a:r>
              <a:rPr lang="en-US" smtClean="0"/>
              <a:t>% in 2014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41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1123</Words>
  <Application>Microsoft Office PowerPoint</Application>
  <PresentationFormat>On-screen Show (4:3)</PresentationFormat>
  <Paragraphs>196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Taiwan and Hong Kong</vt:lpstr>
      <vt:lpstr>3 economies</vt:lpstr>
      <vt:lpstr>Colonies</vt:lpstr>
      <vt:lpstr>Take 2 minutes</vt:lpstr>
      <vt:lpstr>Taiwan</vt:lpstr>
      <vt:lpstr>Active Colony</vt:lpstr>
      <vt:lpstr>Fall of China</vt:lpstr>
      <vt:lpstr>Plastics industry</vt:lpstr>
      <vt:lpstr>1950s</vt:lpstr>
      <vt:lpstr>Destroying light bulbs</vt:lpstr>
      <vt:lpstr>Textiles</vt:lpstr>
      <vt:lpstr>1960s and 1970s</vt:lpstr>
      <vt:lpstr>R&amp;D and industrial parks</vt:lpstr>
      <vt:lpstr>Automobiles </vt:lpstr>
      <vt:lpstr>Steel</vt:lpstr>
      <vt:lpstr>Electrical and Electronics</vt:lpstr>
      <vt:lpstr>Electronics</vt:lpstr>
      <vt:lpstr>Electronics</vt:lpstr>
      <vt:lpstr>Electronics</vt:lpstr>
      <vt:lpstr>Hong Kong</vt:lpstr>
      <vt:lpstr>Hong Kong</vt:lpstr>
      <vt:lpstr>Deindustrialization and rise of services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User</cp:lastModifiedBy>
  <cp:revision>21</cp:revision>
  <dcterms:created xsi:type="dcterms:W3CDTF">2016-10-31T22:57:56Z</dcterms:created>
  <dcterms:modified xsi:type="dcterms:W3CDTF">2016-10-31T22:16:47Z</dcterms:modified>
</cp:coreProperties>
</file>