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tiff" ContentType="image/tiff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oleObject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92" r:id="rId1"/>
  </p:sldMasterIdLst>
  <p:notesMasterIdLst>
    <p:notesMasterId r:id="rId36"/>
  </p:notesMasterIdLst>
  <p:handoutMasterIdLst>
    <p:handoutMasterId r:id="rId37"/>
  </p:handoutMasterIdLst>
  <p:sldIdLst>
    <p:sldId id="256" r:id="rId2"/>
    <p:sldId id="257" r:id="rId3"/>
    <p:sldId id="258" r:id="rId4"/>
    <p:sldId id="259" r:id="rId5"/>
    <p:sldId id="291" r:id="rId6"/>
    <p:sldId id="263" r:id="rId7"/>
    <p:sldId id="278" r:id="rId8"/>
    <p:sldId id="282" r:id="rId9"/>
    <p:sldId id="284" r:id="rId10"/>
    <p:sldId id="285" r:id="rId11"/>
    <p:sldId id="286" r:id="rId12"/>
    <p:sldId id="287" r:id="rId13"/>
    <p:sldId id="288" r:id="rId14"/>
    <p:sldId id="296" r:id="rId15"/>
    <p:sldId id="261" r:id="rId16"/>
    <p:sldId id="281" r:id="rId17"/>
    <p:sldId id="293" r:id="rId18"/>
    <p:sldId id="294" r:id="rId19"/>
    <p:sldId id="265" r:id="rId20"/>
    <p:sldId id="279" r:id="rId21"/>
    <p:sldId id="290" r:id="rId22"/>
    <p:sldId id="266" r:id="rId23"/>
    <p:sldId id="295" r:id="rId24"/>
    <p:sldId id="267" r:id="rId25"/>
    <p:sldId id="268" r:id="rId26"/>
    <p:sldId id="289" r:id="rId27"/>
    <p:sldId id="269" r:id="rId28"/>
    <p:sldId id="270" r:id="rId29"/>
    <p:sldId id="271" r:id="rId30"/>
    <p:sldId id="273" r:id="rId31"/>
    <p:sldId id="274" r:id="rId32"/>
    <p:sldId id="275" r:id="rId33"/>
    <p:sldId id="280" r:id="rId34"/>
    <p:sldId id="276" r:id="rId35"/>
  </p:sldIdLst>
  <p:sldSz cx="9144000" cy="6858000" type="screen4x3"/>
  <p:notesSz cx="9144000" cy="6858000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clrMode="bw" scaleToFitPaper="1" frameSlides="1"/>
  <p:clrMru>
    <a:srgbClr val="008000"/>
    <a:srgbClr val="00CC33"/>
    <a:srgbClr val="66FFFF"/>
    <a:srgbClr val="0000FF"/>
    <a:srgbClr val="003366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94"/>
    <p:restoredTop sz="93642"/>
  </p:normalViewPr>
  <p:slideViewPr>
    <p:cSldViewPr>
      <p:cViewPr varScale="1">
        <p:scale>
          <a:sx n="68" d="100"/>
          <a:sy n="68" d="100"/>
        </p:scale>
        <p:origin x="776" y="2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handoutMaster" Target="handoutMasters/handoutMaster1.xml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Chayunt:Documents:EE451:%20Trade%20Data:EC_XT_002_S2_ENG_ALL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Chayunt:Documents:EE451:%20Trade%20Data:EC_XT_002_S2_ENG_ALL.xls" TargetMode="External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[Workbook1]Sheet1!$P$1</c:f>
              <c:strCache>
                <c:ptCount val="1"/>
                <c:pt idx="0">
                  <c:v>Value</c:v>
                </c:pt>
              </c:strCache>
            </c:strRef>
          </c:tx>
          <c:spPr>
            <a:solidFill>
              <a:srgbClr val="CCFFCC"/>
            </a:solidFill>
            <a:ln w="19050">
              <a:solidFill>
                <a:schemeClr val="tx1"/>
              </a:solidFill>
            </a:ln>
          </c:spPr>
          <c:cat>
            <c:numRef>
              <c:f>[Workbook1]Sheet1!$O$34:$O$68</c:f>
              <c:numCache>
                <c:formatCode>General</c:formatCode>
                <c:ptCount val="35"/>
                <c:pt idx="0">
                  <c:v>1980.0</c:v>
                </c:pt>
                <c:pt idx="1">
                  <c:v>1981.0</c:v>
                </c:pt>
                <c:pt idx="2">
                  <c:v>1982.0</c:v>
                </c:pt>
                <c:pt idx="3">
                  <c:v>1983.0</c:v>
                </c:pt>
                <c:pt idx="4">
                  <c:v>1984.0</c:v>
                </c:pt>
                <c:pt idx="5">
                  <c:v>1985.0</c:v>
                </c:pt>
                <c:pt idx="6">
                  <c:v>1986.0</c:v>
                </c:pt>
                <c:pt idx="7">
                  <c:v>1987.0</c:v>
                </c:pt>
                <c:pt idx="8">
                  <c:v>1988.0</c:v>
                </c:pt>
                <c:pt idx="9">
                  <c:v>1989.0</c:v>
                </c:pt>
                <c:pt idx="10">
                  <c:v>1990.0</c:v>
                </c:pt>
                <c:pt idx="11">
                  <c:v>1991.0</c:v>
                </c:pt>
                <c:pt idx="12">
                  <c:v>1992.0</c:v>
                </c:pt>
                <c:pt idx="13">
                  <c:v>1993.0</c:v>
                </c:pt>
                <c:pt idx="14">
                  <c:v>1994.0</c:v>
                </c:pt>
                <c:pt idx="15">
                  <c:v>1995.0</c:v>
                </c:pt>
                <c:pt idx="16">
                  <c:v>1996.0</c:v>
                </c:pt>
                <c:pt idx="17">
                  <c:v>1997.0</c:v>
                </c:pt>
                <c:pt idx="18">
                  <c:v>1998.0</c:v>
                </c:pt>
                <c:pt idx="19">
                  <c:v>1999.0</c:v>
                </c:pt>
                <c:pt idx="20">
                  <c:v>2000.0</c:v>
                </c:pt>
                <c:pt idx="21">
                  <c:v>2001.0</c:v>
                </c:pt>
                <c:pt idx="22">
                  <c:v>2002.0</c:v>
                </c:pt>
                <c:pt idx="23">
                  <c:v>2003.0</c:v>
                </c:pt>
                <c:pt idx="24">
                  <c:v>2004.0</c:v>
                </c:pt>
                <c:pt idx="25">
                  <c:v>2005.0</c:v>
                </c:pt>
                <c:pt idx="26">
                  <c:v>2006.0</c:v>
                </c:pt>
                <c:pt idx="27">
                  <c:v>2007.0</c:v>
                </c:pt>
                <c:pt idx="28">
                  <c:v>2008.0</c:v>
                </c:pt>
                <c:pt idx="29">
                  <c:v>2009.0</c:v>
                </c:pt>
                <c:pt idx="30">
                  <c:v>2010.0</c:v>
                </c:pt>
                <c:pt idx="31">
                  <c:v>2011.0</c:v>
                </c:pt>
                <c:pt idx="32">
                  <c:v>2012.0</c:v>
                </c:pt>
                <c:pt idx="33">
                  <c:v>2013.0</c:v>
                </c:pt>
                <c:pt idx="34">
                  <c:v>2014.0</c:v>
                </c:pt>
              </c:numCache>
            </c:numRef>
          </c:cat>
          <c:val>
            <c:numRef>
              <c:f>[Workbook1]Sheet1!$P$34:$P$68</c:f>
              <c:numCache>
                <c:formatCode>General</c:formatCode>
                <c:ptCount val="35"/>
                <c:pt idx="0">
                  <c:v>2.036E12</c:v>
                </c:pt>
                <c:pt idx="1">
                  <c:v>2.014E12</c:v>
                </c:pt>
                <c:pt idx="2">
                  <c:v>1.886E12</c:v>
                </c:pt>
                <c:pt idx="3">
                  <c:v>1.846E12</c:v>
                </c:pt>
                <c:pt idx="4">
                  <c:v>1.956E12</c:v>
                </c:pt>
                <c:pt idx="5">
                  <c:v>1.953E12</c:v>
                </c:pt>
                <c:pt idx="6">
                  <c:v>2.139E12</c:v>
                </c:pt>
                <c:pt idx="7">
                  <c:v>2.516E12</c:v>
                </c:pt>
                <c:pt idx="8">
                  <c:v>2.869E12</c:v>
                </c:pt>
                <c:pt idx="9">
                  <c:v>3.099E12</c:v>
                </c:pt>
                <c:pt idx="10">
                  <c:v>3.49E12</c:v>
                </c:pt>
                <c:pt idx="11">
                  <c:v>3.511E12</c:v>
                </c:pt>
                <c:pt idx="12">
                  <c:v>3.779E12</c:v>
                </c:pt>
                <c:pt idx="13">
                  <c:v>3.795E12</c:v>
                </c:pt>
                <c:pt idx="14">
                  <c:v>4.328E12</c:v>
                </c:pt>
                <c:pt idx="15">
                  <c:v>5.168E12</c:v>
                </c:pt>
                <c:pt idx="16">
                  <c:v>5.406E12</c:v>
                </c:pt>
                <c:pt idx="17">
                  <c:v>5.592E12</c:v>
                </c:pt>
                <c:pt idx="18">
                  <c:v>5.503E12</c:v>
                </c:pt>
                <c:pt idx="19">
                  <c:v>5.719E12</c:v>
                </c:pt>
                <c:pt idx="20">
                  <c:v>6.458E12</c:v>
                </c:pt>
                <c:pt idx="21">
                  <c:v>6.195E12</c:v>
                </c:pt>
                <c:pt idx="22">
                  <c:v>6.499E12</c:v>
                </c:pt>
                <c:pt idx="23">
                  <c:v>7.59E12</c:v>
                </c:pt>
                <c:pt idx="24">
                  <c:v>9.223E12</c:v>
                </c:pt>
                <c:pt idx="25">
                  <c:v>1.0509E13</c:v>
                </c:pt>
                <c:pt idx="26">
                  <c:v>1.2131E13</c:v>
                </c:pt>
                <c:pt idx="27">
                  <c:v>1.4023E13</c:v>
                </c:pt>
                <c:pt idx="28">
                  <c:v>1.616E13</c:v>
                </c:pt>
                <c:pt idx="29">
                  <c:v>1.2555E13</c:v>
                </c:pt>
                <c:pt idx="30">
                  <c:v>1.5301E13</c:v>
                </c:pt>
                <c:pt idx="31">
                  <c:v>1.8338E13</c:v>
                </c:pt>
                <c:pt idx="32">
                  <c:v>1.8496E13</c:v>
                </c:pt>
                <c:pt idx="33">
                  <c:v>1.8954E13</c:v>
                </c:pt>
                <c:pt idx="34">
                  <c:v>1.9002E13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68344736"/>
        <c:axId val="493948064"/>
      </c:areaChart>
      <c:catAx>
        <c:axId val="5683447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5400000" vert="horz"/>
          <a:lstStyle/>
          <a:p>
            <a:pPr>
              <a:defRPr sz="1600"/>
            </a:pPr>
            <a:endParaRPr lang="en-US"/>
          </a:p>
        </c:txPr>
        <c:crossAx val="493948064"/>
        <c:crosses val="autoZero"/>
        <c:auto val="1"/>
        <c:lblAlgn val="ctr"/>
        <c:lblOffset val="100"/>
        <c:noMultiLvlLbl val="0"/>
      </c:catAx>
      <c:valAx>
        <c:axId val="493948064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crossAx val="568344736"/>
        <c:crosses val="autoZero"/>
        <c:crossBetween val="midCat"/>
      </c:valAx>
    </c:plotArea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69230769230769"/>
          <c:y val="0.0422535756116955"/>
          <c:w val="0.894736842105263"/>
          <c:h val="0.651458661282832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Yearly!$X$7</c:f>
              <c:strCache>
                <c:ptCount val="1"/>
                <c:pt idx="0">
                  <c:v>   Japan</c:v>
                </c:pt>
              </c:strCache>
            </c:strRef>
          </c:tx>
          <c:spPr>
            <a:gradFill rotWithShape="0">
              <a:gsLst>
                <a:gs pos="0">
                  <a:srgbClr val="A5BFF0"/>
                </a:gs>
                <a:gs pos="100000">
                  <a:srgbClr val="3268A9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Yearly!$Y$7:$AR$7</c:f>
              <c:numCache>
                <c:formatCode>#,##0.00_);\(#,##0.00\)</c:formatCode>
                <c:ptCount val="20"/>
                <c:pt idx="0">
                  <c:v>236099.41</c:v>
                </c:pt>
                <c:pt idx="1">
                  <c:v>237523.9</c:v>
                </c:pt>
                <c:pt idx="2">
                  <c:v>270765.87</c:v>
                </c:pt>
                <c:pt idx="3">
                  <c:v>308416.31</c:v>
                </c:pt>
                <c:pt idx="4">
                  <c:v>312842.62</c:v>
                </c:pt>
                <c:pt idx="5">
                  <c:v>408340.99</c:v>
                </c:pt>
                <c:pt idx="6">
                  <c:v>439830.2</c:v>
                </c:pt>
                <c:pt idx="7">
                  <c:v>427023.43</c:v>
                </c:pt>
                <c:pt idx="8">
                  <c:v>471956.25</c:v>
                </c:pt>
                <c:pt idx="9">
                  <c:v>541487.66</c:v>
                </c:pt>
                <c:pt idx="10">
                  <c:v>602899.87</c:v>
                </c:pt>
                <c:pt idx="11">
                  <c:v>623930.99</c:v>
                </c:pt>
                <c:pt idx="12">
                  <c:v>625037.13</c:v>
                </c:pt>
                <c:pt idx="13">
                  <c:v>661565.54</c:v>
                </c:pt>
                <c:pt idx="14">
                  <c:v>535880.34</c:v>
                </c:pt>
                <c:pt idx="15">
                  <c:v>641910.14</c:v>
                </c:pt>
                <c:pt idx="16">
                  <c:v>719382.47</c:v>
                </c:pt>
                <c:pt idx="17">
                  <c:v>725043.96</c:v>
                </c:pt>
                <c:pt idx="18">
                  <c:v>671804.54</c:v>
                </c:pt>
                <c:pt idx="19">
                  <c:v>698951.8199999993</c:v>
                </c:pt>
              </c:numCache>
            </c:numRef>
          </c:val>
        </c:ser>
        <c:ser>
          <c:idx val="1"/>
          <c:order val="1"/>
          <c:tx>
            <c:strRef>
              <c:f>Yearly!$X$8</c:f>
              <c:strCache>
                <c:ptCount val="1"/>
                <c:pt idx="0">
                  <c:v>      United States</c:v>
                </c:pt>
              </c:strCache>
            </c:strRef>
          </c:tx>
          <c:spPr>
            <a:gradFill rotWithShape="0">
              <a:gsLst>
                <a:gs pos="0">
                  <a:srgbClr val="F2A5A4"/>
                </a:gs>
                <a:gs pos="100000">
                  <a:srgbClr val="AD3330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Yearly!$Y$8:$AR$8</c:f>
              <c:numCache>
                <c:formatCode>#,##0.00_);\(#,##0.00\)</c:formatCode>
                <c:ptCount val="20"/>
                <c:pt idx="0">
                  <c:v>250684.82</c:v>
                </c:pt>
                <c:pt idx="1">
                  <c:v>253799.76</c:v>
                </c:pt>
                <c:pt idx="2">
                  <c:v>354551.66</c:v>
                </c:pt>
                <c:pt idx="3">
                  <c:v>500786.96</c:v>
                </c:pt>
                <c:pt idx="4">
                  <c:v>479361.08</c:v>
                </c:pt>
                <c:pt idx="5">
                  <c:v>591688.2</c:v>
                </c:pt>
                <c:pt idx="6">
                  <c:v>584496.96</c:v>
                </c:pt>
                <c:pt idx="7">
                  <c:v>579071.63</c:v>
                </c:pt>
                <c:pt idx="8">
                  <c:v>565094.87</c:v>
                </c:pt>
                <c:pt idx="9">
                  <c:v>622496.98</c:v>
                </c:pt>
                <c:pt idx="10">
                  <c:v>680321.96</c:v>
                </c:pt>
                <c:pt idx="11">
                  <c:v>740695.7</c:v>
                </c:pt>
                <c:pt idx="12">
                  <c:v>669511.38</c:v>
                </c:pt>
                <c:pt idx="13">
                  <c:v>667746.8199999993</c:v>
                </c:pt>
                <c:pt idx="14">
                  <c:v>567698.96</c:v>
                </c:pt>
                <c:pt idx="15">
                  <c:v>638820.0699999993</c:v>
                </c:pt>
                <c:pt idx="16">
                  <c:v>656591.5699999993</c:v>
                </c:pt>
                <c:pt idx="17">
                  <c:v>703918.36</c:v>
                </c:pt>
                <c:pt idx="18">
                  <c:v>694326.1899999981</c:v>
                </c:pt>
                <c:pt idx="19">
                  <c:v>767856.2899999981</c:v>
                </c:pt>
              </c:numCache>
            </c:numRef>
          </c:val>
        </c:ser>
        <c:ser>
          <c:idx val="2"/>
          <c:order val="2"/>
          <c:tx>
            <c:strRef>
              <c:f>Yearly!$X$9</c:f>
              <c:strCache>
                <c:ptCount val="1"/>
                <c:pt idx="0">
                  <c:v>   EU (28)</c:v>
                </c:pt>
              </c:strCache>
            </c:strRef>
          </c:tx>
          <c:spPr>
            <a:gradFill rotWithShape="0">
              <a:gsLst>
                <a:gs pos="0">
                  <a:srgbClr val="D1EDA8"/>
                </a:gs>
                <a:gs pos="100000">
                  <a:srgbClr val="83A63C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Yearly!$Y$9:$AR$9</c:f>
              <c:numCache>
                <c:formatCode>#,##0.00_);\(#,##0.00\)</c:formatCode>
                <c:ptCount val="20"/>
                <c:pt idx="0">
                  <c:v>232178.05</c:v>
                </c:pt>
                <c:pt idx="1">
                  <c:v>234341.11</c:v>
                </c:pt>
                <c:pt idx="2">
                  <c:v>302120.66</c:v>
                </c:pt>
                <c:pt idx="3">
                  <c:v>413281.86</c:v>
                </c:pt>
                <c:pt idx="4">
                  <c:v>382996.49</c:v>
                </c:pt>
                <c:pt idx="5">
                  <c:v>452218.31</c:v>
                </c:pt>
                <c:pt idx="6">
                  <c:v>482623.53</c:v>
                </c:pt>
                <c:pt idx="7">
                  <c:v>454788.12</c:v>
                </c:pt>
                <c:pt idx="8">
                  <c:v>508252.85</c:v>
                </c:pt>
                <c:pt idx="9">
                  <c:v>580019.6699999989</c:v>
                </c:pt>
                <c:pt idx="10">
                  <c:v>603815.83</c:v>
                </c:pt>
                <c:pt idx="11">
                  <c:v>686085.56</c:v>
                </c:pt>
                <c:pt idx="12">
                  <c:v>749263.1</c:v>
                </c:pt>
                <c:pt idx="13">
                  <c:v>771428.74</c:v>
                </c:pt>
                <c:pt idx="14">
                  <c:v>619989.76</c:v>
                </c:pt>
                <c:pt idx="15">
                  <c:v>691050.779999998</c:v>
                </c:pt>
                <c:pt idx="16">
                  <c:v>728974.7699999989</c:v>
                </c:pt>
                <c:pt idx="17">
                  <c:v>671041.7</c:v>
                </c:pt>
                <c:pt idx="18">
                  <c:v>678487.87</c:v>
                </c:pt>
                <c:pt idx="19">
                  <c:v>751280.54</c:v>
                </c:pt>
              </c:numCache>
            </c:numRef>
          </c:val>
        </c:ser>
        <c:ser>
          <c:idx val="3"/>
          <c:order val="3"/>
          <c:tx>
            <c:strRef>
              <c:f>Yearly!$X$10</c:f>
              <c:strCache>
                <c:ptCount val="1"/>
                <c:pt idx="0">
                  <c:v>   ASEAN</c:v>
                </c:pt>
              </c:strCache>
            </c:strRef>
          </c:tx>
          <c:spPr>
            <a:gradFill rotWithShape="0">
              <a:gsLst>
                <a:gs pos="0">
                  <a:srgbClr val="C4B4DD"/>
                </a:gs>
                <a:gs pos="100000">
                  <a:srgbClr val="68498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Yearly!$Y$10:$AR$10</c:f>
              <c:numCache>
                <c:formatCode>#,##0.00_);\(#,##0.00\)</c:formatCode>
                <c:ptCount val="20"/>
                <c:pt idx="0">
                  <c:v>305660.12</c:v>
                </c:pt>
                <c:pt idx="1">
                  <c:v>305529.53</c:v>
                </c:pt>
                <c:pt idx="2">
                  <c:v>390410.12</c:v>
                </c:pt>
                <c:pt idx="3">
                  <c:v>409056.87</c:v>
                </c:pt>
                <c:pt idx="4">
                  <c:v>411650.29</c:v>
                </c:pt>
                <c:pt idx="5">
                  <c:v>537507.05</c:v>
                </c:pt>
                <c:pt idx="6">
                  <c:v>557801.15</c:v>
                </c:pt>
                <c:pt idx="7">
                  <c:v>582130.279999998</c:v>
                </c:pt>
                <c:pt idx="8">
                  <c:v>684943.21</c:v>
                </c:pt>
                <c:pt idx="9">
                  <c:v>852487.24</c:v>
                </c:pt>
                <c:pt idx="10">
                  <c:v>975867.9</c:v>
                </c:pt>
                <c:pt idx="11">
                  <c:v>1.02917998E6</c:v>
                </c:pt>
                <c:pt idx="12">
                  <c:v>1.12909227E6</c:v>
                </c:pt>
                <c:pt idx="13">
                  <c:v>1.31939123E6</c:v>
                </c:pt>
                <c:pt idx="14">
                  <c:v>1.10649251E6</c:v>
                </c:pt>
                <c:pt idx="15">
                  <c:v>1.40310543E6</c:v>
                </c:pt>
                <c:pt idx="16">
                  <c:v>1.62880133E6</c:v>
                </c:pt>
                <c:pt idx="17">
                  <c:v>1.74499812E6</c:v>
                </c:pt>
                <c:pt idx="18">
                  <c:v>1.79253374E6</c:v>
                </c:pt>
                <c:pt idx="19">
                  <c:v>1.90919651E6</c:v>
                </c:pt>
              </c:numCache>
            </c:numRef>
          </c:val>
        </c:ser>
        <c:ser>
          <c:idx val="4"/>
          <c:order val="4"/>
          <c:tx>
            <c:strRef>
              <c:f>Yearly!$X$11</c:f>
              <c:strCache>
                <c:ptCount val="1"/>
                <c:pt idx="0">
                  <c:v>   Middle East</c:v>
                </c:pt>
              </c:strCache>
            </c:strRef>
          </c:tx>
          <c:spPr>
            <a:gradFill rotWithShape="0">
              <a:gsLst>
                <a:gs pos="0">
                  <a:srgbClr val="A1DDF6"/>
                </a:gs>
                <a:gs pos="100000">
                  <a:srgbClr val="2D96B3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Yearly!$Y$11:$AR$11</c:f>
              <c:numCache>
                <c:formatCode>#,##0.00_);\(#,##0.00\)</c:formatCode>
                <c:ptCount val="20"/>
                <c:pt idx="0">
                  <c:v>63264.91</c:v>
                </c:pt>
                <c:pt idx="1">
                  <c:v>54076.89</c:v>
                </c:pt>
                <c:pt idx="2">
                  <c:v>59931.21</c:v>
                </c:pt>
                <c:pt idx="3">
                  <c:v>76342.64</c:v>
                </c:pt>
                <c:pt idx="4">
                  <c:v>77294.23</c:v>
                </c:pt>
                <c:pt idx="5">
                  <c:v>83784.7</c:v>
                </c:pt>
                <c:pt idx="6">
                  <c:v>95166.08</c:v>
                </c:pt>
                <c:pt idx="7">
                  <c:v>105155.31</c:v>
                </c:pt>
                <c:pt idx="8">
                  <c:v>119595.48</c:v>
                </c:pt>
                <c:pt idx="9">
                  <c:v>148465.8</c:v>
                </c:pt>
                <c:pt idx="10">
                  <c:v>179254.7</c:v>
                </c:pt>
                <c:pt idx="11">
                  <c:v>217635.26</c:v>
                </c:pt>
                <c:pt idx="12">
                  <c:v>257696.78</c:v>
                </c:pt>
                <c:pt idx="13">
                  <c:v>313053.04</c:v>
                </c:pt>
                <c:pt idx="14">
                  <c:v>298446.42</c:v>
                </c:pt>
                <c:pt idx="15">
                  <c:v>305003.47</c:v>
                </c:pt>
                <c:pt idx="16">
                  <c:v>311930.16</c:v>
                </c:pt>
                <c:pt idx="17">
                  <c:v>360784.44</c:v>
                </c:pt>
                <c:pt idx="18">
                  <c:v>354284.89</c:v>
                </c:pt>
                <c:pt idx="19">
                  <c:v>377243.83</c:v>
                </c:pt>
              </c:numCache>
            </c:numRef>
          </c:val>
        </c:ser>
        <c:ser>
          <c:idx val="5"/>
          <c:order val="5"/>
          <c:tx>
            <c:strRef>
              <c:f>Yearly!$X$12</c:f>
              <c:strCache>
                <c:ptCount val="1"/>
                <c:pt idx="0">
                  <c:v>   China</c:v>
                </c:pt>
              </c:strCache>
            </c:strRef>
          </c:tx>
          <c:spPr>
            <a:gradFill rotWithShape="0">
              <a:gsLst>
                <a:gs pos="0">
                  <a:srgbClr val="FFB88C"/>
                </a:gs>
                <a:gs pos="100000">
                  <a:srgbClr val="E27922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Yearly!$Y$12:$AR$12</c:f>
              <c:numCache>
                <c:formatCode>#,##0.00_);\(#,##0.00\)</c:formatCode>
                <c:ptCount val="20"/>
                <c:pt idx="0">
                  <c:v>40867.65</c:v>
                </c:pt>
                <c:pt idx="1">
                  <c:v>47369.95</c:v>
                </c:pt>
                <c:pt idx="2">
                  <c:v>55495.84</c:v>
                </c:pt>
                <c:pt idx="3">
                  <c:v>72853.17</c:v>
                </c:pt>
                <c:pt idx="4">
                  <c:v>70569.79</c:v>
                </c:pt>
                <c:pt idx="5">
                  <c:v>113282.53</c:v>
                </c:pt>
                <c:pt idx="6">
                  <c:v>127205.17</c:v>
                </c:pt>
                <c:pt idx="7">
                  <c:v>152591.67</c:v>
                </c:pt>
                <c:pt idx="8">
                  <c:v>236057.84</c:v>
                </c:pt>
                <c:pt idx="9">
                  <c:v>285685.98</c:v>
                </c:pt>
                <c:pt idx="10">
                  <c:v>367405.14</c:v>
                </c:pt>
                <c:pt idx="11">
                  <c:v>445978.11</c:v>
                </c:pt>
                <c:pt idx="12">
                  <c:v>511109.61</c:v>
                </c:pt>
                <c:pt idx="13">
                  <c:v>532319.04</c:v>
                </c:pt>
                <c:pt idx="14">
                  <c:v>548760.05</c:v>
                </c:pt>
                <c:pt idx="15">
                  <c:v>678631.83</c:v>
                </c:pt>
                <c:pt idx="16">
                  <c:v>791212.1899999981</c:v>
                </c:pt>
                <c:pt idx="17">
                  <c:v>829848.16</c:v>
                </c:pt>
                <c:pt idx="18">
                  <c:v>824672.21</c:v>
                </c:pt>
                <c:pt idx="19">
                  <c:v>806437.58</c:v>
                </c:pt>
              </c:numCache>
            </c:numRef>
          </c:val>
        </c:ser>
        <c:ser>
          <c:idx val="6"/>
          <c:order val="6"/>
          <c:tx>
            <c:strRef>
              <c:f>Yearly!$X$13</c:f>
              <c:strCache>
                <c:ptCount val="1"/>
                <c:pt idx="0">
                  <c:v>   Australia</c:v>
                </c:pt>
              </c:strCache>
            </c:strRef>
          </c:tx>
          <c:spPr>
            <a:gradFill rotWithShape="0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Yearly!$Y$13:$AR$13</c:f>
              <c:numCache>
                <c:formatCode>#,##0.00_);\(#,##0.00\)</c:formatCode>
                <c:ptCount val="20"/>
                <c:pt idx="0">
                  <c:v>19375.25</c:v>
                </c:pt>
                <c:pt idx="1">
                  <c:v>21310.77</c:v>
                </c:pt>
                <c:pt idx="2">
                  <c:v>29703.89</c:v>
                </c:pt>
                <c:pt idx="3">
                  <c:v>40199.46</c:v>
                </c:pt>
                <c:pt idx="4">
                  <c:v>49889.65</c:v>
                </c:pt>
                <c:pt idx="5">
                  <c:v>65088.95</c:v>
                </c:pt>
                <c:pt idx="6">
                  <c:v>60369.47</c:v>
                </c:pt>
                <c:pt idx="7">
                  <c:v>70420.29</c:v>
                </c:pt>
                <c:pt idx="8">
                  <c:v>89717.39</c:v>
                </c:pt>
                <c:pt idx="9">
                  <c:v>99082.56</c:v>
                </c:pt>
                <c:pt idx="10">
                  <c:v>127100.61</c:v>
                </c:pt>
                <c:pt idx="11">
                  <c:v>165246.64</c:v>
                </c:pt>
                <c:pt idx="12">
                  <c:v>204711.09</c:v>
                </c:pt>
                <c:pt idx="13">
                  <c:v>263181.47</c:v>
                </c:pt>
                <c:pt idx="14">
                  <c:v>291955.77</c:v>
                </c:pt>
                <c:pt idx="15">
                  <c:v>297098.72</c:v>
                </c:pt>
                <c:pt idx="16">
                  <c:v>241047.24</c:v>
                </c:pt>
                <c:pt idx="17">
                  <c:v>301816.04</c:v>
                </c:pt>
                <c:pt idx="18">
                  <c:v>312644.86</c:v>
                </c:pt>
                <c:pt idx="19">
                  <c:v>298894.32</c:v>
                </c:pt>
              </c:numCache>
            </c:numRef>
          </c:val>
        </c:ser>
        <c:ser>
          <c:idx val="7"/>
          <c:order val="7"/>
          <c:tx>
            <c:strRef>
              <c:f>Yearly!$X$14</c:f>
              <c:strCache>
                <c:ptCount val="1"/>
                <c:pt idx="0">
                  <c:v>   Hong Kong</c:v>
                </c:pt>
              </c:strCache>
            </c:strRef>
          </c:tx>
          <c:spPr>
            <a:gradFill rotWithShape="0">
              <a:gsLst>
                <a:gs pos="0">
                  <a:srgbClr val="FF9A99"/>
                </a:gs>
                <a:gs pos="100000">
                  <a:srgbClr val="D1403C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Yearly!$Y$14:$AR$14</c:f>
              <c:numCache>
                <c:formatCode>#,##0.00_);\(#,##0.00\)</c:formatCode>
                <c:ptCount val="20"/>
                <c:pt idx="0">
                  <c:v>72776.90999999999</c:v>
                </c:pt>
                <c:pt idx="1">
                  <c:v>82121.16</c:v>
                </c:pt>
                <c:pt idx="2">
                  <c:v>107538.15</c:v>
                </c:pt>
                <c:pt idx="3">
                  <c:v>115186.19</c:v>
                </c:pt>
                <c:pt idx="4">
                  <c:v>112792.62</c:v>
                </c:pt>
                <c:pt idx="5">
                  <c:v>139779.77</c:v>
                </c:pt>
                <c:pt idx="6">
                  <c:v>146392.22</c:v>
                </c:pt>
                <c:pt idx="7">
                  <c:v>158164.95</c:v>
                </c:pt>
                <c:pt idx="8">
                  <c:v>179136.54</c:v>
                </c:pt>
                <c:pt idx="9">
                  <c:v>198254.06</c:v>
                </c:pt>
                <c:pt idx="10">
                  <c:v>247035.69</c:v>
                </c:pt>
                <c:pt idx="11">
                  <c:v>272839.28</c:v>
                </c:pt>
                <c:pt idx="12">
                  <c:v>299269.65</c:v>
                </c:pt>
                <c:pt idx="13">
                  <c:v>330754.35</c:v>
                </c:pt>
                <c:pt idx="14">
                  <c:v>323220.23</c:v>
                </c:pt>
                <c:pt idx="15">
                  <c:v>354820.58</c:v>
                </c:pt>
                <c:pt idx="16">
                  <c:v>360080.42</c:v>
                </c:pt>
                <c:pt idx="17">
                  <c:v>404989.77</c:v>
                </c:pt>
                <c:pt idx="18">
                  <c:v>399508.61</c:v>
                </c:pt>
                <c:pt idx="19">
                  <c:v>405266.4</c:v>
                </c:pt>
              </c:numCache>
            </c:numRef>
          </c:val>
        </c:ser>
        <c:ser>
          <c:idx val="8"/>
          <c:order val="8"/>
          <c:tx>
            <c:strRef>
              <c:f>Yearly!$X$15</c:f>
              <c:strCache>
                <c:ptCount val="1"/>
                <c:pt idx="0">
                  <c:v>   India</c:v>
                </c:pt>
              </c:strCache>
            </c:strRef>
          </c:tx>
          <c:spPr>
            <a:gradFill rotWithShape="0">
              <a:gsLst>
                <a:gs pos="0">
                  <a:srgbClr val="DCFFA0"/>
                </a:gs>
                <a:gs pos="100000">
                  <a:srgbClr val="A0CA4A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Yearly!$Y$15:$AR$15</c:f>
              <c:numCache>
                <c:formatCode>#,##0.00_);\(#,##0.00\)</c:formatCode>
                <c:ptCount val="20"/>
                <c:pt idx="0">
                  <c:v>7231.85</c:v>
                </c:pt>
                <c:pt idx="1">
                  <c:v>6147.69</c:v>
                </c:pt>
                <c:pt idx="2">
                  <c:v>9388.629999999985</c:v>
                </c:pt>
                <c:pt idx="3">
                  <c:v>11663.53</c:v>
                </c:pt>
                <c:pt idx="4">
                  <c:v>14110.08</c:v>
                </c:pt>
                <c:pt idx="5">
                  <c:v>22446.14</c:v>
                </c:pt>
                <c:pt idx="6">
                  <c:v>21421.13</c:v>
                </c:pt>
                <c:pt idx="7">
                  <c:v>17739.32</c:v>
                </c:pt>
                <c:pt idx="8">
                  <c:v>26510.17</c:v>
                </c:pt>
                <c:pt idx="9">
                  <c:v>36686.99</c:v>
                </c:pt>
                <c:pt idx="10">
                  <c:v>61121.56</c:v>
                </c:pt>
                <c:pt idx="11">
                  <c:v>68716.59</c:v>
                </c:pt>
                <c:pt idx="12">
                  <c:v>91727.48</c:v>
                </c:pt>
                <c:pt idx="13">
                  <c:v>110193.95</c:v>
                </c:pt>
                <c:pt idx="14">
                  <c:v>109863.06</c:v>
                </c:pt>
                <c:pt idx="15">
                  <c:v>139178.33</c:v>
                </c:pt>
                <c:pt idx="16">
                  <c:v>156288.72</c:v>
                </c:pt>
                <c:pt idx="17">
                  <c:v>169030.22</c:v>
                </c:pt>
                <c:pt idx="18">
                  <c:v>156652.23</c:v>
                </c:pt>
                <c:pt idx="19">
                  <c:v>180433.96</c:v>
                </c:pt>
              </c:numCache>
            </c:numRef>
          </c:val>
        </c:ser>
        <c:ser>
          <c:idx val="9"/>
          <c:order val="9"/>
          <c:tx>
            <c:strRef>
              <c:f>Yearly!$X$16</c:f>
              <c:strCache>
                <c:ptCount val="1"/>
                <c:pt idx="0">
                  <c:v>   Korea, South</c:v>
                </c:pt>
              </c:strCache>
            </c:strRef>
          </c:tx>
          <c:spPr>
            <a:gradFill rotWithShape="0">
              <a:gsLst>
                <a:gs pos="0">
                  <a:srgbClr val="C8B0ED"/>
                </a:gs>
                <a:gs pos="100000">
                  <a:srgbClr val="7F5BAB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Yearly!$Y$16:$AR$16</c:f>
              <c:numCache>
                <c:formatCode>#,##0.00_);\(#,##0.00\)</c:formatCode>
                <c:ptCount val="20"/>
                <c:pt idx="0">
                  <c:v>19936.94</c:v>
                </c:pt>
                <c:pt idx="1">
                  <c:v>25661.57</c:v>
                </c:pt>
                <c:pt idx="2">
                  <c:v>30807.56</c:v>
                </c:pt>
                <c:pt idx="3">
                  <c:v>25742.7</c:v>
                </c:pt>
                <c:pt idx="4">
                  <c:v>34496.76</c:v>
                </c:pt>
                <c:pt idx="5">
                  <c:v>50835.16</c:v>
                </c:pt>
                <c:pt idx="6">
                  <c:v>54601.32</c:v>
                </c:pt>
                <c:pt idx="7">
                  <c:v>60017.02</c:v>
                </c:pt>
                <c:pt idx="8">
                  <c:v>65816.1</c:v>
                </c:pt>
                <c:pt idx="9">
                  <c:v>74527.4</c:v>
                </c:pt>
                <c:pt idx="10">
                  <c:v>90580.07</c:v>
                </c:pt>
                <c:pt idx="11">
                  <c:v>101598.03</c:v>
                </c:pt>
                <c:pt idx="12">
                  <c:v>102827.53</c:v>
                </c:pt>
                <c:pt idx="13">
                  <c:v>121102.51</c:v>
                </c:pt>
                <c:pt idx="14">
                  <c:v>96110.38</c:v>
                </c:pt>
                <c:pt idx="15">
                  <c:v>114267.82</c:v>
                </c:pt>
                <c:pt idx="16">
                  <c:v>137929.45</c:v>
                </c:pt>
                <c:pt idx="17">
                  <c:v>147634.65</c:v>
                </c:pt>
                <c:pt idx="18">
                  <c:v>138317.91</c:v>
                </c:pt>
                <c:pt idx="19">
                  <c:v>145268.88</c:v>
                </c:pt>
              </c:numCache>
            </c:numRef>
          </c:val>
        </c:ser>
        <c:ser>
          <c:idx val="10"/>
          <c:order val="10"/>
          <c:tx>
            <c:strRef>
              <c:f>Yearly!$X$17</c:f>
              <c:strCache>
                <c:ptCount val="1"/>
                <c:pt idx="0">
                  <c:v>   Taiwan</c:v>
                </c:pt>
              </c:strCache>
            </c:strRef>
          </c:tx>
          <c:spPr>
            <a:gradFill rotWithShape="0">
              <a:gsLst>
                <a:gs pos="0">
                  <a:srgbClr val="95EEFF"/>
                </a:gs>
                <a:gs pos="100000">
                  <a:srgbClr val="39B7D8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Yearly!$Y$17:$AR$17</c:f>
              <c:numCache>
                <c:formatCode>#,##0.00_);\(#,##0.00\)</c:formatCode>
                <c:ptCount val="20"/>
                <c:pt idx="0">
                  <c:v>33715.11</c:v>
                </c:pt>
                <c:pt idx="1">
                  <c:v>36023.5</c:v>
                </c:pt>
                <c:pt idx="2">
                  <c:v>49369.53</c:v>
                </c:pt>
                <c:pt idx="3">
                  <c:v>71367.6</c:v>
                </c:pt>
                <c:pt idx="4">
                  <c:v>77346.75</c:v>
                </c:pt>
                <c:pt idx="5">
                  <c:v>96669.43999999999</c:v>
                </c:pt>
                <c:pt idx="6">
                  <c:v>85130.25</c:v>
                </c:pt>
                <c:pt idx="7">
                  <c:v>84598.39</c:v>
                </c:pt>
                <c:pt idx="8">
                  <c:v>107192.42</c:v>
                </c:pt>
                <c:pt idx="9">
                  <c:v>104538.77</c:v>
                </c:pt>
                <c:pt idx="10">
                  <c:v>108874.31</c:v>
                </c:pt>
                <c:pt idx="11">
                  <c:v>128113.98</c:v>
                </c:pt>
                <c:pt idx="12">
                  <c:v>115196.57</c:v>
                </c:pt>
                <c:pt idx="13">
                  <c:v>88798.64</c:v>
                </c:pt>
                <c:pt idx="14">
                  <c:v>76677.6</c:v>
                </c:pt>
                <c:pt idx="15">
                  <c:v>101770.31</c:v>
                </c:pt>
                <c:pt idx="16">
                  <c:v>116373.38</c:v>
                </c:pt>
                <c:pt idx="17">
                  <c:v>105617.63</c:v>
                </c:pt>
                <c:pt idx="18">
                  <c:v>101962.34</c:v>
                </c:pt>
                <c:pt idx="19">
                  <c:v>128984.72</c:v>
                </c:pt>
              </c:numCache>
            </c:numRef>
          </c:val>
        </c:ser>
        <c:ser>
          <c:idx val="11"/>
          <c:order val="11"/>
          <c:tx>
            <c:strRef>
              <c:f>Yearly!$X$18</c:f>
              <c:strCache>
                <c:ptCount val="1"/>
                <c:pt idx="0">
                  <c:v>Others</c:v>
                </c:pt>
              </c:strCache>
            </c:strRef>
          </c:tx>
          <c:spPr>
            <a:gradFill rotWithShape="0">
              <a:gsLst>
                <a:gs pos="0">
                  <a:srgbClr val="FFB977"/>
                </a:gs>
                <a:gs pos="100000">
                  <a:srgbClr val="FF932B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Yearly!$Y$18:$AR$18</c:f>
              <c:numCache>
                <c:formatCode>#,##0.00_ ;\-#,##0.00\ </c:formatCode>
                <c:ptCount val="20"/>
                <c:pt idx="0">
                  <c:v>124519.0700000001</c:v>
                </c:pt>
                <c:pt idx="1">
                  <c:v>108204.8200000001</c:v>
                </c:pt>
                <c:pt idx="2">
                  <c:v>146616.54</c:v>
                </c:pt>
                <c:pt idx="3">
                  <c:v>203423.9000000001</c:v>
                </c:pt>
                <c:pt idx="4">
                  <c:v>191829.5799999998</c:v>
                </c:pt>
                <c:pt idx="5">
                  <c:v>212185.7799999998</c:v>
                </c:pt>
                <c:pt idx="6">
                  <c:v>229666.4100000001</c:v>
                </c:pt>
                <c:pt idx="7">
                  <c:v>232240.98</c:v>
                </c:pt>
                <c:pt idx="8">
                  <c:v>271357.0000000005</c:v>
                </c:pt>
                <c:pt idx="9">
                  <c:v>329956.4500000002</c:v>
                </c:pt>
                <c:pt idx="10">
                  <c:v>394413.3900000001</c:v>
                </c:pt>
                <c:pt idx="11">
                  <c:v>457352.1199999992</c:v>
                </c:pt>
                <c:pt idx="12">
                  <c:v>546676.6299999983</c:v>
                </c:pt>
                <c:pt idx="13">
                  <c:v>671835.8100000005</c:v>
                </c:pt>
                <c:pt idx="14">
                  <c:v>619501.6500000014</c:v>
                </c:pt>
                <c:pt idx="15">
                  <c:v>747678.04</c:v>
                </c:pt>
                <c:pt idx="16">
                  <c:v>859376.5699999993</c:v>
                </c:pt>
                <c:pt idx="17">
                  <c:v>913697.1599999989</c:v>
                </c:pt>
                <c:pt idx="18">
                  <c:v>784545.7799999974</c:v>
                </c:pt>
                <c:pt idx="19">
                  <c:v>843251.5499999989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28870128"/>
        <c:axId val="493077616"/>
      </c:barChart>
      <c:catAx>
        <c:axId val="5288701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-5400000" vert="horz"/>
          <a:lstStyle/>
          <a:p>
            <a:pPr>
              <a:defRPr sz="1800"/>
            </a:pPr>
            <a:endParaRPr lang="en-US"/>
          </a:p>
        </c:txPr>
        <c:crossAx val="493077616"/>
        <c:crosses val="autoZero"/>
        <c:auto val="1"/>
        <c:lblAlgn val="ctr"/>
        <c:lblOffset val="100"/>
        <c:noMultiLvlLbl val="0"/>
      </c:catAx>
      <c:valAx>
        <c:axId val="493077616"/>
        <c:scaling>
          <c:orientation val="minMax"/>
        </c:scaling>
        <c:delete val="0"/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/>
          <a:lstStyle/>
          <a:p>
            <a:pPr>
              <a:defRPr sz="1800"/>
            </a:pPr>
            <a:endParaRPr lang="en-US"/>
          </a:p>
        </c:txPr>
        <c:crossAx val="528870128"/>
        <c:crosses val="autoZero"/>
        <c:crossBetween val="between"/>
      </c:valAx>
      <c:spPr>
        <a:solidFill>
          <a:srgbClr val="FFFFFF"/>
        </a:solidFill>
        <a:ln w="25400">
          <a:noFill/>
        </a:ln>
      </c:spPr>
    </c:plotArea>
    <c:legend>
      <c:legendPos val="b"/>
      <c:layout>
        <c:manualLayout>
          <c:xMode val="edge"/>
          <c:yMode val="edge"/>
          <c:x val="0.016121848405313"/>
          <c:y val="0.813380577427822"/>
          <c:w val="0.953681062594448"/>
          <c:h val="0.158582124602846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69230769230769"/>
          <c:y val="0.0445205665569845"/>
          <c:w val="0.894736842105263"/>
          <c:h val="0.660959173767662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Yearly!$X$22</c:f>
              <c:strCache>
                <c:ptCount val="1"/>
                <c:pt idx="0">
                  <c:v>   Japan</c:v>
                </c:pt>
              </c:strCache>
            </c:strRef>
          </c:tx>
          <c:spPr>
            <a:gradFill rotWithShape="0">
              <a:gsLst>
                <a:gs pos="0">
                  <a:srgbClr val="A5BFF0"/>
                </a:gs>
                <a:gs pos="100000">
                  <a:srgbClr val="3268A9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Yearly!$Y$22:$AR$22</c:f>
              <c:numCache>
                <c:formatCode>#,##0.00_);\(#,##0.00\)</c:formatCode>
                <c:ptCount val="20"/>
                <c:pt idx="0">
                  <c:v>538711.37</c:v>
                </c:pt>
                <c:pt idx="1">
                  <c:v>518106.39</c:v>
                </c:pt>
                <c:pt idx="2">
                  <c:v>492079.78</c:v>
                </c:pt>
                <c:pt idx="3">
                  <c:v>420297.5</c:v>
                </c:pt>
                <c:pt idx="4">
                  <c:v>464573.21</c:v>
                </c:pt>
                <c:pt idx="5">
                  <c:v>615661.8199999993</c:v>
                </c:pt>
                <c:pt idx="6">
                  <c:v>613499.34</c:v>
                </c:pt>
                <c:pt idx="7">
                  <c:v>639104.2699999989</c:v>
                </c:pt>
                <c:pt idx="8">
                  <c:v>755895.54</c:v>
                </c:pt>
                <c:pt idx="9">
                  <c:v>901118.93</c:v>
                </c:pt>
                <c:pt idx="10">
                  <c:v>1.04687481E6</c:v>
                </c:pt>
                <c:pt idx="11">
                  <c:v>985755.279999998</c:v>
                </c:pt>
                <c:pt idx="12">
                  <c:v>987890.71</c:v>
                </c:pt>
                <c:pt idx="13">
                  <c:v>1.11645947E6</c:v>
                </c:pt>
                <c:pt idx="14">
                  <c:v>860124.95</c:v>
                </c:pt>
                <c:pt idx="15">
                  <c:v>1.21147641E6</c:v>
                </c:pt>
                <c:pt idx="16">
                  <c:v>1.2881459E6</c:v>
                </c:pt>
                <c:pt idx="17">
                  <c:v>1.5234575E6</c:v>
                </c:pt>
                <c:pt idx="18">
                  <c:v>1.25604521E6</c:v>
                </c:pt>
                <c:pt idx="19">
                  <c:v>1.15451291E6</c:v>
                </c:pt>
              </c:numCache>
            </c:numRef>
          </c:val>
        </c:ser>
        <c:ser>
          <c:idx val="1"/>
          <c:order val="1"/>
          <c:tx>
            <c:strRef>
              <c:f>Yearly!$X$23</c:f>
              <c:strCache>
                <c:ptCount val="1"/>
                <c:pt idx="0">
                  <c:v>      United States</c:v>
                </c:pt>
              </c:strCache>
            </c:strRef>
          </c:tx>
          <c:spPr>
            <a:gradFill rotWithShape="0">
              <a:gsLst>
                <a:gs pos="0">
                  <a:srgbClr val="F2A5A4"/>
                </a:gs>
                <a:gs pos="100000">
                  <a:srgbClr val="AD3330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Yearly!$Y$23:$AR$23</c:f>
              <c:numCache>
                <c:formatCode>#,##0.00_);\(#,##0.00\)</c:formatCode>
                <c:ptCount val="20"/>
                <c:pt idx="0">
                  <c:v>211947.9</c:v>
                </c:pt>
                <c:pt idx="1">
                  <c:v>228973.98</c:v>
                </c:pt>
                <c:pt idx="2">
                  <c:v>267302.13</c:v>
                </c:pt>
                <c:pt idx="3">
                  <c:v>249745.34</c:v>
                </c:pt>
                <c:pt idx="4">
                  <c:v>243463.53</c:v>
                </c:pt>
                <c:pt idx="5">
                  <c:v>293580.3</c:v>
                </c:pt>
                <c:pt idx="6">
                  <c:v>318733.09</c:v>
                </c:pt>
                <c:pt idx="7">
                  <c:v>265803.91</c:v>
                </c:pt>
                <c:pt idx="8">
                  <c:v>296331.26</c:v>
                </c:pt>
                <c:pt idx="9">
                  <c:v>291182.56</c:v>
                </c:pt>
                <c:pt idx="10">
                  <c:v>349405.38</c:v>
                </c:pt>
                <c:pt idx="11">
                  <c:v>367062.84</c:v>
                </c:pt>
                <c:pt idx="12">
                  <c:v>330240.27</c:v>
                </c:pt>
                <c:pt idx="13">
                  <c:v>380675.4</c:v>
                </c:pt>
                <c:pt idx="14">
                  <c:v>288565.54</c:v>
                </c:pt>
                <c:pt idx="15">
                  <c:v>342119.9</c:v>
                </c:pt>
                <c:pt idx="16">
                  <c:v>408651.25</c:v>
                </c:pt>
                <c:pt idx="17">
                  <c:v>391397.68</c:v>
                </c:pt>
                <c:pt idx="18">
                  <c:v>447475.67</c:v>
                </c:pt>
                <c:pt idx="19">
                  <c:v>474102.42</c:v>
                </c:pt>
              </c:numCache>
            </c:numRef>
          </c:val>
        </c:ser>
        <c:ser>
          <c:idx val="2"/>
          <c:order val="2"/>
          <c:tx>
            <c:strRef>
              <c:f>Yearly!$X$24</c:f>
              <c:strCache>
                <c:ptCount val="1"/>
                <c:pt idx="0">
                  <c:v>   EU (28)</c:v>
                </c:pt>
              </c:strCache>
            </c:strRef>
          </c:tx>
          <c:spPr>
            <a:gradFill rotWithShape="0">
              <a:gsLst>
                <a:gs pos="0">
                  <a:srgbClr val="D1EDA8"/>
                </a:gs>
                <a:gs pos="100000">
                  <a:srgbClr val="83A63C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Yearly!$Y$24:$AR$24</c:f>
              <c:numCache>
                <c:formatCode>#,##0.00_);\(#,##0.00\)</c:formatCode>
                <c:ptCount val="20"/>
                <c:pt idx="0">
                  <c:v>289786.07</c:v>
                </c:pt>
                <c:pt idx="1">
                  <c:v>286588.82</c:v>
                </c:pt>
                <c:pt idx="2">
                  <c:v>277973.77</c:v>
                </c:pt>
                <c:pt idx="3">
                  <c:v>227128.68</c:v>
                </c:pt>
                <c:pt idx="4">
                  <c:v>228123.35</c:v>
                </c:pt>
                <c:pt idx="5">
                  <c:v>262289.05</c:v>
                </c:pt>
                <c:pt idx="6">
                  <c:v>348568.97</c:v>
                </c:pt>
                <c:pt idx="7">
                  <c:v>313318.89</c:v>
                </c:pt>
                <c:pt idx="8">
                  <c:v>324729.2</c:v>
                </c:pt>
                <c:pt idx="9">
                  <c:v>380456.55</c:v>
                </c:pt>
                <c:pt idx="10">
                  <c:v>435415.46</c:v>
                </c:pt>
                <c:pt idx="11">
                  <c:v>432692.49</c:v>
                </c:pt>
                <c:pt idx="12">
                  <c:v>416024.49</c:v>
                </c:pt>
                <c:pt idx="13">
                  <c:v>477286.91</c:v>
                </c:pt>
                <c:pt idx="14">
                  <c:v>415407.21</c:v>
                </c:pt>
                <c:pt idx="15">
                  <c:v>445008.0</c:v>
                </c:pt>
                <c:pt idx="16">
                  <c:v>546319.6</c:v>
                </c:pt>
                <c:pt idx="17">
                  <c:v>631100.7</c:v>
                </c:pt>
                <c:pt idx="18">
                  <c:v>673755.23</c:v>
                </c:pt>
                <c:pt idx="19">
                  <c:v>633177.23</c:v>
                </c:pt>
              </c:numCache>
            </c:numRef>
          </c:val>
        </c:ser>
        <c:ser>
          <c:idx val="3"/>
          <c:order val="3"/>
          <c:tx>
            <c:strRef>
              <c:f>Yearly!$X$25</c:f>
              <c:strCache>
                <c:ptCount val="1"/>
                <c:pt idx="0">
                  <c:v>   ASEAN </c:v>
                </c:pt>
              </c:strCache>
            </c:strRef>
          </c:tx>
          <c:spPr>
            <a:gradFill rotWithShape="0">
              <a:gsLst>
                <a:gs pos="0">
                  <a:srgbClr val="C4B4DD"/>
                </a:gs>
                <a:gs pos="100000">
                  <a:srgbClr val="68498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Yearly!$Y$25:$AR$25</c:f>
              <c:numCache>
                <c:formatCode>#,##0.00_);\(#,##0.00\)</c:formatCode>
                <c:ptCount val="20"/>
                <c:pt idx="0">
                  <c:v>234981.61</c:v>
                </c:pt>
                <c:pt idx="1">
                  <c:v>244537.11</c:v>
                </c:pt>
                <c:pt idx="2">
                  <c:v>247630.23</c:v>
                </c:pt>
                <c:pt idx="3">
                  <c:v>266576.69</c:v>
                </c:pt>
                <c:pt idx="4">
                  <c:v>302359.88</c:v>
                </c:pt>
                <c:pt idx="5">
                  <c:v>415230.84</c:v>
                </c:pt>
                <c:pt idx="6">
                  <c:v>445931.09</c:v>
                </c:pt>
                <c:pt idx="7">
                  <c:v>467276.5</c:v>
                </c:pt>
                <c:pt idx="8">
                  <c:v>522071.26</c:v>
                </c:pt>
                <c:pt idx="9">
                  <c:v>640316.6800000001</c:v>
                </c:pt>
                <c:pt idx="10">
                  <c:v>869710.04</c:v>
                </c:pt>
                <c:pt idx="11">
                  <c:v>905681.6</c:v>
                </c:pt>
                <c:pt idx="12">
                  <c:v>872246.35</c:v>
                </c:pt>
                <c:pt idx="13">
                  <c:v>1.00214458E6</c:v>
                </c:pt>
                <c:pt idx="14">
                  <c:v>850952.38</c:v>
                </c:pt>
                <c:pt idx="15">
                  <c:v>972605.91</c:v>
                </c:pt>
                <c:pt idx="16">
                  <c:v>1.13403817E6</c:v>
                </c:pt>
                <c:pt idx="17">
                  <c:v>1.26107825E6</c:v>
                </c:pt>
                <c:pt idx="18">
                  <c:v>1.27798922E6</c:v>
                </c:pt>
                <c:pt idx="19">
                  <c:v>1.33390879E6</c:v>
                </c:pt>
              </c:numCache>
            </c:numRef>
          </c:val>
        </c:ser>
        <c:ser>
          <c:idx val="4"/>
          <c:order val="4"/>
          <c:tx>
            <c:strRef>
              <c:f>Yearly!$X$26</c:f>
              <c:strCache>
                <c:ptCount val="1"/>
                <c:pt idx="0">
                  <c:v>   Middle East</c:v>
                </c:pt>
              </c:strCache>
            </c:strRef>
          </c:tx>
          <c:spPr>
            <a:gradFill rotWithShape="0">
              <a:gsLst>
                <a:gs pos="0">
                  <a:srgbClr val="A1DDF6"/>
                </a:gs>
                <a:gs pos="100000">
                  <a:srgbClr val="2D96B3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Yearly!$Y$26:$AR$26</c:f>
              <c:numCache>
                <c:formatCode>#,##0.00_);\(#,##0.00\)</c:formatCode>
                <c:ptCount val="20"/>
                <c:pt idx="0">
                  <c:v>66731.73</c:v>
                </c:pt>
                <c:pt idx="1">
                  <c:v>103564.6</c:v>
                </c:pt>
                <c:pt idx="2">
                  <c:v>144229.77</c:v>
                </c:pt>
                <c:pt idx="3">
                  <c:v>139034.4</c:v>
                </c:pt>
                <c:pt idx="4">
                  <c:v>163598.89</c:v>
                </c:pt>
                <c:pt idx="5">
                  <c:v>255685.27</c:v>
                </c:pt>
                <c:pt idx="6">
                  <c:v>266045.9</c:v>
                </c:pt>
                <c:pt idx="7">
                  <c:v>244869.79</c:v>
                </c:pt>
                <c:pt idx="8">
                  <c:v>312355.72</c:v>
                </c:pt>
                <c:pt idx="9">
                  <c:v>437111.69</c:v>
                </c:pt>
                <c:pt idx="10">
                  <c:v>614488.5</c:v>
                </c:pt>
                <c:pt idx="11">
                  <c:v>696864.98</c:v>
                </c:pt>
                <c:pt idx="12">
                  <c:v>641073.51</c:v>
                </c:pt>
                <c:pt idx="13">
                  <c:v>932872.84</c:v>
                </c:pt>
                <c:pt idx="14">
                  <c:v>568840.1699999989</c:v>
                </c:pt>
                <c:pt idx="15">
                  <c:v>679046.35</c:v>
                </c:pt>
                <c:pt idx="16">
                  <c:v>928981.54</c:v>
                </c:pt>
                <c:pt idx="17">
                  <c:v>1.01054908E6</c:v>
                </c:pt>
                <c:pt idx="18">
                  <c:v>1.09281492E6</c:v>
                </c:pt>
                <c:pt idx="19">
                  <c:v>944714.4</c:v>
                </c:pt>
              </c:numCache>
            </c:numRef>
          </c:val>
        </c:ser>
        <c:ser>
          <c:idx val="5"/>
          <c:order val="5"/>
          <c:tx>
            <c:strRef>
              <c:f>Yearly!$X$27</c:f>
              <c:strCache>
                <c:ptCount val="1"/>
                <c:pt idx="0">
                  <c:v>   China</c:v>
                </c:pt>
              </c:strCache>
            </c:strRef>
          </c:tx>
          <c:spPr>
            <a:gradFill rotWithShape="0">
              <a:gsLst>
                <a:gs pos="0">
                  <a:srgbClr val="FFB88C"/>
                </a:gs>
                <a:gs pos="100000">
                  <a:srgbClr val="E27922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Yearly!$Y$27:$AR$27</c:f>
              <c:numCache>
                <c:formatCode>#,##0.00_);\(#,##0.00\)</c:formatCode>
                <c:ptCount val="20"/>
                <c:pt idx="0">
                  <c:v>40867.65</c:v>
                </c:pt>
                <c:pt idx="1">
                  <c:v>47369.95</c:v>
                </c:pt>
                <c:pt idx="2">
                  <c:v>55495.84</c:v>
                </c:pt>
                <c:pt idx="3">
                  <c:v>72853.17</c:v>
                </c:pt>
                <c:pt idx="4">
                  <c:v>70569.79</c:v>
                </c:pt>
                <c:pt idx="5">
                  <c:v>113282.53</c:v>
                </c:pt>
                <c:pt idx="6">
                  <c:v>127205.17</c:v>
                </c:pt>
                <c:pt idx="7">
                  <c:v>152591.67</c:v>
                </c:pt>
                <c:pt idx="8">
                  <c:v>236057.84</c:v>
                </c:pt>
                <c:pt idx="9">
                  <c:v>285685.98</c:v>
                </c:pt>
                <c:pt idx="10">
                  <c:v>367405.14</c:v>
                </c:pt>
                <c:pt idx="11">
                  <c:v>445978.11</c:v>
                </c:pt>
                <c:pt idx="12">
                  <c:v>511109.61</c:v>
                </c:pt>
                <c:pt idx="13">
                  <c:v>532319.04</c:v>
                </c:pt>
                <c:pt idx="14">
                  <c:v>548760.05</c:v>
                </c:pt>
                <c:pt idx="15">
                  <c:v>678631.83</c:v>
                </c:pt>
                <c:pt idx="16">
                  <c:v>791212.1899999981</c:v>
                </c:pt>
                <c:pt idx="17">
                  <c:v>829848.16</c:v>
                </c:pt>
                <c:pt idx="18">
                  <c:v>824672.21</c:v>
                </c:pt>
                <c:pt idx="19">
                  <c:v>806437.58</c:v>
                </c:pt>
              </c:numCache>
            </c:numRef>
          </c:val>
        </c:ser>
        <c:ser>
          <c:idx val="6"/>
          <c:order val="6"/>
          <c:tx>
            <c:strRef>
              <c:f>Yearly!$X$28</c:f>
              <c:strCache>
                <c:ptCount val="1"/>
                <c:pt idx="0">
                  <c:v>   Australia</c:v>
                </c:pt>
              </c:strCache>
            </c:strRef>
          </c:tx>
          <c:spPr>
            <a:gradFill rotWithShape="0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Yearly!$Y$28:$AR$28</c:f>
              <c:numCache>
                <c:formatCode>#,##0.00_);\(#,##0.00\)</c:formatCode>
                <c:ptCount val="20"/>
                <c:pt idx="0">
                  <c:v>32911.05</c:v>
                </c:pt>
                <c:pt idx="1">
                  <c:v>35499.03</c:v>
                </c:pt>
                <c:pt idx="2">
                  <c:v>39353.98</c:v>
                </c:pt>
                <c:pt idx="3">
                  <c:v>36848.68</c:v>
                </c:pt>
                <c:pt idx="4">
                  <c:v>37018.19</c:v>
                </c:pt>
                <c:pt idx="5">
                  <c:v>46775.55</c:v>
                </c:pt>
                <c:pt idx="6">
                  <c:v>60201.33</c:v>
                </c:pt>
                <c:pt idx="7">
                  <c:v>64495.97</c:v>
                </c:pt>
                <c:pt idx="8">
                  <c:v>65573.79</c:v>
                </c:pt>
                <c:pt idx="9">
                  <c:v>88817.8</c:v>
                </c:pt>
                <c:pt idx="10">
                  <c:v>130577.81</c:v>
                </c:pt>
                <c:pt idx="11">
                  <c:v>130708.89</c:v>
                </c:pt>
                <c:pt idx="12">
                  <c:v>132189.55</c:v>
                </c:pt>
                <c:pt idx="13">
                  <c:v>171743.64</c:v>
                </c:pt>
                <c:pt idx="14">
                  <c:v>131768.65</c:v>
                </c:pt>
                <c:pt idx="15">
                  <c:v>189086.75</c:v>
                </c:pt>
                <c:pt idx="16">
                  <c:v>242117.0</c:v>
                </c:pt>
                <c:pt idx="17">
                  <c:v>170199.63</c:v>
                </c:pt>
                <c:pt idx="18">
                  <c:v>168231.37</c:v>
                </c:pt>
                <c:pt idx="19">
                  <c:v>176027.74</c:v>
                </c:pt>
              </c:numCache>
            </c:numRef>
          </c:val>
        </c:ser>
        <c:ser>
          <c:idx val="7"/>
          <c:order val="7"/>
          <c:tx>
            <c:strRef>
              <c:f>Yearly!$X$29</c:f>
              <c:strCache>
                <c:ptCount val="1"/>
                <c:pt idx="0">
                  <c:v>   Hong Kong</c:v>
                </c:pt>
              </c:strCache>
            </c:strRef>
          </c:tx>
          <c:spPr>
            <a:gradFill rotWithShape="0">
              <a:gsLst>
                <a:gs pos="0">
                  <a:srgbClr val="FF9A99"/>
                </a:gs>
                <a:gs pos="100000">
                  <a:srgbClr val="D1403C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Yearly!$Y$29:$AR$29</c:f>
              <c:numCache>
                <c:formatCode>#,##0.00_);\(#,##0.00\)</c:formatCode>
                <c:ptCount val="20"/>
                <c:pt idx="0">
                  <c:v>18581.18</c:v>
                </c:pt>
                <c:pt idx="1">
                  <c:v>21640.86</c:v>
                </c:pt>
                <c:pt idx="2">
                  <c:v>25405.19</c:v>
                </c:pt>
                <c:pt idx="3">
                  <c:v>31613.04</c:v>
                </c:pt>
                <c:pt idx="4">
                  <c:v>26720.93</c:v>
                </c:pt>
                <c:pt idx="5">
                  <c:v>35577.62</c:v>
                </c:pt>
                <c:pt idx="6">
                  <c:v>36639.71</c:v>
                </c:pt>
                <c:pt idx="7">
                  <c:v>39046.07</c:v>
                </c:pt>
                <c:pt idx="8">
                  <c:v>44457.12</c:v>
                </c:pt>
                <c:pt idx="9">
                  <c:v>53593.9</c:v>
                </c:pt>
                <c:pt idx="10">
                  <c:v>60429.0</c:v>
                </c:pt>
                <c:pt idx="11">
                  <c:v>59227.28</c:v>
                </c:pt>
                <c:pt idx="12">
                  <c:v>50146.45</c:v>
                </c:pt>
                <c:pt idx="13">
                  <c:v>65176.6</c:v>
                </c:pt>
                <c:pt idx="14">
                  <c:v>59651.96</c:v>
                </c:pt>
                <c:pt idx="15">
                  <c:v>58231.56</c:v>
                </c:pt>
                <c:pt idx="16">
                  <c:v>71296.72</c:v>
                </c:pt>
                <c:pt idx="17">
                  <c:v>59336.86</c:v>
                </c:pt>
                <c:pt idx="18">
                  <c:v>49726.53</c:v>
                </c:pt>
                <c:pt idx="19">
                  <c:v>38648.47</c:v>
                </c:pt>
              </c:numCache>
            </c:numRef>
          </c:val>
        </c:ser>
        <c:ser>
          <c:idx val="8"/>
          <c:order val="8"/>
          <c:tx>
            <c:strRef>
              <c:f>Yearly!$X$30</c:f>
              <c:strCache>
                <c:ptCount val="1"/>
                <c:pt idx="0">
                  <c:v>   India</c:v>
                </c:pt>
              </c:strCache>
            </c:strRef>
          </c:tx>
          <c:spPr>
            <a:gradFill rotWithShape="0">
              <a:gsLst>
                <a:gs pos="0">
                  <a:srgbClr val="DCFFA0"/>
                </a:gs>
                <a:gs pos="100000">
                  <a:srgbClr val="A0CA4A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Yearly!$Y$30:$AR$30</c:f>
              <c:numCache>
                <c:formatCode>#,##0.00_);\(#,##0.00\)</c:formatCode>
                <c:ptCount val="20"/>
                <c:pt idx="0">
                  <c:v>15676.92</c:v>
                </c:pt>
                <c:pt idx="1">
                  <c:v>16213.48</c:v>
                </c:pt>
                <c:pt idx="2">
                  <c:v>17872.52</c:v>
                </c:pt>
                <c:pt idx="3">
                  <c:v>17956.14</c:v>
                </c:pt>
                <c:pt idx="4">
                  <c:v>17195.29</c:v>
                </c:pt>
                <c:pt idx="5">
                  <c:v>24878.86</c:v>
                </c:pt>
                <c:pt idx="6">
                  <c:v>29901.42</c:v>
                </c:pt>
                <c:pt idx="7">
                  <c:v>33319.71</c:v>
                </c:pt>
                <c:pt idx="8">
                  <c:v>36384.53</c:v>
                </c:pt>
                <c:pt idx="9">
                  <c:v>45797.31</c:v>
                </c:pt>
                <c:pt idx="10">
                  <c:v>51177.51</c:v>
                </c:pt>
                <c:pt idx="11">
                  <c:v>61985.08</c:v>
                </c:pt>
                <c:pt idx="12">
                  <c:v>71941.74000000001</c:v>
                </c:pt>
                <c:pt idx="13">
                  <c:v>87263.49000000001</c:v>
                </c:pt>
                <c:pt idx="14">
                  <c:v>59450.37</c:v>
                </c:pt>
                <c:pt idx="15">
                  <c:v>72140.25</c:v>
                </c:pt>
                <c:pt idx="16">
                  <c:v>92183.14</c:v>
                </c:pt>
                <c:pt idx="17">
                  <c:v>106306.79</c:v>
                </c:pt>
                <c:pt idx="18">
                  <c:v>107043.06</c:v>
                </c:pt>
                <c:pt idx="19">
                  <c:v>98835.57</c:v>
                </c:pt>
              </c:numCache>
            </c:numRef>
          </c:val>
        </c:ser>
        <c:ser>
          <c:idx val="9"/>
          <c:order val="9"/>
          <c:tx>
            <c:strRef>
              <c:f>Yearly!$X$31</c:f>
              <c:strCache>
                <c:ptCount val="1"/>
                <c:pt idx="0">
                  <c:v>   Korea, South</c:v>
                </c:pt>
              </c:strCache>
            </c:strRef>
          </c:tx>
          <c:spPr>
            <a:gradFill rotWithShape="0">
              <a:gsLst>
                <a:gs pos="0">
                  <a:srgbClr val="C8B0ED"/>
                </a:gs>
                <a:gs pos="100000">
                  <a:srgbClr val="7F5BAB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Yearly!$Y$31:$AR$31</c:f>
              <c:numCache>
                <c:formatCode>#,##0.00_);\(#,##0.00\)</c:formatCode>
                <c:ptCount val="20"/>
                <c:pt idx="0">
                  <c:v>61642.4</c:v>
                </c:pt>
                <c:pt idx="1">
                  <c:v>67990.74000000001</c:v>
                </c:pt>
                <c:pt idx="2">
                  <c:v>68717.96000000001</c:v>
                </c:pt>
                <c:pt idx="3">
                  <c:v>61919.78</c:v>
                </c:pt>
                <c:pt idx="4">
                  <c:v>66964.34</c:v>
                </c:pt>
                <c:pt idx="5">
                  <c:v>87170.8</c:v>
                </c:pt>
                <c:pt idx="6">
                  <c:v>94242.82</c:v>
                </c:pt>
                <c:pt idx="7">
                  <c:v>108459.22</c:v>
                </c:pt>
                <c:pt idx="8">
                  <c:v>120642.78</c:v>
                </c:pt>
                <c:pt idx="9">
                  <c:v>144368.21</c:v>
                </c:pt>
                <c:pt idx="10">
                  <c:v>156357.84</c:v>
                </c:pt>
                <c:pt idx="11">
                  <c:v>196739.02</c:v>
                </c:pt>
                <c:pt idx="12">
                  <c:v>184223.43</c:v>
                </c:pt>
                <c:pt idx="13">
                  <c:v>228215.83</c:v>
                </c:pt>
                <c:pt idx="14">
                  <c:v>186769.94</c:v>
                </c:pt>
                <c:pt idx="15">
                  <c:v>258536.91</c:v>
                </c:pt>
                <c:pt idx="16">
                  <c:v>280992.26</c:v>
                </c:pt>
                <c:pt idx="17">
                  <c:v>281527.01</c:v>
                </c:pt>
                <c:pt idx="18">
                  <c:v>276979.42</c:v>
                </c:pt>
                <c:pt idx="19">
                  <c:v>277968.8</c:v>
                </c:pt>
              </c:numCache>
            </c:numRef>
          </c:val>
        </c:ser>
        <c:ser>
          <c:idx val="10"/>
          <c:order val="10"/>
          <c:tx>
            <c:strRef>
              <c:f>Yearly!$X$32</c:f>
              <c:strCache>
                <c:ptCount val="1"/>
                <c:pt idx="0">
                  <c:v>   Taiwan</c:v>
                </c:pt>
              </c:strCache>
            </c:strRef>
          </c:tx>
          <c:spPr>
            <a:gradFill rotWithShape="0">
              <a:gsLst>
                <a:gs pos="0">
                  <a:srgbClr val="95EEFF"/>
                </a:gs>
                <a:gs pos="100000">
                  <a:srgbClr val="39B7D8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Yearly!$Y$32:$AR$32</c:f>
              <c:numCache>
                <c:formatCode>#,##0.00_);\(#,##0.00\)</c:formatCode>
                <c:ptCount val="20"/>
                <c:pt idx="0">
                  <c:v>85219.92</c:v>
                </c:pt>
                <c:pt idx="1">
                  <c:v>79683.75</c:v>
                </c:pt>
                <c:pt idx="2">
                  <c:v>88141.4</c:v>
                </c:pt>
                <c:pt idx="3">
                  <c:v>92277.36</c:v>
                </c:pt>
                <c:pt idx="4">
                  <c:v>89409.29</c:v>
                </c:pt>
                <c:pt idx="5">
                  <c:v>116410.15</c:v>
                </c:pt>
                <c:pt idx="6">
                  <c:v>115559.21</c:v>
                </c:pt>
                <c:pt idx="7">
                  <c:v>124751.31</c:v>
                </c:pt>
                <c:pt idx="8">
                  <c:v>133718.71</c:v>
                </c:pt>
                <c:pt idx="9">
                  <c:v>160128.88</c:v>
                </c:pt>
                <c:pt idx="10">
                  <c:v>181136.19</c:v>
                </c:pt>
                <c:pt idx="11">
                  <c:v>196002.67</c:v>
                </c:pt>
                <c:pt idx="12">
                  <c:v>199750.02</c:v>
                </c:pt>
                <c:pt idx="13">
                  <c:v>206925.69</c:v>
                </c:pt>
                <c:pt idx="14">
                  <c:v>165049.94</c:v>
                </c:pt>
                <c:pt idx="15">
                  <c:v>218158.1</c:v>
                </c:pt>
                <c:pt idx="16">
                  <c:v>229011.77</c:v>
                </c:pt>
                <c:pt idx="17">
                  <c:v>256760.15</c:v>
                </c:pt>
                <c:pt idx="18">
                  <c:v>232296.73</c:v>
                </c:pt>
                <c:pt idx="19">
                  <c:v>245004.81</c:v>
                </c:pt>
              </c:numCache>
            </c:numRef>
          </c:val>
        </c:ser>
        <c:ser>
          <c:idx val="11"/>
          <c:order val="11"/>
          <c:tx>
            <c:strRef>
              <c:f>Yearly!$X$33</c:f>
              <c:strCache>
                <c:ptCount val="1"/>
                <c:pt idx="0">
                  <c:v>   Russia</c:v>
                </c:pt>
              </c:strCache>
            </c:strRef>
          </c:tx>
          <c:spPr>
            <a:gradFill rotWithShape="0">
              <a:gsLst>
                <a:gs pos="0">
                  <a:srgbClr val="FFB977"/>
                </a:gs>
                <a:gs pos="100000">
                  <a:srgbClr val="FF932B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Yearly!$Y$33:$AR$33</c:f>
              <c:numCache>
                <c:formatCode>#,##0.00_);\(#,##0.00\)</c:formatCode>
                <c:ptCount val="20"/>
                <c:pt idx="0">
                  <c:v>31506.79</c:v>
                </c:pt>
                <c:pt idx="1">
                  <c:v>22677.78</c:v>
                </c:pt>
                <c:pt idx="2">
                  <c:v>17618.65</c:v>
                </c:pt>
                <c:pt idx="3">
                  <c:v>4761.51</c:v>
                </c:pt>
                <c:pt idx="4">
                  <c:v>12603.38</c:v>
                </c:pt>
                <c:pt idx="5">
                  <c:v>14963.72</c:v>
                </c:pt>
                <c:pt idx="6">
                  <c:v>14069.6</c:v>
                </c:pt>
                <c:pt idx="7">
                  <c:v>21605.27</c:v>
                </c:pt>
                <c:pt idx="8">
                  <c:v>24203.41</c:v>
                </c:pt>
                <c:pt idx="9">
                  <c:v>41091.78</c:v>
                </c:pt>
                <c:pt idx="10">
                  <c:v>64368.33</c:v>
                </c:pt>
                <c:pt idx="11">
                  <c:v>49049.71</c:v>
                </c:pt>
                <c:pt idx="12">
                  <c:v>53599.76</c:v>
                </c:pt>
                <c:pt idx="13">
                  <c:v>95589.38</c:v>
                </c:pt>
                <c:pt idx="14">
                  <c:v>57996.42</c:v>
                </c:pt>
                <c:pt idx="15">
                  <c:v>102665.41</c:v>
                </c:pt>
                <c:pt idx="16">
                  <c:v>137713.45</c:v>
                </c:pt>
                <c:pt idx="17">
                  <c:v>127030.6</c:v>
                </c:pt>
                <c:pt idx="18">
                  <c:v>107864.67</c:v>
                </c:pt>
                <c:pt idx="19">
                  <c:v>120649.35</c:v>
                </c:pt>
              </c:numCache>
            </c:numRef>
          </c:val>
        </c:ser>
        <c:ser>
          <c:idx val="12"/>
          <c:order val="12"/>
          <c:tx>
            <c:strRef>
              <c:f>Yearly!$X$34</c:f>
              <c:strCache>
                <c:ptCount val="1"/>
                <c:pt idx="0">
                  <c:v>   Switzerland</c:v>
                </c:pt>
              </c:strCache>
            </c:strRef>
          </c:tx>
          <c:spPr>
            <a:gradFill rotWithShape="0">
              <a:gsLst>
                <a:gs pos="0">
                  <a:srgbClr val="C3D9FF"/>
                </a:gs>
                <a:gs pos="100000">
                  <a:srgbClr val="A3B8DE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Yearly!$Y$34:$AR$34</c:f>
              <c:numCache>
                <c:formatCode>#,##0.00_);\(#,##0.00\)</c:formatCode>
                <c:ptCount val="20"/>
                <c:pt idx="0">
                  <c:v>24395.52</c:v>
                </c:pt>
                <c:pt idx="1">
                  <c:v>24183.36</c:v>
                </c:pt>
                <c:pt idx="2">
                  <c:v>24153.92</c:v>
                </c:pt>
                <c:pt idx="3">
                  <c:v>22722.34</c:v>
                </c:pt>
                <c:pt idx="4">
                  <c:v>20823.22</c:v>
                </c:pt>
                <c:pt idx="5">
                  <c:v>28167.58</c:v>
                </c:pt>
                <c:pt idx="6">
                  <c:v>37094.32</c:v>
                </c:pt>
                <c:pt idx="7">
                  <c:v>29220.61</c:v>
                </c:pt>
                <c:pt idx="8">
                  <c:v>29495.78</c:v>
                </c:pt>
                <c:pt idx="9">
                  <c:v>33951.07</c:v>
                </c:pt>
                <c:pt idx="10">
                  <c:v>53044.7</c:v>
                </c:pt>
                <c:pt idx="11">
                  <c:v>50014.48</c:v>
                </c:pt>
                <c:pt idx="12">
                  <c:v>51857.9</c:v>
                </c:pt>
                <c:pt idx="13">
                  <c:v>131699.06</c:v>
                </c:pt>
                <c:pt idx="14">
                  <c:v>85473.8</c:v>
                </c:pt>
                <c:pt idx="15">
                  <c:v>166505.58</c:v>
                </c:pt>
                <c:pt idx="16">
                  <c:v>270892.86</c:v>
                </c:pt>
                <c:pt idx="17">
                  <c:v>272585.03</c:v>
                </c:pt>
                <c:pt idx="18">
                  <c:v>283048.4</c:v>
                </c:pt>
                <c:pt idx="19">
                  <c:v>136167.52</c:v>
                </c:pt>
              </c:numCache>
            </c:numRef>
          </c:val>
        </c:ser>
        <c:ser>
          <c:idx val="13"/>
          <c:order val="13"/>
          <c:tx>
            <c:strRef>
              <c:f>Yearly!$X$35</c:f>
              <c:strCache>
                <c:ptCount val="1"/>
                <c:pt idx="0">
                  <c:v>Others</c:v>
                </c:pt>
              </c:strCache>
            </c:strRef>
          </c:tx>
          <c:spPr>
            <a:gradFill rotWithShape="0">
              <a:gsLst>
                <a:gs pos="0">
                  <a:srgbClr val="FFC3C2"/>
                </a:gs>
                <a:gs pos="100000">
                  <a:srgbClr val="E0A3A2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Yearly!$Y$35:$AR$35</c:f>
              <c:numCache>
                <c:formatCode>#,##0.00_ ;\-#,##0.00\ </c:formatCode>
                <c:ptCount val="20"/>
                <c:pt idx="0">
                  <c:v>110631.1600000001</c:v>
                </c:pt>
                <c:pt idx="1">
                  <c:v>135795.3299999998</c:v>
                </c:pt>
                <c:pt idx="2">
                  <c:v>158307.8900000001</c:v>
                </c:pt>
                <c:pt idx="3">
                  <c:v>130331.55</c:v>
                </c:pt>
                <c:pt idx="4">
                  <c:v>163967.3300000003</c:v>
                </c:pt>
                <c:pt idx="5">
                  <c:v>184467.0199999996</c:v>
                </c:pt>
                <c:pt idx="6">
                  <c:v>244654.0800000001</c:v>
                </c:pt>
                <c:pt idx="7">
                  <c:v>270977.0</c:v>
                </c:pt>
                <c:pt idx="8">
                  <c:v>236859.0900000003</c:v>
                </c:pt>
                <c:pt idx="9">
                  <c:v>297445.2100000004</c:v>
                </c:pt>
                <c:pt idx="10">
                  <c:v>373633.8899999997</c:v>
                </c:pt>
                <c:pt idx="11">
                  <c:v>365160.1100000003</c:v>
                </c:pt>
                <c:pt idx="12">
                  <c:v>367892.6200000001</c:v>
                </c:pt>
                <c:pt idx="13">
                  <c:v>534110.5600000005</c:v>
                </c:pt>
                <c:pt idx="14">
                  <c:v>323170.42</c:v>
                </c:pt>
                <c:pt idx="15">
                  <c:v>462378.3099999996</c:v>
                </c:pt>
                <c:pt idx="16">
                  <c:v>561163.3000000007</c:v>
                </c:pt>
                <c:pt idx="17">
                  <c:v>864954.7399999981</c:v>
                </c:pt>
                <c:pt idx="18">
                  <c:v>859402.9499999993</c:v>
                </c:pt>
                <c:pt idx="19">
                  <c:v>963742.4700000007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33318240"/>
        <c:axId val="533691328"/>
      </c:barChart>
      <c:catAx>
        <c:axId val="533318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-5400000" vert="horz"/>
          <a:lstStyle/>
          <a:p>
            <a:pPr>
              <a:defRPr sz="1800"/>
            </a:pPr>
            <a:endParaRPr lang="en-US"/>
          </a:p>
        </c:txPr>
        <c:crossAx val="533691328"/>
        <c:crosses val="autoZero"/>
        <c:auto val="1"/>
        <c:lblAlgn val="ctr"/>
        <c:lblOffset val="100"/>
        <c:noMultiLvlLbl val="0"/>
      </c:catAx>
      <c:valAx>
        <c:axId val="533691328"/>
        <c:scaling>
          <c:orientation val="minMax"/>
        </c:scaling>
        <c:delete val="0"/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/>
          <a:lstStyle/>
          <a:p>
            <a:pPr>
              <a:defRPr sz="1800"/>
            </a:pPr>
            <a:endParaRPr lang="en-US"/>
          </a:p>
        </c:txPr>
        <c:crossAx val="533318240"/>
        <c:crosses val="autoZero"/>
        <c:crossBetween val="between"/>
      </c:valAx>
      <c:spPr>
        <a:solidFill>
          <a:srgbClr val="FFFFFF"/>
        </a:solidFill>
        <a:ln w="25400">
          <a:noFill/>
        </a:ln>
      </c:spPr>
    </c:plotArea>
    <c:legend>
      <c:legendPos val="b"/>
      <c:layout>
        <c:manualLayout>
          <c:xMode val="edge"/>
          <c:yMode val="edge"/>
          <c:x val="0.0181659772244494"/>
          <c:y val="0.821065958364793"/>
          <c:w val="0.957627573429589"/>
          <c:h val="0.151536781361234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0.94777</cdr:x>
      <cdr:y>0.40197</cdr:y>
    </cdr:from>
    <cdr:to>
      <cdr:x>0.99655</cdr:x>
      <cdr:y>0.45204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8666450" y="2223701"/>
          <a:ext cx="445959" cy="276999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>
          <a:spAutoFit/>
        </a:bodyPr>
        <a:lstStyle xmlns:a="http://schemas.openxmlformats.org/drawingml/2006/main">
          <a:defPPr>
            <a:defRPr lang="en-US"/>
          </a:defPPr>
          <a:lvl1pPr algn="l" rtl="0" eaLnBrk="0" fontAlgn="base" hangingPunct="0">
            <a:spcBef>
              <a:spcPct val="0"/>
            </a:spcBef>
            <a:spcAft>
              <a:spcPct val="0"/>
            </a:spcAft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1pPr>
          <a:lvl2pPr marL="457200" algn="l" rtl="0" eaLnBrk="0" fontAlgn="base" hangingPunct="0">
            <a:spcBef>
              <a:spcPct val="0"/>
            </a:spcBef>
            <a:spcAft>
              <a:spcPct val="0"/>
            </a:spcAft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2pPr>
          <a:lvl3pPr marL="914400" algn="l" rtl="0" eaLnBrk="0" fontAlgn="base" hangingPunct="0">
            <a:spcBef>
              <a:spcPct val="0"/>
            </a:spcBef>
            <a:spcAft>
              <a:spcPct val="0"/>
            </a:spcAft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3pPr>
          <a:lvl4pPr marL="1371600" algn="l" rtl="0" eaLnBrk="0" fontAlgn="base" hangingPunct="0">
            <a:spcBef>
              <a:spcPct val="0"/>
            </a:spcBef>
            <a:spcAft>
              <a:spcPct val="0"/>
            </a:spcAft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4pPr>
          <a:lvl5pPr marL="1828800" algn="l" rtl="0" eaLnBrk="0" fontAlgn="base" hangingPunct="0">
            <a:spcBef>
              <a:spcPct val="0"/>
            </a:spcBef>
            <a:spcAft>
              <a:spcPct val="0"/>
            </a:spcAft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5pPr>
          <a:lvl6pPr marL="2286000" algn="l" defTabSz="457200" rtl="0" eaLnBrk="1" latinLnBrk="0" hangingPunct="1"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6pPr>
          <a:lvl7pPr marL="2743200" algn="l" defTabSz="457200" rtl="0" eaLnBrk="1" latinLnBrk="0" hangingPunct="1"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7pPr>
          <a:lvl8pPr marL="3200400" algn="l" defTabSz="457200" rtl="0" eaLnBrk="1" latinLnBrk="0" hangingPunct="1"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8pPr>
          <a:lvl9pPr marL="3657600" algn="l" defTabSz="457200" rtl="0" eaLnBrk="1" latinLnBrk="0" hangingPunct="1"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9pPr>
        </a:lstStyle>
        <a:p xmlns:a="http://schemas.openxmlformats.org/drawingml/2006/main">
          <a:r>
            <a:rPr lang="en-US" sz="1800" dirty="0" smtClean="0">
              <a:solidFill>
                <a:srgbClr val="000000"/>
              </a:solidFill>
              <a:latin typeface="Angsana New"/>
              <a:cs typeface="Angsana New"/>
            </a:rPr>
            <a:t>18.0%</a:t>
          </a:r>
          <a:endParaRPr lang="en-US" sz="1800" dirty="0">
            <a:solidFill>
              <a:srgbClr val="000000"/>
            </a:solidFill>
            <a:latin typeface="Angsana New"/>
            <a:cs typeface="Angsana New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9E62B84-BAD7-CD4D-95A3-0037D8E1F6C9}" type="datetime1">
              <a:rPr lang="en-US" altLang="x-none"/>
              <a:pPr/>
              <a:t>8/15/17</a:t>
            </a:fld>
            <a:endParaRPr lang="en-US" alt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B602077-1DE9-2142-90A1-55419DA6F550}" type="slidenum">
              <a:rPr lang="en-US" altLang="x-none"/>
              <a:pPr/>
              <a:t>‹#›</a:t>
            </a:fld>
            <a:endParaRPr lang="en-US" altLang="x-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Angsana New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00">
                <a:latin typeface="Angsana New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/>
              <a:t>Click to edit Master text styles</a:t>
            </a:r>
          </a:p>
          <a:p>
            <a:pPr lvl="1"/>
            <a:r>
              <a:rPr lang="th-TH" noProof="0"/>
              <a:t>Second level</a:t>
            </a:r>
          </a:p>
          <a:p>
            <a:pPr lvl="2"/>
            <a:r>
              <a:rPr lang="th-TH" noProof="0"/>
              <a:t>Third level</a:t>
            </a:r>
          </a:p>
          <a:p>
            <a:pPr lvl="3"/>
            <a:r>
              <a:rPr lang="th-TH" noProof="0"/>
              <a:t>Fourth level</a:t>
            </a:r>
          </a:p>
          <a:p>
            <a:pPr lvl="4"/>
            <a:r>
              <a:rPr lang="th-TH" noProof="0"/>
              <a:t>Fifth level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800">
                <a:latin typeface="Angsana New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800"/>
            </a:lvl1pPr>
          </a:lstStyle>
          <a:p>
            <a:fld id="{36A1A45D-0AEE-3847-950E-417F3656C0F2}" type="slidenum">
              <a:rPr lang="en-US" altLang="x-none"/>
              <a:pPr/>
              <a:t>‹#›</a:t>
            </a:fld>
            <a:endParaRPr lang="th-TH" altLang="x-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altLang="x-none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3A905606-DF4B-8940-B4A6-6C12EE532B71}" type="slidenum">
              <a:rPr lang="en-US" altLang="x-none" sz="1800"/>
              <a:pPr/>
              <a:t>1</a:t>
            </a:fld>
            <a:endParaRPr lang="th-TH" altLang="x-none" sz="18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altLang="x-none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EA1B3D32-D9A1-6D47-A2CD-374B08EB034B}" type="slidenum">
              <a:rPr lang="en-US" altLang="x-none" sz="1800"/>
              <a:pPr/>
              <a:t>17</a:t>
            </a:fld>
            <a:endParaRPr lang="en-US" altLang="x-none" sz="18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altLang="x-none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86B62C66-D6BB-3149-81B3-772D9E35622D}" type="slidenum">
              <a:rPr lang="en-US" altLang="x-none" sz="1800"/>
              <a:pPr/>
              <a:t>33</a:t>
            </a:fld>
            <a:endParaRPr lang="th-TH" altLang="x-none" sz="18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8001000" y="-6350"/>
            <a:ext cx="1158875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2776538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11"/>
          <p:cNvGrpSpPr>
            <a:grpSpLocks/>
          </p:cNvGrpSpPr>
          <p:nvPr userDrawn="1"/>
        </p:nvGrpSpPr>
        <p:grpSpPr bwMode="auto">
          <a:xfrm>
            <a:off x="8001000" y="-6350"/>
            <a:ext cx="1158875" cy="1758950"/>
            <a:chOff x="2346" y="9241"/>
            <a:chExt cx="1824" cy="2769"/>
          </a:xfrm>
        </p:grpSpPr>
        <p:pic>
          <p:nvPicPr>
            <p:cNvPr id="9" name="Picture 3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4" descr="Econ.png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23687A2-6B15-384E-A121-0665BCDA8F48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54931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696200" cy="838200"/>
          </a:xfrm>
          <a:solidFill>
            <a:srgbClr val="AADE6B"/>
          </a:solidFill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86C233-EF0E-4347-AA65-66E4DE07AC28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11956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D03DC6-24B8-BB49-AB7E-8B48F0558459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1564752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7B4EFD-BA3D-B64C-A1C5-C065DB59ADF9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708055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804B50-8BAA-834D-9C7B-CE7D6EF26133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1085413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82082D-9E45-8640-BC19-F33FD5683642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1812479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AC2F1-C084-C245-A577-18AE1A411276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281272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8494AC-F583-BB41-841D-2B690AF0EF58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734442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2F532A-2A12-B648-BA5A-58557606F375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38321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EC842C-2BF8-CB4C-BF48-6064933239C4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1970529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228600"/>
            <a:ext cx="19431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6769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C2911E-992B-3E49-93FE-876BF3400D5F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1897964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3" y="23813"/>
            <a:ext cx="731361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969963" y="1285875"/>
            <a:ext cx="7713662" cy="5056188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7E710F-41D9-364B-9152-2E8769E08E90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896105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7620000" cy="8382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title style</a:t>
            </a:r>
            <a:endParaRPr lang="th-TH" altLang="x-none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77724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text styles</a:t>
            </a:r>
          </a:p>
          <a:p>
            <a:pPr lvl="1"/>
            <a:r>
              <a:rPr lang="en-US" altLang="x-none"/>
              <a:t>Second level</a:t>
            </a:r>
          </a:p>
          <a:p>
            <a:pPr lvl="2"/>
            <a:r>
              <a:rPr lang="en-US" altLang="x-none"/>
              <a:t>Third level</a:t>
            </a:r>
          </a:p>
          <a:p>
            <a:pPr lvl="3"/>
            <a:r>
              <a:rPr lang="en-US" altLang="x-none"/>
              <a:t>Fourth level</a:t>
            </a:r>
          </a:p>
          <a:p>
            <a:pPr lvl="4"/>
            <a:r>
              <a:rPr lang="en-US" altLang="x-none"/>
              <a:t>Fifth level</a:t>
            </a:r>
            <a:endParaRPr lang="th-TH" altLang="x-non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600">
                <a:solidFill>
                  <a:srgbClr val="000000"/>
                </a:solidFill>
              </a:defRPr>
            </a:lvl1pPr>
          </a:lstStyle>
          <a:p>
            <a:fld id="{CA113793-5E7A-F745-8893-5F4A48600084}" type="slidenum">
              <a:rPr lang="en-US" altLang="x-none"/>
              <a:pPr/>
              <a:t>‹#›</a:t>
            </a:fld>
            <a:endParaRPr lang="th-TH" altLang="x-none"/>
          </a:p>
        </p:txBody>
      </p:sp>
      <p:pic>
        <p:nvPicPr>
          <p:cNvPr id="1029" name="Picture 6" descr="Econ Logo Official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588" y="0"/>
            <a:ext cx="7604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3"/>
          <p:cNvSpPr>
            <a:spLocks noGrp="1" noChangeArrowheads="1"/>
          </p:cNvSpPr>
          <p:nvPr/>
        </p:nvSpPr>
        <p:spPr bwMode="auto">
          <a:xfrm>
            <a:off x="0" y="6400800"/>
            <a:ext cx="3224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>
              <a:defRPr/>
            </a:pPr>
            <a:r>
              <a:rPr lang="en-US" sz="1600">
                <a:ea typeface="+mn-ea"/>
              </a:rPr>
              <a:t>Chayun Tantivasadakarn</a:t>
            </a:r>
          </a:p>
        </p:txBody>
      </p:sp>
      <p:pic>
        <p:nvPicPr>
          <p:cNvPr id="1031" name="Picture 6" descr="Econ Logo Official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588" y="0"/>
            <a:ext cx="7604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49" r:id="rId2"/>
    <p:sldLayoutId id="2147483950" r:id="rId3"/>
    <p:sldLayoutId id="2147483951" r:id="rId4"/>
    <p:sldLayoutId id="2147483952" r:id="rId5"/>
    <p:sldLayoutId id="2147483953" r:id="rId6"/>
    <p:sldLayoutId id="2147483954" r:id="rId7"/>
    <p:sldLayoutId id="2147483955" r:id="rId8"/>
    <p:sldLayoutId id="2147483956" r:id="rId9"/>
    <p:sldLayoutId id="2147483957" r:id="rId10"/>
    <p:sldLayoutId id="2147483958" r:id="rId11"/>
    <p:sldLayoutId id="2147483959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36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7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8.pn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tif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chart" Target="../charts/char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4" Type="http://schemas.openxmlformats.org/officeDocument/2006/relationships/image" Target="../media/image11.w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4" Type="http://schemas.openxmlformats.org/officeDocument/2006/relationships/image" Target="../media/image17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4" Type="http://schemas.openxmlformats.org/officeDocument/2006/relationships/image" Target="../media/image18.png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524000"/>
          </a:xfrm>
        </p:spPr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Introduction and Early Trade Theories</a:t>
            </a:r>
            <a:r>
              <a:rPr lang="en-US" altLang="x-none">
                <a:latin typeface="Angsana New" charset="0"/>
              </a:rPr>
              <a:t/>
            </a:r>
            <a:br>
              <a:rPr lang="en-US" altLang="x-none">
                <a:latin typeface="Angsana New" charset="0"/>
              </a:rPr>
            </a:br>
            <a:r>
              <a:rPr lang="en-US" altLang="x-none">
                <a:latin typeface="Angsana New" charset="0"/>
              </a:rPr>
              <a:t>EE451</a:t>
            </a:r>
            <a:endParaRPr lang="th-TH" altLang="x-none">
              <a:latin typeface="Angsana New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Chayun Tantivasadakarn</a:t>
            </a:r>
          </a:p>
          <a:p>
            <a:pPr eaLnBrk="1" hangingPunct="1"/>
            <a:r>
              <a:rPr lang="th-TH" altLang="x-none">
                <a:latin typeface="Angsana New" charset="0"/>
              </a:rPr>
              <a:t>Faculty of Economics, Thammasat University</a:t>
            </a:r>
          </a:p>
        </p:txBody>
      </p:sp>
      <p:sp>
        <p:nvSpPr>
          <p:cNvPr id="16388" name="Rectangle 6"/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BAE627C0-9D1E-4948-B74F-2DFFD4FD4A76}" type="slidenum">
              <a:rPr lang="en-US" altLang="x-none" sz="2600">
                <a:solidFill>
                  <a:srgbClr val="000000"/>
                </a:solidFill>
              </a:rPr>
              <a:pPr/>
              <a:t>1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16389" name="TextBox 4"/>
          <p:cNvSpPr txBox="1">
            <a:spLocks noChangeArrowheads="1"/>
          </p:cNvSpPr>
          <p:nvPr/>
        </p:nvSpPr>
        <p:spPr bwMode="auto">
          <a:xfrm>
            <a:off x="87313" y="3722688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Outline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th-TH" altLang="x-none" sz="5400">
                <a:latin typeface="Angsana New" charset="0"/>
              </a:rPr>
              <a:t>Introduction</a:t>
            </a:r>
          </a:p>
          <a:p>
            <a:pPr eaLnBrk="1" hangingPunct="1"/>
            <a:r>
              <a:rPr lang="en-US" altLang="x-none" sz="5400">
                <a:latin typeface="Angsana New" charset="0"/>
              </a:rPr>
              <a:t>Merchandise Trade and Trade in Services</a:t>
            </a:r>
          </a:p>
          <a:p>
            <a:pPr eaLnBrk="1" hangingPunct="1"/>
            <a:r>
              <a:rPr lang="en-US" altLang="x-none" sz="5400">
                <a:latin typeface="Angsana New" charset="0"/>
              </a:rPr>
              <a:t>What is International Economics About?</a:t>
            </a:r>
          </a:p>
          <a:p>
            <a:pPr eaLnBrk="1" hangingPunct="1"/>
            <a:r>
              <a:rPr lang="en-US" altLang="x-none" sz="5400">
                <a:latin typeface="Angsana New" charset="0"/>
              </a:rPr>
              <a:t>Mercantilism</a:t>
            </a:r>
          </a:p>
          <a:p>
            <a:pPr eaLnBrk="1" hangingPunct="1"/>
            <a:endParaRPr lang="th-TH" altLang="x-none" sz="5400">
              <a:latin typeface="Angsana New" charset="0"/>
            </a:endParaRPr>
          </a:p>
        </p:txBody>
      </p:sp>
      <p:sp>
        <p:nvSpPr>
          <p:cNvPr id="18436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CDBC029C-B0FD-0243-9BAF-E17484178315}" type="slidenum">
              <a:rPr lang="en-US" altLang="x-none" sz="2600">
                <a:solidFill>
                  <a:srgbClr val="000000"/>
                </a:solidFill>
              </a:rPr>
              <a:pPr/>
              <a:t>2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34963"/>
            <a:ext cx="7467600" cy="503237"/>
          </a:xfrm>
        </p:spPr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Introduction</a:t>
            </a:r>
            <a:endParaRPr lang="th-TH" altLang="x-none">
              <a:latin typeface="Angsana New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781050"/>
            <a:ext cx="8382000" cy="5562600"/>
          </a:xfrm>
        </p:spPr>
        <p:txBody>
          <a:bodyPr/>
          <a:lstStyle/>
          <a:p>
            <a:pPr eaLnBrk="1" hangingPunct="1"/>
            <a:r>
              <a:rPr lang="en-US" altLang="x-none" sz="4400" dirty="0">
                <a:latin typeface="Angsana New" charset="0"/>
              </a:rPr>
              <a:t>The study of international economics has never been as important as it is now.</a:t>
            </a:r>
          </a:p>
          <a:p>
            <a:pPr lvl="1" eaLnBrk="1" hangingPunct="1"/>
            <a:r>
              <a:rPr lang="en-US" altLang="x-none" sz="4000" dirty="0">
                <a:latin typeface="Angsana New" charset="0"/>
              </a:rPr>
              <a:t>Nations are more closely linked through trade in goods and services, through flows of money, and through investment in each others’ economies than ever before.</a:t>
            </a:r>
          </a:p>
          <a:p>
            <a:pPr lvl="1" eaLnBrk="1" hangingPunct="1"/>
            <a:r>
              <a:rPr lang="en-US" altLang="x-none" sz="4000" dirty="0">
                <a:latin typeface="Angsana New" charset="0"/>
              </a:rPr>
              <a:t>World export value has increased from $2,035 bn. in 1980 to $6,357 bn. in 2000 with a growth rate of 6.1 per annum </a:t>
            </a:r>
            <a:r>
              <a:rPr lang="en-US" altLang="x-none" sz="4000" dirty="0" smtClean="0">
                <a:latin typeface="Angsana New" charset="0"/>
              </a:rPr>
              <a:t>($</a:t>
            </a:r>
            <a:r>
              <a:rPr lang="cs-CZ" sz="4000" dirty="0" smtClean="0"/>
              <a:t>18,494</a:t>
            </a:r>
            <a:r>
              <a:rPr lang="en-US" altLang="x-none" sz="4000" dirty="0" smtClean="0">
                <a:latin typeface="Angsana New" charset="0"/>
              </a:rPr>
              <a:t> </a:t>
            </a:r>
            <a:r>
              <a:rPr lang="en-US" altLang="x-none" sz="4000" dirty="0">
                <a:latin typeface="Angsana New" charset="0"/>
              </a:rPr>
              <a:t>bn. in </a:t>
            </a:r>
            <a:r>
              <a:rPr lang="en-US" altLang="x-none" sz="4000" dirty="0" smtClean="0">
                <a:latin typeface="Angsana New" charset="0"/>
              </a:rPr>
              <a:t>2014).</a:t>
            </a:r>
          </a:p>
          <a:p>
            <a:pPr lvl="1" eaLnBrk="1" hangingPunct="1"/>
            <a:r>
              <a:rPr lang="en-US" altLang="x-none" sz="4000" dirty="0" smtClean="0">
                <a:latin typeface="Angsana New" charset="0"/>
              </a:rPr>
              <a:t>New events: BREXIT, </a:t>
            </a:r>
            <a:r>
              <a:rPr lang="en-US" altLang="x-none" sz="4000" dirty="0" err="1" smtClean="0">
                <a:latin typeface="Angsana New" charset="0"/>
              </a:rPr>
              <a:t>Trumponomics</a:t>
            </a:r>
            <a:r>
              <a:rPr lang="en-US" altLang="x-none" sz="4000" dirty="0" smtClean="0">
                <a:latin typeface="Angsana New" charset="0"/>
              </a:rPr>
              <a:t>,           disruptive technology</a:t>
            </a:r>
            <a:endParaRPr lang="en-US" altLang="x-none" sz="4000" dirty="0">
              <a:latin typeface="Angsana New" charset="0"/>
            </a:endParaRPr>
          </a:p>
        </p:txBody>
      </p:sp>
      <p:sp>
        <p:nvSpPr>
          <p:cNvPr id="19460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235FB7B2-1A15-A948-985F-7B8354C1A1CF}" type="slidenum">
              <a:rPr lang="en-US" altLang="x-none" sz="2600">
                <a:solidFill>
                  <a:srgbClr val="000000"/>
                </a:solidFill>
              </a:rPr>
              <a:pPr/>
              <a:t>3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pic>
        <p:nvPicPr>
          <p:cNvPr id="19464" name="Picture 8" descr="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928" y="4909120"/>
            <a:ext cx="2437584" cy="16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 bldLvl="2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World Export Value: </a:t>
            </a:r>
            <a:r>
              <a:rPr lang="en-US" altLang="x-none">
                <a:solidFill>
                  <a:schemeClr val="tx1"/>
                </a:solidFill>
                <a:latin typeface="Angsana New" charset="0"/>
              </a:rPr>
              <a:t>1980 – 2014 (US$)</a:t>
            </a:r>
            <a:endParaRPr lang="th-TH" altLang="x-none">
              <a:solidFill>
                <a:schemeClr val="tx1"/>
              </a:solidFill>
              <a:latin typeface="Angsana New" charset="0"/>
            </a:endParaRPr>
          </a:p>
        </p:txBody>
      </p:sp>
      <p:sp>
        <p:nvSpPr>
          <p:cNvPr id="2048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A35D51F3-D18C-8244-9837-6DEC8DF0580A}" type="slidenum">
              <a:rPr lang="en-US" altLang="x-none" sz="2600">
                <a:solidFill>
                  <a:srgbClr val="000000"/>
                </a:solidFill>
              </a:rPr>
              <a:pPr/>
              <a:t>4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20484" name="Rectangle 5"/>
          <p:cNvSpPr>
            <a:spLocks noChangeArrowheads="1"/>
          </p:cNvSpPr>
          <p:nvPr/>
        </p:nvSpPr>
        <p:spPr bwMode="auto">
          <a:xfrm>
            <a:off x="609600" y="6096000"/>
            <a:ext cx="891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2800"/>
              <a:t>http://stat.wto.org/StatisticalProgram/WSDBStatProgramSeries.aspx?Language=E</a:t>
            </a:r>
          </a:p>
        </p:txBody>
      </p:sp>
      <p:graphicFrame>
        <p:nvGraphicFramePr>
          <p:cNvPr id="7" name="Chart 6"/>
          <p:cNvGraphicFramePr>
            <a:graphicFrameLocks/>
          </p:cNvGraphicFramePr>
          <p:nvPr/>
        </p:nvGraphicFramePr>
        <p:xfrm>
          <a:off x="276225" y="1143000"/>
          <a:ext cx="8562975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486" name="Rectangle 7"/>
          <p:cNvSpPr>
            <a:spLocks noChangeArrowheads="1"/>
          </p:cNvSpPr>
          <p:nvPr/>
        </p:nvSpPr>
        <p:spPr bwMode="auto">
          <a:xfrm>
            <a:off x="8172400" y="1196752"/>
            <a:ext cx="9444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2400" dirty="0"/>
              <a:t>$</a:t>
            </a:r>
            <a:r>
              <a:rPr lang="en-US" altLang="x-none" sz="2400" dirty="0" smtClean="0"/>
              <a:t>18.5 </a:t>
            </a:r>
            <a:r>
              <a:rPr lang="en-US" altLang="x-none" sz="2400" dirty="0"/>
              <a:t>bn.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x-none">
                <a:latin typeface="Angsana New" charset="0"/>
              </a:rPr>
              <a:t>Average tariff rates vs. world trade volume</a:t>
            </a:r>
          </a:p>
        </p:txBody>
      </p:sp>
      <p:sp>
        <p:nvSpPr>
          <p:cNvPr id="21507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FC5EBA5D-AD76-4C46-B495-2203E56618E7}" type="slidenum">
              <a:rPr lang="en-US" altLang="x-none" sz="2600">
                <a:solidFill>
                  <a:srgbClr val="000000"/>
                </a:solidFill>
              </a:rPr>
              <a:pPr/>
              <a:t>5</a:t>
            </a:fld>
            <a:endParaRPr lang="en-US" altLang="x-none" sz="2600">
              <a:solidFill>
                <a:srgbClr val="000000"/>
              </a:solidFill>
            </a:endParaRPr>
          </a:p>
        </p:txBody>
      </p:sp>
      <p:pic>
        <p:nvPicPr>
          <p:cNvPr id="21508" name="Content Placeholder 3" descr="CFN635.gif"/>
          <p:cNvPicPr>
            <a:picLocks noGr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6" t="2856" r="5536" b="2858"/>
          <a:stretch>
            <a:fillRect/>
          </a:stretch>
        </p:blipFill>
        <p:spPr bwMode="auto">
          <a:xfrm>
            <a:off x="788988" y="1158875"/>
            <a:ext cx="7440612" cy="526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5C9C8AFE-1E7F-1643-A588-073D4EA65262}" type="slidenum">
              <a:rPr lang="en-US" altLang="x-none" sz="2600">
                <a:solidFill>
                  <a:srgbClr val="000000"/>
                </a:solidFill>
              </a:rPr>
              <a:pPr/>
              <a:t>6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22532" name="Text Box 2"/>
          <p:cNvSpPr txBox="1">
            <a:spLocks noChangeArrowheads="1"/>
          </p:cNvSpPr>
          <p:nvPr/>
        </p:nvSpPr>
        <p:spPr bwMode="auto">
          <a:xfrm>
            <a:off x="228600" y="228600"/>
            <a:ext cx="8077200" cy="579438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b="1"/>
              <a:t>International trade:</a:t>
            </a:r>
            <a:r>
              <a:rPr lang="en-GB" altLang="x-none" sz="2800" b="1"/>
              <a:t> total world export and import is </a:t>
            </a:r>
            <a:r>
              <a:rPr lang="en-US" altLang="x-none" sz="2800" b="1"/>
              <a:t> </a:t>
            </a:r>
            <a:r>
              <a:rPr lang="en-GB" altLang="x-none" sz="2800" b="1"/>
              <a:t>$7,004 bn. </a:t>
            </a:r>
          </a:p>
        </p:txBody>
      </p:sp>
      <p:sp>
        <p:nvSpPr>
          <p:cNvPr id="22533" name="Text Box 3"/>
          <p:cNvSpPr txBox="1">
            <a:spLocks noChangeArrowheads="1"/>
          </p:cNvSpPr>
          <p:nvPr/>
        </p:nvSpPr>
        <p:spPr bwMode="auto">
          <a:xfrm>
            <a:off x="2743200" y="6524625"/>
            <a:ext cx="4495800" cy="30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3500" tIns="63500" rIns="63500" bIns="63500"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sz="1600"/>
              <a:t>Source: International Trade &amp; the World Economy;  Charles van Marrewijk</a:t>
            </a:r>
          </a:p>
        </p:txBody>
      </p:sp>
      <p:graphicFrame>
        <p:nvGraphicFramePr>
          <p:cNvPr id="22530" name="Object 2"/>
          <p:cNvGraphicFramePr>
            <a:graphicFrameLocks noChangeAspect="1"/>
          </p:cNvGraphicFramePr>
          <p:nvPr/>
        </p:nvGraphicFramePr>
        <p:xfrm>
          <a:off x="0" y="950913"/>
          <a:ext cx="9110663" cy="6078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8" name="Document" r:id="rId3" imgW="5513040" imgH="3686040" progId="Word.Document.8">
                  <p:embed/>
                </p:oleObj>
              </mc:Choice>
              <mc:Fallback>
                <p:oleObj name="Document" r:id="rId3" imgW="5513040" imgH="368604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950913"/>
                        <a:ext cx="9110663" cy="6078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43594A60-D21A-4845-A5EC-4F9A65937389}" type="slidenum">
              <a:rPr lang="en-US" altLang="x-none" sz="2600">
                <a:solidFill>
                  <a:srgbClr val="000000"/>
                </a:solidFill>
              </a:rPr>
              <a:pPr/>
              <a:t>7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graphicFrame>
        <p:nvGraphicFramePr>
          <p:cNvPr id="2355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7508029"/>
              </p:ext>
            </p:extLst>
          </p:nvPr>
        </p:nvGraphicFramePr>
        <p:xfrm>
          <a:off x="72000" y="1295404"/>
          <a:ext cx="8928000" cy="4973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3" name="Document" r:id="rId3" imgW="6426200" imgH="3492500" progId="Word.Document.8">
                  <p:embed/>
                </p:oleObj>
              </mc:Choice>
              <mc:Fallback>
                <p:oleObj name="Document" r:id="rId3" imgW="6426200" imgH="349250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000" y="1295404"/>
                        <a:ext cx="8928000" cy="497357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6" name="Text Box 2"/>
          <p:cNvSpPr txBox="1">
            <a:spLocks noChangeArrowheads="1"/>
          </p:cNvSpPr>
          <p:nvPr/>
        </p:nvSpPr>
        <p:spPr bwMode="auto">
          <a:xfrm>
            <a:off x="228600" y="228600"/>
            <a:ext cx="8153400" cy="579438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x-none" b="1"/>
              <a:t>Leading exporters and importers in world merchandise trade, 2013</a:t>
            </a:r>
            <a:r>
              <a:rPr lang="en-US" altLang="x-none"/>
              <a:t> </a:t>
            </a:r>
            <a:endParaRPr lang="en-GB" altLang="x-none"/>
          </a:p>
        </p:txBody>
      </p:sp>
      <p:sp>
        <p:nvSpPr>
          <p:cNvPr id="23557" name="Text Box 3"/>
          <p:cNvSpPr txBox="1">
            <a:spLocks noChangeArrowheads="1"/>
          </p:cNvSpPr>
          <p:nvPr/>
        </p:nvSpPr>
        <p:spPr bwMode="auto">
          <a:xfrm>
            <a:off x="609600" y="6172200"/>
            <a:ext cx="4495800" cy="30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3500" tIns="63500" rIns="63500" bIns="63500"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sz="2400"/>
              <a:t>Source: WTO, http://www.wto.org/english/res_e/statis_e/its2014_e/its07_world_trade_dev_e.htm</a:t>
            </a:r>
          </a:p>
        </p:txBody>
      </p:sp>
      <p:sp>
        <p:nvSpPr>
          <p:cNvPr id="23558" name="Text Box 595"/>
          <p:cNvSpPr txBox="1">
            <a:spLocks noChangeArrowheads="1"/>
          </p:cNvSpPr>
          <p:nvPr/>
        </p:nvSpPr>
        <p:spPr bwMode="auto">
          <a:xfrm>
            <a:off x="6934200" y="620713"/>
            <a:ext cx="1511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x-none" sz="2400" b="1"/>
              <a:t>Billion Dollars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AB2561D1-5052-9948-83AD-5981E599C314}" type="slidenum">
              <a:rPr lang="en-US" altLang="x-none" sz="2600">
                <a:solidFill>
                  <a:srgbClr val="000000"/>
                </a:solidFill>
              </a:rPr>
              <a:pPr/>
              <a:t>8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3200400" y="5780088"/>
            <a:ext cx="59436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x-none" sz="2800"/>
              <a:t>World Trade in Goods, 2000 ($ billions)</a:t>
            </a:r>
            <a:r>
              <a:rPr lang="en-US" altLang="x-none" sz="2800" b="1"/>
              <a:t/>
            </a:r>
            <a:br>
              <a:rPr lang="en-US" altLang="x-none" sz="2800" b="1"/>
            </a:br>
            <a:r>
              <a:rPr lang="en-US" altLang="x-none" sz="2800"/>
              <a:t>Feenstra and Taylor: International Economics, First Edition</a:t>
            </a:r>
            <a:endParaRPr lang="en-US" altLang="x-none" sz="700"/>
          </a:p>
        </p:txBody>
      </p:sp>
      <p:pic>
        <p:nvPicPr>
          <p:cNvPr id="24580" name="Picture 4" descr="Feenstra_f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533400"/>
            <a:ext cx="8231187" cy="538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Map of World Trade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76200" y="1219200"/>
            <a:ext cx="9220200" cy="4724400"/>
          </a:xfrm>
        </p:spPr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European and U.S. Trade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Trade within Europe is the largest, about 28% of world trade.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Many countries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Easy to ship between countries because import tariffs are low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European Union (EU) countries have zero tariffs on imports from each other.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EU has 25 members with two more joined in 2007.</a:t>
            </a:r>
          </a:p>
        </p:txBody>
      </p:sp>
      <p:sp>
        <p:nvSpPr>
          <p:cNvPr id="25604" name="Slide Number Placeholder 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3E840434-0037-3F4F-B635-D53F047187C6}" type="slidenum">
              <a:rPr lang="en-US" altLang="x-none" sz="2600">
                <a:solidFill>
                  <a:srgbClr val="000000"/>
                </a:solidFill>
              </a:rPr>
              <a:pPr/>
              <a:t>9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Map of World Trade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European and U.S. Trade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Europe and the U.S. together account for 35% of world trade flows.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Differences among these countries explain some of the trade between them.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Despite this, industrialized countries like the U.K. and U.S. have many similarities.</a:t>
            </a:r>
          </a:p>
        </p:txBody>
      </p:sp>
      <p:sp>
        <p:nvSpPr>
          <p:cNvPr id="26628" name="Slide Number Placeholder 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0C171C96-E427-C24C-97F8-8E670D4BB004}" type="slidenum">
              <a:rPr lang="en-US" altLang="x-none" sz="2600">
                <a:solidFill>
                  <a:srgbClr val="000000"/>
                </a:solidFill>
              </a:rPr>
              <a:pPr/>
              <a:t>10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Map of World Trade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914400"/>
            <a:ext cx="8991600" cy="4724400"/>
          </a:xfrm>
        </p:spPr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Trade in the Americas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Trade between North, Central, and South America and the Caribbean totals 13% of all world trade.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Most of this is within the North American Free Trade Area which consists of Canada, the U.S. and Mexico.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Unlike the EU, it is unlikely that NAFTA will gain new countries any time soon.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Trade between the NAFTA countries and Central and South America is relatively small and the distances are large. </a:t>
            </a:r>
          </a:p>
        </p:txBody>
      </p:sp>
      <p:sp>
        <p:nvSpPr>
          <p:cNvPr id="27652" name="Slide Number Placeholder 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9FD39468-B320-504E-A3C7-57D928A1F242}" type="slidenum">
              <a:rPr lang="en-US" altLang="x-none" sz="2600">
                <a:solidFill>
                  <a:srgbClr val="000000"/>
                </a:solidFill>
              </a:rPr>
              <a:pPr/>
              <a:t>11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Map of World Trade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Trade with Asia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All exports from Asia total 28% of all world trade.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Exports from China alone doubled from 2000 to 2005.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Many reasons why Asia trades so much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China’s labor is cheap.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Japan can produce high quality goods efficiently.</a:t>
            </a:r>
          </a:p>
        </p:txBody>
      </p:sp>
      <p:sp>
        <p:nvSpPr>
          <p:cNvPr id="28676" name="Slide Number Placeholder 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CEB8B876-192B-8744-B50F-E860463EA580}" type="slidenum">
              <a:rPr lang="en-US" altLang="x-none" sz="2600">
                <a:solidFill>
                  <a:srgbClr val="000000"/>
                </a:solidFill>
              </a:rPr>
              <a:pPr/>
              <a:t>12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Map of World Trade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066800"/>
            <a:ext cx="8534400" cy="4724400"/>
          </a:xfrm>
        </p:spPr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Other Regions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Oil and natural gas are exported from the Middle East and Russia.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Exports from these two areas totaled another 10% of world trade.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Africa accounts for only 2.5% of world trade.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Very small given its size and population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Many believe getting Africa out of poverty will require better linkages with the world through trade.</a:t>
            </a:r>
          </a:p>
        </p:txBody>
      </p:sp>
      <p:sp>
        <p:nvSpPr>
          <p:cNvPr id="29700" name="Slide Number Placeholder 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2E9CF90D-A368-134F-9132-3C18C540CC15}" type="slidenum">
              <a:rPr lang="en-US" altLang="x-none" sz="2600">
                <a:solidFill>
                  <a:srgbClr val="000000"/>
                </a:solidFill>
              </a:rPr>
              <a:pPr/>
              <a:t>13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Composition of world merchandise trade value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2082D-9E45-8640-BC19-F33FD5683642}" type="slidenum">
              <a:rPr lang="en-US" altLang="x-none" smtClean="0"/>
              <a:pPr/>
              <a:t>14</a:t>
            </a:fld>
            <a:endParaRPr lang="th-TH" altLang="x-none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2736"/>
            <a:ext cx="9144000" cy="536940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16024" y="6207695"/>
            <a:ext cx="8748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https://</a:t>
            </a:r>
            <a:r>
              <a:rPr lang="en-US" sz="2400" dirty="0" err="1"/>
              <a:t>www.un.org</a:t>
            </a:r>
            <a:r>
              <a:rPr lang="en-US" sz="2400" dirty="0"/>
              <a:t>/development/</a:t>
            </a:r>
            <a:r>
              <a:rPr lang="en-US" sz="2400" dirty="0" err="1"/>
              <a:t>desa</a:t>
            </a:r>
            <a:r>
              <a:rPr lang="en-US" sz="2400" dirty="0"/>
              <a:t>/</a:t>
            </a:r>
            <a:r>
              <a:rPr lang="en-US" sz="2400" dirty="0" err="1"/>
              <a:t>dpad</a:t>
            </a:r>
            <a:r>
              <a:rPr lang="en-US" sz="2400" dirty="0"/>
              <a:t>/</a:t>
            </a:r>
            <a:r>
              <a:rPr lang="en-US" sz="2400" dirty="0" err="1"/>
              <a:t>wp</a:t>
            </a:r>
            <a:r>
              <a:rPr lang="en-US" sz="2400" dirty="0"/>
              <a:t>-content/uploads/sites/45/publication/DevIssues7-Fig3.jpg</a:t>
            </a:r>
          </a:p>
        </p:txBody>
      </p:sp>
    </p:spTree>
    <p:extLst>
      <p:ext uri="{BB962C8B-B14F-4D97-AF65-F5344CB8AC3E}">
        <p14:creationId xmlns:p14="http://schemas.microsoft.com/office/powerpoint/2010/main" val="9246617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772400" cy="762000"/>
          </a:xfrm>
        </p:spPr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Degree of openness: (X+M)/GDP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157288"/>
            <a:ext cx="7848600" cy="4648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th-TH" altLang="x-none" sz="2800" b="1" dirty="0">
                <a:latin typeface="Angsana New" charset="0"/>
              </a:rPr>
              <a:t>Group of </a:t>
            </a:r>
            <a:r>
              <a:rPr lang="th-TH" altLang="x-none" sz="2800" b="1" dirty="0" err="1">
                <a:latin typeface="Angsana New" charset="0"/>
              </a:rPr>
              <a:t>countries</a:t>
            </a:r>
            <a:r>
              <a:rPr lang="th-TH" altLang="x-none" sz="2800" b="1" dirty="0">
                <a:latin typeface="Angsana New" charset="0"/>
              </a:rPr>
              <a:t>		2000		</a:t>
            </a:r>
            <a:r>
              <a:rPr lang="th-TH" altLang="x-none" sz="2800" b="1" dirty="0" smtClean="0">
                <a:latin typeface="Angsana New" charset="0"/>
              </a:rPr>
              <a:t>2020</a:t>
            </a:r>
            <a:endParaRPr lang="th-TH" altLang="x-none" sz="2800" b="1" dirty="0">
              <a:latin typeface="Angsana New" charset="0"/>
            </a:endParaRPr>
          </a:p>
          <a:p>
            <a:pPr eaLnBrk="1" hangingPunct="1">
              <a:buFontTx/>
              <a:buNone/>
            </a:pPr>
            <a:r>
              <a:rPr lang="th-TH" altLang="x-none" sz="2800" b="1" dirty="0">
                <a:latin typeface="Angsana New" charset="0"/>
              </a:rPr>
              <a:t>	</a:t>
            </a:r>
            <a:endParaRPr lang="th-TH" altLang="x-none" sz="2800" dirty="0">
              <a:latin typeface="Angsana New" charset="0"/>
            </a:endParaRP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>
                <a:latin typeface="Angsana New" charset="0"/>
              </a:rPr>
              <a:t>NAFTA				  5		  6</a:t>
            </a: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>
                <a:latin typeface="Angsana New" charset="0"/>
              </a:rPr>
              <a:t>MERCOSUR			  6		  5</a:t>
            </a: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>
                <a:latin typeface="Angsana New" charset="0"/>
              </a:rPr>
              <a:t>EU 30				</a:t>
            </a:r>
            <a:r>
              <a:rPr lang="en-US" altLang="x-none" sz="2800" dirty="0">
                <a:latin typeface="Angsana New" charset="0"/>
              </a:rPr>
              <a:t> </a:t>
            </a:r>
            <a:r>
              <a:rPr lang="th-TH" altLang="x-none" sz="2800" dirty="0">
                <a:latin typeface="Angsana New" charset="0"/>
              </a:rPr>
              <a:t> 9		 14</a:t>
            </a: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>
                <a:latin typeface="Angsana New" charset="0"/>
              </a:rPr>
              <a:t>OPEC	29			  3		  2</a:t>
            </a: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>
                <a:latin typeface="Angsana New" charset="0"/>
              </a:rPr>
              <a:t>ASEAN				 16		 26</a:t>
            </a: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>
                <a:latin typeface="Angsana New" charset="0"/>
              </a:rPr>
              <a:t>Great </a:t>
            </a:r>
            <a:r>
              <a:rPr lang="th-TH" altLang="x-none" sz="2800" dirty="0" err="1">
                <a:latin typeface="Angsana New" charset="0"/>
              </a:rPr>
              <a:t>China</a:t>
            </a:r>
            <a:r>
              <a:rPr lang="th-TH" altLang="x-none" sz="2800" dirty="0">
                <a:latin typeface="Angsana New" charset="0"/>
              </a:rPr>
              <a:t>			  7		  8</a:t>
            </a: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 err="1">
                <a:latin typeface="Angsana New" charset="0"/>
              </a:rPr>
              <a:t>Sub</a:t>
            </a:r>
            <a:r>
              <a:rPr lang="th-TH" altLang="x-none" sz="2800" dirty="0">
                <a:latin typeface="Angsana New" charset="0"/>
              </a:rPr>
              <a:t> </a:t>
            </a:r>
            <a:r>
              <a:rPr lang="th-TH" altLang="x-none" sz="2800" dirty="0" err="1">
                <a:latin typeface="Angsana New" charset="0"/>
              </a:rPr>
              <a:t>Saharian</a:t>
            </a:r>
            <a:r>
              <a:rPr lang="th-TH" altLang="x-none" sz="2800" dirty="0">
                <a:latin typeface="Angsana New" charset="0"/>
              </a:rPr>
              <a:t> </a:t>
            </a:r>
            <a:r>
              <a:rPr lang="th-TH" altLang="x-none" sz="2800" dirty="0" err="1">
                <a:latin typeface="Angsana New" charset="0"/>
              </a:rPr>
              <a:t>Africa</a:t>
            </a:r>
            <a:r>
              <a:rPr lang="th-TH" altLang="x-none" sz="2800" dirty="0">
                <a:latin typeface="Angsana New" charset="0"/>
              </a:rPr>
              <a:t>		  9		  8</a:t>
            </a: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>
                <a:latin typeface="Angsana New" charset="0"/>
              </a:rPr>
              <a:t>World				</a:t>
            </a:r>
            <a:r>
              <a:rPr lang="en-US" altLang="x-none" sz="2800" dirty="0">
                <a:latin typeface="Angsana New" charset="0"/>
              </a:rPr>
              <a:t> </a:t>
            </a:r>
            <a:r>
              <a:rPr lang="th-TH" altLang="x-none" sz="2800" dirty="0">
                <a:latin typeface="Angsana New" charset="0"/>
              </a:rPr>
              <a:t>16		 20</a:t>
            </a:r>
          </a:p>
          <a:p>
            <a:pPr eaLnBrk="1" hangingPunct="1">
              <a:buFontTx/>
              <a:buNone/>
            </a:pPr>
            <a:r>
              <a:rPr lang="th-TH" altLang="x-none" sz="2400" dirty="0" err="1">
                <a:latin typeface="Angsana New" charset="0"/>
              </a:rPr>
              <a:t>Source</a:t>
            </a:r>
            <a:r>
              <a:rPr lang="th-TH" altLang="x-none" sz="2400" dirty="0">
                <a:latin typeface="Angsana New" charset="0"/>
              </a:rPr>
              <a:t>: </a:t>
            </a:r>
            <a:r>
              <a:rPr lang="en-US" altLang="x-none" sz="2400" dirty="0">
                <a:latin typeface="Angsana New" charset="0"/>
              </a:rPr>
              <a:t>UNCTAD/WTO</a:t>
            </a:r>
            <a:r>
              <a:rPr lang="th-TH" altLang="x-none" sz="2800" dirty="0">
                <a:latin typeface="Angsana New" charset="0"/>
              </a:rPr>
              <a:t>	</a:t>
            </a:r>
          </a:p>
        </p:txBody>
      </p:sp>
      <p:sp>
        <p:nvSpPr>
          <p:cNvPr id="31748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F8441FE7-2BB3-3C49-86B8-AC3576A80E6C}" type="slidenum">
              <a:rPr lang="en-US" altLang="x-none" sz="2600">
                <a:solidFill>
                  <a:srgbClr val="000000"/>
                </a:solidFill>
              </a:rPr>
              <a:pPr/>
              <a:t>15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31749" name="Rectangle 4"/>
          <p:cNvSpPr>
            <a:spLocks noChangeArrowheads="1"/>
          </p:cNvSpPr>
          <p:nvPr/>
        </p:nvSpPr>
        <p:spPr bwMode="auto">
          <a:xfrm>
            <a:off x="609600" y="1125538"/>
            <a:ext cx="7696200" cy="4953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  <p:sp>
        <p:nvSpPr>
          <p:cNvPr id="31750" name="Rectangle 5"/>
          <p:cNvSpPr>
            <a:spLocks noChangeArrowheads="1"/>
          </p:cNvSpPr>
          <p:nvPr/>
        </p:nvSpPr>
        <p:spPr bwMode="auto">
          <a:xfrm>
            <a:off x="609600" y="1125538"/>
            <a:ext cx="7696200" cy="68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  <p:sp>
        <p:nvSpPr>
          <p:cNvPr id="31751" name="Text Box 6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1403350" y="6237288"/>
            <a:ext cx="75961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x-none" b="1"/>
              <a:t>Q: What is the degree of openness for Thai and its implications?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772400" cy="762000"/>
          </a:xfrm>
        </p:spPr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Degree of openness: (X+M)/GDP</a:t>
            </a:r>
          </a:p>
        </p:txBody>
      </p:sp>
      <p:sp>
        <p:nvSpPr>
          <p:cNvPr id="32771" name="Rectangle 7"/>
          <p:cNvSpPr>
            <a:spLocks noGrp="1" noChangeArrowheads="1"/>
          </p:cNvSpPr>
          <p:nvPr>
            <p:ph idx="1"/>
          </p:nvPr>
        </p:nvSpPr>
        <p:spPr>
          <a:xfrm>
            <a:off x="685800" y="1371600"/>
            <a:ext cx="8278688" cy="4724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x-none" b="1" dirty="0">
                <a:latin typeface="Angsana New" charset="0"/>
              </a:rPr>
              <a:t>Q: What is the degree of openness for Thai and its implications?</a:t>
            </a:r>
          </a:p>
          <a:p>
            <a:pPr eaLnBrk="1" hangingPunct="1">
              <a:buFontTx/>
              <a:buNone/>
            </a:pPr>
            <a:r>
              <a:rPr lang="en-US" altLang="x-none" b="1" dirty="0">
                <a:latin typeface="Angsana New" charset="0"/>
              </a:rPr>
              <a:t>In year		          2006		</a:t>
            </a:r>
            <a:r>
              <a:rPr lang="en-US" altLang="x-none" b="1" dirty="0" smtClean="0">
                <a:latin typeface="Angsana New" charset="0"/>
              </a:rPr>
              <a:t>2014</a:t>
            </a:r>
            <a:r>
              <a:rPr lang="th-TH" altLang="x-none" b="1" dirty="0">
                <a:latin typeface="Angsana New" charset="0"/>
              </a:rPr>
              <a:t>	 </a:t>
            </a:r>
            <a:endParaRPr lang="en-US" altLang="x-none" b="1" dirty="0">
              <a:latin typeface="Angsana New" charset="0"/>
            </a:endParaRPr>
          </a:p>
          <a:p>
            <a:pPr eaLnBrk="1" hangingPunct="1"/>
            <a:r>
              <a:rPr lang="en-US" altLang="x-none" b="1" dirty="0">
                <a:latin typeface="Angsana New" charset="0"/>
              </a:rPr>
              <a:t>Exports = 	       4,838.2   </a:t>
            </a:r>
            <a:r>
              <a:rPr lang="th-TH" altLang="x-none" b="1" dirty="0">
                <a:latin typeface="Angsana New" charset="0"/>
              </a:rPr>
              <a:t>	</a:t>
            </a:r>
            <a:r>
              <a:rPr lang="hr-HR" altLang="x-none" b="1" dirty="0" smtClean="0">
                <a:latin typeface="Angsana New" charset="0"/>
              </a:rPr>
              <a:t>7,313.1</a:t>
            </a:r>
            <a:r>
              <a:rPr lang="en-US" altLang="x-none" b="1" dirty="0" smtClean="0">
                <a:latin typeface="Angsana New" charset="0"/>
              </a:rPr>
              <a:t>  </a:t>
            </a:r>
            <a:r>
              <a:rPr lang="en-US" altLang="x-none" b="1" dirty="0" err="1" smtClean="0">
                <a:latin typeface="Angsana New" charset="0"/>
              </a:rPr>
              <a:t>M.Baht</a:t>
            </a:r>
            <a:endParaRPr lang="en-US" altLang="x-none" b="1" dirty="0">
              <a:latin typeface="Angsana New" charset="0"/>
            </a:endParaRPr>
          </a:p>
          <a:p>
            <a:pPr eaLnBrk="1" hangingPunct="1"/>
            <a:r>
              <a:rPr lang="en-US" altLang="x-none" b="1" dirty="0">
                <a:latin typeface="Angsana New" charset="0"/>
              </a:rPr>
              <a:t>Imports = 	       4,830.3   </a:t>
            </a:r>
            <a:r>
              <a:rPr lang="th-TH" altLang="x-none" b="1" dirty="0">
                <a:latin typeface="Angsana New" charset="0"/>
              </a:rPr>
              <a:t>	</a:t>
            </a:r>
            <a:r>
              <a:rPr lang="hr-HR" altLang="x-none" b="1" dirty="0" smtClean="0">
                <a:latin typeface="Angsana New" charset="0"/>
              </a:rPr>
              <a:t>7,403.9</a:t>
            </a:r>
            <a:r>
              <a:rPr lang="en-US" altLang="x-none" b="1" dirty="0" smtClean="0">
                <a:latin typeface="Angsana New" charset="0"/>
              </a:rPr>
              <a:t> </a:t>
            </a:r>
            <a:r>
              <a:rPr lang="en-US" altLang="x-none" b="1" dirty="0" err="1" smtClean="0">
                <a:latin typeface="Angsana New" charset="0"/>
              </a:rPr>
              <a:t>M.Baht</a:t>
            </a:r>
            <a:r>
              <a:rPr lang="en-US" altLang="x-none" b="1" dirty="0" smtClean="0">
                <a:latin typeface="Angsana New" charset="0"/>
              </a:rPr>
              <a:t> </a:t>
            </a:r>
            <a:endParaRPr lang="en-US" altLang="x-none" b="1" dirty="0">
              <a:latin typeface="Angsana New" charset="0"/>
            </a:endParaRPr>
          </a:p>
          <a:p>
            <a:pPr eaLnBrk="1" hangingPunct="1"/>
            <a:r>
              <a:rPr lang="en-US" altLang="x-none" b="1" dirty="0">
                <a:latin typeface="Angsana New" charset="0"/>
              </a:rPr>
              <a:t>GDP = 		       7,830.3		</a:t>
            </a:r>
            <a:r>
              <a:rPr lang="cs-CZ" b="1" dirty="0" smtClean="0">
                <a:latin typeface="Angsana New" charset="0"/>
              </a:rPr>
              <a:t>9,211.6</a:t>
            </a:r>
            <a:r>
              <a:rPr lang="en-US" altLang="x-none" b="1" dirty="0" smtClean="0">
                <a:latin typeface="Angsana New" charset="0"/>
              </a:rPr>
              <a:t>  </a:t>
            </a:r>
            <a:r>
              <a:rPr lang="en-US" altLang="x-none" b="1" dirty="0" err="1" smtClean="0">
                <a:latin typeface="Angsana New" charset="0"/>
              </a:rPr>
              <a:t>M.Baht</a:t>
            </a:r>
            <a:r>
              <a:rPr lang="en-US" altLang="x-none" b="1" dirty="0" smtClean="0">
                <a:latin typeface="Angsana New" charset="0"/>
              </a:rPr>
              <a:t> </a:t>
            </a:r>
            <a:endParaRPr lang="en-US" altLang="x-none" b="1" dirty="0">
              <a:latin typeface="Angsana New" charset="0"/>
            </a:endParaRPr>
          </a:p>
          <a:p>
            <a:pPr eaLnBrk="1" hangingPunct="1"/>
            <a:r>
              <a:rPr lang="en-US" altLang="x-none" b="1" dirty="0">
                <a:latin typeface="Angsana New" charset="0"/>
              </a:rPr>
              <a:t>(X+M)/GDP*100       123.1%		</a:t>
            </a:r>
            <a:r>
              <a:rPr lang="en-US" altLang="x-none" b="1" dirty="0" smtClean="0">
                <a:latin typeface="Angsana New" charset="0"/>
              </a:rPr>
              <a:t>159.8%</a:t>
            </a:r>
            <a:endParaRPr lang="en-US" altLang="x-none" b="1" dirty="0">
              <a:latin typeface="Angsana New" charset="0"/>
            </a:endParaRPr>
          </a:p>
        </p:txBody>
      </p:sp>
      <p:sp>
        <p:nvSpPr>
          <p:cNvPr id="3277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411428A5-E3C6-A549-BA08-0FE9038736A1}" type="slidenum">
              <a:rPr lang="en-US" altLang="x-none" sz="2600">
                <a:solidFill>
                  <a:srgbClr val="000000"/>
                </a:solidFill>
              </a:rPr>
              <a:pPr/>
              <a:t>16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x-none">
                <a:latin typeface="Angsana New" charset="0"/>
              </a:rPr>
              <a:t>Thailand Export Markets 1995 - 2014</a:t>
            </a:r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2F362BF9-46D6-D148-B84D-363F378A1352}" type="slidenum">
              <a:rPr lang="en-US" altLang="x-none" sz="2600">
                <a:solidFill>
                  <a:srgbClr val="000000"/>
                </a:solidFill>
              </a:rPr>
              <a:pPr/>
              <a:t>17</a:t>
            </a:fld>
            <a:endParaRPr lang="en-US" altLang="x-none" sz="2600">
              <a:solidFill>
                <a:srgbClr val="000000"/>
              </a:solidFill>
            </a:endParaRPr>
          </a:p>
        </p:txBody>
      </p:sp>
      <p:graphicFrame>
        <p:nvGraphicFramePr>
          <p:cNvPr id="8" name="Chart 7"/>
          <p:cNvGraphicFramePr>
            <a:graphicFrameLocks/>
          </p:cNvGraphicFramePr>
          <p:nvPr/>
        </p:nvGraphicFramePr>
        <p:xfrm>
          <a:off x="-2" y="1066800"/>
          <a:ext cx="9144001" cy="5532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3797" name="TextBox 9"/>
          <p:cNvSpPr txBox="1">
            <a:spLocks noChangeArrowheads="1"/>
          </p:cNvSpPr>
          <p:nvPr/>
        </p:nvSpPr>
        <p:spPr bwMode="auto">
          <a:xfrm>
            <a:off x="8677275" y="3132138"/>
            <a:ext cx="466725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26.1%</a:t>
            </a:r>
          </a:p>
        </p:txBody>
      </p:sp>
      <p:sp>
        <p:nvSpPr>
          <p:cNvPr id="33798" name="TextBox 10"/>
          <p:cNvSpPr txBox="1">
            <a:spLocks noChangeArrowheads="1"/>
          </p:cNvSpPr>
          <p:nvPr/>
        </p:nvSpPr>
        <p:spPr bwMode="auto">
          <a:xfrm>
            <a:off x="8677275" y="2351088"/>
            <a:ext cx="446088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11%</a:t>
            </a:r>
          </a:p>
        </p:txBody>
      </p:sp>
      <p:sp>
        <p:nvSpPr>
          <p:cNvPr id="33799" name="TextBox 11"/>
          <p:cNvSpPr txBox="1">
            <a:spLocks noChangeArrowheads="1"/>
          </p:cNvSpPr>
          <p:nvPr/>
        </p:nvSpPr>
        <p:spPr bwMode="auto">
          <a:xfrm>
            <a:off x="8666163" y="4238625"/>
            <a:ext cx="446087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10.5%</a:t>
            </a:r>
          </a:p>
        </p:txBody>
      </p:sp>
      <p:sp>
        <p:nvSpPr>
          <p:cNvPr id="33800" name="TextBox 12"/>
          <p:cNvSpPr txBox="1">
            <a:spLocks noChangeArrowheads="1"/>
          </p:cNvSpPr>
          <p:nvPr/>
        </p:nvSpPr>
        <p:spPr bwMode="auto">
          <a:xfrm>
            <a:off x="8685213" y="4583113"/>
            <a:ext cx="446087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9.6%</a:t>
            </a:r>
          </a:p>
        </p:txBody>
      </p:sp>
      <p:sp>
        <p:nvSpPr>
          <p:cNvPr id="33801" name="TextBox 13"/>
          <p:cNvSpPr txBox="1">
            <a:spLocks noChangeArrowheads="1"/>
          </p:cNvSpPr>
          <p:nvPr/>
        </p:nvSpPr>
        <p:spPr bwMode="auto">
          <a:xfrm>
            <a:off x="8666163" y="3854450"/>
            <a:ext cx="446087" cy="277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10.3%</a:t>
            </a:r>
          </a:p>
        </p:txBody>
      </p:sp>
      <p:sp>
        <p:nvSpPr>
          <p:cNvPr id="15" name="Oval 14"/>
          <p:cNvSpPr>
            <a:spLocks noChangeArrowheads="1"/>
          </p:cNvSpPr>
          <p:nvPr/>
        </p:nvSpPr>
        <p:spPr bwMode="auto">
          <a:xfrm>
            <a:off x="4572000" y="5576888"/>
            <a:ext cx="1033463" cy="43815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  <p:sp>
        <p:nvSpPr>
          <p:cNvPr id="16" name="Oval 15"/>
          <p:cNvSpPr>
            <a:spLocks noChangeArrowheads="1"/>
          </p:cNvSpPr>
          <p:nvPr/>
        </p:nvSpPr>
        <p:spPr bwMode="auto">
          <a:xfrm>
            <a:off x="7326313" y="5576888"/>
            <a:ext cx="1033462" cy="43815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x-none">
                <a:latin typeface="Angsana New" charset="0"/>
              </a:rPr>
              <a:t>Thailand Import Markets 1995 - 2014</a:t>
            </a:r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F1A7C128-49CD-7348-9F3F-D802DCB0B9C4}" type="slidenum">
              <a:rPr lang="en-US" altLang="x-none" sz="2600">
                <a:solidFill>
                  <a:srgbClr val="000000"/>
                </a:solidFill>
              </a:rPr>
              <a:pPr/>
              <a:t>18</a:t>
            </a:fld>
            <a:endParaRPr lang="en-US" altLang="x-none" sz="2600">
              <a:solidFill>
                <a:srgbClr val="000000"/>
              </a:solidFill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/>
        </p:nvGraphicFramePr>
        <p:xfrm>
          <a:off x="-1" y="1066799"/>
          <a:ext cx="9143999" cy="5532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5845" name="TextBox 6"/>
          <p:cNvSpPr txBox="1">
            <a:spLocks noChangeArrowheads="1"/>
          </p:cNvSpPr>
          <p:nvPr/>
        </p:nvSpPr>
        <p:spPr bwMode="auto">
          <a:xfrm>
            <a:off x="8666163" y="4489450"/>
            <a:ext cx="446087" cy="277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15.6%</a:t>
            </a:r>
          </a:p>
        </p:txBody>
      </p:sp>
      <p:sp>
        <p:nvSpPr>
          <p:cNvPr id="35846" name="TextBox 8"/>
          <p:cNvSpPr txBox="1">
            <a:spLocks noChangeArrowheads="1"/>
          </p:cNvSpPr>
          <p:nvPr/>
        </p:nvSpPr>
        <p:spPr bwMode="auto">
          <a:xfrm>
            <a:off x="8666163" y="2806700"/>
            <a:ext cx="446087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12.8%</a:t>
            </a:r>
          </a:p>
        </p:txBody>
      </p:sp>
      <p:sp>
        <p:nvSpPr>
          <p:cNvPr id="35847" name="TextBox 9"/>
          <p:cNvSpPr txBox="1">
            <a:spLocks noChangeArrowheads="1"/>
          </p:cNvSpPr>
          <p:nvPr/>
        </p:nvSpPr>
        <p:spPr bwMode="auto">
          <a:xfrm>
            <a:off x="8685213" y="2382838"/>
            <a:ext cx="446087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10.9%</a:t>
            </a:r>
          </a:p>
        </p:txBody>
      </p:sp>
      <p:sp>
        <p:nvSpPr>
          <p:cNvPr id="35848" name="TextBox 10"/>
          <p:cNvSpPr txBox="1">
            <a:spLocks noChangeArrowheads="1"/>
          </p:cNvSpPr>
          <p:nvPr/>
        </p:nvSpPr>
        <p:spPr bwMode="auto">
          <a:xfrm>
            <a:off x="8656638" y="3859213"/>
            <a:ext cx="446087" cy="2778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 8.6%</a:t>
            </a:r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5605463" y="5562600"/>
            <a:ext cx="1033462" cy="43815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268288" y="5548313"/>
            <a:ext cx="1033462" cy="43815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7372350" y="5548313"/>
            <a:ext cx="1255713" cy="43815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Trade in </a:t>
            </a:r>
            <a:r>
              <a:rPr lang="en-US" altLang="x-none">
                <a:latin typeface="Angsana New" charset="0"/>
              </a:rPr>
              <a:t>Services: 1999</a:t>
            </a:r>
            <a:endParaRPr lang="th-TH" altLang="x-none">
              <a:latin typeface="Angsana New" charset="0"/>
            </a:endParaRPr>
          </a:p>
        </p:txBody>
      </p:sp>
      <p:sp>
        <p:nvSpPr>
          <p:cNvPr id="36867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8700D12E-E65C-4D44-9E35-B41A15EB9A28}" type="slidenum">
              <a:rPr lang="en-US" altLang="x-none" sz="2600">
                <a:solidFill>
                  <a:srgbClr val="000000"/>
                </a:solidFill>
              </a:rPr>
              <a:pPr/>
              <a:t>19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09600" y="2895600"/>
            <a:ext cx="4038600" cy="2678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lnSpc>
                <a:spcPct val="60000"/>
              </a:lnSpc>
              <a:tabLst>
                <a:tab pos="2011363" algn="l"/>
                <a:tab pos="3048000" algn="l"/>
              </a:tabLst>
              <a:defRPr/>
            </a:pPr>
            <a:r>
              <a:rPr lang="en-US" sz="3600" b="1">
                <a:solidFill>
                  <a:schemeClr val="tx2"/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Angsana New" charset="0"/>
                <a:cs typeface="Angsana New" charset="0"/>
              </a:rPr>
              <a:t>E</a:t>
            </a:r>
            <a:r>
              <a:rPr lang="th-TH" sz="4000" b="1">
                <a:solidFill>
                  <a:schemeClr val="tx2"/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Angsana New" charset="0"/>
                <a:cs typeface="Angsana New" charset="0"/>
              </a:rPr>
              <a:t>xports	</a:t>
            </a:r>
            <a:r>
              <a:rPr lang="th-TH" sz="3600" b="1">
                <a:ea typeface="Angsana New" charset="0"/>
                <a:cs typeface="Angsana New" charset="0"/>
              </a:rPr>
              <a:t>$billion     %</a:t>
            </a:r>
          </a:p>
          <a:p>
            <a:pPr>
              <a:tabLst>
                <a:tab pos="2011363" algn="l"/>
                <a:tab pos="3048000" algn="l"/>
              </a:tabLst>
              <a:defRPr/>
            </a:pPr>
            <a:r>
              <a:rPr lang="th-TH" sz="3600" b="1">
                <a:ea typeface="Angsana New" charset="0"/>
                <a:cs typeface="Angsana New" charset="0"/>
              </a:rPr>
              <a:t>US	167.5	(16.4)</a:t>
            </a:r>
          </a:p>
          <a:p>
            <a:pPr>
              <a:tabLst>
                <a:tab pos="2011363" algn="l"/>
                <a:tab pos="3048000" algn="l"/>
              </a:tabLst>
              <a:defRPr/>
            </a:pPr>
            <a:r>
              <a:rPr lang="th-TH" sz="3600" b="1">
                <a:ea typeface="Angsana New" charset="0"/>
                <a:cs typeface="Angsana New" charset="0"/>
              </a:rPr>
              <a:t>France	100.8	  (9.9)</a:t>
            </a:r>
          </a:p>
          <a:p>
            <a:pPr>
              <a:tabLst>
                <a:tab pos="2011363" algn="l"/>
                <a:tab pos="3048000" algn="l"/>
              </a:tabLst>
              <a:defRPr/>
            </a:pPr>
            <a:r>
              <a:rPr lang="th-TH" sz="3600" b="1">
                <a:ea typeface="Angsana New" charset="0"/>
                <a:cs typeface="Angsana New" charset="0"/>
              </a:rPr>
              <a:t>Japan	  53.2	  (5.2)</a:t>
            </a:r>
          </a:p>
          <a:p>
            <a:pPr>
              <a:tabLst>
                <a:tab pos="2011363" algn="l"/>
                <a:tab pos="3048000" algn="l"/>
              </a:tabLst>
              <a:defRPr/>
            </a:pPr>
            <a:r>
              <a:rPr lang="th-TH" sz="3600" b="1">
                <a:solidFill>
                  <a:srgbClr val="0000FF"/>
                </a:solidFill>
                <a:ea typeface="Angsana New" charset="0"/>
                <a:cs typeface="Angsana New" charset="0"/>
              </a:rPr>
              <a:t>Thailand	  11.2	  (1.1)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4786313" y="2895600"/>
            <a:ext cx="4052887" cy="264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60000"/>
              </a:lnSpc>
            </a:pPr>
            <a:r>
              <a:rPr lang="th-TH" altLang="x-none" sz="3600" b="1"/>
              <a:t>Imports 		billion      %</a:t>
            </a:r>
          </a:p>
          <a:p>
            <a:r>
              <a:rPr lang="th-TH" altLang="x-none" sz="3600" b="1"/>
              <a:t>US	113.4	(11.5)</a:t>
            </a:r>
          </a:p>
          <a:p>
            <a:r>
              <a:rPr lang="th-TH" altLang="x-none" sz="3600" b="1"/>
              <a:t>Germany	111.9	(11.3)</a:t>
            </a:r>
          </a:p>
          <a:p>
            <a:r>
              <a:rPr lang="th-TH" altLang="x-none" sz="3600" b="1"/>
              <a:t>Japan	100.7	(10.2)</a:t>
            </a:r>
          </a:p>
          <a:p>
            <a:r>
              <a:rPr lang="th-TH" altLang="x-none" sz="3600" b="1">
                <a:solidFill>
                  <a:srgbClr val="0000FF"/>
                </a:solidFill>
              </a:rPr>
              <a:t>Thailand	  11.8	( 1.2)</a:t>
            </a:r>
          </a:p>
        </p:txBody>
      </p:sp>
      <p:sp>
        <p:nvSpPr>
          <p:cNvPr id="36870" name="Rectangle 5"/>
          <p:cNvSpPr>
            <a:spLocks noChangeArrowheads="1"/>
          </p:cNvSpPr>
          <p:nvPr/>
        </p:nvSpPr>
        <p:spPr bwMode="auto">
          <a:xfrm>
            <a:off x="762000" y="1524000"/>
            <a:ext cx="82296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th-TH" altLang="x-none" sz="3600" b="1"/>
              <a:t>More than 20 % of world exports are trade in services, worth about $1 trillion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500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9" dur="500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500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0" dur="500"/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 autoUpdateAnimBg="0"/>
      <p:bldP spid="12292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Trade in </a:t>
            </a:r>
            <a:r>
              <a:rPr lang="en-US" altLang="x-none">
                <a:latin typeface="Angsana New" charset="0"/>
              </a:rPr>
              <a:t>Services: 2006</a:t>
            </a:r>
            <a:endParaRPr lang="th-TH" altLang="x-none">
              <a:latin typeface="Angsana New" charset="0"/>
            </a:endParaRPr>
          </a:p>
        </p:txBody>
      </p:sp>
      <p:graphicFrame>
        <p:nvGraphicFramePr>
          <p:cNvPr id="37890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76200" y="1219200"/>
          <a:ext cx="8928100" cy="563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9" name="Document" r:id="rId3" imgW="5662800" imgH="3576600" progId="Word.Document.8">
                  <p:embed/>
                </p:oleObj>
              </mc:Choice>
              <mc:Fallback>
                <p:oleObj name="Document" r:id="rId3" imgW="5662800" imgH="357660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" y="1219200"/>
                        <a:ext cx="8928100" cy="563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43833B3A-B678-F14F-9598-F1389D909D9A}" type="slidenum">
              <a:rPr lang="en-US" altLang="x-none" sz="2600">
                <a:solidFill>
                  <a:srgbClr val="000000"/>
                </a:solidFill>
              </a:rPr>
              <a:pPr/>
              <a:t>20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37893" name="Text Box 211"/>
          <p:cNvSpPr txBox="1">
            <a:spLocks noChangeArrowheads="1"/>
          </p:cNvSpPr>
          <p:nvPr/>
        </p:nvSpPr>
        <p:spPr bwMode="auto">
          <a:xfrm>
            <a:off x="762000" y="6248400"/>
            <a:ext cx="4495800" cy="30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3500" tIns="63500" rIns="63500" bIns="63500"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sz="2400"/>
              <a:t>Source: WTO, http://www.wto.org/english/res_e/statis_e/its2007_e/its07_world_trade_dev_e.htm</a:t>
            </a:r>
          </a:p>
        </p:txBody>
      </p:sp>
      <p:sp>
        <p:nvSpPr>
          <p:cNvPr id="37894" name="Text Box 212"/>
          <p:cNvSpPr txBox="1">
            <a:spLocks noChangeArrowheads="1"/>
          </p:cNvSpPr>
          <p:nvPr/>
        </p:nvSpPr>
        <p:spPr bwMode="auto">
          <a:xfrm>
            <a:off x="7010400" y="762000"/>
            <a:ext cx="1511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x-none" sz="2400" b="1"/>
              <a:t>Billion Dollars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altLang="x-none" dirty="0" err="1">
                <a:latin typeface="Angsana New" charset="0"/>
              </a:rPr>
              <a:t>Trade</a:t>
            </a:r>
            <a:r>
              <a:rPr lang="th-TH" altLang="x-none" dirty="0">
                <a:latin typeface="Angsana New" charset="0"/>
              </a:rPr>
              <a:t> </a:t>
            </a:r>
            <a:r>
              <a:rPr lang="th-TH" altLang="x-none" dirty="0" err="1">
                <a:latin typeface="Angsana New" charset="0"/>
              </a:rPr>
              <a:t>in</a:t>
            </a:r>
            <a:r>
              <a:rPr lang="th-TH" altLang="x-none" dirty="0">
                <a:latin typeface="Angsana New" charset="0"/>
              </a:rPr>
              <a:t> </a:t>
            </a:r>
            <a:r>
              <a:rPr lang="en-US" altLang="x-none" dirty="0">
                <a:latin typeface="Angsana New" charset="0"/>
              </a:rPr>
              <a:t>Services: </a:t>
            </a:r>
            <a:r>
              <a:rPr lang="en-US" altLang="x-none" dirty="0" smtClean="0">
                <a:latin typeface="Angsana New" charset="0"/>
              </a:rPr>
              <a:t>2010</a:t>
            </a:r>
            <a:endParaRPr lang="en-US" altLang="x-none" dirty="0">
              <a:latin typeface="Angsana New" charset="0"/>
            </a:endParaRPr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88973293-688A-B645-B0E5-9BD16DD8E153}" type="slidenum">
              <a:rPr lang="en-US" altLang="x-none" sz="2600">
                <a:solidFill>
                  <a:srgbClr val="000000"/>
                </a:solidFill>
              </a:rPr>
              <a:pPr/>
              <a:t>21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pic>
        <p:nvPicPr>
          <p:cNvPr id="38916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9144000" cy="470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Rectangle 8"/>
          <p:cNvSpPr>
            <a:spLocks noChangeArrowheads="1"/>
          </p:cNvSpPr>
          <p:nvPr/>
        </p:nvSpPr>
        <p:spPr bwMode="auto">
          <a:xfrm>
            <a:off x="914400" y="5943600"/>
            <a:ext cx="7315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dirty="0"/>
              <a:t>https://</a:t>
            </a:r>
            <a:r>
              <a:rPr lang="en-US" altLang="x-none" dirty="0" err="1"/>
              <a:t>libraryeuroparl.files.wordpress.com</a:t>
            </a:r>
            <a:r>
              <a:rPr lang="en-US" altLang="x-none" dirty="0"/>
              <a:t>/2012/11/fig-3-v2.png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 sz="3200">
                <a:latin typeface="Times New Roman" charset="0"/>
              </a:rPr>
              <a:t>What is International Economics About?</a:t>
            </a:r>
            <a:endParaRPr lang="th-TH" altLang="x-none" sz="3200">
              <a:latin typeface="Times New Roman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143000"/>
            <a:ext cx="7924800" cy="4724400"/>
          </a:xfrm>
        </p:spPr>
        <p:txBody>
          <a:bodyPr/>
          <a:lstStyle/>
          <a:p>
            <a:pPr eaLnBrk="1" hangingPunct="1"/>
            <a:r>
              <a:rPr lang="en-US" altLang="x-none" sz="4400">
                <a:solidFill>
                  <a:srgbClr val="3366FF"/>
                </a:solidFill>
                <a:latin typeface="Angsana New" charset="0"/>
              </a:rPr>
              <a:t>The Pattern of Trade </a:t>
            </a:r>
            <a:r>
              <a:rPr lang="en-US" altLang="x-none" sz="4400">
                <a:latin typeface="Angsana New" charset="0"/>
              </a:rPr>
              <a:t>(who sells what to whom?)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Technology, resources, market structure, and government policy determine the trade pattern of several goods.</a:t>
            </a:r>
          </a:p>
        </p:txBody>
      </p:sp>
      <p:sp>
        <p:nvSpPr>
          <p:cNvPr id="39940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1E5D3DBC-F76D-164C-9FBA-D6C10BDC9806}" type="slidenum">
              <a:rPr lang="en-US" altLang="x-none" sz="2600">
                <a:solidFill>
                  <a:srgbClr val="000000"/>
                </a:solidFill>
              </a:rPr>
              <a:pPr/>
              <a:t>22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 bldLvl="3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525" y="3775075"/>
            <a:ext cx="2530475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4" b="11073"/>
          <a:stretch>
            <a:fillRect/>
          </a:stretch>
        </p:blipFill>
        <p:spPr bwMode="auto">
          <a:xfrm>
            <a:off x="6964363" y="1108075"/>
            <a:ext cx="2208212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35" b="19362"/>
          <a:stretch>
            <a:fillRect/>
          </a:stretch>
        </p:blipFill>
        <p:spPr bwMode="auto">
          <a:xfrm>
            <a:off x="5386388" y="1143000"/>
            <a:ext cx="21732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 sz="3200">
                <a:latin typeface="Times New Roman" charset="0"/>
              </a:rPr>
              <a:t>What is International Economics About?</a:t>
            </a:r>
            <a:endParaRPr lang="th-TH" altLang="x-none" sz="3200">
              <a:latin typeface="Times New Roman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612775" y="1143000"/>
            <a:ext cx="6818313" cy="4724400"/>
          </a:xfrm>
        </p:spPr>
        <p:txBody>
          <a:bodyPr/>
          <a:lstStyle/>
          <a:p>
            <a:r>
              <a:rPr lang="en-US" altLang="x-none" sz="4400">
                <a:latin typeface="Angsana New" charset="0"/>
              </a:rPr>
              <a:t>There are two types of trade:</a:t>
            </a:r>
          </a:p>
          <a:p>
            <a:pPr lvl="1"/>
            <a:r>
              <a:rPr lang="en-US" altLang="x-none" sz="4000" b="1">
                <a:latin typeface="Angsana New" charset="0"/>
              </a:rPr>
              <a:t>Inter-industry trade:</a:t>
            </a:r>
            <a:r>
              <a:rPr lang="en-US" altLang="x-none" sz="4000">
                <a:latin typeface="Angsana New" charset="0"/>
              </a:rPr>
              <a:t> trade of different products categories across countries.</a:t>
            </a:r>
          </a:p>
          <a:p>
            <a:pPr lvl="2" eaLnBrk="1" hangingPunct="1"/>
            <a:r>
              <a:rPr lang="en-US" altLang="x-none" sz="3600">
                <a:latin typeface="Angsana New" charset="0"/>
              </a:rPr>
              <a:t>Thailand exports rubber to the US. While the US. exports mobile phones to Thailand </a:t>
            </a:r>
          </a:p>
          <a:p>
            <a:pPr lvl="1"/>
            <a:r>
              <a:rPr lang="en-US" altLang="x-none" sz="4000" b="1">
                <a:latin typeface="Angsana New" charset="0"/>
              </a:rPr>
              <a:t>Intra-industry trade:</a:t>
            </a:r>
            <a:r>
              <a:rPr lang="en-US" altLang="x-none" sz="4000">
                <a:latin typeface="Angsana New" charset="0"/>
              </a:rPr>
              <a:t> trade of similar product categories across countries.</a:t>
            </a:r>
          </a:p>
          <a:p>
            <a:pPr lvl="2"/>
            <a:r>
              <a:rPr lang="en-US" altLang="x-none" sz="3600">
                <a:latin typeface="Angsana New" charset="0"/>
              </a:rPr>
              <a:t>the US. and Europe simultaneously import and exports cars to each other.</a:t>
            </a:r>
          </a:p>
        </p:txBody>
      </p:sp>
      <p:sp>
        <p:nvSpPr>
          <p:cNvPr id="40967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B878F1BE-6335-A340-AAD1-7FB7A19C3571}" type="slidenum">
              <a:rPr lang="en-US" altLang="x-none" sz="2600">
                <a:solidFill>
                  <a:srgbClr val="000000"/>
                </a:solidFill>
              </a:rPr>
              <a:pPr/>
              <a:t>23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pic>
        <p:nvPicPr>
          <p:cNvPr id="40968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61" t="14612" r="24625" b="21918"/>
          <a:stretch>
            <a:fillRect/>
          </a:stretch>
        </p:blipFill>
        <p:spPr bwMode="auto">
          <a:xfrm>
            <a:off x="7370763" y="5389563"/>
            <a:ext cx="137477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 bldLvl="3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 sz="3200">
                <a:latin typeface="Times New Roman" charset="0"/>
              </a:rPr>
              <a:t>What is International Economics About?</a:t>
            </a:r>
            <a:endParaRPr lang="th-TH" altLang="x-none" sz="3200">
              <a:latin typeface="Times New Roman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143000"/>
            <a:ext cx="9144000" cy="4724400"/>
          </a:xfrm>
        </p:spPr>
        <p:txBody>
          <a:bodyPr/>
          <a:lstStyle/>
          <a:p>
            <a:pPr eaLnBrk="1" hangingPunct="1"/>
            <a:r>
              <a:rPr lang="en-US" altLang="x-none" sz="4400">
                <a:solidFill>
                  <a:srgbClr val="3366FF"/>
                </a:solidFill>
                <a:latin typeface="Angsana New" charset="0"/>
              </a:rPr>
              <a:t>The Gains from Trade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Many people are skeptical about importing goods that a country could produce for itself.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When countries sell goods to one another, all countries benefit.</a:t>
            </a:r>
            <a:endParaRPr lang="en-US" altLang="x-none" sz="3700">
              <a:latin typeface="Angsana New" charset="0"/>
            </a:endParaRPr>
          </a:p>
          <a:p>
            <a:pPr lvl="1" eaLnBrk="1" hangingPunct="1"/>
            <a:r>
              <a:rPr lang="en-US" altLang="x-none" sz="4000">
                <a:latin typeface="Angsana New" charset="0"/>
              </a:rPr>
              <a:t>Trade and income distribution</a:t>
            </a:r>
          </a:p>
          <a:p>
            <a:pPr lvl="2" eaLnBrk="1" hangingPunct="1"/>
            <a:r>
              <a:rPr lang="en-US" altLang="x-none" sz="3900">
                <a:latin typeface="Angsana New" charset="0"/>
              </a:rPr>
              <a:t>International trade might hurt some groups within nations.</a:t>
            </a:r>
          </a:p>
          <a:p>
            <a:pPr lvl="2" eaLnBrk="1" hangingPunct="1"/>
            <a:r>
              <a:rPr lang="en-US" altLang="x-none" sz="3900">
                <a:latin typeface="Angsana New" charset="0"/>
              </a:rPr>
              <a:t>Trade, technology, and wages of high and low-skilled workers.</a:t>
            </a:r>
          </a:p>
        </p:txBody>
      </p:sp>
      <p:sp>
        <p:nvSpPr>
          <p:cNvPr id="41988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1EF58577-B921-CD40-89DC-22EFF22AF0A6}" type="slidenum">
              <a:rPr lang="en-US" altLang="x-none" sz="2600">
                <a:solidFill>
                  <a:srgbClr val="000000"/>
                </a:solidFill>
              </a:rPr>
              <a:pPr/>
              <a:t>24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 bldLvl="3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 sz="3200">
                <a:latin typeface="Times New Roman" charset="0"/>
              </a:rPr>
              <a:t>What is International Economics About?</a:t>
            </a:r>
            <a:endParaRPr lang="th-TH" altLang="x-none" sz="3200">
              <a:latin typeface="Times New Roman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143000"/>
            <a:ext cx="8458200" cy="4724400"/>
          </a:xfrm>
        </p:spPr>
        <p:txBody>
          <a:bodyPr/>
          <a:lstStyle/>
          <a:p>
            <a:pPr eaLnBrk="1" hangingPunct="1"/>
            <a:r>
              <a:rPr lang="en-US" altLang="x-none" sz="4400">
                <a:solidFill>
                  <a:srgbClr val="3366FF"/>
                </a:solidFill>
                <a:latin typeface="Angsana New" charset="0"/>
              </a:rPr>
              <a:t>Trade policies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International economics deals with economic interactions that occur between independent nations.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The role of governments in regulating international trade and investment is substantial.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International trade institutions play important role in regulating the trade policy of each nation.</a:t>
            </a:r>
          </a:p>
        </p:txBody>
      </p:sp>
      <p:sp>
        <p:nvSpPr>
          <p:cNvPr id="4301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9BFA4524-6B69-844D-AA97-9B665F485C6E}" type="slidenum">
              <a:rPr lang="en-US" altLang="x-none" sz="2600">
                <a:solidFill>
                  <a:srgbClr val="000000"/>
                </a:solidFill>
              </a:rPr>
              <a:pPr/>
              <a:t>25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 bldLvl="2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5"/>
          <p:cNvSpPr>
            <a:spLocks noGrp="1"/>
          </p:cNvSpPr>
          <p:nvPr>
            <p:ph type="ctrTitle"/>
          </p:nvPr>
        </p:nvSpPr>
        <p:spPr>
          <a:xfrm>
            <a:off x="685800" y="2286000"/>
            <a:ext cx="7772400" cy="1524000"/>
          </a:xfrm>
        </p:spPr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Early Trade Theories and </a:t>
            </a:r>
            <a:r>
              <a:rPr lang="th-TH" altLang="x-none">
                <a:latin typeface="Angsana New" charset="0"/>
              </a:rPr>
              <a:t/>
            </a:r>
            <a:br>
              <a:rPr lang="th-TH" altLang="x-none">
                <a:latin typeface="Angsana New" charset="0"/>
              </a:rPr>
            </a:br>
            <a:r>
              <a:rPr lang="en-US" altLang="x-none">
                <a:latin typeface="Angsana New" charset="0"/>
              </a:rPr>
              <a:t>The Classical Trade Theory </a:t>
            </a:r>
          </a:p>
        </p:txBody>
      </p:sp>
      <p:sp>
        <p:nvSpPr>
          <p:cNvPr id="44035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altLang="x-none">
              <a:latin typeface="Angsana New" charset="0"/>
            </a:endParaRPr>
          </a:p>
        </p:txBody>
      </p:sp>
      <p:sp>
        <p:nvSpPr>
          <p:cNvPr id="4403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B8E89981-9A7E-CF42-B529-70832F98945B}" type="slidenum">
              <a:rPr lang="en-US" altLang="x-none" sz="2600">
                <a:solidFill>
                  <a:srgbClr val="000000"/>
                </a:solidFill>
              </a:rPr>
              <a:pPr/>
              <a:t>26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7772400" cy="838200"/>
          </a:xfrm>
        </p:spPr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Mercantilism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143000"/>
            <a:ext cx="8839200" cy="4953000"/>
          </a:xfrm>
        </p:spPr>
        <p:txBody>
          <a:bodyPr/>
          <a:lstStyle/>
          <a:p>
            <a:pPr eaLnBrk="1" hangingPunct="1"/>
            <a:r>
              <a:rPr lang="th-TH" altLang="x-none" sz="4400" b="1">
                <a:latin typeface="Angsana New" charset="0"/>
              </a:rPr>
              <a:t>Mercantilist doctrine:</a:t>
            </a:r>
            <a:endParaRPr lang="th-TH" altLang="x-none" sz="4400">
              <a:latin typeface="Angsana New" charset="0"/>
            </a:endParaRPr>
          </a:p>
          <a:p>
            <a:pPr lvl="1" eaLnBrk="1" hangingPunct="1"/>
            <a:r>
              <a:rPr lang="th-TH" altLang="x-none" sz="4000">
                <a:latin typeface="Angsana New" charset="0"/>
              </a:rPr>
              <a:t>the national wealth depends on the amount of </a:t>
            </a:r>
            <a:r>
              <a:rPr lang="th-TH" altLang="x-none" sz="4000" b="1">
                <a:latin typeface="Angsana New" charset="0"/>
              </a:rPr>
              <a:t>precious metals</a:t>
            </a:r>
            <a:r>
              <a:rPr lang="th-TH" altLang="x-none" sz="4000">
                <a:latin typeface="Angsana New" charset="0"/>
              </a:rPr>
              <a:t> (specie) that country is holding.</a:t>
            </a:r>
          </a:p>
          <a:p>
            <a:pPr lvl="2" eaLnBrk="1" hangingPunct="1"/>
            <a:r>
              <a:rPr lang="th-TH" altLang="x-none" sz="3800">
                <a:latin typeface="Angsana New" charset="0"/>
              </a:rPr>
              <a:t>Acquisition of precious metals is the mean for increasing wealth.    --&gt; Colonialism.</a:t>
            </a:r>
          </a:p>
          <a:p>
            <a:pPr lvl="1" eaLnBrk="1" hangingPunct="1"/>
            <a:r>
              <a:rPr lang="th-TH" altLang="x-none" sz="4000" b="1">
                <a:latin typeface="Angsana New" charset="0"/>
              </a:rPr>
              <a:t>Zero-sum game</a:t>
            </a:r>
            <a:r>
              <a:rPr lang="th-TH" altLang="x-none" sz="4000">
                <a:latin typeface="Angsana New" charset="0"/>
              </a:rPr>
              <a:t>: One country’s gain is at the expense of another. --&gt; </a:t>
            </a:r>
            <a:r>
              <a:rPr lang="th-TH" altLang="x-none" sz="4000" b="1">
                <a:latin typeface="Angsana New" charset="0"/>
              </a:rPr>
              <a:t>trade surplus is preferred to trade deficit</a:t>
            </a:r>
            <a:r>
              <a:rPr lang="th-TH" altLang="x-none" sz="4000">
                <a:latin typeface="Angsana New" charset="0"/>
              </a:rPr>
              <a:t>.</a:t>
            </a:r>
          </a:p>
          <a:p>
            <a:pPr lvl="1" eaLnBrk="1" hangingPunct="1"/>
            <a:r>
              <a:rPr lang="th-TH" altLang="x-none" sz="4000">
                <a:latin typeface="Angsana New" charset="0"/>
              </a:rPr>
              <a:t>Need </a:t>
            </a:r>
            <a:r>
              <a:rPr lang="th-TH" altLang="x-none" sz="4000" b="1">
                <a:latin typeface="Angsana New" charset="0"/>
              </a:rPr>
              <a:t>strong government to regulate</a:t>
            </a:r>
            <a:r>
              <a:rPr lang="th-TH" altLang="x-none" sz="4000">
                <a:latin typeface="Angsana New" charset="0"/>
              </a:rPr>
              <a:t> the economy.</a:t>
            </a:r>
          </a:p>
          <a:p>
            <a:pPr lvl="2" eaLnBrk="1" hangingPunct="1"/>
            <a:r>
              <a:rPr lang="th-TH" altLang="x-none" sz="3800">
                <a:latin typeface="Angsana New" charset="0"/>
              </a:rPr>
              <a:t>exchange of precious metals regulation, monopoly </a:t>
            </a:r>
          </a:p>
        </p:txBody>
      </p:sp>
      <p:sp>
        <p:nvSpPr>
          <p:cNvPr id="45060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B80378BE-C4F5-514E-8ADD-BF33B3889A53}" type="slidenum">
              <a:rPr lang="en-US" altLang="x-none" sz="2600">
                <a:solidFill>
                  <a:srgbClr val="000000"/>
                </a:solidFill>
              </a:rPr>
              <a:pPr/>
              <a:t>27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bldLvl="3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Challenge to Mercantilism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412875"/>
            <a:ext cx="7772400" cy="4724400"/>
          </a:xfrm>
        </p:spPr>
        <p:txBody>
          <a:bodyPr/>
          <a:lstStyle/>
          <a:p>
            <a:pPr eaLnBrk="1" hangingPunct="1"/>
            <a:r>
              <a:rPr lang="th-TH" altLang="x-none" sz="4400" b="1">
                <a:latin typeface="Angsana New" charset="0"/>
              </a:rPr>
              <a:t>David Hume: price-specie-flow mechanism</a:t>
            </a:r>
            <a:endParaRPr lang="th-TH" altLang="x-none" sz="4400">
              <a:latin typeface="Angsana New" charset="0"/>
            </a:endParaRPr>
          </a:p>
          <a:p>
            <a:pPr lvl="1" eaLnBrk="1" hangingPunct="1"/>
            <a:r>
              <a:rPr lang="en-US" altLang="x-none" sz="4000">
                <a:latin typeface="Angsana New" charset="0"/>
              </a:rPr>
              <a:t>From </a:t>
            </a:r>
            <a:r>
              <a:rPr lang="th-TH" altLang="x-none" sz="4000">
                <a:latin typeface="Angsana New" charset="0"/>
              </a:rPr>
              <a:t>the quantity theory of money:  MV = PY</a:t>
            </a:r>
          </a:p>
          <a:p>
            <a:pPr lvl="2" eaLnBrk="1" hangingPunct="1"/>
            <a:r>
              <a:rPr lang="th-TH" altLang="x-none" sz="4000">
                <a:latin typeface="Angsana New" charset="0"/>
              </a:rPr>
              <a:t>trade surplus </a:t>
            </a:r>
          </a:p>
          <a:p>
            <a:pPr lvl="2" eaLnBrk="1" hangingPunct="1"/>
            <a:r>
              <a:rPr lang="th-TH" altLang="x-none" sz="4000">
                <a:latin typeface="Angsana New" charset="0"/>
              </a:rPr>
              <a:t>accumulation of gold</a:t>
            </a:r>
          </a:p>
          <a:p>
            <a:pPr lvl="2" eaLnBrk="1" hangingPunct="1"/>
            <a:r>
              <a:rPr lang="th-TH" altLang="x-none" sz="4000">
                <a:latin typeface="Angsana New" charset="0"/>
              </a:rPr>
              <a:t>increase M</a:t>
            </a:r>
            <a:r>
              <a:rPr lang="en-US" altLang="x-none" sz="4000">
                <a:latin typeface="Angsana New" charset="0"/>
              </a:rPr>
              <a:t> </a:t>
            </a:r>
            <a:r>
              <a:rPr lang="th-TH" altLang="x-none" sz="4000">
                <a:latin typeface="Angsana New" charset="0"/>
              </a:rPr>
              <a:t> </a:t>
            </a:r>
          </a:p>
          <a:p>
            <a:pPr lvl="2" eaLnBrk="1" hangingPunct="1"/>
            <a:r>
              <a:rPr lang="th-TH" altLang="x-none" sz="4000">
                <a:latin typeface="Angsana New" charset="0"/>
              </a:rPr>
              <a:t>increase prices and wages</a:t>
            </a:r>
          </a:p>
          <a:p>
            <a:pPr lvl="2" eaLnBrk="1" hangingPunct="1"/>
            <a:r>
              <a:rPr lang="th-TH" altLang="x-none" sz="4000">
                <a:latin typeface="Angsana New" charset="0"/>
              </a:rPr>
              <a:t>reduce competitiveness and trade surplus</a:t>
            </a:r>
          </a:p>
        </p:txBody>
      </p:sp>
      <p:sp>
        <p:nvSpPr>
          <p:cNvPr id="46084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9E4F9B61-A014-8740-AF81-ECBF74E1DE2C}" type="slidenum">
              <a:rPr lang="en-US" altLang="x-none" sz="2600">
                <a:solidFill>
                  <a:srgbClr val="000000"/>
                </a:solidFill>
              </a:rPr>
              <a:pPr/>
              <a:t>28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 bldLvl="3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Challenge to Mercantilism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371600"/>
            <a:ext cx="8458200" cy="4724400"/>
          </a:xfrm>
        </p:spPr>
        <p:txBody>
          <a:bodyPr/>
          <a:lstStyle/>
          <a:p>
            <a:pPr eaLnBrk="1" hangingPunct="1"/>
            <a:r>
              <a:rPr lang="th-TH" altLang="x-none" sz="4400" b="1">
                <a:latin typeface="Angsana New" charset="0"/>
              </a:rPr>
              <a:t>Adam Smith: laissez faire and absolute advantage</a:t>
            </a:r>
            <a:endParaRPr lang="th-TH" altLang="x-none" sz="4400">
              <a:latin typeface="Angsana New" charset="0"/>
            </a:endParaRPr>
          </a:p>
          <a:p>
            <a:pPr lvl="1" eaLnBrk="1" hangingPunct="1"/>
            <a:r>
              <a:rPr lang="th-TH" altLang="x-none" sz="4000">
                <a:latin typeface="Angsana New" charset="0"/>
              </a:rPr>
              <a:t>the national wealth depends on its productive capacity.</a:t>
            </a:r>
          </a:p>
          <a:p>
            <a:pPr lvl="1" eaLnBrk="1" hangingPunct="1"/>
            <a:r>
              <a:rPr lang="th-TH" altLang="x-none" sz="4000">
                <a:latin typeface="Angsana New" charset="0"/>
              </a:rPr>
              <a:t>Growth in productive capacity is fostered in free market.</a:t>
            </a:r>
          </a:p>
          <a:p>
            <a:pPr lvl="1" eaLnBrk="1" hangingPunct="1"/>
            <a:r>
              <a:rPr lang="th-TH" altLang="x-none" sz="4000">
                <a:latin typeface="Angsana New" charset="0"/>
              </a:rPr>
              <a:t>Self-interest leads individuals to specialize in and exchange goods based on their own special abilities.</a:t>
            </a:r>
          </a:p>
          <a:p>
            <a:pPr lvl="1" eaLnBrk="1" hangingPunct="1"/>
            <a:r>
              <a:rPr lang="th-TH" altLang="x-none" sz="4000">
                <a:latin typeface="Angsana New" charset="0"/>
              </a:rPr>
              <a:t>Countries should specialize in and export those commodities in which they had an absolute </a:t>
            </a:r>
            <a:r>
              <a:rPr lang="en-US" altLang="x-none" sz="4000">
                <a:latin typeface="Angsana New" charset="0"/>
              </a:rPr>
              <a:t>advantage</a:t>
            </a:r>
            <a:r>
              <a:rPr lang="th-TH" altLang="x-none" sz="4000">
                <a:latin typeface="Angsana New" charset="0"/>
              </a:rPr>
              <a:t>.  </a:t>
            </a:r>
          </a:p>
        </p:txBody>
      </p:sp>
      <p:sp>
        <p:nvSpPr>
          <p:cNvPr id="47108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56D1AC5A-0A7A-8340-8EEC-F72683E5EF9C}" type="slidenum">
              <a:rPr lang="en-US" altLang="x-none" sz="2600">
                <a:solidFill>
                  <a:srgbClr val="000000"/>
                </a:solidFill>
              </a:rPr>
              <a:pPr/>
              <a:t>29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bldLvl="2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24A87C91-38F7-C74B-BA0C-4DB1E1B14F0B}" type="slidenum">
              <a:rPr lang="en-US" altLang="x-none" sz="2600">
                <a:solidFill>
                  <a:srgbClr val="000000"/>
                </a:solidFill>
              </a:rPr>
              <a:pPr/>
              <a:t>30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2057400" y="1219200"/>
            <a:ext cx="6858000" cy="5826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x-none" b="1"/>
              <a:t> 2 countries; USA and Japan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28600" y="762000"/>
            <a:ext cx="6705600" cy="5794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b="1"/>
              <a:t>International trade based on differences in technology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304800" y="1223963"/>
            <a:ext cx="1752600" cy="523875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GB" altLang="x-none" sz="2800" b="1"/>
              <a:t>assumptions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2057400" y="3962400"/>
            <a:ext cx="6858000" cy="5826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x-none" b="1"/>
              <a:t> No transport costs</a:t>
            </a: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2057400" y="1676400"/>
            <a:ext cx="6858000" cy="5826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x-none" b="1"/>
              <a:t> 2 goods; Food and Cars</a:t>
            </a: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2057400" y="2133600"/>
            <a:ext cx="6858000" cy="5826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x-none" b="1"/>
              <a:t> 1 factor of production; labor L</a:t>
            </a: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2057400" y="2590800"/>
            <a:ext cx="6858000" cy="5826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x-none" b="1"/>
              <a:t> Constant returns to scale; CRS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2057400" y="3048000"/>
            <a:ext cx="6858000" cy="5826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x-none" b="1"/>
              <a:t> Labor mobility between sectors, not between countries</a:t>
            </a:r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2057400" y="3505200"/>
            <a:ext cx="6858000" cy="5826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x-none" b="1"/>
              <a:t> Perfect competition</a:t>
            </a:r>
          </a:p>
        </p:txBody>
      </p:sp>
      <p:sp>
        <p:nvSpPr>
          <p:cNvPr id="20496" name="Rectangle 16"/>
          <p:cNvSpPr>
            <a:spLocks noChangeArrowheads="1"/>
          </p:cNvSpPr>
          <p:nvPr/>
        </p:nvSpPr>
        <p:spPr bwMode="auto">
          <a:xfrm>
            <a:off x="220663" y="5108575"/>
            <a:ext cx="8923337" cy="10636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b="1"/>
              <a:t>By assumption this is independent of the number of laborers active in a sector (CRS), but may differ between the two countries.</a:t>
            </a:r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228600" y="6129338"/>
            <a:ext cx="8686800" cy="576262"/>
            <a:chOff x="144" y="4026"/>
            <a:chExt cx="5472" cy="363"/>
          </a:xfrm>
        </p:grpSpPr>
        <p:sp>
          <p:nvSpPr>
            <p:cNvPr id="48147" name="Rectangle 19"/>
            <p:cNvSpPr>
              <a:spLocks noChangeArrowheads="1"/>
            </p:cNvSpPr>
            <p:nvPr/>
          </p:nvSpPr>
          <p:spPr bwMode="auto">
            <a:xfrm>
              <a:off x="144" y="4026"/>
              <a:ext cx="5472" cy="36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1pPr>
              <a:lvl2pPr marL="37931725" indent="-37474525"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2pPr>
              <a:lvl3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3pPr>
              <a:lvl4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4pPr>
              <a:lvl5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x-none" b="1"/>
                <a:t>Let           be the unit labor requirement for good F in USA, etc.</a:t>
              </a:r>
            </a:p>
          </p:txBody>
        </p:sp>
        <p:graphicFrame>
          <p:nvGraphicFramePr>
            <p:cNvPr id="48130" name="Object 2"/>
            <p:cNvGraphicFramePr>
              <a:graphicFrameLocks noChangeAspect="1"/>
            </p:cNvGraphicFramePr>
            <p:nvPr/>
          </p:nvGraphicFramePr>
          <p:xfrm>
            <a:off x="480" y="4088"/>
            <a:ext cx="316" cy="3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162" name="Equation" r:id="rId3" imgW="241200" imgH="228600" progId="Equation.3">
                    <p:embed/>
                  </p:oleObj>
                </mc:Choice>
                <mc:Fallback>
                  <p:oleObj name="Equation" r:id="rId3" imgW="241200" imgH="228600" progId="Equation.3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0" y="4088"/>
                          <a:ext cx="316" cy="30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  <a:extLs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8143" name="Text Box 22"/>
          <p:cNvSpPr txBox="1">
            <a:spLocks noChangeArrowheads="1"/>
          </p:cNvSpPr>
          <p:nvPr/>
        </p:nvSpPr>
        <p:spPr bwMode="auto">
          <a:xfrm>
            <a:off x="228600" y="228600"/>
            <a:ext cx="8077200" cy="64135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sz="3600" b="1"/>
              <a:t>Analysis of absolute cost advantage </a:t>
            </a:r>
          </a:p>
        </p:txBody>
      </p:sp>
      <p:grpSp>
        <p:nvGrpSpPr>
          <p:cNvPr id="3" name="Group 28"/>
          <p:cNvGrpSpPr>
            <a:grpSpLocks/>
          </p:cNvGrpSpPr>
          <p:nvPr/>
        </p:nvGrpSpPr>
        <p:grpSpPr bwMode="auto">
          <a:xfrm>
            <a:off x="152400" y="4495800"/>
            <a:ext cx="9448800" cy="782638"/>
            <a:chOff x="144" y="2784"/>
            <a:chExt cx="5712" cy="493"/>
          </a:xfrm>
        </p:grpSpPr>
        <p:sp>
          <p:nvSpPr>
            <p:cNvPr id="48145" name="Rectangle 12"/>
            <p:cNvSpPr>
              <a:spLocks noChangeArrowheads="1"/>
            </p:cNvSpPr>
            <p:nvPr/>
          </p:nvSpPr>
          <p:spPr bwMode="auto">
            <a:xfrm>
              <a:off x="144" y="2784"/>
              <a:ext cx="1632" cy="283"/>
            </a:xfrm>
            <a:prstGeom prst="rect">
              <a:avLst/>
            </a:prstGeom>
            <a:solidFill>
              <a:srgbClr val="AADE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1pPr>
              <a:lvl2pPr marL="37931725" indent="-37474525"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2pPr>
              <a:lvl3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3pPr>
              <a:lvl4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4pPr>
              <a:lvl5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9pPr>
            </a:lstStyle>
            <a:p>
              <a:pPr>
                <a:lnSpc>
                  <a:spcPts val="2538"/>
                </a:lnSpc>
              </a:pPr>
              <a:r>
                <a:rPr lang="en-US" altLang="x-none"/>
                <a:t>unit labor requirement</a:t>
              </a:r>
            </a:p>
          </p:txBody>
        </p:sp>
        <p:sp>
          <p:nvSpPr>
            <p:cNvPr id="48146" name="Rectangle 13"/>
            <p:cNvSpPr>
              <a:spLocks noChangeArrowheads="1"/>
            </p:cNvSpPr>
            <p:nvPr/>
          </p:nvSpPr>
          <p:spPr bwMode="auto">
            <a:xfrm>
              <a:off x="1680" y="2784"/>
              <a:ext cx="4176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1pPr>
              <a:lvl2pPr marL="37931725" indent="-37474525"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2pPr>
              <a:lvl3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3pPr>
              <a:lvl4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4pPr>
              <a:lvl5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9pPr>
            </a:lstStyle>
            <a:p>
              <a:pPr>
                <a:lnSpc>
                  <a:spcPts val="2538"/>
                </a:lnSpc>
              </a:pPr>
              <a:r>
                <a:rPr lang="en-US" altLang="x-none" b="1"/>
                <a:t>= units of labor required to produce one unit of a final good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 autoUpdateAnimBg="0"/>
      <p:bldP spid="20483" grpId="0" animBg="1" autoUpdateAnimBg="0"/>
      <p:bldP spid="20484" grpId="0" animBg="1" autoUpdateAnimBg="0"/>
      <p:bldP spid="20485" grpId="0" animBg="1" autoUpdateAnimBg="0"/>
      <p:bldP spid="20486" grpId="0" animBg="1" autoUpdateAnimBg="0"/>
      <p:bldP spid="20487" grpId="0" animBg="1" autoUpdateAnimBg="0"/>
      <p:bldP spid="20488" grpId="0" animBg="1" autoUpdateAnimBg="0"/>
      <p:bldP spid="20489" grpId="0" animBg="1" autoUpdateAnimBg="0"/>
      <p:bldP spid="20490" grpId="0" animBg="1" autoUpdateAnimBg="0"/>
      <p:bldP spid="20496" grpId="0" animBg="1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8" name="Object 2"/>
          <p:cNvGraphicFramePr>
            <a:graphicFrameLocks noChangeAspect="1"/>
          </p:cNvGraphicFramePr>
          <p:nvPr/>
        </p:nvGraphicFramePr>
        <p:xfrm>
          <a:off x="300038" y="1117600"/>
          <a:ext cx="7472362" cy="2414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73" name="Document" r:id="rId3" imgW="5638800" imgH="1828800" progId="Word.Document.8">
                  <p:embed/>
                </p:oleObj>
              </mc:Choice>
              <mc:Fallback>
                <p:oleObj name="Document" r:id="rId3" imgW="5638800" imgH="182880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8" y="1117600"/>
                        <a:ext cx="7472362" cy="2414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5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ADDA385A-AB2C-5C4F-977F-1C13C31D698D}" type="slidenum">
              <a:rPr lang="en-US" altLang="x-none" sz="2600">
                <a:solidFill>
                  <a:srgbClr val="000000"/>
                </a:solidFill>
              </a:rPr>
              <a:pPr/>
              <a:t>31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28600" y="3200400"/>
            <a:ext cx="8915400" cy="23304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ts val="3338"/>
              </a:lnSpc>
              <a:spcBef>
                <a:spcPct val="10000"/>
              </a:spcBef>
            </a:pPr>
            <a:r>
              <a:rPr lang="en-GB" altLang="x-none" b="1"/>
              <a:t>Note that the USA is more efficient than Japan for the production of Food (requires 2 &lt; 3 laborers), while Japan is more efficient than the USA in the production of cars (requires 6 &lt; 8 laborers). </a:t>
            </a:r>
          </a:p>
          <a:p>
            <a:pPr>
              <a:lnSpc>
                <a:spcPts val="3338"/>
              </a:lnSpc>
              <a:spcBef>
                <a:spcPct val="10000"/>
              </a:spcBef>
            </a:pPr>
            <a:r>
              <a:rPr lang="en-GB" altLang="x-none" b="1"/>
              <a:t>USA has an absolute advantage in Food while Japan has an absolute advantage in cars.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228600" y="5503863"/>
            <a:ext cx="8686800" cy="9731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ts val="3338"/>
              </a:lnSpc>
              <a:spcBef>
                <a:spcPct val="50000"/>
              </a:spcBef>
            </a:pPr>
            <a:r>
              <a:rPr lang="en-GB" altLang="x-none" b="1"/>
              <a:t>In autarky (without international trade) both countries will produce both goods if consumers demand both Food and Cars.</a:t>
            </a:r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228600" y="228600"/>
            <a:ext cx="8001000" cy="64135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sz="3600" b="1"/>
              <a:t>Analysis of absolute cost advantage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 animBg="1" autoUpdateAnimBg="0"/>
      <p:bldP spid="21509" grpId="0" animBg="1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1371600" y="6248400"/>
            <a:ext cx="7620000" cy="5778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85000"/>
              </a:lnSpc>
              <a:spcBef>
                <a:spcPct val="25000"/>
              </a:spcBef>
            </a:pPr>
            <a:r>
              <a:rPr lang="en-GB" altLang="x-none" sz="3600"/>
              <a:t>What if one country has no absolute advantage in any good? </a:t>
            </a:r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2860E0BB-21A1-8F49-8A81-72E7426F7E90}" type="slidenum">
              <a:rPr lang="en-US" altLang="x-none" sz="2600">
                <a:solidFill>
                  <a:srgbClr val="000000"/>
                </a:solidFill>
              </a:rPr>
              <a:pPr/>
              <a:t>32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228600" y="533400"/>
            <a:ext cx="8915400" cy="10255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85000"/>
              </a:lnSpc>
              <a:spcBef>
                <a:spcPct val="25000"/>
              </a:spcBef>
            </a:pPr>
            <a:r>
              <a:rPr lang="en-GB" altLang="x-none" sz="3600"/>
              <a:t>Both countries can gain from international trade through specialisation (USA producing more food and Japan producing more cars): 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28600" y="1524000"/>
            <a:ext cx="8686800" cy="558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85000"/>
              </a:lnSpc>
              <a:spcBef>
                <a:spcPct val="25000"/>
              </a:spcBef>
            </a:pPr>
            <a:r>
              <a:rPr lang="en-GB" altLang="x-none" sz="3600"/>
              <a:t>Suppose the USA produces 1 car less, this frees up 8 laborers.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228600" y="2057400"/>
            <a:ext cx="8686800" cy="558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85000"/>
              </a:lnSpc>
              <a:spcBef>
                <a:spcPct val="25000"/>
              </a:spcBef>
            </a:pPr>
            <a:r>
              <a:rPr lang="en-GB" altLang="x-none" sz="3600"/>
              <a:t>These 8 laborers can now produce 8/2 = 4 units of food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28600" y="2590800"/>
            <a:ext cx="8686800" cy="10255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85000"/>
              </a:lnSpc>
              <a:spcBef>
                <a:spcPct val="25000"/>
              </a:spcBef>
            </a:pPr>
            <a:r>
              <a:rPr lang="en-GB" altLang="x-none" sz="3600"/>
              <a:t>To keep the production level of cars constant, Japan should make 1 car more. This requires 6 laborers.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228600" y="3632200"/>
            <a:ext cx="8686800" cy="558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85000"/>
              </a:lnSpc>
              <a:spcBef>
                <a:spcPct val="25000"/>
              </a:spcBef>
            </a:pPr>
            <a:r>
              <a:rPr lang="en-GB" altLang="x-none" sz="3600"/>
              <a:t>These 6 laborers could have made 6/3 = 2 units of food.</a:t>
            </a: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228600" y="5791200"/>
            <a:ext cx="8686800" cy="558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85000"/>
              </a:lnSpc>
              <a:spcBef>
                <a:spcPct val="25000"/>
              </a:spcBef>
            </a:pPr>
            <a:r>
              <a:rPr lang="en-GB" altLang="x-none" sz="3600"/>
              <a:t>The extra production represents gains from trade </a:t>
            </a:r>
          </a:p>
        </p:txBody>
      </p:sp>
      <p:sp>
        <p:nvSpPr>
          <p:cNvPr id="50186" name="Text Box 11"/>
          <p:cNvSpPr txBox="1">
            <a:spLocks noChangeArrowheads="1"/>
          </p:cNvSpPr>
          <p:nvPr/>
        </p:nvSpPr>
        <p:spPr bwMode="auto">
          <a:xfrm>
            <a:off x="228600" y="-20662"/>
            <a:ext cx="7924800" cy="64135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sz="3600" b="1"/>
              <a:t>Analysis of absolute cost advantage 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228600" y="4149725"/>
            <a:ext cx="8686800" cy="1966913"/>
            <a:chOff x="144" y="2601"/>
            <a:chExt cx="5472" cy="1239"/>
          </a:xfrm>
        </p:grpSpPr>
        <p:sp>
          <p:nvSpPr>
            <p:cNvPr id="50188" name="Text Box 8"/>
            <p:cNvSpPr txBox="1">
              <a:spLocks noChangeArrowheads="1"/>
            </p:cNvSpPr>
            <p:nvPr/>
          </p:nvSpPr>
          <p:spPr bwMode="auto">
            <a:xfrm>
              <a:off x="144" y="2601"/>
              <a:ext cx="5472" cy="11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1pPr>
              <a:lvl2pPr marL="37931725" indent="-37474525"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2pPr>
              <a:lvl3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3pPr>
              <a:lvl4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4pPr>
              <a:lvl5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9pPr>
            </a:lstStyle>
            <a:p>
              <a:pPr>
                <a:lnSpc>
                  <a:spcPct val="85000"/>
                </a:lnSpc>
                <a:spcBef>
                  <a:spcPct val="25000"/>
                </a:spcBef>
              </a:pPr>
              <a:r>
                <a:rPr lang="en-GB" altLang="x-none" sz="3600" dirty="0"/>
                <a:t>Conclusion: 		USA		Japan	change world prod.</a:t>
              </a:r>
            </a:p>
            <a:p>
              <a:pPr>
                <a:lnSpc>
                  <a:spcPct val="85000"/>
                </a:lnSpc>
                <a:spcBef>
                  <a:spcPct val="25000"/>
                </a:spcBef>
              </a:pPr>
              <a:r>
                <a:rPr lang="en-GB" altLang="x-none" sz="3600" dirty="0"/>
                <a:t>production of cars:	-1		+1		  0</a:t>
              </a:r>
            </a:p>
            <a:p>
              <a:pPr>
                <a:lnSpc>
                  <a:spcPct val="85000"/>
                </a:lnSpc>
                <a:spcBef>
                  <a:spcPct val="25000"/>
                </a:spcBef>
              </a:pPr>
              <a:r>
                <a:rPr lang="en-GB" altLang="x-none" sz="3600" dirty="0"/>
                <a:t>production of food:	+4		-2		+2</a:t>
              </a:r>
            </a:p>
          </p:txBody>
        </p:sp>
        <p:sp>
          <p:nvSpPr>
            <p:cNvPr id="50189" name="Rectangle 13"/>
            <p:cNvSpPr>
              <a:spLocks noChangeArrowheads="1"/>
            </p:cNvSpPr>
            <p:nvPr/>
          </p:nvSpPr>
          <p:spPr bwMode="auto">
            <a:xfrm>
              <a:off x="4128" y="2976"/>
              <a:ext cx="528" cy="8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1pPr>
              <a:lvl2pPr marL="37931725" indent="-37474525"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2pPr>
              <a:lvl3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3pPr>
              <a:lvl4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4pPr>
              <a:lvl5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9pPr>
            </a:lstStyle>
            <a:p>
              <a:endParaRPr lang="en-US" altLang="x-none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3" grpId="0" animBg="1" autoUpdateAnimBg="0"/>
      <p:bldP spid="22530" grpId="0" animBg="1" autoUpdateAnimBg="0"/>
      <p:bldP spid="22531" grpId="0" animBg="1" autoUpdateAnimBg="0"/>
      <p:bldP spid="22532" grpId="0" animBg="1" autoUpdateAnimBg="0"/>
      <p:bldP spid="22533" grpId="0" animBg="1" autoUpdateAnimBg="0"/>
      <p:bldP spid="22534" grpId="0" animBg="1" autoUpdateAnimBg="0"/>
      <p:bldP spid="22538" grpId="0" animBg="1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Useful websites for this course: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Deardorff's Glossary of International Economics</a:t>
            </a:r>
            <a:r>
              <a:rPr lang="en-US" altLang="x-none">
                <a:solidFill>
                  <a:srgbClr val="FF0000"/>
                </a:solidFill>
                <a:latin typeface="Angsana New" charset="0"/>
              </a:rPr>
              <a:t>  </a:t>
            </a:r>
            <a:r>
              <a:rPr lang="en-US" altLang="x-none">
                <a:solidFill>
                  <a:srgbClr val="00664D"/>
                </a:solidFill>
                <a:latin typeface="Angsana New" charset="0"/>
              </a:rPr>
              <a:t>http://www-personal.umich.edu/~alandear/glossary/</a:t>
            </a:r>
          </a:p>
          <a:p>
            <a:pPr eaLnBrk="1" hangingPunct="1"/>
            <a:r>
              <a:rPr lang="en-US" altLang="x-none">
                <a:solidFill>
                  <a:srgbClr val="000000"/>
                </a:solidFill>
                <a:latin typeface="Angsana New" charset="0"/>
              </a:rPr>
              <a:t>WTO</a:t>
            </a:r>
            <a:r>
              <a:rPr lang="en-US" altLang="x-none">
                <a:solidFill>
                  <a:srgbClr val="FF0000"/>
                </a:solidFill>
                <a:latin typeface="Angsana New" charset="0"/>
              </a:rPr>
              <a:t> </a:t>
            </a:r>
          </a:p>
          <a:p>
            <a:pPr eaLnBrk="1" hangingPunct="1">
              <a:buFontTx/>
              <a:buNone/>
            </a:pPr>
            <a:r>
              <a:rPr lang="en-US" altLang="x-none">
                <a:solidFill>
                  <a:srgbClr val="FF0000"/>
                </a:solidFill>
                <a:latin typeface="Angsana New" charset="0"/>
              </a:rPr>
              <a:t>	</a:t>
            </a:r>
            <a:r>
              <a:rPr lang="en-US" altLang="x-none">
                <a:solidFill>
                  <a:srgbClr val="00664D"/>
                </a:solidFill>
                <a:latin typeface="Angsana New" charset="0"/>
              </a:rPr>
              <a:t>http://wto.org/english/res_e/res_e.htm</a:t>
            </a:r>
          </a:p>
          <a:p>
            <a:pPr eaLnBrk="1" hangingPunct="1"/>
            <a:r>
              <a:rPr lang="en-US" altLang="x-none">
                <a:solidFill>
                  <a:srgbClr val="000000"/>
                </a:solidFill>
                <a:latin typeface="Angsana New" charset="0"/>
              </a:rPr>
              <a:t>ASEAN:</a:t>
            </a:r>
            <a:r>
              <a:rPr lang="en-US" altLang="x-none">
                <a:solidFill>
                  <a:srgbClr val="FF0000"/>
                </a:solidFill>
                <a:latin typeface="Angsana New" charset="0"/>
              </a:rPr>
              <a:t>  </a:t>
            </a:r>
            <a:r>
              <a:rPr lang="en-US" altLang="x-none">
                <a:solidFill>
                  <a:srgbClr val="00664D"/>
                </a:solidFill>
                <a:latin typeface="Angsana New" charset="0"/>
              </a:rPr>
              <a:t>http://www.aseansec.org/</a:t>
            </a:r>
          </a:p>
        </p:txBody>
      </p:sp>
      <p:sp>
        <p:nvSpPr>
          <p:cNvPr id="51204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9E94B1C9-60CF-6447-9A3D-E053476487AF}" type="slidenum">
              <a:rPr lang="en-US" altLang="x-none" sz="2600">
                <a:solidFill>
                  <a:srgbClr val="000000"/>
                </a:solidFill>
              </a:rPr>
              <a:pPr/>
              <a:t>33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pic>
        <p:nvPicPr>
          <p:cNvPr id="5120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708275"/>
            <a:ext cx="1638300" cy="495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06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789363"/>
            <a:ext cx="7239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th-TH" altLang="x-none">
                <a:latin typeface="Angsana New" charset="0"/>
              </a:rPr>
              <a:t>Question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125538"/>
            <a:ext cx="7772400" cy="3352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th-TH" altLang="x-none" sz="4400">
                <a:latin typeface="Angsana New" charset="0"/>
              </a:rPr>
              <a:t>A company consists of a manager and a secretary.  The manager is more able in both executive and typing works than the secretary.</a:t>
            </a:r>
          </a:p>
          <a:p>
            <a:pPr eaLnBrk="1" hangingPunct="1">
              <a:buFontTx/>
              <a:buNone/>
            </a:pPr>
            <a:r>
              <a:rPr lang="th-TH" altLang="x-none" sz="4400">
                <a:latin typeface="Angsana New" charset="0"/>
              </a:rPr>
              <a:t>Should the manager do all works or concentrate on the work he or she has comparative advantage?</a:t>
            </a:r>
          </a:p>
          <a:p>
            <a:pPr eaLnBrk="1" hangingPunct="1"/>
            <a:endParaRPr lang="th-TH" altLang="x-none">
              <a:latin typeface="Angsana New" charset="0"/>
            </a:endParaRPr>
          </a:p>
        </p:txBody>
      </p:sp>
      <p:sp>
        <p:nvSpPr>
          <p:cNvPr id="5325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E4E519B5-ACF9-F747-A023-78363A712F34}" type="slidenum">
              <a:rPr lang="en-US" altLang="x-none" sz="2600">
                <a:solidFill>
                  <a:srgbClr val="000000"/>
                </a:solidFill>
              </a:rPr>
              <a:pPr/>
              <a:t>34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53253" name="Rectangle 2"/>
          <p:cNvSpPr>
            <a:spLocks noChangeArrowheads="1"/>
          </p:cNvSpPr>
          <p:nvPr/>
        </p:nvSpPr>
        <p:spPr bwMode="auto">
          <a:xfrm>
            <a:off x="901700" y="4343400"/>
            <a:ext cx="7772400" cy="8382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 algn="ctr"/>
            <a:r>
              <a:rPr lang="en-US" altLang="x-none" sz="4400" b="1" dirty="0" smtClean="0">
                <a:solidFill>
                  <a:schemeClr val="tx2"/>
                </a:solidFill>
              </a:rPr>
              <a:t>Supplementary </a:t>
            </a:r>
            <a:r>
              <a:rPr lang="en-US" altLang="x-none" sz="4400" b="1" dirty="0" smtClean="0">
                <a:solidFill>
                  <a:schemeClr val="tx2"/>
                </a:solidFill>
              </a:rPr>
              <a:t>reading</a:t>
            </a:r>
            <a:endParaRPr lang="th-TH" altLang="x-none" sz="4400" b="1" dirty="0">
              <a:solidFill>
                <a:schemeClr val="tx2"/>
              </a:solidFill>
            </a:endParaRPr>
          </a:p>
        </p:txBody>
      </p:sp>
      <p:sp>
        <p:nvSpPr>
          <p:cNvPr id="53254" name="Rectangle 3"/>
          <p:cNvSpPr>
            <a:spLocks noChangeArrowheads="1"/>
          </p:cNvSpPr>
          <p:nvPr/>
        </p:nvSpPr>
        <p:spPr bwMode="auto">
          <a:xfrm>
            <a:off x="395536" y="5229497"/>
            <a:ext cx="8569077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altLang="x-none" sz="4000" dirty="0" smtClean="0"/>
              <a:t>“</a:t>
            </a:r>
            <a:r>
              <a:rPr lang="en-US" altLang="x-none" sz="4000" dirty="0"/>
              <a:t>World Trade Report, </a:t>
            </a:r>
            <a:r>
              <a:rPr lang="en-US" altLang="x-none" sz="4000" dirty="0" smtClean="0"/>
              <a:t>2016” </a:t>
            </a:r>
            <a:r>
              <a:rPr lang="en-US" altLang="x-none" sz="3600" dirty="0" smtClean="0"/>
              <a:t>at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altLang="x-none" sz="2400" dirty="0">
                <a:solidFill>
                  <a:srgbClr val="00664D"/>
                </a:solidFill>
              </a:rPr>
              <a:t>https://</a:t>
            </a:r>
            <a:r>
              <a:rPr lang="en-US" altLang="x-none" sz="2400" dirty="0" err="1">
                <a:solidFill>
                  <a:srgbClr val="00664D"/>
                </a:solidFill>
              </a:rPr>
              <a:t>www.wto.org</a:t>
            </a:r>
            <a:r>
              <a:rPr lang="en-US" altLang="x-none" sz="2400" dirty="0">
                <a:solidFill>
                  <a:srgbClr val="00664D"/>
                </a:solidFill>
              </a:rPr>
              <a:t>/</a:t>
            </a:r>
            <a:r>
              <a:rPr lang="en-US" altLang="x-none" sz="2400" dirty="0" err="1">
                <a:solidFill>
                  <a:srgbClr val="00664D"/>
                </a:solidFill>
              </a:rPr>
              <a:t>english</a:t>
            </a:r>
            <a:r>
              <a:rPr lang="en-US" altLang="x-none" sz="2400" dirty="0">
                <a:solidFill>
                  <a:srgbClr val="00664D"/>
                </a:solidFill>
              </a:rPr>
              <a:t>/</a:t>
            </a:r>
            <a:r>
              <a:rPr lang="en-US" altLang="x-none" sz="2400" dirty="0" err="1">
                <a:solidFill>
                  <a:srgbClr val="00664D"/>
                </a:solidFill>
              </a:rPr>
              <a:t>res_e</a:t>
            </a:r>
            <a:r>
              <a:rPr lang="en-US" altLang="x-none" sz="2400" dirty="0">
                <a:solidFill>
                  <a:srgbClr val="00664D"/>
                </a:solidFill>
              </a:rPr>
              <a:t>/</a:t>
            </a:r>
            <a:r>
              <a:rPr lang="en-US" altLang="x-none" sz="2400" dirty="0" err="1">
                <a:solidFill>
                  <a:srgbClr val="00664D"/>
                </a:solidFill>
              </a:rPr>
              <a:t>booksp_e</a:t>
            </a:r>
            <a:r>
              <a:rPr lang="en-US" altLang="x-none" sz="2400">
                <a:solidFill>
                  <a:srgbClr val="00664D"/>
                </a:solidFill>
              </a:rPr>
              <a:t>/world_trade_report16_e.pdf</a:t>
            </a:r>
            <a:endParaRPr lang="th-TH" altLang="x-none" sz="2400" dirty="0">
              <a:solidFill>
                <a:srgbClr val="00664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efault Design">
  <a:themeElements>
    <a:clrScheme name="Custom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Econ E.pot</Template>
  <TotalTime>3573</TotalTime>
  <Words>1443</Words>
  <Application>Microsoft Macintosh PowerPoint</Application>
  <PresentationFormat>On-screen Show (4:3)</PresentationFormat>
  <Paragraphs>226</Paragraphs>
  <Slides>34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Cordia New</vt:lpstr>
      <vt:lpstr>ＭＳ Ｐゴシック</vt:lpstr>
      <vt:lpstr>Angsana New</vt:lpstr>
      <vt:lpstr>Times New Roman</vt:lpstr>
      <vt:lpstr>1_Default Design</vt:lpstr>
      <vt:lpstr>Document</vt:lpstr>
      <vt:lpstr>Equation</vt:lpstr>
      <vt:lpstr>Introduction and Early Trade Theories EE451</vt:lpstr>
      <vt:lpstr>Outline</vt:lpstr>
      <vt:lpstr>Introduction</vt:lpstr>
      <vt:lpstr>World Export Value: 1980 – 2014 (US$)</vt:lpstr>
      <vt:lpstr>Average tariff rates vs. world trade volume</vt:lpstr>
      <vt:lpstr>PowerPoint Presentation</vt:lpstr>
      <vt:lpstr>PowerPoint Presentation</vt:lpstr>
      <vt:lpstr>PowerPoint Presentation</vt:lpstr>
      <vt:lpstr>Map of World Trade</vt:lpstr>
      <vt:lpstr>Map of World Trade</vt:lpstr>
      <vt:lpstr>Map of World Trade</vt:lpstr>
      <vt:lpstr>Map of World Trade</vt:lpstr>
      <vt:lpstr>Map of World Trade</vt:lpstr>
      <vt:lpstr>Composition of world merchandise trade value</vt:lpstr>
      <vt:lpstr>Degree of openness: (X+M)/GDP</vt:lpstr>
      <vt:lpstr>Degree of openness: (X+M)/GDP</vt:lpstr>
      <vt:lpstr>Thailand Export Markets 1995 - 2014</vt:lpstr>
      <vt:lpstr>Thailand Import Markets 1995 - 2014</vt:lpstr>
      <vt:lpstr>Trade in Services: 1999</vt:lpstr>
      <vt:lpstr>Trade in Services: 2006</vt:lpstr>
      <vt:lpstr>Trade in Services: 2010</vt:lpstr>
      <vt:lpstr>What is International Economics About?</vt:lpstr>
      <vt:lpstr>What is International Economics About?</vt:lpstr>
      <vt:lpstr>What is International Economics About?</vt:lpstr>
      <vt:lpstr>What is International Economics About?</vt:lpstr>
      <vt:lpstr>Early Trade Theories and  The Classical Trade Theory </vt:lpstr>
      <vt:lpstr>Mercantilism</vt:lpstr>
      <vt:lpstr>Challenge to Mercantilism</vt:lpstr>
      <vt:lpstr>Challenge to Mercantilism</vt:lpstr>
      <vt:lpstr>PowerPoint Presentation</vt:lpstr>
      <vt:lpstr>PowerPoint Presentation</vt:lpstr>
      <vt:lpstr>PowerPoint Presentation</vt:lpstr>
      <vt:lpstr>Useful websites for this course:</vt:lpstr>
      <vt:lpstr>Question</vt:lpstr>
    </vt:vector>
  </TitlesOfParts>
  <Company>Econ</Company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Chayun Tantivasadakarn</dc:creator>
  <cp:lastModifiedBy>Microsoft Office User</cp:lastModifiedBy>
  <cp:revision>109</cp:revision>
  <cp:lastPrinted>2015-08-19T00:13:25Z</cp:lastPrinted>
  <dcterms:created xsi:type="dcterms:W3CDTF">2016-01-24T13:51:37Z</dcterms:created>
  <dcterms:modified xsi:type="dcterms:W3CDTF">2017-08-15T08:14:06Z</dcterms:modified>
</cp:coreProperties>
</file>