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</p:sldIdLst>
  <p:sldSz cx="9144000" cy="6858000" type="screen4x3"/>
  <p:notesSz cx="6797675" cy="987425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833944-85CD-453A-94A0-A762441062F5}" type="datetimeFigureOut">
              <a:rPr lang="th-TH" smtClean="0"/>
              <a:pPr/>
              <a:t>01/05/57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7B6385-5931-4253-8BEC-6EA19709DE99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98249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17226-0806-45C4-A8E3-FB7ADE3B4F39}" type="datetime1">
              <a:rPr lang="th-TH" smtClean="0"/>
              <a:pPr/>
              <a:t>01/05/57</a:t>
            </a:fld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4D7A40E-9280-47F6-A879-BC51C211C951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B2C72-00D4-4869-B08F-4A4C3B151D0F}" type="datetime1">
              <a:rPr lang="th-TH" smtClean="0"/>
              <a:pPr/>
              <a:t>01/05/57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84D7A40E-9280-47F6-A879-BC51C211C951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3878B-6181-4967-A727-0A6F8A32E21E}" type="datetime1">
              <a:rPr lang="th-TH" smtClean="0"/>
              <a:pPr/>
              <a:t>01/05/57</a:t>
            </a:fld>
            <a:endParaRPr lang="th-TH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4D7A40E-9280-47F6-A879-BC51C211C951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866C0F9-F059-4D79-A899-FCB688AFF74C}" type="datetime1">
              <a:rPr lang="th-TH" smtClean="0"/>
              <a:pPr/>
              <a:t>01/05/57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A40E-9280-47F6-A879-BC51C211C951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74A2F-1D2E-4EE5-BC54-64F94C8C8AF7}" type="datetime1">
              <a:rPr lang="th-TH" smtClean="0"/>
              <a:pPr/>
              <a:t>01/05/57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th-TH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84D7A40E-9280-47F6-A879-BC51C211C951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2668C-1AF0-4E4A-BDE2-9728121FCBCB}" type="datetime1">
              <a:rPr lang="th-TH" smtClean="0"/>
              <a:pPr/>
              <a:t>01/05/57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84D7A40E-9280-47F6-A879-BC51C211C95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AC155-478B-492C-91D7-05F938084849}" type="datetime1">
              <a:rPr lang="th-TH" smtClean="0"/>
              <a:pPr/>
              <a:t>01/05/57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4D7A40E-9280-47F6-A879-BC51C211C95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4D7A40E-9280-47F6-A879-BC51C211C951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0EFAD-594D-45CD-9803-07E0216E5AAD}" type="datetime1">
              <a:rPr lang="th-TH" smtClean="0"/>
              <a:pPr/>
              <a:t>01/05/57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84D7A40E-9280-47F6-A879-BC51C211C951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DD9F00F-2A00-41F2-A217-1AACDA253A36}" type="datetime1">
              <a:rPr lang="th-TH" smtClean="0"/>
              <a:pPr/>
              <a:t>01/05/57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AD499-1CBE-4901-91FB-879663D9CA46}" type="datetime1">
              <a:rPr lang="th-TH" smtClean="0"/>
              <a:pPr/>
              <a:t>01/05/57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A40E-9280-47F6-A879-BC51C211C95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84D7A40E-9280-47F6-A879-BC51C211C951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D386B-A41C-4C68-8637-C68FAEB90918}" type="datetime1">
              <a:rPr lang="th-TH" smtClean="0"/>
              <a:pPr/>
              <a:t>01/05/57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F0A9B15C-9726-4A52-807A-48B6C1EC3597}" type="datetime1">
              <a:rPr lang="th-TH" smtClean="0"/>
              <a:pPr/>
              <a:t>01/05/57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th-TH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4D7A40E-9280-47F6-A879-BC51C211C951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Innovation </a:t>
            </a:r>
            <a:r>
              <a:rPr lang="en-US" sz="2800" dirty="0" smtClean="0"/>
              <a:t>Policy, Political Challenge, </a:t>
            </a:r>
            <a:r>
              <a:rPr lang="en-US" sz="2800" dirty="0" smtClean="0"/>
              <a:t>and </a:t>
            </a:r>
            <a:r>
              <a:rPr lang="en-US" sz="2800" dirty="0" smtClean="0"/>
              <a:t>Development</a:t>
            </a:r>
            <a:endParaRPr lang="th-TH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A40E-9280-47F6-A879-BC51C211C951}" type="slidenum">
              <a:rPr lang="th-TH" smtClean="0"/>
              <a:pPr/>
              <a:t>1</a:t>
            </a:fld>
            <a:endParaRPr lang="th-TH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EE 482</a:t>
            </a:r>
          </a:p>
          <a:p>
            <a:r>
              <a:rPr lang="en-US" dirty="0" smtClean="0"/>
              <a:t>summary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11322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have learned or actually forgotten?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A40E-9280-47F6-A879-BC51C211C951}" type="slidenum">
              <a:rPr lang="th-TH" smtClean="0"/>
              <a:pPr/>
              <a:t>2</a:t>
            </a:fld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Nine designs of supposed to be Strategic Industrial Policies</a:t>
            </a:r>
          </a:p>
          <a:p>
            <a:r>
              <a:rPr lang="en-US" dirty="0" smtClean="0"/>
              <a:t>What have countries done in the past?</a:t>
            </a:r>
          </a:p>
          <a:p>
            <a:pPr lvl="1"/>
            <a:r>
              <a:rPr lang="en-US" dirty="0" smtClean="0"/>
              <a:t>Import substitution</a:t>
            </a:r>
          </a:p>
          <a:p>
            <a:pPr lvl="1"/>
            <a:r>
              <a:rPr lang="en-US" dirty="0" smtClean="0"/>
              <a:t>Export Promotion</a:t>
            </a:r>
          </a:p>
          <a:p>
            <a:pPr lvl="1"/>
            <a:r>
              <a:rPr lang="en-US" dirty="0" smtClean="0"/>
              <a:t>Mixed</a:t>
            </a:r>
          </a:p>
        </p:txBody>
      </p:sp>
    </p:spTree>
    <p:extLst>
      <p:ext uri="{BB962C8B-B14F-4D97-AF65-F5344CB8AC3E}">
        <p14:creationId xmlns:p14="http://schemas.microsoft.com/office/powerpoint/2010/main" val="218550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Why do we want industrialization and development?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A40E-9280-47F6-A879-BC51C211C951}" type="slidenum">
              <a:rPr lang="th-TH" smtClean="0"/>
              <a:pPr/>
              <a:t>3</a:t>
            </a:fld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Better standard of living for……………….</a:t>
            </a:r>
          </a:p>
          <a:p>
            <a:r>
              <a:rPr lang="en-US" dirty="0" smtClean="0"/>
              <a:t>Sustainable growth</a:t>
            </a:r>
          </a:p>
          <a:p>
            <a:r>
              <a:rPr lang="en-US" dirty="0" smtClean="0"/>
              <a:t>Then, a decline______________________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048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Decline plus Inequality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A40E-9280-47F6-A879-BC51C211C951}" type="slidenum">
              <a:rPr lang="th-TH" smtClean="0"/>
              <a:pPr/>
              <a:t>4</a:t>
            </a:fld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Decline</a:t>
            </a:r>
          </a:p>
          <a:p>
            <a:pPr lvl="1"/>
            <a:r>
              <a:rPr lang="en-US" dirty="0" smtClean="0"/>
              <a:t>Same thing as in the agricultural sector</a:t>
            </a:r>
          </a:p>
          <a:p>
            <a:pPr lvl="1"/>
            <a:r>
              <a:rPr lang="en-US" dirty="0" smtClean="0"/>
              <a:t>Same thing as labor-intensive industry</a:t>
            </a:r>
          </a:p>
          <a:p>
            <a:r>
              <a:rPr lang="en-US" dirty="0" smtClean="0"/>
              <a:t>Inequality</a:t>
            </a:r>
          </a:p>
          <a:p>
            <a:pPr lvl="1"/>
            <a:r>
              <a:rPr lang="en-US" dirty="0" smtClean="0"/>
              <a:t>Marginalized farmer, then labor, then…………………..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9233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Decline, sustained innovation, and inequality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A40E-9280-47F6-A879-BC51C211C951}" type="slidenum">
              <a:rPr lang="th-TH" smtClean="0"/>
              <a:pPr/>
              <a:t>5</a:t>
            </a:fld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Will sustained innovation help in avoiding decline?</a:t>
            </a:r>
          </a:p>
          <a:p>
            <a:r>
              <a:rPr lang="en-US" dirty="0" smtClean="0"/>
              <a:t>If sustained innovation is needed, then will it further lead to growth and then inequality again?</a:t>
            </a:r>
          </a:p>
          <a:p>
            <a:endParaRPr lang="en-US" dirty="0" smtClean="0"/>
          </a:p>
          <a:p>
            <a:r>
              <a:rPr lang="en-US" dirty="0" smtClean="0"/>
              <a:t>The answers lie within governing institutions as well as governing people and people.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0570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Inclusive growth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A40E-9280-47F6-A879-BC51C211C951}" type="slidenum">
              <a:rPr lang="th-TH" smtClean="0"/>
              <a:pPr/>
              <a:t>6</a:t>
            </a:fld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What is inclusive growth?</a:t>
            </a:r>
          </a:p>
          <a:p>
            <a:r>
              <a:rPr lang="en-US" dirty="0" smtClean="0"/>
              <a:t>How should it be linked to innovation policy?</a:t>
            </a:r>
          </a:p>
          <a:p>
            <a:r>
              <a:rPr lang="en-US" dirty="0" smtClean="0"/>
              <a:t>How should it be linked to desirable political circumstances?</a:t>
            </a:r>
          </a:p>
          <a:p>
            <a:r>
              <a:rPr lang="en-US" dirty="0" smtClean="0"/>
              <a:t>Drawing the line between</a:t>
            </a:r>
          </a:p>
          <a:p>
            <a:pPr lvl="1"/>
            <a:r>
              <a:rPr lang="en-US" dirty="0" smtClean="0"/>
              <a:t>Growth at the bottom or growth at the top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3268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Detrimental effect of exclusive growth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A40E-9280-47F6-A879-BC51C211C951}" type="slidenum">
              <a:rPr lang="th-TH" smtClean="0"/>
              <a:pPr/>
              <a:t>7</a:t>
            </a:fld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Populist policy</a:t>
            </a:r>
          </a:p>
          <a:p>
            <a:r>
              <a:rPr lang="en-US" dirty="0" smtClean="0"/>
              <a:t>USA</a:t>
            </a:r>
          </a:p>
          <a:p>
            <a:r>
              <a:rPr lang="en-US" dirty="0" smtClean="0"/>
              <a:t>Latin</a:t>
            </a:r>
          </a:p>
          <a:p>
            <a:r>
              <a:rPr lang="en-US" dirty="0" smtClean="0"/>
              <a:t>Efficiency VS Redistribute argument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83807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Initiation of inclusive growth and innovation policy 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A40E-9280-47F6-A879-BC51C211C951}" type="slidenum">
              <a:rPr lang="th-TH" smtClean="0"/>
              <a:pPr/>
              <a:t>8</a:t>
            </a:fld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Single veto player</a:t>
            </a:r>
          </a:p>
          <a:p>
            <a:pPr lvl="1"/>
            <a:r>
              <a:rPr lang="en-US" dirty="0" smtClean="0"/>
              <a:t>Lack of policy credibility and stability</a:t>
            </a:r>
          </a:p>
          <a:p>
            <a:r>
              <a:rPr lang="en-US" dirty="0" smtClean="0"/>
              <a:t>Multiple veto player</a:t>
            </a:r>
          </a:p>
          <a:p>
            <a:pPr lvl="1"/>
            <a:r>
              <a:rPr lang="en-US" dirty="0"/>
              <a:t>Lack of </a:t>
            </a:r>
            <a:r>
              <a:rPr lang="en-US" dirty="0" smtClean="0"/>
              <a:t>decisiveness</a:t>
            </a:r>
          </a:p>
          <a:p>
            <a:r>
              <a:rPr lang="en-US" dirty="0" smtClean="0"/>
              <a:t>Solution</a:t>
            </a:r>
          </a:p>
          <a:p>
            <a:pPr lvl="1"/>
            <a:r>
              <a:rPr lang="en-US" dirty="0" smtClean="0"/>
              <a:t>Delegation</a:t>
            </a:r>
          </a:p>
          <a:p>
            <a:pPr lvl="1"/>
            <a:r>
              <a:rPr lang="en-US" dirty="0" smtClean="0"/>
              <a:t>Extensive consultation</a:t>
            </a:r>
          </a:p>
          <a:p>
            <a:pPr lvl="1"/>
            <a:r>
              <a:rPr lang="en-US" dirty="0" smtClean="0"/>
              <a:t>Creation of Cohesive Party</a:t>
            </a:r>
          </a:p>
          <a:p>
            <a:pPr lvl="1"/>
            <a:r>
              <a:rPr lang="en-US" dirty="0" smtClean="0"/>
              <a:t>End-run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5174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 we need?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A40E-9280-47F6-A879-BC51C211C951}" type="slidenum">
              <a:rPr lang="th-TH" smtClean="0"/>
              <a:pPr/>
              <a:t>9</a:t>
            </a:fld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Critical Juncture</a:t>
            </a:r>
          </a:p>
          <a:p>
            <a:r>
              <a:rPr lang="en-US" dirty="0" smtClean="0"/>
              <a:t>Economic and Econometric Conjecture</a:t>
            </a:r>
          </a:p>
          <a:p>
            <a:pPr lvl="1"/>
            <a:r>
              <a:rPr lang="en-US" dirty="0" smtClean="0"/>
              <a:t>Inequality leads </a:t>
            </a:r>
            <a:r>
              <a:rPr lang="en-US" smtClean="0"/>
              <a:t>to black, lower </a:t>
            </a:r>
            <a:r>
              <a:rPr lang="en-US" dirty="0" smtClean="0"/>
              <a:t>innovation and growth endogenously.</a:t>
            </a:r>
          </a:p>
          <a:p>
            <a:pPr lvl="1"/>
            <a:r>
              <a:rPr lang="en-US" dirty="0" smtClean="0"/>
              <a:t>Inequality leads to green, higher growth, and innovation endogenously.</a:t>
            </a:r>
          </a:p>
          <a:p>
            <a:pPr lvl="1"/>
            <a:r>
              <a:rPr lang="en-US" dirty="0" smtClean="0"/>
              <a:t>Multilevel and Multi-faceted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27994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266</TotalTime>
  <Words>262</Words>
  <Application>Microsoft Office PowerPoint</Application>
  <PresentationFormat>On-screen Show (4:3)</PresentationFormat>
  <Paragraphs>60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Civic</vt:lpstr>
      <vt:lpstr>Innovation Policy, Political Challenge, and Development</vt:lpstr>
      <vt:lpstr>What have learned or actually forgotten?</vt:lpstr>
      <vt:lpstr>Why do we want industrialization and development?</vt:lpstr>
      <vt:lpstr>Decline plus Inequality</vt:lpstr>
      <vt:lpstr>Decline, sustained innovation, and inequality</vt:lpstr>
      <vt:lpstr>Inclusive growth</vt:lpstr>
      <vt:lpstr>Detrimental effect of exclusive growth</vt:lpstr>
      <vt:lpstr>Initiation of inclusive growth and innovation policy  </vt:lpstr>
      <vt:lpstr>What do we need?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Policies and Politics of Industrial Upgrading in Thailand during the Thaksin Era (2001–2006)_1133 409..434</dc:title>
  <dc:creator>Peera  Charoenporn</dc:creator>
  <cp:lastModifiedBy>Monthien</cp:lastModifiedBy>
  <cp:revision>15</cp:revision>
  <dcterms:created xsi:type="dcterms:W3CDTF">2013-11-05T07:00:26Z</dcterms:created>
  <dcterms:modified xsi:type="dcterms:W3CDTF">2014-05-01T16:24:49Z</dcterms:modified>
</cp:coreProperties>
</file>