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691" r:id="rId1"/>
  </p:sldMasterIdLst>
  <p:notesMasterIdLst>
    <p:notesMasterId r:id="rId57"/>
  </p:notesMasterIdLst>
  <p:sldIdLst>
    <p:sldId id="354" r:id="rId2"/>
    <p:sldId id="258" r:id="rId3"/>
    <p:sldId id="307" r:id="rId4"/>
    <p:sldId id="308" r:id="rId5"/>
    <p:sldId id="309" r:id="rId6"/>
    <p:sldId id="360" r:id="rId7"/>
    <p:sldId id="325" r:id="rId8"/>
    <p:sldId id="326" r:id="rId9"/>
    <p:sldId id="310" r:id="rId10"/>
    <p:sldId id="327" r:id="rId11"/>
    <p:sldId id="311" r:id="rId12"/>
    <p:sldId id="328" r:id="rId13"/>
    <p:sldId id="329" r:id="rId14"/>
    <p:sldId id="330" r:id="rId15"/>
    <p:sldId id="331" r:id="rId16"/>
    <p:sldId id="332" r:id="rId17"/>
    <p:sldId id="333" r:id="rId18"/>
    <p:sldId id="361" r:id="rId19"/>
    <p:sldId id="334" r:id="rId20"/>
    <p:sldId id="335" r:id="rId21"/>
    <p:sldId id="336" r:id="rId22"/>
    <p:sldId id="338" r:id="rId23"/>
    <p:sldId id="337" r:id="rId24"/>
    <p:sldId id="312" r:id="rId25"/>
    <p:sldId id="313" r:id="rId26"/>
    <p:sldId id="339" r:id="rId27"/>
    <p:sldId id="340" r:id="rId28"/>
    <p:sldId id="341" r:id="rId29"/>
    <p:sldId id="314" r:id="rId30"/>
    <p:sldId id="363" r:id="rId31"/>
    <p:sldId id="362" r:id="rId32"/>
    <p:sldId id="364" r:id="rId33"/>
    <p:sldId id="342" r:id="rId34"/>
    <p:sldId id="344" r:id="rId35"/>
    <p:sldId id="352" r:id="rId36"/>
    <p:sldId id="345" r:id="rId37"/>
    <p:sldId id="346" r:id="rId38"/>
    <p:sldId id="319" r:id="rId39"/>
    <p:sldId id="343" r:id="rId40"/>
    <p:sldId id="318" r:id="rId41"/>
    <p:sldId id="320" r:id="rId42"/>
    <p:sldId id="365" r:id="rId43"/>
    <p:sldId id="366" r:id="rId44"/>
    <p:sldId id="367" r:id="rId45"/>
    <p:sldId id="368" r:id="rId46"/>
    <p:sldId id="369" r:id="rId47"/>
    <p:sldId id="349" r:id="rId48"/>
    <p:sldId id="353" r:id="rId49"/>
    <p:sldId id="351" r:id="rId50"/>
    <p:sldId id="321" r:id="rId51"/>
    <p:sldId id="355" r:id="rId52"/>
    <p:sldId id="356" r:id="rId53"/>
    <p:sldId id="357" r:id="rId54"/>
    <p:sldId id="358" r:id="rId55"/>
    <p:sldId id="359"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FF0000"/>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540" autoAdjust="0"/>
    <p:restoredTop sz="94660" autoAdjust="0"/>
  </p:normalViewPr>
  <p:slideViewPr>
    <p:cSldViewPr>
      <p:cViewPr varScale="1">
        <p:scale>
          <a:sx n="88" d="100"/>
          <a:sy n="88" d="100"/>
        </p:scale>
        <p:origin x="-336"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66" d="100"/>
        <a:sy n="66" d="100"/>
      </p:scale>
      <p:origin x="0" y="439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24.xml"/><Relationship Id="rId13" Type="http://schemas.openxmlformats.org/officeDocument/2006/relationships/slide" Target="slides/slide41.xml"/><Relationship Id="rId18" Type="http://schemas.openxmlformats.org/officeDocument/2006/relationships/slide" Target="slides/slide54.xml"/><Relationship Id="rId3" Type="http://schemas.openxmlformats.org/officeDocument/2006/relationships/slide" Target="slides/slide4.xml"/><Relationship Id="rId7" Type="http://schemas.openxmlformats.org/officeDocument/2006/relationships/slide" Target="slides/slide18.xml"/><Relationship Id="rId12" Type="http://schemas.openxmlformats.org/officeDocument/2006/relationships/slide" Target="slides/slide40.xml"/><Relationship Id="rId17" Type="http://schemas.openxmlformats.org/officeDocument/2006/relationships/slide" Target="slides/slide53.xml"/><Relationship Id="rId2" Type="http://schemas.openxmlformats.org/officeDocument/2006/relationships/slide" Target="slides/slide3.xml"/><Relationship Id="rId16" Type="http://schemas.openxmlformats.org/officeDocument/2006/relationships/slide" Target="slides/slide52.xml"/><Relationship Id="rId1" Type="http://schemas.openxmlformats.org/officeDocument/2006/relationships/slide" Target="slides/slide2.xml"/><Relationship Id="rId6" Type="http://schemas.openxmlformats.org/officeDocument/2006/relationships/slide" Target="slides/slide11.xml"/><Relationship Id="rId11" Type="http://schemas.openxmlformats.org/officeDocument/2006/relationships/slide" Target="slides/slide38.xml"/><Relationship Id="rId5" Type="http://schemas.openxmlformats.org/officeDocument/2006/relationships/slide" Target="slides/slide9.xml"/><Relationship Id="rId15" Type="http://schemas.openxmlformats.org/officeDocument/2006/relationships/slide" Target="slides/slide51.xml"/><Relationship Id="rId10" Type="http://schemas.openxmlformats.org/officeDocument/2006/relationships/slide" Target="slides/slide29.xml"/><Relationship Id="rId19" Type="http://schemas.openxmlformats.org/officeDocument/2006/relationships/slide" Target="slides/slide55.xml"/><Relationship Id="rId4" Type="http://schemas.openxmlformats.org/officeDocument/2006/relationships/slide" Target="slides/slide5.xml"/><Relationship Id="rId9" Type="http://schemas.openxmlformats.org/officeDocument/2006/relationships/slide" Target="slides/slide25.xml"/><Relationship Id="rId14"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pPr>
              <a:defRPr/>
            </a:pPr>
            <a:endParaRPr lang="th-TH" altLang="en-US"/>
          </a:p>
        </p:txBody>
      </p:sp>
      <p:sp>
        <p:nvSpPr>
          <p:cNvPr id="17" name="ตัวยึดท้ายกระดาษ 16"/>
          <p:cNvSpPr>
            <a:spLocks noGrp="1"/>
          </p:cNvSpPr>
          <p:nvPr>
            <p:ph type="ftr" sz="quarter" idx="11"/>
          </p:nvPr>
        </p:nvSpPr>
        <p:spPr/>
        <p:txBody>
          <a:bodyPr/>
          <a:lstStyle/>
          <a:p>
            <a:pPr>
              <a:defRPr/>
            </a:pPr>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CAB16D4C-0363-45E9-81C1-A9C3DBD86C45}" type="slidenum">
              <a:rPr lang="en-US" altLang="en-US" smtClean="0"/>
              <a:pPr>
                <a:defRPr/>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pPr>
              <a:defRPr/>
            </a:pPr>
            <a:fld id="{BB9FA76F-BE58-4EC1-9D3E-15D4EBF6D82D}" type="slidenum">
              <a:rPr lang="en-US" altLang="en-US" smtClean="0"/>
              <a:pPr>
                <a:defRPr/>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4" name="ตัวยึดวันที่ 3"/>
          <p:cNvSpPr>
            <a:spLocks noGrp="1"/>
          </p:cNvSpPr>
          <p:nvPr>
            <p:ph type="dt" sz="half" idx="10"/>
          </p:nvPr>
        </p:nvSpPr>
        <p:spPr/>
        <p:txBody>
          <a:bodyPr/>
          <a:lstStyle/>
          <a:p>
            <a:pPr>
              <a:defRPr/>
            </a:pPr>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F1AA78F1-1F8D-4CE8-BD30-8642EF62FBF4}" type="slidenum">
              <a:rPr lang="en-US" altLang="en-US" smtClean="0"/>
              <a:pPr>
                <a:defRPr/>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p:txBody>
          <a:bodyPr/>
          <a:lstStyle/>
          <a:p>
            <a:pPr>
              <a:defRPr/>
            </a:pPr>
            <a:endParaRPr lang="th-TH" altLang="en-US"/>
          </a:p>
        </p:txBody>
      </p:sp>
      <p:sp>
        <p:nvSpPr>
          <p:cNvPr id="7" name="ตัวยึดหมายเลขภาพนิ่ง 6"/>
          <p:cNvSpPr>
            <a:spLocks noGrp="1"/>
          </p:cNvSpPr>
          <p:nvPr>
            <p:ph type="sldNum" sz="quarter" idx="12"/>
          </p:nvPr>
        </p:nvSpPr>
        <p:spPr/>
        <p:txBody>
          <a:bodyPr/>
          <a:lstStyle/>
          <a:p>
            <a:pPr>
              <a:defRPr/>
            </a:pPr>
            <a:fld id="{2B188494-C988-41BD-87D1-237A630B7334}" type="slidenum">
              <a:rPr lang="en-US" altLang="en-US" smtClean="0"/>
              <a:pPr>
                <a:defRPr/>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pPr>
              <a:defRPr/>
            </a:pPr>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pPr>
              <a:defRPr/>
            </a:pPr>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pPr>
              <a:defRPr/>
            </a:pPr>
            <a:fld id="{8616A59F-F2B3-4C96-A73A-713F824C2449}" type="slidenum">
              <a:rPr lang="en-US" altLang="en-US" smtClean="0"/>
              <a:pPr>
                <a:defRPr/>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pPr>
              <a:defRPr/>
            </a:pPr>
            <a:endParaRPr lang="th-TH" altLang="en-US"/>
          </a:p>
        </p:txBody>
      </p:sp>
      <p:sp>
        <p:nvSpPr>
          <p:cNvPr id="4" name="ตัวยึดท้ายกระดาษ 3"/>
          <p:cNvSpPr>
            <a:spLocks noGrp="1"/>
          </p:cNvSpPr>
          <p:nvPr>
            <p:ph type="ftr" sz="quarter" idx="11"/>
          </p:nvPr>
        </p:nvSpPr>
        <p:spPr/>
        <p:txBody>
          <a:bodyPr/>
          <a:lstStyle/>
          <a:p>
            <a:pPr>
              <a:defRPr/>
            </a:pPr>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pPr>
              <a:defRPr/>
            </a:pPr>
            <a:fld id="{F6BBC5AA-6517-49BB-BE38-F712A513ACF8}"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pPr>
              <a:defRPr/>
            </a:pPr>
            <a:endParaRPr lang="th-TH" altLang="en-US"/>
          </a:p>
        </p:txBody>
      </p:sp>
      <p:sp>
        <p:nvSpPr>
          <p:cNvPr id="3" name="ตัวยึดท้ายกระดาษ 2"/>
          <p:cNvSpPr>
            <a:spLocks noGrp="1"/>
          </p:cNvSpPr>
          <p:nvPr>
            <p:ph type="ftr" sz="quarter" idx="11"/>
          </p:nvPr>
        </p:nvSpPr>
        <p:spPr/>
        <p:txBody>
          <a:bodyPr/>
          <a:lstStyle/>
          <a:p>
            <a:pPr>
              <a:defRPr/>
            </a:pPr>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B8E4AAD5-C230-4E6E-B999-8F533A26EF96}"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E4E27FDC-61DC-4EA1-BBD8-AFA793910860}" type="slidenum">
              <a:rPr lang="en-US" altLang="en-US" smtClean="0"/>
              <a:pPr>
                <a:defRPr/>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pPr>
              <a:defRPr/>
            </a:pPr>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pPr>
              <a:defRPr/>
            </a:pPr>
            <a:fld id="{44F49893-818F-411E-A78F-0D6B5C092AC7}" type="slidenum">
              <a:rPr lang="en-US" altLang="en-US" smtClean="0"/>
              <a:pPr>
                <a:defRPr/>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pPr>
              <a:defRPr/>
            </a:pPr>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pPr>
              <a:defRPr/>
            </a:pPr>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6" name="ตัวยึดหมายเลขภาพนิ่ง 5"/>
          <p:cNvSpPr>
            <a:spLocks noGrp="1"/>
          </p:cNvSpPr>
          <p:nvPr>
            <p:ph type="sldNum" sz="quarter" idx="12"/>
          </p:nvPr>
        </p:nvSpPr>
        <p:spPr/>
        <p:txBody>
          <a:bodyPr/>
          <a:lstStyle/>
          <a:p>
            <a:pPr>
              <a:defRPr/>
            </a:pPr>
            <a:fld id="{C221E30E-E015-4215-A1F5-6861C3B6FCA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pPr>
              <a:defRPr/>
            </a:pPr>
            <a:fld id="{51DC627C-95F9-4191-A1EF-3A646482EF74}" type="slidenum">
              <a:rPr lang="en-US" altLang="en-US" smtClean="0"/>
              <a:pPr>
                <a:defRPr/>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pPr>
              <a:defRPr/>
            </a:pPr>
            <a:endParaRPr lang="th-TH" altLang="en-US"/>
          </a:p>
        </p:txBody>
      </p:sp>
      <p:sp>
        <p:nvSpPr>
          <p:cNvPr id="5" name="ตัวยึดท้ายกระดาษ 4"/>
          <p:cNvSpPr>
            <a:spLocks noGrp="1"/>
          </p:cNvSpPr>
          <p:nvPr>
            <p:ph type="ftr" sz="quarter" idx="11"/>
          </p:nvPr>
        </p:nvSpPr>
        <p:spPr/>
        <p:txBody>
          <a:bodyPr/>
          <a:lstStyle/>
          <a:p>
            <a:pPr>
              <a:defRPr/>
            </a:pPr>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51875702-5242-45C1-9C3E-10D4CA301F7E}" type="slidenum">
              <a:rPr lang="en-US" altLang="en-US" smtClean="0"/>
              <a:pPr>
                <a:defRPr/>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dirty="0">
                <a:solidFill>
                  <a:schemeClr val="bg1"/>
                </a:solidFill>
                <a:latin typeface="Tahoma" pitchFamily="34" charset="0"/>
              </a:rPr>
              <a:t>Introduction </a:t>
            </a:r>
            <a:endParaRPr lang="en-US" sz="2800" b="1" dirty="0">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3571812"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5</a:t>
            </a:r>
          </a:p>
          <a:p>
            <a:r>
              <a:rPr lang="en-US" sz="1400" b="1" dirty="0">
                <a:solidFill>
                  <a:srgbClr val="FF0000"/>
                </a:solidFill>
                <a:latin typeface="+mj-lt"/>
              </a:rPr>
              <a:t> </a:t>
            </a:r>
            <a:r>
              <a:rPr lang="en-US" sz="1400" b="1" dirty="0" smtClean="0">
                <a:solidFill>
                  <a:srgbClr val="FF0000"/>
                </a:solidFill>
                <a:latin typeface="+mj-lt"/>
              </a:rPr>
              <a:t>            Strategic Marketing Planning</a:t>
            </a:r>
            <a:endParaRPr lang="th-TH" sz="1400" b="1" dirty="0">
              <a:solidFill>
                <a:srgbClr val="FF0000"/>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285720" y="1643050"/>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effectLst>
                  <a:outerShdw blurRad="38100" dist="38100" dir="2700000" algn="tl">
                    <a:srgbClr val="C0C0C0"/>
                  </a:outerShdw>
                </a:effectLst>
                <a:latin typeface="Minion-Regular" charset="0"/>
              </a:rPr>
              <a:t>After studying this chapter you should be able to</a:t>
            </a:r>
            <a:r>
              <a:rPr lang="en-GB" sz="2400" b="1" i="1" dirty="0" smtClean="0">
                <a:effectLst>
                  <a:outerShdw blurRad="38100" dist="38100" dir="2700000" algn="tl">
                    <a:srgbClr val="C0C0C0"/>
                  </a:outerShdw>
                </a:effectLst>
                <a:latin typeface="Minion-Regular" charset="0"/>
              </a:rPr>
              <a:t>:</a:t>
            </a:r>
          </a:p>
          <a:p>
            <a:pPr eaLnBrk="0" hangingPunct="0">
              <a:spcBef>
                <a:spcPct val="50000"/>
              </a:spcBef>
              <a:defRPr/>
            </a:pPr>
            <a:endParaRPr lang="en-GB" sz="2400" b="1" i="1" dirty="0">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70C0"/>
                </a:solidFill>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the </a:t>
            </a:r>
            <a:r>
              <a:rPr lang="en-GB" sz="2000" b="1" i="1" u="sng" dirty="0">
                <a:solidFill>
                  <a:srgbClr val="0070C0"/>
                </a:solidFill>
                <a:effectLst>
                  <a:outerShdw blurRad="38100" dist="38100" dir="2700000" algn="tl">
                    <a:srgbClr val="C0C0C0"/>
                  </a:outerShdw>
                </a:effectLst>
                <a:latin typeface="Minion-Regular" charset="0"/>
              </a:rPr>
              <a:t>importance of </a:t>
            </a:r>
            <a:r>
              <a:rPr lang="en-GB" sz="2000" b="1" i="1" dirty="0">
                <a:solidFill>
                  <a:srgbClr val="0070C0"/>
                </a:solidFill>
                <a:effectLst>
                  <a:outerShdw blurRad="38100" dist="38100" dir="2700000" algn="tl">
                    <a:srgbClr val="C0C0C0"/>
                  </a:outerShdw>
                </a:effectLst>
                <a:latin typeface="Minion-Regular" charset="0"/>
              </a:rPr>
              <a:t>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identify the </a:t>
            </a:r>
            <a:r>
              <a:rPr lang="en-GB" sz="2000" b="1" i="1" u="sng" dirty="0">
                <a:solidFill>
                  <a:srgbClr val="0070C0"/>
                </a:solidFill>
                <a:effectLst>
                  <a:outerShdw blurRad="38100" dist="38100" dir="2700000" algn="tl">
                    <a:srgbClr val="C0C0C0"/>
                  </a:outerShdw>
                </a:effectLst>
                <a:latin typeface="Minion-Regular" charset="0"/>
              </a:rPr>
              <a:t>main steps</a:t>
            </a:r>
            <a:r>
              <a:rPr lang="en-GB" sz="2000" b="1" i="1" dirty="0">
                <a:solidFill>
                  <a:srgbClr val="0070C0"/>
                </a:solidFill>
                <a:effectLst>
                  <a:outerShdw blurRad="38100" dist="38100" dir="2700000" algn="tl">
                    <a:srgbClr val="C0C0C0"/>
                  </a:outerShdw>
                </a:effectLst>
                <a:latin typeface="Minion-Regular" charset="0"/>
              </a:rPr>
              <a:t> in 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develop an </a:t>
            </a:r>
            <a:r>
              <a:rPr lang="en-GB" sz="2000" b="1" i="1" u="sng" dirty="0">
                <a:solidFill>
                  <a:srgbClr val="0070C0"/>
                </a:solidFill>
                <a:effectLst>
                  <a:outerShdw blurRad="38100" dist="38100" dir="2700000" algn="tl">
                    <a:srgbClr val="C0C0C0"/>
                  </a:outerShdw>
                </a:effectLst>
                <a:latin typeface="Minion-Regular" charset="0"/>
              </a:rPr>
              <a:t>appropriate</a:t>
            </a:r>
            <a:r>
              <a:rPr lang="en-GB" sz="2000" b="1" i="1" dirty="0">
                <a:solidFill>
                  <a:srgbClr val="0070C0"/>
                </a:solidFill>
                <a:effectLst>
                  <a:outerShdw blurRad="38100" dist="38100" dir="2700000" algn="tl">
                    <a:srgbClr val="C0C0C0"/>
                  </a:outerShdw>
                </a:effectLst>
                <a:latin typeface="Minion-Regular" charset="0"/>
              </a:rPr>
              <a:t> business mission statement</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describe the </a:t>
            </a:r>
            <a:r>
              <a:rPr lang="en-GB" sz="2000" b="1" i="1" u="sng" dirty="0">
                <a:solidFill>
                  <a:srgbClr val="0070C0"/>
                </a:solidFill>
                <a:effectLst>
                  <a:outerShdw blurRad="38100" dist="38100" dir="2700000" algn="tl">
                    <a:srgbClr val="C0C0C0"/>
                  </a:outerShdw>
                </a:effectLst>
                <a:latin typeface="Minion-Regular" charset="0"/>
              </a:rPr>
              <a:t>criteria </a:t>
            </a:r>
            <a:r>
              <a:rPr lang="en-GB" sz="2000" b="1" i="1" dirty="0">
                <a:solidFill>
                  <a:srgbClr val="0070C0"/>
                </a:solidFill>
                <a:effectLst>
                  <a:outerShdw blurRad="38100" dist="38100" dir="2700000" algn="tl">
                    <a:srgbClr val="C0C0C0"/>
                  </a:outerShdw>
                </a:effectLst>
                <a:latin typeface="Minion-Regular" charset="0"/>
              </a:rPr>
              <a:t>for stating good strategic marketing objectives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how </a:t>
            </a:r>
            <a:r>
              <a:rPr lang="en-GB" sz="2000" b="1" i="1" u="sng" dirty="0">
                <a:solidFill>
                  <a:srgbClr val="0070C0"/>
                </a:solidFill>
                <a:effectLst>
                  <a:outerShdw blurRad="38100" dist="38100" dir="2700000" algn="tl">
                    <a:srgbClr val="C0C0C0"/>
                  </a:outerShdw>
                </a:effectLst>
                <a:latin typeface="Minion-Regular" charset="0"/>
              </a:rPr>
              <a:t>portfolio models </a:t>
            </a:r>
            <a:r>
              <a:rPr lang="en-GB" sz="2000" b="1" i="1" dirty="0">
                <a:solidFill>
                  <a:srgbClr val="0070C0"/>
                </a:solidFill>
                <a:effectLst>
                  <a:outerShdw blurRad="38100" dist="38100" dir="2700000" algn="tl">
                    <a:srgbClr val="C0C0C0"/>
                  </a:outerShdw>
                </a:effectLst>
                <a:latin typeface="Minion-Regular" charset="0"/>
              </a:rPr>
              <a:t>are used to select alternatives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explain the </a:t>
            </a:r>
            <a:r>
              <a:rPr lang="en-GB" sz="2000" b="1" i="1" u="sng" dirty="0">
                <a:solidFill>
                  <a:srgbClr val="0070C0"/>
                </a:solidFill>
                <a:effectLst>
                  <a:outerShdw blurRad="38100" dist="38100" dir="2700000" algn="tl">
                    <a:srgbClr val="C0C0C0"/>
                  </a:outerShdw>
                </a:effectLst>
                <a:latin typeface="Minion-Regular" charset="0"/>
              </a:rPr>
              <a:t>advantages and disadvantages </a:t>
            </a:r>
            <a:r>
              <a:rPr lang="en-GB" sz="2000" b="1" i="1" dirty="0">
                <a:solidFill>
                  <a:srgbClr val="0070C0"/>
                </a:solidFill>
                <a:effectLst>
                  <a:outerShdw blurRad="38100" dist="38100" dir="2700000" algn="tl">
                    <a:srgbClr val="C0C0C0"/>
                  </a:outerShdw>
                </a:effectLst>
                <a:latin typeface="Minion-Regular" charset="0"/>
              </a:rPr>
              <a:t>of using strategic models like </a:t>
            </a:r>
            <a:r>
              <a:rPr lang="en-GB" sz="2000" b="1" i="1" dirty="0" err="1">
                <a:solidFill>
                  <a:srgbClr val="0070C0"/>
                </a:solidFill>
                <a:effectLst>
                  <a:outerShdw blurRad="38100" dist="38100" dir="2700000" algn="tl">
                    <a:srgbClr val="C0C0C0"/>
                  </a:outerShdw>
                </a:effectLst>
                <a:latin typeface="Minion-Regular" charset="0"/>
              </a:rPr>
              <a:t>Ansoff’s</a:t>
            </a:r>
            <a:r>
              <a:rPr lang="en-GB" sz="2000" b="1" i="1" dirty="0">
                <a:solidFill>
                  <a:srgbClr val="0070C0"/>
                </a:solidFill>
                <a:effectLst>
                  <a:outerShdw blurRad="38100" dist="38100" dir="2700000" algn="tl">
                    <a:srgbClr val="C0C0C0"/>
                  </a:outerShdw>
                </a:effectLst>
                <a:latin typeface="Minion-Regular" charset="0"/>
              </a:rPr>
              <a:t> growth matrix, and the BCG and GE models.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(1)</a:t>
            </a:r>
            <a:endParaRPr lang="en-US" sz="3000" smtClean="0"/>
          </a:p>
        </p:txBody>
      </p:sp>
      <p:sp>
        <p:nvSpPr>
          <p:cNvPr id="74755" name="Rectangle 3"/>
          <p:cNvSpPr>
            <a:spLocks noChangeArrowheads="1"/>
          </p:cNvSpPr>
          <p:nvPr/>
        </p:nvSpPr>
        <p:spPr bwMode="auto">
          <a:xfrm>
            <a:off x="228600" y="1571612"/>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Minion-Regular" charset="0"/>
              </a:rPr>
              <a:t>The planning process itself is a systematic</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framework for this chapter</a:t>
            </a:r>
            <a:r>
              <a:rPr lang="en-US" sz="2800" dirty="0" smtClean="0">
                <a:solidFill>
                  <a:srgbClr val="000000"/>
                </a:solidFill>
                <a:effectLst>
                  <a:outerShdw blurRad="38100" dist="38100" dir="2700000" algn="tl">
                    <a:srgbClr val="C0C0C0"/>
                  </a:outerShdw>
                </a:effectLst>
                <a:latin typeface="Minion-Regular" charset="0"/>
              </a:rPr>
              <a:t>.</a:t>
            </a:r>
            <a:endParaRPr lang="en-US" sz="2800"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r>
              <a:rPr lang="en-US" sz="2800" dirty="0">
                <a:solidFill>
                  <a:srgbClr val="0070C0"/>
                </a:solidFill>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What business are we in? (vision and mission statement</a:t>
            </a:r>
            <a:r>
              <a:rPr lang="da-DK" sz="2800" b="1" i="1" dirty="0">
                <a:solidFill>
                  <a:srgbClr val="0070C0"/>
                </a:solidFill>
                <a:effectLst>
                  <a:outerShdw blurRad="38100" dist="38100" dir="2700000" algn="tl">
                    <a:srgbClr val="C0C0C0"/>
                  </a:outerShdw>
                </a:effectLst>
                <a:latin typeface="Minion-Regular" charset="0"/>
              </a:rPr>
              <a:t>)</a:t>
            </a:r>
            <a:r>
              <a:rPr lang="en-US" sz="2800" b="1" i="1" dirty="0">
                <a:solidFill>
                  <a:srgbClr val="0070C0"/>
                </a:solidFill>
                <a:effectLst>
                  <a:outerShdw blurRad="38100" dist="38100" dir="2700000" algn="tl">
                    <a:srgbClr val="C0C0C0"/>
                  </a:outerShdw>
                </a:effectLst>
                <a:latin typeface="Minion-Regular" charset="0"/>
              </a:rPr>
              <a:t> </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are we today? </a:t>
            </a:r>
            <a:endParaRPr lang="da-DK" sz="2800" b="1" i="1" dirty="0">
              <a:solidFill>
                <a:srgbClr val="0070C0"/>
              </a:solidFill>
              <a:effectLst>
                <a:outerShdw blurRad="38100" dist="38100" dir="2700000" algn="tl">
                  <a:srgbClr val="C0C0C0"/>
                </a:outerShdw>
              </a:effectLst>
              <a:latin typeface="Minion-Regular" charset="0"/>
            </a:endParaRP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do we want to go? (strategic objectives)</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How do we get there?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142844" y="1500174"/>
            <a:ext cx="9001156" cy="4154984"/>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b="1" dirty="0">
                <a:solidFill>
                  <a:srgbClr val="000000"/>
                </a:solidFill>
                <a:latin typeface="Minion-Regular" charset="0"/>
              </a:rPr>
              <a:t>The ’</a:t>
            </a:r>
            <a:r>
              <a:rPr lang="en-US" sz="2400" b="1" dirty="0">
                <a:solidFill>
                  <a:srgbClr val="000000"/>
                </a:solidFill>
                <a:latin typeface="Minion-Regular" charset="0"/>
              </a:rPr>
              <a:t>How do we get there?</a:t>
            </a:r>
            <a:r>
              <a:rPr lang="da-DK" sz="2400" b="1" dirty="0">
                <a:solidFill>
                  <a:srgbClr val="000000"/>
                </a:solidFill>
                <a:latin typeface="Minion-Regular" charset="0"/>
              </a:rPr>
              <a:t>’ question involves the following strategic analysis:</a:t>
            </a:r>
            <a:endParaRPr lang="en-US" sz="2400" b="1" dirty="0">
              <a:solidFill>
                <a:srgbClr val="000000"/>
              </a:solidFill>
              <a:latin typeface="Minion-Regular" charset="0"/>
            </a:endParaRPr>
          </a:p>
          <a:p>
            <a:pPr eaLnBrk="0" hangingPunct="0">
              <a:spcBef>
                <a:spcPct val="50000"/>
              </a:spcBef>
              <a:buFont typeface="Wingdings" pitchFamily="2" charset="2"/>
              <a:buChar char="Ø"/>
              <a:defRPr/>
            </a:pPr>
            <a:r>
              <a:rPr lang="da-DK" sz="2400" dirty="0">
                <a:solidFill>
                  <a:srgbClr val="000000"/>
                </a:solidFill>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Estimation of the planning gap, and problem diagnosis</a:t>
            </a:r>
            <a:r>
              <a:rPr lang="da-DK" sz="2400" b="1" dirty="0">
                <a:solidFill>
                  <a:srgbClr val="0070C0"/>
                </a:solidFill>
                <a:effectLst>
                  <a:outerShdw blurRad="38100" dist="38100" dir="2700000" algn="tl">
                    <a:srgbClr val="000000"/>
                  </a:outerShdw>
                </a:effectLst>
                <a:latin typeface="Minion-Regular" charset="0"/>
              </a:rPr>
              <a:t> </a:t>
            </a:r>
          </a:p>
          <a:p>
            <a:pPr eaLnBrk="0" hangingPunct="0">
              <a:spcBef>
                <a:spcPct val="50000"/>
              </a:spcBef>
              <a:buFont typeface="Wingdings" pitchFamily="2" charset="2"/>
              <a:buChar char="Ø"/>
              <a:defRPr/>
            </a:pPr>
            <a:r>
              <a:rPr lang="en-US" sz="2400" b="1" dirty="0">
                <a:solidFill>
                  <a:srgbClr val="0070C0"/>
                </a:solidFill>
                <a:effectLst>
                  <a:outerShdw blurRad="38100" dist="38100" dir="2700000" algn="tl">
                    <a:srgbClr val="000000"/>
                  </a:outerShdw>
                </a:effectLst>
                <a:latin typeface="Minion-Regular" charset="0"/>
              </a:rPr>
              <a:t>The search for strategic alternatives (</a:t>
            </a:r>
            <a:r>
              <a:rPr lang="en-US" sz="2400" b="1" dirty="0" err="1">
                <a:solidFill>
                  <a:srgbClr val="0070C0"/>
                </a:solidFill>
                <a:effectLst>
                  <a:outerShdw blurRad="38100" dist="38100" dir="2700000" algn="tl">
                    <a:srgbClr val="000000"/>
                  </a:outerShdw>
                </a:effectLst>
                <a:latin typeface="Minion-Regular" charset="0"/>
              </a:rPr>
              <a:t>Ansoff</a:t>
            </a:r>
            <a:r>
              <a:rPr lang="en-US" sz="2400" b="1" dirty="0">
                <a:solidFill>
                  <a:srgbClr val="0070C0"/>
                </a:solidFill>
                <a:effectLst>
                  <a:outerShdw blurRad="38100" dist="38100" dir="2700000" algn="tl">
                    <a:srgbClr val="000000"/>
                  </a:outerShdw>
                </a:effectLst>
                <a:latin typeface="Minion-Regular" charset="0"/>
              </a:rPr>
              <a:t> ’s growth </a:t>
            </a:r>
            <a:r>
              <a:rPr lang="en-US" sz="2400" b="1" dirty="0" smtClean="0">
                <a:solidFill>
                  <a:srgbClr val="0070C0"/>
                </a:solidFill>
                <a:effectLst>
                  <a:outerShdw blurRad="38100" dist="38100" dir="2700000" algn="tl">
                    <a:srgbClr val="000000"/>
                  </a:outerShdw>
                </a:effectLst>
                <a:latin typeface="Minion-Regular" charset="0"/>
              </a:rPr>
              <a:t>matrix</a:t>
            </a:r>
            <a:r>
              <a:rPr lang="en-US" sz="2400" b="1" dirty="0">
                <a:solidFill>
                  <a:srgbClr val="0070C0"/>
                </a:solidFill>
                <a:effectLst>
                  <a:outerShdw blurRad="38100" dist="38100" dir="2700000" algn="tl">
                    <a:srgbClr val="000000"/>
                  </a:outerShdw>
                </a:effectLst>
                <a:latin typeface="Minion-Regular" charset="0"/>
              </a:rPr>
              <a:t>, </a:t>
            </a:r>
            <a:r>
              <a:rPr lang="da-DK" sz="2400" b="1" dirty="0">
                <a:solidFill>
                  <a:srgbClr val="0070C0"/>
                </a:solidFill>
                <a:effectLst>
                  <a:outerShdw blurRad="38100" dist="38100" dir="2700000" algn="tl">
                    <a:srgbClr val="000000"/>
                  </a:outerShdw>
                </a:effectLst>
                <a:latin typeface="Minion-Regular" charset="0"/>
              </a:rPr>
              <a:t>P</a:t>
            </a:r>
            <a:r>
              <a:rPr lang="en-US" sz="2400" b="1" dirty="0" err="1">
                <a:solidFill>
                  <a:srgbClr val="0070C0"/>
                </a:solidFill>
                <a:effectLst>
                  <a:outerShdw blurRad="38100" dist="38100" dir="2700000" algn="tl">
                    <a:srgbClr val="000000"/>
                  </a:outerShdw>
                </a:effectLst>
                <a:latin typeface="Minion-Regular" charset="0"/>
              </a:rPr>
              <a:t>orter’s</a:t>
            </a:r>
            <a:r>
              <a:rPr lang="en-US" sz="2400" b="1" dirty="0">
                <a:solidFill>
                  <a:srgbClr val="0070C0"/>
                </a:solidFill>
                <a:effectLst>
                  <a:outerShdw blurRad="38100" dist="38100" dir="2700000" algn="tl">
                    <a:srgbClr val="000000"/>
                  </a:outerShdw>
                </a:effectLst>
                <a:latin typeface="Minion-Regular" charset="0"/>
              </a:rPr>
              <a:t> three</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generic strategies, the BCG and GE models)</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Strategy evaluation and selection</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Estimating financial consequences/How can progress be measured?</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(marketing</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metrics)</a:t>
            </a:r>
          </a:p>
        </p:txBody>
      </p:sp>
      <p:sp>
        <p:nvSpPr>
          <p:cNvPr id="6147" name="Rectangle 5"/>
          <p:cNvSpPr>
            <a:spLocks noGrp="1" noChangeArrowheads="1"/>
          </p:cNvSpPr>
          <p:nvPr>
            <p:ph type="title"/>
          </p:nvPr>
        </p:nvSpPr>
        <p:spPr>
          <a:xfrm>
            <a:off x="228600" y="0"/>
            <a:ext cx="7924800" cy="762000"/>
          </a:xfrm>
          <a:noFill/>
        </p:spPr>
        <p:txBody>
          <a:bodyPr anchor="ctr"/>
          <a:lstStyle/>
          <a:p>
            <a:pPr eaLnBrk="1" hangingPunct="1"/>
            <a:r>
              <a:rPr lang="en-GB" sz="3000" dirty="0" smtClean="0"/>
              <a:t>The strategic planning process (2)</a:t>
            </a:r>
            <a:endParaRPr lang="en-US" sz="30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ZapfDingbats" charset="0"/>
              </a:rPr>
              <a:t>■ </a:t>
            </a:r>
            <a:r>
              <a:rPr lang="da-DK" sz="2000" dirty="0">
                <a:solidFill>
                  <a:srgbClr val="000000"/>
                </a:solidFill>
                <a:latin typeface="ZapfDingbats" charset="0"/>
              </a:rPr>
              <a:t>The </a:t>
            </a:r>
            <a:r>
              <a:rPr lang="da-DK" sz="2000" b="1" i="1" dirty="0">
                <a:solidFill>
                  <a:srgbClr val="FF0000"/>
                </a:solidFill>
                <a:effectLst>
                  <a:outerShdw blurRad="38100" dist="38100" dir="2700000" algn="tl">
                    <a:srgbClr val="C0C0C0"/>
                  </a:outerShdw>
                </a:effectLst>
                <a:latin typeface="Minion-Regular" charset="0"/>
              </a:rPr>
              <a:t>b</a:t>
            </a:r>
            <a:r>
              <a:rPr lang="en-US" sz="2000" b="1" i="1" dirty="0" err="1">
                <a:solidFill>
                  <a:srgbClr val="FF0000"/>
                </a:solidFill>
                <a:effectLst>
                  <a:outerShdw blurRad="38100" dist="38100" dir="2700000" algn="tl">
                    <a:srgbClr val="C0C0C0"/>
                  </a:outerShdw>
                </a:effectLst>
                <a:latin typeface="Minion-Regular" charset="0"/>
              </a:rPr>
              <a:t>usiness</a:t>
            </a:r>
            <a:r>
              <a:rPr lang="en-US"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Italic" charset="0"/>
              </a:rPr>
              <a:t>mission</a:t>
            </a:r>
            <a:r>
              <a:rPr lang="en-US" sz="2000" i="1" dirty="0">
                <a:solidFill>
                  <a:srgbClr val="000000"/>
                </a:solidFill>
                <a:latin typeface="Minion-Italic" charset="0"/>
              </a:rPr>
              <a:t> </a:t>
            </a:r>
            <a:r>
              <a:rPr lang="en-US" sz="2000" dirty="0">
                <a:solidFill>
                  <a:srgbClr val="000000"/>
                </a:solidFill>
                <a:latin typeface="Minion-Regular" charset="0"/>
              </a:rPr>
              <a:t>statement describes ‘who we are and what’s the overall purpose</a:t>
            </a:r>
            <a:r>
              <a:rPr lang="da-DK" sz="2000" dirty="0">
                <a:solidFill>
                  <a:srgbClr val="000000"/>
                </a:solidFill>
                <a:latin typeface="Minion-Regular" charset="0"/>
              </a:rPr>
              <a:t> </a:t>
            </a:r>
            <a:r>
              <a:rPr lang="en-US" sz="2000" dirty="0">
                <a:solidFill>
                  <a:srgbClr val="000000"/>
                </a:solidFill>
                <a:latin typeface="Minion-Regular" charset="0"/>
              </a:rPr>
              <a:t>of our business’</a:t>
            </a:r>
          </a:p>
          <a:p>
            <a:pPr eaLnBrk="0" hangingPunct="0">
              <a:spcBef>
                <a:spcPct val="50000"/>
              </a:spcBef>
              <a:defRPr/>
            </a:pPr>
            <a:r>
              <a:rPr lang="en-US" sz="2000" dirty="0">
                <a:solidFill>
                  <a:srgbClr val="000000"/>
                </a:solidFill>
                <a:latin typeface="ZapfDingbats" charset="0"/>
              </a:rPr>
              <a:t>■ </a:t>
            </a:r>
            <a:r>
              <a:rPr lang="da-DK" sz="2000" dirty="0">
                <a:solidFill>
                  <a:srgbClr val="000000"/>
                </a:solidFill>
                <a:latin typeface="Minion-Regular" charset="0"/>
              </a:rPr>
              <a:t>The</a:t>
            </a:r>
            <a:r>
              <a:rPr lang="en-US" sz="2000" dirty="0">
                <a:solidFill>
                  <a:srgbClr val="000000"/>
                </a:solidFill>
                <a:latin typeface="Minion-Regular" charset="0"/>
              </a:rPr>
              <a:t> business </a:t>
            </a:r>
            <a:r>
              <a:rPr lang="en-US" sz="2000" b="1" dirty="0">
                <a:solidFill>
                  <a:srgbClr val="FF0000"/>
                </a:solidFill>
                <a:effectLst>
                  <a:outerShdw blurRad="38100" dist="38100" dir="2700000" algn="tl">
                    <a:srgbClr val="C0C0C0"/>
                  </a:outerShdw>
                </a:effectLst>
                <a:latin typeface="Minion-Italic" charset="0"/>
              </a:rPr>
              <a:t>vision</a:t>
            </a:r>
            <a:r>
              <a:rPr lang="en-US" sz="2000" i="1" dirty="0">
                <a:solidFill>
                  <a:srgbClr val="000000"/>
                </a:solidFill>
                <a:latin typeface="Minion-Italic" charset="0"/>
              </a:rPr>
              <a:t> </a:t>
            </a:r>
            <a:r>
              <a:rPr lang="en-US" sz="2000" dirty="0">
                <a:solidFill>
                  <a:srgbClr val="000000"/>
                </a:solidFill>
                <a:latin typeface="Minion-Regular" charset="0"/>
              </a:rPr>
              <a:t>statement describes ‘where we wish to go’, ‘what we wish to</a:t>
            </a:r>
            <a:r>
              <a:rPr lang="da-DK" sz="2000" dirty="0">
                <a:solidFill>
                  <a:srgbClr val="000000"/>
                </a:solidFill>
                <a:latin typeface="Minion-Regular" charset="0"/>
              </a:rPr>
              <a:t> </a:t>
            </a:r>
            <a:r>
              <a:rPr lang="en-US" sz="2000" dirty="0">
                <a:solidFill>
                  <a:srgbClr val="000000"/>
                </a:solidFill>
                <a:latin typeface="Minion-Regular" charset="0"/>
              </a:rPr>
              <a:t>become’; it provides a mental image of the successful accomplishment of the</a:t>
            </a:r>
            <a:r>
              <a:rPr lang="da-DK" sz="2000" dirty="0">
                <a:solidFill>
                  <a:srgbClr val="000000"/>
                </a:solidFill>
                <a:latin typeface="Minion-Regular" charset="0"/>
              </a:rPr>
              <a:t> </a:t>
            </a:r>
            <a:r>
              <a:rPr lang="en-US" sz="2000" dirty="0">
                <a:solidFill>
                  <a:srgbClr val="000000"/>
                </a:solidFill>
                <a:latin typeface="Minion-Regular" charset="0"/>
              </a:rPr>
              <a:t>mission; it is typically:</a:t>
            </a:r>
          </a:p>
          <a:p>
            <a:pPr eaLnBrk="0" hangingPunct="0">
              <a:spcBef>
                <a:spcPct val="50000"/>
              </a:spcBef>
              <a:defRPr/>
            </a:pPr>
            <a:r>
              <a:rPr lang="en-US" sz="2000" dirty="0">
                <a:solidFill>
                  <a:srgbClr val="000000"/>
                </a:solidFill>
                <a:latin typeface="Minion-Regular" charset="0"/>
              </a:rPr>
              <a:t>			</a:t>
            </a:r>
            <a:r>
              <a:rPr lang="en-US" sz="2000" b="1" i="1" dirty="0">
                <a:solidFill>
                  <a:srgbClr val="FF0000"/>
                </a:solidFill>
                <a:latin typeface="Minion-Regular" charset="0"/>
              </a:rPr>
              <a:t>–</a:t>
            </a:r>
            <a:r>
              <a:rPr lang="en-US" sz="2000" dirty="0">
                <a:solidFill>
                  <a:srgbClr val="000000"/>
                </a:solidFill>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short</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idealistic and imaginative</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enthusiasm-inspiring</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ambitious</a:t>
            </a:r>
            <a:r>
              <a:rPr lang="en-US" sz="2000" dirty="0">
                <a:solidFill>
                  <a:srgbClr val="000000"/>
                </a:solidFill>
                <a:latin typeface="Minion-Regular" charset="0"/>
              </a:rPr>
              <a:t>.</a:t>
            </a:r>
          </a:p>
        </p:txBody>
      </p:sp>
      <p:pic>
        <p:nvPicPr>
          <p:cNvPr id="7174" name="Picture 6" descr="http://www.ibelieve.co.th/wp-content/uploads/VisionMissionValues.jpg"/>
          <p:cNvPicPr>
            <a:picLocks noChangeAspect="1" noChangeArrowheads="1"/>
          </p:cNvPicPr>
          <p:nvPr/>
        </p:nvPicPr>
        <p:blipFill>
          <a:blip r:embed="rId2"/>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285784"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357290" y="1428736"/>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a:srcRect/>
          <a:stretch>
            <a:fillRect/>
          </a:stretch>
        </p:blipFill>
        <p:spPr bwMode="auto">
          <a:xfrm>
            <a:off x="6929454" y="4429132"/>
            <a:ext cx="1571636" cy="15653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b="1" i="1" dirty="0" smtClean="0">
                <a:solidFill>
                  <a:srgbClr val="FF0000"/>
                </a:solidFill>
                <a:effectLst>
                  <a:outerShdw blurRad="38100" dist="38100" dir="2700000" algn="tl">
                    <a:srgbClr val="C0C0C0"/>
                  </a:outerShdw>
                </a:effectLst>
              </a:rPr>
              <a:t>Mission statements should be driven by three factors:</a:t>
            </a:r>
          </a:p>
          <a:p>
            <a:pPr lvl="1" eaLnBrk="1" hangingPunct="1">
              <a:defRPr/>
            </a:pPr>
            <a:r>
              <a:rPr lang="en-US" sz="2200" dirty="0" smtClean="0"/>
              <a:t>The organization’s </a:t>
            </a:r>
            <a:r>
              <a:rPr lang="en-US" sz="2800" b="1" i="1" dirty="0" smtClean="0">
                <a:solidFill>
                  <a:srgbClr val="FF0000"/>
                </a:solidFill>
                <a:effectLst>
                  <a:outerShdw blurRad="38100" dist="38100" dir="2700000" algn="tl">
                    <a:srgbClr val="C0C0C0"/>
                  </a:outerShdw>
                </a:effectLst>
              </a:rPr>
              <a:t>heritage</a:t>
            </a:r>
            <a:r>
              <a:rPr lang="en-US" sz="2200" dirty="0" smtClean="0"/>
              <a:t> is its history-where it has been, what it has done well and what it has done poorly. A good mission statement cannot ignore previous events and how they have shaped the organization.</a:t>
            </a:r>
          </a:p>
          <a:p>
            <a:pPr lvl="1" eaLnBrk="1" hangingPunct="1">
              <a:defRPr/>
            </a:pPr>
            <a:r>
              <a:rPr lang="en-US" sz="2800" b="1" i="1" dirty="0" smtClean="0">
                <a:solidFill>
                  <a:srgbClr val="FF0000"/>
                </a:solidFill>
                <a:effectLst>
                  <a:outerShdw blurRad="38100" dist="38100" dir="2700000" algn="tl">
                    <a:srgbClr val="C0C0C0"/>
                  </a:outerShdw>
                </a:effectLst>
              </a:rPr>
              <a:t>Resources</a:t>
            </a:r>
            <a:r>
              <a:rPr lang="en-US" sz="2800" dirty="0" smtClean="0">
                <a:solidFill>
                  <a:srgbClr val="FF0000"/>
                </a:solidFill>
              </a:rPr>
              <a:t> </a:t>
            </a:r>
            <a:r>
              <a:rPr lang="en-US" sz="2200" dirty="0" smtClean="0"/>
              <a:t>refer</a:t>
            </a:r>
            <a:r>
              <a:rPr lang="th-TH" sz="2200" dirty="0" smtClean="0"/>
              <a:t> </a:t>
            </a:r>
            <a:r>
              <a:rPr lang="en-US" sz="2200" dirty="0" smtClean="0"/>
              <a:t>to everything the organization can manage, such as cash reserves, recognized brands, unique technologies and talented employees.</a:t>
            </a:r>
          </a:p>
          <a:p>
            <a:pPr lvl="1" eaLnBrk="1" hangingPunct="1">
              <a:defRPr/>
            </a:pPr>
            <a:r>
              <a:rPr lang="en-US" sz="2200" dirty="0" smtClean="0"/>
              <a:t>The </a:t>
            </a:r>
            <a:r>
              <a:rPr lang="en-US" sz="2800" b="1" i="1" dirty="0" smtClean="0">
                <a:solidFill>
                  <a:srgbClr val="FF0000"/>
                </a:solidFill>
                <a:effectLst>
                  <a:outerShdw blurRad="38100" dist="38100" dir="2700000" algn="tl">
                    <a:srgbClr val="C0C0C0"/>
                  </a:outerShdw>
                </a:effectLst>
              </a:rPr>
              <a:t>environment</a:t>
            </a:r>
            <a:r>
              <a:rPr lang="en-US" sz="2200" dirty="0" smtClean="0"/>
              <a:t> is everything happening currently that affects the company’s ability to achieve objectives or implement strategies, both inside and outside the organization.</a:t>
            </a:r>
            <a:endParaRPr lang="th-TH" sz="22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85850" y="-214338"/>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t>Strategic management also requires that firms set </a:t>
            </a:r>
            <a:r>
              <a:rPr lang="en-US" sz="2500" b="1" dirty="0" smtClean="0">
                <a:solidFill>
                  <a:srgbClr val="FF0000"/>
                </a:solidFill>
                <a:effectLst>
                  <a:outerShdw blurRad="38100" dist="38100" dir="2700000" algn="tl">
                    <a:srgbClr val="C0C0C0"/>
                  </a:outerShdw>
                </a:effectLst>
              </a:rPr>
              <a:t>strategic objectives</a:t>
            </a:r>
            <a:r>
              <a:rPr lang="en-US" sz="2200" dirty="0" smtClean="0"/>
              <a:t>: specific and measurable performance standards for strategically important areas.</a:t>
            </a:r>
          </a:p>
          <a:p>
            <a:pPr eaLnBrk="1" hangingPunct="1">
              <a:buNone/>
              <a:defRPr/>
            </a:pPr>
            <a:endParaRPr lang="en-US" sz="2200" dirty="0" smtClean="0"/>
          </a:p>
          <a:p>
            <a:pPr eaLnBrk="1" hangingPunct="1">
              <a:defRPr/>
            </a:pPr>
            <a:r>
              <a:rPr lang="en-US" sz="2200" dirty="0" smtClean="0"/>
              <a:t>Whereas a mission statement may set broad goals, such as </a:t>
            </a:r>
            <a:r>
              <a:rPr lang="en-US" sz="2200" b="1" i="1" dirty="0" smtClean="0"/>
              <a:t>‘being the best company in the world; strategic objectives must specify what it means to be the ‘best’.</a:t>
            </a:r>
            <a:endParaRPr lang="th-TH" sz="2200" b="1" i="1"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14414" y="-214338"/>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4403725"/>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b="1" i="1" dirty="0">
                <a:solidFill>
                  <a:srgbClr val="000000"/>
                </a:solidFill>
                <a:effectLst>
                  <a:outerShdw blurRad="38100" dist="38100" dir="2700000" algn="tl">
                    <a:srgbClr val="C0C0C0"/>
                  </a:outerShdw>
                </a:effectLst>
                <a:latin typeface="Minion-Regular" charset="0"/>
              </a:rPr>
              <a:t>To be effective, objectives must be specific in terms of:</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performance dimension being measured</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measures most appropriate for the             performance dimension</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target value for each measure</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643042" y="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428596" y="1571612"/>
            <a:ext cx="8229600" cy="4643470"/>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endParaRPr>
          </a:p>
        </p:txBody>
      </p:sp>
      <p:pic>
        <p:nvPicPr>
          <p:cNvPr id="11269" name="Picture 5" descr="http://1.bp.blogspot.com/_rc2NBp8h1oA/TRDdfViJD3I/AAAAAAAAASs/SAW463D4P4Y/s1600/mind%2Bthe%2Bgap.jpg"/>
          <p:cNvPicPr>
            <a:picLocks noChangeAspect="1" noChangeArrowheads="1"/>
          </p:cNvPicPr>
          <p:nvPr/>
        </p:nvPicPr>
        <p:blipFill>
          <a:blip r:embed="rId2"/>
          <a:srcRect/>
          <a:stretch>
            <a:fillRect/>
          </a:stretch>
        </p:blipFill>
        <p:spPr bwMode="auto">
          <a:xfrm>
            <a:off x="214282" y="142852"/>
            <a:ext cx="3071834" cy="12191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214282" y="1773238"/>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rPr>
              <a:t>Problem diagnosis aims to </a:t>
            </a:r>
            <a:r>
              <a:rPr lang="en-US" sz="2000" u="sng" dirty="0" smtClean="0">
                <a:solidFill>
                  <a:srgbClr val="FF0000"/>
                </a:solidFill>
                <a:effectLst>
                  <a:outerShdw blurRad="38100" dist="38100" dir="2700000" algn="tl">
                    <a:srgbClr val="C0C0C0"/>
                  </a:outerShdw>
                </a:effectLst>
              </a:rPr>
              <a:t>identify</a:t>
            </a:r>
            <a:r>
              <a:rPr lang="en-US" sz="2000" u="sng" dirty="0" smtClean="0">
                <a:solidFill>
                  <a:schemeClr val="hlink"/>
                </a:solidFill>
                <a:effectLst>
                  <a:outerShdw blurRad="38100" dist="38100" dir="2700000" algn="tl">
                    <a:srgbClr val="C0C0C0"/>
                  </a:outerShdw>
                </a:effectLst>
              </a:rPr>
              <a:t> </a:t>
            </a:r>
            <a:r>
              <a:rPr lang="en-US" sz="2000" dirty="0" smtClean="0">
                <a:solidFill>
                  <a:schemeClr val="hlink"/>
                </a:solidFill>
                <a:effectLst>
                  <a:outerShdw blurRad="38100" dist="38100" dir="2700000" algn="tl">
                    <a:srgbClr val="C0C0C0"/>
                  </a:outerShdw>
                </a:effectLst>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r>
              <a:rPr lang="en-US" sz="3400" dirty="0" smtClean="0">
                <a:solidFill>
                  <a:srgbClr val="FF0000"/>
                </a:solidFill>
                <a:effectLst>
                  <a:outerShdw blurRad="38100" dist="38100" dir="2700000" algn="tl">
                    <a:srgbClr val="C0C0C0"/>
                  </a:outerShdw>
                </a:effectLst>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endParaRPr>
          </a:p>
        </p:txBody>
      </p:sp>
      <p:pic>
        <p:nvPicPr>
          <p:cNvPr id="13318" name="Picture 6" descr="http://www.featurepics.com/FI/Thumb300/20091206/Problem-Solution-1402249.jpg"/>
          <p:cNvPicPr>
            <a:picLocks noChangeAspect="1" noChangeArrowheads="1"/>
          </p:cNvPicPr>
          <p:nvPr/>
        </p:nvPicPr>
        <p:blipFill>
          <a:blip r:embed="rId2"/>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t>The strategic options for closing the planning gap should not only </a:t>
            </a:r>
            <a:r>
              <a:rPr lang="en-US" sz="2600" b="1" i="1" dirty="0" smtClean="0">
                <a:solidFill>
                  <a:srgbClr val="FF0000"/>
                </a:solidFill>
                <a:effectLst>
                  <a:outerShdw blurRad="38100" dist="38100" dir="2700000" algn="tl">
                    <a:srgbClr val="C0C0C0"/>
                  </a:outerShdw>
                </a:effectLst>
              </a:rPr>
              <a:t>fit the problematic situation and take account the trends and competition, but should also exploit the firm’s </a:t>
            </a:r>
            <a:r>
              <a:rPr lang="en-US" sz="2600" b="1" i="1" u="sng" dirty="0" smtClean="0">
                <a:solidFill>
                  <a:srgbClr val="FF0000"/>
                </a:solidFill>
                <a:effectLst>
                  <a:outerShdw blurRad="38100" dist="38100" dir="2700000" algn="tl">
                    <a:srgbClr val="C0C0C0"/>
                  </a:outerShdw>
                </a:effectLst>
              </a:rPr>
              <a:t>core competencies and strengths.</a:t>
            </a:r>
          </a:p>
          <a:p>
            <a:pPr eaLnBrk="1" hangingPunct="1">
              <a:defRPr/>
            </a:pPr>
            <a:r>
              <a:rPr lang="en-US" sz="2600" dirty="0" smtClean="0"/>
              <a:t>Where the solution is other than a crises one, there is time for more </a:t>
            </a:r>
            <a:r>
              <a:rPr lang="en-US" sz="2600" b="1" i="1" u="sng" dirty="0" smtClean="0">
                <a:solidFill>
                  <a:srgbClr val="FF0000"/>
                </a:solidFill>
                <a:effectLst>
                  <a:outerShdw blurRad="38100" dist="38100" dir="2700000" algn="tl">
                    <a:srgbClr val="C0C0C0"/>
                  </a:outerShdw>
                </a:effectLst>
              </a:rPr>
              <a:t>reflective planning,</a:t>
            </a:r>
            <a:r>
              <a:rPr lang="en-US" sz="2600" dirty="0" smtClean="0"/>
              <a:t> guided by:</a:t>
            </a:r>
            <a:endParaRPr lang="th-TH" sz="26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28596" y="0"/>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arrived at by methodical analysis.</a:t>
            </a:r>
            <a:endParaRPr lang="th-TH" sz="2200" dirty="0" smtClean="0">
              <a:solidFill>
                <a:schemeClr val="hlink"/>
              </a:solidFill>
              <a:effectLst>
                <a:outerShdw blurRad="38100" dist="38100" dir="2700000" algn="tl">
                  <a:srgbClr val="C0C0C0"/>
                </a:outerShdw>
              </a:effectLs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142908" y="-142900"/>
            <a:ext cx="8186766" cy="1295400"/>
          </a:xfrm>
        </p:spPr>
        <p:txBody>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214282" y="2000240"/>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rPr>
              <a:t>One </a:t>
            </a:r>
            <a:r>
              <a:rPr lang="en-US" sz="2000" dirty="0" smtClean="0">
                <a:solidFill>
                  <a:srgbClr val="FF0000"/>
                </a:solidFill>
                <a:effectLst>
                  <a:outerShdw blurRad="38100" dist="38100" dir="2700000" algn="tl">
                    <a:srgbClr val="000000"/>
                  </a:outerShdw>
                </a:effectLst>
              </a:rPr>
              <a:t>aspect of strategic management</a:t>
            </a:r>
            <a:r>
              <a:rPr lang="en-US" sz="2000" dirty="0" smtClean="0">
                <a:effectLst>
                  <a:outerShdw blurRad="38100" dist="38100" dir="2700000" algn="tl">
                    <a:srgbClr val="FFFFFF"/>
                  </a:outerShdw>
                </a:effectLst>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rPr>
              <a:t>Strategies </a:t>
            </a:r>
            <a:r>
              <a:rPr lang="en-US" sz="2000" dirty="0" smtClean="0">
                <a:solidFill>
                  <a:srgbClr val="FF0000"/>
                </a:solidFill>
                <a:effectLst>
                  <a:outerShdw blurRad="38100" dist="38100" dir="2700000" algn="tl">
                    <a:srgbClr val="000000"/>
                  </a:outerShdw>
                </a:effectLst>
              </a:rPr>
              <a:t>must respond to the environment</a:t>
            </a:r>
            <a:r>
              <a:rPr lang="en-US" sz="2000" dirty="0" smtClean="0">
                <a:effectLst>
                  <a:outerShdw blurRad="38100" dist="38100" dir="2700000" algn="tl">
                    <a:srgbClr val="FFFFFF"/>
                  </a:outerShdw>
                </a:effectLst>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rPr>
              <a:t>unlikely to be entirely adaptable</a:t>
            </a:r>
            <a:r>
              <a:rPr lang="en-US" sz="2000" dirty="0" smtClean="0">
                <a:effectLst>
                  <a:outerShdw blurRad="38100" dist="38100" dir="2700000" algn="tl">
                    <a:srgbClr val="FFFFFF"/>
                  </a:outerShdw>
                </a:effectLst>
              </a:rPr>
              <a:t> to any other organization.</a:t>
            </a:r>
          </a:p>
          <a:p>
            <a:pPr eaLnBrk="1" hangingPunct="1">
              <a:lnSpc>
                <a:spcPct val="90000"/>
              </a:lnSpc>
              <a:defRPr/>
            </a:pPr>
            <a:r>
              <a:rPr lang="en-US" sz="2000" dirty="0" smtClean="0">
                <a:effectLst>
                  <a:outerShdw blurRad="38100" dist="38100" dir="2700000" algn="tl">
                    <a:srgbClr val="FFFFFF"/>
                  </a:outerShdw>
                </a:effectLst>
              </a:rPr>
              <a:t>At a more general level, however, it is possible to </a:t>
            </a:r>
            <a:r>
              <a:rPr lang="en-US" sz="2000" dirty="0" smtClean="0">
                <a:solidFill>
                  <a:srgbClr val="FF0000"/>
                </a:solidFill>
                <a:effectLst>
                  <a:outerShdw blurRad="38100" dist="38100" dir="2700000" algn="tl">
                    <a:srgbClr val="000000"/>
                  </a:outerShdw>
                </a:effectLst>
              </a:rPr>
              <a:t>discern recurring patterns</a:t>
            </a:r>
            <a:r>
              <a:rPr lang="en-US" sz="2000" dirty="0" smtClean="0">
                <a:effectLst>
                  <a:outerShdw blurRad="38100" dist="38100" dir="2700000" algn="tl">
                    <a:srgbClr val="FFFFFF"/>
                  </a:outerShdw>
                </a:effectLst>
              </a:rPr>
              <a:t> in strategies adopted by organizations.</a:t>
            </a:r>
          </a:p>
          <a:p>
            <a:pPr eaLnBrk="1" hangingPunct="1">
              <a:lnSpc>
                <a:spcPct val="90000"/>
              </a:lnSpc>
              <a:defRPr/>
            </a:pPr>
            <a:r>
              <a:rPr lang="en-US" sz="2000" dirty="0" smtClean="0">
                <a:effectLst>
                  <a:outerShdw blurRad="38100" dist="38100" dir="2700000" algn="tl">
                    <a:srgbClr val="FFFFFF"/>
                  </a:outerShdw>
                </a:effectLst>
              </a:rPr>
              <a:t>These recurring patterns are called </a:t>
            </a:r>
            <a:r>
              <a:rPr lang="en-US" sz="2000" dirty="0" smtClean="0">
                <a:solidFill>
                  <a:srgbClr val="FF0000"/>
                </a:solidFill>
                <a:effectLst>
                  <a:outerShdw blurRad="38100" dist="38100" dir="2700000" algn="tl">
                    <a:srgbClr val="000000"/>
                  </a:outerShdw>
                </a:effectLst>
              </a:rPr>
              <a:t>generic strategies.</a:t>
            </a:r>
            <a:endParaRPr lang="th-TH" sz="2000" dirty="0" smtClean="0">
              <a:solidFill>
                <a:srgbClr val="FF0000"/>
              </a:solidFill>
              <a:effectLst>
                <a:outerShdw blurRad="38100" dist="38100" dir="2700000" algn="tl">
                  <a:srgbClr val="000000"/>
                </a:outerShdw>
              </a:effectLst>
            </a:endParaRPr>
          </a:p>
        </p:txBody>
      </p:sp>
      <p:pic>
        <p:nvPicPr>
          <p:cNvPr id="17414" name="Picture 6" descr="http://upload.wikimedia.org/wikipedia/en/0/08/Igor_Ansoff.jpg"/>
          <p:cNvPicPr>
            <a:picLocks noChangeAspect="1" noChangeArrowheads="1"/>
          </p:cNvPicPr>
          <p:nvPr/>
        </p:nvPicPr>
        <p:blipFill>
          <a:blip r:embed="rId2"/>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0"/>
            <a:ext cx="7543800" cy="1295400"/>
          </a:xfrm>
        </p:spPr>
        <p:txBody>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rPr>
              <a:t>If we elaborate on the </a:t>
            </a:r>
            <a:r>
              <a:rPr lang="en-US" sz="4000" dirty="0" smtClean="0">
                <a:solidFill>
                  <a:srgbClr val="FF0000"/>
                </a:solidFill>
                <a:effectLst>
                  <a:outerShdw blurRad="38100" dist="38100" dir="2700000" algn="tl">
                    <a:srgbClr val="C0C0C0"/>
                  </a:outerShdw>
                </a:effectLst>
              </a:rPr>
              <a:t>‘planning gap’</a:t>
            </a:r>
            <a:r>
              <a:rPr lang="en-US" sz="4000" dirty="0" smtClean="0">
                <a:effectLst>
                  <a:outerShdw blurRad="38100" dist="38100" dir="2700000" algn="tl">
                    <a:srgbClr val="C0C0C0"/>
                  </a:outerShdw>
                </a:effectLst>
              </a:rPr>
              <a:t> where the ‘gap’ is filled up with </a:t>
            </a:r>
            <a:r>
              <a:rPr lang="en-US" sz="4000" dirty="0" err="1" smtClean="0">
                <a:effectLst>
                  <a:outerShdw blurRad="38100" dist="38100" dir="2700000" algn="tl">
                    <a:srgbClr val="C0C0C0"/>
                  </a:outerShdw>
                </a:effectLst>
              </a:rPr>
              <a:t>Ansoff’s</a:t>
            </a:r>
            <a:r>
              <a:rPr lang="en-US" sz="4000" dirty="0" smtClean="0">
                <a:effectLst>
                  <a:outerShdw blurRad="38100" dist="38100" dir="2700000" algn="tl">
                    <a:srgbClr val="C0C0C0"/>
                  </a:outerShdw>
                </a:effectLst>
              </a:rPr>
              <a:t> expansion strategies (</a:t>
            </a:r>
            <a:r>
              <a:rPr lang="en-US" sz="4000" dirty="0" err="1" smtClean="0">
                <a:effectLst>
                  <a:outerShdw blurRad="38100" dist="38100" dir="2700000" algn="tl">
                    <a:srgbClr val="C0C0C0"/>
                  </a:outerShdw>
                </a:effectLst>
              </a:rPr>
              <a:t>Ansoff</a:t>
            </a:r>
            <a:r>
              <a:rPr lang="en-US" sz="4000" dirty="0" smtClean="0">
                <a:effectLst>
                  <a:outerShdw blurRad="38100" dist="38100" dir="2700000" algn="tl">
                    <a:srgbClr val="C0C0C0"/>
                  </a:outerShdw>
                </a:effectLst>
              </a:rPr>
              <a:t>, 1965)</a:t>
            </a:r>
            <a:endParaRPr lang="th-TH" sz="4000" dirty="0" smtClean="0">
              <a:effectLst>
                <a:outerShdw blurRad="38100" dist="38100" dir="2700000" algn="tl">
                  <a:srgbClr val="C0C0C0"/>
                </a:outerShdw>
              </a:effectLst>
            </a:endParaRPr>
          </a:p>
        </p:txBody>
      </p:sp>
      <p:pic>
        <p:nvPicPr>
          <p:cNvPr id="18437" name="Picture 5" descr="https://www.codemap.com/2004/images/cptmain.jpg"/>
          <p:cNvPicPr>
            <a:picLocks noChangeAspect="1" noChangeArrowheads="1"/>
          </p:cNvPicPr>
          <p:nvPr/>
        </p:nvPicPr>
        <p:blipFill>
          <a:blip r:embed="rId2"/>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a:t>
            </a:r>
            <a:endParaRPr lang="th-TH" dirty="0" smtClean="0"/>
          </a:p>
        </p:txBody>
      </p:sp>
      <p:sp>
        <p:nvSpPr>
          <p:cNvPr id="113667" name="Rectangle 3"/>
          <p:cNvSpPr>
            <a:spLocks noGrp="1" noChangeArrowheads="1"/>
          </p:cNvSpPr>
          <p:nvPr>
            <p:ph type="body" sz="half" idx="1"/>
          </p:nvPr>
        </p:nvSpPr>
        <p:spPr>
          <a:xfrm>
            <a:off x="642910" y="1500174"/>
            <a:ext cx="5214974" cy="4608512"/>
          </a:xfrm>
          <a:solidFill>
            <a:schemeClr val="bg1">
              <a:alpha val="71001"/>
            </a:schemeClr>
          </a:solidFill>
        </p:spPr>
        <p:txBody>
          <a:bodyPr>
            <a:normAutofit fontScale="92500" lnSpcReduction="10000"/>
          </a:bodyPr>
          <a:lstStyle/>
          <a:p>
            <a:pPr eaLnBrk="1" hangingPunct="1">
              <a:defRPr/>
            </a:pPr>
            <a:r>
              <a:rPr lang="en-US" sz="2200" dirty="0" smtClean="0">
                <a:effectLst>
                  <a:outerShdw blurRad="38100" dist="38100" dir="2700000" algn="tl">
                    <a:srgbClr val="C0C0C0"/>
                  </a:outerShdw>
                </a:effectLst>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Product development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t>Organizations can also remain within their established industries or markets and </a:t>
            </a:r>
            <a:r>
              <a:rPr lang="en-US" sz="2200" dirty="0" smtClean="0">
                <a:solidFill>
                  <a:srgbClr val="FF0000"/>
                </a:solidFill>
                <a:effectLst>
                  <a:outerShdw blurRad="38100" dist="38100" dir="2700000" algn="tl">
                    <a:srgbClr val="C0C0C0"/>
                  </a:outerShdw>
                </a:effectLst>
              </a:rPr>
              <a:t>seek expansion by introducing new products and services in current market.</a:t>
            </a:r>
          </a:p>
          <a:p>
            <a:pPr eaLnBrk="1" hangingPunct="1">
              <a:lnSpc>
                <a:spcPct val="80000"/>
              </a:lnSpc>
              <a:defRPr/>
            </a:pPr>
            <a:r>
              <a:rPr lang="en-US" sz="2200" dirty="0" smtClean="0"/>
              <a:t>This is also known as </a:t>
            </a:r>
            <a:r>
              <a:rPr lang="en-US" sz="2200" u="sng" dirty="0" smtClean="0">
                <a:solidFill>
                  <a:srgbClr val="333399"/>
                </a:solidFill>
                <a:effectLst>
                  <a:outerShdw blurRad="38100" dist="38100" dir="2700000" algn="tl">
                    <a:srgbClr val="C0C0C0"/>
                  </a:outerShdw>
                </a:effectLst>
              </a:rPr>
              <a:t>technology development strategy.</a:t>
            </a:r>
          </a:p>
          <a:p>
            <a:pPr eaLnBrk="1" hangingPunct="1">
              <a:lnSpc>
                <a:spcPct val="80000"/>
              </a:lnSpc>
              <a:defRPr/>
            </a:pPr>
            <a:r>
              <a:rPr lang="en-US" sz="2200" dirty="0" smtClean="0"/>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rPr>
              <a:t>Product improvements</a:t>
            </a:r>
          </a:p>
          <a:p>
            <a:pPr lvl="1" eaLnBrk="1" hangingPunct="1">
              <a:lnSpc>
                <a:spcPct val="80000"/>
              </a:lnSpc>
              <a:defRPr/>
            </a:pPr>
            <a:r>
              <a:rPr lang="en-US" sz="2000" dirty="0" smtClean="0">
                <a:effectLst>
                  <a:outerShdw blurRad="38100" dist="38100" dir="2700000" algn="tl">
                    <a:srgbClr val="C0C0C0"/>
                  </a:outerShdw>
                </a:effectLst>
              </a:rPr>
              <a:t>Product line extensions</a:t>
            </a:r>
          </a:p>
          <a:p>
            <a:pPr lvl="1" eaLnBrk="1" hangingPunct="1">
              <a:lnSpc>
                <a:spcPct val="80000"/>
              </a:lnSpc>
              <a:defRPr/>
            </a:pPr>
            <a:r>
              <a:rPr lang="en-US" sz="2000" dirty="0" smtClean="0">
                <a:effectLst>
                  <a:outerShdw blurRad="38100" dist="38100" dir="2700000" algn="tl">
                    <a:srgbClr val="C0C0C0"/>
                  </a:outerShdw>
                </a:effectLst>
              </a:rPr>
              <a:t>New products for the same market</a:t>
            </a:r>
            <a:endParaRPr lang="th-TH" sz="2000" dirty="0" smtClean="0">
              <a:effectLst>
                <a:outerShdw blurRad="38100" dist="38100" dir="2700000" algn="tl">
                  <a:srgbClr val="C0C0C0"/>
                </a:outerShdw>
              </a:effectLst>
            </a:endParaRPr>
          </a:p>
        </p:txBody>
      </p:sp>
      <p:pic>
        <p:nvPicPr>
          <p:cNvPr id="20484" name="Picture 4" descr="uni15"/>
          <p:cNvPicPr>
            <a:picLocks noGrp="1" noChangeAspect="1" noChangeArrowheads="1"/>
          </p:cNvPicPr>
          <p:nvPr>
            <p:ph sz="half" idx="2"/>
          </p:nvPr>
        </p:nvPicPr>
        <p:blipFill>
          <a:blip r:embed="rId2"/>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600200" y="-14290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214282" y="1"/>
            <a:ext cx="2000264" cy="1500198"/>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b="1" i="1" dirty="0" smtClean="0">
                <a:effectLst>
                  <a:outerShdw blurRad="38100" dist="38100" dir="2700000" algn="tl">
                    <a:srgbClr val="C0C0C0"/>
                  </a:outerShdw>
                </a:effectLst>
              </a:rPr>
              <a:t>The most difficult to estimate to make is probably that of </a:t>
            </a:r>
            <a:r>
              <a:rPr lang="en-US" sz="2600" b="1" i="1" dirty="0" smtClean="0">
                <a:solidFill>
                  <a:srgbClr val="FF0000"/>
                </a:solidFill>
                <a:effectLst>
                  <a:outerShdw blurRad="38100" dist="38100" dir="2700000" algn="tl">
                    <a:srgbClr val="C0C0C0"/>
                  </a:outerShdw>
                </a:effectLst>
              </a:rPr>
              <a:t>‘market potential’</a:t>
            </a:r>
            <a:r>
              <a:rPr lang="en-US" sz="2600" b="1" i="1" dirty="0" smtClean="0">
                <a:effectLst>
                  <a:outerShdw blurRad="38100" dist="38100" dir="2700000" algn="tl">
                    <a:srgbClr val="C0C0C0"/>
                  </a:outerShdw>
                </a:effectLst>
              </a:rPr>
              <a:t> in the whole market, including all segments.</a:t>
            </a: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solidFill>
                  <a:srgbClr val="333399"/>
                </a:solidFill>
                <a:effectLst>
                  <a:outerShdw blurRad="38100" dist="38100" dir="2700000" algn="tl">
                    <a:srgbClr val="C0C0C0"/>
                  </a:outerShdw>
                </a:effectLst>
              </a:rPr>
              <a:t>In the B2C market, it is often achieved by determining the maximum potential individual usage and then extrapolating this by the maximum number of potential customers (in B2B market it would be the maximum number of firms).</a:t>
            </a:r>
            <a:endParaRPr lang="th-TH" sz="26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1628775"/>
            <a:ext cx="6959600" cy="4014788"/>
          </a:xfrm>
          <a:solidFill>
            <a:schemeClr val="bg1">
              <a:alpha val="67000"/>
            </a:schemeClr>
          </a:solidFill>
          <a:ln w="76200" cmpd="tri">
            <a:solidFill>
              <a:srgbClr val="FF0000"/>
            </a:solidFill>
          </a:ln>
        </p:spPr>
        <p:txBody>
          <a:bodyPr/>
          <a:lstStyle/>
          <a:p>
            <a:pPr eaLnBrk="1" hangingPunct="1">
              <a:defRPr/>
            </a:pPr>
            <a:r>
              <a:rPr lang="en-US" sz="2600" smtClean="0"/>
              <a:t>The term ‘diversification’ is frequently </a:t>
            </a:r>
            <a:r>
              <a:rPr lang="en-US" sz="2600" b="1" i="1" smtClean="0">
                <a:solidFill>
                  <a:srgbClr val="FF0000"/>
                </a:solidFill>
                <a:effectLst>
                  <a:outerShdw blurRad="38100" dist="38100" dir="2700000" algn="tl">
                    <a:srgbClr val="C0C0C0"/>
                  </a:outerShdw>
                </a:effectLst>
              </a:rPr>
              <a:t>associated with expansion into areas unrelated</a:t>
            </a:r>
            <a:r>
              <a:rPr lang="en-US" sz="2600" smtClean="0"/>
              <a:t> to the company’s current operations in order to offset cyclical downturns in one area with cyclical growth in other areas.</a:t>
            </a:r>
            <a:r>
              <a:rPr lang="th-TH" sz="2600" smtClean="0"/>
              <a:t> </a:t>
            </a:r>
          </a:p>
          <a:p>
            <a:pPr eaLnBrk="1" hangingPunct="1">
              <a:defRPr/>
            </a:pPr>
            <a:r>
              <a:rPr lang="en-US" sz="2000" b="1" i="1" smtClean="0">
                <a:effectLst>
                  <a:outerShdw blurRad="38100" dist="38100" dir="2700000" algn="tl">
                    <a:srgbClr val="C0C0C0"/>
                  </a:outerShdw>
                </a:effectLst>
              </a:rPr>
              <a:t>Diversification was popular with many large companies in the 1970’s and gave rise to legendary conglomerates.</a:t>
            </a:r>
            <a:endParaRPr lang="th-TH" sz="2000" b="1" i="1"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323850" y="2276475"/>
            <a:ext cx="8291513" cy="5138738"/>
          </a:xfrm>
        </p:spPr>
        <p:txBody>
          <a:bodyPr/>
          <a:lstStyle/>
          <a:p>
            <a:pPr eaLnBrk="1" hangingPunct="1">
              <a:defRPr/>
            </a:pPr>
            <a:r>
              <a:rPr lang="en-US" sz="2600" smtClean="0"/>
              <a:t>According to Porter (1985), forging successful strategy begins with </a:t>
            </a:r>
            <a:r>
              <a:rPr lang="en-US" sz="3200" b="1" i="1" smtClean="0">
                <a:solidFill>
                  <a:srgbClr val="FF0000"/>
                </a:solidFill>
                <a:effectLst>
                  <a:outerShdw blurRad="38100" dist="38100" dir="2700000" algn="tl">
                    <a:srgbClr val="C0C0C0"/>
                  </a:outerShdw>
                </a:effectLst>
              </a:rPr>
              <a:t>understanding</a:t>
            </a:r>
            <a:r>
              <a:rPr lang="en-US" sz="2600" smtClean="0"/>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rPr>
              <a:t>Combining</a:t>
            </a:r>
            <a:r>
              <a:rPr lang="en-US" sz="2600" smtClean="0"/>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a:srcRect/>
          <a:stretch>
            <a:fillRect/>
          </a:stretch>
        </p:blipFill>
        <p:spPr>
          <a:xfrm>
            <a:off x="395288" y="0"/>
            <a:ext cx="1257300" cy="190500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0" y="-315913"/>
            <a:ext cx="8362950" cy="1295401"/>
          </a:xfrm>
        </p:spPr>
        <p:txBody>
          <a:bodyPr/>
          <a:lstStyle/>
          <a:p>
            <a:pPr eaLnBrk="1" hangingPunct="1"/>
            <a:r>
              <a:rPr lang="en-US" smtClean="0"/>
              <a:t>Porter’s three generic strategies</a:t>
            </a:r>
            <a:endParaRPr lang="th-TH"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p>
          <a:p>
            <a:pPr eaLnBrk="1" hangingPunct="1">
              <a:defRPr/>
            </a:pPr>
            <a:r>
              <a:rPr lang="en-US" sz="2600" dirty="0" smtClean="0"/>
              <a:t>A </a:t>
            </a:r>
            <a:r>
              <a:rPr lang="en-US" sz="2600" b="1" i="1" dirty="0" smtClean="0">
                <a:solidFill>
                  <a:srgbClr val="FF0000"/>
                </a:solidFill>
                <a:effectLst>
                  <a:outerShdw blurRad="38100" dist="38100" dir="2700000" algn="tl">
                    <a:srgbClr val="C0C0C0"/>
                  </a:outerShdw>
                </a:effectLst>
              </a:rPr>
              <a:t>cost leadership orientation</a:t>
            </a:r>
            <a:r>
              <a:rPr lang="en-US" sz="2600" dirty="0" smtClean="0"/>
              <a:t> </a:t>
            </a:r>
            <a:r>
              <a:rPr lang="en-US" sz="2600" b="1" dirty="0" smtClean="0">
                <a:effectLst>
                  <a:outerShdw blurRad="38100" dist="38100" dir="2700000" algn="tl">
                    <a:srgbClr val="C0C0C0"/>
                  </a:outerShdw>
                </a:effectLst>
              </a:rPr>
              <a:t>suggests that the company will try to be the low-cost producer in the markets and industries in which it competes, as in the case of Texas Instruments.</a:t>
            </a:r>
            <a:endParaRPr lang="th-TH" sz="2600" b="1" dirty="0" smtClean="0">
              <a:effectLst>
                <a:outerShdw blurRad="38100" dist="38100" dir="2700000" algn="tl">
                  <a:srgbClr val="C0C0C0"/>
                </a:outerShdw>
              </a:effectLst>
            </a:endParaRPr>
          </a:p>
          <a:p>
            <a:pPr eaLnBrk="1" hangingPunct="1">
              <a:defRPr/>
            </a:pPr>
            <a:endParaRPr lang="en-US" sz="2600" b="1" dirty="0" smtClean="0">
              <a:effectLst>
                <a:outerShdw blurRad="38100" dist="38100" dir="2700000" algn="tl">
                  <a:srgbClr val="C0C0C0"/>
                </a:outerShdw>
              </a:effectLst>
            </a:endParaRPr>
          </a:p>
          <a:p>
            <a:pPr eaLnBrk="1" hangingPunct="1">
              <a:defRPr/>
            </a:pPr>
            <a:r>
              <a:rPr lang="en-US" sz="2600" b="1" i="1" dirty="0" smtClean="0">
                <a:solidFill>
                  <a:srgbClr val="FF0000"/>
                </a:solidFill>
                <a:effectLst>
                  <a:outerShdw blurRad="38100" dist="38100" dir="2700000" algn="tl">
                    <a:srgbClr val="C0C0C0"/>
                  </a:outerShdw>
                </a:effectLst>
              </a:rPr>
              <a:t>Differential advantage orientation</a:t>
            </a:r>
            <a:r>
              <a:rPr lang="en-US" sz="2600" dirty="0" smtClean="0"/>
              <a:t> </a:t>
            </a:r>
            <a:r>
              <a:rPr lang="en-US" sz="2600" b="1" dirty="0" smtClean="0">
                <a:effectLst>
                  <a:outerShdw blurRad="38100" dist="38100" dir="2700000" algn="tl">
                    <a:srgbClr val="C0C0C0"/>
                  </a:outerShdw>
                </a:effectLst>
              </a:rPr>
              <a:t>occurs when the organization focuses on staying ahead of its competitors in the technological and performance stakes.</a:t>
            </a:r>
          </a:p>
          <a:p>
            <a:pPr eaLnBrk="1" hangingPunct="1">
              <a:defRPr/>
            </a:pPr>
            <a:endParaRPr lang="th-TH" sz="2600" b="1" dirty="0" smtClean="0">
              <a:effectLst>
                <a:outerShdw blurRad="38100" dist="38100" dir="2700000" algn="tl">
                  <a:srgbClr val="C0C0C0"/>
                </a:outerShdw>
              </a:effectLst>
            </a:endParaRPr>
          </a:p>
        </p:txBody>
      </p:sp>
      <p:pic>
        <p:nvPicPr>
          <p:cNvPr id="27650" name="Picture 7" descr="Money01"/>
          <p:cNvPicPr>
            <a:picLocks noGrp="1" noChangeAspect="1" noChangeArrowheads="1"/>
          </p:cNvPicPr>
          <p:nvPr>
            <p:ph sz="half" idx="2"/>
          </p:nvPr>
        </p:nvPicPr>
        <p:blipFill>
          <a:blip r:embed="rId2"/>
          <a:stretch>
            <a:fillRect/>
          </a:stretch>
        </p:blipFill>
        <p:spPr>
          <a:xfrm>
            <a:off x="5757215" y="3007036"/>
            <a:ext cx="1820570" cy="1836115"/>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85784" y="0"/>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900113" y="2276475"/>
            <a:ext cx="7559675" cy="3816350"/>
          </a:xfrm>
          <a:solidFill>
            <a:schemeClr val="bg1">
              <a:alpha val="64000"/>
            </a:schemeClr>
          </a:solidFill>
          <a:ln w="76200">
            <a:solidFill>
              <a:srgbClr val="CC99FF"/>
            </a:solidFill>
          </a:ln>
        </p:spPr>
        <p:txBody>
          <a:bodyPr>
            <a:normAutofit lnSpcReduction="10000"/>
          </a:bodyPr>
          <a:lstStyle/>
          <a:p>
            <a:pPr eaLnBrk="1" hangingPunct="1">
              <a:defRPr/>
            </a:pPr>
            <a:r>
              <a:rPr lang="en-US" sz="3200" dirty="0" smtClean="0"/>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a:srcRect/>
          <a:stretch>
            <a:fillRect/>
          </a:stretch>
        </p:blipFill>
        <p:spPr bwMode="auto">
          <a:xfrm>
            <a:off x="7429520" y="214290"/>
            <a:ext cx="1357322" cy="20224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What is Blue Ocean Strategy"/>
          <p:cNvPicPr>
            <a:picLocks noChangeAspect="1" noChangeArrowheads="1"/>
          </p:cNvPicPr>
          <p:nvPr/>
        </p:nvPicPr>
        <p:blipFill>
          <a:blip r:embed="rId2"/>
          <a:srcRect/>
          <a:stretch>
            <a:fillRect/>
          </a:stretch>
        </p:blipFill>
        <p:spPr bwMode="auto">
          <a:xfrm>
            <a:off x="190500" y="-1706563"/>
            <a:ext cx="5905500" cy="1333500"/>
          </a:xfrm>
          <a:prstGeom prst="rect">
            <a:avLst/>
          </a:prstGeom>
          <a:noFill/>
        </p:spPr>
      </p:pic>
      <p:pic>
        <p:nvPicPr>
          <p:cNvPr id="84998" name="Picture 6" descr="What is Blue Ocean Strategy"/>
          <p:cNvPicPr>
            <a:picLocks noChangeAspect="1" noChangeArrowheads="1"/>
          </p:cNvPicPr>
          <p:nvPr/>
        </p:nvPicPr>
        <p:blipFill>
          <a:blip r:embed="rId2"/>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What is Blue Ocean Strategy?</a:t>
            </a:r>
            <a:endParaRPr lang="th-TH" dirty="0"/>
          </a:p>
        </p:txBody>
      </p:sp>
      <p:sp>
        <p:nvSpPr>
          <p:cNvPr id="6" name="สี่เหลี่ยมผืนผ้า 5"/>
          <p:cNvSpPr/>
          <p:nvPr/>
        </p:nvSpPr>
        <p:spPr>
          <a:xfrm>
            <a:off x="428596" y="1357298"/>
            <a:ext cx="8215338"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1704313" cy="261610"/>
          </a:xfrm>
          <a:prstGeom prst="rect">
            <a:avLst/>
          </a:prstGeom>
        </p:spPr>
        <p:txBody>
          <a:bodyPr wrap="non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a:srcRect/>
          <a:stretch>
            <a:fillRect/>
          </a:stretch>
        </p:blipFill>
        <p:spPr bwMode="auto">
          <a:xfrm>
            <a:off x="1285852" y="1500174"/>
            <a:ext cx="6429420" cy="4822066"/>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57158" y="1571612"/>
            <a:ext cx="4786346" cy="4583112"/>
          </a:xfrm>
        </p:spPr>
        <p:txBody>
          <a:bodyPr>
            <a:normAutofit lnSpcReduction="10000"/>
          </a:bodyPr>
          <a:lstStyle/>
          <a:p>
            <a:pPr eaLnBrk="1" hangingPunct="1"/>
            <a:r>
              <a:rPr lang="en-US" sz="2600" dirty="0" smtClean="0">
                <a:solidFill>
                  <a:srgbClr val="0070C0"/>
                </a:solidFill>
              </a:rPr>
              <a:t>A good planning system must guide the development of strategic alternatives for each of the company’s current business and new business possibilities.</a:t>
            </a:r>
          </a:p>
          <a:p>
            <a:pPr eaLnBrk="1" hangingPunct="1"/>
            <a:r>
              <a:rPr lang="en-US" sz="2600" dirty="0" smtClean="0">
                <a:solidFill>
                  <a:srgbClr val="0070C0"/>
                </a:solidFill>
              </a:rPr>
              <a:t>It must also provide management’s review of these strategic alternatives and for corresponding resource-allocation decisions.</a:t>
            </a:r>
            <a:endParaRPr lang="th-TH" sz="2600" dirty="0" smtClean="0">
              <a:solidFill>
                <a:srgbClr val="0070C0"/>
              </a:solidFill>
            </a:endParaRPr>
          </a:p>
        </p:txBody>
      </p:sp>
      <p:pic>
        <p:nvPicPr>
          <p:cNvPr id="30726" name="Picture 6" descr="http://vorrakorn.org.a25.readyplanet.net/images/column_1305249549/1282352307.png"/>
          <p:cNvPicPr>
            <a:picLocks noChangeAspect="1" noChangeArrowheads="1"/>
          </p:cNvPicPr>
          <p:nvPr/>
        </p:nvPicPr>
        <p:blipFill>
          <a:blip r:embed="rId2"/>
          <a:srcRect/>
          <a:stretch>
            <a:fillRect/>
          </a:stretch>
        </p:blipFill>
        <p:spPr bwMode="auto">
          <a:xfrm>
            <a:off x="5286380" y="2071678"/>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428596" y="1785926"/>
            <a:ext cx="4400552" cy="4411662"/>
          </a:xfrm>
        </p:spPr>
        <p:txBody>
          <a:bodyPr>
            <a:normAutofit/>
          </a:bodyPr>
          <a:lstStyle/>
          <a:p>
            <a:pPr eaLnBrk="1" hangingPunct="1">
              <a:defRPr/>
            </a:pPr>
            <a:r>
              <a:rPr lang="en-US" sz="2800" b="1" i="1" u="sng" dirty="0" smtClean="0">
                <a:solidFill>
                  <a:srgbClr val="FF0000"/>
                </a:solidFill>
              </a:rPr>
              <a:t>Stars:</a:t>
            </a:r>
            <a:r>
              <a:rPr lang="en-US" sz="2200" dirty="0" smtClean="0"/>
              <a:t> </a:t>
            </a:r>
            <a:r>
              <a:rPr lang="en-US" sz="2200" b="1" dirty="0" smtClean="0">
                <a:effectLst>
                  <a:outerShdw blurRad="38100" dist="38100" dir="2700000" algn="tl">
                    <a:srgbClr val="C0C0C0"/>
                  </a:outerShdw>
                </a:effectLst>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rcRect/>
          <a:stretch>
            <a:fillRect/>
          </a:stretch>
        </p:blipFill>
        <p:spPr>
          <a:xfrm>
            <a:off x="5857884" y="1714488"/>
            <a:ext cx="2200267" cy="3105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lnSpcReduction="10000"/>
          </a:bodyPr>
          <a:lstStyle/>
          <a:p>
            <a:pPr eaLnBrk="1" hangingPunct="1">
              <a:defRPr/>
            </a:pPr>
            <a:r>
              <a:rPr lang="en-US" sz="2800" b="1" i="1" u="sng" dirty="0" smtClean="0">
                <a:solidFill>
                  <a:srgbClr val="FF0000"/>
                </a:solidFill>
                <a:effectLst>
                  <a:outerShdw blurRad="38100" dist="38100" dir="2700000" algn="tl">
                    <a:srgbClr val="C0C0C0"/>
                  </a:outerShdw>
                </a:effectLst>
              </a:rPr>
              <a:t>Cash cows:</a:t>
            </a:r>
            <a:r>
              <a:rPr lang="en-US" sz="2600" dirty="0" smtClean="0"/>
              <a:t> </a:t>
            </a:r>
            <a:r>
              <a:rPr lang="en-US" sz="2600" b="1" dirty="0" smtClean="0"/>
              <a:t>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b="1" dirty="0" smtClean="0"/>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214282" y="142852"/>
            <a:ext cx="2273326" cy="1785919"/>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lnSpcReduction="10000"/>
          </a:bodyPr>
          <a:lstStyle/>
          <a:p>
            <a:pPr eaLnBrk="1" hangingPunct="1">
              <a:defRPr/>
            </a:pPr>
            <a:r>
              <a:rPr lang="en-US" sz="2800" b="1" i="1" u="sng" dirty="0" smtClean="0">
                <a:solidFill>
                  <a:srgbClr val="FF0000"/>
                </a:solidFill>
                <a:effectLst>
                  <a:outerShdw blurRad="38100" dist="38100" dir="2700000" algn="tl">
                    <a:srgbClr val="C0C0C0"/>
                  </a:outerShdw>
                </a:effectLst>
              </a:rPr>
              <a:t>Question marks:</a:t>
            </a:r>
            <a:r>
              <a:rPr lang="en-US" sz="2600" dirty="0" smtClean="0"/>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p>
        </p:txBody>
      </p:sp>
      <p:pic>
        <p:nvPicPr>
          <p:cNvPr id="35846" name="Picture 6" descr="http://images.mylot.com/userImages/images/postphotos/2505150.jpg"/>
          <p:cNvPicPr>
            <a:picLocks noChangeAspect="1" noChangeArrowheads="1"/>
          </p:cNvPicPr>
          <p:nvPr/>
        </p:nvPicPr>
        <p:blipFill>
          <a:blip r:embed="rId2"/>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2000232" y="-214338"/>
            <a:ext cx="7543800" cy="1295400"/>
          </a:xfrm>
        </p:spPr>
        <p:txBody>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142844" y="2124075"/>
            <a:ext cx="8218487" cy="4733925"/>
          </a:xfrm>
        </p:spPr>
        <p:txBody>
          <a:bodyPr/>
          <a:lstStyle/>
          <a:p>
            <a:pPr eaLnBrk="1" hangingPunct="1">
              <a:defRPr/>
            </a:pPr>
            <a:r>
              <a:rPr lang="en-US" sz="2800" b="1" i="1" u="sng" dirty="0" smtClean="0">
                <a:solidFill>
                  <a:srgbClr val="FF0000"/>
                </a:solidFill>
                <a:effectLst>
                  <a:outerShdw blurRad="38100" dist="38100" dir="2700000" algn="tl">
                    <a:srgbClr val="C0C0C0"/>
                  </a:outerShdw>
                </a:effectLst>
              </a:rPr>
              <a:t>Dogs:</a:t>
            </a:r>
            <a:r>
              <a:rPr lang="en-US" sz="2200" dirty="0" smtClean="0"/>
              <a:t> </a:t>
            </a:r>
            <a:r>
              <a:rPr lang="en-US" sz="2200" b="1" dirty="0" smtClean="0">
                <a:effectLst>
                  <a:outerShdw blurRad="38100" dist="38100" dir="2700000" algn="tl">
                    <a:srgbClr val="C0C0C0"/>
                  </a:outerShdw>
                </a:effectLst>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b="1" dirty="0" smtClean="0">
              <a:effectLst>
                <a:outerShdw blurRad="38100" dist="38100" dir="2700000" algn="tl">
                  <a:srgbClr val="C0C0C0"/>
                </a:outerShdw>
              </a:effectLst>
            </a:endParaRPr>
          </a:p>
        </p:txBody>
      </p:sp>
      <p:pic>
        <p:nvPicPr>
          <p:cNvPr id="36870" name="Picture 6" descr="Two happy dogs photo">
            <a:hlinkClick r:id="rId2"/>
          </p:cNvPr>
          <p:cNvPicPr>
            <a:picLocks noChangeAspect="1" noChangeArrowheads="1"/>
          </p:cNvPicPr>
          <p:nvPr/>
        </p:nvPicPr>
        <p:blipFill>
          <a:blip r:embed="rId3"/>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42844" y="-357214"/>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457200" y="1928802"/>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encourages</a:t>
            </a:r>
            <a:r>
              <a:rPr lang="en-US" sz="2000" dirty="0" smtClean="0">
                <a:effectLst>
                  <a:outerShdw blurRad="38100" dist="38100" dir="2700000" algn="tl">
                    <a:srgbClr val="FFFFFF"/>
                  </a:outerShdw>
                </a:effectLst>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stimulates </a:t>
            </a:r>
            <a:r>
              <a:rPr lang="en-US" sz="2000" dirty="0" smtClean="0">
                <a:effectLst>
                  <a:outerShdw blurRad="38100" dist="38100" dir="2700000" algn="tl">
                    <a:srgbClr val="FFFFFF"/>
                  </a:outerShdw>
                </a:effectLst>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explicitly raises</a:t>
            </a:r>
            <a:r>
              <a:rPr lang="en-US" sz="2000" dirty="0" smtClean="0">
                <a:effectLst>
                  <a:outerShdw blurRad="38100" dist="38100" dir="2700000" algn="tl">
                    <a:srgbClr val="FFFFFF"/>
                  </a:outerShdw>
                </a:effectLst>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rPr>
              <a:t>It gives managers a </a:t>
            </a:r>
            <a:r>
              <a:rPr lang="en-US" sz="2000" dirty="0" smtClean="0">
                <a:solidFill>
                  <a:srgbClr val="FF0000"/>
                </a:solidFill>
                <a:effectLst>
                  <a:outerShdw blurRad="38100" dist="38100" dir="2700000" algn="tl">
                    <a:srgbClr val="000000"/>
                  </a:outerShdw>
                </a:effectLst>
              </a:rPr>
              <a:t>potent new tool</a:t>
            </a:r>
            <a:r>
              <a:rPr lang="en-US" sz="2000" dirty="0" smtClean="0">
                <a:effectLst>
                  <a:outerShdw blurRad="38100" dist="38100" dir="2700000" algn="tl">
                    <a:srgbClr val="FFFFFF"/>
                  </a:outerShdw>
                </a:effectLst>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rPr>
              <a:t>It provides not just a financial but also a </a:t>
            </a:r>
            <a:r>
              <a:rPr lang="en-US" sz="2000" dirty="0" smtClean="0">
                <a:solidFill>
                  <a:srgbClr val="FF0000"/>
                </a:solidFill>
                <a:effectLst>
                  <a:outerShdw blurRad="38100" dist="38100" dir="2700000" algn="tl">
                    <a:srgbClr val="000000"/>
                  </a:outerShdw>
                </a:effectLst>
              </a:rPr>
              <a:t>strategic context</a:t>
            </a:r>
            <a:r>
              <a:rPr lang="en-US" sz="2000" dirty="0" smtClean="0">
                <a:effectLst>
                  <a:outerShdw blurRad="38100" dist="38100" dir="2700000" algn="tl">
                    <a:srgbClr val="FFFFFF"/>
                  </a:outerShdw>
                </a:effectLst>
              </a:rPr>
              <a:t> for evaluating acquisitions and divestitures.</a:t>
            </a:r>
            <a:endParaRPr lang="th-TH" sz="2000" dirty="0" smtClean="0">
              <a:effectLst>
                <a:outerShdw blurRad="38100" dist="38100" dir="2700000" algn="tl">
                  <a:srgbClr val="FFFFFF"/>
                </a:outerShdw>
              </a:effectLst>
            </a:endParaRPr>
          </a:p>
        </p:txBody>
      </p:sp>
      <p:pic>
        <p:nvPicPr>
          <p:cNvPr id="31748" name="Picture 7" descr="thermome002"/>
          <p:cNvPicPr>
            <a:picLocks noGrp="1" noChangeAspect="1" noChangeArrowheads="1"/>
          </p:cNvPicPr>
          <p:nvPr>
            <p:ph sz="half" idx="2"/>
          </p:nvPr>
        </p:nvPicPr>
        <p:blipFill>
          <a:blip r:embed="rId2"/>
          <a:srcRect/>
          <a:stretch>
            <a:fillRect/>
          </a:stretch>
        </p:blipFill>
        <p:spPr>
          <a:xfrm>
            <a:off x="7072330" y="214290"/>
            <a:ext cx="1835150" cy="170021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600200" y="-14290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214282" y="1"/>
            <a:ext cx="2000264" cy="1500198"/>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idx="1"/>
          </p:nvPr>
        </p:nvSpPr>
        <p:spPr>
          <a:xfrm>
            <a:off x="500034" y="1500174"/>
            <a:ext cx="8229600" cy="4525963"/>
          </a:xfrm>
        </p:spPr>
        <p:txBody>
          <a:bodyPr>
            <a:normAutofit fontScale="77500" lnSpcReduction="20000"/>
          </a:bodyPr>
          <a:lstStyle/>
          <a:p>
            <a:pPr>
              <a:buNone/>
            </a:pPr>
            <a:r>
              <a:rPr lang="en-US" dirty="0"/>
              <a:t> </a:t>
            </a:r>
          </a:p>
          <a:p>
            <a:pPr>
              <a:buNone/>
            </a:pPr>
            <a:r>
              <a:rPr lang="en-US" dirty="0" smtClean="0"/>
              <a:t>	</a:t>
            </a:r>
            <a:r>
              <a:rPr lang="en-US" dirty="0"/>
              <a:t> </a:t>
            </a:r>
            <a:r>
              <a:rPr lang="en-US" dirty="0" smtClean="0"/>
              <a:t>The term </a:t>
            </a:r>
            <a:r>
              <a:rPr lang="en-US" b="1" dirty="0"/>
              <a:t>vertical integration</a:t>
            </a:r>
            <a:r>
              <a:rPr lang="en-US" dirty="0"/>
              <a:t> is a type of related diversification that describes a style of nearly total ownership and control. </a:t>
            </a:r>
            <a:r>
              <a:rPr lang="en-US" dirty="0">
                <a:solidFill>
                  <a:srgbClr val="FF0000"/>
                </a:solidFill>
              </a:rPr>
              <a:t>The degree to which a firm owns its upstream suppliers and its downstream buyers determines how vertically integrated it is</a:t>
            </a:r>
            <a:r>
              <a:rPr lang="en-US" dirty="0"/>
              <a:t>. Note, however, that there is no ratio or quantifiable measure to denote this. </a:t>
            </a:r>
          </a:p>
          <a:p>
            <a:pPr>
              <a:buNone/>
            </a:pPr>
            <a:r>
              <a:rPr lang="en-US" dirty="0" smtClean="0"/>
              <a:t>	Vertically </a:t>
            </a:r>
            <a:r>
              <a:rPr lang="en-US" dirty="0"/>
              <a:t>integrated companies are united through a hierarchy and share a common owner. Usually each member of the hierarchy produces a different product or service, and the products are combined to satisfy a common need</a:t>
            </a:r>
            <a:endParaRPr lang="th-TH"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idx="1"/>
          </p:nvPr>
        </p:nvSpPr>
        <p:spPr/>
        <p:txBody>
          <a:bodyPr>
            <a:normAutofit fontScale="77500" lnSpcReduction="20000"/>
          </a:bodyPr>
          <a:lstStyle/>
          <a:p>
            <a:pPr>
              <a:buNone/>
            </a:pPr>
            <a:r>
              <a:rPr lang="en-US" dirty="0" smtClean="0"/>
              <a:t> 	</a:t>
            </a:r>
            <a:r>
              <a:rPr lang="en-US" dirty="0" smtClean="0">
                <a:solidFill>
                  <a:srgbClr val="FF0000"/>
                </a:solidFill>
              </a:rPr>
              <a:t>Concentric </a:t>
            </a:r>
            <a:r>
              <a:rPr lang="en-US" dirty="0">
                <a:solidFill>
                  <a:srgbClr val="FF0000"/>
                </a:solidFill>
              </a:rPr>
              <a:t>diversification occurs when a firm adds related products or </a:t>
            </a:r>
            <a:r>
              <a:rPr lang="en-US" dirty="0" smtClean="0">
                <a:solidFill>
                  <a:srgbClr val="FF0000"/>
                </a:solidFill>
              </a:rPr>
              <a:t>markets</a:t>
            </a:r>
            <a:r>
              <a:rPr lang="en-US" dirty="0" smtClean="0"/>
              <a:t>. </a:t>
            </a:r>
            <a:r>
              <a:rPr lang="en-US" dirty="0"/>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rPr>
              <a:t>By combining a number of regional breweries into a national network, beer producers have been able to produce and sell more beer than had independent regional breweries.</a:t>
            </a:r>
          </a:p>
          <a:p>
            <a:endParaRPr lang="th-TH"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idx="1"/>
          </p:nvPr>
        </p:nvSpPr>
        <p:spPr/>
        <p:txBody>
          <a:bodyPr>
            <a:normAutofit fontScale="70000" lnSpcReduction="20000"/>
          </a:bodyPr>
          <a:lstStyle/>
          <a:p>
            <a:r>
              <a:rPr lang="en-US" dirty="0">
                <a:solidFill>
                  <a:srgbClr val="FF0000"/>
                </a:solidFill>
              </a:rPr>
              <a:t>Conglomerate diversification occurs when a firm diversifies into areas that are unrelated to its current line of business. </a:t>
            </a:r>
            <a:r>
              <a:rPr lang="en-US" dirty="0" smtClean="0">
                <a:solidFill>
                  <a:srgbClr val="FF0000"/>
                </a:solidFill>
              </a:rPr>
              <a:t>For example, Unilever launching Baby Products to a new market.</a:t>
            </a:r>
          </a:p>
          <a:p>
            <a:r>
              <a:rPr lang="en-US" dirty="0" smtClean="0"/>
              <a:t>Synergy </a:t>
            </a:r>
            <a:r>
              <a:rPr lang="en-US" dirty="0"/>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857224" y="1714488"/>
            <a:ext cx="7499350" cy="4411662"/>
          </a:xfrm>
          <a:ln>
            <a:prstDash val="lgDashDot"/>
          </a:ln>
        </p:spPr>
        <p:style>
          <a:lnRef idx="2">
            <a:schemeClr val="dk1"/>
          </a:lnRef>
          <a:fillRef idx="1">
            <a:schemeClr val="lt1"/>
          </a:fillRef>
          <a:effectRef idx="0">
            <a:schemeClr val="dk1"/>
          </a:effectRef>
          <a:fontRef idx="minor">
            <a:schemeClr val="dk1"/>
          </a:fontRef>
        </p:style>
        <p:txBody>
          <a:bodyPr/>
          <a:lstStyle/>
          <a:p>
            <a:pPr eaLnBrk="1" hangingPunct="1">
              <a:defRPr/>
            </a:pPr>
            <a:r>
              <a:rPr lang="en-US" sz="2600" dirty="0" smtClean="0">
                <a:solidFill>
                  <a:srgbClr val="333399"/>
                </a:solidFill>
                <a:effectLst>
                  <a:outerShdw blurRad="38100" dist="38100" dir="2700000" algn="tl">
                    <a:srgbClr val="C0C0C0"/>
                  </a:outerShdw>
                </a:effectLst>
              </a:rPr>
              <a:t>The adequacy of a strategy may be evaluated using the following criteria:</a:t>
            </a:r>
          </a:p>
          <a:p>
            <a:pPr eaLnBrk="1" hangingPunct="1">
              <a:defRPr/>
            </a:pPr>
            <a:endParaRPr lang="en-US" sz="2600" dirty="0" smtClean="0">
              <a:solidFill>
                <a:srgbClr val="333399"/>
              </a:solidFill>
              <a:effectLst>
                <a:outerShdw blurRad="38100" dist="38100" dir="2700000" algn="tl">
                  <a:srgbClr val="C0C0C0"/>
                </a:outerShdw>
              </a:effectLst>
            </a:endParaRPr>
          </a:p>
          <a:p>
            <a:pPr lvl="1" eaLnBrk="1" hangingPunct="1">
              <a:defRPr/>
            </a:pPr>
            <a:r>
              <a:rPr lang="en-US" sz="2400" dirty="0" smtClean="0">
                <a:solidFill>
                  <a:srgbClr val="FF0000"/>
                </a:solidFill>
                <a:effectLst>
                  <a:outerShdw blurRad="38100" dist="38100" dir="2700000" algn="tl">
                    <a:srgbClr val="C0C0C0"/>
                  </a:outerShdw>
                </a:effectLst>
              </a:rPr>
              <a:t>Suitability- </a:t>
            </a:r>
            <a:r>
              <a:rPr lang="en-US" sz="2400" dirty="0" smtClean="0"/>
              <a:t>Is there a sustainable advantage?</a:t>
            </a:r>
          </a:p>
          <a:p>
            <a:pPr lvl="1" eaLnBrk="1" hangingPunct="1">
              <a:defRPr/>
            </a:pPr>
            <a:r>
              <a:rPr lang="en-US" sz="2400" dirty="0" smtClean="0">
                <a:solidFill>
                  <a:srgbClr val="FF0000"/>
                </a:solidFill>
                <a:effectLst>
                  <a:outerShdw blurRad="38100" dist="38100" dir="2700000" algn="tl">
                    <a:srgbClr val="C0C0C0"/>
                  </a:outerShdw>
                </a:effectLst>
              </a:rPr>
              <a:t>Validity- </a:t>
            </a:r>
            <a:r>
              <a:rPr lang="en-US" sz="2400" dirty="0" smtClean="0"/>
              <a:t>Are the assumptions about the external environment realistic?</a:t>
            </a:r>
          </a:p>
          <a:p>
            <a:pPr lvl="1" eaLnBrk="1" hangingPunct="1">
              <a:defRPr/>
            </a:pPr>
            <a:r>
              <a:rPr lang="en-US" sz="2400" dirty="0" smtClean="0">
                <a:solidFill>
                  <a:srgbClr val="FF0000"/>
                </a:solidFill>
                <a:effectLst>
                  <a:outerShdw blurRad="38100" dist="38100" dir="2700000" algn="tl">
                    <a:srgbClr val="000000">
                      <a:alpha val="43137"/>
                    </a:srgbClr>
                  </a:outerShdw>
                </a:effectLst>
              </a:rPr>
              <a:t>Feasibility -</a:t>
            </a:r>
            <a:r>
              <a:rPr lang="en-US" sz="2400" dirty="0" smtClean="0"/>
              <a:t> Do we have skills, resources and commitment?</a:t>
            </a:r>
          </a:p>
          <a:p>
            <a:pPr lvl="1" eaLnBrk="1" hangingPunct="1">
              <a:defRPr/>
            </a:pPr>
            <a:r>
              <a:rPr lang="en-US" sz="2400" dirty="0" smtClean="0">
                <a:solidFill>
                  <a:srgbClr val="FF0000"/>
                </a:solidFill>
                <a:effectLst>
                  <a:outerShdw blurRad="38100" dist="38100" dir="2700000" algn="tl">
                    <a:srgbClr val="000000">
                      <a:alpha val="43137"/>
                    </a:srgbClr>
                  </a:outerShdw>
                </a:effectLst>
              </a:rPr>
              <a:t>Internal consistency</a:t>
            </a:r>
            <a:r>
              <a:rPr lang="en-US" sz="2400" dirty="0" smtClean="0">
                <a:effectLst>
                  <a:outerShdw blurRad="38100" dist="38100" dir="2700000" algn="tl">
                    <a:srgbClr val="000000">
                      <a:alpha val="43137"/>
                    </a:srgbClr>
                  </a:outerShdw>
                </a:effectLst>
              </a:rPr>
              <a:t> </a:t>
            </a:r>
            <a:r>
              <a:rPr lang="en-US" sz="2400" dirty="0" smtClean="0"/>
              <a:t>– does the strategy hang together?</a:t>
            </a:r>
          </a:p>
          <a:p>
            <a:pPr lvl="1" eaLnBrk="1" hangingPunct="1">
              <a:buFont typeface="Wingdings" pitchFamily="2" charset="2"/>
              <a:buNone/>
              <a:defRPr/>
            </a:pPr>
            <a:endParaRPr lang="th-TH" sz="2400" dirty="0"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b="1" i="1" dirty="0" smtClean="0">
                <a:solidFill>
                  <a:srgbClr val="333399"/>
                </a:solidFill>
                <a:effectLst>
                  <a:outerShdw blurRad="38100" dist="38100" dir="2700000" algn="tl">
                    <a:srgbClr val="C0C0C0"/>
                  </a:outerShdw>
                </a:effectLst>
              </a:rPr>
              <a:t>Continued….</a:t>
            </a:r>
          </a:p>
          <a:p>
            <a:pPr eaLnBrk="1" hangingPunct="1">
              <a:defRPr/>
            </a:pPr>
            <a:endParaRPr lang="en-US" sz="26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FF0000"/>
                </a:solidFill>
                <a:effectLst>
                  <a:outerShdw blurRad="38100" dist="38100" dir="2700000" algn="tl">
                    <a:srgbClr val="C0C0C0"/>
                  </a:outerShdw>
                </a:effectLst>
              </a:rPr>
              <a:t>Vulnerability</a:t>
            </a:r>
            <a:r>
              <a:rPr lang="en-US" sz="2800" i="1" dirty="0" smtClean="0"/>
              <a:t> </a:t>
            </a:r>
            <a:r>
              <a:rPr lang="en-US" sz="2800" dirty="0" smtClean="0"/>
              <a:t>– What are the risks and contingencies?</a:t>
            </a:r>
          </a:p>
          <a:p>
            <a:pPr eaLnBrk="1" hangingPunct="1">
              <a:defRPr/>
            </a:pPr>
            <a:r>
              <a:rPr lang="en-US" sz="2800" b="1" dirty="0" smtClean="0">
                <a:solidFill>
                  <a:srgbClr val="FF0000"/>
                </a:solidFill>
                <a:effectLst>
                  <a:outerShdw blurRad="38100" dist="38100" dir="2700000" algn="tl">
                    <a:srgbClr val="C0C0C0"/>
                  </a:outerShdw>
                </a:effectLst>
              </a:rPr>
              <a:t>Workability </a:t>
            </a:r>
            <a:r>
              <a:rPr lang="en-US" sz="2800" dirty="0" smtClean="0"/>
              <a:t>– Can we retain our flexibility?</a:t>
            </a:r>
          </a:p>
          <a:p>
            <a:pPr eaLnBrk="1" hangingPunct="1">
              <a:defRPr/>
            </a:pPr>
            <a:r>
              <a:rPr lang="en-US" sz="2800" b="1" dirty="0" smtClean="0">
                <a:solidFill>
                  <a:srgbClr val="FF0000"/>
                </a:solidFill>
                <a:effectLst>
                  <a:outerShdw blurRad="38100" dist="38100" dir="2700000" algn="tl">
                    <a:srgbClr val="C0C0C0"/>
                  </a:outerShdw>
                </a:effectLst>
              </a:rPr>
              <a:t>Appropriate time horizon </a:t>
            </a:r>
            <a:r>
              <a:rPr lang="en-US" sz="2800" b="1" i="1" dirty="0" smtClean="0">
                <a:solidFill>
                  <a:srgbClr val="FF0000"/>
                </a:solidFill>
                <a:effectLst>
                  <a:outerShdw blurRad="38100" dist="38100" dir="2700000" algn="tl">
                    <a:srgbClr val="C0C0C0"/>
                  </a:outerShdw>
                </a:effectLst>
              </a:rPr>
              <a:t>–</a:t>
            </a:r>
            <a:r>
              <a:rPr lang="en-US" sz="2800" dirty="0" smtClean="0"/>
              <a:t> Do we allow enough time for implementation? </a:t>
            </a:r>
          </a:p>
          <a:p>
            <a:pPr eaLnBrk="1" hangingPunct="1">
              <a:defRPr/>
            </a:pPr>
            <a:endParaRPr lang="en-US" sz="28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smtClean="0"/>
              <a:t>Exhibit 5.2 International service strategies</a:t>
            </a:r>
            <a:endParaRPr lang="th-TH" smtClean="0"/>
          </a:p>
        </p:txBody>
      </p:sp>
      <p:pic>
        <p:nvPicPr>
          <p:cNvPr id="44035" name="Picture 9" descr="farest25"/>
          <p:cNvPicPr>
            <a:picLocks noGrp="1" noChangeAspect="1" noChangeArrowheads="1"/>
          </p:cNvPicPr>
          <p:nvPr>
            <p:ph sz="quarter" idx="1"/>
          </p:nvPr>
        </p:nvPicPr>
        <p:blipFill>
          <a:blip r:embed="rId2"/>
          <a:srcRect/>
          <a:stretch>
            <a:fillRect/>
          </a:stretch>
        </p:blipFill>
        <p:spPr>
          <a:xfrm>
            <a:off x="642910" y="1285860"/>
            <a:ext cx="7885112" cy="5229225"/>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78591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i="1" dirty="0">
                <a:solidFill>
                  <a:srgbClr val="333399"/>
                </a:solidFill>
                <a:effectLst>
                  <a:outerShdw blurRad="38100" dist="38100" dir="2700000" algn="tl">
                    <a:srgbClr val="C0C0C0"/>
                  </a:outerShdw>
                </a:effectLst>
                <a:latin typeface="Minion-Regular" charset="0"/>
              </a:rPr>
              <a:t>Most forms of corporate strategic analysis have to include not only a financial evaluation</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of the current position but also an assessment of the financial impact of future</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strategic choices.</a:t>
            </a:r>
            <a:endParaRPr lang="da-DK"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defRPr/>
            </a:pPr>
            <a:r>
              <a:rPr lang="da-DK" sz="2400" dirty="0" smtClean="0">
                <a:solidFill>
                  <a:srgbClr val="000000"/>
                </a:solidFill>
                <a:latin typeface="Minion-Regular" charset="0"/>
              </a:rPr>
              <a:t>Very</a:t>
            </a:r>
            <a:r>
              <a:rPr lang="en-US" sz="2400" dirty="0" smtClean="0">
                <a:solidFill>
                  <a:srgbClr val="000000"/>
                </a:solidFill>
                <a:latin typeface="Minion-Regular" charset="0"/>
              </a:rPr>
              <a:t> </a:t>
            </a:r>
            <a:r>
              <a:rPr lang="en-US" sz="2400" dirty="0">
                <a:solidFill>
                  <a:srgbClr val="000000"/>
                </a:solidFill>
                <a:latin typeface="Minion-Regular" charset="0"/>
              </a:rPr>
              <a:t>important has been the</a:t>
            </a:r>
            <a:r>
              <a:rPr lang="da-DK" sz="2400" dirty="0">
                <a:solidFill>
                  <a:srgbClr val="000000"/>
                </a:solidFill>
                <a:latin typeface="Minion-Regular" charset="0"/>
              </a:rPr>
              <a:t> </a:t>
            </a:r>
            <a:r>
              <a:rPr lang="en-US" sz="2400" dirty="0">
                <a:solidFill>
                  <a:srgbClr val="000000"/>
                </a:solidFill>
                <a:latin typeface="Minion-Regular" charset="0"/>
              </a:rPr>
              <a:t>development of so-called </a:t>
            </a:r>
            <a:r>
              <a:rPr lang="en-US" sz="2400" b="1" i="1" dirty="0">
                <a:solidFill>
                  <a:srgbClr val="FF0000"/>
                </a:solidFill>
                <a:effectLst>
                  <a:outerShdw blurRad="38100" dist="38100" dir="2700000" algn="tl">
                    <a:srgbClr val="C0C0C0"/>
                  </a:outerShdw>
                </a:effectLst>
                <a:latin typeface="Minion-Regular" charset="0"/>
              </a:rPr>
              <a:t>ABC (Activity Based Costing</a:t>
            </a:r>
            <a:r>
              <a:rPr lang="en-US" sz="2400" dirty="0">
                <a:solidFill>
                  <a:srgbClr val="000000"/>
                </a:solidFill>
                <a:latin typeface="Minion-Regular" charset="0"/>
              </a:rPr>
              <a:t>) which, broadly, attempts to</a:t>
            </a:r>
            <a:r>
              <a:rPr lang="da-DK" sz="2400" dirty="0">
                <a:solidFill>
                  <a:srgbClr val="000000"/>
                </a:solidFill>
                <a:latin typeface="Minion-Regular" charset="0"/>
              </a:rPr>
              <a:t> </a:t>
            </a:r>
            <a:r>
              <a:rPr lang="en-US" sz="2400" dirty="0">
                <a:solidFill>
                  <a:srgbClr val="000000"/>
                </a:solidFill>
                <a:latin typeface="Minion-Regular" charset="0"/>
              </a:rPr>
              <a:t>shift the focus of cost analysis towards individual elements in the various business</a:t>
            </a:r>
            <a:r>
              <a:rPr lang="da-DK" sz="2400" dirty="0">
                <a:solidFill>
                  <a:srgbClr val="000000"/>
                </a:solidFill>
                <a:latin typeface="Minion-Regular" charset="0"/>
              </a:rPr>
              <a:t> </a:t>
            </a:r>
            <a:r>
              <a:rPr lang="en-US" sz="2400" dirty="0">
                <a:solidFill>
                  <a:srgbClr val="000000"/>
                </a:solidFill>
                <a:latin typeface="Minion-Regular"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Minion-Regular" charset="0"/>
            </a:endParaRPr>
          </a:p>
        </p:txBody>
      </p:sp>
      <p:pic>
        <p:nvPicPr>
          <p:cNvPr id="45062" name="Picture 6" descr="http://1.bp.blogspot.com/_2W5fRRXUF8o/S_H6MA6JKdI/AAAAAAAAAFc/dVGpRy9ufvE/s1600/finance-724560.jpg"/>
          <p:cNvPicPr>
            <a:picLocks noChangeAspect="1" noChangeArrowheads="1"/>
          </p:cNvPicPr>
          <p:nvPr/>
        </p:nvPicPr>
        <p:blipFill>
          <a:blip r:embed="rId2"/>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250825" y="765175"/>
            <a:ext cx="8713788" cy="1074738"/>
          </a:xfrm>
          <a:prstGeom prst="rect">
            <a:avLst/>
          </a:prstGeom>
          <a:noFill/>
          <a:ln w="9525">
            <a:noFill/>
            <a:miter lim="800000"/>
            <a:headEnd/>
            <a:tailEnd/>
          </a:ln>
        </p:spPr>
      </p:pic>
      <p:pic>
        <p:nvPicPr>
          <p:cNvPr id="16387" name="Picture 3"/>
          <p:cNvPicPr>
            <a:picLocks noChangeAspect="1" noChangeArrowheads="1"/>
          </p:cNvPicPr>
          <p:nvPr/>
        </p:nvPicPr>
        <p:blipFill>
          <a:blip r:embed="rId3"/>
          <a:srcRect/>
          <a:stretch>
            <a:fillRect/>
          </a:stretch>
        </p:blipFill>
        <p:spPr bwMode="auto">
          <a:xfrm>
            <a:off x="179388" y="1989138"/>
            <a:ext cx="8785225" cy="2428875"/>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179388" y="1000125"/>
            <a:ext cx="8842375" cy="3990975"/>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1571625"/>
            <a:ext cx="8845550" cy="266065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179388" y="928688"/>
            <a:ext cx="8785225" cy="4478337"/>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1643063"/>
            <a:ext cx="8769350" cy="181927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769</TotalTime>
  <Words>2685</Words>
  <Application>Microsoft PowerPoint</Application>
  <PresentationFormat>นำเสนอทางหน้าจอ (4:3)</PresentationFormat>
  <Paragraphs>213</Paragraphs>
  <Slides>55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55</vt:i4>
      </vt:variant>
    </vt:vector>
  </HeadingPairs>
  <TitlesOfParts>
    <vt:vector size="56" baseType="lpstr">
      <vt:lpstr>เทศบาล</vt:lpstr>
      <vt:lpstr>ภาพนิ่ง 1</vt:lpstr>
      <vt:lpstr>Ch. 5 - Learning objectives</vt:lpstr>
      <vt:lpstr>The strategic planning process (1)</vt:lpstr>
      <vt:lpstr>The strategic planning process (2)</vt:lpstr>
      <vt:lpstr>The vision and mission statement</vt:lpstr>
      <vt:lpstr>Unilever’s Purpose - Mission</vt:lpstr>
      <vt:lpstr>Vision and Mission statement</vt:lpstr>
      <vt:lpstr>Strategic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vt:lpstr>
      <vt:lpstr>Product development strategies</vt:lpstr>
      <vt:lpstr>Diversification strategies</vt:lpstr>
      <vt:lpstr>Market Potential</vt:lpstr>
      <vt:lpstr>Diversification strategies</vt:lpstr>
      <vt:lpstr>Filling the gap with Ansoff’s strategies</vt:lpstr>
      <vt:lpstr>ภาพนิ่ง 25</vt:lpstr>
      <vt:lpstr>Porter’s three generic strategies</vt:lpstr>
      <vt:lpstr>Porter’s three generic strategies</vt:lpstr>
      <vt:lpstr>Porter’s three generic strategies</vt:lpstr>
      <vt:lpstr>Porter’s generic strategies</vt:lpstr>
      <vt:lpstr>ภาพนิ่ง 30</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Diversification strategies</vt:lpstr>
      <vt:lpstr>ภาพนิ่ง 43</vt:lpstr>
      <vt:lpstr>VERTICAL INTEGRTION</vt:lpstr>
      <vt:lpstr>CONCENTRIC DIVERSIFICATION </vt:lpstr>
      <vt:lpstr>CONGLOMERATE DIVERSIFICATION</vt:lpstr>
      <vt:lpstr>Strategy evaluation and selection</vt:lpstr>
      <vt:lpstr>Strategy evaluation and selection</vt:lpstr>
      <vt:lpstr>Exhibit 5.2 International service strategies</vt:lpstr>
      <vt:lpstr>Financial consequences</vt:lpstr>
      <vt:lpstr>ภาพนิ่ง 51</vt:lpstr>
      <vt:lpstr>ภาพนิ่ง 52</vt:lpstr>
      <vt:lpstr>ภาพนิ่ง 53</vt:lpstr>
      <vt:lpstr>ภาพนิ่ง 54</vt:lpstr>
      <vt:lpstr>ภาพนิ่ง 55</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127</cp:revision>
  <cp:lastPrinted>2002-02-04T10:35:13Z</cp:lastPrinted>
  <dcterms:created xsi:type="dcterms:W3CDTF">2003-06-03T08:20:16Z</dcterms:created>
  <dcterms:modified xsi:type="dcterms:W3CDTF">2012-09-14T04:08:39Z</dcterms:modified>
</cp:coreProperties>
</file>