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13" d="100"/>
          <a:sy n="113" d="100"/>
        </p:scale>
        <p:origin x="-2080"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832157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288382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605332-1BD5-4B4A-B29F-3CB2E0DA6C7C}" type="datetimeFigureOut">
              <a:rPr lang="en-US" smtClean="0"/>
              <a:t>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413756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605332-1BD5-4B4A-B29F-3CB2E0DA6C7C}" type="datetimeFigureOut">
              <a:rPr lang="en-US" smtClean="0"/>
              <a:t>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480032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605332-1BD5-4B4A-B29F-3CB2E0DA6C7C}" type="datetimeFigureOut">
              <a:rPr lang="en-US" smtClean="0"/>
              <a:t>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106763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605332-1BD5-4B4A-B29F-3CB2E0DA6C7C}" type="datetimeFigureOut">
              <a:rPr lang="en-US" smtClean="0"/>
              <a:t>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8652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605332-1BD5-4B4A-B29F-3CB2E0DA6C7C}" type="datetimeFigureOut">
              <a:rPr lang="en-US" smtClean="0"/>
              <a:t>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248271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62030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179996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45339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19166653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05332-1BD5-4B4A-B29F-3CB2E0DA6C7C}" type="datetimeFigureOut">
              <a:rPr lang="en-US" smtClean="0"/>
              <a:t>2/20/17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259DB0-DCA8-0A45-9CC4-34898D5E9D79}" type="slidenum">
              <a:rPr lang="en-US" smtClean="0"/>
              <a:t>‹#›</a:t>
            </a:fld>
            <a:endParaRPr lang="en-US"/>
          </a:p>
        </p:txBody>
      </p:sp>
    </p:spTree>
    <p:extLst>
      <p:ext uri="{BB962C8B-B14F-4D97-AF65-F5344CB8AC3E}">
        <p14:creationId xmlns:p14="http://schemas.microsoft.com/office/powerpoint/2010/main" val="765835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Public Policy and Industrialization </a:t>
            </a:r>
            <a:endParaRPr lang="en-US" dirty="0"/>
          </a:p>
        </p:txBody>
      </p:sp>
      <p:sp>
        <p:nvSpPr>
          <p:cNvPr id="3" name="Subtitle 2"/>
          <p:cNvSpPr>
            <a:spLocks noGrp="1"/>
          </p:cNvSpPr>
          <p:nvPr>
            <p:ph type="subTitle" idx="1"/>
          </p:nvPr>
        </p:nvSpPr>
        <p:spPr/>
        <p:txBody>
          <a:bodyPr>
            <a:normAutofit fontScale="70000" lnSpcReduction="20000"/>
          </a:bodyPr>
          <a:lstStyle/>
          <a:p>
            <a:r>
              <a:rPr lang="en-US" dirty="0" smtClean="0"/>
              <a:t>Discussion Week </a:t>
            </a:r>
            <a:r>
              <a:rPr lang="en-US" dirty="0"/>
              <a:t>4</a:t>
            </a:r>
            <a:endParaRPr lang="en-US" dirty="0" smtClean="0"/>
          </a:p>
          <a:p>
            <a:r>
              <a:rPr lang="en-US" dirty="0" smtClean="0"/>
              <a:t>H.-J. Chang</a:t>
            </a:r>
          </a:p>
          <a:p>
            <a:r>
              <a:rPr lang="en-US" dirty="0" smtClean="0"/>
              <a:t>Industrial Policy:</a:t>
            </a:r>
          </a:p>
          <a:p>
            <a:r>
              <a:rPr lang="en-US" dirty="0" smtClean="0"/>
              <a:t>Can We Go Beyond an Unproductive Confrontation</a:t>
            </a:r>
          </a:p>
          <a:p>
            <a:endParaRPr lang="en-US" dirty="0"/>
          </a:p>
        </p:txBody>
      </p:sp>
    </p:spTree>
    <p:extLst>
      <p:ext uri="{BB962C8B-B14F-4D97-AF65-F5344CB8AC3E}">
        <p14:creationId xmlns:p14="http://schemas.microsoft.com/office/powerpoint/2010/main" val="93120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sz="3600" dirty="0" smtClean="0"/>
              <a:t>Round 1 </a:t>
            </a:r>
            <a:endParaRPr lang="en-US" sz="3600" dirty="0"/>
          </a:p>
        </p:txBody>
      </p:sp>
      <p:sp>
        <p:nvSpPr>
          <p:cNvPr id="3" name="Content Placeholder 2"/>
          <p:cNvSpPr>
            <a:spLocks noGrp="1"/>
          </p:cNvSpPr>
          <p:nvPr>
            <p:ph idx="1"/>
          </p:nvPr>
        </p:nvSpPr>
        <p:spPr/>
        <p:txBody>
          <a:bodyPr>
            <a:normAutofit fontScale="85000" lnSpcReduction="20000"/>
          </a:bodyPr>
          <a:lstStyle/>
          <a:p>
            <a:r>
              <a:rPr lang="en-US" dirty="0" smtClean="0"/>
              <a:t>H.-J. Chang suggests that industrial policy involves more than subsidies and trade protection. What are some of the 9 types of IP instruments that he lists? Some are brief. Do you understand them all?</a:t>
            </a:r>
          </a:p>
          <a:p>
            <a:pPr lvl="1"/>
            <a:r>
              <a:rPr lang="en-US" dirty="0" smtClean="0"/>
              <a:t>They are listed on pages 3-4. </a:t>
            </a:r>
            <a:r>
              <a:rPr lang="en-US" dirty="0"/>
              <a:t>O</a:t>
            </a:r>
            <a:r>
              <a:rPr lang="en-US" dirty="0" smtClean="0"/>
              <a:t>nes that were not understood and raised by you in class were: (vi) worker training: gov’t might need to make it mandatory because firms will not invest in training their workers if they know the workers (after being trained) might leave to join other firms or be poached. (ix) a country may earn limited foreign exchange so it might allocate it to investors to buy machinery instead of importers who want to import luxury goods. </a:t>
            </a:r>
            <a:r>
              <a:rPr lang="en-US" dirty="0"/>
              <a:t>	</a:t>
            </a:r>
            <a:r>
              <a:rPr lang="en-US" dirty="0" smtClean="0"/>
              <a:t>	</a:t>
            </a:r>
            <a:endParaRPr lang="en-US" dirty="0"/>
          </a:p>
        </p:txBody>
      </p:sp>
    </p:spTree>
    <p:extLst>
      <p:ext uri="{BB962C8B-B14F-4D97-AF65-F5344CB8AC3E}">
        <p14:creationId xmlns:p14="http://schemas.microsoft.com/office/powerpoint/2010/main" val="97584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dirty="0" smtClean="0"/>
              <a:t>Round 2 </a:t>
            </a:r>
            <a:endParaRPr lang="en-US" dirty="0"/>
          </a:p>
        </p:txBody>
      </p:sp>
      <p:sp>
        <p:nvSpPr>
          <p:cNvPr id="3" name="Content Placeholder 2"/>
          <p:cNvSpPr>
            <a:spLocks noGrp="1"/>
          </p:cNvSpPr>
          <p:nvPr>
            <p:ph idx="1"/>
          </p:nvPr>
        </p:nvSpPr>
        <p:spPr/>
        <p:txBody>
          <a:bodyPr>
            <a:normAutofit fontScale="62500" lnSpcReduction="20000"/>
          </a:bodyPr>
          <a:lstStyle/>
          <a:p>
            <a:endParaRPr lang="en-US" dirty="0"/>
          </a:p>
          <a:p>
            <a:r>
              <a:rPr lang="en-US" dirty="0" smtClean="0"/>
              <a:t>Why is it difficult to measure the impact of industrial policies?</a:t>
            </a:r>
          </a:p>
          <a:p>
            <a:pPr lvl="1"/>
            <a:r>
              <a:rPr lang="en-US" dirty="0" smtClean="0"/>
              <a:t>Policy might not involve a money transfer to firms thus cannot measure “input” of industrial policy and compare with outputs (sector growth, sector productivity, sector exports). Other factors besides IP may have caused the growth. </a:t>
            </a:r>
          </a:p>
          <a:p>
            <a:endParaRPr lang="en-US" dirty="0"/>
          </a:p>
          <a:p>
            <a:r>
              <a:rPr lang="en-US" dirty="0" smtClean="0"/>
              <a:t>How does he generally measure impact? i.e. what evidence does he provide?</a:t>
            </a:r>
          </a:p>
          <a:p>
            <a:pPr lvl="1"/>
            <a:r>
              <a:rPr lang="en-US" dirty="0" smtClean="0"/>
              <a:t>He measures at the aggregate level</a:t>
            </a:r>
            <a:r>
              <a:rPr lang="en-US" dirty="0"/>
              <a:t>.</a:t>
            </a:r>
            <a:r>
              <a:rPr lang="en-US" dirty="0" smtClean="0"/>
              <a:t> Country A had industrial policies including tariff barriers and grew rapidly, therefore IP probably caused growth or did not inhibit growth. </a:t>
            </a:r>
          </a:p>
          <a:p>
            <a:r>
              <a:rPr lang="en-US" dirty="0" smtClean="0"/>
              <a:t>What is good and what is bad about using this approach?</a:t>
            </a:r>
          </a:p>
          <a:p>
            <a:pPr lvl="1"/>
            <a:r>
              <a:rPr lang="en-US" dirty="0" smtClean="0"/>
              <a:t>Good: Takes a broader approach than looking at specific policies that are hard to measure. Bad: We don’t know if it was IP or something else that caused growth. Problem of confirming causality. </a:t>
            </a:r>
          </a:p>
          <a:p>
            <a:endParaRPr lang="en-US" dirty="0" smtClean="0"/>
          </a:p>
          <a:p>
            <a:endParaRPr lang="en-US" dirty="0"/>
          </a:p>
        </p:txBody>
      </p:sp>
    </p:spTree>
    <p:extLst>
      <p:ext uri="{BB962C8B-B14F-4D97-AF65-F5344CB8AC3E}">
        <p14:creationId xmlns:p14="http://schemas.microsoft.com/office/powerpoint/2010/main" val="1290078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dirty="0" smtClean="0"/>
              <a:t>Round 3</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Opponents of industrial policy argue that the state (government) cannot pick winners because it knows less about markets/industries than private investors and business people. What is Chang’s response to this argument? What is his evidence?</a:t>
            </a:r>
          </a:p>
          <a:p>
            <a:pPr lvl="1"/>
            <a:r>
              <a:rPr lang="en-US" dirty="0" smtClean="0"/>
              <a:t>Government can take a broader and longer-term view of the development of the economy than investors who look at private gains. His evidence is focused one some public companies that in fact have been successful such as POSCO for steel in </a:t>
            </a:r>
            <a:r>
              <a:rPr lang="en-US" smtClean="0"/>
              <a:t>Korea and </a:t>
            </a:r>
            <a:r>
              <a:rPr lang="en-US" dirty="0" smtClean="0"/>
              <a:t>the Brazilian airplane firm Embraer.  </a:t>
            </a:r>
            <a:endParaRPr lang="en-US" dirty="0"/>
          </a:p>
        </p:txBody>
      </p:sp>
    </p:spTree>
    <p:extLst>
      <p:ext uri="{BB962C8B-B14F-4D97-AF65-F5344CB8AC3E}">
        <p14:creationId xmlns:p14="http://schemas.microsoft.com/office/powerpoint/2010/main" val="14864599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164</TotalTime>
  <Words>412</Words>
  <Application>Microsoft Macintosh PowerPoint</Application>
  <PresentationFormat>On-screen Show (4:3)</PresentationFormat>
  <Paragraphs>20</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Public Policy and Industrialization </vt:lpstr>
      <vt:lpstr>Questions for Discussion Round 1 </vt:lpstr>
      <vt:lpstr>Questions for Discussion Round 2 </vt:lpstr>
      <vt:lpstr>Questions for Discussion 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Development Macroeconomics</dc:title>
  <dc:creator>Akiko Vandenberg</dc:creator>
  <cp:lastModifiedBy>Akiko Vandenberg</cp:lastModifiedBy>
  <cp:revision>18</cp:revision>
  <cp:lastPrinted>2016-08-24T08:57:31Z</cp:lastPrinted>
  <dcterms:created xsi:type="dcterms:W3CDTF">2016-08-17T11:19:23Z</dcterms:created>
  <dcterms:modified xsi:type="dcterms:W3CDTF">2017-02-20T01:48:26Z</dcterms:modified>
</cp:coreProperties>
</file>