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7.xml" ContentType="application/vnd.openxmlformats-officedocument.drawingml.chart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8"/>
  </p:notesMasterIdLst>
  <p:handoutMasterIdLst>
    <p:handoutMasterId r:id="rId59"/>
  </p:handoutMasterIdLst>
  <p:sldIdLst>
    <p:sldId id="257" r:id="rId2"/>
    <p:sldId id="258" r:id="rId3"/>
    <p:sldId id="260" r:id="rId4"/>
    <p:sldId id="259" r:id="rId5"/>
    <p:sldId id="261" r:id="rId6"/>
    <p:sldId id="263" r:id="rId7"/>
    <p:sldId id="265" r:id="rId8"/>
    <p:sldId id="266" r:id="rId9"/>
    <p:sldId id="267" r:id="rId10"/>
    <p:sldId id="323" r:id="rId11"/>
    <p:sldId id="279" r:id="rId12"/>
    <p:sldId id="295" r:id="rId13"/>
    <p:sldId id="268" r:id="rId14"/>
    <p:sldId id="286" r:id="rId15"/>
    <p:sldId id="301" r:id="rId16"/>
    <p:sldId id="302" r:id="rId17"/>
    <p:sldId id="324" r:id="rId18"/>
    <p:sldId id="284" r:id="rId19"/>
    <p:sldId id="285" r:id="rId20"/>
    <p:sldId id="270" r:id="rId21"/>
    <p:sldId id="269" r:id="rId22"/>
    <p:sldId id="299" r:id="rId23"/>
    <p:sldId id="298" r:id="rId24"/>
    <p:sldId id="325" r:id="rId25"/>
    <p:sldId id="283" r:id="rId26"/>
    <p:sldId id="287" r:id="rId27"/>
    <p:sldId id="271" r:id="rId28"/>
    <p:sldId id="273" r:id="rId29"/>
    <p:sldId id="274" r:id="rId30"/>
    <p:sldId id="275" r:id="rId31"/>
    <p:sldId id="311" r:id="rId32"/>
    <p:sldId id="319" r:id="rId33"/>
    <p:sldId id="313" r:id="rId34"/>
    <p:sldId id="318" r:id="rId35"/>
    <p:sldId id="314" r:id="rId36"/>
    <p:sldId id="320" r:id="rId37"/>
    <p:sldId id="321" r:id="rId38"/>
    <p:sldId id="288" r:id="rId39"/>
    <p:sldId id="272" r:id="rId40"/>
    <p:sldId id="289" r:id="rId41"/>
    <p:sldId id="291" r:id="rId42"/>
    <p:sldId id="303" r:id="rId43"/>
    <p:sldId id="305" r:id="rId44"/>
    <p:sldId id="294" r:id="rId45"/>
    <p:sldId id="304" r:id="rId46"/>
    <p:sldId id="322" r:id="rId47"/>
    <p:sldId id="307" r:id="rId48"/>
    <p:sldId id="309" r:id="rId49"/>
    <p:sldId id="310" r:id="rId50"/>
    <p:sldId id="308" r:id="rId51"/>
    <p:sldId id="277" r:id="rId52"/>
    <p:sldId id="292" r:id="rId53"/>
    <p:sldId id="293" r:id="rId54"/>
    <p:sldId id="315" r:id="rId55"/>
    <p:sldId id="316" r:id="rId56"/>
    <p:sldId id="317" r:id="rId57"/>
  </p:sldIdLst>
  <p:sldSz cx="9144000" cy="6858000" type="screen4x3"/>
  <p:notesSz cx="9947275" cy="6858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Thorn\AppData\Roaming\Microsoft\Excel\Book1%20(version%202).xlsb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Thorn\Dropbox\Teaching\EC212\Thailand%20GDP%20Data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ittikorn\Documents\EC214_1_56\World_Economic_data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ittikorn\Documents\EC214_1_56\World_Economic_data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&#3626;&#3617;&#3640;&#3604;&#3591;&#3634;&#3609;1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ittikorn\Documents\ec210_1_55\FP.CPI.TOTL.ZG_Indicator_MetaData_en_EXCEL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&#3626;&#3617;&#3640;&#3604;&#3591;&#3634;&#3609;1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http://api.worldbank.org/datafiles/SL.UEM.TOTL.ZS_Indicator_MetaData_en_EXCEL.xls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http://api.worldbank.org/datafiles/SL.UEM.TOTL.ZS_Indicator_MetaData_en_EXCEL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>
        <c:manualLayout>
          <c:layoutTarget val="inner"/>
          <c:xMode val="edge"/>
          <c:yMode val="edge"/>
          <c:x val="6.7750586334368756E-2"/>
          <c:y val="2.8196683677091345E-2"/>
          <c:w val="0.78075835166228635"/>
          <c:h val="0.88328118354000962"/>
        </c:manualLayout>
      </c:layout>
      <c:lineChart>
        <c:grouping val="standard"/>
        <c:ser>
          <c:idx val="0"/>
          <c:order val="0"/>
          <c:tx>
            <c:strRef>
              <c:f>'[Book1 (version 2).xlsb]Sheet4'!$B$5</c:f>
              <c:strCache>
                <c:ptCount val="1"/>
                <c:pt idx="0">
                  <c:v>GDP, PPP (current international $)</c:v>
                </c:pt>
              </c:strCache>
            </c:strRef>
          </c:tx>
          <c:marker>
            <c:symbol val="none"/>
          </c:marker>
          <c:cat>
            <c:strRef>
              <c:f>'[Book1 (version 2).xlsb]Sheet4'!$C$2:$AI$2</c:f>
              <c:strCache>
                <c:ptCount val="33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  <c:pt idx="21">
                  <c:v>2001</c:v>
                </c:pt>
                <c:pt idx="22">
                  <c:v>2002</c:v>
                </c:pt>
                <c:pt idx="23">
                  <c:v>2003</c:v>
                </c:pt>
                <c:pt idx="24">
                  <c:v>2004</c:v>
                </c:pt>
                <c:pt idx="25">
                  <c:v>2005</c:v>
                </c:pt>
                <c:pt idx="26">
                  <c:v>2006</c:v>
                </c:pt>
                <c:pt idx="27">
                  <c:v>2007</c:v>
                </c:pt>
                <c:pt idx="28">
                  <c:v>2008</c:v>
                </c:pt>
                <c:pt idx="29">
                  <c:v>2009</c:v>
                </c:pt>
                <c:pt idx="30">
                  <c:v>2010</c:v>
                </c:pt>
                <c:pt idx="31">
                  <c:v>2011</c:v>
                </c:pt>
                <c:pt idx="32">
                  <c:v>2012</c:v>
                </c:pt>
              </c:strCache>
            </c:strRef>
          </c:cat>
          <c:val>
            <c:numRef>
              <c:f>'[Book1 (version 2).xlsb]Sheet4'!$C$5:$AI$5</c:f>
              <c:numCache>
                <c:formatCode>General</c:formatCode>
                <c:ptCount val="33"/>
                <c:pt idx="0">
                  <c:v>50342473522.063034</c:v>
                </c:pt>
                <c:pt idx="1">
                  <c:v>58313116359.945335</c:v>
                </c:pt>
                <c:pt idx="2">
                  <c:v>65177291357.616425</c:v>
                </c:pt>
                <c:pt idx="3">
                  <c:v>71538996184.227036</c:v>
                </c:pt>
                <c:pt idx="4">
                  <c:v>78495568342.186005</c:v>
                </c:pt>
                <c:pt idx="5">
                  <c:v>84652069424.270782</c:v>
                </c:pt>
                <c:pt idx="6">
                  <c:v>91334109726.650864</c:v>
                </c:pt>
                <c:pt idx="7">
                  <c:v>102958914177.11861</c:v>
                </c:pt>
                <c:pt idx="8">
                  <c:v>120702049094.1996</c:v>
                </c:pt>
                <c:pt idx="9">
                  <c:v>140513855465.18768</c:v>
                </c:pt>
                <c:pt idx="10">
                  <c:v>162129473558.53046</c:v>
                </c:pt>
                <c:pt idx="11">
                  <c:v>181986216960.74551</c:v>
                </c:pt>
                <c:pt idx="12">
                  <c:v>200839954216.00845</c:v>
                </c:pt>
                <c:pt idx="13">
                  <c:v>222177844796.76651</c:v>
                </c:pt>
                <c:pt idx="14">
                  <c:v>247075522763.6597</c:v>
                </c:pt>
                <c:pt idx="15">
                  <c:v>276178142457.07806</c:v>
                </c:pt>
                <c:pt idx="16">
                  <c:v>297655326827.96088</c:v>
                </c:pt>
                <c:pt idx="17">
                  <c:v>299232774953.48651</c:v>
                </c:pt>
                <c:pt idx="18">
                  <c:v>271545442172.41519</c:v>
                </c:pt>
                <c:pt idx="19">
                  <c:v>287781540794.63409</c:v>
                </c:pt>
                <c:pt idx="20">
                  <c:v>307973952398.55316</c:v>
                </c:pt>
                <c:pt idx="21">
                  <c:v>321781943121.64264</c:v>
                </c:pt>
                <c:pt idx="22">
                  <c:v>344396162160.54114</c:v>
                </c:pt>
                <c:pt idx="23">
                  <c:v>376758547873.72662</c:v>
                </c:pt>
                <c:pt idx="24">
                  <c:v>411924696950.55035</c:v>
                </c:pt>
                <c:pt idx="25">
                  <c:v>445195047035.91339</c:v>
                </c:pt>
                <c:pt idx="26">
                  <c:v>482961727315.42023</c:v>
                </c:pt>
                <c:pt idx="27">
                  <c:v>522031727592.55255</c:v>
                </c:pt>
                <c:pt idx="28">
                  <c:v>546831283011.82318</c:v>
                </c:pt>
                <c:pt idx="29">
                  <c:v>538785022868.86719</c:v>
                </c:pt>
                <c:pt idx="30">
                  <c:v>588637251543.37537</c:v>
                </c:pt>
                <c:pt idx="31">
                  <c:v>601624177168.68079</c:v>
                </c:pt>
                <c:pt idx="32">
                  <c:v>655815780801.81445</c:v>
                </c:pt>
              </c:numCache>
            </c:numRef>
          </c:val>
        </c:ser>
        <c:ser>
          <c:idx val="1"/>
          <c:order val="1"/>
          <c:tx>
            <c:strRef>
              <c:f>'[Book1 (version 2).xlsb]Sheet4'!$B$6</c:f>
              <c:strCache>
                <c:ptCount val="1"/>
                <c:pt idx="0">
                  <c:v>GDP, PPP (constant 2005 international $)</c:v>
                </c:pt>
              </c:strCache>
            </c:strRef>
          </c:tx>
          <c:marker>
            <c:symbol val="none"/>
          </c:marker>
          <c:cat>
            <c:strRef>
              <c:f>'[Book1 (version 2).xlsb]Sheet4'!$C$2:$AI$2</c:f>
              <c:strCache>
                <c:ptCount val="33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  <c:pt idx="21">
                  <c:v>2001</c:v>
                </c:pt>
                <c:pt idx="22">
                  <c:v>2002</c:v>
                </c:pt>
                <c:pt idx="23">
                  <c:v>2003</c:v>
                </c:pt>
                <c:pt idx="24">
                  <c:v>2004</c:v>
                </c:pt>
                <c:pt idx="25">
                  <c:v>2005</c:v>
                </c:pt>
                <c:pt idx="26">
                  <c:v>2006</c:v>
                </c:pt>
                <c:pt idx="27">
                  <c:v>2007</c:v>
                </c:pt>
                <c:pt idx="28">
                  <c:v>2008</c:v>
                </c:pt>
                <c:pt idx="29">
                  <c:v>2009</c:v>
                </c:pt>
                <c:pt idx="30">
                  <c:v>2010</c:v>
                </c:pt>
                <c:pt idx="31">
                  <c:v>2011</c:v>
                </c:pt>
                <c:pt idx="32">
                  <c:v>2012</c:v>
                </c:pt>
              </c:strCache>
            </c:strRef>
          </c:cat>
          <c:val>
            <c:numRef>
              <c:f>'[Book1 (version 2).xlsb]Sheet4'!$C$6:$AI$6</c:f>
              <c:numCache>
                <c:formatCode>General</c:formatCode>
                <c:ptCount val="33"/>
                <c:pt idx="0">
                  <c:v>105439968752.7681</c:v>
                </c:pt>
                <c:pt idx="1">
                  <c:v>111668171180.03978</c:v>
                </c:pt>
                <c:pt idx="2">
                  <c:v>117645041190.15826</c:v>
                </c:pt>
                <c:pt idx="3">
                  <c:v>124214577451.70236</c:v>
                </c:pt>
                <c:pt idx="4">
                  <c:v>131359930695.08624</c:v>
                </c:pt>
                <c:pt idx="5">
                  <c:v>137464539041.19</c:v>
                </c:pt>
                <c:pt idx="6">
                  <c:v>145071591008.76056</c:v>
                </c:pt>
                <c:pt idx="7">
                  <c:v>158880883310.92368</c:v>
                </c:pt>
                <c:pt idx="8">
                  <c:v>179993154227.19785</c:v>
                </c:pt>
                <c:pt idx="9">
                  <c:v>201935228983.0502</c:v>
                </c:pt>
                <c:pt idx="10">
                  <c:v>224485662196.06909</c:v>
                </c:pt>
                <c:pt idx="11">
                  <c:v>243697731778.51556</c:v>
                </c:pt>
                <c:pt idx="12">
                  <c:v>263396766427.0188</c:v>
                </c:pt>
                <c:pt idx="13">
                  <c:v>285129752939.82324</c:v>
                </c:pt>
                <c:pt idx="14">
                  <c:v>310754890476.93311</c:v>
                </c:pt>
                <c:pt idx="15">
                  <c:v>339460812595.19946</c:v>
                </c:pt>
                <c:pt idx="16">
                  <c:v>359493565631.6228</c:v>
                </c:pt>
                <c:pt idx="17">
                  <c:v>354563566150.90503</c:v>
                </c:pt>
                <c:pt idx="18">
                  <c:v>317299031833.95703</c:v>
                </c:pt>
                <c:pt idx="19">
                  <c:v>331411338738.34918</c:v>
                </c:pt>
                <c:pt idx="20">
                  <c:v>347153610362.69867</c:v>
                </c:pt>
                <c:pt idx="21">
                  <c:v>354677346525.41382</c:v>
                </c:pt>
                <c:pt idx="22">
                  <c:v>373537576006.55341</c:v>
                </c:pt>
                <c:pt idx="23">
                  <c:v>400208066756.11365</c:v>
                </c:pt>
                <c:pt idx="24">
                  <c:v>425597560647.66345</c:v>
                </c:pt>
                <c:pt idx="25">
                  <c:v>445195047035.91339</c:v>
                </c:pt>
                <c:pt idx="26">
                  <c:v>467868379856.94165</c:v>
                </c:pt>
                <c:pt idx="27">
                  <c:v>491469140094.22473</c:v>
                </c:pt>
                <c:pt idx="28">
                  <c:v>503678709912.75751</c:v>
                </c:pt>
                <c:pt idx="29">
                  <c:v>491943758603.99823</c:v>
                </c:pt>
                <c:pt idx="30">
                  <c:v>530367086844.91339</c:v>
                </c:pt>
                <c:pt idx="31">
                  <c:v>530775930360.62646</c:v>
                </c:pt>
                <c:pt idx="32">
                  <c:v>565225179618.29468</c:v>
                </c:pt>
              </c:numCache>
            </c:numRef>
          </c:val>
        </c:ser>
        <c:marker val="1"/>
        <c:axId val="71019520"/>
        <c:axId val="33628928"/>
      </c:lineChart>
      <c:catAx>
        <c:axId val="71019520"/>
        <c:scaling>
          <c:orientation val="minMax"/>
        </c:scaling>
        <c:axPos val="b"/>
        <c:tickLblPos val="nextTo"/>
        <c:txPr>
          <a:bodyPr/>
          <a:lstStyle/>
          <a:p>
            <a:pPr>
              <a:defRPr lang="en-US"/>
            </a:pPr>
            <a:endParaRPr lang="th-TH"/>
          </a:p>
        </c:txPr>
        <c:crossAx val="33628928"/>
        <c:crosses val="autoZero"/>
        <c:auto val="1"/>
        <c:lblAlgn val="ctr"/>
        <c:lblOffset val="100"/>
      </c:catAx>
      <c:valAx>
        <c:axId val="3362892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th-TH"/>
          </a:p>
        </c:txPr>
        <c:crossAx val="710195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050925748389445"/>
          <c:y val="0.42867870014732118"/>
          <c:w val="0.2934135047114958"/>
          <c:h val="9.1849094289372726E-2"/>
        </c:manualLayout>
      </c:layout>
      <c:txPr>
        <a:bodyPr/>
        <a:lstStyle/>
        <a:p>
          <a:pPr>
            <a:defRPr lang="en-US"/>
          </a:pPr>
          <a:endParaRPr lang="th-TH"/>
        </a:p>
      </c:txPr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title>
      <c:layout/>
      <c:txPr>
        <a:bodyPr/>
        <a:lstStyle/>
        <a:p>
          <a:pPr>
            <a:defRPr lang="en-US"/>
          </a:pPr>
          <a:endParaRPr lang="th-TH"/>
        </a:p>
      </c:txPr>
    </c:title>
    <c:plotArea>
      <c:layout>
        <c:manualLayout>
          <c:layoutTarget val="inner"/>
          <c:xMode val="edge"/>
          <c:yMode val="edge"/>
          <c:x val="7.5735532321498392E-2"/>
          <c:y val="0.10389448037303529"/>
          <c:w val="0.83143966172935757"/>
          <c:h val="0.81004235218728904"/>
        </c:manualLayout>
      </c:layout>
      <c:lineChart>
        <c:grouping val="standard"/>
        <c:ser>
          <c:idx val="0"/>
          <c:order val="0"/>
          <c:tx>
            <c:strRef>
              <c:f>'[Thailand GDP Data.xlsx]Sheet4'!$B$9</c:f>
              <c:strCache>
                <c:ptCount val="1"/>
                <c:pt idx="0">
                  <c:v>GDP per capita (current LCU)</c:v>
                </c:pt>
              </c:strCache>
            </c:strRef>
          </c:tx>
          <c:marker>
            <c:symbol val="none"/>
          </c:marker>
          <c:cat>
            <c:strRef>
              <c:f>'[Thailand GDP Data.xlsx]Sheet4'!$C$2:$AI$2</c:f>
              <c:strCache>
                <c:ptCount val="33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  <c:pt idx="21">
                  <c:v>2001</c:v>
                </c:pt>
                <c:pt idx="22">
                  <c:v>2002</c:v>
                </c:pt>
                <c:pt idx="23">
                  <c:v>2003</c:v>
                </c:pt>
                <c:pt idx="24">
                  <c:v>2004</c:v>
                </c:pt>
                <c:pt idx="25">
                  <c:v>2005</c:v>
                </c:pt>
                <c:pt idx="26">
                  <c:v>2006</c:v>
                </c:pt>
                <c:pt idx="27">
                  <c:v>2007</c:v>
                </c:pt>
                <c:pt idx="28">
                  <c:v>2008</c:v>
                </c:pt>
                <c:pt idx="29">
                  <c:v>2009</c:v>
                </c:pt>
                <c:pt idx="30">
                  <c:v>2010</c:v>
                </c:pt>
                <c:pt idx="31">
                  <c:v>2011</c:v>
                </c:pt>
                <c:pt idx="32">
                  <c:v>2012</c:v>
                </c:pt>
              </c:strCache>
            </c:strRef>
          </c:cat>
          <c:val>
            <c:numRef>
              <c:f>'[Thailand GDP Data.xlsx]Sheet4'!$C$9:$AI$9</c:f>
              <c:numCache>
                <c:formatCode>General</c:formatCode>
                <c:ptCount val="33"/>
                <c:pt idx="0">
                  <c:v>13985.519595343269</c:v>
                </c:pt>
                <c:pt idx="1">
                  <c:v>15735.986608488411</c:v>
                </c:pt>
                <c:pt idx="2">
                  <c:v>17088.587357025532</c:v>
                </c:pt>
                <c:pt idx="3">
                  <c:v>18359.083192497321</c:v>
                </c:pt>
                <c:pt idx="4">
                  <c:v>19339.645265420757</c:v>
                </c:pt>
                <c:pt idx="5">
                  <c:v>20304.842138667751</c:v>
                </c:pt>
                <c:pt idx="6">
                  <c:v>21383.54335936124</c:v>
                </c:pt>
                <c:pt idx="7">
                  <c:v>24075.560361507254</c:v>
                </c:pt>
                <c:pt idx="8">
                  <c:v>28382.398582040973</c:v>
                </c:pt>
                <c:pt idx="9">
                  <c:v>33259.566472859457</c:v>
                </c:pt>
                <c:pt idx="10">
                  <c:v>38590.31046104071</c:v>
                </c:pt>
                <c:pt idx="11">
                  <c:v>43834.304726169357</c:v>
                </c:pt>
                <c:pt idx="12">
                  <c:v>49095.818290078052</c:v>
                </c:pt>
                <c:pt idx="13">
                  <c:v>54507.374294424597</c:v>
                </c:pt>
                <c:pt idx="14">
                  <c:v>62049.408513510891</c:v>
                </c:pt>
                <c:pt idx="15">
                  <c:v>70972.045666250182</c:v>
                </c:pt>
                <c:pt idx="16">
                  <c:v>77415.644270111399</c:v>
                </c:pt>
                <c:pt idx="17">
                  <c:v>78605.719035883259</c:v>
                </c:pt>
                <c:pt idx="18">
                  <c:v>75964.133468669752</c:v>
                </c:pt>
                <c:pt idx="19">
                  <c:v>75248.983121292578</c:v>
                </c:pt>
                <c:pt idx="20">
                  <c:v>78961.568637465098</c:v>
                </c:pt>
                <c:pt idx="21">
                  <c:v>81394.921472601403</c:v>
                </c:pt>
                <c:pt idx="22">
                  <c:v>85436.167032674362</c:v>
                </c:pt>
                <c:pt idx="23">
                  <c:v>91758.745589008424</c:v>
                </c:pt>
                <c:pt idx="24">
                  <c:v>99704.02873674492</c:v>
                </c:pt>
                <c:pt idx="25">
                  <c:v>108190.18458762497</c:v>
                </c:pt>
                <c:pt idx="26">
                  <c:v>119072.06064917654</c:v>
                </c:pt>
                <c:pt idx="27">
                  <c:v>129019.27173459533</c:v>
                </c:pt>
                <c:pt idx="28">
                  <c:v>137197.54253736557</c:v>
                </c:pt>
                <c:pt idx="29">
                  <c:v>136419.95412157098</c:v>
                </c:pt>
                <c:pt idx="30">
                  <c:v>152175.73134045539</c:v>
                </c:pt>
                <c:pt idx="31">
                  <c:v>158316.53206728178</c:v>
                </c:pt>
                <c:pt idx="32">
                  <c:v>170327.9004218328</c:v>
                </c:pt>
              </c:numCache>
            </c:numRef>
          </c:val>
        </c:ser>
        <c:marker val="1"/>
        <c:axId val="33657216"/>
        <c:axId val="33658752"/>
      </c:lineChart>
      <c:catAx>
        <c:axId val="33657216"/>
        <c:scaling>
          <c:orientation val="minMax"/>
        </c:scaling>
        <c:axPos val="b"/>
        <c:tickLblPos val="nextTo"/>
        <c:txPr>
          <a:bodyPr/>
          <a:lstStyle/>
          <a:p>
            <a:pPr>
              <a:defRPr lang="en-US"/>
            </a:pPr>
            <a:endParaRPr lang="th-TH"/>
          </a:p>
        </c:txPr>
        <c:crossAx val="33658752"/>
        <c:crosses val="autoZero"/>
        <c:auto val="1"/>
        <c:lblAlgn val="ctr"/>
        <c:lblOffset val="100"/>
      </c:catAx>
      <c:valAx>
        <c:axId val="3365875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th-TH"/>
          </a:p>
        </c:txPr>
        <c:crossAx val="33657216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lang="en-US"/>
          </a:pPr>
          <a:endParaRPr lang="th-TH"/>
        </a:p>
      </c:txPr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lang="th-TH" sz="1600">
                    <a:latin typeface="Browallia New" pitchFamily="34" charset="-34"/>
                    <a:cs typeface="Browallia New" pitchFamily="34" charset="-34"/>
                  </a:defRPr>
                </a:pPr>
                <a:endParaRPr lang="th-TH"/>
              </a:p>
            </c:txPr>
            <c:showVal val="1"/>
          </c:dLbls>
          <c:cat>
            <c:strRef>
              <c:f>Sheet12!$A$2:$A$12</c:f>
              <c:strCache>
                <c:ptCount val="11"/>
                <c:pt idx="0">
                  <c:v>Qatar</c:v>
                </c:pt>
                <c:pt idx="1">
                  <c:v>Luxembourg</c:v>
                </c:pt>
                <c:pt idx="2">
                  <c:v>Macao SAR, China</c:v>
                </c:pt>
                <c:pt idx="3">
                  <c:v>Singapore</c:v>
                </c:pt>
                <c:pt idx="4">
                  <c:v>Kuwait</c:v>
                </c:pt>
                <c:pt idx="5">
                  <c:v>Norway</c:v>
                </c:pt>
                <c:pt idx="6">
                  <c:v>Brunei Darussalam</c:v>
                </c:pt>
                <c:pt idx="7">
                  <c:v>Hong Kong SAR, China</c:v>
                </c:pt>
                <c:pt idx="8">
                  <c:v>United States</c:v>
                </c:pt>
                <c:pt idx="9">
                  <c:v>United Arab Emirates</c:v>
                </c:pt>
                <c:pt idx="10">
                  <c:v>Thailand</c:v>
                </c:pt>
              </c:strCache>
            </c:strRef>
          </c:cat>
          <c:val>
            <c:numRef>
              <c:f>Sheet12!$B$2:$B$12</c:f>
              <c:numCache>
                <c:formatCode>0.0</c:formatCode>
                <c:ptCount val="11"/>
                <c:pt idx="0">
                  <c:v>77.987078354439276</c:v>
                </c:pt>
                <c:pt idx="1">
                  <c:v>68.29412103597565</c:v>
                </c:pt>
                <c:pt idx="2">
                  <c:v>68.066091639487908</c:v>
                </c:pt>
                <c:pt idx="3">
                  <c:v>53.591090909846955</c:v>
                </c:pt>
                <c:pt idx="4">
                  <c:v>47.935039857440046</c:v>
                </c:pt>
                <c:pt idx="5">
                  <c:v>46.971237597743723</c:v>
                </c:pt>
                <c:pt idx="6">
                  <c:v>45.707430110204022</c:v>
                </c:pt>
                <c:pt idx="7">
                  <c:v>44.639684890136294</c:v>
                </c:pt>
                <c:pt idx="8">
                  <c:v>42.48598335752078</c:v>
                </c:pt>
                <c:pt idx="9">
                  <c:v>42.293054523767914</c:v>
                </c:pt>
                <c:pt idx="10">
                  <c:v>7.6350253592098767</c:v>
                </c:pt>
              </c:numCache>
            </c:numRef>
          </c:val>
        </c:ser>
        <c:dLbls>
          <c:showVal val="1"/>
        </c:dLbls>
        <c:gapWidth val="75"/>
        <c:axId val="33680384"/>
        <c:axId val="34165504"/>
      </c:barChart>
      <c:catAx>
        <c:axId val="3368038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lang="th-TH" sz="1800">
                <a:latin typeface="Browallia New" pitchFamily="34" charset="-34"/>
                <a:cs typeface="Browallia New" pitchFamily="34" charset="-34"/>
              </a:defRPr>
            </a:pPr>
            <a:endParaRPr lang="th-TH"/>
          </a:p>
        </c:txPr>
        <c:crossAx val="34165504"/>
        <c:crosses val="autoZero"/>
        <c:auto val="1"/>
        <c:lblAlgn val="ctr"/>
        <c:lblOffset val="100"/>
      </c:catAx>
      <c:valAx>
        <c:axId val="34165504"/>
        <c:scaling>
          <c:orientation val="minMax"/>
        </c:scaling>
        <c:axPos val="l"/>
        <c:numFmt formatCode="0.0" sourceLinked="1"/>
        <c:majorTickMark val="none"/>
        <c:tickLblPos val="nextTo"/>
        <c:txPr>
          <a:bodyPr/>
          <a:lstStyle/>
          <a:p>
            <a:pPr>
              <a:defRPr lang="th-TH" sz="1800">
                <a:latin typeface="Browallia New" pitchFamily="34" charset="-34"/>
                <a:cs typeface="Browallia New" pitchFamily="34" charset="-34"/>
              </a:defRPr>
            </a:pPr>
            <a:endParaRPr lang="th-TH"/>
          </a:p>
        </c:txPr>
        <c:crossAx val="33680384"/>
        <c:crosses val="autoZero"/>
        <c:crossBetween val="between"/>
      </c:valAx>
    </c:plotArea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lang="en-US"/>
                </a:pPr>
                <a:endParaRPr lang="th-TH"/>
              </a:p>
            </c:txPr>
            <c:showVal val="1"/>
          </c:dLbls>
          <c:cat>
            <c:strRef>
              <c:f>Sheet17!$A$2:$A$10</c:f>
              <c:strCache>
                <c:ptCount val="9"/>
                <c:pt idx="0">
                  <c:v>Singapore</c:v>
                </c:pt>
                <c:pt idx="1">
                  <c:v>Brunei Darussalam</c:v>
                </c:pt>
                <c:pt idx="2">
                  <c:v>Malaysia</c:v>
                </c:pt>
                <c:pt idx="3">
                  <c:v>Thailand</c:v>
                </c:pt>
                <c:pt idx="4">
                  <c:v>Indonesia</c:v>
                </c:pt>
                <c:pt idx="5">
                  <c:v>Philippines</c:v>
                </c:pt>
                <c:pt idx="6">
                  <c:v>Vietnam</c:v>
                </c:pt>
                <c:pt idx="7">
                  <c:v>Lao PDR</c:v>
                </c:pt>
                <c:pt idx="8">
                  <c:v>Cambodia</c:v>
                </c:pt>
              </c:strCache>
            </c:strRef>
          </c:cat>
          <c:val>
            <c:numRef>
              <c:f>Sheet17!$B$2:$B$10</c:f>
              <c:numCache>
                <c:formatCode>_-* #,##0.00_-;\-* #,##0.00_-;_-* "-"??_-;_-@_-</c:formatCode>
                <c:ptCount val="9"/>
                <c:pt idx="0">
                  <c:v>53.591090909846955</c:v>
                </c:pt>
                <c:pt idx="1">
                  <c:v>45.707430110204022</c:v>
                </c:pt>
                <c:pt idx="2">
                  <c:v>14.173996598365539</c:v>
                </c:pt>
                <c:pt idx="3">
                  <c:v>7.6350253592098767</c:v>
                </c:pt>
                <c:pt idx="4">
                  <c:v>4.0940620856970424</c:v>
                </c:pt>
                <c:pt idx="5">
                  <c:v>3.6376076215916893</c:v>
                </c:pt>
                <c:pt idx="6">
                  <c:v>3.0126623295542059</c:v>
                </c:pt>
                <c:pt idx="7">
                  <c:v>2.463838753193901</c:v>
                </c:pt>
                <c:pt idx="8">
                  <c:v>2.0826802791513246</c:v>
                </c:pt>
              </c:numCache>
            </c:numRef>
          </c:val>
        </c:ser>
        <c:dLbls>
          <c:showVal val="1"/>
        </c:dLbls>
        <c:gapWidth val="75"/>
        <c:axId val="34194176"/>
        <c:axId val="34195712"/>
      </c:barChart>
      <c:catAx>
        <c:axId val="34194176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34195712"/>
        <c:crosses val="autoZero"/>
        <c:auto val="1"/>
        <c:lblAlgn val="ctr"/>
        <c:lblOffset val="100"/>
      </c:catAx>
      <c:valAx>
        <c:axId val="34195712"/>
        <c:scaling>
          <c:orientation val="minMax"/>
        </c:scaling>
        <c:axPos val="l"/>
        <c:numFmt formatCode="_-* #,##0.00_-;\-* #,##0.00_-;_-* &quot;-&quot;??_-;_-@_-" sourceLinked="1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3419417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/>
      <c:lineChart>
        <c:grouping val="standard"/>
        <c:ser>
          <c:idx val="0"/>
          <c:order val="0"/>
          <c:tx>
            <c:strRef>
              <c:f>[Book1]Sheet4!$B$3</c:f>
              <c:strCache>
                <c:ptCount val="1"/>
                <c:pt idx="0">
                  <c:v>GDP growth (annual %)</c:v>
                </c:pt>
              </c:strCache>
            </c:strRef>
          </c:tx>
          <c:marker>
            <c:symbol val="none"/>
          </c:marker>
          <c:cat>
            <c:strRef>
              <c:f>[Book1]Sheet4!$C$2:$AI$2</c:f>
              <c:strCache>
                <c:ptCount val="33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  <c:pt idx="21">
                  <c:v>2001</c:v>
                </c:pt>
                <c:pt idx="22">
                  <c:v>2002</c:v>
                </c:pt>
                <c:pt idx="23">
                  <c:v>2003</c:v>
                </c:pt>
                <c:pt idx="24">
                  <c:v>2004</c:v>
                </c:pt>
                <c:pt idx="25">
                  <c:v>2005</c:v>
                </c:pt>
                <c:pt idx="26">
                  <c:v>2006</c:v>
                </c:pt>
                <c:pt idx="27">
                  <c:v>2007</c:v>
                </c:pt>
                <c:pt idx="28">
                  <c:v>2008</c:v>
                </c:pt>
                <c:pt idx="29">
                  <c:v>2009</c:v>
                </c:pt>
                <c:pt idx="30">
                  <c:v>2010</c:v>
                </c:pt>
                <c:pt idx="31">
                  <c:v>2011</c:v>
                </c:pt>
                <c:pt idx="32">
                  <c:v>2012</c:v>
                </c:pt>
              </c:strCache>
            </c:strRef>
          </c:cat>
          <c:val>
            <c:numRef>
              <c:f>[Book1]Sheet4!$C$3:$AI$3</c:f>
              <c:numCache>
                <c:formatCode>General</c:formatCode>
                <c:ptCount val="33"/>
                <c:pt idx="0">
                  <c:v>5.1735427019039983</c:v>
                </c:pt>
                <c:pt idx="1">
                  <c:v>5.9068705168865847</c:v>
                </c:pt>
                <c:pt idx="2">
                  <c:v>5.3523487910284784</c:v>
                </c:pt>
                <c:pt idx="3">
                  <c:v>5.5842015907200864</c:v>
                </c:pt>
                <c:pt idx="4">
                  <c:v>5.7524272834741792</c:v>
                </c:pt>
                <c:pt idx="5">
                  <c:v>4.647237794509679</c:v>
                </c:pt>
                <c:pt idx="6">
                  <c:v>5.5338285936354774</c:v>
                </c:pt>
                <c:pt idx="7">
                  <c:v>9.5189500619246239</c:v>
                </c:pt>
                <c:pt idx="8">
                  <c:v>13.2881127523428</c:v>
                </c:pt>
                <c:pt idx="9">
                  <c:v>12.190505161188399</c:v>
                </c:pt>
                <c:pt idx="10">
                  <c:v>11.167161533221972</c:v>
                </c:pt>
                <c:pt idx="11">
                  <c:v>8.5582613136630385</c:v>
                </c:pt>
                <c:pt idx="12">
                  <c:v>8.0833885915715609</c:v>
                </c:pt>
                <c:pt idx="13">
                  <c:v>8.2510452985482452</c:v>
                </c:pt>
                <c:pt idx="14">
                  <c:v>8.9871847020178421</c:v>
                </c:pt>
                <c:pt idx="15">
                  <c:v>9.2374804059271689</c:v>
                </c:pt>
                <c:pt idx="16">
                  <c:v>5.9013448071580541</c:v>
                </c:pt>
                <c:pt idx="17">
                  <c:v>-1.3713734965063793</c:v>
                </c:pt>
                <c:pt idx="18">
                  <c:v>-10.509972787527715</c:v>
                </c:pt>
                <c:pt idx="19">
                  <c:v>4.4476362952717734</c:v>
                </c:pt>
                <c:pt idx="20">
                  <c:v>4.750070315722482</c:v>
                </c:pt>
                <c:pt idx="21">
                  <c:v>2.1672642709532401</c:v>
                </c:pt>
                <c:pt idx="22">
                  <c:v>5.3175737514400785</c:v>
                </c:pt>
                <c:pt idx="23">
                  <c:v>7.1399753231499545</c:v>
                </c:pt>
                <c:pt idx="24">
                  <c:v>6.3440734959053424</c:v>
                </c:pt>
                <c:pt idx="25">
                  <c:v>4.6046989457427543</c:v>
                </c:pt>
                <c:pt idx="26">
                  <c:v>5.0928987130441934</c:v>
                </c:pt>
                <c:pt idx="27">
                  <c:v>5.0443161481650769</c:v>
                </c:pt>
                <c:pt idx="28">
                  <c:v>2.4843004010776042</c:v>
                </c:pt>
                <c:pt idx="29">
                  <c:v>-2.3298485875633737</c:v>
                </c:pt>
                <c:pt idx="30">
                  <c:v>7.8105123947401154</c:v>
                </c:pt>
                <c:pt idx="31">
                  <c:v>7.7086894314163823E-2</c:v>
                </c:pt>
                <c:pt idx="32">
                  <c:v>6.4903563419430412</c:v>
                </c:pt>
              </c:numCache>
            </c:numRef>
          </c:val>
        </c:ser>
        <c:ser>
          <c:idx val="1"/>
          <c:order val="1"/>
          <c:tx>
            <c:strRef>
              <c:f>[Book1]Sheet4!$B$7</c:f>
              <c:strCache>
                <c:ptCount val="1"/>
                <c:pt idx="0">
                  <c:v>GDP per capita growth (annual %)</c:v>
                </c:pt>
              </c:strCache>
            </c:strRef>
          </c:tx>
          <c:marker>
            <c:symbol val="none"/>
          </c:marker>
          <c:cat>
            <c:strRef>
              <c:f>[Book1]Sheet4!$C$2:$AI$2</c:f>
              <c:strCache>
                <c:ptCount val="33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  <c:pt idx="21">
                  <c:v>2001</c:v>
                </c:pt>
                <c:pt idx="22">
                  <c:v>2002</c:v>
                </c:pt>
                <c:pt idx="23">
                  <c:v>2003</c:v>
                </c:pt>
                <c:pt idx="24">
                  <c:v>2004</c:v>
                </c:pt>
                <c:pt idx="25">
                  <c:v>2005</c:v>
                </c:pt>
                <c:pt idx="26">
                  <c:v>2006</c:v>
                </c:pt>
                <c:pt idx="27">
                  <c:v>2007</c:v>
                </c:pt>
                <c:pt idx="28">
                  <c:v>2008</c:v>
                </c:pt>
                <c:pt idx="29">
                  <c:v>2009</c:v>
                </c:pt>
                <c:pt idx="30">
                  <c:v>2010</c:v>
                </c:pt>
                <c:pt idx="31">
                  <c:v>2011</c:v>
                </c:pt>
                <c:pt idx="32">
                  <c:v>2012</c:v>
                </c:pt>
              </c:strCache>
            </c:strRef>
          </c:cat>
          <c:val>
            <c:numRef>
              <c:f>[Book1]Sheet4!$C$7:$AI$7</c:f>
              <c:numCache>
                <c:formatCode>General</c:formatCode>
                <c:ptCount val="33"/>
                <c:pt idx="0">
                  <c:v>3.0172792738752867</c:v>
                </c:pt>
                <c:pt idx="1">
                  <c:v>3.8237236320191532</c:v>
                </c:pt>
                <c:pt idx="2">
                  <c:v>3.3674155170822786</c:v>
                </c:pt>
                <c:pt idx="3">
                  <c:v>3.6523265819848234</c:v>
                </c:pt>
                <c:pt idx="4">
                  <c:v>3.8375860737372136</c:v>
                </c:pt>
                <c:pt idx="5">
                  <c:v>2.7536111982064639</c:v>
                </c:pt>
                <c:pt idx="6">
                  <c:v>3.5998660675553822</c:v>
                </c:pt>
                <c:pt idx="7">
                  <c:v>7.5112195199366738</c:v>
                </c:pt>
                <c:pt idx="8">
                  <c:v>11.301569343912817</c:v>
                </c:pt>
                <c:pt idx="9">
                  <c:v>10.42911049210325</c:v>
                </c:pt>
                <c:pt idx="10">
                  <c:v>9.694817717747183</c:v>
                </c:pt>
                <c:pt idx="11">
                  <c:v>7.4161925031656803</c:v>
                </c:pt>
                <c:pt idx="12">
                  <c:v>7.1898753932199639</c:v>
                </c:pt>
                <c:pt idx="13">
                  <c:v>7.4893290351351931</c:v>
                </c:pt>
                <c:pt idx="14">
                  <c:v>8.2017376924064678</c:v>
                </c:pt>
                <c:pt idx="15">
                  <c:v>8.3248048419701632</c:v>
                </c:pt>
                <c:pt idx="16">
                  <c:v>4.8733385022247973</c:v>
                </c:pt>
                <c:pt idx="17">
                  <c:v>-2.4276675127159852</c:v>
                </c:pt>
                <c:pt idx="18">
                  <c:v>-11.532813279347991</c:v>
                </c:pt>
                <c:pt idx="19">
                  <c:v>3.2271070641700499</c:v>
                </c:pt>
                <c:pt idx="20">
                  <c:v>3.5399214137209469</c:v>
                </c:pt>
                <c:pt idx="21">
                  <c:v>0.99169811505379535</c:v>
                </c:pt>
                <c:pt idx="22">
                  <c:v>4.1145174671308444</c:v>
                </c:pt>
                <c:pt idx="23">
                  <c:v>5.9927937731973335</c:v>
                </c:pt>
                <c:pt idx="24">
                  <c:v>5.3652866130892365</c:v>
                </c:pt>
                <c:pt idx="25">
                  <c:v>3.8514514636323725</c:v>
                </c:pt>
                <c:pt idx="26">
                  <c:v>4.5753233775688784</c:v>
                </c:pt>
                <c:pt idx="27">
                  <c:v>4.7375527675095945</c:v>
                </c:pt>
                <c:pt idx="28">
                  <c:v>2.3164289289452333</c:v>
                </c:pt>
                <c:pt idx="29">
                  <c:v>-2.4654177920159412</c:v>
                </c:pt>
                <c:pt idx="30">
                  <c:v>7.6075937849493593</c:v>
                </c:pt>
                <c:pt idx="31">
                  <c:v>-0.18449276665306524</c:v>
                </c:pt>
                <c:pt idx="32">
                  <c:v>6.1576283965243164</c:v>
                </c:pt>
              </c:numCache>
            </c:numRef>
          </c:val>
        </c:ser>
        <c:marker val="1"/>
        <c:axId val="34104448"/>
        <c:axId val="34105984"/>
      </c:lineChart>
      <c:catAx>
        <c:axId val="34104448"/>
        <c:scaling>
          <c:orientation val="minMax"/>
        </c:scaling>
        <c:axPos val="b"/>
        <c:tickLblPos val="nextTo"/>
        <c:txPr>
          <a:bodyPr/>
          <a:lstStyle/>
          <a:p>
            <a:pPr>
              <a:defRPr lang="en-US"/>
            </a:pPr>
            <a:endParaRPr lang="th-TH"/>
          </a:p>
        </c:txPr>
        <c:crossAx val="34105984"/>
        <c:crosses val="autoZero"/>
        <c:auto val="1"/>
        <c:lblAlgn val="ctr"/>
        <c:lblOffset val="100"/>
      </c:catAx>
      <c:valAx>
        <c:axId val="3410598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th-TH"/>
          </a:p>
        </c:txPr>
        <c:crossAx val="34104448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lang="en-US"/>
          </a:pPr>
          <a:endParaRPr lang="th-TH"/>
        </a:p>
      </c:txPr>
    </c:legend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/>
      <c:lineChart>
        <c:grouping val="standard"/>
        <c:ser>
          <c:idx val="0"/>
          <c:order val="0"/>
          <c:tx>
            <c:strRef>
              <c:f>Sheet3!$A$2</c:f>
              <c:strCache>
                <c:ptCount val="1"/>
                <c:pt idx="0">
                  <c:v>Consumer Price Index</c:v>
                </c:pt>
              </c:strCache>
            </c:strRef>
          </c:tx>
          <c:marker>
            <c:symbol val="none"/>
          </c:marker>
          <c:cat>
            <c:numRef>
              <c:f>Sheet3!$B$1:$L$1</c:f>
              <c:numCache>
                <c:formatCode>General</c:formatCode>
                <c:ptCount val="11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</c:numCache>
            </c:numRef>
          </c:cat>
          <c:val>
            <c:numRef>
              <c:f>Sheet3!$B$2:$L$2</c:f>
              <c:numCache>
                <c:formatCode>General</c:formatCode>
                <c:ptCount val="11"/>
                <c:pt idx="0">
                  <c:v>83.5</c:v>
                </c:pt>
                <c:pt idx="1">
                  <c:v>84.9</c:v>
                </c:pt>
                <c:pt idx="2">
                  <c:v>85.4</c:v>
                </c:pt>
                <c:pt idx="3">
                  <c:v>87</c:v>
                </c:pt>
                <c:pt idx="4">
                  <c:v>89.4</c:v>
                </c:pt>
                <c:pt idx="5">
                  <c:v>93.4</c:v>
                </c:pt>
                <c:pt idx="6">
                  <c:v>97.8</c:v>
                </c:pt>
                <c:pt idx="7">
                  <c:v>100</c:v>
                </c:pt>
                <c:pt idx="8">
                  <c:v>105.4</c:v>
                </c:pt>
                <c:pt idx="9">
                  <c:v>104.5</c:v>
                </c:pt>
                <c:pt idx="10">
                  <c:v>108</c:v>
                </c:pt>
              </c:numCache>
            </c:numRef>
          </c:val>
        </c:ser>
        <c:ser>
          <c:idx val="1"/>
          <c:order val="1"/>
          <c:tx>
            <c:strRef>
              <c:f>Sheet3!$A$3</c:f>
              <c:strCache>
                <c:ptCount val="1"/>
                <c:pt idx="0">
                  <c:v>Producer Price Index</c:v>
                </c:pt>
              </c:strCache>
            </c:strRef>
          </c:tx>
          <c:spPr>
            <a:ln>
              <a:prstDash val="dash"/>
            </a:ln>
          </c:spPr>
          <c:marker>
            <c:symbol val="none"/>
          </c:marker>
          <c:cat>
            <c:numRef>
              <c:f>Sheet3!$B$1:$L$1</c:f>
              <c:numCache>
                <c:formatCode>General</c:formatCode>
                <c:ptCount val="11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</c:numCache>
            </c:numRef>
          </c:cat>
          <c:val>
            <c:numRef>
              <c:f>Sheet3!$B$3:$L$3</c:f>
              <c:numCache>
                <c:formatCode>General</c:formatCode>
                <c:ptCount val="11"/>
                <c:pt idx="0">
                  <c:v>100</c:v>
                </c:pt>
                <c:pt idx="1">
                  <c:v>102.5</c:v>
                </c:pt>
                <c:pt idx="2">
                  <c:v>104.2</c:v>
                </c:pt>
                <c:pt idx="3">
                  <c:v>108.4</c:v>
                </c:pt>
                <c:pt idx="4">
                  <c:v>115.7</c:v>
                </c:pt>
                <c:pt idx="5">
                  <c:v>126.3</c:v>
                </c:pt>
                <c:pt idx="6">
                  <c:v>135.19999999999999</c:v>
                </c:pt>
                <c:pt idx="7">
                  <c:v>139.6</c:v>
                </c:pt>
                <c:pt idx="8">
                  <c:v>156.9</c:v>
                </c:pt>
                <c:pt idx="9">
                  <c:v>150.9</c:v>
                </c:pt>
                <c:pt idx="10">
                  <c:v>165.1</c:v>
                </c:pt>
              </c:numCache>
            </c:numRef>
          </c:val>
        </c:ser>
        <c:marker val="1"/>
        <c:axId val="34217984"/>
        <c:axId val="34219520"/>
      </c:lineChart>
      <c:catAx>
        <c:axId val="3421798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34219520"/>
        <c:crosses val="autoZero"/>
        <c:auto val="1"/>
        <c:lblAlgn val="ctr"/>
        <c:lblOffset val="100"/>
      </c:catAx>
      <c:valAx>
        <c:axId val="3421952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34217984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lang="th-TH"/>
          </a:pPr>
          <a:endParaRPr lang="th-TH"/>
        </a:p>
      </c:txPr>
    </c:legend>
    <c:plotVisOnly val="1"/>
    <c:dispBlanksAs val="gap"/>
  </c:chart>
  <c:txPr>
    <a:bodyPr/>
    <a:lstStyle/>
    <a:p>
      <a:pPr>
        <a:defRPr sz="20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Sheet5!$B$1</c:f>
              <c:strCache>
                <c:ptCount val="1"/>
                <c:pt idx="0">
                  <c:v>2011</c:v>
                </c:pt>
              </c:strCache>
            </c:strRef>
          </c:tx>
          <c:cat>
            <c:strRef>
              <c:f>Sheet5!$A$2:$A$11</c:f>
              <c:strCache>
                <c:ptCount val="10"/>
                <c:pt idx="0">
                  <c:v>Vietnam</c:v>
                </c:pt>
                <c:pt idx="1">
                  <c:v>Lao PDR</c:v>
                </c:pt>
                <c:pt idx="2">
                  <c:v>Cambodia</c:v>
                </c:pt>
                <c:pt idx="3">
                  <c:v>Indonesia</c:v>
                </c:pt>
                <c:pt idx="4">
                  <c:v>Singapore</c:v>
                </c:pt>
                <c:pt idx="5">
                  <c:v>Myanmar</c:v>
                </c:pt>
                <c:pt idx="6">
                  <c:v>Philippines</c:v>
                </c:pt>
                <c:pt idx="7">
                  <c:v>Thailand</c:v>
                </c:pt>
                <c:pt idx="8">
                  <c:v>Malaysia</c:v>
                </c:pt>
                <c:pt idx="9">
                  <c:v>Brunei Darussalam</c:v>
                </c:pt>
              </c:strCache>
            </c:strRef>
          </c:cat>
          <c:val>
            <c:numRef>
              <c:f>Sheet5!$B$2:$B$11</c:f>
              <c:numCache>
                <c:formatCode>0.00</c:formatCode>
                <c:ptCount val="10"/>
                <c:pt idx="0">
                  <c:v>18.677477120540601</c:v>
                </c:pt>
                <c:pt idx="1">
                  <c:v>7.5769240530955795</c:v>
                </c:pt>
                <c:pt idx="2">
                  <c:v>5.4785873041190314</c:v>
                </c:pt>
                <c:pt idx="3">
                  <c:v>5.3574996038877316</c:v>
                </c:pt>
                <c:pt idx="4">
                  <c:v>5.2407587548641335</c:v>
                </c:pt>
                <c:pt idx="5">
                  <c:v>5.0214601462075015</c:v>
                </c:pt>
                <c:pt idx="6">
                  <c:v>4.6473029045646514</c:v>
                </c:pt>
                <c:pt idx="7">
                  <c:v>3.8092812152647597</c:v>
                </c:pt>
                <c:pt idx="8">
                  <c:v>3.1744709215129352</c:v>
                </c:pt>
                <c:pt idx="9">
                  <c:v>2.015934385019051</c:v>
                </c:pt>
              </c:numCache>
            </c:numRef>
          </c:val>
        </c:ser>
        <c:axId val="34251904"/>
        <c:axId val="34253440"/>
      </c:barChart>
      <c:catAx>
        <c:axId val="34251904"/>
        <c:scaling>
          <c:orientation val="minMax"/>
        </c:scaling>
        <c:axPos val="b"/>
        <c:tickLblPos val="nextTo"/>
        <c:txPr>
          <a:bodyPr/>
          <a:lstStyle/>
          <a:p>
            <a:pPr>
              <a:defRPr lang="th-TH" sz="1200"/>
            </a:pPr>
            <a:endParaRPr lang="th-TH"/>
          </a:p>
        </c:txPr>
        <c:crossAx val="34253440"/>
        <c:crosses val="autoZero"/>
        <c:auto val="1"/>
        <c:lblAlgn val="ctr"/>
        <c:lblOffset val="100"/>
      </c:catAx>
      <c:valAx>
        <c:axId val="34253440"/>
        <c:scaling>
          <c:orientation val="minMax"/>
        </c:scaling>
        <c:axPos val="l"/>
        <c:majorGridlines/>
        <c:numFmt formatCode="0.00" sourceLinked="1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3425190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autoTitleDeleted val="1"/>
    <c:plotArea>
      <c:layout/>
      <c:lineChart>
        <c:grouping val="standard"/>
        <c:ser>
          <c:idx val="0"/>
          <c:order val="0"/>
          <c:tx>
            <c:strRef>
              <c:f>Sheet4!$A$2</c:f>
              <c:strCache>
                <c:ptCount val="1"/>
                <c:pt idx="0">
                  <c:v>   อัตราการว่างงาน</c:v>
                </c:pt>
              </c:strCache>
            </c:strRef>
          </c:tx>
          <c:dLbls>
            <c:txPr>
              <a:bodyPr/>
              <a:lstStyle/>
              <a:p>
                <a:pPr>
                  <a:defRPr lang="th-TH" sz="2000"/>
                </a:pPr>
                <a:endParaRPr lang="th-TH"/>
              </a:p>
            </c:txPr>
            <c:showVal val="1"/>
          </c:dLbls>
          <c:cat>
            <c:strRef>
              <c:f>Sheet4!$B$1:$N$1</c:f>
              <c:strCache>
                <c:ptCount val="13"/>
                <c:pt idx="0">
                  <c:v>2541 </c:v>
                </c:pt>
                <c:pt idx="1">
                  <c:v>2542 </c:v>
                </c:pt>
                <c:pt idx="2">
                  <c:v>2543 </c:v>
                </c:pt>
                <c:pt idx="3">
                  <c:v>2544 </c:v>
                </c:pt>
                <c:pt idx="4">
                  <c:v>2545 </c:v>
                </c:pt>
                <c:pt idx="5">
                  <c:v>2546 </c:v>
                </c:pt>
                <c:pt idx="6">
                  <c:v>2547 </c:v>
                </c:pt>
                <c:pt idx="7">
                  <c:v>2548 </c:v>
                </c:pt>
                <c:pt idx="8">
                  <c:v>2549 </c:v>
                </c:pt>
                <c:pt idx="9">
                  <c:v>2550 </c:v>
                </c:pt>
                <c:pt idx="10">
                  <c:v>2551 </c:v>
                </c:pt>
                <c:pt idx="11">
                  <c:v>2552 </c:v>
                </c:pt>
                <c:pt idx="12">
                  <c:v>2553 p</c:v>
                </c:pt>
              </c:strCache>
            </c:strRef>
          </c:cat>
          <c:val>
            <c:numRef>
              <c:f>Sheet4!$B$2:$N$2</c:f>
              <c:numCache>
                <c:formatCode>#,##0.00;\-#,##0.00</c:formatCode>
                <c:ptCount val="13"/>
                <c:pt idx="0">
                  <c:v>4.3499999999999996</c:v>
                </c:pt>
                <c:pt idx="1">
                  <c:v>4.1899999999999995</c:v>
                </c:pt>
                <c:pt idx="2">
                  <c:v>3.59</c:v>
                </c:pt>
                <c:pt idx="3">
                  <c:v>3.34</c:v>
                </c:pt>
                <c:pt idx="4">
                  <c:v>2.4099999999999997</c:v>
                </c:pt>
                <c:pt idx="5">
                  <c:v>2.17</c:v>
                </c:pt>
                <c:pt idx="6">
                  <c:v>2.08</c:v>
                </c:pt>
                <c:pt idx="7">
                  <c:v>1.85</c:v>
                </c:pt>
                <c:pt idx="8">
                  <c:v>1.52</c:v>
                </c:pt>
                <c:pt idx="9">
                  <c:v>1.3800000000000001</c:v>
                </c:pt>
                <c:pt idx="10">
                  <c:v>1.3900000000000001</c:v>
                </c:pt>
                <c:pt idx="11">
                  <c:v>1.5</c:v>
                </c:pt>
                <c:pt idx="12">
                  <c:v>1.04</c:v>
                </c:pt>
              </c:numCache>
            </c:numRef>
          </c:val>
        </c:ser>
        <c:dLbls>
          <c:showVal val="1"/>
        </c:dLbls>
        <c:marker val="1"/>
        <c:axId val="34273152"/>
        <c:axId val="34274688"/>
      </c:lineChart>
      <c:catAx>
        <c:axId val="34273152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34274688"/>
        <c:crosses val="autoZero"/>
        <c:auto val="1"/>
        <c:lblAlgn val="ctr"/>
        <c:lblOffset val="100"/>
      </c:catAx>
      <c:valAx>
        <c:axId val="34274688"/>
        <c:scaling>
          <c:orientation val="minMax"/>
        </c:scaling>
        <c:delete val="1"/>
        <c:axPos val="l"/>
        <c:numFmt formatCode="#,##0.00;\-#,##0.00" sourceLinked="1"/>
        <c:tickLblPos val="none"/>
        <c:crossAx val="3427315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lang="en-US"/>
                </a:pPr>
                <a:endParaRPr lang="th-TH"/>
              </a:p>
            </c:txPr>
            <c:showVal val="1"/>
          </c:dLbls>
          <c:cat>
            <c:strRef>
              <c:f>[SL.UEM.TOTL.ZS_Indicator_MetaData_en_EXCEL.xls]Sheet3!$A$2:$A$12</c:f>
              <c:strCache>
                <c:ptCount val="11"/>
                <c:pt idx="0">
                  <c:v>Macedonia, FYR</c:v>
                </c:pt>
                <c:pt idx="1">
                  <c:v>Bosnia and Herzegovina</c:v>
                </c:pt>
                <c:pt idx="2">
                  <c:v>South Africa</c:v>
                </c:pt>
                <c:pt idx="3">
                  <c:v>Spain</c:v>
                </c:pt>
                <c:pt idx="4">
                  <c:v>Guyana</c:v>
                </c:pt>
                <c:pt idx="5">
                  <c:v>Montenegro</c:v>
                </c:pt>
                <c:pt idx="6">
                  <c:v>Greece</c:v>
                </c:pt>
                <c:pt idx="7">
                  <c:v>Puerto Rico</c:v>
                </c:pt>
                <c:pt idx="8">
                  <c:v>Latvia</c:v>
                </c:pt>
                <c:pt idx="9">
                  <c:v>Lithuania</c:v>
                </c:pt>
                <c:pt idx="10">
                  <c:v>Thailand</c:v>
                </c:pt>
              </c:strCache>
            </c:strRef>
          </c:cat>
          <c:val>
            <c:numRef>
              <c:f>[SL.UEM.TOTL.ZS_Indicator_MetaData_en_EXCEL.xls]Sheet3!$B$2:$B$12</c:f>
              <c:numCache>
                <c:formatCode>0.00</c:formatCode>
                <c:ptCount val="11"/>
                <c:pt idx="0">
                  <c:v>31.399999618530273</c:v>
                </c:pt>
                <c:pt idx="1">
                  <c:v>27.600000381469727</c:v>
                </c:pt>
                <c:pt idx="2">
                  <c:v>24.700000762939453</c:v>
                </c:pt>
                <c:pt idx="3">
                  <c:v>21.600000381469727</c:v>
                </c:pt>
                <c:pt idx="4">
                  <c:v>21</c:v>
                </c:pt>
                <c:pt idx="5">
                  <c:v>19.700000762939453</c:v>
                </c:pt>
                <c:pt idx="6">
                  <c:v>17.700000762939453</c:v>
                </c:pt>
                <c:pt idx="7">
                  <c:v>15.699999809265154</c:v>
                </c:pt>
                <c:pt idx="8">
                  <c:v>15.399999618530327</c:v>
                </c:pt>
                <c:pt idx="9">
                  <c:v>15.399999618530327</c:v>
                </c:pt>
                <c:pt idx="10">
                  <c:v>0.69999998807907426</c:v>
                </c:pt>
              </c:numCache>
            </c:numRef>
          </c:val>
        </c:ser>
        <c:dLbls>
          <c:showVal val="1"/>
        </c:dLbls>
        <c:gapWidth val="75"/>
        <c:axId val="71302528"/>
        <c:axId val="34342016"/>
      </c:barChart>
      <c:catAx>
        <c:axId val="7130252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34342016"/>
        <c:crosses val="autoZero"/>
        <c:auto val="1"/>
        <c:lblAlgn val="ctr"/>
        <c:lblOffset val="100"/>
      </c:catAx>
      <c:valAx>
        <c:axId val="34342016"/>
        <c:scaling>
          <c:orientation val="minMax"/>
        </c:scaling>
        <c:axPos val="l"/>
        <c:numFmt formatCode="0.00" sourceLinked="1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7130252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lang="en-US"/>
                </a:pPr>
                <a:endParaRPr lang="th-TH"/>
              </a:p>
            </c:txPr>
            <c:showVal val="1"/>
          </c:dLbls>
          <c:cat>
            <c:strRef>
              <c:f>[SL.UEM.TOTL.ZS_Indicator_MetaData_en_EXCEL.xls]Sheet4!$A$2:$A$7</c:f>
              <c:strCache>
                <c:ptCount val="6"/>
                <c:pt idx="0">
                  <c:v>Philippines</c:v>
                </c:pt>
                <c:pt idx="1">
                  <c:v>Indonesia</c:v>
                </c:pt>
                <c:pt idx="2">
                  <c:v>Singapore</c:v>
                </c:pt>
                <c:pt idx="3">
                  <c:v>Vietnam</c:v>
                </c:pt>
                <c:pt idx="4">
                  <c:v>Thailand</c:v>
                </c:pt>
                <c:pt idx="5">
                  <c:v>Cambodia</c:v>
                </c:pt>
              </c:strCache>
            </c:strRef>
          </c:cat>
          <c:val>
            <c:numRef>
              <c:f>[SL.UEM.TOTL.ZS_Indicator_MetaData_en_EXCEL.xls]Sheet4!$B$2:$B$7</c:f>
              <c:numCache>
                <c:formatCode>_-* #,##0.00_-;\-* #,##0.00_-;_-* "-"??_-;_-@_-</c:formatCode>
                <c:ptCount val="6"/>
                <c:pt idx="0">
                  <c:v>7</c:v>
                </c:pt>
                <c:pt idx="1">
                  <c:v>6.5999999046325897</c:v>
                </c:pt>
                <c:pt idx="2">
                  <c:v>2.9000000953674316</c:v>
                </c:pt>
                <c:pt idx="3">
                  <c:v>2</c:v>
                </c:pt>
                <c:pt idx="4">
                  <c:v>0.69999998807907426</c:v>
                </c:pt>
                <c:pt idx="5">
                  <c:v>0.20000000298023224</c:v>
                </c:pt>
              </c:numCache>
            </c:numRef>
          </c:val>
        </c:ser>
        <c:dLbls>
          <c:showVal val="1"/>
        </c:dLbls>
        <c:gapWidth val="75"/>
        <c:axId val="34390784"/>
        <c:axId val="34392320"/>
      </c:barChart>
      <c:catAx>
        <c:axId val="3439078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34392320"/>
        <c:crosses val="autoZero"/>
        <c:auto val="1"/>
        <c:lblAlgn val="ctr"/>
        <c:lblOffset val="100"/>
      </c:catAx>
      <c:valAx>
        <c:axId val="34392320"/>
        <c:scaling>
          <c:orientation val="minMax"/>
        </c:scaling>
        <c:axPos val="l"/>
        <c:numFmt formatCode="_-* #,##0.00_-;\-* #,##0.00_-;_-* &quot;-&quot;??_-;_-@_-" sourceLinked="1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3439078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486" cy="3425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34487" y="0"/>
            <a:ext cx="4310486" cy="3425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5123B3-D168-41F9-A61C-4B39B120A693}" type="datetimeFigureOut">
              <a:rPr lang="th-TH" smtClean="0"/>
              <a:pPr/>
              <a:t>27/01/57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4334"/>
            <a:ext cx="4310486" cy="3425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34487" y="6514334"/>
            <a:ext cx="4310486" cy="3425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5B6D88-E89C-4DB5-A9D6-8681F18300D8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34487" y="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1B1BC7-5456-4EE1-9B57-0619898F62ED}" type="datetimeFigureOut">
              <a:rPr lang="th-TH" smtClean="0"/>
              <a:pPr/>
              <a:t>27/01/57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59138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4728" y="3257550"/>
            <a:ext cx="795782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34487" y="651391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68D042-59AE-4041-9DDB-C7E666345EF4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8D042-59AE-4041-9DDB-C7E666345EF4}" type="slidenum">
              <a:rPr lang="th-TH" smtClean="0"/>
              <a:pPr/>
              <a:t>40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27/01/57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27/01/57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27/01/57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27/01/57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27/01/57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27/01/57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27/01/57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27/01/57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27/01/57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27/01/57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27/01/57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B1435-8B6F-4D3D-80F2-BB6DFCD7BDE1}" type="datetimeFigureOut">
              <a:rPr lang="th-TH" smtClean="0"/>
              <a:pPr/>
              <a:t>27/01/57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</p:spPr>
        <p:txBody>
          <a:bodyPr/>
          <a:lstStyle/>
          <a:p>
            <a:r>
              <a:rPr lang="en-US" dirty="0" smtClean="0"/>
              <a:t>Macroeconomics:</a:t>
            </a:r>
            <a:br>
              <a:rPr lang="en-US" dirty="0" smtClean="0"/>
            </a:br>
            <a:r>
              <a:rPr lang="en-US" dirty="0" smtClean="0"/>
              <a:t>The Basics (week 3)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2/2556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Mapping the circular flow of macro-economy</a:t>
            </a:r>
          </a:p>
          <a:p>
            <a:r>
              <a:rPr lang="en-US" dirty="0" smtClean="0"/>
              <a:t>GDP and its measurement</a:t>
            </a:r>
          </a:p>
          <a:p>
            <a:r>
              <a:rPr lang="en-US" dirty="0" smtClean="0"/>
              <a:t>Nominal/real GDP, GDP growth, and GDP per capita</a:t>
            </a:r>
          </a:p>
          <a:p>
            <a:r>
              <a:rPr lang="en-US" dirty="0" smtClean="0"/>
              <a:t>Price indexes and inflation rates</a:t>
            </a:r>
          </a:p>
          <a:p>
            <a:r>
              <a:rPr lang="en-US" dirty="0" smtClean="0"/>
              <a:t>Unemployment rates</a:t>
            </a:r>
          </a:p>
          <a:p>
            <a:pPr>
              <a:buNone/>
            </a:pPr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you are the government, what information do you need to make decisions on macro-economic policies?</a:t>
            </a:r>
          </a:p>
          <a:p>
            <a:pPr lvl="1"/>
            <a:r>
              <a:rPr lang="en-US" dirty="0"/>
              <a:t>W</a:t>
            </a:r>
            <a:r>
              <a:rPr lang="en-US" dirty="0" smtClean="0"/>
              <a:t>hat indicators</a:t>
            </a:r>
            <a:r>
              <a:rPr lang="en-US" dirty="0" smtClean="0"/>
              <a:t>?</a:t>
            </a:r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What </a:t>
            </a:r>
            <a:r>
              <a:rPr lang="en-US" dirty="0" smtClean="0"/>
              <a:t>do the indicators </a:t>
            </a:r>
            <a:r>
              <a:rPr lang="en-US" dirty="0" smtClean="0"/>
              <a:t>reflect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How </a:t>
            </a:r>
            <a:r>
              <a:rPr lang="en-US" dirty="0" smtClean="0"/>
              <a:t>useful are </a:t>
            </a:r>
            <a:r>
              <a:rPr lang="en-US" dirty="0" smtClean="0"/>
              <a:t>the indicators?</a:t>
            </a:r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Mapping the circular flow of macro-economy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The measurement of macroeconomic indicators is geared toward measuring the “aggregate </a:t>
            </a:r>
            <a:r>
              <a:rPr lang="en-US" dirty="0" err="1" smtClean="0"/>
              <a:t>behaviours</a:t>
            </a:r>
            <a:r>
              <a:rPr lang="en-US" dirty="0" smtClean="0"/>
              <a:t>” of economic agents</a:t>
            </a:r>
          </a:p>
          <a:p>
            <a:pPr lvl="1"/>
            <a:r>
              <a:rPr lang="en-US" dirty="0" smtClean="0"/>
              <a:t>For example; households, firms, government</a:t>
            </a:r>
          </a:p>
          <a:p>
            <a:r>
              <a:rPr lang="en-US" dirty="0" smtClean="0"/>
              <a:t>In the Thai context, measurements are carried out by different government units</a:t>
            </a:r>
          </a:p>
          <a:p>
            <a:pPr lvl="1"/>
            <a:r>
              <a:rPr lang="en-US" dirty="0" smtClean="0"/>
              <a:t>For example: BOT, NESDB, NSO, and MOF</a:t>
            </a:r>
          </a:p>
          <a:p>
            <a:pPr lvl="1"/>
            <a:r>
              <a:rPr lang="en-US" dirty="0" smtClean="0"/>
              <a:t>Note that the detailed calculation techniques constantly evolves.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Mapping the circular flow of macro-economy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900106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T</a:t>
            </a:r>
            <a:r>
              <a:rPr lang="en-US" dirty="0" smtClean="0"/>
              <a:t>he “circular flow” diagram captures the important aspects of “aggregate </a:t>
            </a:r>
            <a:r>
              <a:rPr lang="en-US" dirty="0" err="1" smtClean="0"/>
              <a:t>behaviours</a:t>
            </a:r>
            <a:r>
              <a:rPr lang="en-US" dirty="0" smtClean="0"/>
              <a:t>” in the economy</a:t>
            </a:r>
          </a:p>
          <a:p>
            <a:endParaRPr lang="en-US" dirty="0"/>
          </a:p>
          <a:p>
            <a:pPr>
              <a:buNone/>
            </a:pPr>
            <a:endParaRPr lang="en-US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500034" y="3000372"/>
            <a:ext cx="35004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Basic circular flow diagram (without the government, </a:t>
            </a:r>
          </a:p>
          <a:p>
            <a:r>
              <a:rPr lang="en-US" sz="2400" dirty="0" smtClean="0"/>
              <a:t>financial institutions, and the foreign sector)</a:t>
            </a:r>
            <a:endParaRPr lang="th-TH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Mapping the circular flow of macro-economy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900106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T</a:t>
            </a:r>
            <a:r>
              <a:rPr lang="en-US" dirty="0" smtClean="0"/>
              <a:t>he “circular flow” diagram captures the important aspects of “aggregate </a:t>
            </a:r>
            <a:r>
              <a:rPr lang="en-US" dirty="0" err="1" smtClean="0"/>
              <a:t>behaviours</a:t>
            </a:r>
            <a:r>
              <a:rPr lang="en-US" dirty="0" smtClean="0"/>
              <a:t>” in the economy</a:t>
            </a:r>
          </a:p>
          <a:p>
            <a:endParaRPr lang="en-US" dirty="0"/>
          </a:p>
          <a:p>
            <a:pPr>
              <a:buNone/>
            </a:pPr>
            <a:endParaRPr lang="en-US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0" y="3000372"/>
            <a:ext cx="33575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Circular flow diagram with the government,</a:t>
            </a:r>
          </a:p>
          <a:p>
            <a:r>
              <a:rPr lang="en-US" sz="2400" dirty="0" smtClean="0"/>
              <a:t>financial institutions, and the foreign sector</a:t>
            </a:r>
            <a:endParaRPr lang="th-TH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 circular flow shows the ways to measure GDP </a:t>
            </a:r>
          </a:p>
          <a:p>
            <a:pPr lvl="1"/>
            <a:r>
              <a:rPr lang="en-US" dirty="0" smtClean="0"/>
              <a:t>GDP = </a:t>
            </a:r>
            <a:r>
              <a:rPr lang="en-US" dirty="0"/>
              <a:t> 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2"/>
            <a:r>
              <a:rPr lang="en-US" dirty="0" smtClean="0"/>
              <a:t>Final goods and services = </a:t>
            </a:r>
            <a:endParaRPr lang="en-US" dirty="0" smtClean="0"/>
          </a:p>
          <a:p>
            <a:pPr lvl="2">
              <a:buNone/>
            </a:pPr>
            <a:endParaRPr lang="en-US" dirty="0" smtClean="0"/>
          </a:p>
          <a:p>
            <a:pPr lvl="2">
              <a:buNone/>
            </a:pPr>
            <a:endParaRPr lang="en-US" dirty="0" smtClean="0"/>
          </a:p>
          <a:p>
            <a:pPr lvl="2"/>
            <a:r>
              <a:rPr lang="en-US" dirty="0" smtClean="0"/>
              <a:t>Question: Is GDP a flow or a stock variable? Does the product from the previous year or period count?</a:t>
            </a:r>
          </a:p>
          <a:p>
            <a:pPr lvl="2"/>
            <a:r>
              <a:rPr lang="en-US" dirty="0" smtClean="0"/>
              <a:t>Question: Is GDP a good measure?</a:t>
            </a:r>
          </a:p>
          <a:p>
            <a:pPr lvl="2"/>
            <a:endParaRPr 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Three approaches to GDP measurement</a:t>
            </a:r>
          </a:p>
          <a:p>
            <a:pPr lvl="1"/>
            <a:r>
              <a:rPr lang="en-US" dirty="0" smtClean="0"/>
              <a:t>What did you learn from the circular flow diagram</a:t>
            </a:r>
            <a:r>
              <a:rPr lang="en-US" dirty="0" smtClean="0"/>
              <a:t>?</a:t>
            </a:r>
            <a:endParaRPr lang="en-US" dirty="0" smtClean="0"/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In </a:t>
            </a:r>
            <a:r>
              <a:rPr lang="en-US" dirty="0" smtClean="0"/>
              <a:t>a simple economy </a:t>
            </a:r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GDP</a:t>
            </a:r>
            <a:r>
              <a:rPr lang="en-US" dirty="0" smtClean="0"/>
              <a:t>, therefore, can be measured from three sides: production side, expenditure side, and income side</a:t>
            </a:r>
          </a:p>
          <a:p>
            <a:pPr lvl="2"/>
            <a:endParaRPr lang="en-US" dirty="0" smtClean="0"/>
          </a:p>
          <a:p>
            <a:pPr lvl="2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production side</a:t>
            </a:r>
          </a:p>
          <a:p>
            <a:pPr lvl="1"/>
            <a:r>
              <a:rPr lang="en-US" dirty="0" smtClean="0"/>
              <a:t>The most direct method </a:t>
            </a:r>
          </a:p>
          <a:p>
            <a:pPr lvl="2"/>
            <a:r>
              <a:rPr lang="en-US" dirty="0" smtClean="0"/>
              <a:t>Summing up the value of all final goods and services produced in each sector</a:t>
            </a:r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GDP = </a:t>
            </a:r>
          </a:p>
          <a:p>
            <a:pPr lvl="1"/>
            <a:endParaRPr lang="en-US" dirty="0" smtClean="0"/>
          </a:p>
          <a:p>
            <a:pPr lvl="2">
              <a:buNone/>
            </a:pPr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Calculating GDP Production Side</a:t>
            </a:r>
            <a:br>
              <a:rPr lang="en-US" dirty="0" smtClean="0"/>
            </a:br>
            <a:r>
              <a:rPr lang="en-US" dirty="0" smtClean="0"/>
              <a:t>Value-added method</a:t>
            </a: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142976" y="2214554"/>
          <a:ext cx="7072362" cy="3827104"/>
        </p:xfrm>
        <a:graphic>
          <a:graphicData uri="http://schemas.openxmlformats.org/drawingml/2006/table">
            <a:tbl>
              <a:tblPr/>
              <a:tblGrid>
                <a:gridCol w="1432467"/>
                <a:gridCol w="1301882"/>
                <a:gridCol w="1241366"/>
                <a:gridCol w="1467503"/>
                <a:gridCol w="1629144"/>
              </a:tblGrid>
              <a:tr h="1071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Pork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Noodle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Pork-meatballs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Pork-meatball Noodle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1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Input Costs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Pork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Noodle &amp; Pork-meatballs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57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Calibri"/>
                          <a:ea typeface="Calibri"/>
                          <a:cs typeface="Cordia New"/>
                        </a:rPr>
                        <a:t>Rent</a:t>
                      </a: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Calibri"/>
                          <a:ea typeface="Calibri"/>
                          <a:cs typeface="Cordia New"/>
                        </a:rPr>
                        <a:t>0</a:t>
                      </a: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Calibri"/>
                          <a:ea typeface="Calibri"/>
                          <a:cs typeface="Cordia New"/>
                        </a:rPr>
                        <a:t>5</a:t>
                      </a: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Calibri"/>
                          <a:ea typeface="Calibri"/>
                          <a:cs typeface="Cordia New"/>
                        </a:rPr>
                        <a:t>10</a:t>
                      </a: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Calibri"/>
                          <a:ea typeface="Calibri"/>
                          <a:cs typeface="Cordia New"/>
                        </a:rPr>
                        <a:t>50</a:t>
                      </a: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57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Wages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15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Cordia New"/>
                        </a:rPr>
                        <a:t>100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57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Value of output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Cordia New"/>
                        </a:rPr>
                        <a:t>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30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Cordia New"/>
                        </a:rPr>
                        <a:t>200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00100" y="1643050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Example:</a:t>
            </a:r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62488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(Production Side) 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(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Unit: Million Baht)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11</a:t>
            </a:fld>
            <a:endParaRPr lang="th-TH" sz="1600" dirty="0">
              <a:solidFill>
                <a:schemeClr val="tx1"/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71406" y="428595"/>
          <a:ext cx="9001155" cy="6429406"/>
        </p:xfrm>
        <a:graphic>
          <a:graphicData uri="http://schemas.openxmlformats.org/drawingml/2006/table">
            <a:tbl>
              <a:tblPr/>
              <a:tblGrid>
                <a:gridCol w="3478779"/>
                <a:gridCol w="690297"/>
                <a:gridCol w="690297"/>
                <a:gridCol w="690297"/>
                <a:gridCol w="690297"/>
                <a:gridCol w="690297"/>
                <a:gridCol w="690297"/>
                <a:gridCol w="690297"/>
                <a:gridCol w="690297"/>
              </a:tblGrid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Table 3  Gross domestic product</a:t>
                      </a: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              at current market prices by economic activities</a:t>
                      </a: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398">
                <a:tc>
                  <a:txBody>
                    <a:bodyPr/>
                    <a:lstStyle/>
                    <a:p>
                      <a:pPr algn="l" fontAlgn="ctr"/>
                      <a:r>
                        <a:rPr lang="th-TH" sz="9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 </a:t>
                      </a: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th-TH" sz="900" b="1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th-TH" sz="900" b="1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th-TH" sz="900" b="1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(Millions of Baht)</a:t>
                      </a: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9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FFFFFF"/>
                          </a:solidFill>
                          <a:latin typeface="Arial Narrow"/>
                        </a:rPr>
                        <a:t>2004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2005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2006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2007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2008r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2009r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2010r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2011p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Agriculture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646,344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700,380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790,175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848,688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978,015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940,559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1,129,222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1,271,524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Agriculture, hunting and forestry</a:t>
                      </a:r>
                    </a:p>
                  </a:txBody>
                  <a:tcPr marL="7052" marR="7052" marT="7052" marB="0" anchor="b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538,264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594,289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681,162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750,109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881,238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839,862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1,027,228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1,168,409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Fishing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108,080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106,091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109,013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98,579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96,777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100,697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101,994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103,115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Non-agriculture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6,297,555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6,885,947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7,575,167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8,189,087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8,681,620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8,650,163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9,580,592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9,848,994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Mining and quarrying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175,486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222,124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257,607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278,906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315,185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305,700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339,692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366,608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Manufacturing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2,058,746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2,268,623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2,548,507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2,790,778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2,980,979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2,859,089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3,358,410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3,297,910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Electricity, gas and water supply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213,348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222,359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241,130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249,938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265,431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282,870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298,675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304,693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Construction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197,014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226,654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245,217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263,388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266,943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271,297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303,008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281,877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Wholesale and retail trade; repair of motor vehicles,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     motorcycles and personal and household goods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1,057,009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1,135,238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1,219,311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1,311,135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1,388,318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1,430,697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1,568,885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1,630,226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Hotels and restaurants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229,937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231,321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255,239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277,778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298,874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285,537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311,346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338,644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Transport, storage and communications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546,587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566,820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620,610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690,709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701,781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701,195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734,884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743,791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Financial intermediation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367,364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417,155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448,643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493,043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523,609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543,844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561,392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640,996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Real estate, renting and business activities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515,545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563,549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620,819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642,703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667,114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642,744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703,633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741,957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Public administration and defence; compulsory social security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393,384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437,976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482,560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530,042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577,397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614,852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652,464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703,436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Education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261,662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289,227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319,071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349,617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372,103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391,702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410,474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435,803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Health and social work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114,850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125,326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135,858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143,781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149,829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152,178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156,987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166,112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Other community, social and personal service activities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158,401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171,043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171,857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158,057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164,375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158,323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170,593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186,207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Private households with employed persons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8,222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8,532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8,738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9,212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9,682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10,135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10,149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10,734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Gross domestic product,  (GDP)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6,943,899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7,586,327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8,365,342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9,037,775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9,659,635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9,590,722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10,709,814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11,120,518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plus : Net primary income from the rest of the wold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-302,148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-341,440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-312,290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-305,508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-313,144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-331,321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-476,313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-344,427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Gross national product,  (GNP) 1/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6,641,751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7,244,887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8,053,052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8,732,267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9,346,491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9,259,401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10,233,501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10,776,091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less :   Consumption of fixed capital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1,019,111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1,134,099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1,226,298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1,289,666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1,463,103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1,486,739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1,590,776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1,732,667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          Taxes on production and imports less subsidies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699,545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774,442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867,824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895,447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884,048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934,664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1,102,521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1,104,693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National income,  (NI) 2/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4,923,095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5,336,346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5,958,930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6,547,154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6,999,340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6,837,998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7,540,204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7,938,731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Per capita GDP  (Baht)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107,606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116,535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127,571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136,851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145,297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143,353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159,105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164,512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Per capita GNP  (Baht)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102,923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111,290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122,809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132,225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140,587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138,400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152,029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159,417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Per capita NI  (Baht)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76,290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81,973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90,873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99,138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105,282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102,208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112,017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117,442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Population (1,000 Heads)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64,531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65,099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65,574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66,041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66,482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66,903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67,313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67,597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Note : 1/ GNP = GNI (Gross national income)</a:t>
                      </a: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  2/  NI = NNP (Net national product) at factor cost </a:t>
                      </a:r>
                    </a:p>
                  </a:txBody>
                  <a:tcPr marL="126936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 dirty="0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mtClean="0"/>
              <a:pPr/>
              <a:t>12</a:t>
            </a:fld>
            <a:endParaRPr lang="th-TH"/>
          </a:p>
        </p:txBody>
      </p:sp>
      <p:pic>
        <p:nvPicPr>
          <p:cNvPr id="141314" name="Picture 2" descr="\\psf\Home\Desktop\Screen Shot 2556-10-31 at 2.38.00 P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5037" y="152400"/>
            <a:ext cx="4733925" cy="655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expenditure side</a:t>
            </a:r>
          </a:p>
          <a:p>
            <a:pPr lvl="1"/>
            <a:r>
              <a:rPr lang="en-US" dirty="0" smtClean="0"/>
              <a:t>Total value of all categories of expenditure on </a:t>
            </a:r>
            <a:r>
              <a:rPr lang="en-US" b="1" dirty="0" smtClean="0"/>
              <a:t>“final” </a:t>
            </a:r>
            <a:r>
              <a:rPr lang="en-US" dirty="0" smtClean="0"/>
              <a:t>goods and services</a:t>
            </a:r>
          </a:p>
          <a:p>
            <a:pPr lvl="2"/>
            <a:r>
              <a:rPr lang="en-US" dirty="0" smtClean="0"/>
              <a:t>Categories are divided according to types of spender</a:t>
            </a:r>
          </a:p>
          <a:p>
            <a:pPr lvl="3"/>
            <a:r>
              <a:rPr lang="en-US" sz="2400" dirty="0" smtClean="0"/>
              <a:t>Each type of spender designates “who” spends</a:t>
            </a:r>
          </a:p>
          <a:p>
            <a:pPr lvl="2"/>
            <a:r>
              <a:rPr lang="en-US" dirty="0" smtClean="0"/>
              <a:t>GDP = </a:t>
            </a:r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3"/>
            <a:r>
              <a:rPr lang="en-US" dirty="0" smtClean="0"/>
              <a:t> </a:t>
            </a:r>
            <a:r>
              <a:rPr lang="en-US" sz="2800" dirty="0" smtClean="0"/>
              <a:t>GDP =</a:t>
            </a:r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expenditure side</a:t>
            </a:r>
          </a:p>
          <a:p>
            <a:pPr lvl="1"/>
            <a:r>
              <a:rPr lang="en-US" dirty="0" smtClean="0"/>
              <a:t>More details on C + I + G + (X-M)</a:t>
            </a:r>
          </a:p>
          <a:p>
            <a:pPr lvl="2">
              <a:buNone/>
            </a:pPr>
            <a:endParaRPr lang="en-US" dirty="0" smtClean="0"/>
          </a:p>
        </p:txBody>
      </p:sp>
      <p:graphicFrame>
        <p:nvGraphicFramePr>
          <p:cNvPr id="4" name="ตัวยึดเนื้อหา 4"/>
          <p:cNvGraphicFramePr>
            <a:graphicFrameLocks/>
          </p:cNvGraphicFramePr>
          <p:nvPr/>
        </p:nvGraphicFramePr>
        <p:xfrm>
          <a:off x="500034" y="3071810"/>
          <a:ext cx="8229600" cy="23252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1660"/>
                <a:gridCol w="6257940"/>
              </a:tblGrid>
              <a:tr h="340373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Component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Meaning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923203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Private Consumption Expenditure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(</a:t>
                      </a: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C)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Total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value of spending on final consumption of goods and services, as spent by households or non-profit seeking </a:t>
                      </a:r>
                      <a:r>
                        <a:rPr kumimoji="0" lang="en-US" sz="2000" kern="1200" baseline="0" dirty="0" err="1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organisations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.  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587493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Government Consumption Expenditure (G)</a:t>
                      </a:r>
                      <a:endParaRPr kumimoji="0" lang="en-US" sz="2000" b="1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Total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government spending on final goods and services</a:t>
                      </a:r>
                      <a:endParaRPr kumimoji="0" lang="en-US" sz="2000" kern="12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2.3.3 Expenditure Approach</a:t>
            </a:r>
            <a:endParaRPr lang="th-TH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5" name="ตัวยึดเนื้อหา 4"/>
          <p:cNvGraphicFramePr>
            <a:graphicFrameLocks noGrp="1"/>
          </p:cNvGraphicFramePr>
          <p:nvPr>
            <p:ph idx="1"/>
          </p:nvPr>
        </p:nvGraphicFramePr>
        <p:xfrm>
          <a:off x="457200" y="1214422"/>
          <a:ext cx="8229600" cy="33002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1660"/>
                <a:gridCol w="6257940"/>
              </a:tblGrid>
              <a:tr h="340373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Component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GDP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Meaning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587493">
                <a:tc gridSpan="2"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Gross</a:t>
                      </a:r>
                      <a:r>
                        <a:rPr kumimoji="0" lang="en-US" sz="2000" b="1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Capital Formation (I)</a:t>
                      </a:r>
                      <a:endParaRPr kumimoji="0" lang="en-US" sz="2000" b="1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587493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Gross Fixed Capital Formation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Investments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in constructions and equipments that are used in the production process and last longer than 1 year. 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419638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Change in Inventories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Difference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between demand and supply of goods within one accounting year. 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kern="1200" baseline="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***A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convenient way to think of this is to think of goods that have been produced but have not yet been sold. 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15</a:t>
            </a:fld>
            <a:endParaRPr lang="th-TH" sz="16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2.3.3 Expenditure Approach</a:t>
            </a:r>
            <a:endParaRPr lang="th-TH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5" name="ตัวยึดเนื้อหา 4"/>
          <p:cNvGraphicFramePr>
            <a:graphicFrameLocks noGrp="1"/>
          </p:cNvGraphicFramePr>
          <p:nvPr>
            <p:ph idx="1"/>
          </p:nvPr>
        </p:nvGraphicFramePr>
        <p:xfrm>
          <a:off x="457200" y="1071546"/>
          <a:ext cx="8229600" cy="23265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1660"/>
                <a:gridCol w="6257940"/>
              </a:tblGrid>
              <a:tr h="340373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Component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GDP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Meaning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1930333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Exports and Imports of Goods and Services (X-M)</a:t>
                      </a:r>
                      <a:endParaRPr kumimoji="0" lang="en-US" sz="2000" b="1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Export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goods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:</a:t>
                      </a:r>
                      <a:r>
                        <a:rPr kumimoji="0" lang="th-TH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values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final goods</a:t>
                      </a:r>
                      <a:r>
                        <a:rPr kumimoji="0" lang="th-TH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exported to foreign countries. </a:t>
                      </a:r>
                      <a:endParaRPr kumimoji="0" lang="th-TH" sz="2000" kern="12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Export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services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:</a:t>
                      </a:r>
                      <a:r>
                        <a:rPr kumimoji="0" lang="th-TH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value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services in transportation and tourism, and other services such as communication services, insurance services, sold to foreign countries. </a:t>
                      </a:r>
                      <a:endParaRPr kumimoji="0" lang="th-TH" sz="2000" kern="12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Import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goods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:</a:t>
                      </a:r>
                      <a:r>
                        <a:rPr kumimoji="0" lang="th-TH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values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final goods imported from foreign countries</a:t>
                      </a:r>
                      <a:endParaRPr kumimoji="0" lang="th-TH" sz="2000" kern="12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Impor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t of services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:</a:t>
                      </a:r>
                      <a:r>
                        <a:rPr kumimoji="0" lang="th-TH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values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services bought from foreign countries.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16</a:t>
            </a:fld>
            <a:endParaRPr lang="th-TH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Calculating GDP </a:t>
            </a:r>
            <a:r>
              <a:rPr lang="en-US" dirty="0" smtClean="0"/>
              <a:t>Expenditure Side</a:t>
            </a: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928794" y="1643050"/>
          <a:ext cx="5429288" cy="5087440"/>
        </p:xfrm>
        <a:graphic>
          <a:graphicData uri="http://schemas.openxmlformats.org/drawingml/2006/table">
            <a:tbl>
              <a:tblPr/>
              <a:tblGrid>
                <a:gridCol w="3968193"/>
                <a:gridCol w="1461095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2009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Private Consumption Expenditure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000,000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569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General Government Consumption Expenditure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1,5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00,000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Fixed Capital Formation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200,000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95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Change in Inventories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-2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150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Plus : Exports of Goods and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6,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0,0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Exports of Goods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Exports of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1,0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Less : Imports of Goods and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Imports of Goods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4,0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Imports of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Expenditure on Gross Domestic Product 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Plus : Statistical Discrepancy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Gross Domestic Product,  (GDP)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28662" y="1142984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Example:</a:t>
            </a:r>
            <a:endParaRPr lang="th-TH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18</a:t>
            </a:fld>
            <a:endParaRPr lang="th-TH" sz="1600">
              <a:solidFill>
                <a:schemeClr val="tx1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785786" y="785794"/>
          <a:ext cx="7715304" cy="5640692"/>
        </p:xfrm>
        <a:graphic>
          <a:graphicData uri="http://schemas.openxmlformats.org/drawingml/2006/table">
            <a:tbl>
              <a:tblPr/>
              <a:tblGrid>
                <a:gridCol w="3512303"/>
                <a:gridCol w="1293235"/>
                <a:gridCol w="1454883"/>
                <a:gridCol w="1454883"/>
              </a:tblGrid>
              <a:tr h="108306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2009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2010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2011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54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Private Consumption Expenditure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5,117,711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5,590,151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5,922,912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5693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General Government Consumption Expenditure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1,520,219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1,678,702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1,781,186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54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Fixed Capital Formation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2,232,018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2,593,168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2,897,315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16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Change in Inventories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-238,816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149,393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54,664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531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Plus : Exports of Goods and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6,190,058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7,145,554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7,942,726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54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Exports of Goods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5,157,644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6,060,184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6,675,068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Exports of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1,032,414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1,085,370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1,267,658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Less : Imports of Goods and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5,286,372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6,547,273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7,749,631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Imports of Goods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4,036,590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5,122,935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6,160,220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Imports of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1,249,782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1,424,338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1,589,411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Expenditure on Gross Domestic Product 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9,534,818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10,609,695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10,849,172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Plus : Statistical Discrepancy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55,904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100,119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271,346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Gross Domestic Product,  (GDP)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9,590,722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10,709,814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11,120,518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28596" y="285728"/>
            <a:ext cx="75488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(Expenditure Side) 2009-2011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 (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Unit: Million Baht)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income side</a:t>
            </a:r>
          </a:p>
          <a:p>
            <a:pPr lvl="1"/>
            <a:r>
              <a:rPr lang="en-US" dirty="0" smtClean="0"/>
              <a:t>Summing up the production related income earned by all people and </a:t>
            </a:r>
            <a:r>
              <a:rPr lang="en-US" dirty="0" err="1" smtClean="0"/>
              <a:t>organisations</a:t>
            </a:r>
            <a:endParaRPr lang="en-US" dirty="0" smtClean="0"/>
          </a:p>
          <a:p>
            <a:pPr lvl="1"/>
            <a:r>
              <a:rPr lang="en-US" dirty="0" smtClean="0"/>
              <a:t>But in order to get to the number of GDP, the calculation needs further steps</a:t>
            </a:r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</a:t>
            </a:r>
            <a:r>
              <a:rPr lang="en-US" dirty="0" err="1" smtClean="0"/>
              <a:t>vs</a:t>
            </a:r>
            <a:r>
              <a:rPr lang="en-US" dirty="0" smtClean="0"/>
              <a:t> GNP</a:t>
            </a:r>
          </a:p>
          <a:p>
            <a:pPr lvl="1"/>
            <a:r>
              <a:rPr lang="en-US" dirty="0" smtClean="0"/>
              <a:t>GDP measures the total value of goods and services newly produced within the “geographical boundary” of a nation</a:t>
            </a:r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1"/>
            <a:r>
              <a:rPr lang="en-US" sz="3000" dirty="0" smtClean="0"/>
              <a:t>GNP =</a:t>
            </a:r>
            <a:endParaRPr lang="en-US" dirty="0" smtClean="0"/>
          </a:p>
          <a:p>
            <a:pPr lvl="2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401080" cy="5143536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GDP measurement: additional measures (in relation to GDP)</a:t>
            </a:r>
          </a:p>
          <a:p>
            <a:pPr lvl="1"/>
            <a:r>
              <a:rPr lang="en-US" dirty="0" smtClean="0"/>
              <a:t>GDP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smtClean="0"/>
              <a:t>GNP</a:t>
            </a:r>
            <a:endParaRPr lang="en-US" dirty="0" smtClean="0"/>
          </a:p>
          <a:p>
            <a:pPr lvl="1"/>
            <a:r>
              <a:rPr lang="en-US" dirty="0" smtClean="0"/>
              <a:t>Net National Product (NNP): GNP less depreciation</a:t>
            </a:r>
          </a:p>
          <a:p>
            <a:pPr lvl="1"/>
            <a:r>
              <a:rPr lang="en-US" dirty="0" smtClean="0"/>
              <a:t>National Income (NI): Total income earned by factors of production</a:t>
            </a:r>
          </a:p>
          <a:p>
            <a:pPr lvl="2"/>
            <a:r>
              <a:rPr lang="en-US" dirty="0" smtClean="0"/>
              <a:t>**In case statistical discrepancy is zero, </a:t>
            </a:r>
            <a:r>
              <a:rPr lang="en-US" b="1" dirty="0" smtClean="0"/>
              <a:t>NNP equals NI</a:t>
            </a:r>
          </a:p>
          <a:p>
            <a:pPr lvl="1"/>
            <a:r>
              <a:rPr lang="en-US" dirty="0" smtClean="0"/>
              <a:t>Personal Income (PI): Total income accrued to households </a:t>
            </a:r>
          </a:p>
          <a:p>
            <a:pPr lvl="1"/>
            <a:r>
              <a:rPr lang="en-US" dirty="0" smtClean="0"/>
              <a:t>Disposable Personal Income: Total income available for household to spend</a:t>
            </a:r>
          </a:p>
          <a:p>
            <a:pPr lvl="1">
              <a:buNone/>
            </a:pPr>
            <a:r>
              <a:rPr lang="en-US" b="1" dirty="0" smtClean="0"/>
              <a:t>How to get from GDP to other measurements?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401080" cy="5143536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additional measures (in relation to GDP)</a:t>
            </a:r>
          </a:p>
          <a:p>
            <a:pPr lvl="2">
              <a:buNone/>
            </a:pPr>
            <a:r>
              <a:rPr lang="en-US" sz="2800" dirty="0" smtClean="0"/>
              <a:t>GDP </a:t>
            </a:r>
          </a:p>
          <a:p>
            <a:pPr lvl="2">
              <a:buNone/>
            </a:pPr>
            <a:endParaRPr lang="en-US" sz="2800" dirty="0" smtClean="0"/>
          </a:p>
          <a:p>
            <a:pPr lvl="2">
              <a:buNone/>
            </a:pPr>
            <a:endParaRPr lang="en-US" sz="2800" dirty="0" smtClean="0"/>
          </a:p>
          <a:p>
            <a:pPr lvl="2">
              <a:buNone/>
            </a:pPr>
            <a:r>
              <a:rPr lang="en-US" sz="2800" dirty="0" smtClean="0"/>
              <a:t>Equals</a:t>
            </a:r>
            <a:r>
              <a:rPr lang="en-US" sz="2800" dirty="0" smtClean="0"/>
              <a:t>: GNP</a:t>
            </a:r>
          </a:p>
          <a:p>
            <a:pPr lvl="3">
              <a:buNone/>
            </a:pPr>
            <a:r>
              <a:rPr lang="en-US" sz="2400" dirty="0" smtClean="0"/>
              <a:t>Less</a:t>
            </a:r>
            <a:r>
              <a:rPr lang="en-US" sz="2400" dirty="0" smtClean="0"/>
              <a:t>:</a:t>
            </a:r>
            <a:endParaRPr lang="en-US" sz="2400" dirty="0" smtClean="0"/>
          </a:p>
          <a:p>
            <a:pPr lvl="2">
              <a:buNone/>
            </a:pPr>
            <a:r>
              <a:rPr lang="en-US" sz="2800" dirty="0" smtClean="0"/>
              <a:t>Equals: Net National Product (NNP)</a:t>
            </a:r>
          </a:p>
          <a:p>
            <a:pPr lvl="3">
              <a:buNone/>
            </a:pPr>
            <a:r>
              <a:rPr lang="en-US" sz="2400" dirty="0" smtClean="0"/>
              <a:t>Less</a:t>
            </a:r>
            <a:r>
              <a:rPr lang="en-US" sz="2400" dirty="0" smtClean="0"/>
              <a:t>:</a:t>
            </a:r>
            <a:endParaRPr lang="en-US" sz="2400" dirty="0" smtClean="0"/>
          </a:p>
          <a:p>
            <a:pPr lvl="2">
              <a:buNone/>
            </a:pPr>
            <a:r>
              <a:rPr lang="en-US" sz="2800" dirty="0" smtClean="0"/>
              <a:t>Equals: National Income</a:t>
            </a:r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2984"/>
            <a:ext cx="8401080" cy="542928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GDP measurement: additional measures (in relation to GDP)</a:t>
            </a:r>
          </a:p>
          <a:p>
            <a:pPr lvl="2">
              <a:buNone/>
            </a:pPr>
            <a:r>
              <a:rPr lang="en-US" sz="2800" dirty="0" smtClean="0"/>
              <a:t>National income</a:t>
            </a:r>
          </a:p>
          <a:p>
            <a:pPr lvl="3">
              <a:buNone/>
            </a:pPr>
            <a:r>
              <a:rPr lang="en-US" sz="2400" dirty="0" smtClean="0"/>
              <a:t>Less: Amount of national income not going to households</a:t>
            </a:r>
          </a:p>
          <a:p>
            <a:pPr lvl="2">
              <a:buNone/>
            </a:pPr>
            <a:r>
              <a:rPr lang="en-US" sz="2800" dirty="0" smtClean="0"/>
              <a:t>Equals: Personal income</a:t>
            </a:r>
          </a:p>
          <a:p>
            <a:pPr lvl="3">
              <a:buNone/>
            </a:pPr>
            <a:r>
              <a:rPr lang="en-US" sz="2400" dirty="0" smtClean="0"/>
              <a:t>Less</a:t>
            </a:r>
            <a:r>
              <a:rPr lang="en-US" sz="2400" dirty="0" smtClean="0"/>
              <a:t>:</a:t>
            </a:r>
            <a:endParaRPr lang="en-US" sz="2400" dirty="0" smtClean="0"/>
          </a:p>
          <a:p>
            <a:pPr lvl="2">
              <a:buNone/>
            </a:pPr>
            <a:r>
              <a:rPr lang="en-US" sz="2800" dirty="0" smtClean="0"/>
              <a:t>Equals</a:t>
            </a:r>
            <a:r>
              <a:rPr lang="en-US" sz="2800" dirty="0" smtClean="0"/>
              <a:t>:</a:t>
            </a:r>
            <a:endParaRPr lang="en-US" sz="2800" dirty="0" smtClean="0"/>
          </a:p>
          <a:p>
            <a:pPr lvl="3">
              <a:buNone/>
            </a:pPr>
            <a:r>
              <a:rPr lang="en-US" sz="2400" dirty="0" smtClean="0"/>
              <a:t>Less: Personal consumption expenditures, personal interest payments, and transfer payments made by households</a:t>
            </a:r>
          </a:p>
          <a:p>
            <a:pPr lvl="2">
              <a:buNone/>
            </a:pPr>
            <a:r>
              <a:rPr lang="en-US" sz="2800" dirty="0" smtClean="0"/>
              <a:t>Equals: Personal saving</a:t>
            </a:r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n-US" dirty="0" smtClean="0"/>
              <a:t>Calculating GDP </a:t>
            </a:r>
            <a:r>
              <a:rPr lang="en-US" dirty="0" smtClean="0"/>
              <a:t>Income </a:t>
            </a:r>
            <a:r>
              <a:rPr lang="en-US" dirty="0" smtClean="0"/>
              <a:t>Side</a:t>
            </a: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857752" y="857232"/>
          <a:ext cx="3714776" cy="3216393"/>
        </p:xfrm>
        <a:graphic>
          <a:graphicData uri="http://schemas.openxmlformats.org/drawingml/2006/table">
            <a:tbl>
              <a:tblPr/>
              <a:tblGrid>
                <a:gridCol w="2715079"/>
                <a:gridCol w="999697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Domestic Product,  (GDP)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9,000,000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Net Income Payment from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Abroad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National Product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(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GNP)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Depreciation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NNP (Net National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Product)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Statistical Discrepancy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NI (National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785786" y="1285860"/>
          <a:ext cx="3714776" cy="5398789"/>
        </p:xfrm>
        <a:graphic>
          <a:graphicData uri="http://schemas.openxmlformats.org/drawingml/2006/table">
            <a:tbl>
              <a:tblPr/>
              <a:tblGrid>
                <a:gridCol w="2715079"/>
                <a:gridCol w="999697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Compensation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to employees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3,000,000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Household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mixed income/operating surplus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2,500,000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Household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property income (rent + interest)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Government property income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(rent + interest)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-10,000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Corporate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profit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1,010,000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NI (Net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Statistical Discrepancy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NNP (Net National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Product)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Depreciation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National Product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(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GNP)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Net Income Payment from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Abroad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Domestic Product,  (GDP)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857752" y="4143380"/>
          <a:ext cx="3714776" cy="2370117"/>
        </p:xfrm>
        <a:graphic>
          <a:graphicData uri="http://schemas.openxmlformats.org/drawingml/2006/table">
            <a:tbl>
              <a:tblPr/>
              <a:tblGrid>
                <a:gridCol w="2715079"/>
                <a:gridCol w="999697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NI (National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7,000,000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Income not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going to household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PI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(Personal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Personal income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taxes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Disposable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personal income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714348" y="895633"/>
            <a:ext cx="24288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Example:</a:t>
            </a:r>
            <a:endParaRPr lang="th-TH" sz="24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mtClean="0"/>
              <a:pPr/>
              <a:t>25</a:t>
            </a:fld>
            <a:endParaRPr lang="th-TH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57159" y="857232"/>
          <a:ext cx="8572560" cy="58926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2299"/>
                <a:gridCol w="1440766"/>
                <a:gridCol w="1512804"/>
                <a:gridCol w="1296691"/>
              </a:tblGrid>
              <a:tr h="183701">
                <a:tc>
                  <a:txBody>
                    <a:bodyPr/>
                    <a:lstStyle/>
                    <a:p>
                      <a:endParaRPr lang="en-US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  <a:endParaRPr lang="en-US" sz="18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2010</a:t>
                      </a:r>
                      <a:endParaRPr lang="en-US" sz="18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2011</a:t>
                      </a:r>
                      <a:endParaRPr lang="en-US" sz="18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3181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Compensation of employees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2,943,149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3,169,279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3,386,816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34195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Households mixed income and operating surplus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2,438,626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2,722,930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2,876,830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Households property income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305,623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370,102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339,761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Interest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-11,179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      -24,745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-22,239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Distributed income of corporations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236,168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311,149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280,760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Investment income disbursments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101,439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107,625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109,435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Rent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   - 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        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 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 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General government property income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-12,152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 -15,597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</a:t>
                      </a:r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1,225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Interest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-87,588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      -98,343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</a:t>
                      </a:r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105,964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Distributed income of corporations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65,489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  71,075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89,442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Investment income disbursments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   - 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         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 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 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Rent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9,947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  11,671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15,297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Appropriated corporation profit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1,162,752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1,293,490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1,336,549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Net national product at factor cost, (NNP)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6,837,998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7,540,204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7,938,731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1457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Plus :   Consumption of fixed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capital (depreciation)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1,486,739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1,590,776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1,732,667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1457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Taxes on production and imports less subsidies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934,664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1,102,521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1,104,693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28703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Gross national product,  (GNP) 1/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9,259,401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10,233,501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10,776,091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1457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Less : Net primary income from the rest of the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world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-331,321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-476,313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-344,427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1457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Gross domestic product,  (GDP)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9,590,722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10,709,814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11,120,518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28596" y="285728"/>
            <a:ext cx="70150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(Income Side) 2009-2011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 (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Unit: Million Baht)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calculation exercise</a:t>
            </a:r>
          </a:p>
          <a:p>
            <a:pPr lvl="2">
              <a:buNone/>
            </a:pPr>
            <a:endParaRPr lang="en-US" dirty="0" smtClean="0"/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071678"/>
            <a:ext cx="7789499" cy="2767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071538" y="5072074"/>
            <a:ext cx="67866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Calculate GDP from production side (value added approach), expenditure side, and income side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Measuring the GDP growth</a:t>
            </a:r>
          </a:p>
          <a:p>
            <a:pPr lvl="1"/>
            <a:r>
              <a:rPr lang="en-US" dirty="0" smtClean="0"/>
              <a:t>Can we simply compare the value of GDP from each year?</a:t>
            </a:r>
          </a:p>
          <a:p>
            <a:pPr lvl="2"/>
            <a:r>
              <a:rPr lang="en-US" dirty="0" smtClean="0"/>
              <a:t>Complications arise as prices keep on changing every year. The change in GDP can be due to change in price rather than in the real value of goods and services.</a:t>
            </a:r>
          </a:p>
          <a:p>
            <a:pPr lvl="2"/>
            <a:r>
              <a:rPr lang="en-US" dirty="0" smtClean="0"/>
              <a:t>Thus, the distinction has to made between nominal VS real GDP before the reliable measurement of growth in GDP can be obtained</a:t>
            </a:r>
          </a:p>
          <a:p>
            <a:pPr lvl="3"/>
            <a:r>
              <a:rPr lang="en-US" sz="2400" dirty="0" smtClean="0"/>
              <a:t>Nominal GDP </a:t>
            </a:r>
            <a:r>
              <a:rPr lang="en-US" sz="2400" dirty="0" smtClean="0"/>
              <a:t>=</a:t>
            </a:r>
            <a:endParaRPr lang="en-US" sz="2400" dirty="0" smtClean="0"/>
          </a:p>
          <a:p>
            <a:pPr lvl="3"/>
            <a:r>
              <a:rPr lang="en-US" sz="2400" dirty="0" smtClean="0"/>
              <a:t>Real GDP </a:t>
            </a:r>
            <a:r>
              <a:rPr lang="en-US" sz="2400" dirty="0" smtClean="0"/>
              <a:t>=</a:t>
            </a:r>
            <a:endParaRPr lang="en-US" sz="2400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685792"/>
          </a:xfrm>
        </p:spPr>
        <p:txBody>
          <a:bodyPr>
            <a:normAutofit/>
          </a:bodyPr>
          <a:lstStyle/>
          <a:p>
            <a:r>
              <a:rPr lang="en-US" dirty="0" smtClean="0"/>
              <a:t>Nominal GDP = GDP at current price</a:t>
            </a:r>
          </a:p>
          <a:p>
            <a:pPr>
              <a:buNone/>
            </a:pPr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500306"/>
            <a:ext cx="7375095" cy="3205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685792"/>
          </a:xfrm>
        </p:spPr>
        <p:txBody>
          <a:bodyPr>
            <a:normAutofit/>
          </a:bodyPr>
          <a:lstStyle/>
          <a:p>
            <a:r>
              <a:rPr lang="en-US" dirty="0" smtClean="0"/>
              <a:t>Real GDP = GDP at base year price</a:t>
            </a:r>
          </a:p>
          <a:p>
            <a:pPr lvl="2">
              <a:buNone/>
            </a:pPr>
            <a:endParaRPr lang="en-US" dirty="0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357430"/>
            <a:ext cx="7429552" cy="3080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525963"/>
          </a:xfrm>
        </p:spPr>
        <p:txBody>
          <a:bodyPr/>
          <a:lstStyle/>
          <a:p>
            <a:r>
              <a:rPr lang="en-US" dirty="0" smtClean="0"/>
              <a:t>GDP Deflator 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GDP Growth 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GDP per capita </a:t>
            </a:r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31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85852" y="357166"/>
            <a:ext cx="64796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Thailand Real and Nominal GDP (US Dollars), 1980-2012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6" name="Chart 5"/>
          <p:cNvGraphicFramePr/>
          <p:nvPr/>
        </p:nvGraphicFramePr>
        <p:xfrm>
          <a:off x="357158" y="1214422"/>
          <a:ext cx="8501122" cy="50006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32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214290"/>
            <a:ext cx="71128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Thailand GDP per capita (local currency unit: Baht), 1980-2012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6" name="Chart 5"/>
          <p:cNvGraphicFramePr/>
          <p:nvPr/>
        </p:nvGraphicFramePr>
        <p:xfrm>
          <a:off x="357158" y="1000108"/>
          <a:ext cx="8501122" cy="5143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33</a:t>
            </a:fld>
            <a:endParaRPr lang="th-TH" sz="1600" dirty="0">
              <a:solidFill>
                <a:schemeClr val="tx1"/>
              </a:solidFill>
            </a:endParaRPr>
          </a:p>
        </p:txBody>
      </p:sp>
      <p:graphicFrame>
        <p:nvGraphicFramePr>
          <p:cNvPr id="3" name="Chart 2"/>
          <p:cNvGraphicFramePr/>
          <p:nvPr/>
        </p:nvGraphicFramePr>
        <p:xfrm>
          <a:off x="214282" y="1142984"/>
          <a:ext cx="8715436" cy="5143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57290" y="142852"/>
            <a:ext cx="63081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per capita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 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2012, PPP (constant 2005 international)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2844" y="857232"/>
            <a:ext cx="1701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latin typeface="Browallia New" pitchFamily="34" charset="-34"/>
                <a:cs typeface="Browallia New" pitchFamily="34" charset="-34"/>
              </a:rPr>
              <a:t>Unit: 1,000 US Dollars</a:t>
            </a:r>
            <a:endParaRPr lang="en-US" sz="18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34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57290" y="142852"/>
            <a:ext cx="63081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per capita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 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2012, PPP (constant 2005 international)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8656" y="785794"/>
            <a:ext cx="1701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latin typeface="Browallia New" pitchFamily="34" charset="-34"/>
                <a:cs typeface="Browallia New" pitchFamily="34" charset="-34"/>
              </a:rPr>
              <a:t>Unit: 1,000 US Dollars</a:t>
            </a:r>
            <a:endParaRPr lang="en-US" sz="1800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7" name="Chart 6"/>
          <p:cNvGraphicFramePr/>
          <p:nvPr/>
        </p:nvGraphicFramePr>
        <p:xfrm>
          <a:off x="357158" y="1285860"/>
          <a:ext cx="8572560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35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4414" y="285728"/>
            <a:ext cx="69573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Thailand GDP growth and GDP per capita growth, 1980-2012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10" name="Chart 9"/>
          <p:cNvGraphicFramePr/>
          <p:nvPr/>
        </p:nvGraphicFramePr>
        <p:xfrm>
          <a:off x="0" y="1142984"/>
          <a:ext cx="9144000" cy="5214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974725"/>
            <a:ext cx="8786873" cy="5383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214414" y="285728"/>
            <a:ext cx="50417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growth, selected countries, 1980-2012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5720" y="0"/>
            <a:ext cx="50417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growth, selected countries, 1980-2012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550" y="447675"/>
            <a:ext cx="8724900" cy="596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828668"/>
          </a:xfrm>
        </p:spPr>
        <p:txBody>
          <a:bodyPr>
            <a:normAutofit/>
          </a:bodyPr>
          <a:lstStyle/>
          <a:p>
            <a:r>
              <a:rPr lang="en-US" dirty="0" smtClean="0"/>
              <a:t>Exercise: calculate real GDP growth </a:t>
            </a:r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graphicFrame>
        <p:nvGraphicFramePr>
          <p:cNvPr id="5" name="ตัวยึดเนื้อหา 6"/>
          <p:cNvGraphicFramePr>
            <a:graphicFrameLocks/>
          </p:cNvGraphicFramePr>
          <p:nvPr/>
        </p:nvGraphicFramePr>
        <p:xfrm>
          <a:off x="785786" y="2357430"/>
          <a:ext cx="7500996" cy="43089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3444"/>
                <a:gridCol w="833444"/>
                <a:gridCol w="833444"/>
                <a:gridCol w="833444"/>
                <a:gridCol w="833444"/>
                <a:gridCol w="833444"/>
                <a:gridCol w="833444"/>
                <a:gridCol w="833444"/>
                <a:gridCol w="833444"/>
              </a:tblGrid>
              <a:tr h="966406">
                <a:tc>
                  <a:txBody>
                    <a:bodyPr/>
                    <a:lstStyle/>
                    <a:p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Quantity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Nominal GDP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Nominal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GDP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Real GDP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en-US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algn="ctr"/>
                      <a:r>
                        <a:rPr lang="en-US" sz="16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(Base Year = Y1)</a:t>
                      </a:r>
                      <a:endParaRPr lang="en-US" sz="1600" b="1" baseline="-25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Real GDP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</a:p>
                    <a:p>
                      <a:pPr algn="ctr"/>
                      <a:r>
                        <a:rPr lang="en-US" sz="16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(Base Year = Y1</a:t>
                      </a:r>
                      <a:endParaRPr lang="en-US" sz="1600" b="1" baseline="-25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665746">
                <a:tc>
                  <a:txBody>
                    <a:bodyPr/>
                    <a:lstStyle/>
                    <a:p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Year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1 (Q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Year 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2 (Q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Year </a:t>
                      </a:r>
                      <a:r>
                        <a:rPr lang="th-TH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1 (P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Year </a:t>
                      </a:r>
                      <a:r>
                        <a:rPr lang="th-TH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2 (P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x 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x 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x 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th-TH" sz="1800" b="1" baseline="-25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x 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665746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Goods </a:t>
                      </a:r>
                      <a:r>
                        <a:rPr lang="en-US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A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6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6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5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6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665746"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Goods</a:t>
                      </a:r>
                      <a:r>
                        <a:rPr lang="th-TH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B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7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7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3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5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665746"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Goods C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10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12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7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9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65087">
                <a:tc>
                  <a:txBody>
                    <a:bodyPr/>
                    <a:lstStyle/>
                    <a:p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en-US" dirty="0" smtClean="0"/>
              <a:t>Why measuring the changes in price?</a:t>
            </a:r>
          </a:p>
          <a:p>
            <a:pPr lvl="1"/>
            <a:r>
              <a:rPr lang="en-US" dirty="0" smtClean="0"/>
              <a:t>Price change in itself has crucial implications for the economy</a:t>
            </a:r>
          </a:p>
          <a:p>
            <a:pPr lvl="2"/>
            <a:r>
              <a:rPr lang="en-US" sz="2800" dirty="0" smtClean="0"/>
              <a:t>Inflation </a:t>
            </a:r>
            <a:r>
              <a:rPr lang="en-US" sz="2800" dirty="0" smtClean="0"/>
              <a:t>=</a:t>
            </a:r>
            <a:endParaRPr lang="en-US" sz="2800" dirty="0" smtClean="0"/>
          </a:p>
          <a:p>
            <a:pPr lvl="2"/>
            <a:r>
              <a:rPr lang="en-US" sz="2800" dirty="0" smtClean="0"/>
              <a:t>Deflation </a:t>
            </a:r>
            <a:r>
              <a:rPr lang="en-US" sz="2800" dirty="0" smtClean="0"/>
              <a:t>=</a:t>
            </a:r>
            <a:endParaRPr lang="en-US" sz="2800" dirty="0" smtClean="0"/>
          </a:p>
          <a:p>
            <a:pPr lvl="1"/>
            <a:r>
              <a:rPr lang="en-US" sz="3200" dirty="0" smtClean="0"/>
              <a:t>Inflation leads to a decline in the value of money</a:t>
            </a:r>
          </a:p>
          <a:p>
            <a:pPr lvl="2"/>
            <a:r>
              <a:rPr lang="en-US" dirty="0" smtClean="0"/>
              <a:t>Question: How would inflation affect the following parties?</a:t>
            </a:r>
          </a:p>
          <a:p>
            <a:pPr lvl="3"/>
            <a:r>
              <a:rPr lang="en-US" sz="2400" dirty="0" smtClean="0"/>
              <a:t>Debtors, employers, salary earners</a:t>
            </a:r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en-US" sz="2400" dirty="0" smtClean="0"/>
              <a:t>Measurement of price changes</a:t>
            </a:r>
          </a:p>
          <a:p>
            <a:pPr lvl="1"/>
            <a:r>
              <a:rPr lang="en-US" sz="2400" dirty="0" smtClean="0"/>
              <a:t>Price Indexes (measuring change in prices for the same basket of goods and services)</a:t>
            </a:r>
          </a:p>
          <a:p>
            <a:pPr lvl="1"/>
            <a:endParaRPr lang="en-US" sz="2000" dirty="0" smtClean="0"/>
          </a:p>
          <a:p>
            <a:pPr lvl="1"/>
            <a:endParaRPr lang="en-US" sz="2000" dirty="0" smtClean="0"/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4972072"/>
          </a:xfrm>
        </p:spPr>
        <p:txBody>
          <a:bodyPr/>
          <a:lstStyle/>
          <a:p>
            <a:r>
              <a:rPr lang="en-US" dirty="0" smtClean="0"/>
              <a:t>Examples of calculation</a:t>
            </a:r>
            <a:endParaRPr lang="en-US" sz="2400" dirty="0" smtClean="0"/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  <p:graphicFrame>
        <p:nvGraphicFramePr>
          <p:cNvPr id="5" name="ตาราง 24"/>
          <p:cNvGraphicFramePr>
            <a:graphicFrameLocks noGrp="1"/>
          </p:cNvGraphicFramePr>
          <p:nvPr/>
        </p:nvGraphicFramePr>
        <p:xfrm>
          <a:off x="357158" y="2144727"/>
          <a:ext cx="8215371" cy="26524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42539"/>
                <a:gridCol w="1305759"/>
                <a:gridCol w="1142539"/>
                <a:gridCol w="1886078"/>
                <a:gridCol w="1095381"/>
                <a:gridCol w="1643075"/>
              </a:tblGrid>
              <a:tr h="531174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2010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 (Base Year)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8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8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2011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8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26081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Quantity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th-TH" sz="2000" b="1" dirty="0">
                          <a:latin typeface="Browallia New" pitchFamily="34" charset="-34"/>
                          <a:cs typeface="Browallia New" pitchFamily="34" charset="-34"/>
                        </a:rPr>
                        <a:t>(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2000" b="1" baseline="-25000" dirty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th-TH" sz="2000" b="1" dirty="0">
                          <a:latin typeface="Browallia New" pitchFamily="34" charset="-34"/>
                          <a:cs typeface="Browallia New" pitchFamily="34" charset="-34"/>
                        </a:rPr>
                        <a:t>(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</a:t>
                      </a:r>
                      <a:r>
                        <a:rPr lang="en-US" sz="2000" b="1" baseline="-25000" dirty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Spending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= P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xQ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en-US" sz="2000" b="1" baseline="-25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th-TH" sz="2000" b="1" dirty="0">
                          <a:latin typeface="Browallia New" pitchFamily="34" charset="-34"/>
                          <a:cs typeface="Browallia New" pitchFamily="34" charset="-34"/>
                        </a:rPr>
                        <a:t>(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</a:t>
                      </a:r>
                      <a:r>
                        <a:rPr lang="en-US" sz="2000" b="1" baseline="-25000" dirty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Spending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="1" dirty="0">
                          <a:latin typeface="Browallia New" pitchFamily="34" charset="-34"/>
                          <a:cs typeface="Browallia New" pitchFamily="34" charset="-34"/>
                        </a:rPr>
                        <a:t>= 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xQ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en-US" sz="2000" b="1" baseline="-25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Goods A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12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15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17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Goods</a:t>
                      </a:r>
                      <a:r>
                        <a:rPr lang="en-US" sz="2000" baseline="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 B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4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45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60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Goods C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18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15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15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 gridSpan="3">
                  <a:txBody>
                    <a:bodyPr/>
                    <a:lstStyle/>
                    <a:p>
                      <a:pPr marL="457200" algn="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Total value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spending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 gridSpan="3">
                  <a:txBody>
                    <a:bodyPr/>
                    <a:lstStyle/>
                    <a:p>
                      <a:pPr marL="457200" algn="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Index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857356" y="5072074"/>
            <a:ext cx="55007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Price Index for 2011 = </a:t>
            </a:r>
          </a:p>
          <a:p>
            <a:r>
              <a:rPr lang="en-US" dirty="0" smtClean="0"/>
              <a:t>Inflation Rate for 2011 =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/>
          </a:bodyPr>
          <a:lstStyle/>
          <a:p>
            <a:r>
              <a:rPr lang="en-US" dirty="0" smtClean="0"/>
              <a:t>Types of price indexes</a:t>
            </a:r>
          </a:p>
          <a:p>
            <a:pPr lvl="1"/>
            <a:r>
              <a:rPr lang="en-US" dirty="0" smtClean="0"/>
              <a:t>Consumer Price Index (CPI): 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Producer Price Index (PPI): </a:t>
            </a:r>
            <a:endParaRPr lang="en-US" dirty="0" smtClean="0"/>
          </a:p>
          <a:p>
            <a:pPr lvl="1"/>
            <a:endParaRPr lang="en-US" dirty="0" smtClean="0"/>
          </a:p>
          <a:p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600200"/>
            <a:ext cx="8401080" cy="4972072"/>
          </a:xfrm>
        </p:spPr>
        <p:txBody>
          <a:bodyPr>
            <a:normAutofit/>
          </a:bodyPr>
          <a:lstStyle/>
          <a:p>
            <a:r>
              <a:rPr lang="en-US" dirty="0" smtClean="0"/>
              <a:t>CPI </a:t>
            </a:r>
            <a:r>
              <a:rPr lang="en-US" dirty="0" err="1" smtClean="0"/>
              <a:t>vs</a:t>
            </a:r>
            <a:r>
              <a:rPr lang="en-US" dirty="0" smtClean="0"/>
              <a:t> GDP Deflator</a:t>
            </a:r>
          </a:p>
          <a:p>
            <a:pPr lvl="1"/>
            <a:r>
              <a:rPr lang="en-US" dirty="0" smtClean="0"/>
              <a:t>GDP Deflator concerns prices of all goods and services in the economy, whereas CPI takes into account only prices of goods and services bought by consumers. </a:t>
            </a:r>
          </a:p>
          <a:p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en-US" sz="2800" dirty="0" smtClean="0"/>
              <a:t>Real interest rate</a:t>
            </a:r>
          </a:p>
          <a:p>
            <a:pPr lvl="1"/>
            <a:r>
              <a:rPr lang="en-US" sz="2400" dirty="0" smtClean="0"/>
              <a:t>The difference between the interest rate on a loan and the inflation rate</a:t>
            </a:r>
          </a:p>
          <a:p>
            <a:pPr lvl="1"/>
            <a:r>
              <a:rPr lang="en-US" sz="2400" dirty="0" smtClean="0"/>
              <a:t>Why using the real interest rate to calculate the return from loans?</a:t>
            </a:r>
          </a:p>
          <a:p>
            <a:pPr lvl="2"/>
            <a:r>
              <a:rPr lang="en-US" dirty="0" smtClean="0"/>
              <a:t>Example: You lend 100 bath to a friend. The inflation rate will be 10 percent. The interest rate you charge is 15 percent. What return from your loan will you actually receive?</a:t>
            </a:r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en-US" sz="2800" dirty="0" smtClean="0"/>
              <a:t>Hyper-inflation</a:t>
            </a:r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  <p:pic>
        <p:nvPicPr>
          <p:cNvPr id="57346" name="Picture 2" descr="http://upload.wikimedia.org/wikipedia/commons/thumb/f/ff/Bundesarchiv_Bild_102-00104%2C_Inflation%2C_Tapezieren_mit_Geldscheinen.jpg/220px-Bundesarchiv_Bild_102-00104%2C_Inflation%2C_Tapezieren_mit_Geldschein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857496"/>
            <a:ext cx="2428892" cy="332316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2262838"/>
            <a:ext cx="3071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Weimar Republic</a:t>
            </a:r>
            <a:endParaRPr lang="th-TH" dirty="0"/>
          </a:p>
        </p:txBody>
      </p:sp>
      <p:pic>
        <p:nvPicPr>
          <p:cNvPr id="57348" name="Picture 4" descr="File:Zimbabwe Hyperinflation 2008 not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2857496"/>
            <a:ext cx="4291945" cy="342898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143372" y="2285992"/>
            <a:ext cx="3071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Zimbabwe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1560" y="1412776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Zimbabwe hyperinflation</a:t>
            </a:r>
            <a:endParaRPr lang="th-TH" dirty="0"/>
          </a:p>
        </p:txBody>
      </p:sp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838" y="1928813"/>
            <a:ext cx="869632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57224" y="1285860"/>
            <a:ext cx="68162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CPI and PPI for Thailand, 2000-2010 </a:t>
            </a:r>
          </a:p>
          <a:p>
            <a:pPr algn="r"/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CPI Year Base 2007, PPI Year Base 2000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9" name="แผนภูมิ 8"/>
          <p:cNvGraphicFramePr/>
          <p:nvPr/>
        </p:nvGraphicFramePr>
        <p:xfrm>
          <a:off x="571472" y="2057400"/>
          <a:ext cx="8072494" cy="34433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47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1143000"/>
          </a:xfrm>
        </p:spPr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285728"/>
          </a:xfrm>
        </p:spPr>
        <p:txBody>
          <a:bodyPr>
            <a:noAutofit/>
          </a:bodyPr>
          <a:lstStyle/>
          <a:p>
            <a:r>
              <a:rPr lang="en-US" sz="2400" dirty="0" smtClean="0"/>
              <a:t>CPI, Thailand, 2013 (Base Year = 2011)</a:t>
            </a:r>
            <a:endParaRPr lang="th-TH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71434" y="285728"/>
          <a:ext cx="9001160" cy="6593747"/>
        </p:xfrm>
        <a:graphic>
          <a:graphicData uri="http://schemas.openxmlformats.org/drawingml/2006/table">
            <a:tbl>
              <a:tblPr/>
              <a:tblGrid>
                <a:gridCol w="1666877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</a:tblGrid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Description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weight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Jan.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Feb.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Mar.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Apr.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May.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Jun.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Jul.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Aug.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Sep.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Oct.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84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ALL COMMODITIES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100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104.44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104.66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104.73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105.15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105.31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105.42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105.41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105.58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FOOD AND NON - ALCOHOLIC BEVERAGES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33.48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106.59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106.51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106.79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108.93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108.85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108.62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108.79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108.96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109.62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RICE, FLOUR AND CEREAL PRODUCTS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3.44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102.45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102.59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102.62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102.89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103.24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103.36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103.58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MEATS, POULTRY AND FISH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6.35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105.13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105.16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106.45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107.09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108.06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109.73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EGGS AND DAIRY PRODUCTS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1.77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101.02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102.18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101.68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106.18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104.35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105.35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107.71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107.56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VEGETABLES AND FRUITS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3.95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116.49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110.46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113.55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120.7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126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123.05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120.97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118.82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117.91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123.03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SEASONINGS AND CONDIMENTS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1.77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105.92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105.89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105.85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105.87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105.81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105.97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106.38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NON-ALCOHOLIC BEVERAGES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103.65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103.75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103.63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103.81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103.81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103.98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104.14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PREPARED FOOD AT HOME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8.97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108.26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108.21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108.49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108.66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108.72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108.48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108.88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FOOD AWAY FROM HOME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5.46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104.73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105.26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105.65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106.02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APPAREL AND FOOTWARE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3.06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101.29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101.29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101.42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101.9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102.01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102.02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102.03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102.11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102.15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HOUSING AND FURNISHING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24.14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104.53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104.55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104.55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104.58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104.36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104.45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104.47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104.97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MEDICAL AND PERSONAL CARE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6.54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101.85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101.82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101.83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101.84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101.93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101.92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102.02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102.11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TRANSPORTATION AND COMMUNICATION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25.54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102.41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103.33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102.28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102.18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102.75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103.47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103.15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102.75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349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RECREATION AND EDUCATION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6.03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100.66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100.71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100.75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100.74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100.94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100.98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100.98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101.11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TOBACCO AND ALCOHOLIC BEVERAGES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1.2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107.78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107.78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107.85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107.84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107.84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107.95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107.95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109.21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NON-FOOD AND BEVERAGES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66.52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103.42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103.38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103.04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103.22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103.51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103.41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103.57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103.52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RAW FOOD AND ENERGY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26.91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108.55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109.13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109.42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110.69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111.46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111.26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111.62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RAW FOOD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15.52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107.03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106.56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107.28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109.66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111.59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111.28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111.2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112.4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ENERGY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11.4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111.28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113.25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112.96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110.92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110.21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111.45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113.05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112.32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112.89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112.16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EXCLUDE RAW FOOD AND ENERGY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73.09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102.79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102.88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102.87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102.93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102.98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103.14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103.23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103.35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87">
                <a:tc gridSpan="3">
                  <a:txBody>
                    <a:bodyPr/>
                    <a:lstStyle/>
                    <a:p>
                      <a:pPr algn="l" fontAlgn="b"/>
                      <a:r>
                        <a:rPr lang="th-TH" sz="600" b="1" i="0" u="none" strike="noStrike">
                          <a:solidFill>
                            <a:srgbClr val="800000"/>
                          </a:solidFill>
                          <a:latin typeface="MS Sans Serif"/>
                        </a:rPr>
                        <a:t>Source </a:t>
                      </a:r>
                      <a:r>
                        <a:rPr lang="th-TH" sz="600" b="0" i="0" u="none" strike="noStrike">
                          <a:solidFill>
                            <a:srgbClr val="800000"/>
                          </a:solidFill>
                          <a:latin typeface="MS Sans Serif"/>
                        </a:rPr>
                        <a:t>: Bureau of Trade and Economic Indices, Ministry of Commerce </a:t>
                      </a:r>
                      <a:endParaRPr lang="th-TH" sz="600" b="1" i="0" u="none" strike="noStrike">
                        <a:solidFill>
                          <a:srgbClr val="800000"/>
                        </a:solidFill>
                        <a:latin typeface="MS Sans Serif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357166"/>
          </a:xfrm>
        </p:spPr>
        <p:txBody>
          <a:bodyPr>
            <a:noAutofit/>
          </a:bodyPr>
          <a:lstStyle/>
          <a:p>
            <a:r>
              <a:rPr lang="en-US" sz="3200" dirty="0" smtClean="0"/>
              <a:t>PPI, Thailand, 2013 (Base Year = 2005)</a:t>
            </a:r>
            <a:endParaRPr lang="th-TH" sz="32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71403" y="500042"/>
          <a:ext cx="9001191" cy="6286502"/>
        </p:xfrm>
        <a:graphic>
          <a:graphicData uri="http://schemas.openxmlformats.org/drawingml/2006/table">
            <a:tbl>
              <a:tblPr/>
              <a:tblGrid>
                <a:gridCol w="2506931"/>
                <a:gridCol w="659150"/>
                <a:gridCol w="583511"/>
                <a:gridCol w="583511"/>
                <a:gridCol w="583511"/>
                <a:gridCol w="583511"/>
                <a:gridCol w="583511"/>
                <a:gridCol w="583511"/>
                <a:gridCol w="583511"/>
                <a:gridCol w="583511"/>
                <a:gridCol w="583511"/>
                <a:gridCol w="583511"/>
              </a:tblGrid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Description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weight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Jan.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Feb.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Mar.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Apr.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May.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Jun.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Jul.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Aug.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Sep.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Oct.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Total Index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100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138.5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138.7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140.1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Products of agriculture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10.14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211.6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214.7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224.5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238.4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207.4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206.2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218.1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Crops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7.05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243.9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247.2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258.8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276.8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249.4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231.5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228.9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240.5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Live-stocks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130.3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133.4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133.6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146.6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148.6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148.2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Product of forestry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0.05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Fish and other fishinng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1.34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125.1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132.6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134.3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141.1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145.6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154.6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Mining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2.92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102.1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101.9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108.4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Lignite, petroleum &amp; natural gas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2.44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90.4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91.9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88.2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84.8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88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91.7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93.5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95.1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92.5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Metal ores and other mining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0.49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141.5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141.7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142.8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143.2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Manufactured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86.94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128.8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Food products,beverages &amp; tobacco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154.4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155.8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155.9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156.5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156.8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155.9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Textiles and textiles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7.59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Leather, leather products and footwears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1.81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Wood and wood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1.08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127.8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Pulp, paper, paper products and printing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1.85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110.7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110.7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110.9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Petroleum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9.09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146.2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148.7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140.4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149.2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150.9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154.1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Chemicals and chemical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5.06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112.1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112.7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112.9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113.9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Rubber and plastic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3.72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140.4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134.5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133.1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132.9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Non metallic mineral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2.87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Basic metals and fabricated metal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4.73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119.4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119.8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118.7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117.8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117.8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116.4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117.7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Machinery and equipment N.E.C.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5.22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Electrical equipment N.E.C.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98.9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Transpor equipment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8.66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Other manufactured goods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5.03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204.8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202.3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198.7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192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184.6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188.5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190.4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186.7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327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1" i="0" u="none" strike="noStrike">
                          <a:solidFill>
                            <a:srgbClr val="800000"/>
                          </a:solidFill>
                          <a:latin typeface="MS Sans Serif"/>
                        </a:rPr>
                        <a:t>Source </a:t>
                      </a:r>
                      <a:r>
                        <a:rPr lang="en-US" sz="700" b="0" i="0" u="none" strike="noStrike">
                          <a:solidFill>
                            <a:srgbClr val="800000"/>
                          </a:solidFill>
                          <a:latin typeface="MS Sans Serif"/>
                        </a:rPr>
                        <a:t>: Bureau of Trade and Economic Indices, Ministry of Commerce </a:t>
                      </a:r>
                      <a:endParaRPr lang="en-US" sz="700" b="1" i="0" u="none" strike="noStrike">
                        <a:solidFill>
                          <a:srgbClr val="800000"/>
                        </a:solidFill>
                        <a:latin typeface="MS Sans Serif"/>
                      </a:endParaRP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60FF6-8840-45C0-9EA7-70DDB0E789CE}" type="slidenum">
              <a:rPr lang="th-TH" sz="1600" smtClean="0">
                <a:solidFill>
                  <a:schemeClr val="tx1"/>
                </a:solidFill>
              </a:rPr>
              <a:pPr/>
              <a:t>50</a:t>
            </a:fld>
            <a:endParaRPr lang="th-TH" sz="1600">
              <a:solidFill>
                <a:schemeClr val="tx1"/>
              </a:solidFill>
            </a:endParaRPr>
          </a:p>
        </p:txBody>
      </p:sp>
      <p:graphicFrame>
        <p:nvGraphicFramePr>
          <p:cNvPr id="3" name="Chart 2"/>
          <p:cNvGraphicFramePr/>
          <p:nvPr/>
        </p:nvGraphicFramePr>
        <p:xfrm>
          <a:off x="928662" y="1285860"/>
          <a:ext cx="7072362" cy="40148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071670" y="142852"/>
            <a:ext cx="44037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Inflation rate in </a:t>
            </a:r>
            <a:r>
              <a:rPr lang="en-US" b="1" dirty="0" err="1" smtClean="0">
                <a:latin typeface="Browallia New" pitchFamily="34" charset="-34"/>
                <a:cs typeface="Browallia New" pitchFamily="34" charset="-34"/>
              </a:rPr>
              <a:t>Asean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 countries, 2011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8662" y="1000108"/>
            <a:ext cx="904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dirty="0" smtClean="0">
                <a:latin typeface="Browallia New" pitchFamily="34" charset="-34"/>
                <a:cs typeface="Browallia New" pitchFamily="34" charset="-34"/>
              </a:rPr>
              <a:t>ร้อยละต่อปี</a:t>
            </a:r>
            <a:endParaRPr lang="en-US" sz="18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43042" y="1428736"/>
            <a:ext cx="5229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18.68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85984" y="3090446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7.58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81434" y="3447636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5.48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71868" y="3447636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5.36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95880" y="3447636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5.24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838822" y="3429000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5.02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81764" y="3661950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4.65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72198" y="3733388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3.81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96210" y="3929066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3.17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286644" y="4019140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2.02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Unemployment Rate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Unemployment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What is wrong with unemployment?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Unemployment Rate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500726"/>
          </a:xfrm>
        </p:spPr>
        <p:txBody>
          <a:bodyPr>
            <a:normAutofit/>
          </a:bodyPr>
          <a:lstStyle/>
          <a:p>
            <a:r>
              <a:rPr lang="en-US" dirty="0" smtClean="0"/>
              <a:t>Types of unemployment</a:t>
            </a:r>
          </a:p>
          <a:p>
            <a:pPr lvl="1"/>
            <a:r>
              <a:rPr lang="en-US" sz="2400" dirty="0" smtClean="0"/>
              <a:t>Frictional: </a:t>
            </a:r>
            <a:endParaRPr lang="en-US" sz="2400" dirty="0" smtClean="0"/>
          </a:p>
          <a:p>
            <a:pPr lvl="1"/>
            <a:endParaRPr lang="en-US" sz="2400" dirty="0" smtClean="0"/>
          </a:p>
          <a:p>
            <a:pPr lvl="1"/>
            <a:r>
              <a:rPr lang="en-US" sz="2400" dirty="0" smtClean="0"/>
              <a:t>Cyclical: occurs through the recession of the economy. </a:t>
            </a:r>
          </a:p>
          <a:p>
            <a:pPr lvl="1"/>
            <a:r>
              <a:rPr lang="en-US" sz="2400" dirty="0" smtClean="0"/>
              <a:t>Structural: </a:t>
            </a:r>
            <a:endParaRPr lang="en-US" sz="2400" dirty="0" smtClean="0"/>
          </a:p>
          <a:p>
            <a:pPr lvl="1"/>
            <a:endParaRPr lang="en-US" sz="2400" dirty="0" smtClean="0"/>
          </a:p>
          <a:p>
            <a:pPr lvl="1"/>
            <a:endParaRPr lang="en-US" sz="2400" dirty="0" smtClean="0"/>
          </a:p>
          <a:p>
            <a:pPr lvl="2"/>
            <a:r>
              <a:rPr lang="en-US" sz="2000" dirty="0" smtClean="0"/>
              <a:t>With structural unemployment, markets cannot adapt to correct the unemployment problem.</a:t>
            </a:r>
          </a:p>
          <a:p>
            <a:pPr lvl="1"/>
            <a:r>
              <a:rPr lang="en-US" sz="2400" dirty="0" smtClean="0"/>
              <a:t>Seasonal: </a:t>
            </a:r>
            <a:endParaRPr lang="en-US" sz="2400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Unemployment Rate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54291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Actual calculation (Thai case)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7" name="Content Placeholder 3"/>
          <p:cNvSpPr txBox="1">
            <a:spLocks/>
          </p:cNvSpPr>
          <p:nvPr/>
        </p:nvSpPr>
        <p:spPr>
          <a:xfrm>
            <a:off x="1071538" y="1928802"/>
            <a:ext cx="4000528" cy="54291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Total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Population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(age &gt; 15)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071538" y="2357430"/>
            <a:ext cx="7072362" cy="2857520"/>
            <a:chOff x="1071538" y="2357430"/>
            <a:chExt cx="7072362" cy="3143272"/>
          </a:xfrm>
        </p:grpSpPr>
        <p:sp>
          <p:nvSpPr>
            <p:cNvPr id="5" name="Rectangle 4"/>
            <p:cNvSpPr/>
            <p:nvPr/>
          </p:nvSpPr>
          <p:spPr>
            <a:xfrm>
              <a:off x="1071538" y="2357430"/>
              <a:ext cx="7072362" cy="3143272"/>
            </a:xfrm>
            <a:prstGeom prst="rect">
              <a:avLst/>
            </a:prstGeom>
            <a:solidFill>
              <a:schemeClr val="accent2">
                <a:lumMod val="75000"/>
                <a:alpha val="1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071538" y="2357430"/>
              <a:ext cx="3143272" cy="3143272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072198" y="2357430"/>
              <a:ext cx="2000264" cy="29854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Not in the </a:t>
              </a:r>
              <a:r>
                <a:rPr lang="en-US" dirty="0" err="1" smtClean="0"/>
                <a:t>labour</a:t>
              </a:r>
              <a:r>
                <a:rPr lang="en-US" dirty="0" smtClean="0"/>
                <a:t> force</a:t>
              </a:r>
            </a:p>
            <a:p>
              <a:pPr>
                <a:buFont typeface="Arial" pitchFamily="34" charset="0"/>
                <a:buChar char="•"/>
              </a:pPr>
              <a:r>
                <a:rPr lang="en-US" sz="2400" dirty="0" smtClean="0"/>
                <a:t> Housewives</a:t>
              </a:r>
            </a:p>
            <a:p>
              <a:pPr>
                <a:buFont typeface="Arial" pitchFamily="34" charset="0"/>
                <a:buChar char="•"/>
              </a:pPr>
              <a:r>
                <a:rPr lang="en-US" sz="2400" dirty="0" smtClean="0"/>
                <a:t> Studying</a:t>
              </a:r>
            </a:p>
            <a:p>
              <a:pPr>
                <a:buFont typeface="Arial" pitchFamily="34" charset="0"/>
                <a:buChar char="•"/>
              </a:pPr>
              <a:r>
                <a:rPr lang="en-US" sz="2400" dirty="0" smtClean="0"/>
                <a:t> Others</a:t>
              </a:r>
            </a:p>
            <a:p>
              <a:pPr>
                <a:buFont typeface="Arial" pitchFamily="34" charset="0"/>
                <a:buChar char="•"/>
              </a:pPr>
              <a:endParaRPr lang="en-US" dirty="0" smtClean="0"/>
            </a:p>
            <a:p>
              <a:pPr>
                <a:buFont typeface="Arial" pitchFamily="34" charset="0"/>
                <a:buChar char="•"/>
              </a:pPr>
              <a:endParaRPr lang="th-TH" dirty="0"/>
            </a:p>
          </p:txBody>
        </p:sp>
        <p:sp useBgFill="1">
          <p:nvSpPr>
            <p:cNvPr id="11" name="Rectangle 10"/>
            <p:cNvSpPr/>
            <p:nvPr/>
          </p:nvSpPr>
          <p:spPr>
            <a:xfrm>
              <a:off x="1071538" y="2357430"/>
              <a:ext cx="4929222" cy="314327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214810" y="4214818"/>
              <a:ext cx="1785950" cy="1285884"/>
            </a:xfrm>
            <a:prstGeom prst="rect">
              <a:avLst/>
            </a:prstGeom>
            <a:solidFill>
              <a:schemeClr val="accent1">
                <a:alpha val="26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214414" y="3286124"/>
              <a:ext cx="17859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Employed</a:t>
              </a:r>
              <a:endParaRPr lang="th-TH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286248" y="3214686"/>
              <a:ext cx="150019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Seasonal unemployed</a:t>
              </a:r>
              <a:endParaRPr lang="th-TH" sz="200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286248" y="4500570"/>
              <a:ext cx="164307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Unemployed</a:t>
              </a:r>
              <a:endParaRPr lang="th-TH" sz="2000" dirty="0"/>
            </a:p>
          </p:txBody>
        </p:sp>
        <p:sp>
          <p:nvSpPr>
            <p:cNvPr id="8" name="Content Placeholder 3"/>
            <p:cNvSpPr txBox="1">
              <a:spLocks/>
            </p:cNvSpPr>
            <p:nvPr/>
          </p:nvSpPr>
          <p:spPr>
            <a:xfrm>
              <a:off x="2143108" y="2357430"/>
              <a:ext cx="3643338" cy="542916"/>
            </a:xfrm>
            <a:prstGeom prst="rect">
              <a:avLst/>
            </a:prstGeom>
            <a:ln>
              <a:solidFill>
                <a:schemeClr val="accent1">
                  <a:shade val="50000"/>
                </a:schemeClr>
              </a:solidFill>
            </a:ln>
          </p:spPr>
          <p:txBody>
            <a:bodyPr vert="horz" lIns="91440" tIns="45720" rIns="91440" bIns="45720" rtlCol="0">
              <a:normAutofit fontScale="92500" lnSpcReduction="20000"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In the </a:t>
              </a:r>
              <a:r>
                <a:rPr kumimoji="0" lang="en-US" sz="32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labour</a:t>
              </a:r>
              <a:r>
                <a:rPr kumimoji="0" lang="en-US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force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214810" y="2357430"/>
              <a:ext cx="1785950" cy="1857388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18" name="Content Placeholder 3"/>
          <p:cNvSpPr txBox="1">
            <a:spLocks/>
          </p:cNvSpPr>
          <p:nvPr/>
        </p:nvSpPr>
        <p:spPr>
          <a:xfrm>
            <a:off x="1071538" y="5357826"/>
            <a:ext cx="6786610" cy="54291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Unemployment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(Unemployed/Total </a:t>
            </a:r>
            <a:r>
              <a:rPr kumimoji="0" lang="en-US" sz="3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Labour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Force) x 100 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928794" y="428604"/>
            <a:ext cx="45416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Thailand Unemployment Rate (%) (1998-2010)</a:t>
            </a:r>
          </a:p>
        </p:txBody>
      </p:sp>
      <p:graphicFrame>
        <p:nvGraphicFramePr>
          <p:cNvPr id="7" name="แผนภูมิ 6"/>
          <p:cNvGraphicFramePr/>
          <p:nvPr/>
        </p:nvGraphicFramePr>
        <p:xfrm>
          <a:off x="500034" y="1142984"/>
          <a:ext cx="8286808" cy="47291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54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472" y="6000768"/>
            <a:ext cx="11641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Source: BOT</a:t>
            </a:r>
            <a:endParaRPr lang="en-US" sz="2000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55</a:t>
            </a:fld>
            <a:endParaRPr lang="th-TH" sz="1600" dirty="0">
              <a:solidFill>
                <a:schemeClr val="tx1"/>
              </a:solidFill>
            </a:endParaRPr>
          </a:p>
        </p:txBody>
      </p:sp>
      <p:graphicFrame>
        <p:nvGraphicFramePr>
          <p:cNvPr id="3" name="Chart 2"/>
          <p:cNvGraphicFramePr/>
          <p:nvPr/>
        </p:nvGraphicFramePr>
        <p:xfrm>
          <a:off x="285720" y="1142984"/>
          <a:ext cx="8643998" cy="50006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000364" y="142852"/>
            <a:ext cx="3034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Unemployment Rate 2011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714356"/>
            <a:ext cx="18565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% of total </a:t>
            </a:r>
            <a:r>
              <a:rPr lang="en-US" sz="2000" dirty="0" err="1" smtClean="0">
                <a:latin typeface="Browallia New" pitchFamily="34" charset="-34"/>
                <a:cs typeface="Browallia New" pitchFamily="34" charset="-34"/>
              </a:rPr>
              <a:t>labour</a:t>
            </a:r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 force</a:t>
            </a:r>
            <a:endParaRPr lang="en-US" sz="2000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56</a:t>
            </a:fld>
            <a:endParaRPr lang="th-TH" sz="1600">
              <a:solidFill>
                <a:schemeClr val="tx1"/>
              </a:solidFill>
            </a:endParaRPr>
          </a:p>
        </p:txBody>
      </p:sp>
      <p:graphicFrame>
        <p:nvGraphicFramePr>
          <p:cNvPr id="3" name="Chart 2"/>
          <p:cNvGraphicFramePr/>
          <p:nvPr/>
        </p:nvGraphicFramePr>
        <p:xfrm>
          <a:off x="785786" y="1214422"/>
          <a:ext cx="7786742" cy="5143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000364" y="142852"/>
            <a:ext cx="3034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Unemployment Rate 2011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714356"/>
            <a:ext cx="18565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% of total </a:t>
            </a:r>
            <a:r>
              <a:rPr lang="en-US" sz="2000" dirty="0" err="1" smtClean="0">
                <a:latin typeface="Browallia New" pitchFamily="34" charset="-34"/>
                <a:cs typeface="Browallia New" pitchFamily="34" charset="-34"/>
              </a:rPr>
              <a:t>labour</a:t>
            </a:r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 force</a:t>
            </a:r>
            <a:endParaRPr lang="en-US" sz="2000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1970</TotalTime>
  <Words>3444</Words>
  <Application>Microsoft Office PowerPoint</Application>
  <PresentationFormat>On-screen Show (4:3)</PresentationFormat>
  <Paragraphs>1438</Paragraphs>
  <Slides>56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57" baseType="lpstr">
      <vt:lpstr>Office Theme</vt:lpstr>
      <vt:lpstr>Macroeconomics: The Basics (week 3)</vt:lpstr>
      <vt:lpstr>Agendas</vt:lpstr>
      <vt:lpstr>Questions</vt:lpstr>
      <vt:lpstr>Mapping the circular flow of macro-economy</vt:lpstr>
      <vt:lpstr>Mapping the circular flow of macro-economy</vt:lpstr>
      <vt:lpstr>Mapping the circular flow of macro-economy</vt:lpstr>
      <vt:lpstr>GDP and its measurement</vt:lpstr>
      <vt:lpstr>GDP and its measurement</vt:lpstr>
      <vt:lpstr>GDP and its measurement</vt:lpstr>
      <vt:lpstr>Calculating GDP Production Side Value-added method</vt:lpstr>
      <vt:lpstr>Slide 11</vt:lpstr>
      <vt:lpstr>Slide 12</vt:lpstr>
      <vt:lpstr>GDP and its measurement</vt:lpstr>
      <vt:lpstr>GDP and its measurement</vt:lpstr>
      <vt:lpstr>2.3.3 Expenditure Approach</vt:lpstr>
      <vt:lpstr>2.3.3 Expenditure Approach</vt:lpstr>
      <vt:lpstr>Calculating GDP Expenditure Side</vt:lpstr>
      <vt:lpstr>Slide 18</vt:lpstr>
      <vt:lpstr>GDP and its measurement</vt:lpstr>
      <vt:lpstr>GDP and its measurement</vt:lpstr>
      <vt:lpstr>GDP and its measurement</vt:lpstr>
      <vt:lpstr>GDP and its measurement</vt:lpstr>
      <vt:lpstr>GDP and its measurement</vt:lpstr>
      <vt:lpstr>Calculating GDP Income Side</vt:lpstr>
      <vt:lpstr>Slide 25</vt:lpstr>
      <vt:lpstr>GDP and its measurement</vt:lpstr>
      <vt:lpstr>GDP growth, Nominal/Real GDP, and GDP per capita</vt:lpstr>
      <vt:lpstr>GDP growth, Nominal/Real GDP, and GDP per capita</vt:lpstr>
      <vt:lpstr>GDP growth, Nominal/Real GDP, and GDP per capita</vt:lpstr>
      <vt:lpstr>GDP growth, Nominal/Real GDP, and GDP per capita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GDP growth, Nominal/Real GDP, and GDP per capita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CPI, Thailand, 2013 (Base Year = 2011)</vt:lpstr>
      <vt:lpstr>PPI, Thailand, 2013 (Base Year = 2005)</vt:lpstr>
      <vt:lpstr>Slide 50</vt:lpstr>
      <vt:lpstr>Unemployment Rate</vt:lpstr>
      <vt:lpstr>Unemployment Rate</vt:lpstr>
      <vt:lpstr>Unemployment Rate</vt:lpstr>
      <vt:lpstr>Slide 54</vt:lpstr>
      <vt:lpstr>Slide 55</vt:lpstr>
      <vt:lpstr>Slide 56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Macroeconomics: The Basics (week 3)</dc:title>
  <dc:creator>Thorn</dc:creator>
  <cp:lastModifiedBy>Thorn</cp:lastModifiedBy>
  <cp:revision>122</cp:revision>
  <dcterms:created xsi:type="dcterms:W3CDTF">2013-11-17T09:27:20Z</dcterms:created>
  <dcterms:modified xsi:type="dcterms:W3CDTF">2014-01-27T04:19:03Z</dcterms:modified>
</cp:coreProperties>
</file>