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3"/>
  </p:notesMasterIdLst>
  <p:sldIdLst>
    <p:sldId id="256" r:id="rId2"/>
    <p:sldId id="289" r:id="rId3"/>
    <p:sldId id="301" r:id="rId4"/>
    <p:sldId id="307" r:id="rId5"/>
    <p:sldId id="300" r:id="rId6"/>
    <p:sldId id="308" r:id="rId7"/>
    <p:sldId id="306" r:id="rId8"/>
    <p:sldId id="309" r:id="rId9"/>
    <p:sldId id="310" r:id="rId10"/>
    <p:sldId id="324" r:id="rId11"/>
    <p:sldId id="317" r:id="rId12"/>
    <p:sldId id="318" r:id="rId13"/>
    <p:sldId id="326" r:id="rId14"/>
    <p:sldId id="319" r:id="rId15"/>
    <p:sldId id="321" r:id="rId16"/>
    <p:sldId id="322" r:id="rId17"/>
    <p:sldId id="320" r:id="rId18"/>
    <p:sldId id="323" r:id="rId19"/>
    <p:sldId id="298" r:id="rId20"/>
    <p:sldId id="315" r:id="rId21"/>
    <p:sldId id="32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0" d="100"/>
          <a:sy n="80" d="100"/>
        </p:scale>
        <p:origin x="136" y="6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BEE51-9C5A-4F5A-92F0-13F7C7B310FF}" type="datetimeFigureOut">
              <a:rPr lang="en-ID" smtClean="0"/>
              <a:t>10/04/2021</a:t>
            </a:fld>
            <a:endParaRPr lang="en-ID"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ED89CF-85AB-4350-8B80-96C48F5A6502}" type="slidenum">
              <a:rPr lang="en-ID" smtClean="0"/>
              <a:t>‹#›</a:t>
            </a:fld>
            <a:endParaRPr lang="en-ID" dirty="0"/>
          </a:p>
        </p:txBody>
      </p:sp>
    </p:spTree>
    <p:extLst>
      <p:ext uri="{BB962C8B-B14F-4D97-AF65-F5344CB8AC3E}">
        <p14:creationId xmlns:p14="http://schemas.microsoft.com/office/powerpoint/2010/main" val="304593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0BD327-E168-418A-9116-0BE139057B8F}" type="datetime1">
              <a:rPr lang="en-US" smtClean="0"/>
              <a:t>4/10/2021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2C610-8DBB-4577-BF94-237BDCE18121}" type="datetime1">
              <a:rPr lang="en-US" smtClean="0"/>
              <a:t>4/10/2021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C0160-C842-4B6A-850B-93B3CCB14FE0}" type="datetime1">
              <a:rPr lang="en-US" smtClean="0"/>
              <a:t>4/10/2021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6FD7-F060-455B-9819-1949E292956C}" type="datetime1">
              <a:rPr lang="en-US" smtClean="0"/>
              <a:t>4/10/2021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FB61C9-20F1-4374-BFAC-9330983D9566}" type="datetime1">
              <a:rPr lang="en-US" smtClean="0"/>
              <a:t>4/10/2021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596AFE-B5DE-4F4A-80F3-350E65C38919}" type="datetime1">
              <a:rPr lang="en-US" smtClean="0"/>
              <a:t>4/10/2021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407DF1-1A7C-4EB4-81DE-FFC75F27FFEA}" type="datetime1">
              <a:rPr lang="en-US" smtClean="0"/>
              <a:t>4/10/2021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541E6A-C3F0-4F7A-BBF6-0954775FE70B}" type="datetime1">
              <a:rPr lang="en-US" smtClean="0"/>
              <a:t>4/10/2021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E38F2E7-1E98-4DBA-ADE6-E505769B3764}" type="datetime1">
              <a:rPr lang="en-US" smtClean="0"/>
              <a:t>4/10/2021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630E5-3800-4C9B-86B6-6CF677AC2742}" type="datetime1">
              <a:rPr lang="en-US" smtClean="0"/>
              <a:t>4/10/2021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E00FE-AB3F-4A2D-A6D4-C8F24FAD0207}" type="datetime1">
              <a:rPr lang="en-US" smtClean="0"/>
              <a:t>4/10/2021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316E527-E1C8-41FF-BFC7-51EB9BC15687}" type="datetime1">
              <a:rPr lang="en-US" smtClean="0"/>
              <a:t>4/10/2021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DCEA-5002-4AB5-B4EE-9C4BD38A5878}"/>
              </a:ext>
            </a:extLst>
          </p:cNvPr>
          <p:cNvSpPr>
            <a:spLocks noGrp="1"/>
          </p:cNvSpPr>
          <p:nvPr>
            <p:ph type="ctrTitle"/>
          </p:nvPr>
        </p:nvSpPr>
        <p:spPr/>
        <p:txBody>
          <a:bodyPr>
            <a:normAutofit/>
          </a:bodyPr>
          <a:lstStyle/>
          <a:p>
            <a:r>
              <a:rPr lang="en-US" sz="4000" dirty="0"/>
              <a:t>Foreign Direct investment</a:t>
            </a:r>
            <a:endParaRPr lang="en-ID" sz="4000" dirty="0"/>
          </a:p>
        </p:txBody>
      </p:sp>
      <p:sp>
        <p:nvSpPr>
          <p:cNvPr id="4" name="Subtitle 2">
            <a:extLst>
              <a:ext uri="{FF2B5EF4-FFF2-40B4-BE49-F238E27FC236}">
                <a16:creationId xmlns:a16="http://schemas.microsoft.com/office/drawing/2014/main" id="{2B677970-4FCC-4289-879E-C3CF588DBFA6}"/>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EE361 Economies of </a:t>
            </a:r>
            <a:r>
              <a:rPr lang="en-US" dirty="0" err="1"/>
              <a:t>clmv</a:t>
            </a:r>
            <a:endParaRPr lang="en-US" dirty="0"/>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85054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5A6D29D-2535-45C1-917A-937D852EABFD}"/>
              </a:ext>
            </a:extLst>
          </p:cNvPr>
          <p:cNvSpPr>
            <a:spLocks noGrp="1"/>
          </p:cNvSpPr>
          <p:nvPr>
            <p:ph type="sldNum" sz="quarter" idx="12"/>
          </p:nvPr>
        </p:nvSpPr>
        <p:spPr/>
        <p:txBody>
          <a:bodyPr/>
          <a:lstStyle/>
          <a:p>
            <a:fld id="{6D22F896-40B5-4ADD-8801-0D06FADFA095}" type="slidenum">
              <a:rPr lang="en-US" smtClean="0"/>
              <a:t>2</a:t>
            </a:fld>
            <a:endParaRPr lang="en-US" dirty="0"/>
          </a:p>
        </p:txBody>
      </p:sp>
      <p:sp>
        <p:nvSpPr>
          <p:cNvPr id="4" name="Title 1">
            <a:extLst>
              <a:ext uri="{FF2B5EF4-FFF2-40B4-BE49-F238E27FC236}">
                <a16:creationId xmlns:a16="http://schemas.microsoft.com/office/drawing/2014/main" id="{4599B916-4E4D-45AA-954C-25498DAD7C3D}"/>
              </a:ext>
            </a:extLst>
          </p:cNvPr>
          <p:cNvSpPr>
            <a:spLocks noGrp="1"/>
          </p:cNvSpPr>
          <p:nvPr>
            <p:ph type="title"/>
          </p:nvPr>
        </p:nvSpPr>
        <p:spPr>
          <a:xfrm>
            <a:off x="1450975" y="804863"/>
            <a:ext cx="9604375" cy="1049337"/>
          </a:xfrm>
        </p:spPr>
        <p:txBody>
          <a:bodyPr/>
          <a:lstStyle/>
          <a:p>
            <a:r>
              <a:rPr lang="en-US" dirty="0"/>
              <a:t>overview</a:t>
            </a:r>
            <a:endParaRPr lang="en-ID" dirty="0"/>
          </a:p>
        </p:txBody>
      </p:sp>
      <p:sp>
        <p:nvSpPr>
          <p:cNvPr id="6" name="TextBox 5">
            <a:extLst>
              <a:ext uri="{FF2B5EF4-FFF2-40B4-BE49-F238E27FC236}">
                <a16:creationId xmlns:a16="http://schemas.microsoft.com/office/drawing/2014/main" id="{2D39A53A-EBD9-4AFE-8350-F4BCA59C84F0}"/>
              </a:ext>
            </a:extLst>
          </p:cNvPr>
          <p:cNvSpPr txBox="1"/>
          <p:nvPr/>
        </p:nvSpPr>
        <p:spPr>
          <a:xfrm>
            <a:off x="1450975" y="1850584"/>
            <a:ext cx="4722412" cy="4278094"/>
          </a:xfrm>
          <a:prstGeom prst="rect">
            <a:avLst/>
          </a:prstGeom>
          <a:noFill/>
        </p:spPr>
        <p:txBody>
          <a:bodyPr wrap="square">
            <a:spAutoFit/>
          </a:bodyPr>
          <a:lstStyle/>
          <a:p>
            <a:pPr>
              <a:spcAft>
                <a:spcPts val="1200"/>
              </a:spcAft>
            </a:pPr>
            <a:r>
              <a:rPr lang="en-US" sz="2200" b="1" dirty="0"/>
              <a:t>Private foreign investments </a:t>
            </a:r>
            <a:r>
              <a:rPr lang="en-US" sz="2200" dirty="0"/>
              <a:t>through companies/firms; this comprises </a:t>
            </a:r>
          </a:p>
          <a:p>
            <a:pPr>
              <a:spcAft>
                <a:spcPts val="1200"/>
              </a:spcAft>
            </a:pPr>
            <a:r>
              <a:rPr lang="en-US" sz="2200" i="1" dirty="0"/>
              <a:t>Foreign direct investments </a:t>
            </a:r>
            <a:r>
              <a:rPr lang="en-US" sz="2200" dirty="0"/>
              <a:t>by large multinational corporations such as Exxon, Toyota, Hyundai, Coca Cola and </a:t>
            </a:r>
          </a:p>
          <a:p>
            <a:pPr>
              <a:spcAft>
                <a:spcPts val="1200"/>
              </a:spcAft>
            </a:pPr>
            <a:r>
              <a:rPr lang="en-US" sz="2200" i="1" dirty="0"/>
              <a:t>Foreign portfolio investments</a:t>
            </a:r>
            <a:r>
              <a:rPr lang="en-US" sz="2200" dirty="0"/>
              <a:t> in the form of stocks, bonds in developing countries’ credit and equity markets</a:t>
            </a:r>
          </a:p>
          <a:p>
            <a:pPr>
              <a:spcAft>
                <a:spcPts val="1200"/>
              </a:spcAft>
            </a:pPr>
            <a:r>
              <a:rPr lang="en-US" sz="2200" dirty="0"/>
              <a:t>This presentation focuses on foreign direct investment in CLMV</a:t>
            </a:r>
          </a:p>
        </p:txBody>
      </p:sp>
      <p:pic>
        <p:nvPicPr>
          <p:cNvPr id="8196" name="Picture 4" descr="First Major New U.S. Oil Refinery Since 1977 Targets Bakken Shale Crude">
            <a:extLst>
              <a:ext uri="{FF2B5EF4-FFF2-40B4-BE49-F238E27FC236}">
                <a16:creationId xmlns:a16="http://schemas.microsoft.com/office/drawing/2014/main" id="{95360E69-8DAA-4259-AADF-A995AB58CF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880"/>
          <a:stretch/>
        </p:blipFill>
        <p:spPr bwMode="auto">
          <a:xfrm>
            <a:off x="6472362" y="1854199"/>
            <a:ext cx="5719638" cy="4270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01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A864A-B933-45D0-847D-D2698B7E54DD}"/>
              </a:ext>
            </a:extLst>
          </p:cNvPr>
          <p:cNvSpPr>
            <a:spLocks noGrp="1"/>
          </p:cNvSpPr>
          <p:nvPr>
            <p:ph type="title"/>
          </p:nvPr>
        </p:nvSpPr>
        <p:spPr/>
        <p:txBody>
          <a:bodyPr/>
          <a:lstStyle/>
          <a:p>
            <a:r>
              <a:rPr lang="en-US" dirty="0"/>
              <a:t>Foreign direct investment</a:t>
            </a:r>
            <a:endParaRPr lang="en-ID" dirty="0"/>
          </a:p>
        </p:txBody>
      </p:sp>
      <p:sp>
        <p:nvSpPr>
          <p:cNvPr id="3" name="Slide Number Placeholder 2">
            <a:extLst>
              <a:ext uri="{FF2B5EF4-FFF2-40B4-BE49-F238E27FC236}">
                <a16:creationId xmlns:a16="http://schemas.microsoft.com/office/drawing/2014/main" id="{2FDB6D61-EDA6-402D-8091-EFCD5AE0246B}"/>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4" name="TextBox 3">
            <a:extLst>
              <a:ext uri="{FF2B5EF4-FFF2-40B4-BE49-F238E27FC236}">
                <a16:creationId xmlns:a16="http://schemas.microsoft.com/office/drawing/2014/main" id="{223FFD09-2557-4F65-9DB6-E83D09737164}"/>
              </a:ext>
            </a:extLst>
          </p:cNvPr>
          <p:cNvSpPr txBox="1"/>
          <p:nvPr/>
        </p:nvSpPr>
        <p:spPr>
          <a:xfrm>
            <a:off x="1451578" y="1853754"/>
            <a:ext cx="4981027" cy="4124206"/>
          </a:xfrm>
          <a:prstGeom prst="rect">
            <a:avLst/>
          </a:prstGeom>
          <a:noFill/>
        </p:spPr>
        <p:txBody>
          <a:bodyPr wrap="square" rtlCol="0">
            <a:spAutoFit/>
          </a:bodyPr>
          <a:lstStyle/>
          <a:p>
            <a:pPr>
              <a:spcAft>
                <a:spcPts val="1200"/>
              </a:spcAft>
            </a:pPr>
            <a:r>
              <a:rPr lang="en-US" sz="2200" dirty="0"/>
              <a:t>Multinational corporation (MNC): corporation that conducts and controls  productive activities in more than one country</a:t>
            </a:r>
          </a:p>
          <a:p>
            <a:pPr>
              <a:spcAft>
                <a:spcPts val="1200"/>
              </a:spcAft>
            </a:pPr>
            <a:r>
              <a:rPr lang="en-US" sz="2200" dirty="0"/>
              <a:t>Most MNCs are based in North America, Europe and Japan; and more recently, PR China,  South Korea, Taiwan and Brazil </a:t>
            </a:r>
          </a:p>
          <a:p>
            <a:pPr>
              <a:spcAft>
                <a:spcPts val="1200"/>
              </a:spcAft>
            </a:pPr>
            <a:r>
              <a:rPr lang="en-US" sz="2200" dirty="0"/>
              <a:t>MNCs and resources they bring provide development opportunities but may also pose serious problems for developing countries in which they operate</a:t>
            </a:r>
            <a:endParaRPr lang="en-ID" sz="2200" dirty="0"/>
          </a:p>
        </p:txBody>
      </p:sp>
      <p:pic>
        <p:nvPicPr>
          <p:cNvPr id="4098" name="Picture 2" descr="The Role of Multinational Corporations in Promoting European Integration">
            <a:extLst>
              <a:ext uri="{FF2B5EF4-FFF2-40B4-BE49-F238E27FC236}">
                <a16:creationId xmlns:a16="http://schemas.microsoft.com/office/drawing/2014/main" id="{5C2355D2-65F2-45F4-9E08-85241DE3BB3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8498"/>
          <a:stretch/>
        </p:blipFill>
        <p:spPr bwMode="auto">
          <a:xfrm>
            <a:off x="6227738" y="1853754"/>
            <a:ext cx="5964262" cy="4261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276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FEFD444-2B57-42C2-A157-C44AEB3A163F}"/>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4" name="Title 1">
            <a:extLst>
              <a:ext uri="{FF2B5EF4-FFF2-40B4-BE49-F238E27FC236}">
                <a16:creationId xmlns:a16="http://schemas.microsoft.com/office/drawing/2014/main" id="{CCD2838D-59BA-46E4-BC81-7749E6BE7534}"/>
              </a:ext>
            </a:extLst>
          </p:cNvPr>
          <p:cNvSpPr>
            <a:spLocks noGrp="1"/>
          </p:cNvSpPr>
          <p:nvPr>
            <p:ph type="title"/>
          </p:nvPr>
        </p:nvSpPr>
        <p:spPr>
          <a:xfrm>
            <a:off x="1450975" y="804863"/>
            <a:ext cx="9604375" cy="1049337"/>
          </a:xfrm>
        </p:spPr>
        <p:txBody>
          <a:bodyPr/>
          <a:lstStyle/>
          <a:p>
            <a:r>
              <a:rPr lang="en-US" dirty="0"/>
              <a:t>Foreign direct investment</a:t>
            </a:r>
            <a:endParaRPr lang="en-ID" dirty="0"/>
          </a:p>
        </p:txBody>
      </p:sp>
      <p:sp>
        <p:nvSpPr>
          <p:cNvPr id="5" name="TextBox 4">
            <a:extLst>
              <a:ext uri="{FF2B5EF4-FFF2-40B4-BE49-F238E27FC236}">
                <a16:creationId xmlns:a16="http://schemas.microsoft.com/office/drawing/2014/main" id="{83FD20B3-ED7E-4D51-B992-51DBA75186E1}"/>
              </a:ext>
            </a:extLst>
          </p:cNvPr>
          <p:cNvSpPr txBox="1"/>
          <p:nvPr/>
        </p:nvSpPr>
        <p:spPr>
          <a:xfrm>
            <a:off x="1450975" y="1854200"/>
            <a:ext cx="5459336" cy="4278094"/>
          </a:xfrm>
          <a:prstGeom prst="rect">
            <a:avLst/>
          </a:prstGeom>
          <a:noFill/>
        </p:spPr>
        <p:txBody>
          <a:bodyPr wrap="square" rtlCol="0">
            <a:spAutoFit/>
          </a:bodyPr>
          <a:lstStyle/>
          <a:p>
            <a:pPr>
              <a:spcAft>
                <a:spcPts val="1200"/>
              </a:spcAft>
            </a:pPr>
            <a:r>
              <a:rPr lang="en-US" sz="2200" dirty="0"/>
              <a:t>Historically MNCs focused on extractive and primary industries, mainly petroleum, nonfuel minerals, and agribusiness</a:t>
            </a:r>
          </a:p>
          <a:p>
            <a:pPr>
              <a:spcAft>
                <a:spcPts val="1200"/>
              </a:spcAft>
            </a:pPr>
            <a:r>
              <a:rPr lang="en-US" sz="2200" dirty="0"/>
              <a:t>Thereafter MNCs became more involved in export-oriented agriculture and local food processing</a:t>
            </a:r>
          </a:p>
          <a:p>
            <a:pPr>
              <a:spcAft>
                <a:spcPts val="1200"/>
              </a:spcAft>
            </a:pPr>
            <a:r>
              <a:rPr lang="en-US" sz="2200" dirty="0"/>
              <a:t>More recently, MNCs operate in manufacturing operations, finance and services</a:t>
            </a:r>
          </a:p>
          <a:p>
            <a:pPr>
              <a:spcAft>
                <a:spcPts val="1200"/>
              </a:spcAft>
            </a:pPr>
            <a:r>
              <a:rPr lang="en-US" sz="2200" dirty="0"/>
              <a:t>Production now geared for export to MNCs home country and other developed markets rather than for the host country </a:t>
            </a:r>
            <a:endParaRPr lang="en-ID" sz="2200" dirty="0"/>
          </a:p>
        </p:txBody>
      </p:sp>
      <p:pic>
        <p:nvPicPr>
          <p:cNvPr id="5124" name="Picture 4" descr="Can Agribusiness Reinvent Itself to Capture the Future? | Bain &amp; Company">
            <a:extLst>
              <a:ext uri="{FF2B5EF4-FFF2-40B4-BE49-F238E27FC236}">
                <a16:creationId xmlns:a16="http://schemas.microsoft.com/office/drawing/2014/main" id="{81F96624-DFD3-4544-88DD-D27CEA06C0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853" r="24925"/>
          <a:stretch/>
        </p:blipFill>
        <p:spPr bwMode="auto">
          <a:xfrm>
            <a:off x="7100514" y="1854200"/>
            <a:ext cx="5091485" cy="4278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273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23ED7-B338-4E56-ACDD-96F5D49B71D7}"/>
              </a:ext>
            </a:extLst>
          </p:cNvPr>
          <p:cNvSpPr>
            <a:spLocks noGrp="1"/>
          </p:cNvSpPr>
          <p:nvPr>
            <p:ph type="title"/>
          </p:nvPr>
        </p:nvSpPr>
        <p:spPr/>
        <p:txBody>
          <a:bodyPr/>
          <a:lstStyle/>
          <a:p>
            <a:r>
              <a:rPr lang="en-US" dirty="0"/>
              <a:t>Foreign direct investment trends</a:t>
            </a:r>
            <a:endParaRPr lang="en-ID" dirty="0"/>
          </a:p>
        </p:txBody>
      </p:sp>
      <p:sp>
        <p:nvSpPr>
          <p:cNvPr id="3" name="Slide Number Placeholder 2">
            <a:extLst>
              <a:ext uri="{FF2B5EF4-FFF2-40B4-BE49-F238E27FC236}">
                <a16:creationId xmlns:a16="http://schemas.microsoft.com/office/drawing/2014/main" id="{75159B64-6E8B-4A7A-B8D9-735F1DE20E09}"/>
              </a:ext>
            </a:extLst>
          </p:cNvPr>
          <p:cNvSpPr>
            <a:spLocks noGrp="1"/>
          </p:cNvSpPr>
          <p:nvPr>
            <p:ph type="sldNum" sz="quarter" idx="12"/>
          </p:nvPr>
        </p:nvSpPr>
        <p:spPr/>
        <p:txBody>
          <a:bodyPr/>
          <a:lstStyle/>
          <a:p>
            <a:fld id="{6D22F896-40B5-4ADD-8801-0D06FADFA095}" type="slidenum">
              <a:rPr lang="en-US" smtClean="0"/>
              <a:t>5</a:t>
            </a:fld>
            <a:endParaRPr lang="en-US" dirty="0"/>
          </a:p>
        </p:txBody>
      </p:sp>
      <p:pic>
        <p:nvPicPr>
          <p:cNvPr id="1026" name="Picture 2" descr="Foreign direct investment - Wikipedia">
            <a:extLst>
              <a:ext uri="{FF2B5EF4-FFF2-40B4-BE49-F238E27FC236}">
                <a16:creationId xmlns:a16="http://schemas.microsoft.com/office/drawing/2014/main" id="{CC87906A-231F-452E-9FA5-FF3752ABCA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672"/>
          <a:stretch/>
        </p:blipFill>
        <p:spPr bwMode="auto">
          <a:xfrm>
            <a:off x="5739493" y="1853754"/>
            <a:ext cx="6452507" cy="42445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6A0C7C5-D181-4B91-8827-7B2A0B850FE5}"/>
              </a:ext>
            </a:extLst>
          </p:cNvPr>
          <p:cNvSpPr txBox="1"/>
          <p:nvPr/>
        </p:nvSpPr>
        <p:spPr>
          <a:xfrm>
            <a:off x="1451579" y="1853754"/>
            <a:ext cx="4287914" cy="4924425"/>
          </a:xfrm>
          <a:prstGeom prst="rect">
            <a:avLst/>
          </a:prstGeom>
          <a:noFill/>
        </p:spPr>
        <p:txBody>
          <a:bodyPr wrap="square" rtlCol="0">
            <a:spAutoFit/>
          </a:bodyPr>
          <a:lstStyle/>
          <a:p>
            <a:pPr>
              <a:spcAft>
                <a:spcPts val="1200"/>
              </a:spcAft>
            </a:pPr>
            <a:r>
              <a:rPr lang="en-US" sz="2200" dirty="0"/>
              <a:t>Foreign direct investment trends worldwide,1986-2018</a:t>
            </a:r>
            <a:r>
              <a:rPr lang="en-ID" sz="2200" dirty="0"/>
              <a:t>: </a:t>
            </a:r>
          </a:p>
          <a:p>
            <a:pPr marL="342900" indent="-342900">
              <a:spcAft>
                <a:spcPts val="1200"/>
              </a:spcAft>
              <a:buFont typeface="Arial" panose="020B0604020202020204" pitchFamily="34" charset="0"/>
              <a:buChar char="•"/>
            </a:pPr>
            <a:r>
              <a:rPr lang="en-ID" sz="2200" dirty="0"/>
              <a:t>gradual rise from 1986-2000; decline thereafter, up to 2004 followed by increase up to 2008</a:t>
            </a:r>
          </a:p>
          <a:p>
            <a:pPr marL="342900" indent="-342900">
              <a:spcAft>
                <a:spcPts val="1200"/>
              </a:spcAft>
              <a:buFont typeface="Arial" panose="020B0604020202020204" pitchFamily="34" charset="0"/>
              <a:buChar char="•"/>
            </a:pPr>
            <a:r>
              <a:rPr lang="en-ID" sz="2200" dirty="0"/>
              <a:t>rebound in 2009; slight dip in 2014 but rebound thereafter</a:t>
            </a:r>
          </a:p>
          <a:p>
            <a:pPr marL="342900" indent="-342900">
              <a:spcAft>
                <a:spcPts val="1200"/>
              </a:spcAft>
              <a:buFont typeface="Arial" panose="020B0604020202020204" pitchFamily="34" charset="0"/>
              <a:buChar char="•"/>
            </a:pPr>
            <a:r>
              <a:rPr lang="en-US" sz="2200" dirty="0"/>
              <a:t>developed countries are  recipients of a major share of FDI</a:t>
            </a:r>
          </a:p>
          <a:p>
            <a:pPr marL="342900" indent="-342900">
              <a:spcAft>
                <a:spcPts val="1200"/>
              </a:spcAft>
              <a:buFont typeface="Arial" panose="020B0604020202020204" pitchFamily="34" charset="0"/>
              <a:buChar char="•"/>
            </a:pPr>
            <a:endParaRPr lang="en-ID" sz="2200" dirty="0"/>
          </a:p>
          <a:p>
            <a:pPr marL="342900" indent="-342900">
              <a:spcAft>
                <a:spcPts val="12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3890936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30559-50EE-43CB-9D37-04D39A06EE1A}"/>
              </a:ext>
            </a:extLst>
          </p:cNvPr>
          <p:cNvSpPr>
            <a:spLocks noGrp="1"/>
          </p:cNvSpPr>
          <p:nvPr>
            <p:ph type="title"/>
          </p:nvPr>
        </p:nvSpPr>
        <p:spPr/>
        <p:txBody>
          <a:bodyPr/>
          <a:lstStyle/>
          <a:p>
            <a:r>
              <a:rPr lang="en-US" dirty="0"/>
              <a:t>Impacts of foreign direct investment</a:t>
            </a:r>
            <a:endParaRPr lang="en-ID" dirty="0"/>
          </a:p>
        </p:txBody>
      </p:sp>
      <p:sp>
        <p:nvSpPr>
          <p:cNvPr id="3" name="Slide Number Placeholder 2">
            <a:extLst>
              <a:ext uri="{FF2B5EF4-FFF2-40B4-BE49-F238E27FC236}">
                <a16:creationId xmlns:a16="http://schemas.microsoft.com/office/drawing/2014/main" id="{582D0635-C4A1-49C3-9667-E72AD412EAC9}"/>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extBox 3">
            <a:extLst>
              <a:ext uri="{FF2B5EF4-FFF2-40B4-BE49-F238E27FC236}">
                <a16:creationId xmlns:a16="http://schemas.microsoft.com/office/drawing/2014/main" id="{E62A30AA-F466-42BC-A14F-FEC9866466C1}"/>
              </a:ext>
            </a:extLst>
          </p:cNvPr>
          <p:cNvSpPr txBox="1"/>
          <p:nvPr/>
        </p:nvSpPr>
        <p:spPr>
          <a:xfrm>
            <a:off x="1451579" y="1853754"/>
            <a:ext cx="5311471" cy="4308872"/>
          </a:xfrm>
          <a:prstGeom prst="rect">
            <a:avLst/>
          </a:prstGeom>
          <a:noFill/>
        </p:spPr>
        <p:txBody>
          <a:bodyPr wrap="square" rtlCol="0">
            <a:spAutoFit/>
          </a:bodyPr>
          <a:lstStyle/>
          <a:p>
            <a:pPr>
              <a:spcAft>
                <a:spcPts val="1200"/>
              </a:spcAft>
            </a:pPr>
            <a:r>
              <a:rPr lang="en-US" sz="2200" b="1" dirty="0"/>
              <a:t>MNCs fill the resource gap </a:t>
            </a:r>
            <a:r>
              <a:rPr lang="en-US" sz="2200" dirty="0"/>
              <a:t>in terms of available supply of domestic savings, foreign currency, government revenues and human capital skills and the desired level of need for these resources to achieve development targets </a:t>
            </a:r>
          </a:p>
          <a:p>
            <a:pPr>
              <a:spcAft>
                <a:spcPts val="1200"/>
              </a:spcAft>
            </a:pPr>
            <a:r>
              <a:rPr lang="en-ID" sz="2200" dirty="0"/>
              <a:t>MNCs also fill the gap between: targeted foreign exchange requirements and those derived from net export earnings plus net foreign aid; targeted tax revenues and locally-raised taxes; needed and available management, technology and skills</a:t>
            </a:r>
          </a:p>
        </p:txBody>
      </p:sp>
      <p:pic>
        <p:nvPicPr>
          <p:cNvPr id="7172" name="Picture 4" descr="Automotive Industry Seeks Relaxation Amidst Zero Sales in April">
            <a:extLst>
              <a:ext uri="{FF2B5EF4-FFF2-40B4-BE49-F238E27FC236}">
                <a16:creationId xmlns:a16="http://schemas.microsoft.com/office/drawing/2014/main" id="{BF2642B4-AC44-4A9E-A99F-0618B21ACA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848"/>
          <a:stretch/>
        </p:blipFill>
        <p:spPr bwMode="auto">
          <a:xfrm>
            <a:off x="7076661" y="1853754"/>
            <a:ext cx="5115339" cy="4287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598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B72AA43-02C6-4D8A-845F-360B8A458FB1}"/>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4" name="Title 1">
            <a:extLst>
              <a:ext uri="{FF2B5EF4-FFF2-40B4-BE49-F238E27FC236}">
                <a16:creationId xmlns:a16="http://schemas.microsoft.com/office/drawing/2014/main" id="{BB6BB529-75BE-404A-A549-1A74BF08F1A0}"/>
              </a:ext>
            </a:extLst>
          </p:cNvPr>
          <p:cNvSpPr>
            <a:spLocks noGrp="1"/>
          </p:cNvSpPr>
          <p:nvPr>
            <p:ph type="title"/>
          </p:nvPr>
        </p:nvSpPr>
        <p:spPr>
          <a:xfrm>
            <a:off x="1450975" y="804863"/>
            <a:ext cx="9604375" cy="1049337"/>
          </a:xfrm>
        </p:spPr>
        <p:txBody>
          <a:bodyPr/>
          <a:lstStyle/>
          <a:p>
            <a:r>
              <a:rPr lang="en-US" dirty="0"/>
              <a:t>Impacts of foreign direct investment</a:t>
            </a:r>
            <a:endParaRPr lang="en-ID" dirty="0"/>
          </a:p>
        </p:txBody>
      </p:sp>
      <p:sp>
        <p:nvSpPr>
          <p:cNvPr id="5" name="TextBox 4">
            <a:extLst>
              <a:ext uri="{FF2B5EF4-FFF2-40B4-BE49-F238E27FC236}">
                <a16:creationId xmlns:a16="http://schemas.microsoft.com/office/drawing/2014/main" id="{D8916ABB-8F11-4D6B-922A-BA377F86D786}"/>
              </a:ext>
            </a:extLst>
          </p:cNvPr>
          <p:cNvSpPr txBox="1"/>
          <p:nvPr/>
        </p:nvSpPr>
        <p:spPr>
          <a:xfrm>
            <a:off x="1395317" y="1854200"/>
            <a:ext cx="4882560" cy="4308872"/>
          </a:xfrm>
          <a:prstGeom prst="rect">
            <a:avLst/>
          </a:prstGeom>
          <a:noFill/>
        </p:spPr>
        <p:txBody>
          <a:bodyPr wrap="square" rtlCol="0">
            <a:spAutoFit/>
          </a:bodyPr>
          <a:lstStyle/>
          <a:p>
            <a:pPr>
              <a:spcAft>
                <a:spcPts val="1200"/>
              </a:spcAft>
            </a:pPr>
            <a:r>
              <a:rPr lang="en-US" sz="2200" b="1" dirty="0"/>
              <a:t>MNCs crowd out private businesses </a:t>
            </a:r>
            <a:r>
              <a:rPr lang="en-US" sz="2200" dirty="0"/>
              <a:t>Although MNCs provide capital, they may lower domestic savings and investment rates substituting private savings, stifling competition through special arrangements, failing to re-invest their profits, and raising local capital</a:t>
            </a:r>
          </a:p>
          <a:p>
            <a:pPr>
              <a:spcAft>
                <a:spcPts val="1200"/>
              </a:spcAft>
            </a:pPr>
            <a:r>
              <a:rPr lang="en-US" sz="2200" b="1" dirty="0"/>
              <a:t>Reduced foreign exchange earnings in the long run a</a:t>
            </a:r>
            <a:r>
              <a:rPr lang="en-US" sz="2200" dirty="0"/>
              <a:t>lthough the initial impact of MNC investment is to improve foreign exchange position of the recipient country</a:t>
            </a:r>
          </a:p>
        </p:txBody>
      </p:sp>
      <p:pic>
        <p:nvPicPr>
          <p:cNvPr id="11268" name="Picture 4" descr="When will Vietnam have a Vietnam Stock Exchange? - VietNamNet">
            <a:extLst>
              <a:ext uri="{FF2B5EF4-FFF2-40B4-BE49-F238E27FC236}">
                <a16:creationId xmlns:a16="http://schemas.microsoft.com/office/drawing/2014/main" id="{5746A5EC-BA7D-4FDF-ADE9-45273CEC73C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724"/>
          <a:stretch/>
        </p:blipFill>
        <p:spPr bwMode="auto">
          <a:xfrm>
            <a:off x="6973294" y="1854200"/>
            <a:ext cx="5218706" cy="4259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5609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2A4681D-87C7-4252-AD5A-3050F6444437}"/>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5" name="TextBox 4">
            <a:extLst>
              <a:ext uri="{FF2B5EF4-FFF2-40B4-BE49-F238E27FC236}">
                <a16:creationId xmlns:a16="http://schemas.microsoft.com/office/drawing/2014/main" id="{F3B918BF-CFF0-492F-AE07-F3D08E4C1CB7}"/>
              </a:ext>
            </a:extLst>
          </p:cNvPr>
          <p:cNvSpPr txBox="1"/>
          <p:nvPr/>
        </p:nvSpPr>
        <p:spPr>
          <a:xfrm>
            <a:off x="1373588" y="1853754"/>
            <a:ext cx="4613744" cy="4308872"/>
          </a:xfrm>
          <a:prstGeom prst="rect">
            <a:avLst/>
          </a:prstGeom>
          <a:noFill/>
        </p:spPr>
        <p:txBody>
          <a:bodyPr wrap="square">
            <a:spAutoFit/>
          </a:bodyPr>
          <a:lstStyle/>
          <a:p>
            <a:pPr>
              <a:spcAft>
                <a:spcPts val="1200"/>
              </a:spcAft>
            </a:pPr>
            <a:r>
              <a:rPr lang="en-US" sz="2200" b="1" dirty="0"/>
              <a:t>Less-than-expected contribution to public revenues </a:t>
            </a:r>
            <a:r>
              <a:rPr lang="en-US" sz="2200" dirty="0"/>
              <a:t>although MNCs contribute to public revenue through corporate taxes in reality the contribution  is considerably less because of tax holidays, subsidies, and transfer pricing</a:t>
            </a:r>
          </a:p>
          <a:p>
            <a:pPr>
              <a:spcAft>
                <a:spcPts val="1200"/>
              </a:spcAft>
            </a:pPr>
            <a:r>
              <a:rPr lang="en-US" sz="2200" b="1" dirty="0"/>
              <a:t>Little impact on developing local resources </a:t>
            </a:r>
            <a:r>
              <a:rPr lang="en-US" sz="2200" dirty="0"/>
              <a:t>MNCs’ management, entrepreneurial skills, technology may have little impact on developing local sources</a:t>
            </a:r>
          </a:p>
        </p:txBody>
      </p:sp>
      <p:sp>
        <p:nvSpPr>
          <p:cNvPr id="6" name="Title 1">
            <a:extLst>
              <a:ext uri="{FF2B5EF4-FFF2-40B4-BE49-F238E27FC236}">
                <a16:creationId xmlns:a16="http://schemas.microsoft.com/office/drawing/2014/main" id="{5991CD8F-D8D5-45C5-8647-CAE731CB1458}"/>
              </a:ext>
            </a:extLst>
          </p:cNvPr>
          <p:cNvSpPr>
            <a:spLocks noGrp="1"/>
          </p:cNvSpPr>
          <p:nvPr>
            <p:ph type="title"/>
          </p:nvPr>
        </p:nvSpPr>
        <p:spPr>
          <a:xfrm>
            <a:off x="1450975" y="804863"/>
            <a:ext cx="9604375" cy="1049337"/>
          </a:xfrm>
        </p:spPr>
        <p:txBody>
          <a:bodyPr/>
          <a:lstStyle/>
          <a:p>
            <a:r>
              <a:rPr lang="en-US" dirty="0"/>
              <a:t>Impacts of foreign direct investment</a:t>
            </a:r>
            <a:endParaRPr lang="en-ID" dirty="0"/>
          </a:p>
        </p:txBody>
      </p:sp>
      <p:pic>
        <p:nvPicPr>
          <p:cNvPr id="10244" name="Picture 4" descr="Vietnam's High-tech Hub Plans More Than Just Silicon Dreams">
            <a:extLst>
              <a:ext uri="{FF2B5EF4-FFF2-40B4-BE49-F238E27FC236}">
                <a16:creationId xmlns:a16="http://schemas.microsoft.com/office/drawing/2014/main" id="{C676B5A2-0D13-420D-A34A-9D19B9C8C4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2654" y="1853754"/>
            <a:ext cx="5599346" cy="4308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0740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9366354-FC88-4D85-8628-C82F9F94B925}"/>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4" name="Title 1">
            <a:extLst>
              <a:ext uri="{FF2B5EF4-FFF2-40B4-BE49-F238E27FC236}">
                <a16:creationId xmlns:a16="http://schemas.microsoft.com/office/drawing/2014/main" id="{6EBACD5E-EB87-4110-AD5D-E27D71873946}"/>
              </a:ext>
            </a:extLst>
          </p:cNvPr>
          <p:cNvSpPr>
            <a:spLocks noGrp="1"/>
          </p:cNvSpPr>
          <p:nvPr>
            <p:ph type="title"/>
          </p:nvPr>
        </p:nvSpPr>
        <p:spPr>
          <a:xfrm>
            <a:off x="1450975" y="804863"/>
            <a:ext cx="9604375" cy="1049337"/>
          </a:xfrm>
        </p:spPr>
        <p:txBody>
          <a:bodyPr/>
          <a:lstStyle/>
          <a:p>
            <a:r>
              <a:rPr lang="en-US" dirty="0"/>
              <a:t>Impacts of foreign direct investment</a:t>
            </a:r>
            <a:endParaRPr lang="en-ID" dirty="0"/>
          </a:p>
        </p:txBody>
      </p:sp>
      <p:sp>
        <p:nvSpPr>
          <p:cNvPr id="5" name="TextBox 4">
            <a:extLst>
              <a:ext uri="{FF2B5EF4-FFF2-40B4-BE49-F238E27FC236}">
                <a16:creationId xmlns:a16="http://schemas.microsoft.com/office/drawing/2014/main" id="{60C3071E-EAD6-4505-9373-DC13FBA57A53}"/>
              </a:ext>
            </a:extLst>
          </p:cNvPr>
          <p:cNvSpPr txBox="1"/>
          <p:nvPr/>
        </p:nvSpPr>
        <p:spPr>
          <a:xfrm>
            <a:off x="1450975" y="1924216"/>
            <a:ext cx="4766945" cy="3631763"/>
          </a:xfrm>
          <a:prstGeom prst="rect">
            <a:avLst/>
          </a:prstGeom>
          <a:noFill/>
        </p:spPr>
        <p:txBody>
          <a:bodyPr wrap="square" rtlCol="0">
            <a:spAutoFit/>
          </a:bodyPr>
          <a:lstStyle/>
          <a:p>
            <a:pPr>
              <a:spcAft>
                <a:spcPts val="1200"/>
              </a:spcAft>
            </a:pPr>
            <a:r>
              <a:rPr lang="en-US" sz="2200" b="1" dirty="0"/>
              <a:t>Impact of MNCs on development is uneven</a:t>
            </a:r>
            <a:r>
              <a:rPr lang="en-US" sz="2200" dirty="0"/>
              <a:t>; in some cases MNCs reinforce dualistic economic structures and exacerbate inequalities by promoting the interests of local factory managers above workers</a:t>
            </a:r>
          </a:p>
          <a:p>
            <a:pPr>
              <a:spcAft>
                <a:spcPts val="1200"/>
              </a:spcAft>
            </a:pPr>
            <a:r>
              <a:rPr lang="en-US" sz="2200" b="1" dirty="0"/>
              <a:t>MNCs use their economic power to influence government policies </a:t>
            </a:r>
            <a:r>
              <a:rPr lang="en-US" sz="2200" dirty="0"/>
              <a:t>in directions that are unfavorable to development</a:t>
            </a:r>
          </a:p>
        </p:txBody>
      </p:sp>
      <p:pic>
        <p:nvPicPr>
          <p:cNvPr id="14338" name="Picture 2" descr="Mining - Wikipedia">
            <a:extLst>
              <a:ext uri="{FF2B5EF4-FFF2-40B4-BE49-F238E27FC236}">
                <a16:creationId xmlns:a16="http://schemas.microsoft.com/office/drawing/2014/main" id="{C1187319-255B-412F-845D-350AEA96E5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40" r="11847"/>
          <a:stretch/>
        </p:blipFill>
        <p:spPr bwMode="auto">
          <a:xfrm>
            <a:off x="6830170" y="1854200"/>
            <a:ext cx="5361830" cy="4277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731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05C05F6-042E-4006-8EAB-5C34A69BA86E}"/>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5" name="TextBox 4">
            <a:extLst>
              <a:ext uri="{FF2B5EF4-FFF2-40B4-BE49-F238E27FC236}">
                <a16:creationId xmlns:a16="http://schemas.microsoft.com/office/drawing/2014/main" id="{9F57F13E-39D1-4979-8FB8-00B0B404796C}"/>
              </a:ext>
            </a:extLst>
          </p:cNvPr>
          <p:cNvSpPr txBox="1"/>
          <p:nvPr/>
        </p:nvSpPr>
        <p:spPr>
          <a:xfrm>
            <a:off x="1451579" y="1909683"/>
            <a:ext cx="6778021" cy="4308872"/>
          </a:xfrm>
          <a:prstGeom prst="rect">
            <a:avLst/>
          </a:prstGeom>
          <a:noFill/>
        </p:spPr>
        <p:txBody>
          <a:bodyPr wrap="square">
            <a:spAutoFit/>
          </a:bodyPr>
          <a:lstStyle/>
          <a:p>
            <a:pPr>
              <a:spcAft>
                <a:spcPts val="1200"/>
              </a:spcAft>
            </a:pPr>
            <a:r>
              <a:rPr lang="en-US" sz="2200" dirty="0"/>
              <a:t>Sources and industry targets vary for CLMV countries. Cambodia received investment from more diversified sources, with China and ASEAN investors leading. In Lao PDR, Chinese companies were the overwhelmingly largest investors, accounting for more than 77 per cent of investment</a:t>
            </a:r>
          </a:p>
          <a:p>
            <a:pPr>
              <a:spcAft>
                <a:spcPts val="1200"/>
              </a:spcAft>
            </a:pPr>
            <a:r>
              <a:rPr lang="en-US" sz="2200" dirty="0"/>
              <a:t>In Myanmar, ASEAN remained the largest source of investment (48 per cent), led by companies based in Singapore, the United States and the European Union.  In Vietnam,  Japan, the Republic of Korea and ASEAN were the principal investors contributing to  67 per cent of investment.</a:t>
            </a:r>
            <a:endParaRPr lang="en-ID" sz="2200" dirty="0"/>
          </a:p>
        </p:txBody>
      </p:sp>
      <p:sp>
        <p:nvSpPr>
          <p:cNvPr id="6" name="Title 1">
            <a:extLst>
              <a:ext uri="{FF2B5EF4-FFF2-40B4-BE49-F238E27FC236}">
                <a16:creationId xmlns:a16="http://schemas.microsoft.com/office/drawing/2014/main" id="{BB50EE65-D02D-4A74-AB76-93D2376AD3FA}"/>
              </a:ext>
            </a:extLst>
          </p:cNvPr>
          <p:cNvSpPr>
            <a:spLocks noGrp="1"/>
          </p:cNvSpPr>
          <p:nvPr>
            <p:ph type="title"/>
          </p:nvPr>
        </p:nvSpPr>
        <p:spPr>
          <a:xfrm>
            <a:off x="1450975" y="804863"/>
            <a:ext cx="9604375" cy="1049337"/>
          </a:xfrm>
        </p:spPr>
        <p:txBody>
          <a:bodyPr/>
          <a:lstStyle/>
          <a:p>
            <a:r>
              <a:rPr lang="en-US" dirty="0"/>
              <a:t>Foreign direct investment in </a:t>
            </a:r>
            <a:r>
              <a:rPr lang="en-US" dirty="0" err="1"/>
              <a:t>clmv</a:t>
            </a:r>
            <a:endParaRPr lang="en-ID" dirty="0"/>
          </a:p>
        </p:txBody>
      </p:sp>
    </p:spTree>
    <p:extLst>
      <p:ext uri="{BB962C8B-B14F-4D97-AF65-F5344CB8AC3E}">
        <p14:creationId xmlns:p14="http://schemas.microsoft.com/office/powerpoint/2010/main" val="871922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4CE04-04C5-409C-BEAD-9F13985BA7E2}"/>
              </a:ext>
            </a:extLst>
          </p:cNvPr>
          <p:cNvSpPr>
            <a:spLocks noGrp="1"/>
          </p:cNvSpPr>
          <p:nvPr>
            <p:ph type="title"/>
          </p:nvPr>
        </p:nvSpPr>
        <p:spPr/>
        <p:txBody>
          <a:bodyPr/>
          <a:lstStyle/>
          <a:p>
            <a:r>
              <a:rPr lang="en-US" dirty="0"/>
              <a:t>Foreign direct investment in </a:t>
            </a:r>
            <a:r>
              <a:rPr lang="en-US" dirty="0" err="1"/>
              <a:t>clmv</a:t>
            </a:r>
            <a:endParaRPr lang="en-ID" dirty="0"/>
          </a:p>
        </p:txBody>
      </p:sp>
      <p:sp>
        <p:nvSpPr>
          <p:cNvPr id="3" name="Slide Number Placeholder 2">
            <a:extLst>
              <a:ext uri="{FF2B5EF4-FFF2-40B4-BE49-F238E27FC236}">
                <a16:creationId xmlns:a16="http://schemas.microsoft.com/office/drawing/2014/main" id="{685BC3DC-2711-4E4B-886D-41B89A50AFC9}"/>
              </a:ext>
            </a:extLst>
          </p:cNvPr>
          <p:cNvSpPr>
            <a:spLocks noGrp="1"/>
          </p:cNvSpPr>
          <p:nvPr>
            <p:ph type="sldNum" sz="quarter" idx="12"/>
          </p:nvPr>
        </p:nvSpPr>
        <p:spPr/>
        <p:txBody>
          <a:bodyPr/>
          <a:lstStyle/>
          <a:p>
            <a:fld id="{6D22F896-40B5-4ADD-8801-0D06FADFA095}" type="slidenum">
              <a:rPr lang="en-US" smtClean="0"/>
              <a:t>11</a:t>
            </a:fld>
            <a:endParaRPr lang="en-US" dirty="0"/>
          </a:p>
        </p:txBody>
      </p:sp>
      <p:pic>
        <p:nvPicPr>
          <p:cNvPr id="5" name="Picture 4">
            <a:extLst>
              <a:ext uri="{FF2B5EF4-FFF2-40B4-BE49-F238E27FC236}">
                <a16:creationId xmlns:a16="http://schemas.microsoft.com/office/drawing/2014/main" id="{7620D7FE-6794-4F2D-B430-9BF79EB329EA}"/>
              </a:ext>
            </a:extLst>
          </p:cNvPr>
          <p:cNvPicPr>
            <a:picLocks noChangeAspect="1"/>
          </p:cNvPicPr>
          <p:nvPr/>
        </p:nvPicPr>
        <p:blipFill rotWithShape="1">
          <a:blip r:embed="rId2"/>
          <a:srcRect l="11906" t="35826" r="43848" b="7362"/>
          <a:stretch/>
        </p:blipFill>
        <p:spPr>
          <a:xfrm>
            <a:off x="5155461" y="1853754"/>
            <a:ext cx="5899393" cy="4260799"/>
          </a:xfrm>
          <a:prstGeom prst="rect">
            <a:avLst/>
          </a:prstGeom>
        </p:spPr>
      </p:pic>
      <p:sp>
        <p:nvSpPr>
          <p:cNvPr id="6" name="TextBox 5">
            <a:extLst>
              <a:ext uri="{FF2B5EF4-FFF2-40B4-BE49-F238E27FC236}">
                <a16:creationId xmlns:a16="http://schemas.microsoft.com/office/drawing/2014/main" id="{2BC513BB-B2E9-4DDD-B06A-6A98543899B9}"/>
              </a:ext>
            </a:extLst>
          </p:cNvPr>
          <p:cNvSpPr txBox="1"/>
          <p:nvPr/>
        </p:nvSpPr>
        <p:spPr>
          <a:xfrm>
            <a:off x="1451579" y="1916264"/>
            <a:ext cx="3764477" cy="1938992"/>
          </a:xfrm>
          <a:prstGeom prst="rect">
            <a:avLst/>
          </a:prstGeom>
          <a:noFill/>
        </p:spPr>
        <p:txBody>
          <a:bodyPr wrap="square" rtlCol="0">
            <a:spAutoFit/>
          </a:bodyPr>
          <a:lstStyle/>
          <a:p>
            <a:pPr>
              <a:spcAft>
                <a:spcPts val="1200"/>
              </a:spcAft>
            </a:pPr>
            <a:r>
              <a:rPr lang="en-US" sz="2200" dirty="0"/>
              <a:t>FDI as share of GDP (no data for Myanmar)</a:t>
            </a:r>
          </a:p>
          <a:p>
            <a:pPr>
              <a:spcAft>
                <a:spcPts val="1200"/>
              </a:spcAft>
            </a:pPr>
            <a:r>
              <a:rPr lang="en-US" sz="2200" dirty="0"/>
              <a:t>Lao PDR is relatively dependent on FDI, which comprises about 15% of GDP</a:t>
            </a:r>
            <a:endParaRPr lang="en-ID" sz="2200" dirty="0"/>
          </a:p>
        </p:txBody>
      </p:sp>
    </p:spTree>
    <p:extLst>
      <p:ext uri="{BB962C8B-B14F-4D97-AF65-F5344CB8AC3E}">
        <p14:creationId xmlns:p14="http://schemas.microsoft.com/office/powerpoint/2010/main" val="2149644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86E518A-514C-4882-9D6D-D24A9B120367}"/>
              </a:ext>
            </a:extLst>
          </p:cNvPr>
          <p:cNvSpPr>
            <a:spLocks noGrp="1"/>
          </p:cNvSpPr>
          <p:nvPr>
            <p:ph type="sldNum" sz="quarter" idx="12"/>
          </p:nvPr>
        </p:nvSpPr>
        <p:spPr/>
        <p:txBody>
          <a:bodyPr/>
          <a:lstStyle/>
          <a:p>
            <a:fld id="{6D22F896-40B5-4ADD-8801-0D06FADFA095}" type="slidenum">
              <a:rPr lang="en-US" smtClean="0"/>
              <a:t>12</a:t>
            </a:fld>
            <a:endParaRPr lang="en-US" dirty="0"/>
          </a:p>
        </p:txBody>
      </p:sp>
      <p:pic>
        <p:nvPicPr>
          <p:cNvPr id="5" name="Picture 4">
            <a:extLst>
              <a:ext uri="{FF2B5EF4-FFF2-40B4-BE49-F238E27FC236}">
                <a16:creationId xmlns:a16="http://schemas.microsoft.com/office/drawing/2014/main" id="{5AC339A7-4904-413B-A594-20338C62F062}"/>
              </a:ext>
            </a:extLst>
          </p:cNvPr>
          <p:cNvPicPr>
            <a:picLocks noChangeAspect="1"/>
          </p:cNvPicPr>
          <p:nvPr/>
        </p:nvPicPr>
        <p:blipFill rotWithShape="1">
          <a:blip r:embed="rId2"/>
          <a:srcRect l="11906" t="34784" r="43391" b="16405"/>
          <a:stretch/>
        </p:blipFill>
        <p:spPr>
          <a:xfrm>
            <a:off x="4110825" y="1853754"/>
            <a:ext cx="6944030" cy="4265044"/>
          </a:xfrm>
          <a:prstGeom prst="rect">
            <a:avLst/>
          </a:prstGeom>
        </p:spPr>
      </p:pic>
      <p:sp>
        <p:nvSpPr>
          <p:cNvPr id="6" name="Title 1">
            <a:extLst>
              <a:ext uri="{FF2B5EF4-FFF2-40B4-BE49-F238E27FC236}">
                <a16:creationId xmlns:a16="http://schemas.microsoft.com/office/drawing/2014/main" id="{54BB0E11-05F5-4AA6-B30B-4481253D9061}"/>
              </a:ext>
            </a:extLst>
          </p:cNvPr>
          <p:cNvSpPr>
            <a:spLocks noGrp="1"/>
          </p:cNvSpPr>
          <p:nvPr>
            <p:ph type="title"/>
          </p:nvPr>
        </p:nvSpPr>
        <p:spPr>
          <a:xfrm>
            <a:off x="1450975" y="804863"/>
            <a:ext cx="9604375" cy="1049337"/>
          </a:xfrm>
        </p:spPr>
        <p:txBody>
          <a:bodyPr/>
          <a:lstStyle/>
          <a:p>
            <a:r>
              <a:rPr lang="en-US" dirty="0"/>
              <a:t>Foreign direct investment in </a:t>
            </a:r>
            <a:r>
              <a:rPr lang="en-US" dirty="0" err="1"/>
              <a:t>clmv</a:t>
            </a:r>
            <a:endParaRPr lang="en-ID" dirty="0"/>
          </a:p>
        </p:txBody>
      </p:sp>
      <p:sp>
        <p:nvSpPr>
          <p:cNvPr id="7" name="TextBox 6">
            <a:extLst>
              <a:ext uri="{FF2B5EF4-FFF2-40B4-BE49-F238E27FC236}">
                <a16:creationId xmlns:a16="http://schemas.microsoft.com/office/drawing/2014/main" id="{D9B3F57D-433C-4830-87B9-1CCBA9BADAF1}"/>
              </a:ext>
            </a:extLst>
          </p:cNvPr>
          <p:cNvSpPr txBox="1"/>
          <p:nvPr/>
        </p:nvSpPr>
        <p:spPr>
          <a:xfrm>
            <a:off x="1450975" y="1956021"/>
            <a:ext cx="2381554" cy="3816429"/>
          </a:xfrm>
          <a:prstGeom prst="rect">
            <a:avLst/>
          </a:prstGeom>
          <a:noFill/>
        </p:spPr>
        <p:txBody>
          <a:bodyPr wrap="square" rtlCol="0">
            <a:spAutoFit/>
          </a:bodyPr>
          <a:lstStyle/>
          <a:p>
            <a:r>
              <a:rPr lang="en-US" sz="2200" dirty="0"/>
              <a:t>Vietnam is the largest recipient of FDI among CLMV; in 2014 it received over $8 billion, while Myanmar received almost $3 billion and  Cambodia and Lao PDR under $1 billion</a:t>
            </a:r>
            <a:endParaRPr lang="en-ID" sz="2200" dirty="0"/>
          </a:p>
        </p:txBody>
      </p:sp>
    </p:spTree>
    <p:extLst>
      <p:ext uri="{BB962C8B-B14F-4D97-AF65-F5344CB8AC3E}">
        <p14:creationId xmlns:p14="http://schemas.microsoft.com/office/powerpoint/2010/main" val="4083433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9E922EC-F5DE-4F26-8F24-1FFBD2EEDE33}"/>
              </a:ext>
            </a:extLst>
          </p:cNvPr>
          <p:cNvSpPr>
            <a:spLocks noGrp="1"/>
          </p:cNvSpPr>
          <p:nvPr>
            <p:ph type="sldNum" sz="quarter" idx="12"/>
          </p:nvPr>
        </p:nvSpPr>
        <p:spPr/>
        <p:txBody>
          <a:bodyPr/>
          <a:lstStyle/>
          <a:p>
            <a:fld id="{6D22F896-40B5-4ADD-8801-0D06FADFA095}" type="slidenum">
              <a:rPr lang="en-US" smtClean="0"/>
              <a:t>13</a:t>
            </a:fld>
            <a:endParaRPr lang="en-US" dirty="0"/>
          </a:p>
        </p:txBody>
      </p:sp>
      <p:pic>
        <p:nvPicPr>
          <p:cNvPr id="5" name="Picture 4">
            <a:extLst>
              <a:ext uri="{FF2B5EF4-FFF2-40B4-BE49-F238E27FC236}">
                <a16:creationId xmlns:a16="http://schemas.microsoft.com/office/drawing/2014/main" id="{2089FAAD-3E52-4F54-8B13-01D0E1E47056}"/>
              </a:ext>
            </a:extLst>
          </p:cNvPr>
          <p:cNvPicPr>
            <a:picLocks noChangeAspect="1"/>
          </p:cNvPicPr>
          <p:nvPr/>
        </p:nvPicPr>
        <p:blipFill rotWithShape="1">
          <a:blip r:embed="rId2"/>
          <a:srcRect l="36782" t="44638" r="16326" b="37507"/>
          <a:stretch/>
        </p:blipFill>
        <p:spPr>
          <a:xfrm>
            <a:off x="-1" y="1853754"/>
            <a:ext cx="12131427" cy="2598976"/>
          </a:xfrm>
          <a:prstGeom prst="rect">
            <a:avLst/>
          </a:prstGeom>
        </p:spPr>
      </p:pic>
      <p:sp>
        <p:nvSpPr>
          <p:cNvPr id="6" name="Title 1">
            <a:extLst>
              <a:ext uri="{FF2B5EF4-FFF2-40B4-BE49-F238E27FC236}">
                <a16:creationId xmlns:a16="http://schemas.microsoft.com/office/drawing/2014/main" id="{D3580D7E-FE7F-4BAE-958E-CEA88BE87F6E}"/>
              </a:ext>
            </a:extLst>
          </p:cNvPr>
          <p:cNvSpPr>
            <a:spLocks noGrp="1"/>
          </p:cNvSpPr>
          <p:nvPr>
            <p:ph type="title"/>
          </p:nvPr>
        </p:nvSpPr>
        <p:spPr>
          <a:xfrm>
            <a:off x="1450975" y="804863"/>
            <a:ext cx="9604375" cy="1049337"/>
          </a:xfrm>
        </p:spPr>
        <p:txBody>
          <a:bodyPr/>
          <a:lstStyle/>
          <a:p>
            <a:r>
              <a:rPr lang="en-US" dirty="0"/>
              <a:t>Foreign direct investment in </a:t>
            </a:r>
            <a:r>
              <a:rPr lang="en-US" dirty="0" err="1"/>
              <a:t>clmv</a:t>
            </a:r>
            <a:endParaRPr lang="en-ID" dirty="0"/>
          </a:p>
        </p:txBody>
      </p:sp>
    </p:spTree>
    <p:extLst>
      <p:ext uri="{BB962C8B-B14F-4D97-AF65-F5344CB8AC3E}">
        <p14:creationId xmlns:p14="http://schemas.microsoft.com/office/powerpoint/2010/main" val="3523474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AF10038-A283-4700-80EA-037B319E0CFF}"/>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5" name="TextBox 4">
            <a:extLst>
              <a:ext uri="{FF2B5EF4-FFF2-40B4-BE49-F238E27FC236}">
                <a16:creationId xmlns:a16="http://schemas.microsoft.com/office/drawing/2014/main" id="{98D2EAF3-C354-4E01-88A6-AB8DCD6C6F3C}"/>
              </a:ext>
            </a:extLst>
          </p:cNvPr>
          <p:cNvSpPr txBox="1"/>
          <p:nvPr/>
        </p:nvSpPr>
        <p:spPr>
          <a:xfrm>
            <a:off x="1450975" y="1854200"/>
            <a:ext cx="4703335" cy="3970318"/>
          </a:xfrm>
          <a:prstGeom prst="rect">
            <a:avLst/>
          </a:prstGeom>
          <a:noFill/>
        </p:spPr>
        <p:txBody>
          <a:bodyPr wrap="square">
            <a:spAutoFit/>
          </a:bodyPr>
          <a:lstStyle/>
          <a:p>
            <a:pPr>
              <a:spcAft>
                <a:spcPts val="1200"/>
              </a:spcAft>
            </a:pPr>
            <a:r>
              <a:rPr lang="en-US" sz="2200" b="1" i="0" dirty="0">
                <a:solidFill>
                  <a:srgbClr val="2A2A2A"/>
                </a:solidFill>
                <a:effectLst/>
              </a:rPr>
              <a:t>Cambodia</a:t>
            </a:r>
            <a:r>
              <a:rPr lang="en-US" sz="2200" dirty="0">
                <a:solidFill>
                  <a:srgbClr val="2A2A2A"/>
                </a:solidFill>
              </a:rPr>
              <a:t>: </a:t>
            </a:r>
            <a:r>
              <a:rPr lang="en-US" sz="2200" b="0" i="0" dirty="0">
                <a:solidFill>
                  <a:srgbClr val="2A2A2A"/>
                </a:solidFill>
                <a:effectLst/>
              </a:rPr>
              <a:t>rapid expansion of FDI-driven garments exports </a:t>
            </a:r>
            <a:r>
              <a:rPr lang="en-US" sz="2200" dirty="0">
                <a:solidFill>
                  <a:srgbClr val="2A2A2A"/>
                </a:solidFill>
              </a:rPr>
              <a:t>is </a:t>
            </a:r>
            <a:r>
              <a:rPr lang="en-US" sz="2200" b="0" i="0" dirty="0">
                <a:solidFill>
                  <a:srgbClr val="2A2A2A"/>
                </a:solidFill>
                <a:effectLst/>
              </a:rPr>
              <a:t>a major source of employment and reducing poverty; FDI has expanded into other labor-intensive export industries, such as shoes, toys, and wood products and lately, real estate and finance</a:t>
            </a:r>
          </a:p>
          <a:p>
            <a:pPr>
              <a:spcAft>
                <a:spcPts val="1200"/>
              </a:spcAft>
            </a:pPr>
            <a:r>
              <a:rPr lang="en-US" sz="2200" b="0" i="0" dirty="0">
                <a:effectLst/>
              </a:rPr>
              <a:t>Car-parts maker Yazaki Corporation opened new factory in Koh Kong province in 2012, using it to supply wire harnesses to auto plants in Thailand</a:t>
            </a:r>
          </a:p>
        </p:txBody>
      </p:sp>
      <p:sp>
        <p:nvSpPr>
          <p:cNvPr id="6" name="Title 1">
            <a:extLst>
              <a:ext uri="{FF2B5EF4-FFF2-40B4-BE49-F238E27FC236}">
                <a16:creationId xmlns:a16="http://schemas.microsoft.com/office/drawing/2014/main" id="{C3B28FE5-68E4-45AD-BF52-D4E5C9E454D9}"/>
              </a:ext>
            </a:extLst>
          </p:cNvPr>
          <p:cNvSpPr>
            <a:spLocks noGrp="1"/>
          </p:cNvSpPr>
          <p:nvPr>
            <p:ph type="title"/>
          </p:nvPr>
        </p:nvSpPr>
        <p:spPr>
          <a:xfrm>
            <a:off x="1450975" y="825953"/>
            <a:ext cx="9604375" cy="1049337"/>
          </a:xfrm>
        </p:spPr>
        <p:txBody>
          <a:bodyPr/>
          <a:lstStyle/>
          <a:p>
            <a:r>
              <a:rPr lang="en-US" dirty="0"/>
              <a:t>Foreign direct investment in </a:t>
            </a:r>
            <a:r>
              <a:rPr lang="en-US" dirty="0" err="1"/>
              <a:t>clmv</a:t>
            </a:r>
            <a:endParaRPr lang="en-ID" dirty="0"/>
          </a:p>
        </p:txBody>
      </p:sp>
      <p:pic>
        <p:nvPicPr>
          <p:cNvPr id="20482" name="Picture 2" descr="Garment in Cambodia">
            <a:extLst>
              <a:ext uri="{FF2B5EF4-FFF2-40B4-BE49-F238E27FC236}">
                <a16:creationId xmlns:a16="http://schemas.microsoft.com/office/drawing/2014/main" id="{544C0B2B-1F67-4149-AE59-2589E2DDF4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8610"/>
          <a:stretch/>
        </p:blipFill>
        <p:spPr bwMode="auto">
          <a:xfrm>
            <a:off x="6909683" y="1893180"/>
            <a:ext cx="5282317" cy="4235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298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CAF771D-D00E-40CB-ADB4-47BD10EC569C}"/>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5" name="TextBox 4">
            <a:extLst>
              <a:ext uri="{FF2B5EF4-FFF2-40B4-BE49-F238E27FC236}">
                <a16:creationId xmlns:a16="http://schemas.microsoft.com/office/drawing/2014/main" id="{5973D964-056F-417D-9211-D34C4290988D}"/>
              </a:ext>
            </a:extLst>
          </p:cNvPr>
          <p:cNvSpPr txBox="1"/>
          <p:nvPr/>
        </p:nvSpPr>
        <p:spPr>
          <a:xfrm>
            <a:off x="1380018" y="1854200"/>
            <a:ext cx="4715982" cy="4124206"/>
          </a:xfrm>
          <a:prstGeom prst="rect">
            <a:avLst/>
          </a:prstGeom>
          <a:noFill/>
        </p:spPr>
        <p:txBody>
          <a:bodyPr wrap="square">
            <a:spAutoFit/>
          </a:bodyPr>
          <a:lstStyle/>
          <a:p>
            <a:pPr>
              <a:spcAft>
                <a:spcPts val="1200"/>
              </a:spcAft>
            </a:pPr>
            <a:r>
              <a:rPr lang="en-US" sz="2200" b="1" i="0" dirty="0">
                <a:solidFill>
                  <a:srgbClr val="2A2A2A"/>
                </a:solidFill>
                <a:effectLst/>
              </a:rPr>
              <a:t>Lao PDR</a:t>
            </a:r>
            <a:r>
              <a:rPr lang="en-US" sz="2200" b="0" i="0" dirty="0">
                <a:solidFill>
                  <a:srgbClr val="2A2A2A"/>
                </a:solidFill>
                <a:effectLst/>
              </a:rPr>
              <a:t>: foreign investment in hydroelectric power and mining is boosting GDP growth and employment</a:t>
            </a:r>
          </a:p>
          <a:p>
            <a:pPr>
              <a:spcAft>
                <a:spcPts val="1200"/>
              </a:spcAft>
            </a:pPr>
            <a:r>
              <a:rPr lang="en-US" sz="2200" b="0" i="0" dirty="0">
                <a:effectLst/>
              </a:rPr>
              <a:t>Nikon Corporation established a new factory in </a:t>
            </a:r>
            <a:r>
              <a:rPr lang="en-US" sz="2200" b="0" i="0" dirty="0" err="1">
                <a:effectLst/>
              </a:rPr>
              <a:t>Savannakhet</a:t>
            </a:r>
            <a:r>
              <a:rPr lang="en-US" sz="2200" b="0" i="0" dirty="0">
                <a:effectLst/>
              </a:rPr>
              <a:t> in 2013, which took over some production processes from its existing factory in Thailand</a:t>
            </a:r>
          </a:p>
          <a:p>
            <a:pPr>
              <a:spcAft>
                <a:spcPts val="1200"/>
              </a:spcAft>
            </a:pPr>
            <a:r>
              <a:rPr lang="en-US" sz="2200" dirty="0"/>
              <a:t>With the China–Lao railway project to be completed by 2021, Chinese companies have been actively involved in construction activities</a:t>
            </a:r>
            <a:endParaRPr lang="en-US" sz="2200" b="0" i="0" dirty="0">
              <a:effectLst/>
            </a:endParaRPr>
          </a:p>
        </p:txBody>
      </p:sp>
      <p:sp>
        <p:nvSpPr>
          <p:cNvPr id="6" name="Title 1">
            <a:extLst>
              <a:ext uri="{FF2B5EF4-FFF2-40B4-BE49-F238E27FC236}">
                <a16:creationId xmlns:a16="http://schemas.microsoft.com/office/drawing/2014/main" id="{A848E476-9040-4354-8C59-CE2FB8DB900A}"/>
              </a:ext>
            </a:extLst>
          </p:cNvPr>
          <p:cNvSpPr>
            <a:spLocks noGrp="1"/>
          </p:cNvSpPr>
          <p:nvPr>
            <p:ph type="title"/>
          </p:nvPr>
        </p:nvSpPr>
        <p:spPr>
          <a:xfrm>
            <a:off x="1450975" y="804863"/>
            <a:ext cx="9604375" cy="1049337"/>
          </a:xfrm>
        </p:spPr>
        <p:txBody>
          <a:bodyPr/>
          <a:lstStyle/>
          <a:p>
            <a:r>
              <a:rPr lang="en-US" dirty="0"/>
              <a:t>Foreign direct investment in </a:t>
            </a:r>
            <a:r>
              <a:rPr lang="en-US" dirty="0" err="1"/>
              <a:t>clmv</a:t>
            </a:r>
            <a:endParaRPr lang="en-ID" dirty="0"/>
          </a:p>
        </p:txBody>
      </p:sp>
      <p:pic>
        <p:nvPicPr>
          <p:cNvPr id="23554" name="Picture 2" descr="An Iconic Project for Laos – NT2">
            <a:extLst>
              <a:ext uri="{FF2B5EF4-FFF2-40B4-BE49-F238E27FC236}">
                <a16:creationId xmlns:a16="http://schemas.microsoft.com/office/drawing/2014/main" id="{4624F354-5FA6-4DC2-A33E-BC7ED39AD5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647" r="5934"/>
          <a:stretch/>
        </p:blipFill>
        <p:spPr bwMode="auto">
          <a:xfrm>
            <a:off x="6223104" y="1854200"/>
            <a:ext cx="5968896" cy="4317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064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DE16BD4-8572-459A-B4A9-4CEE01026C0C}"/>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4" name="Title 1">
            <a:extLst>
              <a:ext uri="{FF2B5EF4-FFF2-40B4-BE49-F238E27FC236}">
                <a16:creationId xmlns:a16="http://schemas.microsoft.com/office/drawing/2014/main" id="{60F8B582-F7CB-492C-BBB9-951F18589436}"/>
              </a:ext>
            </a:extLst>
          </p:cNvPr>
          <p:cNvSpPr>
            <a:spLocks noGrp="1"/>
          </p:cNvSpPr>
          <p:nvPr>
            <p:ph type="title"/>
          </p:nvPr>
        </p:nvSpPr>
        <p:spPr>
          <a:xfrm>
            <a:off x="1450975" y="804863"/>
            <a:ext cx="9604375" cy="1049337"/>
          </a:xfrm>
        </p:spPr>
        <p:txBody>
          <a:bodyPr/>
          <a:lstStyle/>
          <a:p>
            <a:r>
              <a:rPr lang="en-US" dirty="0"/>
              <a:t>Foreign direct investment in </a:t>
            </a:r>
            <a:r>
              <a:rPr lang="en-US" dirty="0" err="1"/>
              <a:t>clmv</a:t>
            </a:r>
            <a:endParaRPr lang="en-ID" dirty="0"/>
          </a:p>
        </p:txBody>
      </p:sp>
      <p:sp>
        <p:nvSpPr>
          <p:cNvPr id="6" name="TextBox 5">
            <a:extLst>
              <a:ext uri="{FF2B5EF4-FFF2-40B4-BE49-F238E27FC236}">
                <a16:creationId xmlns:a16="http://schemas.microsoft.com/office/drawing/2014/main" id="{AB798B1C-152C-4EA5-88A5-E020787B3C52}"/>
              </a:ext>
            </a:extLst>
          </p:cNvPr>
          <p:cNvSpPr txBox="1"/>
          <p:nvPr/>
        </p:nvSpPr>
        <p:spPr>
          <a:xfrm>
            <a:off x="1381539" y="1912448"/>
            <a:ext cx="4714461" cy="3785652"/>
          </a:xfrm>
          <a:prstGeom prst="rect">
            <a:avLst/>
          </a:prstGeom>
          <a:noFill/>
        </p:spPr>
        <p:txBody>
          <a:bodyPr wrap="square">
            <a:spAutoFit/>
          </a:bodyPr>
          <a:lstStyle/>
          <a:p>
            <a:pPr>
              <a:spcAft>
                <a:spcPts val="1200"/>
              </a:spcAft>
            </a:pPr>
            <a:r>
              <a:rPr lang="en-US" sz="2200" b="1" i="0" dirty="0">
                <a:solidFill>
                  <a:srgbClr val="2A2A2A"/>
                </a:solidFill>
                <a:effectLst/>
              </a:rPr>
              <a:t>Myanmar</a:t>
            </a:r>
            <a:r>
              <a:rPr lang="en-US" sz="2200" b="0" i="0" dirty="0">
                <a:solidFill>
                  <a:srgbClr val="2A2A2A"/>
                </a:solidFill>
                <a:effectLst/>
              </a:rPr>
              <a:t> has not seen much FDI in the manufacturing sector, however it is liberalizing its economy and currently establishing special economic zones which has further economic potential</a:t>
            </a:r>
          </a:p>
          <a:p>
            <a:pPr>
              <a:spcAft>
                <a:spcPts val="1200"/>
              </a:spcAft>
            </a:pPr>
            <a:r>
              <a:rPr lang="en-US" sz="2200" dirty="0"/>
              <a:t>Other important areas of FDI are mining and extractive industries</a:t>
            </a:r>
            <a:endParaRPr lang="en-US" sz="2200" b="0" i="0" dirty="0">
              <a:effectLst/>
            </a:endParaRPr>
          </a:p>
          <a:p>
            <a:pPr>
              <a:spcAft>
                <a:spcPts val="1200"/>
              </a:spcAft>
            </a:pPr>
            <a:r>
              <a:rPr lang="en-US" sz="2200" b="0" i="0" dirty="0">
                <a:effectLst/>
              </a:rPr>
              <a:t>In </a:t>
            </a:r>
            <a:r>
              <a:rPr lang="en-US" sz="2200" b="0" i="0" dirty="0" err="1">
                <a:effectLst/>
              </a:rPr>
              <a:t>Thilawa</a:t>
            </a:r>
            <a:r>
              <a:rPr lang="en-US" sz="2200" b="0" i="0" dirty="0">
                <a:effectLst/>
              </a:rPr>
              <a:t>, the Japanese-backed special economic zone, started operations in 2015</a:t>
            </a:r>
          </a:p>
        </p:txBody>
      </p:sp>
      <p:pic>
        <p:nvPicPr>
          <p:cNvPr id="22530" name="Picture 2" descr="Myanmar Japan Thilawa Development">
            <a:extLst>
              <a:ext uri="{FF2B5EF4-FFF2-40B4-BE49-F238E27FC236}">
                <a16:creationId xmlns:a16="http://schemas.microsoft.com/office/drawing/2014/main" id="{6A40CA1B-1D61-4202-9366-4FE5CA31C0D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55" r="37462"/>
          <a:stretch/>
        </p:blipFill>
        <p:spPr bwMode="auto">
          <a:xfrm>
            <a:off x="6379599" y="1854200"/>
            <a:ext cx="5812402" cy="427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458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8593ADF-9F50-4332-8C01-DBA4A668BC11}"/>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5" name="TextBox 4">
            <a:extLst>
              <a:ext uri="{FF2B5EF4-FFF2-40B4-BE49-F238E27FC236}">
                <a16:creationId xmlns:a16="http://schemas.microsoft.com/office/drawing/2014/main" id="{85C2E85F-A3E7-4506-94DC-ECA42FBB5076}"/>
              </a:ext>
            </a:extLst>
          </p:cNvPr>
          <p:cNvSpPr txBox="1"/>
          <p:nvPr/>
        </p:nvSpPr>
        <p:spPr>
          <a:xfrm>
            <a:off x="1450975" y="1807144"/>
            <a:ext cx="5307634" cy="4462760"/>
          </a:xfrm>
          <a:prstGeom prst="rect">
            <a:avLst/>
          </a:prstGeom>
          <a:noFill/>
        </p:spPr>
        <p:txBody>
          <a:bodyPr wrap="square">
            <a:spAutoFit/>
          </a:bodyPr>
          <a:lstStyle/>
          <a:p>
            <a:pPr>
              <a:spcAft>
                <a:spcPts val="1200"/>
              </a:spcAft>
            </a:pPr>
            <a:r>
              <a:rPr lang="en-US" sz="2200" b="1" i="0" dirty="0">
                <a:solidFill>
                  <a:srgbClr val="2A2A2A"/>
                </a:solidFill>
                <a:effectLst/>
              </a:rPr>
              <a:t>Vietnam</a:t>
            </a:r>
            <a:r>
              <a:rPr lang="en-US" sz="2200" dirty="0">
                <a:solidFill>
                  <a:srgbClr val="2A2A2A"/>
                </a:solidFill>
              </a:rPr>
              <a:t>: </a:t>
            </a:r>
            <a:r>
              <a:rPr lang="en-US" sz="2200" b="0" i="0" dirty="0">
                <a:solidFill>
                  <a:srgbClr val="2A2A2A"/>
                </a:solidFill>
                <a:effectLst/>
              </a:rPr>
              <a:t> FDI inflows went first to light manufacturing, but more recently into electronics, power generation, real estate and construction, and machinery manufacturing</a:t>
            </a:r>
          </a:p>
          <a:p>
            <a:pPr>
              <a:spcAft>
                <a:spcPts val="1200"/>
              </a:spcAft>
            </a:pPr>
            <a:r>
              <a:rPr lang="en-US" sz="2200" dirty="0"/>
              <a:t>Rising demand, cost advantages and regional production networks are driving increasing investment in the automotive industry</a:t>
            </a:r>
            <a:endParaRPr lang="en-US" sz="2200" b="0" i="0" dirty="0">
              <a:solidFill>
                <a:srgbClr val="2A2A2A"/>
              </a:solidFill>
              <a:effectLst/>
            </a:endParaRPr>
          </a:p>
          <a:p>
            <a:pPr>
              <a:spcAft>
                <a:spcPts val="1200"/>
              </a:spcAft>
            </a:pPr>
            <a:r>
              <a:rPr lang="en-US" sz="2200" dirty="0">
                <a:solidFill>
                  <a:srgbClr val="2A2A2A"/>
                </a:solidFill>
              </a:rPr>
              <a:t>W</a:t>
            </a:r>
            <a:r>
              <a:rPr lang="en-US" sz="2200" b="0" i="0" dirty="0">
                <a:solidFill>
                  <a:srgbClr val="2A2A2A"/>
                </a:solidFill>
                <a:effectLst/>
              </a:rPr>
              <a:t>ith its open investment policy, infrastructure, and low cost skilled labor Vietnam has become a major production center for global technology manufacturers</a:t>
            </a:r>
            <a:endParaRPr lang="en-ID" sz="2200" dirty="0"/>
          </a:p>
        </p:txBody>
      </p:sp>
      <p:pic>
        <p:nvPicPr>
          <p:cNvPr id="21506" name="Picture 2" descr="Vietnam's electronics industry attracts $10bn FDI inflow: ministry">
            <a:extLst>
              <a:ext uri="{FF2B5EF4-FFF2-40B4-BE49-F238E27FC236}">
                <a16:creationId xmlns:a16="http://schemas.microsoft.com/office/drawing/2014/main" id="{371D4B72-F59A-442D-ACC7-C1E64177CF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1919"/>
          <a:stretch/>
        </p:blipFill>
        <p:spPr bwMode="auto">
          <a:xfrm>
            <a:off x="6639339" y="1853753"/>
            <a:ext cx="5572911" cy="425817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D91F742-0750-4FFB-BB18-45787C85103C}"/>
              </a:ext>
            </a:extLst>
          </p:cNvPr>
          <p:cNvSpPr>
            <a:spLocks noGrp="1"/>
          </p:cNvSpPr>
          <p:nvPr>
            <p:ph type="title"/>
          </p:nvPr>
        </p:nvSpPr>
        <p:spPr>
          <a:xfrm>
            <a:off x="1450975" y="804863"/>
            <a:ext cx="9604375" cy="1049337"/>
          </a:xfrm>
        </p:spPr>
        <p:txBody>
          <a:bodyPr/>
          <a:lstStyle/>
          <a:p>
            <a:r>
              <a:rPr lang="en-US" dirty="0"/>
              <a:t>Foreign direct investment in </a:t>
            </a:r>
            <a:r>
              <a:rPr lang="en-US" dirty="0" err="1"/>
              <a:t>clmv</a:t>
            </a:r>
            <a:endParaRPr lang="en-ID" dirty="0"/>
          </a:p>
        </p:txBody>
      </p:sp>
    </p:spTree>
    <p:extLst>
      <p:ext uri="{BB962C8B-B14F-4D97-AF65-F5344CB8AC3E}">
        <p14:creationId xmlns:p14="http://schemas.microsoft.com/office/powerpoint/2010/main" val="224205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8C536-F482-43F0-A0E6-071F367D75CB}"/>
              </a:ext>
            </a:extLst>
          </p:cNvPr>
          <p:cNvSpPr>
            <a:spLocks noGrp="1"/>
          </p:cNvSpPr>
          <p:nvPr>
            <p:ph type="title"/>
          </p:nvPr>
        </p:nvSpPr>
        <p:spPr/>
        <p:txBody>
          <a:bodyPr/>
          <a:lstStyle/>
          <a:p>
            <a:r>
              <a:rPr lang="en-US" dirty="0"/>
              <a:t>Implications of CLMV FDI for </a:t>
            </a:r>
            <a:r>
              <a:rPr lang="en-US" dirty="0" err="1"/>
              <a:t>thailand</a:t>
            </a:r>
            <a:endParaRPr lang="en-ID" dirty="0"/>
          </a:p>
        </p:txBody>
      </p:sp>
      <p:sp>
        <p:nvSpPr>
          <p:cNvPr id="3" name="Slide Number Placeholder 2">
            <a:extLst>
              <a:ext uri="{FF2B5EF4-FFF2-40B4-BE49-F238E27FC236}">
                <a16:creationId xmlns:a16="http://schemas.microsoft.com/office/drawing/2014/main" id="{C0089F15-7FB5-4C44-A62E-503581A3A070}"/>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5" name="TextBox 4">
            <a:extLst>
              <a:ext uri="{FF2B5EF4-FFF2-40B4-BE49-F238E27FC236}">
                <a16:creationId xmlns:a16="http://schemas.microsoft.com/office/drawing/2014/main" id="{565D0F87-F3AF-4512-8391-A9B83659FF35}"/>
              </a:ext>
            </a:extLst>
          </p:cNvPr>
          <p:cNvSpPr txBox="1"/>
          <p:nvPr/>
        </p:nvSpPr>
        <p:spPr>
          <a:xfrm>
            <a:off x="1373588" y="1942223"/>
            <a:ext cx="5607658" cy="3293209"/>
          </a:xfrm>
          <a:prstGeom prst="rect">
            <a:avLst/>
          </a:prstGeom>
          <a:noFill/>
        </p:spPr>
        <p:txBody>
          <a:bodyPr wrap="square">
            <a:spAutoFit/>
          </a:bodyPr>
          <a:lstStyle/>
          <a:p>
            <a:pPr>
              <a:spcAft>
                <a:spcPts val="1200"/>
              </a:spcAft>
            </a:pPr>
            <a:r>
              <a:rPr lang="en-US" sz="2200" b="0" i="0" dirty="0">
                <a:effectLst/>
              </a:rPr>
              <a:t>The new influx of FDI has implications for Thailand because it is strategically situated between CLMV</a:t>
            </a:r>
            <a:endParaRPr lang="en-US" sz="2200" dirty="0"/>
          </a:p>
          <a:p>
            <a:pPr>
              <a:spcAft>
                <a:spcPts val="1200"/>
              </a:spcAft>
            </a:pPr>
            <a:r>
              <a:rPr lang="en-US" sz="2200" b="0" i="0" dirty="0">
                <a:effectLst/>
              </a:rPr>
              <a:t>Thailand can profit by serving as a more advanced hub for manufacturing, services, logistics and transport that connects the </a:t>
            </a:r>
            <a:r>
              <a:rPr lang="en-US" sz="2200" dirty="0"/>
              <a:t>increasing FDI</a:t>
            </a:r>
            <a:r>
              <a:rPr lang="en-US" sz="2200" b="0" i="0" dirty="0">
                <a:effectLst/>
              </a:rPr>
              <a:t> throughout the </a:t>
            </a:r>
            <a:r>
              <a:rPr lang="en-US" sz="2200" dirty="0"/>
              <a:t>Greater Mekong Subregion</a:t>
            </a:r>
            <a:br>
              <a:rPr lang="en-US" sz="2200" dirty="0"/>
            </a:br>
            <a:endParaRPr lang="en-ID" sz="2200" dirty="0"/>
          </a:p>
        </p:txBody>
      </p:sp>
    </p:spTree>
    <p:extLst>
      <p:ext uri="{BB962C8B-B14F-4D97-AF65-F5344CB8AC3E}">
        <p14:creationId xmlns:p14="http://schemas.microsoft.com/office/powerpoint/2010/main" val="675040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8E7A926-6A61-4026-99EB-F42540C91279}"/>
              </a:ext>
            </a:extLst>
          </p:cNvPr>
          <p:cNvSpPr>
            <a:spLocks noGrp="1"/>
          </p:cNvSpPr>
          <p:nvPr>
            <p:ph type="sldNum" sz="quarter" idx="12"/>
          </p:nvPr>
        </p:nvSpPr>
        <p:spPr/>
        <p:txBody>
          <a:bodyPr/>
          <a:lstStyle/>
          <a:p>
            <a:fld id="{6D22F896-40B5-4ADD-8801-0D06FADFA095}" type="slidenum">
              <a:rPr lang="en-US" smtClean="0"/>
              <a:t>19</a:t>
            </a:fld>
            <a:endParaRPr lang="en-US" dirty="0"/>
          </a:p>
        </p:txBody>
      </p:sp>
      <p:sp>
        <p:nvSpPr>
          <p:cNvPr id="4" name="Title 1">
            <a:extLst>
              <a:ext uri="{FF2B5EF4-FFF2-40B4-BE49-F238E27FC236}">
                <a16:creationId xmlns:a16="http://schemas.microsoft.com/office/drawing/2014/main" id="{A67327D0-C094-4348-8129-942E3228DAE3}"/>
              </a:ext>
            </a:extLst>
          </p:cNvPr>
          <p:cNvSpPr>
            <a:spLocks noGrp="1"/>
          </p:cNvSpPr>
          <p:nvPr>
            <p:ph type="title"/>
          </p:nvPr>
        </p:nvSpPr>
        <p:spPr>
          <a:xfrm>
            <a:off x="1450975" y="804863"/>
            <a:ext cx="9604375" cy="1049337"/>
          </a:xfrm>
        </p:spPr>
        <p:txBody>
          <a:bodyPr/>
          <a:lstStyle/>
          <a:p>
            <a:r>
              <a:rPr lang="en-US" dirty="0"/>
              <a:t>summary</a:t>
            </a:r>
            <a:endParaRPr lang="en-ID" dirty="0"/>
          </a:p>
        </p:txBody>
      </p:sp>
      <p:sp>
        <p:nvSpPr>
          <p:cNvPr id="6" name="TextBox 5">
            <a:extLst>
              <a:ext uri="{FF2B5EF4-FFF2-40B4-BE49-F238E27FC236}">
                <a16:creationId xmlns:a16="http://schemas.microsoft.com/office/drawing/2014/main" id="{3CD846B6-8D10-4F86-8A1B-A51FDD9D7868}"/>
              </a:ext>
            </a:extLst>
          </p:cNvPr>
          <p:cNvSpPr txBox="1"/>
          <p:nvPr/>
        </p:nvSpPr>
        <p:spPr>
          <a:xfrm>
            <a:off x="1371461" y="1854200"/>
            <a:ext cx="5355342" cy="5293757"/>
          </a:xfrm>
          <a:prstGeom prst="rect">
            <a:avLst/>
          </a:prstGeom>
          <a:noFill/>
        </p:spPr>
        <p:txBody>
          <a:bodyPr wrap="square">
            <a:spAutoFit/>
          </a:bodyPr>
          <a:lstStyle/>
          <a:p>
            <a:pPr>
              <a:spcAft>
                <a:spcPts val="1200"/>
              </a:spcAft>
            </a:pPr>
            <a:r>
              <a:rPr lang="en-US" sz="2200" dirty="0"/>
              <a:t>Foreign direct investment is mainly channeled through multinational corporations; historically MNCs were engaged in extractive/primary commodities, but currently more on manufacturing, finance and services</a:t>
            </a:r>
          </a:p>
          <a:p>
            <a:pPr>
              <a:spcAft>
                <a:spcPts val="1200"/>
              </a:spcAft>
            </a:pPr>
            <a:r>
              <a:rPr lang="en-US" sz="2200" dirty="0"/>
              <a:t>MNCs bring advantages as well as disadvantages to the recipient country; although MNCs bring capital, technology and skills, the can also use their economic power to influence government policies</a:t>
            </a:r>
            <a:r>
              <a:rPr lang="en-US" sz="2200" b="1" dirty="0"/>
              <a:t> </a:t>
            </a:r>
            <a:r>
              <a:rPr lang="en-US" sz="2200" dirty="0"/>
              <a:t>in directions that are unfavorable to development</a:t>
            </a:r>
          </a:p>
          <a:p>
            <a:pPr>
              <a:spcAft>
                <a:spcPts val="1200"/>
              </a:spcAft>
            </a:pPr>
            <a:endParaRPr lang="en-US" sz="2200" dirty="0"/>
          </a:p>
          <a:p>
            <a:pPr>
              <a:spcAft>
                <a:spcPts val="1200"/>
              </a:spcAft>
            </a:pPr>
            <a:endParaRPr lang="en-US" sz="2200" dirty="0"/>
          </a:p>
        </p:txBody>
      </p:sp>
    </p:spTree>
    <p:extLst>
      <p:ext uri="{BB962C8B-B14F-4D97-AF65-F5344CB8AC3E}">
        <p14:creationId xmlns:p14="http://schemas.microsoft.com/office/powerpoint/2010/main" val="3428282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6BEC705-DC4D-4880-9EE9-877E5582784E}"/>
              </a:ext>
            </a:extLst>
          </p:cNvPr>
          <p:cNvSpPr>
            <a:spLocks noGrp="1"/>
          </p:cNvSpPr>
          <p:nvPr>
            <p:ph type="sldNum" sz="quarter" idx="12"/>
          </p:nvPr>
        </p:nvSpPr>
        <p:spPr/>
        <p:txBody>
          <a:bodyPr/>
          <a:lstStyle/>
          <a:p>
            <a:fld id="{6D22F896-40B5-4ADD-8801-0D06FADFA095}" type="slidenum">
              <a:rPr lang="en-US" smtClean="0"/>
              <a:t>20</a:t>
            </a:fld>
            <a:endParaRPr lang="en-US" dirty="0"/>
          </a:p>
        </p:txBody>
      </p:sp>
      <p:sp>
        <p:nvSpPr>
          <p:cNvPr id="4" name="Title 1">
            <a:extLst>
              <a:ext uri="{FF2B5EF4-FFF2-40B4-BE49-F238E27FC236}">
                <a16:creationId xmlns:a16="http://schemas.microsoft.com/office/drawing/2014/main" id="{A3B2871C-D77A-4E1E-961D-796718ED4841}"/>
              </a:ext>
            </a:extLst>
          </p:cNvPr>
          <p:cNvSpPr>
            <a:spLocks noGrp="1"/>
          </p:cNvSpPr>
          <p:nvPr>
            <p:ph type="title"/>
          </p:nvPr>
        </p:nvSpPr>
        <p:spPr>
          <a:xfrm>
            <a:off x="1450975" y="804863"/>
            <a:ext cx="9604375" cy="1049337"/>
          </a:xfrm>
        </p:spPr>
        <p:txBody>
          <a:bodyPr/>
          <a:lstStyle/>
          <a:p>
            <a:r>
              <a:rPr lang="en-US" dirty="0"/>
              <a:t>summary</a:t>
            </a:r>
            <a:endParaRPr lang="en-ID" dirty="0"/>
          </a:p>
        </p:txBody>
      </p:sp>
      <p:sp>
        <p:nvSpPr>
          <p:cNvPr id="5" name="TextBox 4">
            <a:extLst>
              <a:ext uri="{FF2B5EF4-FFF2-40B4-BE49-F238E27FC236}">
                <a16:creationId xmlns:a16="http://schemas.microsoft.com/office/drawing/2014/main" id="{EEBBB19A-A903-4505-8406-4E5780E07F88}"/>
              </a:ext>
            </a:extLst>
          </p:cNvPr>
          <p:cNvSpPr txBox="1"/>
          <p:nvPr/>
        </p:nvSpPr>
        <p:spPr>
          <a:xfrm>
            <a:off x="1450975" y="1878445"/>
            <a:ext cx="5903982" cy="4308872"/>
          </a:xfrm>
          <a:prstGeom prst="rect">
            <a:avLst/>
          </a:prstGeom>
          <a:noFill/>
        </p:spPr>
        <p:txBody>
          <a:bodyPr wrap="square" rtlCol="0">
            <a:spAutoFit/>
          </a:bodyPr>
          <a:lstStyle/>
          <a:p>
            <a:pPr>
              <a:spcAft>
                <a:spcPts val="1200"/>
              </a:spcAft>
            </a:pPr>
            <a:r>
              <a:rPr lang="en-US" sz="2200" dirty="0"/>
              <a:t>To capitalize on the benefits, government should be capable of negotiating the terms and conditions of investments</a:t>
            </a:r>
          </a:p>
          <a:p>
            <a:pPr>
              <a:spcAft>
                <a:spcPts val="1200"/>
              </a:spcAft>
            </a:pPr>
            <a:r>
              <a:rPr lang="en-US" sz="2200" dirty="0"/>
              <a:t>Sources and industry targets vary for CLMV countries; Cambodia is the most diversified in terms of FDI source, and the target </a:t>
            </a:r>
            <a:r>
              <a:rPr lang="en-US" sz="2200" dirty="0" err="1"/>
              <a:t>isndustries</a:t>
            </a:r>
            <a:r>
              <a:rPr lang="en-US" sz="2200" dirty="0"/>
              <a:t> are </a:t>
            </a:r>
            <a:r>
              <a:rPr lang="en-US" sz="2200" dirty="0" err="1"/>
              <a:t>shfting</a:t>
            </a:r>
            <a:r>
              <a:rPr lang="en-US" sz="2200" dirty="0"/>
              <a:t> from garments to light manufacturing; in Lao PDR, PR China tops the list, with investments in hydropower and rail transportation; in Myanmar,  ASEAN countries, particularly Singapore, generate most of the FDI which are geared toward extractive industries</a:t>
            </a:r>
          </a:p>
        </p:txBody>
      </p:sp>
      <p:pic>
        <p:nvPicPr>
          <p:cNvPr id="19458" name="Picture 2" descr="RMA GROUP – The Power of Global Business Solutions">
            <a:extLst>
              <a:ext uri="{FF2B5EF4-FFF2-40B4-BE49-F238E27FC236}">
                <a16:creationId xmlns:a16="http://schemas.microsoft.com/office/drawing/2014/main" id="{8BC2F599-DC9E-417C-963F-882B9FE390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5057" y="1854200"/>
            <a:ext cx="4526943" cy="4234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14783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24DBE07-FF69-42C4-B199-D150A6EAC911}"/>
              </a:ext>
            </a:extLst>
          </p:cNvPr>
          <p:cNvSpPr>
            <a:spLocks noGrp="1"/>
          </p:cNvSpPr>
          <p:nvPr>
            <p:ph type="sldNum" sz="quarter" idx="12"/>
          </p:nvPr>
        </p:nvSpPr>
        <p:spPr/>
        <p:txBody>
          <a:bodyPr/>
          <a:lstStyle/>
          <a:p>
            <a:fld id="{6D22F896-40B5-4ADD-8801-0D06FADFA095}" type="slidenum">
              <a:rPr lang="en-US" smtClean="0"/>
              <a:t>21</a:t>
            </a:fld>
            <a:endParaRPr lang="en-US" dirty="0"/>
          </a:p>
        </p:txBody>
      </p:sp>
      <p:sp>
        <p:nvSpPr>
          <p:cNvPr id="4" name="Title 1">
            <a:extLst>
              <a:ext uri="{FF2B5EF4-FFF2-40B4-BE49-F238E27FC236}">
                <a16:creationId xmlns:a16="http://schemas.microsoft.com/office/drawing/2014/main" id="{DC703CB8-710D-4497-8E90-304A643D66FC}"/>
              </a:ext>
            </a:extLst>
          </p:cNvPr>
          <p:cNvSpPr>
            <a:spLocks noGrp="1"/>
          </p:cNvSpPr>
          <p:nvPr>
            <p:ph type="title"/>
          </p:nvPr>
        </p:nvSpPr>
        <p:spPr>
          <a:xfrm>
            <a:off x="1450975" y="804863"/>
            <a:ext cx="9604375" cy="1049337"/>
          </a:xfrm>
        </p:spPr>
        <p:txBody>
          <a:bodyPr/>
          <a:lstStyle/>
          <a:p>
            <a:r>
              <a:rPr lang="en-US" dirty="0"/>
              <a:t>summary</a:t>
            </a:r>
            <a:endParaRPr lang="en-ID" dirty="0"/>
          </a:p>
        </p:txBody>
      </p:sp>
      <p:sp>
        <p:nvSpPr>
          <p:cNvPr id="5" name="TextBox 4">
            <a:extLst>
              <a:ext uri="{FF2B5EF4-FFF2-40B4-BE49-F238E27FC236}">
                <a16:creationId xmlns:a16="http://schemas.microsoft.com/office/drawing/2014/main" id="{3152B872-7B07-4564-8346-9B770C43A49C}"/>
              </a:ext>
            </a:extLst>
          </p:cNvPr>
          <p:cNvSpPr txBox="1"/>
          <p:nvPr/>
        </p:nvSpPr>
        <p:spPr>
          <a:xfrm>
            <a:off x="1375576" y="1854200"/>
            <a:ext cx="5780598" cy="1723549"/>
          </a:xfrm>
          <a:prstGeom prst="rect">
            <a:avLst/>
          </a:prstGeom>
          <a:noFill/>
        </p:spPr>
        <p:txBody>
          <a:bodyPr wrap="square" rtlCol="0">
            <a:spAutoFit/>
          </a:bodyPr>
          <a:lstStyle/>
          <a:p>
            <a:r>
              <a:rPr lang="en-US" sz="2200" dirty="0"/>
              <a:t>Vietnam receives the largest share of FDI, although the percentage of FDI to GDP is lowest among CLMV countries; Japan, Korea and ASEAN countries are the largest sources of FDI</a:t>
            </a:r>
          </a:p>
          <a:p>
            <a:endParaRPr lang="en-ID" dirty="0"/>
          </a:p>
        </p:txBody>
      </p:sp>
    </p:spTree>
    <p:extLst>
      <p:ext uri="{BB962C8B-B14F-4D97-AF65-F5344CB8AC3E}">
        <p14:creationId xmlns:p14="http://schemas.microsoft.com/office/powerpoint/2010/main" val="84842089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3120</TotalTime>
  <Words>1212</Words>
  <Application>Microsoft Office PowerPoint</Application>
  <PresentationFormat>Widescreen</PresentationFormat>
  <Paragraphs>90</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Gill Sans MT</vt:lpstr>
      <vt:lpstr>Gallery</vt:lpstr>
      <vt:lpstr>Foreign Direct investment</vt:lpstr>
      <vt:lpstr>overview</vt:lpstr>
      <vt:lpstr>Foreign direct investment</vt:lpstr>
      <vt:lpstr>Foreign direct investment</vt:lpstr>
      <vt:lpstr>Foreign direct investment trends</vt:lpstr>
      <vt:lpstr>Impacts of foreign direct investment</vt:lpstr>
      <vt:lpstr>Impacts of foreign direct investment</vt:lpstr>
      <vt:lpstr>Impacts of foreign direct investment</vt:lpstr>
      <vt:lpstr>Impacts of foreign direct investment</vt:lpstr>
      <vt:lpstr>Foreign direct investment in clmv</vt:lpstr>
      <vt:lpstr>Foreign direct investment in clmv</vt:lpstr>
      <vt:lpstr>Foreign direct investment in clmv</vt:lpstr>
      <vt:lpstr>Foreign direct investment in clmv</vt:lpstr>
      <vt:lpstr>Foreign direct investment in clmv</vt:lpstr>
      <vt:lpstr>Foreign direct investment in clmv</vt:lpstr>
      <vt:lpstr>Foreign direct investment in clmv</vt:lpstr>
      <vt:lpstr>Foreign direct investment in clmv</vt:lpstr>
      <vt:lpstr>Implications of CLMV FDI for thailand</vt:lpstr>
      <vt:lpstr>summary</vt:lpstr>
      <vt:lpstr>summary</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dc:title>
  <dc:creator>januar hakim</dc:creator>
  <cp:lastModifiedBy>januar hakim</cp:lastModifiedBy>
  <cp:revision>195</cp:revision>
  <dcterms:created xsi:type="dcterms:W3CDTF">2021-02-18T04:58:22Z</dcterms:created>
  <dcterms:modified xsi:type="dcterms:W3CDTF">2021-04-10T15:40:09Z</dcterms:modified>
</cp:coreProperties>
</file>