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7" r:id="rId2"/>
    <p:sldId id="258" r:id="rId3"/>
    <p:sldId id="266" r:id="rId4"/>
    <p:sldId id="260" r:id="rId5"/>
    <p:sldId id="261" r:id="rId6"/>
    <p:sldId id="262" r:id="rId7"/>
    <p:sldId id="278" r:id="rId8"/>
    <p:sldId id="277" r:id="rId9"/>
    <p:sldId id="279" r:id="rId10"/>
    <p:sldId id="275" r:id="rId11"/>
    <p:sldId id="263" r:id="rId12"/>
    <p:sldId id="287" r:id="rId13"/>
    <p:sldId id="264" r:id="rId14"/>
    <p:sldId id="281" r:id="rId15"/>
    <p:sldId id="282" r:id="rId16"/>
    <p:sldId id="283" r:id="rId17"/>
    <p:sldId id="285" r:id="rId18"/>
    <p:sldId id="286" r:id="rId19"/>
    <p:sldId id="267" r:id="rId20"/>
    <p:sldId id="265" r:id="rId21"/>
    <p:sldId id="268" r:id="rId22"/>
    <p:sldId id="280" r:id="rId23"/>
    <p:sldId id="284" r:id="rId24"/>
    <p:sldId id="276" r:id="rId25"/>
    <p:sldId id="273" r:id="rId26"/>
    <p:sldId id="272" r:id="rId27"/>
    <p:sldId id="274" r:id="rId2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pPr/>
              <a:t>07/11/56</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07/11/56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07/11/56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07/11/56</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07/11/56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07/11/56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07/11/56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07/11/56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07/11/56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07/11/56</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07/11/56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07/11/56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07/11/56</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2CRsnUU2aDWYuM&amp;tbnid=2mxAMTx1zZFquM:&amp;ved=0CAUQjRw&amp;url=http://www.shopwillowbend.com/directory/the_body_shop&amp;ei=ill7UpCVJISOrQfVroHYBQ&amp;bvm=bv.56146854,d.bmk&amp;psig=AFQjCNHsSLlCmPWi_Gi5799OrDbA5Pv7AA&amp;ust=1383901950477349" TargetMode="Externa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357158" y="1643050"/>
            <a:ext cx="7858180" cy="1470025"/>
          </a:xfrm>
        </p:spPr>
        <p:txBody>
          <a:bodyPr>
            <a:normAutofit/>
          </a:bodyPr>
          <a:lstStyle/>
          <a:p>
            <a:r>
              <a:rPr lang="en-US" sz="3600" b="1" dirty="0" smtClean="0"/>
              <a:t>Distribution Channels Strategy  II</a:t>
            </a:r>
            <a:br>
              <a:rPr lang="en-US" sz="3600" b="1" dirty="0" smtClean="0"/>
            </a:br>
            <a:r>
              <a:rPr lang="en-US" sz="2200" b="1" dirty="0" smtClean="0"/>
              <a:t>CHAPTER 13: Retailing and Wholesaling</a:t>
            </a:r>
            <a:endParaRPr lang="th-TH" sz="22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32770" name="Picture 2" descr="http://images.pearsoned-ema.com/jpeg/large/9780273786993.jpg"/>
          <p:cNvPicPr>
            <a:picLocks noChangeAspect="1" noChangeArrowheads="1"/>
          </p:cNvPicPr>
          <p:nvPr/>
        </p:nvPicPr>
        <p:blipFill>
          <a:blip r:embed="rId3" cstate="print"/>
          <a:srcRect/>
          <a:stretch>
            <a:fillRect/>
          </a:stretch>
        </p:blipFill>
        <p:spPr bwMode="auto">
          <a:xfrm>
            <a:off x="7429520" y="142852"/>
            <a:ext cx="1418837" cy="1857388"/>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4" name="ตัวยึดเนื้อหา 3"/>
          <p:cNvSpPr>
            <a:spLocks noGrp="1"/>
          </p:cNvSpPr>
          <p:nvPr>
            <p:ph sz="quarter" idx="1"/>
          </p:nvPr>
        </p:nvSpPr>
        <p:spPr>
          <a:xfrm>
            <a:off x="928662" y="1447800"/>
            <a:ext cx="7858180" cy="5410200"/>
          </a:xfrm>
        </p:spPr>
        <p:txBody>
          <a:bodyPr>
            <a:normAutofit/>
          </a:bodyPr>
          <a:lstStyle/>
          <a:p>
            <a:r>
              <a:rPr lang="en-US" b="1" dirty="0" smtClean="0">
                <a:solidFill>
                  <a:srgbClr val="FF0000"/>
                </a:solidFill>
              </a:rPr>
              <a:t>Objective 1: </a:t>
            </a:r>
            <a:r>
              <a:rPr lang="en-US" dirty="0" smtClean="0"/>
              <a:t>Explain the roles of retailers in the distribution channel and describe the major types of retailers.</a:t>
            </a:r>
          </a:p>
          <a:p>
            <a:endParaRPr lang="en-US" dirty="0" smtClean="0"/>
          </a:p>
          <a:p>
            <a:r>
              <a:rPr lang="en-US" b="1" dirty="0" smtClean="0">
                <a:solidFill>
                  <a:srgbClr val="FF0000"/>
                </a:solidFill>
              </a:rPr>
              <a:t>Objective 2</a:t>
            </a:r>
            <a:r>
              <a:rPr lang="en-US" dirty="0" smtClean="0"/>
              <a:t>: Describe the major retailer marketing decisions.</a:t>
            </a:r>
          </a:p>
          <a:p>
            <a:endParaRPr lang="en-US" dirty="0" smtClean="0"/>
          </a:p>
          <a:p>
            <a:r>
              <a:rPr lang="en-US" b="1" dirty="0" smtClean="0">
                <a:solidFill>
                  <a:srgbClr val="FF0000"/>
                </a:solidFill>
              </a:rPr>
              <a:t>Objective 3: </a:t>
            </a:r>
            <a:r>
              <a:rPr lang="en-US" dirty="0" smtClean="0"/>
              <a:t>Explain the roles of wholesalers in the distribution channel and describe the 3 Major Groups of wholesalers</a:t>
            </a:r>
          </a:p>
          <a:p>
            <a:endParaRPr lang="en-US" dirty="0" smtClean="0"/>
          </a:p>
          <a:p>
            <a:r>
              <a:rPr lang="en-US" b="1" dirty="0" smtClean="0">
                <a:solidFill>
                  <a:srgbClr val="FF0000"/>
                </a:solidFill>
              </a:rPr>
              <a:t>Objective 4</a:t>
            </a:r>
            <a:r>
              <a:rPr lang="en-US" dirty="0" smtClean="0"/>
              <a:t>: Describe the major wholesaler marketing decisions.</a:t>
            </a:r>
          </a:p>
          <a:p>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a:t>
            </a:r>
            <a:endParaRPr lang="th-TH" dirty="0"/>
          </a:p>
        </p:txBody>
      </p:sp>
      <p:sp>
        <p:nvSpPr>
          <p:cNvPr id="7" name="ตัวยึดข้อความ 6"/>
          <p:cNvSpPr>
            <a:spLocks noGrp="1"/>
          </p:cNvSpPr>
          <p:nvPr>
            <p:ph type="body" idx="1"/>
          </p:nvPr>
        </p:nvSpPr>
        <p:spPr/>
        <p:txBody>
          <a:bodyPr/>
          <a:lstStyle/>
          <a:p>
            <a:r>
              <a:rPr lang="en-US" dirty="0" smtClean="0"/>
              <a:t>Retailing</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lstStyle/>
          <a:p>
            <a:r>
              <a:rPr lang="en-US" dirty="0" smtClean="0"/>
              <a:t>Retailing</a:t>
            </a:r>
            <a:endParaRPr lang="th-TH" dirty="0"/>
          </a:p>
        </p:txBody>
      </p:sp>
      <p:sp>
        <p:nvSpPr>
          <p:cNvPr id="7" name="ตัวยึดเนื้อหา 6"/>
          <p:cNvSpPr>
            <a:spLocks noGrp="1"/>
          </p:cNvSpPr>
          <p:nvPr>
            <p:ph sz="quarter" idx="1"/>
          </p:nvPr>
        </p:nvSpPr>
        <p:spPr/>
        <p:txBody>
          <a:bodyPr/>
          <a:lstStyle/>
          <a:p>
            <a:pPr>
              <a:buFont typeface="Wingdings" pitchFamily="2" charset="2"/>
              <a:buChar char="v"/>
            </a:pPr>
            <a:r>
              <a:rPr lang="en-US" b="1" dirty="0" smtClean="0">
                <a:solidFill>
                  <a:srgbClr val="FF0000"/>
                </a:solidFill>
              </a:rPr>
              <a:t>Retailing: </a:t>
            </a:r>
            <a:r>
              <a:rPr lang="en-US" dirty="0" smtClean="0">
                <a:solidFill>
                  <a:srgbClr val="FF0000"/>
                </a:solidFill>
              </a:rPr>
              <a:t>All the Activities involved in selling goods or services directly to the final consumers for their personal, non-business use.</a:t>
            </a:r>
          </a:p>
          <a:p>
            <a:pPr>
              <a:buFont typeface="Wingdings" pitchFamily="2" charset="2"/>
              <a:buChar char="v"/>
            </a:pPr>
            <a:endParaRPr lang="en-US" dirty="0" smtClean="0"/>
          </a:p>
          <a:p>
            <a:pPr>
              <a:buFont typeface="Wingdings" pitchFamily="2" charset="2"/>
              <a:buChar char="v"/>
            </a:pPr>
            <a:r>
              <a:rPr lang="en-US" b="1" dirty="0" smtClean="0">
                <a:solidFill>
                  <a:srgbClr val="FF0000"/>
                </a:solidFill>
              </a:rPr>
              <a:t>Retailer: </a:t>
            </a:r>
            <a:r>
              <a:rPr lang="en-US" dirty="0" smtClean="0">
                <a:solidFill>
                  <a:srgbClr val="FF0000"/>
                </a:solidFill>
              </a:rPr>
              <a:t>A business whose sales come primarily from retailing</a:t>
            </a: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Shopper marketing: </a:t>
            </a:r>
            <a:r>
              <a:rPr lang="en-US" dirty="0" smtClean="0">
                <a:solidFill>
                  <a:srgbClr val="FF0000"/>
                </a:solidFill>
              </a:rPr>
              <a:t>Using in-store promotions and advertising to extend brand equity to “the last mile” and encouraging favorable point-of-purchase decisions.</a:t>
            </a:r>
            <a:endParaRPr lang="th-TH" dirty="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Retailing</a:t>
            </a:r>
            <a:endParaRPr lang="th-TH" dirty="0"/>
          </a:p>
        </p:txBody>
      </p:sp>
      <p:sp>
        <p:nvSpPr>
          <p:cNvPr id="3" name="ตัวยึดเนื้อหา 2"/>
          <p:cNvSpPr>
            <a:spLocks noGrp="1"/>
          </p:cNvSpPr>
          <p:nvPr>
            <p:ph sz="quarter" idx="1"/>
          </p:nvPr>
        </p:nvSpPr>
        <p:spPr>
          <a:xfrm>
            <a:off x="857224" y="5000636"/>
            <a:ext cx="7772400" cy="4572000"/>
          </a:xfrm>
        </p:spPr>
        <p:txBody>
          <a:bodyPr>
            <a:normAutofit/>
          </a:bodyPr>
          <a:lstStyle/>
          <a:p>
            <a:pPr>
              <a:buNone/>
            </a:pPr>
            <a:r>
              <a:rPr lang="en-US" sz="2000" b="1" dirty="0" smtClean="0"/>
              <a:t>     Shopper marketing: The dramatic growth of digital shopping has added a new dimension to “point of purchase”. Influencing consumer’s buying decisions as they shop involves efforts aimed at in-store, online and mobile shopping.</a:t>
            </a:r>
            <a:endParaRPr lang="th-TH" sz="2000" b="1" dirty="0"/>
          </a:p>
        </p:txBody>
      </p:sp>
      <p:pic>
        <p:nvPicPr>
          <p:cNvPr id="4" name="รูปภาพ 3" descr="SAM_1074.JPG"/>
          <p:cNvPicPr>
            <a:picLocks noChangeAspect="1"/>
          </p:cNvPicPr>
          <p:nvPr/>
        </p:nvPicPr>
        <p:blipFill>
          <a:blip r:embed="rId2" cstate="print">
            <a:lum bright="17000" contrast="54000"/>
          </a:blip>
          <a:stretch>
            <a:fillRect/>
          </a:stretch>
        </p:blipFill>
        <p:spPr>
          <a:xfrm>
            <a:off x="3357554" y="500042"/>
            <a:ext cx="5214974" cy="405408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71472" y="-571500"/>
            <a:ext cx="7772400" cy="1143000"/>
          </a:xfrm>
        </p:spPr>
        <p:txBody>
          <a:bodyPr>
            <a:normAutofit/>
          </a:bodyPr>
          <a:lstStyle/>
          <a:p>
            <a:r>
              <a:rPr lang="en-US" sz="2000" dirty="0" smtClean="0"/>
              <a:t>Figure 13.2</a:t>
            </a:r>
            <a:endParaRPr lang="th-TH" sz="2000" dirty="0"/>
          </a:p>
        </p:txBody>
      </p:sp>
      <p:sp>
        <p:nvSpPr>
          <p:cNvPr id="3" name="ตัวยึดเนื้อหา 2"/>
          <p:cNvSpPr>
            <a:spLocks noGrp="1"/>
          </p:cNvSpPr>
          <p:nvPr>
            <p:ph sz="quarter" idx="1"/>
          </p:nvPr>
        </p:nvSpPr>
        <p:spPr/>
        <p:txBody>
          <a:bodyPr/>
          <a:lstStyle/>
          <a:p>
            <a:r>
              <a:rPr lang="en-US" dirty="0" smtClean="0"/>
              <a:t>Table 13.1 Major Store Retailer Types</a:t>
            </a:r>
            <a:endParaRPr lang="th-TH" dirty="0"/>
          </a:p>
        </p:txBody>
      </p:sp>
      <p:pic>
        <p:nvPicPr>
          <p:cNvPr id="5" name="รูปภาพ 4" descr="type of retail.jpg"/>
          <p:cNvPicPr>
            <a:picLocks noChangeAspect="1"/>
          </p:cNvPicPr>
          <p:nvPr/>
        </p:nvPicPr>
        <p:blipFill>
          <a:blip r:embed="rId2" cstate="print">
            <a:lum bright="11000" contrast="59000"/>
          </a:blip>
          <a:stretch>
            <a:fillRect/>
          </a:stretch>
        </p:blipFill>
        <p:spPr>
          <a:xfrm>
            <a:off x="428596" y="714356"/>
            <a:ext cx="8424806" cy="5857892"/>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a:xfrm>
            <a:off x="857224" y="5143512"/>
            <a:ext cx="7772400" cy="4572000"/>
          </a:xfrm>
        </p:spPr>
        <p:txBody>
          <a:bodyPr>
            <a:normAutofit/>
          </a:bodyPr>
          <a:lstStyle/>
          <a:p>
            <a:pPr>
              <a:buNone/>
            </a:pPr>
            <a:r>
              <a:rPr lang="en-US" sz="2000" b="1" dirty="0" smtClean="0"/>
              <a:t>    Convenience stores: </a:t>
            </a:r>
            <a:r>
              <a:rPr lang="en-US" sz="2000" b="1" dirty="0" err="1" smtClean="0"/>
              <a:t>Sheetz</a:t>
            </a:r>
            <a:r>
              <a:rPr lang="en-US" sz="2000" b="1" dirty="0" smtClean="0"/>
              <a:t> positions itself as more than just a convenience store. Driven by its Total Customer Focus mission and the motto-”Feel the Love” </a:t>
            </a:r>
            <a:r>
              <a:rPr lang="en-US" sz="2000" b="1" dirty="0" err="1" smtClean="0"/>
              <a:t>Sheetz</a:t>
            </a:r>
            <a:r>
              <a:rPr lang="en-US" sz="2000" b="1" dirty="0" smtClean="0"/>
              <a:t> aims to provide “convenience without compromise.”</a:t>
            </a:r>
            <a:endParaRPr lang="th-TH" sz="2000" b="1" dirty="0"/>
          </a:p>
        </p:txBody>
      </p:sp>
      <p:pic>
        <p:nvPicPr>
          <p:cNvPr id="6" name="รูปภาพ 5" descr="SAM_1076.JPG"/>
          <p:cNvPicPr>
            <a:picLocks noChangeAspect="1"/>
          </p:cNvPicPr>
          <p:nvPr/>
        </p:nvPicPr>
        <p:blipFill>
          <a:blip r:embed="rId2" cstate="print">
            <a:lum bright="9000" contrast="46000"/>
          </a:blip>
          <a:stretch>
            <a:fillRect/>
          </a:stretch>
        </p:blipFill>
        <p:spPr>
          <a:xfrm>
            <a:off x="1643042" y="571480"/>
            <a:ext cx="5524539" cy="4143404"/>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28662" y="5429264"/>
            <a:ext cx="7772400" cy="4572000"/>
          </a:xfrm>
        </p:spPr>
        <p:txBody>
          <a:bodyPr>
            <a:normAutofit/>
          </a:bodyPr>
          <a:lstStyle/>
          <a:p>
            <a:pPr>
              <a:buNone/>
            </a:pPr>
            <a:r>
              <a:rPr lang="en-US" sz="2000" b="1" dirty="0" smtClean="0"/>
              <a:t>    Despite recent belt-tightening by consumers, the Publix supermarket chain has succeeded by lowering prices and helping customers get the most out of today’s tighter food budgets.</a:t>
            </a:r>
            <a:endParaRPr lang="th-TH" sz="2000" b="1" dirty="0"/>
          </a:p>
        </p:txBody>
      </p:sp>
      <p:pic>
        <p:nvPicPr>
          <p:cNvPr id="4" name="รูปภาพ 3" descr="SAM_1075.JPG"/>
          <p:cNvPicPr>
            <a:picLocks noChangeAspect="1"/>
          </p:cNvPicPr>
          <p:nvPr/>
        </p:nvPicPr>
        <p:blipFill>
          <a:blip r:embed="rId2" cstate="print">
            <a:lum bright="10000" contrast="44000"/>
          </a:blip>
          <a:stretch>
            <a:fillRect/>
          </a:stretch>
        </p:blipFill>
        <p:spPr>
          <a:xfrm>
            <a:off x="1285852" y="500042"/>
            <a:ext cx="6096042" cy="457203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71472" y="5429264"/>
            <a:ext cx="7772400" cy="4572000"/>
          </a:xfrm>
        </p:spPr>
        <p:txBody>
          <a:bodyPr>
            <a:normAutofit/>
          </a:bodyPr>
          <a:lstStyle/>
          <a:p>
            <a:pPr>
              <a:buNone/>
            </a:pPr>
            <a:r>
              <a:rPr lang="en-US" sz="2000" b="1" dirty="0" smtClean="0"/>
              <a:t>     Discounter Dollar General, the nation’s largest small-box discount retailer, makes a powerful value promise for the times: “Save time, Save money. Every day.’</a:t>
            </a:r>
            <a:endParaRPr lang="th-TH" sz="2000" b="1" dirty="0"/>
          </a:p>
        </p:txBody>
      </p:sp>
      <p:pic>
        <p:nvPicPr>
          <p:cNvPr id="4" name="รูปภาพ 3" descr="SAM_1079.JPG"/>
          <p:cNvPicPr>
            <a:picLocks noChangeAspect="1"/>
          </p:cNvPicPr>
          <p:nvPr/>
        </p:nvPicPr>
        <p:blipFill>
          <a:blip r:embed="rId2" cstate="print">
            <a:lum bright="9000" contrast="22000"/>
          </a:blip>
          <a:stretch>
            <a:fillRect/>
          </a:stretch>
        </p:blipFill>
        <p:spPr>
          <a:xfrm>
            <a:off x="1500166" y="428604"/>
            <a:ext cx="6286544" cy="4714908"/>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a:t>
            </a:r>
            <a:endParaRPr lang="th-TH" dirty="0"/>
          </a:p>
        </p:txBody>
      </p:sp>
      <p:sp>
        <p:nvSpPr>
          <p:cNvPr id="7" name="ตัวยึดข้อความ 6"/>
          <p:cNvSpPr>
            <a:spLocks noGrp="1"/>
          </p:cNvSpPr>
          <p:nvPr>
            <p:ph type="body" idx="1"/>
          </p:nvPr>
        </p:nvSpPr>
        <p:spPr/>
        <p:txBody>
          <a:bodyPr/>
          <a:lstStyle/>
          <a:p>
            <a:r>
              <a:rPr lang="en-US" dirty="0" smtClean="0"/>
              <a:t>Retailing Marketing Decisions</a:t>
            </a:r>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Retailing</a:t>
            </a:r>
            <a:endParaRPr lang="th-TH" dirty="0"/>
          </a:p>
        </p:txBody>
      </p:sp>
      <p:sp>
        <p:nvSpPr>
          <p:cNvPr id="3" name="ตัวยึดเนื้อหา 2"/>
          <p:cNvSpPr>
            <a:spLocks noGrp="1"/>
          </p:cNvSpPr>
          <p:nvPr>
            <p:ph sz="quarter" idx="1"/>
          </p:nvPr>
        </p:nvSpPr>
        <p:spPr>
          <a:xfrm>
            <a:off x="914400" y="1285860"/>
            <a:ext cx="7729566" cy="5572140"/>
          </a:xfrm>
        </p:spPr>
        <p:txBody>
          <a:bodyPr>
            <a:normAutofit/>
          </a:bodyPr>
          <a:lstStyle/>
          <a:p>
            <a:r>
              <a:rPr lang="en-US" dirty="0" smtClean="0"/>
              <a:t>Figure 13.1  Retailer Marketing Strategies</a:t>
            </a:r>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200" b="1" dirty="0" smtClean="0"/>
              <a:t>    </a:t>
            </a:r>
            <a:endParaRPr lang="th-TH" sz="1600" dirty="0"/>
          </a:p>
        </p:txBody>
      </p:sp>
      <p:sp>
        <p:nvSpPr>
          <p:cNvPr id="4" name="สี่เหลี่ยมผืนผ้า 3"/>
          <p:cNvSpPr/>
          <p:nvPr/>
        </p:nvSpPr>
        <p:spPr>
          <a:xfrm>
            <a:off x="5500662" y="3929066"/>
            <a:ext cx="3643338" cy="1815882"/>
          </a:xfrm>
          <a:prstGeom prst="rect">
            <a:avLst/>
          </a:prstGeom>
        </p:spPr>
        <p:txBody>
          <a:bodyPr wrap="square">
            <a:spAutoFit/>
          </a:bodyPr>
          <a:lstStyle/>
          <a:p>
            <a:pPr>
              <a:buNone/>
            </a:pPr>
            <a:r>
              <a:rPr lang="en-US" sz="1600" dirty="0" smtClean="0"/>
              <a:t>As with other types of marketers, the name of the game for retailers is to find the customer-driven marketing strategy and mix that will let them create value for customers and capture value in return.  Remember Target’s “Expect more. Pay Less “value proposition? And Olive Garden’s “When you’re here, you’re family.</a:t>
            </a:r>
            <a:endParaRPr lang="th-TH" sz="1600" dirty="0"/>
          </a:p>
        </p:txBody>
      </p:sp>
      <p:pic>
        <p:nvPicPr>
          <p:cNvPr id="5" name="รูปภาพ 4" descr="retail strategy.jpg"/>
          <p:cNvPicPr>
            <a:picLocks noChangeAspect="1"/>
          </p:cNvPicPr>
          <p:nvPr/>
        </p:nvPicPr>
        <p:blipFill>
          <a:blip r:embed="rId2" cstate="print">
            <a:lum bright="16000" contrast="41000"/>
          </a:blip>
          <a:stretch>
            <a:fillRect/>
          </a:stretch>
        </p:blipFill>
        <p:spPr>
          <a:xfrm>
            <a:off x="214282" y="1857364"/>
            <a:ext cx="5078609" cy="4714908"/>
          </a:xfrm>
          <a:prstGeom prst="rect">
            <a:avLst/>
          </a:prstGeom>
        </p:spPr>
      </p:pic>
      <p:cxnSp>
        <p:nvCxnSpPr>
          <p:cNvPr id="7" name="ลูกศรเชื่อมต่อแบบตรง 6"/>
          <p:cNvCxnSpPr/>
          <p:nvPr/>
        </p:nvCxnSpPr>
        <p:spPr>
          <a:xfrm rot="10800000" flipV="1">
            <a:off x="5072066" y="4071942"/>
            <a:ext cx="428630" cy="71438"/>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4.pictures.gi.zimbio.com/Fanny+Castillo+Monthly+Consumer+Prices+Continue+P1yMBsDm1Rrl.jpg"/>
          <p:cNvPicPr>
            <a:picLocks noChangeAspect="1" noChangeArrowheads="1"/>
          </p:cNvPicPr>
          <p:nvPr/>
        </p:nvPicPr>
        <p:blipFill>
          <a:blip r:embed="rId2" cstate="print"/>
          <a:srcRect/>
          <a:stretch>
            <a:fillRect/>
          </a:stretch>
        </p:blipFill>
        <p:spPr bwMode="auto">
          <a:xfrm>
            <a:off x="1000100" y="1928802"/>
            <a:ext cx="7392329" cy="4500594"/>
          </a:xfrm>
          <a:prstGeom prst="rect">
            <a:avLst/>
          </a:prstGeom>
          <a:noFill/>
        </p:spPr>
      </p:pic>
      <p:pic>
        <p:nvPicPr>
          <p:cNvPr id="40964" name="Picture 4" descr="http://trademarkwatch.files.wordpress.com/2013/06/target.jpg"/>
          <p:cNvPicPr>
            <a:picLocks noChangeAspect="1" noChangeArrowheads="1"/>
          </p:cNvPicPr>
          <p:nvPr/>
        </p:nvPicPr>
        <p:blipFill>
          <a:blip r:embed="rId3" cstate="print"/>
          <a:srcRect/>
          <a:stretch>
            <a:fillRect/>
          </a:stretch>
        </p:blipFill>
        <p:spPr bwMode="auto">
          <a:xfrm>
            <a:off x="2143108" y="214290"/>
            <a:ext cx="4429156" cy="1570208"/>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928662" y="5072074"/>
            <a:ext cx="7772400" cy="4572000"/>
          </a:xfrm>
        </p:spPr>
        <p:txBody>
          <a:bodyPr>
            <a:normAutofit/>
          </a:bodyPr>
          <a:lstStyle/>
          <a:p>
            <a:pPr>
              <a:buNone/>
            </a:pPr>
            <a:r>
              <a:rPr lang="en-US" sz="2000" b="1" dirty="0" smtClean="0"/>
              <a:t>    Retail targeting and positioning: Give Guys Burger and Fries succeeds by positioning itself strongly away from McDonald’s and other large fast-foods giants.  The menu is very limited, but what you can get at Five Guys you simply can’t get at McDonalds.</a:t>
            </a:r>
            <a:endParaRPr lang="th-TH" sz="2000" b="1" dirty="0"/>
          </a:p>
        </p:txBody>
      </p:sp>
      <p:pic>
        <p:nvPicPr>
          <p:cNvPr id="4" name="รูปภาพ 3" descr="SAM_1080.JPG"/>
          <p:cNvPicPr>
            <a:picLocks noChangeAspect="1"/>
          </p:cNvPicPr>
          <p:nvPr/>
        </p:nvPicPr>
        <p:blipFill>
          <a:blip r:embed="rId2" cstate="print"/>
          <a:stretch>
            <a:fillRect/>
          </a:stretch>
        </p:blipFill>
        <p:spPr>
          <a:xfrm>
            <a:off x="1500166" y="500042"/>
            <a:ext cx="5857916" cy="439343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5286388"/>
            <a:ext cx="7772400" cy="4572000"/>
          </a:xfrm>
        </p:spPr>
        <p:txBody>
          <a:bodyPr/>
          <a:lstStyle/>
          <a:p>
            <a:pPr>
              <a:buNone/>
            </a:pPr>
            <a:r>
              <a:rPr lang="en-US" dirty="0" smtClean="0"/>
              <a:t>    </a:t>
            </a:r>
            <a:r>
              <a:rPr lang="en-US" sz="2000" b="1" dirty="0" smtClean="0"/>
              <a:t>Store atmosphere: </a:t>
            </a:r>
            <a:r>
              <a:rPr lang="en-US" sz="2000" b="1" dirty="0" err="1" smtClean="0"/>
              <a:t>Cabela’s</a:t>
            </a:r>
            <a:r>
              <a:rPr lang="en-US" sz="2000" b="1" dirty="0" smtClean="0"/>
              <a:t> real magic lies in the experiences it creates for those who visit.  “This is more than a place to go get fishhooks…we wanted to create a sense of wonder.</a:t>
            </a:r>
            <a:endParaRPr lang="th-TH" sz="2000" b="1" dirty="0"/>
          </a:p>
        </p:txBody>
      </p:sp>
      <p:pic>
        <p:nvPicPr>
          <p:cNvPr id="4" name="รูปภาพ 3" descr="SAM_1082.JPG"/>
          <p:cNvPicPr>
            <a:picLocks noChangeAspect="1"/>
          </p:cNvPicPr>
          <p:nvPr/>
        </p:nvPicPr>
        <p:blipFill>
          <a:blip r:embed="rId2" cstate="print">
            <a:lum bright="9000" contrast="24000"/>
          </a:blip>
          <a:stretch>
            <a:fillRect/>
          </a:stretch>
        </p:blipFill>
        <p:spPr>
          <a:xfrm>
            <a:off x="1285852" y="357166"/>
            <a:ext cx="6357982" cy="4768487"/>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idx="4294967295"/>
          </p:nvPr>
        </p:nvSpPr>
        <p:spPr>
          <a:xfrm>
            <a:off x="857224" y="214290"/>
            <a:ext cx="7772400" cy="1143000"/>
          </a:xfrm>
        </p:spPr>
        <p:txBody>
          <a:bodyPr/>
          <a:lstStyle/>
          <a:p>
            <a:r>
              <a:rPr lang="en-US" dirty="0" smtClean="0"/>
              <a:t> Siam Paragon: Department store</a:t>
            </a:r>
            <a:endParaRPr lang="th-TH" dirty="0"/>
          </a:p>
        </p:txBody>
      </p:sp>
      <p:pic>
        <p:nvPicPr>
          <p:cNvPr id="34818" name="Picture 2" descr="http://static.asiawebdirect.com/m/bangkok/portals/bangkok-com/homepage/top10-shopping-malls/allParagraphs/01/top10Set/0/image/600-paragon.jpg"/>
          <p:cNvPicPr>
            <a:picLocks noChangeAspect="1" noChangeArrowheads="1"/>
          </p:cNvPicPr>
          <p:nvPr/>
        </p:nvPicPr>
        <p:blipFill>
          <a:blip r:embed="rId2" cstate="print"/>
          <a:srcRect/>
          <a:stretch>
            <a:fillRect/>
          </a:stretch>
        </p:blipFill>
        <p:spPr bwMode="auto">
          <a:xfrm>
            <a:off x="214281" y="2071678"/>
            <a:ext cx="6536577" cy="4357718"/>
          </a:xfrm>
          <a:prstGeom prst="rect">
            <a:avLst/>
          </a:prstGeom>
          <a:ln>
            <a:noFill/>
          </a:ln>
          <a:effectLst>
            <a:outerShdw blurRad="292100" dist="139700" dir="2700000" algn="tl" rotWithShape="0">
              <a:srgbClr val="333333">
                <a:alpha val="65000"/>
              </a:srgbClr>
            </a:outerShdw>
          </a:effectLst>
        </p:spPr>
      </p:pic>
      <p:pic>
        <p:nvPicPr>
          <p:cNvPr id="5" name="รูปภาพ 4" descr="retail strategy.jpg"/>
          <p:cNvPicPr>
            <a:picLocks noChangeAspect="1"/>
          </p:cNvPicPr>
          <p:nvPr/>
        </p:nvPicPr>
        <p:blipFill>
          <a:blip r:embed="rId3" cstate="print">
            <a:lum bright="16000" contrast="41000"/>
          </a:blip>
          <a:stretch>
            <a:fillRect/>
          </a:stretch>
        </p:blipFill>
        <p:spPr>
          <a:xfrm rot="1047981">
            <a:off x="5885277" y="1489519"/>
            <a:ext cx="2693202" cy="250033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idx="4294967295"/>
          </p:nvPr>
        </p:nvSpPr>
        <p:spPr>
          <a:xfrm>
            <a:off x="642910" y="0"/>
            <a:ext cx="7772400" cy="1143000"/>
          </a:xfrm>
        </p:spPr>
        <p:txBody>
          <a:bodyPr/>
          <a:lstStyle/>
          <a:p>
            <a:r>
              <a:rPr lang="en-US" dirty="0" smtClean="0"/>
              <a:t>7-Eleven: Convenience Store</a:t>
            </a:r>
            <a:endParaRPr lang="th-TH" dirty="0"/>
          </a:p>
        </p:txBody>
      </p:sp>
      <p:pic>
        <p:nvPicPr>
          <p:cNvPr id="36866" name="Picture 2" descr="http://images2.wikia.nocookie.net/__cb20130909090819/someordinarygamers/images/e/e1/7-Eleven.jpg"/>
          <p:cNvPicPr>
            <a:picLocks noChangeAspect="1" noChangeArrowheads="1"/>
          </p:cNvPicPr>
          <p:nvPr/>
        </p:nvPicPr>
        <p:blipFill>
          <a:blip r:embed="rId2" cstate="print"/>
          <a:srcRect/>
          <a:stretch>
            <a:fillRect/>
          </a:stretch>
        </p:blipFill>
        <p:spPr bwMode="auto">
          <a:xfrm>
            <a:off x="1500166" y="1928802"/>
            <a:ext cx="6929486" cy="4503251"/>
          </a:xfrm>
          <a:prstGeom prst="rect">
            <a:avLst/>
          </a:prstGeom>
          <a:ln>
            <a:noFill/>
          </a:ln>
          <a:effectLst>
            <a:outerShdw blurRad="292100" dist="139700" dir="2700000" algn="tl" rotWithShape="0">
              <a:srgbClr val="333333">
                <a:alpha val="65000"/>
              </a:srgbClr>
            </a:outerShdw>
          </a:effectLst>
        </p:spPr>
      </p:pic>
      <p:pic>
        <p:nvPicPr>
          <p:cNvPr id="5" name="รูปภาพ 4" descr="retail strategy.jpg"/>
          <p:cNvPicPr>
            <a:picLocks noChangeAspect="1"/>
          </p:cNvPicPr>
          <p:nvPr/>
        </p:nvPicPr>
        <p:blipFill>
          <a:blip r:embed="rId3" cstate="print">
            <a:lum bright="16000" contrast="41000"/>
          </a:blip>
          <a:stretch>
            <a:fillRect/>
          </a:stretch>
        </p:blipFill>
        <p:spPr>
          <a:xfrm rot="20039095">
            <a:off x="554737" y="1321192"/>
            <a:ext cx="2693202" cy="250033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shopwillowbend.com/asset/get.asp?asset_id=5766">
            <a:hlinkClick r:id="rId2"/>
          </p:cNvPr>
          <p:cNvPicPr>
            <a:picLocks noChangeAspect="1" noChangeArrowheads="1"/>
          </p:cNvPicPr>
          <p:nvPr/>
        </p:nvPicPr>
        <p:blipFill>
          <a:blip r:embed="rId3" cstate="print"/>
          <a:srcRect/>
          <a:stretch>
            <a:fillRect/>
          </a:stretch>
        </p:blipFill>
        <p:spPr bwMode="auto">
          <a:xfrm>
            <a:off x="1071538" y="571480"/>
            <a:ext cx="7744716" cy="5429288"/>
          </a:xfrm>
          <a:prstGeom prst="rect">
            <a:avLst/>
          </a:prstGeom>
          <a:noFill/>
        </p:spPr>
      </p:pic>
      <p:pic>
        <p:nvPicPr>
          <p:cNvPr id="3" name="รูปภาพ 2" descr="retail strategy.jpg"/>
          <p:cNvPicPr>
            <a:picLocks noChangeAspect="1"/>
          </p:cNvPicPr>
          <p:nvPr/>
        </p:nvPicPr>
        <p:blipFill>
          <a:blip r:embed="rId4" cstate="print">
            <a:lum bright="16000" contrast="41000"/>
          </a:blip>
          <a:stretch>
            <a:fillRect/>
          </a:stretch>
        </p:blipFill>
        <p:spPr>
          <a:xfrm rot="20039095">
            <a:off x="429066" y="3555116"/>
            <a:ext cx="2805497" cy="2604583"/>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ผืนผ้า 3"/>
          <p:cNvSpPr/>
          <p:nvPr/>
        </p:nvSpPr>
        <p:spPr>
          <a:xfrm>
            <a:off x="357158" y="5429264"/>
            <a:ext cx="8072494" cy="1323439"/>
          </a:xfrm>
          <a:prstGeom prst="rect">
            <a:avLst/>
          </a:prstGeom>
        </p:spPr>
        <p:txBody>
          <a:bodyPr wrap="square">
            <a:spAutoFit/>
          </a:bodyPr>
          <a:lstStyle/>
          <a:p>
            <a:r>
              <a:rPr lang="en-US" sz="2000" b="1" dirty="0" smtClean="0"/>
              <a:t>New retail forms: many retailers-such as Toys “R” Us- are setting up limited-time “pop-up” stores that let them promote their brands to seasonal shoppers and create buzz in busy areas. (pop up stores-temporarily)</a:t>
            </a:r>
            <a:endParaRPr lang="th-TH" sz="2000" b="1" dirty="0"/>
          </a:p>
        </p:txBody>
      </p:sp>
      <p:pic>
        <p:nvPicPr>
          <p:cNvPr id="39942" name="Picture 6" descr="http://www.canalcity.co.jp/img_sys/shop/base/toy111107.jpg"/>
          <p:cNvPicPr>
            <a:picLocks noChangeAspect="1" noChangeArrowheads="1"/>
          </p:cNvPicPr>
          <p:nvPr/>
        </p:nvPicPr>
        <p:blipFill>
          <a:blip r:embed="rId2" cstate="print"/>
          <a:srcRect/>
          <a:stretch>
            <a:fillRect/>
          </a:stretch>
        </p:blipFill>
        <p:spPr bwMode="auto">
          <a:xfrm>
            <a:off x="1071538" y="482182"/>
            <a:ext cx="5857916" cy="4393438"/>
          </a:xfrm>
          <a:prstGeom prst="rect">
            <a:avLst/>
          </a:prstGeom>
          <a:noFill/>
        </p:spPr>
      </p:pic>
      <p:pic>
        <p:nvPicPr>
          <p:cNvPr id="7" name="รูปภาพ 6" descr="retail strategy.jpg"/>
          <p:cNvPicPr>
            <a:picLocks noChangeAspect="1"/>
          </p:cNvPicPr>
          <p:nvPr/>
        </p:nvPicPr>
        <p:blipFill>
          <a:blip r:embed="rId3" cstate="print">
            <a:lum bright="16000" contrast="41000"/>
          </a:blip>
          <a:stretch>
            <a:fillRect/>
          </a:stretch>
        </p:blipFill>
        <p:spPr>
          <a:xfrm rot="20039095">
            <a:off x="5644009" y="1983479"/>
            <a:ext cx="2805497" cy="2604583"/>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a:t>
            </a:r>
            <a:endParaRPr lang="th-TH" dirty="0"/>
          </a:p>
        </p:txBody>
      </p:sp>
      <p:sp>
        <p:nvSpPr>
          <p:cNvPr id="7" name="ตัวยึดข้อความ 6"/>
          <p:cNvSpPr>
            <a:spLocks noGrp="1"/>
          </p:cNvSpPr>
          <p:nvPr>
            <p:ph type="body" idx="1"/>
          </p:nvPr>
        </p:nvSpPr>
        <p:spPr/>
        <p:txBody>
          <a:bodyPr/>
          <a:lstStyle/>
          <a:p>
            <a:r>
              <a:rPr lang="en-US" dirty="0" smtClean="0"/>
              <a:t>Wholesaling</a:t>
            </a:r>
            <a:endParaRPr lang="th-TH"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a:xfrm>
            <a:off x="642910" y="2286000"/>
            <a:ext cx="7772400" cy="4572000"/>
          </a:xfrm>
        </p:spPr>
        <p:txBody>
          <a:bodyPr/>
          <a:lstStyle/>
          <a:p>
            <a:pPr>
              <a:buFont typeface="Wingdings" pitchFamily="2" charset="2"/>
              <a:buChar char="v"/>
            </a:pPr>
            <a:r>
              <a:rPr lang="en-US" b="1" dirty="0" smtClean="0">
                <a:solidFill>
                  <a:srgbClr val="FF0000"/>
                </a:solidFill>
              </a:rPr>
              <a:t>Wholesaling: </a:t>
            </a:r>
            <a:r>
              <a:rPr lang="en-US" dirty="0" smtClean="0">
                <a:solidFill>
                  <a:srgbClr val="FF0000"/>
                </a:solidFill>
              </a:rPr>
              <a:t>All the activities involved in selling goods and services to those buying for resale or business use.</a:t>
            </a:r>
          </a:p>
          <a:p>
            <a:pPr>
              <a:buNone/>
            </a:pPr>
            <a:endParaRPr lang="en-US" dirty="0" smtClean="0">
              <a:solidFill>
                <a:srgbClr val="FF0000"/>
              </a:solidFill>
            </a:endParaRPr>
          </a:p>
          <a:p>
            <a:pPr>
              <a:buFont typeface="Wingdings" pitchFamily="2" charset="2"/>
              <a:buChar char="v"/>
            </a:pPr>
            <a:endParaRPr lang="en-US" dirty="0" smtClean="0">
              <a:solidFill>
                <a:srgbClr val="FF0000"/>
              </a:solidFill>
            </a:endParaRPr>
          </a:p>
          <a:p>
            <a:pPr>
              <a:buFont typeface="Wingdings" pitchFamily="2" charset="2"/>
              <a:buChar char="v"/>
            </a:pPr>
            <a:r>
              <a:rPr lang="en-US" b="1" dirty="0" smtClean="0">
                <a:solidFill>
                  <a:srgbClr val="FF0000"/>
                </a:solidFill>
              </a:rPr>
              <a:t>Wholesaler: </a:t>
            </a:r>
            <a:r>
              <a:rPr lang="en-US" dirty="0" smtClean="0">
                <a:solidFill>
                  <a:srgbClr val="FF0000"/>
                </a:solidFill>
              </a:rPr>
              <a:t>A firm engaged primarily in wholesaling activities.</a:t>
            </a:r>
            <a:endParaRPr lang="th-TH" dirty="0">
              <a:solidFill>
                <a:srgbClr val="FF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p:txBody>
          <a:bodyPr>
            <a:normAutofit fontScale="92500" lnSpcReduction="20000"/>
          </a:bodyPr>
          <a:lstStyle/>
          <a:p>
            <a:pPr>
              <a:buNone/>
            </a:pPr>
            <a:r>
              <a:rPr lang="en-US" dirty="0" smtClean="0"/>
              <a:t>3 Major Groups</a:t>
            </a:r>
          </a:p>
          <a:p>
            <a:pPr>
              <a:buNone/>
            </a:pPr>
            <a:endParaRPr lang="en-US" dirty="0" smtClean="0"/>
          </a:p>
          <a:p>
            <a:pPr marL="514350" indent="-514350">
              <a:buFont typeface="Wingdings" pitchFamily="2" charset="2"/>
              <a:buChar char="v"/>
            </a:pPr>
            <a:r>
              <a:rPr lang="en-US" b="1" dirty="0" smtClean="0">
                <a:solidFill>
                  <a:srgbClr val="FF0000"/>
                </a:solidFill>
              </a:rPr>
              <a:t>1.    Merchant wholesaler</a:t>
            </a:r>
            <a:r>
              <a:rPr lang="en-US" dirty="0" smtClean="0">
                <a:solidFill>
                  <a:srgbClr val="FF0000"/>
                </a:solidFill>
              </a:rPr>
              <a:t>: An independently owned wholesale business that title to the merchandise it handles.</a:t>
            </a:r>
          </a:p>
          <a:p>
            <a:pPr marL="514350" indent="-514350">
              <a:buFont typeface="Wingdings" pitchFamily="2" charset="2"/>
              <a:buChar char="v"/>
            </a:pPr>
            <a:r>
              <a:rPr lang="en-US" b="1" dirty="0" smtClean="0">
                <a:solidFill>
                  <a:srgbClr val="FF0000"/>
                </a:solidFill>
              </a:rPr>
              <a:t>2a. Broker</a:t>
            </a:r>
            <a:r>
              <a:rPr lang="en-US" dirty="0" smtClean="0">
                <a:solidFill>
                  <a:srgbClr val="FF0000"/>
                </a:solidFill>
              </a:rPr>
              <a:t>: A wholesales who does not take title to goods and whose function is to bring buyers and sellers together and assist in negotiation.</a:t>
            </a:r>
          </a:p>
          <a:p>
            <a:pPr marL="514350" indent="-514350">
              <a:buFont typeface="Wingdings" pitchFamily="2" charset="2"/>
              <a:buChar char="v"/>
            </a:pPr>
            <a:r>
              <a:rPr lang="en-US" b="1" dirty="0" smtClean="0">
                <a:solidFill>
                  <a:srgbClr val="FF0000"/>
                </a:solidFill>
              </a:rPr>
              <a:t>2b.Agent:</a:t>
            </a:r>
            <a:r>
              <a:rPr lang="en-US" dirty="0" smtClean="0">
                <a:solidFill>
                  <a:srgbClr val="FF0000"/>
                </a:solidFill>
              </a:rPr>
              <a:t> A wholesaler who represents buyers or sellers on a relatively permanent basis, performs only a few </a:t>
            </a:r>
            <a:r>
              <a:rPr lang="en-US" dirty="0" err="1" smtClean="0">
                <a:solidFill>
                  <a:srgbClr val="FF0000"/>
                </a:solidFill>
              </a:rPr>
              <a:t>functions,and</a:t>
            </a:r>
            <a:r>
              <a:rPr lang="en-US" dirty="0" smtClean="0">
                <a:solidFill>
                  <a:srgbClr val="FF0000"/>
                </a:solidFill>
              </a:rPr>
              <a:t> does not take title to goods.</a:t>
            </a:r>
          </a:p>
          <a:p>
            <a:pPr marL="514350" indent="-514350">
              <a:buFont typeface="Wingdings" pitchFamily="2" charset="2"/>
              <a:buChar char="v"/>
            </a:pPr>
            <a:r>
              <a:rPr lang="en-US" b="1" dirty="0" smtClean="0">
                <a:solidFill>
                  <a:srgbClr val="FF0000"/>
                </a:solidFill>
              </a:rPr>
              <a:t>3. Manufacturers’ sales branches and offic</a:t>
            </a:r>
            <a:r>
              <a:rPr lang="en-US" dirty="0" smtClean="0">
                <a:solidFill>
                  <a:srgbClr val="FF0000"/>
                </a:solidFill>
              </a:rPr>
              <a:t>es: Wholesaling by sellers or buyers themselves rather than through independent wholesalers</a:t>
            </a:r>
          </a:p>
          <a:p>
            <a:pPr marL="514350" indent="-514350">
              <a:buNone/>
            </a:pPr>
            <a:endParaRPr lang="en-US" dirty="0" smtClean="0"/>
          </a:p>
          <a:p>
            <a:pPr marL="514350" indent="-514350">
              <a:buNone/>
            </a:pPr>
            <a:endParaRPr lang="en-US" dirty="0" smtClean="0"/>
          </a:p>
          <a:p>
            <a:pPr marL="514350" indent="-514350">
              <a:buNone/>
            </a:pPr>
            <a:endParaRPr lang="en-US" dirty="0" smtClean="0"/>
          </a:p>
          <a:p>
            <a:pPr marL="514350" indent="-514350">
              <a:buNone/>
            </a:pPr>
            <a:endParaRPr lang="en-US"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hiangmaipost.net/images/en/247.jpg"/>
          <p:cNvPicPr>
            <a:picLocks noChangeAspect="1" noChangeArrowheads="1"/>
          </p:cNvPicPr>
          <p:nvPr/>
        </p:nvPicPr>
        <p:blipFill>
          <a:blip r:embed="rId2" cstate="print"/>
          <a:srcRect/>
          <a:stretch>
            <a:fillRect/>
          </a:stretch>
        </p:blipFill>
        <p:spPr bwMode="auto">
          <a:xfrm>
            <a:off x="357158" y="714356"/>
            <a:ext cx="8508064" cy="578647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globaltraveler.com/wp-content/uploads/2013/06/TravelAgents.jpg"/>
          <p:cNvPicPr>
            <a:picLocks noChangeAspect="1" noChangeArrowheads="1"/>
          </p:cNvPicPr>
          <p:nvPr/>
        </p:nvPicPr>
        <p:blipFill>
          <a:blip r:embed="rId2" cstate="print"/>
          <a:srcRect/>
          <a:stretch>
            <a:fillRect/>
          </a:stretch>
        </p:blipFill>
        <p:spPr bwMode="auto">
          <a:xfrm>
            <a:off x="214282" y="3214686"/>
            <a:ext cx="5250974" cy="3395340"/>
          </a:xfrm>
          <a:prstGeom prst="rect">
            <a:avLst/>
          </a:prstGeom>
          <a:noFill/>
        </p:spPr>
      </p:pic>
      <p:pic>
        <p:nvPicPr>
          <p:cNvPr id="37892" name="Picture 4" descr="http://www.wts-thailand.com/images/introw_1297650640/Introduction%20to%20Thailand.png"/>
          <p:cNvPicPr>
            <a:picLocks noChangeAspect="1" noChangeArrowheads="1"/>
          </p:cNvPicPr>
          <p:nvPr/>
        </p:nvPicPr>
        <p:blipFill>
          <a:blip r:embed="rId3" cstate="print"/>
          <a:srcRect/>
          <a:stretch>
            <a:fillRect/>
          </a:stretch>
        </p:blipFill>
        <p:spPr bwMode="auto">
          <a:xfrm>
            <a:off x="2786051" y="428605"/>
            <a:ext cx="5715040" cy="31889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a:t>
            </a:r>
            <a:endParaRPr lang="th-TH" dirty="0"/>
          </a:p>
        </p:txBody>
      </p:sp>
      <p:sp>
        <p:nvSpPr>
          <p:cNvPr id="7" name="ตัวยึดข้อความ 6"/>
          <p:cNvSpPr>
            <a:spLocks noGrp="1"/>
          </p:cNvSpPr>
          <p:nvPr>
            <p:ph type="body" idx="1"/>
          </p:nvPr>
        </p:nvSpPr>
        <p:spPr/>
        <p:txBody>
          <a:bodyPr/>
          <a:lstStyle/>
          <a:p>
            <a:r>
              <a:rPr lang="en-US" dirty="0" smtClean="0"/>
              <a:t>Wholesaling Marketing Decisions</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5500702"/>
            <a:ext cx="7772400" cy="4572000"/>
          </a:xfrm>
        </p:spPr>
        <p:txBody>
          <a:bodyPr>
            <a:normAutofit/>
          </a:bodyPr>
          <a:lstStyle/>
          <a:p>
            <a:pPr>
              <a:buNone/>
            </a:pPr>
            <a:r>
              <a:rPr lang="en-US" sz="2000" b="1" dirty="0" smtClean="0"/>
              <a:t>     Wholesaling: Many of the nation’s largest and most important wholesalers-like Grainger- are largely unknown to final consumers. But they are very well known and much valued by the business customers they serve.</a:t>
            </a:r>
            <a:endParaRPr lang="th-TH" sz="2000" b="1" dirty="0"/>
          </a:p>
        </p:txBody>
      </p:sp>
      <p:pic>
        <p:nvPicPr>
          <p:cNvPr id="5" name="รูปภาพ 4" descr="SAM_1085.JPG"/>
          <p:cNvPicPr>
            <a:picLocks noChangeAspect="1"/>
          </p:cNvPicPr>
          <p:nvPr/>
        </p:nvPicPr>
        <p:blipFill>
          <a:blip r:embed="rId2" cstate="print"/>
          <a:stretch>
            <a:fillRect/>
          </a:stretch>
        </p:blipFill>
        <p:spPr>
          <a:xfrm rot="5400000">
            <a:off x="1940700" y="892951"/>
            <a:ext cx="5048285" cy="37862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Wholesaling</a:t>
            </a:r>
            <a:endParaRPr lang="th-TH" dirty="0"/>
          </a:p>
        </p:txBody>
      </p:sp>
      <p:sp>
        <p:nvSpPr>
          <p:cNvPr id="3" name="ตัวยึดเนื้อหา 2"/>
          <p:cNvSpPr>
            <a:spLocks noGrp="1"/>
          </p:cNvSpPr>
          <p:nvPr>
            <p:ph sz="quarter" idx="1"/>
          </p:nvPr>
        </p:nvSpPr>
        <p:spPr/>
        <p:txBody>
          <a:bodyPr>
            <a:normAutofit/>
          </a:bodyPr>
          <a:lstStyle/>
          <a:p>
            <a:r>
              <a:rPr lang="en-US" dirty="0" smtClean="0"/>
              <a:t>Figure 13.2 Wholesaler Marketing Strategies</a:t>
            </a:r>
          </a:p>
          <a:p>
            <a:endParaRPr lang="en-US" dirty="0" smtClean="0"/>
          </a:p>
          <a:p>
            <a:endParaRPr lang="en-US" dirty="0" smtClean="0"/>
          </a:p>
          <a:p>
            <a:endParaRPr lang="en-US" dirty="0" smtClean="0"/>
          </a:p>
        </p:txBody>
      </p:sp>
      <p:sp>
        <p:nvSpPr>
          <p:cNvPr id="4" name="สี่เหลี่ยมผืนผ้า 3"/>
          <p:cNvSpPr/>
          <p:nvPr/>
        </p:nvSpPr>
        <p:spPr>
          <a:xfrm>
            <a:off x="357158" y="4357694"/>
            <a:ext cx="3357586" cy="2308324"/>
          </a:xfrm>
          <a:prstGeom prst="rect">
            <a:avLst/>
          </a:prstGeom>
        </p:spPr>
        <p:txBody>
          <a:bodyPr wrap="square">
            <a:spAutoFit/>
          </a:bodyPr>
          <a:lstStyle/>
          <a:p>
            <a:r>
              <a:rPr lang="en-US" sz="1600" dirty="0" smtClean="0"/>
              <a:t>Why does this figure look so much like Figure 11.1. You guessed it. Like retailers, wholesalers must develop customer-driven marketing strategies and mixes that create value for customers and capture value in return. For example Grainger helps its business customers “save time and money by providing them with the right products to keep their facilities up and running.</a:t>
            </a:r>
            <a:endParaRPr lang="th-TH" sz="1600" dirty="0"/>
          </a:p>
        </p:txBody>
      </p:sp>
      <p:pic>
        <p:nvPicPr>
          <p:cNvPr id="5" name="รูปภาพ 4" descr="wholesale stragegy.jpg"/>
          <p:cNvPicPr>
            <a:picLocks noChangeAspect="1"/>
          </p:cNvPicPr>
          <p:nvPr/>
        </p:nvPicPr>
        <p:blipFill>
          <a:blip r:embed="rId2" cstate="print">
            <a:lum bright="29000" contrast="33000"/>
          </a:blip>
          <a:stretch>
            <a:fillRect/>
          </a:stretch>
        </p:blipFill>
        <p:spPr>
          <a:xfrm>
            <a:off x="3929058" y="1857364"/>
            <a:ext cx="4731600" cy="403877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00034" y="428604"/>
            <a:ext cx="7729566" cy="5410200"/>
          </a:xfrm>
        </p:spPr>
        <p:txBody>
          <a:bodyPr>
            <a:normAutofit/>
          </a:bodyPr>
          <a:lstStyle/>
          <a:p>
            <a:pPr>
              <a:buFont typeface="Wingdings" pitchFamily="2" charset="2"/>
              <a:buChar char="Ø"/>
            </a:pPr>
            <a:r>
              <a:rPr lang="en-US" b="1" dirty="0" smtClean="0"/>
              <a:t>Trends in Wholesaling</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r>
              <a:rPr lang="en-US" sz="2000" b="1" dirty="0" smtClean="0"/>
              <a:t>     </a:t>
            </a:r>
            <a:endParaRPr lang="th-TH" sz="2000" b="1" dirty="0"/>
          </a:p>
        </p:txBody>
      </p:sp>
      <p:pic>
        <p:nvPicPr>
          <p:cNvPr id="4" name="รูปภาพ 3" descr="SAM_1090.JPG"/>
          <p:cNvPicPr>
            <a:picLocks noChangeAspect="1"/>
          </p:cNvPicPr>
          <p:nvPr/>
        </p:nvPicPr>
        <p:blipFill>
          <a:blip r:embed="rId2" cstate="print">
            <a:lum bright="9000" contrast="26000"/>
          </a:blip>
          <a:stretch>
            <a:fillRect/>
          </a:stretch>
        </p:blipFill>
        <p:spPr>
          <a:xfrm>
            <a:off x="1142976" y="1285860"/>
            <a:ext cx="6286544" cy="3964785"/>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785786" y="5357826"/>
            <a:ext cx="8143932" cy="1323439"/>
          </a:xfrm>
          <a:prstGeom prst="rect">
            <a:avLst/>
          </a:prstGeom>
        </p:spPr>
        <p:txBody>
          <a:bodyPr wrap="square">
            <a:spAutoFit/>
          </a:bodyPr>
          <a:lstStyle/>
          <a:p>
            <a:pPr>
              <a:buNone/>
            </a:pPr>
            <a:r>
              <a:rPr lang="en-US" sz="2000" b="1" dirty="0" smtClean="0"/>
              <a:t>Pharmaceuticals wholesaler McKesson helps its retail pharmacist customers be more efficient by offering a wide range of online resources. Retail pharmacists can even use the McKesson system to maintain medical profiles on their customers.</a:t>
            </a:r>
            <a:endParaRPr lang="th-TH" sz="2000" b="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849</TotalTime>
  <Words>770</Words>
  <Application>Microsoft Office PowerPoint</Application>
  <PresentationFormat>นำเสนอทางหน้าจอ (4:3)</PresentationFormat>
  <Paragraphs>78</Paragraphs>
  <Slides>27</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27</vt:i4>
      </vt:variant>
    </vt:vector>
  </HeadingPairs>
  <TitlesOfParts>
    <vt:vector size="28" baseType="lpstr">
      <vt:lpstr>เสมอภาค</vt:lpstr>
      <vt:lpstr>Distribution Channels Strategy  II CHAPTER 13: Retailing and Wholesaling</vt:lpstr>
      <vt:lpstr>Objective Outline</vt:lpstr>
      <vt:lpstr>Objective 1</vt:lpstr>
      <vt:lpstr>Retailing</vt:lpstr>
      <vt:lpstr>Retailing</vt:lpstr>
      <vt:lpstr>Figure 13.2</vt:lpstr>
      <vt:lpstr>ภาพนิ่ง 7</vt:lpstr>
      <vt:lpstr>ภาพนิ่ง 8</vt:lpstr>
      <vt:lpstr>ภาพนิ่ง 9</vt:lpstr>
      <vt:lpstr>Objective 2</vt:lpstr>
      <vt:lpstr>Retailing</vt:lpstr>
      <vt:lpstr>ภาพนิ่ง 12</vt:lpstr>
      <vt:lpstr>ภาพนิ่ง 13</vt:lpstr>
      <vt:lpstr>ภาพนิ่ง 14</vt:lpstr>
      <vt:lpstr> Siam Paragon: Department store</vt:lpstr>
      <vt:lpstr>7-Eleven: Convenience Store</vt:lpstr>
      <vt:lpstr>ภาพนิ่ง 17</vt:lpstr>
      <vt:lpstr>ภาพนิ่ง 18</vt:lpstr>
      <vt:lpstr>Objective 3</vt:lpstr>
      <vt:lpstr>Wholesaling</vt:lpstr>
      <vt:lpstr>Wholesaling</vt:lpstr>
      <vt:lpstr>ภาพนิ่ง 22</vt:lpstr>
      <vt:lpstr>ภาพนิ่ง 23</vt:lpstr>
      <vt:lpstr>Objective 4</vt:lpstr>
      <vt:lpstr>ภาพนิ่ง 25</vt:lpstr>
      <vt:lpstr>Wholesaling</vt:lpstr>
      <vt:lpstr>ภาพนิ่ง 27</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Mr.Robin ThaiSakon</cp:lastModifiedBy>
  <cp:revision>129</cp:revision>
  <dcterms:created xsi:type="dcterms:W3CDTF">2013-10-18T08:44:42Z</dcterms:created>
  <dcterms:modified xsi:type="dcterms:W3CDTF">2013-11-07T09:27:08Z</dcterms:modified>
</cp:coreProperties>
</file>