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39"/>
  </p:notesMasterIdLst>
  <p:sldIdLst>
    <p:sldId id="257" r:id="rId2"/>
    <p:sldId id="258" r:id="rId3"/>
    <p:sldId id="259" r:id="rId4"/>
    <p:sldId id="295" r:id="rId5"/>
    <p:sldId id="296" r:id="rId6"/>
    <p:sldId id="260" r:id="rId7"/>
    <p:sldId id="261" r:id="rId8"/>
    <p:sldId id="262" r:id="rId9"/>
    <p:sldId id="263" r:id="rId10"/>
    <p:sldId id="264" r:id="rId11"/>
    <p:sldId id="269" r:id="rId12"/>
    <p:sldId id="270" r:id="rId13"/>
    <p:sldId id="271" r:id="rId14"/>
    <p:sldId id="272" r:id="rId15"/>
    <p:sldId id="297" r:id="rId16"/>
    <p:sldId id="298" r:id="rId17"/>
    <p:sldId id="273" r:id="rId18"/>
    <p:sldId id="299" r:id="rId19"/>
    <p:sldId id="274" r:id="rId20"/>
    <p:sldId id="275" r:id="rId21"/>
    <p:sldId id="276" r:id="rId22"/>
    <p:sldId id="277" r:id="rId23"/>
    <p:sldId id="278" r:id="rId24"/>
    <p:sldId id="279" r:id="rId25"/>
    <p:sldId id="280" r:id="rId26"/>
    <p:sldId id="281" r:id="rId27"/>
    <p:sldId id="282" r:id="rId28"/>
    <p:sldId id="285" r:id="rId29"/>
    <p:sldId id="286" r:id="rId30"/>
    <p:sldId id="287" r:id="rId31"/>
    <p:sldId id="288" r:id="rId32"/>
    <p:sldId id="289" r:id="rId33"/>
    <p:sldId id="290" r:id="rId34"/>
    <p:sldId id="291" r:id="rId35"/>
    <p:sldId id="292" r:id="rId36"/>
    <p:sldId id="293" r:id="rId37"/>
    <p:sldId id="294" r:id="rId3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51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notesMaster" Target="notesMasters/notesMaster1.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slide" Target="slides/slide33.xml" /><Relationship Id="rId42" Type="http://schemas.openxmlformats.org/officeDocument/2006/relationships/theme" Target="theme/theme1.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slide" Target="slides/slide37.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41"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slide" Target="slides/slide36.xml" /><Relationship Id="rId40" Type="http://schemas.openxmlformats.org/officeDocument/2006/relationships/presProps" Target="pres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 Id="rId43" Type="http://schemas.openxmlformats.org/officeDocument/2006/relationships/tableStyles" Target="tableStyle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1B9268-66B8-4154-82DB-010CD3655C03}" type="datetimeFigureOut">
              <a:rPr lang="th-TH" smtClean="0"/>
              <a:pPr/>
              <a:t>18/11/62</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D2670B-E2C0-462F-A62D-3C48D0843C59}" type="slidenum">
              <a:rPr lang="th-TH" smtClean="0"/>
              <a:pPr/>
              <a:t>‹#›</a:t>
            </a:fld>
            <a:endParaRPr lang="th-TH"/>
          </a:p>
        </p:txBody>
      </p:sp>
    </p:spTree>
    <p:extLst>
      <p:ext uri="{BB962C8B-B14F-4D97-AF65-F5344CB8AC3E}">
        <p14:creationId xmlns:p14="http://schemas.microsoft.com/office/powerpoint/2010/main" val="531392833"/>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4386"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784387"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22</a:t>
            </a:r>
          </a:p>
        </p:txBody>
      </p:sp>
      <p:sp>
        <p:nvSpPr>
          <p:cNvPr id="784388"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784389"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784390" name="Rectangle 6"/>
          <p:cNvSpPr>
            <a:spLocks noGrp="1" noRot="1" noChangeAspect="1" noChangeArrowheads="1" noTextEdit="1"/>
          </p:cNvSpPr>
          <p:nvPr>
            <p:ph type="sldImg"/>
          </p:nvPr>
        </p:nvSpPr>
        <p:spPr>
          <a:xfrm>
            <a:off x="1150938" y="692150"/>
            <a:ext cx="4556125" cy="3416300"/>
          </a:xfrm>
          <a:ln cap="flat"/>
        </p:spPr>
      </p:sp>
      <p:sp>
        <p:nvSpPr>
          <p:cNvPr id="784391"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823400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7938" name="Rectangle 2"/>
          <p:cNvSpPr>
            <a:spLocks noGrp="1" noRot="1" noChangeAspect="1" noChangeArrowheads="1" noTextEdit="1"/>
          </p:cNvSpPr>
          <p:nvPr>
            <p:ph type="sldImg"/>
          </p:nvPr>
        </p:nvSpPr>
        <p:spPr>
          <a:xfrm>
            <a:off x="1150938" y="692150"/>
            <a:ext cx="4556125" cy="3416300"/>
          </a:xfrm>
          <a:ln/>
        </p:spPr>
      </p:sp>
      <p:sp>
        <p:nvSpPr>
          <p:cNvPr id="807939"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906860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62" name="Rectangle 2"/>
          <p:cNvSpPr>
            <a:spLocks noGrp="1" noRot="1" noChangeAspect="1" noChangeArrowheads="1" noTextEdit="1"/>
          </p:cNvSpPr>
          <p:nvPr>
            <p:ph type="sldImg"/>
          </p:nvPr>
        </p:nvSpPr>
        <p:spPr>
          <a:xfrm>
            <a:off x="1150938" y="692150"/>
            <a:ext cx="4556125" cy="3416300"/>
          </a:xfrm>
          <a:ln/>
        </p:spPr>
      </p:sp>
      <p:sp>
        <p:nvSpPr>
          <p:cNvPr id="808963"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6988667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986" name="Rectangle 2"/>
          <p:cNvSpPr>
            <a:spLocks noGrp="1" noRot="1" noChangeAspect="1" noChangeArrowheads="1" noTextEdit="1"/>
          </p:cNvSpPr>
          <p:nvPr>
            <p:ph type="sldImg"/>
          </p:nvPr>
        </p:nvSpPr>
        <p:spPr>
          <a:xfrm>
            <a:off x="1150938" y="692150"/>
            <a:ext cx="4556125" cy="3416300"/>
          </a:xfrm>
          <a:ln/>
        </p:spPr>
      </p:sp>
      <p:sp>
        <p:nvSpPr>
          <p:cNvPr id="809987"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2058632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1010" name="Rectangle 2"/>
          <p:cNvSpPr>
            <a:spLocks noGrp="1" noRot="1" noChangeAspect="1" noChangeArrowheads="1" noTextEdit="1"/>
          </p:cNvSpPr>
          <p:nvPr>
            <p:ph type="sldImg"/>
          </p:nvPr>
        </p:nvSpPr>
        <p:spPr>
          <a:xfrm>
            <a:off x="1150938" y="692150"/>
            <a:ext cx="4556125" cy="3416300"/>
          </a:xfrm>
          <a:ln/>
        </p:spPr>
      </p:sp>
      <p:sp>
        <p:nvSpPr>
          <p:cNvPr id="811011"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3272226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0"/>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18/11/62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871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18/11/62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371806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D9B40F-BD6F-4C79-B5D4-9D9DD5C983A2}" type="datetimeFigureOut">
              <a:rPr lang="th-TH" smtClean="0"/>
              <a:pPr/>
              <a:t>18/11/62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22853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59" y="1845734"/>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9D9B40F-BD6F-4C79-B5D4-9D9DD5C983A2}" type="datetimeFigureOut">
              <a:rPr lang="th-TH" smtClean="0"/>
              <a:pPr/>
              <a:t>18/11/62</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9679045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9D9B40F-BD6F-4C79-B5D4-9D9DD5C983A2}" type="datetimeFigureOut">
              <a:rPr lang="th-TH" smtClean="0"/>
              <a:pPr/>
              <a:t>18/11/62</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175284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9D9B40F-BD6F-4C79-B5D4-9D9DD5C983A2}" type="datetimeFigureOut">
              <a:rPr lang="th-TH" smtClean="0"/>
              <a:pPr/>
              <a:t>18/11/62</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444493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9D9B40F-BD6F-4C79-B5D4-9D9DD5C983A2}" type="datetimeFigureOut">
              <a:rPr lang="th-TH" smtClean="0"/>
              <a:pPr/>
              <a:t>18/11/62</a:t>
            </a:fld>
            <a:endParaRPr lang="th-TH"/>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th-TH"/>
          </a:p>
        </p:txBody>
      </p:sp>
      <p:sp>
        <p:nvSpPr>
          <p:cNvPr id="9" name="Slide Number Placeholder 8"/>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656903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39D9B40F-BD6F-4C79-B5D4-9D9DD5C983A2}" type="datetimeFigureOut">
              <a:rPr lang="th-TH" smtClean="0"/>
              <a:pPr/>
              <a:t>18/11/62</a:t>
            </a:fld>
            <a:endParaRPr lang="th-TH"/>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th-TH"/>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C9CFB65-8D15-4C7E-AB39-15056FE8BF7A}" type="slidenum">
              <a:rPr lang="th-TH" smtClean="0"/>
              <a:pPr/>
              <a:t>‹#›</a:t>
            </a:fld>
            <a:endParaRPr lang="th-TH"/>
          </a:p>
        </p:txBody>
      </p:sp>
    </p:spTree>
    <p:extLst>
      <p:ext uri="{BB962C8B-B14F-4D97-AF65-F5344CB8AC3E}">
        <p14:creationId xmlns:p14="http://schemas.microsoft.com/office/powerpoint/2010/main" val="1154808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4948"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accent3"/>
          </a:solid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60" y="5907023"/>
            <a:ext cx="7584948"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9D9B40F-BD6F-4C79-B5D4-9D9DD5C983A2}" type="datetimeFigureOut">
              <a:rPr lang="th-TH" smtClean="0"/>
              <a:pPr/>
              <a:t>18/11/62</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2052943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18/11/62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96253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4778"/>
            <a:ext cx="5800725"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18/11/62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20385207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a:t>คลิกเพื่อแก้ไขลักษณะชื่อเรื่องต้นแบบ</a:t>
            </a:r>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half" idx="2"/>
          </p:nvPr>
        </p:nvSpPr>
        <p:spPr>
          <a:xfrm>
            <a:off x="4648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4B07718A-1C2E-42E1-80CA-519027D25994}" type="slidenum">
              <a:rPr lang="en-US" altLang="en-US"/>
              <a:pPr>
                <a:defRPr/>
              </a:pPr>
              <a:t>‹#›</a:t>
            </a:fld>
            <a:endParaRPr lang="th-TH" altLang="en-US"/>
          </a:p>
        </p:txBody>
      </p:sp>
    </p:spTree>
    <p:extLst>
      <p:ext uri="{BB962C8B-B14F-4D97-AF65-F5344CB8AC3E}">
        <p14:creationId xmlns:p14="http://schemas.microsoft.com/office/powerpoint/2010/main" val="464695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9144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60" y="1845734"/>
            <a:ext cx="75438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39D9B40F-BD6F-4C79-B5D4-9D9DD5C983A2}" type="datetimeFigureOut">
              <a:rPr lang="th-TH" smtClean="0"/>
              <a:pPr/>
              <a:t>18/11/62</a:t>
            </a:fld>
            <a:endParaRPr lang="th-TH"/>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th-TH"/>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AC9CFB65-8D15-4C7E-AB39-15056FE8BF7A}" type="slidenum">
              <a:rPr lang="th-TH" smtClean="0"/>
              <a:pPr/>
              <a:t>‹#›</a:t>
            </a:fld>
            <a:endParaRPr lang="th-TH"/>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679029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4.xml.rels><?xml version="1.0" encoding="UTF-8" standalone="yes"?>
<Relationships xmlns="http://schemas.openxmlformats.org/package/2006/relationships"><Relationship Id="rId3" Type="http://schemas.openxmlformats.org/officeDocument/2006/relationships/image" Target="../media/image3.jpeg" /><Relationship Id="rId2" Type="http://schemas.openxmlformats.org/officeDocument/2006/relationships/notesSlide" Target="../notesSlides/notesSlide1.xml" /><Relationship Id="rId1" Type="http://schemas.openxmlformats.org/officeDocument/2006/relationships/slideLayout" Target="../slideLayouts/slideLayout6.xml" /></Relationships>
</file>

<file path=ppt/slides/_rels/slide5.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notesSlide" Target="../notesSlides/notesSlide2.xml" /><Relationship Id="rId1" Type="http://schemas.openxmlformats.org/officeDocument/2006/relationships/slideLayout" Target="../slideLayouts/slideLayout6.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7.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12.xml" /></Relationships>
</file>

<file path=ppt/slides/_rels/slide8.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0.xml.rels><?xml version="1.0" encoding="UTF-8" standalone="yes"?>
<Relationships xmlns="http://schemas.openxmlformats.org/package/2006/relationships"><Relationship Id="rId2" Type="http://schemas.openxmlformats.org/officeDocument/2006/relationships/image" Target="../media/image7.png" /><Relationship Id="rId1" Type="http://schemas.openxmlformats.org/officeDocument/2006/relationships/slideLayout" Target="../slideLayouts/slideLayout1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image" Target="../media/image8.jpeg" /><Relationship Id="rId1" Type="http://schemas.openxmlformats.org/officeDocument/2006/relationships/slideLayout" Target="../slideLayouts/slideLayout1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4.xml.rels><?xml version="1.0" encoding="UTF-8" standalone="yes"?>
<Relationships xmlns="http://schemas.openxmlformats.org/package/2006/relationships"><Relationship Id="rId2" Type="http://schemas.openxmlformats.org/officeDocument/2006/relationships/image" Target="../media/image9.jpeg" /><Relationship Id="rId1" Type="http://schemas.openxmlformats.org/officeDocument/2006/relationships/slideLayout" Target="../slideLayouts/slideLayout12.xml" /></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6.xml" /></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6.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8.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notesSlide" Target="../notesSlides/notesSlide5.xml" /><Relationship Id="rId1" Type="http://schemas.openxmlformats.org/officeDocument/2006/relationships/slideLayout" Target="../slideLayouts/slideLayout6.xml" /><Relationship Id="rId4" Type="http://schemas.openxmlformats.org/officeDocument/2006/relationships/image" Target="../media/image11.jpeg" /></Relationships>
</file>

<file path=ppt/slides/_rels/slide19.xml.rels><?xml version="1.0" encoding="UTF-8" standalone="yes"?>
<Relationships xmlns="http://schemas.openxmlformats.org/package/2006/relationships"><Relationship Id="rId2" Type="http://schemas.openxmlformats.org/officeDocument/2006/relationships/image" Target="../media/image12.jpeg" /><Relationship Id="rId1" Type="http://schemas.openxmlformats.org/officeDocument/2006/relationships/slideLayout" Target="../slideLayouts/slideLayout1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2" Type="http://schemas.openxmlformats.org/officeDocument/2006/relationships/image" Target="../media/image13.gif" /><Relationship Id="rId1" Type="http://schemas.openxmlformats.org/officeDocument/2006/relationships/slideLayout" Target="../slideLayouts/slideLayout12.xml" /></Relationships>
</file>

<file path=ppt/slides/_rels/slide22.xml.rels><?xml version="1.0" encoding="UTF-8" standalone="yes"?>
<Relationships xmlns="http://schemas.openxmlformats.org/package/2006/relationships"><Relationship Id="rId2" Type="http://schemas.openxmlformats.org/officeDocument/2006/relationships/image" Target="../media/image14.jpeg" /><Relationship Id="rId1" Type="http://schemas.openxmlformats.org/officeDocument/2006/relationships/slideLayout" Target="../slideLayouts/slideLayout12.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24.xml.rels><?xml version="1.0" encoding="UTF-8" standalone="yes"?>
<Relationships xmlns="http://schemas.openxmlformats.org/package/2006/relationships"><Relationship Id="rId2" Type="http://schemas.openxmlformats.org/officeDocument/2006/relationships/image" Target="../media/image15.jpeg" /><Relationship Id="rId1" Type="http://schemas.openxmlformats.org/officeDocument/2006/relationships/slideLayout" Target="../slideLayouts/slideLayout12.xml"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26.xml.rels><?xml version="1.0" encoding="UTF-8" standalone="yes"?>
<Relationships xmlns="http://schemas.openxmlformats.org/package/2006/relationships"><Relationship Id="rId2" Type="http://schemas.openxmlformats.org/officeDocument/2006/relationships/image" Target="../media/image16.jpeg" /><Relationship Id="rId1" Type="http://schemas.openxmlformats.org/officeDocument/2006/relationships/slideLayout" Target="../slideLayouts/slideLayout12.xml" /></Relationships>
</file>

<file path=ppt/slides/_rels/slide27.xml.rels><?xml version="1.0" encoding="UTF-8" standalone="yes"?>
<Relationships xmlns="http://schemas.openxmlformats.org/package/2006/relationships"><Relationship Id="rId2" Type="http://schemas.openxmlformats.org/officeDocument/2006/relationships/image" Target="../media/image17.jpeg" /><Relationship Id="rId1" Type="http://schemas.openxmlformats.org/officeDocument/2006/relationships/slideLayout" Target="../slideLayouts/slideLayout12.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29.xml.rels><?xml version="1.0" encoding="UTF-8" standalone="yes"?>
<Relationships xmlns="http://schemas.openxmlformats.org/package/2006/relationships"><Relationship Id="rId2" Type="http://schemas.openxmlformats.org/officeDocument/2006/relationships/image" Target="../media/image18.jpeg" /><Relationship Id="rId1" Type="http://schemas.openxmlformats.org/officeDocument/2006/relationships/slideLayout" Target="../slideLayouts/slideLayout12.xml" /></Relationships>
</file>

<file path=ppt/slides/_rels/slide30.xml.rels><?xml version="1.0" encoding="UTF-8" standalone="yes"?>
<Relationships xmlns="http://schemas.openxmlformats.org/package/2006/relationships"><Relationship Id="rId2" Type="http://schemas.openxmlformats.org/officeDocument/2006/relationships/image" Target="../media/image19.png" /><Relationship Id="rId1" Type="http://schemas.openxmlformats.org/officeDocument/2006/relationships/slideLayout" Target="../slideLayouts/slideLayout12.xml" /></Relationships>
</file>

<file path=ppt/slides/_rels/slide31.xml.rels><?xml version="1.0" encoding="UTF-8" standalone="yes"?>
<Relationships xmlns="http://schemas.openxmlformats.org/package/2006/relationships"><Relationship Id="rId2" Type="http://schemas.openxmlformats.org/officeDocument/2006/relationships/image" Target="../media/image20.png" /><Relationship Id="rId1" Type="http://schemas.openxmlformats.org/officeDocument/2006/relationships/slideLayout" Target="../slideLayouts/slideLayout12.xml" /></Relationships>
</file>

<file path=ppt/slides/_rels/slide32.xml.rels><?xml version="1.0" encoding="UTF-8" standalone="yes"?>
<Relationships xmlns="http://schemas.openxmlformats.org/package/2006/relationships"><Relationship Id="rId2" Type="http://schemas.openxmlformats.org/officeDocument/2006/relationships/image" Target="../media/image21.jpeg" /><Relationship Id="rId1" Type="http://schemas.openxmlformats.org/officeDocument/2006/relationships/slideLayout" Target="../slideLayouts/slideLayout12.xml" /></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4.xml.rels><?xml version="1.0" encoding="UTF-8" standalone="yes"?>
<Relationships xmlns="http://schemas.openxmlformats.org/package/2006/relationships"><Relationship Id="rId3" Type="http://schemas.openxmlformats.org/officeDocument/2006/relationships/image" Target="../media/image23.jpeg" /><Relationship Id="rId2" Type="http://schemas.openxmlformats.org/officeDocument/2006/relationships/image" Target="../media/image22.jpeg" /><Relationship Id="rId1" Type="http://schemas.openxmlformats.org/officeDocument/2006/relationships/slideLayout" Target="../slideLayouts/slideLayout2.xml" /><Relationship Id="rId4" Type="http://schemas.openxmlformats.org/officeDocument/2006/relationships/image" Target="../media/image24.jpeg" /></Relationships>
</file>

<file path=ppt/slides/_rels/slide35.xml.rels><?xml version="1.0" encoding="UTF-8" standalone="yes"?>
<Relationships xmlns="http://schemas.openxmlformats.org/package/2006/relationships"><Relationship Id="rId3" Type="http://schemas.openxmlformats.org/officeDocument/2006/relationships/image" Target="../media/image26.jpeg" /><Relationship Id="rId2" Type="http://schemas.openxmlformats.org/officeDocument/2006/relationships/image" Target="../media/image25.jpeg" /><Relationship Id="rId1" Type="http://schemas.openxmlformats.org/officeDocument/2006/relationships/slideLayout" Target="../slideLayouts/slideLayout2.xml" /></Relationships>
</file>

<file path=ppt/slides/_rels/slide36.xml.rels><?xml version="1.0" encoding="UTF-8" standalone="yes"?>
<Relationships xmlns="http://schemas.openxmlformats.org/package/2006/relationships"><Relationship Id="rId2" Type="http://schemas.openxmlformats.org/officeDocument/2006/relationships/image" Target="../media/image27.jpeg" /><Relationship Id="rId1" Type="http://schemas.openxmlformats.org/officeDocument/2006/relationships/slideLayout" Target="../slideLayouts/slideLayout12.xml" /></Relationships>
</file>

<file path=ppt/slides/_rels/slide37.xml.rels><?xml version="1.0" encoding="UTF-8" standalone="yes"?>
<Relationships xmlns="http://schemas.openxmlformats.org/package/2006/relationships"><Relationship Id="rId2" Type="http://schemas.openxmlformats.org/officeDocument/2006/relationships/image" Target="../media/image28.png" /><Relationship Id="rId1" Type="http://schemas.openxmlformats.org/officeDocument/2006/relationships/slideLayout" Target="../slideLayouts/slideLayout1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a:solidFill>
                  <a:schemeClr val="bg1"/>
                </a:solidFill>
                <a:latin typeface="Tahoma" pitchFamily="34" charset="0"/>
              </a:rPr>
              <a:t>Introduction </a:t>
            </a:r>
            <a:endParaRPr lang="en-US" sz="2800" b="1">
              <a:solidFill>
                <a:schemeClr val="bg1"/>
              </a:solidFill>
            </a:endParaRPr>
          </a:p>
        </p:txBody>
      </p:sp>
      <p:sp>
        <p:nvSpPr>
          <p:cNvPr id="14339"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14340" name="Rectangle 7"/>
          <p:cNvSpPr>
            <a:spLocks noChangeArrowheads="1"/>
          </p:cNvSpPr>
          <p:nvPr/>
        </p:nvSpPr>
        <p:spPr bwMode="auto">
          <a:xfrm>
            <a:off x="535782" y="3685863"/>
            <a:ext cx="7929562" cy="2454275"/>
          </a:xfrm>
          <a:prstGeom prst="rect">
            <a:avLst/>
          </a:prstGeom>
          <a:noFill/>
          <a:ln w="12700">
            <a:noFill/>
            <a:miter lim="800000"/>
            <a:headEnd/>
            <a:tailEnd/>
          </a:ln>
        </p:spPr>
        <p:txBody>
          <a:bodyPr lIns="90488" tIns="44450" rIns="90488" bIns="44450">
            <a:spAutoFit/>
          </a:bodyPr>
          <a:lstStyle/>
          <a:p>
            <a:pPr algn="ctr"/>
            <a:r>
              <a:rPr lang="en-US" sz="4000" dirty="0">
                <a:cs typeface="Arial" pitchFamily="34" charset="0"/>
              </a:rPr>
              <a:t>MK 312 Marketing Planning</a:t>
            </a:r>
          </a:p>
          <a:p>
            <a:pPr algn="ctr"/>
            <a:r>
              <a:rPr lang="en-US" sz="4000" dirty="0">
                <a:cs typeface="Arial" pitchFamily="34" charset="0"/>
              </a:rPr>
              <a:t>By </a:t>
            </a:r>
          </a:p>
          <a:p>
            <a:pPr algn="ctr"/>
            <a:r>
              <a:rPr lang="en-US" sz="4000" dirty="0" err="1">
                <a:cs typeface="Arial" pitchFamily="34" charset="0"/>
              </a:rPr>
              <a:t>Ajarn</a:t>
            </a:r>
            <a:r>
              <a:rPr lang="en-US" sz="4000">
                <a:cs typeface="Arial" pitchFamily="34" charset="0"/>
              </a:rPr>
              <a:t> Suwalya</a:t>
            </a:r>
            <a:r>
              <a:rPr lang="en-US" sz="4000" dirty="0">
                <a:cs typeface="Arial" pitchFamily="34" charset="0"/>
              </a:rPr>
              <a:t> </a:t>
            </a:r>
            <a:r>
              <a:rPr lang="en-US" sz="4000" dirty="0" err="1">
                <a:cs typeface="Arial" pitchFamily="34" charset="0"/>
              </a:rPr>
              <a:t>K.</a:t>
            </a:r>
            <a:endParaRPr lang="en-US" sz="3600" dirty="0">
              <a:cs typeface="Arial" pitchFamily="34" charset="0"/>
            </a:endParaRPr>
          </a:p>
          <a:p>
            <a:pPr algn="ctr">
              <a:lnSpc>
                <a:spcPct val="70000"/>
              </a:lnSpc>
              <a:spcBef>
                <a:spcPct val="50000"/>
              </a:spcBef>
            </a:pPr>
            <a:endParaRPr lang="en-US" sz="2800" b="1" dirty="0">
              <a:cs typeface="Arial" pitchFamily="34" charset="0"/>
            </a:endParaRPr>
          </a:p>
        </p:txBody>
      </p:sp>
      <p:pic>
        <p:nvPicPr>
          <p:cNvPr id="14341" name="Picture 9"/>
          <p:cNvPicPr>
            <a:picLocks noChangeAspect="1" noChangeArrowheads="1"/>
          </p:cNvPicPr>
          <p:nvPr/>
        </p:nvPicPr>
        <p:blipFill>
          <a:blip r:embed="rId2"/>
          <a:srcRect/>
          <a:stretch>
            <a:fillRect/>
          </a:stretch>
        </p:blipFill>
        <p:spPr bwMode="auto">
          <a:xfrm>
            <a:off x="535782" y="395287"/>
            <a:ext cx="1619250" cy="2105025"/>
          </a:xfrm>
          <a:prstGeom prst="rect">
            <a:avLst/>
          </a:prstGeom>
          <a:noFill/>
          <a:ln w="9525">
            <a:noFill/>
            <a:miter lim="800000"/>
            <a:headEnd/>
            <a:tailEnd/>
          </a:ln>
        </p:spPr>
      </p:pic>
      <p:sp>
        <p:nvSpPr>
          <p:cNvPr id="7" name="สี่เหลี่ยมผืนผ้า 6"/>
          <p:cNvSpPr/>
          <p:nvPr/>
        </p:nvSpPr>
        <p:spPr>
          <a:xfrm>
            <a:off x="2792395" y="717862"/>
            <a:ext cx="5000660" cy="1384995"/>
          </a:xfrm>
          <a:prstGeom prst="rect">
            <a:avLst/>
          </a:prstGeom>
        </p:spPr>
        <p:txBody>
          <a:bodyPr wrap="square">
            <a:spAutoFit/>
          </a:bodyPr>
          <a:lstStyle/>
          <a:p>
            <a:pPr>
              <a:defRPr/>
            </a:pPr>
            <a:r>
              <a:rPr lang="en-US" sz="4400" b="1">
                <a:solidFill>
                  <a:srgbClr val="FF0000"/>
                </a:solidFill>
                <a:effectLst>
                  <a:outerShdw blurRad="38100" dist="38100" dir="2700000" algn="tl">
                    <a:srgbClr val="000000">
                      <a:alpha val="43137"/>
                    </a:srgbClr>
                  </a:outerShdw>
                </a:effectLst>
                <a:latin typeface="+mj-lt"/>
                <a:cs typeface="Arial" pitchFamily="34" charset="0"/>
              </a:rPr>
              <a:t>Chapter</a:t>
            </a:r>
            <a:r>
              <a:rPr lang="en-US" sz="4400" b="1">
                <a:solidFill>
                  <a:srgbClr val="FF0000"/>
                </a:solidFill>
                <a:latin typeface="+mj-lt"/>
                <a:cs typeface="Arial" pitchFamily="34" charset="0"/>
              </a:rPr>
              <a:t> 6 Part 3 </a:t>
            </a:r>
          </a:p>
          <a:p>
            <a:pPr>
              <a:defRPr/>
            </a:pPr>
            <a:r>
              <a:rPr lang="en-US" sz="2000" b="1">
                <a:solidFill>
                  <a:srgbClr val="FF0000"/>
                </a:solidFill>
                <a:latin typeface="+mj-lt"/>
                <a:cs typeface="Arial" pitchFamily="34" charset="0"/>
              </a:rPr>
              <a:t>Marketing Mix Decisions III Distribution</a:t>
            </a:r>
            <a:endParaRPr lang="en-US" sz="2000" b="1" dirty="0">
              <a:solidFill>
                <a:srgbClr val="FF0000"/>
              </a:solidFill>
              <a:latin typeface="+mj-lt"/>
              <a:cs typeface="Arial" pitchFamily="34" charset="0"/>
            </a:endParaRPr>
          </a:p>
          <a:p>
            <a:pPr>
              <a:defRPr/>
            </a:pPr>
            <a:endParaRPr lang="th-TH" sz="2000" b="1" dirty="0">
              <a:solidFill>
                <a:srgbClr val="FF0000"/>
              </a:solidFill>
              <a:latin typeface="+mj-lt"/>
            </a:endParaRPr>
          </a:p>
        </p:txBody>
      </p:sp>
      <p:pic>
        <p:nvPicPr>
          <p:cNvPr id="8" name="Picture 7" descr="BE image.png"/>
          <p:cNvPicPr>
            <a:picLocks noChangeAspect="1"/>
          </p:cNvPicPr>
          <p:nvPr/>
        </p:nvPicPr>
        <p:blipFill>
          <a:blip r:embed="rId3" cstate="print"/>
          <a:stretch>
            <a:fillRect/>
          </a:stretch>
        </p:blipFill>
        <p:spPr>
          <a:xfrm>
            <a:off x="7440760" y="174451"/>
            <a:ext cx="1131740" cy="111212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95400" y="228600"/>
            <a:ext cx="6858000" cy="762000"/>
          </a:xfrm>
        </p:spPr>
        <p:txBody>
          <a:bodyPr/>
          <a:lstStyle/>
          <a:p>
            <a:pPr eaLnBrk="1" hangingPunct="1">
              <a:defRPr/>
            </a:pPr>
            <a:r>
              <a:rPr lang="en-GB" sz="3500" i="1">
                <a:solidFill>
                  <a:srgbClr val="FF0000"/>
                </a:solidFill>
                <a:effectLst>
                  <a:outerShdw blurRad="38100" dist="38100" dir="2700000" algn="tl">
                    <a:srgbClr val="C0C0C0"/>
                  </a:outerShdw>
                </a:effectLst>
              </a:rPr>
              <a:t> Learning objectives</a:t>
            </a:r>
            <a:endParaRPr lang="en-US" sz="3500" i="1">
              <a:solidFill>
                <a:srgbClr val="FF0000"/>
              </a:solidFill>
              <a:effectLst>
                <a:outerShdw blurRad="38100" dist="38100" dir="2700000" algn="tl">
                  <a:srgbClr val="C0C0C0"/>
                </a:outerShdw>
              </a:effectLst>
            </a:endParaRPr>
          </a:p>
        </p:txBody>
      </p:sp>
      <p:sp>
        <p:nvSpPr>
          <p:cNvPr id="6160" name="Rectangle 16"/>
          <p:cNvSpPr>
            <a:spLocks noChangeArrowheads="1"/>
          </p:cNvSpPr>
          <p:nvPr/>
        </p:nvSpPr>
        <p:spPr bwMode="auto">
          <a:xfrm>
            <a:off x="228600" y="1643050"/>
            <a:ext cx="8915400" cy="5232202"/>
          </a:xfrm>
          <a:prstGeom prst="rect">
            <a:avLst/>
          </a:prstGeom>
          <a:noFill/>
          <a:ln w="9525">
            <a:noFill/>
            <a:miter lim="800000"/>
            <a:headEnd/>
            <a:tailEnd/>
          </a:ln>
          <a:effectLst/>
        </p:spPr>
        <p:txBody>
          <a:bodyPr>
            <a:spAutoFit/>
          </a:bodyPr>
          <a:lstStyle/>
          <a:p>
            <a:pPr eaLnBrk="0" hangingPunct="0">
              <a:spcBef>
                <a:spcPct val="50000"/>
              </a:spcBef>
              <a:defRPr/>
            </a:pPr>
            <a:r>
              <a:rPr lang="en-US" dirty="0">
                <a:solidFill>
                  <a:srgbClr val="000000"/>
                </a:solidFill>
                <a:effectLst>
                  <a:outerShdw blurRad="38100" dist="38100" dir="2700000" algn="tl">
                    <a:srgbClr val="C0C0C0"/>
                  </a:outerShdw>
                </a:effectLst>
                <a:latin typeface="Arial" charset="0"/>
                <a:ea typeface="Arial" charset="0"/>
                <a:cs typeface="Arial" charset="0"/>
              </a:rPr>
              <a:t>After studying this chapter you should be able to:</a:t>
            </a:r>
          </a:p>
          <a:p>
            <a:pPr eaLnBrk="0" hangingPunct="0">
              <a:spcBef>
                <a:spcPct val="50000"/>
              </a:spcBef>
              <a:defRPr/>
            </a:pPr>
            <a:r>
              <a:rPr lang="en-US" dirty="0">
                <a:solidFill>
                  <a:schemeClr val="hlink"/>
                </a:solidFill>
                <a:effectLst>
                  <a:outerShdw blurRad="38100" dist="38100" dir="2700000" algn="tl">
                    <a:srgbClr val="C0C0C0"/>
                  </a:outerShdw>
                </a:effectLst>
                <a:latin typeface="Arial" charset="0"/>
                <a:ea typeface="Arial" charset="0"/>
                <a:cs typeface="Arial" charset="0"/>
              </a:rPr>
              <a:t>■</a:t>
            </a:r>
            <a:r>
              <a:rPr lang="da-DK"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explain how distribution patterns affect the</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various aspects of international marketing</a:t>
            </a:r>
          </a:p>
          <a:p>
            <a:pPr eaLnBrk="0" hangingPunct="0">
              <a:spcBef>
                <a:spcPct val="50000"/>
              </a:spcBef>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 understand the variety of distribution</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channels and how they affect cost and</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efficiency in marketing</a:t>
            </a:r>
          </a:p>
          <a:p>
            <a:pPr eaLnBrk="0" hangingPunct="0">
              <a:spcBef>
                <a:spcPct val="50000"/>
              </a:spcBef>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 list the functions, advantages and</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disadvantages of various kinds of middlemen</a:t>
            </a:r>
          </a:p>
          <a:p>
            <a:pPr eaLnBrk="0" hangingPunct="0">
              <a:spcBef>
                <a:spcPct val="50000"/>
              </a:spcBef>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 explain the different stages in the design of</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channel structure</a:t>
            </a:r>
          </a:p>
          <a:p>
            <a:pPr eaLnBrk="0" hangingPunct="0">
              <a:spcBef>
                <a:spcPct val="50000"/>
              </a:spcBef>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 understand how distribution channels can be</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managed internationally.</a:t>
            </a:r>
          </a:p>
          <a:p>
            <a:pPr eaLnBrk="0" hangingPunct="0">
              <a:spcBef>
                <a:spcPct val="50000"/>
              </a:spcBef>
              <a:defRPr/>
            </a:pPr>
            <a:endParaRPr lang="en-US" dirty="0">
              <a:solidFill>
                <a:schemeClr val="hlink"/>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endParaRPr lang="en-US" dirty="0">
              <a:solidFill>
                <a:schemeClr val="hlink"/>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323850" y="-387350"/>
            <a:ext cx="7543800" cy="1295400"/>
          </a:xfrm>
        </p:spPr>
        <p:txBody>
          <a:bodyPr/>
          <a:lstStyle/>
          <a:p>
            <a:pPr eaLnBrk="1" hangingPunct="1"/>
            <a:r>
              <a:rPr lang="en-US"/>
              <a:t>Introduction</a:t>
            </a:r>
            <a:endParaRPr lang="th-TH"/>
          </a:p>
        </p:txBody>
      </p:sp>
      <p:sp>
        <p:nvSpPr>
          <p:cNvPr id="180227" name="Rectangle 3"/>
          <p:cNvSpPr>
            <a:spLocks noGrp="1" noChangeArrowheads="1"/>
          </p:cNvSpPr>
          <p:nvPr>
            <p:ph type="body" sz="half" idx="1"/>
          </p:nvPr>
        </p:nvSpPr>
        <p:spPr>
          <a:xfrm>
            <a:off x="799837" y="2046301"/>
            <a:ext cx="7469737" cy="3849831"/>
          </a:xfrm>
          <a:solidFill>
            <a:srgbClr val="FFFFFF">
              <a:alpha val="80000"/>
            </a:srgbClr>
          </a:solidFill>
          <a:ln w="76200">
            <a:solidFill>
              <a:srgbClr val="FF0000"/>
            </a:solidFill>
          </a:ln>
        </p:spPr>
        <p:txBody>
          <a:bodyPr>
            <a:normAutofit lnSpcReduction="10000"/>
          </a:bodyPr>
          <a:lstStyle/>
          <a:p>
            <a:pPr eaLnBrk="1" hangingPunct="1">
              <a:defRPr/>
            </a:pPr>
            <a:r>
              <a:rPr lang="en-US" sz="2600">
                <a:latin typeface="Arial" charset="0"/>
                <a:ea typeface="Arial" charset="0"/>
                <a:cs typeface="Arial" charset="0"/>
              </a:rPr>
              <a:t>A product </a:t>
            </a:r>
            <a:r>
              <a:rPr lang="en-US" sz="3200">
                <a:solidFill>
                  <a:srgbClr val="FF0000"/>
                </a:solidFill>
                <a:effectLst>
                  <a:outerShdw blurRad="38100" dist="38100" dir="2700000" algn="tl">
                    <a:srgbClr val="C0C0C0"/>
                  </a:outerShdw>
                </a:effectLst>
                <a:latin typeface="Arial" charset="0"/>
                <a:ea typeface="Arial" charset="0"/>
                <a:cs typeface="Arial" charset="0"/>
              </a:rPr>
              <a:t>must be made accessible to the target market at an affordable price.</a:t>
            </a:r>
            <a:r>
              <a:rPr lang="en-US" sz="2600">
                <a:latin typeface="Arial" charset="0"/>
                <a:ea typeface="Arial" charset="0"/>
                <a:cs typeface="Arial" charset="0"/>
              </a:rPr>
              <a:t>  Distribution decisions deal with the problem of moving products from point or origin to points of consumption.</a:t>
            </a:r>
          </a:p>
          <a:p>
            <a:pPr eaLnBrk="1" hangingPunct="1">
              <a:defRPr/>
            </a:pPr>
            <a:endParaRPr lang="en-US" sz="2600">
              <a:latin typeface="Arial" charset="0"/>
              <a:ea typeface="Arial" charset="0"/>
              <a:cs typeface="Arial" charset="0"/>
            </a:endParaRPr>
          </a:p>
          <a:p>
            <a:pPr eaLnBrk="1" hangingPunct="1">
              <a:defRPr/>
            </a:pPr>
            <a:r>
              <a:rPr lang="en-US" sz="2600">
                <a:latin typeface="Arial" charset="0"/>
                <a:ea typeface="Arial" charset="0"/>
                <a:cs typeface="Arial" charset="0"/>
              </a:rPr>
              <a:t>Often referred to as the place variable, distribution decisions are directed at </a:t>
            </a:r>
            <a:r>
              <a:rPr lang="en-US" sz="2800">
                <a:solidFill>
                  <a:srgbClr val="FF0000"/>
                </a:solidFill>
                <a:effectLst>
                  <a:outerShdw blurRad="38100" dist="38100" dir="2700000" algn="tl">
                    <a:srgbClr val="C0C0C0"/>
                  </a:outerShdw>
                </a:effectLst>
                <a:latin typeface="Arial" charset="0"/>
                <a:ea typeface="Arial" charset="0"/>
                <a:cs typeface="Arial" charset="0"/>
              </a:rPr>
              <a:t>ensuring the right product is in the right place at the right time and in the right quantities.</a:t>
            </a:r>
          </a:p>
          <a:p>
            <a:pPr eaLnBrk="1" hangingPunct="1">
              <a:defRPr/>
            </a:pPr>
            <a:endParaRPr lang="th-TH" sz="280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3364" name="Rectangle 4"/>
          <p:cNvSpPr>
            <a:spLocks noGrp="1" noRot="1" noChangeArrowheads="1"/>
          </p:cNvSpPr>
          <p:nvPr>
            <p:ph type="title"/>
          </p:nvPr>
        </p:nvSpPr>
        <p:spPr>
          <a:noFill/>
          <a:ln/>
        </p:spPr>
        <p:txBody>
          <a:bodyPr lIns="90488" tIns="44450" rIns="90488" bIns="44450"/>
          <a:lstStyle/>
          <a:p>
            <a:r>
              <a:rPr lang="en-US" sz="4000">
                <a:solidFill>
                  <a:schemeClr val="hlink"/>
                </a:solidFill>
              </a:rPr>
              <a:t>Channel Strategy</a:t>
            </a:r>
          </a:p>
        </p:txBody>
      </p:sp>
      <p:sp>
        <p:nvSpPr>
          <p:cNvPr id="6" name="ตัวยึดหมายเลขภาพนิ่ง 4"/>
          <p:cNvSpPr>
            <a:spLocks noGrp="1"/>
          </p:cNvSpPr>
          <p:nvPr>
            <p:ph type="sldNum" sz="quarter" idx="12"/>
          </p:nvPr>
        </p:nvSpPr>
        <p:spPr/>
        <p:txBody>
          <a:bodyPr/>
          <a:lstStyle/>
          <a:p>
            <a:r>
              <a:rPr lang="en-US"/>
              <a:t>5.</a:t>
            </a:r>
            <a:fld id="{4547DE81-E514-48E4-BCE4-CDFDB85F158C}" type="slidenum">
              <a:rPr lang="en-US"/>
              <a:pPr/>
              <a:t>4</a:t>
            </a:fld>
            <a:endParaRPr lang="en-US"/>
          </a:p>
        </p:txBody>
      </p:sp>
      <p:sp>
        <p:nvSpPr>
          <p:cNvPr id="783368" name="Rectangle 8"/>
          <p:cNvSpPr>
            <a:spLocks noGrp="1" noChangeArrowheads="1"/>
          </p:cNvSpPr>
          <p:nvPr>
            <p:ph type="body" idx="4294967295"/>
          </p:nvPr>
        </p:nvSpPr>
        <p:spPr>
          <a:xfrm>
            <a:off x="195262" y="2026795"/>
            <a:ext cx="5857875" cy="2500313"/>
          </a:xfrm>
        </p:spPr>
        <p:style>
          <a:lnRef idx="2">
            <a:schemeClr val="accent1"/>
          </a:lnRef>
          <a:fillRef idx="1">
            <a:schemeClr val="lt1"/>
          </a:fillRef>
          <a:effectRef idx="0">
            <a:schemeClr val="accent1"/>
          </a:effectRef>
          <a:fontRef idx="minor">
            <a:schemeClr val="dk1"/>
          </a:fontRef>
        </p:style>
        <p:txBody>
          <a:bodyPr>
            <a:normAutofit fontScale="62500" lnSpcReduction="20000"/>
          </a:bodyPr>
          <a:lstStyle/>
          <a:p>
            <a:r>
              <a:rPr lang="en-US" altLang="ja-JP" dirty="0">
                <a:effectLst/>
                <a:latin typeface="Arial" charset="0"/>
                <a:ea typeface="Arial" charset="0"/>
                <a:cs typeface="Arial" charset="0"/>
              </a:rPr>
              <a:t>The </a:t>
            </a:r>
            <a:r>
              <a:rPr lang="en-US" altLang="ja-JP" sz="4300" dirty="0">
                <a:solidFill>
                  <a:srgbClr val="FF0000"/>
                </a:solidFill>
                <a:effectLst/>
                <a:latin typeface="Arial" charset="0"/>
                <a:ea typeface="Arial" charset="0"/>
                <a:cs typeface="Arial" charset="0"/>
              </a:rPr>
              <a:t>manner by which a product is sold or distributed </a:t>
            </a:r>
            <a:r>
              <a:rPr lang="en-US" altLang="ja-JP" dirty="0">
                <a:effectLst/>
                <a:latin typeface="Arial" charset="0"/>
                <a:ea typeface="Arial" charset="0"/>
                <a:cs typeface="Arial" charset="0"/>
              </a:rPr>
              <a:t>can have a profound impact on the resulting equity and ultimate sales success of a brand.</a:t>
            </a:r>
            <a:r>
              <a:rPr lang="en-US" altLang="ja-JP" dirty="0">
                <a:latin typeface="Arial" charset="0"/>
                <a:ea typeface="Arial" charset="0"/>
                <a:cs typeface="Arial" charset="0"/>
              </a:rPr>
              <a:t> </a:t>
            </a:r>
            <a:endParaRPr lang="en-US" dirty="0">
              <a:effectLst/>
              <a:latin typeface="Arial" charset="0"/>
              <a:ea typeface="Arial" charset="0"/>
              <a:cs typeface="Arial" charset="0"/>
            </a:endParaRPr>
          </a:p>
          <a:p>
            <a:r>
              <a:rPr lang="en-US" altLang="ja-JP" dirty="0">
                <a:effectLst/>
                <a:latin typeface="Arial" charset="0"/>
                <a:ea typeface="Arial" charset="0"/>
                <a:cs typeface="Arial" charset="0"/>
              </a:rPr>
              <a:t>Channel strategy includes the </a:t>
            </a:r>
            <a:r>
              <a:rPr lang="en-US" altLang="ja-JP" sz="4300" dirty="0">
                <a:solidFill>
                  <a:srgbClr val="FF0000"/>
                </a:solidFill>
                <a:effectLst/>
                <a:latin typeface="Arial" charset="0"/>
                <a:ea typeface="Arial" charset="0"/>
                <a:cs typeface="Arial" charset="0"/>
              </a:rPr>
              <a:t>design and management </a:t>
            </a:r>
            <a:r>
              <a:rPr lang="en-US" altLang="ja-JP" dirty="0">
                <a:effectLst/>
                <a:latin typeface="Arial" charset="0"/>
                <a:ea typeface="Arial" charset="0"/>
                <a:cs typeface="Arial" charset="0"/>
              </a:rPr>
              <a:t>of intermediaries such as wholesalers, distributors, brokers, and retailers.</a:t>
            </a:r>
            <a:r>
              <a:rPr lang="en-US" altLang="ja-JP" dirty="0">
                <a:latin typeface="Arial" charset="0"/>
                <a:ea typeface="Arial" charset="0"/>
                <a:cs typeface="Arial" charset="0"/>
              </a:rPr>
              <a:t> </a:t>
            </a:r>
            <a:endParaRPr lang="en-US" dirty="0">
              <a:latin typeface="Arial" charset="0"/>
              <a:ea typeface="Arial" charset="0"/>
              <a:cs typeface="Arial" charset="0"/>
            </a:endParaRPr>
          </a:p>
        </p:txBody>
      </p:sp>
      <p:sp>
        <p:nvSpPr>
          <p:cNvPr id="783362"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783363"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8" name="รูปภาพ 7" descr="big c.jpg"/>
          <p:cNvPicPr>
            <a:picLocks noChangeAspect="1"/>
          </p:cNvPicPr>
          <p:nvPr/>
        </p:nvPicPr>
        <p:blipFill>
          <a:blip r:embed="rId3"/>
          <a:stretch>
            <a:fillRect/>
          </a:stretch>
        </p:blipFill>
        <p:spPr>
          <a:xfrm>
            <a:off x="4929190" y="3929066"/>
            <a:ext cx="3930457" cy="2698914"/>
          </a:xfrm>
          <a:prstGeom prst="rect">
            <a:avLst/>
          </a:prstGeom>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22" name="Rectangle 2"/>
          <p:cNvSpPr>
            <a:spLocks noGrp="1" noRot="1" noChangeArrowheads="1"/>
          </p:cNvSpPr>
          <p:nvPr>
            <p:ph type="title"/>
          </p:nvPr>
        </p:nvSpPr>
        <p:spPr/>
        <p:txBody>
          <a:bodyPr/>
          <a:lstStyle/>
          <a:p>
            <a:r>
              <a:rPr lang="en-US" altLang="ja-JP">
                <a:solidFill>
                  <a:schemeClr val="hlink"/>
                </a:solidFill>
                <a:ea typeface="MS PGothic" pitchFamily="34" charset="-128"/>
              </a:rPr>
              <a:t>Channel Design</a:t>
            </a:r>
            <a:endParaRPr lang="en-US">
              <a:solidFill>
                <a:schemeClr val="hlink"/>
              </a:solidFill>
            </a:endParaRPr>
          </a:p>
        </p:txBody>
      </p:sp>
      <p:sp>
        <p:nvSpPr>
          <p:cNvPr id="4" name="ตัวยึดหมายเลขภาพนิ่ง 4"/>
          <p:cNvSpPr>
            <a:spLocks noGrp="1"/>
          </p:cNvSpPr>
          <p:nvPr>
            <p:ph type="sldNum" sz="quarter" idx="12"/>
          </p:nvPr>
        </p:nvSpPr>
        <p:spPr/>
        <p:txBody>
          <a:bodyPr/>
          <a:lstStyle/>
          <a:p>
            <a:r>
              <a:rPr lang="en-US"/>
              <a:t>5.</a:t>
            </a:r>
            <a:fld id="{1170FDA8-6211-40B8-A3AA-EC6FE1675FCF}" type="slidenum">
              <a:rPr lang="en-US"/>
              <a:pPr/>
              <a:t>5</a:t>
            </a:fld>
            <a:endParaRPr lang="en-US"/>
          </a:p>
        </p:txBody>
      </p:sp>
      <p:sp>
        <p:nvSpPr>
          <p:cNvPr id="798723" name="Rectangle 3"/>
          <p:cNvSpPr>
            <a:spLocks noGrp="1" noChangeArrowheads="1"/>
          </p:cNvSpPr>
          <p:nvPr>
            <p:ph type="body" idx="4294967295"/>
          </p:nvPr>
        </p:nvSpPr>
        <p:spPr>
          <a:xfrm>
            <a:off x="724524" y="2048656"/>
            <a:ext cx="6819275" cy="4322164"/>
          </a:xfrm>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pPr>
              <a:lnSpc>
                <a:spcPct val="90000"/>
              </a:lnSpc>
            </a:pPr>
            <a:r>
              <a:rPr lang="en-US" sz="2800" dirty="0">
                <a:solidFill>
                  <a:srgbClr val="FF0000"/>
                </a:solidFill>
                <a:effectLst/>
                <a:latin typeface="Arial" charset="0"/>
                <a:ea typeface="Arial" charset="0"/>
                <a:cs typeface="Arial" charset="0"/>
              </a:rPr>
              <a:t>Direct channels </a:t>
            </a:r>
          </a:p>
          <a:p>
            <a:pPr lvl="1">
              <a:lnSpc>
                <a:spcPct val="90000"/>
              </a:lnSpc>
            </a:pPr>
            <a:r>
              <a:rPr lang="en-US" altLang="ja-JP" sz="2400" dirty="0">
                <a:effectLst/>
                <a:latin typeface="Arial" charset="0"/>
                <a:ea typeface="Arial" charset="0"/>
                <a:cs typeface="Arial" charset="0"/>
              </a:rPr>
              <a:t>Selling through personal contacts from the company to prospective customers by mail, phone, electronic means,     in-person visits, and so forth</a:t>
            </a:r>
            <a:endParaRPr lang="en-US" sz="2400" dirty="0">
              <a:effectLst/>
              <a:latin typeface="Arial" charset="0"/>
              <a:ea typeface="Arial" charset="0"/>
              <a:cs typeface="Arial" charset="0"/>
            </a:endParaRPr>
          </a:p>
          <a:p>
            <a:pPr>
              <a:lnSpc>
                <a:spcPct val="90000"/>
              </a:lnSpc>
            </a:pPr>
            <a:r>
              <a:rPr lang="en-US" sz="2800" dirty="0">
                <a:solidFill>
                  <a:srgbClr val="FF0000"/>
                </a:solidFill>
                <a:effectLst/>
                <a:latin typeface="Arial" charset="0"/>
                <a:ea typeface="Arial" charset="0"/>
                <a:cs typeface="Arial" charset="0"/>
              </a:rPr>
              <a:t>Indirect channels</a:t>
            </a:r>
          </a:p>
          <a:p>
            <a:pPr lvl="1">
              <a:lnSpc>
                <a:spcPct val="90000"/>
              </a:lnSpc>
            </a:pPr>
            <a:r>
              <a:rPr lang="en-US" altLang="ja-JP" sz="2400" dirty="0">
                <a:effectLst/>
                <a:latin typeface="Arial" charset="0"/>
                <a:ea typeface="Arial" charset="0"/>
                <a:cs typeface="Arial" charset="0"/>
              </a:rPr>
              <a:t>Selling through third-party intermediaries such as agents      or broker representatives, wholesalers or distributors, and retailers or dealers</a:t>
            </a:r>
            <a:endParaRPr lang="en-US" sz="2400" dirty="0">
              <a:effectLst/>
              <a:latin typeface="Arial" charset="0"/>
              <a:ea typeface="Arial" charset="0"/>
              <a:cs typeface="Arial" charset="0"/>
            </a:endParaRPr>
          </a:p>
          <a:p>
            <a:pPr lvl="1">
              <a:lnSpc>
                <a:spcPct val="90000"/>
              </a:lnSpc>
            </a:pPr>
            <a:r>
              <a:rPr lang="en-US" sz="2400" dirty="0">
                <a:effectLst/>
                <a:latin typeface="Arial" charset="0"/>
                <a:ea typeface="Arial" charset="0"/>
                <a:cs typeface="Arial" charset="0"/>
              </a:rPr>
              <a:t>Push and pull strategies</a:t>
            </a:r>
          </a:p>
          <a:p>
            <a:pPr>
              <a:lnSpc>
                <a:spcPct val="90000"/>
              </a:lnSpc>
            </a:pPr>
            <a:endParaRPr lang="en-US" sz="2800" dirty="0">
              <a:effectLst/>
              <a:latin typeface="Arial" charset="0"/>
              <a:ea typeface="Arial" charset="0"/>
              <a:cs typeface="Arial" charset="0"/>
            </a:endParaRPr>
          </a:p>
          <a:p>
            <a:pPr>
              <a:lnSpc>
                <a:spcPct val="90000"/>
              </a:lnSpc>
            </a:pPr>
            <a:r>
              <a:rPr lang="en-US" sz="2800" dirty="0">
                <a:solidFill>
                  <a:srgbClr val="FF0000"/>
                </a:solidFill>
                <a:effectLst/>
                <a:latin typeface="Arial" charset="0"/>
                <a:ea typeface="Arial" charset="0"/>
                <a:cs typeface="Arial" charset="0"/>
              </a:rPr>
              <a:t>Web strategies</a:t>
            </a:r>
          </a:p>
        </p:txBody>
      </p:sp>
      <p:pic>
        <p:nvPicPr>
          <p:cNvPr id="5" name="รูปภาพ 4" descr="tesco lotus.jpg"/>
          <p:cNvPicPr>
            <a:picLocks noChangeAspect="1"/>
          </p:cNvPicPr>
          <p:nvPr/>
        </p:nvPicPr>
        <p:blipFill>
          <a:blip r:embed="rId3" cstate="print"/>
          <a:stretch>
            <a:fillRect/>
          </a:stretch>
        </p:blipFill>
        <p:spPr>
          <a:xfrm>
            <a:off x="6143636" y="4572008"/>
            <a:ext cx="2571736" cy="192880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68313" y="-315913"/>
            <a:ext cx="7543800" cy="1295401"/>
          </a:xfrm>
        </p:spPr>
        <p:txBody>
          <a:bodyPr/>
          <a:lstStyle/>
          <a:p>
            <a:pPr eaLnBrk="1" hangingPunct="1"/>
            <a:r>
              <a:rPr lang="en-US"/>
              <a:t>Role of the intermediary</a:t>
            </a:r>
            <a:endParaRPr lang="th-TH"/>
          </a:p>
        </p:txBody>
      </p:sp>
      <p:sp>
        <p:nvSpPr>
          <p:cNvPr id="181251" name="Rectangle 3"/>
          <p:cNvSpPr>
            <a:spLocks noGrp="1" noChangeArrowheads="1"/>
          </p:cNvSpPr>
          <p:nvPr>
            <p:ph type="body" sz="half" idx="1"/>
          </p:nvPr>
        </p:nvSpPr>
        <p:spPr>
          <a:xfrm>
            <a:off x="468313" y="1861279"/>
            <a:ext cx="8367587" cy="4598399"/>
          </a:xfrm>
          <a:solidFill>
            <a:schemeClr val="bg1">
              <a:alpha val="64000"/>
            </a:schemeClr>
          </a:solidFill>
          <a:ln w="76200">
            <a:solidFill>
              <a:srgbClr val="FF0000"/>
            </a:solidFill>
          </a:ln>
        </p:spPr>
        <p:txBody>
          <a:bodyPr>
            <a:normAutofit lnSpcReduction="10000"/>
          </a:bodyPr>
          <a:lstStyle/>
          <a:p>
            <a:pPr algn="thaiDist" eaLnBrk="1" hangingPunct="1">
              <a:defRPr/>
            </a:pPr>
            <a:r>
              <a:rPr lang="en-US" sz="2400" dirty="0">
                <a:effectLst>
                  <a:outerShdw blurRad="38100" dist="38100" dir="2700000" algn="tl">
                    <a:srgbClr val="C0C0C0"/>
                  </a:outerShdw>
                </a:effectLst>
                <a:latin typeface="Arial" charset="0"/>
                <a:ea typeface="Arial" charset="0"/>
                <a:cs typeface="Arial" charset="0"/>
              </a:rPr>
              <a:t>Channel intermediaries (</a:t>
            </a:r>
            <a:r>
              <a:rPr lang="en-US" sz="2400" dirty="0" err="1">
                <a:effectLst>
                  <a:outerShdw blurRad="38100" dist="38100" dir="2700000" algn="tl">
                    <a:srgbClr val="C0C0C0"/>
                  </a:outerShdw>
                </a:effectLst>
                <a:latin typeface="Arial" charset="0"/>
                <a:ea typeface="Arial" charset="0"/>
                <a:cs typeface="Arial" charset="0"/>
              </a:rPr>
              <a:t>eg</a:t>
            </a:r>
            <a:r>
              <a:rPr lang="en-US" sz="2400" dirty="0">
                <a:effectLst>
                  <a:outerShdw blurRad="38100" dist="38100" dir="2700000" algn="tl">
                    <a:srgbClr val="C0C0C0"/>
                  </a:outerShdw>
                </a:effectLst>
                <a:latin typeface="Arial" charset="0"/>
                <a:ea typeface="Arial" charset="0"/>
                <a:cs typeface="Arial" charset="0"/>
              </a:rPr>
              <a:t>. Wholesalers and agents)</a:t>
            </a:r>
            <a:r>
              <a:rPr lang="en-US" sz="2200" dirty="0">
                <a:solidFill>
                  <a:srgbClr val="FF0000"/>
                </a:solidFill>
                <a:effectLst>
                  <a:outerShdw blurRad="38100" dist="38100" dir="2700000" algn="tl">
                    <a:srgbClr val="C0C0C0"/>
                  </a:outerShdw>
                </a:effectLst>
                <a:latin typeface="Arial" charset="0"/>
                <a:ea typeface="Arial" charset="0"/>
                <a:cs typeface="Arial" charset="0"/>
              </a:rPr>
              <a:t> essentially solve the problem of discrepancy between various assortments of goods and services required by industrial household consumers and assortments available directly from individual producers.</a:t>
            </a:r>
          </a:p>
          <a:p>
            <a:pPr eaLnBrk="1" hangingPunct="1">
              <a:defRPr/>
            </a:pPr>
            <a:endParaRPr lang="en-US" sz="2200" dirty="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In other words, </a:t>
            </a:r>
            <a:r>
              <a:rPr lang="en-US" sz="2400" dirty="0">
                <a:effectLst>
                  <a:outerShdw blurRad="38100" dist="38100" dir="2700000" algn="tl">
                    <a:srgbClr val="C0C0C0"/>
                  </a:outerShdw>
                </a:effectLst>
                <a:latin typeface="Arial" charset="0"/>
                <a:ea typeface="Arial" charset="0"/>
                <a:cs typeface="Arial" charset="0"/>
              </a:rPr>
              <a:t>manufacturers </a:t>
            </a:r>
            <a:r>
              <a:rPr lang="en-US" sz="2200" dirty="0">
                <a:solidFill>
                  <a:srgbClr val="FF0000"/>
                </a:solidFill>
                <a:effectLst>
                  <a:outerShdw blurRad="38100" dist="38100" dir="2700000" algn="tl">
                    <a:srgbClr val="C0C0C0"/>
                  </a:outerShdw>
                </a:effectLst>
                <a:latin typeface="Arial" charset="0"/>
                <a:ea typeface="Arial" charset="0"/>
                <a:cs typeface="Arial" charset="0"/>
              </a:rPr>
              <a:t>usually produce a large quantity of a limited number of products, whereas consumers purchase only a few items of a large number of diverse products.</a:t>
            </a:r>
          </a:p>
          <a:p>
            <a:pPr eaLnBrk="1" hangingPunct="1">
              <a:defRPr/>
            </a:pPr>
            <a:endParaRPr lang="en-US" sz="2200" dirty="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r>
              <a:rPr lang="en-US" sz="2400" dirty="0">
                <a:effectLst>
                  <a:outerShdw blurRad="38100" dist="38100" dir="2700000" algn="tl">
                    <a:srgbClr val="C0C0C0"/>
                  </a:outerShdw>
                </a:effectLst>
                <a:latin typeface="Arial" charset="0"/>
                <a:ea typeface="Arial" charset="0"/>
                <a:cs typeface="Arial" charset="0"/>
              </a:rPr>
              <a:t>Middlemen</a:t>
            </a:r>
            <a:r>
              <a:rPr lang="en-US" sz="2200" dirty="0">
                <a:solidFill>
                  <a:srgbClr val="FF0000"/>
                </a:solidFill>
                <a:effectLst>
                  <a:outerShdw blurRad="38100" dist="38100" dir="2700000" algn="tl">
                    <a:srgbClr val="C0C0C0"/>
                  </a:outerShdw>
                </a:effectLst>
                <a:latin typeface="Arial" charset="0"/>
                <a:ea typeface="Arial" charset="0"/>
                <a:cs typeface="Arial" charset="0"/>
              </a:rPr>
              <a:t> reduce this discrepancy of assortments, thereby enabling consumers to avoid dealing directly with individual manufacturers in order to satisfy their needs.</a:t>
            </a:r>
            <a:endParaRPr lang="th-TH" sz="2200" dirty="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000"/>
              <a:t>Efficiency through an intermediary</a:t>
            </a:r>
          </a:p>
        </p:txBody>
      </p:sp>
      <p:pic>
        <p:nvPicPr>
          <p:cNvPr id="4" name="Picture 5"/>
          <p:cNvPicPr>
            <a:picLocks noChangeAspect="1" noChangeArrowheads="1"/>
          </p:cNvPicPr>
          <p:nvPr/>
        </p:nvPicPr>
        <p:blipFill>
          <a:blip r:embed="rId2"/>
          <a:srcRect/>
          <a:stretch>
            <a:fillRect/>
          </a:stretch>
        </p:blipFill>
        <p:spPr bwMode="auto">
          <a:xfrm>
            <a:off x="142844" y="1571612"/>
            <a:ext cx="8785225" cy="4335462"/>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33400" y="0"/>
            <a:ext cx="7848600" cy="762000"/>
          </a:xfrm>
        </p:spPr>
        <p:txBody>
          <a:bodyPr/>
          <a:lstStyle/>
          <a:p>
            <a:pPr eaLnBrk="1" hangingPunct="1"/>
            <a:r>
              <a:rPr lang="en-GB" sz="3000"/>
              <a:t>Value added through an intermediary</a:t>
            </a:r>
          </a:p>
        </p:txBody>
      </p:sp>
      <p:pic>
        <p:nvPicPr>
          <p:cNvPr id="4" name="Picture 5"/>
          <p:cNvPicPr>
            <a:picLocks noChangeAspect="1" noChangeArrowheads="1"/>
          </p:cNvPicPr>
          <p:nvPr/>
        </p:nvPicPr>
        <p:blipFill>
          <a:blip r:embed="rId2"/>
          <a:srcRect/>
          <a:stretch>
            <a:fillRect/>
          </a:stretch>
        </p:blipFill>
        <p:spPr bwMode="auto">
          <a:xfrm>
            <a:off x="250825" y="1484313"/>
            <a:ext cx="8642350" cy="37338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33400" y="0"/>
            <a:ext cx="7848600" cy="762000"/>
          </a:xfrm>
        </p:spPr>
        <p:txBody>
          <a:bodyPr/>
          <a:lstStyle/>
          <a:p>
            <a:pPr eaLnBrk="1" hangingPunct="1"/>
            <a:r>
              <a:rPr lang="en-GB" sz="3000"/>
              <a:t>Market Entry Modes</a:t>
            </a:r>
          </a:p>
        </p:txBody>
      </p:sp>
      <p:sp>
        <p:nvSpPr>
          <p:cNvPr id="152579" name="Rectangle 3"/>
          <p:cNvSpPr>
            <a:spLocks noChangeArrowheads="1"/>
          </p:cNvSpPr>
          <p:nvPr/>
        </p:nvSpPr>
        <p:spPr bwMode="auto">
          <a:xfrm>
            <a:off x="533400" y="762000"/>
            <a:ext cx="7772400" cy="5219700"/>
          </a:xfrm>
          <a:prstGeom prst="rect">
            <a:avLst/>
          </a:prstGeom>
          <a:noFill/>
          <a:ln w="9525">
            <a:noFill/>
            <a:miter lim="800000"/>
            <a:headEnd/>
            <a:tailEnd/>
          </a:ln>
          <a:effectLst/>
        </p:spPr>
        <p:txBody>
          <a:bodyPr>
            <a:spAutoFit/>
          </a:bodyPr>
          <a:lstStyle/>
          <a:p>
            <a:pPr eaLnBrk="0" hangingPunct="0">
              <a:spcBef>
                <a:spcPct val="50000"/>
              </a:spcBef>
              <a:defRPr/>
            </a:pPr>
            <a:r>
              <a:rPr lang="en-GB" sz="2800">
                <a:solidFill>
                  <a:srgbClr val="333399"/>
                </a:solidFill>
                <a:latin typeface="Arial" charset="0"/>
                <a:ea typeface="Arial" charset="0"/>
                <a:cs typeface="Arial" charset="0"/>
              </a:rPr>
              <a:t>Once the firm has chosen its target markets abroad, the </a:t>
            </a:r>
            <a:r>
              <a:rPr lang="en-GB" sz="2800">
                <a:solidFill>
                  <a:srgbClr val="FF0000"/>
                </a:solidFill>
                <a:latin typeface="Arial" charset="0"/>
                <a:ea typeface="Arial" charset="0"/>
                <a:cs typeface="Arial" charset="0"/>
              </a:rPr>
              <a:t>question</a:t>
            </a:r>
            <a:r>
              <a:rPr lang="en-GB" sz="2800">
                <a:solidFill>
                  <a:srgbClr val="333399"/>
                </a:solidFill>
                <a:latin typeface="Arial" charset="0"/>
                <a:ea typeface="Arial" charset="0"/>
                <a:cs typeface="Arial" charset="0"/>
              </a:rPr>
              <a:t> arises as to the best way to enter those markets</a:t>
            </a:r>
          </a:p>
          <a:p>
            <a:pPr eaLnBrk="0" hangingPunct="0">
              <a:spcBef>
                <a:spcPct val="50000"/>
              </a:spcBef>
              <a:defRPr/>
            </a:pPr>
            <a:r>
              <a:rPr lang="en-GB" sz="2800">
                <a:solidFill>
                  <a:srgbClr val="000000"/>
                </a:solidFill>
                <a:latin typeface="Arial" charset="0"/>
                <a:ea typeface="Arial" charset="0"/>
                <a:cs typeface="Arial" charset="0"/>
              </a:rPr>
              <a:t>1. </a:t>
            </a:r>
            <a:r>
              <a:rPr lang="en-GB" sz="2800">
                <a:solidFill>
                  <a:srgbClr val="FF0000"/>
                </a:solidFill>
                <a:effectLst>
                  <a:outerShdw blurRad="38100" dist="38100" dir="2700000" algn="tl">
                    <a:srgbClr val="C0C0C0"/>
                  </a:outerShdw>
                </a:effectLst>
                <a:latin typeface="Arial" charset="0"/>
                <a:ea typeface="Arial" charset="0"/>
                <a:cs typeface="Arial" charset="0"/>
              </a:rPr>
              <a:t>Export modes</a:t>
            </a:r>
            <a:r>
              <a:rPr lang="en-GB" sz="2800">
                <a:solidFill>
                  <a:srgbClr val="000000"/>
                </a:solidFill>
                <a:latin typeface="Arial" charset="0"/>
                <a:ea typeface="Arial" charset="0"/>
                <a:cs typeface="Arial" charset="0"/>
              </a:rPr>
              <a:t> – here the distributor is shown as an example</a:t>
            </a:r>
          </a:p>
          <a:p>
            <a:pPr eaLnBrk="0" hangingPunct="0">
              <a:spcBef>
                <a:spcPct val="50000"/>
              </a:spcBef>
              <a:defRPr/>
            </a:pPr>
            <a:r>
              <a:rPr lang="en-GB" sz="2800">
                <a:solidFill>
                  <a:srgbClr val="000000"/>
                </a:solidFill>
                <a:latin typeface="Arial" charset="0"/>
                <a:ea typeface="Arial" charset="0"/>
                <a:cs typeface="Arial" charset="0"/>
              </a:rPr>
              <a:t>2. </a:t>
            </a:r>
            <a:r>
              <a:rPr lang="en-GB" sz="2800">
                <a:solidFill>
                  <a:srgbClr val="FF0000"/>
                </a:solidFill>
                <a:effectLst>
                  <a:outerShdw blurRad="38100" dist="38100" dir="2700000" algn="tl">
                    <a:srgbClr val="C0C0C0"/>
                  </a:outerShdw>
                </a:effectLst>
                <a:latin typeface="Arial" charset="0"/>
                <a:ea typeface="Arial" charset="0"/>
                <a:cs typeface="Arial" charset="0"/>
              </a:rPr>
              <a:t>Intermediate modes</a:t>
            </a:r>
            <a:r>
              <a:rPr lang="en-GB" sz="2800">
                <a:solidFill>
                  <a:srgbClr val="000000"/>
                </a:solidFill>
                <a:latin typeface="Arial" charset="0"/>
                <a:ea typeface="Arial" charset="0"/>
                <a:cs typeface="Arial" charset="0"/>
              </a:rPr>
              <a:t> – here the joint venture is shown as an example</a:t>
            </a:r>
          </a:p>
          <a:p>
            <a:pPr eaLnBrk="0" hangingPunct="0">
              <a:spcBef>
                <a:spcPct val="50000"/>
              </a:spcBef>
              <a:defRPr/>
            </a:pPr>
            <a:r>
              <a:rPr lang="en-GB" sz="2800">
                <a:solidFill>
                  <a:srgbClr val="000000"/>
                </a:solidFill>
                <a:latin typeface="Arial" charset="0"/>
                <a:ea typeface="Arial" charset="0"/>
                <a:cs typeface="Arial" charset="0"/>
              </a:rPr>
              <a:t>3. </a:t>
            </a:r>
            <a:r>
              <a:rPr lang="en-GB" sz="2800">
                <a:solidFill>
                  <a:srgbClr val="FF0000"/>
                </a:solidFill>
                <a:effectLst>
                  <a:outerShdw blurRad="38100" dist="38100" dir="2700000" algn="tl">
                    <a:srgbClr val="C0C0C0"/>
                  </a:outerShdw>
                </a:effectLst>
                <a:latin typeface="Arial" charset="0"/>
                <a:ea typeface="Arial" charset="0"/>
                <a:cs typeface="Arial" charset="0"/>
              </a:rPr>
              <a:t>Hierarchical modes</a:t>
            </a:r>
            <a:r>
              <a:rPr lang="en-GB" sz="2800">
                <a:solidFill>
                  <a:srgbClr val="000000"/>
                </a:solidFill>
                <a:latin typeface="Arial" charset="0"/>
                <a:ea typeface="Arial" charset="0"/>
                <a:cs typeface="Arial" charset="0"/>
              </a:rPr>
              <a:t> – here a sales subsidiary is shown as an example.</a:t>
            </a:r>
          </a:p>
          <a:p>
            <a:pPr eaLnBrk="0" hangingPunct="0">
              <a:spcBef>
                <a:spcPct val="50000"/>
              </a:spcBef>
              <a:defRPr/>
            </a:pPr>
            <a:r>
              <a:rPr lang="en-GB" sz="2800">
                <a:solidFill>
                  <a:srgbClr val="000000"/>
                </a:solidFill>
                <a:latin typeface="Arial" charset="0"/>
                <a:ea typeface="Arial" charset="0"/>
                <a:cs typeface="Arial" charset="0"/>
              </a:rPr>
              <a:t>(See next slide)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3400" y="0"/>
            <a:ext cx="7848600" cy="762000"/>
          </a:xfrm>
          <a:noFill/>
        </p:spPr>
        <p:txBody>
          <a:bodyPr anchor="ctr"/>
          <a:lstStyle/>
          <a:p>
            <a:pPr eaLnBrk="1" hangingPunct="1"/>
            <a:r>
              <a:rPr lang="en-GB" sz="3000"/>
              <a:t>Market Entry Modes</a:t>
            </a:r>
          </a:p>
        </p:txBody>
      </p:sp>
      <p:pic>
        <p:nvPicPr>
          <p:cNvPr id="4" name="Picture 5"/>
          <p:cNvPicPr>
            <a:picLocks noChangeAspect="1" noChangeArrowheads="1"/>
          </p:cNvPicPr>
          <p:nvPr/>
        </p:nvPicPr>
        <p:blipFill>
          <a:blip r:embed="rId2"/>
          <a:srcRect/>
          <a:stretch>
            <a:fillRect/>
          </a:stretch>
        </p:blipFill>
        <p:spPr bwMode="auto">
          <a:xfrm>
            <a:off x="395288" y="692150"/>
            <a:ext cx="8353425" cy="5961063"/>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39750" y="-315913"/>
            <a:ext cx="7543800" cy="1295401"/>
          </a:xfrm>
        </p:spPr>
        <p:txBody>
          <a:bodyPr/>
          <a:lstStyle/>
          <a:p>
            <a:pPr eaLnBrk="1" hangingPunct="1"/>
            <a:r>
              <a:rPr lang="en-GB" sz="3000"/>
              <a:t>The stages of Channel Design </a:t>
            </a:r>
          </a:p>
        </p:txBody>
      </p:sp>
      <p:sp>
        <p:nvSpPr>
          <p:cNvPr id="154627" name="Rectangle 3"/>
          <p:cNvSpPr>
            <a:spLocks noChangeArrowheads="1"/>
          </p:cNvSpPr>
          <p:nvPr/>
        </p:nvSpPr>
        <p:spPr bwMode="auto">
          <a:xfrm>
            <a:off x="341153" y="331787"/>
            <a:ext cx="8128290" cy="6093976"/>
          </a:xfrm>
          <a:prstGeom prst="rect">
            <a:avLst/>
          </a:prstGeom>
          <a:solidFill>
            <a:schemeClr val="bg1">
              <a:alpha val="81000"/>
            </a:schemeClr>
          </a:solidFill>
          <a:ln w="57150">
            <a:solidFill>
              <a:srgbClr val="FF0000"/>
            </a:solidFill>
            <a:miter lim="800000"/>
            <a:headEnd/>
            <a:tailEnd/>
          </a:ln>
          <a:effectLst/>
        </p:spPr>
        <p:txBody>
          <a:bodyPr wrap="square">
            <a:spAutoFit/>
          </a:bodyPr>
          <a:lstStyle/>
          <a:p>
            <a:pPr eaLnBrk="0" hangingPunct="0">
              <a:spcBef>
                <a:spcPct val="50000"/>
              </a:spcBef>
              <a:defRPr/>
            </a:pPr>
            <a:endParaRPr lang="en-US" sz="2000"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endParaRPr lang="en-US" sz="2000"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GB" sz="2000" dirty="0">
                <a:solidFill>
                  <a:srgbClr val="FF0000"/>
                </a:solidFill>
                <a:effectLst>
                  <a:outerShdw blurRad="38100" dist="38100" dir="2700000" algn="tl">
                    <a:srgbClr val="C0C0C0"/>
                  </a:outerShdw>
                </a:effectLst>
                <a:latin typeface="Arial" charset="0"/>
                <a:ea typeface="Arial" charset="0"/>
                <a:cs typeface="Arial" charset="0"/>
              </a:rPr>
              <a:t>Once having considered and chosen the overall market entry strategy for a given foreign market, the management then needs to turn its attention to the task of designing the firm’s channels and distribution within a given country.</a:t>
            </a:r>
            <a:r>
              <a:rPr lang="en-GB" sz="2000" dirty="0">
                <a:solidFill>
                  <a:srgbClr val="333399"/>
                </a:solidFill>
                <a:effectLst>
                  <a:outerShdw blurRad="38100" dist="38100" dir="2700000" algn="tl">
                    <a:srgbClr val="C0C0C0"/>
                  </a:outerShdw>
                </a:effectLst>
                <a:latin typeface="Arial" charset="0"/>
                <a:ea typeface="Arial" charset="0"/>
                <a:cs typeface="Arial" charset="0"/>
              </a:rPr>
              <a:t>The process of channel design and the management of it can be broken down into seven basic stages or phases:</a:t>
            </a:r>
          </a:p>
          <a:p>
            <a:pPr eaLnBrk="0" hangingPunct="0">
              <a:spcBef>
                <a:spcPct val="50000"/>
              </a:spcBef>
              <a:defRPr/>
            </a:pPr>
            <a:r>
              <a:rPr lang="en-GB" sz="2000" dirty="0">
                <a:solidFill>
                  <a:srgbClr val="000000"/>
                </a:solidFill>
                <a:latin typeface="Arial" charset="0"/>
                <a:ea typeface="Arial" charset="0"/>
                <a:cs typeface="Arial" charset="0"/>
              </a:rPr>
              <a:t>1 setting distribution objectives</a:t>
            </a:r>
          </a:p>
          <a:p>
            <a:pPr eaLnBrk="0" hangingPunct="0">
              <a:spcBef>
                <a:spcPct val="50000"/>
              </a:spcBef>
              <a:defRPr/>
            </a:pPr>
            <a:r>
              <a:rPr lang="en-GB" sz="2000" dirty="0">
                <a:solidFill>
                  <a:srgbClr val="000000"/>
                </a:solidFill>
                <a:latin typeface="Arial" charset="0"/>
                <a:ea typeface="Arial" charset="0"/>
                <a:cs typeface="Arial" charset="0"/>
              </a:rPr>
              <a:t>2 specifying the functions that need to be performed by the channel</a:t>
            </a:r>
          </a:p>
          <a:p>
            <a:pPr eaLnBrk="0" hangingPunct="0">
              <a:spcBef>
                <a:spcPct val="50000"/>
              </a:spcBef>
              <a:defRPr/>
            </a:pPr>
            <a:r>
              <a:rPr lang="en-GB" sz="2000" dirty="0">
                <a:solidFill>
                  <a:srgbClr val="000000"/>
                </a:solidFill>
                <a:latin typeface="Arial" charset="0"/>
                <a:ea typeface="Arial" charset="0"/>
                <a:cs typeface="Arial" charset="0"/>
              </a:rPr>
              <a:t>3 considering alternative channel structures</a:t>
            </a:r>
          </a:p>
          <a:p>
            <a:pPr eaLnBrk="0" hangingPunct="0">
              <a:spcBef>
                <a:spcPct val="50000"/>
              </a:spcBef>
              <a:defRPr/>
            </a:pPr>
            <a:r>
              <a:rPr lang="en-GB" sz="2000" dirty="0">
                <a:solidFill>
                  <a:srgbClr val="000000"/>
                </a:solidFill>
                <a:latin typeface="Arial" charset="0"/>
                <a:ea typeface="Arial" charset="0"/>
                <a:cs typeface="Arial" charset="0"/>
              </a:rPr>
              <a:t>4 choosing an ‘optimal’ channel structure</a:t>
            </a:r>
          </a:p>
          <a:p>
            <a:pPr eaLnBrk="0" hangingPunct="0">
              <a:spcBef>
                <a:spcPct val="50000"/>
              </a:spcBef>
              <a:defRPr/>
            </a:pPr>
            <a:r>
              <a:rPr lang="en-GB" sz="2000" dirty="0">
                <a:solidFill>
                  <a:srgbClr val="000000"/>
                </a:solidFill>
                <a:latin typeface="Arial" charset="0"/>
                <a:ea typeface="Arial" charset="0"/>
                <a:cs typeface="Arial" charset="0"/>
              </a:rPr>
              <a:t>5 selecting the intermediaries</a:t>
            </a:r>
          </a:p>
          <a:p>
            <a:pPr eaLnBrk="0" hangingPunct="0">
              <a:spcBef>
                <a:spcPct val="50000"/>
              </a:spcBef>
              <a:defRPr/>
            </a:pPr>
            <a:r>
              <a:rPr lang="en-GB" sz="2000" dirty="0">
                <a:solidFill>
                  <a:srgbClr val="000000"/>
                </a:solidFill>
                <a:latin typeface="Arial" charset="0"/>
                <a:ea typeface="Arial" charset="0"/>
                <a:cs typeface="Arial" charset="0"/>
              </a:rPr>
              <a:t>6 motivating the channel members</a:t>
            </a:r>
          </a:p>
          <a:p>
            <a:pPr eaLnBrk="0" hangingPunct="0">
              <a:spcBef>
                <a:spcPct val="50000"/>
              </a:spcBef>
              <a:defRPr/>
            </a:pPr>
            <a:r>
              <a:rPr lang="en-GB" sz="2000" dirty="0">
                <a:solidFill>
                  <a:srgbClr val="000000"/>
                </a:solidFill>
                <a:latin typeface="Arial" charset="0"/>
                <a:ea typeface="Arial" charset="0"/>
                <a:cs typeface="Arial" charset="0"/>
              </a:rPr>
              <a:t>7 evaluating channel member performance.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t>Setting distribution objectives</a:t>
            </a:r>
            <a:endParaRPr lang="th-TH"/>
          </a:p>
        </p:txBody>
      </p:sp>
      <p:sp>
        <p:nvSpPr>
          <p:cNvPr id="186371" name="Rectangle 3" descr="เยื่อกระดาษสีน้ำเงิน"/>
          <p:cNvSpPr>
            <a:spLocks noGrp="1" noChangeArrowheads="1"/>
          </p:cNvSpPr>
          <p:nvPr>
            <p:ph type="body" sz="half" idx="1"/>
          </p:nvPr>
        </p:nvSpPr>
        <p:spPr>
          <a:xfrm>
            <a:off x="919683" y="2282828"/>
            <a:ext cx="4835525" cy="3149600"/>
          </a:xfrm>
          <a:ln w="76200">
            <a:solidFill>
              <a:srgbClr val="00B0F0"/>
            </a:solidFill>
          </a:ln>
        </p:spPr>
        <p:txBody>
          <a:bodyPr/>
          <a:lstStyle/>
          <a:p>
            <a:pPr eaLnBrk="1" hangingPunct="1">
              <a:lnSpc>
                <a:spcPct val="90000"/>
              </a:lnSpc>
              <a:defRPr/>
            </a:pPr>
            <a:r>
              <a:rPr lang="en-US" sz="2800" dirty="0">
                <a:solidFill>
                  <a:srgbClr val="FF0000"/>
                </a:solidFill>
                <a:effectLst>
                  <a:outerShdw blurRad="38100" dist="38100" dir="2700000" algn="tl">
                    <a:srgbClr val="000000"/>
                  </a:outerShdw>
                </a:effectLst>
                <a:latin typeface="Arial" charset="0"/>
                <a:ea typeface="Arial" charset="0"/>
                <a:cs typeface="Arial" charset="0"/>
              </a:rPr>
              <a:t>Distribution objectives</a:t>
            </a:r>
            <a:r>
              <a:rPr lang="en-US" sz="2600" dirty="0">
                <a:effectLst>
                  <a:outerShdw blurRad="38100" dist="38100" dir="2700000" algn="tl">
                    <a:srgbClr val="FFFFFF"/>
                  </a:outerShdw>
                </a:effectLst>
                <a:latin typeface="Arial" charset="0"/>
                <a:ea typeface="Arial" charset="0"/>
                <a:cs typeface="Arial" charset="0"/>
              </a:rPr>
              <a:t> refer to what the firm would like its channel strategy to accomplish in terms of how, when and where its products and services are provided to its target markets.</a:t>
            </a:r>
          </a:p>
          <a:p>
            <a:pPr eaLnBrk="1" hangingPunct="1">
              <a:lnSpc>
                <a:spcPct val="90000"/>
              </a:lnSpc>
              <a:defRPr/>
            </a:pPr>
            <a:endParaRPr lang="th-TH" sz="2600" dirty="0">
              <a:effectLst>
                <a:outerShdw blurRad="38100" dist="38100" dir="2700000" algn="tl">
                  <a:srgbClr val="FFFFFF"/>
                </a:outerShdw>
              </a:effectLst>
              <a:latin typeface="Arial" charset="0"/>
              <a:ea typeface="Arial" charset="0"/>
              <a:cs typeface="Arial" charset="0"/>
            </a:endParaRPr>
          </a:p>
        </p:txBody>
      </p:sp>
      <p:pic>
        <p:nvPicPr>
          <p:cNvPr id="37890" name="Picture 2" descr="http://toolkit.smallbiz.nsw.gov.au/media/useruploads/images/Marketing_Ch1_Pt3_Marketing_Objectives.jpg"/>
          <p:cNvPicPr>
            <a:picLocks noChangeAspect="1" noChangeArrowheads="1"/>
          </p:cNvPicPr>
          <p:nvPr/>
        </p:nvPicPr>
        <p:blipFill>
          <a:blip r:embed="rId2"/>
          <a:srcRect/>
          <a:stretch>
            <a:fillRect/>
          </a:stretch>
        </p:blipFill>
        <p:spPr bwMode="auto">
          <a:xfrm>
            <a:off x="5857884" y="3857628"/>
            <a:ext cx="2905145" cy="2178860"/>
          </a:xfrm>
          <a:prstGeom prst="rect">
            <a:avLst/>
          </a:prstGeom>
          <a:ln>
            <a:noFill/>
          </a:ln>
          <a:effectLst>
            <a:softEdge rad="1125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sz="3500"/>
              <a:t>Specifying the functions that need to be performed by the channel</a:t>
            </a:r>
            <a:endParaRPr lang="th-TH" sz="3500"/>
          </a:p>
        </p:txBody>
      </p:sp>
      <p:sp>
        <p:nvSpPr>
          <p:cNvPr id="187395" name="Rectangle 3" descr="ช่อดอกไม้"/>
          <p:cNvSpPr>
            <a:spLocks noGrp="1" noChangeArrowheads="1"/>
          </p:cNvSpPr>
          <p:nvPr>
            <p:ph type="body" sz="half" idx="1"/>
          </p:nvPr>
        </p:nvSpPr>
        <p:spPr>
          <a:xfrm>
            <a:off x="457200" y="2042788"/>
            <a:ext cx="8464579" cy="4162438"/>
          </a:xfrm>
          <a:ln>
            <a:solidFill>
              <a:srgbClr val="00FFFF"/>
            </a:solidFill>
          </a:ln>
        </p:spPr>
        <p:txBody>
          <a:bodyPr>
            <a:normAutofit/>
          </a:bodyPr>
          <a:lstStyle/>
          <a:p>
            <a:pPr eaLnBrk="1" hangingPunct="1">
              <a:lnSpc>
                <a:spcPct val="80000"/>
              </a:lnSpc>
              <a:defRPr/>
            </a:pPr>
            <a:r>
              <a:rPr lang="en-US" sz="2200" dirty="0">
                <a:effectLst>
                  <a:outerShdw blurRad="38100" dist="38100" dir="2700000" algn="tl">
                    <a:srgbClr val="FFFFFF"/>
                  </a:outerShdw>
                </a:effectLst>
                <a:latin typeface="Arial" charset="0"/>
                <a:ea typeface="Arial" charset="0"/>
                <a:cs typeface="Arial" charset="0"/>
              </a:rPr>
              <a:t>The following factors should be considered as detailed distribution functions, which should be performed by the distribution channel.</a:t>
            </a:r>
          </a:p>
          <a:p>
            <a:pPr eaLnBrk="1" hangingPunct="1">
              <a:lnSpc>
                <a:spcPct val="80000"/>
              </a:lnSpc>
              <a:defRPr/>
            </a:pPr>
            <a:endParaRPr lang="en-US" sz="2200" dirty="0">
              <a:effectLst>
                <a:outerShdw blurRad="38100" dist="38100" dir="2700000" algn="tl">
                  <a:srgbClr val="FFFFFF"/>
                </a:outerShdw>
              </a:effectLst>
              <a:latin typeface="Arial" charset="0"/>
              <a:ea typeface="Arial" charset="0"/>
              <a:cs typeface="Arial" charset="0"/>
            </a:endParaRPr>
          </a:p>
          <a:p>
            <a:pPr eaLnBrk="1" hangingPunct="1">
              <a:lnSpc>
                <a:spcPct val="80000"/>
              </a:lnSpc>
              <a:defRPr/>
            </a:pPr>
            <a:r>
              <a:rPr lang="en-US" sz="2200" dirty="0">
                <a:latin typeface="Arial" charset="0"/>
                <a:ea typeface="Arial" charset="0"/>
                <a:cs typeface="Arial" charset="0"/>
              </a:rPr>
              <a:t>1. </a:t>
            </a:r>
            <a:r>
              <a:rPr lang="en-US" sz="2800" dirty="0">
                <a:solidFill>
                  <a:srgbClr val="FF0000"/>
                </a:solidFill>
                <a:effectLst>
                  <a:outerShdw blurRad="38100" dist="38100" dir="2700000" algn="tl">
                    <a:srgbClr val="000000"/>
                  </a:outerShdw>
                </a:effectLst>
                <a:latin typeface="Arial" charset="0"/>
                <a:ea typeface="Arial" charset="0"/>
                <a:cs typeface="Arial" charset="0"/>
              </a:rPr>
              <a:t>Product and services flow</a:t>
            </a:r>
            <a:r>
              <a:rPr lang="en-US" sz="2200" dirty="0">
                <a:latin typeface="Arial" charset="0"/>
                <a:ea typeface="Arial" charset="0"/>
                <a:cs typeface="Arial" charset="0"/>
              </a:rPr>
              <a:t> </a:t>
            </a:r>
            <a:r>
              <a:rPr lang="en-US" sz="2200" dirty="0">
                <a:solidFill>
                  <a:srgbClr val="333399"/>
                </a:solidFill>
                <a:effectLst>
                  <a:outerShdw blurRad="38100" dist="38100" dir="2700000" algn="tl">
                    <a:srgbClr val="000000"/>
                  </a:outerShdw>
                </a:effectLst>
                <a:latin typeface="Arial" charset="0"/>
                <a:ea typeface="Arial" charset="0"/>
                <a:cs typeface="Arial" charset="0"/>
              </a:rPr>
              <a:t>(from manufacturer to final customer). Inventory management, product transportation, product modification and after-sales service, customizing a product for the specific needs of clients/distributors, providing technical service, product maintenance and repair, procedure and handling of returned products, promoting product availability, packaging, specific packaging requirements, evaluating new products and so on.</a:t>
            </a:r>
          </a:p>
          <a:p>
            <a:pPr eaLnBrk="1" hangingPunct="1">
              <a:lnSpc>
                <a:spcPct val="80000"/>
              </a:lnSpc>
              <a:buFont typeface="Wingdings" pitchFamily="2" charset="2"/>
              <a:buNone/>
              <a:defRPr/>
            </a:pPr>
            <a:endParaRPr lang="th-TH" sz="2200" dirty="0">
              <a:solidFill>
                <a:srgbClr val="333399"/>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p:txBody>
          <a:bodyPr/>
          <a:lstStyle/>
          <a:p>
            <a:pPr eaLnBrk="1" hangingPunct="1"/>
            <a:r>
              <a:rPr lang="en-US" sz="3500"/>
              <a:t>Specifying the functions that need to be performed by the channel</a:t>
            </a:r>
            <a:endParaRPr lang="th-TH" sz="3500"/>
          </a:p>
        </p:txBody>
      </p:sp>
      <p:sp>
        <p:nvSpPr>
          <p:cNvPr id="188419" name="Rectangle 3" descr="เยื่อกระดาษสีชมพู"/>
          <p:cNvSpPr>
            <a:spLocks noGrp="1" noChangeArrowheads="1"/>
          </p:cNvSpPr>
          <p:nvPr>
            <p:ph type="body" sz="half" idx="1"/>
          </p:nvPr>
        </p:nvSpPr>
        <p:spPr>
          <a:xfrm>
            <a:off x="285720" y="1714488"/>
            <a:ext cx="5472113" cy="4752975"/>
          </a:xfrm>
          <a:ln w="57150" cmpd="thinThick">
            <a:solidFill>
              <a:srgbClr val="3366FF"/>
            </a:solidFill>
          </a:ln>
        </p:spPr>
        <p:txBody>
          <a:bodyPr>
            <a:normAutofit/>
          </a:bodyPr>
          <a:lstStyle/>
          <a:p>
            <a:pPr eaLnBrk="1" hangingPunct="1">
              <a:defRPr/>
            </a:pPr>
            <a:r>
              <a:rPr lang="en-US" sz="2600" dirty="0">
                <a:effectLst>
                  <a:outerShdw blurRad="38100" dist="38100" dir="2700000" algn="tl">
                    <a:srgbClr val="FFFFFF"/>
                  </a:outerShdw>
                </a:effectLst>
                <a:latin typeface="Arial" charset="0"/>
                <a:ea typeface="Arial" charset="0"/>
                <a:cs typeface="Arial" charset="0"/>
              </a:rPr>
              <a:t>2. </a:t>
            </a:r>
            <a:r>
              <a:rPr lang="en-US" sz="3200" dirty="0">
                <a:solidFill>
                  <a:srgbClr val="FF0000"/>
                </a:solidFill>
                <a:effectLst>
                  <a:outerShdw blurRad="38100" dist="38100" dir="2700000" algn="tl">
                    <a:srgbClr val="000000"/>
                  </a:outerShdw>
                </a:effectLst>
                <a:latin typeface="Arial" charset="0"/>
                <a:ea typeface="Arial" charset="0"/>
                <a:cs typeface="Arial" charset="0"/>
              </a:rPr>
              <a:t>Communication flow</a:t>
            </a:r>
            <a:r>
              <a:rPr lang="en-US" sz="2600" dirty="0">
                <a:latin typeface="Arial" charset="0"/>
                <a:ea typeface="Arial" charset="0"/>
                <a:cs typeface="Arial" charset="0"/>
              </a:rPr>
              <a:t> </a:t>
            </a:r>
            <a:r>
              <a:rPr lang="en-US" sz="2600" dirty="0">
                <a:solidFill>
                  <a:srgbClr val="333399"/>
                </a:solidFill>
                <a:effectLst>
                  <a:outerShdw blurRad="38100" dist="38100" dir="2700000" algn="tl">
                    <a:srgbClr val="000000"/>
                  </a:outerShdw>
                </a:effectLst>
                <a:latin typeface="Arial" charset="0"/>
                <a:ea typeface="Arial" charset="0"/>
                <a:cs typeface="Arial" charset="0"/>
              </a:rPr>
              <a:t>(from manufacturer to final customers). Sales promotion to final consumers, information about product features, advertising, providing sales force, packaging information, loyalty </a:t>
            </a:r>
            <a:r>
              <a:rPr lang="en-US" sz="2600" dirty="0" err="1">
                <a:solidFill>
                  <a:srgbClr val="333399"/>
                </a:solidFill>
                <a:effectLst>
                  <a:outerShdw blurRad="38100" dist="38100" dir="2700000" algn="tl">
                    <a:srgbClr val="000000"/>
                  </a:outerShdw>
                </a:effectLst>
                <a:latin typeface="Arial" charset="0"/>
                <a:ea typeface="Arial" charset="0"/>
                <a:cs typeface="Arial" charset="0"/>
              </a:rPr>
              <a:t>programmes</a:t>
            </a:r>
            <a:r>
              <a:rPr lang="en-US" sz="2600" dirty="0">
                <a:solidFill>
                  <a:srgbClr val="333399"/>
                </a:solidFill>
                <a:effectLst>
                  <a:outerShdw blurRad="38100" dist="38100" dir="2700000" algn="tl">
                    <a:srgbClr val="000000"/>
                  </a:outerShdw>
                </a:effectLst>
                <a:latin typeface="Arial" charset="0"/>
                <a:ea typeface="Arial" charset="0"/>
                <a:cs typeface="Arial" charset="0"/>
              </a:rPr>
              <a:t>, website participation, traceability, information and so on.</a:t>
            </a:r>
            <a:endParaRPr lang="th-TH" sz="2600" dirty="0">
              <a:solidFill>
                <a:srgbClr val="333399"/>
              </a:solidFill>
              <a:effectLst>
                <a:outerShdw blurRad="38100" dist="38100" dir="2700000" algn="tl">
                  <a:srgbClr val="000000"/>
                </a:outerShdw>
              </a:effectLst>
              <a:latin typeface="Arial" charset="0"/>
              <a:ea typeface="Arial" charset="0"/>
              <a:cs typeface="Arial" charset="0"/>
            </a:endParaRPr>
          </a:p>
        </p:txBody>
      </p:sp>
      <p:pic>
        <p:nvPicPr>
          <p:cNvPr id="18434" name="Picture 4" descr="uni07"/>
          <p:cNvPicPr>
            <a:picLocks noGrp="1" noChangeAspect="1" noChangeArrowheads="1"/>
          </p:cNvPicPr>
          <p:nvPr>
            <p:ph sz="half" idx="2"/>
          </p:nvPr>
        </p:nvPicPr>
        <p:blipFill>
          <a:blip r:embed="rId2"/>
          <a:srcRect/>
          <a:stretch>
            <a:fillRect/>
          </a:stretch>
        </p:blipFill>
        <p:spPr>
          <a:xfrm rot="1449176" flipH="1">
            <a:off x="6223136" y="2365173"/>
            <a:ext cx="2347913" cy="26368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9746" name="Rectangle 2"/>
          <p:cNvSpPr>
            <a:spLocks noGrp="1" noRot="1" noChangeArrowheads="1"/>
          </p:cNvSpPr>
          <p:nvPr>
            <p:ph type="title"/>
          </p:nvPr>
        </p:nvSpPr>
        <p:spPr/>
        <p:txBody>
          <a:bodyPr/>
          <a:lstStyle/>
          <a:p>
            <a:r>
              <a:rPr lang="en-US" dirty="0">
                <a:solidFill>
                  <a:schemeClr val="hlink"/>
                </a:solidFill>
                <a:effectLst/>
              </a:rPr>
              <a:t>Push and Pull Strategies</a:t>
            </a:r>
          </a:p>
        </p:txBody>
      </p:sp>
      <p:sp>
        <p:nvSpPr>
          <p:cNvPr id="799747" name="Rectangle 3"/>
          <p:cNvSpPr>
            <a:spLocks noGrp="1" noChangeArrowheads="1"/>
          </p:cNvSpPr>
          <p:nvPr>
            <p:ph type="body" idx="4294967295"/>
          </p:nvPr>
        </p:nvSpPr>
        <p:spPr>
          <a:xfrm>
            <a:off x="501491" y="2267653"/>
            <a:ext cx="8186737" cy="4257675"/>
          </a:xfrm>
        </p:spPr>
        <p:style>
          <a:lnRef idx="2">
            <a:schemeClr val="accent2"/>
          </a:lnRef>
          <a:fillRef idx="1">
            <a:schemeClr val="lt1"/>
          </a:fillRef>
          <a:effectRef idx="0">
            <a:schemeClr val="accent2"/>
          </a:effectRef>
          <a:fontRef idx="minor">
            <a:schemeClr val="dk1"/>
          </a:fontRef>
        </p:style>
        <p:txBody>
          <a:bodyPr>
            <a:normAutofit/>
          </a:bodyPr>
          <a:lstStyle/>
          <a:p>
            <a:r>
              <a:rPr lang="en-US" altLang="ja-JP" dirty="0">
                <a:latin typeface="Arial" charset="0"/>
                <a:ea typeface="Arial" charset="0"/>
                <a:cs typeface="Arial" charset="0"/>
              </a:rPr>
              <a:t>By devoting marketing efforts to the end consumer, a manufacturer is said to employ a </a:t>
            </a:r>
            <a:r>
              <a:rPr lang="en-US" altLang="ja-JP" dirty="0">
                <a:solidFill>
                  <a:srgbClr val="FF0000"/>
                </a:solidFill>
                <a:latin typeface="Arial" charset="0"/>
                <a:ea typeface="Arial" charset="0"/>
                <a:cs typeface="Arial" charset="0"/>
              </a:rPr>
              <a:t>pull strategy. </a:t>
            </a:r>
          </a:p>
          <a:p>
            <a:r>
              <a:rPr lang="en-US" altLang="ja-JP" dirty="0">
                <a:latin typeface="Arial" charset="0"/>
                <a:ea typeface="Arial" charset="0"/>
                <a:cs typeface="Arial" charset="0"/>
              </a:rPr>
              <a:t>Alternatively, marketers can devote their selling efforts to the channel members themselves, providing direct incentives for them to stock and sell products to the end consumer. This approach is called a </a:t>
            </a:r>
            <a:r>
              <a:rPr lang="en-US" altLang="ja-JP" dirty="0">
                <a:solidFill>
                  <a:srgbClr val="FF0000"/>
                </a:solidFill>
                <a:latin typeface="Arial" charset="0"/>
                <a:ea typeface="Arial" charset="0"/>
                <a:cs typeface="Arial" charset="0"/>
              </a:rPr>
              <a:t>push strategy. </a:t>
            </a:r>
            <a:endParaRPr lang="en-US" dirty="0">
              <a:solidFill>
                <a:srgbClr val="FF0000"/>
              </a:solidFill>
              <a:latin typeface="Arial" charset="0"/>
              <a:ea typeface="Arial" charset="0"/>
              <a:cs typeface="Arial"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Grp="1" noRot="1" noChangeArrowheads="1"/>
          </p:cNvSpPr>
          <p:nvPr>
            <p:ph type="title"/>
          </p:nvPr>
        </p:nvSpPr>
        <p:spPr/>
        <p:txBody>
          <a:bodyPr/>
          <a:lstStyle/>
          <a:p>
            <a:r>
              <a:rPr lang="en-US" altLang="ja-JP" dirty="0">
                <a:solidFill>
                  <a:schemeClr val="hlink"/>
                </a:solidFill>
                <a:ea typeface="MS PGothic" pitchFamily="34" charset="-128"/>
              </a:rPr>
              <a:t>Channel Support</a:t>
            </a:r>
            <a:endParaRPr lang="en-US" dirty="0">
              <a:solidFill>
                <a:schemeClr val="hlink"/>
              </a:solidFill>
            </a:endParaRPr>
          </a:p>
        </p:txBody>
      </p:sp>
      <p:sp>
        <p:nvSpPr>
          <p:cNvPr id="800771" name="Rectangle 3"/>
          <p:cNvSpPr>
            <a:spLocks noGrp="1" noChangeArrowheads="1"/>
          </p:cNvSpPr>
          <p:nvPr>
            <p:ph type="body" idx="4294967295"/>
          </p:nvPr>
        </p:nvSpPr>
        <p:spPr>
          <a:xfrm>
            <a:off x="465772" y="1737361"/>
            <a:ext cx="8258175" cy="4768850"/>
          </a:xfrm>
          <a:ln/>
        </p:spPr>
        <p:style>
          <a:lnRef idx="2">
            <a:schemeClr val="accent1"/>
          </a:lnRef>
          <a:fillRef idx="1">
            <a:schemeClr val="lt1"/>
          </a:fillRef>
          <a:effectRef idx="0">
            <a:schemeClr val="accent1"/>
          </a:effectRef>
          <a:fontRef idx="minor">
            <a:schemeClr val="dk1"/>
          </a:fontRef>
        </p:style>
        <p:txBody>
          <a:bodyPr/>
          <a:lstStyle/>
          <a:p>
            <a:r>
              <a:rPr lang="en-US" altLang="ja-JP" sz="2800" dirty="0">
                <a:latin typeface="Arial" charset="0"/>
                <a:ea typeface="Arial" charset="0"/>
                <a:cs typeface="Arial" charset="0"/>
              </a:rPr>
              <a:t>Two such partnership strategies are retail segmentation activities and cooperative advertising programs. </a:t>
            </a:r>
          </a:p>
          <a:p>
            <a:r>
              <a:rPr lang="en-US" altLang="ja-JP" sz="2800" dirty="0">
                <a:solidFill>
                  <a:srgbClr val="FF0000"/>
                </a:solidFill>
                <a:latin typeface="Arial" charset="0"/>
                <a:ea typeface="Arial" charset="0"/>
                <a:cs typeface="Arial" charset="0"/>
              </a:rPr>
              <a:t>Retail segmentation  </a:t>
            </a:r>
          </a:p>
          <a:p>
            <a:pPr lvl="1"/>
            <a:r>
              <a:rPr lang="en-US" altLang="ja-JP" sz="2400" dirty="0">
                <a:latin typeface="Arial" charset="0"/>
                <a:ea typeface="Arial" charset="0"/>
                <a:cs typeface="Arial" charset="0"/>
              </a:rPr>
              <a:t>Retailers are “customers” too </a:t>
            </a:r>
          </a:p>
          <a:p>
            <a:r>
              <a:rPr lang="en-US" altLang="ja-JP" sz="2800" dirty="0">
                <a:solidFill>
                  <a:srgbClr val="FF0000"/>
                </a:solidFill>
                <a:latin typeface="Arial" charset="0"/>
                <a:ea typeface="Arial" charset="0"/>
                <a:cs typeface="Arial" charset="0"/>
              </a:rPr>
              <a:t>Cooperative advertising </a:t>
            </a:r>
            <a:r>
              <a:rPr lang="en-US" altLang="ja-JP" sz="2800" dirty="0">
                <a:latin typeface="Arial" charset="0"/>
                <a:ea typeface="Arial" charset="0"/>
                <a:cs typeface="Arial" charset="0"/>
              </a:rPr>
              <a:t>  </a:t>
            </a:r>
          </a:p>
          <a:p>
            <a:pPr lvl="1"/>
            <a:r>
              <a:rPr lang="en-US" altLang="ja-JP" sz="2400" dirty="0">
                <a:latin typeface="Arial" charset="0"/>
                <a:ea typeface="Arial" charset="0"/>
                <a:cs typeface="Arial" charset="0"/>
              </a:rPr>
              <a:t>A manufacturer pays for a portion of the advertising that a retailer runs to promote the manufacturer’s product and its availability in the retailer’s place of business. </a:t>
            </a:r>
            <a:endParaRPr lang="en-US" sz="2400" dirty="0">
              <a:latin typeface="Arial" charset="0"/>
              <a:ea typeface="Arial" charset="0"/>
              <a:cs typeface="Arial"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sz="3500"/>
              <a:t>Specifying the functions that need to be performed by the channel</a:t>
            </a:r>
            <a:endParaRPr lang="th-TH" sz="3500"/>
          </a:p>
        </p:txBody>
      </p:sp>
      <p:sp>
        <p:nvSpPr>
          <p:cNvPr id="189443" name="Rectangle 3"/>
          <p:cNvSpPr>
            <a:spLocks noGrp="1" noChangeArrowheads="1"/>
          </p:cNvSpPr>
          <p:nvPr>
            <p:ph type="body" sz="half" idx="1"/>
          </p:nvPr>
        </p:nvSpPr>
        <p:spPr>
          <a:xfrm>
            <a:off x="169888" y="1598951"/>
            <a:ext cx="8686800" cy="5003577"/>
          </a:xfrm>
          <a:solidFill>
            <a:schemeClr val="bg1">
              <a:alpha val="64000"/>
            </a:schemeClr>
          </a:solidFill>
        </p:spPr>
        <p:txBody>
          <a:bodyPr/>
          <a:lstStyle/>
          <a:p>
            <a:pPr eaLnBrk="1" hangingPunct="1">
              <a:defRPr/>
            </a:pPr>
            <a:endParaRPr lang="en-US" sz="2600" dirty="0">
              <a:effectLst>
                <a:outerShdw blurRad="38100" dist="38100" dir="2700000" algn="tl">
                  <a:srgbClr val="C0C0C0"/>
                </a:outerShdw>
              </a:effectLst>
              <a:latin typeface="Arial" charset="0"/>
              <a:ea typeface="Arial" charset="0"/>
              <a:cs typeface="Arial" charset="0"/>
            </a:endParaRPr>
          </a:p>
          <a:p>
            <a:pPr eaLnBrk="1" hangingPunct="1">
              <a:defRPr/>
            </a:pPr>
            <a:endParaRPr lang="en-US" sz="2600" dirty="0">
              <a:effectLst>
                <a:outerShdw blurRad="38100" dist="38100" dir="2700000" algn="tl">
                  <a:srgbClr val="C0C0C0"/>
                </a:outerShdw>
              </a:effectLst>
              <a:latin typeface="Arial" charset="0"/>
              <a:ea typeface="Arial" charset="0"/>
              <a:cs typeface="Arial" charset="0"/>
            </a:endParaRPr>
          </a:p>
          <a:p>
            <a:pPr eaLnBrk="1" hangingPunct="1">
              <a:defRPr/>
            </a:pPr>
            <a:r>
              <a:rPr lang="en-US" sz="2600" dirty="0">
                <a:effectLst>
                  <a:outerShdw blurRad="38100" dist="38100" dir="2700000" algn="tl">
                    <a:srgbClr val="C0C0C0"/>
                  </a:outerShdw>
                </a:effectLst>
                <a:latin typeface="Arial" charset="0"/>
                <a:ea typeface="Arial" charset="0"/>
                <a:cs typeface="Arial" charset="0"/>
              </a:rPr>
              <a:t>3. </a:t>
            </a:r>
            <a:r>
              <a:rPr lang="en-US" sz="3200" dirty="0">
                <a:solidFill>
                  <a:srgbClr val="FF0000"/>
                </a:solidFill>
                <a:effectLst>
                  <a:outerShdw blurRad="38100" dist="38100" dir="2700000" algn="tl">
                    <a:srgbClr val="C0C0C0"/>
                  </a:outerShdw>
                </a:effectLst>
                <a:latin typeface="Arial" charset="0"/>
                <a:ea typeface="Arial" charset="0"/>
                <a:cs typeface="Arial" charset="0"/>
              </a:rPr>
              <a:t>Information flow</a:t>
            </a:r>
            <a:r>
              <a:rPr lang="en-US" sz="2600" dirty="0">
                <a:effectLst>
                  <a:outerShdw blurRad="38100" dist="38100" dir="2700000" algn="tl">
                    <a:srgbClr val="C0C0C0"/>
                  </a:outerShdw>
                </a:effectLst>
                <a:latin typeface="Arial" charset="0"/>
                <a:ea typeface="Arial" charset="0"/>
                <a:cs typeface="Arial" charset="0"/>
              </a:rPr>
              <a:t>( from customers to manufacturer) Sharing knowledge of local market, scanning data (assess to computer data), complaints via website/service line, order frequency, order formats consideration, arrange information about consumption and so on.</a:t>
            </a:r>
            <a:endParaRPr lang="th-TH" sz="2600" dirty="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Grp="1" noRot="1" noChangeArrowheads="1"/>
          </p:cNvSpPr>
          <p:nvPr>
            <p:ph type="title"/>
          </p:nvPr>
        </p:nvSpPr>
        <p:spPr/>
        <p:txBody>
          <a:bodyPr/>
          <a:lstStyle/>
          <a:p>
            <a:r>
              <a:rPr lang="en-US" altLang="ja-JP">
                <a:solidFill>
                  <a:schemeClr val="hlink"/>
                </a:solidFill>
                <a:ea typeface="MS PGothic" pitchFamily="34" charset="-128"/>
              </a:rPr>
              <a:t>Web Strategies</a:t>
            </a:r>
            <a:r>
              <a:rPr lang="en-US" altLang="ja-JP">
                <a:ea typeface="MS PGothic" pitchFamily="34" charset="-128"/>
              </a:rPr>
              <a:t> </a:t>
            </a:r>
            <a:endParaRPr lang="en-US"/>
          </a:p>
        </p:txBody>
      </p:sp>
      <p:sp>
        <p:nvSpPr>
          <p:cNvPr id="801795" name="Rectangle 3"/>
          <p:cNvSpPr>
            <a:spLocks noGrp="1" noChangeArrowheads="1"/>
          </p:cNvSpPr>
          <p:nvPr>
            <p:ph type="body" idx="4294967295"/>
          </p:nvPr>
        </p:nvSpPr>
        <p:spPr>
          <a:xfrm>
            <a:off x="648075" y="2236034"/>
            <a:ext cx="3449237" cy="4123856"/>
          </a:xfrm>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r>
              <a:rPr lang="en-US" altLang="ja-JP" dirty="0">
                <a:latin typeface="Arial" charset="0"/>
                <a:ea typeface="Arial" charset="0"/>
                <a:cs typeface="Arial" charset="0"/>
              </a:rPr>
              <a:t>Advantage of having both a physical </a:t>
            </a:r>
            <a:r>
              <a:rPr lang="en-US" altLang="ja-JP" dirty="0">
                <a:solidFill>
                  <a:srgbClr val="FF0000"/>
                </a:solidFill>
                <a:latin typeface="Arial" charset="0"/>
                <a:ea typeface="Arial" charset="0"/>
                <a:cs typeface="Arial" charset="0"/>
              </a:rPr>
              <a:t>“brick and mortar</a:t>
            </a:r>
            <a:r>
              <a:rPr lang="en-US" altLang="ja-JP" dirty="0">
                <a:latin typeface="Arial" charset="0"/>
                <a:ea typeface="Arial" charset="0"/>
                <a:cs typeface="Arial" charset="0"/>
              </a:rPr>
              <a:t>” channel and a virtual, online retail channel</a:t>
            </a:r>
          </a:p>
          <a:p>
            <a:endParaRPr lang="en-US" altLang="ja-JP" dirty="0">
              <a:latin typeface="Arial" charset="0"/>
              <a:ea typeface="Arial" charset="0"/>
              <a:cs typeface="Arial" charset="0"/>
            </a:endParaRPr>
          </a:p>
          <a:p>
            <a:r>
              <a:rPr lang="en-US" altLang="ja-JP" dirty="0">
                <a:latin typeface="Arial" charset="0"/>
                <a:ea typeface="Arial" charset="0"/>
                <a:cs typeface="Arial" charset="0"/>
              </a:rPr>
              <a:t>The Boston Consulting Group concluded that multichannel </a:t>
            </a:r>
            <a:r>
              <a:rPr lang="en-US" altLang="ja-JP" dirty="0">
                <a:solidFill>
                  <a:srgbClr val="FF0000"/>
                </a:solidFill>
                <a:latin typeface="Arial" charset="0"/>
                <a:ea typeface="Arial" charset="0"/>
                <a:cs typeface="Arial" charset="0"/>
              </a:rPr>
              <a:t>retailers were able to acquire customers at half the cost of Internet-only retailers,</a:t>
            </a:r>
            <a:r>
              <a:rPr lang="en-US" altLang="ja-JP" dirty="0">
                <a:latin typeface="Arial" charset="0"/>
                <a:ea typeface="Arial" charset="0"/>
                <a:cs typeface="Arial" charset="0"/>
              </a:rPr>
              <a:t> citing a number of advantages for the multichannel retailers. </a:t>
            </a:r>
            <a:endParaRPr lang="en-US" dirty="0">
              <a:latin typeface="Arial" charset="0"/>
              <a:ea typeface="Arial" charset="0"/>
              <a:cs typeface="Arial" charset="0"/>
            </a:endParaRPr>
          </a:p>
        </p:txBody>
      </p:sp>
      <p:pic>
        <p:nvPicPr>
          <p:cNvPr id="5" name="รูปภาพ 4" descr="online clothing.jpg"/>
          <p:cNvPicPr>
            <a:picLocks noChangeAspect="1"/>
          </p:cNvPicPr>
          <p:nvPr/>
        </p:nvPicPr>
        <p:blipFill>
          <a:blip r:embed="rId3"/>
          <a:stretch>
            <a:fillRect/>
          </a:stretch>
        </p:blipFill>
        <p:spPr>
          <a:xfrm>
            <a:off x="4941137" y="293084"/>
            <a:ext cx="4336021" cy="3486161"/>
          </a:xfrm>
          <a:prstGeom prst="rect">
            <a:avLst/>
          </a:prstGeom>
        </p:spPr>
      </p:pic>
      <p:pic>
        <p:nvPicPr>
          <p:cNvPr id="6" name="รูปภาพ 5" descr="sears online ordering.jpg"/>
          <p:cNvPicPr>
            <a:picLocks noChangeAspect="1"/>
          </p:cNvPicPr>
          <p:nvPr/>
        </p:nvPicPr>
        <p:blipFill>
          <a:blip r:embed="rId4"/>
          <a:stretch>
            <a:fillRect/>
          </a:stretch>
        </p:blipFill>
        <p:spPr>
          <a:xfrm>
            <a:off x="6239943" y="4016905"/>
            <a:ext cx="1738407" cy="2143116"/>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57158" y="0"/>
            <a:ext cx="7543800" cy="1295400"/>
          </a:xfrm>
        </p:spPr>
        <p:txBody>
          <a:bodyPr/>
          <a:lstStyle/>
          <a:p>
            <a:pPr eaLnBrk="1" hangingPunct="1"/>
            <a:r>
              <a:rPr lang="en-US" sz="3500" dirty="0"/>
              <a:t>Specifying the functions that need to be performed by the channel</a:t>
            </a:r>
            <a:endParaRPr lang="th-TH" sz="3500" dirty="0"/>
          </a:p>
        </p:txBody>
      </p:sp>
      <p:sp>
        <p:nvSpPr>
          <p:cNvPr id="190467" name="Rectangle 3" descr="เสื่อถัก"/>
          <p:cNvSpPr>
            <a:spLocks noGrp="1" noChangeArrowheads="1"/>
          </p:cNvSpPr>
          <p:nvPr>
            <p:ph type="body" sz="half" idx="1"/>
          </p:nvPr>
        </p:nvSpPr>
        <p:spPr>
          <a:xfrm>
            <a:off x="642910" y="2143116"/>
            <a:ext cx="8281988" cy="2133600"/>
          </a:xfrm>
        </p:spPr>
        <p:txBody>
          <a:bodyPr>
            <a:normAutofit fontScale="92500"/>
          </a:bodyPr>
          <a:lstStyle/>
          <a:p>
            <a:pPr eaLnBrk="1" hangingPunct="1">
              <a:defRPr/>
            </a:pPr>
            <a:r>
              <a:rPr lang="en-US" sz="2600" dirty="0">
                <a:latin typeface="Arial" charset="0"/>
                <a:ea typeface="Arial" charset="0"/>
                <a:cs typeface="Arial" charset="0"/>
              </a:rPr>
              <a:t>4. </a:t>
            </a:r>
            <a:r>
              <a:rPr lang="en-US" sz="3200" dirty="0">
                <a:solidFill>
                  <a:srgbClr val="FF0000"/>
                </a:solidFill>
                <a:effectLst>
                  <a:outerShdw blurRad="38100" dist="38100" dir="2700000" algn="tl">
                    <a:srgbClr val="000000"/>
                  </a:outerShdw>
                </a:effectLst>
                <a:latin typeface="Arial" charset="0"/>
                <a:ea typeface="Arial" charset="0"/>
                <a:cs typeface="Arial" charset="0"/>
              </a:rPr>
              <a:t>Payments and financial flows-</a:t>
            </a:r>
            <a:r>
              <a:rPr lang="en-US" sz="2600" dirty="0">
                <a:effectLst>
                  <a:outerShdw blurRad="38100" dist="38100" dir="2700000" algn="tl">
                    <a:srgbClr val="FFFFFF"/>
                  </a:outerShdw>
                </a:effectLst>
                <a:latin typeface="Arial" charset="0"/>
                <a:ea typeface="Arial" charset="0"/>
                <a:cs typeface="Arial" charset="0"/>
              </a:rPr>
              <a:t>Conducting credit checks on final consumers, billing customers, caring for specific customer orders, arranging for credit provisions, price guarantees, financing and so on.</a:t>
            </a:r>
            <a:endParaRPr lang="th-TH" sz="2600" dirty="0">
              <a:effectLst>
                <a:outerShdw blurRad="38100" dist="38100" dir="2700000" algn="tl">
                  <a:srgbClr val="FFFFFF"/>
                </a:outerShdw>
              </a:effectLst>
              <a:latin typeface="Arial" charset="0"/>
              <a:ea typeface="Arial" charset="0"/>
              <a:cs typeface="Arial" charset="0"/>
            </a:endParaRPr>
          </a:p>
        </p:txBody>
      </p:sp>
      <p:pic>
        <p:nvPicPr>
          <p:cNvPr id="33794" name="Picture 2" descr="http://www.zdybfinancials.com/resources/financial_facts.jpg"/>
          <p:cNvPicPr>
            <a:picLocks noChangeAspect="1" noChangeArrowheads="1"/>
          </p:cNvPicPr>
          <p:nvPr/>
        </p:nvPicPr>
        <p:blipFill>
          <a:blip r:embed="rId2"/>
          <a:srcRect/>
          <a:stretch>
            <a:fillRect/>
          </a:stretch>
        </p:blipFill>
        <p:spPr bwMode="auto">
          <a:xfrm>
            <a:off x="2571736" y="4286256"/>
            <a:ext cx="3000396" cy="1965588"/>
          </a:xfrm>
          <a:prstGeom prst="rect">
            <a:avLst/>
          </a:prstGeom>
          <a:ln>
            <a:noFill/>
          </a:ln>
          <a:effectLst>
            <a:softEdge rad="11250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a:t>Considering alternative channel structures</a:t>
            </a:r>
            <a:endParaRPr lang="th-TH"/>
          </a:p>
        </p:txBody>
      </p:sp>
      <p:sp>
        <p:nvSpPr>
          <p:cNvPr id="191491" name="Rectangle 3" descr="ถุงกระดาษ"/>
          <p:cNvSpPr>
            <a:spLocks noGrp="1" noChangeArrowheads="1"/>
          </p:cNvSpPr>
          <p:nvPr>
            <p:ph idx="1"/>
          </p:nvPr>
        </p:nvSpPr>
        <p:spPr>
          <a:xfrm>
            <a:off x="375744" y="2112443"/>
            <a:ext cx="8229600" cy="4411662"/>
          </a:xfrm>
        </p:spPr>
        <p:txBody>
          <a:bodyPr>
            <a:normAutofit fontScale="92500"/>
          </a:bodyPr>
          <a:lstStyle/>
          <a:p>
            <a:pPr eaLnBrk="1" hangingPunct="1">
              <a:defRPr/>
            </a:pPr>
            <a:r>
              <a:rPr lang="en-US" sz="2600" dirty="0">
                <a:effectLst>
                  <a:outerShdw blurRad="38100" dist="38100" dir="2700000" algn="tl">
                    <a:srgbClr val="FFFFFF"/>
                  </a:outerShdw>
                </a:effectLst>
                <a:latin typeface="Arial" charset="0"/>
                <a:ea typeface="Arial" charset="0"/>
                <a:cs typeface="Arial" charset="0"/>
              </a:rPr>
              <a:t>Management needs to be concerned with three dimensions of channel structure.</a:t>
            </a:r>
          </a:p>
          <a:p>
            <a:pPr marL="1017270" lvl="1" indent="-742950" eaLnBrk="1" hangingPunct="1">
              <a:buFont typeface="Wingdings" pitchFamily="2" charset="2"/>
              <a:buChar char="Ø"/>
              <a:defRPr/>
            </a:pPr>
            <a:r>
              <a:rPr lang="en-US" sz="4100" dirty="0">
                <a:solidFill>
                  <a:srgbClr val="FF0000"/>
                </a:solidFill>
                <a:effectLst>
                  <a:outerShdw blurRad="38100" dist="38100" dir="2700000" algn="tl">
                    <a:srgbClr val="000000"/>
                  </a:outerShdw>
                </a:effectLst>
                <a:latin typeface="Arial" charset="0"/>
                <a:ea typeface="Arial" charset="0"/>
                <a:cs typeface="Arial" charset="0"/>
              </a:rPr>
              <a:t>1. the length of the channels</a:t>
            </a:r>
          </a:p>
          <a:p>
            <a:pPr marL="1017270" lvl="1" indent="-742950" eaLnBrk="1" hangingPunct="1">
              <a:buFont typeface="Wingdings" pitchFamily="2" charset="2"/>
              <a:buChar char="Ø"/>
              <a:defRPr/>
            </a:pPr>
            <a:r>
              <a:rPr lang="en-US" sz="4100" dirty="0">
                <a:solidFill>
                  <a:srgbClr val="FF0000"/>
                </a:solidFill>
                <a:effectLst>
                  <a:outerShdw blurRad="38100" dist="38100" dir="2700000" algn="tl">
                    <a:srgbClr val="000000"/>
                  </a:outerShdw>
                </a:effectLst>
                <a:latin typeface="Arial" charset="0"/>
                <a:ea typeface="Arial" charset="0"/>
                <a:cs typeface="Arial" charset="0"/>
              </a:rPr>
              <a:t>2. the intensity of the various levels</a:t>
            </a:r>
          </a:p>
          <a:p>
            <a:pPr marL="1017270" lvl="1" indent="-742950" eaLnBrk="1" hangingPunct="1">
              <a:buFont typeface="Wingdings" pitchFamily="2" charset="2"/>
              <a:buChar char="Ø"/>
              <a:defRPr/>
            </a:pPr>
            <a:r>
              <a:rPr lang="en-US" sz="4100" dirty="0">
                <a:solidFill>
                  <a:srgbClr val="FF0000"/>
                </a:solidFill>
                <a:effectLst>
                  <a:outerShdw blurRad="38100" dist="38100" dir="2700000" algn="tl">
                    <a:srgbClr val="000000"/>
                  </a:outerShdw>
                </a:effectLst>
                <a:latin typeface="Arial" charset="0"/>
                <a:ea typeface="Arial" charset="0"/>
                <a:cs typeface="Arial" charset="0"/>
              </a:rPr>
              <a:t>3. the types of intermediary involved.</a:t>
            </a:r>
            <a:endParaRPr lang="th-TH" sz="4100" dirty="0">
              <a:solidFill>
                <a:srgbClr val="FF0000"/>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63264" y="117475"/>
            <a:ext cx="7543800" cy="1295400"/>
          </a:xfrm>
        </p:spPr>
        <p:txBody>
          <a:bodyPr/>
          <a:lstStyle/>
          <a:p>
            <a:pPr eaLnBrk="1" hangingPunct="1"/>
            <a:r>
              <a:rPr lang="en-US" dirty="0"/>
              <a:t>Considering alternative  </a:t>
            </a:r>
            <a:br>
              <a:rPr lang="en-US" dirty="0"/>
            </a:br>
            <a:r>
              <a:rPr lang="en-US" dirty="0"/>
              <a:t>channel structures</a:t>
            </a:r>
            <a:endParaRPr lang="th-TH" dirty="0"/>
          </a:p>
        </p:txBody>
      </p:sp>
      <p:sp>
        <p:nvSpPr>
          <p:cNvPr id="192515" name="Rectangle 3"/>
          <p:cNvSpPr>
            <a:spLocks noGrp="1" noChangeArrowheads="1"/>
          </p:cNvSpPr>
          <p:nvPr>
            <p:ph type="body" sz="half" idx="1"/>
          </p:nvPr>
        </p:nvSpPr>
        <p:spPr>
          <a:xfrm>
            <a:off x="420271" y="2024973"/>
            <a:ext cx="5113337" cy="5184775"/>
          </a:xfrm>
        </p:spPr>
        <p:txBody>
          <a:bodyPr>
            <a:normAutofit lnSpcReduction="10000"/>
          </a:bodyPr>
          <a:lstStyle/>
          <a:p>
            <a:pPr eaLnBrk="1" hangingPunct="1">
              <a:lnSpc>
                <a:spcPct val="90000"/>
              </a:lnSpc>
              <a:defRPr/>
            </a:pPr>
            <a:r>
              <a:rPr lang="en-US" sz="2000">
                <a:solidFill>
                  <a:srgbClr val="333399"/>
                </a:solidFill>
                <a:effectLst>
                  <a:outerShdw blurRad="38100" dist="38100" dir="2700000" algn="tl">
                    <a:srgbClr val="C0C0C0"/>
                  </a:outerShdw>
                </a:effectLst>
                <a:latin typeface="Arial" charset="0"/>
                <a:ea typeface="Arial" charset="0"/>
                <a:cs typeface="Arial" charset="0"/>
              </a:rPr>
              <a:t>The intensity dimension, which refers to the number of intermediaries to be used at each level of the channel, is usually characterized as</a:t>
            </a:r>
            <a:r>
              <a:rPr lang="en-US" sz="2600">
                <a:solidFill>
                  <a:srgbClr val="333399"/>
                </a:solidFill>
                <a:effectLst>
                  <a:outerShdw blurRad="38100" dist="38100" dir="2700000" algn="tl">
                    <a:srgbClr val="C0C0C0"/>
                  </a:outerShdw>
                </a:effectLst>
                <a:latin typeface="Arial" charset="0"/>
                <a:ea typeface="Arial" charset="0"/>
                <a:cs typeface="Arial" charset="0"/>
              </a:rPr>
              <a:t>.</a:t>
            </a:r>
          </a:p>
          <a:p>
            <a:pPr lvl="1" eaLnBrk="1" hangingPunct="1">
              <a:lnSpc>
                <a:spcPct val="90000"/>
              </a:lnSpc>
              <a:defRPr/>
            </a:pPr>
            <a:r>
              <a:rPr lang="en-US" sz="2400">
                <a:latin typeface="Arial" charset="0"/>
                <a:ea typeface="Arial" charset="0"/>
                <a:cs typeface="Arial" charset="0"/>
              </a:rPr>
              <a:t>1. </a:t>
            </a:r>
            <a:r>
              <a:rPr lang="en-US" sz="2400" u="sng">
                <a:solidFill>
                  <a:srgbClr val="FF0000"/>
                </a:solidFill>
                <a:effectLst>
                  <a:outerShdw blurRad="38100" dist="38100" dir="2700000" algn="tl">
                    <a:srgbClr val="C0C0C0"/>
                  </a:outerShdw>
                </a:effectLst>
                <a:latin typeface="Arial" charset="0"/>
                <a:ea typeface="Arial" charset="0"/>
                <a:cs typeface="Arial" charset="0"/>
              </a:rPr>
              <a:t>intensive distribution – </a:t>
            </a:r>
            <a:r>
              <a:rPr lang="en-US" sz="2400">
                <a:latin typeface="Arial" charset="0"/>
                <a:ea typeface="Arial" charset="0"/>
                <a:cs typeface="Arial" charset="0"/>
              </a:rPr>
              <a:t>where as many intermediaries as possible are used.</a:t>
            </a:r>
          </a:p>
          <a:p>
            <a:pPr lvl="1" eaLnBrk="1" hangingPunct="1">
              <a:lnSpc>
                <a:spcPct val="90000"/>
              </a:lnSpc>
              <a:defRPr/>
            </a:pPr>
            <a:r>
              <a:rPr lang="en-US" sz="2400">
                <a:latin typeface="Arial" charset="0"/>
                <a:ea typeface="Arial" charset="0"/>
                <a:cs typeface="Arial" charset="0"/>
              </a:rPr>
              <a:t>2. </a:t>
            </a:r>
            <a:r>
              <a:rPr lang="en-US" sz="2400" u="sng">
                <a:solidFill>
                  <a:srgbClr val="FF0000"/>
                </a:solidFill>
                <a:effectLst>
                  <a:outerShdw blurRad="38100" dist="38100" dir="2700000" algn="tl">
                    <a:srgbClr val="C0C0C0"/>
                  </a:outerShdw>
                </a:effectLst>
                <a:latin typeface="Arial" charset="0"/>
                <a:ea typeface="Arial" charset="0"/>
                <a:cs typeface="Arial" charset="0"/>
              </a:rPr>
              <a:t>selective distribution-</a:t>
            </a:r>
            <a:r>
              <a:rPr lang="en-US" sz="2400">
                <a:latin typeface="Arial" charset="0"/>
                <a:ea typeface="Arial" charset="0"/>
                <a:cs typeface="Arial" charset="0"/>
              </a:rPr>
              <a:t> where the number of intermediaries to be used is limited through more careful selection.</a:t>
            </a:r>
          </a:p>
          <a:p>
            <a:pPr lvl="1" eaLnBrk="1" hangingPunct="1">
              <a:lnSpc>
                <a:spcPct val="90000"/>
              </a:lnSpc>
              <a:defRPr/>
            </a:pPr>
            <a:r>
              <a:rPr lang="en-US" sz="2400">
                <a:latin typeface="Arial" charset="0"/>
                <a:ea typeface="Arial" charset="0"/>
                <a:cs typeface="Arial" charset="0"/>
              </a:rPr>
              <a:t>3. </a:t>
            </a:r>
            <a:r>
              <a:rPr lang="en-US" sz="2400" u="sng">
                <a:solidFill>
                  <a:srgbClr val="FF0000"/>
                </a:solidFill>
                <a:effectLst>
                  <a:outerShdw blurRad="38100" dist="38100" dir="2700000" algn="tl">
                    <a:srgbClr val="C0C0C0"/>
                  </a:outerShdw>
                </a:effectLst>
                <a:latin typeface="Arial" charset="0"/>
                <a:ea typeface="Arial" charset="0"/>
                <a:cs typeface="Arial" charset="0"/>
              </a:rPr>
              <a:t>exclusive distribution –</a:t>
            </a:r>
            <a:r>
              <a:rPr lang="en-US" sz="2400">
                <a:latin typeface="Arial" charset="0"/>
                <a:ea typeface="Arial" charset="0"/>
                <a:cs typeface="Arial" charset="0"/>
              </a:rPr>
              <a:t> where only one intermediary is used in a given geographical territory</a:t>
            </a:r>
            <a:endParaRPr lang="th-TH" sz="2400">
              <a:latin typeface="Arial" charset="0"/>
              <a:ea typeface="Arial" charset="0"/>
              <a:cs typeface="Arial" charset="0"/>
            </a:endParaRPr>
          </a:p>
        </p:txBody>
      </p:sp>
      <p:pic>
        <p:nvPicPr>
          <p:cNvPr id="31746" name="Picture 2" descr="http://gotoknow.org/file/thaiphyto/museum-map_thai.gif"/>
          <p:cNvPicPr>
            <a:picLocks noChangeAspect="1" noChangeArrowheads="1"/>
          </p:cNvPicPr>
          <p:nvPr/>
        </p:nvPicPr>
        <p:blipFill>
          <a:blip r:embed="rId2"/>
          <a:srcRect/>
          <a:stretch>
            <a:fillRect/>
          </a:stretch>
        </p:blipFill>
        <p:spPr bwMode="auto">
          <a:xfrm>
            <a:off x="5786446" y="653232"/>
            <a:ext cx="2643206" cy="549990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2"/>
          <p:cNvSpPr>
            <a:spLocks noGrp="1" noChangeArrowheads="1"/>
          </p:cNvSpPr>
          <p:nvPr>
            <p:ph type="title"/>
          </p:nvPr>
        </p:nvSpPr>
        <p:spPr>
          <a:xfrm>
            <a:off x="925513" y="0"/>
            <a:ext cx="8218487" cy="1295400"/>
          </a:xfrm>
        </p:spPr>
        <p:txBody>
          <a:bodyPr/>
          <a:lstStyle/>
          <a:p>
            <a:pPr eaLnBrk="1" hangingPunct="1"/>
            <a:r>
              <a:rPr lang="en-US" sz="3600" dirty="0"/>
              <a:t>Choosing an ‘optimal’ </a:t>
            </a:r>
            <a:br>
              <a:rPr lang="en-US" sz="3600" dirty="0"/>
            </a:br>
            <a:r>
              <a:rPr lang="en-US" sz="3600" dirty="0"/>
              <a:t>channel structure</a:t>
            </a:r>
            <a:r>
              <a:rPr lang="en-US" dirty="0"/>
              <a:t> </a:t>
            </a:r>
            <a:endParaRPr lang="th-TH" dirty="0"/>
          </a:p>
        </p:txBody>
      </p:sp>
      <p:sp>
        <p:nvSpPr>
          <p:cNvPr id="193539" name="Rectangle 3" descr="กระดาษรีไซเคิล"/>
          <p:cNvSpPr>
            <a:spLocks noGrp="1" noChangeArrowheads="1"/>
          </p:cNvSpPr>
          <p:nvPr>
            <p:ph type="body" sz="half" idx="1"/>
          </p:nvPr>
        </p:nvSpPr>
        <p:spPr>
          <a:xfrm>
            <a:off x="4143372" y="2214554"/>
            <a:ext cx="4357686" cy="2879725"/>
          </a:xfrm>
          <a:ln w="57150">
            <a:solidFill>
              <a:srgbClr val="FF00FF"/>
            </a:solidFill>
          </a:ln>
        </p:spPr>
        <p:txBody>
          <a:bodyPr>
            <a:normAutofit fontScale="77500" lnSpcReduction="20000"/>
          </a:bodyPr>
          <a:lstStyle/>
          <a:p>
            <a:pPr eaLnBrk="1" hangingPunct="1">
              <a:defRPr/>
            </a:pPr>
            <a:endParaRPr lang="en-US" sz="2800" dirty="0">
              <a:solidFill>
                <a:srgbClr val="333399"/>
              </a:solidFill>
              <a:effectLst>
                <a:outerShdw blurRad="38100" dist="38100" dir="2700000" algn="tl">
                  <a:srgbClr val="C0C0C0"/>
                </a:outerShdw>
              </a:effectLst>
              <a:latin typeface="Arial" charset="0"/>
              <a:ea typeface="Arial" charset="0"/>
              <a:cs typeface="Arial" charset="0"/>
            </a:endParaRPr>
          </a:p>
          <a:p>
            <a:pPr eaLnBrk="1" hangingPunct="1">
              <a:defRPr/>
            </a:pPr>
            <a:r>
              <a:rPr lang="en-US" sz="2800" dirty="0">
                <a:solidFill>
                  <a:srgbClr val="333399"/>
                </a:solidFill>
                <a:effectLst>
                  <a:outerShdw blurRad="38100" dist="38100" dir="2700000" algn="tl">
                    <a:srgbClr val="C0C0C0"/>
                  </a:outerShdw>
                </a:effectLst>
                <a:latin typeface="Arial" charset="0"/>
                <a:ea typeface="Arial" charset="0"/>
                <a:cs typeface="Arial" charset="0"/>
              </a:rPr>
              <a:t>In the process of applying its best judgment, management also needs to take into consideration a number of key variables that are usually relevant when choosing channel structure: The most basic are</a:t>
            </a:r>
          </a:p>
          <a:p>
            <a:pPr eaLnBrk="1" hangingPunct="1">
              <a:buFont typeface="Wingdings" pitchFamily="2" charset="2"/>
              <a:buNone/>
              <a:defRPr/>
            </a:pPr>
            <a:endParaRPr lang="th-TH" sz="2800" dirty="0">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23554" name="Picture 9" descr="emporium"/>
          <p:cNvPicPr>
            <a:picLocks noGrp="1" noChangeAspect="1" noChangeArrowheads="1"/>
          </p:cNvPicPr>
          <p:nvPr>
            <p:ph sz="half" idx="2"/>
          </p:nvPr>
        </p:nvPicPr>
        <p:blipFill>
          <a:blip r:embed="rId2"/>
          <a:srcRect/>
          <a:stretch>
            <a:fillRect/>
          </a:stretch>
        </p:blipFill>
        <p:spPr>
          <a:xfrm>
            <a:off x="357158" y="1643050"/>
            <a:ext cx="3500462" cy="384958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85720" y="214290"/>
            <a:ext cx="8534400" cy="758952"/>
          </a:xfrm>
        </p:spPr>
        <p:txBody>
          <a:bodyPr/>
          <a:lstStyle/>
          <a:p>
            <a:pPr eaLnBrk="1" hangingPunct="1"/>
            <a:r>
              <a:rPr lang="en-US"/>
              <a:t>Key variables to consider</a:t>
            </a:r>
            <a:endParaRPr lang="th-TH"/>
          </a:p>
        </p:txBody>
      </p:sp>
      <p:sp>
        <p:nvSpPr>
          <p:cNvPr id="195587" name="Rectangle 3"/>
          <p:cNvSpPr>
            <a:spLocks noGrp="1" noChangeArrowheads="1"/>
          </p:cNvSpPr>
          <p:nvPr>
            <p:ph type="body" idx="4294967295"/>
          </p:nvPr>
        </p:nvSpPr>
        <p:spPr>
          <a:xfrm>
            <a:off x="159513" y="1462713"/>
            <a:ext cx="8786813" cy="5072062"/>
          </a:xfrm>
          <a:ln w="76200" cmpd="tri">
            <a:solidFill>
              <a:srgbClr val="0000FF"/>
            </a:solidFill>
          </a:ln>
        </p:spPr>
        <p:txBody>
          <a:bodyPr>
            <a:normAutofit lnSpcReduction="10000"/>
          </a:bodyPr>
          <a:lstStyle/>
          <a:p>
            <a:pPr eaLnBrk="1" hangingPunct="1">
              <a:lnSpc>
                <a:spcPct val="80000"/>
              </a:lnSpc>
              <a:defRPr/>
            </a:pPr>
            <a:r>
              <a:rPr lang="en-US" sz="2100" dirty="0">
                <a:effectLst>
                  <a:outerShdw blurRad="38100" dist="38100" dir="2700000" algn="tl">
                    <a:srgbClr val="C0C0C0"/>
                  </a:outerShdw>
                </a:effectLst>
                <a:latin typeface="Arial" charset="0"/>
                <a:ea typeface="Arial" charset="0"/>
                <a:cs typeface="Arial" charset="0"/>
              </a:rPr>
              <a:t>The </a:t>
            </a:r>
            <a:r>
              <a:rPr lang="en-US" sz="2100" dirty="0">
                <a:solidFill>
                  <a:srgbClr val="FF0000"/>
                </a:solidFill>
                <a:effectLst>
                  <a:outerShdw blurRad="38100" dist="38100" dir="2700000" algn="tl">
                    <a:srgbClr val="C0C0C0"/>
                  </a:outerShdw>
                </a:effectLst>
                <a:latin typeface="Arial" charset="0"/>
                <a:ea typeface="Arial" charset="0"/>
                <a:cs typeface="Arial" charset="0"/>
              </a:rPr>
              <a:t>location of final customers, and number of customers</a:t>
            </a:r>
            <a:r>
              <a:rPr lang="en-US" sz="2100" dirty="0">
                <a:effectLst>
                  <a:outerShdw blurRad="38100" dist="38100" dir="2700000" algn="tl">
                    <a:srgbClr val="C0C0C0"/>
                  </a:outerShdw>
                </a:effectLst>
                <a:latin typeface="Arial" charset="0"/>
                <a:ea typeface="Arial" charset="0"/>
                <a:cs typeface="Arial" charset="0"/>
              </a:rPr>
              <a:t> and their density, together with their patterns of buying behavior, would all be the key market variables.</a:t>
            </a:r>
          </a:p>
          <a:p>
            <a:pPr eaLnBrk="1" hangingPunct="1">
              <a:lnSpc>
                <a:spcPct val="80000"/>
              </a:lnSpc>
              <a:defRPr/>
            </a:pPr>
            <a:r>
              <a:rPr lang="en-US" sz="2100" dirty="0">
                <a:solidFill>
                  <a:srgbClr val="FF0000"/>
                </a:solidFill>
                <a:effectLst>
                  <a:outerShdw blurRad="38100" dist="38100" dir="2700000" algn="tl">
                    <a:srgbClr val="C0C0C0"/>
                  </a:outerShdw>
                </a:effectLst>
                <a:latin typeface="Arial" charset="0"/>
                <a:ea typeface="Arial" charset="0"/>
                <a:cs typeface="Arial" charset="0"/>
              </a:rPr>
              <a:t>Factors such as bulk and weight</a:t>
            </a:r>
            <a:r>
              <a:rPr lang="en-US" sz="2100" dirty="0">
                <a:effectLst>
                  <a:outerShdw blurRad="38100" dist="38100" dir="2700000" algn="tl">
                    <a:srgbClr val="C0C0C0"/>
                  </a:outerShdw>
                </a:effectLst>
                <a:latin typeface="Arial" charset="0"/>
                <a:ea typeface="Arial" charset="0"/>
                <a:cs typeface="Arial" charset="0"/>
              </a:rPr>
              <a:t>, unit value, newness, technical versus non-technical, and </a:t>
            </a:r>
            <a:r>
              <a:rPr lang="en-US" sz="2100" dirty="0" err="1">
                <a:effectLst>
                  <a:outerShdw blurRad="38100" dist="38100" dir="2700000" algn="tl">
                    <a:srgbClr val="C0C0C0"/>
                  </a:outerShdw>
                </a:effectLst>
                <a:latin typeface="Arial" charset="0"/>
                <a:ea typeface="Arial" charset="0"/>
                <a:cs typeface="Arial" charset="0"/>
              </a:rPr>
              <a:t>perishability</a:t>
            </a:r>
            <a:r>
              <a:rPr lang="en-US" sz="2100" dirty="0">
                <a:effectLst>
                  <a:outerShdw blurRad="38100" dist="38100" dir="2700000" algn="tl">
                    <a:srgbClr val="C0C0C0"/>
                  </a:outerShdw>
                </a:effectLst>
                <a:latin typeface="Arial" charset="0"/>
                <a:ea typeface="Arial" charset="0"/>
                <a:cs typeface="Arial" charset="0"/>
              </a:rPr>
              <a:t> are product variables that are frequently important.</a:t>
            </a:r>
          </a:p>
          <a:p>
            <a:pPr eaLnBrk="1" hangingPunct="1">
              <a:lnSpc>
                <a:spcPct val="80000"/>
              </a:lnSpc>
              <a:defRPr/>
            </a:pPr>
            <a:r>
              <a:rPr lang="en-US" sz="2100" dirty="0">
                <a:effectLst>
                  <a:outerShdw blurRad="38100" dist="38100" dir="2700000" algn="tl">
                    <a:srgbClr val="C0C0C0"/>
                  </a:outerShdw>
                </a:effectLst>
                <a:latin typeface="Arial" charset="0"/>
                <a:ea typeface="Arial" charset="0"/>
                <a:cs typeface="Arial" charset="0"/>
              </a:rPr>
              <a:t>The </a:t>
            </a:r>
            <a:r>
              <a:rPr lang="en-US" sz="2100" dirty="0">
                <a:solidFill>
                  <a:srgbClr val="FF0000"/>
                </a:solidFill>
                <a:effectLst>
                  <a:outerShdw blurRad="38100" dist="38100" dir="2700000" algn="tl">
                    <a:srgbClr val="C0C0C0"/>
                  </a:outerShdw>
                </a:effectLst>
                <a:latin typeface="Arial" charset="0"/>
                <a:ea typeface="Arial" charset="0"/>
                <a:cs typeface="Arial" charset="0"/>
              </a:rPr>
              <a:t>financial capacity of the firm, its size, expertise, and desire for managerial control</a:t>
            </a:r>
            <a:r>
              <a:rPr lang="en-US" sz="2100" dirty="0">
                <a:effectLst>
                  <a:outerShdw blurRad="38100" dist="38100" dir="2700000" algn="tl">
                    <a:srgbClr val="C0C0C0"/>
                  </a:outerShdw>
                </a:effectLst>
                <a:latin typeface="Arial" charset="0"/>
                <a:ea typeface="Arial" charset="0"/>
                <a:cs typeface="Arial" charset="0"/>
              </a:rPr>
              <a:t> are some of the most important firm variables.</a:t>
            </a:r>
          </a:p>
          <a:p>
            <a:pPr eaLnBrk="1" hangingPunct="1">
              <a:lnSpc>
                <a:spcPct val="80000"/>
              </a:lnSpc>
              <a:defRPr/>
            </a:pPr>
            <a:r>
              <a:rPr lang="en-US" sz="2100" dirty="0">
                <a:solidFill>
                  <a:srgbClr val="FF0000"/>
                </a:solidFill>
                <a:effectLst>
                  <a:outerShdw blurRad="38100" dist="38100" dir="2700000" algn="tl">
                    <a:srgbClr val="C0C0C0"/>
                  </a:outerShdw>
                </a:effectLst>
                <a:latin typeface="Arial" charset="0"/>
                <a:ea typeface="Arial" charset="0"/>
                <a:cs typeface="Arial" charset="0"/>
              </a:rPr>
              <a:t>Cost, availability and services</a:t>
            </a:r>
            <a:r>
              <a:rPr lang="en-US" sz="2100" dirty="0">
                <a:effectLst>
                  <a:outerShdw blurRad="38100" dist="38100" dir="2700000" algn="tl">
                    <a:srgbClr val="C0C0C0"/>
                  </a:outerShdw>
                </a:effectLst>
                <a:latin typeface="Arial" charset="0"/>
                <a:ea typeface="Arial" charset="0"/>
                <a:cs typeface="Arial" charset="0"/>
              </a:rPr>
              <a:t> provided are indicative of significant intermediary variables that management needs to consider.</a:t>
            </a:r>
          </a:p>
          <a:p>
            <a:pPr eaLnBrk="1" hangingPunct="1">
              <a:lnSpc>
                <a:spcPct val="80000"/>
              </a:lnSpc>
              <a:defRPr/>
            </a:pPr>
            <a:r>
              <a:rPr lang="en-US" sz="2100" dirty="0">
                <a:effectLst>
                  <a:outerShdw blurRad="38100" dist="38100" dir="2700000" algn="tl">
                    <a:srgbClr val="C0C0C0"/>
                  </a:outerShdw>
                </a:effectLst>
                <a:latin typeface="Arial" charset="0"/>
                <a:ea typeface="Arial" charset="0"/>
                <a:cs typeface="Arial" charset="0"/>
              </a:rPr>
              <a:t>Factors such as the </a:t>
            </a:r>
            <a:r>
              <a:rPr lang="en-US" sz="2100" dirty="0">
                <a:solidFill>
                  <a:srgbClr val="FF0000"/>
                </a:solidFill>
                <a:effectLst>
                  <a:outerShdw blurRad="38100" dist="38100" dir="2700000" algn="tl">
                    <a:srgbClr val="C0C0C0"/>
                  </a:outerShdw>
                </a:effectLst>
                <a:latin typeface="Arial" charset="0"/>
                <a:ea typeface="Arial" charset="0"/>
                <a:cs typeface="Arial" charset="0"/>
              </a:rPr>
              <a:t>potential of particular channel structures</a:t>
            </a:r>
            <a:r>
              <a:rPr lang="en-US" sz="2100" dirty="0">
                <a:effectLst>
                  <a:outerShdw blurRad="38100" dist="38100" dir="2700000" algn="tl">
                    <a:srgbClr val="C0C0C0"/>
                  </a:outerShdw>
                </a:effectLst>
                <a:latin typeface="Arial" charset="0"/>
                <a:ea typeface="Arial" charset="0"/>
                <a:cs typeface="Arial" charset="0"/>
              </a:rPr>
              <a:t> to reduce conflict while maximizing power and communications effectiveness are critical behavioral variables for management to consider.</a:t>
            </a:r>
          </a:p>
          <a:p>
            <a:pPr eaLnBrk="1" hangingPunct="1">
              <a:lnSpc>
                <a:spcPct val="80000"/>
              </a:lnSpc>
              <a:defRPr/>
            </a:pPr>
            <a:r>
              <a:rPr lang="en-US" sz="2100" dirty="0">
                <a:effectLst>
                  <a:outerShdw blurRad="38100" dist="38100" dir="2700000" algn="tl">
                    <a:srgbClr val="C0C0C0"/>
                  </a:outerShdw>
                </a:effectLst>
                <a:latin typeface="Arial" charset="0"/>
                <a:ea typeface="Arial" charset="0"/>
                <a:cs typeface="Arial" charset="0"/>
              </a:rPr>
              <a:t>Finally variables such as </a:t>
            </a:r>
            <a:r>
              <a:rPr lang="en-US" sz="2100" dirty="0">
                <a:solidFill>
                  <a:srgbClr val="FF0000"/>
                </a:solidFill>
                <a:effectLst>
                  <a:outerShdw blurRad="38100" dist="38100" dir="2700000" algn="tl">
                    <a:srgbClr val="C0C0C0"/>
                  </a:outerShdw>
                </a:effectLst>
                <a:latin typeface="Arial" charset="0"/>
                <a:ea typeface="Arial" charset="0"/>
                <a:cs typeface="Arial" charset="0"/>
              </a:rPr>
              <a:t>economic conditions, socio-cultural changes, competitive structure, technology and government regulations</a:t>
            </a:r>
            <a:r>
              <a:rPr lang="en-US" sz="2100" dirty="0">
                <a:effectLst>
                  <a:outerShdw blurRad="38100" dist="38100" dir="2700000" algn="tl">
                    <a:srgbClr val="C0C0C0"/>
                  </a:outerShdw>
                </a:effectLst>
                <a:latin typeface="Arial" charset="0"/>
                <a:ea typeface="Arial" charset="0"/>
                <a:cs typeface="Arial" charset="0"/>
              </a:rPr>
              <a:t> can all be important environmental variables to consider when choosing channel structure.</a:t>
            </a:r>
            <a:endParaRPr lang="th-TH" sz="2100" dirty="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323850" y="-458788"/>
            <a:ext cx="7543800" cy="1295401"/>
          </a:xfrm>
        </p:spPr>
        <p:txBody>
          <a:bodyPr/>
          <a:lstStyle/>
          <a:p>
            <a:pPr eaLnBrk="1" hangingPunct="1"/>
            <a:r>
              <a:rPr lang="en-US"/>
              <a:t>Selecting the intermediaries</a:t>
            </a:r>
            <a:endParaRPr lang="th-TH"/>
          </a:p>
        </p:txBody>
      </p:sp>
      <p:sp>
        <p:nvSpPr>
          <p:cNvPr id="196611" name="Rectangle 3"/>
          <p:cNvSpPr>
            <a:spLocks noGrp="1" noChangeArrowheads="1"/>
          </p:cNvSpPr>
          <p:nvPr>
            <p:ph type="body" sz="half" idx="1"/>
          </p:nvPr>
        </p:nvSpPr>
        <p:spPr>
          <a:xfrm>
            <a:off x="-64021" y="1858923"/>
            <a:ext cx="6588125" cy="3241675"/>
          </a:xfrm>
        </p:spPr>
        <p:txBody>
          <a:bodyPr>
            <a:normAutofit fontScale="92500" lnSpcReduction="10000"/>
          </a:bodyPr>
          <a:lstStyle/>
          <a:p>
            <a:pPr eaLnBrk="1" hangingPunct="1">
              <a:defRPr/>
            </a:pPr>
            <a:r>
              <a:rPr lang="en-US" sz="2600" dirty="0">
                <a:effectLst>
                  <a:outerShdw blurRad="38100" dist="38100" dir="2700000" algn="tl">
                    <a:srgbClr val="C0C0C0"/>
                  </a:outerShdw>
                </a:effectLst>
                <a:latin typeface="Arial" charset="0"/>
                <a:ea typeface="Arial" charset="0"/>
                <a:cs typeface="Arial" charset="0"/>
              </a:rPr>
              <a:t>The selection of channel members consists of four steps:</a:t>
            </a:r>
          </a:p>
          <a:p>
            <a:pPr eaLnBrk="1" hangingPunct="1">
              <a:defRPr/>
            </a:pPr>
            <a:endParaRPr lang="en-US" sz="2600" dirty="0">
              <a:effectLst>
                <a:outerShdw blurRad="38100" dist="38100" dir="2700000" algn="tl">
                  <a:srgbClr val="C0C0C0"/>
                </a:outerShdw>
              </a:effectLst>
              <a:latin typeface="Arial" charset="0"/>
              <a:ea typeface="Arial" charset="0"/>
              <a:cs typeface="Arial" charset="0"/>
            </a:endParaRPr>
          </a:p>
          <a:p>
            <a:pPr lvl="1" eaLnBrk="1" hangingPunct="1">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1. Developing selection criteria</a:t>
            </a:r>
          </a:p>
          <a:p>
            <a:pPr lvl="1" eaLnBrk="1" hangingPunct="1">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2. Finding prospective channel members</a:t>
            </a:r>
          </a:p>
          <a:p>
            <a:pPr lvl="1" eaLnBrk="1" hangingPunct="1">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3. assessment of the prospective channel     members against the criteria</a:t>
            </a:r>
          </a:p>
          <a:p>
            <a:pPr lvl="1" eaLnBrk="1" hangingPunct="1">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4. converting prospective channel members to become actual channel members.</a:t>
            </a:r>
            <a:endParaRPr lang="th-TH" sz="2200"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5604" name="Picture 7" descr="biapp037"/>
          <p:cNvPicPr>
            <a:picLocks noGrp="1" noChangeAspect="1" noChangeArrowheads="1"/>
          </p:cNvPicPr>
          <p:nvPr>
            <p:ph sz="half" idx="2"/>
          </p:nvPr>
        </p:nvPicPr>
        <p:blipFill>
          <a:blip r:embed="rId2"/>
          <a:stretch>
            <a:fillRect/>
          </a:stretch>
        </p:blipFill>
        <p:spPr>
          <a:xfrm>
            <a:off x="6703357" y="1374098"/>
            <a:ext cx="2328585" cy="3492878"/>
          </a:xfr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00034" y="-142900"/>
            <a:ext cx="7543800" cy="1295400"/>
          </a:xfrm>
        </p:spPr>
        <p:txBody>
          <a:bodyPr/>
          <a:lstStyle/>
          <a:p>
            <a:pPr eaLnBrk="1" hangingPunct="1"/>
            <a:r>
              <a:rPr lang="en-US" dirty="0"/>
              <a:t>Motivating channel members</a:t>
            </a:r>
            <a:endParaRPr lang="th-TH" dirty="0"/>
          </a:p>
        </p:txBody>
      </p:sp>
      <p:sp>
        <p:nvSpPr>
          <p:cNvPr id="197635" name="Rectangle 3"/>
          <p:cNvSpPr>
            <a:spLocks noGrp="1" noChangeArrowheads="1"/>
          </p:cNvSpPr>
          <p:nvPr>
            <p:ph type="body" sz="half" idx="1"/>
          </p:nvPr>
        </p:nvSpPr>
        <p:spPr>
          <a:xfrm>
            <a:off x="857250" y="2071688"/>
            <a:ext cx="7283450" cy="3384550"/>
          </a:xfrm>
          <a:solidFill>
            <a:schemeClr val="bg1">
              <a:alpha val="72000"/>
            </a:schemeClr>
          </a:solidFill>
          <a:ln w="76200">
            <a:solidFill>
              <a:srgbClr val="FF00FF"/>
            </a:solidFill>
          </a:ln>
        </p:spPr>
        <p:txBody>
          <a:bodyPr/>
          <a:lstStyle/>
          <a:p>
            <a:pPr eaLnBrk="1" hangingPunct="1">
              <a:defRPr/>
            </a:pPr>
            <a:r>
              <a:rPr lang="en-US" sz="2600" dirty="0">
                <a:solidFill>
                  <a:srgbClr val="333399"/>
                </a:solidFill>
                <a:effectLst>
                  <a:outerShdw blurRad="38100" dist="38100" dir="2700000" algn="tl">
                    <a:srgbClr val="C0C0C0"/>
                  </a:outerShdw>
                </a:effectLst>
                <a:latin typeface="Arial" charset="0"/>
                <a:ea typeface="Arial" charset="0"/>
                <a:cs typeface="Arial" charset="0"/>
              </a:rPr>
              <a:t>Motivation Management in the marketing channel can be viewed as sequence of three steps.</a:t>
            </a:r>
          </a:p>
          <a:p>
            <a:pPr lvl="1" eaLnBrk="1" hangingPunct="1">
              <a:defRPr/>
            </a:pPr>
            <a:r>
              <a:rPr lang="en-US" sz="2200" dirty="0">
                <a:latin typeface="Arial" charset="0"/>
                <a:ea typeface="Arial" charset="0"/>
                <a:cs typeface="Arial" charset="0"/>
              </a:rPr>
              <a:t>1.</a:t>
            </a:r>
            <a:r>
              <a:rPr lang="en-US" sz="2400" dirty="0">
                <a:solidFill>
                  <a:srgbClr val="FF0000"/>
                </a:solidFill>
                <a:effectLst>
                  <a:outerShdw blurRad="38100" dist="38100" dir="2700000" algn="tl">
                    <a:srgbClr val="C0C0C0"/>
                  </a:outerShdw>
                </a:effectLst>
                <a:latin typeface="Arial" charset="0"/>
                <a:ea typeface="Arial" charset="0"/>
                <a:cs typeface="Arial" charset="0"/>
              </a:rPr>
              <a:t> learning</a:t>
            </a:r>
            <a:r>
              <a:rPr lang="en-US" sz="2200" dirty="0">
                <a:latin typeface="Arial" charset="0"/>
                <a:ea typeface="Arial" charset="0"/>
                <a:cs typeface="Arial" charset="0"/>
              </a:rPr>
              <a:t> about the needs and problems of channel members.</a:t>
            </a:r>
          </a:p>
          <a:p>
            <a:pPr lvl="1" eaLnBrk="1" hangingPunct="1">
              <a:defRPr/>
            </a:pPr>
            <a:r>
              <a:rPr lang="en-US" sz="2200" dirty="0">
                <a:latin typeface="Arial" charset="0"/>
                <a:ea typeface="Arial" charset="0"/>
                <a:cs typeface="Arial" charset="0"/>
              </a:rPr>
              <a:t>2. </a:t>
            </a:r>
            <a:r>
              <a:rPr lang="en-US" sz="2400" dirty="0">
                <a:solidFill>
                  <a:srgbClr val="FF0000"/>
                </a:solidFill>
                <a:effectLst>
                  <a:outerShdw blurRad="38100" dist="38100" dir="2700000" algn="tl">
                    <a:srgbClr val="C0C0C0"/>
                  </a:outerShdw>
                </a:effectLst>
                <a:latin typeface="Arial" charset="0"/>
                <a:ea typeface="Arial" charset="0"/>
                <a:cs typeface="Arial" charset="0"/>
              </a:rPr>
              <a:t>offering support</a:t>
            </a:r>
            <a:r>
              <a:rPr lang="en-US" sz="2200" dirty="0">
                <a:latin typeface="Arial" charset="0"/>
                <a:ea typeface="Arial" charset="0"/>
                <a:cs typeface="Arial" charset="0"/>
              </a:rPr>
              <a:t> to channel members to help meet their needs and solve their problems.</a:t>
            </a:r>
          </a:p>
          <a:p>
            <a:pPr lvl="1" eaLnBrk="1" hangingPunct="1">
              <a:defRPr/>
            </a:pPr>
            <a:r>
              <a:rPr lang="en-US" sz="2200" dirty="0">
                <a:latin typeface="Arial" charset="0"/>
                <a:ea typeface="Arial" charset="0"/>
                <a:cs typeface="Arial" charset="0"/>
              </a:rPr>
              <a:t>3. </a:t>
            </a:r>
            <a:r>
              <a:rPr lang="en-US" sz="2400" dirty="0">
                <a:solidFill>
                  <a:srgbClr val="FF0000"/>
                </a:solidFill>
                <a:effectLst>
                  <a:outerShdw blurRad="38100" dist="38100" dir="2700000" algn="tl">
                    <a:srgbClr val="C0C0C0"/>
                  </a:outerShdw>
                </a:effectLst>
                <a:latin typeface="Arial" charset="0"/>
                <a:ea typeface="Arial" charset="0"/>
                <a:cs typeface="Arial" charset="0"/>
              </a:rPr>
              <a:t>providing ongoing leadership.</a:t>
            </a:r>
            <a:endParaRPr lang="th-TH" sz="2400" dirty="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661114" y="219361"/>
            <a:ext cx="8329642" cy="1295400"/>
          </a:xfrm>
        </p:spPr>
        <p:txBody>
          <a:bodyPr/>
          <a:lstStyle/>
          <a:p>
            <a:pPr eaLnBrk="1" hangingPunct="1"/>
            <a:r>
              <a:rPr lang="en-US" dirty="0"/>
              <a:t>Evaluating channel member performance</a:t>
            </a:r>
            <a:endParaRPr lang="th-TH" dirty="0"/>
          </a:p>
        </p:txBody>
      </p:sp>
      <p:sp>
        <p:nvSpPr>
          <p:cNvPr id="198659" name="Rectangle 3"/>
          <p:cNvSpPr>
            <a:spLocks noGrp="1" noChangeArrowheads="1"/>
          </p:cNvSpPr>
          <p:nvPr>
            <p:ph type="body" sz="half" idx="1"/>
          </p:nvPr>
        </p:nvSpPr>
        <p:spPr>
          <a:xfrm>
            <a:off x="3121769" y="2231921"/>
            <a:ext cx="5868987" cy="5013325"/>
          </a:xfrm>
        </p:spPr>
        <p:txBody>
          <a:bodyPr/>
          <a:lstStyle/>
          <a:p>
            <a:pPr eaLnBrk="1" hangingPunct="1">
              <a:defRPr/>
            </a:pPr>
            <a:r>
              <a:rPr lang="en-US" sz="2400" dirty="0">
                <a:solidFill>
                  <a:srgbClr val="333399"/>
                </a:solidFill>
                <a:effectLst>
                  <a:outerShdw blurRad="38100" dist="38100" dir="2700000" algn="tl">
                    <a:srgbClr val="C0C0C0"/>
                  </a:outerShdw>
                </a:effectLst>
                <a:latin typeface="Arial" charset="0"/>
                <a:ea typeface="Arial" charset="0"/>
                <a:cs typeface="Arial" charset="0"/>
              </a:rPr>
              <a:t>Evaluations require the manufacturer to gather information on channel member. The manufacturer’s ability to do this will be affected by:</a:t>
            </a:r>
          </a:p>
          <a:p>
            <a:pPr lvl="1" eaLnBrk="1" hangingPunct="1">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The degree of control of channel members</a:t>
            </a:r>
          </a:p>
          <a:p>
            <a:pPr lvl="1" eaLnBrk="1" hangingPunct="1">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The importance of the channel members</a:t>
            </a:r>
          </a:p>
          <a:p>
            <a:pPr lvl="1" eaLnBrk="1" hangingPunct="1">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The number of channel members</a:t>
            </a:r>
            <a:endParaRPr lang="th-TH" sz="2200"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6626" name="Picture 2" descr="http://www.quotations.com/img/evaluation_guidelinesfull.jpg"/>
          <p:cNvPicPr>
            <a:picLocks noChangeAspect="1" noChangeArrowheads="1"/>
          </p:cNvPicPr>
          <p:nvPr/>
        </p:nvPicPr>
        <p:blipFill>
          <a:blip r:embed="rId2"/>
          <a:srcRect/>
          <a:stretch>
            <a:fillRect/>
          </a:stretch>
        </p:blipFill>
        <p:spPr bwMode="auto">
          <a:xfrm>
            <a:off x="441088" y="2446432"/>
            <a:ext cx="2786082" cy="2571743"/>
          </a:xfrm>
          <a:prstGeom prst="rect">
            <a:avLst/>
          </a:prstGeom>
          <a:ln>
            <a:noFill/>
          </a:ln>
          <a:effectLst>
            <a:softEdge rad="1125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755337" y="342892"/>
            <a:ext cx="7500990" cy="1295400"/>
          </a:xfrm>
        </p:spPr>
        <p:txBody>
          <a:bodyPr>
            <a:normAutofit/>
          </a:bodyPr>
          <a:lstStyle/>
          <a:p>
            <a:pPr eaLnBrk="1" hangingPunct="1"/>
            <a:r>
              <a:rPr lang="en-US" dirty="0"/>
              <a:t>Developing performance criteria</a:t>
            </a:r>
            <a:endParaRPr lang="th-TH" dirty="0"/>
          </a:p>
        </p:txBody>
      </p:sp>
      <p:sp>
        <p:nvSpPr>
          <p:cNvPr id="199683" name="Rectangle 3"/>
          <p:cNvSpPr>
            <a:spLocks noGrp="1" noChangeArrowheads="1"/>
          </p:cNvSpPr>
          <p:nvPr>
            <p:ph type="body" sz="half" idx="1"/>
          </p:nvPr>
        </p:nvSpPr>
        <p:spPr>
          <a:xfrm>
            <a:off x="642910" y="1857364"/>
            <a:ext cx="5456251" cy="4411663"/>
          </a:xfrm>
        </p:spPr>
        <p:txBody>
          <a:bodyPr/>
          <a:lstStyle/>
          <a:p>
            <a:pPr eaLnBrk="1" hangingPunct="1">
              <a:lnSpc>
                <a:spcPct val="90000"/>
              </a:lnSpc>
              <a:defRPr/>
            </a:pPr>
            <a:r>
              <a:rPr lang="en-US" sz="2600" dirty="0">
                <a:solidFill>
                  <a:srgbClr val="FF0000"/>
                </a:solidFill>
                <a:effectLst>
                  <a:outerShdw blurRad="38100" dist="38100" dir="2700000" algn="tl">
                    <a:srgbClr val="C0C0C0"/>
                  </a:outerShdw>
                </a:effectLst>
                <a:latin typeface="Arial" charset="0"/>
                <a:ea typeface="Arial" charset="0"/>
                <a:cs typeface="Arial" charset="0"/>
              </a:rPr>
              <a:t>Although a wide variety of performance criteria can be sued to evaluate channel members, by far the most commonly used are:</a:t>
            </a:r>
          </a:p>
          <a:p>
            <a:pPr lvl="1" eaLnBrk="1" hangingPunct="1">
              <a:lnSpc>
                <a:spcPct val="90000"/>
              </a:lnSpc>
              <a:defRPr/>
            </a:pPr>
            <a:r>
              <a:rPr lang="en-US" sz="2200" dirty="0">
                <a:effectLst>
                  <a:outerShdw blurRad="38100" dist="38100" dir="2700000" algn="tl">
                    <a:srgbClr val="C0C0C0"/>
                  </a:outerShdw>
                </a:effectLst>
                <a:latin typeface="Arial" charset="0"/>
                <a:ea typeface="Arial" charset="0"/>
                <a:cs typeface="Arial" charset="0"/>
              </a:rPr>
              <a:t>Sales performance</a:t>
            </a:r>
          </a:p>
          <a:p>
            <a:pPr lvl="1" eaLnBrk="1" hangingPunct="1">
              <a:lnSpc>
                <a:spcPct val="90000"/>
              </a:lnSpc>
              <a:defRPr/>
            </a:pPr>
            <a:r>
              <a:rPr lang="en-US" sz="2200" dirty="0">
                <a:effectLst>
                  <a:outerShdw blurRad="38100" dist="38100" dir="2700000" algn="tl">
                    <a:srgbClr val="C0C0C0"/>
                  </a:outerShdw>
                </a:effectLst>
                <a:latin typeface="Arial" charset="0"/>
                <a:ea typeface="Arial" charset="0"/>
                <a:cs typeface="Arial" charset="0"/>
              </a:rPr>
              <a:t>Inventory maintenance</a:t>
            </a:r>
          </a:p>
          <a:p>
            <a:pPr lvl="1" eaLnBrk="1" hangingPunct="1">
              <a:lnSpc>
                <a:spcPct val="90000"/>
              </a:lnSpc>
              <a:defRPr/>
            </a:pPr>
            <a:r>
              <a:rPr lang="en-US" sz="2200" dirty="0">
                <a:effectLst>
                  <a:outerShdw blurRad="38100" dist="38100" dir="2700000" algn="tl">
                    <a:srgbClr val="C0C0C0"/>
                  </a:outerShdw>
                </a:effectLst>
                <a:latin typeface="Arial" charset="0"/>
                <a:ea typeface="Arial" charset="0"/>
                <a:cs typeface="Arial" charset="0"/>
              </a:rPr>
              <a:t>Selling capabilities</a:t>
            </a:r>
          </a:p>
          <a:p>
            <a:pPr lvl="1" eaLnBrk="1" hangingPunct="1">
              <a:lnSpc>
                <a:spcPct val="90000"/>
              </a:lnSpc>
              <a:defRPr/>
            </a:pPr>
            <a:r>
              <a:rPr lang="en-US" sz="2200" dirty="0">
                <a:effectLst>
                  <a:outerShdw blurRad="38100" dist="38100" dir="2700000" algn="tl">
                    <a:srgbClr val="C0C0C0"/>
                  </a:outerShdw>
                </a:effectLst>
                <a:latin typeface="Arial" charset="0"/>
                <a:ea typeface="Arial" charset="0"/>
                <a:cs typeface="Arial" charset="0"/>
              </a:rPr>
              <a:t>Attitudes</a:t>
            </a:r>
          </a:p>
          <a:p>
            <a:pPr lvl="1" eaLnBrk="1" hangingPunct="1">
              <a:lnSpc>
                <a:spcPct val="90000"/>
              </a:lnSpc>
              <a:defRPr/>
            </a:pPr>
            <a:r>
              <a:rPr lang="en-US" sz="2200" dirty="0">
                <a:effectLst>
                  <a:outerShdw blurRad="38100" dist="38100" dir="2700000" algn="tl">
                    <a:srgbClr val="C0C0C0"/>
                  </a:outerShdw>
                </a:effectLst>
                <a:latin typeface="Arial" charset="0"/>
                <a:ea typeface="Arial" charset="0"/>
                <a:cs typeface="Arial" charset="0"/>
              </a:rPr>
              <a:t>Competitive Products Handled</a:t>
            </a:r>
          </a:p>
          <a:p>
            <a:pPr lvl="1" eaLnBrk="1" hangingPunct="1">
              <a:lnSpc>
                <a:spcPct val="90000"/>
              </a:lnSpc>
              <a:defRPr/>
            </a:pPr>
            <a:r>
              <a:rPr lang="en-US" sz="2200" dirty="0">
                <a:effectLst>
                  <a:outerShdw blurRad="38100" dist="38100" dir="2700000" algn="tl">
                    <a:srgbClr val="C0C0C0"/>
                  </a:outerShdw>
                </a:effectLst>
                <a:latin typeface="Arial" charset="0"/>
                <a:ea typeface="Arial" charset="0"/>
                <a:cs typeface="Arial" charset="0"/>
              </a:rPr>
              <a:t>Growth prospects</a:t>
            </a:r>
            <a:endParaRPr lang="th-TH" sz="2200" dirty="0">
              <a:effectLst>
                <a:outerShdw blurRad="38100" dist="38100" dir="2700000" algn="tl">
                  <a:srgbClr val="C0C0C0"/>
                </a:outerShdw>
              </a:effectLst>
              <a:latin typeface="Arial" charset="0"/>
              <a:ea typeface="Arial" charset="0"/>
              <a:cs typeface="Arial" charset="0"/>
            </a:endParaRPr>
          </a:p>
        </p:txBody>
      </p:sp>
      <p:pic>
        <p:nvPicPr>
          <p:cNvPr id="25602" name="Picture 2" descr="http://performance-rules.com/wp-content/uploads/2009/05/performance.jpg"/>
          <p:cNvPicPr>
            <a:picLocks noChangeAspect="1" noChangeArrowheads="1"/>
          </p:cNvPicPr>
          <p:nvPr/>
        </p:nvPicPr>
        <p:blipFill>
          <a:blip r:embed="rId2"/>
          <a:srcRect/>
          <a:stretch>
            <a:fillRect/>
          </a:stretch>
        </p:blipFill>
        <p:spPr bwMode="auto">
          <a:xfrm>
            <a:off x="5675580" y="3626522"/>
            <a:ext cx="3309105" cy="1976428"/>
          </a:xfrm>
          <a:prstGeom prst="roundRect">
            <a:avLst>
              <a:gd name="adj" fmla="val 41460"/>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80219" y="0"/>
            <a:ext cx="7543800" cy="1450757"/>
          </a:xfrm>
        </p:spPr>
        <p:txBody>
          <a:bodyPr/>
          <a:lstStyle/>
          <a:p>
            <a:pPr eaLnBrk="1" hangingPunct="1"/>
            <a:r>
              <a:rPr lang="en-US"/>
              <a:t>Multiple channel strategy</a:t>
            </a:r>
            <a:endParaRPr lang="th-TH"/>
          </a:p>
        </p:txBody>
      </p:sp>
      <p:sp>
        <p:nvSpPr>
          <p:cNvPr id="201731" name="Rectangle 3" descr="ผ้ายีนส์"/>
          <p:cNvSpPr>
            <a:spLocks noGrp="1" noChangeArrowheads="1"/>
          </p:cNvSpPr>
          <p:nvPr>
            <p:ph type="body" idx="4294967295"/>
          </p:nvPr>
        </p:nvSpPr>
        <p:spPr>
          <a:xfrm>
            <a:off x="480219" y="2248134"/>
            <a:ext cx="8504238" cy="3714750"/>
          </a:xfrm>
          <a:ln w="57150" cmpd="thickThin">
            <a:solidFill>
              <a:srgbClr val="FF0000"/>
            </a:solidFill>
          </a:ln>
        </p:spPr>
        <p:txBody>
          <a:bodyPr/>
          <a:lstStyle/>
          <a:p>
            <a:pPr eaLnBrk="1" hangingPunct="1">
              <a:lnSpc>
                <a:spcPct val="90000"/>
              </a:lnSpc>
              <a:defRPr/>
            </a:pPr>
            <a:r>
              <a:rPr lang="en-US" sz="3600" dirty="0">
                <a:solidFill>
                  <a:srgbClr val="FF0000"/>
                </a:solidFill>
                <a:effectLst>
                  <a:outerShdw blurRad="38100" dist="38100" dir="2700000" algn="tl">
                    <a:srgbClr val="000000"/>
                  </a:outerShdw>
                </a:effectLst>
                <a:latin typeface="Arial" charset="0"/>
                <a:ea typeface="Arial" charset="0"/>
                <a:cs typeface="Arial" charset="0"/>
              </a:rPr>
              <a:t>Distribution channels</a:t>
            </a:r>
            <a:r>
              <a:rPr lang="en-US" dirty="0">
                <a:effectLst>
                  <a:outerShdw blurRad="38100" dist="38100" dir="2700000" algn="tl">
                    <a:srgbClr val="FFFFFF"/>
                  </a:outerShdw>
                </a:effectLst>
                <a:latin typeface="Arial" charset="0"/>
                <a:ea typeface="Arial" charset="0"/>
                <a:cs typeface="Arial" charset="0"/>
              </a:rPr>
              <a:t> can be seen as sets of interdependent organizations involved in the process of making a product or service available for consumption or use. Then making channel choices, firms can choose from a wide variety of alternatives. It should be noted, however that companies are increasingly using a multiple channel strategy for most or all of their products.</a:t>
            </a:r>
            <a:endParaRPr lang="th-TH" dirty="0">
              <a:effectLst>
                <a:outerShdw blurRad="38100" dist="38100" dir="2700000" algn="tl">
                  <a:srgbClr val="FFFFFF"/>
                </a:outerShdw>
              </a:effectLst>
              <a:latin typeface="Arial" charset="0"/>
              <a:ea typeface="Arial" charset="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24952" y="247859"/>
            <a:ext cx="8186766" cy="1295400"/>
          </a:xfrm>
        </p:spPr>
        <p:txBody>
          <a:bodyPr/>
          <a:lstStyle/>
          <a:p>
            <a:pPr eaLnBrk="1" hangingPunct="1"/>
            <a:r>
              <a:rPr lang="en-US" dirty="0"/>
              <a:t>A trend towards hybrid multiple channels</a:t>
            </a:r>
            <a:endParaRPr lang="th-TH" dirty="0"/>
          </a:p>
        </p:txBody>
      </p:sp>
      <p:sp>
        <p:nvSpPr>
          <p:cNvPr id="202755" name="Rectangle 3" descr="ผืนผ้าใบ"/>
          <p:cNvSpPr>
            <a:spLocks noGrp="1" noChangeArrowheads="1"/>
          </p:cNvSpPr>
          <p:nvPr>
            <p:ph type="body" sz="half" idx="1"/>
          </p:nvPr>
        </p:nvSpPr>
        <p:spPr>
          <a:xfrm>
            <a:off x="3489498" y="1543259"/>
            <a:ext cx="5786446" cy="6143620"/>
          </a:xfrm>
        </p:spPr>
        <p:txBody>
          <a:bodyPr/>
          <a:lstStyle/>
          <a:p>
            <a:pPr eaLnBrk="1" hangingPunct="1">
              <a:buFont typeface="Wingdings" pitchFamily="2" charset="2"/>
              <a:buNone/>
              <a:defRPr/>
            </a:pPr>
            <a:endParaRPr lang="en-US" sz="2600" dirty="0">
              <a:latin typeface="Arial" charset="0"/>
              <a:ea typeface="Arial" charset="0"/>
              <a:cs typeface="Arial" charset="0"/>
            </a:endParaRPr>
          </a:p>
          <a:p>
            <a:pPr eaLnBrk="1" hangingPunct="1">
              <a:defRPr/>
            </a:pPr>
            <a:r>
              <a:rPr lang="en-US" sz="2600" dirty="0">
                <a:solidFill>
                  <a:srgbClr val="FF0000"/>
                </a:solidFill>
                <a:effectLst>
                  <a:outerShdw blurRad="38100" dist="38100" dir="2700000" algn="tl">
                    <a:srgbClr val="000000"/>
                  </a:outerShdw>
                </a:effectLst>
                <a:latin typeface="Arial" charset="0"/>
                <a:ea typeface="Arial" charset="0"/>
                <a:cs typeface="Arial" charset="0"/>
              </a:rPr>
              <a:t>In a hybrid multiple distribution channel, the marketing functions are shared by the producer and the channel intermediary.  The former handles promotion and customer-generation activities , whereas the intermediary is in charge of sales and distribution (</a:t>
            </a:r>
            <a:r>
              <a:rPr lang="en-US" sz="2600" dirty="0" err="1">
                <a:solidFill>
                  <a:srgbClr val="FF0000"/>
                </a:solidFill>
                <a:effectLst>
                  <a:outerShdw blurRad="38100" dist="38100" dir="2700000" algn="tl">
                    <a:srgbClr val="000000"/>
                  </a:outerShdw>
                </a:effectLst>
                <a:latin typeface="Arial" charset="0"/>
                <a:ea typeface="Arial" charset="0"/>
                <a:cs typeface="Arial" charset="0"/>
              </a:rPr>
              <a:t>Gabrielsson</a:t>
            </a:r>
            <a:r>
              <a:rPr lang="en-US" sz="2600" dirty="0">
                <a:solidFill>
                  <a:srgbClr val="FF0000"/>
                </a:solidFill>
                <a:effectLst>
                  <a:outerShdw blurRad="38100" dist="38100" dir="2700000" algn="tl">
                    <a:srgbClr val="000000"/>
                  </a:outerShdw>
                </a:effectLst>
                <a:latin typeface="Arial" charset="0"/>
                <a:ea typeface="Arial" charset="0"/>
                <a:cs typeface="Arial" charset="0"/>
              </a:rPr>
              <a:t> et al., 2002).</a:t>
            </a:r>
            <a:endParaRPr lang="th-TH" sz="2600" dirty="0">
              <a:solidFill>
                <a:srgbClr val="FF0000"/>
              </a:solidFill>
              <a:effectLst>
                <a:outerShdw blurRad="38100" dist="38100" dir="2700000" algn="tl">
                  <a:srgbClr val="000000"/>
                </a:outerShdw>
              </a:effectLst>
              <a:latin typeface="Arial" charset="0"/>
              <a:ea typeface="Arial" charset="0"/>
              <a:cs typeface="Arial" charset="0"/>
            </a:endParaRPr>
          </a:p>
        </p:txBody>
      </p:sp>
      <p:pic>
        <p:nvPicPr>
          <p:cNvPr id="23554" name="Picture 2" descr="http://specialevents.com/venues/VNNikeiDStudioLR.jpg"/>
          <p:cNvPicPr>
            <a:picLocks noChangeAspect="1" noChangeArrowheads="1"/>
          </p:cNvPicPr>
          <p:nvPr/>
        </p:nvPicPr>
        <p:blipFill>
          <a:blip r:embed="rId2"/>
          <a:srcRect/>
          <a:stretch>
            <a:fillRect/>
          </a:stretch>
        </p:blipFill>
        <p:spPr bwMode="auto">
          <a:xfrm>
            <a:off x="357158" y="2000240"/>
            <a:ext cx="2817071" cy="308469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33400" y="0"/>
            <a:ext cx="7848600" cy="762000"/>
          </a:xfrm>
        </p:spPr>
        <p:txBody>
          <a:bodyPr/>
          <a:lstStyle/>
          <a:p>
            <a:pPr eaLnBrk="1" hangingPunct="1"/>
            <a:r>
              <a:rPr lang="en-GB" sz="3000"/>
              <a:t>High- and low-cost channels </a:t>
            </a:r>
          </a:p>
        </p:txBody>
      </p:sp>
      <p:pic>
        <p:nvPicPr>
          <p:cNvPr id="4" name="Picture 5"/>
          <p:cNvPicPr>
            <a:picLocks noChangeAspect="1" noChangeArrowheads="1"/>
          </p:cNvPicPr>
          <p:nvPr/>
        </p:nvPicPr>
        <p:blipFill>
          <a:blip r:embed="rId2"/>
          <a:srcRect/>
          <a:stretch>
            <a:fillRect/>
          </a:stretch>
        </p:blipFill>
        <p:spPr bwMode="auto">
          <a:xfrm>
            <a:off x="323850" y="981075"/>
            <a:ext cx="8642350" cy="5384800"/>
          </a:xfrm>
          <a:prstGeom prst="rect">
            <a:avLst/>
          </a:prstGeom>
          <a:noFill/>
          <a:ln w="9525">
            <a:noFill/>
            <a:miter lim="800000"/>
            <a:headEnd/>
            <a:tailEnd/>
          </a:ln>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33400" y="0"/>
            <a:ext cx="7848600" cy="762000"/>
          </a:xfrm>
        </p:spPr>
        <p:txBody>
          <a:bodyPr/>
          <a:lstStyle/>
          <a:p>
            <a:pPr eaLnBrk="1" hangingPunct="1"/>
            <a:r>
              <a:rPr lang="en-GB" sz="3000"/>
              <a:t>Multiple channels</a:t>
            </a:r>
          </a:p>
        </p:txBody>
      </p:sp>
      <p:pic>
        <p:nvPicPr>
          <p:cNvPr id="4" name="Picture 5"/>
          <p:cNvPicPr>
            <a:picLocks noChangeAspect="1" noChangeArrowheads="1"/>
          </p:cNvPicPr>
          <p:nvPr/>
        </p:nvPicPr>
        <p:blipFill>
          <a:blip r:embed="rId2"/>
          <a:srcRect/>
          <a:stretch>
            <a:fillRect/>
          </a:stretch>
        </p:blipFill>
        <p:spPr bwMode="auto">
          <a:xfrm>
            <a:off x="285720" y="1643050"/>
            <a:ext cx="8569325" cy="4357688"/>
          </a:xfrm>
          <a:prstGeom prst="rect">
            <a:avLst/>
          </a:prstGeom>
          <a:noFill/>
          <a:ln w="9525">
            <a:noFill/>
            <a:miter lim="800000"/>
            <a:headEnd/>
            <a:tailEnd/>
          </a:ln>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a:t>The Internet and the growth of multiple channel strategies</a:t>
            </a:r>
            <a:endParaRPr lang="th-TH"/>
          </a:p>
        </p:txBody>
      </p:sp>
      <p:sp>
        <p:nvSpPr>
          <p:cNvPr id="203779" name="Rectangle 3"/>
          <p:cNvSpPr>
            <a:spLocks noGrp="1" noChangeArrowheads="1"/>
          </p:cNvSpPr>
          <p:nvPr>
            <p:ph type="body" sz="half" idx="1"/>
          </p:nvPr>
        </p:nvSpPr>
        <p:spPr>
          <a:xfrm>
            <a:off x="457200" y="2446338"/>
            <a:ext cx="4619625" cy="4411662"/>
          </a:xfrm>
        </p:spPr>
        <p:txBody>
          <a:bodyPr>
            <a:normAutofit fontScale="92500" lnSpcReduction="10000"/>
          </a:bodyPr>
          <a:lstStyle/>
          <a:p>
            <a:pPr eaLnBrk="1" hangingPunct="1">
              <a:defRPr/>
            </a:pPr>
            <a:r>
              <a:rPr lang="en-US" sz="2400">
                <a:solidFill>
                  <a:srgbClr val="FF0000"/>
                </a:solidFill>
                <a:effectLst>
                  <a:outerShdw blurRad="38100" dist="38100" dir="2700000" algn="tl">
                    <a:srgbClr val="C0C0C0"/>
                  </a:outerShdw>
                </a:effectLst>
                <a:latin typeface="Arial" charset="0"/>
                <a:ea typeface="Arial" charset="0"/>
                <a:cs typeface="Arial" charset="0"/>
              </a:rPr>
              <a:t>The internet has turbocharged the growth of multi-channel companies, enabling them to leverage their existing assets, brands, and customer bases for revenue and profit growth.  Key to this leverage is correctly determining the strategic role of the online channel in combination with all other channels.</a:t>
            </a:r>
          </a:p>
          <a:p>
            <a:pPr eaLnBrk="1" hangingPunct="1">
              <a:buFont typeface="Wingdings" pitchFamily="2" charset="2"/>
              <a:buNone/>
              <a:defRPr/>
            </a:pPr>
            <a:endParaRPr lang="th-TH" sz="240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35844" name="Picture 7" descr="Tech016"/>
          <p:cNvPicPr>
            <a:picLocks noGrp="1" noChangeAspect="1" noChangeArrowheads="1"/>
          </p:cNvPicPr>
          <p:nvPr>
            <p:ph sz="half" idx="2"/>
          </p:nvPr>
        </p:nvPicPr>
        <p:blipFill>
          <a:blip r:embed="rId2"/>
          <a:stretch>
            <a:fillRect/>
          </a:stretch>
        </p:blipFill>
        <p:spPr>
          <a:xfrm>
            <a:off x="5448300" y="2096294"/>
            <a:ext cx="2438400" cy="3657600"/>
          </a:xfr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285720" y="607002"/>
            <a:ext cx="8534400" cy="758952"/>
          </a:xfrm>
        </p:spPr>
        <p:txBody>
          <a:bodyPr>
            <a:normAutofit fontScale="90000"/>
          </a:bodyPr>
          <a:lstStyle/>
          <a:p>
            <a:pPr eaLnBrk="1" hangingPunct="1"/>
            <a:r>
              <a:rPr lang="en-US" dirty="0"/>
              <a:t>The Internet and the growth of multiple channel strategies</a:t>
            </a:r>
            <a:endParaRPr lang="th-TH" dirty="0"/>
          </a:p>
        </p:txBody>
      </p:sp>
      <p:sp>
        <p:nvSpPr>
          <p:cNvPr id="204803" name="Rectangle 3"/>
          <p:cNvSpPr>
            <a:spLocks noGrp="1" noChangeArrowheads="1"/>
          </p:cNvSpPr>
          <p:nvPr>
            <p:ph idx="1"/>
          </p:nvPr>
        </p:nvSpPr>
        <p:spPr>
          <a:xfrm>
            <a:off x="781020" y="2207996"/>
            <a:ext cx="7543800" cy="4023360"/>
          </a:xfrm>
        </p:spPr>
        <p:txBody>
          <a:bodyPr/>
          <a:lstStyle/>
          <a:p>
            <a:pPr eaLnBrk="1" hangingPunct="1">
              <a:defRPr/>
            </a:pPr>
            <a:r>
              <a:rPr lang="en-US" dirty="0">
                <a:solidFill>
                  <a:srgbClr val="333399"/>
                </a:solidFill>
                <a:latin typeface="Arial" charset="0"/>
                <a:ea typeface="Arial" charset="0"/>
                <a:cs typeface="Arial" charset="0"/>
              </a:rPr>
              <a:t>Here are few important ideas on how multi-channels can build competitive advantage (</a:t>
            </a:r>
            <a:r>
              <a:rPr lang="en-US" dirty="0" err="1">
                <a:solidFill>
                  <a:srgbClr val="333399"/>
                </a:solidFill>
                <a:latin typeface="Arial" charset="0"/>
                <a:ea typeface="Arial" charset="0"/>
                <a:cs typeface="Arial" charset="0"/>
              </a:rPr>
              <a:t>Vishwanath</a:t>
            </a:r>
            <a:r>
              <a:rPr lang="en-US" dirty="0">
                <a:solidFill>
                  <a:srgbClr val="333399"/>
                </a:solidFill>
                <a:latin typeface="Arial" charset="0"/>
                <a:ea typeface="Arial" charset="0"/>
                <a:cs typeface="Arial" charset="0"/>
              </a:rPr>
              <a:t> and </a:t>
            </a:r>
            <a:r>
              <a:rPr lang="en-US" dirty="0" err="1">
                <a:solidFill>
                  <a:srgbClr val="333399"/>
                </a:solidFill>
                <a:latin typeface="Arial" charset="0"/>
                <a:ea typeface="Arial" charset="0"/>
                <a:cs typeface="Arial" charset="0"/>
              </a:rPr>
              <a:t>Mulvin</a:t>
            </a:r>
            <a:r>
              <a:rPr lang="en-US" dirty="0">
                <a:solidFill>
                  <a:srgbClr val="333399"/>
                </a:solidFill>
                <a:latin typeface="Arial" charset="0"/>
                <a:ea typeface="Arial" charset="0"/>
                <a:cs typeface="Arial" charset="0"/>
              </a:rPr>
              <a:t>, 2001)</a:t>
            </a:r>
          </a:p>
          <a:p>
            <a:pPr lvl="1" eaLnBrk="1" hangingPunct="1">
              <a:defRPr/>
            </a:pPr>
            <a:r>
              <a:rPr lang="en-US" dirty="0">
                <a:solidFill>
                  <a:srgbClr val="FF0000"/>
                </a:solidFill>
                <a:effectLst>
                  <a:outerShdw blurRad="38100" dist="38100" dir="2700000" algn="tl">
                    <a:srgbClr val="C0C0C0"/>
                  </a:outerShdw>
                </a:effectLst>
                <a:latin typeface="Arial" charset="0"/>
                <a:ea typeface="Arial" charset="0"/>
                <a:cs typeface="Arial" charset="0"/>
              </a:rPr>
              <a:t>Define</a:t>
            </a:r>
            <a:r>
              <a:rPr lang="en-US" dirty="0">
                <a:effectLst>
                  <a:outerShdw blurRad="38100" dist="38100" dir="2700000" algn="tl">
                    <a:srgbClr val="C0C0C0"/>
                  </a:outerShdw>
                </a:effectLst>
                <a:latin typeface="Arial" charset="0"/>
                <a:ea typeface="Arial" charset="0"/>
                <a:cs typeface="Arial" charset="0"/>
              </a:rPr>
              <a:t> the Internet’s role in your channel and operational portfolios.</a:t>
            </a:r>
          </a:p>
          <a:p>
            <a:pPr lvl="1" eaLnBrk="1" hangingPunct="1">
              <a:defRPr/>
            </a:pPr>
            <a:r>
              <a:rPr lang="en-US" dirty="0">
                <a:solidFill>
                  <a:srgbClr val="FF0000"/>
                </a:solidFill>
                <a:effectLst>
                  <a:outerShdw blurRad="38100" dist="38100" dir="2700000" algn="tl">
                    <a:srgbClr val="C0C0C0"/>
                  </a:outerShdw>
                </a:effectLst>
                <a:latin typeface="Arial" charset="0"/>
                <a:ea typeface="Arial" charset="0"/>
                <a:cs typeface="Arial" charset="0"/>
              </a:rPr>
              <a:t>Identify and cater</a:t>
            </a:r>
            <a:r>
              <a:rPr lang="en-US" dirty="0">
                <a:effectLst>
                  <a:outerShdw blurRad="38100" dist="38100" dir="2700000" algn="tl">
                    <a:srgbClr val="C0C0C0"/>
                  </a:outerShdw>
                </a:effectLst>
                <a:latin typeface="Arial" charset="0"/>
                <a:ea typeface="Arial" charset="0"/>
                <a:cs typeface="Arial" charset="0"/>
              </a:rPr>
              <a:t> to your most profitable customer segments.</a:t>
            </a:r>
          </a:p>
          <a:p>
            <a:pPr lvl="1" eaLnBrk="1" hangingPunct="1">
              <a:defRPr/>
            </a:pPr>
            <a:r>
              <a:rPr lang="en-US" dirty="0">
                <a:solidFill>
                  <a:srgbClr val="FF0000"/>
                </a:solidFill>
                <a:effectLst>
                  <a:outerShdw blurRad="38100" dist="38100" dir="2700000" algn="tl">
                    <a:srgbClr val="C0C0C0"/>
                  </a:outerShdw>
                </a:effectLst>
                <a:latin typeface="Arial" charset="0"/>
                <a:ea typeface="Arial" charset="0"/>
                <a:cs typeface="Arial" charset="0"/>
              </a:rPr>
              <a:t>Invest</a:t>
            </a:r>
            <a:r>
              <a:rPr lang="en-US" dirty="0">
                <a:effectLst>
                  <a:outerShdw blurRad="38100" dist="38100" dir="2700000" algn="tl">
                    <a:srgbClr val="C0C0C0"/>
                  </a:outerShdw>
                </a:effectLst>
                <a:latin typeface="Arial" charset="0"/>
                <a:ea typeface="Arial" charset="0"/>
                <a:cs typeface="Arial" charset="0"/>
              </a:rPr>
              <a:t> in execution</a:t>
            </a:r>
          </a:p>
          <a:p>
            <a:pPr lvl="1" eaLnBrk="1" hangingPunct="1">
              <a:defRPr/>
            </a:pPr>
            <a:r>
              <a:rPr lang="en-US" dirty="0">
                <a:solidFill>
                  <a:srgbClr val="FF0000"/>
                </a:solidFill>
                <a:effectLst>
                  <a:outerShdw blurRad="38100" dist="38100" dir="2700000" algn="tl">
                    <a:srgbClr val="C0C0C0"/>
                  </a:outerShdw>
                </a:effectLst>
                <a:latin typeface="Arial" charset="0"/>
                <a:ea typeface="Arial" charset="0"/>
                <a:cs typeface="Arial" charset="0"/>
              </a:rPr>
              <a:t>Take risks</a:t>
            </a:r>
            <a:r>
              <a:rPr lang="en-US" dirty="0">
                <a:effectLst>
                  <a:outerShdw blurRad="38100" dist="38100" dir="2700000" algn="tl">
                    <a:srgbClr val="C0C0C0"/>
                  </a:outerShdw>
                </a:effectLst>
                <a:latin typeface="Arial" charset="0"/>
                <a:ea typeface="Arial" charset="0"/>
                <a:cs typeface="Arial" charset="0"/>
              </a:rPr>
              <a:t>, but remain flexible.</a:t>
            </a:r>
          </a:p>
          <a:p>
            <a:pPr eaLnBrk="1" hangingPunct="1">
              <a:buFont typeface="Wingdings" pitchFamily="2" charset="2"/>
              <a:buNone/>
              <a:defRPr/>
            </a:pPr>
            <a:endParaRPr lang="th-TH" dirty="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1000125" y="4700588"/>
            <a:ext cx="7072313" cy="2157412"/>
            <a:chOff x="0" y="1440"/>
            <a:chExt cx="5128" cy="1826"/>
          </a:xfrm>
        </p:grpSpPr>
        <p:pic>
          <p:nvPicPr>
            <p:cNvPr id="37893" name="Picture 5" descr="uni12"/>
            <p:cNvPicPr>
              <a:picLocks noChangeAspect="1" noChangeArrowheads="1"/>
            </p:cNvPicPr>
            <p:nvPr/>
          </p:nvPicPr>
          <p:blipFill>
            <a:blip r:embed="rId2"/>
            <a:srcRect/>
            <a:stretch>
              <a:fillRect/>
            </a:stretch>
          </p:blipFill>
          <p:spPr bwMode="auto">
            <a:xfrm>
              <a:off x="3696" y="1488"/>
              <a:ext cx="1432" cy="1778"/>
            </a:xfrm>
            <a:prstGeom prst="rect">
              <a:avLst/>
            </a:prstGeom>
            <a:noFill/>
            <a:ln w="9525">
              <a:noFill/>
              <a:miter lim="800000"/>
              <a:headEnd/>
              <a:tailEnd/>
            </a:ln>
          </p:spPr>
        </p:pic>
        <p:pic>
          <p:nvPicPr>
            <p:cNvPr id="37894" name="Picture 6" descr="uni10"/>
            <p:cNvPicPr>
              <a:picLocks noChangeAspect="1" noChangeArrowheads="1"/>
            </p:cNvPicPr>
            <p:nvPr/>
          </p:nvPicPr>
          <p:blipFill>
            <a:blip r:embed="rId3"/>
            <a:srcRect/>
            <a:stretch>
              <a:fillRect/>
            </a:stretch>
          </p:blipFill>
          <p:spPr bwMode="auto">
            <a:xfrm>
              <a:off x="0" y="1440"/>
              <a:ext cx="1776" cy="1746"/>
            </a:xfrm>
            <a:prstGeom prst="rect">
              <a:avLst/>
            </a:prstGeom>
            <a:noFill/>
            <a:ln w="9525">
              <a:noFill/>
              <a:miter lim="800000"/>
              <a:headEnd/>
              <a:tailEnd/>
            </a:ln>
          </p:spPr>
        </p:pic>
        <p:pic>
          <p:nvPicPr>
            <p:cNvPr id="37895" name="Picture 7" descr="uni11"/>
            <p:cNvPicPr>
              <a:picLocks noChangeAspect="1" noChangeArrowheads="1"/>
            </p:cNvPicPr>
            <p:nvPr/>
          </p:nvPicPr>
          <p:blipFill>
            <a:blip r:embed="rId4" cstate="print"/>
            <a:srcRect/>
            <a:stretch>
              <a:fillRect/>
            </a:stretch>
          </p:blipFill>
          <p:spPr bwMode="auto">
            <a:xfrm>
              <a:off x="1776" y="1488"/>
              <a:ext cx="1922" cy="1776"/>
            </a:xfrm>
            <a:prstGeom prst="rect">
              <a:avLst/>
            </a:prstGeom>
            <a:noFill/>
            <a:ln w="9525">
              <a:noFill/>
              <a:miter lim="800000"/>
              <a:headEnd/>
              <a:tailEnd/>
            </a:ln>
          </p:spPr>
        </p:pic>
      </p:grpSp>
      <p:sp>
        <p:nvSpPr>
          <p:cNvPr id="37891" name="Rectangle 2"/>
          <p:cNvSpPr>
            <a:spLocks noGrp="1" noChangeArrowheads="1"/>
          </p:cNvSpPr>
          <p:nvPr>
            <p:ph type="title"/>
          </p:nvPr>
        </p:nvSpPr>
        <p:spPr>
          <a:xfrm>
            <a:off x="574623" y="0"/>
            <a:ext cx="7679710" cy="1186721"/>
          </a:xfrm>
        </p:spPr>
        <p:txBody>
          <a:bodyPr/>
          <a:lstStyle/>
          <a:p>
            <a:pPr eaLnBrk="1" hangingPunct="1"/>
            <a:r>
              <a:rPr lang="en-US"/>
              <a:t>Logistics</a:t>
            </a:r>
            <a:endParaRPr lang="th-TH"/>
          </a:p>
        </p:txBody>
      </p:sp>
      <p:sp>
        <p:nvSpPr>
          <p:cNvPr id="205827" name="Rectangle 3"/>
          <p:cNvSpPr>
            <a:spLocks noGrp="1" noChangeArrowheads="1"/>
          </p:cNvSpPr>
          <p:nvPr>
            <p:ph idx="1"/>
          </p:nvPr>
        </p:nvSpPr>
        <p:spPr>
          <a:xfrm>
            <a:off x="0" y="1700213"/>
            <a:ext cx="9144000" cy="5157787"/>
          </a:xfrm>
        </p:spPr>
        <p:txBody>
          <a:bodyPr/>
          <a:lstStyle/>
          <a:p>
            <a:pPr eaLnBrk="1" hangingPunct="1">
              <a:defRPr/>
            </a:pPr>
            <a:r>
              <a:rPr lang="en-US" sz="2400" dirty="0">
                <a:solidFill>
                  <a:srgbClr val="FF0000"/>
                </a:solidFill>
                <a:effectLst>
                  <a:outerShdw blurRad="38100" dist="38100" dir="2700000" algn="tl">
                    <a:srgbClr val="C0C0C0"/>
                  </a:outerShdw>
                </a:effectLst>
                <a:latin typeface="Arial" charset="0"/>
                <a:ea typeface="Arial" charset="0"/>
                <a:cs typeface="Arial" charset="0"/>
              </a:rPr>
              <a:t>Logistics </a:t>
            </a:r>
            <a:r>
              <a:rPr lang="en-US" sz="2400" dirty="0">
                <a:solidFill>
                  <a:srgbClr val="333399"/>
                </a:solidFill>
                <a:effectLst>
                  <a:outerShdw blurRad="38100" dist="38100" dir="2700000" algn="tl">
                    <a:srgbClr val="C0C0C0"/>
                  </a:outerShdw>
                </a:effectLst>
                <a:latin typeface="Arial" charset="0"/>
                <a:ea typeface="Arial" charset="0"/>
                <a:cs typeface="Arial" charset="0"/>
              </a:rPr>
              <a:t>involve all activities</a:t>
            </a:r>
            <a:r>
              <a:rPr lang="en-US" sz="2400" dirty="0">
                <a:solidFill>
                  <a:srgbClr val="FF0000"/>
                </a:solidFill>
                <a:effectLst>
                  <a:outerShdw blurRad="38100" dist="38100" dir="2700000" algn="tl">
                    <a:srgbClr val="C0C0C0"/>
                  </a:outerShdw>
                </a:effectLst>
                <a:latin typeface="Arial" charset="0"/>
                <a:ea typeface="Arial" charset="0"/>
                <a:cs typeface="Arial" charset="0"/>
              </a:rPr>
              <a:t> required to plan and move items from a material or manufacturing source to the point of consumption.</a:t>
            </a:r>
          </a:p>
          <a:p>
            <a:pPr eaLnBrk="1" hangingPunct="1">
              <a:defRPr/>
            </a:pPr>
            <a:endParaRPr lang="en-US" sz="2400" dirty="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r>
              <a:rPr lang="en-US" sz="2400" dirty="0">
                <a:solidFill>
                  <a:srgbClr val="FF0000"/>
                </a:solidFill>
                <a:effectLst>
                  <a:outerShdw blurRad="38100" dist="38100" dir="2700000" algn="tl">
                    <a:srgbClr val="C0C0C0"/>
                  </a:outerShdw>
                </a:effectLst>
                <a:latin typeface="Arial" charset="0"/>
                <a:ea typeface="Arial" charset="0"/>
                <a:cs typeface="Arial" charset="0"/>
              </a:rPr>
              <a:t>While logistics has been defined as a </a:t>
            </a:r>
            <a:r>
              <a:rPr lang="en-US" sz="2400" dirty="0">
                <a:solidFill>
                  <a:srgbClr val="333399"/>
                </a:solidFill>
                <a:effectLst>
                  <a:outerShdw blurRad="38100" dist="38100" dir="2700000" algn="tl">
                    <a:srgbClr val="C0C0C0"/>
                  </a:outerShdw>
                </a:effectLst>
                <a:latin typeface="Arial" charset="0"/>
                <a:ea typeface="Arial" charset="0"/>
                <a:cs typeface="Arial" charset="0"/>
              </a:rPr>
              <a:t>discipline of its own</a:t>
            </a:r>
            <a:r>
              <a:rPr lang="en-US" sz="2400" dirty="0">
                <a:solidFill>
                  <a:srgbClr val="FF0000"/>
                </a:solidFill>
                <a:effectLst>
                  <a:outerShdw blurRad="38100" dist="38100" dir="2700000" algn="tl">
                    <a:srgbClr val="C0C0C0"/>
                  </a:outerShdw>
                </a:effectLst>
                <a:latin typeface="Arial" charset="0"/>
                <a:ea typeface="Arial" charset="0"/>
                <a:cs typeface="Arial" charset="0"/>
              </a:rPr>
              <a:t>, it is important to note that it is a critical component of a firm’s marketing capability.</a:t>
            </a:r>
            <a:endParaRPr lang="th-TH" sz="2400" dirty="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descr="cartoon22"/>
          <p:cNvPicPr>
            <a:picLocks noChangeAspect="1" noChangeArrowheads="1"/>
          </p:cNvPicPr>
          <p:nvPr/>
        </p:nvPicPr>
        <p:blipFill>
          <a:blip r:embed="rId2"/>
          <a:srcRect/>
          <a:stretch>
            <a:fillRect/>
          </a:stretch>
        </p:blipFill>
        <p:spPr bwMode="auto">
          <a:xfrm rot="-1290816">
            <a:off x="4572000" y="1905000"/>
            <a:ext cx="3706813" cy="3735388"/>
          </a:xfrm>
          <a:prstGeom prst="rect">
            <a:avLst/>
          </a:prstGeom>
          <a:noFill/>
          <a:ln w="9525">
            <a:noFill/>
            <a:miter lim="800000"/>
            <a:headEnd/>
            <a:tailEnd/>
          </a:ln>
        </p:spPr>
      </p:pic>
      <p:sp>
        <p:nvSpPr>
          <p:cNvPr id="38915" name="Rectangle 2"/>
          <p:cNvSpPr>
            <a:spLocks noGrp="1" noChangeArrowheads="1"/>
          </p:cNvSpPr>
          <p:nvPr>
            <p:ph type="title"/>
          </p:nvPr>
        </p:nvSpPr>
        <p:spPr/>
        <p:txBody>
          <a:bodyPr/>
          <a:lstStyle/>
          <a:p>
            <a:pPr eaLnBrk="1" hangingPunct="1"/>
            <a:r>
              <a:rPr lang="en-US"/>
              <a:t>Logistics</a:t>
            </a:r>
            <a:endParaRPr lang="th-TH"/>
          </a:p>
        </p:txBody>
      </p:sp>
      <p:sp>
        <p:nvSpPr>
          <p:cNvPr id="206851" name="Rectangle 3"/>
          <p:cNvSpPr>
            <a:spLocks noGrp="1" noChangeArrowheads="1"/>
          </p:cNvSpPr>
          <p:nvPr>
            <p:ph idx="1"/>
          </p:nvPr>
        </p:nvSpPr>
        <p:spPr>
          <a:xfrm>
            <a:off x="323850" y="1700213"/>
            <a:ext cx="8229600" cy="4411662"/>
          </a:xfrm>
        </p:spPr>
        <p:txBody>
          <a:bodyPr/>
          <a:lstStyle/>
          <a:p>
            <a:pPr eaLnBrk="1" hangingPunct="1">
              <a:lnSpc>
                <a:spcPct val="90000"/>
              </a:lnSpc>
              <a:defRPr/>
            </a:pPr>
            <a:r>
              <a:rPr lang="en-US" sz="2600" dirty="0">
                <a:solidFill>
                  <a:srgbClr val="333399"/>
                </a:solidFill>
                <a:effectLst>
                  <a:outerShdw blurRad="38100" dist="38100" dir="2700000" algn="tl">
                    <a:srgbClr val="C0C0C0"/>
                  </a:outerShdw>
                </a:effectLst>
                <a:latin typeface="Arial" charset="0"/>
                <a:ea typeface="Arial" charset="0"/>
                <a:cs typeface="Arial" charset="0"/>
              </a:rPr>
              <a:t>Simply stated, customers expect nine ‘rights’ in any transaction:</a:t>
            </a:r>
          </a:p>
          <a:p>
            <a:pPr lvl="1" eaLnBrk="1" hangingPunct="1">
              <a:lnSpc>
                <a:spcPct val="90000"/>
              </a:lnSpc>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1. right product</a:t>
            </a:r>
          </a:p>
          <a:p>
            <a:pPr lvl="1" eaLnBrk="1" hangingPunct="1">
              <a:lnSpc>
                <a:spcPct val="90000"/>
              </a:lnSpc>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2. right quantity</a:t>
            </a:r>
          </a:p>
          <a:p>
            <a:pPr lvl="1" eaLnBrk="1" hangingPunct="1">
              <a:lnSpc>
                <a:spcPct val="90000"/>
              </a:lnSpc>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3. right quality</a:t>
            </a:r>
          </a:p>
          <a:p>
            <a:pPr lvl="1" eaLnBrk="1" hangingPunct="1">
              <a:lnSpc>
                <a:spcPct val="90000"/>
              </a:lnSpc>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4. right location</a:t>
            </a:r>
          </a:p>
          <a:p>
            <a:pPr lvl="1" eaLnBrk="1" hangingPunct="1">
              <a:lnSpc>
                <a:spcPct val="90000"/>
              </a:lnSpc>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5. right time</a:t>
            </a:r>
          </a:p>
          <a:p>
            <a:pPr lvl="1" eaLnBrk="1" hangingPunct="1">
              <a:lnSpc>
                <a:spcPct val="90000"/>
              </a:lnSpc>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6. right form</a:t>
            </a:r>
          </a:p>
          <a:p>
            <a:pPr lvl="1" eaLnBrk="1" hangingPunct="1">
              <a:lnSpc>
                <a:spcPct val="90000"/>
              </a:lnSpc>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7. right price</a:t>
            </a:r>
          </a:p>
          <a:p>
            <a:pPr lvl="1" eaLnBrk="1" hangingPunct="1">
              <a:lnSpc>
                <a:spcPct val="90000"/>
              </a:lnSpc>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8. right packaging</a:t>
            </a:r>
          </a:p>
          <a:p>
            <a:pPr lvl="1" eaLnBrk="1" hangingPunct="1">
              <a:lnSpc>
                <a:spcPct val="90000"/>
              </a:lnSpc>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9. right information</a:t>
            </a:r>
            <a:endParaRPr lang="th-TH" sz="2200"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38917" name="Picture 5" descr="uni04"/>
          <p:cNvPicPr>
            <a:picLocks noChangeAspect="1" noChangeArrowheads="1"/>
          </p:cNvPicPr>
          <p:nvPr/>
        </p:nvPicPr>
        <p:blipFill>
          <a:blip r:embed="rId3"/>
          <a:srcRect/>
          <a:stretch>
            <a:fillRect/>
          </a:stretch>
        </p:blipFill>
        <p:spPr bwMode="auto">
          <a:xfrm rot="-1211890">
            <a:off x="6443663" y="3197225"/>
            <a:ext cx="1474787" cy="1260475"/>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00034" y="-214338"/>
            <a:ext cx="7543800" cy="1295400"/>
          </a:xfrm>
        </p:spPr>
        <p:txBody>
          <a:bodyPr/>
          <a:lstStyle/>
          <a:p>
            <a:pPr eaLnBrk="1" hangingPunct="1"/>
            <a:r>
              <a:rPr lang="en-US" dirty="0"/>
              <a:t>Logistics activities</a:t>
            </a:r>
            <a:endParaRPr lang="th-TH" dirty="0"/>
          </a:p>
        </p:txBody>
      </p:sp>
      <p:sp>
        <p:nvSpPr>
          <p:cNvPr id="207875" name="Rectangle 3" descr="ช่อดอกไม้"/>
          <p:cNvSpPr>
            <a:spLocks noGrp="1" noChangeArrowheads="1"/>
          </p:cNvSpPr>
          <p:nvPr>
            <p:ph type="body" sz="half" idx="1"/>
          </p:nvPr>
        </p:nvSpPr>
        <p:spPr>
          <a:xfrm>
            <a:off x="3571868" y="1939341"/>
            <a:ext cx="5143500" cy="5445125"/>
          </a:xfrm>
        </p:spPr>
        <p:txBody>
          <a:bodyPr/>
          <a:lstStyle/>
          <a:p>
            <a:pPr eaLnBrk="1" hangingPunct="1">
              <a:lnSpc>
                <a:spcPct val="90000"/>
              </a:lnSpc>
              <a:defRPr/>
            </a:pPr>
            <a:r>
              <a:rPr lang="en-US" sz="2600" b="1" i="1" dirty="0">
                <a:effectLst>
                  <a:outerShdw blurRad="38100" dist="38100" dir="2700000" algn="tl">
                    <a:srgbClr val="FFFFFF"/>
                  </a:outerShdw>
                </a:effectLst>
                <a:latin typeface="Arial" charset="0"/>
                <a:ea typeface="Arial" charset="0"/>
                <a:cs typeface="Arial" charset="0"/>
              </a:rPr>
              <a:t>Traditional organizations incorporate four areas of logistics functionality:</a:t>
            </a:r>
          </a:p>
          <a:p>
            <a:pPr eaLnBrk="1" hangingPunct="1">
              <a:lnSpc>
                <a:spcPct val="90000"/>
              </a:lnSpc>
              <a:defRPr/>
            </a:pPr>
            <a:endParaRPr lang="en-US" sz="2600" b="1" i="1" dirty="0">
              <a:effectLst>
                <a:outerShdw blurRad="38100" dist="38100" dir="2700000" algn="tl">
                  <a:srgbClr val="FFFFFF"/>
                </a:outerShdw>
              </a:effectLst>
              <a:latin typeface="Arial" charset="0"/>
              <a:ea typeface="Arial" charset="0"/>
              <a:cs typeface="Arial" charset="0"/>
            </a:endParaRPr>
          </a:p>
          <a:p>
            <a:pPr lvl="1" eaLnBrk="1" hangingPunct="1">
              <a:lnSpc>
                <a:spcPct val="90000"/>
              </a:lnSpc>
              <a:defRPr/>
            </a:pPr>
            <a:r>
              <a:rPr lang="en-US" sz="2200" b="1" dirty="0">
                <a:solidFill>
                  <a:srgbClr val="FF0000"/>
                </a:solidFill>
                <a:effectLst>
                  <a:outerShdw blurRad="38100" dist="38100" dir="2700000" algn="tl">
                    <a:srgbClr val="000000"/>
                  </a:outerShdw>
                </a:effectLst>
                <a:latin typeface="Arial" charset="0"/>
                <a:ea typeface="Arial" charset="0"/>
                <a:cs typeface="Arial" charset="0"/>
              </a:rPr>
              <a:t>Customer service</a:t>
            </a:r>
          </a:p>
          <a:p>
            <a:pPr lvl="1" eaLnBrk="1" hangingPunct="1">
              <a:lnSpc>
                <a:spcPct val="90000"/>
              </a:lnSpc>
              <a:defRPr/>
            </a:pPr>
            <a:r>
              <a:rPr lang="en-US" sz="2200" b="1" dirty="0">
                <a:solidFill>
                  <a:srgbClr val="FF0000"/>
                </a:solidFill>
                <a:effectLst>
                  <a:outerShdw blurRad="38100" dist="38100" dir="2700000" algn="tl">
                    <a:srgbClr val="000000"/>
                  </a:outerShdw>
                </a:effectLst>
                <a:latin typeface="Arial" charset="0"/>
                <a:ea typeface="Arial" charset="0"/>
                <a:cs typeface="Arial" charset="0"/>
              </a:rPr>
              <a:t>Transportation</a:t>
            </a:r>
          </a:p>
          <a:p>
            <a:pPr lvl="1" eaLnBrk="1" hangingPunct="1">
              <a:lnSpc>
                <a:spcPct val="90000"/>
              </a:lnSpc>
              <a:defRPr/>
            </a:pPr>
            <a:r>
              <a:rPr lang="en-US" sz="2200" b="1" dirty="0">
                <a:solidFill>
                  <a:srgbClr val="FF0000"/>
                </a:solidFill>
                <a:effectLst>
                  <a:outerShdw blurRad="38100" dist="38100" dir="2700000" algn="tl">
                    <a:srgbClr val="000000"/>
                  </a:outerShdw>
                </a:effectLst>
                <a:latin typeface="Arial" charset="0"/>
                <a:ea typeface="Arial" charset="0"/>
                <a:cs typeface="Arial" charset="0"/>
              </a:rPr>
              <a:t>Inventory management and</a:t>
            </a:r>
          </a:p>
          <a:p>
            <a:pPr lvl="1" eaLnBrk="1" hangingPunct="1">
              <a:lnSpc>
                <a:spcPct val="90000"/>
              </a:lnSpc>
              <a:defRPr/>
            </a:pPr>
            <a:r>
              <a:rPr lang="en-US" sz="2200" b="1" dirty="0">
                <a:solidFill>
                  <a:srgbClr val="FF0000"/>
                </a:solidFill>
                <a:effectLst>
                  <a:outerShdw blurRad="38100" dist="38100" dir="2700000" algn="tl">
                    <a:srgbClr val="000000"/>
                  </a:outerShdw>
                </a:effectLst>
                <a:latin typeface="Arial" charset="0"/>
                <a:ea typeface="Arial" charset="0"/>
                <a:cs typeface="Arial" charset="0"/>
              </a:rPr>
              <a:t>Distribution operations</a:t>
            </a:r>
          </a:p>
          <a:p>
            <a:pPr lvl="1" eaLnBrk="1" hangingPunct="1">
              <a:lnSpc>
                <a:spcPct val="90000"/>
              </a:lnSpc>
              <a:defRPr/>
            </a:pPr>
            <a:endParaRPr lang="en-US" sz="2200" b="1" dirty="0">
              <a:solidFill>
                <a:srgbClr val="FF0000"/>
              </a:solidFill>
              <a:effectLst>
                <a:outerShdw blurRad="38100" dist="38100" dir="2700000" algn="tl">
                  <a:srgbClr val="000000"/>
                </a:outerShdw>
              </a:effectLst>
              <a:latin typeface="Arial" charset="0"/>
              <a:ea typeface="Arial" charset="0"/>
              <a:cs typeface="Arial" charset="0"/>
            </a:endParaRPr>
          </a:p>
          <a:p>
            <a:pPr lvl="1" eaLnBrk="1" hangingPunct="1">
              <a:lnSpc>
                <a:spcPct val="90000"/>
              </a:lnSpc>
              <a:defRPr/>
            </a:pPr>
            <a:endParaRPr lang="th-TH" sz="2200" b="1" dirty="0">
              <a:solidFill>
                <a:srgbClr val="FF0000"/>
              </a:solidFill>
              <a:effectLst>
                <a:outerShdw blurRad="38100" dist="38100" dir="2700000" algn="tl">
                  <a:srgbClr val="000000"/>
                </a:outerShdw>
              </a:effectLst>
              <a:latin typeface="Arial" charset="0"/>
              <a:ea typeface="Arial" charset="0"/>
              <a:cs typeface="Arial" charset="0"/>
            </a:endParaRPr>
          </a:p>
        </p:txBody>
      </p:sp>
      <p:pic>
        <p:nvPicPr>
          <p:cNvPr id="16386" name="Picture 2" descr="http://www.aslgl.com/sitebuildercontent/sitebuilderpictures/webassets/sea-air-freight.jpg"/>
          <p:cNvPicPr>
            <a:picLocks noChangeAspect="1" noChangeArrowheads="1"/>
          </p:cNvPicPr>
          <p:nvPr/>
        </p:nvPicPr>
        <p:blipFill>
          <a:blip r:embed="rId2"/>
          <a:srcRect/>
          <a:stretch>
            <a:fillRect/>
          </a:stretch>
        </p:blipFill>
        <p:spPr bwMode="auto">
          <a:xfrm>
            <a:off x="500034" y="1785926"/>
            <a:ext cx="3214710" cy="30480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533400" y="0"/>
            <a:ext cx="7848600" cy="762000"/>
          </a:xfrm>
        </p:spPr>
        <p:txBody>
          <a:bodyPr/>
          <a:lstStyle/>
          <a:p>
            <a:pPr eaLnBrk="1" hangingPunct="1"/>
            <a:r>
              <a:rPr lang="en-GB" sz="3000"/>
              <a:t>’Grey’ channels</a:t>
            </a:r>
          </a:p>
        </p:txBody>
      </p:sp>
      <p:pic>
        <p:nvPicPr>
          <p:cNvPr id="40963" name="Picture 3"/>
          <p:cNvPicPr>
            <a:picLocks noChangeAspect="1" noChangeArrowheads="1"/>
          </p:cNvPicPr>
          <p:nvPr/>
        </p:nvPicPr>
        <p:blipFill>
          <a:blip r:embed="rId2"/>
          <a:srcRect/>
          <a:stretch>
            <a:fillRect/>
          </a:stretch>
        </p:blipFill>
        <p:spPr bwMode="auto">
          <a:xfrm>
            <a:off x="1071538" y="1071546"/>
            <a:ext cx="6804046" cy="5232029"/>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Retrospect_16x9</Template>
  <TotalTime>38</TotalTime>
  <Words>1840</Words>
  <Application>Microsoft Office PowerPoint</Application>
  <PresentationFormat>On-screen Show (4:3)</PresentationFormat>
  <Paragraphs>168</Paragraphs>
  <Slides>37</Slides>
  <Notes>5</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Retrospect</vt:lpstr>
      <vt:lpstr>PowerPoint Presentation</vt:lpstr>
      <vt:lpstr> Learning objectives</vt:lpstr>
      <vt:lpstr>Introduction</vt:lpstr>
      <vt:lpstr>Channel Strategy</vt:lpstr>
      <vt:lpstr>Channel Design</vt:lpstr>
      <vt:lpstr>Role of the intermediary</vt:lpstr>
      <vt:lpstr>Efficiency through an intermediary</vt:lpstr>
      <vt:lpstr>Value added through an intermediary</vt:lpstr>
      <vt:lpstr>Market Entry Modes</vt:lpstr>
      <vt:lpstr>Market Entry Modes</vt:lpstr>
      <vt:lpstr>The stages of Channel Design </vt:lpstr>
      <vt:lpstr>Setting distribution objectives</vt:lpstr>
      <vt:lpstr>Specifying the functions that need to be performed by the channel</vt:lpstr>
      <vt:lpstr>Specifying the functions that need to be performed by the channel</vt:lpstr>
      <vt:lpstr>Push and Pull Strategies</vt:lpstr>
      <vt:lpstr>Channel Support</vt:lpstr>
      <vt:lpstr>Specifying the functions that need to be performed by the channel</vt:lpstr>
      <vt:lpstr>Web Strategies </vt:lpstr>
      <vt:lpstr>Specifying the functions that need to be performed by the channel</vt:lpstr>
      <vt:lpstr>Considering alternative channel structures</vt:lpstr>
      <vt:lpstr>Considering alternative   channel structures</vt:lpstr>
      <vt:lpstr>Choosing an ‘optimal’  channel structure </vt:lpstr>
      <vt:lpstr>Key variables to consider</vt:lpstr>
      <vt:lpstr>Selecting the intermediaries</vt:lpstr>
      <vt:lpstr>Motivating channel members</vt:lpstr>
      <vt:lpstr>Evaluating channel member performance</vt:lpstr>
      <vt:lpstr>Developing performance criteria</vt:lpstr>
      <vt:lpstr>Multiple channel strategy</vt:lpstr>
      <vt:lpstr>A trend towards hybrid multiple channels</vt:lpstr>
      <vt:lpstr>High- and low-cost channels </vt:lpstr>
      <vt:lpstr>Multiple channels</vt:lpstr>
      <vt:lpstr>The Internet and the growth of multiple channel strategies</vt:lpstr>
      <vt:lpstr>The Internet and the growth of multiple channel strategies</vt:lpstr>
      <vt:lpstr>Logistics</vt:lpstr>
      <vt:lpstr>Logistics</vt:lpstr>
      <vt:lpstr>Logistics activities</vt:lpstr>
      <vt:lpstr>’Grey’ channels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suwalyaja@gmail.com</cp:lastModifiedBy>
  <cp:revision>25</cp:revision>
  <dcterms:created xsi:type="dcterms:W3CDTF">2011-11-11T07:58:26Z</dcterms:created>
  <dcterms:modified xsi:type="dcterms:W3CDTF">2019-11-18T02:01:16Z</dcterms:modified>
</cp:coreProperties>
</file>