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0" r:id="rId1"/>
  </p:sldMasterIdLst>
  <p:notesMasterIdLst>
    <p:notesMasterId r:id="rId41"/>
  </p:notesMasterIdLst>
  <p:sldIdLst>
    <p:sldId id="256" r:id="rId2"/>
    <p:sldId id="292" r:id="rId3"/>
    <p:sldId id="259" r:id="rId4"/>
    <p:sldId id="260" r:id="rId5"/>
    <p:sldId id="262" r:id="rId6"/>
    <p:sldId id="261" r:id="rId7"/>
    <p:sldId id="263" r:id="rId8"/>
    <p:sldId id="264" r:id="rId9"/>
    <p:sldId id="265" r:id="rId10"/>
    <p:sldId id="266" r:id="rId11"/>
    <p:sldId id="267" r:id="rId12"/>
    <p:sldId id="268" r:id="rId13"/>
    <p:sldId id="269" r:id="rId14"/>
    <p:sldId id="294"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95" r:id="rId29"/>
    <p:sldId id="297" r:id="rId30"/>
    <p:sldId id="293" r:id="rId31"/>
    <p:sldId id="283" r:id="rId32"/>
    <p:sldId id="284" r:id="rId33"/>
    <p:sldId id="285" r:id="rId34"/>
    <p:sldId id="286" r:id="rId35"/>
    <p:sldId id="287" r:id="rId36"/>
    <p:sldId id="288" r:id="rId37"/>
    <p:sldId id="289" r:id="rId38"/>
    <p:sldId id="290" r:id="rId39"/>
    <p:sldId id="296" r:id="rId4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F5C"/>
    <a:srgbClr val="E3DEC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317" autoAdjust="0"/>
    <p:restoredTop sz="88686" autoAdjust="0"/>
  </p:normalViewPr>
  <p:slideViewPr>
    <p:cSldViewPr>
      <p:cViewPr>
        <p:scale>
          <a:sx n="66" d="100"/>
          <a:sy n="66" d="100"/>
        </p:scale>
        <p:origin x="-762" y="-186"/>
      </p:cViewPr>
      <p:guideLst>
        <p:guide orient="horz" pos="2160"/>
        <p:guide pos="2880"/>
      </p:guideLst>
    </p:cSldViewPr>
  </p:slideViewPr>
  <p:notesTextViewPr>
    <p:cViewPr>
      <p:scale>
        <a:sx n="100" d="100"/>
        <a:sy n="100" d="100"/>
      </p:scale>
      <p:origin x="0" y="0"/>
    </p:cViewPr>
  </p:notesTextViewPr>
  <p:sorterViewPr>
    <p:cViewPr>
      <p:scale>
        <a:sx n="80" d="100"/>
        <a:sy n="80" d="100"/>
      </p:scale>
      <p:origin x="0" y="-436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DCFF10E3-46D6-4ACD-8BE8-866D35E19FE1}" type="datetimeFigureOut">
              <a:rPr lang="en-US"/>
              <a:pPr>
                <a:defRPr/>
              </a:pPr>
              <a:t>2/22/2017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752B8A9C-3A03-49DB-B707-A9FA10BDDE3E}" type="slidenum">
              <a:rPr lang="en-US"/>
              <a:pPr>
                <a:defRPr/>
              </a:pPr>
              <a:t>‹#›</a:t>
            </a:fld>
            <a:endParaRPr lang="en-US"/>
          </a:p>
        </p:txBody>
      </p:sp>
    </p:spTree>
    <p:extLst>
      <p:ext uri="{BB962C8B-B14F-4D97-AF65-F5344CB8AC3E}">
        <p14:creationId xmlns:p14="http://schemas.microsoft.com/office/powerpoint/2010/main" val="324240527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itchFamily="18" charset="0"/>
              </a:rPr>
              <a:t>This chapter continues coverage of international capital markets with a discussion of the structure of the international bond market.</a:t>
            </a:r>
          </a:p>
          <a:p>
            <a:pPr eaLnBrk="1" hangingPunct="1">
              <a:spcBef>
                <a:spcPct val="0"/>
              </a:spcBef>
            </a:pPr>
            <a:endParaRPr lang="en-US" altLang="en-US" smtClean="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021A9DD-175B-42C2-A541-3EEB92B6E590}" type="slidenum">
              <a:rPr lang="en-US" altLang="en-US" smtClean="0"/>
              <a:pPr eaLnBrk="1" hangingPunct="1"/>
              <a:t>1</a:t>
            </a:fld>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7975B0D-357B-456D-9C25-8169BAA7D95B}" type="slidenum">
              <a:rPr lang="en-US" altLang="en-US" smtClean="0"/>
              <a:pPr eaLnBrk="1" hangingPunct="1"/>
              <a:t>10</a:t>
            </a:fld>
            <a:endParaRPr lang="en-US" altLang="en-US" smtClean="0"/>
          </a:p>
        </p:txBody>
      </p:sp>
      <p:sp>
        <p:nvSpPr>
          <p:cNvPr id="440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The International Finance in Practice box, “Around the Markets: Sarbanes-Oxley Backfires in Bonds as Unregistered Sales</a:t>
            </a:r>
          </a:p>
          <a:p>
            <a:pPr eaLnBrk="1" hangingPunct="1">
              <a:spcBef>
                <a:spcPct val="0"/>
              </a:spcBef>
            </a:pPr>
            <a:r>
              <a:rPr lang="en-US" altLang="en-US" smtClean="0"/>
              <a:t>Surge,” discusses how international companies are starting to prefer issuing Yankee bonds in the private placement market in the U.S. to avoid costly information disclosure required of registered bonds.</a:t>
            </a:r>
          </a:p>
          <a:p>
            <a:pPr eaLnBrk="1" hangingPunct="1">
              <a:spcBef>
                <a:spcPct val="0"/>
              </a:spcBef>
            </a:pPr>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Excerpted from S&amp;P Global Ratings Sovereign Rating Methodology , as revised on June 7, 2016. www.standardandpoors.com</a:t>
            </a:r>
          </a:p>
          <a:p>
            <a:endParaRPr lang="en-US" dirty="0"/>
          </a:p>
        </p:txBody>
      </p:sp>
      <p:sp>
        <p:nvSpPr>
          <p:cNvPr id="4" name="Slide Number Placeholder 3"/>
          <p:cNvSpPr>
            <a:spLocks noGrp="1"/>
          </p:cNvSpPr>
          <p:nvPr>
            <p:ph type="sldNum" sz="quarter" idx="10"/>
          </p:nvPr>
        </p:nvSpPr>
        <p:spPr/>
        <p:txBody>
          <a:bodyPr/>
          <a:lstStyle/>
          <a:p>
            <a:pPr>
              <a:defRPr/>
            </a:pPr>
            <a:fld id="{752B8A9C-3A03-49DB-B707-A9FA10BDDE3E}" type="slidenum">
              <a:rPr lang="en-US" smtClean="0"/>
              <a:pPr>
                <a:defRPr/>
              </a:pPr>
              <a:t>29</a:t>
            </a:fld>
            <a:endParaRPr lang="en-US"/>
          </a:p>
        </p:txBody>
      </p:sp>
    </p:spTree>
    <p:extLst>
      <p:ext uri="{BB962C8B-B14F-4D97-AF65-F5344CB8AC3E}">
        <p14:creationId xmlns:p14="http://schemas.microsoft.com/office/powerpoint/2010/main" val="4786922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4897AB6-C848-49CE-B37D-812D5877AF48}" type="slidenum">
              <a:rPr lang="en-US" altLang="en-US" smtClean="0"/>
              <a:pPr eaLnBrk="1" hangingPunct="1"/>
              <a:t>31</a:t>
            </a:fld>
            <a:endParaRPr lang="en-US" altLang="en-US" smtClean="0"/>
          </a:p>
        </p:txBody>
      </p:sp>
      <p:sp>
        <p:nvSpPr>
          <p:cNvPr id="4505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Given that in any year the Eurobond segment of the international bond market accounts for approximately 80 percent of new offerings, it is beneficial to know something about the Eurobond market structure and practices.</a:t>
            </a:r>
          </a:p>
          <a:p>
            <a:pPr eaLnBrk="1" hangingPunct="1">
              <a:spcBef>
                <a:spcPct val="0"/>
              </a:spcBef>
            </a:pPr>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1447800" y="5791200"/>
            <a:ext cx="6400800" cy="876300"/>
          </a:xfrm>
          <a:prstGeom prst="rect">
            <a:avLst/>
          </a:prstGeom>
        </p:spPr>
        <p:txBody>
          <a:bodyPr/>
          <a:lstStyle>
            <a:lvl1pPr marL="0" indent="0" algn="ctr">
              <a:buNone/>
              <a:defRPr sz="4000">
                <a:solidFill>
                  <a:schemeClr val="tx1"/>
                </a:solidFill>
                <a:latin typeface="Arial Narrow" panose="020B060602020203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Chapter #</a:t>
            </a:r>
            <a:endParaRPr lang="en-US" dirty="0"/>
          </a:p>
        </p:txBody>
      </p:sp>
      <p:sp>
        <p:nvSpPr>
          <p:cNvPr id="5" name="Footer Placeholder 4"/>
          <p:cNvSpPr>
            <a:spLocks noGrp="1"/>
          </p:cNvSpPr>
          <p:nvPr>
            <p:ph type="ftr" sz="quarter" idx="11"/>
          </p:nvPr>
        </p:nvSpPr>
        <p:spPr>
          <a:xfrm>
            <a:off x="5867400" y="6477000"/>
            <a:ext cx="2895600" cy="514794"/>
          </a:xfrm>
        </p:spPr>
        <p:txBody>
          <a:bodyPr/>
          <a:lstStyle/>
          <a:p>
            <a:r>
              <a:rPr lang="en-US" dirty="0" smtClean="0"/>
              <a:t>Copyright © 2018 by the McGraw-Hill Companies, Inc. All rights reserved.</a:t>
            </a:r>
          </a:p>
          <a:p>
            <a:endParaRPr lang="en-US" dirty="0"/>
          </a:p>
        </p:txBody>
      </p:sp>
      <p:sp>
        <p:nvSpPr>
          <p:cNvPr id="6" name="Slide Number Placeholder 5"/>
          <p:cNvSpPr>
            <a:spLocks noGrp="1"/>
          </p:cNvSpPr>
          <p:nvPr>
            <p:ph type="sldNum" sz="quarter" idx="12"/>
          </p:nvPr>
        </p:nvSpPr>
        <p:spPr/>
        <p:txBody>
          <a:bodyPr/>
          <a:lstStyle/>
          <a:p>
            <a:fld id="{998838B0-B1EB-4CFB-B949-0A81B5280E76}" type="slidenum">
              <a:rPr lang="en-US" smtClean="0"/>
              <a:t>‹#›</a:t>
            </a:fld>
            <a:endParaRPr lang="en-US" dirty="0"/>
          </a:p>
        </p:txBody>
      </p:sp>
      <p:sp>
        <p:nvSpPr>
          <p:cNvPr id="7" name="Title Placeholder 1"/>
          <p:cNvSpPr>
            <a:spLocks noGrp="1"/>
          </p:cNvSpPr>
          <p:nvPr>
            <p:ph type="title"/>
          </p:nvPr>
        </p:nvSpPr>
        <p:spPr>
          <a:xfrm>
            <a:off x="457200" y="5029200"/>
            <a:ext cx="8229600" cy="990600"/>
          </a:xfrm>
          <a:prstGeom prst="rect">
            <a:avLst/>
          </a:prstGeom>
        </p:spPr>
        <p:txBody>
          <a:bodyPr vert="horz" lIns="91440" tIns="45720" rIns="91440" bIns="45720" rtlCol="0" anchor="t">
            <a:noAutofit/>
          </a:bodyPr>
          <a:lstStyle>
            <a:lvl1pPr>
              <a:defRPr sz="5400" b="1">
                <a:solidFill>
                  <a:srgbClr val="C00000"/>
                </a:solidFill>
                <a:latin typeface="Arial Narrow" panose="020B0606020202030204" pitchFamily="34" charset="0"/>
              </a:defRPr>
            </a:lvl1pPr>
          </a:lstStyle>
          <a:p>
            <a:r>
              <a:rPr lang="en-US" dirty="0" smtClean="0"/>
              <a:t>Click to edit Master title style</a:t>
            </a:r>
            <a:endParaRPr lang="en-US" dirty="0"/>
          </a:p>
        </p:txBody>
      </p:sp>
      <p:sp>
        <p:nvSpPr>
          <p:cNvPr id="8" name="Rectangle 7"/>
          <p:cNvSpPr/>
          <p:nvPr userDrawn="1"/>
        </p:nvSpPr>
        <p:spPr>
          <a:xfrm>
            <a:off x="0" y="0"/>
            <a:ext cx="9144000" cy="381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6"/>
          </a:lnRef>
          <a:fillRef idx="1">
            <a:schemeClr val="lt1"/>
          </a:fillRef>
          <a:effectRef idx="0">
            <a:schemeClr val="accent6"/>
          </a:effectRef>
          <a:fontRef idx="minor">
            <a:schemeClr val="dk1"/>
          </a:fontRef>
        </p:style>
        <p:txBody>
          <a:bodyPr anchor="ctr"/>
          <a:lstStyle/>
          <a:p>
            <a:pPr algn="ctr">
              <a:defRPr/>
            </a:pPr>
            <a:endParaRPr lang="en-US"/>
          </a:p>
        </p:txBody>
      </p:sp>
      <p:pic>
        <p:nvPicPr>
          <p:cNvPr id="10" name="Picture 9"/>
          <p:cNvPicPr>
            <a:picLocks noChangeAspect="1"/>
          </p:cNvPicPr>
          <p:nvPr userDrawn="1"/>
        </p:nvPicPr>
        <p:blipFill rotWithShape="1">
          <a:blip r:embed="rId2"/>
          <a:srcRect l="34978" t="26029" r="35061" b="24074"/>
          <a:stretch/>
        </p:blipFill>
        <p:spPr>
          <a:xfrm>
            <a:off x="2213810" y="497940"/>
            <a:ext cx="4716379" cy="4418330"/>
          </a:xfrm>
          <a:prstGeom prst="rect">
            <a:avLst/>
          </a:prstGeom>
        </p:spPr>
      </p:pic>
    </p:spTree>
    <p:extLst>
      <p:ext uri="{BB962C8B-B14F-4D97-AF65-F5344CB8AC3E}">
        <p14:creationId xmlns:p14="http://schemas.microsoft.com/office/powerpoint/2010/main" val="198857839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914400"/>
            <a:ext cx="8229600" cy="990600"/>
          </a:xfrm>
        </p:spPr>
        <p:txBody>
          <a:bodyPr>
            <a:normAutofit/>
          </a:bodyPr>
          <a:lstStyle>
            <a:lvl1pPr>
              <a:defRPr sz="4800">
                <a:solidFill>
                  <a:srgbClr val="C00000"/>
                </a:solidFill>
              </a:defRPr>
            </a:lvl1pPr>
          </a:lstStyle>
          <a:p>
            <a:r>
              <a:rPr lang="en-US" dirty="0" smtClean="0"/>
              <a:t>Title of slide</a:t>
            </a:r>
            <a:endParaRPr lang="en-US" dirty="0"/>
          </a:p>
        </p:txBody>
      </p:sp>
      <p:sp>
        <p:nvSpPr>
          <p:cNvPr id="3" name="Content Placeholder 2"/>
          <p:cNvSpPr>
            <a:spLocks noGrp="1"/>
          </p:cNvSpPr>
          <p:nvPr>
            <p:ph idx="1"/>
          </p:nvPr>
        </p:nvSpPr>
        <p:spPr>
          <a:xfrm>
            <a:off x="457200" y="1905000"/>
            <a:ext cx="8229600" cy="4525963"/>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vl2pPr>
              <a:defRPr>
                <a:latin typeface="Arial Unicode MS" panose="020B0604020202020204" pitchFamily="34" charset="-128"/>
                <a:ea typeface="Arial Unicode MS" panose="020B0604020202020204" pitchFamily="34" charset="-128"/>
                <a:cs typeface="Arial Unicode MS" panose="020B0604020202020204" pitchFamily="34" charset="-128"/>
              </a:defRPr>
            </a:lvl2pPr>
            <a:lvl3pPr>
              <a:defRPr>
                <a:latin typeface="Arial Unicode MS" panose="020B0604020202020204" pitchFamily="34" charset="-128"/>
                <a:ea typeface="Arial Unicode MS" panose="020B0604020202020204" pitchFamily="34" charset="-128"/>
                <a:cs typeface="Arial Unicode MS" panose="020B0604020202020204" pitchFamily="34" charset="-128"/>
              </a:defRPr>
            </a:lvl3pPr>
            <a:lvl4pPr>
              <a:defRPr>
                <a:latin typeface="Arial Unicode MS" panose="020B0604020202020204" pitchFamily="34" charset="-128"/>
                <a:ea typeface="Arial Unicode MS" panose="020B0604020202020204" pitchFamily="34" charset="-128"/>
                <a:cs typeface="Arial Unicode MS" panose="020B0604020202020204" pitchFamily="34" charset="-128"/>
              </a:defRPr>
            </a:lvl4pPr>
            <a:lvl5pPr>
              <a:defRPr>
                <a:latin typeface="Arial Unicode MS" panose="020B0604020202020204" pitchFamily="34" charset="-128"/>
                <a:ea typeface="Arial Unicode MS" panose="020B0604020202020204" pitchFamily="34" charset="-128"/>
                <a:cs typeface="Arial Unicode MS" panose="020B0604020202020204" pitchFamily="34" charset="-128"/>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11"/>
          </p:nvPr>
        </p:nvSpPr>
        <p:spPr>
          <a:xfrm>
            <a:off x="5867400" y="6526795"/>
            <a:ext cx="2895600" cy="362394"/>
          </a:xfrm>
        </p:spPr>
        <p:txBody>
          <a:bodyPr/>
          <a:lstStyle/>
          <a:p>
            <a:r>
              <a:rPr lang="en-US" dirty="0" smtClean="0"/>
              <a:t>Copyright © 2018 by the McGraw-Hill Companies, Inc. All rights reserved.</a:t>
            </a:r>
          </a:p>
          <a:p>
            <a:endParaRPr lang="en-US" dirty="0" smtClean="0"/>
          </a:p>
          <a:p>
            <a:endParaRPr lang="en-US" dirty="0"/>
          </a:p>
        </p:txBody>
      </p:sp>
      <p:sp>
        <p:nvSpPr>
          <p:cNvPr id="6" name="Slide Number Placeholder 5"/>
          <p:cNvSpPr>
            <a:spLocks noGrp="1"/>
          </p:cNvSpPr>
          <p:nvPr>
            <p:ph type="sldNum" sz="quarter" idx="12"/>
          </p:nvPr>
        </p:nvSpPr>
        <p:spPr>
          <a:xfrm>
            <a:off x="7010400" y="6418447"/>
            <a:ext cx="2133600" cy="365125"/>
          </a:xfrm>
        </p:spPr>
        <p:txBody>
          <a:bodyPr/>
          <a:lstStyle/>
          <a:p>
            <a:fld id="{998838B0-B1EB-4CFB-B949-0A81B5280E76}" type="slidenum">
              <a:rPr lang="en-US" smtClean="0"/>
              <a:t>‹#›</a:t>
            </a:fld>
            <a:endParaRPr lang="en-US" dirty="0"/>
          </a:p>
        </p:txBody>
      </p:sp>
      <p:sp>
        <p:nvSpPr>
          <p:cNvPr id="17" name="TextBox 16"/>
          <p:cNvSpPr txBox="1"/>
          <p:nvPr/>
        </p:nvSpPr>
        <p:spPr>
          <a:xfrm>
            <a:off x="0" y="6781800"/>
            <a:ext cx="9144000" cy="91440"/>
          </a:xfrm>
          <a:prstGeom prst="rect">
            <a:avLst/>
          </a:prstGeom>
          <a:solidFill>
            <a:schemeClr val="tx2">
              <a:lumMod val="50000"/>
            </a:schemeClr>
          </a:solidFill>
        </p:spPr>
        <p:txBody>
          <a:bodyPr wrap="square" rtlCol="0">
            <a:spAutoFit/>
          </a:bodyPr>
          <a:lstStyle/>
          <a:p>
            <a:endParaRPr lang="en-US" dirty="0"/>
          </a:p>
        </p:txBody>
      </p:sp>
      <p:pic>
        <p:nvPicPr>
          <p:cNvPr id="8" name="Picture 5"/>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32656"/>
            <a:ext cx="9144000" cy="7798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9346007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defRPr/>
            </a:pPr>
            <a:r>
              <a:rPr lang="en-US" smtClean="0"/>
              <a:t>#-</a:t>
            </a:r>
            <a:fld id="{456F2633-3615-4324-8CD2-2B3D07190543}" type="slidenum">
              <a:rPr lang="en-US" smtClean="0"/>
              <a:pPr>
                <a:defRPr/>
              </a:pPr>
              <a:t>‹#›</a:t>
            </a:fld>
            <a:endParaRPr lang="en-US"/>
          </a:p>
        </p:txBody>
      </p:sp>
    </p:spTree>
    <p:extLst>
      <p:ext uri="{BB962C8B-B14F-4D97-AF65-F5344CB8AC3E}">
        <p14:creationId xmlns:p14="http://schemas.microsoft.com/office/powerpoint/2010/main" val="378144721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a:defRPr/>
            </a:pPr>
            <a:r>
              <a:rPr lang="en-US" smtClean="0"/>
              <a:t>#-</a:t>
            </a:r>
            <a:fld id="{AD1E075B-9431-4EBA-AC2F-B9CA60CF851B}" type="slidenum">
              <a:rPr lang="en-US" smtClean="0"/>
              <a:pPr>
                <a:defRPr/>
              </a:pPr>
              <a:t>‹#›</a:t>
            </a:fld>
            <a:endParaRPr lang="en-US"/>
          </a:p>
        </p:txBody>
      </p:sp>
    </p:spTree>
    <p:extLst>
      <p:ext uri="{BB962C8B-B14F-4D97-AF65-F5344CB8AC3E}">
        <p14:creationId xmlns:p14="http://schemas.microsoft.com/office/powerpoint/2010/main" val="1205746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a:defRPr/>
            </a:pPr>
            <a:r>
              <a:rPr lang="en-US" smtClean="0"/>
              <a:t>#-</a:t>
            </a:r>
            <a:fld id="{48738869-2968-4487-A662-45EF82C37A08}" type="slidenum">
              <a:rPr lang="en-US" smtClean="0"/>
              <a:pPr>
                <a:defRPr/>
              </a:pPr>
              <a:t>‹#›</a:t>
            </a:fld>
            <a:endParaRPr lang="en-US"/>
          </a:p>
        </p:txBody>
      </p:sp>
    </p:spTree>
    <p:extLst>
      <p:ext uri="{BB962C8B-B14F-4D97-AF65-F5344CB8AC3E}">
        <p14:creationId xmlns:p14="http://schemas.microsoft.com/office/powerpoint/2010/main" val="1031751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a:defRPr/>
            </a:pPr>
            <a:r>
              <a:rPr lang="en-US" smtClean="0"/>
              <a:t>#-</a:t>
            </a:r>
            <a:fld id="{A1780B39-85A1-463D-AEC0-C0F46C91DB66}" type="slidenum">
              <a:rPr lang="en-US" smtClean="0"/>
              <a:pPr>
                <a:defRPr/>
              </a:pPr>
              <a:t>‹#›</a:t>
            </a:fld>
            <a:endParaRPr lang="en-US"/>
          </a:p>
        </p:txBody>
      </p:sp>
    </p:spTree>
    <p:extLst>
      <p:ext uri="{BB962C8B-B14F-4D97-AF65-F5344CB8AC3E}">
        <p14:creationId xmlns:p14="http://schemas.microsoft.com/office/powerpoint/2010/main" val="1283017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pPr>
              <a:defRPr/>
            </a:pPr>
            <a:r>
              <a:rPr lang="en-US" smtClean="0"/>
              <a:t>#-</a:t>
            </a:r>
            <a:fld id="{C8EC3562-E0B7-4FA3-A8BC-5E3E35FA93BD}" type="slidenum">
              <a:rPr lang="en-US" smtClean="0"/>
              <a:pPr>
                <a:defRPr/>
              </a:pPr>
              <a:t>‹#›</a:t>
            </a:fld>
            <a:endParaRPr lang="en-US"/>
          </a:p>
        </p:txBody>
      </p:sp>
    </p:spTree>
    <p:extLst>
      <p:ext uri="{BB962C8B-B14F-4D97-AF65-F5344CB8AC3E}">
        <p14:creationId xmlns:p14="http://schemas.microsoft.com/office/powerpoint/2010/main" val="17251015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a:defRPr/>
            </a:pPr>
            <a:r>
              <a:rPr lang="en-US" smtClean="0"/>
              <a:t>#-</a:t>
            </a:r>
            <a:fld id="{0E39AC9B-1BAF-4F00-8547-751AF54103B8}" type="slidenum">
              <a:rPr lang="en-US" smtClean="0"/>
              <a:pPr>
                <a:defRPr/>
              </a:pPr>
              <a:t>‹#›</a:t>
            </a:fld>
            <a:endParaRPr lang="en-US"/>
          </a:p>
        </p:txBody>
      </p:sp>
    </p:spTree>
    <p:extLst>
      <p:ext uri="{BB962C8B-B14F-4D97-AF65-F5344CB8AC3E}">
        <p14:creationId xmlns:p14="http://schemas.microsoft.com/office/powerpoint/2010/main" val="1303119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a:defRPr/>
            </a:pPr>
            <a:r>
              <a:rPr lang="en-US" smtClean="0"/>
              <a:t>#-</a:t>
            </a:r>
            <a:fld id="{6B15CC02-73F4-4A2D-8981-0CFA4869602E}" type="slidenum">
              <a:rPr lang="en-US" smtClean="0"/>
              <a:pPr>
                <a:defRPr/>
              </a:pPr>
              <a:t>‹#›</a:t>
            </a:fld>
            <a:endParaRPr lang="en-US"/>
          </a:p>
        </p:txBody>
      </p:sp>
    </p:spTree>
    <p:extLst>
      <p:ext uri="{BB962C8B-B14F-4D97-AF65-F5344CB8AC3E}">
        <p14:creationId xmlns:p14="http://schemas.microsoft.com/office/powerpoint/2010/main" val="9866850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066800" y="838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defRPr/>
            </a:pPr>
            <a:r>
              <a:rPr lang="en-US" smtClean="0"/>
              <a:t>#-</a:t>
            </a:r>
            <a:fld id="{B9E08E00-54AC-464D-809E-F542A0E5B54E}" type="slidenum">
              <a:rPr lang="en-US" smtClean="0"/>
              <a:pPr>
                <a:defRPr/>
              </a:pPr>
              <a:t>‹#›</a:t>
            </a:fld>
            <a:endParaRPr lang="en-US"/>
          </a:p>
        </p:txBody>
      </p:sp>
    </p:spTree>
    <p:extLst>
      <p:ext uri="{BB962C8B-B14F-4D97-AF65-F5344CB8AC3E}">
        <p14:creationId xmlns:p14="http://schemas.microsoft.com/office/powerpoint/2010/main" val="7619851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defRPr/>
            </a:pPr>
            <a:r>
              <a:rPr lang="en-US" smtClean="0"/>
              <a:t>#-</a:t>
            </a:r>
            <a:fld id="{017DE07C-BC13-4965-B070-643D9FDED6DC}" type="slidenum">
              <a:rPr lang="en-US" smtClean="0"/>
              <a:pPr>
                <a:defRPr/>
              </a:pPr>
              <a:t>‹#›</a:t>
            </a:fld>
            <a:endParaRPr lang="en-US"/>
          </a:p>
        </p:txBody>
      </p:sp>
    </p:spTree>
    <p:extLst>
      <p:ext uri="{BB962C8B-B14F-4D97-AF65-F5344CB8AC3E}">
        <p14:creationId xmlns:p14="http://schemas.microsoft.com/office/powerpoint/2010/main" val="8274577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6848" y="122727"/>
            <a:ext cx="8230306" cy="1295033"/>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6848" y="1719996"/>
            <a:ext cx="8230306" cy="4410808"/>
          </a:xfrm>
          <a:prstGeom prst="rect">
            <a:avLst/>
          </a:prstGeom>
        </p:spPr>
        <p:txBody>
          <a:bodyPr/>
          <a:lstStyle/>
          <a:p>
            <a:pPr lvl="0"/>
            <a:endParaRPr lang="en-US" noProof="0" smtClean="0"/>
          </a:p>
        </p:txBody>
      </p:sp>
      <p:sp>
        <p:nvSpPr>
          <p:cNvPr id="4" name="Rectangle 5"/>
          <p:cNvSpPr>
            <a:spLocks noGrp="1" noChangeArrowheads="1"/>
          </p:cNvSpPr>
          <p:nvPr>
            <p:ph type="dt" sz="half" idx="10"/>
          </p:nvPr>
        </p:nvSpPr>
        <p:spPr>
          <a:xfrm>
            <a:off x="66675" y="6248400"/>
            <a:ext cx="2135188" cy="457200"/>
          </a:xfrm>
          <a:prstGeom prst="rect">
            <a:avLst/>
          </a:prstGeom>
        </p:spPr>
        <p:txBody>
          <a:bodyPr lIns="103236" tIns="51618" rIns="103236" bIns="51618"/>
          <a:lstStyle>
            <a:lvl1pPr>
              <a:defRPr/>
            </a:lvl1pPr>
          </a:lstStyle>
          <a:p>
            <a:pPr>
              <a:defRPr/>
            </a:pPr>
            <a:endParaRPr lang="en-US" altLang="en-US"/>
          </a:p>
        </p:txBody>
      </p:sp>
    </p:spTree>
    <p:extLst>
      <p:ext uri="{BB962C8B-B14F-4D97-AF65-F5344CB8AC3E}">
        <p14:creationId xmlns:p14="http://schemas.microsoft.com/office/powerpoint/2010/main" val="1818446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848" y="122727"/>
            <a:ext cx="8230306" cy="1295033"/>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6848" y="1719996"/>
            <a:ext cx="4030486" cy="441080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56666" y="1719996"/>
            <a:ext cx="4030487" cy="441080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dt" sz="half" idx="10"/>
          </p:nvPr>
        </p:nvSpPr>
        <p:spPr>
          <a:xfrm>
            <a:off x="66675" y="6248400"/>
            <a:ext cx="2135188" cy="457200"/>
          </a:xfrm>
          <a:prstGeom prst="rect">
            <a:avLst/>
          </a:prstGeom>
        </p:spPr>
        <p:txBody>
          <a:bodyPr lIns="103236" tIns="51618" rIns="103236" bIns="51618"/>
          <a:lstStyle>
            <a:lvl1pPr>
              <a:defRPr/>
            </a:lvl1pPr>
          </a:lstStyle>
          <a:p>
            <a:pPr>
              <a:defRPr/>
            </a:pPr>
            <a:endParaRPr lang="en-US" altLang="en-US"/>
          </a:p>
        </p:txBody>
      </p:sp>
    </p:spTree>
    <p:extLst>
      <p:ext uri="{BB962C8B-B14F-4D97-AF65-F5344CB8AC3E}">
        <p14:creationId xmlns:p14="http://schemas.microsoft.com/office/powerpoint/2010/main" val="32426597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5029200"/>
            <a:ext cx="8229600" cy="990600"/>
          </a:xfrm>
          <a:prstGeom prst="rect">
            <a:avLst/>
          </a:prstGeom>
        </p:spPr>
        <p:txBody>
          <a:bodyPr vert="horz" lIns="91440" tIns="45720" rIns="91440" bIns="45720" rtlCol="0" anchor="t">
            <a:normAutofit/>
          </a:bodyPr>
          <a:lstStyle/>
          <a:p>
            <a:r>
              <a:rPr lang="en-US" dirty="0" smtClean="0"/>
              <a:t>Chapter Title</a:t>
            </a:r>
            <a:endParaRPr lang="en-US" dirty="0"/>
          </a:p>
        </p:txBody>
      </p:sp>
      <p:sp>
        <p:nvSpPr>
          <p:cNvPr id="5" name="Footer Placeholder 4"/>
          <p:cNvSpPr>
            <a:spLocks noGrp="1"/>
          </p:cNvSpPr>
          <p:nvPr>
            <p:ph type="ftr" sz="quarter" idx="3"/>
          </p:nvPr>
        </p:nvSpPr>
        <p:spPr>
          <a:xfrm>
            <a:off x="5867400" y="6629400"/>
            <a:ext cx="2895600" cy="362394"/>
          </a:xfrm>
          <a:prstGeom prst="rect">
            <a:avLst/>
          </a:prstGeom>
        </p:spPr>
        <p:txBody>
          <a:bodyPr vert="horz" lIns="91440" tIns="45720" rIns="91440" bIns="45720" rtlCol="0" anchor="ctr"/>
          <a:lstStyle>
            <a:lvl1pPr algn="r">
              <a:defRPr sz="900">
                <a:solidFill>
                  <a:schemeClr val="tx1"/>
                </a:solidFill>
              </a:defRPr>
            </a:lvl1pPr>
          </a:lstStyle>
          <a:p>
            <a:pPr>
              <a:defRPr/>
            </a:pPr>
            <a:r>
              <a:rPr lang="en-US" dirty="0" smtClean="0"/>
              <a:t>Copyright © 2018 by the McGraw-Hill Companies, Inc. All rights reserved.</a:t>
            </a:r>
          </a:p>
          <a:p>
            <a:pPr>
              <a:defRPr/>
            </a:pPr>
            <a:endParaRPr lang="en-US" dirty="0" smtClean="0"/>
          </a:p>
          <a:p>
            <a:endParaRPr lang="en-US" dirty="0"/>
          </a:p>
        </p:txBody>
      </p:sp>
      <p:sp>
        <p:nvSpPr>
          <p:cNvPr id="6" name="Slide Number Placeholder 5"/>
          <p:cNvSpPr>
            <a:spLocks noGrp="1"/>
          </p:cNvSpPr>
          <p:nvPr>
            <p:ph type="sldNum" sz="quarter" idx="4"/>
          </p:nvPr>
        </p:nvSpPr>
        <p:spPr>
          <a:xfrm>
            <a:off x="7010400" y="6492875"/>
            <a:ext cx="2133600" cy="365125"/>
          </a:xfrm>
          <a:prstGeom prst="rect">
            <a:avLst/>
          </a:prstGeom>
        </p:spPr>
        <p:txBody>
          <a:bodyPr vert="horz" lIns="91440" tIns="45720" rIns="91440" bIns="45720" rtlCol="0" anchor="ctr"/>
          <a:lstStyle>
            <a:lvl1pPr algn="r">
              <a:defRPr sz="1000">
                <a:solidFill>
                  <a:schemeClr val="tx1"/>
                </a:solidFill>
              </a:defRPr>
            </a:lvl1pPr>
          </a:lstStyle>
          <a:p>
            <a:pPr>
              <a:defRPr/>
            </a:pPr>
            <a:r>
              <a:rPr lang="en-US" smtClean="0"/>
              <a:t>#-</a:t>
            </a:r>
            <a:fld id="{C039444E-92D5-4478-978D-008E784C0532}" type="slidenum">
              <a:rPr lang="en-US" smtClean="0"/>
              <a:pPr>
                <a:defRPr/>
              </a:pPr>
              <a:t>‹#›</a:t>
            </a:fld>
            <a:endParaRPr lang="en-US"/>
          </a:p>
        </p:txBody>
      </p:sp>
    </p:spTree>
    <p:extLst>
      <p:ext uri="{BB962C8B-B14F-4D97-AF65-F5344CB8AC3E}">
        <p14:creationId xmlns:p14="http://schemas.microsoft.com/office/powerpoint/2010/main" val="1706669638"/>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 id="2147483713" r:id="rId13"/>
  </p:sldLayoutIdLst>
  <p:txStyles>
    <p:titleStyle>
      <a:lvl1pPr algn="ctr" defTabSz="914400" rtl="0" eaLnBrk="1" latinLnBrk="0" hangingPunct="1">
        <a:spcBef>
          <a:spcPct val="0"/>
        </a:spcBef>
        <a:buNone/>
        <a:defRPr sz="5400" b="1" kern="1200">
          <a:solidFill>
            <a:srgbClr val="C05533"/>
          </a:solidFill>
          <a:latin typeface="Arial Narrow" panose="020B0606020202030204"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pPr eaLnBrk="1" hangingPunct="1"/>
            <a:r>
              <a:rPr lang="en-US" altLang="en-US" dirty="0" smtClean="0"/>
              <a:t>International Bond Market</a:t>
            </a:r>
          </a:p>
        </p:txBody>
      </p:sp>
      <p:sp>
        <p:nvSpPr>
          <p:cNvPr id="2" name="Subtitle 1"/>
          <p:cNvSpPr>
            <a:spLocks noGrp="1"/>
          </p:cNvSpPr>
          <p:nvPr>
            <p:ph type="subTitle" idx="1"/>
          </p:nvPr>
        </p:nvSpPr>
        <p:spPr/>
        <p:txBody>
          <a:bodyPr/>
          <a:lstStyle/>
          <a:p>
            <a:r>
              <a:rPr lang="en-US" dirty="0" smtClean="0"/>
              <a:t>Chapter Twelve</a:t>
            </a:r>
            <a:endParaRPr lang="en-US" dirty="0"/>
          </a:p>
        </p:txBody>
      </p:sp>
      <p:sp>
        <p:nvSpPr>
          <p:cNvPr id="6" name="Rectangle 20"/>
          <p:cNvSpPr>
            <a:spLocks noGrp="1" noChangeArrowheads="1"/>
          </p:cNvSpPr>
          <p:nvPr>
            <p:ph type="ftr" sz="quarter" idx="4294967295"/>
          </p:nvPr>
        </p:nvSpPr>
        <p:spPr bwMode="auto">
          <a:xfrm>
            <a:off x="6269038" y="6477000"/>
            <a:ext cx="2895600" cy="5143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altLang="en-US" smtClean="0"/>
              <a:t>Chapter Outline</a:t>
            </a:r>
          </a:p>
        </p:txBody>
      </p:sp>
      <p:sp>
        <p:nvSpPr>
          <p:cNvPr id="7171" name="Rectangle 3"/>
          <p:cNvSpPr>
            <a:spLocks noGrp="1" noChangeArrowheads="1"/>
          </p:cNvSpPr>
          <p:nvPr>
            <p:ph idx="1"/>
          </p:nvPr>
        </p:nvSpPr>
        <p:spPr/>
        <p:txBody>
          <a:bodyPr/>
          <a:lstStyle/>
          <a:p>
            <a:pPr eaLnBrk="1" hangingPunct="1">
              <a:lnSpc>
                <a:spcPct val="80000"/>
              </a:lnSpc>
            </a:pPr>
            <a:r>
              <a:rPr lang="en-US" altLang="en-US" sz="2000" dirty="0" smtClean="0"/>
              <a:t>The World’s Bond Markets: A Statistical Perspective</a:t>
            </a:r>
          </a:p>
          <a:p>
            <a:pPr eaLnBrk="1" hangingPunct="1">
              <a:lnSpc>
                <a:spcPct val="80000"/>
              </a:lnSpc>
            </a:pPr>
            <a:r>
              <a:rPr lang="en-US" altLang="en-US" sz="2000" dirty="0" smtClean="0"/>
              <a:t>Foreign Bonds and Eurobonds</a:t>
            </a:r>
          </a:p>
          <a:p>
            <a:pPr eaLnBrk="1" hangingPunct="1">
              <a:lnSpc>
                <a:spcPct val="80000"/>
              </a:lnSpc>
            </a:pPr>
            <a:r>
              <a:rPr lang="en-US" altLang="en-US" sz="2000" dirty="0" smtClean="0"/>
              <a:t>Types of Instruments</a:t>
            </a:r>
          </a:p>
          <a:p>
            <a:pPr lvl="1" eaLnBrk="1" hangingPunct="1">
              <a:lnSpc>
                <a:spcPct val="80000"/>
              </a:lnSpc>
            </a:pPr>
            <a:r>
              <a:rPr lang="en-US" altLang="en-US" sz="2000" dirty="0" smtClean="0"/>
              <a:t>Straight Fixed-Rate Issues</a:t>
            </a:r>
          </a:p>
          <a:p>
            <a:pPr lvl="1" eaLnBrk="1" hangingPunct="1">
              <a:lnSpc>
                <a:spcPct val="80000"/>
              </a:lnSpc>
            </a:pPr>
            <a:r>
              <a:rPr lang="en-US" altLang="en-US" sz="2000" dirty="0" smtClean="0"/>
              <a:t>Euro-Medium-Term Notes</a:t>
            </a:r>
          </a:p>
          <a:p>
            <a:pPr lvl="1" eaLnBrk="1" hangingPunct="1">
              <a:lnSpc>
                <a:spcPct val="80000"/>
              </a:lnSpc>
            </a:pPr>
            <a:r>
              <a:rPr lang="en-US" altLang="en-US" sz="2000" dirty="0" smtClean="0"/>
              <a:t>Floating-Rate Notes</a:t>
            </a:r>
          </a:p>
          <a:p>
            <a:pPr lvl="1" eaLnBrk="1" hangingPunct="1">
              <a:lnSpc>
                <a:spcPct val="80000"/>
              </a:lnSpc>
            </a:pPr>
            <a:r>
              <a:rPr lang="en-US" altLang="en-US" sz="2000" dirty="0" smtClean="0"/>
              <a:t>Equity-Related Bonds</a:t>
            </a:r>
          </a:p>
          <a:p>
            <a:pPr lvl="1" eaLnBrk="1" hangingPunct="1">
              <a:lnSpc>
                <a:spcPct val="80000"/>
              </a:lnSpc>
            </a:pPr>
            <a:r>
              <a:rPr lang="en-US" altLang="en-US" sz="2000" dirty="0" smtClean="0"/>
              <a:t>Dual-Currency Bonds</a:t>
            </a:r>
          </a:p>
          <a:p>
            <a:pPr eaLnBrk="1" hangingPunct="1">
              <a:lnSpc>
                <a:spcPct val="80000"/>
              </a:lnSpc>
            </a:pPr>
            <a:r>
              <a:rPr lang="en-US" altLang="en-US" sz="2000" dirty="0" smtClean="0"/>
              <a:t>Currency Distribution, Nationality, Type of Issuer</a:t>
            </a:r>
          </a:p>
          <a:p>
            <a:pPr eaLnBrk="1" hangingPunct="1">
              <a:lnSpc>
                <a:spcPct val="80000"/>
              </a:lnSpc>
            </a:pPr>
            <a:r>
              <a:rPr lang="en-US" altLang="en-US" sz="2000" dirty="0" smtClean="0"/>
              <a:t>International Bond Market Credit Ratings</a:t>
            </a:r>
          </a:p>
          <a:p>
            <a:pPr eaLnBrk="1" hangingPunct="1">
              <a:lnSpc>
                <a:spcPct val="80000"/>
              </a:lnSpc>
            </a:pPr>
            <a:r>
              <a:rPr lang="en-US" altLang="en-US" sz="2000" dirty="0" smtClean="0"/>
              <a:t>Eurobond Market Structure &amp; Practices</a:t>
            </a:r>
          </a:p>
          <a:p>
            <a:pPr lvl="1" eaLnBrk="1" hangingPunct="1">
              <a:lnSpc>
                <a:spcPct val="80000"/>
              </a:lnSpc>
            </a:pPr>
            <a:r>
              <a:rPr lang="en-US" altLang="en-US" sz="2000" dirty="0" smtClean="0"/>
              <a:t>Primary Market</a:t>
            </a:r>
          </a:p>
          <a:p>
            <a:pPr lvl="1" eaLnBrk="1" hangingPunct="1">
              <a:lnSpc>
                <a:spcPct val="80000"/>
              </a:lnSpc>
            </a:pPr>
            <a:r>
              <a:rPr lang="en-US" altLang="en-US" sz="2000" dirty="0" smtClean="0"/>
              <a:t>Secondary Market</a:t>
            </a:r>
          </a:p>
          <a:p>
            <a:pPr lvl="1" eaLnBrk="1" hangingPunct="1">
              <a:lnSpc>
                <a:spcPct val="80000"/>
              </a:lnSpc>
            </a:pPr>
            <a:r>
              <a:rPr lang="en-US" altLang="en-US" sz="2000" dirty="0" smtClean="0"/>
              <a:t>Clearing Procedures</a:t>
            </a:r>
          </a:p>
          <a:p>
            <a:pPr eaLnBrk="1" hangingPunct="1">
              <a:lnSpc>
                <a:spcPct val="80000"/>
              </a:lnSpc>
            </a:pPr>
            <a:r>
              <a:rPr lang="en-US" altLang="en-US" sz="2000" dirty="0" smtClean="0"/>
              <a:t>International Bond Market Indices</a:t>
            </a:r>
          </a:p>
          <a:p>
            <a:pPr eaLnBrk="1" hangingPunct="1">
              <a:lnSpc>
                <a:spcPct val="80000"/>
              </a:lnSpc>
              <a:buFont typeface="Wingdings" pitchFamily="2" charset="2"/>
              <a:buNone/>
            </a:pPr>
            <a:endParaRPr lang="en-US" altLang="en-US" sz="2000" dirty="0" smtClean="0"/>
          </a:p>
        </p:txBody>
      </p:sp>
      <p:sp>
        <p:nvSpPr>
          <p:cNvPr id="6"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2</a:t>
            </a:fld>
            <a:endParaRPr lang="en-US" altLang="en-US" sz="1000" dirty="0">
              <a:cs typeface="Arial" charset="0"/>
            </a:endParaRPr>
          </a:p>
        </p:txBody>
      </p:sp>
      <p:sp>
        <p:nvSpPr>
          <p:cNvPr id="7"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762000"/>
            <a:ext cx="8229600" cy="1143000"/>
          </a:xfrm>
        </p:spPr>
        <p:txBody>
          <a:bodyPr>
            <a:noAutofit/>
          </a:bodyPr>
          <a:lstStyle/>
          <a:p>
            <a:pPr eaLnBrk="1" hangingPunct="1"/>
            <a:r>
              <a:rPr lang="en-US" altLang="en-US" sz="3600" dirty="0" smtClean="0"/>
              <a:t>The World’s Bond Markets: A Statistical Perspective</a:t>
            </a:r>
          </a:p>
        </p:txBody>
      </p:sp>
      <p:sp>
        <p:nvSpPr>
          <p:cNvPr id="8195" name="Rectangle 3"/>
          <p:cNvSpPr>
            <a:spLocks noGrp="1" noChangeArrowheads="1"/>
          </p:cNvSpPr>
          <p:nvPr>
            <p:ph idx="1"/>
          </p:nvPr>
        </p:nvSpPr>
        <p:spPr>
          <a:xfrm>
            <a:off x="457200" y="1981200"/>
            <a:ext cx="8229600" cy="4449763"/>
          </a:xfrm>
        </p:spPr>
        <p:txBody>
          <a:bodyPr/>
          <a:lstStyle/>
          <a:p>
            <a:pPr eaLnBrk="1" hangingPunct="1">
              <a:lnSpc>
                <a:spcPct val="90000"/>
              </a:lnSpc>
            </a:pPr>
            <a:r>
              <a:rPr lang="en-US" altLang="en-US" sz="2400" dirty="0" smtClean="0"/>
              <a:t>The total market value of the world’s bond markets are about 50% </a:t>
            </a:r>
            <a:r>
              <a:rPr lang="en-US" altLang="en-US" sz="2400" i="1" dirty="0" smtClean="0"/>
              <a:t>larger</a:t>
            </a:r>
            <a:r>
              <a:rPr lang="en-US" altLang="en-US" sz="2400" dirty="0" smtClean="0"/>
              <a:t> than the world’s equity markets. </a:t>
            </a:r>
          </a:p>
          <a:p>
            <a:pPr eaLnBrk="1" hangingPunct="1">
              <a:lnSpc>
                <a:spcPct val="90000"/>
              </a:lnSpc>
            </a:pPr>
            <a:r>
              <a:rPr lang="en-US" altLang="en-US" sz="2400" dirty="0" smtClean="0"/>
              <a:t>The U.S. dollar, the euro, the pound sterling, and the yen are the four currencies in which the majority of domestic and international bonds are denominated. </a:t>
            </a:r>
          </a:p>
          <a:p>
            <a:pPr>
              <a:lnSpc>
                <a:spcPct val="90000"/>
              </a:lnSpc>
            </a:pPr>
            <a:r>
              <a:rPr lang="en-US" sz="2400" dirty="0"/>
              <a:t>Proportionately more domestic bonds than international bonds </a:t>
            </a:r>
            <a:r>
              <a:rPr lang="en-US" sz="2400" dirty="0" smtClean="0"/>
              <a:t>are denominated </a:t>
            </a:r>
            <a:r>
              <a:rPr lang="en-US" sz="2400" dirty="0"/>
              <a:t>in </a:t>
            </a:r>
            <a:r>
              <a:rPr lang="en-US" sz="2400" dirty="0" smtClean="0"/>
              <a:t>the U.S. </a:t>
            </a:r>
            <a:r>
              <a:rPr lang="en-US" sz="2400" dirty="0"/>
              <a:t>dollar (44.0 percent versus 40.4 percent) and the yen (14.1 percent</a:t>
            </a:r>
            <a:br>
              <a:rPr lang="en-US" sz="2400" dirty="0"/>
            </a:br>
            <a:r>
              <a:rPr lang="en-US" sz="2400" dirty="0"/>
              <a:t>versus 2 percent) while more international bonds than domestic bonds are denominated in the euro (41.5 percent versus 14.7 percent), and the pound sterling (9.3 percent versus 5.6 percent).</a:t>
            </a:r>
            <a:br>
              <a:rPr lang="en-US" sz="2400" dirty="0"/>
            </a:br>
            <a:endParaRPr lang="en-US" altLang="en-US" sz="1800" dirty="0" smtClean="0"/>
          </a:p>
        </p:txBody>
      </p:sp>
      <p:sp>
        <p:nvSpPr>
          <p:cNvPr id="8"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3</a:t>
            </a:fld>
            <a:endParaRPr lang="en-US" altLang="en-US" sz="1000" dirty="0">
              <a:cs typeface="Arial" charset="0"/>
            </a:endParaRPr>
          </a:p>
        </p:txBody>
      </p:sp>
      <p:sp>
        <p:nvSpPr>
          <p:cNvPr id="9"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0" y="914400"/>
            <a:ext cx="9144000" cy="990600"/>
          </a:xfrm>
        </p:spPr>
        <p:txBody>
          <a:bodyPr>
            <a:normAutofit fontScale="90000"/>
          </a:bodyPr>
          <a:lstStyle/>
          <a:p>
            <a:r>
              <a:rPr lang="en-US" altLang="en-US" sz="3600" dirty="0"/>
              <a:t>EXHIBIT 12.1</a:t>
            </a:r>
            <a:br>
              <a:rPr lang="en-US" altLang="en-US" sz="3600" dirty="0"/>
            </a:br>
            <a:r>
              <a:rPr lang="en-US" altLang="en-US" sz="3600" dirty="0"/>
              <a:t>Amounts of Domestic and International Bonds </a:t>
            </a:r>
            <a:r>
              <a:rPr lang="en-US" altLang="en-US" sz="3600" dirty="0" smtClean="0"/>
              <a:t>Outstanding (</a:t>
            </a:r>
            <a:r>
              <a:rPr lang="en-US" altLang="en-US" sz="3600" dirty="0"/>
              <a:t>at year-end 2014 in billions of </a:t>
            </a:r>
            <a:r>
              <a:rPr lang="en-US" altLang="en-US" sz="3600" dirty="0" smtClean="0"/>
              <a:t>U.S.D.</a:t>
            </a:r>
          </a:p>
        </p:txBody>
      </p:sp>
      <p:sp>
        <p:nvSpPr>
          <p:cNvPr id="6"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4</a:t>
            </a:fld>
            <a:endParaRPr lang="en-US" altLang="en-US" sz="1000" dirty="0">
              <a:cs typeface="Arial" charset="0"/>
            </a:endParaRPr>
          </a:p>
        </p:txBody>
      </p:sp>
      <p:sp>
        <p:nvSpPr>
          <p:cNvPr id="7"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12" y="2971800"/>
            <a:ext cx="9124155" cy="167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altLang="en-US" smtClean="0"/>
              <a:t>Foreign Bonds and Eurobonds</a:t>
            </a:r>
          </a:p>
        </p:txBody>
      </p:sp>
      <p:sp>
        <p:nvSpPr>
          <p:cNvPr id="11267" name="Rectangle 3"/>
          <p:cNvSpPr>
            <a:spLocks noGrp="1" noChangeArrowheads="1"/>
          </p:cNvSpPr>
          <p:nvPr>
            <p:ph idx="1"/>
          </p:nvPr>
        </p:nvSpPr>
        <p:spPr/>
        <p:txBody>
          <a:bodyPr/>
          <a:lstStyle/>
          <a:p>
            <a:pPr eaLnBrk="1" hangingPunct="1"/>
            <a:r>
              <a:rPr lang="en-US" altLang="en-US" smtClean="0"/>
              <a:t>Bearer bonds and registered bonds</a:t>
            </a:r>
          </a:p>
          <a:p>
            <a:pPr eaLnBrk="1" hangingPunct="1"/>
            <a:r>
              <a:rPr lang="en-US" altLang="en-US" smtClean="0"/>
              <a:t>National security registrations</a:t>
            </a:r>
          </a:p>
          <a:p>
            <a:pPr eaLnBrk="1" hangingPunct="1"/>
            <a:r>
              <a:rPr lang="en-US" altLang="en-US" smtClean="0"/>
              <a:t>Withholding taxes</a:t>
            </a:r>
          </a:p>
          <a:p>
            <a:pPr eaLnBrk="1" hangingPunct="1"/>
            <a:r>
              <a:rPr lang="en-US" altLang="en-US" smtClean="0"/>
              <a:t>Recent regulatory changes</a:t>
            </a:r>
          </a:p>
          <a:p>
            <a:pPr eaLnBrk="1" hangingPunct="1"/>
            <a:r>
              <a:rPr lang="en-US" altLang="en-US" smtClean="0"/>
              <a:t>Global bonds</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5</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0" y="914400"/>
            <a:ext cx="9144000" cy="990600"/>
          </a:xfrm>
        </p:spPr>
        <p:txBody>
          <a:bodyPr>
            <a:noAutofit/>
          </a:bodyPr>
          <a:lstStyle/>
          <a:p>
            <a:pPr algn="l"/>
            <a:r>
              <a:rPr lang="en-US" altLang="en-US" sz="3200" dirty="0"/>
              <a:t>EXHIBIT 12.2</a:t>
            </a:r>
            <a:br>
              <a:rPr lang="en-US" altLang="en-US" sz="3200" dirty="0"/>
            </a:br>
            <a:r>
              <a:rPr lang="en-US" altLang="en-US" sz="3200" dirty="0"/>
              <a:t>International </a:t>
            </a:r>
            <a:r>
              <a:rPr lang="en-US" altLang="en-US" sz="3200" dirty="0" smtClean="0"/>
              <a:t>Bonds Amounts Outstanding Classified </a:t>
            </a:r>
            <a:r>
              <a:rPr lang="en-US" altLang="en-US" sz="3200" dirty="0"/>
              <a:t>by </a:t>
            </a:r>
            <a:r>
              <a:rPr lang="en-US" altLang="en-US" sz="3200" dirty="0" smtClean="0"/>
              <a:t>Major Instruments </a:t>
            </a:r>
            <a:r>
              <a:rPr lang="en-US" altLang="en-US" sz="3200" dirty="0"/>
              <a:t>(in billions </a:t>
            </a:r>
            <a:r>
              <a:rPr lang="en-US" altLang="en-US" sz="3200" dirty="0" smtClean="0"/>
              <a:t>of U.S.D.)</a:t>
            </a:r>
          </a:p>
        </p:txBody>
      </p:sp>
      <p:sp>
        <p:nvSpPr>
          <p:cNvPr id="7"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6</a:t>
            </a:fld>
            <a:endParaRPr lang="en-US" altLang="en-US" sz="1000" dirty="0">
              <a:cs typeface="Arial" charset="0"/>
            </a:endParaRPr>
          </a:p>
        </p:txBody>
      </p:sp>
      <p:sp>
        <p:nvSpPr>
          <p:cNvPr id="8"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2819400"/>
            <a:ext cx="7315200" cy="1933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pPr eaLnBrk="1" hangingPunct="1"/>
            <a:r>
              <a:rPr lang="en-US" altLang="en-US" smtClean="0"/>
              <a:t>Bearer Bonds and Registered Bonds</a:t>
            </a:r>
          </a:p>
        </p:txBody>
      </p:sp>
      <p:sp>
        <p:nvSpPr>
          <p:cNvPr id="12291" name="Rectangle 3"/>
          <p:cNvSpPr>
            <a:spLocks noGrp="1" noChangeArrowheads="1"/>
          </p:cNvSpPr>
          <p:nvPr>
            <p:ph idx="1"/>
          </p:nvPr>
        </p:nvSpPr>
        <p:spPr/>
        <p:txBody>
          <a:bodyPr/>
          <a:lstStyle/>
          <a:p>
            <a:pPr eaLnBrk="1" hangingPunct="1"/>
            <a:r>
              <a:rPr lang="en-US" altLang="en-US" smtClean="0"/>
              <a:t>Bearer bonds are bonds with no registered owner. As such they offer anonymity, but they also offer the same risk of loss as currency.</a:t>
            </a:r>
          </a:p>
          <a:p>
            <a:pPr eaLnBrk="1" hangingPunct="1"/>
            <a:r>
              <a:rPr lang="en-US" altLang="en-US" smtClean="0"/>
              <a:t>Registered bonds are bonds where the owner’s name is registered with the issuer.</a:t>
            </a:r>
          </a:p>
          <a:p>
            <a:pPr eaLnBrk="1" hangingPunct="1"/>
            <a:r>
              <a:rPr lang="en-US" altLang="en-US" smtClean="0"/>
              <a:t>U.S. security laws require Yankee bonds sold to U.S. citizens to be registered.</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7</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altLang="en-US" smtClean="0"/>
              <a:t>National Security Registrations</a:t>
            </a:r>
          </a:p>
        </p:txBody>
      </p:sp>
      <p:sp>
        <p:nvSpPr>
          <p:cNvPr id="13315" name="Rectangle 3"/>
          <p:cNvSpPr>
            <a:spLocks noGrp="1" noChangeArrowheads="1"/>
          </p:cNvSpPr>
          <p:nvPr>
            <p:ph idx="1"/>
          </p:nvPr>
        </p:nvSpPr>
        <p:spPr/>
        <p:txBody>
          <a:bodyPr/>
          <a:lstStyle/>
          <a:p>
            <a:pPr eaLnBrk="1" hangingPunct="1"/>
            <a:r>
              <a:rPr lang="en-US" altLang="en-US" sz="2800" smtClean="0"/>
              <a:t>Yankee bonds must meet the requirements of the SEC, just like U.S. domestic bonds.</a:t>
            </a:r>
          </a:p>
          <a:p>
            <a:pPr eaLnBrk="1" hangingPunct="1"/>
            <a:r>
              <a:rPr lang="en-US" altLang="en-US" sz="2800" smtClean="0"/>
              <a:t>Many borrowers find this level of regulation burdensome and prefer to raise U.S. dollars in the Eurobond market.</a:t>
            </a:r>
          </a:p>
          <a:p>
            <a:pPr eaLnBrk="1" hangingPunct="1"/>
            <a:r>
              <a:rPr lang="en-US" altLang="en-US" sz="2800" smtClean="0"/>
              <a:t>Eurobonds sold in the primary market in the United States may not be sold to U.S. citizens.</a:t>
            </a:r>
          </a:p>
          <a:p>
            <a:pPr eaLnBrk="1" hangingPunct="1"/>
            <a:r>
              <a:rPr lang="en-US" altLang="en-US" sz="2800" smtClean="0"/>
              <a:t>Of course, a U.S. citizen could buy a Eurobond on the secondary market.</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8</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US" altLang="en-US" smtClean="0"/>
              <a:t>Withholding Taxes</a:t>
            </a:r>
          </a:p>
        </p:txBody>
      </p:sp>
      <p:sp>
        <p:nvSpPr>
          <p:cNvPr id="14339" name="Rectangle 3"/>
          <p:cNvSpPr>
            <a:spLocks noGrp="1" noChangeArrowheads="1"/>
          </p:cNvSpPr>
          <p:nvPr>
            <p:ph idx="1"/>
          </p:nvPr>
        </p:nvSpPr>
        <p:spPr/>
        <p:txBody>
          <a:bodyPr/>
          <a:lstStyle/>
          <a:p>
            <a:pPr eaLnBrk="1" hangingPunct="1"/>
            <a:r>
              <a:rPr lang="en-US" altLang="en-US" sz="2800" dirty="0" smtClean="0"/>
              <a:t>Prior to 1984, the United States required a 30 percent withholding tax on interest paid to nonresidents who held U.S. government or U.S. corporate bonds.</a:t>
            </a:r>
          </a:p>
          <a:p>
            <a:pPr eaLnBrk="1" hangingPunct="1"/>
            <a:r>
              <a:rPr lang="en-US" altLang="en-US" sz="2800" dirty="0" smtClean="0"/>
              <a:t>The repeal of this tax led to a substantial shift in the relative yields on U.S. government and Eurodollar bonds.</a:t>
            </a:r>
          </a:p>
          <a:p>
            <a:pPr eaLnBrk="1" hangingPunct="1"/>
            <a:r>
              <a:rPr lang="en-US" altLang="en-US" sz="2800" dirty="0" smtClean="0"/>
              <a:t>This lends credence to the notion that market participants react to tax code changes.</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9</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normAutofit fontScale="90000"/>
          </a:bodyPr>
          <a:lstStyle/>
          <a:p>
            <a:pPr eaLnBrk="1" hangingPunct="1"/>
            <a:r>
              <a:rPr lang="en-US" altLang="en-US" sz="3600" smtClean="0"/>
              <a:t>Security Regulations That Ease Bond Issuance</a:t>
            </a:r>
          </a:p>
        </p:txBody>
      </p:sp>
      <p:sp>
        <p:nvSpPr>
          <p:cNvPr id="15363" name="Rectangle 3"/>
          <p:cNvSpPr>
            <a:spLocks noGrp="1" noChangeArrowheads="1"/>
          </p:cNvSpPr>
          <p:nvPr>
            <p:ph idx="1"/>
          </p:nvPr>
        </p:nvSpPr>
        <p:spPr/>
        <p:txBody>
          <a:bodyPr/>
          <a:lstStyle/>
          <a:p>
            <a:pPr eaLnBrk="1" hangingPunct="1"/>
            <a:r>
              <a:rPr lang="en-US" altLang="en-US" sz="2800" dirty="0" smtClean="0"/>
              <a:t>Shelf Registration (SEC Rule 415)</a:t>
            </a:r>
          </a:p>
          <a:p>
            <a:pPr lvl="1" eaLnBrk="1" hangingPunct="1"/>
            <a:r>
              <a:rPr lang="en-US" altLang="en-US" sz="2400" dirty="0" smtClean="0"/>
              <a:t>Allows the issuer to preregister a securities issue, and then offer the securities when the financing is actually needed.</a:t>
            </a:r>
          </a:p>
          <a:p>
            <a:pPr eaLnBrk="1" hangingPunct="1"/>
            <a:r>
              <a:rPr lang="en-US" altLang="en-US" sz="2800" dirty="0" smtClean="0"/>
              <a:t>SEC Rule 144A </a:t>
            </a:r>
          </a:p>
          <a:p>
            <a:pPr lvl="1" eaLnBrk="1" hangingPunct="1"/>
            <a:r>
              <a:rPr lang="en-US" altLang="en-US" sz="2400" dirty="0" smtClean="0"/>
              <a:t>Allows qualified institutional investors to trade private placements.</a:t>
            </a:r>
          </a:p>
          <a:p>
            <a:pPr lvl="1" eaLnBrk="1" hangingPunct="1"/>
            <a:r>
              <a:rPr lang="en-US" altLang="en-US" sz="2400" dirty="0" smtClean="0"/>
              <a:t>These issues do not have to meet the strict information disclosure requirements of publicly traded issues.</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10</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altLang="en-US" smtClean="0"/>
              <a:t>Global Bonds</a:t>
            </a:r>
          </a:p>
        </p:txBody>
      </p:sp>
      <p:sp>
        <p:nvSpPr>
          <p:cNvPr id="16387" name="Rectangle 3"/>
          <p:cNvSpPr>
            <a:spLocks noGrp="1" noChangeArrowheads="1"/>
          </p:cNvSpPr>
          <p:nvPr>
            <p:ph idx="1"/>
          </p:nvPr>
        </p:nvSpPr>
        <p:spPr/>
        <p:txBody>
          <a:bodyPr/>
          <a:lstStyle/>
          <a:p>
            <a:pPr eaLnBrk="1" hangingPunct="1"/>
            <a:r>
              <a:rPr lang="en-US" altLang="en-US" sz="2800" dirty="0" smtClean="0"/>
              <a:t>A global bond is a very large international  bond offering by a single borrower that is simultaneously sold in North America, Europe, and Asia.</a:t>
            </a:r>
          </a:p>
          <a:p>
            <a:pPr lvl="1" eaLnBrk="1" hangingPunct="1"/>
            <a:r>
              <a:rPr lang="en-US" altLang="en-US" sz="2400" dirty="0" smtClean="0"/>
              <a:t>Global bond issues were first offered in 1989.</a:t>
            </a:r>
          </a:p>
          <a:p>
            <a:pPr eaLnBrk="1" hangingPunct="1"/>
            <a:r>
              <a:rPr lang="en-US" altLang="en-US" sz="2800" dirty="0" smtClean="0"/>
              <a:t>Global bonds denominated in U.S. dollars and issued by U.S. corporations trade as Eurobonds overseas and domestic bonds in the U.S.</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11</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altLang="en-US" smtClean="0"/>
              <a:t>Deutsche Telekom Global Bond</a:t>
            </a:r>
          </a:p>
        </p:txBody>
      </p:sp>
      <p:sp>
        <p:nvSpPr>
          <p:cNvPr id="17411" name="Rectangle 3"/>
          <p:cNvSpPr>
            <a:spLocks noGrp="1" noChangeArrowheads="1"/>
          </p:cNvSpPr>
          <p:nvPr>
            <p:ph idx="1"/>
          </p:nvPr>
        </p:nvSpPr>
        <p:spPr/>
        <p:txBody>
          <a:bodyPr/>
          <a:lstStyle/>
          <a:p>
            <a:pPr eaLnBrk="1" hangingPunct="1"/>
            <a:r>
              <a:rPr lang="en-US" altLang="en-US" sz="2600" smtClean="0"/>
              <a:t>The largest corporate global bond issue to date is the $14.6 billion Deutsche Telekom multicurrency offering. The issue includes: </a:t>
            </a:r>
          </a:p>
          <a:p>
            <a:pPr lvl="1" eaLnBrk="1" hangingPunct="1"/>
            <a:r>
              <a:rPr lang="en-US" altLang="en-US" sz="2400" smtClean="0"/>
              <a:t>Three U.S. dollar tranches with 5-, 10-, and 30-year maturities totaling $9.5 billion.</a:t>
            </a:r>
          </a:p>
          <a:p>
            <a:pPr lvl="1" eaLnBrk="1" hangingPunct="1"/>
            <a:r>
              <a:rPr lang="en-US" altLang="en-US" sz="2400" smtClean="0"/>
              <a:t>Two euro tranches with 5- and 10-year maturities totaling €3 billion.</a:t>
            </a:r>
          </a:p>
          <a:p>
            <a:pPr lvl="1" eaLnBrk="1" hangingPunct="1"/>
            <a:r>
              <a:rPr lang="en-US" altLang="en-US" sz="2400" smtClean="0"/>
              <a:t>Two British pound sterling tranches with 5- and 30-year maturities totaling £950 million.</a:t>
            </a:r>
          </a:p>
          <a:p>
            <a:pPr lvl="1" eaLnBrk="1" hangingPunct="1"/>
            <a:r>
              <a:rPr lang="en-US" altLang="en-US" sz="2400" smtClean="0"/>
              <a:t>One 5-year Japanese yen tranche of ¥90 billion. </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12</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US" altLang="en-US" smtClean="0"/>
              <a:t>Types of Instruments</a:t>
            </a:r>
          </a:p>
        </p:txBody>
      </p:sp>
      <p:sp>
        <p:nvSpPr>
          <p:cNvPr id="18435" name="Rectangle 3"/>
          <p:cNvSpPr>
            <a:spLocks noGrp="1" noChangeArrowheads="1"/>
          </p:cNvSpPr>
          <p:nvPr>
            <p:ph idx="1"/>
          </p:nvPr>
        </p:nvSpPr>
        <p:spPr/>
        <p:txBody>
          <a:bodyPr/>
          <a:lstStyle/>
          <a:p>
            <a:pPr eaLnBrk="1" hangingPunct="1"/>
            <a:r>
              <a:rPr lang="en-US" altLang="en-US" smtClean="0"/>
              <a:t>Straight fixed-rate debt</a:t>
            </a:r>
          </a:p>
          <a:p>
            <a:pPr eaLnBrk="1" hangingPunct="1"/>
            <a:r>
              <a:rPr lang="en-US" altLang="en-US" smtClean="0"/>
              <a:t>Floating-rate notes</a:t>
            </a:r>
          </a:p>
          <a:p>
            <a:pPr eaLnBrk="1" hangingPunct="1"/>
            <a:r>
              <a:rPr lang="en-US" altLang="en-US" smtClean="0"/>
              <a:t>Equity-related bonds</a:t>
            </a:r>
          </a:p>
          <a:p>
            <a:pPr eaLnBrk="1" hangingPunct="1"/>
            <a:r>
              <a:rPr lang="en-US" altLang="en-US" smtClean="0"/>
              <a:t>Zero coupon bonds</a:t>
            </a:r>
          </a:p>
          <a:p>
            <a:pPr eaLnBrk="1" hangingPunct="1"/>
            <a:r>
              <a:rPr lang="en-US" altLang="en-US" smtClean="0"/>
              <a:t>Dual-currency bonds </a:t>
            </a:r>
          </a:p>
          <a:p>
            <a:pPr eaLnBrk="1" hangingPunct="1"/>
            <a:r>
              <a:rPr lang="en-US" altLang="en-US" smtClean="0"/>
              <a:t>Composite currency bonds</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13</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dirty="0"/>
              <a:t>EXHIBIT 12.3</a:t>
            </a:r>
            <a:br>
              <a:rPr lang="en-US" sz="4000" dirty="0"/>
            </a:br>
            <a:r>
              <a:rPr lang="en-US" sz="4000" dirty="0"/>
              <a:t>Typical Characteristics </a:t>
            </a:r>
            <a:r>
              <a:rPr lang="en-US" sz="4000" dirty="0" smtClean="0"/>
              <a:t>of International Bond Market Instruments</a:t>
            </a:r>
            <a:r>
              <a:rPr lang="en-US" sz="4000" dirty="0"/>
              <a:t/>
            </a:r>
            <a:br>
              <a:rPr lang="en-US" sz="4000" dirty="0"/>
            </a:br>
            <a:endParaRPr lang="en-US" sz="4000" dirty="0"/>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19162" y="3124200"/>
            <a:ext cx="7305675" cy="3086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14</a:t>
            </a:fld>
            <a:endParaRPr lang="en-US" altLang="en-US" sz="1000" dirty="0">
              <a:cs typeface="Arial" charset="0"/>
            </a:endParaRPr>
          </a:p>
        </p:txBody>
      </p:sp>
      <p:sp>
        <p:nvSpPr>
          <p:cNvPr id="7"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extLst>
      <p:ext uri="{BB962C8B-B14F-4D97-AF65-F5344CB8AC3E}">
        <p14:creationId xmlns:p14="http://schemas.microsoft.com/office/powerpoint/2010/main" val="850440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altLang="en-US" smtClean="0"/>
              <a:t>Straight Fixed-Rate Debt</a:t>
            </a:r>
          </a:p>
        </p:txBody>
      </p:sp>
      <p:sp>
        <p:nvSpPr>
          <p:cNvPr id="19459" name="Rectangle 3"/>
          <p:cNvSpPr>
            <a:spLocks noGrp="1" noChangeArrowheads="1"/>
          </p:cNvSpPr>
          <p:nvPr>
            <p:ph idx="1"/>
          </p:nvPr>
        </p:nvSpPr>
        <p:spPr/>
        <p:txBody>
          <a:bodyPr/>
          <a:lstStyle/>
          <a:p>
            <a:pPr eaLnBrk="1" hangingPunct="1"/>
            <a:r>
              <a:rPr lang="en-US" altLang="en-US" sz="2800" dirty="0" smtClean="0"/>
              <a:t>These are “plain vanilla” bonds with a specified coupon rate and maturity and no options attached.</a:t>
            </a:r>
          </a:p>
          <a:p>
            <a:pPr eaLnBrk="1" hangingPunct="1"/>
            <a:r>
              <a:rPr lang="en-US" altLang="en-US" sz="2800" dirty="0" smtClean="0"/>
              <a:t>Since most Eurobonds are </a:t>
            </a:r>
            <a:r>
              <a:rPr lang="en-US" altLang="en-US" sz="2800" i="1" dirty="0" smtClean="0"/>
              <a:t>bearer bonds</a:t>
            </a:r>
            <a:r>
              <a:rPr lang="en-US" altLang="en-US" sz="2800" dirty="0" smtClean="0"/>
              <a:t>, coupon dates tend to be annual rather than semi-annual.</a:t>
            </a:r>
          </a:p>
          <a:p>
            <a:pPr eaLnBrk="1" hangingPunct="1"/>
            <a:r>
              <a:rPr lang="en-US" altLang="en-US" sz="2800" dirty="0" smtClean="0"/>
              <a:t>The vast majority of new international bond offerings are straight fixed-rate issues.</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15</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US" altLang="en-US" smtClean="0"/>
              <a:t>Floating-Rate Notes</a:t>
            </a:r>
          </a:p>
        </p:txBody>
      </p:sp>
      <p:sp>
        <p:nvSpPr>
          <p:cNvPr id="20483" name="Rectangle 3"/>
          <p:cNvSpPr>
            <a:spLocks noGrp="1" noChangeArrowheads="1"/>
          </p:cNvSpPr>
          <p:nvPr>
            <p:ph idx="1"/>
          </p:nvPr>
        </p:nvSpPr>
        <p:spPr/>
        <p:txBody>
          <a:bodyPr/>
          <a:lstStyle/>
          <a:p>
            <a:pPr eaLnBrk="1" hangingPunct="1"/>
            <a:r>
              <a:rPr lang="en-US" altLang="en-US" smtClean="0"/>
              <a:t>Just like an adjustable rate mortgage.</a:t>
            </a:r>
          </a:p>
          <a:p>
            <a:pPr eaLnBrk="1" hangingPunct="1"/>
            <a:r>
              <a:rPr lang="en-US" altLang="en-US" smtClean="0"/>
              <a:t>Common reference rates are 3-month and 6-month U.S. dollar LIBOR.</a:t>
            </a:r>
          </a:p>
          <a:p>
            <a:pPr eaLnBrk="1" hangingPunct="1"/>
            <a:r>
              <a:rPr lang="en-US" altLang="en-US" smtClean="0"/>
              <a:t>Since floating-rate notes reset every 6 or 12 months, the premium or discount is usually quite small.</a:t>
            </a:r>
          </a:p>
        </p:txBody>
      </p:sp>
      <p:sp>
        <p:nvSpPr>
          <p:cNvPr id="20484" name="Rectangle 4"/>
          <p:cNvSpPr>
            <a:spLocks noChangeArrowheads="1"/>
          </p:cNvSpPr>
          <p:nvPr/>
        </p:nvSpPr>
        <p:spPr bwMode="auto">
          <a:xfrm>
            <a:off x="485775" y="4924425"/>
            <a:ext cx="8472488" cy="595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200">
                <a:latin typeface="Times New Roman" pitchFamily="18" charset="0"/>
              </a:rPr>
              <a:t>…</a:t>
            </a:r>
            <a:r>
              <a:rPr lang="en-US" altLang="en-US" sz="3200" i="1">
                <a:latin typeface="Times New Roman" pitchFamily="18" charset="0"/>
              </a:rPr>
              <a:t>as long as there is no change in the default risk</a:t>
            </a:r>
            <a:r>
              <a:rPr lang="en-US" altLang="en-US" sz="3200">
                <a:latin typeface="Times New Roman" pitchFamily="18" charset="0"/>
              </a:rPr>
              <a:t>.</a:t>
            </a:r>
          </a:p>
        </p:txBody>
      </p:sp>
      <p:sp>
        <p:nvSpPr>
          <p:cNvPr id="6"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16</a:t>
            </a:fld>
            <a:endParaRPr lang="en-US" altLang="en-US" sz="1000" dirty="0">
              <a:cs typeface="Arial" charset="0"/>
            </a:endParaRPr>
          </a:p>
        </p:txBody>
      </p:sp>
      <p:sp>
        <p:nvSpPr>
          <p:cNvPr id="7"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altLang="en-US" smtClean="0"/>
              <a:t>Equity-Related Bonds</a:t>
            </a:r>
          </a:p>
        </p:txBody>
      </p:sp>
      <p:sp>
        <p:nvSpPr>
          <p:cNvPr id="21507" name="Rectangle 3"/>
          <p:cNvSpPr>
            <a:spLocks noGrp="1" noChangeArrowheads="1"/>
          </p:cNvSpPr>
          <p:nvPr>
            <p:ph idx="1"/>
          </p:nvPr>
        </p:nvSpPr>
        <p:spPr/>
        <p:txBody>
          <a:bodyPr/>
          <a:lstStyle/>
          <a:p>
            <a:pPr eaLnBrk="1" hangingPunct="1"/>
            <a:r>
              <a:rPr lang="en-US" altLang="en-US" smtClean="0"/>
              <a:t>There are two types of equity-related bonds: convertible bonds and bonds with equity warrants. </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17</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US" altLang="en-US" smtClean="0"/>
              <a:t>Convertible Bonds</a:t>
            </a:r>
          </a:p>
        </p:txBody>
      </p:sp>
      <p:sp>
        <p:nvSpPr>
          <p:cNvPr id="22531" name="Rectangle 3"/>
          <p:cNvSpPr>
            <a:spLocks noGrp="1" noChangeArrowheads="1"/>
          </p:cNvSpPr>
          <p:nvPr>
            <p:ph idx="1"/>
          </p:nvPr>
        </p:nvSpPr>
        <p:spPr/>
        <p:txBody>
          <a:bodyPr/>
          <a:lstStyle/>
          <a:p>
            <a:pPr eaLnBrk="1" hangingPunct="1">
              <a:lnSpc>
                <a:spcPct val="90000"/>
              </a:lnSpc>
            </a:pPr>
            <a:r>
              <a:rPr lang="en-US" altLang="en-US" sz="2400" dirty="0" smtClean="0"/>
              <a:t>A </a:t>
            </a:r>
            <a:r>
              <a:rPr lang="en-US" altLang="en-US" sz="2400" b="1" dirty="0" smtClean="0"/>
              <a:t>convertible bond </a:t>
            </a:r>
            <a:r>
              <a:rPr lang="en-US" altLang="en-US" sz="2400" dirty="0" smtClean="0"/>
              <a:t>issue allows the investor to exchange the bond for a predetermined number of equity shares of the issuer. </a:t>
            </a:r>
          </a:p>
          <a:p>
            <a:pPr lvl="1" eaLnBrk="1" hangingPunct="1">
              <a:lnSpc>
                <a:spcPct val="90000"/>
              </a:lnSpc>
            </a:pPr>
            <a:r>
              <a:rPr lang="en-US" altLang="en-US" sz="2400" dirty="0" smtClean="0"/>
              <a:t>The </a:t>
            </a:r>
            <a:r>
              <a:rPr lang="en-US" altLang="en-US" sz="2400" i="1" dirty="0" smtClean="0"/>
              <a:t>floor-value </a:t>
            </a:r>
            <a:r>
              <a:rPr lang="en-US" altLang="en-US" sz="2400" dirty="0" smtClean="0"/>
              <a:t>of a convertible bond is its straight fixed-rate bond value. </a:t>
            </a:r>
          </a:p>
          <a:p>
            <a:pPr lvl="1" eaLnBrk="1" hangingPunct="1">
              <a:lnSpc>
                <a:spcPct val="90000"/>
              </a:lnSpc>
            </a:pPr>
            <a:r>
              <a:rPr lang="en-US" altLang="en-US" sz="2400" dirty="0" smtClean="0"/>
              <a:t>Convertibles usually sell at a premium above the larger of their straight debt value and their conversion value. </a:t>
            </a:r>
          </a:p>
          <a:p>
            <a:pPr eaLnBrk="1" hangingPunct="1">
              <a:lnSpc>
                <a:spcPct val="90000"/>
              </a:lnSpc>
            </a:pPr>
            <a:r>
              <a:rPr lang="en-US" altLang="en-US" sz="2400" dirty="0" smtClean="0"/>
              <a:t>Investors are usually willing to accept a lower coupon rate of interest than the comparable straight fixed coupon bond rate because they find the conversion feature attractive. </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18</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altLang="en-US" smtClean="0"/>
              <a:t>Bonds with Equity Warrants</a:t>
            </a:r>
          </a:p>
        </p:txBody>
      </p:sp>
      <p:sp>
        <p:nvSpPr>
          <p:cNvPr id="23555" name="Rectangle 3"/>
          <p:cNvSpPr>
            <a:spLocks noGrp="1" noChangeArrowheads="1"/>
          </p:cNvSpPr>
          <p:nvPr>
            <p:ph idx="1"/>
          </p:nvPr>
        </p:nvSpPr>
        <p:spPr/>
        <p:txBody>
          <a:bodyPr/>
          <a:lstStyle/>
          <a:p>
            <a:pPr eaLnBrk="1" hangingPunct="1">
              <a:lnSpc>
                <a:spcPct val="90000"/>
              </a:lnSpc>
            </a:pPr>
            <a:r>
              <a:rPr lang="en-US" altLang="en-US" sz="2400" dirty="0" smtClean="0"/>
              <a:t>These bonds allow the holder to keep the bond but still buy a specified number of shares in the firm of the issuer at a specified price.</a:t>
            </a:r>
          </a:p>
          <a:p>
            <a:pPr lvl="1" eaLnBrk="1" hangingPunct="1">
              <a:lnSpc>
                <a:spcPct val="90000"/>
              </a:lnSpc>
            </a:pPr>
            <a:r>
              <a:rPr lang="en-US" altLang="en-US" sz="2400" dirty="0" smtClean="0"/>
              <a:t>They can be viewed as straight fixed-rate bonds with the addition of a call option (or warrant) feature. </a:t>
            </a:r>
          </a:p>
          <a:p>
            <a:pPr lvl="1" eaLnBrk="1" hangingPunct="1">
              <a:lnSpc>
                <a:spcPct val="90000"/>
              </a:lnSpc>
            </a:pPr>
            <a:r>
              <a:rPr lang="en-US" altLang="en-US" sz="2400" dirty="0" smtClean="0"/>
              <a:t>The warrant entitles the bondholder to purchase a certain number of equity shares in the issuer at a pre-stated cash price over a predetermined period of time.</a:t>
            </a:r>
          </a:p>
          <a:p>
            <a:pPr eaLnBrk="1" hangingPunct="1">
              <a:lnSpc>
                <a:spcPct val="90000"/>
              </a:lnSpc>
            </a:pPr>
            <a:r>
              <a:rPr lang="en-US" altLang="en-US" sz="2400" dirty="0" smtClean="0"/>
              <a:t>With a convertible bond, you surrender the bond to get the shares. With equity warrant bonds you pay cash and keep the bond.</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19</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US" altLang="en-US" smtClean="0"/>
              <a:t>Zero Coupon Bonds</a:t>
            </a:r>
          </a:p>
        </p:txBody>
      </p:sp>
      <p:sp>
        <p:nvSpPr>
          <p:cNvPr id="24579" name="Rectangle 3"/>
          <p:cNvSpPr>
            <a:spLocks noGrp="1" noChangeArrowheads="1"/>
          </p:cNvSpPr>
          <p:nvPr>
            <p:ph idx="1"/>
          </p:nvPr>
        </p:nvSpPr>
        <p:spPr/>
        <p:txBody>
          <a:bodyPr/>
          <a:lstStyle/>
          <a:p>
            <a:pPr eaLnBrk="1" hangingPunct="1"/>
            <a:r>
              <a:rPr lang="en-US" altLang="en-US" sz="2800" dirty="0" smtClean="0"/>
              <a:t>Zero coupon bonds are sold at a large discount from face value because there is no cash flow until maturity.</a:t>
            </a:r>
          </a:p>
          <a:p>
            <a:pPr eaLnBrk="1" hangingPunct="1"/>
            <a:r>
              <a:rPr lang="en-US" altLang="en-US" sz="2800" dirty="0" smtClean="0"/>
              <a:t>In the U.S., investors in zeros owe taxes on the “imputed income” represented by the increase in present value each year, while in Japan, the gain is a tax-free capital gain.</a:t>
            </a:r>
          </a:p>
          <a:p>
            <a:pPr eaLnBrk="1" hangingPunct="1"/>
            <a:r>
              <a:rPr lang="en-US" altLang="en-US" sz="2800" dirty="0" smtClean="0"/>
              <a:t>Pricing is very straightforward:</a:t>
            </a:r>
          </a:p>
        </p:txBody>
      </p:sp>
      <p:grpSp>
        <p:nvGrpSpPr>
          <p:cNvPr id="24580" name="Group 4"/>
          <p:cNvGrpSpPr>
            <a:grpSpLocks/>
          </p:cNvGrpSpPr>
          <p:nvPr/>
        </p:nvGrpSpPr>
        <p:grpSpPr bwMode="auto">
          <a:xfrm>
            <a:off x="3471863" y="5538788"/>
            <a:ext cx="2200275" cy="966787"/>
            <a:chOff x="720" y="2976"/>
            <a:chExt cx="1248" cy="528"/>
          </a:xfrm>
        </p:grpSpPr>
        <p:sp>
          <p:nvSpPr>
            <p:cNvPr id="24582" name="Text Box 5"/>
            <p:cNvSpPr txBox="1">
              <a:spLocks noChangeArrowheads="1"/>
            </p:cNvSpPr>
            <p:nvPr/>
          </p:nvSpPr>
          <p:spPr bwMode="auto">
            <a:xfrm>
              <a:off x="720" y="3120"/>
              <a:ext cx="57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i="1">
                  <a:latin typeface="Times New Roman" pitchFamily="18" charset="0"/>
                </a:rPr>
                <a:t>PV</a:t>
              </a:r>
              <a:r>
                <a:rPr lang="en-US" altLang="en-US" sz="2700">
                  <a:latin typeface="Times New Roman" pitchFamily="18" charset="0"/>
                </a:rPr>
                <a:t> = </a:t>
              </a:r>
            </a:p>
          </p:txBody>
        </p:sp>
        <p:sp>
          <p:nvSpPr>
            <p:cNvPr id="24583" name="Text Box 6"/>
            <p:cNvSpPr txBox="1">
              <a:spLocks noChangeArrowheads="1"/>
            </p:cNvSpPr>
            <p:nvPr/>
          </p:nvSpPr>
          <p:spPr bwMode="auto">
            <a:xfrm>
              <a:off x="1344" y="2976"/>
              <a:ext cx="48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i="1">
                  <a:latin typeface="Times New Roman" pitchFamily="18" charset="0"/>
                </a:rPr>
                <a:t>PAR</a:t>
              </a:r>
              <a:endParaRPr lang="en-US" altLang="en-US" sz="2700">
                <a:latin typeface="Times New Roman" pitchFamily="18" charset="0"/>
              </a:endParaRPr>
            </a:p>
          </p:txBody>
        </p:sp>
        <p:sp>
          <p:nvSpPr>
            <p:cNvPr id="24584" name="Text Box 7"/>
            <p:cNvSpPr txBox="1">
              <a:spLocks noChangeArrowheads="1"/>
            </p:cNvSpPr>
            <p:nvPr/>
          </p:nvSpPr>
          <p:spPr bwMode="auto">
            <a:xfrm>
              <a:off x="1200" y="3216"/>
              <a:ext cx="76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a:latin typeface="Times New Roman" pitchFamily="18" charset="0"/>
                </a:rPr>
                <a:t>(1 + </a:t>
              </a:r>
              <a:r>
                <a:rPr lang="en-US" altLang="en-US" sz="2700" i="1">
                  <a:latin typeface="Times New Roman" pitchFamily="18" charset="0"/>
                </a:rPr>
                <a:t>r</a:t>
              </a:r>
              <a:r>
                <a:rPr lang="en-US" altLang="en-US" sz="2700">
                  <a:latin typeface="Times New Roman" pitchFamily="18" charset="0"/>
                </a:rPr>
                <a:t>)</a:t>
              </a:r>
              <a:r>
                <a:rPr lang="en-US" altLang="en-US" sz="2700" i="1" baseline="30000">
                  <a:latin typeface="Times New Roman" pitchFamily="18" charset="0"/>
                </a:rPr>
                <a:t>T</a:t>
              </a:r>
            </a:p>
          </p:txBody>
        </p:sp>
        <p:sp>
          <p:nvSpPr>
            <p:cNvPr id="24585" name="Line 8"/>
            <p:cNvSpPr>
              <a:spLocks noChangeShapeType="1"/>
            </p:cNvSpPr>
            <p:nvPr/>
          </p:nvSpPr>
          <p:spPr bwMode="auto">
            <a:xfrm>
              <a:off x="1248" y="3264"/>
              <a:ext cx="624"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0"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20</a:t>
            </a:fld>
            <a:endParaRPr lang="en-US" altLang="en-US" sz="1000" dirty="0">
              <a:cs typeface="Arial" charset="0"/>
            </a:endParaRPr>
          </a:p>
        </p:txBody>
      </p:sp>
      <p:sp>
        <p:nvSpPr>
          <p:cNvPr id="11"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altLang="en-US" smtClean="0"/>
              <a:t>Dual-Currency Bonds</a:t>
            </a:r>
          </a:p>
        </p:txBody>
      </p:sp>
      <p:sp>
        <p:nvSpPr>
          <p:cNvPr id="25603" name="Rectangle 3"/>
          <p:cNvSpPr>
            <a:spLocks noGrp="1" noChangeArrowheads="1"/>
          </p:cNvSpPr>
          <p:nvPr>
            <p:ph idx="1"/>
          </p:nvPr>
        </p:nvSpPr>
        <p:spPr/>
        <p:txBody>
          <a:bodyPr/>
          <a:lstStyle/>
          <a:p>
            <a:pPr eaLnBrk="1" hangingPunct="1"/>
            <a:r>
              <a:rPr lang="en-US" altLang="en-US" sz="2800" dirty="0" smtClean="0"/>
              <a:t>A straight fixed-rate bond with interest paid in one currency and principal in another currency.</a:t>
            </a:r>
          </a:p>
          <a:p>
            <a:pPr eaLnBrk="1" hangingPunct="1"/>
            <a:r>
              <a:rPr lang="en-US" altLang="en-US" sz="2800" dirty="0" smtClean="0"/>
              <a:t>Japanese firms have been big issuers, with coupons in yen and principal in dollars.</a:t>
            </a:r>
          </a:p>
          <a:p>
            <a:pPr eaLnBrk="1" hangingPunct="1"/>
            <a:r>
              <a:rPr lang="en-US" altLang="en-US" sz="2800" dirty="0" smtClean="0"/>
              <a:t>Good option for an MNC financing a foreign subsidiary.</a:t>
            </a:r>
          </a:p>
        </p:txBody>
      </p:sp>
      <p:grpSp>
        <p:nvGrpSpPr>
          <p:cNvPr id="25604" name="Group 23"/>
          <p:cNvGrpSpPr>
            <a:grpSpLocks/>
          </p:cNvGrpSpPr>
          <p:nvPr/>
        </p:nvGrpSpPr>
        <p:grpSpPr bwMode="auto">
          <a:xfrm>
            <a:off x="1227138" y="5013325"/>
            <a:ext cx="6696075" cy="1420813"/>
            <a:chOff x="696" y="2649"/>
            <a:chExt cx="3796" cy="776"/>
          </a:xfrm>
        </p:grpSpPr>
        <p:sp>
          <p:nvSpPr>
            <p:cNvPr id="25606" name="Line 4"/>
            <p:cNvSpPr>
              <a:spLocks noChangeShapeType="1"/>
            </p:cNvSpPr>
            <p:nvPr/>
          </p:nvSpPr>
          <p:spPr bwMode="auto">
            <a:xfrm>
              <a:off x="864" y="3003"/>
              <a:ext cx="2128"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5607" name="Line 5"/>
            <p:cNvSpPr>
              <a:spLocks noChangeShapeType="1"/>
            </p:cNvSpPr>
            <p:nvPr/>
          </p:nvSpPr>
          <p:spPr bwMode="auto">
            <a:xfrm>
              <a:off x="3480" y="3003"/>
              <a:ext cx="84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5608" name="Line 6"/>
            <p:cNvSpPr>
              <a:spLocks noChangeShapeType="1"/>
            </p:cNvSpPr>
            <p:nvPr/>
          </p:nvSpPr>
          <p:spPr bwMode="auto">
            <a:xfrm rot="-5400000">
              <a:off x="766" y="3003"/>
              <a:ext cx="188"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5609" name="Line 7"/>
            <p:cNvSpPr>
              <a:spLocks noChangeShapeType="1"/>
            </p:cNvSpPr>
            <p:nvPr/>
          </p:nvSpPr>
          <p:spPr bwMode="auto">
            <a:xfrm rot="-5400000">
              <a:off x="1350" y="3003"/>
              <a:ext cx="188"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5610" name="Line 8"/>
            <p:cNvSpPr>
              <a:spLocks noChangeShapeType="1"/>
            </p:cNvSpPr>
            <p:nvPr/>
          </p:nvSpPr>
          <p:spPr bwMode="auto">
            <a:xfrm rot="-5400000">
              <a:off x="1918" y="3003"/>
              <a:ext cx="188"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5611" name="Line 9"/>
            <p:cNvSpPr>
              <a:spLocks noChangeShapeType="1"/>
            </p:cNvSpPr>
            <p:nvPr/>
          </p:nvSpPr>
          <p:spPr bwMode="auto">
            <a:xfrm rot="-5400000">
              <a:off x="2486" y="3003"/>
              <a:ext cx="188"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5612" name="Line 10"/>
            <p:cNvSpPr>
              <a:spLocks noChangeShapeType="1"/>
            </p:cNvSpPr>
            <p:nvPr/>
          </p:nvSpPr>
          <p:spPr bwMode="auto">
            <a:xfrm rot="-5400000">
              <a:off x="4230" y="3003"/>
              <a:ext cx="188"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5613" name="Line 11"/>
            <p:cNvSpPr>
              <a:spLocks noChangeShapeType="1"/>
            </p:cNvSpPr>
            <p:nvPr/>
          </p:nvSpPr>
          <p:spPr bwMode="auto">
            <a:xfrm rot="-5400000">
              <a:off x="3638" y="3003"/>
              <a:ext cx="188"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5614" name="Text Box 12"/>
            <p:cNvSpPr txBox="1">
              <a:spLocks noChangeArrowheads="1"/>
            </p:cNvSpPr>
            <p:nvPr/>
          </p:nvSpPr>
          <p:spPr bwMode="auto">
            <a:xfrm>
              <a:off x="696" y="3137"/>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0</a:t>
              </a:r>
            </a:p>
          </p:txBody>
        </p:sp>
        <p:sp>
          <p:nvSpPr>
            <p:cNvPr id="25615" name="Text Box 13"/>
            <p:cNvSpPr txBox="1">
              <a:spLocks noChangeArrowheads="1"/>
            </p:cNvSpPr>
            <p:nvPr/>
          </p:nvSpPr>
          <p:spPr bwMode="auto">
            <a:xfrm>
              <a:off x="1276" y="3137"/>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a:t>
              </a:r>
            </a:p>
          </p:txBody>
        </p:sp>
        <p:sp>
          <p:nvSpPr>
            <p:cNvPr id="25616" name="Text Box 14"/>
            <p:cNvSpPr txBox="1">
              <a:spLocks noChangeArrowheads="1"/>
            </p:cNvSpPr>
            <p:nvPr/>
          </p:nvSpPr>
          <p:spPr bwMode="auto">
            <a:xfrm>
              <a:off x="1844" y="3137"/>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3</a:t>
              </a:r>
            </a:p>
          </p:txBody>
        </p:sp>
        <p:sp>
          <p:nvSpPr>
            <p:cNvPr id="25617" name="Text Box 15"/>
            <p:cNvSpPr txBox="1">
              <a:spLocks noChangeArrowheads="1"/>
            </p:cNvSpPr>
            <p:nvPr/>
          </p:nvSpPr>
          <p:spPr bwMode="auto">
            <a:xfrm>
              <a:off x="2412" y="3137"/>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4</a:t>
              </a:r>
            </a:p>
          </p:txBody>
        </p:sp>
        <p:sp>
          <p:nvSpPr>
            <p:cNvPr id="25618" name="Text Box 16"/>
            <p:cNvSpPr txBox="1">
              <a:spLocks noChangeArrowheads="1"/>
            </p:cNvSpPr>
            <p:nvPr/>
          </p:nvSpPr>
          <p:spPr bwMode="auto">
            <a:xfrm>
              <a:off x="4156" y="3137"/>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N</a:t>
              </a:r>
            </a:p>
          </p:txBody>
        </p:sp>
        <p:sp>
          <p:nvSpPr>
            <p:cNvPr id="25619" name="Text Box 17"/>
            <p:cNvSpPr txBox="1">
              <a:spLocks noChangeArrowheads="1"/>
            </p:cNvSpPr>
            <p:nvPr/>
          </p:nvSpPr>
          <p:spPr bwMode="auto">
            <a:xfrm>
              <a:off x="3464" y="3137"/>
              <a:ext cx="55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N – 1</a:t>
              </a:r>
            </a:p>
          </p:txBody>
        </p:sp>
        <p:sp>
          <p:nvSpPr>
            <p:cNvPr id="25620" name="Text Box 18"/>
            <p:cNvSpPr txBox="1">
              <a:spLocks noChangeArrowheads="1"/>
            </p:cNvSpPr>
            <p:nvPr/>
          </p:nvSpPr>
          <p:spPr bwMode="auto">
            <a:xfrm>
              <a:off x="1276" y="2649"/>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cs typeface="Times New Roman" pitchFamily="18" charset="0"/>
                </a:rPr>
                <a:t>¥</a:t>
              </a:r>
            </a:p>
          </p:txBody>
        </p:sp>
        <p:sp>
          <p:nvSpPr>
            <p:cNvPr id="25621" name="Text Box 19"/>
            <p:cNvSpPr txBox="1">
              <a:spLocks noChangeArrowheads="1"/>
            </p:cNvSpPr>
            <p:nvPr/>
          </p:nvSpPr>
          <p:spPr bwMode="auto">
            <a:xfrm>
              <a:off x="1844" y="2649"/>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a:t>
              </a:r>
            </a:p>
          </p:txBody>
        </p:sp>
        <p:sp>
          <p:nvSpPr>
            <p:cNvPr id="25622" name="Text Box 20"/>
            <p:cNvSpPr txBox="1">
              <a:spLocks noChangeArrowheads="1"/>
            </p:cNvSpPr>
            <p:nvPr/>
          </p:nvSpPr>
          <p:spPr bwMode="auto">
            <a:xfrm>
              <a:off x="2412" y="2649"/>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a:t>
              </a:r>
            </a:p>
          </p:txBody>
        </p:sp>
        <p:sp>
          <p:nvSpPr>
            <p:cNvPr id="25623" name="Text Box 21"/>
            <p:cNvSpPr txBox="1">
              <a:spLocks noChangeArrowheads="1"/>
            </p:cNvSpPr>
            <p:nvPr/>
          </p:nvSpPr>
          <p:spPr bwMode="auto">
            <a:xfrm>
              <a:off x="4156" y="2649"/>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a:t>
              </a:r>
            </a:p>
          </p:txBody>
        </p:sp>
        <p:sp>
          <p:nvSpPr>
            <p:cNvPr id="25624" name="Text Box 22"/>
            <p:cNvSpPr txBox="1">
              <a:spLocks noChangeArrowheads="1"/>
            </p:cNvSpPr>
            <p:nvPr/>
          </p:nvSpPr>
          <p:spPr bwMode="auto">
            <a:xfrm>
              <a:off x="3464" y="2649"/>
              <a:ext cx="55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a:t>
              </a:r>
            </a:p>
          </p:txBody>
        </p:sp>
      </p:grpSp>
      <p:sp>
        <p:nvSpPr>
          <p:cNvPr id="2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21</a:t>
            </a:fld>
            <a:endParaRPr lang="en-US" altLang="en-US" sz="1000" dirty="0">
              <a:cs typeface="Arial" charset="0"/>
            </a:endParaRPr>
          </a:p>
        </p:txBody>
      </p:sp>
      <p:sp>
        <p:nvSpPr>
          <p:cNvPr id="2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US" altLang="en-US" smtClean="0"/>
              <a:t>Composite Currency Bonds</a:t>
            </a:r>
          </a:p>
        </p:txBody>
      </p:sp>
      <p:sp>
        <p:nvSpPr>
          <p:cNvPr id="26627" name="Rectangle 3"/>
          <p:cNvSpPr>
            <a:spLocks noGrp="1" noChangeArrowheads="1"/>
          </p:cNvSpPr>
          <p:nvPr>
            <p:ph idx="1"/>
          </p:nvPr>
        </p:nvSpPr>
        <p:spPr/>
        <p:txBody>
          <a:bodyPr/>
          <a:lstStyle/>
          <a:p>
            <a:pPr eaLnBrk="1" hangingPunct="1"/>
            <a:r>
              <a:rPr lang="en-US" altLang="en-US" smtClean="0"/>
              <a:t>Denominated in a currency basket, like the SDRs or ECUs, instead of a single currency.</a:t>
            </a:r>
          </a:p>
          <a:p>
            <a:pPr eaLnBrk="1" hangingPunct="1"/>
            <a:r>
              <a:rPr lang="en-US" altLang="en-US" smtClean="0"/>
              <a:t>Often called </a:t>
            </a:r>
            <a:r>
              <a:rPr lang="en-US" altLang="en-US" i="1" smtClean="0"/>
              <a:t>currency cocktail bonds</a:t>
            </a:r>
            <a:r>
              <a:rPr lang="en-US" altLang="en-US" smtClean="0"/>
              <a:t>.</a:t>
            </a:r>
          </a:p>
          <a:p>
            <a:pPr eaLnBrk="1" hangingPunct="1"/>
            <a:r>
              <a:rPr lang="en-US" altLang="en-US" smtClean="0"/>
              <a:t>Typically straight fixed-rate debt.</a:t>
            </a:r>
          </a:p>
          <a:p>
            <a:pPr eaLnBrk="1" hangingPunct="1"/>
            <a:endParaRPr lang="en-US" altLang="en-US" smtClean="0"/>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22</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7650" name="Group 2"/>
          <p:cNvGrpSpPr>
            <a:grpSpLocks/>
          </p:cNvGrpSpPr>
          <p:nvPr/>
        </p:nvGrpSpPr>
        <p:grpSpPr bwMode="auto">
          <a:xfrm>
            <a:off x="427038" y="1758950"/>
            <a:ext cx="2114550" cy="1062038"/>
            <a:chOff x="0" y="0"/>
            <a:chExt cx="972" cy="422"/>
          </a:xfrm>
        </p:grpSpPr>
        <p:sp>
          <p:nvSpPr>
            <p:cNvPr id="27697" name="Rectangle 3"/>
            <p:cNvSpPr>
              <a:spLocks noChangeArrowheads="1"/>
            </p:cNvSpPr>
            <p:nvPr/>
          </p:nvSpPr>
          <p:spPr bwMode="auto">
            <a:xfrm>
              <a:off x="0" y="0"/>
              <a:ext cx="972"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nvGrpSpPr>
            <p:cNvPr id="27698" name="Group 4"/>
            <p:cNvGrpSpPr>
              <a:grpSpLocks/>
            </p:cNvGrpSpPr>
            <p:nvPr/>
          </p:nvGrpSpPr>
          <p:grpSpPr bwMode="auto">
            <a:xfrm>
              <a:off x="0" y="0"/>
              <a:ext cx="972" cy="422"/>
              <a:chOff x="0" y="0"/>
              <a:chExt cx="972" cy="422"/>
            </a:xfrm>
          </p:grpSpPr>
          <p:sp>
            <p:nvSpPr>
              <p:cNvPr id="27699" name="Rectangle 5"/>
              <p:cNvSpPr>
                <a:spLocks noChangeArrowheads="1"/>
              </p:cNvSpPr>
              <p:nvPr/>
            </p:nvSpPr>
            <p:spPr bwMode="auto">
              <a:xfrm>
                <a:off x="43" y="0"/>
                <a:ext cx="88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2300" b="1">
                  <a:latin typeface="Times New Roman" pitchFamily="18" charset="0"/>
                  <a:cs typeface="Times New Roman" pitchFamily="18" charset="0"/>
                </a:endParaRPr>
              </a:p>
              <a:p>
                <a:r>
                  <a:rPr lang="en-US" altLang="en-US" sz="2300" b="1">
                    <a:latin typeface="Times New Roman" pitchFamily="18" charset="0"/>
                    <a:cs typeface="Times New Roman" pitchFamily="18" charset="0"/>
                  </a:rPr>
                  <a:t>Instrument</a:t>
                </a:r>
                <a:endParaRPr lang="en-US" altLang="en-US" sz="2300">
                  <a:latin typeface="Times New Roman" pitchFamily="18" charset="0"/>
                  <a:cs typeface="Times New Roman" pitchFamily="18" charset="0"/>
                </a:endParaRPr>
              </a:p>
              <a:p>
                <a:endParaRPr lang="en-US" altLang="en-US" sz="2300">
                  <a:latin typeface="Times New Roman" pitchFamily="18" charset="0"/>
                </a:endParaRPr>
              </a:p>
            </p:txBody>
          </p:sp>
          <p:sp>
            <p:nvSpPr>
              <p:cNvPr id="27700" name="Rectangle 6"/>
              <p:cNvSpPr>
                <a:spLocks noChangeArrowheads="1"/>
              </p:cNvSpPr>
              <p:nvPr/>
            </p:nvSpPr>
            <p:spPr bwMode="auto">
              <a:xfrm>
                <a:off x="0" y="0"/>
                <a:ext cx="972"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grpSp>
        <p:nvGrpSpPr>
          <p:cNvPr id="27651" name="Group 7"/>
          <p:cNvGrpSpPr>
            <a:grpSpLocks/>
          </p:cNvGrpSpPr>
          <p:nvPr/>
        </p:nvGrpSpPr>
        <p:grpSpPr bwMode="auto">
          <a:xfrm>
            <a:off x="2541588" y="1758950"/>
            <a:ext cx="2114550" cy="1062038"/>
            <a:chOff x="972" y="0"/>
            <a:chExt cx="972" cy="422"/>
          </a:xfrm>
        </p:grpSpPr>
        <p:sp>
          <p:nvSpPr>
            <p:cNvPr id="27693" name="Rectangle 8"/>
            <p:cNvSpPr>
              <a:spLocks noChangeArrowheads="1"/>
            </p:cNvSpPr>
            <p:nvPr/>
          </p:nvSpPr>
          <p:spPr bwMode="auto">
            <a:xfrm>
              <a:off x="972" y="0"/>
              <a:ext cx="972"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nvGrpSpPr>
            <p:cNvPr id="27694" name="Group 9"/>
            <p:cNvGrpSpPr>
              <a:grpSpLocks/>
            </p:cNvGrpSpPr>
            <p:nvPr/>
          </p:nvGrpSpPr>
          <p:grpSpPr bwMode="auto">
            <a:xfrm>
              <a:off x="972" y="0"/>
              <a:ext cx="972" cy="422"/>
              <a:chOff x="972" y="0"/>
              <a:chExt cx="972" cy="422"/>
            </a:xfrm>
          </p:grpSpPr>
          <p:sp>
            <p:nvSpPr>
              <p:cNvPr id="27695" name="Rectangle 10"/>
              <p:cNvSpPr>
                <a:spLocks noChangeArrowheads="1"/>
              </p:cNvSpPr>
              <p:nvPr/>
            </p:nvSpPr>
            <p:spPr bwMode="auto">
              <a:xfrm>
                <a:off x="1015" y="0"/>
                <a:ext cx="886" cy="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7696" name="Rectangle 11"/>
              <p:cNvSpPr>
                <a:spLocks noChangeArrowheads="1"/>
              </p:cNvSpPr>
              <p:nvPr/>
            </p:nvSpPr>
            <p:spPr bwMode="auto">
              <a:xfrm>
                <a:off x="972" y="0"/>
                <a:ext cx="972"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grpSp>
        <p:nvGrpSpPr>
          <p:cNvPr id="27652" name="Group 12"/>
          <p:cNvGrpSpPr>
            <a:grpSpLocks/>
          </p:cNvGrpSpPr>
          <p:nvPr/>
        </p:nvGrpSpPr>
        <p:grpSpPr bwMode="auto">
          <a:xfrm>
            <a:off x="4656138" y="1758950"/>
            <a:ext cx="2116137" cy="1062038"/>
            <a:chOff x="1944" y="0"/>
            <a:chExt cx="972" cy="422"/>
          </a:xfrm>
        </p:grpSpPr>
        <p:sp>
          <p:nvSpPr>
            <p:cNvPr id="27689" name="Rectangle 13"/>
            <p:cNvSpPr>
              <a:spLocks noChangeArrowheads="1"/>
            </p:cNvSpPr>
            <p:nvPr/>
          </p:nvSpPr>
          <p:spPr bwMode="auto">
            <a:xfrm>
              <a:off x="1944" y="0"/>
              <a:ext cx="972"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nvGrpSpPr>
            <p:cNvPr id="27690" name="Group 14"/>
            <p:cNvGrpSpPr>
              <a:grpSpLocks/>
            </p:cNvGrpSpPr>
            <p:nvPr/>
          </p:nvGrpSpPr>
          <p:grpSpPr bwMode="auto">
            <a:xfrm>
              <a:off x="1944" y="0"/>
              <a:ext cx="972" cy="422"/>
              <a:chOff x="1944" y="0"/>
              <a:chExt cx="972" cy="422"/>
            </a:xfrm>
          </p:grpSpPr>
          <p:sp>
            <p:nvSpPr>
              <p:cNvPr id="27691" name="Rectangle 15"/>
              <p:cNvSpPr>
                <a:spLocks noChangeArrowheads="1"/>
              </p:cNvSpPr>
              <p:nvPr/>
            </p:nvSpPr>
            <p:spPr bwMode="auto">
              <a:xfrm>
                <a:off x="1987" y="0"/>
                <a:ext cx="886" cy="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7692" name="Rectangle 16"/>
              <p:cNvSpPr>
                <a:spLocks noChangeArrowheads="1"/>
              </p:cNvSpPr>
              <p:nvPr/>
            </p:nvSpPr>
            <p:spPr bwMode="auto">
              <a:xfrm>
                <a:off x="1944" y="0"/>
                <a:ext cx="972"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grpSp>
        <p:nvGrpSpPr>
          <p:cNvPr id="27653" name="Group 17"/>
          <p:cNvGrpSpPr>
            <a:grpSpLocks/>
          </p:cNvGrpSpPr>
          <p:nvPr/>
        </p:nvGrpSpPr>
        <p:grpSpPr bwMode="auto">
          <a:xfrm>
            <a:off x="6772275" y="1758950"/>
            <a:ext cx="2114550" cy="1062038"/>
            <a:chOff x="2916" y="0"/>
            <a:chExt cx="972" cy="422"/>
          </a:xfrm>
        </p:grpSpPr>
        <p:sp>
          <p:nvSpPr>
            <p:cNvPr id="27685" name="Rectangle 18"/>
            <p:cNvSpPr>
              <a:spLocks noChangeArrowheads="1"/>
            </p:cNvSpPr>
            <p:nvPr/>
          </p:nvSpPr>
          <p:spPr bwMode="auto">
            <a:xfrm>
              <a:off x="2916" y="0"/>
              <a:ext cx="972"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nvGrpSpPr>
            <p:cNvPr id="27686" name="Group 19"/>
            <p:cNvGrpSpPr>
              <a:grpSpLocks/>
            </p:cNvGrpSpPr>
            <p:nvPr/>
          </p:nvGrpSpPr>
          <p:grpSpPr bwMode="auto">
            <a:xfrm>
              <a:off x="2916" y="0"/>
              <a:ext cx="972" cy="422"/>
              <a:chOff x="2916" y="0"/>
              <a:chExt cx="972" cy="422"/>
            </a:xfrm>
          </p:grpSpPr>
          <p:sp>
            <p:nvSpPr>
              <p:cNvPr id="27687" name="Rectangle 20"/>
              <p:cNvSpPr>
                <a:spLocks noChangeArrowheads="1"/>
              </p:cNvSpPr>
              <p:nvPr/>
            </p:nvSpPr>
            <p:spPr bwMode="auto">
              <a:xfrm>
                <a:off x="2959" y="0"/>
                <a:ext cx="886" cy="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7688" name="Rectangle 21"/>
              <p:cNvSpPr>
                <a:spLocks noChangeArrowheads="1"/>
              </p:cNvSpPr>
              <p:nvPr/>
            </p:nvSpPr>
            <p:spPr bwMode="auto">
              <a:xfrm>
                <a:off x="2916" y="0"/>
                <a:ext cx="972"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grpSp>
        <p:nvGrpSpPr>
          <p:cNvPr id="27654" name="Group 27"/>
          <p:cNvGrpSpPr>
            <a:grpSpLocks/>
          </p:cNvGrpSpPr>
          <p:nvPr/>
        </p:nvGrpSpPr>
        <p:grpSpPr bwMode="auto">
          <a:xfrm>
            <a:off x="2541588" y="2820988"/>
            <a:ext cx="2114550" cy="528637"/>
            <a:chOff x="972" y="422"/>
            <a:chExt cx="972" cy="556"/>
          </a:xfrm>
        </p:grpSpPr>
        <p:sp>
          <p:nvSpPr>
            <p:cNvPr id="27681" name="Rectangle 28"/>
            <p:cNvSpPr>
              <a:spLocks noChangeArrowheads="1"/>
            </p:cNvSpPr>
            <p:nvPr/>
          </p:nvSpPr>
          <p:spPr bwMode="auto">
            <a:xfrm>
              <a:off x="972" y="422"/>
              <a:ext cx="972"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nvGrpSpPr>
            <p:cNvPr id="27682" name="Group 29"/>
            <p:cNvGrpSpPr>
              <a:grpSpLocks/>
            </p:cNvGrpSpPr>
            <p:nvPr/>
          </p:nvGrpSpPr>
          <p:grpSpPr bwMode="auto">
            <a:xfrm>
              <a:off x="972" y="422"/>
              <a:ext cx="972" cy="556"/>
              <a:chOff x="972" y="422"/>
              <a:chExt cx="972" cy="556"/>
            </a:xfrm>
          </p:grpSpPr>
          <p:sp>
            <p:nvSpPr>
              <p:cNvPr id="27683" name="Rectangle 30"/>
              <p:cNvSpPr>
                <a:spLocks noChangeArrowheads="1"/>
              </p:cNvSpPr>
              <p:nvPr/>
            </p:nvSpPr>
            <p:spPr bwMode="auto">
              <a:xfrm>
                <a:off x="1015" y="422"/>
                <a:ext cx="886" cy="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7684" name="Rectangle 31"/>
              <p:cNvSpPr>
                <a:spLocks noChangeArrowheads="1"/>
              </p:cNvSpPr>
              <p:nvPr/>
            </p:nvSpPr>
            <p:spPr bwMode="auto">
              <a:xfrm>
                <a:off x="972" y="422"/>
                <a:ext cx="972"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grpSp>
        <p:nvGrpSpPr>
          <p:cNvPr id="27655" name="Group 32"/>
          <p:cNvGrpSpPr>
            <a:grpSpLocks/>
          </p:cNvGrpSpPr>
          <p:nvPr/>
        </p:nvGrpSpPr>
        <p:grpSpPr bwMode="auto">
          <a:xfrm>
            <a:off x="4656138" y="2820988"/>
            <a:ext cx="2116137" cy="528637"/>
            <a:chOff x="1944" y="422"/>
            <a:chExt cx="972" cy="556"/>
          </a:xfrm>
        </p:grpSpPr>
        <p:sp>
          <p:nvSpPr>
            <p:cNvPr id="27677" name="Rectangle 33"/>
            <p:cNvSpPr>
              <a:spLocks noChangeArrowheads="1"/>
            </p:cNvSpPr>
            <p:nvPr/>
          </p:nvSpPr>
          <p:spPr bwMode="auto">
            <a:xfrm>
              <a:off x="1944" y="422"/>
              <a:ext cx="972"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nvGrpSpPr>
            <p:cNvPr id="27678" name="Group 34"/>
            <p:cNvGrpSpPr>
              <a:grpSpLocks/>
            </p:cNvGrpSpPr>
            <p:nvPr/>
          </p:nvGrpSpPr>
          <p:grpSpPr bwMode="auto">
            <a:xfrm>
              <a:off x="1944" y="422"/>
              <a:ext cx="972" cy="556"/>
              <a:chOff x="1944" y="422"/>
              <a:chExt cx="972" cy="556"/>
            </a:xfrm>
          </p:grpSpPr>
          <p:sp>
            <p:nvSpPr>
              <p:cNvPr id="27679" name="Rectangle 35"/>
              <p:cNvSpPr>
                <a:spLocks noChangeArrowheads="1"/>
              </p:cNvSpPr>
              <p:nvPr/>
            </p:nvSpPr>
            <p:spPr bwMode="auto">
              <a:xfrm>
                <a:off x="1987" y="422"/>
                <a:ext cx="886" cy="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7680" name="Rectangle 36"/>
              <p:cNvSpPr>
                <a:spLocks noChangeArrowheads="1"/>
              </p:cNvSpPr>
              <p:nvPr/>
            </p:nvSpPr>
            <p:spPr bwMode="auto">
              <a:xfrm>
                <a:off x="1944" y="422"/>
                <a:ext cx="972"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grpSp>
        <p:nvGrpSpPr>
          <p:cNvPr id="27656" name="Group 42"/>
          <p:cNvGrpSpPr>
            <a:grpSpLocks/>
          </p:cNvGrpSpPr>
          <p:nvPr/>
        </p:nvGrpSpPr>
        <p:grpSpPr bwMode="auto">
          <a:xfrm>
            <a:off x="139535" y="2610510"/>
            <a:ext cx="8991600" cy="3276600"/>
            <a:chOff x="0" y="978"/>
            <a:chExt cx="972" cy="556"/>
          </a:xfrm>
        </p:grpSpPr>
        <p:sp>
          <p:nvSpPr>
            <p:cNvPr id="27673" name="Rectangle 43"/>
            <p:cNvSpPr>
              <a:spLocks noChangeArrowheads="1"/>
            </p:cNvSpPr>
            <p:nvPr/>
          </p:nvSpPr>
          <p:spPr bwMode="auto">
            <a:xfrm>
              <a:off x="0" y="978"/>
              <a:ext cx="972"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nvGrpSpPr>
            <p:cNvPr id="27674" name="Group 44"/>
            <p:cNvGrpSpPr>
              <a:grpSpLocks/>
            </p:cNvGrpSpPr>
            <p:nvPr/>
          </p:nvGrpSpPr>
          <p:grpSpPr bwMode="auto">
            <a:xfrm>
              <a:off x="0" y="978"/>
              <a:ext cx="972" cy="556"/>
              <a:chOff x="0" y="978"/>
              <a:chExt cx="972" cy="556"/>
            </a:xfrm>
          </p:grpSpPr>
          <p:sp>
            <p:nvSpPr>
              <p:cNvPr id="27675" name="Rectangle 45"/>
              <p:cNvSpPr>
                <a:spLocks noChangeArrowheads="1"/>
              </p:cNvSpPr>
              <p:nvPr/>
            </p:nvSpPr>
            <p:spPr bwMode="auto">
              <a:xfrm>
                <a:off x="43" y="978"/>
                <a:ext cx="886"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dirty="0">
                    <a:latin typeface="Times New Roman" pitchFamily="18" charset="0"/>
                  </a:rPr>
                  <a:t>Straight-fixed rate		</a:t>
                </a:r>
                <a:r>
                  <a:rPr lang="en-US" altLang="en-US" sz="1600" dirty="0">
                    <a:latin typeface="Times New Roman" pitchFamily="18" charset="0"/>
                  </a:rPr>
                  <a:t>Annual		   Fixed		Currency of issue</a:t>
                </a:r>
                <a:endParaRPr lang="en-US" altLang="en-US" sz="1600" b="1" dirty="0">
                  <a:latin typeface="Times New Roman" pitchFamily="18" charset="0"/>
                  <a:cs typeface="Times New Roman" pitchFamily="18" charset="0"/>
                </a:endParaRPr>
              </a:p>
              <a:p>
                <a:endParaRPr lang="en-US" altLang="en-US" sz="1600" b="1" dirty="0">
                  <a:latin typeface="Times New Roman" pitchFamily="18" charset="0"/>
                  <a:cs typeface="Times New Roman" pitchFamily="18" charset="0"/>
                </a:endParaRPr>
              </a:p>
              <a:p>
                <a:r>
                  <a:rPr lang="en-US" altLang="en-US" sz="1600" b="1" dirty="0">
                    <a:latin typeface="Times New Roman" pitchFamily="18" charset="0"/>
                    <a:cs typeface="Times New Roman" pitchFamily="18" charset="0"/>
                  </a:rPr>
                  <a:t>Floating rate note 		</a:t>
                </a:r>
                <a:r>
                  <a:rPr lang="en-US" altLang="en-US" sz="1600" dirty="0">
                    <a:latin typeface="Times New Roman" pitchFamily="18" charset="0"/>
                    <a:cs typeface="Times New Roman" pitchFamily="18" charset="0"/>
                  </a:rPr>
                  <a:t>Every 3 to 6 months	   Variable		Currency of issue</a:t>
                </a:r>
                <a:endParaRPr lang="en-US" altLang="en-US" sz="1600" b="1" dirty="0">
                  <a:latin typeface="Times New Roman" pitchFamily="18" charset="0"/>
                  <a:cs typeface="Times New Roman" pitchFamily="18" charset="0"/>
                </a:endParaRPr>
              </a:p>
              <a:p>
                <a:endParaRPr lang="en-US" altLang="en-US" sz="1600" b="1" dirty="0">
                  <a:latin typeface="Times New Roman" pitchFamily="18" charset="0"/>
                  <a:cs typeface="Times New Roman" pitchFamily="18" charset="0"/>
                </a:endParaRPr>
              </a:p>
              <a:p>
                <a:r>
                  <a:rPr lang="en-US" altLang="en-US" sz="1600" b="1" dirty="0">
                    <a:latin typeface="Times New Roman" pitchFamily="18" charset="0"/>
                    <a:cs typeface="Times New Roman" pitchFamily="18" charset="0"/>
                  </a:rPr>
                  <a:t>Convertible bond</a:t>
                </a:r>
                <a:r>
                  <a:rPr lang="en-US" altLang="en-US" sz="1600" dirty="0">
                    <a:latin typeface="Times New Roman" pitchFamily="18" charset="0"/>
                    <a:cs typeface="Times New Roman" pitchFamily="18" charset="0"/>
                  </a:rPr>
                  <a:t>		Annual		   Fixed		Currency of issue 							or conversion to 							equity shares</a:t>
                </a:r>
              </a:p>
              <a:p>
                <a:endParaRPr lang="en-US" altLang="en-US" sz="1600" b="1" dirty="0">
                  <a:latin typeface="Times New Roman" pitchFamily="18" charset="0"/>
                  <a:cs typeface="Times New Roman" pitchFamily="18" charset="0"/>
                </a:endParaRPr>
              </a:p>
              <a:p>
                <a:r>
                  <a:rPr lang="en-US" altLang="en-US" sz="1600" b="1" dirty="0">
                    <a:latin typeface="Times New Roman" pitchFamily="18" charset="0"/>
                    <a:cs typeface="Times New Roman" pitchFamily="18" charset="0"/>
                  </a:rPr>
                  <a:t>Straight fixed-rate with</a:t>
                </a:r>
                <a:r>
                  <a:rPr lang="en-US" altLang="en-US" sz="1600" dirty="0">
                    <a:latin typeface="Times New Roman" pitchFamily="18" charset="0"/>
                    <a:cs typeface="Times New Roman" pitchFamily="18" charset="0"/>
                  </a:rPr>
                  <a:t>	Annual		   Fixed		Currency of issue</a:t>
                </a:r>
              </a:p>
              <a:p>
                <a:r>
                  <a:rPr lang="en-US" altLang="en-US" sz="1600" b="1" dirty="0">
                    <a:latin typeface="Times New Roman" pitchFamily="18" charset="0"/>
                    <a:cs typeface="Times New Roman" pitchFamily="18" charset="0"/>
                  </a:rPr>
                  <a:t>equity warrants</a:t>
                </a:r>
                <a:r>
                  <a:rPr lang="en-US" altLang="en-US" sz="1600" dirty="0">
                    <a:latin typeface="Times New Roman" pitchFamily="18" charset="0"/>
                    <a:cs typeface="Times New Roman" pitchFamily="18" charset="0"/>
                  </a:rPr>
                  <a:t>						plus conversion to</a:t>
                </a:r>
              </a:p>
              <a:p>
                <a:r>
                  <a:rPr lang="en-US" altLang="en-US" sz="1600" dirty="0">
                    <a:latin typeface="Times New Roman" pitchFamily="18" charset="0"/>
                    <a:cs typeface="Times New Roman" pitchFamily="18" charset="0"/>
                  </a:rPr>
                  <a:t>							equity shares</a:t>
                </a:r>
              </a:p>
              <a:p>
                <a:endParaRPr lang="en-US" altLang="en-US" sz="1600" b="1" dirty="0">
                  <a:latin typeface="Times New Roman" pitchFamily="18" charset="0"/>
                  <a:cs typeface="Times New Roman" pitchFamily="18" charset="0"/>
                </a:endParaRPr>
              </a:p>
              <a:p>
                <a:r>
                  <a:rPr lang="en-US" altLang="en-US" sz="1600" b="1" dirty="0">
                    <a:latin typeface="Times New Roman" pitchFamily="18" charset="0"/>
                    <a:cs typeface="Times New Roman" pitchFamily="18" charset="0"/>
                  </a:rPr>
                  <a:t>Zero coupon bond		</a:t>
                </a:r>
                <a:r>
                  <a:rPr lang="en-US" altLang="en-US" sz="1600" dirty="0">
                    <a:latin typeface="Times New Roman" pitchFamily="18" charset="0"/>
                    <a:cs typeface="Times New Roman" pitchFamily="18" charset="0"/>
                  </a:rPr>
                  <a:t>None		   Zero		Currency of issue</a:t>
                </a:r>
              </a:p>
              <a:p>
                <a:endParaRPr lang="en-US" altLang="en-US" sz="1600" dirty="0">
                  <a:latin typeface="Times New Roman" pitchFamily="18" charset="0"/>
                  <a:cs typeface="Times New Roman" pitchFamily="18" charset="0"/>
                </a:endParaRPr>
              </a:p>
              <a:p>
                <a:r>
                  <a:rPr lang="en-US" altLang="en-US" sz="1600" b="1" dirty="0">
                    <a:latin typeface="Times New Roman" pitchFamily="18" charset="0"/>
                    <a:cs typeface="Times New Roman" pitchFamily="18" charset="0"/>
                  </a:rPr>
                  <a:t>Dual currency bond		</a:t>
                </a:r>
                <a:r>
                  <a:rPr lang="en-US" altLang="en-US" sz="1600" dirty="0">
                    <a:latin typeface="Times New Roman" pitchFamily="18" charset="0"/>
                    <a:cs typeface="Times New Roman" pitchFamily="18" charset="0"/>
                  </a:rPr>
                  <a:t>Annual		   Fixed		Dual currency</a:t>
                </a:r>
                <a:endParaRPr lang="en-US" altLang="en-US" sz="1600" b="1" dirty="0">
                  <a:latin typeface="Times New Roman" pitchFamily="18" charset="0"/>
                  <a:cs typeface="Times New Roman" pitchFamily="18" charset="0"/>
                </a:endParaRPr>
              </a:p>
            </p:txBody>
          </p:sp>
          <p:sp>
            <p:nvSpPr>
              <p:cNvPr id="27676" name="Rectangle 46"/>
              <p:cNvSpPr>
                <a:spLocks noChangeArrowheads="1"/>
              </p:cNvSpPr>
              <p:nvPr/>
            </p:nvSpPr>
            <p:spPr bwMode="auto">
              <a:xfrm>
                <a:off x="0" y="978"/>
                <a:ext cx="972"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grpSp>
        <p:nvGrpSpPr>
          <p:cNvPr id="27657" name="Group 52"/>
          <p:cNvGrpSpPr>
            <a:grpSpLocks/>
          </p:cNvGrpSpPr>
          <p:nvPr/>
        </p:nvGrpSpPr>
        <p:grpSpPr bwMode="auto">
          <a:xfrm>
            <a:off x="4656138" y="3349625"/>
            <a:ext cx="2116137" cy="530225"/>
            <a:chOff x="1944" y="978"/>
            <a:chExt cx="972" cy="556"/>
          </a:xfrm>
        </p:grpSpPr>
        <p:sp>
          <p:nvSpPr>
            <p:cNvPr id="27669" name="Rectangle 53"/>
            <p:cNvSpPr>
              <a:spLocks noChangeArrowheads="1"/>
            </p:cNvSpPr>
            <p:nvPr/>
          </p:nvSpPr>
          <p:spPr bwMode="auto">
            <a:xfrm>
              <a:off x="1944" y="978"/>
              <a:ext cx="972"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nvGrpSpPr>
            <p:cNvPr id="27670" name="Group 54"/>
            <p:cNvGrpSpPr>
              <a:grpSpLocks/>
            </p:cNvGrpSpPr>
            <p:nvPr/>
          </p:nvGrpSpPr>
          <p:grpSpPr bwMode="auto">
            <a:xfrm>
              <a:off x="1944" y="978"/>
              <a:ext cx="972" cy="556"/>
              <a:chOff x="1944" y="978"/>
              <a:chExt cx="972" cy="556"/>
            </a:xfrm>
          </p:grpSpPr>
          <p:sp>
            <p:nvSpPr>
              <p:cNvPr id="27671" name="Rectangle 55"/>
              <p:cNvSpPr>
                <a:spLocks noChangeArrowheads="1"/>
              </p:cNvSpPr>
              <p:nvPr/>
            </p:nvSpPr>
            <p:spPr bwMode="auto">
              <a:xfrm>
                <a:off x="1987" y="978"/>
                <a:ext cx="886" cy="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7672" name="Rectangle 56"/>
              <p:cNvSpPr>
                <a:spLocks noChangeArrowheads="1"/>
              </p:cNvSpPr>
              <p:nvPr/>
            </p:nvSpPr>
            <p:spPr bwMode="auto">
              <a:xfrm>
                <a:off x="1944" y="978"/>
                <a:ext cx="972"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grpSp>
        <p:nvGrpSpPr>
          <p:cNvPr id="27658" name="Group 57"/>
          <p:cNvGrpSpPr>
            <a:grpSpLocks/>
          </p:cNvGrpSpPr>
          <p:nvPr/>
        </p:nvGrpSpPr>
        <p:grpSpPr bwMode="auto">
          <a:xfrm>
            <a:off x="6772275" y="3349625"/>
            <a:ext cx="2114550" cy="530225"/>
            <a:chOff x="2916" y="978"/>
            <a:chExt cx="972" cy="556"/>
          </a:xfrm>
        </p:grpSpPr>
        <p:sp>
          <p:nvSpPr>
            <p:cNvPr id="27665" name="Rectangle 58"/>
            <p:cNvSpPr>
              <a:spLocks noChangeArrowheads="1"/>
            </p:cNvSpPr>
            <p:nvPr/>
          </p:nvSpPr>
          <p:spPr bwMode="auto">
            <a:xfrm>
              <a:off x="2916" y="978"/>
              <a:ext cx="972"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nvGrpSpPr>
            <p:cNvPr id="27666" name="Group 59"/>
            <p:cNvGrpSpPr>
              <a:grpSpLocks/>
            </p:cNvGrpSpPr>
            <p:nvPr/>
          </p:nvGrpSpPr>
          <p:grpSpPr bwMode="auto">
            <a:xfrm>
              <a:off x="2916" y="978"/>
              <a:ext cx="972" cy="556"/>
              <a:chOff x="2916" y="978"/>
              <a:chExt cx="972" cy="556"/>
            </a:xfrm>
          </p:grpSpPr>
          <p:sp>
            <p:nvSpPr>
              <p:cNvPr id="27667" name="Rectangle 60"/>
              <p:cNvSpPr>
                <a:spLocks noChangeArrowheads="1"/>
              </p:cNvSpPr>
              <p:nvPr/>
            </p:nvSpPr>
            <p:spPr bwMode="auto">
              <a:xfrm>
                <a:off x="2959" y="978"/>
                <a:ext cx="886" cy="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7668" name="Rectangle 61"/>
              <p:cNvSpPr>
                <a:spLocks noChangeArrowheads="1"/>
              </p:cNvSpPr>
              <p:nvPr/>
            </p:nvSpPr>
            <p:spPr bwMode="auto">
              <a:xfrm>
                <a:off x="2916" y="978"/>
                <a:ext cx="972"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sp>
        <p:nvSpPr>
          <p:cNvPr id="27659" name="Rectangle 143"/>
          <p:cNvSpPr>
            <a:spLocks noChangeArrowheads="1"/>
          </p:cNvSpPr>
          <p:nvPr/>
        </p:nvSpPr>
        <p:spPr bwMode="auto">
          <a:xfrm>
            <a:off x="3276600" y="1828800"/>
            <a:ext cx="1981200" cy="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pPr>
            <a:r>
              <a:rPr lang="en-US" altLang="en-US" sz="2300" b="1">
                <a:latin typeface="Times New Roman" pitchFamily="18" charset="0"/>
                <a:cs typeface="Times New Roman" pitchFamily="18" charset="0"/>
              </a:rPr>
              <a:t>Frequency of  Payment</a:t>
            </a:r>
            <a:endParaRPr lang="en-US" altLang="en-US" sz="2300">
              <a:latin typeface="Times New Roman" pitchFamily="18" charset="0"/>
            </a:endParaRPr>
          </a:p>
        </p:txBody>
      </p:sp>
      <p:sp>
        <p:nvSpPr>
          <p:cNvPr id="27660" name="Rectangle 145"/>
          <p:cNvSpPr>
            <a:spLocks noChangeArrowheads="1"/>
          </p:cNvSpPr>
          <p:nvPr/>
        </p:nvSpPr>
        <p:spPr bwMode="auto">
          <a:xfrm>
            <a:off x="5257800" y="1828800"/>
            <a:ext cx="1963738" cy="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pPr>
            <a:r>
              <a:rPr lang="en-US" altLang="en-US" sz="2300" b="1">
                <a:latin typeface="Times New Roman" pitchFamily="18" charset="0"/>
                <a:cs typeface="Times New Roman" pitchFamily="18" charset="0"/>
              </a:rPr>
              <a:t>Size of Coupon</a:t>
            </a:r>
            <a:endParaRPr lang="en-US" altLang="en-US" sz="2300">
              <a:latin typeface="Times New Roman" pitchFamily="18" charset="0"/>
            </a:endParaRPr>
          </a:p>
        </p:txBody>
      </p:sp>
      <p:sp>
        <p:nvSpPr>
          <p:cNvPr id="27661" name="Rectangle 146"/>
          <p:cNvSpPr>
            <a:spLocks noChangeArrowheads="1"/>
          </p:cNvSpPr>
          <p:nvPr/>
        </p:nvSpPr>
        <p:spPr bwMode="auto">
          <a:xfrm>
            <a:off x="6934200" y="1828800"/>
            <a:ext cx="2032000" cy="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pPr>
            <a:r>
              <a:rPr lang="en-US" altLang="en-US" sz="2300" b="1">
                <a:latin typeface="Times New Roman" pitchFamily="18" charset="0"/>
                <a:cs typeface="Times New Roman" pitchFamily="18" charset="0"/>
              </a:rPr>
              <a:t>Payoff at Maturity</a:t>
            </a:r>
            <a:endParaRPr lang="en-US" altLang="en-US" sz="2300">
              <a:latin typeface="Times New Roman" pitchFamily="18" charset="0"/>
            </a:endParaRPr>
          </a:p>
        </p:txBody>
      </p:sp>
      <p:sp>
        <p:nvSpPr>
          <p:cNvPr id="27662" name="Rectangle 147"/>
          <p:cNvSpPr>
            <a:spLocks noGrp="1" noChangeArrowheads="1"/>
          </p:cNvSpPr>
          <p:nvPr>
            <p:ph type="title"/>
          </p:nvPr>
        </p:nvSpPr>
        <p:spPr>
          <a:xfrm>
            <a:off x="-1" y="838200"/>
            <a:ext cx="9131135" cy="1066800"/>
          </a:xfrm>
        </p:spPr>
        <p:txBody>
          <a:bodyPr>
            <a:normAutofit/>
          </a:bodyPr>
          <a:lstStyle/>
          <a:p>
            <a:pPr eaLnBrk="1" hangingPunct="1"/>
            <a:r>
              <a:rPr lang="en-US" altLang="en-US" sz="3200" dirty="0" smtClean="0"/>
              <a:t>Characteristics of International Bond Market Instruments</a:t>
            </a:r>
          </a:p>
        </p:txBody>
      </p:sp>
      <p:sp>
        <p:nvSpPr>
          <p:cNvPr id="27663" name="Line 153"/>
          <p:cNvSpPr>
            <a:spLocks noChangeShapeType="1"/>
          </p:cNvSpPr>
          <p:nvPr/>
        </p:nvSpPr>
        <p:spPr bwMode="auto">
          <a:xfrm>
            <a:off x="508000" y="2638425"/>
            <a:ext cx="8043863"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54"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23</a:t>
            </a:fld>
            <a:endParaRPr lang="en-US" altLang="en-US" sz="1000" dirty="0">
              <a:cs typeface="Arial" charset="0"/>
            </a:endParaRPr>
          </a:p>
        </p:txBody>
      </p:sp>
      <p:sp>
        <p:nvSpPr>
          <p:cNvPr id="55"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914400"/>
            <a:ext cx="8686800" cy="990600"/>
          </a:xfrm>
        </p:spPr>
        <p:txBody>
          <a:bodyPr>
            <a:noAutofit/>
          </a:bodyPr>
          <a:lstStyle/>
          <a:p>
            <a:r>
              <a:rPr lang="en-US" sz="3600" dirty="0"/>
              <a:t>EXHIBIT 12.4</a:t>
            </a:r>
            <a:br>
              <a:rPr lang="en-US" sz="3600" dirty="0"/>
            </a:br>
            <a:r>
              <a:rPr lang="en-US" sz="3600" dirty="0"/>
              <a:t>Currency </a:t>
            </a:r>
            <a:r>
              <a:rPr lang="en-US" sz="3600" dirty="0" smtClean="0"/>
              <a:t>Distribution of </a:t>
            </a:r>
            <a:r>
              <a:rPr lang="en-US" sz="3600" dirty="0"/>
              <a:t>International Bonds</a:t>
            </a:r>
            <a:br>
              <a:rPr lang="en-US" sz="3600" dirty="0"/>
            </a:br>
            <a:r>
              <a:rPr lang="en-US" sz="3600" dirty="0"/>
              <a:t>Amounts </a:t>
            </a:r>
            <a:r>
              <a:rPr lang="en-US" sz="3600" dirty="0" smtClean="0"/>
              <a:t>Outstanding (</a:t>
            </a:r>
            <a:r>
              <a:rPr lang="en-US" sz="3600" dirty="0"/>
              <a:t>in billions of </a:t>
            </a:r>
            <a:r>
              <a:rPr lang="en-US" sz="3600" dirty="0" smtClean="0"/>
              <a:t>U.S.D.)</a:t>
            </a:r>
            <a:r>
              <a:rPr lang="en-US" sz="3600" dirty="0"/>
              <a:t/>
            </a:r>
            <a:br>
              <a:rPr lang="en-US" sz="3600" dirty="0"/>
            </a:br>
            <a:endParaRPr lang="en-US" altLang="en-US" sz="2400" dirty="0" smtClean="0"/>
          </a:p>
        </p:txBody>
      </p:sp>
      <p:sp>
        <p:nvSpPr>
          <p:cNvPr id="7"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24</a:t>
            </a:fld>
            <a:endParaRPr lang="en-US" altLang="en-US" sz="1000" dirty="0">
              <a:cs typeface="Arial" charset="0"/>
            </a:endParaRPr>
          </a:p>
        </p:txBody>
      </p:sp>
      <p:sp>
        <p:nvSpPr>
          <p:cNvPr id="8"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163" y="2981325"/>
            <a:ext cx="7305675" cy="2581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0" y="914400"/>
            <a:ext cx="9144000" cy="990600"/>
          </a:xfrm>
        </p:spPr>
        <p:txBody>
          <a:bodyPr>
            <a:normAutofit/>
          </a:bodyPr>
          <a:lstStyle/>
          <a:p>
            <a:r>
              <a:rPr lang="en-US" altLang="en-US" sz="2800" dirty="0"/>
              <a:t>EXHIBIT </a:t>
            </a:r>
            <a:r>
              <a:rPr lang="en-US" altLang="en-US" sz="2800" dirty="0" smtClean="0"/>
              <a:t>12.5 International </a:t>
            </a:r>
            <a:r>
              <a:rPr lang="en-US" altLang="en-US" sz="2800" dirty="0"/>
              <a:t>Bond </a:t>
            </a:r>
            <a:r>
              <a:rPr lang="en-US" altLang="en-US" sz="2800" dirty="0" smtClean="0"/>
              <a:t>Amounts Outstanding </a:t>
            </a:r>
            <a:r>
              <a:rPr lang="en-US" altLang="en-US" sz="2800" dirty="0"/>
              <a:t>Classified </a:t>
            </a:r>
            <a:r>
              <a:rPr lang="en-US" altLang="en-US" sz="2800" dirty="0" smtClean="0"/>
              <a:t>by Nationality </a:t>
            </a:r>
            <a:r>
              <a:rPr lang="en-US" altLang="en-US" sz="2800" dirty="0"/>
              <a:t>and Type </a:t>
            </a:r>
            <a:r>
              <a:rPr lang="en-US" altLang="en-US" sz="2800" dirty="0" smtClean="0"/>
              <a:t>of Issuer </a:t>
            </a:r>
            <a:r>
              <a:rPr lang="en-US" altLang="en-US" sz="2800" dirty="0"/>
              <a:t>(in billions of </a:t>
            </a:r>
            <a:r>
              <a:rPr lang="en-US" altLang="en-US" sz="2800" dirty="0" smtClean="0"/>
              <a:t>U.S.D.)</a:t>
            </a:r>
          </a:p>
        </p:txBody>
      </p:sp>
      <p:sp>
        <p:nvSpPr>
          <p:cNvPr id="8"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25</a:t>
            </a:fld>
            <a:endParaRPr lang="en-US" altLang="en-US" sz="1000" dirty="0">
              <a:cs typeface="Arial" charset="0"/>
            </a:endParaRPr>
          </a:p>
        </p:txBody>
      </p:sp>
      <p:sp>
        <p:nvSpPr>
          <p:cNvPr id="9"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2057400"/>
            <a:ext cx="5766366" cy="42889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n-US" altLang="en-US" sz="3600" smtClean="0"/>
              <a:t>International Bond Market Credit Ratings</a:t>
            </a:r>
          </a:p>
        </p:txBody>
      </p:sp>
      <p:sp>
        <p:nvSpPr>
          <p:cNvPr id="30723" name="Rectangle 3"/>
          <p:cNvSpPr>
            <a:spLocks noGrp="1" noChangeArrowheads="1"/>
          </p:cNvSpPr>
          <p:nvPr>
            <p:ph idx="1"/>
          </p:nvPr>
        </p:nvSpPr>
        <p:spPr>
          <a:xfrm>
            <a:off x="228600" y="1905000"/>
            <a:ext cx="8686800" cy="4525963"/>
          </a:xfrm>
        </p:spPr>
        <p:txBody>
          <a:bodyPr/>
          <a:lstStyle/>
          <a:p>
            <a:pPr eaLnBrk="1" hangingPunct="1"/>
            <a:r>
              <a:rPr lang="en-US" altLang="en-US" dirty="0" smtClean="0"/>
              <a:t>Fitch IBCA, Moody’s, and Standard &amp; Poor’s sell credit rating analysis.</a:t>
            </a:r>
          </a:p>
          <a:p>
            <a:pPr eaLnBrk="1" hangingPunct="1"/>
            <a:r>
              <a:rPr lang="en-US" altLang="en-US" dirty="0" smtClean="0"/>
              <a:t>Focus on default risk, not exchange rate risk.</a:t>
            </a:r>
          </a:p>
          <a:p>
            <a:pPr eaLnBrk="1" hangingPunct="1"/>
            <a:r>
              <a:rPr lang="en-US" altLang="en-US" dirty="0" smtClean="0"/>
              <a:t>Assessing sovereign debt focuses on political risk and economic risk.</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26</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r>
              <a:rPr lang="en-US" altLang="en-US" smtClean="0"/>
              <a:t>Eurobond Market Structure</a:t>
            </a:r>
          </a:p>
        </p:txBody>
      </p:sp>
      <p:sp>
        <p:nvSpPr>
          <p:cNvPr id="31747" name="Rectangle 3"/>
          <p:cNvSpPr>
            <a:spLocks noGrp="1" noChangeArrowheads="1"/>
          </p:cNvSpPr>
          <p:nvPr>
            <p:ph idx="1"/>
          </p:nvPr>
        </p:nvSpPr>
        <p:spPr/>
        <p:txBody>
          <a:bodyPr/>
          <a:lstStyle/>
          <a:p>
            <a:pPr eaLnBrk="1" hangingPunct="1"/>
            <a:r>
              <a:rPr lang="en-US" altLang="en-US" sz="2400" dirty="0" smtClean="0"/>
              <a:t>Primary market</a:t>
            </a:r>
          </a:p>
          <a:p>
            <a:pPr lvl="1" eaLnBrk="1" hangingPunct="1"/>
            <a:r>
              <a:rPr lang="en-US" altLang="en-US" sz="2000" dirty="0" smtClean="0"/>
              <a:t>Very similar to U.S. underwriting.</a:t>
            </a:r>
          </a:p>
          <a:p>
            <a:pPr eaLnBrk="1" hangingPunct="1"/>
            <a:r>
              <a:rPr lang="en-US" altLang="en-US" sz="2400" dirty="0" smtClean="0"/>
              <a:t>Secondary market</a:t>
            </a:r>
          </a:p>
          <a:p>
            <a:pPr lvl="1" eaLnBrk="1" hangingPunct="1"/>
            <a:r>
              <a:rPr lang="en-US" altLang="en-US" sz="2000" dirty="0" smtClean="0"/>
              <a:t>OTC market centered in London. </a:t>
            </a:r>
          </a:p>
          <a:p>
            <a:pPr lvl="2" eaLnBrk="1" hangingPunct="1"/>
            <a:r>
              <a:rPr lang="en-US" altLang="en-US" sz="1800" dirty="0" smtClean="0"/>
              <a:t>Comprised of market makers as well as brokers.</a:t>
            </a:r>
          </a:p>
          <a:p>
            <a:pPr lvl="2" eaLnBrk="1" hangingPunct="1"/>
            <a:r>
              <a:rPr lang="en-US" altLang="en-US" sz="1800" dirty="0" smtClean="0"/>
              <a:t>Market makers and brokers are members of the International Capital.</a:t>
            </a:r>
          </a:p>
          <a:p>
            <a:pPr lvl="1" eaLnBrk="1" hangingPunct="1"/>
            <a:r>
              <a:rPr lang="en-US" altLang="en-US" sz="2000" dirty="0" smtClean="0"/>
              <a:t>Market Association (ICMA), a self-regulatory body based in Zurich.</a:t>
            </a:r>
          </a:p>
          <a:p>
            <a:pPr eaLnBrk="1" hangingPunct="1"/>
            <a:r>
              <a:rPr lang="en-US" altLang="en-US" sz="2400" dirty="0" smtClean="0"/>
              <a:t>Clearing procedures</a:t>
            </a:r>
          </a:p>
          <a:p>
            <a:pPr lvl="1" eaLnBrk="1" hangingPunct="1"/>
            <a:r>
              <a:rPr lang="en-US" altLang="en-US" sz="2000" dirty="0" err="1" smtClean="0"/>
              <a:t>Euroclear</a:t>
            </a:r>
            <a:r>
              <a:rPr lang="en-US" altLang="en-US" sz="2000" dirty="0" smtClean="0"/>
              <a:t> and </a:t>
            </a:r>
            <a:r>
              <a:rPr lang="en-US" altLang="en-US" sz="2000" dirty="0" err="1" smtClean="0"/>
              <a:t>Cedel</a:t>
            </a:r>
            <a:r>
              <a:rPr lang="en-US" altLang="en-US" sz="2000" dirty="0" smtClean="0"/>
              <a:t> handle most Eurobond trades.</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27</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dirty="0"/>
              <a:t>EXHIBIT 12.7 Standard and Poor’s Sovereign Rating Framework</a:t>
            </a:r>
            <a:br>
              <a:rPr lang="en-US" sz="4000" dirty="0"/>
            </a:br>
            <a:endParaRPr lang="en-US" sz="4000"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2209800"/>
            <a:ext cx="5529263" cy="41876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28</a:t>
            </a:fld>
            <a:endParaRPr lang="en-US" altLang="en-US" sz="1000" dirty="0">
              <a:cs typeface="Arial" charset="0"/>
            </a:endParaRPr>
          </a:p>
        </p:txBody>
      </p:sp>
      <p:sp>
        <p:nvSpPr>
          <p:cNvPr id="7"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extLst>
      <p:ext uri="{BB962C8B-B14F-4D97-AF65-F5344CB8AC3E}">
        <p14:creationId xmlns:p14="http://schemas.microsoft.com/office/powerpoint/2010/main" val="9202767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914400"/>
            <a:ext cx="8839200" cy="990600"/>
          </a:xfrm>
        </p:spPr>
        <p:txBody>
          <a:bodyPr>
            <a:noAutofit/>
          </a:bodyPr>
          <a:lstStyle/>
          <a:p>
            <a:r>
              <a:rPr lang="en-US" sz="3200" dirty="0"/>
              <a:t>Assessing </a:t>
            </a:r>
            <a:r>
              <a:rPr lang="en-US" sz="3200" dirty="0" smtClean="0"/>
              <a:t>the </a:t>
            </a:r>
            <a:r>
              <a:rPr lang="en-US" sz="3200" dirty="0"/>
              <a:t>Five Main Sovereign Rating Factors </a:t>
            </a:r>
            <a:br>
              <a:rPr lang="en-US" sz="3200" dirty="0"/>
            </a:br>
            <a:endParaRPr lang="en-US" sz="3200" dirty="0"/>
          </a:p>
        </p:txBody>
      </p:sp>
      <p:sp>
        <p:nvSpPr>
          <p:cNvPr id="3" name="Content Placeholder 2"/>
          <p:cNvSpPr>
            <a:spLocks noGrp="1"/>
          </p:cNvSpPr>
          <p:nvPr>
            <p:ph idx="1"/>
          </p:nvPr>
        </p:nvSpPr>
        <p:spPr/>
        <p:txBody>
          <a:bodyPr/>
          <a:lstStyle/>
          <a:p>
            <a:r>
              <a:rPr lang="en-US" sz="2800" dirty="0" smtClean="0"/>
              <a:t>The </a:t>
            </a:r>
            <a:r>
              <a:rPr lang="en-US" sz="2800" dirty="0"/>
              <a:t>analysis of each of the five key factors consists of quantitative and qualitative elements. </a:t>
            </a:r>
          </a:p>
          <a:p>
            <a:r>
              <a:rPr lang="en-US" sz="2800" dirty="0"/>
              <a:t>Some </a:t>
            </a:r>
            <a:r>
              <a:rPr lang="en-US" sz="2800" dirty="0" smtClean="0"/>
              <a:t>factors</a:t>
            </a:r>
            <a:r>
              <a:rPr lang="en-US" sz="2800" dirty="0"/>
              <a:t>, such as the robustness of political institutions, are primarily qualitative, while </a:t>
            </a:r>
            <a:r>
              <a:rPr lang="en-US" sz="2800" dirty="0" smtClean="0"/>
              <a:t>others</a:t>
            </a:r>
            <a:r>
              <a:rPr lang="en-US" sz="2800" dirty="0"/>
              <a:t> </a:t>
            </a:r>
            <a:r>
              <a:rPr lang="en-US" sz="2800" dirty="0" smtClean="0"/>
              <a:t>such </a:t>
            </a:r>
            <a:r>
              <a:rPr lang="en-US" sz="2800" dirty="0"/>
              <a:t>as those relating to the real economy, debt, and external </a:t>
            </a:r>
            <a:r>
              <a:rPr lang="en-US" sz="2800" dirty="0" smtClean="0"/>
              <a:t>liquidity use </a:t>
            </a:r>
            <a:r>
              <a:rPr lang="en-US" sz="2800" dirty="0"/>
              <a:t>mostly </a:t>
            </a:r>
            <a:r>
              <a:rPr lang="en-US" sz="2800" dirty="0" smtClean="0"/>
              <a:t>quantitative </a:t>
            </a:r>
            <a:r>
              <a:rPr lang="en-US" sz="2800" dirty="0"/>
              <a:t>indicators.</a:t>
            </a:r>
          </a:p>
          <a:p>
            <a:endParaRPr lang="en-US" sz="2800" dirty="0"/>
          </a:p>
        </p:txBody>
      </p:sp>
    </p:spTree>
    <p:extLst>
      <p:ext uri="{BB962C8B-B14F-4D97-AF65-F5344CB8AC3E}">
        <p14:creationId xmlns:p14="http://schemas.microsoft.com/office/powerpoint/2010/main" val="35011213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rcRect l="42693" t="19031" r="28043" b="11382"/>
          <a:stretch>
            <a:fillRect/>
          </a:stretch>
        </p:blipFill>
        <p:spPr bwMode="auto">
          <a:xfrm>
            <a:off x="2172494" y="1537296"/>
            <a:ext cx="4799012" cy="5014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771" name="Title 1"/>
          <p:cNvSpPr>
            <a:spLocks noGrp="1"/>
          </p:cNvSpPr>
          <p:nvPr>
            <p:ph type="title"/>
          </p:nvPr>
        </p:nvSpPr>
        <p:spPr>
          <a:xfrm>
            <a:off x="457200" y="762000"/>
            <a:ext cx="8229600" cy="1143000"/>
          </a:xfrm>
        </p:spPr>
        <p:txBody>
          <a:bodyPr/>
          <a:lstStyle/>
          <a:p>
            <a:pPr eaLnBrk="1" hangingPunct="1"/>
            <a:r>
              <a:rPr lang="en-US" altLang="en-US" dirty="0" smtClean="0"/>
              <a:t>Eurobond Tombstone</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30</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normAutofit fontScale="90000"/>
          </a:bodyPr>
          <a:lstStyle/>
          <a:p>
            <a:pPr eaLnBrk="1" hangingPunct="1"/>
            <a:r>
              <a:rPr lang="en-US" altLang="en-US" smtClean="0"/>
              <a:t>Eurobond Practices: Primary Market</a:t>
            </a:r>
          </a:p>
        </p:txBody>
      </p:sp>
      <p:sp>
        <p:nvSpPr>
          <p:cNvPr id="33795" name="Rectangle 3"/>
          <p:cNvSpPr>
            <a:spLocks noGrp="1" noChangeArrowheads="1"/>
          </p:cNvSpPr>
          <p:nvPr>
            <p:ph idx="1"/>
          </p:nvPr>
        </p:nvSpPr>
        <p:spPr/>
        <p:txBody>
          <a:bodyPr/>
          <a:lstStyle/>
          <a:p>
            <a:pPr eaLnBrk="1" hangingPunct="1">
              <a:lnSpc>
                <a:spcPct val="80000"/>
              </a:lnSpc>
            </a:pPr>
            <a:r>
              <a:rPr lang="en-US" altLang="en-US" sz="2600" smtClean="0"/>
              <a:t>A borrower desiring to raise funds by issuing Eurobonds to the investing public will contact an investment banker and ask it to serve as the </a:t>
            </a:r>
            <a:r>
              <a:rPr lang="en-US" altLang="en-US" sz="2600" b="1" smtClean="0"/>
              <a:t>lead manager </a:t>
            </a:r>
            <a:r>
              <a:rPr lang="en-US" altLang="en-US" sz="2600" smtClean="0"/>
              <a:t>of an underwriting syndicate that will bring the bonds to market. </a:t>
            </a:r>
          </a:p>
          <a:p>
            <a:pPr eaLnBrk="1" hangingPunct="1">
              <a:lnSpc>
                <a:spcPct val="80000"/>
              </a:lnSpc>
            </a:pPr>
            <a:r>
              <a:rPr lang="en-US" altLang="en-US" sz="2600" smtClean="0"/>
              <a:t>The </a:t>
            </a:r>
            <a:r>
              <a:rPr lang="en-US" altLang="en-US" sz="2600" b="1" smtClean="0"/>
              <a:t>underwriting syndicate </a:t>
            </a:r>
            <a:r>
              <a:rPr lang="en-US" altLang="en-US" sz="2600" smtClean="0"/>
              <a:t>is a group of investment banks, merchant banks, and the merchant banking arms of commercial banks that specialize in some phase of a public issuance. </a:t>
            </a:r>
          </a:p>
          <a:p>
            <a:pPr eaLnBrk="1" hangingPunct="1">
              <a:lnSpc>
                <a:spcPct val="80000"/>
              </a:lnSpc>
            </a:pPr>
            <a:r>
              <a:rPr lang="en-US" altLang="en-US" sz="2600" smtClean="0"/>
              <a:t>The lead manager will sometimes invite co-managers to form a </a:t>
            </a:r>
            <a:r>
              <a:rPr lang="en-US" altLang="en-US" sz="2600" b="1" smtClean="0"/>
              <a:t>managing group </a:t>
            </a:r>
            <a:r>
              <a:rPr lang="en-US" altLang="en-US" sz="2600" smtClean="0"/>
              <a:t>to help negotiate terms with the borrower, ascertain market conditions, and manage the issuance.</a:t>
            </a:r>
          </a:p>
          <a:p>
            <a:pPr eaLnBrk="1" hangingPunct="1">
              <a:lnSpc>
                <a:spcPct val="80000"/>
              </a:lnSpc>
            </a:pPr>
            <a:endParaRPr lang="en-US" altLang="en-US" sz="2600" smtClean="0"/>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31</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normAutofit fontScale="90000"/>
          </a:bodyPr>
          <a:lstStyle/>
          <a:p>
            <a:pPr eaLnBrk="1" hangingPunct="1"/>
            <a:r>
              <a:rPr lang="en-US" altLang="en-US" smtClean="0"/>
              <a:t>Eurobond Practices: Primary Market</a:t>
            </a:r>
          </a:p>
        </p:txBody>
      </p:sp>
      <p:sp>
        <p:nvSpPr>
          <p:cNvPr id="34819" name="Rectangle 3"/>
          <p:cNvSpPr>
            <a:spLocks noGrp="1" noChangeArrowheads="1"/>
          </p:cNvSpPr>
          <p:nvPr>
            <p:ph idx="1"/>
          </p:nvPr>
        </p:nvSpPr>
        <p:spPr/>
        <p:txBody>
          <a:bodyPr/>
          <a:lstStyle/>
          <a:p>
            <a:pPr eaLnBrk="1" hangingPunct="1"/>
            <a:r>
              <a:rPr lang="en-US" altLang="en-US" sz="2600" smtClean="0"/>
              <a:t>The managing group, along with other banks, will serve as </a:t>
            </a:r>
            <a:r>
              <a:rPr lang="en-US" altLang="en-US" sz="2600" b="1" smtClean="0"/>
              <a:t>underwriters </a:t>
            </a:r>
            <a:r>
              <a:rPr lang="en-US" altLang="en-US" sz="2600" smtClean="0"/>
              <a:t>for the issue.  They will commit their own capital to buy the issue from the borrower at a discount from the issue price. </a:t>
            </a:r>
          </a:p>
          <a:p>
            <a:pPr lvl="1" eaLnBrk="1" hangingPunct="1"/>
            <a:r>
              <a:rPr lang="en-US" altLang="en-US" sz="2400" smtClean="0"/>
              <a:t>The discount, or </a:t>
            </a:r>
            <a:r>
              <a:rPr lang="en-US" altLang="en-US" sz="2400" b="1" smtClean="0"/>
              <a:t>underwriting spread</a:t>
            </a:r>
            <a:r>
              <a:rPr lang="en-US" altLang="en-US" sz="2400" smtClean="0"/>
              <a:t>, is typically in the 2 to 2.5 percent range. By comparison, the spread averages about 1 percent for domestic issues. </a:t>
            </a:r>
          </a:p>
          <a:p>
            <a:pPr lvl="1" eaLnBrk="1" hangingPunct="1"/>
            <a:r>
              <a:rPr lang="en-US" altLang="en-US" sz="2400" smtClean="0"/>
              <a:t>Most of the underwriters, along with other banks, will be part of a </a:t>
            </a:r>
            <a:r>
              <a:rPr lang="en-US" altLang="en-US" sz="2400" b="1" smtClean="0"/>
              <a:t>selling group </a:t>
            </a:r>
            <a:r>
              <a:rPr lang="en-US" altLang="en-US" sz="2400" smtClean="0"/>
              <a:t>that sells the bonds to the investing public.</a:t>
            </a:r>
          </a:p>
          <a:p>
            <a:pPr eaLnBrk="1" hangingPunct="1"/>
            <a:endParaRPr lang="en-US" altLang="en-US" sz="2600" smtClean="0"/>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32</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normAutofit fontScale="90000"/>
          </a:bodyPr>
          <a:lstStyle/>
          <a:p>
            <a:pPr eaLnBrk="1" hangingPunct="1"/>
            <a:r>
              <a:rPr lang="en-US" altLang="en-US" dirty="0" smtClean="0"/>
              <a:t>Eurobond Practices: Secondary Market</a:t>
            </a:r>
          </a:p>
        </p:txBody>
      </p:sp>
      <p:sp>
        <p:nvSpPr>
          <p:cNvPr id="35843" name="Rectangle 3"/>
          <p:cNvSpPr>
            <a:spLocks noGrp="1" noChangeArrowheads="1"/>
          </p:cNvSpPr>
          <p:nvPr>
            <p:ph idx="1"/>
          </p:nvPr>
        </p:nvSpPr>
        <p:spPr>
          <a:xfrm>
            <a:off x="457200" y="2286000"/>
            <a:ext cx="8229600" cy="4144963"/>
          </a:xfrm>
        </p:spPr>
        <p:txBody>
          <a:bodyPr/>
          <a:lstStyle/>
          <a:p>
            <a:pPr eaLnBrk="1" hangingPunct="1">
              <a:lnSpc>
                <a:spcPct val="90000"/>
              </a:lnSpc>
            </a:pPr>
            <a:r>
              <a:rPr lang="en-US" altLang="en-US" sz="2600" dirty="0" smtClean="0"/>
              <a:t>Eurobonds initially purchased in the </a:t>
            </a:r>
            <a:r>
              <a:rPr lang="en-US" altLang="en-US" sz="2600" b="1" dirty="0" smtClean="0"/>
              <a:t>primary market </a:t>
            </a:r>
            <a:r>
              <a:rPr lang="en-US" altLang="en-US" sz="2600" dirty="0" smtClean="0"/>
              <a:t>from a member of the selling group may be resold prior to their maturities to other investors in the secondary market. </a:t>
            </a:r>
          </a:p>
          <a:p>
            <a:pPr eaLnBrk="1" hangingPunct="1">
              <a:lnSpc>
                <a:spcPct val="90000"/>
              </a:lnSpc>
            </a:pPr>
            <a:r>
              <a:rPr lang="en-US" altLang="en-US" sz="2600" dirty="0" smtClean="0"/>
              <a:t>The </a:t>
            </a:r>
            <a:r>
              <a:rPr lang="en-US" altLang="en-US" sz="2600" b="1" dirty="0" smtClean="0"/>
              <a:t>secondary market </a:t>
            </a:r>
            <a:r>
              <a:rPr lang="en-US" altLang="en-US" sz="2600" dirty="0" smtClean="0"/>
              <a:t>for Eurobonds is an over-the-counter market with principal trading in London. However, important trading is also done in other major European money centers, such as Zurich, Luxembourg, Frankfurt, and Amsterdam.</a:t>
            </a:r>
          </a:p>
          <a:p>
            <a:pPr eaLnBrk="1" hangingPunct="1">
              <a:lnSpc>
                <a:spcPct val="90000"/>
              </a:lnSpc>
            </a:pPr>
            <a:endParaRPr lang="en-US" altLang="en-US" sz="2600" dirty="0" smtClean="0"/>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33</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Eurobond Practices: Secondary Market</a:t>
            </a:r>
            <a:endParaRPr lang="en-US" dirty="0"/>
          </a:p>
        </p:txBody>
      </p:sp>
      <p:sp>
        <p:nvSpPr>
          <p:cNvPr id="36866" name="Rectangle 3"/>
          <p:cNvSpPr>
            <a:spLocks noGrp="1" noChangeArrowheads="1"/>
          </p:cNvSpPr>
          <p:nvPr>
            <p:ph idx="1"/>
          </p:nvPr>
        </p:nvSpPr>
        <p:spPr>
          <a:xfrm>
            <a:off x="457200" y="2286000"/>
            <a:ext cx="8229600" cy="4144963"/>
          </a:xfrm>
        </p:spPr>
        <p:txBody>
          <a:bodyPr/>
          <a:lstStyle/>
          <a:p>
            <a:pPr eaLnBrk="1" hangingPunct="1">
              <a:lnSpc>
                <a:spcPct val="90000"/>
              </a:lnSpc>
            </a:pPr>
            <a:r>
              <a:rPr lang="en-US" altLang="en-US" sz="2600" dirty="0" smtClean="0"/>
              <a:t>The secondary market consists of market makers and brokers connected by an array of telecommunications equipment. </a:t>
            </a:r>
          </a:p>
          <a:p>
            <a:pPr eaLnBrk="1" hangingPunct="1">
              <a:lnSpc>
                <a:spcPct val="90000"/>
              </a:lnSpc>
            </a:pPr>
            <a:r>
              <a:rPr lang="en-US" altLang="en-US" sz="2600" b="1" dirty="0" smtClean="0"/>
              <a:t>Market makers </a:t>
            </a:r>
            <a:r>
              <a:rPr lang="en-US" altLang="en-US" sz="2600" dirty="0" smtClean="0"/>
              <a:t>stand ready to buy or sell for their own account by quoting two-way </a:t>
            </a:r>
            <a:r>
              <a:rPr lang="en-US" altLang="en-US" sz="2600" b="1" dirty="0" smtClean="0"/>
              <a:t>bid </a:t>
            </a:r>
            <a:r>
              <a:rPr lang="en-US" altLang="en-US" sz="2600" dirty="0" smtClean="0"/>
              <a:t>and </a:t>
            </a:r>
            <a:r>
              <a:rPr lang="en-US" altLang="en-US" sz="2600" b="1" dirty="0" smtClean="0"/>
              <a:t>ask prices</a:t>
            </a:r>
            <a:r>
              <a:rPr lang="en-US" altLang="en-US" sz="2600" dirty="0" smtClean="0"/>
              <a:t>. </a:t>
            </a:r>
          </a:p>
          <a:p>
            <a:pPr eaLnBrk="1" hangingPunct="1">
              <a:lnSpc>
                <a:spcPct val="90000"/>
              </a:lnSpc>
            </a:pPr>
            <a:r>
              <a:rPr lang="en-US" altLang="en-US" sz="2600" dirty="0" smtClean="0"/>
              <a:t>Market makers trade directly with one another, through a broker, or with retail customers. </a:t>
            </a:r>
          </a:p>
          <a:p>
            <a:pPr lvl="1" eaLnBrk="1" hangingPunct="1">
              <a:lnSpc>
                <a:spcPct val="90000"/>
              </a:lnSpc>
            </a:pPr>
            <a:r>
              <a:rPr lang="en-US" altLang="en-US" sz="2600" dirty="0" smtClean="0"/>
              <a:t>The bid-ask spread represents a market maker’s only profit; no other commission is charged.</a:t>
            </a:r>
          </a:p>
        </p:txBody>
      </p:sp>
      <p:sp>
        <p:nvSpPr>
          <p:cNvPr id="6"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34</a:t>
            </a:fld>
            <a:endParaRPr lang="en-US" altLang="en-US" sz="1000" dirty="0">
              <a:cs typeface="Arial" charset="0"/>
            </a:endParaRPr>
          </a:p>
        </p:txBody>
      </p:sp>
      <p:sp>
        <p:nvSpPr>
          <p:cNvPr id="7"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n-US" altLang="en-US" smtClean="0"/>
              <a:t>Clearing Procedures</a:t>
            </a:r>
          </a:p>
        </p:txBody>
      </p:sp>
      <p:sp>
        <p:nvSpPr>
          <p:cNvPr id="37891" name="Rectangle 3"/>
          <p:cNvSpPr>
            <a:spLocks noGrp="1" noChangeArrowheads="1"/>
          </p:cNvSpPr>
          <p:nvPr>
            <p:ph idx="1"/>
          </p:nvPr>
        </p:nvSpPr>
        <p:spPr/>
        <p:txBody>
          <a:bodyPr/>
          <a:lstStyle/>
          <a:p>
            <a:pPr eaLnBrk="1" hangingPunct="1">
              <a:lnSpc>
                <a:spcPct val="90000"/>
              </a:lnSpc>
            </a:pPr>
            <a:r>
              <a:rPr lang="en-US" altLang="en-US" sz="2800" dirty="0" smtClean="0"/>
              <a:t>Eurobond transactions in the secondary market require a system for transferring ownership and payment from one party to another. </a:t>
            </a:r>
          </a:p>
          <a:p>
            <a:pPr eaLnBrk="1" hangingPunct="1">
              <a:lnSpc>
                <a:spcPct val="90000"/>
              </a:lnSpc>
            </a:pPr>
            <a:r>
              <a:rPr lang="en-US" altLang="en-US" sz="2800" dirty="0" smtClean="0"/>
              <a:t>Two major clearing systems, </a:t>
            </a:r>
            <a:r>
              <a:rPr lang="en-US" altLang="en-US" sz="2800" dirty="0" err="1" smtClean="0"/>
              <a:t>Euroclear</a:t>
            </a:r>
            <a:r>
              <a:rPr lang="en-US" altLang="en-US" sz="2800" dirty="0" smtClean="0"/>
              <a:t> and </a:t>
            </a:r>
            <a:r>
              <a:rPr lang="en-US" altLang="en-US" sz="2800" dirty="0" err="1" smtClean="0"/>
              <a:t>Clearstream</a:t>
            </a:r>
            <a:r>
              <a:rPr lang="en-US" altLang="en-US" sz="2800" dirty="0" smtClean="0"/>
              <a:t> International, handle most Eurobond trades.</a:t>
            </a:r>
          </a:p>
          <a:p>
            <a:pPr lvl="1" eaLnBrk="1" hangingPunct="1">
              <a:lnSpc>
                <a:spcPct val="90000"/>
              </a:lnSpc>
            </a:pPr>
            <a:r>
              <a:rPr lang="en-US" altLang="en-US" sz="2400" dirty="0" err="1" smtClean="0"/>
              <a:t>Euroclear</a:t>
            </a:r>
            <a:r>
              <a:rPr lang="en-US" altLang="en-US" sz="2400" dirty="0" smtClean="0"/>
              <a:t> is based in Brussels and is operated by </a:t>
            </a:r>
            <a:r>
              <a:rPr lang="en-US" altLang="en-US" sz="2400" dirty="0" err="1" smtClean="0"/>
              <a:t>Euroclear</a:t>
            </a:r>
            <a:r>
              <a:rPr lang="en-US" altLang="en-US" sz="2400" dirty="0" smtClean="0"/>
              <a:t> Bank.</a:t>
            </a:r>
          </a:p>
          <a:p>
            <a:pPr lvl="1" eaLnBrk="1" hangingPunct="1">
              <a:lnSpc>
                <a:spcPct val="90000"/>
              </a:lnSpc>
            </a:pPr>
            <a:r>
              <a:rPr lang="en-US" altLang="en-US" sz="2400" dirty="0" err="1" smtClean="0"/>
              <a:t>Clearstream</a:t>
            </a:r>
            <a:r>
              <a:rPr lang="en-US" altLang="en-US" sz="2400" dirty="0" smtClean="0"/>
              <a:t> is located in Luxembourg.</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35</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r>
              <a:rPr lang="en-US" altLang="en-US" smtClean="0"/>
              <a:t>Clearing Procedures</a:t>
            </a:r>
          </a:p>
        </p:txBody>
      </p:sp>
      <p:sp>
        <p:nvSpPr>
          <p:cNvPr id="38915" name="Rectangle 3"/>
          <p:cNvSpPr>
            <a:spLocks noGrp="1" noChangeArrowheads="1"/>
          </p:cNvSpPr>
          <p:nvPr>
            <p:ph idx="1"/>
          </p:nvPr>
        </p:nvSpPr>
        <p:spPr/>
        <p:txBody>
          <a:bodyPr/>
          <a:lstStyle/>
          <a:p>
            <a:pPr eaLnBrk="1" hangingPunct="1"/>
            <a:r>
              <a:rPr lang="en-US" altLang="en-US" sz="2400" dirty="0" smtClean="0"/>
              <a:t>Both clearing systems operate in a similar manner. </a:t>
            </a:r>
          </a:p>
          <a:p>
            <a:pPr lvl="1" eaLnBrk="1" hangingPunct="1"/>
            <a:r>
              <a:rPr lang="en-US" altLang="en-US" sz="2000" dirty="0" smtClean="0"/>
              <a:t>Each clearing system has a group of depository banks that physically store bond certificates. </a:t>
            </a:r>
          </a:p>
          <a:p>
            <a:pPr lvl="1" eaLnBrk="1" hangingPunct="1"/>
            <a:r>
              <a:rPr lang="en-US" altLang="en-US" sz="2000" dirty="0" smtClean="0"/>
              <a:t>Members of either system hold cash and bond accounts. When a transaction is conducted, electronic book entries are made that transfer book ownership of the bond certificates from the seller to the buyer and transfer funds from the purchaser’s cash account to the seller’s. </a:t>
            </a:r>
          </a:p>
          <a:p>
            <a:pPr eaLnBrk="1" hangingPunct="1"/>
            <a:r>
              <a:rPr lang="en-US" altLang="en-US" sz="2400" dirty="0" smtClean="0"/>
              <a:t>Physical transfer of the bonds seldom takes place.</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36</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457200" y="762000"/>
            <a:ext cx="8229600" cy="1143000"/>
          </a:xfrm>
        </p:spPr>
        <p:txBody>
          <a:bodyPr>
            <a:normAutofit fontScale="90000"/>
          </a:bodyPr>
          <a:lstStyle/>
          <a:p>
            <a:pPr eaLnBrk="1" hangingPunct="1"/>
            <a:r>
              <a:rPr lang="en-US" altLang="en-US" dirty="0" smtClean="0"/>
              <a:t>Other Functions of the Clearing System</a:t>
            </a:r>
          </a:p>
        </p:txBody>
      </p:sp>
      <p:sp>
        <p:nvSpPr>
          <p:cNvPr id="39939" name="Rectangle 3"/>
          <p:cNvSpPr>
            <a:spLocks noGrp="1" noChangeArrowheads="1"/>
          </p:cNvSpPr>
          <p:nvPr>
            <p:ph idx="1"/>
          </p:nvPr>
        </p:nvSpPr>
        <p:spPr>
          <a:xfrm>
            <a:off x="457200" y="2209800"/>
            <a:ext cx="8229600" cy="4221163"/>
          </a:xfrm>
        </p:spPr>
        <p:txBody>
          <a:bodyPr/>
          <a:lstStyle/>
          <a:p>
            <a:pPr eaLnBrk="1" hangingPunct="1">
              <a:lnSpc>
                <a:spcPct val="80000"/>
              </a:lnSpc>
            </a:pPr>
            <a:r>
              <a:rPr lang="en-US" altLang="en-US" sz="2400" dirty="0" err="1" smtClean="0"/>
              <a:t>Euroclear</a:t>
            </a:r>
            <a:r>
              <a:rPr lang="en-US" altLang="en-US" sz="2400" dirty="0" smtClean="0"/>
              <a:t> and </a:t>
            </a:r>
            <a:r>
              <a:rPr lang="en-US" altLang="en-US" sz="2400" dirty="0" err="1" smtClean="0"/>
              <a:t>Clearstream</a:t>
            </a:r>
            <a:r>
              <a:rPr lang="en-US" altLang="en-US" sz="2400" dirty="0" smtClean="0"/>
              <a:t> perform other functions associated with the efficient operation of the Eurobond market.</a:t>
            </a:r>
            <a:r>
              <a:rPr lang="en-US" altLang="en-US" sz="2000" dirty="0" smtClean="0"/>
              <a:t> </a:t>
            </a:r>
          </a:p>
          <a:p>
            <a:pPr lvl="1" eaLnBrk="1" hangingPunct="1">
              <a:lnSpc>
                <a:spcPct val="80000"/>
              </a:lnSpc>
            </a:pPr>
            <a:r>
              <a:rPr lang="en-US" altLang="en-US" sz="2000" dirty="0" smtClean="0"/>
              <a:t>(1) The clearing systems will finance up to 90 percent of the inventory that a Eurobond market maker has deposited within the system.</a:t>
            </a:r>
          </a:p>
          <a:p>
            <a:pPr lvl="1" eaLnBrk="1" hangingPunct="1">
              <a:lnSpc>
                <a:spcPct val="80000"/>
              </a:lnSpc>
            </a:pPr>
            <a:r>
              <a:rPr lang="en-US" altLang="en-US" sz="2000" dirty="0" smtClean="0"/>
              <a:t>(2) The clearing systems will assist in the distribution of a new bond issue. The clearing systems will take physical possession of the newly printed bond certificates in the depository, collect subscription payments from the purchasers, and record ownership of the bonds. </a:t>
            </a:r>
          </a:p>
          <a:p>
            <a:pPr lvl="1" eaLnBrk="1" hangingPunct="1">
              <a:lnSpc>
                <a:spcPct val="80000"/>
              </a:lnSpc>
            </a:pPr>
            <a:r>
              <a:rPr lang="en-US" altLang="en-US" sz="2000" dirty="0" smtClean="0"/>
              <a:t>(3) The clearing systems will also distribute coupon payments. The borrower pays to the clearing system the coupon interest due on the portion of the issue held in the depository, which in turn credits the appropriate amounts to the bond owner’s cash accounts.</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37</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r>
              <a:rPr lang="en-US" altLang="en-US" smtClean="0"/>
              <a:t>International Bond Market Indices</a:t>
            </a:r>
          </a:p>
        </p:txBody>
      </p:sp>
      <p:sp>
        <p:nvSpPr>
          <p:cNvPr id="40963" name="Rectangle 3"/>
          <p:cNvSpPr>
            <a:spLocks noGrp="1" noChangeArrowheads="1"/>
          </p:cNvSpPr>
          <p:nvPr>
            <p:ph idx="1"/>
          </p:nvPr>
        </p:nvSpPr>
        <p:spPr/>
        <p:txBody>
          <a:bodyPr/>
          <a:lstStyle/>
          <a:p>
            <a:pPr eaLnBrk="1" hangingPunct="1"/>
            <a:r>
              <a:rPr lang="en-US" altLang="en-US" sz="2800" dirty="0" smtClean="0"/>
              <a:t>There are several international bond market indices.</a:t>
            </a:r>
          </a:p>
          <a:p>
            <a:pPr eaLnBrk="1" hangingPunct="1"/>
            <a:r>
              <a:rPr lang="en-US" altLang="en-US" sz="2800" dirty="0" smtClean="0"/>
              <a:t>JPMorgan and Company</a:t>
            </a:r>
          </a:p>
          <a:p>
            <a:pPr lvl="1" eaLnBrk="1" hangingPunct="1"/>
            <a:r>
              <a:rPr lang="en-US" altLang="en-US" sz="2400" dirty="0" smtClean="0"/>
              <a:t>Domestic bond indices. </a:t>
            </a:r>
          </a:p>
          <a:p>
            <a:pPr lvl="1" eaLnBrk="1" hangingPunct="1"/>
            <a:r>
              <a:rPr lang="en-US" altLang="en-US" sz="2400" dirty="0" smtClean="0"/>
              <a:t>International government bond index for 18 countries.</a:t>
            </a:r>
          </a:p>
          <a:p>
            <a:pPr lvl="1" eaLnBrk="1" hangingPunct="1"/>
            <a:r>
              <a:rPr lang="en-US" altLang="en-US" sz="2400" dirty="0" smtClean="0"/>
              <a:t>Widely referenced and often used as a benchmark.</a:t>
            </a:r>
          </a:p>
          <a:p>
            <a:pPr lvl="1" eaLnBrk="1" hangingPunct="1"/>
            <a:r>
              <a:rPr lang="en-US" altLang="en-US" sz="2400" dirty="0" smtClean="0"/>
              <a:t>Appears daily in </a:t>
            </a:r>
            <a:r>
              <a:rPr lang="en-US" altLang="en-US" sz="2400" i="1" dirty="0" smtClean="0"/>
              <a:t>The Wall Street Journal.</a:t>
            </a:r>
          </a:p>
          <a:p>
            <a:pPr lvl="2" eaLnBrk="1" hangingPunct="1"/>
            <a:endParaRPr lang="en-US" altLang="en-US" sz="2000" dirty="0" smtClean="0"/>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DBC6DE41-D6B2-490E-AFAD-566EB8C88229}" type="slidenum">
              <a:rPr lang="en-US" altLang="en-US" sz="900" smtClean="0">
                <a:cs typeface="Arial" charset="0"/>
              </a:rPr>
              <a:pPr algn="r" eaLnBrk="1" hangingPunct="1"/>
              <a:t>38</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a:xfrm>
            <a:off x="152400" y="1600200"/>
            <a:ext cx="8991600" cy="4525963"/>
          </a:xfrm>
        </p:spPr>
        <p:txBody>
          <a:bodyPr/>
          <a:lstStyle/>
          <a:p>
            <a:r>
              <a:rPr lang="en-US" sz="2800" dirty="0"/>
              <a:t>This chapter introduces and discusses the international bond market. </a:t>
            </a:r>
            <a:endParaRPr lang="en-US" sz="2800" dirty="0" smtClean="0"/>
          </a:p>
          <a:p>
            <a:r>
              <a:rPr lang="en-US" sz="2800" dirty="0" smtClean="0"/>
              <a:t>The chapter presents </a:t>
            </a:r>
            <a:r>
              <a:rPr lang="en-US" sz="2800" dirty="0"/>
              <a:t>a statistical perspective of the market, noting its size, an analysis of the market segments, the types of instruments issued, the major currencies used to denominate</a:t>
            </a:r>
            <a:br>
              <a:rPr lang="en-US" sz="2800" dirty="0"/>
            </a:br>
            <a:r>
              <a:rPr lang="en-US" sz="2800" dirty="0"/>
              <a:t>international bonds, and the major borrowers by nationality and type. </a:t>
            </a:r>
            <a:endParaRPr lang="en-US" sz="2800" dirty="0" smtClean="0"/>
          </a:p>
          <a:p>
            <a:r>
              <a:rPr lang="en-US" sz="2800" dirty="0" smtClean="0"/>
              <a:t>Trading </a:t>
            </a:r>
            <a:r>
              <a:rPr lang="en-US" sz="2800" dirty="0"/>
              <a:t>practices of the Eurobond market are examined, as are credit ratings for international </a:t>
            </a:r>
            <a:r>
              <a:rPr lang="en-US" sz="2800" dirty="0" smtClean="0"/>
              <a:t>bonds and </a:t>
            </a:r>
            <a:r>
              <a:rPr lang="en-US" sz="2800" dirty="0"/>
              <a:t>international bond market indexes.</a:t>
            </a:r>
            <a:br>
              <a:rPr lang="en-US" sz="2800" dirty="0"/>
            </a:br>
            <a:endParaRPr lang="en-US" sz="2800" dirty="0"/>
          </a:p>
        </p:txBody>
      </p:sp>
      <p:sp>
        <p:nvSpPr>
          <p:cNvPr id="4"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12-</a:t>
            </a:r>
            <a:fld id="{3A1ACDDC-F908-44FF-8C6C-9807B78C00B4}" type="slidenum">
              <a:rPr lang="en-US" altLang="en-US" sz="900" smtClean="0">
                <a:cs typeface="Arial" charset="0"/>
              </a:rPr>
              <a:t>39</a:t>
            </a:fld>
            <a:endParaRPr lang="en-US" altLang="en-US" sz="1000" dirty="0">
              <a:cs typeface="Arial" charset="0"/>
            </a:endParaRPr>
          </a:p>
        </p:txBody>
      </p:sp>
      <p:sp>
        <p:nvSpPr>
          <p:cNvPr id="5"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extLst>
      <p:ext uri="{BB962C8B-B14F-4D97-AF65-F5344CB8AC3E}">
        <p14:creationId xmlns:p14="http://schemas.microsoft.com/office/powerpoint/2010/main" val="994776052"/>
      </p:ext>
    </p:extLst>
  </p:cSld>
  <p:clrMapOvr>
    <a:masterClrMapping/>
  </p:clrMapOvr>
</p:sld>
</file>

<file path=ppt/theme/theme1.xml><?xml version="1.0" encoding="utf-8"?>
<a:theme xmlns:a="http://schemas.openxmlformats.org/drawingml/2006/main" name="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template</Template>
  <TotalTime>788</TotalTime>
  <Words>2707</Words>
  <Application>Microsoft Office PowerPoint</Application>
  <PresentationFormat>On-screen Show (4:3)</PresentationFormat>
  <Paragraphs>280</Paragraphs>
  <Slides>39</Slides>
  <Notes>4</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template</vt:lpstr>
      <vt:lpstr>International Bond Market</vt:lpstr>
      <vt:lpstr>Chapter Outline</vt:lpstr>
      <vt:lpstr>The World’s Bond Markets: A Statistical Perspective</vt:lpstr>
      <vt:lpstr>EXHIBIT 12.1 Amounts of Domestic and International Bonds Outstanding (at year-end 2014 in billions of U.S.D.</vt:lpstr>
      <vt:lpstr>Foreign Bonds and Eurobonds</vt:lpstr>
      <vt:lpstr>EXHIBIT 12.2 International Bonds Amounts Outstanding Classified by Major Instruments (in billions of U.S.D.)</vt:lpstr>
      <vt:lpstr>Bearer Bonds and Registered Bonds</vt:lpstr>
      <vt:lpstr>National Security Registrations</vt:lpstr>
      <vt:lpstr>Withholding Taxes</vt:lpstr>
      <vt:lpstr>Security Regulations That Ease Bond Issuance</vt:lpstr>
      <vt:lpstr>Global Bonds</vt:lpstr>
      <vt:lpstr>Deutsche Telekom Global Bond</vt:lpstr>
      <vt:lpstr>Types of Instruments</vt:lpstr>
      <vt:lpstr>EXHIBIT 12.3 Typical Characteristics of International Bond Market Instruments </vt:lpstr>
      <vt:lpstr>Straight Fixed-Rate Debt</vt:lpstr>
      <vt:lpstr>Floating-Rate Notes</vt:lpstr>
      <vt:lpstr>Equity-Related Bonds</vt:lpstr>
      <vt:lpstr>Convertible Bonds</vt:lpstr>
      <vt:lpstr>Bonds with Equity Warrants</vt:lpstr>
      <vt:lpstr>Zero Coupon Bonds</vt:lpstr>
      <vt:lpstr>Dual-Currency Bonds</vt:lpstr>
      <vt:lpstr>Composite Currency Bonds</vt:lpstr>
      <vt:lpstr>Characteristics of International Bond Market Instruments</vt:lpstr>
      <vt:lpstr>EXHIBIT 12.4 Currency Distribution of International Bonds Amounts Outstanding (in billions of U.S.D.) </vt:lpstr>
      <vt:lpstr>EXHIBIT 12.5 International Bond Amounts Outstanding Classified by Nationality and Type of Issuer (in billions of U.S.D.)</vt:lpstr>
      <vt:lpstr>International Bond Market Credit Ratings</vt:lpstr>
      <vt:lpstr>Eurobond Market Structure</vt:lpstr>
      <vt:lpstr>EXHIBIT 12.7 Standard and Poor’s Sovereign Rating Framework </vt:lpstr>
      <vt:lpstr>Assessing the Five Main Sovereign Rating Factors  </vt:lpstr>
      <vt:lpstr>Eurobond Tombstone</vt:lpstr>
      <vt:lpstr>Eurobond Practices: Primary Market</vt:lpstr>
      <vt:lpstr>Eurobond Practices: Primary Market</vt:lpstr>
      <vt:lpstr>Eurobond Practices: Secondary Market</vt:lpstr>
      <vt:lpstr>Eurobond Practices: Secondary Market</vt:lpstr>
      <vt:lpstr>Clearing Procedures</vt:lpstr>
      <vt:lpstr>Clearing Procedures</vt:lpstr>
      <vt:lpstr>Other Functions of the Clearing System</vt:lpstr>
      <vt:lpstr>International Bond Market Indices</vt:lpstr>
      <vt:lpstr>Summary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tsonly</dc:creator>
  <cp:lastModifiedBy>Bathurst, Noelle</cp:lastModifiedBy>
  <cp:revision>81</cp:revision>
  <dcterms:created xsi:type="dcterms:W3CDTF">2010-12-17T11:54:02Z</dcterms:created>
  <dcterms:modified xsi:type="dcterms:W3CDTF">2017-02-22T16:07:34Z</dcterms:modified>
</cp:coreProperties>
</file>