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7"/>
  </p:handoutMasterIdLst>
  <p:sldIdLst>
    <p:sldId id="256" r:id="rId2"/>
    <p:sldId id="263" r:id="rId3"/>
    <p:sldId id="257" r:id="rId4"/>
    <p:sldId id="261" r:id="rId5"/>
    <p:sldId id="262" r:id="rId6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-2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handoutMaster" Target="handoutMasters/handoutMaster1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955" cy="4956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245" y="1"/>
            <a:ext cx="2945955" cy="4956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7515C9-2157-49FB-9299-526EBA6A231A}" type="datetimeFigureOut">
              <a:rPr lang="en-US" smtClean="0"/>
              <a:t>2/20/17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323"/>
            <a:ext cx="2945955" cy="4956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245" y="9429323"/>
            <a:ext cx="2945955" cy="4956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0F2B8B-42F2-40A6-BE76-0CD7624947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6053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157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382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756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032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763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52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271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30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996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339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66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835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Public Policy and Industrialization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Discussion Week 5</a:t>
            </a:r>
          </a:p>
          <a:p>
            <a:r>
              <a:rPr lang="en-US" dirty="0" smtClean="0"/>
              <a:t>D. Fuller </a:t>
            </a:r>
          </a:p>
          <a:p>
            <a:r>
              <a:rPr lang="en-US" dirty="0" smtClean="0"/>
              <a:t>Globalization for Nation Building: Industrial Policy for High-Technology Products in Taiwan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205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Terms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smtClean="0"/>
              <a:t>IC</a:t>
            </a:r>
            <a:r>
              <a:rPr lang="en-US" dirty="0" smtClean="0"/>
              <a:t> = integrated circuits</a:t>
            </a:r>
          </a:p>
          <a:p>
            <a:pPr lvl="1"/>
            <a:r>
              <a:rPr lang="en-US" dirty="0" smtClean="0"/>
              <a:t>also called chips or microchips</a:t>
            </a:r>
          </a:p>
          <a:p>
            <a:r>
              <a:rPr lang="en-US" b="1" dirty="0" smtClean="0"/>
              <a:t>Chipset</a:t>
            </a:r>
            <a:r>
              <a:rPr lang="en-US" dirty="0" smtClean="0"/>
              <a:t> = set or group of ICs </a:t>
            </a:r>
          </a:p>
          <a:p>
            <a:pPr lvl="1"/>
            <a:r>
              <a:rPr lang="en-US" dirty="0" smtClean="0"/>
              <a:t>in your computer or phone</a:t>
            </a:r>
          </a:p>
          <a:p>
            <a:r>
              <a:rPr lang="en-US" b="1" dirty="0" smtClean="0"/>
              <a:t>DRAM</a:t>
            </a:r>
            <a:r>
              <a:rPr lang="en-US" dirty="0" smtClean="0"/>
              <a:t> = dynamic random access memory</a:t>
            </a:r>
          </a:p>
          <a:p>
            <a:pPr lvl="1"/>
            <a:r>
              <a:rPr lang="en-US" dirty="0" smtClean="0"/>
              <a:t>Memory component of computer, etc. </a:t>
            </a:r>
          </a:p>
          <a:p>
            <a:pPr lvl="1"/>
            <a:endParaRPr lang="en-US" dirty="0"/>
          </a:p>
          <a:p>
            <a:r>
              <a:rPr lang="en-US" dirty="0" smtClean="0"/>
              <a:t>Design = designing the IC or DRAM</a:t>
            </a:r>
          </a:p>
          <a:p>
            <a:r>
              <a:rPr lang="en-US" dirty="0" smtClean="0"/>
              <a:t>Fab or fabrication = making the IC </a:t>
            </a:r>
            <a:r>
              <a:rPr lang="en-US" smtClean="0"/>
              <a:t>or DRAM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256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Questions for Discussion</a:t>
            </a:r>
            <a:br>
              <a:rPr lang="en-US" dirty="0" smtClean="0"/>
            </a:br>
            <a:r>
              <a:rPr lang="en-US" dirty="0" smtClean="0"/>
              <a:t>Round 1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What does Fuller mean by: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 smtClean="0"/>
              <a:t>Technoglobal</a:t>
            </a:r>
            <a:r>
              <a:rPr lang="en-US" dirty="0" smtClean="0"/>
              <a:t>? Rely on foreign firms (MNCs, FDI) to provide technology 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 smtClean="0"/>
              <a:t>Technonational</a:t>
            </a:r>
            <a:r>
              <a:rPr lang="en-US" dirty="0" smtClean="0"/>
              <a:t>? Generate technology by domestic firms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 smtClean="0"/>
              <a:t>Technohybrid</a:t>
            </a:r>
            <a:r>
              <a:rPr lang="en-US" dirty="0" smtClean="0"/>
              <a:t>? A combination of the two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Which approach has been the basis for Taiwan’s development of the advanced electronics sector?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err="1" smtClean="0"/>
              <a:t>Technohybrid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Which strategy has been used by Japan, Korea and </a:t>
            </a:r>
            <a:r>
              <a:rPr lang="en-US" dirty="0"/>
              <a:t>S</a:t>
            </a:r>
            <a:r>
              <a:rPr lang="en-US" dirty="0" smtClean="0"/>
              <a:t>ingapore</a:t>
            </a:r>
            <a:r>
              <a:rPr lang="en-US" dirty="0" smtClean="0"/>
              <a:t>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Singapore: </a:t>
            </a:r>
            <a:r>
              <a:rPr lang="en-US" dirty="0" err="1" smtClean="0"/>
              <a:t>technoglobal</a:t>
            </a:r>
            <a:r>
              <a:rPr lang="en-US" dirty="0" smtClean="0"/>
              <a:t>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Japan and Korea: </a:t>
            </a:r>
            <a:r>
              <a:rPr lang="en-US" dirty="0" err="1" smtClean="0"/>
              <a:t>technolnational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584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Questions for Discussion</a:t>
            </a:r>
            <a:br>
              <a:rPr lang="en-US" dirty="0" smtClean="0"/>
            </a:br>
            <a:r>
              <a:rPr lang="en-US" dirty="0" smtClean="0"/>
              <a:t>Round 2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How did the first Taiwanese IC (integrated circuit) makers get established</a:t>
            </a:r>
            <a:r>
              <a:rPr lang="en-US" dirty="0" smtClean="0"/>
              <a:t>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Spinoffs (i.e. companies set up by) Taiwan government research institutions, notably the ERSO, Electronics Research Services Organization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What role did government play?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b="1" dirty="0" smtClean="0"/>
              <a:t>In foreign technology </a:t>
            </a:r>
            <a:r>
              <a:rPr lang="en-US" b="1" dirty="0" smtClean="0"/>
              <a:t>acquisition</a:t>
            </a:r>
            <a:r>
              <a:rPr lang="en-US" dirty="0" smtClean="0"/>
              <a:t>: gov’t acquired or help negotiate technology licensing agreement between Taiwanese firms and foreigners </a:t>
            </a:r>
            <a:endParaRPr lang="en-US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b="1" dirty="0" smtClean="0"/>
              <a:t>In R&amp;</a:t>
            </a:r>
            <a:r>
              <a:rPr lang="en-US" b="1" dirty="0" smtClean="0"/>
              <a:t>D</a:t>
            </a:r>
            <a:r>
              <a:rPr lang="en-US" dirty="0" smtClean="0"/>
              <a:t>: gov’t research institutions and through subsidies to firms</a:t>
            </a:r>
            <a:endParaRPr lang="en-US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b="1" dirty="0" smtClean="0"/>
              <a:t>In </a:t>
            </a:r>
            <a:r>
              <a:rPr lang="en-US" b="1" dirty="0" smtClean="0"/>
              <a:t>investment</a:t>
            </a:r>
            <a:r>
              <a:rPr lang="en-US" dirty="0" smtClean="0"/>
              <a:t>: through state owned banks</a:t>
            </a:r>
            <a:endParaRPr lang="en-US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b="1" dirty="0" smtClean="0"/>
              <a:t>In skilled </a:t>
            </a:r>
            <a:r>
              <a:rPr lang="en-US" b="1" dirty="0" smtClean="0"/>
              <a:t>personnel: (</a:t>
            </a:r>
            <a:r>
              <a:rPr lang="en-US" b="1" dirty="0" err="1" smtClean="0"/>
              <a:t>i</a:t>
            </a:r>
            <a:r>
              <a:rPr lang="en-US" b="1" dirty="0" smtClean="0"/>
              <a:t>) </a:t>
            </a:r>
            <a:r>
              <a:rPr lang="en-US" dirty="0" smtClean="0"/>
              <a:t>personnel from ERSO were moved to the new companies it set up; (ii) local universities; (iii) Taiwanese who studied and worked abroad and then came back</a:t>
            </a:r>
            <a:endParaRPr lang="en-US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b="1" dirty="0" smtClean="0"/>
              <a:t>In </a:t>
            </a:r>
            <a:r>
              <a:rPr lang="en-US" b="1" dirty="0" smtClean="0"/>
              <a:t>infrastructure</a:t>
            </a:r>
            <a:r>
              <a:rPr lang="en-US" dirty="0" smtClean="0"/>
              <a:t>: </a:t>
            </a:r>
            <a:r>
              <a:rPr lang="en-US" dirty="0" smtClean="0"/>
              <a:t>built industrial parks, with electricity and water, where firms could set up</a:t>
            </a:r>
            <a:endParaRPr lang="en-US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What constrained the government from playing a larger role</a:t>
            </a:r>
            <a:r>
              <a:rPr lang="en-US" dirty="0" smtClean="0"/>
              <a:t>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Money: there was resistance within the government and among legislators to not spend too much money on the various industrial policy activities, including investments in new firms. 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1170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Questions for Discussion</a:t>
            </a:r>
            <a:br>
              <a:rPr lang="en-US" dirty="0" smtClean="0"/>
            </a:br>
            <a:r>
              <a:rPr lang="en-US" dirty="0" smtClean="0"/>
              <a:t>Round 3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What is full-</a:t>
            </a:r>
            <a:r>
              <a:rPr lang="en-US" dirty="0" err="1" smtClean="0"/>
              <a:t>setism</a:t>
            </a:r>
            <a:r>
              <a:rPr lang="en-US" dirty="0" smtClean="0"/>
              <a:t>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Producing the full set of products for a given sector.  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How did Taiwan seek to achieve full-</a:t>
            </a:r>
            <a:r>
              <a:rPr lang="en-US" dirty="0" err="1" smtClean="0"/>
              <a:t>setism</a:t>
            </a:r>
            <a:r>
              <a:rPr lang="en-US" dirty="0" smtClean="0"/>
              <a:t>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By producing DRAM (dynamic random access memory) which it felt was needed to complete the microchip industry 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Was it a success?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No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Why or why not? </a:t>
            </a:r>
            <a:endParaRPr lang="en-US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J</a:t>
            </a:r>
            <a:r>
              <a:rPr lang="en-US" dirty="0" smtClean="0"/>
              <a:t>oint ventures in Taiwan were dependent on technology from and sales to their partners. Profit margins were small, scale was not large enough to fund domestic R&amp;D. Joint venture partners pulled out and local firms had difficulty getting the new generation technology from overseas partners. 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639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</TotalTime>
  <Words>438</Words>
  <Application>Microsoft Macintosh PowerPoint</Application>
  <PresentationFormat>On-screen Show (4:3)</PresentationFormat>
  <Paragraphs>56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Public Policy and Industrialization</vt:lpstr>
      <vt:lpstr>Terms</vt:lpstr>
      <vt:lpstr>Questions for Discussion Round 1 </vt:lpstr>
      <vt:lpstr>Questions for Discussion Round 2 </vt:lpstr>
      <vt:lpstr>Questions for Discussion Round 3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Macroeconomics</dc:title>
  <dc:creator>Akiko Vandenberg</dc:creator>
  <cp:lastModifiedBy>Akiko Vandenberg</cp:lastModifiedBy>
  <cp:revision>23</cp:revision>
  <cp:lastPrinted>2017-02-02T02:00:26Z</cp:lastPrinted>
  <dcterms:created xsi:type="dcterms:W3CDTF">2016-08-17T11:19:23Z</dcterms:created>
  <dcterms:modified xsi:type="dcterms:W3CDTF">2017-02-20T03:54:47Z</dcterms:modified>
</cp:coreProperties>
</file>