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84"/>
  </p:notesMasterIdLst>
  <p:sldIdLst>
    <p:sldId id="256" r:id="rId2"/>
    <p:sldId id="357" r:id="rId3"/>
    <p:sldId id="260" r:id="rId4"/>
    <p:sldId id="331" r:id="rId5"/>
    <p:sldId id="334" r:id="rId6"/>
    <p:sldId id="261" r:id="rId7"/>
    <p:sldId id="262" r:id="rId8"/>
    <p:sldId id="332" r:id="rId9"/>
    <p:sldId id="333" r:id="rId10"/>
    <p:sldId id="263" r:id="rId11"/>
    <p:sldId id="257" r:id="rId12"/>
    <p:sldId id="335" r:id="rId13"/>
    <p:sldId id="336" r:id="rId14"/>
    <p:sldId id="328" r:id="rId15"/>
    <p:sldId id="259" r:id="rId16"/>
    <p:sldId id="264" r:id="rId17"/>
    <p:sldId id="338" r:id="rId18"/>
    <p:sldId id="265" r:id="rId19"/>
    <p:sldId id="337" r:id="rId20"/>
    <p:sldId id="268" r:id="rId21"/>
    <p:sldId id="339" r:id="rId22"/>
    <p:sldId id="340" r:id="rId23"/>
    <p:sldId id="341" r:id="rId24"/>
    <p:sldId id="269" r:id="rId25"/>
    <p:sldId id="270" r:id="rId26"/>
    <p:sldId id="271" r:id="rId27"/>
    <p:sldId id="327" r:id="rId28"/>
    <p:sldId id="272" r:id="rId29"/>
    <p:sldId id="342" r:id="rId30"/>
    <p:sldId id="285" r:id="rId31"/>
    <p:sldId id="274" r:id="rId32"/>
    <p:sldId id="275" r:id="rId33"/>
    <p:sldId id="276" r:id="rId34"/>
    <p:sldId id="277" r:id="rId35"/>
    <p:sldId id="278" r:id="rId36"/>
    <p:sldId id="343" r:id="rId37"/>
    <p:sldId id="281" r:id="rId38"/>
    <p:sldId id="330" r:id="rId39"/>
    <p:sldId id="283" r:id="rId40"/>
    <p:sldId id="284" r:id="rId41"/>
    <p:sldId id="286" r:id="rId42"/>
    <p:sldId id="287" r:id="rId43"/>
    <p:sldId id="344" r:id="rId44"/>
    <p:sldId id="289" r:id="rId45"/>
    <p:sldId id="346" r:id="rId46"/>
    <p:sldId id="347" r:id="rId47"/>
    <p:sldId id="294" r:id="rId48"/>
    <p:sldId id="293" r:id="rId49"/>
    <p:sldId id="345" r:id="rId50"/>
    <p:sldId id="295" r:id="rId51"/>
    <p:sldId id="322" r:id="rId52"/>
    <p:sldId id="296" r:id="rId53"/>
    <p:sldId id="329" r:id="rId54"/>
    <p:sldId id="298" r:id="rId55"/>
    <p:sldId id="297" r:id="rId56"/>
    <p:sldId id="299" r:id="rId57"/>
    <p:sldId id="302" r:id="rId58"/>
    <p:sldId id="303" r:id="rId59"/>
    <p:sldId id="304" r:id="rId60"/>
    <p:sldId id="348" r:id="rId61"/>
    <p:sldId id="353" r:id="rId62"/>
    <p:sldId id="351" r:id="rId63"/>
    <p:sldId id="352" r:id="rId64"/>
    <p:sldId id="358" r:id="rId65"/>
    <p:sldId id="309" r:id="rId66"/>
    <p:sldId id="310" r:id="rId67"/>
    <p:sldId id="311" r:id="rId68"/>
    <p:sldId id="308" r:id="rId69"/>
    <p:sldId id="349" r:id="rId70"/>
    <p:sldId id="312" r:id="rId71"/>
    <p:sldId id="313" r:id="rId72"/>
    <p:sldId id="350" r:id="rId73"/>
    <p:sldId id="314" r:id="rId74"/>
    <p:sldId id="315" r:id="rId75"/>
    <p:sldId id="316" r:id="rId76"/>
    <p:sldId id="317" r:id="rId77"/>
    <p:sldId id="318" r:id="rId78"/>
    <p:sldId id="354" r:id="rId79"/>
    <p:sldId id="319" r:id="rId80"/>
    <p:sldId id="320" r:id="rId81"/>
    <p:sldId id="355" r:id="rId82"/>
    <p:sldId id="356" r:id="rId83"/>
  </p:sldIdLst>
  <p:sldSz cx="9144000" cy="6858000" type="screen4x3"/>
  <p:notesSz cx="7099300" cy="10234613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140" autoAdjust="0"/>
  </p:normalViewPr>
  <p:slideViewPr>
    <p:cSldViewPr>
      <p:cViewPr varScale="1">
        <p:scale>
          <a:sx n="60" d="100"/>
          <a:sy n="60" d="100"/>
        </p:scale>
        <p:origin x="-13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199A17-F982-498A-9D60-A9A1773DE09B}" type="doc">
      <dgm:prSet loTypeId="urn:microsoft.com/office/officeart/2005/8/layout/vList5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de-DE"/>
        </a:p>
      </dgm:t>
    </dgm:pt>
    <dgm:pt modelId="{DD34A347-7D10-46AA-9669-4753A487B406}">
      <dgm:prSet phldrT="[Text]" custT="1"/>
      <dgm:spPr/>
      <dgm:t>
        <a:bodyPr/>
        <a:lstStyle/>
        <a:p>
          <a:r>
            <a:rPr lang="de-DE" sz="3200" dirty="0" smtClean="0">
              <a:solidFill>
                <a:schemeClr val="bg1"/>
              </a:solidFill>
              <a:latin typeface="CordiaUPC" pitchFamily="34" charset="-34"/>
              <a:cs typeface="CordiaUPC" pitchFamily="34" charset="-34"/>
            </a:rPr>
            <a:t>Social &amp; economic</a:t>
          </a:r>
          <a:endParaRPr lang="de-DE" sz="3200" dirty="0">
            <a:solidFill>
              <a:schemeClr val="bg1"/>
            </a:solidFill>
            <a:latin typeface="CordiaUPC" pitchFamily="34" charset="-34"/>
            <a:cs typeface="CordiaUPC" pitchFamily="34" charset="-34"/>
          </a:endParaRPr>
        </a:p>
      </dgm:t>
    </dgm:pt>
    <dgm:pt modelId="{73487740-791A-4FD4-ABFC-A6224DA19036}" type="parTrans" cxnId="{9D5753E5-BA92-48A0-961F-9329B22760C4}">
      <dgm:prSet/>
      <dgm:spPr/>
      <dgm:t>
        <a:bodyPr/>
        <a:lstStyle/>
        <a:p>
          <a:endParaRPr lang="de-DE"/>
        </a:p>
      </dgm:t>
    </dgm:pt>
    <dgm:pt modelId="{6A019BE3-88F8-40DE-BFCD-3C130A1B9BEC}" type="sibTrans" cxnId="{9D5753E5-BA92-48A0-961F-9329B22760C4}">
      <dgm:prSet/>
      <dgm:spPr/>
      <dgm:t>
        <a:bodyPr/>
        <a:lstStyle/>
        <a:p>
          <a:endParaRPr lang="de-DE"/>
        </a:p>
      </dgm:t>
    </dgm:pt>
    <dgm:pt modelId="{DA188E95-DD41-44F4-AA05-4A935A5FBB01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Boost economic</a:t>
          </a:r>
          <a:endParaRPr lang="de-DE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7D8FCCD8-BD94-40D1-875C-62EBD7A12EF8}" type="parTrans" cxnId="{3E36BBD7-929B-4D9E-A8A2-2255DED5FFC7}">
      <dgm:prSet/>
      <dgm:spPr/>
      <dgm:t>
        <a:bodyPr/>
        <a:lstStyle/>
        <a:p>
          <a:endParaRPr lang="de-DE"/>
        </a:p>
      </dgm:t>
    </dgm:pt>
    <dgm:pt modelId="{00163217-4DCA-41F0-A426-0163E55628C0}" type="sibTrans" cxnId="{3E36BBD7-929B-4D9E-A8A2-2255DED5FFC7}">
      <dgm:prSet/>
      <dgm:spPr/>
      <dgm:t>
        <a:bodyPr/>
        <a:lstStyle/>
        <a:p>
          <a:endParaRPr lang="de-DE"/>
        </a:p>
      </dgm:t>
    </dgm:pt>
    <dgm:pt modelId="{CD41D8F4-D004-45D3-9A58-DC30985D7B70}">
      <dgm:prSet phldrT="[Text]" custT="1"/>
      <dgm:spPr/>
      <dgm:t>
        <a:bodyPr/>
        <a:lstStyle/>
        <a:p>
          <a:r>
            <a:rPr lang="de-DE" sz="2800" b="0" i="0" dirty="0" smtClean="0">
              <a:solidFill>
                <a:schemeClr val="bg1"/>
              </a:solidFill>
              <a:latin typeface="CordiaUPC" pitchFamily="34" charset="-34"/>
              <a:cs typeface="CordiaUPC" pitchFamily="34" charset="-34"/>
            </a:rPr>
            <a:t>Business organization</a:t>
          </a:r>
          <a:endParaRPr lang="de-DE" sz="2800" b="0" i="0" dirty="0">
            <a:solidFill>
              <a:schemeClr val="bg1"/>
            </a:solidFill>
            <a:latin typeface="CordiaUPC" pitchFamily="34" charset="-34"/>
            <a:cs typeface="CordiaUPC" pitchFamily="34" charset="-34"/>
          </a:endParaRPr>
        </a:p>
      </dgm:t>
    </dgm:pt>
    <dgm:pt modelId="{4BC7736F-3C6A-4CD1-BDCD-12710C2D3C3B}" type="parTrans" cxnId="{B5E213FF-6AA1-4520-86A9-743D5741A132}">
      <dgm:prSet/>
      <dgm:spPr/>
      <dgm:t>
        <a:bodyPr/>
        <a:lstStyle/>
        <a:p>
          <a:endParaRPr lang="de-DE"/>
        </a:p>
      </dgm:t>
    </dgm:pt>
    <dgm:pt modelId="{1159A129-1489-4967-948E-16EE12251F67}" type="sibTrans" cxnId="{B5E213FF-6AA1-4520-86A9-743D5741A132}">
      <dgm:prSet/>
      <dgm:spPr/>
      <dgm:t>
        <a:bodyPr/>
        <a:lstStyle/>
        <a:p>
          <a:endParaRPr lang="de-DE"/>
        </a:p>
      </dgm:t>
    </dgm:pt>
    <dgm:pt modelId="{9FA02343-2AC4-4AF8-AF61-519F93915DB4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raise revenues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5DFF3654-C862-4A1F-9181-A257988BD88A}" type="parTrans" cxnId="{8BBE4527-42E4-4541-A49A-FC3ED95F92AC}">
      <dgm:prSet/>
      <dgm:spPr/>
      <dgm:t>
        <a:bodyPr/>
        <a:lstStyle/>
        <a:p>
          <a:endParaRPr lang="de-DE"/>
        </a:p>
      </dgm:t>
    </dgm:pt>
    <dgm:pt modelId="{D9EE3F15-9B00-469E-A055-F804DA057B08}" type="sibTrans" cxnId="{8BBE4527-42E4-4541-A49A-FC3ED95F92AC}">
      <dgm:prSet/>
      <dgm:spPr/>
      <dgm:t>
        <a:bodyPr/>
        <a:lstStyle/>
        <a:p>
          <a:endParaRPr lang="de-DE"/>
        </a:p>
      </dgm:t>
    </dgm:pt>
    <dgm:pt modelId="{25EEBA5D-163E-4947-A83E-26EC335033D7}">
      <dgm:prSet phldrT="[Text]" custT="1"/>
      <dgm:spPr/>
      <dgm:t>
        <a:bodyPr/>
        <a:lstStyle/>
        <a:p>
          <a:r>
            <a:rPr lang="de-DE" sz="3200" b="0" dirty="0" smtClean="0">
              <a:solidFill>
                <a:schemeClr val="bg1"/>
              </a:solidFill>
              <a:latin typeface="CordiaUPC" pitchFamily="34" charset="-34"/>
              <a:cs typeface="CordiaUPC" pitchFamily="34" charset="-34"/>
            </a:rPr>
            <a:t>Customer</a:t>
          </a:r>
          <a:endParaRPr lang="de-DE" sz="3200" b="0" dirty="0">
            <a:solidFill>
              <a:schemeClr val="bg1"/>
            </a:solidFill>
            <a:latin typeface="CordiaUPC" pitchFamily="34" charset="-34"/>
            <a:cs typeface="CordiaUPC" pitchFamily="34" charset="-34"/>
          </a:endParaRPr>
        </a:p>
      </dgm:t>
    </dgm:pt>
    <dgm:pt modelId="{301B88C1-8197-4A25-9D18-EFDA003E307F}" type="parTrans" cxnId="{F6AFAED4-8CC3-4A03-A2C7-5743CED3F74C}">
      <dgm:prSet/>
      <dgm:spPr/>
      <dgm:t>
        <a:bodyPr/>
        <a:lstStyle/>
        <a:p>
          <a:endParaRPr lang="de-DE"/>
        </a:p>
      </dgm:t>
    </dgm:pt>
    <dgm:pt modelId="{0B8FC691-F61F-4E5C-A62C-C023AB81D784}" type="sibTrans" cxnId="{F6AFAED4-8CC3-4A03-A2C7-5743CED3F74C}">
      <dgm:prSet/>
      <dgm:spPr/>
      <dgm:t>
        <a:bodyPr/>
        <a:lstStyle/>
        <a:p>
          <a:endParaRPr lang="de-DE"/>
        </a:p>
      </dgm:t>
    </dgm:pt>
    <dgm:pt modelId="{CB467221-15AB-4D21-948A-F3AFEC9FDFC4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Increase product varieties</a:t>
          </a:r>
          <a:endParaRPr lang="de-DE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A5DAE885-4211-4032-851A-4FE6BF7B7336}" type="parTrans" cxnId="{5BE02826-3CC9-43B1-8707-EC54D1414196}">
      <dgm:prSet/>
      <dgm:spPr/>
      <dgm:t>
        <a:bodyPr/>
        <a:lstStyle/>
        <a:p>
          <a:endParaRPr lang="de-DE"/>
        </a:p>
      </dgm:t>
    </dgm:pt>
    <dgm:pt modelId="{79445C11-0163-4C17-9DAC-209CC29F48EC}" type="sibTrans" cxnId="{5BE02826-3CC9-43B1-8707-EC54D1414196}">
      <dgm:prSet/>
      <dgm:spPr/>
      <dgm:t>
        <a:bodyPr/>
        <a:lstStyle/>
        <a:p>
          <a:endParaRPr lang="de-DE"/>
        </a:p>
      </dgm:t>
    </dgm:pt>
    <dgm:pt modelId="{BB247054-66B9-4AC1-BB52-DCFBFCBCED7C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Intensiver competition – therefore higher quality goods at lower price</a:t>
          </a:r>
          <a:endParaRPr lang="de-DE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D8D54E84-E534-47DB-9B00-7508246AC463}" type="parTrans" cxnId="{D0416DDC-A60A-4E74-A1E3-28B60625AC02}">
      <dgm:prSet/>
      <dgm:spPr/>
      <dgm:t>
        <a:bodyPr/>
        <a:lstStyle/>
        <a:p>
          <a:endParaRPr lang="de-DE"/>
        </a:p>
      </dgm:t>
    </dgm:pt>
    <dgm:pt modelId="{10495517-F29E-4F52-A274-CEC9FA31949A}" type="sibTrans" cxnId="{D0416DDC-A60A-4E74-A1E3-28B60625AC02}">
      <dgm:prSet/>
      <dgm:spPr/>
      <dgm:t>
        <a:bodyPr/>
        <a:lstStyle/>
        <a:p>
          <a:endParaRPr lang="de-DE"/>
        </a:p>
      </dgm:t>
    </dgm:pt>
    <dgm:pt modelId="{B22F38DB-CA86-4CBE-886E-49306B35D4C9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Income distribution and increase employement</a:t>
          </a:r>
          <a:endParaRPr lang="de-DE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31544C7F-31DA-4DFC-A31F-AE1B40CDAB30}" type="parTrans" cxnId="{444918EE-1BC5-4804-A5FB-829E23BFFFC8}">
      <dgm:prSet/>
      <dgm:spPr/>
      <dgm:t>
        <a:bodyPr/>
        <a:lstStyle/>
        <a:p>
          <a:endParaRPr lang="en-GB"/>
        </a:p>
      </dgm:t>
    </dgm:pt>
    <dgm:pt modelId="{F155B1AA-D6BF-475D-BADA-EA0E89366129}" type="sibTrans" cxnId="{444918EE-1BC5-4804-A5FB-829E23BFFFC8}">
      <dgm:prSet/>
      <dgm:spPr/>
      <dgm:t>
        <a:bodyPr/>
        <a:lstStyle/>
        <a:p>
          <a:endParaRPr lang="en-GB"/>
        </a:p>
      </dgm:t>
    </dgm:pt>
    <dgm:pt modelId="{EFD8F472-C9F6-402D-977B-52B2CEF4130C}">
      <dgm:prSet phldrT="[Text]" custT="1"/>
      <dgm:spPr/>
      <dgm:t>
        <a:bodyPr/>
        <a:lstStyle/>
        <a:p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18755414-D114-42C4-B4F9-3450112C14A0}" type="parTrans" cxnId="{A039B871-6688-47D8-A3EB-EC06852CFEBF}">
      <dgm:prSet/>
      <dgm:spPr/>
      <dgm:t>
        <a:bodyPr/>
        <a:lstStyle/>
        <a:p>
          <a:endParaRPr lang="en-GB"/>
        </a:p>
      </dgm:t>
    </dgm:pt>
    <dgm:pt modelId="{0102ACE7-F7E0-45DB-8710-F3E0E483F722}" type="sibTrans" cxnId="{A039B871-6688-47D8-A3EB-EC06852CFEBF}">
      <dgm:prSet/>
      <dgm:spPr/>
      <dgm:t>
        <a:bodyPr/>
        <a:lstStyle/>
        <a:p>
          <a:endParaRPr lang="en-GB"/>
        </a:p>
      </dgm:t>
    </dgm:pt>
    <dgm:pt modelId="{EE4D5DC4-10B2-4046-9E53-D5872E2BE098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Main business task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8E8B6A94-A5AC-42C2-8247-BD8A4DBEDCCC}" type="parTrans" cxnId="{F5DF700F-5C58-4BBD-801C-5B7AD2524FC8}">
      <dgm:prSet/>
      <dgm:spPr/>
      <dgm:t>
        <a:bodyPr/>
        <a:lstStyle/>
        <a:p>
          <a:endParaRPr lang="en-GB"/>
        </a:p>
      </dgm:t>
    </dgm:pt>
    <dgm:pt modelId="{244D38A1-69A2-4B00-9966-59A289AAEE01}" type="sibTrans" cxnId="{F5DF700F-5C58-4BBD-801C-5B7AD2524FC8}">
      <dgm:prSet/>
      <dgm:spPr/>
      <dgm:t>
        <a:bodyPr/>
        <a:lstStyle/>
        <a:p>
          <a:endParaRPr lang="en-GB"/>
        </a:p>
      </dgm:t>
    </dgm:pt>
    <dgm:pt modelId="{B65B190E-CB67-4FF1-8AA4-FF27A8FCC154}" type="pres">
      <dgm:prSet presAssocID="{39199A17-F982-498A-9D60-A9A1773DE09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B7CD2651-8F07-4702-9C34-B5DA681A107A}" type="pres">
      <dgm:prSet presAssocID="{DD34A347-7D10-46AA-9669-4753A487B406}" presName="linNode" presStyleCnt="0"/>
      <dgm:spPr/>
    </dgm:pt>
    <dgm:pt modelId="{2A2F86E6-247F-4A31-93D1-30941906A637}" type="pres">
      <dgm:prSet presAssocID="{DD34A347-7D10-46AA-9669-4753A487B406}" presName="parentText" presStyleLbl="node1" presStyleIdx="0" presStyleCnt="3" custScaleX="60718" custScaleY="46206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92DEA20B-E3B3-43AF-9E21-1A9368A1398E}" type="pres">
      <dgm:prSet presAssocID="{DD34A347-7D10-46AA-9669-4753A487B406}" presName="descendantText" presStyleLbl="alignAccFollowNode1" presStyleIdx="0" presStyleCnt="3" custScaleX="95707" custScaleY="4882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B4D3C1FB-1B1F-4B2F-B2BA-0E64C4F1606D}" type="pres">
      <dgm:prSet presAssocID="{6A019BE3-88F8-40DE-BFCD-3C130A1B9BEC}" presName="sp" presStyleCnt="0"/>
      <dgm:spPr/>
    </dgm:pt>
    <dgm:pt modelId="{529C97AC-C547-4910-B15C-26A4E8E39B97}" type="pres">
      <dgm:prSet presAssocID="{CD41D8F4-D004-45D3-9A58-DC30985D7B70}" presName="linNode" presStyleCnt="0"/>
      <dgm:spPr/>
    </dgm:pt>
    <dgm:pt modelId="{15799C1C-73D6-4BF0-B744-2CE1ECCBF2FE}" type="pres">
      <dgm:prSet presAssocID="{CD41D8F4-D004-45D3-9A58-DC30985D7B70}" presName="parentText" presStyleLbl="node1" presStyleIdx="1" presStyleCnt="3" custScaleX="60718" custScaleY="46206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8D6B380B-8222-40E0-ACC0-EB242579AA58}" type="pres">
      <dgm:prSet presAssocID="{CD41D8F4-D004-45D3-9A58-DC30985D7B70}" presName="descendantText" presStyleLbl="alignAccFollowNode1" presStyleIdx="1" presStyleCnt="3" custScaleX="95707" custScaleY="4882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3437BEAF-F515-433C-9E8C-157D8AC270D3}" type="pres">
      <dgm:prSet presAssocID="{1159A129-1489-4967-948E-16EE12251F67}" presName="sp" presStyleCnt="0"/>
      <dgm:spPr/>
    </dgm:pt>
    <dgm:pt modelId="{F4FBE2F8-E936-4C4D-9860-04A17224D33D}" type="pres">
      <dgm:prSet presAssocID="{25EEBA5D-163E-4947-A83E-26EC335033D7}" presName="linNode" presStyleCnt="0"/>
      <dgm:spPr/>
    </dgm:pt>
    <dgm:pt modelId="{96C9AB13-27DC-477F-87C3-B510B6937C91}" type="pres">
      <dgm:prSet presAssocID="{25EEBA5D-163E-4947-A83E-26EC335033D7}" presName="parentText" presStyleLbl="node1" presStyleIdx="2" presStyleCnt="3" custScaleX="60718" custScaleY="46206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F11DB44C-F1A9-4B56-A114-4D2C3A378C6A}" type="pres">
      <dgm:prSet presAssocID="{25EEBA5D-163E-4947-A83E-26EC335033D7}" presName="descendantText" presStyleLbl="alignAccFollowNode1" presStyleIdx="2" presStyleCnt="3" custScaleX="95707" custScaleY="4882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B936D7E9-C7E2-48BC-AF55-4B36858905B2}" type="presOf" srcId="{DA188E95-DD41-44F4-AA05-4A935A5FBB01}" destId="{92DEA20B-E3B3-43AF-9E21-1A9368A1398E}" srcOrd="0" destOrd="0" presId="urn:microsoft.com/office/officeart/2005/8/layout/vList5"/>
    <dgm:cxn modelId="{26B100A0-60C3-4467-A966-7CB0F9EC327B}" type="presOf" srcId="{EFD8F472-C9F6-402D-977B-52B2CEF4130C}" destId="{8D6B380B-8222-40E0-ACC0-EB242579AA58}" srcOrd="0" destOrd="2" presId="urn:microsoft.com/office/officeart/2005/8/layout/vList5"/>
    <dgm:cxn modelId="{599AB82A-A966-4139-ACF6-E383ED7F94A4}" type="presOf" srcId="{BB247054-66B9-4AC1-BB52-DCFBFCBCED7C}" destId="{F11DB44C-F1A9-4B56-A114-4D2C3A378C6A}" srcOrd="0" destOrd="1" presId="urn:microsoft.com/office/officeart/2005/8/layout/vList5"/>
    <dgm:cxn modelId="{F5DF700F-5C58-4BBD-801C-5B7AD2524FC8}" srcId="{CD41D8F4-D004-45D3-9A58-DC30985D7B70}" destId="{EE4D5DC4-10B2-4046-9E53-D5872E2BE098}" srcOrd="1" destOrd="0" parTransId="{8E8B6A94-A5AC-42C2-8247-BD8A4DBEDCCC}" sibTransId="{244D38A1-69A2-4B00-9966-59A289AAEE01}"/>
    <dgm:cxn modelId="{8A9E53B3-1B14-4717-BB91-214596FD2029}" type="presOf" srcId="{CD41D8F4-D004-45D3-9A58-DC30985D7B70}" destId="{15799C1C-73D6-4BF0-B744-2CE1ECCBF2FE}" srcOrd="0" destOrd="0" presId="urn:microsoft.com/office/officeart/2005/8/layout/vList5"/>
    <dgm:cxn modelId="{F6AFAED4-8CC3-4A03-A2C7-5743CED3F74C}" srcId="{39199A17-F982-498A-9D60-A9A1773DE09B}" destId="{25EEBA5D-163E-4947-A83E-26EC335033D7}" srcOrd="2" destOrd="0" parTransId="{301B88C1-8197-4A25-9D18-EFDA003E307F}" sibTransId="{0B8FC691-F61F-4E5C-A62C-C023AB81D784}"/>
    <dgm:cxn modelId="{9D5753E5-BA92-48A0-961F-9329B22760C4}" srcId="{39199A17-F982-498A-9D60-A9A1773DE09B}" destId="{DD34A347-7D10-46AA-9669-4753A487B406}" srcOrd="0" destOrd="0" parTransId="{73487740-791A-4FD4-ABFC-A6224DA19036}" sibTransId="{6A019BE3-88F8-40DE-BFCD-3C130A1B9BEC}"/>
    <dgm:cxn modelId="{B5E213FF-6AA1-4520-86A9-743D5741A132}" srcId="{39199A17-F982-498A-9D60-A9A1773DE09B}" destId="{CD41D8F4-D004-45D3-9A58-DC30985D7B70}" srcOrd="1" destOrd="0" parTransId="{4BC7736F-3C6A-4CD1-BDCD-12710C2D3C3B}" sibTransId="{1159A129-1489-4967-948E-16EE12251F67}"/>
    <dgm:cxn modelId="{D0416DDC-A60A-4E74-A1E3-28B60625AC02}" srcId="{25EEBA5D-163E-4947-A83E-26EC335033D7}" destId="{BB247054-66B9-4AC1-BB52-DCFBFCBCED7C}" srcOrd="1" destOrd="0" parTransId="{D8D54E84-E534-47DB-9B00-7508246AC463}" sibTransId="{10495517-F29E-4F52-A274-CEC9FA31949A}"/>
    <dgm:cxn modelId="{464523C9-A09C-4FC5-AAA4-D7D04B337A9E}" type="presOf" srcId="{EE4D5DC4-10B2-4046-9E53-D5872E2BE098}" destId="{8D6B380B-8222-40E0-ACC0-EB242579AA58}" srcOrd="0" destOrd="1" presId="urn:microsoft.com/office/officeart/2005/8/layout/vList5"/>
    <dgm:cxn modelId="{8BBE4527-42E4-4541-A49A-FC3ED95F92AC}" srcId="{CD41D8F4-D004-45D3-9A58-DC30985D7B70}" destId="{9FA02343-2AC4-4AF8-AF61-519F93915DB4}" srcOrd="0" destOrd="0" parTransId="{5DFF3654-C862-4A1F-9181-A257988BD88A}" sibTransId="{D9EE3F15-9B00-469E-A055-F804DA057B08}"/>
    <dgm:cxn modelId="{444918EE-1BC5-4804-A5FB-829E23BFFFC8}" srcId="{DD34A347-7D10-46AA-9669-4753A487B406}" destId="{B22F38DB-CA86-4CBE-886E-49306B35D4C9}" srcOrd="1" destOrd="0" parTransId="{31544C7F-31DA-4DFC-A31F-AE1B40CDAB30}" sibTransId="{F155B1AA-D6BF-475D-BADA-EA0E89366129}"/>
    <dgm:cxn modelId="{A039B871-6688-47D8-A3EB-EC06852CFEBF}" srcId="{CD41D8F4-D004-45D3-9A58-DC30985D7B70}" destId="{EFD8F472-C9F6-402D-977B-52B2CEF4130C}" srcOrd="2" destOrd="0" parTransId="{18755414-D114-42C4-B4F9-3450112C14A0}" sibTransId="{0102ACE7-F7E0-45DB-8710-F3E0E483F722}"/>
    <dgm:cxn modelId="{ABC80964-3BA9-4EDB-B433-36BAEE9C8FC1}" type="presOf" srcId="{39199A17-F982-498A-9D60-A9A1773DE09B}" destId="{B65B190E-CB67-4FF1-8AA4-FF27A8FCC154}" srcOrd="0" destOrd="0" presId="urn:microsoft.com/office/officeart/2005/8/layout/vList5"/>
    <dgm:cxn modelId="{D5368394-6ABF-433F-B27C-17E87344AB5B}" type="presOf" srcId="{9FA02343-2AC4-4AF8-AF61-519F93915DB4}" destId="{8D6B380B-8222-40E0-ACC0-EB242579AA58}" srcOrd="0" destOrd="0" presId="urn:microsoft.com/office/officeart/2005/8/layout/vList5"/>
    <dgm:cxn modelId="{79E30DCE-F9D4-4629-B9CC-5A82123FDA22}" type="presOf" srcId="{B22F38DB-CA86-4CBE-886E-49306B35D4C9}" destId="{92DEA20B-E3B3-43AF-9E21-1A9368A1398E}" srcOrd="0" destOrd="1" presId="urn:microsoft.com/office/officeart/2005/8/layout/vList5"/>
    <dgm:cxn modelId="{3E36BBD7-929B-4D9E-A8A2-2255DED5FFC7}" srcId="{DD34A347-7D10-46AA-9669-4753A487B406}" destId="{DA188E95-DD41-44F4-AA05-4A935A5FBB01}" srcOrd="0" destOrd="0" parTransId="{7D8FCCD8-BD94-40D1-875C-62EBD7A12EF8}" sibTransId="{00163217-4DCA-41F0-A426-0163E55628C0}"/>
    <dgm:cxn modelId="{053D5C67-CEC1-42A0-9504-2519FFC55B4E}" type="presOf" srcId="{CB467221-15AB-4D21-948A-F3AFEC9FDFC4}" destId="{F11DB44C-F1A9-4B56-A114-4D2C3A378C6A}" srcOrd="0" destOrd="0" presId="urn:microsoft.com/office/officeart/2005/8/layout/vList5"/>
    <dgm:cxn modelId="{0844D72E-858E-47BC-90F3-701C99DF1F61}" type="presOf" srcId="{25EEBA5D-163E-4947-A83E-26EC335033D7}" destId="{96C9AB13-27DC-477F-87C3-B510B6937C91}" srcOrd="0" destOrd="0" presId="urn:microsoft.com/office/officeart/2005/8/layout/vList5"/>
    <dgm:cxn modelId="{5BE02826-3CC9-43B1-8707-EC54D1414196}" srcId="{25EEBA5D-163E-4947-A83E-26EC335033D7}" destId="{CB467221-15AB-4D21-948A-F3AFEC9FDFC4}" srcOrd="0" destOrd="0" parTransId="{A5DAE885-4211-4032-851A-4FE6BF7B7336}" sibTransId="{79445C11-0163-4C17-9DAC-209CC29F48EC}"/>
    <dgm:cxn modelId="{A7009020-7F46-4D39-8459-CC6F95E7CCEE}" type="presOf" srcId="{DD34A347-7D10-46AA-9669-4753A487B406}" destId="{2A2F86E6-247F-4A31-93D1-30941906A637}" srcOrd="0" destOrd="0" presId="urn:microsoft.com/office/officeart/2005/8/layout/vList5"/>
    <dgm:cxn modelId="{28C67B58-0F3E-447F-A151-80A2A9A84F06}" type="presParOf" srcId="{B65B190E-CB67-4FF1-8AA4-FF27A8FCC154}" destId="{B7CD2651-8F07-4702-9C34-B5DA681A107A}" srcOrd="0" destOrd="0" presId="urn:microsoft.com/office/officeart/2005/8/layout/vList5"/>
    <dgm:cxn modelId="{61FD8A7C-A254-4022-BAD1-8F2CB0777BCB}" type="presParOf" srcId="{B7CD2651-8F07-4702-9C34-B5DA681A107A}" destId="{2A2F86E6-247F-4A31-93D1-30941906A637}" srcOrd="0" destOrd="0" presId="urn:microsoft.com/office/officeart/2005/8/layout/vList5"/>
    <dgm:cxn modelId="{C9619795-E4C0-40FB-B062-917642975F02}" type="presParOf" srcId="{B7CD2651-8F07-4702-9C34-B5DA681A107A}" destId="{92DEA20B-E3B3-43AF-9E21-1A9368A1398E}" srcOrd="1" destOrd="0" presId="urn:microsoft.com/office/officeart/2005/8/layout/vList5"/>
    <dgm:cxn modelId="{A366E0B4-AAA3-4933-B477-4324BE4077A4}" type="presParOf" srcId="{B65B190E-CB67-4FF1-8AA4-FF27A8FCC154}" destId="{B4D3C1FB-1B1F-4B2F-B2BA-0E64C4F1606D}" srcOrd="1" destOrd="0" presId="urn:microsoft.com/office/officeart/2005/8/layout/vList5"/>
    <dgm:cxn modelId="{BA8FD529-F25C-40AB-B912-489332F630E6}" type="presParOf" srcId="{B65B190E-CB67-4FF1-8AA4-FF27A8FCC154}" destId="{529C97AC-C547-4910-B15C-26A4E8E39B97}" srcOrd="2" destOrd="0" presId="urn:microsoft.com/office/officeart/2005/8/layout/vList5"/>
    <dgm:cxn modelId="{C4A6F63D-5338-47ED-B6D6-70ADE30A8E1A}" type="presParOf" srcId="{529C97AC-C547-4910-B15C-26A4E8E39B97}" destId="{15799C1C-73D6-4BF0-B744-2CE1ECCBF2FE}" srcOrd="0" destOrd="0" presId="urn:microsoft.com/office/officeart/2005/8/layout/vList5"/>
    <dgm:cxn modelId="{AA68426C-5EA2-4DB5-B466-6DA681F51BE7}" type="presParOf" srcId="{529C97AC-C547-4910-B15C-26A4E8E39B97}" destId="{8D6B380B-8222-40E0-ACC0-EB242579AA58}" srcOrd="1" destOrd="0" presId="urn:microsoft.com/office/officeart/2005/8/layout/vList5"/>
    <dgm:cxn modelId="{AC9455D9-E34A-4D6E-86DB-813CD839FECD}" type="presParOf" srcId="{B65B190E-CB67-4FF1-8AA4-FF27A8FCC154}" destId="{3437BEAF-F515-433C-9E8C-157D8AC270D3}" srcOrd="3" destOrd="0" presId="urn:microsoft.com/office/officeart/2005/8/layout/vList5"/>
    <dgm:cxn modelId="{016416EB-B944-4EC5-AD2A-BA0FB3E01CC1}" type="presParOf" srcId="{B65B190E-CB67-4FF1-8AA4-FF27A8FCC154}" destId="{F4FBE2F8-E936-4C4D-9860-04A17224D33D}" srcOrd="4" destOrd="0" presId="urn:microsoft.com/office/officeart/2005/8/layout/vList5"/>
    <dgm:cxn modelId="{E1E7AE93-52D0-42D4-96BF-5843656F3511}" type="presParOf" srcId="{F4FBE2F8-E936-4C4D-9860-04A17224D33D}" destId="{96C9AB13-27DC-477F-87C3-B510B6937C91}" srcOrd="0" destOrd="0" presId="urn:microsoft.com/office/officeart/2005/8/layout/vList5"/>
    <dgm:cxn modelId="{3C226248-35F0-4BBF-8F59-CB25A8C7D296}" type="presParOf" srcId="{F4FBE2F8-E936-4C4D-9860-04A17224D33D}" destId="{F11DB44C-F1A9-4B56-A114-4D2C3A378C6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DEA20B-E3B3-43AF-9E21-1A9368A1398E}">
      <dsp:nvSpPr>
        <dsp:cNvPr id="0" name=""/>
        <dsp:cNvSpPr/>
      </dsp:nvSpPr>
      <dsp:spPr>
        <a:xfrm rot="5400000">
          <a:off x="4519069" y="-1808236"/>
          <a:ext cx="1361750" cy="5227531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Boost economic</a:t>
          </a:r>
          <a:endParaRPr lang="de-DE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Income distribution and increase employement</a:t>
          </a:r>
          <a:endParaRPr lang="de-DE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 rot="-5400000">
        <a:off x="2586179" y="191129"/>
        <a:ext cx="5161056" cy="1228800"/>
      </dsp:txXfrm>
    </dsp:sp>
    <dsp:sp modelId="{2A2F86E6-247F-4A31-93D1-30941906A637}">
      <dsp:nvSpPr>
        <dsp:cNvPr id="0" name=""/>
        <dsp:cNvSpPr/>
      </dsp:nvSpPr>
      <dsp:spPr>
        <a:xfrm>
          <a:off x="720689" y="55"/>
          <a:ext cx="1865490" cy="161094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200" kern="1200" dirty="0" smtClean="0">
              <a:solidFill>
                <a:schemeClr val="bg1"/>
              </a:solidFill>
              <a:latin typeface="CordiaUPC" pitchFamily="34" charset="-34"/>
              <a:cs typeface="CordiaUPC" pitchFamily="34" charset="-34"/>
            </a:rPr>
            <a:t>Social &amp; economic</a:t>
          </a:r>
          <a:endParaRPr lang="de-DE" sz="3200" kern="1200" dirty="0">
            <a:solidFill>
              <a:schemeClr val="bg1"/>
            </a:solidFill>
            <a:latin typeface="CordiaUPC" pitchFamily="34" charset="-34"/>
            <a:cs typeface="CordiaUPC" pitchFamily="34" charset="-34"/>
          </a:endParaRPr>
        </a:p>
      </dsp:txBody>
      <dsp:txXfrm>
        <a:off x="799329" y="78695"/>
        <a:ext cx="1708210" cy="1453668"/>
      </dsp:txXfrm>
    </dsp:sp>
    <dsp:sp modelId="{8D6B380B-8222-40E0-ACC0-EB242579AA58}">
      <dsp:nvSpPr>
        <dsp:cNvPr id="0" name=""/>
        <dsp:cNvSpPr/>
      </dsp:nvSpPr>
      <dsp:spPr>
        <a:xfrm rot="5400000">
          <a:off x="4519069" y="-22965"/>
          <a:ext cx="1361750" cy="5227531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raise revenues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Main business task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 rot="-5400000">
        <a:off x="2586179" y="1976401"/>
        <a:ext cx="5161056" cy="1228800"/>
      </dsp:txXfrm>
    </dsp:sp>
    <dsp:sp modelId="{15799C1C-73D6-4BF0-B744-2CE1ECCBF2FE}">
      <dsp:nvSpPr>
        <dsp:cNvPr id="0" name=""/>
        <dsp:cNvSpPr/>
      </dsp:nvSpPr>
      <dsp:spPr>
        <a:xfrm>
          <a:off x="720689" y="1785325"/>
          <a:ext cx="1865490" cy="161094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0" i="0" kern="1200" dirty="0" smtClean="0">
              <a:solidFill>
                <a:schemeClr val="bg1"/>
              </a:solidFill>
              <a:latin typeface="CordiaUPC" pitchFamily="34" charset="-34"/>
              <a:cs typeface="CordiaUPC" pitchFamily="34" charset="-34"/>
            </a:rPr>
            <a:t>Business organization</a:t>
          </a:r>
          <a:endParaRPr lang="de-DE" sz="2800" b="0" i="0" kern="1200" dirty="0">
            <a:solidFill>
              <a:schemeClr val="bg1"/>
            </a:solidFill>
            <a:latin typeface="CordiaUPC" pitchFamily="34" charset="-34"/>
            <a:cs typeface="CordiaUPC" pitchFamily="34" charset="-34"/>
          </a:endParaRPr>
        </a:p>
      </dsp:txBody>
      <dsp:txXfrm>
        <a:off x="799329" y="1863965"/>
        <a:ext cx="1708210" cy="1453668"/>
      </dsp:txXfrm>
    </dsp:sp>
    <dsp:sp modelId="{F11DB44C-F1A9-4B56-A114-4D2C3A378C6A}">
      <dsp:nvSpPr>
        <dsp:cNvPr id="0" name=""/>
        <dsp:cNvSpPr/>
      </dsp:nvSpPr>
      <dsp:spPr>
        <a:xfrm rot="5400000">
          <a:off x="4519069" y="1762304"/>
          <a:ext cx="1361750" cy="5227531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Increase product varieties</a:t>
          </a:r>
          <a:endParaRPr lang="de-DE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Intensiver competition – therefore higher quality goods at lower price</a:t>
          </a:r>
          <a:endParaRPr lang="de-DE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 rot="-5400000">
        <a:off x="2586179" y="3761670"/>
        <a:ext cx="5161056" cy="1228800"/>
      </dsp:txXfrm>
    </dsp:sp>
    <dsp:sp modelId="{96C9AB13-27DC-477F-87C3-B510B6937C91}">
      <dsp:nvSpPr>
        <dsp:cNvPr id="0" name=""/>
        <dsp:cNvSpPr/>
      </dsp:nvSpPr>
      <dsp:spPr>
        <a:xfrm>
          <a:off x="720689" y="3570596"/>
          <a:ext cx="1865490" cy="161094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200" b="0" kern="1200" dirty="0" smtClean="0">
              <a:solidFill>
                <a:schemeClr val="bg1"/>
              </a:solidFill>
              <a:latin typeface="CordiaUPC" pitchFamily="34" charset="-34"/>
              <a:cs typeface="CordiaUPC" pitchFamily="34" charset="-34"/>
            </a:rPr>
            <a:t>Customer</a:t>
          </a:r>
          <a:endParaRPr lang="de-DE" sz="3200" b="0" kern="1200" dirty="0">
            <a:solidFill>
              <a:schemeClr val="bg1"/>
            </a:solidFill>
            <a:latin typeface="CordiaUPC" pitchFamily="34" charset="-34"/>
            <a:cs typeface="CordiaUPC" pitchFamily="34" charset="-34"/>
          </a:endParaRPr>
        </a:p>
      </dsp:txBody>
      <dsp:txXfrm>
        <a:off x="799329" y="3649236"/>
        <a:ext cx="1708210" cy="14536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2A4DEBCC-C239-48BD-ABF6-11316355CCAA}" type="datetimeFigureOut">
              <a:rPr lang="en-US" smtClean="0"/>
              <a:t>10/22/2015</a:t>
            </a:fld>
            <a:endParaRPr lang="en-US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en-US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4EA29EEE-A5F8-444A-A84D-2D36C7D9E0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227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Z-4E2OtafY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Z-4E2OtafY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Z-4E2OtafY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UmM9qfzfzhw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rdesignonline.com/design/modelling/clay-modelling.php" TargetMode="External"/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http://www.positioningmag.com/content/60770</a:t>
            </a:r>
          </a:p>
          <a:p>
            <a:r>
              <a:rPr lang="en-GB" dirty="0" smtClean="0"/>
              <a:t>https://www.google.co.th/url?sa=t&amp;rct=j&amp;q=&amp;esrc=s&amp;source=web&amp;cd=1&amp;cad=rja&amp;uact=8&amp;ved=0CB0QFjAAahUKEwi2voP609XIAhUCUI4KHasmAUg&amp;url=http%3A%2F%2Fsquare.megazy.com%2F%25E0%25B8%25AD%25E0%25B9%2588%25E0%25B8%25B2%25E0%25B8%2599%25E0%25B8%2599%25E0%25B8%25B4%25E0%25B8%2595%25E0%25B8%25A2%25E0%25B8%25AA%25E0%25B8%25B2%25E0%25B8%25A3-%25E0%25B8%25AD%25E0%25B9%2588%25E0%25B8%25B2%25E0%25B8%2599-%25E0%25B8%259F%25E0%25B8%25A3%25E0%25B8%25B5%2Fgm-biz-august-2012-%25E0%25B9%2580%25E0%25B8%25A5%25E0%25B9%2588%25E0%25B8%25A1-32-%25E0%25B8%25AB%25E0%25B8%2599%25E0%25B9%2589%25E0%25B8%25B2-18.htm&amp;usg=AFQjCNEJ2mfxGJY2npiXz_yslLczpMJkoA&amp;sig2=Z_Vmc-wMoVXFXljnQmLq0g&amp;bvm=bv.105814755,d.c2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173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Marketing</a:t>
            </a:r>
            <a:r>
              <a:rPr lang="de-DE" baseline="0" dirty="0" smtClean="0"/>
              <a:t> is not  just selling and advertising, it is a systematic approach to satisfy customes --- repurchase (word of the mouth)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1736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Marketing</a:t>
            </a:r>
            <a:r>
              <a:rPr lang="de-DE" baseline="0" dirty="0" smtClean="0"/>
              <a:t> is not  just selling and advertising, it is a systematic approach to satisfy customes --- repurchase (word of the mouth)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1736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Marketing</a:t>
            </a:r>
            <a:r>
              <a:rPr lang="de-DE" baseline="0" dirty="0" smtClean="0"/>
              <a:t> is not  just selling and advertising, it is a systematic approach to satisfy customes --- repurchase (word of the mouth)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173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3664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478"/>
            <a:r>
              <a:rPr lang="en-US" dirty="0" smtClean="0">
                <a:hlinkClick r:id="rId3"/>
              </a:rPr>
              <a:t>https://www.youtube.com/watch?v=aZ-4E2OtafY</a:t>
            </a:r>
            <a:endParaRPr lang="en-GB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9639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478"/>
            <a:r>
              <a:rPr lang="en-US" dirty="0" smtClean="0">
                <a:hlinkClick r:id="rId3"/>
              </a:rPr>
              <a:t>https://www.youtube.com/watch?v=aZ-4E2OtafY</a:t>
            </a:r>
            <a:endParaRPr lang="en-GB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96394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478"/>
            <a:r>
              <a:rPr lang="en-US" dirty="0" smtClean="0">
                <a:hlinkClick r:id="rId3"/>
              </a:rPr>
              <a:t>https://www.youtube.com/watch?v=aZ-4E2OtafY</a:t>
            </a:r>
            <a:endParaRPr lang="en-GB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9639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478">
              <a:defRPr/>
            </a:pPr>
            <a:r>
              <a:rPr lang="en-US" smtClean="0">
                <a:hlinkClick r:id="rId3"/>
              </a:rPr>
              <a:t>http://www.youtube.com/watch?v=UmM9qfzfzhw</a:t>
            </a:r>
            <a:endParaRPr lang="en-US" smtClean="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6119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5854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http://www.segmentationstudyguide.com/segmentation-bases/segmentation-base-examples/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85108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http://www.slideshare.net/akanksha91/market-segmentation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4555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http://www.slideshare.net/akanksha91/market-segmentation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4555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http://www.slideshare.net/akanksha91/market-segmentation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4555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5043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http://www.toolshero.com/marketing/five-product-levels-kotler/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11970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http://www.toolshero.com/marketing/five-product-levels-kotler/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6043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2707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http://www.cardesignonline.com/design/modelling/clay-modelling.php</a:t>
            </a:r>
            <a:endParaRPr lang="th-TH" baseline="0" dirty="0" smtClean="0"/>
          </a:p>
          <a:p>
            <a:r>
              <a:rPr lang="de-DE" baseline="0" dirty="0" smtClean="0"/>
              <a:t>http://www.cardesignonline.com/design/modelling/clay-modelling.php</a:t>
            </a:r>
          </a:p>
          <a:p>
            <a:r>
              <a:rPr lang="de-DE" baseline="0" dirty="0" smtClean="0"/>
              <a:t>http://www.auto-news.de/erlkoenige/anzeige_BMW-1er-erwischt-Hier-faehrt-der-brandneue-Kompakte-spazieren_id_27683</a:t>
            </a:r>
          </a:p>
          <a:p>
            <a:r>
              <a:rPr lang="de-DE" baseline="0" dirty="0" smtClean="0"/>
              <a:t>http://www.motorline.cc/autowelt/index.php/article=149577/=Autowelt_-_ERWISCHT__Der_neue_Mini_Crossman_-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65974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en-GB" sz="1300" dirty="0"/>
              <a:t>The product mix of a company, which is generally defined as the total composite of products offered by a particular organization, consists of both product lines and individual products. A product line is a group of products within the product mix that are closely related, either because they function in a similar manner, are sold to the same customer groups, are marketed through the same types of outlets, or fall within given price ranges. A product is a distinct unit within the product line that is distinguishable by size, price, appearance, or some other attribute. For example, all the courses a university offers constitute its product mix; courses in the marketing department constitute a product line; and the basic marketing course is a product item. Product decisions at these three levels are generally of two types: those that involve width (variety) and depth (assortment) of the product line and those that involve changes in the product mix occur over time.</a:t>
            </a:r>
          </a:p>
          <a:p>
            <a:pPr fontAlgn="base"/>
            <a:r>
              <a:rPr lang="en-GB" sz="1300" dirty="0"/>
              <a:t>The depth (assortment) of the product mix refers to the number of product items offered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0420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en-GB" sz="1300" dirty="0"/>
              <a:t>The product mix of a company, which is generally defined as the total composite of products offered by a particular organization, consists of both product lines and individual products. A product line is a group of products within the product mix that are closely related, either because they function in a similar manner, are sold to the same customer groups, are marketed through the same types of outlets, or fall within given price ranges. A product is a distinct unit within the product line that is distinguishable by size, price, appearance, or some other attribute. For example, all the courses a university offers constitute its product mix; courses in the marketing department constitute a product line; and the basic marketing course is a product item. Product decisions at these three levels are generally of two types: those that involve width (variety) and depth (assortment) of the product line and those that involve changes in the product mix occur over time.</a:t>
            </a:r>
          </a:p>
          <a:p>
            <a:pPr fontAlgn="base"/>
            <a:r>
              <a:rPr lang="en-GB" sz="1300" dirty="0"/>
              <a:t>The depth (assortment) of the product mix refers to the number of product items offered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0420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https://www.youtube.com/watch?v=-5b9t8hlKDA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1153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7507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748018" indent="-505557"/>
            <a:r>
              <a:rPr lang="en-US" dirty="0" smtClean="0"/>
              <a:t>Brand element criteria </a:t>
            </a:r>
          </a:p>
          <a:p>
            <a:pPr marL="748018" indent="-505557"/>
            <a:r>
              <a:rPr lang="en-US" dirty="0" smtClean="0"/>
              <a:t>Memorable</a:t>
            </a:r>
          </a:p>
          <a:p>
            <a:pPr marL="748018" indent="-505557"/>
            <a:r>
              <a:rPr lang="en-US" dirty="0" smtClean="0"/>
              <a:t>Meaningful</a:t>
            </a:r>
          </a:p>
          <a:p>
            <a:pPr marL="748018" indent="-505557"/>
            <a:r>
              <a:rPr lang="en-US" dirty="0" smtClean="0"/>
              <a:t>Likeability</a:t>
            </a:r>
          </a:p>
          <a:p>
            <a:pPr marL="748018" indent="-505557"/>
            <a:r>
              <a:rPr lang="en-US" dirty="0" smtClean="0"/>
              <a:t>Transferable</a:t>
            </a:r>
          </a:p>
          <a:p>
            <a:pPr marL="748018" indent="-505557"/>
            <a:r>
              <a:rPr lang="en-US" dirty="0" smtClean="0"/>
              <a:t>Adaptable</a:t>
            </a:r>
          </a:p>
          <a:p>
            <a:pPr marL="748018" indent="-505557"/>
            <a:r>
              <a:rPr lang="en-US" dirty="0" err="1" smtClean="0"/>
              <a:t>Protectible</a:t>
            </a:r>
            <a:endParaRPr lang="en-US" dirty="0" smtClean="0"/>
          </a:p>
          <a:p>
            <a:pPr marL="748018" indent="-505557"/>
            <a:endParaRPr lang="en-US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80452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http://www.hongkiat.com/blog/clever-creative-packaging-designs/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704312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When to Use skimming price:</a:t>
            </a:r>
          </a:p>
          <a:p>
            <a:pPr lvl="1">
              <a:lnSpc>
                <a:spcPct val="85000"/>
              </a:lnSpc>
            </a:pPr>
            <a:r>
              <a:rPr lang="en-US" dirty="0" smtClean="0"/>
              <a:t>Product’s quality and image must support its higher price.</a:t>
            </a:r>
          </a:p>
          <a:p>
            <a:pPr lvl="1">
              <a:lnSpc>
                <a:spcPct val="85000"/>
              </a:lnSpc>
            </a:pPr>
            <a:r>
              <a:rPr lang="en-US" dirty="0" smtClean="0"/>
              <a:t>Costs of low volume cannot be so high they cancel the advantage of charging more.</a:t>
            </a:r>
          </a:p>
          <a:p>
            <a:pPr lvl="1">
              <a:lnSpc>
                <a:spcPct val="85000"/>
              </a:lnSpc>
            </a:pPr>
            <a:r>
              <a:rPr lang="en-US" dirty="0" smtClean="0"/>
              <a:t>Competitors should not be able to enter market easily and undercut the price.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When to Use penetration: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Market is highly price sensitive so a low price produces more growth.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Costs must fall as sales volume increases.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Need to keep competition out or effects are only temporary.</a:t>
            </a:r>
          </a:p>
          <a:p>
            <a:pPr lvl="1">
              <a:lnSpc>
                <a:spcPct val="85000"/>
              </a:lnSpc>
            </a:pPr>
            <a:endParaRPr lang="en-US" dirty="0" smtClean="0"/>
          </a:p>
          <a:p>
            <a:pPr>
              <a:lnSpc>
                <a:spcPct val="90000"/>
              </a:lnSpc>
            </a:pPr>
            <a:endParaRPr lang="en-US" sz="26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7124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57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87439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pPr lvl="1"/>
            <a:r>
              <a:rPr lang="en-US" sz="3000" dirty="0"/>
              <a:t>The number of intermediary levels indicates the length of a marketing channel.</a:t>
            </a:r>
          </a:p>
          <a:p>
            <a:pPr lvl="2"/>
            <a:r>
              <a:rPr lang="en-US" sz="2600" dirty="0"/>
              <a:t> Direct Channels</a:t>
            </a:r>
          </a:p>
          <a:p>
            <a:pPr lvl="2"/>
            <a:r>
              <a:rPr lang="en-US" sz="2600" dirty="0"/>
              <a:t> Indirect Channels</a:t>
            </a:r>
          </a:p>
          <a:p>
            <a:pPr lvl="1"/>
            <a:r>
              <a:rPr lang="en-US" sz="3000" dirty="0"/>
              <a:t>Producers lose more control and face greater channel complexity as additional channel levels are added.</a:t>
            </a:r>
          </a:p>
          <a:p>
            <a:pPr marL="371429" indent="-371429">
              <a:spcBef>
                <a:spcPct val="20000"/>
              </a:spcBef>
              <a:spcAft>
                <a:spcPts val="650"/>
              </a:spcAft>
            </a:pPr>
            <a:endParaRPr lang="en-US" sz="1300" b="1" i="1" dirty="0">
              <a:solidFill>
                <a:srgbClr val="6C2973"/>
              </a:solidFill>
              <a:latin typeface="Arial" pitchFamily="34" charset="0"/>
            </a:endParaRPr>
          </a:p>
          <a:p>
            <a:pPr marL="371429" indent="-371429">
              <a:spcBef>
                <a:spcPct val="20000"/>
              </a:spcBef>
              <a:spcAft>
                <a:spcPts val="650"/>
              </a:spcAft>
            </a:pPr>
            <a:r>
              <a:rPr lang="en-US" sz="1300" b="1" i="1" dirty="0">
                <a:solidFill>
                  <a:srgbClr val="6C2973"/>
                </a:solidFill>
                <a:latin typeface="Arial" pitchFamily="34" charset="0"/>
              </a:rPr>
              <a:t>Direct Distribution</a:t>
            </a:r>
            <a:endParaRPr lang="en-US" sz="1300" dirty="0">
              <a:solidFill>
                <a:srgbClr val="6C2973"/>
              </a:solidFill>
              <a:latin typeface="Arial" pitchFamily="34" charset="0"/>
            </a:endParaRPr>
          </a:p>
          <a:p>
            <a:pPr marL="371429" indent="-371429">
              <a:spcBef>
                <a:spcPct val="20000"/>
              </a:spcBef>
              <a:buFontTx/>
              <a:buChar char="•"/>
            </a:pPr>
            <a:r>
              <a:rPr lang="en-US" sz="1300" dirty="0">
                <a:latin typeface="Arial" pitchFamily="34" charset="0"/>
              </a:rPr>
              <a:t>Direct contact between producer and customer.</a:t>
            </a:r>
          </a:p>
          <a:p>
            <a:pPr marL="371429" indent="-371429">
              <a:spcBef>
                <a:spcPct val="20000"/>
              </a:spcBef>
              <a:buFontTx/>
              <a:buChar char="•"/>
            </a:pPr>
            <a:r>
              <a:rPr lang="en-US" sz="1300" dirty="0">
                <a:latin typeface="Arial" pitchFamily="34" charset="0"/>
              </a:rPr>
              <a:t>Most common in B2B markets.</a:t>
            </a:r>
          </a:p>
          <a:p>
            <a:pPr marL="371429" indent="-371429">
              <a:spcBef>
                <a:spcPct val="20000"/>
              </a:spcBef>
              <a:buFontTx/>
              <a:buChar char="•"/>
            </a:pPr>
            <a:r>
              <a:rPr lang="en-US" sz="1300" dirty="0">
                <a:latin typeface="Arial" pitchFamily="34" charset="0"/>
              </a:rPr>
              <a:t>Often found in the marketing of relatively expensive, complex products that may require demonstrations. </a:t>
            </a:r>
          </a:p>
          <a:p>
            <a:pPr marL="371429" indent="-371429">
              <a:spcBef>
                <a:spcPct val="20000"/>
              </a:spcBef>
              <a:buFontTx/>
              <a:buChar char="•"/>
            </a:pPr>
            <a:r>
              <a:rPr lang="en-US" sz="1300" dirty="0">
                <a:latin typeface="Arial" pitchFamily="34" charset="0"/>
              </a:rPr>
              <a:t>Internet is helping companies distribute directly to consumer market.</a:t>
            </a:r>
          </a:p>
          <a:p>
            <a:pPr marL="371429" indent="-371429">
              <a:spcBef>
                <a:spcPts val="650"/>
              </a:spcBef>
              <a:spcAft>
                <a:spcPts val="650"/>
              </a:spcAft>
            </a:pPr>
            <a:r>
              <a:rPr lang="en-US" sz="1300" b="1" i="1" dirty="0">
                <a:solidFill>
                  <a:srgbClr val="6C2973"/>
                </a:solidFill>
                <a:latin typeface="Arial" pitchFamily="34" charset="0"/>
              </a:rPr>
              <a:t>Distribution Channels Using Marketing Intermediaries</a:t>
            </a:r>
          </a:p>
          <a:p>
            <a:pPr marL="371429" indent="-371429">
              <a:spcBef>
                <a:spcPct val="20000"/>
              </a:spcBef>
              <a:buFontTx/>
              <a:buChar char="•"/>
            </a:pPr>
            <a:r>
              <a:rPr lang="en-US" sz="1300" dirty="0">
                <a:latin typeface="Arial" pitchFamily="34" charset="0"/>
              </a:rPr>
              <a:t>Producers distribute products through </a:t>
            </a:r>
            <a:r>
              <a:rPr lang="en-US" sz="1300" i="1" dirty="0">
                <a:latin typeface="Arial" pitchFamily="34" charset="0"/>
              </a:rPr>
              <a:t>wholesalers</a:t>
            </a:r>
            <a:r>
              <a:rPr lang="en-US" sz="1300" dirty="0">
                <a:latin typeface="Arial" pitchFamily="34" charset="0"/>
              </a:rPr>
              <a:t> and </a:t>
            </a:r>
            <a:r>
              <a:rPr lang="en-US" sz="1300" i="1" dirty="0">
                <a:latin typeface="Arial" pitchFamily="34" charset="0"/>
              </a:rPr>
              <a:t>retailers</a:t>
            </a:r>
            <a:r>
              <a:rPr lang="en-US" sz="1300" dirty="0">
                <a:latin typeface="Arial" pitchFamily="34" charset="0"/>
              </a:rPr>
              <a:t>.</a:t>
            </a:r>
          </a:p>
          <a:p>
            <a:pPr marL="371429" indent="-371429">
              <a:spcBef>
                <a:spcPct val="20000"/>
              </a:spcBef>
              <a:buFontTx/>
              <a:buChar char="•"/>
            </a:pPr>
            <a:r>
              <a:rPr lang="en-US" sz="1300" dirty="0">
                <a:latin typeface="Arial" pitchFamily="34" charset="0"/>
              </a:rPr>
              <a:t>Inexpensive products sold to thousands of consumers in widely scattered locations.</a:t>
            </a:r>
          </a:p>
          <a:p>
            <a:pPr marL="371429" indent="-371429">
              <a:spcBef>
                <a:spcPct val="20000"/>
              </a:spcBef>
              <a:buFontTx/>
              <a:buChar char="•"/>
            </a:pPr>
            <a:r>
              <a:rPr lang="en-US" sz="1300" dirty="0">
                <a:latin typeface="Arial" pitchFamily="34" charset="0"/>
              </a:rPr>
              <a:t>Lowers costs of goods to consumers by creating market utility.</a:t>
            </a:r>
          </a:p>
          <a:p>
            <a:pPr marL="371429" indent="-371429">
              <a:spcBef>
                <a:spcPts val="650"/>
              </a:spcBef>
              <a:spcAft>
                <a:spcPts val="650"/>
              </a:spcAft>
              <a:buFontTx/>
              <a:buChar char="•"/>
            </a:pPr>
            <a:endParaRPr lang="en-US" sz="1300" b="1" i="1" dirty="0">
              <a:solidFill>
                <a:srgbClr val="009D7E"/>
              </a:solidFill>
              <a:latin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61811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http://drkunchitsingsuwan.blogspot.com/2008/08/blog-post_4852.html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63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43702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http://drkunchitsingsuwan.blogspot.com/2008/08/blog-post_4852.html</a:t>
            </a:r>
          </a:p>
          <a:p>
            <a:r>
              <a:rPr lang="en-US" dirty="0" err="1" smtClean="0"/>
              <a:t>Aquares</a:t>
            </a:r>
            <a:r>
              <a:rPr lang="en-US" dirty="0" smtClean="0"/>
              <a:t> modern trade 50% traditional 50%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64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437023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300" b="1" dirty="0">
                <a:solidFill>
                  <a:schemeClr val="tx2"/>
                </a:solidFill>
              </a:rPr>
              <a:t>Integrated marketing communication</a:t>
            </a:r>
            <a:r>
              <a:rPr lang="en-US" sz="1300" dirty="0"/>
              <a:t> is </a:t>
            </a:r>
            <a:br>
              <a:rPr lang="en-US" sz="1300" dirty="0"/>
            </a:br>
            <a:r>
              <a:rPr lang="en-US" sz="1300" dirty="0"/>
              <a:t>the integration by the company of its communication channels to deliver a clear, consistent, and compelling message about the organization and its brands.</a:t>
            </a:r>
          </a:p>
          <a:p>
            <a:r>
              <a:rPr lang="en-US" sz="1300" dirty="0"/>
              <a:t>Integrated marketing communication calls for recognizing all contact points (brand contact) where the customer may encounter the company and its brands.</a:t>
            </a:r>
          </a:p>
          <a:p>
            <a:pPr defTabSz="990478">
              <a:defRPr/>
            </a:pPr>
            <a:r>
              <a:rPr lang="en-US" sz="1300" dirty="0"/>
              <a:t>Integrated marketing communication calls for recognizing all contact points (brand contact) where the customer may encounter the company and its brands.</a:t>
            </a:r>
          </a:p>
          <a:p>
            <a:endParaRPr lang="en-US" sz="13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65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34536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http://www.youtube.com/watch?v=pD9P2J0E_BU</a:t>
            </a: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http://www.youtube.com/watch?v=AlncW35MWSw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http://www.youtube.com/watch?v=vilUhBhNnQc</a:t>
            </a: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http://www.youtube.com/watch?v=pB7nDL4TZOk</a:t>
            </a: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http://www.youtube.com/watch?v=jrcAuoMNAHY</a:t>
            </a:r>
          </a:p>
          <a:p>
            <a:endParaRPr lang="de-DE" baseline="0" dirty="0" smtClean="0">
              <a:latin typeface="CordiaUPC" pitchFamily="34" charset="-34"/>
              <a:cs typeface="CordiaUPC" pitchFamily="34" charset="-34"/>
            </a:endParaRP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http://www.youtube.com/watch?v=HLd4jIDagwQ</a:t>
            </a: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http://www.youtube.com/watch?v=StCy9p_78Ok&amp;feature=related</a:t>
            </a:r>
          </a:p>
          <a:p>
            <a:endParaRPr lang="en-US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66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60160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78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20360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80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20360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http://www.positioningmag.com/content/59650</a:t>
            </a:r>
          </a:p>
          <a:p>
            <a:r>
              <a:rPr lang="en-GB" dirty="0" smtClean="0"/>
              <a:t>http://www.bangkokbiznews.com/news/detail/530798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81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20360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http://www.positioningmag.com/content/59650</a:t>
            </a:r>
          </a:p>
          <a:p>
            <a:r>
              <a:rPr lang="en-GB" dirty="0" smtClean="0"/>
              <a:t>http://www.bangkokbiznews.com/news/detail/530798</a:t>
            </a:r>
          </a:p>
          <a:p>
            <a:r>
              <a:rPr lang="en-GB" dirty="0" smtClean="0"/>
              <a:t>http://www.adweek.com/adfreak/watch-zappos-hilariously-punk-google-ambushing-its-cupcake-truck-austin-167314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82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203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B4C4C41-19A3-46CB-9A00-539087127590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27463-FF6C-4863-A67E-39900212CB2F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A2D2-A204-42E5-80F3-28BE6334C3BE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D70C28B-9C08-462C-807F-80DF8D90F709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73BBCEA-20C2-447F-9806-0F34DBE0B193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5527-DB96-4C27-97D5-D3F4006D6EDE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D3851-FA2A-4195-930C-649A370D1A1F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A700-44D2-4288-8DDF-61362AC99274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ED48819-F2E8-4898-B7CF-C430DC799EA4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9DB5-905D-44B0-A21C-5A1B5CF6565C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F7506FA-A875-4B6C-A294-7C08F200CEE0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D7ADBA3-6665-47AF-B018-19531778DF87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oolshero.com/toolsheroes/philip-kotler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3" Type="http://schemas.openxmlformats.org/officeDocument/2006/relationships/image" Target="../media/image66.jpeg"/><Relationship Id="rId7" Type="http://schemas.openxmlformats.org/officeDocument/2006/relationships/image" Target="../media/image7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jpe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0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jpe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2.jpe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9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/>
        </p:nvSpPr>
        <p:spPr>
          <a:xfrm>
            <a:off x="-13648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BI 201/BA </a:t>
            </a:r>
            <a:r>
              <a:rPr lang="en-US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291 – </a:t>
            </a:r>
            <a:r>
              <a:rPr lang="de-DE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Marketing</a:t>
            </a:r>
            <a:endParaRPr lang="en-US" sz="6000" b="1" dirty="0">
              <a:solidFill>
                <a:schemeClr val="bg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hteck 6"/>
          <p:cNvSpPr/>
          <p:nvPr/>
        </p:nvSpPr>
        <p:spPr>
          <a:xfrm>
            <a:off x="2362200" y="6019800"/>
            <a:ext cx="6781800" cy="7315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 smtClean="0"/>
              <a:t>By </a:t>
            </a:r>
            <a:r>
              <a:rPr lang="en-US" dirty="0" err="1" smtClean="0"/>
              <a:t>Aj</a:t>
            </a:r>
            <a:r>
              <a:rPr lang="en-US" dirty="0" smtClean="0"/>
              <a:t>. </a:t>
            </a:r>
            <a:r>
              <a:rPr lang="en-US" dirty="0" err="1" smtClean="0"/>
              <a:t>Parichat</a:t>
            </a:r>
            <a:r>
              <a:rPr lang="en-US" dirty="0" smtClean="0"/>
              <a:t> </a:t>
            </a:r>
            <a:r>
              <a:rPr lang="en-US" dirty="0" err="1" smtClean="0"/>
              <a:t>Jantori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Warming up questions: </a:t>
            </a:r>
          </a:p>
          <a:p>
            <a:pPr>
              <a:buFontTx/>
              <a:buChar char="-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Name the product that Kong is a presenter? </a:t>
            </a:r>
          </a:p>
          <a:p>
            <a:pPr>
              <a:buFontTx/>
              <a:buChar char="-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Why do you think these brands choose him? </a:t>
            </a:r>
          </a:p>
          <a:p>
            <a:pPr>
              <a:buFontTx/>
              <a:buChar char="-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How could Magnum increase its sales from 5 million pieces per year to 10 million pieces in 4 years? </a:t>
            </a:r>
          </a:p>
          <a:p>
            <a:pPr>
              <a:buFontTx/>
              <a:buChar char="-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Have you seen this advertising? Do you think it works? </a:t>
            </a:r>
          </a:p>
          <a:p>
            <a:pPr>
              <a:buFontTx/>
              <a:buChar char="-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https://www.youtube.com/watch?v=kGinQerO2ug</a:t>
            </a: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0614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Marketing: A process of planning and executing the conception, distribution, promotion, and pricing of ideas, goods, services, organizations, and event to create relationships that satisfy individual and organizational objectives</a:t>
            </a:r>
            <a:r>
              <a:rPr lang="de-DE" sz="3200" dirty="0">
                <a:latin typeface="CordiaUPC" pitchFamily="34" charset="-34"/>
                <a:cs typeface="CordiaUPC" pitchFamily="34" charset="-34"/>
              </a:rPr>
              <a:t>.</a:t>
            </a:r>
            <a:endParaRPr lang="th-TH" sz="3200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 descr="http://s3.amazonaws.com/pixmac-preview/customer-satisfacti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84" y="3886200"/>
            <a:ext cx="3297072" cy="2357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ight Arrow 4"/>
          <p:cNvSpPr/>
          <p:nvPr/>
        </p:nvSpPr>
        <p:spPr>
          <a:xfrm>
            <a:off x="4191000" y="4724400"/>
            <a:ext cx="665328" cy="685800"/>
          </a:xfrm>
          <a:prstGeom prst="rightArrow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8" name="Picture 4" descr="http://www.businessmarketingblog.org/wp-content/uploads/2010/05/group-buying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886200"/>
            <a:ext cx="3396196" cy="226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752600"/>
            <a:ext cx="6337541" cy="4358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811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92" y="1828800"/>
            <a:ext cx="4669460" cy="411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180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Benefits of 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Diagramm 5"/>
          <p:cNvGraphicFramePr/>
          <p:nvPr>
            <p:extLst>
              <p:ext uri="{D42A27DB-BD31-4B8C-83A1-F6EECF244321}">
                <p14:modId xmlns:p14="http://schemas.microsoft.com/office/powerpoint/2010/main" val="1215702150"/>
              </p:ext>
            </p:extLst>
          </p:nvPr>
        </p:nvGraphicFramePr>
        <p:xfrm>
          <a:off x="304800" y="1613336"/>
          <a:ext cx="853440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Evolution of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marketing concept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292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de-DE" sz="3300" dirty="0">
                <a:latin typeface="Cordia New" pitchFamily="34" charset="-34"/>
                <a:cs typeface="Cordia New" pitchFamily="34" charset="-34"/>
              </a:rPr>
              <a:t>Production Orientation</a:t>
            </a:r>
          </a:p>
          <a:p>
            <a:pPr>
              <a:buFontTx/>
              <a:buChar char="-"/>
            </a:pPr>
            <a:r>
              <a:rPr lang="de-DE" sz="3300" dirty="0">
                <a:latin typeface="Cordia New" pitchFamily="34" charset="-34"/>
                <a:cs typeface="Cordia New" pitchFamily="34" charset="-34"/>
              </a:rPr>
              <a:t>from industry revolution until early 1920s</a:t>
            </a:r>
          </a:p>
          <a:p>
            <a:pPr>
              <a:buFontTx/>
              <a:buChar char="-"/>
            </a:pPr>
            <a:r>
              <a:rPr lang="en-US" sz="3300" dirty="0">
                <a:latin typeface="Cordia New" pitchFamily="34" charset="-34"/>
                <a:cs typeface="Cordia New" pitchFamily="34" charset="-34"/>
              </a:rPr>
              <a:t>a firm should focus on those products that it could produce most </a:t>
            </a:r>
            <a:r>
              <a:rPr lang="en-US" sz="3300" dirty="0" smtClean="0">
                <a:latin typeface="Cordia New" pitchFamily="34" charset="-34"/>
                <a:cs typeface="Cordia New" pitchFamily="34" charset="-34"/>
              </a:rPr>
              <a:t>efficiently</a:t>
            </a:r>
          </a:p>
          <a:p>
            <a:pPr>
              <a:buFontTx/>
              <a:buChar char="-"/>
            </a:pPr>
            <a:r>
              <a:rPr lang="en-US" sz="3300" dirty="0" smtClean="0">
                <a:latin typeface="Cordia New" pitchFamily="34" charset="-34"/>
                <a:cs typeface="Cordia New" pitchFamily="34" charset="-34"/>
              </a:rPr>
              <a:t>“Quality product at affordable price sells themselves”</a:t>
            </a:r>
            <a:endParaRPr lang="en-US" sz="3300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de-DE" sz="3300" dirty="0" smtClean="0">
                <a:latin typeface="Cordia New" pitchFamily="34" charset="-34"/>
                <a:cs typeface="Cordia New" pitchFamily="34" charset="-34"/>
              </a:rPr>
              <a:t>Sales </a:t>
            </a:r>
            <a:r>
              <a:rPr lang="de-DE" sz="3300" dirty="0">
                <a:latin typeface="Cordia New" pitchFamily="34" charset="-34"/>
                <a:cs typeface="Cordia New" pitchFamily="34" charset="-34"/>
              </a:rPr>
              <a:t>Orientation (selling concept)</a:t>
            </a:r>
          </a:p>
          <a:p>
            <a:pPr>
              <a:buFontTx/>
              <a:buChar char="-"/>
            </a:pPr>
            <a:r>
              <a:rPr lang="de-DE" sz="3300" dirty="0">
                <a:latin typeface="Cordia New" pitchFamily="34" charset="-34"/>
                <a:cs typeface="Cordia New" pitchFamily="34" charset="-34"/>
              </a:rPr>
              <a:t>early 1930s</a:t>
            </a:r>
          </a:p>
          <a:p>
            <a:pPr>
              <a:buFontTx/>
              <a:buChar char="-"/>
            </a:pPr>
            <a:r>
              <a:rPr lang="en-US" sz="3300" dirty="0">
                <a:latin typeface="Cordia New" pitchFamily="34" charset="-34"/>
                <a:cs typeface="Cordia New" pitchFamily="34" charset="-34"/>
              </a:rPr>
              <a:t>companies not only would produce the products, but also would try to convince customers to buy them through advertising and personal selling</a:t>
            </a:r>
            <a:endParaRPr lang="de-DE" sz="3300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r>
              <a:rPr lang="de-DE" sz="3300" dirty="0">
                <a:latin typeface="Cordia New" pitchFamily="34" charset="-34"/>
                <a:cs typeface="Cordia New" pitchFamily="34" charset="-34"/>
              </a:rPr>
              <a:t>„</a:t>
            </a:r>
            <a:r>
              <a:rPr lang="de-DE" sz="3300" i="1" dirty="0">
                <a:latin typeface="Cordia New" pitchFamily="34" charset="-34"/>
                <a:cs typeface="Cordia New" pitchFamily="34" charset="-34"/>
              </a:rPr>
              <a:t>Sell what we can make</a:t>
            </a:r>
            <a:r>
              <a:rPr lang="de-DE" sz="3300" dirty="0" smtClean="0">
                <a:latin typeface="Cordia New" pitchFamily="34" charset="-34"/>
                <a:cs typeface="Cordia New" pitchFamily="34" charset="-34"/>
              </a:rPr>
              <a:t>“</a:t>
            </a:r>
            <a:endParaRPr lang="de-DE" sz="3300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de-DE" sz="3300" dirty="0">
                <a:latin typeface="Cordia New" pitchFamily="34" charset="-34"/>
                <a:cs typeface="Cordia New" pitchFamily="34" charset="-34"/>
              </a:rPr>
              <a:t>Marketing Orientation</a:t>
            </a:r>
          </a:p>
          <a:p>
            <a:pPr>
              <a:buFontTx/>
              <a:buChar char="-"/>
            </a:pPr>
            <a:r>
              <a:rPr lang="de-DE" sz="3300" dirty="0">
                <a:latin typeface="Cordia New" pitchFamily="34" charset="-34"/>
                <a:cs typeface="Cordia New" pitchFamily="34" charset="-34"/>
              </a:rPr>
              <a:t>a</a:t>
            </a:r>
            <a:r>
              <a:rPr lang="de-DE" sz="3300" dirty="0" smtClean="0">
                <a:latin typeface="Cordia New" pitchFamily="34" charset="-34"/>
                <a:cs typeface="Cordia New" pitchFamily="34" charset="-34"/>
              </a:rPr>
              <a:t>fter </a:t>
            </a:r>
            <a:r>
              <a:rPr lang="de-DE" sz="3300" dirty="0">
                <a:latin typeface="Cordia New" pitchFamily="34" charset="-34"/>
                <a:cs typeface="Cordia New" pitchFamily="34" charset="-34"/>
              </a:rPr>
              <a:t>WWII</a:t>
            </a:r>
          </a:p>
          <a:p>
            <a:pPr>
              <a:buFontTx/>
              <a:buChar char="-"/>
            </a:pPr>
            <a:r>
              <a:rPr lang="en-US" sz="3300" dirty="0" smtClean="0">
                <a:latin typeface="Cordia New" pitchFamily="34" charset="-34"/>
                <a:cs typeface="Cordia New" pitchFamily="34" charset="-34"/>
              </a:rPr>
              <a:t>focusing </a:t>
            </a:r>
            <a:r>
              <a:rPr lang="en-US" sz="3300" dirty="0">
                <a:latin typeface="Cordia New" pitchFamily="34" charset="-34"/>
                <a:cs typeface="Cordia New" pitchFamily="34" charset="-34"/>
              </a:rPr>
              <a:t>on customer needs before developing the product</a:t>
            </a:r>
            <a:endParaRPr lang="de-DE" sz="3300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r>
              <a:rPr lang="de-DE" sz="3300" i="1" dirty="0">
                <a:latin typeface="Cordia New" pitchFamily="34" charset="-34"/>
                <a:cs typeface="Cordia New" pitchFamily="34" charset="-34"/>
              </a:rPr>
              <a:t>„Make what we can sell“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Evolution of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marketing concept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292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050" name="Picture 2" descr="http://image.slidesharecdn.com/asu-senkus130929-131007154152-phpapp02/95/marketing-30-23-638.jpg?cb=138116093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066800"/>
            <a:ext cx="7467600" cy="5606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701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Evolution of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marketing concept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292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074" name="Picture 2" descr="http://www.causemark.com/wp-content/uploads/2013/07/13-07-30-Marketing-3.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10488"/>
            <a:ext cx="6638925" cy="522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531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Functions of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Buying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Selling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Transporting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Storing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Grading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Financing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Marketing research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Risk taking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050" name="Picture 2" descr="http://www.loveto.de/wp-content/uploads/word-of-mouth-marketi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1" y="2355242"/>
            <a:ext cx="2743200" cy="4117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Customer b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ehavior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3" cstate="print"/>
          <a:srcRect t="6840"/>
          <a:stretch/>
        </p:blipFill>
        <p:spPr bwMode="auto">
          <a:xfrm>
            <a:off x="1733150" y="1676399"/>
            <a:ext cx="5124850" cy="510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Need, Want, Demand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Needs are the basic human requirement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People need food, water.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Needs become wants when they are directed to specific objects that might satisfy need.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People want hamburger, noodle, green tea.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Demand are wants for specific product backed by an ability to pay. </a:t>
            </a:r>
          </a:p>
          <a:p>
            <a:pPr marL="0" indent="0"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 algn="ctr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“</a:t>
            </a:r>
            <a:r>
              <a:rPr lang="en-US" i="1" dirty="0" smtClean="0">
                <a:latin typeface="CordiaUPC" pitchFamily="34" charset="-34"/>
                <a:cs typeface="CordiaUPC" pitchFamily="34" charset="-34"/>
              </a:rPr>
              <a:t>Marketers do not create needs but influence wants”</a:t>
            </a:r>
            <a:endParaRPr lang="en-US" i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7063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Demand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057400"/>
            <a:ext cx="3378679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062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Zero, First, Second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M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oment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of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Truth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 descr="ZMOT-in-the-sales-purchasing-cyc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70" y="1510488"/>
            <a:ext cx="7391400" cy="465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938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STP 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3" cstate="print"/>
          <a:srcRect l="1191" t="1498" r="878" b="1925"/>
          <a:stretch/>
        </p:blipFill>
        <p:spPr bwMode="auto">
          <a:xfrm>
            <a:off x="568656" y="1981200"/>
            <a:ext cx="7682753" cy="4346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Market Segmentation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1524000"/>
            <a:ext cx="2481242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 cstate="print"/>
          <a:srcRect l="-9677" t="-132" r="1327" b="1995"/>
          <a:stretch/>
        </p:blipFill>
        <p:spPr bwMode="auto">
          <a:xfrm>
            <a:off x="4876800" y="1524000"/>
            <a:ext cx="2559424" cy="3321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feld 7"/>
          <p:cNvSpPr txBox="1"/>
          <p:nvPr/>
        </p:nvSpPr>
        <p:spPr>
          <a:xfrm>
            <a:off x="838200" y="5257800"/>
            <a:ext cx="7696200" cy="1384995"/>
          </a:xfrm>
          <a:prstGeom prst="rect">
            <a:avLst/>
          </a:prstGeom>
          <a:solidFill>
            <a:srgbClr val="FFFF57"/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Market Segmentation: A strategy whereby a firm divides the total market into groups of people who have relatively similar product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needs (homogenous group of consumers)</a:t>
            </a:r>
            <a:endParaRPr lang="en-US" sz="28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Market Segmentation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0" name="Textfeld 7"/>
          <p:cNvSpPr txBox="1"/>
          <p:nvPr/>
        </p:nvSpPr>
        <p:spPr>
          <a:xfrm>
            <a:off x="910984" y="1752600"/>
            <a:ext cx="7696200" cy="2246769"/>
          </a:xfrm>
          <a:prstGeom prst="rect">
            <a:avLst/>
          </a:prstGeom>
          <a:solidFill>
            <a:srgbClr val="FFFF57"/>
          </a:solidFill>
        </p:spPr>
        <p:txBody>
          <a:bodyPr wrap="square" rtlCol="0">
            <a:spAutoFit/>
          </a:bodyPr>
          <a:lstStyle/>
          <a:p>
            <a:r>
              <a:rPr lang="de-DE" sz="2800" dirty="0" smtClean="0">
                <a:latin typeface="Cordia New" pitchFamily="34" charset="-34"/>
                <a:cs typeface="Cordia New" pitchFamily="34" charset="-34"/>
              </a:rPr>
              <a:t>Why segmentation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? </a:t>
            </a:r>
          </a:p>
          <a:p>
            <a:pPr marL="457200" indent="-457200">
              <a:buFontTx/>
              <a:buChar char="-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Facilitate right choice of target market </a:t>
            </a:r>
          </a:p>
          <a:p>
            <a:pPr marL="457200" indent="-457200">
              <a:buFontTx/>
              <a:buChar char="-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Facilitate tapping of the chosen market </a:t>
            </a:r>
          </a:p>
          <a:p>
            <a:pPr marL="457200" indent="-457200">
              <a:buFontTx/>
              <a:buChar char="-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Make the marketing effort more efficient and economic</a:t>
            </a:r>
          </a:p>
          <a:p>
            <a:pPr marL="457200" indent="-457200">
              <a:buFontTx/>
              <a:buChar char="-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Help identify less satisfied segment </a:t>
            </a:r>
            <a:endParaRPr lang="en-US" sz="28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4268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Segmentation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ethods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2071449"/>
            <a:ext cx="3295650" cy="352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071449"/>
            <a:ext cx="3086100" cy="338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5"/>
          <a:stretch/>
        </p:blipFill>
        <p:spPr bwMode="auto">
          <a:xfrm>
            <a:off x="6229350" y="2058310"/>
            <a:ext cx="2808890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510" y="5715000"/>
            <a:ext cx="4987636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 smtClean="0">
                <a:latin typeface="Cordia New" pitchFamily="34" charset="-34"/>
                <a:cs typeface="Cordia New" pitchFamily="34" charset="-34"/>
              </a:rPr>
              <a:t>Market segmentation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de-DE" u="sng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Activity: </a:t>
            </a:r>
          </a:p>
          <a:p>
            <a:pPr marL="0" indent="0">
              <a:buNone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Please ideitfy the possible market segments of following firms by using appropriate segmentation based. 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Cosmetics 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Car manufacturer 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Banking 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Toothpaste 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Champoo 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Mobile phones  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Hotel</a:t>
            </a: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7250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UPC" pitchFamily="34" charset="-34"/>
                <a:cs typeface="CordiaUPC" pitchFamily="34" charset="-34"/>
              </a:rPr>
              <a:t>Target 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market selection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" y="1752600"/>
            <a:ext cx="8915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i="1" dirty="0">
                <a:latin typeface="Cordia New" pitchFamily="34" charset="-34"/>
                <a:cs typeface="Cordia New" pitchFamily="34" charset="-34"/>
              </a:rPr>
              <a:t>Target Market </a:t>
            </a:r>
            <a:r>
              <a:rPr lang="en-US" sz="2400" dirty="0">
                <a:latin typeface="Cordia New" pitchFamily="34" charset="-34"/>
                <a:cs typeface="Cordia New" pitchFamily="34" charset="-34"/>
              </a:rPr>
              <a:t>– very specific group of consumers that a company focuses its marketing efforts to</a:t>
            </a:r>
          </a:p>
        </p:txBody>
      </p:sp>
      <p:pic>
        <p:nvPicPr>
          <p:cNvPr id="8196" name="Picture 4" descr="Compatibility&#10;how aligned is this&#10;market to our goals?&#10;5 criteria that indicate whether you&#10;have selected a viable target ..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8" t="26387" r="8041" b="28345"/>
          <a:stretch/>
        </p:blipFill>
        <p:spPr bwMode="auto">
          <a:xfrm>
            <a:off x="-137158" y="2464676"/>
            <a:ext cx="9281158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UPC" pitchFamily="34" charset="-34"/>
                <a:cs typeface="CordiaUPC" pitchFamily="34" charset="-34"/>
              </a:rPr>
              <a:t>Target 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market selection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254456"/>
            <a:ext cx="3000375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508" y="1254456"/>
            <a:ext cx="3086100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054806"/>
            <a:ext cx="314325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186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 smtClean="0">
                <a:latin typeface="CordiaUPC" pitchFamily="34" charset="-34"/>
                <a:cs typeface="CordiaUPC" pitchFamily="34" charset="-34"/>
              </a:rPr>
              <a:t>Positioning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How do you want to be perceived? 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Positioning is a marketing strategy that aims to make a brand occupy a distinct position, relative to competing brands, in the mind of the customer.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42" name="Picture 2" descr="https://louisvuittonbrand.files.wordpress.com/2013/01/positioning-ma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124200"/>
            <a:ext cx="497840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080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 smtClean="0">
                <a:latin typeface="CordiaUPC" pitchFamily="34" charset="-34"/>
                <a:cs typeface="CordiaUPC" pitchFamily="34" charset="-34"/>
              </a:rPr>
              <a:t>Positioning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Activity: Draw a positioning map for following products/ services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Hospital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Condominium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Cars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Mobile phone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Supermarket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Shampoo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Clothes, Fashion brand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Airlines </a:t>
            </a:r>
          </a:p>
          <a:p>
            <a:pPr>
              <a:buFontTx/>
              <a:buChar char="-"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7334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Marketing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17" descr="fer73587_120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clrChange>
              <a:clrFrom>
                <a:srgbClr val="FFF3C9"/>
              </a:clrFrom>
              <a:clrTo>
                <a:srgbClr val="FFF3C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14475" y="1746250"/>
            <a:ext cx="6350000" cy="42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11430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 product is anything that can be offered to a market to satisfy a want or need, including physical goods, services, events, experiences, persons, places, properties, organizations, information and ideas.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2861485"/>
            <a:ext cx="3901910" cy="3082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Inhaltsplatzhalter 2"/>
          <p:cNvSpPr txBox="1">
            <a:spLocks/>
          </p:cNvSpPr>
          <p:nvPr/>
        </p:nvSpPr>
        <p:spPr>
          <a:xfrm>
            <a:off x="780814" y="5715000"/>
            <a:ext cx="8153400" cy="1143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/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0" name="Inhaltsplatzhalter 2"/>
          <p:cNvSpPr txBox="1">
            <a:spLocks/>
          </p:cNvSpPr>
          <p:nvPr/>
        </p:nvSpPr>
        <p:spPr>
          <a:xfrm>
            <a:off x="2714817" y="5943600"/>
            <a:ext cx="3958675" cy="68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Components of market offering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Levels of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  <a:hlinkClick r:id="rId3" tooltip="Philip Kotler"/>
              </a:rPr>
              <a:t>Kotler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 uses five product levels in which a product is located or seen from the perception of the consumer. These five product levels indicate the value that consumers attach to a product. </a:t>
            </a: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8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124200"/>
            <a:ext cx="3962400" cy="3581400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Levels of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5" y="2091597"/>
            <a:ext cx="3916231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343" y="2061157"/>
            <a:ext cx="4237268" cy="2243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62000" y="1676400"/>
            <a:ext cx="1676400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Core Product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44370" y="1645659"/>
            <a:ext cx="2590029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Basic/ Generic Product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210" y="4651308"/>
            <a:ext cx="4276245" cy="2206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048000" y="4262900"/>
            <a:ext cx="2209286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Augmented Product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5340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Levels of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u="sng" dirty="0" smtClean="0">
                <a:latin typeface="CordiaUPC" pitchFamily="34" charset="-34"/>
                <a:cs typeface="CordiaUPC" pitchFamily="34" charset="-34"/>
              </a:rPr>
              <a:t>Activity:</a:t>
            </a:r>
          </a:p>
          <a:p>
            <a:pPr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Please define each level of the following product: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Hotel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Car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Winter Jacket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Mobile phone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Hospital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Paint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Toilet paper</a:t>
            </a:r>
            <a:r>
              <a:rPr lang="en-US" u="sng" dirty="0" smtClean="0">
                <a:latin typeface="CordiaUPC" pitchFamily="34" charset="-34"/>
                <a:cs typeface="CordiaUPC" pitchFamily="34" charset="-34"/>
              </a:rPr>
              <a:t> </a:t>
            </a:r>
            <a:endParaRPr lang="en-US" u="sng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Levels of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The competition between businesses focuses mainly on the distinctiveness of the Augmented Product according to Philip Kotler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.</a:t>
            </a:r>
          </a:p>
          <a:p>
            <a:r>
              <a:rPr lang="en-US" dirty="0">
                <a:latin typeface="CordiaUPC" pitchFamily="34" charset="-34"/>
                <a:cs typeface="CordiaUPC" pitchFamily="34" charset="-34"/>
              </a:rPr>
              <a:t>For production companies it is important to deliver products in an upward trend from ‘Core Product’ to ‘Augmented Product’ and to have the potential to grow into the ‘Potential Product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’.</a:t>
            </a:r>
          </a:p>
          <a:p>
            <a:r>
              <a:rPr lang="en-US" dirty="0">
                <a:latin typeface="CordiaUPC" pitchFamily="34" charset="-34"/>
                <a:cs typeface="CordiaUPC" pitchFamily="34" charset="-34"/>
              </a:rPr>
              <a:t>Each level of the five product levels adds value for the customer. The more efforts production companies make at all levels, the more likely they are to stand a chance to be distinctive. 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r>
              <a:rPr lang="en-US" dirty="0">
                <a:latin typeface="CordiaUPC" pitchFamily="34" charset="-34"/>
                <a:cs typeface="CordiaUPC" pitchFamily="34" charset="-34"/>
              </a:rPr>
              <a:t>To be able to tower over the competition, production companies focus on factors which consumers attach extra value to such as extreme packaging, surprising advertisements, customer-oriented service and affordable payment terms.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5716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Classifications of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200" b="1" dirty="0">
                <a:latin typeface="Cordia New" pitchFamily="34" charset="-34"/>
                <a:cs typeface="Cordia New" pitchFamily="34" charset="-34"/>
              </a:rPr>
              <a:t>Consumer products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: Merchandise or other item of common or daily use, ordinarily bought by individuals or households for private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consumption.</a:t>
            </a:r>
            <a:endParaRPr lang="en-US" sz="3200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en-US" sz="3200" b="1" dirty="0">
                <a:latin typeface="Cordia New" pitchFamily="34" charset="-34"/>
                <a:cs typeface="Cordia New" pitchFamily="34" charset="-34"/>
              </a:rPr>
              <a:t>Industrial products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: Machinery, manufacturing plants, materials, and other goods or component parts for use or consumption by other industries or firms.</a:t>
            </a:r>
          </a:p>
          <a:p>
            <a:pPr marL="319088" indent="26988">
              <a:buFont typeface="Wingdings" pitchFamily="2" charset="2"/>
              <a:buChar char="§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Materials and parts</a:t>
            </a:r>
          </a:p>
          <a:p>
            <a:pPr marL="319088" lvl="1" indent="26988">
              <a:buFont typeface="Wingdings" pitchFamily="2" charset="2"/>
              <a:buChar char="§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Capital items</a:t>
            </a:r>
          </a:p>
          <a:p>
            <a:pPr marL="319088" lvl="1" indent="26988">
              <a:buFont typeface="Wingdings" pitchFamily="2" charset="2"/>
              <a:buChar char="§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Supplies and services</a:t>
            </a:r>
          </a:p>
          <a:p>
            <a:pPr>
              <a:buNone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Classifications of consumer products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863600" y="1600200"/>
            <a:ext cx="3784600" cy="2439988"/>
          </a:xfrm>
          <a:prstGeom prst="rect">
            <a:avLst/>
          </a:prstGeom>
          <a:gradFill rotWithShape="0">
            <a:gsLst>
              <a:gs pos="0">
                <a:srgbClr val="00B7A5"/>
              </a:gs>
              <a:gs pos="50000">
                <a:srgbClr val="00B7A5">
                  <a:gamma/>
                  <a:tint val="89804"/>
                  <a:invGamma/>
                </a:srgbClr>
              </a:gs>
              <a:gs pos="100000">
                <a:srgbClr val="00B7A5"/>
              </a:gs>
            </a:gsLst>
            <a:lin ang="27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200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4989513" y="1600200"/>
            <a:ext cx="3392487" cy="2439988"/>
          </a:xfrm>
          <a:prstGeom prst="rect">
            <a:avLst/>
          </a:prstGeom>
          <a:gradFill rotWithShape="0">
            <a:gsLst>
              <a:gs pos="0">
                <a:srgbClr val="00B7A5"/>
              </a:gs>
              <a:gs pos="50000">
                <a:srgbClr val="00B7A5">
                  <a:gamma/>
                  <a:tint val="89804"/>
                  <a:invGamma/>
                </a:srgbClr>
              </a:gs>
              <a:gs pos="100000">
                <a:srgbClr val="00B7A5"/>
              </a:gs>
            </a:gsLst>
            <a:lin ang="27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 sz="200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838199" y="4114800"/>
            <a:ext cx="3810001" cy="2166937"/>
          </a:xfrm>
          <a:prstGeom prst="rect">
            <a:avLst/>
          </a:prstGeom>
          <a:gradFill rotWithShape="0">
            <a:gsLst>
              <a:gs pos="0">
                <a:srgbClr val="00B7A5"/>
              </a:gs>
              <a:gs pos="50000">
                <a:srgbClr val="00B7A5">
                  <a:gamma/>
                  <a:tint val="89804"/>
                  <a:invGamma/>
                </a:srgbClr>
              </a:gs>
              <a:gs pos="100000">
                <a:srgbClr val="00B7A5"/>
              </a:gs>
            </a:gsLst>
            <a:lin ang="27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 sz="200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5257800" y="1600200"/>
            <a:ext cx="5499923" cy="237039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Shopping </a:t>
            </a:r>
            <a:r>
              <a:rPr lang="en-US" sz="2000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Products</a:t>
            </a:r>
            <a:endParaRPr lang="en-US" sz="24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Buy less frequently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Gather product information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Fewer purchase locations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Compare for: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Suitability &amp; Quality 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Price &amp;  Style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4971255" y="4148137"/>
            <a:ext cx="3429001" cy="2133600"/>
          </a:xfrm>
          <a:prstGeom prst="rect">
            <a:avLst/>
          </a:prstGeom>
          <a:gradFill rotWithShape="0">
            <a:gsLst>
              <a:gs pos="0">
                <a:srgbClr val="00B7A5"/>
              </a:gs>
              <a:gs pos="50000">
                <a:srgbClr val="00B7A5">
                  <a:gamma/>
                  <a:tint val="89804"/>
                  <a:invGamma/>
                </a:srgbClr>
              </a:gs>
              <a:gs pos="100000">
                <a:srgbClr val="00B7A5"/>
              </a:gs>
            </a:gsLst>
            <a:lin ang="27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 sz="200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992189" y="1582739"/>
            <a:ext cx="3864140" cy="269355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b="1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Convenience </a:t>
            </a:r>
            <a:r>
              <a:rPr lang="en-US" sz="2000" b="1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Products</a:t>
            </a:r>
            <a:endParaRPr lang="en-US" sz="24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Buy frequently &amp; immediately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Low priced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Many purchase locations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Includes: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Staple goods		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Impulse goods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Emergency goods</a:t>
            </a:r>
          </a:p>
          <a:p>
            <a:pPr latinLnBrk="1">
              <a:lnSpc>
                <a:spcPct val="90000"/>
              </a:lnSpc>
              <a:buFontTx/>
              <a:buChar char="•"/>
            </a:pPr>
            <a:endParaRPr lang="en-US" sz="24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1055688" y="4114800"/>
            <a:ext cx="3363912" cy="197336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b="1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Specialty Products</a:t>
            </a:r>
          </a:p>
          <a:p>
            <a:pPr>
              <a:lnSpc>
                <a:spcPct val="90000"/>
              </a:lnSpc>
            </a:pPr>
            <a:endParaRPr lang="en-US" sz="20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Special purchase efforts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Unique characteristics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Brand identification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Few purchase locations</a:t>
            </a: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5151438" y="4136933"/>
            <a:ext cx="3615325" cy="202876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Unsought </a:t>
            </a:r>
            <a:r>
              <a:rPr lang="en-US" sz="2000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Products</a:t>
            </a:r>
            <a:endParaRPr lang="en-US" sz="20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New innovations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Products consumers don’t </a:t>
            </a:r>
          </a:p>
          <a:p>
            <a:pPr>
              <a:lnSpc>
                <a:spcPct val="90000"/>
              </a:lnSpc>
              <a:buFontTx/>
              <a:buChar char=" 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want to think about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Require much advertising &amp;</a:t>
            </a:r>
          </a:p>
          <a:p>
            <a:pPr>
              <a:lnSpc>
                <a:spcPct val="90000"/>
              </a:lnSpc>
              <a:buFontTx/>
              <a:buChar char=" 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personal selling</a:t>
            </a:r>
          </a:p>
        </p:txBody>
      </p:sp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Marketing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strategy for each produc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 classification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1884" y="1219199"/>
            <a:ext cx="8139992" cy="5459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 Strategies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- Creating New to the world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438400"/>
            <a:ext cx="5600700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 Development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02752" cy="5257800"/>
          </a:xfrm>
        </p:spPr>
        <p:txBody>
          <a:bodyPr>
            <a:normAutofit fontScale="77500" lnSpcReduction="20000"/>
          </a:bodyPr>
          <a:lstStyle/>
          <a:p>
            <a:pPr>
              <a:buFontTx/>
              <a:buChar char="-"/>
            </a:pPr>
            <a:r>
              <a:rPr lang="de-DE" sz="3400" b="1" dirty="0" smtClean="0">
                <a:latin typeface="Cordia New" pitchFamily="34" charset="-34"/>
                <a:cs typeface="Cordia New" pitchFamily="34" charset="-34"/>
              </a:rPr>
              <a:t>Improve, </a:t>
            </a:r>
            <a:r>
              <a:rPr lang="de-DE" sz="3400" b="1" dirty="0">
                <a:latin typeface="Cordia New" pitchFamily="34" charset="-34"/>
                <a:cs typeface="Cordia New" pitchFamily="34" charset="-34"/>
              </a:rPr>
              <a:t>add </a:t>
            </a:r>
            <a:r>
              <a:rPr lang="de-DE" sz="3400" b="1" dirty="0" smtClean="0">
                <a:latin typeface="Cordia New" pitchFamily="34" charset="-34"/>
                <a:cs typeface="Cordia New" pitchFamily="34" charset="-34"/>
              </a:rPr>
              <a:t>features &amp; functions</a:t>
            </a:r>
          </a:p>
          <a:p>
            <a:pPr>
              <a:buFontTx/>
              <a:buChar char="-"/>
            </a:pPr>
            <a:endParaRPr lang="de-DE" sz="3400" b="1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de-DE" sz="3400" b="1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de-DE" sz="3400" b="1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de-DE" sz="3400" b="1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de-DE" sz="3400" b="1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de-DE" sz="3400" b="1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de-DE" sz="3400" b="1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r>
              <a:rPr lang="de-DE" sz="3400" b="1" dirty="0" smtClean="0">
                <a:latin typeface="Cordia New" pitchFamily="34" charset="-34"/>
                <a:cs typeface="Cordia New" pitchFamily="34" charset="-34"/>
              </a:rPr>
              <a:t>Product &amp; Services Differentiation</a:t>
            </a:r>
          </a:p>
          <a:p>
            <a:pPr marL="0" indent="0">
              <a:buNone/>
            </a:pPr>
            <a:r>
              <a:rPr lang="en-US" sz="3400" dirty="0">
                <a:latin typeface="Cordia New" pitchFamily="34" charset="-34"/>
                <a:cs typeface="Cordia New" pitchFamily="34" charset="-34"/>
              </a:rPr>
              <a:t>Features, Customization, Performance, Conformance, Durability, Reliability, </a:t>
            </a:r>
            <a:r>
              <a:rPr lang="en-US" sz="3400" dirty="0" smtClean="0">
                <a:latin typeface="Cordia New" pitchFamily="34" charset="-34"/>
                <a:cs typeface="Cordia New" pitchFamily="34" charset="-34"/>
              </a:rPr>
              <a:t>Reparability, </a:t>
            </a:r>
            <a:r>
              <a:rPr lang="en-US" sz="3400" dirty="0">
                <a:latin typeface="Cordia New" pitchFamily="34" charset="-34"/>
                <a:cs typeface="Cordia New" pitchFamily="34" charset="-34"/>
              </a:rPr>
              <a:t>Style</a:t>
            </a:r>
            <a:r>
              <a:rPr lang="de-DE" sz="34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sz="3400" dirty="0" smtClean="0">
                <a:latin typeface="Cordia New" pitchFamily="34" charset="-34"/>
                <a:cs typeface="Cordia New" pitchFamily="34" charset="-34"/>
              </a:rPr>
              <a:t>, </a:t>
            </a:r>
            <a:r>
              <a:rPr lang="en-US" sz="3400" dirty="0" smtClean="0">
                <a:latin typeface="Cordia New" pitchFamily="34" charset="-34"/>
                <a:cs typeface="Cordia New" pitchFamily="34" charset="-34"/>
              </a:rPr>
              <a:t>Ordering </a:t>
            </a:r>
            <a:r>
              <a:rPr lang="en-US" sz="3400" dirty="0">
                <a:latin typeface="Cordia New" pitchFamily="34" charset="-34"/>
                <a:cs typeface="Cordia New" pitchFamily="34" charset="-34"/>
              </a:rPr>
              <a:t>ease, Delivery, Installation, Customer </a:t>
            </a:r>
            <a:r>
              <a:rPr lang="en-US" sz="3400" dirty="0" smtClean="0">
                <a:latin typeface="Cordia New" pitchFamily="34" charset="-34"/>
                <a:cs typeface="Cordia New" pitchFamily="34" charset="-34"/>
              </a:rPr>
              <a:t>training, Customer </a:t>
            </a:r>
            <a:r>
              <a:rPr lang="en-US" sz="3400" dirty="0">
                <a:latin typeface="Cordia New" pitchFamily="34" charset="-34"/>
                <a:cs typeface="Cordia New" pitchFamily="34" charset="-34"/>
              </a:rPr>
              <a:t>consulting, Maintenance and repair, Returns</a:t>
            </a:r>
          </a:p>
          <a:p>
            <a:pPr marL="0" indent="0">
              <a:buNone/>
            </a:pPr>
            <a:r>
              <a:rPr lang="de-DE" sz="3400" dirty="0" smtClean="0">
                <a:latin typeface="Cordia New" pitchFamily="34" charset="-34"/>
                <a:cs typeface="Cordia New" pitchFamily="34" charset="-34"/>
              </a:rPr>
              <a:t> </a:t>
            </a:r>
            <a:endParaRPr lang="de-DE" sz="3400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2159876"/>
            <a:ext cx="3294993" cy="1827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https://encrypted-tbn0.gstatic.com/images?q=tbn:ANd9GcSudBqKQHLZrMx7QGkTVbGnfmigQVsMjA1hZMnUD8OGiehImUBSy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2130973"/>
            <a:ext cx="3314900" cy="185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Product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77621" y="1676400"/>
            <a:ext cx="8153400" cy="44958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 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mix: </a:t>
            </a:r>
            <a:r>
              <a:rPr lang="en-GB" dirty="0">
                <a:latin typeface="Cordia New" pitchFamily="34" charset="-34"/>
                <a:cs typeface="Cordia New" pitchFamily="34" charset="-34"/>
              </a:rPr>
              <a:t>the total composite of products offered by a particular organization, consists of both product lines and individual products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0056" y="2971800"/>
            <a:ext cx="6594144" cy="2419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800" b="1" dirty="0">
                <a:latin typeface="Cordia New" pitchFamily="34" charset="-34"/>
                <a:cs typeface="Cordia New" pitchFamily="34" charset="-34"/>
              </a:rPr>
              <a:t>Product mix width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:</a:t>
            </a:r>
          </a:p>
          <a:p>
            <a:pPr marL="0" lvl="1">
              <a:lnSpc>
                <a:spcPct val="90000"/>
              </a:lnSpc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Number of different product lines </a:t>
            </a:r>
            <a:endParaRPr lang="en-US" sz="2800" dirty="0" smtClean="0">
              <a:latin typeface="Cordia New" pitchFamily="34" charset="-34"/>
              <a:cs typeface="Cordia New" pitchFamily="34" charset="-34"/>
            </a:endParaRPr>
          </a:p>
          <a:p>
            <a:pPr marL="0" lvl="1">
              <a:lnSpc>
                <a:spcPct val="90000"/>
              </a:lnSpc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carried 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by company</a:t>
            </a:r>
          </a:p>
          <a:p>
            <a:pPr>
              <a:lnSpc>
                <a:spcPct val="90000"/>
              </a:lnSpc>
            </a:pPr>
            <a:r>
              <a:rPr lang="en-US" sz="2800" b="1" dirty="0">
                <a:latin typeface="Cordia New" pitchFamily="34" charset="-34"/>
                <a:cs typeface="Cordia New" pitchFamily="34" charset="-34"/>
              </a:rPr>
              <a:t>Product mix depth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:</a:t>
            </a:r>
          </a:p>
          <a:p>
            <a:pPr marL="0" lvl="1">
              <a:lnSpc>
                <a:spcPct val="90000"/>
              </a:lnSpc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Number of different versions of each </a:t>
            </a:r>
            <a:endParaRPr lang="en-US" sz="2800" dirty="0" smtClean="0">
              <a:latin typeface="Cordia New" pitchFamily="34" charset="-34"/>
              <a:cs typeface="Cordia New" pitchFamily="34" charset="-34"/>
            </a:endParaRPr>
          </a:p>
          <a:p>
            <a:pPr marL="0" lvl="1">
              <a:lnSpc>
                <a:spcPct val="90000"/>
              </a:lnSpc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product 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in the line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 cstate="print"/>
          <a:srcRect l="1555" t="2084" r="1487"/>
          <a:stretch/>
        </p:blipFill>
        <p:spPr bwMode="auto">
          <a:xfrm>
            <a:off x="5029200" y="3189190"/>
            <a:ext cx="3810000" cy="2746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Product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77621" y="1676400"/>
            <a:ext cx="8153400" cy="44958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Line Filling 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99" r="1875" b="8333"/>
          <a:stretch>
            <a:fillRect/>
          </a:stretch>
        </p:blipFill>
        <p:spPr>
          <a:xfrm>
            <a:off x="1219200" y="2514600"/>
            <a:ext cx="6743700" cy="39512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760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 repositioning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Arranging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for a product or brand to occupy some other clear and distinctive position in the market and in the minds of target consumers than that which it presently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occupies. </a:t>
            </a: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3695841"/>
            <a:ext cx="3314070" cy="2212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 l="12371" b="17555"/>
          <a:stretch>
            <a:fillRect/>
          </a:stretch>
        </p:blipFill>
        <p:spPr bwMode="auto">
          <a:xfrm>
            <a:off x="2232942" y="3395662"/>
            <a:ext cx="3238500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 cstate="print"/>
          <a:srcRect l="15000" r="37500"/>
          <a:stretch>
            <a:fillRect/>
          </a:stretch>
        </p:blipFill>
        <p:spPr bwMode="auto">
          <a:xfrm>
            <a:off x="550263" y="3505200"/>
            <a:ext cx="14478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Relaunch/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Rebrand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Includes changes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of a company or product,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name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, culture, values,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behaviors,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tone, visual collateral </a:t>
            </a:r>
          </a:p>
          <a:p>
            <a:pPr>
              <a:buFontTx/>
              <a:buChar char="-"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 descr="template modu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590800"/>
            <a:ext cx="3658852" cy="192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1.bp.blogspot.com/-V9dG3tn41Lo/UCm_7Xnei7I/AAAAAAAACZA/hLyuaUfAiRs/s400/magnum-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699605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http://www.thaibestsellers.com/wp-content/uploads/2015/04/Srichand-Translucent-Powde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52" y="4633508"/>
            <a:ext cx="3695700" cy="2269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97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b="1" dirty="0">
                <a:latin typeface="Cordia New" pitchFamily="34" charset="-34"/>
                <a:cs typeface="Cordia New" pitchFamily="34" charset="-34"/>
              </a:rPr>
              <a:t>Identifying Products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Product Attributes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quality (level of performance, consistency), differentiated features, style, design</a:t>
            </a:r>
          </a:p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Branding: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sign, symbol, color, word, logo or a combination of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these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Packaging: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packaging concept, element, product safety, environment                    	     concern</a:t>
            </a:r>
          </a:p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Labeling: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identify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, describe ingredient, instructions, promote</a:t>
            </a:r>
          </a:p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Product support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services, after sale service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latin typeface="Cordia New" pitchFamily="34" charset="-34"/>
                <a:cs typeface="Cordia New" pitchFamily="34" charset="-34"/>
              </a:rPr>
              <a:t>Branding 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Strategy</a:t>
            </a:r>
          </a:p>
          <a:p>
            <a:pPr marL="0" indent="0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Brands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with strong equity have many competitive advantages: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High consumer awareness 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Strong brand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loyalty</a:t>
            </a:r>
          </a:p>
          <a:p>
            <a:pPr lvl="1"/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Create barrier to entry</a:t>
            </a:r>
            <a:endParaRPr lang="en-US" sz="2800" dirty="0">
              <a:latin typeface="Cordia New" pitchFamily="34" charset="-34"/>
              <a:cs typeface="Cordia New" pitchFamily="34" charset="-34"/>
            </a:endParaRP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Helps when introducing new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products, Create entry barriers</a:t>
            </a:r>
            <a:endParaRPr lang="en-US" sz="2800" dirty="0">
              <a:latin typeface="Cordia New" pitchFamily="34" charset="-34"/>
              <a:cs typeface="Cordia New" pitchFamily="34" charset="-34"/>
            </a:endParaRP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Less susceptible to price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competition</a:t>
            </a:r>
          </a:p>
          <a:p>
            <a:pPr lvl="1"/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Secure price premium </a:t>
            </a:r>
            <a:endParaRPr lang="en-US" sz="2800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Elements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3733800" y="3448150"/>
            <a:ext cx="1676400" cy="10877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00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Elements</a:t>
            </a:r>
          </a:p>
        </p:txBody>
      </p:sp>
      <p:sp>
        <p:nvSpPr>
          <p:cNvPr id="9" name="Oval 8"/>
          <p:cNvSpPr>
            <a:spLocks noChangeArrowheads="1"/>
          </p:cNvSpPr>
          <p:nvPr/>
        </p:nvSpPr>
        <p:spPr bwMode="auto">
          <a:xfrm>
            <a:off x="1219200" y="30861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Slogans</a:t>
            </a:r>
          </a:p>
        </p:txBody>
      </p:sp>
      <p:sp>
        <p:nvSpPr>
          <p:cNvPr id="10" name="Oval 9"/>
          <p:cNvSpPr>
            <a:spLocks noChangeArrowheads="1"/>
          </p:cNvSpPr>
          <p:nvPr/>
        </p:nvSpPr>
        <p:spPr bwMode="auto">
          <a:xfrm>
            <a:off x="2971800" y="17145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Brand</a:t>
            </a:r>
          </a:p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names</a:t>
            </a:r>
          </a:p>
        </p:txBody>
      </p:sp>
      <p:sp>
        <p:nvSpPr>
          <p:cNvPr id="11" name="Oval 10"/>
          <p:cNvSpPr>
            <a:spLocks noChangeArrowheads="1"/>
          </p:cNvSpPr>
          <p:nvPr/>
        </p:nvSpPr>
        <p:spPr bwMode="auto">
          <a:xfrm>
            <a:off x="5334000" y="20193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URLs</a:t>
            </a:r>
          </a:p>
        </p:txBody>
      </p:sp>
      <p:sp>
        <p:nvSpPr>
          <p:cNvPr id="12" name="Oval 11"/>
          <p:cNvSpPr>
            <a:spLocks noChangeArrowheads="1"/>
          </p:cNvSpPr>
          <p:nvPr/>
        </p:nvSpPr>
        <p:spPr bwMode="auto">
          <a:xfrm>
            <a:off x="6019800" y="37719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Logos</a:t>
            </a:r>
          </a:p>
        </p:txBody>
      </p:sp>
      <p:sp>
        <p:nvSpPr>
          <p:cNvPr id="13" name="Oval 12"/>
          <p:cNvSpPr>
            <a:spLocks noChangeArrowheads="1"/>
          </p:cNvSpPr>
          <p:nvPr/>
        </p:nvSpPr>
        <p:spPr bwMode="auto">
          <a:xfrm>
            <a:off x="4267200" y="51435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Symbols</a:t>
            </a:r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1905000" y="49149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Characters</a:t>
            </a:r>
          </a:p>
        </p:txBody>
      </p:sp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Element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riteria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223838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Desirable qualities for a brand name </a:t>
            </a:r>
          </a:p>
          <a:p>
            <a:pPr marL="223838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Include: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be easy to pronounce, </a:t>
            </a:r>
          </a:p>
          <a:p>
            <a:pPr marL="223838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recognize and remember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suggest product benefits and qualities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distinctive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extendable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easily translate into foreign languages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be capable of registration and legal protection</a:t>
            </a:r>
          </a:p>
          <a:p>
            <a:pPr marL="223838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7" descr="Mr. Clean"/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3538" y="2286000"/>
            <a:ext cx="2024007" cy="2015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 descr="EX"/>
          <p:cNvPicPr>
            <a:picLocks noGrp="1"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352" y="136789"/>
            <a:ext cx="1912937" cy="195738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http://a2.twimg.com/profile_images/1224331793/apple-touch-icon_bigger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36789"/>
            <a:ext cx="1150937" cy="115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https://pbs.twimg.com/media/BvxY_UFCIAAYOF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132" y="4495800"/>
            <a:ext cx="1967624" cy="21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515" y="1510488"/>
            <a:ext cx="7532911" cy="534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05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 Sponsorship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Cordia New" pitchFamily="34" charset="-34"/>
                <a:cs typeface="Cordia New" pitchFamily="34" charset="-34"/>
              </a:rPr>
              <a:t>Manufacturer brands</a:t>
            </a:r>
          </a:p>
          <a:p>
            <a:r>
              <a:rPr lang="en-US" sz="3200" dirty="0">
                <a:latin typeface="Cordia New" pitchFamily="34" charset="-34"/>
                <a:cs typeface="Cordia New" pitchFamily="34" charset="-34"/>
              </a:rPr>
              <a:t>Private (store) brands</a:t>
            </a:r>
          </a:p>
          <a:p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Licensed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brands</a:t>
            </a:r>
          </a:p>
          <a:p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Co-branding</a:t>
            </a: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5486400"/>
            <a:ext cx="1828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5568505"/>
            <a:ext cx="1901400" cy="1207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alt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Packaging Objectives</a:t>
            </a:r>
            <a:endParaRPr lang="en-US" b="1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Identify the brand</a:t>
            </a:r>
          </a:p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Convey descriptive and persuasive information</a:t>
            </a:r>
          </a:p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Facilitate product transportation and protection</a:t>
            </a:r>
          </a:p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Assist at-home storage</a:t>
            </a:r>
          </a:p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Aid product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consumption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Serve as Brand-touch-point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0482" name="Picture 2" descr="impressive packaging desig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2986087"/>
            <a:ext cx="3495316" cy="315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democrate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066" y="4734253"/>
            <a:ext cx="3745624" cy="2809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118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alt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Functions of Labels</a:t>
            </a:r>
            <a:endParaRPr lang="en-US" b="1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1" name="Picture 3" descr="picture of new food label imagemap--links to text in docum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01788" y="1741488"/>
            <a:ext cx="1722437" cy="41322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3886200" y="1828800"/>
            <a:ext cx="4038600" cy="838200"/>
          </a:xfrm>
          <a:prstGeom prst="rect">
            <a:avLst/>
          </a:prstGeom>
          <a:gradFill rotWithShape="1">
            <a:gsLst>
              <a:gs pos="0">
                <a:srgbClr val="FFDD4F"/>
              </a:gs>
              <a:gs pos="100000">
                <a:srgbClr val="FFFFFF"/>
              </a:gs>
            </a:gsLst>
            <a:lin ang="5400000" scaled="1"/>
          </a:gradFill>
          <a:ln w="9525" algn="ctr">
            <a:solidFill>
              <a:srgbClr val="E1D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altLang="en-US" sz="3200">
                <a:solidFill>
                  <a:srgbClr val="000066"/>
                </a:solidFill>
              </a:rPr>
              <a:t>Identifies</a:t>
            </a: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3886200" y="2819400"/>
            <a:ext cx="4038600" cy="838200"/>
          </a:xfrm>
          <a:prstGeom prst="rect">
            <a:avLst/>
          </a:prstGeom>
          <a:gradFill rotWithShape="1">
            <a:gsLst>
              <a:gs pos="0">
                <a:srgbClr val="FFDD4F"/>
              </a:gs>
              <a:gs pos="100000">
                <a:srgbClr val="FFFFFF"/>
              </a:gs>
            </a:gsLst>
            <a:lin ang="5400000" scaled="1"/>
          </a:gradFill>
          <a:ln w="9525" algn="ctr">
            <a:solidFill>
              <a:srgbClr val="E1D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altLang="en-US" sz="3200">
                <a:solidFill>
                  <a:srgbClr val="000066"/>
                </a:solidFill>
              </a:rPr>
              <a:t>Grades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3886200" y="3810000"/>
            <a:ext cx="4038600" cy="838200"/>
          </a:xfrm>
          <a:prstGeom prst="rect">
            <a:avLst/>
          </a:prstGeom>
          <a:gradFill rotWithShape="1">
            <a:gsLst>
              <a:gs pos="0">
                <a:srgbClr val="FFDD4F"/>
              </a:gs>
              <a:gs pos="100000">
                <a:srgbClr val="FFFFFF"/>
              </a:gs>
            </a:gsLst>
            <a:lin ang="5400000" scaled="1"/>
          </a:gradFill>
          <a:ln w="9525" algn="ctr">
            <a:solidFill>
              <a:srgbClr val="E1D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altLang="en-US" sz="3200">
                <a:solidFill>
                  <a:srgbClr val="000066"/>
                </a:solidFill>
              </a:rPr>
              <a:t>Describes</a:t>
            </a:r>
          </a:p>
        </p:txBody>
      </p:sp>
      <p:sp>
        <p:nvSpPr>
          <p:cNvPr id="15" name="Rectangle 7"/>
          <p:cNvSpPr>
            <a:spLocks noChangeArrowheads="1"/>
          </p:cNvSpPr>
          <p:nvPr/>
        </p:nvSpPr>
        <p:spPr bwMode="auto">
          <a:xfrm>
            <a:off x="3886200" y="4800600"/>
            <a:ext cx="4038600" cy="838200"/>
          </a:xfrm>
          <a:prstGeom prst="rect">
            <a:avLst/>
          </a:prstGeom>
          <a:gradFill rotWithShape="1">
            <a:gsLst>
              <a:gs pos="0">
                <a:srgbClr val="FFDD4F"/>
              </a:gs>
              <a:gs pos="100000">
                <a:srgbClr val="FFFFFF"/>
              </a:gs>
            </a:gsLst>
            <a:lin ang="5400000" scaled="1"/>
          </a:gradFill>
          <a:ln w="9525" algn="ctr">
            <a:solidFill>
              <a:srgbClr val="E1D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altLang="en-US" sz="3200">
                <a:solidFill>
                  <a:srgbClr val="000066"/>
                </a:solidFill>
              </a:rPr>
              <a:t>Promotes</a:t>
            </a:r>
          </a:p>
        </p:txBody>
      </p:sp>
    </p:spTree>
    <p:extLst>
      <p:ext uri="{BB962C8B-B14F-4D97-AF65-F5344CB8AC3E}">
        <p14:creationId xmlns:p14="http://schemas.microsoft.com/office/powerpoint/2010/main" val="1051809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Product Life Cycle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5" descr="fer73587_130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3C9"/>
              </a:clrFrom>
              <a:clrTo>
                <a:srgbClr val="FFF3C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1751936"/>
            <a:ext cx="7237845" cy="4821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1842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Product Life Cycle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676400"/>
            <a:ext cx="8153400" cy="4495800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spcBef>
                <a:spcPct val="20000"/>
              </a:spcBef>
              <a:spcAft>
                <a:spcPts val="1000"/>
              </a:spcAft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Introduction stage</a:t>
            </a:r>
            <a:r>
              <a:rPr lang="en-US" b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 –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firm promotes demand for its new offering, informs the market about it, gives free samples to entice consumers to make a trial purchase, and explains its features, uses, and benefits. </a:t>
            </a:r>
          </a:p>
          <a:p>
            <a:pPr marL="342900" indent="-342900">
              <a:spcBef>
                <a:spcPct val="20000"/>
              </a:spcBef>
              <a:spcAft>
                <a:spcPts val="1000"/>
              </a:spcAft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Growth stage -</a:t>
            </a:r>
            <a:r>
              <a:rPr lang="en-US" i="1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sales climb quickly as new customers join early users who are repurchasing the item. Company begins to earn profits on the new product. </a:t>
            </a:r>
          </a:p>
          <a:p>
            <a:pPr marL="342900" indent="-342900">
              <a:spcBef>
                <a:spcPct val="20000"/>
              </a:spcBef>
              <a:spcAft>
                <a:spcPts val="1000"/>
              </a:spcAft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Maturity stage</a:t>
            </a:r>
            <a:r>
              <a:rPr lang="en-US" b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 -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industry sales eventually reach a saturation level at which further expansion is difficult. </a:t>
            </a:r>
          </a:p>
          <a:p>
            <a:pPr marL="342900" indent="-342900">
              <a:spcBef>
                <a:spcPct val="20000"/>
              </a:spcBef>
              <a:spcAft>
                <a:spcPts val="1000"/>
              </a:spcAft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Decline stage</a:t>
            </a:r>
            <a:r>
              <a:rPr lang="en-US" b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 -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sales fall and profits decline.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1842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Product Life Cycle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676400"/>
            <a:ext cx="8153400" cy="44958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62200"/>
            <a:ext cx="5334000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296508"/>
            <a:ext cx="3513191" cy="3304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33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 life cycle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1" y="1421988"/>
            <a:ext cx="3810000" cy="2978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524000"/>
            <a:ext cx="3581401" cy="2799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hteck 8"/>
          <p:cNvSpPr/>
          <p:nvPr/>
        </p:nvSpPr>
        <p:spPr>
          <a:xfrm>
            <a:off x="609600" y="4648200"/>
            <a:ext cx="35814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Significant education of the customer is required.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Extended introductory period 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2" name="Rechteck 9"/>
          <p:cNvSpPr/>
          <p:nvPr/>
        </p:nvSpPr>
        <p:spPr>
          <a:xfrm>
            <a:off x="5105400" y="4724400"/>
            <a:ext cx="3657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Sales begin immediately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Little learning is required by the consumer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Benefits of purchase are readily understood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1842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 life cycle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524000"/>
            <a:ext cx="3679513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524000"/>
            <a:ext cx="3679513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hteck 9"/>
          <p:cNvSpPr/>
          <p:nvPr/>
        </p:nvSpPr>
        <p:spPr>
          <a:xfrm>
            <a:off x="533400" y="4800600"/>
            <a:ext cx="3733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Most often appear in women’s and men’s clothing styles.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Length of the cycles may be years or decades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1" name="Rechteck 10"/>
          <p:cNvSpPr/>
          <p:nvPr/>
        </p:nvSpPr>
        <p:spPr>
          <a:xfrm>
            <a:off x="5029200" y="4724400"/>
            <a:ext cx="3581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Rapid sales on introduction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Equally rapid decline.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Often novelties and have a short life cycle. 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2740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Pricing </a:t>
            </a:r>
            <a:r>
              <a:rPr lang="en-US" b="1" dirty="0">
                <a:latin typeface="CordiaUPC" pitchFamily="34" charset="-34"/>
                <a:cs typeface="CordiaUPC" pitchFamily="34" charset="-34"/>
              </a:rPr>
              <a:t>S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trategy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rice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is the amount of money charged for a product or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service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Major consideration in setting price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Customer perceptions of value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Other internal and external considerations</a:t>
            </a:r>
          </a:p>
          <a:p>
            <a:pPr lvl="1"/>
            <a:r>
              <a:rPr lang="en-US" dirty="0" smtClean="0">
                <a:latin typeface="Cordia New" pitchFamily="34" charset="-34"/>
                <a:cs typeface="Cordia New" pitchFamily="34" charset="-34"/>
              </a:rPr>
              <a:t>Nature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of the market and demand</a:t>
            </a:r>
          </a:p>
          <a:p>
            <a:pPr lvl="1"/>
            <a:r>
              <a:rPr lang="en-US" dirty="0">
                <a:latin typeface="Cordia New" pitchFamily="34" charset="-34"/>
                <a:cs typeface="Cordia New" pitchFamily="34" charset="-34"/>
              </a:rPr>
              <a:t>Competitors’ strategies and prices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Product costs</a:t>
            </a: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 typeface="Wingdings" pitchFamily="2" charset="2"/>
              <a:buChar char="Ø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90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Steps in setting price</a:t>
            </a:r>
            <a:endParaRPr lang="en-US" b="1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187" y="1914525"/>
            <a:ext cx="5362575" cy="386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054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Pricing method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600" dirty="0">
                <a:latin typeface="Cordia New" pitchFamily="34" charset="-34"/>
                <a:cs typeface="Cordia New" pitchFamily="34" charset="-34"/>
              </a:rPr>
              <a:t>Cost-plus pricing</a:t>
            </a:r>
          </a:p>
          <a:p>
            <a:pPr marL="365760" lvl="1" indent="0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- Adding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a standard markup to the cost of the product</a:t>
            </a:r>
          </a:p>
          <a:p>
            <a:r>
              <a:rPr lang="en-US" sz="3600" dirty="0">
                <a:latin typeface="Cordia New" pitchFamily="34" charset="-34"/>
                <a:cs typeface="Cordia New" pitchFamily="34" charset="-34"/>
              </a:rPr>
              <a:t>Break-even </a:t>
            </a: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pricing</a:t>
            </a:r>
          </a:p>
          <a:p>
            <a:pPr marL="0" indent="0">
              <a:buNone/>
            </a:pPr>
            <a:r>
              <a:rPr lang="en-US" sz="36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- pricing technique use to determine the minimum sales volume of a product must generate at the certain price level</a:t>
            </a:r>
            <a:r>
              <a:rPr lang="en-US" sz="36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to cover the cost</a:t>
            </a:r>
            <a:endParaRPr lang="en-US" sz="3600" dirty="0">
              <a:latin typeface="Cordia New" pitchFamily="34" charset="-34"/>
              <a:cs typeface="Cordia New" pitchFamily="34" charset="-34"/>
            </a:endParaRPr>
          </a:p>
          <a:p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Target-return pricing</a:t>
            </a:r>
          </a:p>
          <a:p>
            <a:pPr marL="0" indent="0">
              <a:buNone/>
            </a:pP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- </a:t>
            </a:r>
            <a:r>
              <a:rPr lang="en-GB" sz="3600" dirty="0">
                <a:latin typeface="Cordia New" pitchFamily="34" charset="-34"/>
                <a:cs typeface="Cordia New" pitchFamily="34" charset="-34"/>
              </a:rPr>
              <a:t>Set </a:t>
            </a:r>
            <a:r>
              <a:rPr lang="en-GB" sz="3600" dirty="0" smtClean="0">
                <a:latin typeface="Cordia New" pitchFamily="34" charset="-34"/>
                <a:cs typeface="Cordia New" pitchFamily="34" charset="-34"/>
              </a:rPr>
              <a:t>the price </a:t>
            </a:r>
            <a:r>
              <a:rPr lang="en-GB" sz="3600" dirty="0">
                <a:latin typeface="Cordia New" pitchFamily="34" charset="-34"/>
                <a:cs typeface="Cordia New" pitchFamily="34" charset="-34"/>
              </a:rPr>
              <a:t>to achieve a target return-on-investment (ROI)</a:t>
            </a:r>
            <a:endParaRPr lang="en-US" sz="3600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90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Setting Price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Level (new products)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342900" indent="-342900">
              <a:spcBef>
                <a:spcPct val="20000"/>
              </a:spcBef>
              <a:spcAft>
                <a:spcPts val="600"/>
              </a:spcAft>
              <a:buNone/>
            </a:pPr>
            <a:r>
              <a:rPr lang="en-US" b="1" i="1" dirty="0">
                <a:solidFill>
                  <a:srgbClr val="009D7E"/>
                </a:solidFill>
                <a:latin typeface="Cordia New" pitchFamily="34" charset="-34"/>
                <a:cs typeface="Cordia New" pitchFamily="34" charset="-34"/>
              </a:rPr>
              <a:t>Skimming Pricing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Setting an intentionally high price relative to the prices of competing products.</a:t>
            </a: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Helps marketers set a price that distinguishes a firm</a:t>
            </a:r>
            <a:r>
              <a:rPr lang="de-DE" altLang="en-US" dirty="0">
                <a:latin typeface="Cordia New" pitchFamily="34" charset="-34"/>
                <a:cs typeface="Cordia New" pitchFamily="34" charset="-34"/>
              </a:rPr>
              <a:t>’</a:t>
            </a:r>
            <a:r>
              <a:rPr lang="de-DE" dirty="0">
                <a:latin typeface="Cordia New" pitchFamily="34" charset="-34"/>
                <a:cs typeface="Cordia New" pitchFamily="34" charset="-34"/>
              </a:rPr>
              <a:t>s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high-end product from those of competitors. </a:t>
            </a: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Helps a firm recover its product development costs before competitors enter the field.</a:t>
            </a:r>
          </a:p>
          <a:p>
            <a:pPr marL="342900" indent="-342900">
              <a:spcBef>
                <a:spcPct val="20000"/>
              </a:spcBef>
              <a:spcAft>
                <a:spcPts val="600"/>
              </a:spcAft>
              <a:buNone/>
            </a:pPr>
            <a:r>
              <a:rPr lang="en-US" b="1" i="1" dirty="0">
                <a:solidFill>
                  <a:srgbClr val="009D7E"/>
                </a:solidFill>
                <a:latin typeface="Cordia New" pitchFamily="34" charset="-34"/>
                <a:cs typeface="Cordia New" pitchFamily="34" charset="-34"/>
              </a:rPr>
              <a:t>Penetration Pricing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Setting a low price as a major marketing weapon.</a:t>
            </a: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Often used with new products.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90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Pricing strategies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Promotional pricing </a:t>
            </a:r>
          </a:p>
          <a:p>
            <a:pPr marL="0" indent="0" defTabSz="56832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•	Loss-leader pricing</a:t>
            </a:r>
          </a:p>
          <a:p>
            <a:pPr marL="0" indent="0" defTabSz="56832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•	Special-event pricing</a:t>
            </a:r>
          </a:p>
          <a:p>
            <a:pPr marL="0" indent="0" defTabSz="56832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•	Cash rebates</a:t>
            </a:r>
          </a:p>
          <a:p>
            <a:pPr marL="0" indent="0" defTabSz="56832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•	Low-interest financing</a:t>
            </a:r>
          </a:p>
          <a:p>
            <a:pPr marL="0" indent="0" defTabSz="56832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•	Longer payment terms</a:t>
            </a:r>
          </a:p>
          <a:p>
            <a:pPr marL="0" indent="0" defTabSz="56832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•	Warranties and service contracts</a:t>
            </a:r>
          </a:p>
          <a:p>
            <a:pPr marL="0" indent="0" defTabSz="56832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•	Psychological discounting</a:t>
            </a:r>
          </a:p>
          <a:p>
            <a:pPr marL="0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Geographical Pricing: modifying a basic list price based on the geographical location of the buyer</a:t>
            </a:r>
          </a:p>
          <a:p>
            <a:pPr marL="0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Differentiation pricing: A pricing strategy that charges different segments of customers altered prices for the same products or services. For example: Airplane ticket </a:t>
            </a:r>
          </a:p>
          <a:p>
            <a:pPr marL="0" indent="0"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90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Place (Distribution)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112713" indent="-3175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123" y="1676400"/>
            <a:ext cx="7230410" cy="4622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Distribution channels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6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262" y="1510488"/>
            <a:ext cx="6186132" cy="5108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Intensity of market coverage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752600"/>
            <a:ext cx="7887751" cy="4543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Intensity of market coverage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356" y="1676400"/>
            <a:ext cx="7581783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839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Distribution channel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Activity: How would you sell following products?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30722" name="Picture 2" descr="http://4.bp.blogspot.com/-C6N_MbHJSS4/UBenT9t9vmI/AAAAAAAAMIo/v5Kr1IjVJBo/s1600/%E0%B8%9A%E0%B8%A3%E0%B8%A3%E0%B8%88%E0%B8%B8%E0%B8%A0%E0%B8%B1%E0%B8%93%E0%B8%91%E0%B9%8C%E0%B8%99%E0%B9%88%E0%B8%B2%E0%B8%A3%E0%B8%B1%E0%B8%81%E0%B9%86%E0%B8%88%E0%B8%B2%E0%B8%81%E0%B8%9C%E0%B8%A5%E0%B8%B4%E0%B8%95%E0%B8%A0%E0%B8%B1%E0%B8%93%E0%B8%91%E0%B9%8C%E0%B9%80%E0%B8%84%E0%B8%A3%E0%B8%B7%E0%B9%88%E0%B8%AD%E0%B8%87%E0%B8%94%E0%B8%B7%E0%B9%88%E0%B8%A1%E0%B8%99%E0%B9%89%E0%B8%B3%E0%B8%9C%E0%B8%A5%E0%B9%84%E0%B8%A1%E0%B9%89+KOEL+FRESH+%E0%B8%88%E0%B8%B2%E0%B8%81+Bunjupun.co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09800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4" descr="http://nanalady.com/picture/2014/01/13904628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1" y="2233448"/>
            <a:ext cx="1797176" cy="2119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6" descr="http://www.otoptoday.com/medias/83/830107-01/120930172313/12093017231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663" y="2432224"/>
            <a:ext cx="3081337" cy="1920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8" name="Picture 8" descr="http://f.ptcdn.info/709/030/000/1429965089-image-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87" y="4191000"/>
            <a:ext cx="2435225" cy="243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0" name="Picture 10" descr="http://i.ytimg.com/vi/lzH8CcsWa8g/maxresdefault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412" y="4874149"/>
            <a:ext cx="2761216" cy="1553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2" name="Picture 12" descr="http://sa-en.chevroletarabia.com/content/dam/Chevrolet/middleeast/master_me/nscwebsite/en/owners/MyLink/mylink-overview-intro-664x40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4673472"/>
            <a:ext cx="3367915" cy="205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589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Distribution channel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8674" name="Picture 2" descr="http://image.slidesharecdn.com/designingmanagingintegratedmarketingchannels-140328131004-phpapp01/95/designing-managing-integrated-marketing-channelskirit-kene-29-638.jpg?cb=139601228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586" y="1649449"/>
            <a:ext cx="6937484" cy="5208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1506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Modern trade vs. Traditional Channel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9698" name="Picture 2" descr="http://www.networkmarketingaz.com/images/traditional-conventional-distribution-channe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4" y="2362200"/>
            <a:ext cx="4229100" cy="2295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0" name="Picture 4" descr="http://www.brandynamics.com/images/distributio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601" y="2590800"/>
            <a:ext cx="3721378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06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Modern trade vs. Traditional Channel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34818" name="Picture 2" descr="http://www.positioningmag.com/sites/default/files/styles/larger/public/media-image/pos/2015/10/%E0%B9%82%E0%B8%97%E0%B8%9F%E0%B8%B8%E0%B8%8B%E0%B8%B1%E0%B8%87.jpg?itok=zKDwmMU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76400"/>
            <a:ext cx="3881090" cy="503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0" name="Picture 4" descr="http://www.positioningmag.com/sites/default/files/styles/larger/public/media-image/pos/2015/10/%E0%B8%AD%E0%B8%84%E0%B8%A7%E0%B8%B2%E0%B9%80%E0%B8%A3%E0%B8%B5%E0%B8%A2%E0%B8%AA-02.jpg?itok=Lrot-0d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819150"/>
            <a:ext cx="4159778" cy="603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539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Promotion strategy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lvl="1" indent="0">
              <a:lnSpc>
                <a:spcPct val="80000"/>
              </a:lnSpc>
              <a:buNone/>
              <a:tabLst>
                <a:tab pos="0" algn="l"/>
              </a:tabLst>
            </a:pPr>
            <a:r>
              <a:rPr lang="en-US" sz="3600" dirty="0">
                <a:latin typeface="Cordia New" pitchFamily="34" charset="-34"/>
                <a:cs typeface="Cordia New" pitchFamily="34" charset="-34"/>
              </a:rPr>
              <a:t>Integrated marketing communications (IMC)</a:t>
            </a:r>
          </a:p>
          <a:p>
            <a:pPr marL="0" lvl="1" indent="0">
              <a:lnSpc>
                <a:spcPct val="80000"/>
              </a:lnSpc>
              <a:buNone/>
              <a:tabLst>
                <a:tab pos="0" algn="l"/>
              </a:tabLst>
            </a:pP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The integrating </a:t>
            </a:r>
            <a:r>
              <a:rPr lang="en-US" sz="3600" dirty="0">
                <a:latin typeface="Cordia New" pitchFamily="34" charset="-34"/>
                <a:cs typeface="Cordia New" pitchFamily="34" charset="-34"/>
              </a:rPr>
              <a:t>and coordinating the company’s many communication channels to deliver a clear, consistent, and compelling message about the organization and its products</a:t>
            </a: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.</a:t>
            </a:r>
          </a:p>
          <a:p>
            <a:pPr marL="2057400" indent="0">
              <a:lnSpc>
                <a:spcPct val="85000"/>
              </a:lnSpc>
              <a:buNone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  <a:p>
            <a:pPr marL="2057400" indent="0">
              <a:lnSpc>
                <a:spcPct val="85000"/>
              </a:lnSpc>
              <a:buNone/>
            </a:pP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Marketers </a:t>
            </a:r>
            <a:r>
              <a:rPr lang="en-US" sz="3600" dirty="0">
                <a:latin typeface="Cordia New" pitchFamily="34" charset="-34"/>
                <a:cs typeface="Cordia New" pitchFamily="34" charset="-34"/>
              </a:rPr>
              <a:t>must understand each promotion tool when shaping the marketing communications mix. </a:t>
            </a:r>
          </a:p>
          <a:p>
            <a:pPr marL="0" indent="0">
              <a:lnSpc>
                <a:spcPct val="85000"/>
              </a:lnSpc>
              <a:buNone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5122" name="Picture 2" descr="http://www.bloggyaward.com/wp-content/uploads/2008/02/pic_int_marketin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962400"/>
            <a:ext cx="1969008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 fontScale="90000"/>
          </a:bodyPr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Hierarchie of effect model of communication process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 descr="http://gimmecca.files.wordpress.com/2011/07/think-feel-do_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00200"/>
            <a:ext cx="759460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7 </a:t>
            </a:r>
            <a:r>
              <a:rPr lang="en-US" dirty="0" err="1">
                <a:latin typeface="Cordia New" pitchFamily="34" charset="-34"/>
                <a:cs typeface="Cordia New" pitchFamily="34" charset="-34"/>
              </a:rPr>
              <a:t>Ms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of Marketing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Communication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Market: Target group</a:t>
            </a: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Mission: Objectives</a:t>
            </a: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Message: Content, Structure, Format, Source</a:t>
            </a: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Media: Personal, Non-Personal </a:t>
            </a: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Money </a:t>
            </a:r>
            <a:r>
              <a:rPr lang="de-DE" dirty="0">
                <a:latin typeface="Cordia New" pitchFamily="34" charset="-34"/>
                <a:cs typeface="Cordia New" pitchFamily="34" charset="-34"/>
              </a:rPr>
              <a:t>(Marketing Budget)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Mix </a:t>
            </a:r>
            <a:r>
              <a:rPr lang="de-DE" dirty="0">
                <a:latin typeface="Cordia New" pitchFamily="34" charset="-34"/>
                <a:cs typeface="Cordia New" pitchFamily="34" charset="-34"/>
              </a:rPr>
              <a:t>(Promotion Mix)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Measurement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Promotion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676400"/>
            <a:ext cx="8153400" cy="449580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85000"/>
              </a:lnSpc>
              <a:buNone/>
            </a:pPr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The promotion mix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is the specific blend of advertising, sales promotion, public relations, personal selling, and direct-marketing tools that the company uses to persuasively communicate customer value and build customer relationships.</a:t>
            </a:r>
          </a:p>
          <a:p>
            <a:pPr marL="0" indent="0">
              <a:lnSpc>
                <a:spcPct val="85000"/>
              </a:lnSpc>
              <a:buNone/>
            </a:pPr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Major Promotion Tools</a:t>
            </a:r>
            <a:endParaRPr lang="en-US" sz="2800" dirty="0" smtClean="0">
              <a:latin typeface="Cordia New" pitchFamily="34" charset="-34"/>
              <a:cs typeface="Cordia New" pitchFamily="34" charset="-34"/>
            </a:endParaRPr>
          </a:p>
          <a:p>
            <a:pPr lvl="1"/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Advertising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.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Sales promotion.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Public relations.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Personal selling.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Direct marketing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676400"/>
            <a:ext cx="8153400" cy="4495800"/>
          </a:xfrm>
        </p:spPr>
        <p:txBody>
          <a:bodyPr>
            <a:normAutofit/>
          </a:bodyPr>
          <a:lstStyle/>
          <a:p>
            <a:pPr marL="0" indent="0">
              <a:lnSpc>
                <a:spcPct val="85000"/>
              </a:lnSpc>
              <a:buNone/>
            </a:pPr>
            <a:endParaRPr lang="en-US" sz="28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414003"/>
            <a:ext cx="8363949" cy="5239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448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7"/>
          <p:cNvSpPr>
            <a:spLocks noGrp="1" noChangeArrowheads="1"/>
          </p:cNvSpPr>
          <p:nvPr/>
        </p:nvSpPr>
        <p:spPr bwMode="auto">
          <a:xfrm>
            <a:off x="507124" y="1752600"/>
            <a:ext cx="8229600" cy="472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39763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2pPr>
            <a:lvl3pPr marL="914400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187450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1462088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19192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6pPr>
            <a:lvl7pPr marL="23764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7pPr>
            <a:lvl8pPr marL="28336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8pPr>
            <a:lvl9pPr marL="32908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None/>
            </a:pPr>
            <a:r>
              <a:rPr lang="en-US" sz="3200" b="1" dirty="0" smtClean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Advertising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is any paid form of non-personal presentation and promotion of ideas, goods, or services by an identified sponsor.</a:t>
            </a:r>
          </a:p>
          <a:p>
            <a:pPr marL="742950" lvl="1" indent="-285750" eaLnBrk="1" hangingPunct="1">
              <a:buSzPct val="95000"/>
              <a:buFont typeface="Arial" charset="0"/>
              <a:buChar char="–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Broadcast, Print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,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Internet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,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Outdoor</a:t>
            </a:r>
            <a:endParaRPr lang="en-US" sz="3200" b="1" i="1" dirty="0" smtClean="0">
              <a:solidFill>
                <a:schemeClr val="tx2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86" y="3505200"/>
            <a:ext cx="4474967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924" y="3492062"/>
            <a:ext cx="4433762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86" y="5666749"/>
            <a:ext cx="4549140" cy="119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33400" indent="-533400"/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Sales promotion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is the short-term incentives to encourage the purchase or sale of a product or service.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Discounts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Coupons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Displays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Demonstrations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146" name="Picture 2" descr="http://www.subastralinc.com/blog/images/Sales_Promotio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80" r="20320"/>
          <a:stretch/>
        </p:blipFill>
        <p:spPr bwMode="auto">
          <a:xfrm>
            <a:off x="5394960" y="2819400"/>
            <a:ext cx="2487227" cy="3985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6626" name="Picture 2" descr="51www.studyMarketing.org&#10;Sales Promotion AdvantagesSales Promotion Advantages&#10;• It helps attract customer traffic and main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39" b="21651"/>
          <a:stretch/>
        </p:blipFill>
        <p:spPr bwMode="auto">
          <a:xfrm>
            <a:off x="72784" y="1672459"/>
            <a:ext cx="5763705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52www.studyMarketing.org&#10;Sales Promotion DisadvantagesSales Promotion Disadvantages&#10;• The image of the firm may be lessene..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7" t="20870" b="30062"/>
          <a:stretch/>
        </p:blipFill>
        <p:spPr bwMode="auto">
          <a:xfrm>
            <a:off x="381000" y="4223844"/>
            <a:ext cx="6734450" cy="263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2038350"/>
            <a:ext cx="14001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4648200"/>
            <a:ext cx="145732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122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33400" indent="-533400"/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Public relations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involves building good relations with the company’s various publics by obtaining favorable publicity, building up a good corporate image, and handling or heading off unfavorable rumors, stories, and events.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Press releases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Sponsorships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Special events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Web pages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7170" name="Picture 2" descr="http://www.buzzle.com/img/articleImages/287410-41218-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9770" y="3657600"/>
            <a:ext cx="3333750" cy="307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33400" indent="-533400"/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Personal selling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is the personal presentation by the firm’s sales force for the purpose of making sales and building customer relationships.</a:t>
            </a:r>
          </a:p>
          <a:p>
            <a:pPr marL="914400" lvl="1" indent="-457200">
              <a:buSzPct val="95000"/>
              <a:buFont typeface="Arial" pitchFamily="34" charset="0"/>
              <a:buChar char="•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Sales presentations</a:t>
            </a:r>
          </a:p>
          <a:p>
            <a:pPr marL="914400" lvl="1" indent="-457200">
              <a:buSzPct val="95000"/>
              <a:buFont typeface="Arial" pitchFamily="34" charset="0"/>
              <a:buChar char="•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Trade shows</a:t>
            </a:r>
          </a:p>
          <a:p>
            <a:pPr marL="914400" lvl="1" indent="-457200">
              <a:buSzPct val="95000"/>
              <a:buFont typeface="Arial" pitchFamily="34" charset="0"/>
              <a:buChar char="•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Incentive programs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194" name="Picture 2" descr="http://www.clipartguide.com/_named_clipart_images/0511-0809-1915-2709_Cartoon_Man_Selling_Nuts_at_a_Baseball_Game_Clip_Art_clipart_im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819400"/>
            <a:ext cx="30861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Direct marketing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involves making direct connections with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carefully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targeted individual consumers to both obtain an immediate response and cultivate lasting customer relationships – by using direct mail, telephone, direct-response television, e-mail, and the Internet to communicate directly with specific consumers.</a:t>
            </a:r>
          </a:p>
          <a:p>
            <a:pPr marL="1143000" lvl="2">
              <a:buClr>
                <a:schemeClr val="accent1"/>
              </a:buClr>
              <a:buSzPct val="95000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Catalog</a:t>
            </a:r>
          </a:p>
          <a:p>
            <a:pPr marL="1143000" lvl="2">
              <a:buClr>
                <a:schemeClr val="accent1"/>
              </a:buClr>
              <a:buSzPct val="95000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Telemarketing</a:t>
            </a:r>
          </a:p>
          <a:p>
            <a:pPr marL="1143000" lvl="2">
              <a:buClr>
                <a:schemeClr val="accent1"/>
              </a:buClr>
              <a:buSzPct val="95000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Kiosks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Setting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Promotion </a:t>
            </a:r>
            <a:r>
              <a:rPr lang="en-US" b="1" dirty="0">
                <a:latin typeface="CordiaUPC" pitchFamily="34" charset="-34"/>
                <a:cs typeface="CordiaUPC" pitchFamily="34" charset="-34"/>
              </a:rPr>
              <a:t>B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udget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en-US" sz="3200" b="1" dirty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Affordable budget method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sets the budget at an affordable level.</a:t>
            </a:r>
            <a:endParaRPr lang="en-US" sz="3200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 marL="742950" lvl="1" indent="-285750">
              <a:lnSpc>
                <a:spcPct val="85000"/>
              </a:lnSpc>
              <a:buSzPct val="95000"/>
              <a:buFont typeface="Arial" charset="0"/>
              <a:buChar char="–"/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Ignores the effects of promotion on sales</a:t>
            </a:r>
          </a:p>
          <a:p>
            <a:pPr>
              <a:lnSpc>
                <a:spcPct val="85000"/>
              </a:lnSpc>
            </a:pPr>
            <a:r>
              <a:rPr lang="en-US" sz="3200" b="1" dirty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Percentage-of-sales method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 sets the budget at a certain percentage of current or forecasted sales or unit sales price.</a:t>
            </a:r>
            <a:endParaRPr lang="en-US" sz="3200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 marL="742950" lvl="1" indent="-285750">
              <a:lnSpc>
                <a:spcPct val="85000"/>
              </a:lnSpc>
              <a:buSzPct val="95000"/>
              <a:buFont typeface="Arial" charset="0"/>
              <a:buChar char="–"/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Easy to use and helps management think about the relationship between promotion, selling price, and profit per unit</a:t>
            </a:r>
          </a:p>
          <a:p>
            <a:pPr marL="742950" lvl="1" indent="-285750">
              <a:lnSpc>
                <a:spcPct val="85000"/>
              </a:lnSpc>
              <a:buSzPct val="95000"/>
              <a:buFont typeface="Arial" charset="0"/>
              <a:buChar char="–"/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Wrongly views sales as the cause than the result of promotion</a:t>
            </a:r>
          </a:p>
          <a:p>
            <a:pPr>
              <a:lnSpc>
                <a:spcPct val="85000"/>
              </a:lnSpc>
            </a:pPr>
            <a:endParaRPr lang="en-US" sz="2800" dirty="0"/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275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Setting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Promotion </a:t>
            </a:r>
            <a:r>
              <a:rPr lang="en-US" b="1" dirty="0">
                <a:latin typeface="CordiaUPC" pitchFamily="34" charset="-34"/>
                <a:cs typeface="CordiaUPC" pitchFamily="34" charset="-34"/>
              </a:rPr>
              <a:t>B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udget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Competitive-parity method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sets the budget to match competitor outlays.</a:t>
            </a:r>
            <a:endParaRPr lang="en-US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 marL="742950" lvl="1" indent="-285750"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Represents industry standards</a:t>
            </a:r>
          </a:p>
          <a:p>
            <a:pPr marL="742950" lvl="1" indent="-285750"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Avoids promotion wars</a:t>
            </a:r>
          </a:p>
          <a:p>
            <a:r>
              <a:rPr lang="en-US" b="1" dirty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Objective-and-task method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sets the budget based on what the firm wants to accomplish with promotion and includes</a:t>
            </a:r>
            <a:endParaRPr lang="en-US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Defining promotion objectives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Determining tasks to achieve the objectives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Estimating costs</a:t>
            </a:r>
            <a:endParaRPr lang="en-US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275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31746" name="Picture 2" descr="http://image.slidesharecdn.com/addspecialtiesfall2011-13190383331554-phpapp01-111019103720-phpapp01/95/add-specialties-fall-2011-4-638.jpg?cb=141277764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676400"/>
            <a:ext cx="6076950" cy="456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40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Promotion Mix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Strategies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7"/>
          <p:cNvSpPr>
            <a:spLocks noGrp="1"/>
          </p:cNvSpPr>
          <p:nvPr/>
        </p:nvSpPr>
        <p:spPr bwMode="auto">
          <a:xfrm>
            <a:off x="457200" y="1510488"/>
            <a:ext cx="7696200" cy="423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39763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2pPr>
            <a:lvl3pPr marL="914400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187450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1462088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19192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6pPr>
            <a:lvl7pPr marL="23764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7pPr>
            <a:lvl8pPr marL="28336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8pPr>
            <a:lvl9pPr marL="32908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3200" b="1" dirty="0" smtClean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Push strategy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 involves pushing the product to the consumers by inducing channel members to carry the product and promote it to final consumers.</a:t>
            </a:r>
          </a:p>
          <a:p>
            <a:pPr marL="742950" lvl="1" indent="-285750">
              <a:buSzPct val="95000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Used by B2B companies</a:t>
            </a:r>
            <a:endParaRPr lang="en-US" sz="3200" b="1" dirty="0" smtClean="0">
              <a:latin typeface="Cordia New" pitchFamily="34" charset="-34"/>
              <a:cs typeface="Cordia New" pitchFamily="34" charset="-34"/>
            </a:endParaRPr>
          </a:p>
          <a:p>
            <a:pPr marL="1143000" lvl="2" indent="-228600">
              <a:buClr>
                <a:schemeClr val="accent1"/>
              </a:buClr>
              <a:buSzPct val="95000"/>
            </a:pPr>
            <a:endParaRPr lang="en-US" sz="2500" dirty="0" smtClean="0"/>
          </a:p>
        </p:txBody>
      </p:sp>
      <p:pic>
        <p:nvPicPr>
          <p:cNvPr id="9" name="Picture 8" descr="Fig 14-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578"/>
          <a:stretch>
            <a:fillRect/>
          </a:stretch>
        </p:blipFill>
        <p:spPr bwMode="auto">
          <a:xfrm>
            <a:off x="76200" y="4368800"/>
            <a:ext cx="8991600" cy="14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275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Promotion Mix Strategies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7"/>
          <p:cNvSpPr>
            <a:spLocks noGrp="1"/>
          </p:cNvSpPr>
          <p:nvPr/>
        </p:nvSpPr>
        <p:spPr bwMode="auto">
          <a:xfrm>
            <a:off x="457200" y="1828800"/>
            <a:ext cx="7924800" cy="389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39763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2pPr>
            <a:lvl3pPr marL="914400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187450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1462088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19192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6pPr>
            <a:lvl7pPr marL="23764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7pPr>
            <a:lvl8pPr marL="28336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8pPr>
            <a:lvl9pPr marL="32908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3000" b="1" dirty="0" smtClean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Pull strategy</a:t>
            </a:r>
            <a:r>
              <a:rPr lang="en-US" sz="3000" dirty="0" smtClean="0">
                <a:latin typeface="Cordia New" pitchFamily="34" charset="-34"/>
                <a:cs typeface="Cordia New" pitchFamily="34" charset="-34"/>
              </a:rPr>
              <a:t> is when the producer directs its marketing activities toward the final consumers to induce them to buy the product and create demand from channel members.</a:t>
            </a:r>
          </a:p>
          <a:p>
            <a:pPr marL="742950" lvl="1" indent="-285750"/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Used by B2C companies</a:t>
            </a:r>
            <a:endParaRPr lang="en-US" sz="2600" dirty="0" smtClean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9" name="Picture 8" descr="Fig 14-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238"/>
          <a:stretch>
            <a:fillRect/>
          </a:stretch>
        </p:blipFill>
        <p:spPr bwMode="auto">
          <a:xfrm>
            <a:off x="0" y="4252913"/>
            <a:ext cx="9144000" cy="161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275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Below the line vs.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Above the line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7"/>
          <p:cNvSpPr>
            <a:spLocks noGrp="1"/>
          </p:cNvSpPr>
          <p:nvPr/>
        </p:nvSpPr>
        <p:spPr bwMode="auto">
          <a:xfrm>
            <a:off x="457200" y="1828800"/>
            <a:ext cx="7924800" cy="389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39763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2pPr>
            <a:lvl3pPr marL="914400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187450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1462088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19192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6pPr>
            <a:lvl7pPr marL="23764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7pPr>
            <a:lvl8pPr marL="28336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8pPr>
            <a:lvl9pPr marL="32908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endParaRPr lang="en-US" sz="2600" dirty="0" smtClean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32770" name="Picture 2" descr="http://image.slidesharecdn.com/radio-100628040732-phpapp02/95/radio-online-20-728.jpg?cb=1277698288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1" t="15157" r="-2501" b="-15157"/>
          <a:stretch/>
        </p:blipFill>
        <p:spPr bwMode="auto">
          <a:xfrm>
            <a:off x="1133804" y="1844566"/>
            <a:ext cx="6934200" cy="520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56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Advertising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Idea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7"/>
          <p:cNvSpPr>
            <a:spLocks noGrp="1"/>
          </p:cNvSpPr>
          <p:nvPr/>
        </p:nvSpPr>
        <p:spPr bwMode="auto">
          <a:xfrm>
            <a:off x="457200" y="1828800"/>
            <a:ext cx="7924800" cy="389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39763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2pPr>
            <a:lvl3pPr marL="914400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187450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1462088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19192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6pPr>
            <a:lvl7pPr marL="23764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7pPr>
            <a:lvl8pPr marL="28336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8pPr>
            <a:lvl9pPr marL="32908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endParaRPr lang="en-US" sz="2600" dirty="0" smtClean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43" y="1768366"/>
            <a:ext cx="3400547" cy="220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343400"/>
            <a:ext cx="3164280" cy="228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4155570"/>
            <a:ext cx="3465120" cy="2393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668376"/>
            <a:ext cx="4324350" cy="230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4106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anymed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1288</TotalTime>
  <Words>3078</Words>
  <Application>Microsoft Office PowerPoint</Application>
  <PresentationFormat>On-screen Show (4:3)</PresentationFormat>
  <Paragraphs>570</Paragraphs>
  <Slides>82</Slides>
  <Notes>36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82</vt:i4>
      </vt:variant>
    </vt:vector>
  </HeadingPairs>
  <TitlesOfParts>
    <vt:vector size="83" baseType="lpstr">
      <vt:lpstr>Galathea</vt:lpstr>
      <vt:lpstr>BI 201/BA 291 – Marketing</vt:lpstr>
      <vt:lpstr>Marketing</vt:lpstr>
      <vt:lpstr>Marketing</vt:lpstr>
      <vt:lpstr>Marketing</vt:lpstr>
      <vt:lpstr>Marketing</vt:lpstr>
      <vt:lpstr>Benefits of marketing</vt:lpstr>
      <vt:lpstr>Evolution of marketing concept</vt:lpstr>
      <vt:lpstr>Evolution of marketing concept</vt:lpstr>
      <vt:lpstr>Evolution of marketing concept</vt:lpstr>
      <vt:lpstr>Functions of marketing</vt:lpstr>
      <vt:lpstr>Customer behavior</vt:lpstr>
      <vt:lpstr>Need, Want, Demand </vt:lpstr>
      <vt:lpstr>Demand </vt:lpstr>
      <vt:lpstr>Zero, First, Second Moment of Truth</vt:lpstr>
      <vt:lpstr>STP marketing</vt:lpstr>
      <vt:lpstr>Market Segmentation</vt:lpstr>
      <vt:lpstr>Market Segmentation</vt:lpstr>
      <vt:lpstr>Market Segmentation Methods</vt:lpstr>
      <vt:lpstr>Market segmentation </vt:lpstr>
      <vt:lpstr>Target market selection</vt:lpstr>
      <vt:lpstr>Target market selection</vt:lpstr>
      <vt:lpstr>Positioning </vt:lpstr>
      <vt:lpstr>Positioning </vt:lpstr>
      <vt:lpstr>Marketing Mix</vt:lpstr>
      <vt:lpstr>Product</vt:lpstr>
      <vt:lpstr>Levels of product</vt:lpstr>
      <vt:lpstr>Levels of product</vt:lpstr>
      <vt:lpstr>Levels of product</vt:lpstr>
      <vt:lpstr>Levels of product</vt:lpstr>
      <vt:lpstr>Classifications of Products</vt:lpstr>
      <vt:lpstr>Classifications of consumer products</vt:lpstr>
      <vt:lpstr>Marketing strategy for each product classification </vt:lpstr>
      <vt:lpstr>Product Strategies</vt:lpstr>
      <vt:lpstr>Product Development</vt:lpstr>
      <vt:lpstr>Product Mix</vt:lpstr>
      <vt:lpstr>Product Mix</vt:lpstr>
      <vt:lpstr>Product repositioning</vt:lpstr>
      <vt:lpstr>Relaunch/ Rebrand</vt:lpstr>
      <vt:lpstr>Identifying Products</vt:lpstr>
      <vt:lpstr>Branding</vt:lpstr>
      <vt:lpstr>Brand Elements</vt:lpstr>
      <vt:lpstr>Brand Element Criteria</vt:lpstr>
      <vt:lpstr>Brand</vt:lpstr>
      <vt:lpstr>Brand Sponsorship</vt:lpstr>
      <vt:lpstr>Packaging Objectives</vt:lpstr>
      <vt:lpstr>Functions of Labels</vt:lpstr>
      <vt:lpstr>Product Life Cycle</vt:lpstr>
      <vt:lpstr>Product Life Cycle</vt:lpstr>
      <vt:lpstr>Product Life Cycle</vt:lpstr>
      <vt:lpstr>Product life cycle</vt:lpstr>
      <vt:lpstr>Product life cycle</vt:lpstr>
      <vt:lpstr>Pricing Strategy</vt:lpstr>
      <vt:lpstr>Steps in setting price</vt:lpstr>
      <vt:lpstr>Pricing method</vt:lpstr>
      <vt:lpstr>Setting Price Level (new products)</vt:lpstr>
      <vt:lpstr>Pricing strategies</vt:lpstr>
      <vt:lpstr>Place (Distribution)</vt:lpstr>
      <vt:lpstr>Distribution channels</vt:lpstr>
      <vt:lpstr>Intensity of market coverage</vt:lpstr>
      <vt:lpstr>Intensity of market coverage</vt:lpstr>
      <vt:lpstr>Distribution channel</vt:lpstr>
      <vt:lpstr>Distribution channel</vt:lpstr>
      <vt:lpstr>Modern trade vs. Traditional Channel </vt:lpstr>
      <vt:lpstr>Modern trade vs. Traditional Channel </vt:lpstr>
      <vt:lpstr>Promotion strategy</vt:lpstr>
      <vt:lpstr>Hierarchie of effect model of communication process</vt:lpstr>
      <vt:lpstr>7 Ms of Marketing Communication</vt:lpstr>
      <vt:lpstr>Promotion</vt:lpstr>
      <vt:lpstr>Promotion Mix</vt:lpstr>
      <vt:lpstr>The Promotion Mix</vt:lpstr>
      <vt:lpstr>The Promotion Mix</vt:lpstr>
      <vt:lpstr>The Promotion Mix</vt:lpstr>
      <vt:lpstr>The Promotion Mix</vt:lpstr>
      <vt:lpstr>The Promotion Mix</vt:lpstr>
      <vt:lpstr>The Promotion Mix</vt:lpstr>
      <vt:lpstr>Setting Promotion Budget</vt:lpstr>
      <vt:lpstr>Setting Promotion Budget</vt:lpstr>
      <vt:lpstr>PowerPoint Presentation</vt:lpstr>
      <vt:lpstr>Promotion Mix Strategies</vt:lpstr>
      <vt:lpstr>Promotion Mix Strategies</vt:lpstr>
      <vt:lpstr>Below the line vs. Above the line</vt:lpstr>
      <vt:lpstr>Advertising Idea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291 – Introductions to Business</dc:title>
  <dc:creator>praemont</dc:creator>
  <cp:lastModifiedBy>USER</cp:lastModifiedBy>
  <cp:revision>110</cp:revision>
  <cp:lastPrinted>2014-10-25T10:52:24Z</cp:lastPrinted>
  <dcterms:created xsi:type="dcterms:W3CDTF">2011-06-18T02:09:47Z</dcterms:created>
  <dcterms:modified xsi:type="dcterms:W3CDTF">2015-10-22T08:33:33Z</dcterms:modified>
</cp:coreProperties>
</file>