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46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302D9-EF46-4D30-B85F-D931B4FBDFC0}" type="datetimeFigureOut">
              <a:rPr lang="en-US" smtClean="0"/>
              <a:t>2/24/2017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B7AF-6593-4AE6-974B-57AAC23921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62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302D9-EF46-4D30-B85F-D931B4FBDFC0}" type="datetimeFigureOut">
              <a:rPr lang="en-US" smtClean="0"/>
              <a:t>2/24/2017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B7AF-6593-4AE6-974B-57AAC23921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148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302D9-EF46-4D30-B85F-D931B4FBDFC0}" type="datetimeFigureOut">
              <a:rPr lang="en-US" smtClean="0"/>
              <a:t>2/24/2017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B7AF-6593-4AE6-974B-57AAC23921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732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302D9-EF46-4D30-B85F-D931B4FBDFC0}" type="datetimeFigureOut">
              <a:rPr lang="en-US" smtClean="0"/>
              <a:t>2/24/2017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B7AF-6593-4AE6-974B-57AAC23921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69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302D9-EF46-4D30-B85F-D931B4FBDFC0}" type="datetimeFigureOut">
              <a:rPr lang="en-US" smtClean="0"/>
              <a:t>2/24/2017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B7AF-6593-4AE6-974B-57AAC23921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682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302D9-EF46-4D30-B85F-D931B4FBDFC0}" type="datetimeFigureOut">
              <a:rPr lang="en-US" smtClean="0"/>
              <a:t>2/24/2017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B7AF-6593-4AE6-974B-57AAC23921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048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302D9-EF46-4D30-B85F-D931B4FBDFC0}" type="datetimeFigureOut">
              <a:rPr lang="en-US" smtClean="0"/>
              <a:t>2/24/2017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B7AF-6593-4AE6-974B-57AAC23921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325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302D9-EF46-4D30-B85F-D931B4FBDFC0}" type="datetimeFigureOut">
              <a:rPr lang="en-US" smtClean="0"/>
              <a:t>2/24/2017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B7AF-6593-4AE6-974B-57AAC23921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666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302D9-EF46-4D30-B85F-D931B4FBDFC0}" type="datetimeFigureOut">
              <a:rPr lang="en-US" smtClean="0"/>
              <a:t>2/24/2017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B7AF-6593-4AE6-974B-57AAC23921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438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302D9-EF46-4D30-B85F-D931B4FBDFC0}" type="datetimeFigureOut">
              <a:rPr lang="en-US" smtClean="0"/>
              <a:t>2/24/2017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B7AF-6593-4AE6-974B-57AAC23921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923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302D9-EF46-4D30-B85F-D931B4FBDFC0}" type="datetimeFigureOut">
              <a:rPr lang="en-US" smtClean="0"/>
              <a:t>2/24/2017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B7AF-6593-4AE6-974B-57AAC23921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67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B302D9-EF46-4D30-B85F-D931B4FBDFC0}" type="datetimeFigureOut">
              <a:rPr lang="en-US" smtClean="0"/>
              <a:t>2/24/2017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FB7AF-6593-4AE6-974B-57AAC23921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985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Comparative Statics and the Concept of Derivative IV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Pawin </a:t>
            </a:r>
            <a:r>
              <a:rPr lang="en-US" dirty="0" err="1"/>
              <a:t>Siriprapanukul</a:t>
            </a:r>
            <a:endParaRPr lang="en-US" dirty="0"/>
          </a:p>
          <a:p>
            <a:r>
              <a:rPr lang="en-US" dirty="0"/>
              <a:t>CW Ch. 8</a:t>
            </a:r>
          </a:p>
        </p:txBody>
      </p:sp>
    </p:spTree>
    <p:extLst>
      <p:ext uri="{BB962C8B-B14F-4D97-AF65-F5344CB8AC3E}">
        <p14:creationId xmlns:p14="http://schemas.microsoft.com/office/powerpoint/2010/main" val="3875899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Total Derivatives</a:t>
            </a:r>
          </a:p>
          <a:p>
            <a:r>
              <a:rPr lang="en-US" dirty="0"/>
              <a:t>Derivatives of Implicit Functions</a:t>
            </a:r>
          </a:p>
          <a:p>
            <a:r>
              <a:rPr lang="en-US" dirty="0"/>
              <a:t>Comparative Statics of General-Function Models</a:t>
            </a:r>
          </a:p>
          <a:p>
            <a:r>
              <a:rPr lang="en-US" dirty="0"/>
              <a:t>Limitations of Comparative Statics</a:t>
            </a:r>
          </a:p>
        </p:txBody>
      </p:sp>
    </p:spTree>
    <p:extLst>
      <p:ext uri="{BB962C8B-B14F-4D97-AF65-F5344CB8AC3E}">
        <p14:creationId xmlns:p14="http://schemas.microsoft.com/office/powerpoint/2010/main" val="3021801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Total Derivatives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3405136"/>
              </a:xfrm>
            </p:spPr>
            <p:txBody>
              <a:bodyPr>
                <a:normAutofit fontScale="85000" lnSpcReduction="20000"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b="1" dirty="0"/>
                  <a:t>Finding the Total Derivative</a:t>
                </a:r>
              </a:p>
              <a:p>
                <a:pPr marL="225425" indent="0">
                  <a:lnSpc>
                    <a:spcPct val="110000"/>
                  </a:lnSpc>
                  <a:buNone/>
                </a:pPr>
                <a:r>
                  <a:rPr lang="en-US" dirty="0"/>
                  <a:t>Consider any function</a:t>
                </a:r>
              </a:p>
              <a:p>
                <a:pPr marL="225425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where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𝑤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10000"/>
                  </a:lnSpc>
                  <a:buNone/>
                </a:pPr>
                <a:r>
                  <a:rPr lang="en-US" dirty="0"/>
                  <a:t>The two functions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dirty="0"/>
                  <a:t> can be combined into a composite function:</a:t>
                </a:r>
              </a:p>
              <a:p>
                <a:pPr marL="225425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</m:d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10000"/>
                  </a:lnSpc>
                  <a:buNone/>
                </a:pPr>
                <a:r>
                  <a:rPr lang="en-US" dirty="0"/>
                  <a:t>The three variables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,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𝑤</m:t>
                    </m:r>
                  </m:oMath>
                </a14:m>
                <a:r>
                  <a:rPr lang="en-US" dirty="0"/>
                  <a:t> are related to one another -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𝑤</m:t>
                    </m:r>
                  </m:oMath>
                </a14:m>
                <a:r>
                  <a:rPr lang="en-US" dirty="0"/>
                  <a:t> can affect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through two channels (1) indirectly via functions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dirty="0"/>
                  <a:t>, and (2) directly via the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3405136"/>
              </a:xfrm>
              <a:blipFill>
                <a:blip r:embed="rId2"/>
                <a:stretch>
                  <a:fillRect l="-812" t="-25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113935" y="5358579"/>
                <a:ext cx="1730478" cy="92333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endParaRPr lang="en-US" b="0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US" i="1" dirty="0"/>
              </a:p>
              <a:p>
                <a:pPr algn="ctr"/>
                <a:endParaRPr lang="en-US" i="1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3935" y="5358579"/>
                <a:ext cx="1730478" cy="92333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127530" y="5363494"/>
                <a:ext cx="1730478" cy="92333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endParaRPr lang="en-US" b="0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US" i="1" dirty="0"/>
              </a:p>
              <a:p>
                <a:pPr algn="ctr"/>
                <a:endParaRPr lang="en-US" i="1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7530" y="5363494"/>
                <a:ext cx="1730478" cy="92333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8155874" y="5363496"/>
                <a:ext cx="1730478" cy="92333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endParaRPr lang="en-US" b="0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𝑤</m:t>
                      </m:r>
                    </m:oMath>
                  </m:oMathPara>
                </a14:m>
                <a:endParaRPr lang="en-US" i="1" dirty="0"/>
              </a:p>
              <a:p>
                <a:pPr algn="ctr"/>
                <a:endParaRPr lang="en-US" i="1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5874" y="5363496"/>
                <a:ext cx="1730478" cy="92333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nector: Elbow 7"/>
          <p:cNvCxnSpPr>
            <a:stCxn id="6" idx="1"/>
            <a:endCxn id="5" idx="3"/>
          </p:cNvCxnSpPr>
          <p:nvPr/>
        </p:nvCxnSpPr>
        <p:spPr>
          <a:xfrm rot="10800000">
            <a:off x="6858008" y="5825159"/>
            <a:ext cx="1297866" cy="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1"/>
            <a:endCxn id="4" idx="3"/>
          </p:cNvCxnSpPr>
          <p:nvPr/>
        </p:nvCxnSpPr>
        <p:spPr>
          <a:xfrm flipH="1" flipV="1">
            <a:off x="3844413" y="5820244"/>
            <a:ext cx="1283117" cy="4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or: Elbow 11"/>
          <p:cNvCxnSpPr>
            <a:stCxn id="6" idx="2"/>
            <a:endCxn id="4" idx="2"/>
          </p:cNvCxnSpPr>
          <p:nvPr/>
        </p:nvCxnSpPr>
        <p:spPr>
          <a:xfrm rot="5400000" flipH="1">
            <a:off x="5997685" y="3263399"/>
            <a:ext cx="4917" cy="6041939"/>
          </a:xfrm>
          <a:prstGeom prst="bentConnector3">
            <a:avLst>
              <a:gd name="adj1" fmla="val -4649176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4293130" y="5404746"/>
                <a:ext cx="37093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𝑓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3130" y="5404746"/>
                <a:ext cx="370935" cy="369332"/>
              </a:xfrm>
              <a:prstGeom prst="rect">
                <a:avLst/>
              </a:prstGeom>
              <a:blipFill>
                <a:blip r:embed="rId6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307876" y="6078259"/>
                <a:ext cx="37093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𝑓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7876" y="6078259"/>
                <a:ext cx="370935" cy="369332"/>
              </a:xfrm>
              <a:prstGeom prst="rect">
                <a:avLst/>
              </a:prstGeom>
              <a:blipFill>
                <a:blip r:embed="rId7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7395207" y="5402376"/>
                <a:ext cx="38260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5207" y="5402376"/>
                <a:ext cx="382604" cy="369332"/>
              </a:xfrm>
              <a:prstGeom prst="rect">
                <a:avLst/>
              </a:prstGeom>
              <a:blipFill>
                <a:blip r:embed="rId8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75102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Total Derivatives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dirty="0"/>
                  <a:t>The direct effect can simply be represented by the partial derivative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sub>
                    </m:sSub>
                  </m:oMath>
                </a14:m>
                <a:r>
                  <a:rPr lang="en-US" dirty="0"/>
                  <a:t>, but the indirect effect can be expressed by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𝑑𝑥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𝑑𝑤</m:t>
                        </m:r>
                      </m:den>
                    </m:f>
                  </m:oMath>
                </a14:m>
                <a:r>
                  <a:rPr lang="en-US" dirty="0"/>
                  <a:t>. </a:t>
                </a:r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Adding up the two effects gives us the desired </a:t>
                </a:r>
                <a:r>
                  <a:rPr lang="en-US" b="1" i="1" dirty="0"/>
                  <a:t>total derivative</a:t>
                </a:r>
                <a:r>
                  <a:rPr lang="en-US" dirty="0"/>
                  <a:t>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with respect to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𝑤</m:t>
                    </m:r>
                  </m:oMath>
                </a14:m>
                <a:r>
                  <a:rPr lang="en-US" dirty="0"/>
                  <a:t>: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𝑑𝑤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𝑑𝑥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𝑑𝑤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The process of finding the total derivative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𝑑𝑤</m:t>
                        </m:r>
                      </m:den>
                    </m:f>
                  </m:oMath>
                </a14:m>
                <a:r>
                  <a:rPr lang="en-US" dirty="0"/>
                  <a:t> is referred to as the </a:t>
                </a:r>
                <a:r>
                  <a:rPr lang="en-US" b="1" i="1" dirty="0"/>
                  <a:t>total differentiation</a:t>
                </a:r>
                <a:r>
                  <a:rPr lang="en-US" dirty="0"/>
                  <a:t>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with respect to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𝑤</m:t>
                    </m:r>
                  </m:oMath>
                </a14:m>
                <a:r>
                  <a:rPr lang="en-US" dirty="0"/>
                  <a:t>.  </a:t>
                </a:r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It is important to distinguish between the two symbols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𝑑𝑤</m:t>
                        </m:r>
                      </m:den>
                    </m:f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den>
                    </m:f>
                  </m:oMath>
                </a14:m>
                <a:r>
                  <a:rPr lang="en-US" dirty="0"/>
                  <a:t>. The former is a </a:t>
                </a:r>
                <a:r>
                  <a:rPr lang="en-US" i="1" dirty="0"/>
                  <a:t>total</a:t>
                </a:r>
                <a:r>
                  <a:rPr lang="en-US" dirty="0"/>
                  <a:t> derivative, and the latter is a </a:t>
                </a:r>
                <a:r>
                  <a:rPr lang="en-US" i="1" dirty="0"/>
                  <a:t>partial</a:t>
                </a:r>
                <a:r>
                  <a:rPr lang="en-US" dirty="0"/>
                  <a:t> derivative. The latter is in fact a component of the former.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 t="-1541" r="-4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5263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n-US" dirty="0"/>
                  <a:t>Given the function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=3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where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𝑤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+4.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The total derivative should be</a:t>
                </a:r>
              </a:p>
              <a:p>
                <a:pPr marL="225425" indent="0"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𝑑𝑤</m:t>
                        </m:r>
                      </m:den>
                    </m:f>
                  </m:oMath>
                </a14:m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𝑑𝑥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𝑑𝑤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sub>
                    </m:sSub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			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Check! Substitute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by the function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𝑤</m:t>
                    </m:r>
                  </m:oMath>
                </a14:m>
                <a:r>
                  <a:rPr lang="en-US" dirty="0"/>
                  <a:t>, we get: </a:t>
                </a:r>
              </a:p>
              <a:p>
                <a:pPr marL="225425" indent="0">
                  <a:buNone/>
                </a:pPr>
                <a:r>
                  <a:rPr lang="en-US" b="0" dirty="0"/>
                  <a:t>	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=3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+4</m:t>
                        </m:r>
                      </m:e>
                    </m:d>
                    <m:r>
                      <a:rPr lang="en-US" b="0" i="0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			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𝑑𝑤</m:t>
                        </m:r>
                      </m:den>
                    </m:f>
                  </m:oMath>
                </a14:m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8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4103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Variation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r>
                  <a:rPr lang="en-US" dirty="0"/>
                  <a:t>Suppose we have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where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begChr m:val="{"/>
                          <m:endChr m:val="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m:rPr>
                                    <m:brk m:alnAt="7"/>
                                  </m:r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𝑤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brk m:alnAt="7"/>
                                  </m:r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𝑤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The total derivative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𝑑𝑦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𝑑𝑤</m:t>
                    </m:r>
                  </m:oMath>
                </a14:m>
                <a:r>
                  <a:rPr lang="en-US" dirty="0"/>
                  <a:t> is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𝑑𝑤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b>
                      </m:sSub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𝑑𝑤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sub>
                      </m:sSub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𝑑𝑤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Example: let the production function be: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𝑄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where</m:t>
                      </m:r>
                      <m:d>
                        <m:dPr>
                          <m:begChr m:val="{"/>
                          <m:endChr m:val="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𝐾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𝐾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</m:m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Note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dirty="0"/>
                  <a:t> is time. 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𝑑𝑄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sub>
                      </m:sSub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32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23416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Another Variation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en-US" dirty="0"/>
                  <a:t>Suppose we have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where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begChr m:val="{"/>
                          <m:endChr m:val="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m:rPr>
                                    <m:brk m:alnAt="7"/>
                                  </m:r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brk m:alnAt="7"/>
                                  </m:r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The total derivative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𝑑𝑦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𝑑𝑤</m:t>
                    </m:r>
                  </m:oMath>
                </a14:m>
                <a:r>
                  <a:rPr lang="en-US" dirty="0"/>
                  <a:t> is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𝑑𝑢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b>
                      </m:sSub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sub>
                      </m:sSub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However, in fact we are varying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while holding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 constant. </a:t>
                </a:r>
              </a:p>
              <a:p>
                <a:r>
                  <a:rPr lang="en-US" dirty="0"/>
                  <a:t>The ratio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𝑑𝑢</m:t>
                        </m:r>
                      </m:den>
                    </m:f>
                  </m:oMath>
                </a14:m>
                <a:r>
                  <a:rPr lang="en-US" dirty="0"/>
                  <a:t> then should be interpreted as a partial derivative, even though it is in the nature of total derivative. </a:t>
                </a:r>
              </a:p>
              <a:p>
                <a:r>
                  <a:rPr lang="en-US" dirty="0"/>
                  <a:t>For this reason, we shall refer to it as </a:t>
                </a:r>
                <a:r>
                  <a:rPr lang="en-US" b="1" i="1" dirty="0"/>
                  <a:t>partial total derivative</a:t>
                </a:r>
                <a:r>
                  <a:rPr lang="en-US" dirty="0"/>
                  <a:t>, and denote it by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f>
                          <m:f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𝑑𝑦</m:t>
                            </m:r>
                          </m:num>
                          <m:den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𝑑𝑢</m:t>
                            </m:r>
                          </m:den>
                        </m:f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|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constant</m:t>
                        </m:r>
                      </m:sub>
                    </m:sSub>
                  </m:oMath>
                </a14:m>
                <a:r>
                  <a:rPr lang="en-US" dirty="0"/>
                  <a:t>.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3501" r="-1217" b="-7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7353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Implicit Functions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US" dirty="0"/>
                  <a:t>A function given in the form of, for example,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=3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is called an </a:t>
                </a:r>
                <a:r>
                  <a:rPr lang="en-US" b="1" i="1" dirty="0"/>
                  <a:t>explicit function</a:t>
                </a:r>
                <a:r>
                  <a:rPr lang="en-US" dirty="0"/>
                  <a:t>, because the variable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is explicitly expressed as a function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. </a:t>
                </a:r>
              </a:p>
              <a:p>
                <a:r>
                  <a:rPr lang="en-US" dirty="0"/>
                  <a:t>If this function is written in the equivalent form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−3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=0.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The function only implicitly implies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en-US" dirty="0"/>
                  <a:t>. It is referred to as an </a:t>
                </a:r>
                <a:r>
                  <a:rPr lang="en-US" b="1" i="1" dirty="0"/>
                  <a:t>implicit function</a:t>
                </a:r>
                <a:r>
                  <a:rPr lang="en-US" dirty="0"/>
                  <a:t>. </a:t>
                </a:r>
              </a:p>
              <a:p>
                <a:r>
                  <a:rPr lang="en-US" dirty="0"/>
                  <a:t>The previous function can be denoted in general by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. Note that we use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en-US" dirty="0"/>
                  <a:t> here to distinguish it from the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dirty="0"/>
                  <a:t>.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3081" r="-1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80886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Implicit Functions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dirty="0"/>
                  <a:t>In certain cases, a given equation in the form of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 may not implicitly define a function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en-US" dirty="0"/>
                  <a:t>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For example,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−9=0</m:t>
                    </m:r>
                  </m:oMath>
                </a14:m>
                <a:r>
                  <a:rPr lang="en-US" dirty="0"/>
                  <a:t> implies not a function, but a relation.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Implicit Function Theorem:</a:t>
                </a:r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Given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, if (a) the function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en-US" dirty="0"/>
                  <a:t> has continuous partial derivatives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dirty="0"/>
                  <a:t>, and if (b) at a point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satisfying the given equation,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dirty="0"/>
                  <a:t> is nonzero, then there exists an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dirty="0"/>
                  <a:t>-dimensional neighborhood of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, denoted by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dirty="0"/>
                  <a:t>, in which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is an implicitly defined function of the variable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dirty="0"/>
                  <a:t>, in the form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Implicit function theorem guarantees that a given equation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i="1">
                            <a:latin typeface="Cambria Math" panose="020405030504060302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 defines an implicit function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. But it is just a sufficient condition.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 t="-840" b="-21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2436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Derivatives of Implicit Functions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dirty="0"/>
                  <a:t>If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i="1">
                            <a:latin typeface="Cambria Math" panose="020405030504060302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 can be explicitly written as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, we can find derivatives by the previous methods. </a:t>
                </a:r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However, if the given equation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i="1">
                            <a:latin typeface="Cambria Math" panose="020405030504060302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 cannot be solved for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explicitly but an implicit function is known to exist, we make use of the </a:t>
                </a:r>
                <a:r>
                  <a:rPr lang="en-US" b="1" i="1" dirty="0"/>
                  <a:t>implicit function rule</a:t>
                </a:r>
                <a:r>
                  <a:rPr lang="en-US" dirty="0"/>
                  <a:t> to find its derivatives.</a:t>
                </a:r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From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i="1">
                            <a:latin typeface="Cambria Math" panose="020405030504060302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, we have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𝑖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=1,2,…,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In the simple case where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, the rule gives</a:t>
                </a:r>
              </a:p>
              <a:p>
                <a:pPr marL="0" indent="0" algn="ctr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 t="-1541" r="-11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243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r>
                  <a:rPr lang="en-US" dirty="0"/>
                  <a:t>Given the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−3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, using the implicit function rule we get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−12</m:t>
                              </m:r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12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Given the function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−9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, using the implicit function rule we get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≠0.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Given the function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𝑦𝑥𝑤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−3=0</m:t>
                    </m:r>
                  </m:oMath>
                </a14:m>
                <a:r>
                  <a:rPr lang="en-US" dirty="0"/>
                  <a:t>, using the implicit function rule we get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                 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12" t="-2661" r="-7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68589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Statics of General-Function Models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b="1" dirty="0"/>
                  <a:t>Market Model</a:t>
                </a:r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Consider a single-commodity market. If these functions are not given in specific forms, our model may be written as follows:</a:t>
                </a:r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endParaRPr lang="en-US" dirty="0"/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𝐷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where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𝐷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&lt;0;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𝐷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sSub>
                          <m:sSubPr>
                            <m:ctrlPr>
                              <a:rPr lang="en-US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				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      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where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&gt;0.</m:t>
                    </m:r>
                  </m:oMath>
                </a14:m>
                <a:endParaRPr lang="en-US" dirty="0"/>
              </a:p>
              <a:p>
                <a:pPr marL="166688" indent="0">
                  <a:lnSpc>
                    <a:spcPct val="120000"/>
                  </a:lnSpc>
                  <a:buNone/>
                </a:pPr>
                <a:r>
                  <a:rPr lang="en-US" dirty="0"/>
                  <a:t>At equilibrium, we have: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𝑌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𝐷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𝑌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𝑆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12" t="-11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7325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Statics of General-Function Models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6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b="1" dirty="0"/>
                  <a:t>Market Model</a:t>
                </a:r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Applying the implicit-function rule, we get: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𝑌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𝑌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den>
                          </m:f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𝐷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𝑌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𝐷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den>
                          </m:f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&gt;0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Thus our </a:t>
                </a:r>
                <a:r>
                  <a:rPr lang="en-US" i="1" dirty="0"/>
                  <a:t>qualitative</a:t>
                </a:r>
                <a:r>
                  <a:rPr lang="en-US" dirty="0"/>
                  <a:t> conclusion is that an increase (decrease) in income level will always result in an increase (decrease) in the equilibrium price. </a:t>
                </a:r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Also, since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and implicitly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, we can get:</a:t>
                </a:r>
              </a:p>
              <a:p>
                <a:pPr marL="225425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𝑌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</m:num>
                        <m:den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den>
                      </m:f>
                      <m:d>
                        <m:d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𝑌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&gt;0, 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since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&gt;0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Thus the equilibrium quantity is also positively related to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in this model.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06" t="-700" r="-1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46242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Statics of General-Function Models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b="1" dirty="0"/>
                  <a:t>Simultaneous-Equation Approach</a:t>
                </a:r>
              </a:p>
              <a:p>
                <a:pPr marL="225425" indent="0">
                  <a:buNone/>
                </a:pPr>
                <a:r>
                  <a:rPr lang="en-US" dirty="0"/>
                  <a:t>Let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dirty="0"/>
                  <a:t>. Rearranging the equation system , we can get:</a:t>
                </a:r>
              </a:p>
              <a:p>
                <a:pPr marL="225425" indent="0">
                  <a:buNone/>
                </a:pPr>
                <a:r>
                  <a:rPr lang="en-US" dirty="0"/>
                  <a:t>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(1)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;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b="0" i="0" smtClean="0">
                        <a:latin typeface="Cambria Math" panose="02040503050406030204" pitchFamily="18" charset="0"/>
                      </a:rPr>
                      <m:t>)−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			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(2)</m:t>
                        </m:r>
                      </m:sup>
                    </m:sSup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;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d>
                    <m:r>
                      <a:rPr lang="en-US" b="0" i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Assume that the equilibrium solution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exists and the system satisfies implicit-function theorem, we can write the implicit functions:</a:t>
                </a:r>
              </a:p>
              <a:p>
                <a:pPr marL="225425" indent="0">
                  <a:buNone/>
                </a:pPr>
                <a:r>
                  <a:rPr lang="en-US" dirty="0"/>
                  <a:t>			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and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even though we cannot solve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dirty="0"/>
                  <a:t> and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dirty="0"/>
                  <a:t> explicitly.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b="-37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39730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Statics of General-Function Models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b="1" dirty="0"/>
                  <a:t>Simultaneous-Equation Approach</a:t>
                </a:r>
              </a:p>
              <a:p>
                <a:pPr marL="225425" indent="0">
                  <a:buNone/>
                </a:pPr>
                <a:r>
                  <a:rPr lang="en-US" dirty="0"/>
                  <a:t>At equilibrium, </a:t>
                </a:r>
              </a:p>
              <a:p>
                <a:pPr marL="225425" indent="0"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(1)</m:t>
                        </m:r>
                      </m:sup>
                    </m:sSup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  <m:r>
                          <a:rPr lang="en-US" i="1">
                            <a:latin typeface="Cambria Math" panose="02040503050406030204" pitchFamily="18" charset="0"/>
                          </a:rPr>
                          <m:t>;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𝐷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>
                        <a:latin typeface="Cambria Math" panose="02040503050406030204" pitchFamily="18" charset="0"/>
                      </a:rPr>
                      <m:t>)−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(2)</m:t>
                        </m:r>
                      </m:sup>
                    </m:sSup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  <m:r>
                          <a:rPr lang="en-US" i="1">
                            <a:latin typeface="Cambria Math" panose="02040503050406030204" pitchFamily="18" charset="0"/>
                          </a:rPr>
                          <m:t>;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</m:e>
                    </m:d>
                    <m:r>
                      <a:rPr lang="en-US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.</a:t>
                </a:r>
              </a:p>
              <a:p>
                <a:pPr marL="225425" indent="0">
                  <a:buNone/>
                </a:pPr>
                <a:r>
                  <a:rPr lang="en-US" dirty="0"/>
                  <a:t>We can write implicit-function rule as:</a:t>
                </a:r>
              </a:p>
              <a:p>
                <a:pPr marL="225425" indent="0"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(1)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p>
                                    <m:sSupPr>
                                      <m:ctrlPr>
                                        <a:rPr lang="en-US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p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(1)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p>
                                    <m:sSupPr>
                                      <m:ctrlPr>
                                        <a:rPr lang="en-US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𝑄</m:t>
                                      </m:r>
                                    </m:e>
                                    <m:sup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)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)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𝑄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𝑌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𝑄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𝑌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mr>
                        </m:m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(1)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𝑌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)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𝑌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mr>
                        </m:m>
                      </m:e>
                    </m:d>
                  </m:oMath>
                </a14:m>
                <a:endParaRPr lang="en-US" dirty="0"/>
              </a:p>
              <a:p>
                <a:pPr marL="225425" indent="0">
                  <a:buNone/>
                </a:pPr>
                <a:endParaRPr lang="en-US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07623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Statics of General-Function Models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5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b="1" dirty="0"/>
                  <a:t>Simultaneous-Equation Approach</a:t>
                </a:r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Compute each value:</a:t>
                </a:r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			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𝐷</m:t>
                                  </m:r>
                                </m:num>
                                <m:den>
                                  <m:r>
                                    <a:rPr lang="en-US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p>
                                    <m:sSupPr>
                                      <m:ctrlPr>
                                        <a:rPr lang="en-US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p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  <m:e>
                              <m:r>
                                <a:rPr lang="en-US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𝑆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  <m:e>
                              <m:r>
                                <a:rPr lang="en-US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𝑌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𝑄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𝑌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mr>
                        </m:m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𝐷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𝜕</m:t>
                                  </m:r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𝑌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mr>
                          <m:mr>
                            <m:e>
                              <m:r>
                                <a:rPr lang="en-US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dirty="0"/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By Cramer’s rule, we then find the solution</a:t>
                </a:r>
              </a:p>
              <a:p>
                <a:pPr marL="225425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𝑌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f>
                                      <m:f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𝐷</m:t>
                                        </m:r>
                                      </m:num>
                                      <m:den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sSub>
                                          <m:sSubPr>
                                            <m:ctrlP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  <m:t>𝑌</m:t>
                                            </m:r>
                                          </m:e>
                                          <m:sub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  <m:t>0</m:t>
                                            </m:r>
                                          </m:sub>
                                        </m:sSub>
                                      </m:den>
                                    </m:f>
                                  </m:e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e>
                                </m:mr>
                              </m:m>
                            </m:e>
                          </m:d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f>
                                      <m:f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𝐷</m:t>
                                        </m:r>
                                      </m:num>
                                      <m:den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sSup>
                                          <m:sSupPr>
                                            <m:ctrlP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𝑃</m:t>
                                            </m:r>
                                          </m:e>
                                          <m:sup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∗</m:t>
                                            </m:r>
                                          </m:sup>
                                        </m:sSup>
                                      </m:den>
                                    </m:f>
                                  </m:e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e>
                                </m:mr>
                                <m:mr>
                                  <m:e>
                                    <m:f>
                                      <m:f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𝑆</m:t>
                                        </m:r>
                                      </m:num>
                                      <m:den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sSup>
                                          <m:sSupPr>
                                            <m:ctrlP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𝑃</m:t>
                                            </m:r>
                                          </m:e>
                                          <m:sup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∗</m:t>
                                            </m:r>
                                          </m:sup>
                                        </m:sSup>
                                      </m:den>
                                    </m:f>
                                  </m:e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e>
                                </m:mr>
                              </m:m>
                            </m:e>
                          </m:d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𝐷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𝑌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𝐷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den>
                          </m:f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den>
                          </m:f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𝑎𝑛𝑑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       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𝑌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f>
                                      <m:f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𝐷</m:t>
                                        </m:r>
                                      </m:num>
                                      <m:den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sSup>
                                          <m:sSupPr>
                                            <m:ctrlP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𝑃</m:t>
                                            </m:r>
                                          </m:e>
                                          <m:sup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∗</m:t>
                                            </m:r>
                                          </m:sup>
                                        </m:sSup>
                                      </m:den>
                                    </m:f>
                                  </m:e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f>
                                      <m:f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𝐷</m:t>
                                        </m:r>
                                      </m:num>
                                      <m:den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sSub>
                                          <m:sSubPr>
                                            <m:ctrlP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  <m:t>𝑌</m:t>
                                            </m:r>
                                          </m:e>
                                          <m:sub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  <m:t>0</m:t>
                                            </m:r>
                                          </m:sub>
                                        </m:sSub>
                                      </m:den>
                                    </m:f>
                                  </m:e>
                                </m:mr>
                                <m:mr>
                                  <m:e>
                                    <m:f>
                                      <m:f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𝑆</m:t>
                                        </m:r>
                                      </m:num>
                                      <m:den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sSup>
                                          <m:sSupPr>
                                            <m:ctrlP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𝑃</m:t>
                                            </m:r>
                                          </m:e>
                                          <m:sup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∗</m:t>
                                            </m:r>
                                          </m:sup>
                                        </m:sSup>
                                      </m:den>
                                    </m:f>
                                  </m:e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</m:mr>
                              </m:m>
                            </m:e>
                          </m:d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f>
                                      <m:f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𝐷</m:t>
                                        </m:r>
                                      </m:num>
                                      <m:den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sSup>
                                          <m:sSupPr>
                                            <m:ctrlP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𝑃</m:t>
                                            </m:r>
                                          </m:e>
                                          <m:sup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∗</m:t>
                                            </m:r>
                                          </m:sup>
                                        </m:sSup>
                                      </m:den>
                                    </m:f>
                                  </m:e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e>
                                </m:mr>
                                <m:mr>
                                  <m:e>
                                    <m:f>
                                      <m:f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𝑆</m:t>
                                        </m:r>
                                      </m:num>
                                      <m:den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  <m:sSup>
                                          <m:sSupPr>
                                            <m:ctrlP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𝑃</m:t>
                                            </m:r>
                                          </m:e>
                                          <m:sup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∗</m:t>
                                            </m:r>
                                          </m:sup>
                                        </m:sSup>
                                      </m:den>
                                    </m:f>
                                  </m:e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e>
                                </m:mr>
                              </m:m>
                            </m:e>
                          </m:d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den>
                          </m:f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𝐷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𝑌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𝐷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den>
                          </m:f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den>
                          </m:f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74" t="-2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306346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Now suppose the demand and supply functions be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𝐷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, 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where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&lt;0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			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dirty="0"/>
                      <m:t>			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where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&gt;0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Let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dirty="0"/>
                  <a:t>, and write the system as</a:t>
                </a:r>
              </a:p>
              <a:p>
                <a:pPr marL="225425" indent="0">
                  <a:buNone/>
                </a:pPr>
                <a:r>
                  <a:rPr lang="en-US" dirty="0"/>
                  <a:t>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(1)</m:t>
                        </m:r>
                      </m:sup>
                    </m:sSup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;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𝐷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>
                        <a:latin typeface="Cambria Math" panose="02040503050406030204" pitchFamily="18" charset="0"/>
                      </a:rPr>
                      <m:t>)−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(2)</m:t>
                        </m:r>
                      </m:sup>
                    </m:sSup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;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1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260782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(cont.)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Solve for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 by the simultaneous-equation approach. 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𝜕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(1)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𝜕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𝑃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∗</m:t>
                                        </m:r>
                                      </m:sup>
                                    </m:sSup>
                                  </m:den>
                                </m:f>
                              </m:e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𝜕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(1)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𝜕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𝑄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∗</m:t>
                                        </m:r>
                                      </m:sup>
                                    </m:sSup>
                                  </m:den>
                                </m:f>
                              </m:e>
                            </m:mr>
                            <m:m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𝜕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(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)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𝜕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𝑃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∗</m:t>
                                        </m:r>
                                      </m:sup>
                                    </m:sSup>
                                  </m:den>
                                </m:f>
                              </m:e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𝜕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(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)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𝜕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𝑄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∗</m:t>
                                        </m:r>
                                      </m:sup>
                                    </m:sSup>
                                  </m:den>
                                </m:f>
                              </m:e>
                            </m:mr>
                          </m:m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𝑃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∗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𝑇</m:t>
                                        </m:r>
                                      </m:e>
                                      <m:sub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den>
                                </m:f>
                              </m:e>
                            </m:mr>
                            <m:m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𝑄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∗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𝑇</m:t>
                                        </m:r>
                                      </m:e>
                                      <m:sub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den>
                                </m:f>
                              </m:e>
                            </m:mr>
                          </m:m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𝜕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(1)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𝜕</m:t>
                                    </m:r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𝑇</m:t>
                                        </m:r>
                                      </m:e>
                                      <m:sub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den>
                                </m:f>
                              </m:e>
                            </m:mr>
                            <m:m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𝜕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(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)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𝜕</m:t>
                                    </m:r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𝑇</m:t>
                                        </m:r>
                                      </m:e>
                                      <m:sub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den>
                                </m:f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Then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/>
                              <m:e>
                                <m:r>
                                  <a:rPr lang="en-US" sz="4000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mr>
                            <m:mr>
                              <m:e/>
                              <m:e>
                                <m:r>
                                  <a:rPr lang="en-US" sz="4000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mr>
                          </m:m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f>
                                  <m:fPr>
                                    <m:ctrlPr>
                                      <a:rPr lang="en-US" sz="4000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4000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  <m:sSup>
                                      <m:sSupPr>
                                        <m:ctrlPr>
                                          <a:rPr lang="en-US" sz="4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4000" i="1">
                                            <a:latin typeface="Cambria Math" panose="02040503050406030204" pitchFamily="18" charset="0"/>
                                          </a:rPr>
                                          <m:t>𝑃</m:t>
                                        </m:r>
                                      </m:e>
                                      <m:sup>
                                        <m:r>
                                          <a:rPr lang="en-US" sz="4000" i="1">
                                            <a:latin typeface="Cambria Math" panose="02040503050406030204" pitchFamily="18" charset="0"/>
                                          </a:rPr>
                                          <m:t>∗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sz="4000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  <m:sSub>
                                      <m:sSubPr>
                                        <m:ctrlPr>
                                          <a:rPr lang="en-US" sz="4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4000" b="0" i="1" smtClean="0">
                                            <a:latin typeface="Cambria Math" panose="02040503050406030204" pitchFamily="18" charset="0"/>
                                          </a:rPr>
                                          <m:t>𝑇</m:t>
                                        </m:r>
                                      </m:e>
                                      <m:sub>
                                        <m:r>
                                          <a:rPr lang="en-US" sz="4000" i="1"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den>
                                </m:f>
                              </m:e>
                            </m:mr>
                            <m:mr>
                              <m:e>
                                <m:f>
                                  <m:fPr>
                                    <m:ctrlPr>
                                      <a:rPr lang="en-US" sz="4000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4000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  <m:sSup>
                                      <m:sSupPr>
                                        <m:ctrlPr>
                                          <a:rPr lang="en-US" sz="4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4000" i="1">
                                            <a:latin typeface="Cambria Math" panose="02040503050406030204" pitchFamily="18" charset="0"/>
                                          </a:rPr>
                                          <m:t>𝑄</m:t>
                                        </m:r>
                                      </m:e>
                                      <m:sup>
                                        <m:r>
                                          <a:rPr lang="en-US" sz="4000" i="1">
                                            <a:latin typeface="Cambria Math" panose="02040503050406030204" pitchFamily="18" charset="0"/>
                                          </a:rPr>
                                          <m:t>∗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sz="4000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  <m:sSub>
                                      <m:sSubPr>
                                        <m:ctrlPr>
                                          <a:rPr lang="en-US" sz="4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4000" b="0" i="1" smtClean="0">
                                            <a:latin typeface="Cambria Math" panose="02040503050406030204" pitchFamily="18" charset="0"/>
                                          </a:rPr>
                                          <m:t>𝑇</m:t>
                                        </m:r>
                                      </m:e>
                                      <m:sub>
                                        <m:r>
                                          <a:rPr lang="en-US" sz="4000" i="1"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den>
                                </m:f>
                              </m:e>
                            </m:mr>
                          </m:m>
                        </m:e>
                      </m:d>
                      <m:r>
                        <a:rPr lang="en-US" sz="4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000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/>
                            </m:mr>
                            <m:mr>
                              <m:e/>
                            </m:mr>
                          </m:m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4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64522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(Cont.)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225425" indent="0">
                  <a:buNone/>
                </a:pPr>
                <a:r>
                  <a:rPr lang="en-US" dirty="0"/>
                  <a:t>By applying Cramer’s rule, the solutions are</a:t>
                </a:r>
              </a:p>
              <a:p>
                <a:pPr marL="225425" indent="0">
                  <a:buNone/>
                </a:pPr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endParaRPr lang="en-US" dirty="0"/>
              </a:p>
              <a:p>
                <a:pPr marL="225425" indent="0">
                  <a:buNone/>
                </a:pPr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52651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1097</Words>
  <Application>Microsoft Office PowerPoint</Application>
  <PresentationFormat>Widescreen</PresentationFormat>
  <Paragraphs>141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Cambria Math</vt:lpstr>
      <vt:lpstr>Office Theme</vt:lpstr>
      <vt:lpstr>Comparative Statics and the Concept of Derivative IV</vt:lpstr>
      <vt:lpstr>Outline</vt:lpstr>
      <vt:lpstr>Total Derivatives</vt:lpstr>
      <vt:lpstr>Total Derivatives</vt:lpstr>
      <vt:lpstr>Example</vt:lpstr>
      <vt:lpstr>A Variation</vt:lpstr>
      <vt:lpstr>Another Variation</vt:lpstr>
      <vt:lpstr>Implicit Functions</vt:lpstr>
      <vt:lpstr>Implicit Functions</vt:lpstr>
      <vt:lpstr>Derivatives of Implicit Functions</vt:lpstr>
      <vt:lpstr>Examples</vt:lpstr>
      <vt:lpstr>Comparative Statics of General-Function Models</vt:lpstr>
      <vt:lpstr>Comparative Statics of General-Function Models</vt:lpstr>
      <vt:lpstr>Comparative Statics of General-Function Models</vt:lpstr>
      <vt:lpstr>Comparative Statics of General-Function Models</vt:lpstr>
      <vt:lpstr>Comparative Statics of General-Function Models</vt:lpstr>
      <vt:lpstr>Example</vt:lpstr>
      <vt:lpstr>Example (cont.)</vt:lpstr>
      <vt:lpstr>Example (Cont.)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Comparative Statics and the Concept of Derivative IV</dc:title>
  <dc:creator>Pawin S</dc:creator>
  <cp:lastModifiedBy>Pawin S</cp:lastModifiedBy>
  <cp:revision>20</cp:revision>
  <dcterms:created xsi:type="dcterms:W3CDTF">2017-02-23T12:07:31Z</dcterms:created>
  <dcterms:modified xsi:type="dcterms:W3CDTF">2017-02-24T11:38:06Z</dcterms:modified>
</cp:coreProperties>
</file>