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bookmarkIdSeed="3">
  <p:sldMasterIdLst>
    <p:sldMasterId id="2147483705" r:id="rId1"/>
  </p:sldMasterIdLst>
  <p:notesMasterIdLst>
    <p:notesMasterId r:id="rId61"/>
  </p:notesMasterIdLst>
  <p:sldIdLst>
    <p:sldId id="354" r:id="rId2"/>
    <p:sldId id="384" r:id="rId3"/>
    <p:sldId id="383" r:id="rId4"/>
    <p:sldId id="258" r:id="rId5"/>
    <p:sldId id="307" r:id="rId6"/>
    <p:sldId id="308" r:id="rId7"/>
    <p:sldId id="309" r:id="rId8"/>
    <p:sldId id="360" r:id="rId9"/>
    <p:sldId id="325" r:id="rId10"/>
    <p:sldId id="385" r:id="rId11"/>
    <p:sldId id="386" r:id="rId12"/>
    <p:sldId id="387" r:id="rId13"/>
    <p:sldId id="388" r:id="rId14"/>
    <p:sldId id="389" r:id="rId15"/>
    <p:sldId id="390" r:id="rId16"/>
    <p:sldId id="326" r:id="rId17"/>
    <p:sldId id="310" r:id="rId18"/>
    <p:sldId id="327" r:id="rId19"/>
    <p:sldId id="311" r:id="rId20"/>
    <p:sldId id="328" r:id="rId21"/>
    <p:sldId id="329" r:id="rId22"/>
    <p:sldId id="330" r:id="rId23"/>
    <p:sldId id="331" r:id="rId24"/>
    <p:sldId id="332" r:id="rId25"/>
    <p:sldId id="333" r:id="rId26"/>
    <p:sldId id="361" r:id="rId27"/>
    <p:sldId id="334" r:id="rId28"/>
    <p:sldId id="335" r:id="rId29"/>
    <p:sldId id="381" r:id="rId30"/>
    <p:sldId id="380" r:id="rId31"/>
    <p:sldId id="382" r:id="rId32"/>
    <p:sldId id="336" r:id="rId33"/>
    <p:sldId id="372" r:id="rId34"/>
    <p:sldId id="373" r:id="rId35"/>
    <p:sldId id="374" r:id="rId36"/>
    <p:sldId id="377" r:id="rId37"/>
    <p:sldId id="312" r:id="rId38"/>
    <p:sldId id="313" r:id="rId39"/>
    <p:sldId id="339" r:id="rId40"/>
    <p:sldId id="340" r:id="rId41"/>
    <p:sldId id="341" r:id="rId42"/>
    <p:sldId id="314" r:id="rId43"/>
    <p:sldId id="363" r:id="rId44"/>
    <p:sldId id="362" r:id="rId45"/>
    <p:sldId id="364" r:id="rId46"/>
    <p:sldId id="342" r:id="rId47"/>
    <p:sldId id="344" r:id="rId48"/>
    <p:sldId id="352" r:id="rId49"/>
    <p:sldId id="345" r:id="rId50"/>
    <p:sldId id="346" r:id="rId51"/>
    <p:sldId id="319" r:id="rId52"/>
    <p:sldId id="343" r:id="rId53"/>
    <p:sldId id="318" r:id="rId54"/>
    <p:sldId id="320" r:id="rId55"/>
    <p:sldId id="349" r:id="rId56"/>
    <p:sldId id="353" r:id="rId57"/>
    <p:sldId id="321" r:id="rId58"/>
    <p:sldId id="378" r:id="rId59"/>
    <p:sldId id="379" r:id="rId6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99"/>
    <a:srgbClr val="FF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40" autoAdjust="0"/>
    <p:restoredTop sz="94660" autoAdjust="0"/>
  </p:normalViewPr>
  <p:slideViewPr>
    <p:cSldViewPr>
      <p:cViewPr>
        <p:scale>
          <a:sx n="81" d="100"/>
          <a:sy n="81" d="100"/>
        </p:scale>
        <p:origin x="-192" y="-3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Lst>
  </p:outlineViewPr>
  <p:notesTextViewPr>
    <p:cViewPr>
      <p:scale>
        <a:sx n="100" d="100"/>
        <a:sy n="100" d="100"/>
      </p:scale>
      <p:origin x="0" y="0"/>
    </p:cViewPr>
  </p:notesTextViewPr>
  <p:sorterViewPr>
    <p:cViewPr>
      <p:scale>
        <a:sx n="66" d="100"/>
        <a:sy n="66" d="100"/>
      </p:scale>
      <p:origin x="0" y="439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_rels/viewProps.xml.rels><?xml version="1.0" encoding="UTF-8" standalone="yes"?>
<Relationships xmlns="http://schemas.openxmlformats.org/package/2006/relationships"><Relationship Id="rId8" Type="http://schemas.openxmlformats.org/officeDocument/2006/relationships/slide" Target="slides/slide37.xml"/><Relationship Id="rId13" Type="http://schemas.openxmlformats.org/officeDocument/2006/relationships/slide" Target="slides/slide54.xml"/><Relationship Id="rId3" Type="http://schemas.openxmlformats.org/officeDocument/2006/relationships/slide" Target="slides/slide6.xml"/><Relationship Id="rId7" Type="http://schemas.openxmlformats.org/officeDocument/2006/relationships/slide" Target="slides/slide26.xml"/><Relationship Id="rId12" Type="http://schemas.openxmlformats.org/officeDocument/2006/relationships/slide" Target="slides/slide53.xml"/><Relationship Id="rId2" Type="http://schemas.openxmlformats.org/officeDocument/2006/relationships/slide" Target="slides/slide5.xml"/><Relationship Id="rId1" Type="http://schemas.openxmlformats.org/officeDocument/2006/relationships/slide" Target="slides/slide4.xml"/><Relationship Id="rId6" Type="http://schemas.openxmlformats.org/officeDocument/2006/relationships/slide" Target="slides/slide19.xml"/><Relationship Id="rId11" Type="http://schemas.openxmlformats.org/officeDocument/2006/relationships/slide" Target="slides/slide51.xml"/><Relationship Id="rId5" Type="http://schemas.openxmlformats.org/officeDocument/2006/relationships/slide" Target="slides/slide17.xml"/><Relationship Id="rId10" Type="http://schemas.openxmlformats.org/officeDocument/2006/relationships/slide" Target="slides/slide42.xml"/><Relationship Id="rId4" Type="http://schemas.openxmlformats.org/officeDocument/2006/relationships/slide" Target="slides/slide7.xml"/><Relationship Id="rId9" Type="http://schemas.openxmlformats.org/officeDocument/2006/relationships/slide" Target="slides/slide38.xml"/><Relationship Id="rId14"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1024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th-TH"/>
          </a:p>
        </p:txBody>
      </p:sp>
      <p:sp>
        <p:nvSpPr>
          <p:cNvPr id="460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1024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1024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A88FEBED-A298-4463-AEC5-31DDDFE3F875}" type="slidenum">
              <a:rPr lang="en-US"/>
              <a:pPr>
                <a:defRPr/>
              </a:pPr>
              <a:t>‹#›</a:t>
            </a:fld>
            <a:endParaRPr lang="th-TH"/>
          </a:p>
        </p:txBody>
      </p:sp>
    </p:spTree>
    <p:extLst>
      <p:ext uri="{BB962C8B-B14F-4D97-AF65-F5344CB8AC3E}">
        <p14:creationId xmlns:p14="http://schemas.microsoft.com/office/powerpoint/2010/main" val="7708480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pPr>
              <a:defRPr/>
            </a:pPr>
            <a:endParaRPr lang="th-TH" altLang="en-US"/>
          </a:p>
        </p:txBody>
      </p:sp>
      <p:sp>
        <p:nvSpPr>
          <p:cNvPr id="17" name="Footer Placeholder 16"/>
          <p:cNvSpPr>
            <a:spLocks noGrp="1"/>
          </p:cNvSpPr>
          <p:nvPr>
            <p:ph type="ftr" sz="quarter" idx="11"/>
          </p:nvPr>
        </p:nvSpPr>
        <p:spPr/>
        <p:txBody>
          <a:bodyPr/>
          <a:lstStyle/>
          <a:p>
            <a:pPr>
              <a:defRPr/>
            </a:pPr>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51875702-5242-45C1-9C3E-10D4CA301F7E}" type="slidenum">
              <a:rPr lang="en-US" altLang="en-US" smtClean="0"/>
              <a:pPr>
                <a:defRPr/>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a:xfrm>
            <a:off x="800100" y="6172200"/>
            <a:ext cx="4000500" cy="457200"/>
          </a:xfrm>
        </p:spPr>
        <p:txBody>
          <a:bodyPr/>
          <a:lstStyle/>
          <a:p>
            <a:pPr>
              <a:defRPr/>
            </a:pPr>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pPr>
              <a:defRPr/>
            </a:pPr>
            <a:fld id="{51875702-5242-45C1-9C3E-10D4CA301F7E}" type="slidenum">
              <a:rPr lang="en-US" altLang="en-US" smtClean="0"/>
              <a:pPr>
                <a:defRPr/>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p>
            <a:pPr>
              <a:defRPr/>
            </a:pPr>
            <a:endParaRPr lang="th-TH" altLang="en-US"/>
          </a:p>
        </p:txBody>
      </p:sp>
      <p:sp>
        <p:nvSpPr>
          <p:cNvPr id="9" name="Slide Number Placeholder 8"/>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th-TH" altLang="en-US"/>
          </a:p>
        </p:txBody>
      </p:sp>
      <p:sp>
        <p:nvSpPr>
          <p:cNvPr id="4" name="Footer Placeholder 3"/>
          <p:cNvSpPr>
            <a:spLocks noGrp="1"/>
          </p:cNvSpPr>
          <p:nvPr>
            <p:ph type="ftr" sz="quarter" idx="11"/>
          </p:nvPr>
        </p:nvSpPr>
        <p:spPr/>
        <p:txBody>
          <a:bodyPr/>
          <a:lstStyle/>
          <a:p>
            <a:pPr>
              <a:defRPr/>
            </a:pPr>
            <a:endParaRPr lang="th-TH" altLang="en-US"/>
          </a:p>
        </p:txBody>
      </p:sp>
      <p:sp>
        <p:nvSpPr>
          <p:cNvPr id="5" name="Slide Number Placeholder 4"/>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th-TH" altLang="en-US"/>
          </a:p>
        </p:txBody>
      </p:sp>
      <p:sp>
        <p:nvSpPr>
          <p:cNvPr id="3" name="Footer Placeholder 2"/>
          <p:cNvSpPr>
            <a:spLocks noGrp="1"/>
          </p:cNvSpPr>
          <p:nvPr>
            <p:ph type="ftr" sz="quarter" idx="11"/>
          </p:nvPr>
        </p:nvSpPr>
        <p:spPr/>
        <p:txBody>
          <a:bodyPr/>
          <a:lstStyle/>
          <a:p>
            <a:pPr>
              <a:defRPr/>
            </a:pPr>
            <a:endParaRPr lang="th-TH" altLang="en-US"/>
          </a:p>
        </p:txBody>
      </p:sp>
      <p:sp>
        <p:nvSpPr>
          <p:cNvPr id="4" name="Slide Number Placeholder 3"/>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a:xfrm>
            <a:off x="914400" y="6172200"/>
            <a:ext cx="3886200" cy="457200"/>
          </a:xfrm>
        </p:spPr>
        <p:txBody>
          <a:bodyPr/>
          <a:lstStyle/>
          <a:p>
            <a:pPr>
              <a:defRPr/>
            </a:pPr>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pPr>
              <a:defRPr/>
            </a:pPr>
            <a:fld id="{51875702-5242-45C1-9C3E-10D4CA301F7E}" type="slidenum">
              <a:rPr lang="en-US" altLang="en-US" smtClean="0"/>
              <a:pPr>
                <a:defRPr/>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BBCAE518-EBC4-49FB-8BDD-FF9E47445A7E}" type="slidenum">
              <a:rPr lang="en-US" altLang="en-US"/>
              <a:pPr>
                <a:defRPr/>
              </a:pPr>
              <a:t>‹#›</a:t>
            </a:fld>
            <a:endParaRPr lang="th-TH"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AC62D223-0AD3-46E4-8559-95A22318BE97}"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51875702-5242-45C1-9C3E-10D4CA301F7E}" type="slidenum">
              <a:rPr lang="en-US" altLang="en-US" smtClean="0"/>
              <a:pPr>
                <a:defRPr/>
              </a:pPr>
              <a:t>‹#›</a:t>
            </a:fld>
            <a:endParaRPr lang="th-TH" alt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en.wikipedia.org/wiki/File:Ansoff_diversification.JPG" TargetMode="Externa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www.internetphotos.net/two-dogs-photo.html" TargetMode="Externa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7"/>
          <p:cNvSpPr>
            <a:spLocks noChangeArrowheads="1"/>
          </p:cNvSpPr>
          <p:nvPr/>
        </p:nvSpPr>
        <p:spPr bwMode="auto">
          <a:xfrm>
            <a:off x="655402" y="3623403"/>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solidFill>
                  <a:schemeClr val="bg1"/>
                </a:solidFill>
                <a:latin typeface="Arial" pitchFamily="34" charset="0"/>
                <a:cs typeface="Arial" pitchFamily="34" charset="0"/>
              </a:rPr>
              <a:t>MK </a:t>
            </a:r>
            <a:r>
              <a:rPr lang="en-US" sz="4000" dirty="0" smtClean="0">
                <a:latin typeface="Arial" pitchFamily="34" charset="0"/>
                <a:cs typeface="Arial" pitchFamily="34" charset="0"/>
              </a:rPr>
              <a:t>312 Marketing Management</a:t>
            </a:r>
          </a:p>
          <a:p>
            <a:pPr algn="ctr"/>
            <a:r>
              <a:rPr lang="en-US" sz="4000" dirty="0" smtClean="0">
                <a:latin typeface="Arial" pitchFamily="34" charset="0"/>
                <a:cs typeface="Arial" pitchFamily="34" charset="0"/>
              </a:rPr>
              <a:t>By </a:t>
            </a:r>
          </a:p>
          <a:p>
            <a:pPr algn="ctr"/>
            <a:r>
              <a:rPr lang="en-US" sz="4000" dirty="0" err="1" smtClean="0">
                <a:latin typeface="Arial" pitchFamily="34" charset="0"/>
                <a:cs typeface="Arial" pitchFamily="34" charset="0"/>
              </a:rPr>
              <a:t>Aj.Suwalya</a:t>
            </a:r>
            <a:r>
              <a:rPr lang="en-US" sz="4000" dirty="0" smtClean="0">
                <a:latin typeface="Arial" pitchFamily="34" charset="0"/>
                <a:cs typeface="Arial" pitchFamily="34" charset="0"/>
              </a:rPr>
              <a:t>  K.</a:t>
            </a:r>
            <a:endParaRPr lang="en-US" sz="3600" dirty="0">
              <a:latin typeface="Arial" pitchFamily="34" charset="0"/>
              <a:cs typeface="Arial" pitchFamily="34" charset="0"/>
            </a:endParaRPr>
          </a:p>
          <a:p>
            <a:pPr algn="ctr">
              <a:lnSpc>
                <a:spcPct val="70000"/>
              </a:lnSpc>
              <a:spcBef>
                <a:spcPct val="50000"/>
              </a:spcBef>
            </a:pPr>
            <a:endParaRPr lang="en-US" sz="2800" b="1" dirty="0">
              <a:latin typeface="Arial" pitchFamily="34" charset="0"/>
              <a:cs typeface="Arial" pitchFamily="34" charset="0"/>
            </a:endParaRPr>
          </a:p>
        </p:txBody>
      </p:sp>
      <p:pic>
        <p:nvPicPr>
          <p:cNvPr id="2057" name="Picture 9"/>
          <p:cNvPicPr>
            <a:picLocks noChangeAspect="1" noChangeArrowheads="1"/>
          </p:cNvPicPr>
          <p:nvPr/>
        </p:nvPicPr>
        <p:blipFill>
          <a:blip r:embed="rId2" cstate="print"/>
          <a:srcRect/>
          <a:stretch>
            <a:fillRect/>
          </a:stretch>
        </p:blipFill>
        <p:spPr bwMode="auto">
          <a:xfrm>
            <a:off x="362245" y="223038"/>
            <a:ext cx="1948738" cy="2533360"/>
          </a:xfrm>
          <a:prstGeom prst="rect">
            <a:avLst/>
          </a:prstGeom>
          <a:noFill/>
        </p:spPr>
      </p:pic>
      <p:sp>
        <p:nvSpPr>
          <p:cNvPr id="7" name="สี่เหลี่ยมผืนผ้า 6"/>
          <p:cNvSpPr/>
          <p:nvPr/>
        </p:nvSpPr>
        <p:spPr>
          <a:xfrm>
            <a:off x="2648247" y="1643050"/>
            <a:ext cx="3095719" cy="984885"/>
          </a:xfrm>
          <a:prstGeom prst="rect">
            <a:avLst/>
          </a:prstGeom>
        </p:spPr>
        <p:txBody>
          <a:bodyPr wrap="none">
            <a:spAutoFit/>
          </a:bodyPr>
          <a:lstStyle/>
          <a:p>
            <a:r>
              <a:rPr lang="en-US" sz="4400" b="1" dirty="0" smtClean="0">
                <a:solidFill>
                  <a:schemeClr val="bg1"/>
                </a:solidFill>
                <a:effectLst>
                  <a:outerShdw blurRad="38100" dist="38100" dir="2700000" algn="tl">
                    <a:srgbClr val="000000">
                      <a:alpha val="43137"/>
                    </a:srgbClr>
                  </a:outerShdw>
                </a:effectLst>
                <a:latin typeface="+mj-lt"/>
                <a:cs typeface="Arial" pitchFamily="34" charset="0"/>
              </a:rPr>
              <a:t>    Chapter</a:t>
            </a:r>
            <a:r>
              <a:rPr lang="en-US" sz="4400" b="1" dirty="0" smtClean="0">
                <a:solidFill>
                  <a:schemeClr val="bg1"/>
                </a:solidFill>
                <a:latin typeface="+mj-lt"/>
                <a:cs typeface="Arial" pitchFamily="34" charset="0"/>
              </a:rPr>
              <a:t> 5</a:t>
            </a:r>
          </a:p>
          <a:p>
            <a:r>
              <a:rPr lang="en-US" sz="1400" b="1" dirty="0">
                <a:solidFill>
                  <a:schemeClr val="bg1"/>
                </a:solidFill>
                <a:latin typeface="+mj-lt"/>
              </a:rPr>
              <a:t> </a:t>
            </a:r>
            <a:r>
              <a:rPr lang="en-US" sz="1400" b="1" dirty="0" smtClean="0">
                <a:solidFill>
                  <a:schemeClr val="bg1"/>
                </a:solidFill>
                <a:latin typeface="+mj-lt"/>
              </a:rPr>
              <a:t>            Strategic Marketing Planning</a:t>
            </a:r>
            <a:endParaRPr lang="th-TH" sz="1400" b="1" dirty="0">
              <a:solidFill>
                <a:schemeClr val="bg1"/>
              </a:solidFill>
              <a:latin typeface="+mj-lt"/>
            </a:endParaRPr>
          </a:p>
        </p:txBody>
      </p:sp>
      <p:pic>
        <p:nvPicPr>
          <p:cNvPr id="5" name="Picture 4" descr="BE image.png"/>
          <p:cNvPicPr>
            <a:picLocks noChangeAspect="1"/>
          </p:cNvPicPr>
          <p:nvPr/>
        </p:nvPicPr>
        <p:blipFill>
          <a:blip r:embed="rId3" cstate="print"/>
          <a:stretch>
            <a:fillRect/>
          </a:stretch>
        </p:blipFill>
        <p:spPr>
          <a:xfrm>
            <a:off x="7440788" y="203922"/>
            <a:ext cx="1131740" cy="111212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MK 312 Today’s Happenings</a:t>
            </a:r>
            <a:endParaRPr lang="en-US" dirty="0"/>
          </a:p>
        </p:txBody>
      </p:sp>
      <p:sp>
        <p:nvSpPr>
          <p:cNvPr id="3" name="Content Placeholder 2"/>
          <p:cNvSpPr>
            <a:spLocks noGrp="1"/>
          </p:cNvSpPr>
          <p:nvPr>
            <p:ph sz="quarter" idx="1"/>
          </p:nvPr>
        </p:nvSpPr>
        <p:spPr/>
        <p:txBody>
          <a:bodyPr/>
          <a:lstStyle/>
          <a:p>
            <a:r>
              <a:rPr lang="en-US" dirty="0" smtClean="0"/>
              <a:t>Chapter 5</a:t>
            </a:r>
          </a:p>
          <a:p>
            <a:endParaRPr lang="en-US" dirty="0"/>
          </a:p>
          <a:p>
            <a:r>
              <a:rPr lang="en-US" b="1" dirty="0" smtClean="0"/>
              <a:t>Break</a:t>
            </a:r>
          </a:p>
          <a:p>
            <a:endParaRPr lang="en-US" dirty="0"/>
          </a:p>
          <a:p>
            <a:r>
              <a:rPr lang="en-US" dirty="0" smtClean="0"/>
              <a:t>SWOT presentations</a:t>
            </a:r>
          </a:p>
          <a:p>
            <a:r>
              <a:rPr lang="en-US" dirty="0" smtClean="0"/>
              <a:t>Each team please upload files during break and prepare at your laptop. Only one team to present and I will go to each team to review your SWOT</a:t>
            </a:r>
            <a:endParaRPr lang="en-US" dirty="0"/>
          </a:p>
          <a:p>
            <a:endParaRPr lang="en-US" dirty="0"/>
          </a:p>
        </p:txBody>
      </p:sp>
    </p:spTree>
    <p:extLst>
      <p:ext uri="{BB962C8B-B14F-4D97-AF65-F5344CB8AC3E}">
        <p14:creationId xmlns:p14="http://schemas.microsoft.com/office/powerpoint/2010/main" val="38917887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latin typeface="Arial" charset="0"/>
                <a:ea typeface="Arial" charset="0"/>
                <a:cs typeface="Arial" charset="0"/>
              </a:rPr>
              <a:t>Figure 1.1: The stages of building a </a:t>
            </a:r>
          </a:p>
          <a:p>
            <a:r>
              <a:rPr lang="da-DK" sz="1600" b="1" dirty="0">
                <a:solidFill>
                  <a:srgbClr val="000000"/>
                </a:solidFill>
                <a:latin typeface="Arial" charset="0"/>
                <a:ea typeface="Arial" charset="0"/>
                <a:cs typeface="Arial" charset="0"/>
              </a:rPr>
              <a:t>marketing plan </a:t>
            </a:r>
            <a:endParaRPr lang="en-US" sz="1600" b="1" dirty="0">
              <a:solidFill>
                <a:srgbClr val="000000"/>
              </a:solidFill>
              <a:latin typeface="Arial" charset="0"/>
              <a:ea typeface="Arial" charset="0"/>
              <a:cs typeface="Arial" charset="0"/>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9119967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smtClean="0"/>
              <a:t>Ch. 5 - Learning objectives</a:t>
            </a:r>
            <a:endParaRPr lang="en-US" sz="3500" smtClean="0"/>
          </a:p>
        </p:txBody>
      </p:sp>
      <p:sp>
        <p:nvSpPr>
          <p:cNvPr id="6160" name="Rectangle 16"/>
          <p:cNvSpPr>
            <a:spLocks noChangeArrowheads="1"/>
          </p:cNvSpPr>
          <p:nvPr/>
        </p:nvSpPr>
        <p:spPr bwMode="auto">
          <a:xfrm>
            <a:off x="571440" y="1555607"/>
            <a:ext cx="8572560" cy="4093428"/>
          </a:xfrm>
          <a:prstGeom prst="rect">
            <a:avLst/>
          </a:prstGeom>
          <a:noFill/>
          <a:ln w="9525">
            <a:noFill/>
            <a:miter lim="800000"/>
            <a:headEnd/>
            <a:tailEnd/>
          </a:ln>
          <a:effectLst/>
        </p:spPr>
        <p:txBody>
          <a:bodyPr wrap="square">
            <a:spAutoFit/>
          </a:bodyPr>
          <a:lstStyle/>
          <a:p>
            <a:pPr eaLnBrk="0" hangingPunct="0">
              <a:spcBef>
                <a:spcPct val="50000"/>
              </a:spcBef>
              <a:defRPr/>
            </a:pPr>
            <a:r>
              <a:rPr lang="en-GB" sz="2400" dirty="0">
                <a:effectLst>
                  <a:outerShdw blurRad="38100" dist="38100" dir="2700000" algn="tl">
                    <a:srgbClr val="C0C0C0"/>
                  </a:outerShdw>
                </a:effectLst>
                <a:latin typeface="Arial" charset="0"/>
                <a:ea typeface="Arial" charset="0"/>
                <a:cs typeface="Arial" charset="0"/>
              </a:rPr>
              <a:t>After studying this chapter you should be able to</a:t>
            </a:r>
            <a:r>
              <a:rPr lang="en-GB" sz="2400" dirty="0" smtClean="0">
                <a:effectLst>
                  <a:outerShdw blurRad="38100" dist="38100" dir="2700000" algn="tl">
                    <a:srgbClr val="C0C0C0"/>
                  </a:outerShdw>
                </a:effectLst>
                <a:latin typeface="Arial" charset="0"/>
                <a:ea typeface="Arial" charset="0"/>
                <a:cs typeface="Arial" charset="0"/>
              </a:rPr>
              <a:t>:</a:t>
            </a:r>
          </a:p>
          <a:p>
            <a:pPr eaLnBrk="0" hangingPunct="0">
              <a:spcBef>
                <a:spcPct val="50000"/>
              </a:spcBef>
              <a:defRPr/>
            </a:pPr>
            <a:endParaRPr lang="en-GB" sz="2400" dirty="0">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GB" sz="2000" dirty="0">
                <a:solidFill>
                  <a:srgbClr val="0070C0"/>
                </a:solidFill>
                <a:latin typeface="Arial" charset="0"/>
                <a:ea typeface="Arial" charset="0"/>
                <a:cs typeface="Arial" charset="0"/>
              </a:rPr>
              <a:t>■ </a:t>
            </a:r>
            <a:r>
              <a:rPr lang="en-GB" sz="2000" dirty="0">
                <a:solidFill>
                  <a:srgbClr val="0070C0"/>
                </a:solidFill>
                <a:effectLst>
                  <a:outerShdw blurRad="38100" dist="38100" dir="2700000" algn="tl">
                    <a:srgbClr val="C0C0C0"/>
                  </a:outerShdw>
                </a:effectLst>
                <a:latin typeface="Arial" charset="0"/>
                <a:ea typeface="Arial" charset="0"/>
                <a:cs typeface="Arial" charset="0"/>
              </a:rPr>
              <a:t>understand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importance of </a:t>
            </a:r>
            <a:r>
              <a:rPr lang="en-GB" sz="2000" dirty="0">
                <a:solidFill>
                  <a:srgbClr val="0070C0"/>
                </a:solidFill>
                <a:effectLst>
                  <a:outerShdw blurRad="38100" dist="38100" dir="2700000" algn="tl">
                    <a:srgbClr val="C0C0C0"/>
                  </a:outerShdw>
                </a:effectLst>
                <a:latin typeface="Arial" charset="0"/>
                <a:ea typeface="Arial" charset="0"/>
                <a:cs typeface="Arial" charset="0"/>
              </a:rPr>
              <a:t>strategic marketing planning</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identify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main steps</a:t>
            </a:r>
            <a:r>
              <a:rPr lang="en-GB" sz="2000" dirty="0">
                <a:solidFill>
                  <a:srgbClr val="0070C0"/>
                </a:solidFill>
                <a:effectLst>
                  <a:outerShdw blurRad="38100" dist="38100" dir="2700000" algn="tl">
                    <a:srgbClr val="C0C0C0"/>
                  </a:outerShdw>
                </a:effectLst>
                <a:latin typeface="Arial" charset="0"/>
                <a:ea typeface="Arial" charset="0"/>
                <a:cs typeface="Arial" charset="0"/>
              </a:rPr>
              <a:t> in strategic marketing planning</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develop an </a:t>
            </a:r>
            <a:r>
              <a:rPr lang="en-GB" sz="2000" u="sng" dirty="0">
                <a:solidFill>
                  <a:srgbClr val="0070C0"/>
                </a:solidFill>
                <a:effectLst>
                  <a:outerShdw blurRad="38100" dist="38100" dir="2700000" algn="tl">
                    <a:srgbClr val="C0C0C0"/>
                  </a:outerShdw>
                </a:effectLst>
                <a:latin typeface="Arial" charset="0"/>
                <a:ea typeface="Arial" charset="0"/>
                <a:cs typeface="Arial" charset="0"/>
              </a:rPr>
              <a:t>appropriate</a:t>
            </a:r>
            <a:r>
              <a:rPr lang="en-GB" sz="2000" dirty="0">
                <a:solidFill>
                  <a:srgbClr val="0070C0"/>
                </a:solidFill>
                <a:effectLst>
                  <a:outerShdw blurRad="38100" dist="38100" dir="2700000" algn="tl">
                    <a:srgbClr val="C0C0C0"/>
                  </a:outerShdw>
                </a:effectLst>
                <a:latin typeface="Arial" charset="0"/>
                <a:ea typeface="Arial" charset="0"/>
                <a:cs typeface="Arial" charset="0"/>
              </a:rPr>
              <a:t> business mission statement</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describe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criteria </a:t>
            </a:r>
            <a:r>
              <a:rPr lang="en-GB" sz="2000" dirty="0">
                <a:solidFill>
                  <a:srgbClr val="0070C0"/>
                </a:solidFill>
                <a:effectLst>
                  <a:outerShdw blurRad="38100" dist="38100" dir="2700000" algn="tl">
                    <a:srgbClr val="C0C0C0"/>
                  </a:outerShdw>
                </a:effectLst>
                <a:latin typeface="Arial" charset="0"/>
                <a:ea typeface="Arial" charset="0"/>
                <a:cs typeface="Arial" charset="0"/>
              </a:rPr>
              <a:t>for stating good strategic marketing objectives</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understand how </a:t>
            </a:r>
            <a:r>
              <a:rPr lang="en-GB" sz="2000" u="sng" dirty="0">
                <a:solidFill>
                  <a:srgbClr val="0070C0"/>
                </a:solidFill>
                <a:effectLst>
                  <a:outerShdw blurRad="38100" dist="38100" dir="2700000" algn="tl">
                    <a:srgbClr val="C0C0C0"/>
                  </a:outerShdw>
                </a:effectLst>
                <a:latin typeface="Arial" charset="0"/>
                <a:ea typeface="Arial" charset="0"/>
                <a:cs typeface="Arial" charset="0"/>
              </a:rPr>
              <a:t>portfolio models </a:t>
            </a:r>
            <a:r>
              <a:rPr lang="en-GB" sz="2000" dirty="0">
                <a:solidFill>
                  <a:srgbClr val="0070C0"/>
                </a:solidFill>
                <a:effectLst>
                  <a:outerShdw blurRad="38100" dist="38100" dir="2700000" algn="tl">
                    <a:srgbClr val="C0C0C0"/>
                  </a:outerShdw>
                </a:effectLst>
                <a:latin typeface="Arial" charset="0"/>
                <a:ea typeface="Arial" charset="0"/>
                <a:cs typeface="Arial" charset="0"/>
              </a:rPr>
              <a:t>are used to select alternatives</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explain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advantages and disadvantages </a:t>
            </a:r>
            <a:r>
              <a:rPr lang="en-GB" sz="2000" dirty="0">
                <a:solidFill>
                  <a:srgbClr val="0070C0"/>
                </a:solidFill>
                <a:effectLst>
                  <a:outerShdw blurRad="38100" dist="38100" dir="2700000" algn="tl">
                    <a:srgbClr val="C0C0C0"/>
                  </a:outerShdw>
                </a:effectLst>
                <a:latin typeface="Arial" charset="0"/>
                <a:ea typeface="Arial" charset="0"/>
                <a:cs typeface="Arial" charset="0"/>
              </a:rPr>
              <a:t>of using strategic models like </a:t>
            </a:r>
            <a:r>
              <a:rPr lang="en-GB" sz="2000" dirty="0" err="1">
                <a:solidFill>
                  <a:srgbClr val="0070C0"/>
                </a:solidFill>
                <a:effectLst>
                  <a:outerShdw blurRad="38100" dist="38100" dir="2700000" algn="tl">
                    <a:srgbClr val="C0C0C0"/>
                  </a:outerShdw>
                </a:effectLst>
                <a:latin typeface="Arial" charset="0"/>
                <a:ea typeface="Arial" charset="0"/>
                <a:cs typeface="Arial" charset="0"/>
              </a:rPr>
              <a:t>Ansoff’s</a:t>
            </a:r>
            <a:r>
              <a:rPr lang="en-GB" sz="2000" dirty="0">
                <a:solidFill>
                  <a:srgbClr val="0070C0"/>
                </a:solidFill>
                <a:effectLst>
                  <a:outerShdw blurRad="38100" dist="38100" dir="2700000" algn="tl">
                    <a:srgbClr val="C0C0C0"/>
                  </a:outerShdw>
                </a:effectLst>
                <a:latin typeface="Arial" charset="0"/>
                <a:ea typeface="Arial" charset="0"/>
                <a:cs typeface="Arial" charset="0"/>
              </a:rPr>
              <a:t> growth matrix, and the BCG and GE models.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sz="3000" smtClean="0"/>
              <a:t>The strategic planning process </a:t>
            </a:r>
            <a:endParaRPr lang="en-US" sz="3000" smtClean="0"/>
          </a:p>
        </p:txBody>
      </p:sp>
      <p:sp>
        <p:nvSpPr>
          <p:cNvPr id="74755" name="Rectangle 3"/>
          <p:cNvSpPr>
            <a:spLocks noChangeArrowheads="1"/>
          </p:cNvSpPr>
          <p:nvPr/>
        </p:nvSpPr>
        <p:spPr bwMode="auto">
          <a:xfrm>
            <a:off x="342900" y="1671546"/>
            <a:ext cx="8915400" cy="3847207"/>
          </a:xfrm>
          <a:prstGeom prst="rect">
            <a:avLst/>
          </a:prstGeom>
          <a:solidFill>
            <a:schemeClr val="bg1">
              <a:alpha val="64999"/>
            </a:schemeClr>
          </a:solidFill>
          <a:ln w="9525">
            <a:noFill/>
            <a:miter lim="800000"/>
            <a:headEnd/>
            <a:tailEnd/>
          </a:ln>
          <a:effectLst/>
        </p:spPr>
        <p:txBody>
          <a:bodyPr>
            <a:spAutoFit/>
          </a:bodyPr>
          <a:lstStyle/>
          <a:p>
            <a:pPr eaLnBrk="0" hangingPunct="0">
              <a:spcBef>
                <a:spcPct val="50000"/>
              </a:spcBef>
              <a:defRPr/>
            </a:pPr>
            <a:r>
              <a:rPr lang="en-US" sz="2000" dirty="0">
                <a:solidFill>
                  <a:srgbClr val="000000"/>
                </a:solidFill>
                <a:effectLst>
                  <a:outerShdw blurRad="38100" dist="38100" dir="2700000" algn="tl">
                    <a:srgbClr val="C0C0C0"/>
                  </a:outerShdw>
                </a:effectLst>
                <a:latin typeface="Arial" charset="0"/>
                <a:ea typeface="Arial" charset="0"/>
                <a:cs typeface="Arial" charset="0"/>
              </a:rPr>
              <a:t>The planning process itself is a systematic</a:t>
            </a:r>
            <a:r>
              <a:rPr lang="da-DK" sz="2000" dirty="0">
                <a:solidFill>
                  <a:srgbClr val="000000"/>
                </a:solidFill>
                <a:effectLst>
                  <a:outerShdw blurRad="38100" dist="38100" dir="2700000" algn="tl">
                    <a:srgbClr val="C0C0C0"/>
                  </a:outerShdw>
                </a:effectLst>
                <a:latin typeface="Arial" charset="0"/>
                <a:ea typeface="Arial" charset="0"/>
                <a:cs typeface="Arial" charset="0"/>
              </a:rPr>
              <a:t> </a:t>
            </a:r>
            <a:r>
              <a:rPr lang="en-US" sz="2000" dirty="0">
                <a:solidFill>
                  <a:srgbClr val="000000"/>
                </a:solidFill>
                <a:effectLst>
                  <a:outerShdw blurRad="38100" dist="38100" dir="2700000" algn="tl">
                    <a:srgbClr val="C0C0C0"/>
                  </a:outerShdw>
                </a:effectLst>
                <a:latin typeface="Arial" charset="0"/>
                <a:ea typeface="Arial" charset="0"/>
                <a:cs typeface="Arial" charset="0"/>
              </a:rPr>
              <a:t>way of approaching the following questions, and they will be used as a</a:t>
            </a:r>
            <a:r>
              <a:rPr lang="da-DK" sz="2000" dirty="0">
                <a:solidFill>
                  <a:srgbClr val="000000"/>
                </a:solidFill>
                <a:effectLst>
                  <a:outerShdw blurRad="38100" dist="38100" dir="2700000" algn="tl">
                    <a:srgbClr val="C0C0C0"/>
                  </a:outerShdw>
                </a:effectLst>
                <a:latin typeface="Arial" charset="0"/>
                <a:ea typeface="Arial" charset="0"/>
                <a:cs typeface="Arial" charset="0"/>
              </a:rPr>
              <a:t> </a:t>
            </a:r>
            <a:r>
              <a:rPr lang="en-US" sz="2000" dirty="0">
                <a:solidFill>
                  <a:srgbClr val="000000"/>
                </a:solidFill>
                <a:effectLst>
                  <a:outerShdw blurRad="38100" dist="38100" dir="2700000" algn="tl">
                    <a:srgbClr val="C0C0C0"/>
                  </a:outerShdw>
                </a:effectLst>
                <a:latin typeface="Arial" charset="0"/>
                <a:ea typeface="Arial" charset="0"/>
                <a:cs typeface="Arial" charset="0"/>
              </a:rPr>
              <a:t>framework for this chapter</a:t>
            </a:r>
            <a:r>
              <a:rPr lang="en-US" sz="2800" dirty="0" smtClean="0">
                <a:solidFill>
                  <a:srgbClr val="000000"/>
                </a:solidFill>
                <a:effectLst>
                  <a:outerShdw blurRad="38100" dist="38100" dir="2700000" algn="tl">
                    <a:srgbClr val="C0C0C0"/>
                  </a:outerShdw>
                </a:effectLst>
                <a:latin typeface="Arial" charset="0"/>
                <a:ea typeface="Arial" charset="0"/>
                <a:cs typeface="Arial" charset="0"/>
              </a:rPr>
              <a:t>.</a:t>
            </a:r>
            <a:endParaRPr lang="en-US" sz="2800" dirty="0">
              <a:solidFill>
                <a:srgbClr val="00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US" sz="2800" dirty="0">
                <a:solidFill>
                  <a:srgbClr val="0070C0"/>
                </a:solidFill>
                <a:latin typeface="Arial" charset="0"/>
                <a:ea typeface="Arial" charset="0"/>
                <a:cs typeface="Arial" charset="0"/>
              </a:rPr>
              <a:t>■ </a:t>
            </a:r>
            <a:r>
              <a:rPr lang="en-US" sz="2800" b="1" dirty="0">
                <a:solidFill>
                  <a:srgbClr val="0070C0"/>
                </a:solidFill>
                <a:effectLst>
                  <a:outerShdw blurRad="38100" dist="38100" dir="2700000" algn="tl">
                    <a:srgbClr val="C0C0C0"/>
                  </a:outerShdw>
                </a:effectLst>
                <a:latin typeface="Arial" charset="0"/>
                <a:ea typeface="Arial" charset="0"/>
                <a:cs typeface="Arial" charset="0"/>
              </a:rPr>
              <a:t>What business are we in? (vision and mission statement</a:t>
            </a:r>
            <a:r>
              <a:rPr lang="da-DK" sz="2800" b="1" dirty="0">
                <a:solidFill>
                  <a:srgbClr val="0070C0"/>
                </a:solidFill>
                <a:effectLst>
                  <a:outerShdw blurRad="38100" dist="38100" dir="2700000" algn="tl">
                    <a:srgbClr val="C0C0C0"/>
                  </a:outerShdw>
                </a:effectLst>
                <a:latin typeface="Arial" charset="0"/>
                <a:ea typeface="Arial" charset="0"/>
                <a:cs typeface="Arial" charset="0"/>
              </a:rPr>
              <a:t>)</a:t>
            </a:r>
            <a:r>
              <a:rPr lang="en-US" sz="2800" b="1" dirty="0">
                <a:solidFill>
                  <a:srgbClr val="0070C0"/>
                </a:solidFill>
                <a:effectLst>
                  <a:outerShdw blurRad="38100" dist="38100" dir="2700000" algn="tl">
                    <a:srgbClr val="C0C0C0"/>
                  </a:outerShdw>
                </a:effectLst>
                <a:latin typeface="Arial" charset="0"/>
                <a:ea typeface="Arial" charset="0"/>
                <a:cs typeface="Arial" charset="0"/>
              </a:rPr>
              <a:t> </a:t>
            </a:r>
          </a:p>
          <a:p>
            <a:pPr eaLnBrk="0" hangingPunct="0">
              <a:spcBef>
                <a:spcPct val="50000"/>
              </a:spcBef>
              <a:defRPr/>
            </a:pPr>
            <a:r>
              <a:rPr lang="en-US" sz="2800" b="1" dirty="0">
                <a:solidFill>
                  <a:srgbClr val="0070C0"/>
                </a:solidFill>
                <a:effectLst>
                  <a:outerShdw blurRad="38100" dist="38100" dir="2700000" algn="tl">
                    <a:srgbClr val="C0C0C0"/>
                  </a:outerShdw>
                </a:effectLst>
                <a:latin typeface="Arial" charset="0"/>
                <a:ea typeface="Arial" charset="0"/>
                <a:cs typeface="Arial" charset="0"/>
              </a:rPr>
              <a:t>■ Where are we today? </a:t>
            </a:r>
            <a:endParaRPr lang="da-DK" sz="2800" b="1" dirty="0">
              <a:solidFill>
                <a:srgbClr val="0070C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US" sz="2800" b="1" dirty="0">
                <a:solidFill>
                  <a:srgbClr val="0070C0"/>
                </a:solidFill>
                <a:effectLst>
                  <a:outerShdw blurRad="38100" dist="38100" dir="2700000" algn="tl">
                    <a:srgbClr val="C0C0C0"/>
                  </a:outerShdw>
                </a:effectLst>
                <a:latin typeface="Arial" charset="0"/>
                <a:ea typeface="Arial" charset="0"/>
                <a:cs typeface="Arial" charset="0"/>
              </a:rPr>
              <a:t>■ Where do we want to go? (strategic objectives)</a:t>
            </a:r>
          </a:p>
          <a:p>
            <a:pPr eaLnBrk="0" hangingPunct="0">
              <a:spcBef>
                <a:spcPct val="50000"/>
              </a:spcBef>
              <a:defRPr/>
            </a:pPr>
            <a:r>
              <a:rPr lang="en-US" sz="2800" b="1" dirty="0">
                <a:solidFill>
                  <a:srgbClr val="0070C0"/>
                </a:solidFill>
                <a:effectLst>
                  <a:outerShdw blurRad="38100" dist="38100" dir="2700000" algn="tl">
                    <a:srgbClr val="C0C0C0"/>
                  </a:outerShdw>
                </a:effectLst>
                <a:latin typeface="Arial" charset="0"/>
                <a:ea typeface="Arial" charset="0"/>
                <a:cs typeface="Arial" charset="0"/>
              </a:rPr>
              <a:t>■ How do we get there?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descr="เสื่อถัก"/>
          <p:cNvSpPr>
            <a:spLocks noChangeArrowheads="1"/>
          </p:cNvSpPr>
          <p:nvPr/>
        </p:nvSpPr>
        <p:spPr bwMode="auto">
          <a:xfrm>
            <a:off x="364183" y="1412731"/>
            <a:ext cx="9001156" cy="3785652"/>
          </a:xfrm>
          <a:prstGeom prst="rect">
            <a:avLst/>
          </a:prstGeom>
          <a:noFill/>
          <a:ln w="9525">
            <a:noFill/>
            <a:miter lim="800000"/>
            <a:headEnd/>
            <a:tailEnd/>
          </a:ln>
          <a:effectLst/>
        </p:spPr>
        <p:txBody>
          <a:bodyPr wrap="square">
            <a:spAutoFit/>
          </a:bodyPr>
          <a:lstStyle/>
          <a:p>
            <a:pPr eaLnBrk="0" hangingPunct="0">
              <a:spcBef>
                <a:spcPct val="50000"/>
              </a:spcBef>
              <a:defRPr/>
            </a:pPr>
            <a:r>
              <a:rPr lang="da-DK" sz="2400" dirty="0">
                <a:solidFill>
                  <a:srgbClr val="000000"/>
                </a:solidFill>
                <a:latin typeface="Arial" charset="0"/>
                <a:ea typeface="Arial" charset="0"/>
                <a:cs typeface="Arial" charset="0"/>
              </a:rPr>
              <a:t>The ’</a:t>
            </a:r>
            <a:r>
              <a:rPr lang="en-US" sz="2400" dirty="0">
                <a:solidFill>
                  <a:srgbClr val="000000"/>
                </a:solidFill>
                <a:latin typeface="Arial" charset="0"/>
                <a:ea typeface="Arial" charset="0"/>
                <a:cs typeface="Arial" charset="0"/>
              </a:rPr>
              <a:t>How do we get there?</a:t>
            </a:r>
            <a:r>
              <a:rPr lang="da-DK" sz="2400" dirty="0">
                <a:solidFill>
                  <a:srgbClr val="000000"/>
                </a:solidFill>
                <a:latin typeface="Arial" charset="0"/>
                <a:ea typeface="Arial" charset="0"/>
                <a:cs typeface="Arial" charset="0"/>
              </a:rPr>
              <a:t>’ question involves the following strategic analysis:</a:t>
            </a:r>
            <a:endParaRPr lang="en-US" sz="2400" dirty="0">
              <a:solidFill>
                <a:srgbClr val="000000"/>
              </a:solidFill>
              <a:latin typeface="Arial" charset="0"/>
              <a:ea typeface="Arial" charset="0"/>
              <a:cs typeface="Arial" charset="0"/>
            </a:endParaRPr>
          </a:p>
          <a:p>
            <a:pPr eaLnBrk="0" hangingPunct="0">
              <a:spcBef>
                <a:spcPct val="50000"/>
              </a:spcBef>
              <a:buFont typeface="Wingdings" pitchFamily="2" charset="2"/>
              <a:buChar char="Ø"/>
              <a:defRPr/>
            </a:pPr>
            <a:r>
              <a:rPr lang="da-DK" sz="2400" dirty="0">
                <a:solidFill>
                  <a:srgbClr val="000000"/>
                </a:solidFill>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Estimation of the planning gap, and problem diagnosis</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p>
          <a:p>
            <a:pPr eaLnBrk="0" hangingPunct="0">
              <a:spcBef>
                <a:spcPct val="50000"/>
              </a:spcBef>
              <a:buFont typeface="Wingdings" pitchFamily="2" charset="2"/>
              <a:buChar char="Ø"/>
              <a:defRPr/>
            </a:pPr>
            <a:r>
              <a:rPr lang="en-US" sz="2400" dirty="0">
                <a:solidFill>
                  <a:srgbClr val="0070C0"/>
                </a:solidFill>
                <a:effectLst>
                  <a:outerShdw blurRad="38100" dist="38100" dir="2700000" algn="tl">
                    <a:srgbClr val="000000"/>
                  </a:outerShdw>
                </a:effectLst>
                <a:latin typeface="Arial" charset="0"/>
                <a:ea typeface="Arial" charset="0"/>
                <a:cs typeface="Arial" charset="0"/>
              </a:rPr>
              <a:t>The search for strategic alternatives (</a:t>
            </a:r>
            <a:r>
              <a:rPr lang="en-US" sz="2400" dirty="0" err="1">
                <a:solidFill>
                  <a:srgbClr val="0070C0"/>
                </a:solidFill>
                <a:effectLst>
                  <a:outerShdw blurRad="38100" dist="38100" dir="2700000" algn="tl">
                    <a:srgbClr val="000000"/>
                  </a:outerShdw>
                </a:effectLst>
                <a:latin typeface="Arial" charset="0"/>
                <a:ea typeface="Arial" charset="0"/>
                <a:cs typeface="Arial" charset="0"/>
              </a:rPr>
              <a:t>Ansoff</a:t>
            </a:r>
            <a:r>
              <a:rPr lang="en-US" sz="2400" dirty="0">
                <a:solidFill>
                  <a:srgbClr val="0070C0"/>
                </a:solidFill>
                <a:effectLst>
                  <a:outerShdw blurRad="38100" dist="38100" dir="2700000" algn="tl">
                    <a:srgbClr val="000000"/>
                  </a:outerShdw>
                </a:effectLst>
                <a:latin typeface="Arial" charset="0"/>
                <a:ea typeface="Arial" charset="0"/>
                <a:cs typeface="Arial" charset="0"/>
              </a:rPr>
              <a:t> ’s growth </a:t>
            </a:r>
            <a:r>
              <a:rPr lang="en-US" sz="2400" dirty="0" smtClean="0">
                <a:solidFill>
                  <a:srgbClr val="0070C0"/>
                </a:solidFill>
                <a:effectLst>
                  <a:outerShdw blurRad="38100" dist="38100" dir="2700000" algn="tl">
                    <a:srgbClr val="000000"/>
                  </a:outerShdw>
                </a:effectLst>
                <a:latin typeface="Arial" charset="0"/>
                <a:ea typeface="Arial" charset="0"/>
                <a:cs typeface="Arial" charset="0"/>
              </a:rPr>
              <a:t>matrix</a:t>
            </a:r>
            <a:r>
              <a:rPr lang="en-US" sz="2400" dirty="0">
                <a:solidFill>
                  <a:srgbClr val="0070C0"/>
                </a:solidFill>
                <a:effectLst>
                  <a:outerShdw blurRad="38100" dist="38100" dir="2700000" algn="tl">
                    <a:srgbClr val="000000"/>
                  </a:outerShdw>
                </a:effectLst>
                <a:latin typeface="Arial" charset="0"/>
                <a:ea typeface="Arial" charset="0"/>
                <a:cs typeface="Arial" charset="0"/>
              </a:rPr>
              <a:t>, </a:t>
            </a:r>
            <a:r>
              <a:rPr lang="da-DK" sz="2400" dirty="0">
                <a:solidFill>
                  <a:srgbClr val="0070C0"/>
                </a:solidFill>
                <a:effectLst>
                  <a:outerShdw blurRad="38100" dist="38100" dir="2700000" algn="tl">
                    <a:srgbClr val="000000"/>
                  </a:outerShdw>
                </a:effectLst>
                <a:latin typeface="Arial" charset="0"/>
                <a:ea typeface="Arial" charset="0"/>
                <a:cs typeface="Arial" charset="0"/>
              </a:rPr>
              <a:t>P</a:t>
            </a:r>
            <a:r>
              <a:rPr lang="en-US" sz="2400" dirty="0" err="1">
                <a:solidFill>
                  <a:srgbClr val="0070C0"/>
                </a:solidFill>
                <a:effectLst>
                  <a:outerShdw blurRad="38100" dist="38100" dir="2700000" algn="tl">
                    <a:srgbClr val="000000"/>
                  </a:outerShdw>
                </a:effectLst>
                <a:latin typeface="Arial" charset="0"/>
                <a:ea typeface="Arial" charset="0"/>
                <a:cs typeface="Arial" charset="0"/>
              </a:rPr>
              <a:t>orter’s</a:t>
            </a:r>
            <a:r>
              <a:rPr lang="en-US" sz="2400" dirty="0">
                <a:solidFill>
                  <a:srgbClr val="0070C0"/>
                </a:solidFill>
                <a:effectLst>
                  <a:outerShdw blurRad="38100" dist="38100" dir="2700000" algn="tl">
                    <a:srgbClr val="000000"/>
                  </a:outerShdw>
                </a:effectLst>
                <a:latin typeface="Arial" charset="0"/>
                <a:ea typeface="Arial" charset="0"/>
                <a:cs typeface="Arial" charset="0"/>
              </a:rPr>
              <a:t> three</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generic strategies, the BCG and GE models)</a:t>
            </a:r>
            <a:endParaRPr lang="da-DK" sz="2400" dirty="0">
              <a:solidFill>
                <a:srgbClr val="0070C0"/>
              </a:solidFill>
              <a:effectLst>
                <a:outerShdw blurRad="38100" dist="38100" dir="2700000" algn="tl">
                  <a:srgbClr val="000000"/>
                </a:outerShdw>
              </a:effectLst>
              <a:latin typeface="Arial" charset="0"/>
              <a:ea typeface="Arial" charset="0"/>
              <a:cs typeface="Arial" charset="0"/>
            </a:endParaRPr>
          </a:p>
          <a:p>
            <a:pPr eaLnBrk="0" hangingPunct="0">
              <a:spcBef>
                <a:spcPct val="50000"/>
              </a:spcBef>
              <a:buFont typeface="Wingdings" pitchFamily="2" charset="2"/>
              <a:buChar char="Ø"/>
              <a:defRPr/>
            </a:pP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Strategy evaluation and selection</a:t>
            </a:r>
            <a:endParaRPr lang="da-DK" sz="2400" dirty="0">
              <a:solidFill>
                <a:srgbClr val="0070C0"/>
              </a:solidFill>
              <a:effectLst>
                <a:outerShdw blurRad="38100" dist="38100" dir="2700000" algn="tl">
                  <a:srgbClr val="000000"/>
                </a:outerShdw>
              </a:effectLst>
              <a:latin typeface="Arial" charset="0"/>
              <a:ea typeface="Arial" charset="0"/>
              <a:cs typeface="Arial" charset="0"/>
            </a:endParaRPr>
          </a:p>
          <a:p>
            <a:pPr eaLnBrk="0" hangingPunct="0">
              <a:spcBef>
                <a:spcPct val="50000"/>
              </a:spcBef>
              <a:buFont typeface="Wingdings" pitchFamily="2" charset="2"/>
              <a:buChar char="Ø"/>
              <a:defRPr/>
            </a:pP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Estimating financial consequences/How can progress be measured?</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(marketing</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metrics)</a:t>
            </a:r>
          </a:p>
        </p:txBody>
      </p:sp>
      <p:sp>
        <p:nvSpPr>
          <p:cNvPr id="6147" name="Rectangle 5"/>
          <p:cNvSpPr>
            <a:spLocks noGrp="1" noChangeArrowheads="1"/>
          </p:cNvSpPr>
          <p:nvPr>
            <p:ph type="title"/>
          </p:nvPr>
        </p:nvSpPr>
        <p:spPr>
          <a:xfrm>
            <a:off x="214282" y="357166"/>
            <a:ext cx="7924800" cy="762000"/>
          </a:xfrm>
          <a:noFill/>
        </p:spPr>
        <p:txBody>
          <a:bodyPr anchor="ctr"/>
          <a:lstStyle/>
          <a:p>
            <a:pPr eaLnBrk="1" hangingPunct="1"/>
            <a:r>
              <a:rPr lang="en-GB" sz="3000" dirty="0" smtClean="0"/>
              <a:t>The strategic planning process </a:t>
            </a:r>
            <a:endParaRPr lang="en-US" sz="30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95288" y="-242888"/>
            <a:ext cx="7543800" cy="1295401"/>
          </a:xfrm>
        </p:spPr>
        <p:txBody>
          <a:bodyPr/>
          <a:lstStyle/>
          <a:p>
            <a:pPr eaLnBrk="1" hangingPunct="1"/>
            <a:r>
              <a:rPr lang="en-GB" sz="3500" smtClean="0"/>
              <a:t>The vision and mission statement</a:t>
            </a:r>
            <a:endParaRPr lang="en-US" sz="3500" smtClean="0"/>
          </a:p>
        </p:txBody>
      </p:sp>
      <p:sp>
        <p:nvSpPr>
          <p:cNvPr id="76803" name="Rectangle 3"/>
          <p:cNvSpPr>
            <a:spLocks noChangeArrowheads="1"/>
          </p:cNvSpPr>
          <p:nvPr/>
        </p:nvSpPr>
        <p:spPr bwMode="auto">
          <a:xfrm>
            <a:off x="500034" y="1785926"/>
            <a:ext cx="8351838" cy="3693319"/>
          </a:xfrm>
          <a:prstGeom prst="rect">
            <a:avLst/>
          </a:prstGeom>
          <a:noFill/>
          <a:ln w="9525">
            <a:noFill/>
            <a:miter lim="800000"/>
            <a:headEnd/>
            <a:tailEnd/>
          </a:ln>
          <a:effectLst/>
        </p:spPr>
        <p:txBody>
          <a:bodyPr>
            <a:spAutoFit/>
          </a:bodyPr>
          <a:lstStyle/>
          <a:p>
            <a:pPr eaLnBrk="0" hangingPunct="0">
              <a:spcBef>
                <a:spcPct val="50000"/>
              </a:spcBef>
              <a:defRPr/>
            </a:pPr>
            <a:r>
              <a:rPr lang="en-US" sz="2400" dirty="0">
                <a:solidFill>
                  <a:srgbClr val="000000"/>
                </a:solidFill>
                <a:latin typeface="Arial" charset="0"/>
                <a:ea typeface="Arial" charset="0"/>
                <a:cs typeface="Arial" charset="0"/>
              </a:rPr>
              <a:t>■ </a:t>
            </a:r>
            <a:r>
              <a:rPr lang="da-DK" sz="2000" dirty="0">
                <a:solidFill>
                  <a:srgbClr val="000000"/>
                </a:solidFill>
                <a:latin typeface="Arial" charset="0"/>
                <a:ea typeface="Arial" charset="0"/>
                <a:cs typeface="Arial" charset="0"/>
              </a:rPr>
              <a:t>The </a:t>
            </a:r>
            <a:r>
              <a:rPr lang="da-DK" sz="2000" dirty="0">
                <a:solidFill>
                  <a:srgbClr val="FF0000"/>
                </a:solidFill>
                <a:effectLst>
                  <a:outerShdw blurRad="38100" dist="38100" dir="2700000" algn="tl">
                    <a:srgbClr val="C0C0C0"/>
                  </a:outerShdw>
                </a:effectLst>
                <a:latin typeface="Arial" charset="0"/>
                <a:ea typeface="Arial" charset="0"/>
                <a:cs typeface="Arial" charset="0"/>
              </a:rPr>
              <a:t>b</a:t>
            </a:r>
            <a:r>
              <a:rPr lang="en-US" sz="2000" dirty="0" err="1">
                <a:solidFill>
                  <a:srgbClr val="FF0000"/>
                </a:solidFill>
                <a:effectLst>
                  <a:outerShdw blurRad="38100" dist="38100" dir="2700000" algn="tl">
                    <a:srgbClr val="C0C0C0"/>
                  </a:outerShdw>
                </a:effectLst>
                <a:latin typeface="Arial" charset="0"/>
                <a:ea typeface="Arial" charset="0"/>
                <a:cs typeface="Arial" charset="0"/>
              </a:rPr>
              <a:t>usiness</a:t>
            </a:r>
            <a:r>
              <a:rPr lang="en-US" sz="2000" dirty="0">
                <a:solidFill>
                  <a:srgbClr val="FF0000"/>
                </a:solidFill>
                <a:effectLst>
                  <a:outerShdw blurRad="38100" dist="38100" dir="2700000" algn="tl">
                    <a:srgbClr val="C0C0C0"/>
                  </a:outerShdw>
                </a:effectLst>
                <a:latin typeface="Arial" charset="0"/>
                <a:ea typeface="Arial" charset="0"/>
                <a:cs typeface="Arial" charset="0"/>
              </a:rPr>
              <a:t> mission</a:t>
            </a:r>
            <a:r>
              <a:rPr lang="en-US" sz="2000" dirty="0">
                <a:solidFill>
                  <a:srgbClr val="000000"/>
                </a:solidFill>
                <a:latin typeface="Arial" charset="0"/>
                <a:ea typeface="Arial" charset="0"/>
                <a:cs typeface="Arial" charset="0"/>
              </a:rPr>
              <a:t> statement describes ‘who we are and what’s the overall purpose</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of our business’</a:t>
            </a:r>
          </a:p>
          <a:p>
            <a:pPr eaLnBrk="0" hangingPunct="0">
              <a:spcBef>
                <a:spcPct val="50000"/>
              </a:spcBef>
              <a:defRPr/>
            </a:pPr>
            <a:r>
              <a:rPr lang="en-US" sz="2000" dirty="0">
                <a:solidFill>
                  <a:srgbClr val="000000"/>
                </a:solidFill>
                <a:latin typeface="Arial" charset="0"/>
                <a:ea typeface="Arial" charset="0"/>
                <a:cs typeface="Arial" charset="0"/>
              </a:rPr>
              <a:t>■ </a:t>
            </a:r>
            <a:r>
              <a:rPr lang="da-DK" sz="2000" dirty="0">
                <a:solidFill>
                  <a:srgbClr val="000000"/>
                </a:solidFill>
                <a:latin typeface="Arial" charset="0"/>
                <a:ea typeface="Arial" charset="0"/>
                <a:cs typeface="Arial" charset="0"/>
              </a:rPr>
              <a:t>The</a:t>
            </a:r>
            <a:r>
              <a:rPr lang="en-US" sz="2000" dirty="0">
                <a:solidFill>
                  <a:srgbClr val="000000"/>
                </a:solidFill>
                <a:latin typeface="Arial" charset="0"/>
                <a:ea typeface="Arial" charset="0"/>
                <a:cs typeface="Arial" charset="0"/>
              </a:rPr>
              <a:t> business </a:t>
            </a:r>
            <a:r>
              <a:rPr lang="en-US" sz="2000" dirty="0">
                <a:solidFill>
                  <a:srgbClr val="FF0000"/>
                </a:solidFill>
                <a:effectLst>
                  <a:outerShdw blurRad="38100" dist="38100" dir="2700000" algn="tl">
                    <a:srgbClr val="C0C0C0"/>
                  </a:outerShdw>
                </a:effectLst>
                <a:latin typeface="Arial" charset="0"/>
                <a:ea typeface="Arial" charset="0"/>
                <a:cs typeface="Arial" charset="0"/>
              </a:rPr>
              <a:t>vision</a:t>
            </a:r>
            <a:r>
              <a:rPr lang="en-US" sz="2000" dirty="0">
                <a:solidFill>
                  <a:srgbClr val="000000"/>
                </a:solidFill>
                <a:latin typeface="Arial" charset="0"/>
                <a:ea typeface="Arial" charset="0"/>
                <a:cs typeface="Arial" charset="0"/>
              </a:rPr>
              <a:t> statement describes ‘where we wish to go’, ‘what we wish to</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become’; it provides a mental image of the successful accomplishment of the</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mission; it is typically:</a:t>
            </a:r>
          </a:p>
          <a:p>
            <a:pPr eaLnBrk="0" hangingPunct="0">
              <a:spcBef>
                <a:spcPct val="50000"/>
              </a:spcBef>
              <a:defRPr/>
            </a:pPr>
            <a:r>
              <a:rPr lang="en-US" sz="2000" dirty="0">
                <a:solidFill>
                  <a:srgbClr val="000000"/>
                </a:solidFill>
                <a:latin typeface="Arial" charset="0"/>
                <a:ea typeface="Arial" charset="0"/>
                <a:cs typeface="Arial" charset="0"/>
              </a:rPr>
              <a:t>			</a:t>
            </a:r>
            <a:r>
              <a:rPr lang="en-US" sz="2000" dirty="0">
                <a:solidFill>
                  <a:srgbClr val="FF0000"/>
                </a:solidFill>
                <a:latin typeface="Arial" charset="0"/>
                <a:ea typeface="Arial" charset="0"/>
                <a:cs typeface="Arial" charset="0"/>
              </a:rPr>
              <a:t>–</a:t>
            </a:r>
            <a:r>
              <a:rPr lang="en-US" sz="2000" dirty="0">
                <a:solidFill>
                  <a:srgbClr val="000000"/>
                </a:solidFill>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short</a:t>
            </a:r>
          </a:p>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			– idealistic and imaginative</a:t>
            </a:r>
          </a:p>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			– enthusiasm-inspiring</a:t>
            </a:r>
          </a:p>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			– ambitious</a:t>
            </a:r>
            <a:endParaRPr lang="en-US" sz="2000" dirty="0">
              <a:solidFill>
                <a:srgbClr val="000000"/>
              </a:solidFill>
              <a:latin typeface="Arial" charset="0"/>
              <a:ea typeface="Arial" charset="0"/>
              <a:cs typeface="Arial" charset="0"/>
            </a:endParaRPr>
          </a:p>
        </p:txBody>
      </p:sp>
      <p:pic>
        <p:nvPicPr>
          <p:cNvPr id="7174" name="Picture 6" descr="http://www.ibelieve.co.th/wp-content/uploads/VisionMissionValues.jpg"/>
          <p:cNvPicPr>
            <a:picLocks noChangeAspect="1" noChangeArrowheads="1"/>
          </p:cNvPicPr>
          <p:nvPr/>
        </p:nvPicPr>
        <p:blipFill>
          <a:blip r:embed="rId2" cstate="print"/>
          <a:srcRect/>
          <a:stretch>
            <a:fillRect/>
          </a:stretch>
        </p:blipFill>
        <p:spPr bwMode="auto">
          <a:xfrm>
            <a:off x="571472" y="3857628"/>
            <a:ext cx="2369063" cy="183559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609600" y="285728"/>
            <a:ext cx="8534400" cy="758952"/>
          </a:xfrm>
        </p:spPr>
        <p:txBody>
          <a:bodyPr/>
          <a:lstStyle/>
          <a:p>
            <a:r>
              <a:rPr lang="en-US" dirty="0" smtClean="0"/>
              <a:t>Unilever’s Purpose - Mission</a:t>
            </a:r>
            <a:endParaRPr lang="th-TH" dirty="0"/>
          </a:p>
        </p:txBody>
      </p:sp>
      <p:sp>
        <p:nvSpPr>
          <p:cNvPr id="5" name="สี่เหลี่ยมผืนผ้า 4"/>
          <p:cNvSpPr/>
          <p:nvPr/>
        </p:nvSpPr>
        <p:spPr>
          <a:xfrm>
            <a:off x="1057486" y="1278835"/>
            <a:ext cx="4572000" cy="5109091"/>
          </a:xfrm>
          <a:prstGeom prst="rect">
            <a:avLst/>
          </a:prstGeom>
        </p:spPr>
        <p:txBody>
          <a:bodyPr>
            <a:spAutoFit/>
          </a:bodyPr>
          <a:lstStyle/>
          <a:p>
            <a:r>
              <a:rPr lang="en-US" sz="1100" b="1" dirty="0"/>
              <a:t>Unilever's Purpose</a:t>
            </a:r>
            <a:r>
              <a:rPr lang="en-US" sz="1100" dirty="0"/>
              <a:t/>
            </a:r>
            <a:br>
              <a:rPr lang="en-US" sz="1100" dirty="0"/>
            </a:br>
            <a:r>
              <a:rPr lang="en-US" sz="1100" dirty="0"/>
              <a:t/>
            </a:r>
            <a:br>
              <a:rPr lang="en-US" sz="1100" dirty="0"/>
            </a:br>
            <a:r>
              <a:rPr lang="en-US" sz="1100" b="1" dirty="0"/>
              <a:t>At the heart of the corporate purpose, which guides us in our approach to doing business, is the drive to serve consumers in a unique and effective way. This purpose has been communicated to all employees worldwide.</a:t>
            </a:r>
            <a:r>
              <a:rPr lang="en-US" sz="1100" dirty="0"/>
              <a:t/>
            </a:r>
            <a:br>
              <a:rPr lang="en-US" sz="1100" dirty="0"/>
            </a:br>
            <a:r>
              <a:rPr lang="en-US" sz="1100" dirty="0"/>
              <a:t/>
            </a:r>
            <a:br>
              <a:rPr lang="en-US" sz="1100" dirty="0"/>
            </a:br>
            <a:r>
              <a:rPr lang="en-US" sz="1100" dirty="0"/>
              <a:t>Unilever's mission is to add Vitality to life. We meet everyday needs for nutrition, hygiene and personal care with brands that help people feel good, look good and get more out of life.</a:t>
            </a:r>
            <a:br>
              <a:rPr lang="en-US" sz="1100" dirty="0"/>
            </a:br>
            <a:r>
              <a:rPr lang="en-US" sz="1100" dirty="0"/>
              <a:t/>
            </a:r>
            <a:br>
              <a:rPr lang="en-US" sz="1100" dirty="0"/>
            </a:br>
            <a:r>
              <a:rPr lang="en-US" sz="1100" dirty="0"/>
              <a:t>Our deep roots in local cultures and markets around the world give us our strong relationship with consumers and are the foundation for our future growth. We will bring our wealth of knowledge and international expertise to the service of local consumers – a truly multi-local multinational.</a:t>
            </a:r>
            <a:br>
              <a:rPr lang="en-US" sz="1100" dirty="0"/>
            </a:br>
            <a:r>
              <a:rPr lang="en-US" sz="1100" dirty="0"/>
              <a:t/>
            </a:r>
            <a:br>
              <a:rPr lang="en-US" sz="1100" dirty="0"/>
            </a:br>
            <a:r>
              <a:rPr lang="en-US" sz="1100" dirty="0"/>
              <a:t>Our long-term success requires a total commitment to exceptional standards of performance and productivity, to working together effectively, and to a willingness to embrace new ideas and learn continuously.</a:t>
            </a:r>
            <a:br>
              <a:rPr lang="en-US" sz="1100" dirty="0"/>
            </a:br>
            <a:r>
              <a:rPr lang="en-US" sz="1100" dirty="0"/>
              <a:t/>
            </a:r>
            <a:br>
              <a:rPr lang="en-US" sz="1100" dirty="0"/>
            </a:br>
            <a:r>
              <a:rPr lang="en-US" sz="1100" dirty="0"/>
              <a:t>To succeed also requires, we believe, the highest standards of corporate </a:t>
            </a:r>
            <a:r>
              <a:rPr lang="en-US" sz="1100" dirty="0" err="1"/>
              <a:t>behaviour</a:t>
            </a:r>
            <a:r>
              <a:rPr lang="en-US" sz="1100" dirty="0"/>
              <a:t> towards everyone we work with, the communities we touch, and the environment on which we have an impact.</a:t>
            </a:r>
            <a:br>
              <a:rPr lang="en-US" sz="1100" dirty="0"/>
            </a:br>
            <a:r>
              <a:rPr lang="en-US" sz="1100" dirty="0"/>
              <a:t/>
            </a:r>
            <a:br>
              <a:rPr lang="en-US" sz="1100" dirty="0"/>
            </a:br>
            <a:r>
              <a:rPr lang="en-US" sz="1100" dirty="0"/>
              <a:t>This is our road to sustainable, profitable growth, creating long-term value for our shareholders, our people, and our business partners.</a:t>
            </a:r>
            <a:r>
              <a:rPr lang="en-US" dirty="0"/>
              <a:t/>
            </a:r>
            <a:br>
              <a:rPr lang="en-US" dirty="0"/>
            </a:br>
            <a:endParaRPr lang="th-TH" dirty="0"/>
          </a:p>
        </p:txBody>
      </p:sp>
      <p:pic>
        <p:nvPicPr>
          <p:cNvPr id="61446" name="Picture 6" descr="http://www.logostage.com/logos/Unilever.jpg"/>
          <p:cNvPicPr>
            <a:picLocks noChangeAspect="1" noChangeArrowheads="1"/>
          </p:cNvPicPr>
          <p:nvPr/>
        </p:nvPicPr>
        <p:blipFill>
          <a:blip r:embed="rId2" cstate="print"/>
          <a:srcRect/>
          <a:stretch>
            <a:fillRect/>
          </a:stretch>
        </p:blipFill>
        <p:spPr bwMode="auto">
          <a:xfrm>
            <a:off x="6715140" y="1500174"/>
            <a:ext cx="1857388" cy="20591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48" name="Picture 8" descr="http://www.muskiportal.com/wp-content/uploads/2011/05/Unilever-2.jpg"/>
          <p:cNvPicPr>
            <a:picLocks noChangeAspect="1" noChangeArrowheads="1"/>
          </p:cNvPicPr>
          <p:nvPr/>
        </p:nvPicPr>
        <p:blipFill>
          <a:blip r:embed="rId3" cstate="print"/>
          <a:srcRect/>
          <a:stretch>
            <a:fillRect/>
          </a:stretch>
        </p:blipFill>
        <p:spPr bwMode="auto">
          <a:xfrm>
            <a:off x="6929454" y="4429132"/>
            <a:ext cx="1571636" cy="156537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71472" y="-142900"/>
            <a:ext cx="7543800" cy="1295400"/>
          </a:xfrm>
        </p:spPr>
        <p:txBody>
          <a:bodyPr/>
          <a:lstStyle/>
          <a:p>
            <a:pPr eaLnBrk="1" hangingPunct="1"/>
            <a:r>
              <a:rPr lang="en-US" dirty="0" smtClean="0"/>
              <a:t>Vision and Mission statement</a:t>
            </a:r>
            <a:endParaRPr lang="th-TH" dirty="0" smtClean="0"/>
          </a:p>
        </p:txBody>
      </p:sp>
      <p:sp>
        <p:nvSpPr>
          <p:cNvPr id="104451" name="Rectangle 3"/>
          <p:cNvSpPr>
            <a:spLocks noGrp="1" noChangeArrowheads="1"/>
          </p:cNvSpPr>
          <p:nvPr>
            <p:ph type="body" sz="half" idx="1"/>
          </p:nvPr>
        </p:nvSpPr>
        <p:spPr>
          <a:xfrm>
            <a:off x="395288" y="1700213"/>
            <a:ext cx="8291512" cy="4733925"/>
          </a:xfrm>
          <a:solidFill>
            <a:schemeClr val="bg1">
              <a:alpha val="69000"/>
            </a:schemeClr>
          </a:solidFill>
        </p:spPr>
        <p:txBody>
          <a:bodyPr/>
          <a:lstStyle/>
          <a:p>
            <a:pPr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Mission statements should be driven by three factors:</a:t>
            </a:r>
          </a:p>
          <a:p>
            <a:pPr lvl="1" eaLnBrk="1" hangingPunct="1">
              <a:defRPr/>
            </a:pPr>
            <a:r>
              <a:rPr lang="en-US" sz="2200" dirty="0" smtClean="0">
                <a:latin typeface="Arial" charset="0"/>
                <a:ea typeface="Arial" charset="0"/>
                <a:cs typeface="Arial" charset="0"/>
              </a:rPr>
              <a:t>The organization’s </a:t>
            </a:r>
            <a:r>
              <a:rPr lang="en-US" sz="2800" dirty="0" smtClean="0">
                <a:solidFill>
                  <a:srgbClr val="FF0000"/>
                </a:solidFill>
                <a:effectLst>
                  <a:outerShdw blurRad="38100" dist="38100" dir="2700000" algn="tl">
                    <a:srgbClr val="C0C0C0"/>
                  </a:outerShdw>
                </a:effectLst>
                <a:latin typeface="Arial" charset="0"/>
                <a:ea typeface="Arial" charset="0"/>
                <a:cs typeface="Arial" charset="0"/>
              </a:rPr>
              <a:t>heritage</a:t>
            </a:r>
            <a:r>
              <a:rPr lang="en-US" sz="2200" dirty="0" smtClean="0">
                <a:latin typeface="Arial" charset="0"/>
                <a:ea typeface="Arial" charset="0"/>
                <a:cs typeface="Arial" charset="0"/>
              </a:rPr>
              <a:t> is its history-where it has been, what it has done well and what it has done poorly. A good mission statement cannot ignore previous events and how they have shaped the organization.</a:t>
            </a:r>
          </a:p>
          <a:p>
            <a:pPr lvl="1"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Resources</a:t>
            </a:r>
            <a:r>
              <a:rPr lang="en-US" sz="2800" dirty="0" smtClean="0">
                <a:solidFill>
                  <a:srgbClr val="FF0000"/>
                </a:solidFill>
                <a:latin typeface="Arial" charset="0"/>
                <a:ea typeface="Arial" charset="0"/>
                <a:cs typeface="Arial" charset="0"/>
              </a:rPr>
              <a:t> </a:t>
            </a:r>
            <a:r>
              <a:rPr lang="en-US" sz="2200" dirty="0" smtClean="0">
                <a:latin typeface="Arial" charset="0"/>
                <a:ea typeface="Arial" charset="0"/>
                <a:cs typeface="Arial" charset="0"/>
              </a:rPr>
              <a:t>refer</a:t>
            </a:r>
            <a:r>
              <a:rPr lang="th-TH" sz="2200" dirty="0" smtClean="0">
                <a:latin typeface="Arial" charset="0"/>
                <a:ea typeface="Arial" charset="0"/>
                <a:cs typeface="Arial" charset="0"/>
              </a:rPr>
              <a:t> </a:t>
            </a:r>
            <a:r>
              <a:rPr lang="en-US" sz="2200" dirty="0" smtClean="0">
                <a:latin typeface="Arial" charset="0"/>
                <a:ea typeface="Arial" charset="0"/>
                <a:cs typeface="Arial" charset="0"/>
              </a:rPr>
              <a:t>to everything the organization can manage, such as cash reserves, recognized brands, unique technologies and talented employees.</a:t>
            </a:r>
          </a:p>
          <a:p>
            <a:pPr lvl="1" eaLnBrk="1" hangingPunct="1">
              <a:defRPr/>
            </a:pPr>
            <a:r>
              <a:rPr lang="en-US" sz="2200" dirty="0" smtClean="0">
                <a:latin typeface="Arial" charset="0"/>
                <a:ea typeface="Arial" charset="0"/>
                <a:cs typeface="Arial" charset="0"/>
              </a:rPr>
              <a:t>The </a:t>
            </a:r>
            <a:r>
              <a:rPr lang="en-US" sz="2800" dirty="0" smtClean="0">
                <a:solidFill>
                  <a:srgbClr val="FF0000"/>
                </a:solidFill>
                <a:effectLst>
                  <a:outerShdw blurRad="38100" dist="38100" dir="2700000" algn="tl">
                    <a:srgbClr val="C0C0C0"/>
                  </a:outerShdw>
                </a:effectLst>
                <a:latin typeface="Arial" charset="0"/>
                <a:ea typeface="Arial" charset="0"/>
                <a:cs typeface="Arial" charset="0"/>
              </a:rPr>
              <a:t>environment</a:t>
            </a:r>
            <a:r>
              <a:rPr lang="en-US" sz="2200" dirty="0" smtClean="0">
                <a:latin typeface="Arial" charset="0"/>
                <a:ea typeface="Arial" charset="0"/>
                <a:cs typeface="Arial" charset="0"/>
              </a:rPr>
              <a:t> is everything happening currently that affects the company’s ability to achieve objectives or implement strategies, both inside and outside the organization.</a:t>
            </a:r>
            <a:endParaRPr lang="th-TH" sz="2200" dirty="0" smtClean="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Vision and Mission </a:t>
            </a:r>
          </a:p>
        </p:txBody>
      </p:sp>
      <p:sp>
        <p:nvSpPr>
          <p:cNvPr id="3" name="Subtitle 2"/>
          <p:cNvSpPr>
            <a:spLocks noGrp="1"/>
          </p:cNvSpPr>
          <p:nvPr>
            <p:ph type="body" idx="1"/>
          </p:nvPr>
        </p:nvSpPr>
        <p:spPr/>
        <p:txBody>
          <a:bodyPr/>
          <a:lstStyle/>
          <a:p>
            <a:r>
              <a:rPr lang="en-US"/>
              <a:t>Statements</a:t>
            </a:r>
          </a:p>
        </p:txBody>
      </p:sp>
    </p:spTree>
    <p:extLst>
      <p:ext uri="{BB962C8B-B14F-4D97-AF65-F5344CB8AC3E}">
        <p14:creationId xmlns:p14="http://schemas.microsoft.com/office/powerpoint/2010/main" val="33641209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0700" y="1143000"/>
            <a:ext cx="8102600" cy="4559300"/>
          </a:xfrm>
          <a:prstGeom prst="rect">
            <a:avLst/>
          </a:prstGeom>
        </p:spPr>
      </p:pic>
    </p:spTree>
    <p:extLst>
      <p:ext uri="{BB962C8B-B14F-4D97-AF65-F5344CB8AC3E}">
        <p14:creationId xmlns:p14="http://schemas.microsoft.com/office/powerpoint/2010/main" val="41108995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0700" y="1143000"/>
            <a:ext cx="8102600" cy="4559300"/>
          </a:xfrm>
          <a:prstGeom prst="rect">
            <a:avLst/>
          </a:prstGeom>
        </p:spPr>
      </p:pic>
    </p:spTree>
    <p:extLst>
      <p:ext uri="{BB962C8B-B14F-4D97-AF65-F5344CB8AC3E}">
        <p14:creationId xmlns:p14="http://schemas.microsoft.com/office/powerpoint/2010/main" val="19661274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0700" y="381000"/>
            <a:ext cx="8102600" cy="6083300"/>
          </a:xfrm>
          <a:prstGeom prst="rect">
            <a:avLst/>
          </a:prstGeom>
        </p:spPr>
      </p:pic>
    </p:spTree>
    <p:extLst>
      <p:ext uri="{BB962C8B-B14F-4D97-AF65-F5344CB8AC3E}">
        <p14:creationId xmlns:p14="http://schemas.microsoft.com/office/powerpoint/2010/main" val="8522015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0700" y="381000"/>
            <a:ext cx="8102600" cy="6083300"/>
          </a:xfrm>
          <a:prstGeom prst="rect">
            <a:avLst/>
          </a:prstGeom>
        </p:spPr>
      </p:pic>
      <p:pic>
        <p:nvPicPr>
          <p:cNvPr id="3" name="Picture 2"/>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4279087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0395679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28596" y="0"/>
            <a:ext cx="7543800" cy="1295400"/>
          </a:xfrm>
        </p:spPr>
        <p:txBody>
          <a:bodyPr/>
          <a:lstStyle/>
          <a:p>
            <a:pPr eaLnBrk="1" hangingPunct="1"/>
            <a:r>
              <a:rPr lang="en-US" dirty="0" smtClean="0"/>
              <a:t>Strategic objectives</a:t>
            </a:r>
            <a:endParaRPr lang="th-TH" dirty="0" smtClean="0"/>
          </a:p>
        </p:txBody>
      </p:sp>
      <p:sp>
        <p:nvSpPr>
          <p:cNvPr id="105475" name="Rectangle 3"/>
          <p:cNvSpPr>
            <a:spLocks noGrp="1" noChangeArrowheads="1"/>
          </p:cNvSpPr>
          <p:nvPr>
            <p:ph type="body" sz="half" idx="1"/>
          </p:nvPr>
        </p:nvSpPr>
        <p:spPr>
          <a:xfrm>
            <a:off x="428596" y="1857364"/>
            <a:ext cx="8391554" cy="4411662"/>
          </a:xfrm>
        </p:spPr>
        <p:txBody>
          <a:bodyPr/>
          <a:lstStyle/>
          <a:p>
            <a:pPr eaLnBrk="1" hangingPunct="1">
              <a:defRPr/>
            </a:pPr>
            <a:r>
              <a:rPr lang="en-US" sz="2200" dirty="0" smtClean="0">
                <a:latin typeface="Arial" charset="0"/>
                <a:ea typeface="Arial" charset="0"/>
                <a:cs typeface="Arial" charset="0"/>
              </a:rPr>
              <a:t>Strategic management also requires that firms set </a:t>
            </a:r>
            <a:r>
              <a:rPr lang="en-US" sz="2500" dirty="0" smtClean="0">
                <a:solidFill>
                  <a:srgbClr val="FF0000"/>
                </a:solidFill>
                <a:effectLst>
                  <a:outerShdw blurRad="38100" dist="38100" dir="2700000" algn="tl">
                    <a:srgbClr val="C0C0C0"/>
                  </a:outerShdw>
                </a:effectLst>
                <a:latin typeface="Arial" charset="0"/>
                <a:ea typeface="Arial" charset="0"/>
                <a:cs typeface="Arial" charset="0"/>
              </a:rPr>
              <a:t>strategic objectives</a:t>
            </a:r>
            <a:r>
              <a:rPr lang="en-US" sz="2200" dirty="0" smtClean="0">
                <a:latin typeface="Arial" charset="0"/>
                <a:ea typeface="Arial" charset="0"/>
                <a:cs typeface="Arial" charset="0"/>
              </a:rPr>
              <a:t>: specific and measurable performance standards for strategically important areas.</a:t>
            </a:r>
          </a:p>
          <a:p>
            <a:pPr eaLnBrk="1" hangingPunct="1">
              <a:buNone/>
              <a:defRPr/>
            </a:pPr>
            <a:endParaRPr lang="en-US" sz="2200" dirty="0" smtClean="0">
              <a:latin typeface="Arial" charset="0"/>
              <a:ea typeface="Arial" charset="0"/>
              <a:cs typeface="Arial" charset="0"/>
            </a:endParaRPr>
          </a:p>
          <a:p>
            <a:pPr eaLnBrk="1" hangingPunct="1">
              <a:defRPr/>
            </a:pPr>
            <a:r>
              <a:rPr lang="en-US" sz="2200" dirty="0" smtClean="0">
                <a:latin typeface="Arial" charset="0"/>
                <a:ea typeface="Arial" charset="0"/>
                <a:cs typeface="Arial" charset="0"/>
              </a:rPr>
              <a:t>Whereas a mission statement may set broad goals, such as ‘being the best company in the world; strategic objectives must specify what it means to be the ‘best’.</a:t>
            </a:r>
            <a:endParaRPr lang="th-TH" sz="2200" dirty="0" smtClean="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357422" y="-285776"/>
            <a:ext cx="7929586" cy="1295401"/>
          </a:xfrm>
        </p:spPr>
        <p:txBody>
          <a:bodyPr/>
          <a:lstStyle/>
          <a:p>
            <a:pPr eaLnBrk="1" hangingPunct="1"/>
            <a:r>
              <a:rPr lang="en-GB" sz="3500" dirty="0" smtClean="0"/>
              <a:t>Effective objectives</a:t>
            </a:r>
            <a:endParaRPr lang="en-US" sz="3500" dirty="0" smtClean="0"/>
          </a:p>
        </p:txBody>
      </p:sp>
      <p:sp>
        <p:nvSpPr>
          <p:cNvPr id="77827" name="Rectangle 3"/>
          <p:cNvSpPr>
            <a:spLocks noChangeArrowheads="1"/>
          </p:cNvSpPr>
          <p:nvPr/>
        </p:nvSpPr>
        <p:spPr bwMode="auto">
          <a:xfrm>
            <a:off x="357158" y="1928802"/>
            <a:ext cx="8207375" cy="3970318"/>
          </a:xfrm>
          <a:prstGeom prst="rect">
            <a:avLst/>
          </a:prstGeom>
          <a:solidFill>
            <a:schemeClr val="bg1">
              <a:alpha val="53999"/>
            </a:schemeClr>
          </a:solidFill>
          <a:ln w="38100" cmpd="dbl">
            <a:solidFill>
              <a:srgbClr val="33CCCC"/>
            </a:solidFill>
            <a:miter lim="800000"/>
            <a:headEnd/>
            <a:tailEnd/>
          </a:ln>
          <a:effectLst/>
        </p:spPr>
        <p:txBody>
          <a:bodyPr>
            <a:spAutoFit/>
          </a:bodyPr>
          <a:lstStyle/>
          <a:p>
            <a:pPr eaLnBrk="0" hangingPunct="0">
              <a:spcBef>
                <a:spcPct val="50000"/>
              </a:spcBef>
              <a:defRPr/>
            </a:pPr>
            <a:r>
              <a:rPr lang="en-US" sz="2800" dirty="0">
                <a:solidFill>
                  <a:srgbClr val="000000"/>
                </a:solidFill>
                <a:effectLst>
                  <a:outerShdw blurRad="38100" dist="38100" dir="2700000" algn="tl">
                    <a:srgbClr val="C0C0C0"/>
                  </a:outerShdw>
                </a:effectLst>
                <a:latin typeface="Arial" charset="0"/>
                <a:ea typeface="Arial" charset="0"/>
                <a:cs typeface="Arial" charset="0"/>
              </a:rPr>
              <a:t>To be effective, objectives must be specific in terms of:</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performance dimension being measured</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measures most appropriate for the             performance dimension</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target value for each measure</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time by which the target should be achieved.</a:t>
            </a:r>
          </a:p>
        </p:txBody>
      </p:sp>
      <p:pic>
        <p:nvPicPr>
          <p:cNvPr id="10245" name="Picture 5" descr="http://toolkit.smallbiz.nsw.gov.au/media/useruploads/images/Marketing_Ch1_Pt3_Marketing_Objectives.jpg"/>
          <p:cNvPicPr>
            <a:picLocks noChangeAspect="1" noChangeArrowheads="1"/>
          </p:cNvPicPr>
          <p:nvPr/>
        </p:nvPicPr>
        <p:blipFill>
          <a:blip r:embed="rId2" cstate="print"/>
          <a:srcRect/>
          <a:stretch>
            <a:fillRect/>
          </a:stretch>
        </p:blipFill>
        <p:spPr bwMode="auto">
          <a:xfrm rot="20977599">
            <a:off x="333266" y="275073"/>
            <a:ext cx="1967113" cy="150017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143240" y="214290"/>
            <a:ext cx="8534400" cy="758952"/>
          </a:xfrm>
        </p:spPr>
        <p:txBody>
          <a:bodyPr>
            <a:normAutofit/>
          </a:bodyPr>
          <a:lstStyle/>
          <a:p>
            <a:pPr eaLnBrk="1" hangingPunct="1"/>
            <a:r>
              <a:rPr lang="en-US" sz="1600" dirty="0" smtClean="0"/>
              <a:t>Estimation of the planning gap and problem diagnosis</a:t>
            </a:r>
            <a:endParaRPr lang="th-TH" sz="1600" dirty="0" smtClean="0"/>
          </a:p>
        </p:txBody>
      </p:sp>
      <p:sp>
        <p:nvSpPr>
          <p:cNvPr id="106499" name="Rectangle 3" descr="หินอ่อนขาว"/>
          <p:cNvSpPr>
            <a:spLocks noGrp="1" noChangeArrowheads="1"/>
          </p:cNvSpPr>
          <p:nvPr>
            <p:ph sz="quarter" idx="4294967295"/>
          </p:nvPr>
        </p:nvSpPr>
        <p:spPr>
          <a:xfrm>
            <a:off x="392680" y="1580590"/>
            <a:ext cx="8229600" cy="4643438"/>
          </a:xfrm>
          <a:ln w="76200">
            <a:solidFill>
              <a:srgbClr val="333399"/>
            </a:solidFill>
            <a:prstDash val="sysDash"/>
          </a:ln>
        </p:spPr>
        <p:txBody>
          <a:bodyPr>
            <a:normAutofit/>
          </a:bodyPr>
          <a:lstStyle/>
          <a:p>
            <a:pPr eaLnBrk="1" hangingPunct="1">
              <a:lnSpc>
                <a:spcPct val="80000"/>
              </a:lnSpc>
              <a:defRPr/>
            </a:pPr>
            <a:endParaRPr lang="en-US" sz="2000" dirty="0" smtClean="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smtClean="0">
                <a:solidFill>
                  <a:srgbClr val="0070C0"/>
                </a:solidFill>
                <a:effectLst>
                  <a:outerShdw blurRad="38100" dist="38100" dir="2700000" algn="tl">
                    <a:srgbClr val="C0C0C0"/>
                  </a:outerShdw>
                </a:effectLst>
                <a:latin typeface="Arial" charset="0"/>
                <a:ea typeface="Arial" charset="0"/>
                <a:cs typeface="Arial" charset="0"/>
              </a:rPr>
              <a:t>What do the ‘facts’ suggest will be the future if the firm takes no action to change current strategies? </a:t>
            </a:r>
          </a:p>
          <a:p>
            <a:pPr eaLnBrk="1" hangingPunct="1">
              <a:lnSpc>
                <a:spcPct val="80000"/>
              </a:lnSpc>
              <a:defRPr/>
            </a:pPr>
            <a:endParaRPr lang="en-US" sz="2000" dirty="0" smtClean="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smtClean="0">
                <a:solidFill>
                  <a:srgbClr val="0070C0"/>
                </a:solidFill>
                <a:effectLst>
                  <a:outerShdw blurRad="38100" dist="38100" dir="2700000" algn="tl">
                    <a:srgbClr val="C0C0C0"/>
                  </a:outerShdw>
                </a:effectLst>
                <a:latin typeface="Arial" charset="0"/>
                <a:ea typeface="Arial" charset="0"/>
                <a:cs typeface="Arial" charset="0"/>
              </a:rPr>
              <a:t>Such a prediction is know as a ‘reference projection’</a:t>
            </a:r>
          </a:p>
          <a:p>
            <a:pPr eaLnBrk="1" hangingPunct="1">
              <a:lnSpc>
                <a:spcPct val="80000"/>
              </a:lnSpc>
              <a:defRPr/>
            </a:pPr>
            <a:endParaRPr lang="en-US" sz="2000" dirty="0" smtClean="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smtClean="0">
                <a:solidFill>
                  <a:srgbClr val="0070C0"/>
                </a:solidFill>
                <a:effectLst>
                  <a:outerShdw blurRad="38100" dist="38100" dir="2700000" algn="tl">
                    <a:srgbClr val="C0C0C0"/>
                  </a:outerShdw>
                </a:effectLst>
                <a:latin typeface="Arial" charset="0"/>
                <a:ea typeface="Arial" charset="0"/>
                <a:cs typeface="Arial" charset="0"/>
              </a:rPr>
              <a:t>A reference projection is the future that can be expected in the absence of planned change.</a:t>
            </a:r>
          </a:p>
          <a:p>
            <a:pPr eaLnBrk="1" hangingPunct="1">
              <a:lnSpc>
                <a:spcPct val="80000"/>
              </a:lnSpc>
              <a:defRPr/>
            </a:pPr>
            <a:endParaRPr lang="en-US" sz="2000" dirty="0" smtClean="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smtClean="0">
                <a:solidFill>
                  <a:srgbClr val="0070C0"/>
                </a:solidFill>
                <a:effectLst>
                  <a:outerShdw blurRad="38100" dist="38100" dir="2700000" algn="tl">
                    <a:srgbClr val="C0C0C0"/>
                  </a:outerShdw>
                </a:effectLst>
                <a:latin typeface="Arial" charset="0"/>
                <a:ea typeface="Arial" charset="0"/>
                <a:cs typeface="Arial" charset="0"/>
              </a:rPr>
              <a:t>The reference projection is compared with ‘target projection’, or the setting of tentative goals, which the firm sets for itself.</a:t>
            </a:r>
          </a:p>
          <a:p>
            <a:pPr eaLnBrk="1" hangingPunct="1">
              <a:lnSpc>
                <a:spcPct val="80000"/>
              </a:lnSpc>
              <a:defRPr/>
            </a:pPr>
            <a:endParaRPr lang="en-US" sz="2000" dirty="0" smtClean="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smtClean="0">
                <a:solidFill>
                  <a:srgbClr val="0070C0"/>
                </a:solidFill>
                <a:effectLst>
                  <a:outerShdw blurRad="38100" dist="38100" dir="2700000" algn="tl">
                    <a:srgbClr val="C0C0C0"/>
                  </a:outerShdw>
                </a:effectLst>
                <a:latin typeface="Arial" charset="0"/>
                <a:ea typeface="Arial" charset="0"/>
                <a:cs typeface="Arial" charset="0"/>
              </a:rPr>
              <a:t>The planning (performance) gap is the difference between the target and the reference projections.</a:t>
            </a:r>
            <a:endParaRPr lang="th-TH" sz="2000" dirty="0" smtClean="0">
              <a:solidFill>
                <a:srgbClr val="0070C0"/>
              </a:solidFill>
              <a:effectLst>
                <a:outerShdw blurRad="38100" dist="38100" dir="2700000" algn="tl">
                  <a:srgbClr val="C0C0C0"/>
                </a:outerShdw>
              </a:effectLst>
              <a:latin typeface="Arial" charset="0"/>
              <a:ea typeface="Arial" charset="0"/>
              <a:cs typeface="Arial" charset="0"/>
            </a:endParaRPr>
          </a:p>
        </p:txBody>
      </p:sp>
      <p:pic>
        <p:nvPicPr>
          <p:cNvPr id="11269" name="Picture 5" descr="http://1.bp.blogspot.com/_rc2NBp8h1oA/TRDdfViJD3I/AAAAAAAAASs/SAW463D4P4Y/s1600/mind%2Bthe%2Bgap.jpg"/>
          <p:cNvPicPr>
            <a:picLocks noChangeAspect="1" noChangeArrowheads="1"/>
          </p:cNvPicPr>
          <p:nvPr/>
        </p:nvPicPr>
        <p:blipFill>
          <a:blip r:embed="rId2" cstate="print"/>
          <a:srcRect/>
          <a:stretch>
            <a:fillRect/>
          </a:stretch>
        </p:blipFill>
        <p:spPr bwMode="auto">
          <a:xfrm>
            <a:off x="642910" y="214290"/>
            <a:ext cx="2288828" cy="9083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857224" y="0"/>
            <a:ext cx="6858000" cy="762000"/>
          </a:xfrm>
        </p:spPr>
        <p:txBody>
          <a:bodyPr/>
          <a:lstStyle/>
          <a:p>
            <a:pPr eaLnBrk="1" hangingPunct="1"/>
            <a:r>
              <a:rPr lang="en-GB" sz="3000" dirty="0" smtClean="0"/>
              <a:t>The planning gap</a:t>
            </a:r>
            <a:endParaRPr lang="en-US" sz="3000" dirty="0" smtClean="0"/>
          </a:p>
        </p:txBody>
      </p:sp>
      <p:pic>
        <p:nvPicPr>
          <p:cNvPr id="4" name="Picture 5"/>
          <p:cNvPicPr>
            <a:picLocks noChangeAspect="1" noChangeArrowheads="1"/>
          </p:cNvPicPr>
          <p:nvPr/>
        </p:nvPicPr>
        <p:blipFill>
          <a:blip r:embed="rId2" cstate="print"/>
          <a:srcRect/>
          <a:stretch>
            <a:fillRect/>
          </a:stretch>
        </p:blipFill>
        <p:spPr bwMode="auto">
          <a:xfrm>
            <a:off x="1571604" y="1000108"/>
            <a:ext cx="5915043" cy="535659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a:xfrm>
            <a:off x="357158" y="-214338"/>
            <a:ext cx="7543800" cy="1295400"/>
          </a:xfrm>
        </p:spPr>
        <p:txBody>
          <a:bodyPr/>
          <a:lstStyle/>
          <a:p>
            <a:pPr eaLnBrk="1" hangingPunct="1"/>
            <a:r>
              <a:rPr lang="en-US" dirty="0" smtClean="0"/>
              <a:t>Problem diagnosis</a:t>
            </a:r>
            <a:endParaRPr lang="th-TH" dirty="0" smtClean="0"/>
          </a:p>
        </p:txBody>
      </p:sp>
      <p:sp>
        <p:nvSpPr>
          <p:cNvPr id="107523" name="Rectangle 3"/>
          <p:cNvSpPr>
            <a:spLocks noGrp="1" noChangeArrowheads="1"/>
          </p:cNvSpPr>
          <p:nvPr>
            <p:ph type="body" sz="half" idx="1"/>
          </p:nvPr>
        </p:nvSpPr>
        <p:spPr>
          <a:xfrm>
            <a:off x="357158" y="1973107"/>
            <a:ext cx="8618567" cy="5084762"/>
          </a:xfrm>
        </p:spPr>
        <p:txBody>
          <a:bodyPr>
            <a:normAutofit/>
          </a:bodyPr>
          <a:lstStyle/>
          <a:p>
            <a:pPr eaLnBrk="1" hangingPunct="1">
              <a:lnSpc>
                <a:spcPct val="80000"/>
              </a:lnSpc>
              <a:defRPr/>
            </a:pPr>
            <a:r>
              <a:rPr lang="en-US" sz="2000" dirty="0" smtClean="0">
                <a:solidFill>
                  <a:schemeClr val="hlink"/>
                </a:solidFill>
                <a:effectLst>
                  <a:outerShdw blurRad="38100" dist="38100" dir="2700000" algn="tl">
                    <a:srgbClr val="C0C0C0"/>
                  </a:outerShdw>
                </a:effectLst>
                <a:latin typeface="Arial" charset="0"/>
                <a:ea typeface="Arial" charset="0"/>
                <a:cs typeface="Arial" charset="0"/>
              </a:rPr>
              <a:t>The recognition of a problem situation is not in itself the identification of the actual problem. We do not discover a problem,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we diagnose one.</a:t>
            </a:r>
          </a:p>
          <a:p>
            <a:pPr eaLnBrk="1" hangingPunct="1">
              <a:lnSpc>
                <a:spcPct val="80000"/>
              </a:lnSpc>
              <a:defRPr/>
            </a:pPr>
            <a:r>
              <a:rPr lang="en-US" sz="2000" dirty="0" smtClean="0">
                <a:solidFill>
                  <a:schemeClr val="hlink"/>
                </a:solidFill>
                <a:effectLst>
                  <a:outerShdw blurRad="38100" dist="38100" dir="2700000" algn="tl">
                    <a:srgbClr val="C0C0C0"/>
                  </a:outerShdw>
                </a:effectLst>
                <a:latin typeface="Arial" charset="0"/>
                <a:ea typeface="Arial" charset="0"/>
                <a:cs typeface="Arial" charset="0"/>
              </a:rPr>
              <a:t>Problem diagnosis aims to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identify</a:t>
            </a:r>
            <a:r>
              <a:rPr lang="en-US" sz="2000" u="sng" dirty="0" smtClean="0">
                <a:solidFill>
                  <a:schemeClr val="hlink"/>
                </a:solidFill>
                <a:effectLst>
                  <a:outerShdw blurRad="38100" dist="38100" dir="2700000" algn="tl">
                    <a:srgbClr val="C0C0C0"/>
                  </a:outerShdw>
                </a:effectLst>
                <a:latin typeface="Arial" charset="0"/>
                <a:ea typeface="Arial" charset="0"/>
                <a:cs typeface="Arial" charset="0"/>
              </a:rPr>
              <a:t> </a:t>
            </a:r>
            <a:r>
              <a:rPr lang="en-US" sz="2000" dirty="0" smtClean="0">
                <a:solidFill>
                  <a:schemeClr val="hlink"/>
                </a:solidFill>
                <a:effectLst>
                  <a:outerShdw blurRad="38100" dist="38100" dir="2700000" algn="tl">
                    <a:srgbClr val="C0C0C0"/>
                  </a:outerShdw>
                </a:effectLst>
                <a:latin typeface="Arial" charset="0"/>
                <a:ea typeface="Arial" charset="0"/>
                <a:cs typeface="Arial" charset="0"/>
              </a:rPr>
              <a:t>the type of solution that applies, which is the first step on the road to developing and actual solution.</a:t>
            </a:r>
          </a:p>
          <a:p>
            <a:pPr eaLnBrk="1" hangingPunct="1">
              <a:lnSpc>
                <a:spcPct val="80000"/>
              </a:lnSpc>
              <a:defRPr/>
            </a:pPr>
            <a:r>
              <a:rPr lang="en-US" sz="2000" dirty="0" smtClean="0">
                <a:solidFill>
                  <a:schemeClr val="hlink"/>
                </a:solidFill>
                <a:effectLst>
                  <a:outerShdw blurRad="38100" dist="38100" dir="2700000" algn="tl">
                    <a:srgbClr val="C0C0C0"/>
                  </a:outerShdw>
                </a:effectLst>
                <a:latin typeface="Arial" charset="0"/>
                <a:ea typeface="Arial" charset="0"/>
                <a:cs typeface="Arial" charset="0"/>
              </a:rPr>
              <a:t>Just as diagnosing a failure to start a car as being due to some electric fault is the first step towards getting the car started again.</a:t>
            </a:r>
          </a:p>
          <a:p>
            <a:pPr eaLnBrk="1" hangingPunct="1">
              <a:lnSpc>
                <a:spcPct val="80000"/>
              </a:lnSpc>
              <a:defRPr/>
            </a:pPr>
            <a:endParaRPr lang="en-US" sz="2000" dirty="0" smtClean="0">
              <a:solidFill>
                <a:schemeClr val="hlink"/>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endParaRPr lang="en-US" sz="2000" dirty="0" smtClean="0">
              <a:solidFill>
                <a:schemeClr val="hlink"/>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3400" dirty="0" smtClean="0">
                <a:solidFill>
                  <a:srgbClr val="FF0000"/>
                </a:solidFill>
                <a:effectLst>
                  <a:outerShdw blurRad="38100" dist="38100" dir="2700000" algn="tl">
                    <a:srgbClr val="C0C0C0"/>
                  </a:outerShdw>
                </a:effectLst>
                <a:latin typeface="Arial" charset="0"/>
                <a:ea typeface="Arial" charset="0"/>
                <a:cs typeface="Arial" charset="0"/>
              </a:rPr>
              <a:t>We cannot understand a problem without understanding what would count as a solution, just as we cannot understand and objective without understanding what would count as an achievement.</a:t>
            </a:r>
            <a:endParaRPr lang="th-TH" sz="34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3318" name="Picture 6" descr="http://www.featurepics.com/FI/Thumb300/20091206/Problem-Solution-1402249.jpg"/>
          <p:cNvPicPr>
            <a:picLocks noChangeAspect="1" noChangeArrowheads="1"/>
          </p:cNvPicPr>
          <p:nvPr/>
        </p:nvPicPr>
        <p:blipFill>
          <a:blip r:embed="rId2" cstate="print"/>
          <a:srcRect/>
          <a:stretch>
            <a:fillRect/>
          </a:stretch>
        </p:blipFill>
        <p:spPr bwMode="auto">
          <a:xfrm>
            <a:off x="7000892" y="214290"/>
            <a:ext cx="1809402" cy="12049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85720" y="500042"/>
            <a:ext cx="8534400" cy="758952"/>
          </a:xfrm>
        </p:spPr>
        <p:txBody>
          <a:bodyPr>
            <a:normAutofit fontScale="90000"/>
          </a:bodyPr>
          <a:lstStyle/>
          <a:p>
            <a:pPr eaLnBrk="1" hangingPunct="1"/>
            <a:r>
              <a:rPr lang="en-US" sz="3500" dirty="0" smtClean="0"/>
              <a:t>Exhibit 5.1 Starbucks considers India as a new market</a:t>
            </a:r>
            <a:endParaRPr lang="th-TH" sz="3500" dirty="0" smtClean="0"/>
          </a:p>
        </p:txBody>
      </p:sp>
      <p:pic>
        <p:nvPicPr>
          <p:cNvPr id="14341" name="Picture 5" descr="http://2.bp.blogspot.com/_b7uHDu7bkFE/TUTvQqKEUGI/AAAAAAAAAIg/9hJBT7oDFIc/s1600/0918483300c.jpg"/>
          <p:cNvPicPr>
            <a:picLocks noChangeAspect="1" noChangeArrowheads="1"/>
          </p:cNvPicPr>
          <p:nvPr/>
        </p:nvPicPr>
        <p:blipFill>
          <a:blip r:embed="rId2" cstate="print"/>
          <a:srcRect/>
          <a:stretch>
            <a:fillRect/>
          </a:stretch>
        </p:blipFill>
        <p:spPr bwMode="auto">
          <a:xfrm>
            <a:off x="571472" y="1785926"/>
            <a:ext cx="3790914" cy="38414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343" name="Picture 7" descr="http://www.medsok.org/images/IndianDanceSeminar350x542.jpg"/>
          <p:cNvPicPr>
            <a:picLocks noChangeAspect="1" noChangeArrowheads="1"/>
          </p:cNvPicPr>
          <p:nvPr/>
        </p:nvPicPr>
        <p:blipFill>
          <a:blip r:embed="rId3" cstate="print"/>
          <a:srcRect/>
          <a:stretch>
            <a:fillRect/>
          </a:stretch>
        </p:blipFill>
        <p:spPr bwMode="auto">
          <a:xfrm rot="969967">
            <a:off x="5793353" y="2130448"/>
            <a:ext cx="1857388" cy="287921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a:xfrm>
            <a:off x="500034" y="-357214"/>
            <a:ext cx="7543800" cy="1295400"/>
          </a:xfrm>
        </p:spPr>
        <p:txBody>
          <a:bodyPr>
            <a:normAutofit/>
          </a:bodyPr>
          <a:lstStyle/>
          <a:p>
            <a:pPr eaLnBrk="1" hangingPunct="1"/>
            <a:r>
              <a:rPr lang="en-US" sz="1800" dirty="0" smtClean="0"/>
              <a:t>The search for strategic alternatives for closing the ‘planning gap’</a:t>
            </a:r>
            <a:endParaRPr lang="th-TH" sz="1800" dirty="0" smtClean="0"/>
          </a:p>
        </p:txBody>
      </p:sp>
      <p:sp>
        <p:nvSpPr>
          <p:cNvPr id="109571" name="Rectangle 3"/>
          <p:cNvSpPr>
            <a:spLocks noGrp="1" noChangeArrowheads="1"/>
          </p:cNvSpPr>
          <p:nvPr>
            <p:ph type="body" sz="half" idx="1"/>
          </p:nvPr>
        </p:nvSpPr>
        <p:spPr>
          <a:xfrm>
            <a:off x="571472" y="1785926"/>
            <a:ext cx="7354888" cy="4411663"/>
          </a:xfrm>
          <a:solidFill>
            <a:schemeClr val="bg1">
              <a:alpha val="56000"/>
            </a:schemeClr>
          </a:solidFill>
        </p:spPr>
        <p:txBody>
          <a:bodyPr/>
          <a:lstStyle/>
          <a:p>
            <a:pPr eaLnBrk="1" hangingPunct="1">
              <a:defRPr/>
            </a:pPr>
            <a:r>
              <a:rPr lang="en-US" sz="2600" dirty="0" smtClean="0">
                <a:latin typeface="Arial" charset="0"/>
                <a:ea typeface="Arial" charset="0"/>
                <a:cs typeface="Arial" charset="0"/>
              </a:rPr>
              <a:t>The strategic options for closing the planning gap should not only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fit the problematic situation and take account the trends and competition, but should also exploit the firm’s </a:t>
            </a:r>
            <a:r>
              <a:rPr lang="en-US" sz="2600" u="sng" dirty="0" smtClean="0">
                <a:solidFill>
                  <a:srgbClr val="FF0000"/>
                </a:solidFill>
                <a:effectLst>
                  <a:outerShdw blurRad="38100" dist="38100" dir="2700000" algn="tl">
                    <a:srgbClr val="C0C0C0"/>
                  </a:outerShdw>
                </a:effectLst>
                <a:latin typeface="Arial" charset="0"/>
                <a:ea typeface="Arial" charset="0"/>
                <a:cs typeface="Arial" charset="0"/>
              </a:rPr>
              <a:t>core competencies and strengths.</a:t>
            </a:r>
          </a:p>
          <a:p>
            <a:pPr eaLnBrk="1" hangingPunct="1">
              <a:defRPr/>
            </a:pPr>
            <a:r>
              <a:rPr lang="en-US" sz="2600" dirty="0" smtClean="0">
                <a:latin typeface="Arial" charset="0"/>
                <a:ea typeface="Arial" charset="0"/>
                <a:cs typeface="Arial" charset="0"/>
              </a:rPr>
              <a:t>Where the solution is other than a crises one, there is time for more </a:t>
            </a:r>
            <a:r>
              <a:rPr lang="en-US" sz="2600" u="sng" dirty="0" smtClean="0">
                <a:solidFill>
                  <a:srgbClr val="FF0000"/>
                </a:solidFill>
                <a:effectLst>
                  <a:outerShdw blurRad="38100" dist="38100" dir="2700000" algn="tl">
                    <a:srgbClr val="C0C0C0"/>
                  </a:outerShdw>
                </a:effectLst>
                <a:latin typeface="Arial" charset="0"/>
                <a:ea typeface="Arial" charset="0"/>
                <a:cs typeface="Arial" charset="0"/>
              </a:rPr>
              <a:t>reflective planning,</a:t>
            </a:r>
            <a:r>
              <a:rPr lang="en-US" sz="2600" dirty="0" smtClean="0">
                <a:latin typeface="Arial" charset="0"/>
                <a:ea typeface="Arial" charset="0"/>
                <a:cs typeface="Arial" charset="0"/>
              </a:rPr>
              <a:t> guided by:</a:t>
            </a:r>
            <a:endParaRPr lang="th-TH" sz="2600" dirty="0" smtClean="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68313" y="174886"/>
            <a:ext cx="7929618" cy="1295400"/>
          </a:xfrm>
        </p:spPr>
        <p:txBody>
          <a:bodyPr/>
          <a:lstStyle/>
          <a:p>
            <a:pPr eaLnBrk="1" hangingPunct="1"/>
            <a:r>
              <a:rPr lang="en-US" sz="3500" dirty="0" smtClean="0"/>
              <a:t>The search for strategic alternatives for closing the ‘planning gap’</a:t>
            </a:r>
            <a:endParaRPr lang="th-TH" sz="3500" dirty="0" smtClean="0"/>
          </a:p>
        </p:txBody>
      </p:sp>
      <p:sp>
        <p:nvSpPr>
          <p:cNvPr id="110595" name="Rectangle 3"/>
          <p:cNvSpPr>
            <a:spLocks noGrp="1" noChangeArrowheads="1"/>
          </p:cNvSpPr>
          <p:nvPr>
            <p:ph type="body" sz="half" idx="1"/>
          </p:nvPr>
        </p:nvSpPr>
        <p:spPr>
          <a:xfrm>
            <a:off x="468313" y="1928802"/>
            <a:ext cx="8675687" cy="5138737"/>
          </a:xfrm>
          <a:solidFill>
            <a:schemeClr val="bg1">
              <a:alpha val="22000"/>
            </a:schemeClr>
          </a:solidFill>
        </p:spPr>
        <p:txBody>
          <a:bodyPr/>
          <a:lstStyle/>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The situation as revealed by the performance gap</a:t>
            </a:r>
          </a:p>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The perceived problem</a:t>
            </a:r>
          </a:p>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The strengths, weaknesses, opportunities, and threats identified in the historical review/situation analysis.</a:t>
            </a:r>
          </a:p>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Current strategies and policies</a:t>
            </a:r>
          </a:p>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Existing capabilities or competencies.</a:t>
            </a:r>
          </a:p>
          <a:p>
            <a:pPr lvl="1" eaLnBrk="1" hangingPunct="1">
              <a:lnSpc>
                <a:spcPct val="90000"/>
              </a:lnSpc>
              <a:buFont typeface="Wingdings" pitchFamily="2" charset="2"/>
              <a:buNone/>
              <a:defRPr/>
            </a:pPr>
            <a:endParaRPr lang="en-US" sz="2200" dirty="0" smtClean="0">
              <a:solidFill>
                <a:srgbClr val="FF0000"/>
              </a:solidFill>
              <a:effectLst>
                <a:outerShdw blurRad="38100" dist="38100" dir="2700000" algn="tl">
                  <a:srgbClr val="C0C0C0"/>
                </a:outerShdw>
              </a:effectLst>
              <a:latin typeface="Arial" charset="0"/>
              <a:ea typeface="Arial" charset="0"/>
              <a:cs typeface="Arial" charset="0"/>
            </a:endParaRP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latin typeface="Arial" charset="0"/>
                <a:ea typeface="Arial" charset="0"/>
                <a:cs typeface="Arial" charset="0"/>
              </a:rPr>
              <a:t>The strategy search process should always allow for</a:t>
            </a: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latin typeface="Arial" charset="0"/>
                <a:ea typeface="Arial" charset="0"/>
                <a:cs typeface="Arial" charset="0"/>
              </a:rPr>
              <a:t>possibility of inspiration, which may beat anything </a:t>
            </a: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latin typeface="Arial" charset="0"/>
                <a:ea typeface="Arial" charset="0"/>
                <a:cs typeface="Arial" charset="0"/>
              </a:rPr>
              <a:t>arrived at by methodical analysis.</a:t>
            </a:r>
            <a:endParaRPr lang="th-TH" sz="2200" dirty="0" smtClean="0">
              <a:solidFill>
                <a:schemeClr val="hlink"/>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a:xfrm>
            <a:off x="553388" y="295064"/>
            <a:ext cx="8186766" cy="1295400"/>
          </a:xfrm>
        </p:spPr>
        <p:txBody>
          <a:bodyPr>
            <a:normAutofit fontScale="90000"/>
          </a:bodyPr>
          <a:lstStyle/>
          <a:p>
            <a:pPr eaLnBrk="1" hangingPunct="1"/>
            <a:r>
              <a:rPr lang="en-US" dirty="0" err="1" smtClean="0"/>
              <a:t>Ansoff’s</a:t>
            </a:r>
            <a:r>
              <a:rPr lang="en-US" dirty="0" smtClean="0"/>
              <a:t> generic strategies </a:t>
            </a:r>
            <a:br>
              <a:rPr lang="en-US" dirty="0" smtClean="0"/>
            </a:br>
            <a:r>
              <a:rPr lang="en-US" dirty="0" smtClean="0"/>
              <a:t>for growth</a:t>
            </a:r>
            <a:endParaRPr lang="th-TH" dirty="0" smtClean="0"/>
          </a:p>
        </p:txBody>
      </p:sp>
      <p:sp>
        <p:nvSpPr>
          <p:cNvPr id="111619" name="Rectangle 3" descr="หยดน้ำ"/>
          <p:cNvSpPr>
            <a:spLocks noGrp="1" noChangeArrowheads="1"/>
          </p:cNvSpPr>
          <p:nvPr>
            <p:ph type="body" sz="half" idx="1"/>
          </p:nvPr>
        </p:nvSpPr>
        <p:spPr>
          <a:xfrm>
            <a:off x="351691" y="2435056"/>
            <a:ext cx="7500990" cy="5445125"/>
          </a:xfrm>
        </p:spPr>
        <p:txBody>
          <a:bodyPr>
            <a:normAutofit/>
          </a:bodyPr>
          <a:lstStyle/>
          <a:p>
            <a:pPr eaLnBrk="1" hangingPunct="1">
              <a:lnSpc>
                <a:spcPct val="90000"/>
              </a:lnSpc>
              <a:defRPr/>
            </a:pPr>
            <a:r>
              <a:rPr lang="en-US" sz="2000" dirty="0" smtClean="0">
                <a:effectLst>
                  <a:outerShdw blurRad="38100" dist="38100" dir="2700000" algn="tl">
                    <a:srgbClr val="FFFFFF"/>
                  </a:outerShdw>
                </a:effectLst>
                <a:latin typeface="Arial" charset="0"/>
                <a:ea typeface="Arial" charset="0"/>
                <a:cs typeface="Arial" charset="0"/>
              </a:rPr>
              <a:t>One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aspect of strategic management</a:t>
            </a:r>
            <a:r>
              <a:rPr lang="en-US" sz="2000" dirty="0" smtClean="0">
                <a:effectLst>
                  <a:outerShdw blurRad="38100" dist="38100" dir="2700000" algn="tl">
                    <a:srgbClr val="FFFFFF"/>
                  </a:outerShdw>
                </a:effectLst>
                <a:latin typeface="Arial" charset="0"/>
                <a:ea typeface="Arial" charset="0"/>
                <a:cs typeface="Arial" charset="0"/>
              </a:rPr>
              <a:t> is the development of specific strategies for achieving company objectives. </a:t>
            </a:r>
          </a:p>
          <a:p>
            <a:pPr eaLnBrk="1" hangingPunct="1">
              <a:lnSpc>
                <a:spcPct val="90000"/>
              </a:lnSpc>
              <a:defRPr/>
            </a:pPr>
            <a:r>
              <a:rPr lang="en-US" sz="2000" dirty="0" smtClean="0">
                <a:effectLst>
                  <a:outerShdw blurRad="38100" dist="38100" dir="2700000" algn="tl">
                    <a:srgbClr val="FFFFFF"/>
                  </a:outerShdw>
                </a:effectLst>
                <a:latin typeface="Arial" charset="0"/>
                <a:ea typeface="Arial" charset="0"/>
                <a:cs typeface="Arial" charset="0"/>
              </a:rPr>
              <a:t>Strategies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must respond to the environment</a:t>
            </a:r>
            <a:r>
              <a:rPr lang="en-US" sz="2000" dirty="0" smtClean="0">
                <a:effectLst>
                  <a:outerShdw blurRad="38100" dist="38100" dir="2700000" algn="tl">
                    <a:srgbClr val="FFFFFF"/>
                  </a:outerShdw>
                </a:effectLst>
                <a:latin typeface="Arial" charset="0"/>
                <a:ea typeface="Arial" charset="0"/>
                <a:cs typeface="Arial" charset="0"/>
              </a:rPr>
              <a:t> and provide specific guidelines for decision-making.</a:t>
            </a:r>
          </a:p>
          <a:p>
            <a:pPr eaLnBrk="1" hangingPunct="1">
              <a:lnSpc>
                <a:spcPct val="90000"/>
              </a:lnSpc>
              <a:defRPr/>
            </a:pPr>
            <a:r>
              <a:rPr lang="en-US" sz="2000" dirty="0" smtClean="0">
                <a:effectLst>
                  <a:outerShdw blurRad="38100" dist="38100" dir="2700000" algn="tl">
                    <a:srgbClr val="FFFFFF"/>
                  </a:outerShdw>
                </a:effectLst>
                <a:latin typeface="Arial" charset="0"/>
                <a:ea typeface="Arial" charset="0"/>
                <a:cs typeface="Arial" charset="0"/>
              </a:rPr>
              <a:t>Because organizations face unique combinations of internal and external factors, the strategies developed by any one organization are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unlikely to be entirely adaptable</a:t>
            </a:r>
            <a:r>
              <a:rPr lang="en-US" sz="2000" dirty="0" smtClean="0">
                <a:effectLst>
                  <a:outerShdw blurRad="38100" dist="38100" dir="2700000" algn="tl">
                    <a:srgbClr val="FFFFFF"/>
                  </a:outerShdw>
                </a:effectLst>
                <a:latin typeface="Arial" charset="0"/>
                <a:ea typeface="Arial" charset="0"/>
                <a:cs typeface="Arial" charset="0"/>
              </a:rPr>
              <a:t> to any other organization.</a:t>
            </a:r>
          </a:p>
          <a:p>
            <a:pPr eaLnBrk="1" hangingPunct="1">
              <a:lnSpc>
                <a:spcPct val="90000"/>
              </a:lnSpc>
              <a:defRPr/>
            </a:pPr>
            <a:r>
              <a:rPr lang="en-US" sz="2000" dirty="0" smtClean="0">
                <a:effectLst>
                  <a:outerShdw blurRad="38100" dist="38100" dir="2700000" algn="tl">
                    <a:srgbClr val="FFFFFF"/>
                  </a:outerShdw>
                </a:effectLst>
                <a:latin typeface="Arial" charset="0"/>
                <a:ea typeface="Arial" charset="0"/>
                <a:cs typeface="Arial" charset="0"/>
              </a:rPr>
              <a:t>At a more general level, however, it is possible to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discern recurring patterns</a:t>
            </a:r>
            <a:r>
              <a:rPr lang="en-US" sz="2000" dirty="0" smtClean="0">
                <a:effectLst>
                  <a:outerShdw blurRad="38100" dist="38100" dir="2700000" algn="tl">
                    <a:srgbClr val="FFFFFF"/>
                  </a:outerShdw>
                </a:effectLst>
                <a:latin typeface="Arial" charset="0"/>
                <a:ea typeface="Arial" charset="0"/>
                <a:cs typeface="Arial" charset="0"/>
              </a:rPr>
              <a:t> in strategies adopted by organizations.</a:t>
            </a:r>
          </a:p>
          <a:p>
            <a:pPr eaLnBrk="1" hangingPunct="1">
              <a:lnSpc>
                <a:spcPct val="90000"/>
              </a:lnSpc>
              <a:defRPr/>
            </a:pPr>
            <a:r>
              <a:rPr lang="en-US" sz="2000" dirty="0" smtClean="0">
                <a:effectLst>
                  <a:outerShdw blurRad="38100" dist="38100" dir="2700000" algn="tl">
                    <a:srgbClr val="FFFFFF"/>
                  </a:outerShdw>
                </a:effectLst>
                <a:latin typeface="Arial" charset="0"/>
                <a:ea typeface="Arial" charset="0"/>
                <a:cs typeface="Arial" charset="0"/>
              </a:rPr>
              <a:t>These recurring patterns are called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generic strategies.</a:t>
            </a:r>
            <a:endParaRPr lang="th-TH" sz="2000" dirty="0" smtClean="0">
              <a:solidFill>
                <a:srgbClr val="FF0000"/>
              </a:solidFill>
              <a:effectLst>
                <a:outerShdw blurRad="38100" dist="38100" dir="2700000" algn="tl">
                  <a:srgbClr val="000000"/>
                </a:outerShdw>
              </a:effectLst>
              <a:latin typeface="Arial" charset="0"/>
              <a:ea typeface="Arial" charset="0"/>
              <a:cs typeface="Arial" charset="0"/>
            </a:endParaRPr>
          </a:p>
        </p:txBody>
      </p:sp>
      <p:pic>
        <p:nvPicPr>
          <p:cNvPr id="17414" name="Picture 6" descr="http://upload.wikimedia.org/wikipedia/en/0/08/Igor_Ansoff.jpg"/>
          <p:cNvPicPr>
            <a:picLocks noChangeAspect="1" noChangeArrowheads="1"/>
          </p:cNvPicPr>
          <p:nvPr/>
        </p:nvPicPr>
        <p:blipFill>
          <a:blip r:embed="rId2" cstate="print"/>
          <a:srcRect/>
          <a:stretch>
            <a:fillRect/>
          </a:stretch>
        </p:blipFill>
        <p:spPr bwMode="auto">
          <a:xfrm>
            <a:off x="7286644" y="214290"/>
            <a:ext cx="1453510" cy="200647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43313" y="33318"/>
            <a:ext cx="7543800" cy="1295400"/>
          </a:xfrm>
        </p:spPr>
        <p:txBody>
          <a:bodyPr>
            <a:normAutofit fontScale="90000"/>
          </a:bodyPr>
          <a:lstStyle/>
          <a:p>
            <a:pPr eaLnBrk="1" hangingPunct="1"/>
            <a:r>
              <a:rPr lang="en-US" dirty="0" err="1" smtClean="0"/>
              <a:t>Ansoff’s</a:t>
            </a:r>
            <a:r>
              <a:rPr lang="en-US" dirty="0" smtClean="0"/>
              <a:t> generic strategies </a:t>
            </a:r>
            <a:br>
              <a:rPr lang="en-US" dirty="0" smtClean="0"/>
            </a:br>
            <a:r>
              <a:rPr lang="en-US" dirty="0" smtClean="0"/>
              <a:t>for growth</a:t>
            </a:r>
            <a:endParaRPr lang="th-TH" dirty="0" smtClean="0"/>
          </a:p>
        </p:txBody>
      </p:sp>
      <p:sp>
        <p:nvSpPr>
          <p:cNvPr id="112643" name="Rectangle 3"/>
          <p:cNvSpPr>
            <a:spLocks noGrp="1" noChangeArrowheads="1"/>
          </p:cNvSpPr>
          <p:nvPr>
            <p:ph type="body" sz="half" idx="1"/>
          </p:nvPr>
        </p:nvSpPr>
        <p:spPr>
          <a:xfrm>
            <a:off x="500034" y="2214554"/>
            <a:ext cx="6643710" cy="3286137"/>
          </a:xfrm>
          <a:solidFill>
            <a:schemeClr val="bg1">
              <a:alpha val="50999"/>
            </a:schemeClr>
          </a:solidFill>
          <a:ln w="57150" cmpd="thinThick">
            <a:solidFill>
              <a:srgbClr val="FF0000"/>
            </a:solidFill>
          </a:ln>
          <a:scene3d>
            <a:camera prst="perspectiveLeft"/>
            <a:lightRig rig="threePt" dir="t"/>
          </a:scene3d>
        </p:spPr>
        <p:txBody>
          <a:bodyPr>
            <a:normAutofit/>
          </a:bodyPr>
          <a:lstStyle/>
          <a:p>
            <a:pPr eaLnBrk="1" hangingPunct="1">
              <a:lnSpc>
                <a:spcPct val="90000"/>
              </a:lnSpc>
              <a:defRPr/>
            </a:pPr>
            <a:r>
              <a:rPr lang="en-US" sz="4000" dirty="0" smtClean="0">
                <a:effectLst>
                  <a:outerShdw blurRad="38100" dist="38100" dir="2700000" algn="tl">
                    <a:srgbClr val="C0C0C0"/>
                  </a:outerShdw>
                </a:effectLst>
                <a:latin typeface="Arial" charset="0"/>
                <a:ea typeface="Arial" charset="0"/>
                <a:cs typeface="Arial" charset="0"/>
              </a:rPr>
              <a:t>If we elaborate on the </a:t>
            </a:r>
            <a:r>
              <a:rPr lang="en-US" sz="4000" dirty="0" smtClean="0">
                <a:solidFill>
                  <a:srgbClr val="FF0000"/>
                </a:solidFill>
                <a:effectLst>
                  <a:outerShdw blurRad="38100" dist="38100" dir="2700000" algn="tl">
                    <a:srgbClr val="C0C0C0"/>
                  </a:outerShdw>
                </a:effectLst>
                <a:latin typeface="Arial" charset="0"/>
                <a:ea typeface="Arial" charset="0"/>
                <a:cs typeface="Arial" charset="0"/>
              </a:rPr>
              <a:t>‘planning gap’</a:t>
            </a:r>
            <a:r>
              <a:rPr lang="en-US" sz="4000" dirty="0" smtClean="0">
                <a:effectLst>
                  <a:outerShdw blurRad="38100" dist="38100" dir="2700000" algn="tl">
                    <a:srgbClr val="C0C0C0"/>
                  </a:outerShdw>
                </a:effectLst>
                <a:latin typeface="Arial" charset="0"/>
                <a:ea typeface="Arial" charset="0"/>
                <a:cs typeface="Arial" charset="0"/>
              </a:rPr>
              <a:t> where the ‘gap’ is filled up with </a:t>
            </a:r>
            <a:r>
              <a:rPr lang="en-US" sz="4000" dirty="0" err="1" smtClean="0">
                <a:effectLst>
                  <a:outerShdw blurRad="38100" dist="38100" dir="2700000" algn="tl">
                    <a:srgbClr val="C0C0C0"/>
                  </a:outerShdw>
                </a:effectLst>
                <a:latin typeface="Arial" charset="0"/>
                <a:ea typeface="Arial" charset="0"/>
                <a:cs typeface="Arial" charset="0"/>
              </a:rPr>
              <a:t>Ansoff’s</a:t>
            </a:r>
            <a:r>
              <a:rPr lang="en-US" sz="4000" dirty="0" smtClean="0">
                <a:effectLst>
                  <a:outerShdw blurRad="38100" dist="38100" dir="2700000" algn="tl">
                    <a:srgbClr val="C0C0C0"/>
                  </a:outerShdw>
                </a:effectLst>
                <a:latin typeface="Arial" charset="0"/>
                <a:ea typeface="Arial" charset="0"/>
                <a:cs typeface="Arial" charset="0"/>
              </a:rPr>
              <a:t> expansion strategies (</a:t>
            </a:r>
            <a:r>
              <a:rPr lang="en-US" sz="4000" dirty="0" err="1" smtClean="0">
                <a:effectLst>
                  <a:outerShdw blurRad="38100" dist="38100" dir="2700000" algn="tl">
                    <a:srgbClr val="C0C0C0"/>
                  </a:outerShdw>
                </a:effectLst>
                <a:latin typeface="Arial" charset="0"/>
                <a:ea typeface="Arial" charset="0"/>
                <a:cs typeface="Arial" charset="0"/>
              </a:rPr>
              <a:t>Ansoff</a:t>
            </a:r>
            <a:r>
              <a:rPr lang="en-US" sz="4000" dirty="0" smtClean="0">
                <a:effectLst>
                  <a:outerShdw blurRad="38100" dist="38100" dir="2700000" algn="tl">
                    <a:srgbClr val="C0C0C0"/>
                  </a:outerShdw>
                </a:effectLst>
                <a:latin typeface="Arial" charset="0"/>
                <a:ea typeface="Arial" charset="0"/>
                <a:cs typeface="Arial" charset="0"/>
              </a:rPr>
              <a:t>, 1965)</a:t>
            </a:r>
            <a:endParaRPr lang="th-TH" sz="4000" dirty="0" smtClean="0">
              <a:effectLst>
                <a:outerShdw blurRad="38100" dist="38100" dir="2700000" algn="tl">
                  <a:srgbClr val="C0C0C0"/>
                </a:outerShdw>
              </a:effectLst>
              <a:latin typeface="Arial" charset="0"/>
              <a:ea typeface="Arial" charset="0"/>
              <a:cs typeface="Arial" charset="0"/>
            </a:endParaRPr>
          </a:p>
        </p:txBody>
      </p:sp>
      <p:pic>
        <p:nvPicPr>
          <p:cNvPr id="18437" name="Picture 5" descr="https://www.codemap.com/2004/images/cptmain.jpg"/>
          <p:cNvPicPr>
            <a:picLocks noChangeAspect="1" noChangeArrowheads="1"/>
          </p:cNvPicPr>
          <p:nvPr/>
        </p:nvPicPr>
        <p:blipFill>
          <a:blip r:embed="rId2" cstate="print"/>
          <a:srcRect/>
          <a:stretch>
            <a:fillRect/>
          </a:stretch>
        </p:blipFill>
        <p:spPr bwMode="auto">
          <a:xfrm>
            <a:off x="6858016" y="285728"/>
            <a:ext cx="2058194" cy="145255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da-DK" sz="3000" smtClean="0"/>
              <a:t>Filling the gap with Ansoff’s strategies</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1091500" y="1000108"/>
            <a:ext cx="6607874" cy="53280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4282" y="-285776"/>
            <a:ext cx="7543800" cy="1295400"/>
          </a:xfrm>
        </p:spPr>
        <p:txBody>
          <a:bodyPr/>
          <a:lstStyle/>
          <a:p>
            <a:pPr eaLnBrk="1" hangingPunct="1"/>
            <a:r>
              <a:rPr lang="en-US" dirty="0" smtClean="0"/>
              <a:t>Market penetration strategies</a:t>
            </a:r>
            <a:endParaRPr lang="th-TH" dirty="0" smtClean="0"/>
          </a:p>
        </p:txBody>
      </p:sp>
      <p:sp>
        <p:nvSpPr>
          <p:cNvPr id="113667" name="Rectangle 3"/>
          <p:cNvSpPr>
            <a:spLocks noGrp="1" noChangeArrowheads="1"/>
          </p:cNvSpPr>
          <p:nvPr>
            <p:ph type="body" sz="half" idx="1"/>
          </p:nvPr>
        </p:nvSpPr>
        <p:spPr>
          <a:xfrm>
            <a:off x="567959" y="1200370"/>
            <a:ext cx="5214974" cy="4608512"/>
          </a:xfrm>
          <a:solidFill>
            <a:schemeClr val="bg1">
              <a:alpha val="71001"/>
            </a:schemeClr>
          </a:solidFill>
        </p:spPr>
        <p:txBody>
          <a:bodyPr>
            <a:normAutofit/>
          </a:bodyPr>
          <a:lstStyle/>
          <a:p>
            <a:pPr eaLnBrk="1" hangingPunct="1">
              <a:defRPr/>
            </a:pPr>
            <a:r>
              <a:rPr lang="en-US" sz="2200" dirty="0" smtClean="0">
                <a:effectLst>
                  <a:outerShdw blurRad="38100" dist="38100" dir="2700000" algn="tl">
                    <a:srgbClr val="C0C0C0"/>
                  </a:outerShdw>
                </a:effectLst>
                <a:latin typeface="Arial" charset="0"/>
                <a:ea typeface="Arial" charset="0"/>
                <a:cs typeface="Arial" charset="0"/>
              </a:rPr>
              <a:t>Organizations seeking to grow by gaining a larger market share in their current industry or market follow a penetration strategy. The following alternatives are available:</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Increase market share on current market with current products.</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Increase product share (increase frequency of use, increase quantity used, new applications).</a:t>
            </a:r>
          </a:p>
          <a:p>
            <a:pPr eaLnBrk="1" hangingPunct="1">
              <a:defRPr/>
            </a:pPr>
            <a:r>
              <a:rPr lang="en-US" sz="2000" dirty="0" smtClean="0">
                <a:solidFill>
                  <a:srgbClr val="333399"/>
                </a:solidFill>
                <a:effectLst>
                  <a:outerShdw blurRad="38100" dist="38100" dir="2700000" algn="tl">
                    <a:srgbClr val="C0C0C0"/>
                  </a:outerShdw>
                </a:effectLst>
                <a:latin typeface="Arial" charset="0"/>
                <a:ea typeface="Arial" charset="0"/>
                <a:cs typeface="Arial" charset="0"/>
              </a:rPr>
              <a:t>Penetration strategies can be very successful when the company has a technological or production advantage that allows it to take market share away from competitors while still operating profitably.</a:t>
            </a:r>
          </a:p>
        </p:txBody>
      </p:sp>
      <p:pic>
        <p:nvPicPr>
          <p:cNvPr id="19461" name="Picture 5" descr="http://marketingmove.net/wordpress/wp-content/uploads/2011/08/Knorr-Cup-Jok-5-Cereal_4x6--187x300.jpg"/>
          <p:cNvPicPr>
            <a:picLocks noChangeAspect="1" noChangeArrowheads="1"/>
          </p:cNvPicPr>
          <p:nvPr/>
        </p:nvPicPr>
        <p:blipFill>
          <a:blip r:embed="rId2" cstate="print"/>
          <a:srcRect/>
          <a:stretch>
            <a:fillRect/>
          </a:stretch>
        </p:blipFill>
        <p:spPr bwMode="auto">
          <a:xfrm>
            <a:off x="6643702" y="1500174"/>
            <a:ext cx="1857388" cy="29797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00034" y="-285776"/>
            <a:ext cx="7543800" cy="1295400"/>
          </a:xfrm>
        </p:spPr>
        <p:txBody>
          <a:bodyPr/>
          <a:lstStyle/>
          <a:p>
            <a:pPr eaLnBrk="1" hangingPunct="1"/>
            <a:r>
              <a:rPr lang="en-US" dirty="0" smtClean="0"/>
              <a:t>New product strategies</a:t>
            </a:r>
            <a:endParaRPr lang="th-TH" dirty="0" smtClean="0"/>
          </a:p>
        </p:txBody>
      </p:sp>
      <p:sp>
        <p:nvSpPr>
          <p:cNvPr id="114691" name="Rectangle 3"/>
          <p:cNvSpPr>
            <a:spLocks noGrp="1" noChangeArrowheads="1"/>
          </p:cNvSpPr>
          <p:nvPr>
            <p:ph type="body" sz="half" idx="1"/>
          </p:nvPr>
        </p:nvSpPr>
        <p:spPr>
          <a:xfrm>
            <a:off x="285720" y="1714488"/>
            <a:ext cx="6357950" cy="4870472"/>
          </a:xfrm>
        </p:spPr>
        <p:txBody>
          <a:bodyPr>
            <a:normAutofit/>
          </a:bodyPr>
          <a:lstStyle/>
          <a:p>
            <a:pPr eaLnBrk="1" hangingPunct="1">
              <a:lnSpc>
                <a:spcPct val="80000"/>
              </a:lnSpc>
              <a:defRPr/>
            </a:pPr>
            <a:r>
              <a:rPr lang="en-US" sz="2200" dirty="0" smtClean="0">
                <a:latin typeface="Arial" charset="0"/>
                <a:ea typeface="Arial" charset="0"/>
                <a:cs typeface="Arial" charset="0"/>
              </a:rPr>
              <a:t>Organizations can also remain within their established industries or markets and </a:t>
            </a:r>
            <a:r>
              <a:rPr lang="en-US" sz="2200" dirty="0" smtClean="0">
                <a:solidFill>
                  <a:srgbClr val="FF0000"/>
                </a:solidFill>
                <a:effectLst>
                  <a:outerShdw blurRad="38100" dist="38100" dir="2700000" algn="tl">
                    <a:srgbClr val="C0C0C0"/>
                  </a:outerShdw>
                </a:effectLst>
                <a:latin typeface="Arial" charset="0"/>
                <a:ea typeface="Arial" charset="0"/>
                <a:cs typeface="Arial" charset="0"/>
              </a:rPr>
              <a:t>seek expansion by introducing new products and services in current market.</a:t>
            </a:r>
          </a:p>
          <a:p>
            <a:pPr eaLnBrk="1" hangingPunct="1">
              <a:lnSpc>
                <a:spcPct val="80000"/>
              </a:lnSpc>
              <a:defRPr/>
            </a:pPr>
            <a:r>
              <a:rPr lang="en-US" sz="2200" dirty="0" smtClean="0">
                <a:latin typeface="Arial" charset="0"/>
                <a:ea typeface="Arial" charset="0"/>
                <a:cs typeface="Arial" charset="0"/>
              </a:rPr>
              <a:t>This is also known as </a:t>
            </a:r>
            <a:r>
              <a:rPr lang="en-US" sz="2200" u="sng" dirty="0" smtClean="0">
                <a:solidFill>
                  <a:srgbClr val="333399"/>
                </a:solidFill>
                <a:effectLst>
                  <a:outerShdw blurRad="38100" dist="38100" dir="2700000" algn="tl">
                    <a:srgbClr val="C0C0C0"/>
                  </a:outerShdw>
                </a:effectLst>
                <a:latin typeface="Arial" charset="0"/>
                <a:ea typeface="Arial" charset="0"/>
                <a:cs typeface="Arial" charset="0"/>
              </a:rPr>
              <a:t>technology development strategy.</a:t>
            </a:r>
          </a:p>
          <a:p>
            <a:pPr eaLnBrk="1" hangingPunct="1">
              <a:lnSpc>
                <a:spcPct val="80000"/>
              </a:lnSpc>
              <a:defRPr/>
            </a:pPr>
            <a:r>
              <a:rPr lang="en-US" sz="2200" dirty="0" smtClean="0">
                <a:latin typeface="Arial" charset="0"/>
                <a:ea typeface="Arial" charset="0"/>
                <a:cs typeface="Arial" charset="0"/>
              </a:rPr>
              <a:t>Product development strategies are in peril if competitors can easily copy the new product being introduced by using lower manufacturing or delivery costs.</a:t>
            </a:r>
          </a:p>
          <a:p>
            <a:pPr eaLnBrk="1" hangingPunct="1">
              <a:lnSpc>
                <a:spcPct val="80000"/>
              </a:lnSpc>
              <a:defRPr/>
            </a:pPr>
            <a:r>
              <a:rPr lang="en-US" sz="2200" dirty="0" smtClean="0">
                <a:effectLst>
                  <a:outerShdw blurRad="38100" dist="38100" dir="2700000" algn="tl">
                    <a:srgbClr val="C0C0C0"/>
                  </a:outerShdw>
                </a:effectLst>
                <a:latin typeface="Arial" charset="0"/>
                <a:ea typeface="Arial" charset="0"/>
                <a:cs typeface="Arial" charset="0"/>
              </a:rPr>
              <a:t>This strategy may take the following forms:</a:t>
            </a:r>
          </a:p>
          <a:p>
            <a:pPr lvl="1" eaLnBrk="1" hangingPunct="1">
              <a:lnSpc>
                <a:spcPct val="80000"/>
              </a:lnSpc>
              <a:defRPr/>
            </a:pPr>
            <a:r>
              <a:rPr lang="en-US" sz="2000" dirty="0" smtClean="0">
                <a:effectLst>
                  <a:outerShdw blurRad="38100" dist="38100" dir="2700000" algn="tl">
                    <a:srgbClr val="C0C0C0"/>
                  </a:outerShdw>
                </a:effectLst>
                <a:latin typeface="Arial" charset="0"/>
                <a:ea typeface="Arial" charset="0"/>
                <a:cs typeface="Arial" charset="0"/>
              </a:rPr>
              <a:t>Product improvements</a:t>
            </a:r>
          </a:p>
          <a:p>
            <a:pPr lvl="1" eaLnBrk="1" hangingPunct="1">
              <a:lnSpc>
                <a:spcPct val="80000"/>
              </a:lnSpc>
              <a:defRPr/>
            </a:pPr>
            <a:r>
              <a:rPr lang="en-US" sz="2000" dirty="0" smtClean="0">
                <a:effectLst>
                  <a:outerShdw blurRad="38100" dist="38100" dir="2700000" algn="tl">
                    <a:srgbClr val="C0C0C0"/>
                  </a:outerShdw>
                </a:effectLst>
                <a:latin typeface="Arial" charset="0"/>
                <a:ea typeface="Arial" charset="0"/>
                <a:cs typeface="Arial" charset="0"/>
              </a:rPr>
              <a:t>Product line extensions</a:t>
            </a:r>
          </a:p>
          <a:p>
            <a:pPr lvl="1" eaLnBrk="1" hangingPunct="1">
              <a:lnSpc>
                <a:spcPct val="80000"/>
              </a:lnSpc>
              <a:defRPr/>
            </a:pPr>
            <a:r>
              <a:rPr lang="en-US" sz="2000" dirty="0" smtClean="0">
                <a:effectLst>
                  <a:outerShdw blurRad="38100" dist="38100" dir="2700000" algn="tl">
                    <a:srgbClr val="C0C0C0"/>
                  </a:outerShdw>
                </a:effectLst>
                <a:latin typeface="Arial" charset="0"/>
                <a:ea typeface="Arial" charset="0"/>
                <a:cs typeface="Arial" charset="0"/>
              </a:rPr>
              <a:t>New products for the same market</a:t>
            </a:r>
            <a:endParaRPr lang="th-TH" sz="2000" dirty="0" smtClean="0">
              <a:effectLst>
                <a:outerShdw blurRad="38100" dist="38100" dir="2700000" algn="tl">
                  <a:srgbClr val="C0C0C0"/>
                </a:outerShdw>
              </a:effectLst>
              <a:latin typeface="Arial" charset="0"/>
              <a:ea typeface="Arial" charset="0"/>
              <a:cs typeface="Arial" charset="0"/>
            </a:endParaRPr>
          </a:p>
        </p:txBody>
      </p:sp>
      <p:pic>
        <p:nvPicPr>
          <p:cNvPr id="20484" name="Picture 4" descr="uni15"/>
          <p:cNvPicPr>
            <a:picLocks noGrp="1" noChangeAspect="1" noChangeArrowheads="1"/>
          </p:cNvPicPr>
          <p:nvPr>
            <p:ph sz="half" idx="2"/>
          </p:nvPr>
        </p:nvPicPr>
        <p:blipFill>
          <a:blip r:embed="rId2" cstate="print"/>
          <a:srcRect/>
          <a:stretch>
            <a:fillRect/>
          </a:stretch>
        </p:blipFill>
        <p:spPr>
          <a:xfrm>
            <a:off x="6858016" y="1643050"/>
            <a:ext cx="1643074" cy="442915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00034" y="-285776"/>
            <a:ext cx="7543800" cy="1295400"/>
          </a:xfrm>
        </p:spPr>
        <p:txBody>
          <a:bodyPr/>
          <a:lstStyle/>
          <a:p>
            <a:pPr eaLnBrk="1" hangingPunct="1"/>
            <a:r>
              <a:rPr lang="en-US" dirty="0" smtClean="0"/>
              <a:t>New market strategies</a:t>
            </a:r>
            <a:endParaRPr lang="th-TH" dirty="0" smtClean="0"/>
          </a:p>
        </p:txBody>
      </p:sp>
      <p:sp>
        <p:nvSpPr>
          <p:cNvPr id="2" name="Text Placeholder 1"/>
          <p:cNvSpPr>
            <a:spLocks noGrp="1"/>
          </p:cNvSpPr>
          <p:nvPr>
            <p:ph type="body" sz="half" idx="1"/>
          </p:nvPr>
        </p:nvSpPr>
        <p:spPr>
          <a:xfrm>
            <a:off x="719527" y="1393214"/>
            <a:ext cx="4439587" cy="4411662"/>
          </a:xfrm>
        </p:spPr>
        <p:txBody>
          <a:bodyPr/>
          <a:lstStyle/>
          <a:p>
            <a:r>
              <a:rPr lang="en-US">
                <a:solidFill>
                  <a:srgbClr val="0070C0"/>
                </a:solidFill>
                <a:latin typeface="Arial" charset="0"/>
                <a:ea typeface="Arial" charset="0"/>
                <a:cs typeface="Arial" charset="0"/>
              </a:rPr>
              <a:t>Existing products for new markets</a:t>
            </a:r>
          </a:p>
          <a:p>
            <a:pPr marL="0" indent="0">
              <a:buNone/>
            </a:pPr>
            <a:endParaRPr lang="en-US">
              <a:latin typeface="Arial" charset="0"/>
              <a:ea typeface="Arial" charset="0"/>
              <a:cs typeface="Arial" charset="0"/>
            </a:endParaRPr>
          </a:p>
          <a:p>
            <a:pPr marL="0" indent="0">
              <a:buNone/>
            </a:pPr>
            <a:r>
              <a:rPr lang="en-US">
                <a:latin typeface="Arial" charset="0"/>
                <a:ea typeface="Arial" charset="0"/>
                <a:cs typeface="Arial" charset="0"/>
              </a:rPr>
              <a:t>For example</a:t>
            </a:r>
          </a:p>
          <a:p>
            <a:r>
              <a:rPr lang="en-US">
                <a:latin typeface="Arial" charset="0"/>
                <a:ea typeface="Arial" charset="0"/>
                <a:cs typeface="Arial" charset="0"/>
              </a:rPr>
              <a:t>baby powder for face</a:t>
            </a:r>
          </a:p>
          <a:p>
            <a:r>
              <a:rPr lang="en-US">
                <a:latin typeface="Arial" charset="0"/>
                <a:ea typeface="Arial" charset="0"/>
                <a:cs typeface="Arial" charset="0"/>
              </a:rPr>
              <a:t>Utaitip as make-up</a:t>
            </a:r>
          </a:p>
          <a:p>
            <a:pPr marL="0" indent="0">
              <a:buNone/>
            </a:pPr>
            <a:endParaRPr lang="en-US">
              <a:latin typeface="Arial" charset="0"/>
              <a:ea typeface="Arial" charset="0"/>
              <a:cs typeface="Arial" charset="0"/>
            </a:endParaRPr>
          </a:p>
          <a:p>
            <a:pPr marL="0" indent="0">
              <a:buNone/>
            </a:pPr>
            <a:r>
              <a:rPr lang="en-US">
                <a:latin typeface="Arial" charset="0"/>
                <a:ea typeface="Arial" charset="0"/>
                <a:cs typeface="Arial" charset="0"/>
              </a:rPr>
              <a:t>Or expanding into other countries</a:t>
            </a:r>
          </a:p>
          <a:p>
            <a:endParaRPr lang="en-US">
              <a:latin typeface="Arial" charset="0"/>
              <a:ea typeface="Arial" charset="0"/>
              <a:cs typeface="Arial" charset="0"/>
            </a:endParaRPr>
          </a:p>
        </p:txBody>
      </p:sp>
      <p:pic>
        <p:nvPicPr>
          <p:cNvPr id="4" name="Content Placeholder 3"/>
          <p:cNvPicPr>
            <a:picLocks noGrp="1" noChangeAspect="1"/>
          </p:cNvPicPr>
          <p:nvPr>
            <p:ph sz="half" idx="2"/>
          </p:nvPr>
        </p:nvPicPr>
        <p:blipFill>
          <a:blip r:embed="rId2"/>
          <a:stretch>
            <a:fillRect/>
          </a:stretch>
        </p:blipFill>
        <p:spPr>
          <a:xfrm>
            <a:off x="5806190" y="1741526"/>
            <a:ext cx="2971800" cy="2743200"/>
          </a:xfrm>
        </p:spPr>
      </p:pic>
    </p:spTree>
    <p:extLst>
      <p:ext uri="{BB962C8B-B14F-4D97-AF65-F5344CB8AC3E}">
        <p14:creationId xmlns:p14="http://schemas.microsoft.com/office/powerpoint/2010/main" val="173202897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nsoff diversification.JPG">
            <a:hlinkClick r:id="rId2"/>
          </p:cNvPr>
          <p:cNvPicPr>
            <a:picLocks noChangeAspect="1" noChangeArrowheads="1"/>
          </p:cNvPicPr>
          <p:nvPr/>
        </p:nvPicPr>
        <p:blipFill>
          <a:blip r:embed="rId3" cstate="print"/>
          <a:srcRect/>
          <a:stretch>
            <a:fillRect/>
          </a:stretch>
        </p:blipFill>
        <p:spPr bwMode="auto">
          <a:xfrm>
            <a:off x="1000100" y="1928802"/>
            <a:ext cx="6286544" cy="3000389"/>
          </a:xfrm>
          <a:prstGeom prst="rect">
            <a:avLst/>
          </a:prstGeom>
          <a:noFill/>
        </p:spPr>
      </p:pic>
      <p:sp>
        <p:nvSpPr>
          <p:cNvPr id="5" name="Rectangle 2"/>
          <p:cNvSpPr txBox="1">
            <a:spLocks noChangeArrowheads="1"/>
          </p:cNvSpPr>
          <p:nvPr/>
        </p:nvSpPr>
        <p:spPr>
          <a:xfrm>
            <a:off x="1000100" y="357166"/>
            <a:ext cx="7543800" cy="129540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smtClean="0">
                <a:ln>
                  <a:noFill/>
                </a:ln>
                <a:solidFill>
                  <a:schemeClr val="tx1"/>
                </a:solidFill>
                <a:effectLst/>
                <a:uLnTx/>
                <a:uFillTx/>
                <a:latin typeface="+mj-lt"/>
                <a:ea typeface="+mj-ea"/>
                <a:cs typeface="+mj-cs"/>
              </a:rPr>
              <a:t>Diversification strategies</a:t>
            </a:r>
            <a:endParaRPr kumimoji="0" lang="th-TH" sz="4400" b="0" i="0" u="none" strike="noStrike" kern="1200" cap="none" spc="0" normalizeH="0" baseline="0" noProof="0" dirty="0" smtClean="0">
              <a:ln>
                <a:noFill/>
              </a:ln>
              <a:solidFill>
                <a:schemeClr val="tx1"/>
              </a:solidFill>
              <a:effectLst/>
              <a:uLnTx/>
              <a:uFillTx/>
              <a:latin typeface="+mj-lt"/>
              <a:ea typeface="+mj-ea"/>
              <a:cs typeface="+mj-cs"/>
            </a:endParaRPr>
          </a:p>
        </p:txBody>
      </p:sp>
    </p:spTree>
    <p:extLst>
      <p:ext uri="{BB962C8B-B14F-4D97-AF65-F5344CB8AC3E}">
        <p14:creationId xmlns:p14="http://schemas.microsoft.com/office/powerpoint/2010/main" val="13359298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smtClean="0"/>
              <a:t>Diversification strategies</a:t>
            </a:r>
            <a:endParaRPr lang="th-TH" smtClean="0"/>
          </a:p>
        </p:txBody>
      </p:sp>
      <p:sp>
        <p:nvSpPr>
          <p:cNvPr id="116739" name="Rectangle 3"/>
          <p:cNvSpPr>
            <a:spLocks noGrp="1" noChangeArrowheads="1"/>
          </p:cNvSpPr>
          <p:nvPr>
            <p:ph type="body" sz="half" idx="1"/>
          </p:nvPr>
        </p:nvSpPr>
        <p:spPr>
          <a:xfrm>
            <a:off x="1141413" y="2023671"/>
            <a:ext cx="6959600" cy="3619891"/>
          </a:xfrm>
          <a:solidFill>
            <a:schemeClr val="bg1">
              <a:alpha val="67000"/>
            </a:schemeClr>
          </a:solidFill>
          <a:ln w="76200" cmpd="tri">
            <a:solidFill>
              <a:srgbClr val="FF0000"/>
            </a:solidFill>
          </a:ln>
        </p:spPr>
        <p:txBody>
          <a:bodyPr/>
          <a:lstStyle/>
          <a:p>
            <a:pPr eaLnBrk="1" hangingPunct="1">
              <a:defRPr/>
            </a:pPr>
            <a:r>
              <a:rPr lang="en-US" sz="2600" smtClean="0">
                <a:latin typeface="Arial" charset="0"/>
                <a:ea typeface="Arial" charset="0"/>
                <a:cs typeface="Arial" charset="0"/>
              </a:rPr>
              <a:t>The term ‘diversification’ is frequently </a:t>
            </a:r>
            <a:r>
              <a:rPr lang="en-US" sz="2600" smtClean="0">
                <a:solidFill>
                  <a:srgbClr val="FF0000"/>
                </a:solidFill>
                <a:effectLst>
                  <a:outerShdw blurRad="38100" dist="38100" dir="2700000" algn="tl">
                    <a:srgbClr val="C0C0C0"/>
                  </a:outerShdw>
                </a:effectLst>
                <a:latin typeface="Arial" charset="0"/>
                <a:ea typeface="Arial" charset="0"/>
                <a:cs typeface="Arial" charset="0"/>
              </a:rPr>
              <a:t>associated with expansion into areas unrelated</a:t>
            </a:r>
            <a:r>
              <a:rPr lang="en-US" sz="2600" smtClean="0">
                <a:latin typeface="Arial" charset="0"/>
                <a:ea typeface="Arial" charset="0"/>
                <a:cs typeface="Arial" charset="0"/>
              </a:rPr>
              <a:t> to the company’s current operations in order to offset cyclical downturns in one area with cyclical growth in other areas.</a:t>
            </a:r>
            <a:r>
              <a:rPr lang="th-TH" sz="2600" smtClean="0">
                <a:latin typeface="Arial" charset="0"/>
                <a:ea typeface="Arial" charset="0"/>
                <a:cs typeface="Arial" charset="0"/>
              </a:rPr>
              <a:t> </a:t>
            </a:r>
          </a:p>
          <a:p>
            <a:pPr eaLnBrk="1" hangingPunct="1">
              <a:defRPr/>
            </a:pPr>
            <a:r>
              <a:rPr lang="en-US" sz="2000" smtClean="0">
                <a:effectLst>
                  <a:outerShdw blurRad="38100" dist="38100" dir="2700000" algn="tl">
                    <a:srgbClr val="C0C0C0"/>
                  </a:outerShdw>
                </a:effectLst>
                <a:latin typeface="Arial" charset="0"/>
                <a:ea typeface="Arial" charset="0"/>
                <a:cs typeface="Arial" charset="0"/>
              </a:rPr>
              <a:t>Diversification was popular with many large companies in the 1970’s and gave rise to legendary conglomerates.</a:t>
            </a:r>
            <a:endParaRPr lang="th-TH" sz="2000" smtClean="0">
              <a:effectLst>
                <a:outerShdw blurRad="38100" dist="38100" dir="2700000" algn="tl">
                  <a:srgbClr val="C0C0C0"/>
                </a:outerShdw>
              </a:effectLst>
              <a:latin typeface="Arial" charset="0"/>
              <a:ea typeface="Arial" charset="0"/>
              <a:cs typeface="Arial" charset="0"/>
            </a:endParaRPr>
          </a:p>
        </p:txBody>
      </p:sp>
    </p:spTree>
    <p:extLst>
      <p:ext uri="{BB962C8B-B14F-4D97-AF65-F5344CB8AC3E}">
        <p14:creationId xmlns:p14="http://schemas.microsoft.com/office/powerpoint/2010/main" val="195355935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357422" y="0"/>
            <a:ext cx="7543800" cy="1295400"/>
          </a:xfrm>
        </p:spPr>
        <p:txBody>
          <a:bodyPr/>
          <a:lstStyle/>
          <a:p>
            <a:pPr eaLnBrk="1" hangingPunct="1"/>
            <a:r>
              <a:rPr lang="en-US" dirty="0" smtClean="0"/>
              <a:t>Diversification strategies</a:t>
            </a:r>
            <a:endParaRPr lang="th-TH" dirty="0" smtClean="0"/>
          </a:p>
        </p:txBody>
      </p:sp>
      <p:sp>
        <p:nvSpPr>
          <p:cNvPr id="115715" name="Rectangle 3"/>
          <p:cNvSpPr>
            <a:spLocks noGrp="1" noChangeArrowheads="1"/>
          </p:cNvSpPr>
          <p:nvPr>
            <p:ph type="body" sz="half" idx="1"/>
          </p:nvPr>
        </p:nvSpPr>
        <p:spPr>
          <a:xfrm>
            <a:off x="500034" y="1571612"/>
            <a:ext cx="8366127" cy="4513262"/>
          </a:xfrm>
          <a:solidFill>
            <a:schemeClr val="bg1">
              <a:alpha val="66000"/>
            </a:schemeClr>
          </a:solidFill>
          <a:ln w="76200" cmpd="tri">
            <a:solidFill>
              <a:srgbClr val="3366FF"/>
            </a:solidFill>
          </a:ln>
        </p:spPr>
        <p:txBody>
          <a:bodyPr/>
          <a:lstStyle/>
          <a:p>
            <a:pPr eaLnBrk="1" hangingPunct="1">
              <a:defRPr/>
            </a:pPr>
            <a:r>
              <a:rPr lang="en-US" sz="2400" dirty="0" smtClean="0">
                <a:solidFill>
                  <a:srgbClr val="333399"/>
                </a:solidFill>
                <a:effectLst>
                  <a:outerShdw blurRad="38100" dist="38100" dir="2700000" algn="tl">
                    <a:srgbClr val="C0C0C0"/>
                  </a:outerShdw>
                </a:effectLst>
                <a:latin typeface="Arial" charset="0"/>
                <a:ea typeface="Arial" charset="0"/>
                <a:cs typeface="Arial" charset="0"/>
              </a:rPr>
              <a:t>Pursuing a growth strategy by </a:t>
            </a:r>
            <a:r>
              <a:rPr lang="en-US" sz="2400" u="sng" dirty="0" smtClean="0">
                <a:solidFill>
                  <a:srgbClr val="333399"/>
                </a:solidFill>
                <a:effectLst>
                  <a:outerShdw blurRad="38100" dist="38100" dir="2700000" algn="tl">
                    <a:srgbClr val="C0C0C0"/>
                  </a:outerShdw>
                </a:effectLst>
                <a:latin typeface="Arial" charset="0"/>
                <a:ea typeface="Arial" charset="0"/>
                <a:cs typeface="Arial" charset="0"/>
              </a:rPr>
              <a:t>introducing new products or technologies in new markets</a:t>
            </a:r>
            <a:r>
              <a:rPr lang="en-US" sz="2400" dirty="0" smtClean="0">
                <a:solidFill>
                  <a:srgbClr val="333399"/>
                </a:solidFill>
                <a:effectLst>
                  <a:outerShdw blurRad="38100" dist="38100" dir="2700000" algn="tl">
                    <a:srgbClr val="C0C0C0"/>
                  </a:outerShdw>
                </a:effectLst>
                <a:latin typeface="Arial" charset="0"/>
                <a:ea typeface="Arial" charset="0"/>
                <a:cs typeface="Arial" charset="0"/>
              </a:rPr>
              <a:t> or industries is called diversification. </a:t>
            </a:r>
          </a:p>
          <a:p>
            <a:pPr eaLnBrk="1" hangingPunct="1">
              <a:defRPr/>
            </a:pPr>
            <a:endParaRPr lang="en-US" sz="2400" dirty="0" smtClean="0">
              <a:solidFill>
                <a:srgbClr val="333399"/>
              </a:solidFill>
              <a:effectLst>
                <a:outerShdw blurRad="38100" dist="38100" dir="2700000" algn="tl">
                  <a:srgbClr val="C0C0C0"/>
                </a:outerShdw>
              </a:effectLst>
              <a:latin typeface="Arial" charset="0"/>
              <a:ea typeface="Arial" charset="0"/>
              <a:cs typeface="Arial" charset="0"/>
            </a:endParaRPr>
          </a:p>
          <a:p>
            <a:pPr eaLnBrk="1" hangingPunct="1">
              <a:defRPr/>
            </a:pPr>
            <a:r>
              <a:rPr lang="en-US" sz="2600" u="sng" dirty="0" smtClean="0">
                <a:latin typeface="Arial" charset="0"/>
                <a:ea typeface="Arial" charset="0"/>
                <a:cs typeface="Arial" charset="0"/>
              </a:rPr>
              <a:t>The following alternatives are available:</a:t>
            </a:r>
          </a:p>
          <a:p>
            <a:pPr lvl="1" eaLnBrk="1" hangingPunct="1">
              <a:defRPr/>
            </a:pPr>
            <a:r>
              <a:rPr lang="en-US" sz="2200" dirty="0" smtClean="0">
                <a:solidFill>
                  <a:srgbClr val="FF0000"/>
                </a:solidFill>
                <a:latin typeface="Arial" charset="0"/>
                <a:ea typeface="Arial" charset="0"/>
                <a:cs typeface="Arial" charset="0"/>
              </a:rPr>
              <a:t>Vertical integration (forward integration or backward integration)</a:t>
            </a:r>
          </a:p>
          <a:p>
            <a:pPr lvl="1" eaLnBrk="1" hangingPunct="1">
              <a:defRPr/>
            </a:pPr>
            <a:r>
              <a:rPr lang="en-US" sz="2200" dirty="0" smtClean="0">
                <a:solidFill>
                  <a:srgbClr val="FF0000"/>
                </a:solidFill>
                <a:latin typeface="Arial" charset="0"/>
                <a:ea typeface="Arial" charset="0"/>
                <a:cs typeface="Arial" charset="0"/>
              </a:rPr>
              <a:t>Diversification into related businesses (concentric diversification)</a:t>
            </a:r>
          </a:p>
          <a:p>
            <a:pPr lvl="1" eaLnBrk="1" hangingPunct="1">
              <a:defRPr/>
            </a:pPr>
            <a:r>
              <a:rPr lang="en-US" sz="2200" dirty="0" smtClean="0">
                <a:solidFill>
                  <a:srgbClr val="FF0000"/>
                </a:solidFill>
                <a:latin typeface="Arial" charset="0"/>
                <a:ea typeface="Arial" charset="0"/>
                <a:cs typeface="Arial" charset="0"/>
              </a:rPr>
              <a:t>Diversification into unrelated businesses (conglomerate diversification)</a:t>
            </a:r>
          </a:p>
          <a:p>
            <a:pPr eaLnBrk="1" hangingPunct="1">
              <a:defRPr/>
            </a:pPr>
            <a:endParaRPr lang="en-US" sz="2600" dirty="0" smtClean="0">
              <a:solidFill>
                <a:srgbClr val="FF0000"/>
              </a:solidFill>
              <a:latin typeface="Arial" charset="0"/>
              <a:ea typeface="Arial" charset="0"/>
              <a:cs typeface="Arial" charset="0"/>
            </a:endParaRPr>
          </a:p>
        </p:txBody>
      </p:sp>
      <p:pic>
        <p:nvPicPr>
          <p:cNvPr id="21509" name="Picture 5" descr="http://www.deepweld.org/wp-content/uploads/2011/05/Using-Free-Government-Money-To-Help-You-Start-A-New-Business.jpg"/>
          <p:cNvPicPr>
            <a:picLocks noChangeAspect="1" noChangeArrowheads="1"/>
          </p:cNvPicPr>
          <p:nvPr/>
        </p:nvPicPr>
        <p:blipFill>
          <a:blip r:embed="rId2" cstate="print"/>
          <a:srcRect/>
          <a:stretch>
            <a:fillRect/>
          </a:stretch>
        </p:blipFill>
        <p:spPr bwMode="auto">
          <a:xfrm>
            <a:off x="428596" y="160735"/>
            <a:ext cx="1785950" cy="1339463"/>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VERTICAL INTEGRTION</a:t>
            </a:r>
            <a:endParaRPr lang="th-TH" dirty="0"/>
          </a:p>
        </p:txBody>
      </p:sp>
      <p:sp>
        <p:nvSpPr>
          <p:cNvPr id="6" name="ตัวยึดเนื้อหา 5"/>
          <p:cNvSpPr>
            <a:spLocks noGrp="1"/>
          </p:cNvSpPr>
          <p:nvPr>
            <p:ph sz="quarter" idx="1"/>
          </p:nvPr>
        </p:nvSpPr>
        <p:spPr>
          <a:xfrm>
            <a:off x="500034" y="1500174"/>
            <a:ext cx="8229600" cy="4525963"/>
          </a:xfrm>
        </p:spPr>
        <p:txBody>
          <a:bodyPr>
            <a:normAutofit lnSpcReduction="10000"/>
          </a:bodyPr>
          <a:lstStyle/>
          <a:p>
            <a:pPr>
              <a:buNone/>
            </a:pPr>
            <a:r>
              <a:rPr lang="en-US" dirty="0">
                <a:latin typeface="Arial" charset="0"/>
                <a:ea typeface="Arial" charset="0"/>
                <a:cs typeface="Arial" charset="0"/>
              </a:rPr>
              <a:t> </a:t>
            </a:r>
          </a:p>
          <a:p>
            <a:pPr>
              <a:buNone/>
            </a:pPr>
            <a:r>
              <a:rPr lang="en-US" dirty="0" smtClean="0">
                <a:latin typeface="Arial" charset="0"/>
                <a:ea typeface="Arial" charset="0"/>
                <a:cs typeface="Arial" charset="0"/>
              </a:rPr>
              <a:t>	</a:t>
            </a:r>
            <a:r>
              <a:rPr lang="en-US" dirty="0">
                <a:latin typeface="Arial" charset="0"/>
                <a:ea typeface="Arial" charset="0"/>
                <a:cs typeface="Arial" charset="0"/>
              </a:rPr>
              <a:t> </a:t>
            </a:r>
            <a:r>
              <a:rPr lang="en-US" dirty="0" smtClean="0">
                <a:latin typeface="Arial" charset="0"/>
                <a:ea typeface="Arial" charset="0"/>
                <a:cs typeface="Arial" charset="0"/>
              </a:rPr>
              <a:t>The term </a:t>
            </a:r>
            <a:r>
              <a:rPr lang="en-US" b="1" dirty="0">
                <a:latin typeface="Arial" charset="0"/>
                <a:ea typeface="Arial" charset="0"/>
                <a:cs typeface="Arial" charset="0"/>
              </a:rPr>
              <a:t>vertical integration</a:t>
            </a:r>
            <a:r>
              <a:rPr lang="en-US" dirty="0">
                <a:latin typeface="Arial" charset="0"/>
                <a:ea typeface="Arial" charset="0"/>
                <a:cs typeface="Arial" charset="0"/>
              </a:rPr>
              <a:t> is a type of related diversification that describes a style of nearly total ownership and control. </a:t>
            </a:r>
            <a:r>
              <a:rPr lang="en-US" dirty="0">
                <a:solidFill>
                  <a:srgbClr val="FF0000"/>
                </a:solidFill>
                <a:latin typeface="Arial" charset="0"/>
                <a:ea typeface="Arial" charset="0"/>
                <a:cs typeface="Arial" charset="0"/>
              </a:rPr>
              <a:t>The degree to which a firm owns its upstream suppliers and its downstream buyers determines how vertically integrated it is</a:t>
            </a:r>
            <a:r>
              <a:rPr lang="en-US" dirty="0">
                <a:latin typeface="Arial" charset="0"/>
                <a:ea typeface="Arial" charset="0"/>
                <a:cs typeface="Arial" charset="0"/>
              </a:rPr>
              <a:t>. Note, however, that there is no ratio or quantifiable measure to denote this. </a:t>
            </a:r>
          </a:p>
          <a:p>
            <a:pPr>
              <a:buNone/>
            </a:pPr>
            <a:r>
              <a:rPr lang="en-US" dirty="0" smtClean="0">
                <a:latin typeface="Arial" charset="0"/>
                <a:ea typeface="Arial" charset="0"/>
                <a:cs typeface="Arial" charset="0"/>
              </a:rPr>
              <a:t>	Vertically </a:t>
            </a:r>
            <a:r>
              <a:rPr lang="en-US" dirty="0">
                <a:latin typeface="Arial" charset="0"/>
                <a:ea typeface="Arial" charset="0"/>
                <a:cs typeface="Arial" charset="0"/>
              </a:rPr>
              <a:t>integrated companies are united through a hierarchy and share a common owner. Usually each member of the hierarchy produces a different product or service, and the products are combined to satisfy a common need</a:t>
            </a:r>
            <a:endParaRPr lang="th-TH" dirty="0">
              <a:latin typeface="Arial" charset="0"/>
              <a:ea typeface="Arial" charset="0"/>
              <a:cs typeface="Arial" charset="0"/>
            </a:endParaRPr>
          </a:p>
        </p:txBody>
      </p:sp>
    </p:spTree>
    <p:extLst>
      <p:ext uri="{BB962C8B-B14F-4D97-AF65-F5344CB8AC3E}">
        <p14:creationId xmlns:p14="http://schemas.microsoft.com/office/powerpoint/2010/main" val="15376213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b="1" dirty="0" smtClean="0"/>
              <a:t>CONCENTRIC DIVERSIFICATION</a:t>
            </a:r>
            <a:r>
              <a:rPr lang="en-US" dirty="0" smtClean="0"/>
              <a:t/>
            </a:r>
            <a:br>
              <a:rPr lang="en-US" dirty="0" smtClean="0"/>
            </a:br>
            <a:endParaRPr lang="th-TH" dirty="0"/>
          </a:p>
        </p:txBody>
      </p:sp>
      <p:sp>
        <p:nvSpPr>
          <p:cNvPr id="3" name="ตัวยึดเนื้อหา 2"/>
          <p:cNvSpPr>
            <a:spLocks noGrp="1"/>
          </p:cNvSpPr>
          <p:nvPr>
            <p:ph sz="quarter" idx="1"/>
          </p:nvPr>
        </p:nvSpPr>
        <p:spPr>
          <a:xfrm>
            <a:off x="614597" y="1085538"/>
            <a:ext cx="7772400" cy="4572000"/>
          </a:xfrm>
        </p:spPr>
        <p:txBody>
          <a:bodyPr>
            <a:normAutofit fontScale="92500" lnSpcReduction="10000"/>
          </a:bodyPr>
          <a:lstStyle/>
          <a:p>
            <a:pPr>
              <a:buNone/>
            </a:pPr>
            <a:r>
              <a:rPr lang="en-US" dirty="0" smtClean="0">
                <a:latin typeface="Arial" charset="0"/>
                <a:ea typeface="Arial" charset="0"/>
                <a:cs typeface="Arial" charset="0"/>
              </a:rPr>
              <a:t> 	</a:t>
            </a:r>
            <a:r>
              <a:rPr lang="en-US" dirty="0" smtClean="0">
                <a:solidFill>
                  <a:srgbClr val="FF0000"/>
                </a:solidFill>
                <a:latin typeface="Arial" charset="0"/>
                <a:ea typeface="Arial" charset="0"/>
                <a:cs typeface="Arial" charset="0"/>
              </a:rPr>
              <a:t>Concentric </a:t>
            </a:r>
            <a:r>
              <a:rPr lang="en-US" dirty="0">
                <a:solidFill>
                  <a:srgbClr val="FF0000"/>
                </a:solidFill>
                <a:latin typeface="Arial" charset="0"/>
                <a:ea typeface="Arial" charset="0"/>
                <a:cs typeface="Arial" charset="0"/>
              </a:rPr>
              <a:t>diversification occurs when a firm adds related products or </a:t>
            </a:r>
            <a:r>
              <a:rPr lang="en-US" dirty="0" smtClean="0">
                <a:solidFill>
                  <a:srgbClr val="FF0000"/>
                </a:solidFill>
                <a:latin typeface="Arial" charset="0"/>
                <a:ea typeface="Arial" charset="0"/>
                <a:cs typeface="Arial" charset="0"/>
              </a:rPr>
              <a:t>markets</a:t>
            </a:r>
            <a:r>
              <a:rPr lang="en-US" dirty="0" smtClean="0">
                <a:latin typeface="Arial" charset="0"/>
                <a:ea typeface="Arial" charset="0"/>
                <a:cs typeface="Arial" charset="0"/>
              </a:rPr>
              <a:t>. </a:t>
            </a:r>
            <a:r>
              <a:rPr lang="en-US" dirty="0">
                <a:latin typeface="Arial" charset="0"/>
                <a:ea typeface="Arial" charset="0"/>
                <a:cs typeface="Arial" charset="0"/>
              </a:rPr>
              <a:t>The goal of such diversification is to achieve strategic fit. Strategic fit allows an organization to achieve synergy. In essence, synergy is the ability of two or more parts of an organization to achieve greater total effectiveness together than would be experienced if the efforts of the independent parts were summed. Synergy may be achieved by combining firms with complementary marketing, financial, operating, or management efforts. Breweries have been able to achieve marketing synergy through national advertising and distribution. </a:t>
            </a:r>
            <a:r>
              <a:rPr lang="en-US" dirty="0">
                <a:solidFill>
                  <a:srgbClr val="FF0000"/>
                </a:solidFill>
                <a:latin typeface="Arial" charset="0"/>
                <a:ea typeface="Arial" charset="0"/>
                <a:cs typeface="Arial" charset="0"/>
              </a:rPr>
              <a:t>By combining a number of regional breweries into a national network, beer producers have been able to produce and sell more beer than had independent regional breweries.</a:t>
            </a:r>
          </a:p>
          <a:p>
            <a:endParaRPr lang="th-TH" dirty="0">
              <a:latin typeface="Arial" charset="0"/>
              <a:ea typeface="Arial" charset="0"/>
              <a:cs typeface="Arial" charset="0"/>
            </a:endParaRPr>
          </a:p>
        </p:txBody>
      </p:sp>
    </p:spTree>
    <p:extLst>
      <p:ext uri="{BB962C8B-B14F-4D97-AF65-F5344CB8AC3E}">
        <p14:creationId xmlns:p14="http://schemas.microsoft.com/office/powerpoint/2010/main" val="125062659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sz="4000" b="1" dirty="0" smtClean="0"/>
              <a:t>CONGLOMERATE DIVERSIFICATION</a:t>
            </a:r>
            <a:endParaRPr lang="th-TH" sz="4000" b="1" dirty="0"/>
          </a:p>
        </p:txBody>
      </p:sp>
      <p:sp>
        <p:nvSpPr>
          <p:cNvPr id="3" name="ตัวยึดเนื้อหา 2"/>
          <p:cNvSpPr>
            <a:spLocks noGrp="1"/>
          </p:cNvSpPr>
          <p:nvPr>
            <p:ph sz="quarter" idx="1"/>
          </p:nvPr>
        </p:nvSpPr>
        <p:spPr>
          <a:xfrm>
            <a:off x="599607" y="1447800"/>
            <a:ext cx="8087193" cy="4572000"/>
          </a:xfrm>
        </p:spPr>
        <p:txBody>
          <a:bodyPr>
            <a:normAutofit fontScale="85000" lnSpcReduction="20000"/>
          </a:bodyPr>
          <a:lstStyle/>
          <a:p>
            <a:r>
              <a:rPr lang="en-US" dirty="0">
                <a:solidFill>
                  <a:srgbClr val="FF0000"/>
                </a:solidFill>
                <a:latin typeface="Arial" charset="0"/>
                <a:ea typeface="Arial" charset="0"/>
                <a:cs typeface="Arial" charset="0"/>
              </a:rPr>
              <a:t>Conglomerate diversification occurs when a firm diversifies into areas that are unrelated to its current line of business. </a:t>
            </a:r>
            <a:r>
              <a:rPr lang="en-US" dirty="0" smtClean="0">
                <a:solidFill>
                  <a:srgbClr val="FF0000"/>
                </a:solidFill>
                <a:latin typeface="Arial" charset="0"/>
                <a:ea typeface="Arial" charset="0"/>
                <a:cs typeface="Arial" charset="0"/>
              </a:rPr>
              <a:t>For example, Unilever launching Baby Products to a new market.</a:t>
            </a:r>
          </a:p>
          <a:p>
            <a:r>
              <a:rPr lang="en-US" dirty="0" smtClean="0">
                <a:latin typeface="Arial" charset="0"/>
                <a:ea typeface="Arial" charset="0"/>
                <a:cs typeface="Arial" charset="0"/>
              </a:rPr>
              <a:t>Synergy </a:t>
            </a:r>
            <a:r>
              <a:rPr lang="en-US" dirty="0">
                <a:latin typeface="Arial" charset="0"/>
                <a:ea typeface="Arial" charset="0"/>
                <a:cs typeface="Arial" charset="0"/>
              </a:rPr>
              <a:t>may result through the application of management expertise or financial resources, but the primary purpose of conglomerate diversification is improved profitability of the acquiring firm. Little, if any, concern is given to achieving marketing or production synergy with conglomerate diversification.</a:t>
            </a:r>
          </a:p>
          <a:p>
            <a:r>
              <a:rPr lang="en-US" dirty="0">
                <a:latin typeface="Arial" charset="0"/>
                <a:ea typeface="Arial" charset="0"/>
                <a:cs typeface="Arial" charset="0"/>
              </a:rPr>
              <a:t>One of the most common reasons for pursuing a conglomerate growth strategy is that opportunities in a firm's current line of business are limited. Finding an attractive investment opportunity requires the firm to consider alternatives in other types of business. Philip Morris's acquisition of Miller Brewing was a conglomerate move. Products, markets, and production technologies of the brewery were quite different from those required to produce cigarettes.</a:t>
            </a:r>
          </a:p>
          <a:p>
            <a:endParaRPr lang="th-TH" dirty="0">
              <a:latin typeface="Arial" charset="0"/>
              <a:ea typeface="Arial" charset="0"/>
              <a:cs typeface="Arial" charset="0"/>
            </a:endParaRPr>
          </a:p>
        </p:txBody>
      </p:sp>
    </p:spTree>
    <p:extLst>
      <p:ext uri="{BB962C8B-B14F-4D97-AF65-F5344CB8AC3E}">
        <p14:creationId xmlns:p14="http://schemas.microsoft.com/office/powerpoint/2010/main" val="69809120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42910" y="-285776"/>
            <a:ext cx="7543800" cy="1295400"/>
          </a:xfrm>
        </p:spPr>
        <p:txBody>
          <a:bodyPr/>
          <a:lstStyle/>
          <a:p>
            <a:pPr eaLnBrk="1" hangingPunct="1"/>
            <a:r>
              <a:rPr lang="en-US" dirty="0" smtClean="0"/>
              <a:t>Market Potential</a:t>
            </a:r>
            <a:endParaRPr lang="th-TH" dirty="0" smtClean="0"/>
          </a:p>
        </p:txBody>
      </p:sp>
      <p:sp>
        <p:nvSpPr>
          <p:cNvPr id="117763" name="Rectangle 3"/>
          <p:cNvSpPr>
            <a:spLocks noGrp="1" noChangeArrowheads="1"/>
          </p:cNvSpPr>
          <p:nvPr>
            <p:ph type="body" sz="half" idx="1"/>
          </p:nvPr>
        </p:nvSpPr>
        <p:spPr>
          <a:xfrm>
            <a:off x="642910" y="1714488"/>
            <a:ext cx="7715250" cy="4411663"/>
          </a:xfrm>
          <a:solidFill>
            <a:schemeClr val="bg1">
              <a:alpha val="75000"/>
            </a:schemeClr>
          </a:solidFill>
          <a:ln w="76200" cmpd="tri">
            <a:solidFill>
              <a:srgbClr val="00FFFF"/>
            </a:solidFill>
          </a:ln>
        </p:spPr>
        <p:txBody>
          <a:bodyPr/>
          <a:lstStyle/>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The most difficult to estimate to make is probably that of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‘market potential’</a:t>
            </a:r>
            <a:r>
              <a:rPr lang="en-US" sz="2600" dirty="0" smtClean="0">
                <a:effectLst>
                  <a:outerShdw blurRad="38100" dist="38100" dir="2700000" algn="tl">
                    <a:srgbClr val="C0C0C0"/>
                  </a:outerShdw>
                </a:effectLst>
                <a:latin typeface="Arial" charset="0"/>
                <a:ea typeface="Arial" charset="0"/>
                <a:cs typeface="Arial" charset="0"/>
              </a:rPr>
              <a:t> in the whole market, including all segments.</a:t>
            </a:r>
          </a:p>
          <a:p>
            <a:pPr eaLnBrk="1" hangingPunct="1">
              <a:defRPr/>
            </a:pPr>
            <a:endParaRPr lang="en-US" sz="2600" dirty="0" smtClean="0">
              <a:effectLst>
                <a:outerShdw blurRad="38100" dist="38100" dir="2700000" algn="tl">
                  <a:srgbClr val="C0C0C0"/>
                </a:outerShdw>
              </a:effectLst>
              <a:latin typeface="Arial" charset="0"/>
              <a:ea typeface="Arial" charset="0"/>
              <a:cs typeface="Arial" charset="0"/>
            </a:endParaRPr>
          </a:p>
          <a:p>
            <a:pPr eaLnBrk="1" hangingPunct="1">
              <a:defRPr/>
            </a:pPr>
            <a:r>
              <a:rPr lang="en-US" sz="2600" dirty="0" smtClean="0">
                <a:solidFill>
                  <a:srgbClr val="333399"/>
                </a:solidFill>
                <a:effectLst>
                  <a:outerShdw blurRad="38100" dist="38100" dir="2700000" algn="tl">
                    <a:srgbClr val="C0C0C0"/>
                  </a:outerShdw>
                </a:effectLst>
                <a:latin typeface="Arial" charset="0"/>
                <a:ea typeface="Arial" charset="0"/>
                <a:cs typeface="Arial" charset="0"/>
              </a:rPr>
              <a:t>In the B2C market, it is often achieved by determining the maximum potential individual usage and then extrapolating this by the maximum number of potential customers (in B2B market it would be the maximum number of firms).</a:t>
            </a:r>
            <a:endParaRPr lang="th-TH" sz="2600" dirty="0" smtClean="0">
              <a:solidFill>
                <a:srgbClr val="333399"/>
              </a:solidFill>
              <a:effectLst>
                <a:outerShdw blurRad="38100" dist="38100" dir="2700000" algn="tl">
                  <a:srgbClr val="C0C0C0"/>
                </a:outerShdw>
              </a:effectLst>
              <a:latin typeface="Arial" charset="0"/>
              <a:ea typeface="Arial" charset="0"/>
              <a:cs typeface="Arial" charset="0"/>
            </a:endParaRPr>
          </a:p>
        </p:txBody>
      </p:sp>
    </p:spTree>
    <p:extLst>
      <p:ext uri="{BB962C8B-B14F-4D97-AF65-F5344CB8AC3E}">
        <p14:creationId xmlns:p14="http://schemas.microsoft.com/office/powerpoint/2010/main" val="118064863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da-DK" sz="3000" dirty="0" smtClean="0"/>
              <a:t>Filling the gap with Ansoff’s strategies</a:t>
            </a:r>
            <a:endParaRPr lang="en-US" sz="3000" dirty="0" smtClean="0"/>
          </a:p>
        </p:txBody>
      </p:sp>
      <p:pic>
        <p:nvPicPr>
          <p:cNvPr id="4" name="Picture 5"/>
          <p:cNvPicPr>
            <a:picLocks noChangeAspect="1" noChangeArrowheads="1"/>
          </p:cNvPicPr>
          <p:nvPr/>
        </p:nvPicPr>
        <p:blipFill>
          <a:blip r:embed="rId2" cstate="print"/>
          <a:srcRect/>
          <a:stretch>
            <a:fillRect/>
          </a:stretch>
        </p:blipFill>
        <p:spPr bwMode="auto">
          <a:xfrm>
            <a:off x="1091500" y="1000108"/>
            <a:ext cx="6607874" cy="5328088"/>
          </a:xfrm>
          <a:prstGeom prst="rect">
            <a:avLst/>
          </a:prstGeom>
          <a:noFill/>
          <a:ln w="9525">
            <a:noFill/>
            <a:miter lim="800000"/>
            <a:headEnd/>
            <a:tailEnd/>
          </a:ln>
          <a:effectLst/>
        </p:spPr>
      </p:pic>
      <p:sp>
        <p:nvSpPr>
          <p:cNvPr id="5" name="วงรี 4"/>
          <p:cNvSpPr/>
          <p:nvPr/>
        </p:nvSpPr>
        <p:spPr>
          <a:xfrm>
            <a:off x="6572264" y="2928934"/>
            <a:ext cx="1428760" cy="85725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ext Box 5"/>
          <p:cNvSpPr txBox="1">
            <a:spLocks noChangeArrowheads="1"/>
          </p:cNvSpPr>
          <p:nvPr/>
        </p:nvSpPr>
        <p:spPr bwMode="auto">
          <a:xfrm>
            <a:off x="500034" y="357166"/>
            <a:ext cx="1785950" cy="923330"/>
          </a:xfrm>
          <a:prstGeom prst="rect">
            <a:avLst/>
          </a:prstGeom>
          <a:noFill/>
          <a:ln w="9525">
            <a:noFill/>
            <a:miter lim="800000"/>
            <a:headEnd/>
            <a:tailEnd/>
          </a:ln>
        </p:spPr>
        <p:txBody>
          <a:bodyPr wrap="square">
            <a:spAutoFit/>
          </a:bodyPr>
          <a:lstStyle/>
          <a:p>
            <a:pPr eaLnBrk="0" hangingPunct="0"/>
            <a:r>
              <a:rPr lang="da-DK" b="1" dirty="0">
                <a:solidFill>
                  <a:srgbClr val="FF0000"/>
                </a:solidFill>
                <a:latin typeface="Times New Roman" pitchFamily="18" charset="0"/>
              </a:rPr>
              <a:t>Lervels of gaps in the</a:t>
            </a:r>
          </a:p>
          <a:p>
            <a:pPr eaLnBrk="0" hangingPunct="0"/>
            <a:r>
              <a:rPr lang="da-DK" b="1" dirty="0">
                <a:solidFill>
                  <a:srgbClr val="FF0000"/>
                </a:solidFill>
                <a:latin typeface="Times New Roman" pitchFamily="18" charset="0"/>
              </a:rPr>
              <a:t>Market:</a:t>
            </a:r>
            <a:endParaRPr lang="en-US" b="1" dirty="0">
              <a:solidFill>
                <a:srgbClr val="FF0000"/>
              </a:solidFill>
              <a:latin typeface="Times New Roman" pitchFamily="18" charset="0"/>
            </a:endParaRPr>
          </a:p>
        </p:txBody>
      </p:sp>
      <p:pic>
        <p:nvPicPr>
          <p:cNvPr id="4" name="Picture 5"/>
          <p:cNvPicPr>
            <a:picLocks noChangeAspect="1" noChangeArrowheads="1"/>
          </p:cNvPicPr>
          <p:nvPr/>
        </p:nvPicPr>
        <p:blipFill>
          <a:blip r:embed="rId2" cstate="print"/>
          <a:srcRect/>
          <a:stretch>
            <a:fillRect/>
          </a:stretch>
        </p:blipFill>
        <p:spPr bwMode="auto">
          <a:xfrm>
            <a:off x="2786050" y="500042"/>
            <a:ext cx="5726734" cy="580595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57356" y="-214338"/>
            <a:ext cx="7543800" cy="1295400"/>
          </a:xfrm>
        </p:spPr>
        <p:txBody>
          <a:bodyPr/>
          <a:lstStyle/>
          <a:p>
            <a:pPr eaLnBrk="1" hangingPunct="1"/>
            <a:r>
              <a:rPr lang="en-US" dirty="0" smtClean="0"/>
              <a:t>Porter’s three generic strategies</a:t>
            </a:r>
            <a:endParaRPr lang="th-TH" dirty="0" smtClean="0"/>
          </a:p>
        </p:txBody>
      </p:sp>
      <p:sp>
        <p:nvSpPr>
          <p:cNvPr id="118787" name="Rectangle 3"/>
          <p:cNvSpPr>
            <a:spLocks noGrp="1" noChangeArrowheads="1"/>
          </p:cNvSpPr>
          <p:nvPr>
            <p:ph type="body" sz="half" idx="1"/>
          </p:nvPr>
        </p:nvSpPr>
        <p:spPr>
          <a:xfrm>
            <a:off x="557681" y="2154836"/>
            <a:ext cx="8291513" cy="5138738"/>
          </a:xfrm>
        </p:spPr>
        <p:txBody>
          <a:bodyPr/>
          <a:lstStyle/>
          <a:p>
            <a:pPr eaLnBrk="1" hangingPunct="1">
              <a:defRPr/>
            </a:pPr>
            <a:r>
              <a:rPr lang="en-US" sz="2600" smtClean="0">
                <a:latin typeface="Arial" charset="0"/>
                <a:ea typeface="Arial" charset="0"/>
                <a:cs typeface="Arial" charset="0"/>
              </a:rPr>
              <a:t>According to Porter (1985), forging successful strategy begins with </a:t>
            </a:r>
            <a:r>
              <a:rPr lang="en-US" sz="3200" b="1" i="1" smtClean="0">
                <a:solidFill>
                  <a:srgbClr val="FF0000"/>
                </a:solidFill>
                <a:effectLst>
                  <a:outerShdw blurRad="38100" dist="38100" dir="2700000" algn="tl">
                    <a:srgbClr val="C0C0C0"/>
                  </a:outerShdw>
                </a:effectLst>
                <a:latin typeface="Arial" charset="0"/>
                <a:ea typeface="Arial" charset="0"/>
                <a:cs typeface="Arial" charset="0"/>
              </a:rPr>
              <a:t>understanding</a:t>
            </a:r>
            <a:r>
              <a:rPr lang="en-US" sz="2600" smtClean="0">
                <a:latin typeface="Arial" charset="0"/>
                <a:ea typeface="Arial" charset="0"/>
                <a:cs typeface="Arial" charset="0"/>
              </a:rPr>
              <a:t> of what is happening in one’s industry and deciding which of the available competitive niches one should attempt to dominate.</a:t>
            </a:r>
          </a:p>
          <a:p>
            <a:pPr eaLnBrk="1" hangingPunct="1">
              <a:defRPr/>
            </a:pPr>
            <a:r>
              <a:rPr lang="en-US" sz="2600" b="1" i="1" smtClean="0">
                <a:solidFill>
                  <a:srgbClr val="FF0000"/>
                </a:solidFill>
                <a:effectLst>
                  <a:outerShdw blurRad="38100" dist="38100" dir="2700000" algn="tl">
                    <a:srgbClr val="C0C0C0"/>
                  </a:outerShdw>
                </a:effectLst>
                <a:latin typeface="Arial" charset="0"/>
                <a:ea typeface="Arial" charset="0"/>
                <a:cs typeface="Arial" charset="0"/>
              </a:rPr>
              <a:t>Combining</a:t>
            </a:r>
            <a:r>
              <a:rPr lang="en-US" sz="2600" smtClean="0">
                <a:latin typeface="Arial" charset="0"/>
                <a:ea typeface="Arial" charset="0"/>
                <a:cs typeface="Arial" charset="0"/>
              </a:rPr>
              <a:t> the dimensions of distinctive advantage and business scope in a matrix results in the strategic orientation typology.</a:t>
            </a:r>
          </a:p>
        </p:txBody>
      </p:sp>
      <p:pic>
        <p:nvPicPr>
          <p:cNvPr id="26628" name="Picture 4" descr="0091"/>
          <p:cNvPicPr>
            <a:picLocks noGrp="1" noChangeAspect="1" noChangeArrowheads="1"/>
          </p:cNvPicPr>
          <p:nvPr>
            <p:ph sz="half" idx="2"/>
          </p:nvPr>
        </p:nvPicPr>
        <p:blipFill>
          <a:blip r:embed="rId2" cstate="print"/>
          <a:srcRect/>
          <a:stretch>
            <a:fillRect/>
          </a:stretch>
        </p:blipFill>
        <p:spPr>
          <a:xfrm>
            <a:off x="395288" y="339182"/>
            <a:ext cx="1033440" cy="1565818"/>
          </a:xfr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500034" y="-142900"/>
            <a:ext cx="8362950" cy="1295401"/>
          </a:xfrm>
        </p:spPr>
        <p:txBody>
          <a:bodyPr/>
          <a:lstStyle/>
          <a:p>
            <a:pPr eaLnBrk="1" hangingPunct="1"/>
            <a:r>
              <a:rPr lang="en-US" dirty="0" smtClean="0"/>
              <a:t>Porter’s three generic strategies</a:t>
            </a:r>
            <a:endParaRPr lang="th-TH" dirty="0" smtClean="0"/>
          </a:p>
        </p:txBody>
      </p:sp>
      <p:sp>
        <p:nvSpPr>
          <p:cNvPr id="120835" name="Rectangle 3"/>
          <p:cNvSpPr>
            <a:spLocks noGrp="1" noChangeArrowheads="1"/>
          </p:cNvSpPr>
          <p:nvPr>
            <p:ph type="body" sz="half" idx="1"/>
          </p:nvPr>
        </p:nvSpPr>
        <p:spPr>
          <a:xfrm>
            <a:off x="285750" y="1143000"/>
            <a:ext cx="8507413" cy="5400675"/>
          </a:xfrm>
        </p:spPr>
        <p:txBody>
          <a:bodyPr/>
          <a:lstStyle/>
          <a:p>
            <a:pPr eaLnBrk="1" hangingPunct="1">
              <a:defRPr/>
            </a:pPr>
            <a:endParaRPr lang="en-US" sz="2600" dirty="0" smtClean="0">
              <a:latin typeface="Arial" charset="0"/>
              <a:ea typeface="Arial" charset="0"/>
              <a:cs typeface="Arial" charset="0"/>
            </a:endParaRPr>
          </a:p>
          <a:p>
            <a:pPr eaLnBrk="1" hangingPunct="1">
              <a:defRPr/>
            </a:pPr>
            <a:r>
              <a:rPr lang="en-US" sz="2600" dirty="0" smtClean="0">
                <a:latin typeface="Arial" charset="0"/>
                <a:ea typeface="Arial" charset="0"/>
                <a:cs typeface="Arial" charset="0"/>
              </a:rPr>
              <a:t>A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cost leadership orientation</a:t>
            </a:r>
            <a:r>
              <a:rPr lang="en-US" sz="2600" dirty="0" smtClean="0">
                <a:latin typeface="Arial" charset="0"/>
                <a:ea typeface="Arial" charset="0"/>
                <a:cs typeface="Arial" charset="0"/>
              </a:rPr>
              <a:t> </a:t>
            </a:r>
            <a:r>
              <a:rPr lang="en-US" sz="2600" dirty="0" smtClean="0">
                <a:effectLst>
                  <a:outerShdw blurRad="38100" dist="38100" dir="2700000" algn="tl">
                    <a:srgbClr val="C0C0C0"/>
                  </a:outerShdw>
                </a:effectLst>
                <a:latin typeface="Arial" charset="0"/>
                <a:ea typeface="Arial" charset="0"/>
                <a:cs typeface="Arial" charset="0"/>
              </a:rPr>
              <a:t>suggests that the company will try to be the low-cost producer in the markets and industries in which it competes, as in the case of Texas Instruments.</a:t>
            </a:r>
            <a:endParaRPr lang="th-TH" sz="2600" dirty="0" smtClean="0">
              <a:effectLst>
                <a:outerShdw blurRad="38100" dist="38100" dir="2700000" algn="tl">
                  <a:srgbClr val="C0C0C0"/>
                </a:outerShdw>
              </a:effectLst>
              <a:latin typeface="Arial" charset="0"/>
              <a:ea typeface="Arial" charset="0"/>
              <a:cs typeface="Arial" charset="0"/>
            </a:endParaRPr>
          </a:p>
          <a:p>
            <a:pPr eaLnBrk="1" hangingPunct="1">
              <a:defRPr/>
            </a:pPr>
            <a:endParaRPr lang="en-US" sz="2600" dirty="0" smtClean="0">
              <a:effectLst>
                <a:outerShdw blurRad="38100" dist="38100" dir="2700000" algn="tl">
                  <a:srgbClr val="C0C0C0"/>
                </a:outerShdw>
              </a:effectLst>
              <a:latin typeface="Arial" charset="0"/>
              <a:ea typeface="Arial" charset="0"/>
              <a:cs typeface="Arial" charset="0"/>
            </a:endParaRPr>
          </a:p>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Differential advantage orientation</a:t>
            </a:r>
            <a:r>
              <a:rPr lang="en-US" sz="2600" dirty="0" smtClean="0">
                <a:latin typeface="Arial" charset="0"/>
                <a:ea typeface="Arial" charset="0"/>
                <a:cs typeface="Arial" charset="0"/>
              </a:rPr>
              <a:t> </a:t>
            </a:r>
            <a:r>
              <a:rPr lang="en-US" sz="2600" dirty="0" smtClean="0">
                <a:effectLst>
                  <a:outerShdw blurRad="38100" dist="38100" dir="2700000" algn="tl">
                    <a:srgbClr val="C0C0C0"/>
                  </a:outerShdw>
                </a:effectLst>
                <a:latin typeface="Arial" charset="0"/>
                <a:ea typeface="Arial" charset="0"/>
                <a:cs typeface="Arial" charset="0"/>
              </a:rPr>
              <a:t>occurs when the organization focuses on staying ahead of its competitors in the technological and performance stakes.</a:t>
            </a:r>
          </a:p>
          <a:p>
            <a:pPr eaLnBrk="1" hangingPunct="1">
              <a:defRPr/>
            </a:pPr>
            <a:endParaRPr lang="th-TH" sz="2600" dirty="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37641" y="388127"/>
            <a:ext cx="7543800" cy="1295400"/>
          </a:xfrm>
        </p:spPr>
        <p:txBody>
          <a:bodyPr/>
          <a:lstStyle/>
          <a:p>
            <a:pPr eaLnBrk="1" hangingPunct="1"/>
            <a:r>
              <a:rPr lang="en-US" dirty="0" smtClean="0"/>
              <a:t>Porter’s three generic strategies</a:t>
            </a:r>
            <a:endParaRPr lang="th-TH" dirty="0" smtClean="0"/>
          </a:p>
        </p:txBody>
      </p:sp>
      <p:sp>
        <p:nvSpPr>
          <p:cNvPr id="121859" name="Rectangle 3"/>
          <p:cNvSpPr>
            <a:spLocks noGrp="1" noChangeArrowheads="1"/>
          </p:cNvSpPr>
          <p:nvPr>
            <p:ph type="body" sz="half" idx="1"/>
          </p:nvPr>
        </p:nvSpPr>
        <p:spPr>
          <a:xfrm>
            <a:off x="587478" y="2448393"/>
            <a:ext cx="7782032" cy="3984885"/>
          </a:xfrm>
          <a:solidFill>
            <a:schemeClr val="bg1">
              <a:alpha val="64000"/>
            </a:schemeClr>
          </a:solidFill>
          <a:ln w="76200">
            <a:solidFill>
              <a:srgbClr val="CC99FF"/>
            </a:solidFill>
          </a:ln>
        </p:spPr>
        <p:txBody>
          <a:bodyPr>
            <a:normAutofit/>
          </a:bodyPr>
          <a:lstStyle/>
          <a:p>
            <a:pPr eaLnBrk="1" hangingPunct="1">
              <a:defRPr/>
            </a:pPr>
            <a:r>
              <a:rPr lang="en-US" sz="3200" dirty="0" smtClean="0">
                <a:latin typeface="Arial" charset="0"/>
                <a:ea typeface="Arial" charset="0"/>
                <a:cs typeface="Arial" charset="0"/>
              </a:rPr>
              <a:t>Focused cost advantage and focused differentiation are similar to the broader strategies, but have limited target markets.</a:t>
            </a:r>
          </a:p>
          <a:p>
            <a:pPr lvl="1" eaLnBrk="1" hangingPunct="1">
              <a:buFont typeface="Wingdings" pitchFamily="2" charset="2"/>
              <a:buChar char="Ø"/>
              <a:defRPr/>
            </a:pPr>
            <a:r>
              <a:rPr lang="en-US" sz="2800" b="1" i="1" dirty="0" smtClean="0">
                <a:solidFill>
                  <a:srgbClr val="FF0000"/>
                </a:solidFill>
                <a:effectLst>
                  <a:outerShdw blurRad="38100" dist="38100" dir="2700000" algn="tl">
                    <a:srgbClr val="C0C0C0"/>
                  </a:outerShdw>
                </a:effectLst>
                <a:latin typeface="Arial" charset="0"/>
                <a:ea typeface="Arial" charset="0"/>
                <a:cs typeface="Arial" charset="0"/>
              </a:rPr>
              <a:t>An organization with a focused cost orientation seeks to be a low-cost producer in only one product line or in a limited geographical market.</a:t>
            </a:r>
            <a:endParaRPr lang="th-TH" sz="2800" b="1" i="1"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8677" name="Picture 5" descr="http://a8.sphotos.ak.fbcdn.net/hphotos-ak-snc3/24690_10150131364635691_10150129473190691_11712410_4752495_n.jpg"/>
          <p:cNvPicPr>
            <a:picLocks noChangeAspect="1" noChangeArrowheads="1"/>
          </p:cNvPicPr>
          <p:nvPr/>
        </p:nvPicPr>
        <p:blipFill>
          <a:blip r:embed="rId2" cstate="print"/>
          <a:srcRect/>
          <a:stretch>
            <a:fillRect/>
          </a:stretch>
        </p:blipFill>
        <p:spPr bwMode="auto">
          <a:xfrm>
            <a:off x="7684108" y="214290"/>
            <a:ext cx="1102734" cy="16430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3400" y="0"/>
            <a:ext cx="7848600" cy="762000"/>
          </a:xfrm>
        </p:spPr>
        <p:txBody>
          <a:bodyPr/>
          <a:lstStyle/>
          <a:p>
            <a:pPr eaLnBrk="1" hangingPunct="1"/>
            <a:r>
              <a:rPr lang="da-DK" sz="3000" smtClean="0"/>
              <a:t>Porter’s generic strategies</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928662" y="1214422"/>
            <a:ext cx="7000924" cy="513250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8" name="Picture 6" descr="What is Blue Ocean Strategy"/>
          <p:cNvPicPr>
            <a:picLocks noChangeAspect="1" noChangeArrowheads="1"/>
          </p:cNvPicPr>
          <p:nvPr/>
        </p:nvPicPr>
        <p:blipFill>
          <a:blip r:embed="rId2" cstate="print"/>
          <a:srcRect/>
          <a:stretch>
            <a:fillRect/>
          </a:stretch>
        </p:blipFill>
        <p:spPr bwMode="auto">
          <a:xfrm>
            <a:off x="1285852" y="1357298"/>
            <a:ext cx="6500858" cy="3214710"/>
          </a:xfrm>
          <a:prstGeom prst="rect">
            <a:avLst/>
          </a:prstGeom>
          <a:ln>
            <a:noFill/>
          </a:ln>
          <a:effectLst>
            <a:outerShdw blurRad="292100" dist="139700" dir="2700000" algn="tl" rotWithShape="0">
              <a:srgbClr val="333333">
                <a:alpha val="65000"/>
              </a:srgbClr>
            </a:outerShdw>
          </a:effectLst>
        </p:spPr>
      </p:pic>
      <p:sp>
        <p:nvSpPr>
          <p:cNvPr id="6" name="สี่เหลี่ยมผืนผ้า 5"/>
          <p:cNvSpPr/>
          <p:nvPr/>
        </p:nvSpPr>
        <p:spPr>
          <a:xfrm>
            <a:off x="6000760" y="4714884"/>
            <a:ext cx="1704313" cy="261610"/>
          </a:xfrm>
          <a:prstGeom prst="rect">
            <a:avLst/>
          </a:prstGeom>
        </p:spPr>
        <p:txBody>
          <a:bodyPr wrap="none">
            <a:spAutoFit/>
          </a:bodyPr>
          <a:lstStyle/>
          <a:p>
            <a:r>
              <a:rPr lang="en-US" sz="1100" dirty="0" smtClean="0">
                <a:solidFill>
                  <a:srgbClr val="002060"/>
                </a:solidFill>
              </a:rPr>
              <a:t>Kim &amp; </a:t>
            </a:r>
            <a:r>
              <a:rPr lang="en-US" sz="1100" dirty="0" err="1" smtClean="0">
                <a:solidFill>
                  <a:srgbClr val="002060"/>
                </a:solidFill>
              </a:rPr>
              <a:t>Mauborgne</a:t>
            </a:r>
            <a:r>
              <a:rPr lang="en-US" sz="1100" dirty="0" smtClean="0">
                <a:solidFill>
                  <a:srgbClr val="002060"/>
                </a:solidFill>
              </a:rPr>
              <a:t>, 2009</a:t>
            </a:r>
            <a:endParaRPr lang="en-US" sz="1100" dirty="0">
              <a:solidFill>
                <a:srgbClr val="002060"/>
              </a:solidFill>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a:xfrm>
            <a:off x="871534" y="0"/>
            <a:ext cx="7772400" cy="1143000"/>
          </a:xfrm>
        </p:spPr>
        <p:txBody>
          <a:bodyPr/>
          <a:lstStyle/>
          <a:p>
            <a:r>
              <a:rPr lang="en-US" dirty="0" smtClean="0">
                <a:solidFill>
                  <a:srgbClr val="00B0F0"/>
                </a:solidFill>
              </a:rPr>
              <a:t>What is Blue Ocean Strategy?</a:t>
            </a:r>
            <a:endParaRPr lang="th-TH" dirty="0">
              <a:solidFill>
                <a:srgbClr val="00B0F0"/>
              </a:solidFill>
            </a:endParaRPr>
          </a:p>
        </p:txBody>
      </p:sp>
      <p:sp>
        <p:nvSpPr>
          <p:cNvPr id="6" name="สี่เหลี่ยมผืนผ้า 5"/>
          <p:cNvSpPr/>
          <p:nvPr/>
        </p:nvSpPr>
        <p:spPr>
          <a:xfrm>
            <a:off x="451708" y="1049311"/>
            <a:ext cx="8335680" cy="4893647"/>
          </a:xfrm>
          <a:prstGeom prst="rect">
            <a:avLst/>
          </a:prstGeom>
        </p:spPr>
        <p:txBody>
          <a:bodyPr wrap="square">
            <a:spAutoFit/>
          </a:bodyPr>
          <a:lstStyle/>
          <a:p>
            <a:r>
              <a:rPr lang="en-US" sz="1200" dirty="0" smtClean="0"/>
              <a:t>1.BOS is the result of a decade-long study of 150 strategic moves spanning more than 30 industries over 100 years (1880-2000). </a:t>
            </a:r>
          </a:p>
          <a:p>
            <a:endParaRPr lang="en-US" sz="1200" dirty="0" smtClean="0"/>
          </a:p>
          <a:p>
            <a:r>
              <a:rPr lang="en-US" sz="1200" dirty="0" smtClean="0"/>
              <a:t>2.BOS is the simultaneous pursuit of differentiation and low cost.</a:t>
            </a:r>
          </a:p>
          <a:p>
            <a:endParaRPr lang="en-US" sz="1200" dirty="0" smtClean="0"/>
          </a:p>
          <a:p>
            <a:r>
              <a:rPr lang="en-US" sz="1200" dirty="0" smtClean="0"/>
              <a:t>3.The aim of BOS is not to out-perform the competition in the existing industry, but to create new market space or a blue ocean, thereby making the competition irrelevant.</a:t>
            </a:r>
          </a:p>
          <a:p>
            <a:endParaRPr lang="en-US" sz="1200" dirty="0" smtClean="0"/>
          </a:p>
          <a:p>
            <a:r>
              <a:rPr lang="en-US" sz="1200" dirty="0" smtClean="0"/>
              <a:t>4.While innovation has been seen as a random/experimental process where entrepreneurs and spin-offs are the primary drivers – as argued by Schumpeter and his followers – BOS offers systematic and reproducible methodologies and processes in pursuit of blue oceans by both new and existing firms.</a:t>
            </a:r>
          </a:p>
          <a:p>
            <a:endParaRPr lang="en-US" sz="1200" dirty="0" smtClean="0"/>
          </a:p>
          <a:p>
            <a:r>
              <a:rPr lang="en-US" sz="1200" dirty="0" smtClean="0"/>
              <a:t>5.BOS frameworks and tools include: strategy canvas, value curve, four actions framework, six paths, buyer experience cycle, buyer utility map, and blue ocean idea index.</a:t>
            </a:r>
          </a:p>
          <a:p>
            <a:endParaRPr lang="en-US" sz="1200" dirty="0" smtClean="0"/>
          </a:p>
          <a:p>
            <a:r>
              <a:rPr lang="en-US" sz="1200" dirty="0" smtClean="0"/>
              <a:t>6.These frameworks and tools are designed to be visual in order to not only effectively build the collective wisdom of the company but also allow for effective strategy execution through easy communication.</a:t>
            </a:r>
          </a:p>
          <a:p>
            <a:endParaRPr lang="en-US" sz="1200" dirty="0" smtClean="0"/>
          </a:p>
          <a:p>
            <a:r>
              <a:rPr lang="en-US" sz="1200" dirty="0" smtClean="0"/>
              <a:t>7.BOS covers both strategy formulation and strategy execution.</a:t>
            </a:r>
          </a:p>
          <a:p>
            <a:r>
              <a:rPr lang="en-US" sz="1200" dirty="0" smtClean="0"/>
              <a:t>8.The three key conceptual building blocks of BOS are: value innovation, tipping point leadership, and fair process. </a:t>
            </a:r>
          </a:p>
          <a:p>
            <a:endParaRPr lang="en-US" sz="1200" dirty="0" smtClean="0"/>
          </a:p>
          <a:p>
            <a:r>
              <a:rPr lang="en-US" sz="1200" dirty="0" smtClean="0"/>
              <a:t>9..While competitive strategy is a </a:t>
            </a:r>
            <a:r>
              <a:rPr lang="en-US" sz="1200" dirty="0" err="1" smtClean="0"/>
              <a:t>structuralist</a:t>
            </a:r>
            <a:r>
              <a:rPr lang="en-US" sz="1200" dirty="0" smtClean="0"/>
              <a:t> theory of strategy where structure shapes strategy, BOS is a </a:t>
            </a:r>
            <a:r>
              <a:rPr lang="en-US" sz="1200" dirty="0" err="1" smtClean="0"/>
              <a:t>reconstructionist</a:t>
            </a:r>
            <a:r>
              <a:rPr lang="en-US" sz="1200" dirty="0" smtClean="0"/>
              <a:t> theory of strategy where strategy shapes structure.</a:t>
            </a:r>
          </a:p>
          <a:p>
            <a:endParaRPr lang="en-US" sz="1200" dirty="0" smtClean="0"/>
          </a:p>
          <a:p>
            <a:r>
              <a:rPr lang="en-US" sz="1200" dirty="0" smtClean="0"/>
              <a:t>10.As an integrated approach to strategy at the system level, BOS requires organizations to develop and align the three strategy propositions: value proposition, profit proposition and people proposition.</a:t>
            </a:r>
            <a:endParaRPr lang="en-US" sz="1200" dirty="0"/>
          </a:p>
        </p:txBody>
      </p:sp>
      <p:sp>
        <p:nvSpPr>
          <p:cNvPr id="7" name="สี่เหลี่ยมผืนผ้า 6"/>
          <p:cNvSpPr/>
          <p:nvPr/>
        </p:nvSpPr>
        <p:spPr>
          <a:xfrm>
            <a:off x="7000892" y="6072206"/>
            <a:ext cx="3572992" cy="261610"/>
          </a:xfrm>
          <a:prstGeom prst="rect">
            <a:avLst/>
          </a:prstGeom>
        </p:spPr>
        <p:txBody>
          <a:bodyPr wrap="square">
            <a:spAutoFit/>
          </a:bodyPr>
          <a:lstStyle/>
          <a:p>
            <a:r>
              <a:rPr lang="en-US" sz="1100" dirty="0" smtClean="0">
                <a:solidFill>
                  <a:srgbClr val="0070C0"/>
                </a:solidFill>
              </a:rPr>
              <a:t>Kim &amp; </a:t>
            </a:r>
            <a:r>
              <a:rPr lang="en-US" sz="1100" dirty="0" err="1" smtClean="0">
                <a:solidFill>
                  <a:srgbClr val="0070C0"/>
                </a:solidFill>
              </a:rPr>
              <a:t>Mauborgne</a:t>
            </a:r>
            <a:r>
              <a:rPr lang="en-US" sz="1100" dirty="0" smtClean="0">
                <a:solidFill>
                  <a:srgbClr val="0070C0"/>
                </a:solidFill>
              </a:rPr>
              <a:t>, 2009</a:t>
            </a:r>
            <a:endParaRPr lang="en-US" sz="1100" dirty="0">
              <a:solidFill>
                <a:srgbClr val="0070C0"/>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151744" y="0"/>
            <a:ext cx="7772400" cy="1143000"/>
          </a:xfrm>
        </p:spPr>
        <p:txBody>
          <a:bodyPr/>
          <a:lstStyle/>
          <a:p>
            <a:r>
              <a:rPr lang="en-US" dirty="0" smtClean="0"/>
              <a:t>Blue Ocean Strategic Canvas</a:t>
            </a:r>
            <a:endParaRPr lang="th-TH" dirty="0"/>
          </a:p>
        </p:txBody>
      </p:sp>
      <p:pic>
        <p:nvPicPr>
          <p:cNvPr id="87042" name="Picture 2" descr="http://maaw.info/ArticleSummaries/KimMauborgneGraphic1.gif"/>
          <p:cNvPicPr>
            <a:picLocks noChangeAspect="1" noChangeArrowheads="1"/>
          </p:cNvPicPr>
          <p:nvPr/>
        </p:nvPicPr>
        <p:blipFill>
          <a:blip r:embed="rId2" cstate="print"/>
          <a:srcRect/>
          <a:stretch>
            <a:fillRect/>
          </a:stretch>
        </p:blipFill>
        <p:spPr bwMode="auto">
          <a:xfrm>
            <a:off x="1285852" y="1500174"/>
            <a:ext cx="6429420" cy="4822066"/>
          </a:xfrm>
          <a:prstGeom prst="rect">
            <a:avLst/>
          </a:prstGeo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a:xfrm>
            <a:off x="571472" y="-214338"/>
            <a:ext cx="7543800" cy="1295400"/>
          </a:xfrm>
        </p:spPr>
        <p:txBody>
          <a:bodyPr/>
          <a:lstStyle/>
          <a:p>
            <a:pPr eaLnBrk="1" hangingPunct="1"/>
            <a:r>
              <a:rPr lang="en-US" sz="3500" dirty="0" smtClean="0"/>
              <a:t/>
            </a:r>
            <a:br>
              <a:rPr lang="en-US" sz="3500" dirty="0" smtClean="0"/>
            </a:br>
            <a:r>
              <a:rPr lang="en-US" sz="3500" dirty="0" smtClean="0"/>
              <a:t>The BCG portfolio matrix model</a:t>
            </a:r>
            <a:endParaRPr lang="th-TH" sz="3500" dirty="0" smtClean="0"/>
          </a:p>
        </p:txBody>
      </p:sp>
      <p:sp>
        <p:nvSpPr>
          <p:cNvPr id="30724" name="Rectangle 3"/>
          <p:cNvSpPr>
            <a:spLocks noGrp="1" noChangeArrowheads="1"/>
          </p:cNvSpPr>
          <p:nvPr>
            <p:ph type="body" sz="half" idx="1"/>
          </p:nvPr>
        </p:nvSpPr>
        <p:spPr>
          <a:xfrm>
            <a:off x="332175" y="1309284"/>
            <a:ext cx="4786346" cy="4583112"/>
          </a:xfrm>
        </p:spPr>
        <p:txBody>
          <a:bodyPr>
            <a:normAutofit/>
          </a:bodyPr>
          <a:lstStyle/>
          <a:p>
            <a:pPr eaLnBrk="1" hangingPunct="1"/>
            <a:r>
              <a:rPr lang="en-US" sz="2600" dirty="0" smtClean="0">
                <a:solidFill>
                  <a:srgbClr val="0070C0"/>
                </a:solidFill>
                <a:latin typeface="Arial" charset="0"/>
                <a:ea typeface="Arial" charset="0"/>
                <a:cs typeface="Arial" charset="0"/>
              </a:rPr>
              <a:t>A good planning system must guide the development of strategic alternatives for each of the company’s current business and new business possibilities.</a:t>
            </a:r>
          </a:p>
          <a:p>
            <a:pPr eaLnBrk="1" hangingPunct="1"/>
            <a:r>
              <a:rPr lang="en-US" sz="2600" dirty="0" smtClean="0">
                <a:solidFill>
                  <a:srgbClr val="0070C0"/>
                </a:solidFill>
                <a:latin typeface="Arial" charset="0"/>
                <a:ea typeface="Arial" charset="0"/>
                <a:cs typeface="Arial" charset="0"/>
              </a:rPr>
              <a:t>It must also provide management’s review of these strategic alternatives and for corresponding resource-allocation decisions.</a:t>
            </a:r>
            <a:endParaRPr lang="th-TH" sz="2600" dirty="0" smtClean="0">
              <a:solidFill>
                <a:srgbClr val="0070C0"/>
              </a:solidFill>
              <a:latin typeface="Arial" charset="0"/>
              <a:ea typeface="Arial" charset="0"/>
              <a:cs typeface="Arial" charset="0"/>
            </a:endParaRPr>
          </a:p>
        </p:txBody>
      </p:sp>
      <p:pic>
        <p:nvPicPr>
          <p:cNvPr id="30726" name="Picture 6" descr="http://vorrakorn.org.a25.readyplanet.net/images/column_1305249549/1282352307.png"/>
          <p:cNvPicPr>
            <a:picLocks noChangeAspect="1" noChangeArrowheads="1"/>
          </p:cNvPicPr>
          <p:nvPr/>
        </p:nvPicPr>
        <p:blipFill>
          <a:blip r:embed="rId2" cstate="print"/>
          <a:srcRect/>
          <a:stretch>
            <a:fillRect/>
          </a:stretch>
        </p:blipFill>
        <p:spPr bwMode="auto">
          <a:xfrm>
            <a:off x="5348839" y="1922047"/>
            <a:ext cx="3484146" cy="335758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00034" y="-214338"/>
            <a:ext cx="7543800" cy="1295400"/>
          </a:xfrm>
        </p:spPr>
        <p:txBody>
          <a:bodyPr/>
          <a:lstStyle/>
          <a:p>
            <a:pPr eaLnBrk="1" hangingPunct="1"/>
            <a:r>
              <a:rPr lang="en-US" dirty="0" smtClean="0"/>
              <a:t>Classification of the BCG Boxes</a:t>
            </a:r>
            <a:endParaRPr lang="th-TH" dirty="0" smtClean="0"/>
          </a:p>
        </p:txBody>
      </p:sp>
      <p:sp>
        <p:nvSpPr>
          <p:cNvPr id="124931" name="Rectangle 3"/>
          <p:cNvSpPr>
            <a:spLocks noGrp="1" noChangeArrowheads="1"/>
          </p:cNvSpPr>
          <p:nvPr>
            <p:ph type="body" sz="half" idx="1"/>
          </p:nvPr>
        </p:nvSpPr>
        <p:spPr>
          <a:xfrm>
            <a:off x="500034" y="2571320"/>
            <a:ext cx="5485119" cy="4784763"/>
          </a:xfrm>
        </p:spPr>
        <p:txBody>
          <a:bodyPr>
            <a:normAutofit/>
          </a:bodyPr>
          <a:lstStyle/>
          <a:p>
            <a:pPr eaLnBrk="1" hangingPunct="1">
              <a:defRPr/>
            </a:pPr>
            <a:r>
              <a:rPr lang="en-US" sz="2400" i="1" u="sng" dirty="0" smtClean="0">
                <a:solidFill>
                  <a:srgbClr val="FF0000"/>
                </a:solidFill>
                <a:latin typeface="Arial" charset="0"/>
                <a:ea typeface="Arial" charset="0"/>
                <a:cs typeface="Arial" charset="0"/>
              </a:rPr>
              <a:t>Stars:</a:t>
            </a:r>
            <a:r>
              <a:rPr lang="en-US" sz="2400" dirty="0" smtClean="0">
                <a:latin typeface="Arial" charset="0"/>
                <a:ea typeface="Arial" charset="0"/>
                <a:cs typeface="Arial" charset="0"/>
              </a:rPr>
              <a:t> </a:t>
            </a:r>
            <a:r>
              <a:rPr lang="en-US" sz="2400" dirty="0" smtClean="0">
                <a:effectLst>
                  <a:outerShdw blurRad="38100" dist="38100" dir="2700000" algn="tl">
                    <a:srgbClr val="C0C0C0"/>
                  </a:outerShdw>
                </a:effectLst>
                <a:latin typeface="Arial" charset="0"/>
                <a:ea typeface="Arial" charset="0"/>
                <a:cs typeface="Arial" charset="0"/>
              </a:rPr>
              <a:t>High-growth market leaders are called stars. They generate large amounts of cash, but the cash they generate from earnings and depreciation is more than offset by the cash that must be put back in the form of capital expenditure and increased working capital.</a:t>
            </a:r>
          </a:p>
        </p:txBody>
      </p:sp>
      <p:pic>
        <p:nvPicPr>
          <p:cNvPr id="33796" name="Picture 13" descr="red barrel"/>
          <p:cNvPicPr>
            <a:picLocks noGrp="1" noChangeAspect="1" noChangeArrowheads="1"/>
          </p:cNvPicPr>
          <p:nvPr>
            <p:ph sz="quarter" idx="2"/>
          </p:nvPr>
        </p:nvPicPr>
        <p:blipFill>
          <a:blip r:embed="rId2" cstate="print"/>
          <a:stretch>
            <a:fillRect/>
          </a:stretch>
        </p:blipFill>
        <p:spPr>
          <a:xfrm>
            <a:off x="6338436" y="1369492"/>
            <a:ext cx="1507570" cy="2128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2071670" y="-142900"/>
            <a:ext cx="7543800" cy="1295400"/>
          </a:xfrm>
        </p:spPr>
        <p:txBody>
          <a:bodyPr/>
          <a:lstStyle/>
          <a:p>
            <a:pPr eaLnBrk="1" hangingPunct="1"/>
            <a:r>
              <a:rPr lang="en-US" dirty="0" smtClean="0"/>
              <a:t>Classification of the BCG Boxes</a:t>
            </a:r>
            <a:endParaRPr lang="th-TH" dirty="0" smtClean="0"/>
          </a:p>
        </p:txBody>
      </p:sp>
      <p:sp>
        <p:nvSpPr>
          <p:cNvPr id="154627" name="Rectangle 3"/>
          <p:cNvSpPr>
            <a:spLocks noGrp="1" noChangeArrowheads="1"/>
          </p:cNvSpPr>
          <p:nvPr>
            <p:ph type="body" sz="half" idx="1"/>
          </p:nvPr>
        </p:nvSpPr>
        <p:spPr>
          <a:xfrm>
            <a:off x="395288" y="1989138"/>
            <a:ext cx="8435975" cy="4411662"/>
          </a:xfrm>
        </p:spPr>
        <p:txBody>
          <a:bodyPr>
            <a:normAutofit/>
          </a:bodyPr>
          <a:lstStyle/>
          <a:p>
            <a:pPr eaLnBrk="1" hangingPunct="1">
              <a:defRPr/>
            </a:pPr>
            <a:r>
              <a:rPr lang="en-US" sz="2800" i="1" u="sng" dirty="0" smtClean="0">
                <a:solidFill>
                  <a:srgbClr val="FF0000"/>
                </a:solidFill>
                <a:effectLst>
                  <a:outerShdw blurRad="38100" dist="38100" dir="2700000" algn="tl">
                    <a:srgbClr val="C0C0C0"/>
                  </a:outerShdw>
                </a:effectLst>
                <a:latin typeface="Arial" charset="0"/>
                <a:ea typeface="Arial" charset="0"/>
                <a:cs typeface="Arial" charset="0"/>
              </a:rPr>
              <a:t>Cash cows:</a:t>
            </a:r>
            <a:r>
              <a:rPr lang="en-US" sz="2600" dirty="0" smtClean="0">
                <a:latin typeface="Arial" charset="0"/>
                <a:ea typeface="Arial" charset="0"/>
                <a:cs typeface="Arial" charset="0"/>
              </a:rPr>
              <a:t> are characterized by low growth and high market share. They are net providers of cash. Their high earnings, coupled with their depreciation, represent high cash inflows and they need very little in a way of reinvestment. Thus these businesses generate large cash surpluses that help to pay dividends and interest, provide dept capacity, supply funds for research and development, meet overheads and also make cash available for investment in other products.</a:t>
            </a:r>
            <a:endParaRPr lang="th-TH" sz="2600" dirty="0" smtClean="0">
              <a:latin typeface="Arial" charset="0"/>
              <a:ea typeface="Arial" charset="0"/>
              <a:cs typeface="Arial" charset="0"/>
            </a:endParaRPr>
          </a:p>
        </p:txBody>
      </p:sp>
      <p:pic>
        <p:nvPicPr>
          <p:cNvPr id="34822" name="Picture 6" descr="http://luckythecashcow.files.wordpress.com/2009/12/cashcow.jpg"/>
          <p:cNvPicPr>
            <a:picLocks noChangeAspect="1" noChangeArrowheads="1"/>
          </p:cNvPicPr>
          <p:nvPr/>
        </p:nvPicPr>
        <p:blipFill>
          <a:blip r:embed="rId2" cstate="print"/>
          <a:srcRect/>
          <a:stretch>
            <a:fillRect/>
          </a:stretch>
        </p:blipFill>
        <p:spPr bwMode="auto">
          <a:xfrm>
            <a:off x="357158" y="357166"/>
            <a:ext cx="1636784" cy="128585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smtClean="0"/>
              <a:t>Classification of the BCG Boxes</a:t>
            </a:r>
            <a:endParaRPr lang="th-TH" smtClean="0"/>
          </a:p>
        </p:txBody>
      </p:sp>
      <p:sp>
        <p:nvSpPr>
          <p:cNvPr id="125955" name="Rectangle 3"/>
          <p:cNvSpPr>
            <a:spLocks noGrp="1" noChangeArrowheads="1"/>
          </p:cNvSpPr>
          <p:nvPr>
            <p:ph type="body" sz="half" idx="1"/>
          </p:nvPr>
        </p:nvSpPr>
        <p:spPr>
          <a:xfrm>
            <a:off x="457200" y="1719263"/>
            <a:ext cx="5757874" cy="4411662"/>
          </a:xfrm>
        </p:spPr>
        <p:txBody>
          <a:bodyPr>
            <a:normAutofit/>
          </a:bodyPr>
          <a:lstStyle/>
          <a:p>
            <a:pPr eaLnBrk="1" hangingPunct="1">
              <a:defRPr/>
            </a:pPr>
            <a:r>
              <a:rPr lang="en-US" sz="2800" i="1" u="sng" dirty="0" smtClean="0">
                <a:solidFill>
                  <a:srgbClr val="FF0000"/>
                </a:solidFill>
                <a:effectLst>
                  <a:outerShdw blurRad="38100" dist="38100" dir="2700000" algn="tl">
                    <a:srgbClr val="C0C0C0"/>
                  </a:outerShdw>
                </a:effectLst>
                <a:latin typeface="Arial" charset="0"/>
                <a:ea typeface="Arial" charset="0"/>
                <a:cs typeface="Arial" charset="0"/>
              </a:rPr>
              <a:t>Question marks:</a:t>
            </a:r>
            <a:r>
              <a:rPr lang="en-US" sz="2600" dirty="0" smtClean="0">
                <a:latin typeface="Arial" charset="0"/>
                <a:ea typeface="Arial" charset="0"/>
                <a:cs typeface="Arial" charset="0"/>
              </a:rPr>
              <a:t> products in a growth market with a low share are categorized as question marks. Because of growth, these products require more cash than they are able to generate on their own. If nothing is done to increase market share, a question mark will simply absorb large amounts of cash in the short run and later, as growth slows down, becomes a dog.</a:t>
            </a:r>
            <a:endParaRPr lang="th-TH" sz="2600" dirty="0" smtClean="0">
              <a:latin typeface="Arial" charset="0"/>
              <a:ea typeface="Arial" charset="0"/>
              <a:cs typeface="Arial" charset="0"/>
            </a:endParaRPr>
          </a:p>
        </p:txBody>
      </p:sp>
      <p:pic>
        <p:nvPicPr>
          <p:cNvPr id="35846" name="Picture 6" descr="http://images.mylot.com/userImages/images/postphotos/2505150.jpg"/>
          <p:cNvPicPr>
            <a:picLocks noChangeAspect="1" noChangeArrowheads="1"/>
          </p:cNvPicPr>
          <p:nvPr/>
        </p:nvPicPr>
        <p:blipFill>
          <a:blip r:embed="rId2" cstate="print"/>
          <a:srcRect/>
          <a:stretch>
            <a:fillRect/>
          </a:stretch>
        </p:blipFill>
        <p:spPr bwMode="auto">
          <a:xfrm>
            <a:off x="6072198" y="1571612"/>
            <a:ext cx="2724150" cy="34194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a:xfrm>
            <a:off x="3182275" y="541339"/>
            <a:ext cx="5500726" cy="938234"/>
          </a:xfrm>
        </p:spPr>
        <p:txBody>
          <a:bodyPr>
            <a:normAutofit fontScale="90000"/>
          </a:bodyPr>
          <a:lstStyle/>
          <a:p>
            <a:pPr eaLnBrk="1" hangingPunct="1"/>
            <a:r>
              <a:rPr lang="en-US" dirty="0" smtClean="0"/>
              <a:t>Classification of the BCG Boxes</a:t>
            </a:r>
            <a:endParaRPr lang="th-TH" dirty="0" smtClean="0"/>
          </a:p>
        </p:txBody>
      </p:sp>
      <p:sp>
        <p:nvSpPr>
          <p:cNvPr id="126979" name="Rectangle 3"/>
          <p:cNvSpPr>
            <a:spLocks noGrp="1" noChangeArrowheads="1"/>
          </p:cNvSpPr>
          <p:nvPr>
            <p:ph type="body" sz="half" idx="1"/>
          </p:nvPr>
        </p:nvSpPr>
        <p:spPr>
          <a:xfrm>
            <a:off x="592549" y="2124075"/>
            <a:ext cx="8218487" cy="4733925"/>
          </a:xfrm>
        </p:spPr>
        <p:txBody>
          <a:bodyPr/>
          <a:lstStyle/>
          <a:p>
            <a:pPr eaLnBrk="1" hangingPunct="1">
              <a:defRPr/>
            </a:pPr>
            <a:r>
              <a:rPr lang="en-US" sz="2800" u="sng" dirty="0" smtClean="0">
                <a:solidFill>
                  <a:srgbClr val="FF0000"/>
                </a:solidFill>
                <a:effectLst>
                  <a:outerShdw blurRad="38100" dist="38100" dir="2700000" algn="tl">
                    <a:srgbClr val="C0C0C0"/>
                  </a:outerShdw>
                </a:effectLst>
                <a:latin typeface="Arial" charset="0"/>
                <a:ea typeface="Arial" charset="0"/>
                <a:cs typeface="Arial" charset="0"/>
              </a:rPr>
              <a:t>Dogs:</a:t>
            </a:r>
            <a:r>
              <a:rPr lang="en-US" sz="2200" dirty="0" smtClean="0">
                <a:latin typeface="Arial" charset="0"/>
                <a:ea typeface="Arial" charset="0"/>
                <a:cs typeface="Arial" charset="0"/>
              </a:rPr>
              <a:t> </a:t>
            </a:r>
            <a:r>
              <a:rPr lang="en-US" sz="2200" dirty="0" smtClean="0">
                <a:effectLst>
                  <a:outerShdw blurRad="38100" dist="38100" dir="2700000" algn="tl">
                    <a:srgbClr val="C0C0C0"/>
                  </a:outerShdw>
                </a:effectLst>
                <a:latin typeface="Arial" charset="0"/>
                <a:ea typeface="Arial" charset="0"/>
                <a:cs typeface="Arial" charset="0"/>
              </a:rPr>
              <a:t>Products with low market share positioned in low-growth situations are called dogs. Their poor competitive position condemns them to poor profits. Because growth is low, dogs have little potential for gaining sufficient share to achieve viable cost positions. Usually they are net users of cash.  Their earnings are low, and the reinvestment required just to keep the business together eats cash inflow. The business, therefore, becomes a cash trap that is likely to regularly absorb cash unless further investment is rigorously avoided. An alternative is to convert doges into cash.</a:t>
            </a:r>
            <a:endParaRPr lang="th-TH" sz="2200" dirty="0" smtClean="0">
              <a:effectLst>
                <a:outerShdw blurRad="38100" dist="38100" dir="2700000" algn="tl">
                  <a:srgbClr val="C0C0C0"/>
                </a:outerShdw>
              </a:effectLst>
              <a:latin typeface="Arial" charset="0"/>
              <a:ea typeface="Arial" charset="0"/>
              <a:cs typeface="Arial" charset="0"/>
            </a:endParaRPr>
          </a:p>
        </p:txBody>
      </p:sp>
      <p:pic>
        <p:nvPicPr>
          <p:cNvPr id="36870" name="Picture 6" descr="Two happy dogs photo">
            <a:hlinkClick r:id="rId2"/>
          </p:cNvPr>
          <p:cNvPicPr>
            <a:picLocks noChangeAspect="1" noChangeArrowheads="1"/>
          </p:cNvPicPr>
          <p:nvPr/>
        </p:nvPicPr>
        <p:blipFill>
          <a:blip r:embed="rId3" cstate="print"/>
          <a:srcRect/>
          <a:stretch>
            <a:fillRect/>
          </a:stretch>
        </p:blipFill>
        <p:spPr bwMode="auto">
          <a:xfrm>
            <a:off x="285720" y="214290"/>
            <a:ext cx="2286016" cy="155901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6"/>
          <p:cNvSpPr>
            <a:spLocks noGrp="1" noChangeArrowheads="1"/>
          </p:cNvSpPr>
          <p:nvPr>
            <p:ph type="title"/>
          </p:nvPr>
        </p:nvSpPr>
        <p:spPr>
          <a:xfrm>
            <a:off x="533400" y="0"/>
            <a:ext cx="7848600" cy="762000"/>
          </a:xfrm>
          <a:noFill/>
        </p:spPr>
        <p:txBody>
          <a:bodyPr anchor="ctr"/>
          <a:lstStyle/>
          <a:p>
            <a:pPr eaLnBrk="1" hangingPunct="1"/>
            <a:r>
              <a:rPr lang="da-DK" sz="3000" smtClean="0"/>
              <a:t>The BCG – model</a:t>
            </a:r>
            <a:endParaRPr lang="en-US" sz="3000" smtClean="0"/>
          </a:p>
        </p:txBody>
      </p:sp>
      <p:pic>
        <p:nvPicPr>
          <p:cNvPr id="4" name="Picture 6"/>
          <p:cNvPicPr>
            <a:picLocks noChangeAspect="1" noChangeArrowheads="1"/>
          </p:cNvPicPr>
          <p:nvPr/>
        </p:nvPicPr>
        <p:blipFill>
          <a:blip r:embed="rId2" cstate="print"/>
          <a:srcRect/>
          <a:stretch>
            <a:fillRect/>
          </a:stretch>
        </p:blipFill>
        <p:spPr bwMode="auto">
          <a:xfrm>
            <a:off x="500034" y="714356"/>
            <a:ext cx="8345487" cy="594042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46105" y="122"/>
            <a:ext cx="7543800" cy="1295400"/>
          </a:xfrm>
        </p:spPr>
        <p:txBody>
          <a:bodyPr/>
          <a:lstStyle/>
          <a:p>
            <a:pPr eaLnBrk="1" hangingPunct="1"/>
            <a:r>
              <a:rPr lang="en-US" sz="3200" dirty="0" smtClean="0"/>
              <a:t/>
            </a:r>
            <a:br>
              <a:rPr lang="en-US" sz="3200" dirty="0" smtClean="0"/>
            </a:br>
            <a:r>
              <a:rPr lang="en-US" sz="3200" dirty="0" smtClean="0"/>
              <a:t>The BCG portfolio matrix model</a:t>
            </a:r>
            <a:endParaRPr lang="th-TH" sz="3200" dirty="0" smtClean="0"/>
          </a:p>
        </p:txBody>
      </p:sp>
      <p:sp>
        <p:nvSpPr>
          <p:cNvPr id="123907" name="Rectangle 3" descr="ไม้โอ๊ค"/>
          <p:cNvSpPr>
            <a:spLocks noGrp="1" noChangeArrowheads="1"/>
          </p:cNvSpPr>
          <p:nvPr>
            <p:ph type="body" sz="half" idx="1"/>
          </p:nvPr>
        </p:nvSpPr>
        <p:spPr>
          <a:xfrm>
            <a:off x="142844" y="2128671"/>
            <a:ext cx="8686800" cy="5424513"/>
          </a:xfrm>
        </p:spPr>
        <p:txBody>
          <a:bodyPr>
            <a:normAutofit/>
          </a:bodyPr>
          <a:lstStyle/>
          <a:p>
            <a:pPr eaLnBrk="1" hangingPunct="1">
              <a:lnSpc>
                <a:spcPct val="80000"/>
              </a:lnSpc>
              <a:defRPr/>
            </a:pPr>
            <a:r>
              <a:rPr lang="en-US" sz="2000" dirty="0" smtClean="0">
                <a:solidFill>
                  <a:srgbClr val="FF0000"/>
                </a:solidFill>
                <a:effectLst>
                  <a:outerShdw blurRad="38100" dist="38100" dir="2700000" algn="tl">
                    <a:srgbClr val="000000"/>
                  </a:outerShdw>
                </a:effectLst>
                <a:latin typeface="Arial" charset="0"/>
                <a:ea typeface="Arial" charset="0"/>
                <a:cs typeface="Arial" charset="0"/>
              </a:rPr>
              <a:t>The portfolio matrix represents a real advance in strategic planning in several ways:</a:t>
            </a:r>
          </a:p>
          <a:p>
            <a:pPr lvl="1" eaLnBrk="1" hangingPunct="1">
              <a:lnSpc>
                <a:spcPct val="80000"/>
              </a:lnSpc>
              <a:defRPr/>
            </a:pPr>
            <a:r>
              <a:rPr lang="en-US" sz="2000" dirty="0" smtClean="0">
                <a:effectLst>
                  <a:outerShdw blurRad="38100" dist="38100" dir="2700000" algn="tl">
                    <a:srgbClr val="FFFFFF"/>
                  </a:outerShdw>
                </a:effectLst>
                <a:latin typeface="Arial" charset="0"/>
                <a:ea typeface="Arial" charset="0"/>
                <a:cs typeface="Arial" charset="0"/>
              </a:rPr>
              <a:t>It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encourages</a:t>
            </a:r>
            <a:r>
              <a:rPr lang="en-US" sz="2000" dirty="0" smtClean="0">
                <a:effectLst>
                  <a:outerShdw blurRad="38100" dist="38100" dir="2700000" algn="tl">
                    <a:srgbClr val="FFFFFF"/>
                  </a:outerShdw>
                </a:effectLst>
                <a:latin typeface="Arial" charset="0"/>
                <a:ea typeface="Arial" charset="0"/>
                <a:cs typeface="Arial" charset="0"/>
              </a:rPr>
              <a:t> top management to evaluate the prospects of each of the company’s business individually and to set tailored objectives for each business based on the contribution it can realistically make to corporate goals.</a:t>
            </a:r>
          </a:p>
          <a:p>
            <a:pPr lvl="1" eaLnBrk="1" hangingPunct="1">
              <a:lnSpc>
                <a:spcPct val="80000"/>
              </a:lnSpc>
              <a:defRPr/>
            </a:pPr>
            <a:r>
              <a:rPr lang="en-US" sz="2000" dirty="0" smtClean="0">
                <a:effectLst>
                  <a:outerShdw blurRad="38100" dist="38100" dir="2700000" algn="tl">
                    <a:srgbClr val="FFFFFF"/>
                  </a:outerShdw>
                </a:effectLst>
                <a:latin typeface="Arial" charset="0"/>
                <a:ea typeface="Arial" charset="0"/>
                <a:cs typeface="Arial" charset="0"/>
              </a:rPr>
              <a:t>It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stimulates </a:t>
            </a:r>
            <a:r>
              <a:rPr lang="en-US" sz="2000" dirty="0" smtClean="0">
                <a:effectLst>
                  <a:outerShdw blurRad="38100" dist="38100" dir="2700000" algn="tl">
                    <a:srgbClr val="FFFFFF"/>
                  </a:outerShdw>
                </a:effectLst>
                <a:latin typeface="Arial" charset="0"/>
                <a:ea typeface="Arial" charset="0"/>
                <a:cs typeface="Arial" charset="0"/>
              </a:rPr>
              <a:t>the use of externally focused empirical data to supplement managerial judgment in evaluating the potential of a particular business.</a:t>
            </a:r>
          </a:p>
          <a:p>
            <a:pPr lvl="1" eaLnBrk="1" hangingPunct="1">
              <a:lnSpc>
                <a:spcPct val="80000"/>
              </a:lnSpc>
              <a:defRPr/>
            </a:pPr>
            <a:r>
              <a:rPr lang="en-US" sz="2000" dirty="0" smtClean="0">
                <a:effectLst>
                  <a:outerShdw blurRad="38100" dist="38100" dir="2700000" algn="tl">
                    <a:srgbClr val="FFFFFF"/>
                  </a:outerShdw>
                </a:effectLst>
                <a:latin typeface="Arial" charset="0"/>
                <a:ea typeface="Arial" charset="0"/>
                <a:cs typeface="Arial" charset="0"/>
              </a:rPr>
              <a:t>It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explicitly raises</a:t>
            </a:r>
            <a:r>
              <a:rPr lang="en-US" sz="2000" dirty="0" smtClean="0">
                <a:effectLst>
                  <a:outerShdw blurRad="38100" dist="38100" dir="2700000" algn="tl">
                    <a:srgbClr val="FFFFFF"/>
                  </a:outerShdw>
                </a:effectLst>
                <a:latin typeface="Arial" charset="0"/>
                <a:ea typeface="Arial" charset="0"/>
                <a:cs typeface="Arial" charset="0"/>
              </a:rPr>
              <a:t> the issue of cash flow balancing as management plant for expansion and growth.</a:t>
            </a:r>
          </a:p>
          <a:p>
            <a:pPr lvl="1" eaLnBrk="1" hangingPunct="1">
              <a:lnSpc>
                <a:spcPct val="80000"/>
              </a:lnSpc>
              <a:defRPr/>
            </a:pPr>
            <a:r>
              <a:rPr lang="en-US" sz="2000" dirty="0" smtClean="0">
                <a:effectLst>
                  <a:outerShdw blurRad="38100" dist="38100" dir="2700000" algn="tl">
                    <a:srgbClr val="FFFFFF"/>
                  </a:outerShdw>
                </a:effectLst>
                <a:latin typeface="Arial" charset="0"/>
                <a:ea typeface="Arial" charset="0"/>
                <a:cs typeface="Arial" charset="0"/>
              </a:rPr>
              <a:t>It gives managers a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potent new tool</a:t>
            </a:r>
            <a:r>
              <a:rPr lang="en-US" sz="2000" dirty="0" smtClean="0">
                <a:effectLst>
                  <a:outerShdw blurRad="38100" dist="38100" dir="2700000" algn="tl">
                    <a:srgbClr val="FFFFFF"/>
                  </a:outerShdw>
                </a:effectLst>
                <a:latin typeface="Arial" charset="0"/>
                <a:ea typeface="Arial" charset="0"/>
                <a:cs typeface="Arial" charset="0"/>
              </a:rPr>
              <a:t> for analyzing competitors and for predicting competitive responses to strategic moves.</a:t>
            </a:r>
          </a:p>
          <a:p>
            <a:pPr lvl="1" eaLnBrk="1" hangingPunct="1">
              <a:lnSpc>
                <a:spcPct val="80000"/>
              </a:lnSpc>
              <a:defRPr/>
            </a:pPr>
            <a:r>
              <a:rPr lang="en-US" sz="2000" dirty="0" smtClean="0">
                <a:effectLst>
                  <a:outerShdw blurRad="38100" dist="38100" dir="2700000" algn="tl">
                    <a:srgbClr val="FFFFFF"/>
                  </a:outerShdw>
                </a:effectLst>
                <a:latin typeface="Arial" charset="0"/>
                <a:ea typeface="Arial" charset="0"/>
                <a:cs typeface="Arial" charset="0"/>
              </a:rPr>
              <a:t>It provides not just a financial but also a </a:t>
            </a:r>
            <a:r>
              <a:rPr lang="en-US" sz="2000" dirty="0" smtClean="0">
                <a:solidFill>
                  <a:srgbClr val="FF0000"/>
                </a:solidFill>
                <a:effectLst>
                  <a:outerShdw blurRad="38100" dist="38100" dir="2700000" algn="tl">
                    <a:srgbClr val="000000"/>
                  </a:outerShdw>
                </a:effectLst>
                <a:latin typeface="Arial" charset="0"/>
                <a:ea typeface="Arial" charset="0"/>
                <a:cs typeface="Arial" charset="0"/>
              </a:rPr>
              <a:t>strategic context</a:t>
            </a:r>
            <a:r>
              <a:rPr lang="en-US" sz="2000" dirty="0" smtClean="0">
                <a:effectLst>
                  <a:outerShdw blurRad="38100" dist="38100" dir="2700000" algn="tl">
                    <a:srgbClr val="FFFFFF"/>
                  </a:outerShdw>
                </a:effectLst>
                <a:latin typeface="Arial" charset="0"/>
                <a:ea typeface="Arial" charset="0"/>
                <a:cs typeface="Arial" charset="0"/>
              </a:rPr>
              <a:t> for evaluating acquisitions and divestitures.</a:t>
            </a:r>
            <a:endParaRPr lang="th-TH" sz="2000" dirty="0" smtClean="0">
              <a:effectLst>
                <a:outerShdw blurRad="38100" dist="38100" dir="2700000" algn="tl">
                  <a:srgbClr val="FFFFFF"/>
                </a:outerShdw>
              </a:effectLst>
              <a:latin typeface="Arial" charset="0"/>
              <a:ea typeface="Arial" charset="0"/>
              <a:cs typeface="Arial" charset="0"/>
            </a:endParaRPr>
          </a:p>
        </p:txBody>
      </p:sp>
      <p:pic>
        <p:nvPicPr>
          <p:cNvPr id="31748" name="Picture 7" descr="thermome002"/>
          <p:cNvPicPr>
            <a:picLocks noGrp="1" noChangeAspect="1" noChangeArrowheads="1"/>
          </p:cNvPicPr>
          <p:nvPr>
            <p:ph sz="half" idx="2"/>
          </p:nvPr>
        </p:nvPicPr>
        <p:blipFill>
          <a:blip r:embed="rId2" cstate="print"/>
          <a:srcRect/>
          <a:stretch>
            <a:fillRect/>
          </a:stretch>
        </p:blipFill>
        <p:spPr>
          <a:xfrm>
            <a:off x="7072330" y="214290"/>
            <a:ext cx="1835150" cy="1700213"/>
          </a:xfrm>
          <a:noFill/>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3400" y="0"/>
            <a:ext cx="7848600" cy="762000"/>
          </a:xfrm>
        </p:spPr>
        <p:txBody>
          <a:bodyPr/>
          <a:lstStyle/>
          <a:p>
            <a:pPr eaLnBrk="1" hangingPunct="1"/>
            <a:r>
              <a:rPr lang="da-DK" sz="3000" smtClean="0"/>
              <a:t>The BCG – model</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1285852" y="1000108"/>
            <a:ext cx="6529408" cy="512449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3400" y="0"/>
            <a:ext cx="7848600" cy="762000"/>
          </a:xfrm>
        </p:spPr>
        <p:txBody>
          <a:bodyPr/>
          <a:lstStyle/>
          <a:p>
            <a:pPr eaLnBrk="1" hangingPunct="1"/>
            <a:r>
              <a:rPr lang="da-DK" sz="3000" dirty="0" smtClean="0"/>
              <a:t>The Unilever portfolio matrix</a:t>
            </a:r>
            <a:endParaRPr lang="en-US" sz="3000" dirty="0" smtClean="0"/>
          </a:p>
        </p:txBody>
      </p:sp>
      <p:pic>
        <p:nvPicPr>
          <p:cNvPr id="4" name="Picture 5"/>
          <p:cNvPicPr>
            <a:picLocks noChangeAspect="1" noChangeArrowheads="1"/>
          </p:cNvPicPr>
          <p:nvPr/>
        </p:nvPicPr>
        <p:blipFill>
          <a:blip r:embed="rId2" cstate="print"/>
          <a:srcRect/>
          <a:stretch>
            <a:fillRect/>
          </a:stretch>
        </p:blipFill>
        <p:spPr bwMode="auto">
          <a:xfrm>
            <a:off x="1643042" y="1000108"/>
            <a:ext cx="5024461" cy="532287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544642" y="-265008"/>
            <a:ext cx="7543800" cy="1295400"/>
          </a:xfrm>
        </p:spPr>
        <p:txBody>
          <a:bodyPr/>
          <a:lstStyle/>
          <a:p>
            <a:pPr eaLnBrk="1" hangingPunct="1"/>
            <a:r>
              <a:rPr lang="en-US" smtClean="0"/>
              <a:t>Strategy evaluation and selection</a:t>
            </a:r>
            <a:endParaRPr lang="th-TH" smtClean="0"/>
          </a:p>
        </p:txBody>
      </p:sp>
      <p:sp>
        <p:nvSpPr>
          <p:cNvPr id="130051" name="Rectangle 3"/>
          <p:cNvSpPr>
            <a:spLocks noGrp="1" noChangeArrowheads="1"/>
          </p:cNvSpPr>
          <p:nvPr>
            <p:ph type="body" sz="half" idx="1"/>
          </p:nvPr>
        </p:nvSpPr>
        <p:spPr>
          <a:xfrm>
            <a:off x="544642" y="1214815"/>
            <a:ext cx="7724645" cy="5081053"/>
          </a:xfrm>
          <a:ln>
            <a:prstDash val="lgDashDot"/>
          </a:ln>
        </p:spPr>
        <p:style>
          <a:lnRef idx="2">
            <a:schemeClr val="dk1"/>
          </a:lnRef>
          <a:fillRef idx="1">
            <a:schemeClr val="lt1"/>
          </a:fillRef>
          <a:effectRef idx="0">
            <a:schemeClr val="dk1"/>
          </a:effectRef>
          <a:fontRef idx="minor">
            <a:schemeClr val="dk1"/>
          </a:fontRef>
        </p:style>
        <p:txBody>
          <a:bodyPr>
            <a:noAutofit/>
          </a:bodyPr>
          <a:lstStyle/>
          <a:p>
            <a:pPr eaLnBrk="1" hangingPunct="1">
              <a:defRPr/>
            </a:pPr>
            <a:r>
              <a:rPr lang="en-US" sz="2800" dirty="0" smtClean="0">
                <a:solidFill>
                  <a:srgbClr val="333399"/>
                </a:solidFill>
                <a:effectLst>
                  <a:outerShdw blurRad="38100" dist="38100" dir="2700000" algn="tl">
                    <a:srgbClr val="C0C0C0"/>
                  </a:outerShdw>
                </a:effectLst>
                <a:latin typeface="Arial" charset="0"/>
                <a:ea typeface="Arial" charset="0"/>
                <a:cs typeface="Arial" charset="0"/>
              </a:rPr>
              <a:t>The adequacy of a strategy may be evaluated using the following criteria:</a:t>
            </a:r>
          </a:p>
          <a:p>
            <a:pPr eaLnBrk="1" hangingPunct="1">
              <a:defRPr/>
            </a:pPr>
            <a:endParaRPr lang="en-US" sz="2800" dirty="0" smtClean="0">
              <a:solidFill>
                <a:srgbClr val="333399"/>
              </a:solidFill>
              <a:effectLst>
                <a:outerShdw blurRad="38100" dist="38100" dir="2700000" algn="tl">
                  <a:srgbClr val="C0C0C0"/>
                </a:outerShdw>
              </a:effectLst>
              <a:latin typeface="Arial" charset="0"/>
              <a:ea typeface="Arial" charset="0"/>
              <a:cs typeface="Arial" charset="0"/>
            </a:endParaRPr>
          </a:p>
          <a:p>
            <a:pPr lvl="1"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Suitability- </a:t>
            </a:r>
            <a:r>
              <a:rPr lang="en-US" sz="2800" dirty="0" smtClean="0">
                <a:latin typeface="Arial" charset="0"/>
                <a:ea typeface="Arial" charset="0"/>
                <a:cs typeface="Arial" charset="0"/>
              </a:rPr>
              <a:t>Is there a sustainable advantage?</a:t>
            </a:r>
          </a:p>
          <a:p>
            <a:pPr lvl="1"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Validity- </a:t>
            </a:r>
            <a:r>
              <a:rPr lang="en-US" sz="2800" dirty="0" smtClean="0">
                <a:latin typeface="Arial" charset="0"/>
                <a:ea typeface="Arial" charset="0"/>
                <a:cs typeface="Arial" charset="0"/>
              </a:rPr>
              <a:t>Are the assumptions about the external environment realistic?</a:t>
            </a:r>
          </a:p>
          <a:p>
            <a:pPr lvl="1" eaLnBrk="1" hangingPunct="1">
              <a:defRPr/>
            </a:pPr>
            <a:r>
              <a:rPr lang="en-US" sz="2800" dirty="0" smtClean="0">
                <a:solidFill>
                  <a:srgbClr val="FF0000"/>
                </a:solidFill>
                <a:effectLst>
                  <a:outerShdw blurRad="38100" dist="38100" dir="2700000" algn="tl">
                    <a:srgbClr val="000000">
                      <a:alpha val="43137"/>
                    </a:srgbClr>
                  </a:outerShdw>
                </a:effectLst>
                <a:latin typeface="Arial" charset="0"/>
                <a:ea typeface="Arial" charset="0"/>
                <a:cs typeface="Arial" charset="0"/>
              </a:rPr>
              <a:t>Feasibility -</a:t>
            </a:r>
            <a:r>
              <a:rPr lang="en-US" sz="2800" dirty="0" smtClean="0">
                <a:latin typeface="Arial" charset="0"/>
                <a:ea typeface="Arial" charset="0"/>
                <a:cs typeface="Arial" charset="0"/>
              </a:rPr>
              <a:t> Do we have skills, resources and commitment?</a:t>
            </a:r>
          </a:p>
          <a:p>
            <a:pPr lvl="1" eaLnBrk="1" hangingPunct="1">
              <a:defRPr/>
            </a:pPr>
            <a:r>
              <a:rPr lang="en-US" sz="2800" dirty="0" smtClean="0">
                <a:solidFill>
                  <a:srgbClr val="FF0000"/>
                </a:solidFill>
                <a:effectLst>
                  <a:outerShdw blurRad="38100" dist="38100" dir="2700000" algn="tl">
                    <a:srgbClr val="000000">
                      <a:alpha val="43137"/>
                    </a:srgbClr>
                  </a:outerShdw>
                </a:effectLst>
                <a:latin typeface="Arial" charset="0"/>
                <a:ea typeface="Arial" charset="0"/>
                <a:cs typeface="Arial" charset="0"/>
              </a:rPr>
              <a:t>Internal consistency</a:t>
            </a:r>
            <a:r>
              <a:rPr lang="en-US" sz="2800" dirty="0" smtClean="0">
                <a:effectLst>
                  <a:outerShdw blurRad="38100" dist="38100" dir="2700000" algn="tl">
                    <a:srgbClr val="000000">
                      <a:alpha val="43137"/>
                    </a:srgbClr>
                  </a:outerShdw>
                </a:effectLst>
                <a:latin typeface="Arial" charset="0"/>
                <a:ea typeface="Arial" charset="0"/>
                <a:cs typeface="Arial" charset="0"/>
              </a:rPr>
              <a:t> </a:t>
            </a:r>
            <a:r>
              <a:rPr lang="en-US" sz="2800" dirty="0" smtClean="0">
                <a:latin typeface="Arial" charset="0"/>
                <a:ea typeface="Arial" charset="0"/>
                <a:cs typeface="Arial" charset="0"/>
              </a:rPr>
              <a:t>– does the strategy hang together?</a:t>
            </a:r>
          </a:p>
          <a:p>
            <a:pPr lvl="1" eaLnBrk="1" hangingPunct="1">
              <a:buFont typeface="Wingdings" pitchFamily="2" charset="2"/>
              <a:buNone/>
              <a:defRPr/>
            </a:pPr>
            <a:endParaRPr lang="th-TH" sz="2800" dirty="0" smtClean="0">
              <a:latin typeface="Arial" charset="0"/>
              <a:ea typeface="Arial" charset="0"/>
              <a:cs typeface="Arial"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noChangeArrowheads="1"/>
          </p:cNvSpPr>
          <p:nvPr>
            <p:ph type="title"/>
          </p:nvPr>
        </p:nvSpPr>
        <p:spPr/>
        <p:txBody>
          <a:bodyPr/>
          <a:lstStyle/>
          <a:p>
            <a:pPr eaLnBrk="1" hangingPunct="1"/>
            <a:r>
              <a:rPr lang="en-US" smtClean="0"/>
              <a:t>Strategy evaluation and selection</a:t>
            </a:r>
            <a:endParaRPr lang="th-TH" smtClean="0"/>
          </a:p>
        </p:txBody>
      </p:sp>
      <p:sp>
        <p:nvSpPr>
          <p:cNvPr id="162820" name="Rectangle 4"/>
          <p:cNvSpPr>
            <a:spLocks noGrp="1" noChangeArrowheads="1"/>
          </p:cNvSpPr>
          <p:nvPr>
            <p:ph type="body" sz="half" idx="1"/>
          </p:nvPr>
        </p:nvSpPr>
        <p:spPr>
          <a:xfrm>
            <a:off x="785786" y="1714488"/>
            <a:ext cx="7499350" cy="4411662"/>
          </a:xfrm>
          <a:solidFill>
            <a:schemeClr val="bg1">
              <a:alpha val="75999"/>
            </a:schemeClr>
          </a:solidFill>
          <a:ln w="76200">
            <a:solidFill>
              <a:srgbClr val="333399"/>
            </a:solidFill>
            <a:prstDash val="sysDot"/>
          </a:ln>
        </p:spPr>
        <p:txBody>
          <a:bodyPr/>
          <a:lstStyle/>
          <a:p>
            <a:pPr eaLnBrk="1" hangingPunct="1">
              <a:defRPr/>
            </a:pPr>
            <a:r>
              <a:rPr lang="en-US" sz="2600" dirty="0" smtClean="0">
                <a:solidFill>
                  <a:srgbClr val="333399"/>
                </a:solidFill>
                <a:effectLst>
                  <a:outerShdw blurRad="38100" dist="38100" dir="2700000" algn="tl">
                    <a:srgbClr val="C0C0C0"/>
                  </a:outerShdw>
                </a:effectLst>
                <a:latin typeface="Arial" charset="0"/>
                <a:ea typeface="Arial" charset="0"/>
                <a:cs typeface="Arial" charset="0"/>
              </a:rPr>
              <a:t>Continued….</a:t>
            </a:r>
          </a:p>
          <a:p>
            <a:pPr eaLnBrk="1" hangingPunct="1">
              <a:defRPr/>
            </a:pPr>
            <a:endParaRPr lang="en-US" sz="2600" dirty="0" smtClean="0">
              <a:solidFill>
                <a:srgbClr val="333399"/>
              </a:solidFill>
              <a:effectLst>
                <a:outerShdw blurRad="38100" dist="38100" dir="2700000" algn="tl">
                  <a:srgbClr val="C0C0C0"/>
                </a:outerShdw>
              </a:effectLst>
              <a:latin typeface="Arial" charset="0"/>
              <a:ea typeface="Arial" charset="0"/>
              <a:cs typeface="Arial" charset="0"/>
            </a:endParaRPr>
          </a:p>
          <a:p>
            <a:pPr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Vulnerability</a:t>
            </a:r>
            <a:r>
              <a:rPr lang="en-US" sz="2800" dirty="0" smtClean="0">
                <a:latin typeface="Arial" charset="0"/>
                <a:ea typeface="Arial" charset="0"/>
                <a:cs typeface="Arial" charset="0"/>
              </a:rPr>
              <a:t> – What are the risks and contingencies?</a:t>
            </a:r>
          </a:p>
          <a:p>
            <a:pPr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Workability </a:t>
            </a:r>
            <a:r>
              <a:rPr lang="en-US" sz="2800" dirty="0" smtClean="0">
                <a:latin typeface="Arial" charset="0"/>
                <a:ea typeface="Arial" charset="0"/>
                <a:cs typeface="Arial" charset="0"/>
              </a:rPr>
              <a:t>– Can we retain our flexibility?</a:t>
            </a:r>
          </a:p>
          <a:p>
            <a:pPr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Appropriate time horizon –</a:t>
            </a:r>
            <a:r>
              <a:rPr lang="en-US" sz="2800" dirty="0" smtClean="0">
                <a:latin typeface="Arial" charset="0"/>
                <a:ea typeface="Arial" charset="0"/>
                <a:cs typeface="Arial" charset="0"/>
              </a:rPr>
              <a:t> Do we allow enough time for implementation? </a:t>
            </a:r>
          </a:p>
          <a:p>
            <a:pPr eaLnBrk="1" hangingPunct="1">
              <a:defRPr/>
            </a:pPr>
            <a:endParaRPr lang="en-US" sz="2800" dirty="0" smtClean="0">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2857488" y="-357214"/>
            <a:ext cx="7543800" cy="1295400"/>
          </a:xfrm>
        </p:spPr>
        <p:txBody>
          <a:bodyPr/>
          <a:lstStyle/>
          <a:p>
            <a:pPr eaLnBrk="1" hangingPunct="1"/>
            <a:r>
              <a:rPr lang="da-DK" sz="3000" dirty="0" smtClean="0">
                <a:solidFill>
                  <a:srgbClr val="FF0000"/>
                </a:solidFill>
              </a:rPr>
              <a:t>Financial consequences</a:t>
            </a:r>
            <a:endParaRPr lang="en-US" sz="3000" dirty="0" smtClean="0">
              <a:solidFill>
                <a:srgbClr val="FF0000"/>
              </a:solidFill>
            </a:endParaRPr>
          </a:p>
        </p:txBody>
      </p:sp>
      <p:sp>
        <p:nvSpPr>
          <p:cNvPr id="89091" name="Rectangle 3"/>
          <p:cNvSpPr>
            <a:spLocks noChangeArrowheads="1"/>
          </p:cNvSpPr>
          <p:nvPr/>
        </p:nvSpPr>
        <p:spPr bwMode="auto">
          <a:xfrm>
            <a:off x="1214414" y="1500174"/>
            <a:ext cx="7239000" cy="5262979"/>
          </a:xfrm>
          <a:prstGeom prst="rect">
            <a:avLst/>
          </a:prstGeom>
          <a:noFill/>
          <a:ln w="9525">
            <a:noFill/>
            <a:miter lim="800000"/>
            <a:headEnd/>
            <a:tailEnd/>
          </a:ln>
          <a:effectLst/>
        </p:spPr>
        <p:txBody>
          <a:bodyPr>
            <a:spAutoFit/>
          </a:bodyPr>
          <a:lstStyle/>
          <a:p>
            <a:pPr lvl="4" eaLnBrk="0" hangingPunct="0">
              <a:spcBef>
                <a:spcPct val="50000"/>
              </a:spcBef>
              <a:buFontTx/>
              <a:buChar char="•"/>
              <a:defRPr/>
            </a:pPr>
            <a:r>
              <a:rPr lang="en-US" sz="2400" b="1" dirty="0">
                <a:solidFill>
                  <a:srgbClr val="333399"/>
                </a:solidFill>
                <a:effectLst>
                  <a:outerShdw blurRad="38100" dist="38100" dir="2700000" algn="tl">
                    <a:srgbClr val="C0C0C0"/>
                  </a:outerShdw>
                </a:effectLst>
                <a:latin typeface="Arial" charset="0"/>
                <a:ea typeface="Arial" charset="0"/>
                <a:cs typeface="Arial" charset="0"/>
              </a:rPr>
              <a:t>Most forms of corporate strategic analysis have to include not only a financial evaluation</a:t>
            </a:r>
            <a:r>
              <a:rPr lang="da-DK" sz="2400" b="1" dirty="0">
                <a:solidFill>
                  <a:srgbClr val="333399"/>
                </a:solidFill>
                <a:effectLst>
                  <a:outerShdw blurRad="38100" dist="38100" dir="2700000" algn="tl">
                    <a:srgbClr val="C0C0C0"/>
                  </a:outerShdw>
                </a:effectLst>
                <a:latin typeface="Arial" charset="0"/>
                <a:ea typeface="Arial" charset="0"/>
                <a:cs typeface="Arial" charset="0"/>
              </a:rPr>
              <a:t> </a:t>
            </a:r>
            <a:r>
              <a:rPr lang="en-US" sz="2400" b="1" dirty="0">
                <a:solidFill>
                  <a:srgbClr val="333399"/>
                </a:solidFill>
                <a:effectLst>
                  <a:outerShdw blurRad="38100" dist="38100" dir="2700000" algn="tl">
                    <a:srgbClr val="C0C0C0"/>
                  </a:outerShdw>
                </a:effectLst>
                <a:latin typeface="Arial" charset="0"/>
                <a:ea typeface="Arial" charset="0"/>
                <a:cs typeface="Arial" charset="0"/>
              </a:rPr>
              <a:t>of the current position but also an assessment of the financial impact of future</a:t>
            </a:r>
            <a:r>
              <a:rPr lang="da-DK" sz="2400" b="1" dirty="0">
                <a:solidFill>
                  <a:srgbClr val="333399"/>
                </a:solidFill>
                <a:effectLst>
                  <a:outerShdw blurRad="38100" dist="38100" dir="2700000" algn="tl">
                    <a:srgbClr val="C0C0C0"/>
                  </a:outerShdw>
                </a:effectLst>
                <a:latin typeface="Arial" charset="0"/>
                <a:ea typeface="Arial" charset="0"/>
                <a:cs typeface="Arial" charset="0"/>
              </a:rPr>
              <a:t> </a:t>
            </a:r>
            <a:r>
              <a:rPr lang="en-US" sz="2400" b="1" dirty="0">
                <a:solidFill>
                  <a:srgbClr val="333399"/>
                </a:solidFill>
                <a:effectLst>
                  <a:outerShdw blurRad="38100" dist="38100" dir="2700000" algn="tl">
                    <a:srgbClr val="C0C0C0"/>
                  </a:outerShdw>
                </a:effectLst>
                <a:latin typeface="Arial" charset="0"/>
                <a:ea typeface="Arial" charset="0"/>
                <a:cs typeface="Arial" charset="0"/>
              </a:rPr>
              <a:t>strategic choices.</a:t>
            </a:r>
            <a:endParaRPr lang="da-DK" sz="2400" b="1" dirty="0">
              <a:solidFill>
                <a:srgbClr val="333399"/>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da-DK" sz="2400" dirty="0" smtClean="0">
                <a:solidFill>
                  <a:srgbClr val="000000"/>
                </a:solidFill>
                <a:latin typeface="Arial" charset="0"/>
                <a:ea typeface="Arial" charset="0"/>
                <a:cs typeface="Arial" charset="0"/>
              </a:rPr>
              <a:t>Very</a:t>
            </a:r>
            <a:r>
              <a:rPr lang="en-US" sz="2400" dirty="0" smtClean="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important has been the</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development of so-called </a:t>
            </a:r>
            <a:r>
              <a:rPr lang="en-US" sz="2400" b="1" dirty="0">
                <a:solidFill>
                  <a:srgbClr val="FF0000"/>
                </a:solidFill>
                <a:effectLst>
                  <a:outerShdw blurRad="38100" dist="38100" dir="2700000" algn="tl">
                    <a:srgbClr val="C0C0C0"/>
                  </a:outerShdw>
                </a:effectLst>
                <a:latin typeface="Arial" charset="0"/>
                <a:ea typeface="Arial" charset="0"/>
                <a:cs typeface="Arial" charset="0"/>
              </a:rPr>
              <a:t>ABC (Activity Based Costing</a:t>
            </a:r>
            <a:r>
              <a:rPr lang="en-US" sz="2400" dirty="0">
                <a:solidFill>
                  <a:srgbClr val="000000"/>
                </a:solidFill>
                <a:latin typeface="Arial" charset="0"/>
                <a:ea typeface="Arial" charset="0"/>
                <a:cs typeface="Arial" charset="0"/>
              </a:rPr>
              <a:t>) which, broadly, attempts to</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shift the focus of cost analysis towards individual elements in the various business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activities or processes involved in the development and delivery of products and services.</a:t>
            </a:r>
          </a:p>
          <a:p>
            <a:pPr eaLnBrk="0" hangingPunct="0">
              <a:spcBef>
                <a:spcPct val="50000"/>
              </a:spcBef>
              <a:buFontTx/>
              <a:buChar char="•"/>
              <a:defRPr/>
            </a:pPr>
            <a:endParaRPr lang="en-US" sz="2400" dirty="0">
              <a:solidFill>
                <a:srgbClr val="000000"/>
              </a:solidFill>
              <a:latin typeface="Arial" charset="0"/>
              <a:ea typeface="Arial" charset="0"/>
              <a:cs typeface="Arial" charset="0"/>
            </a:endParaRPr>
          </a:p>
        </p:txBody>
      </p:sp>
      <p:pic>
        <p:nvPicPr>
          <p:cNvPr id="45062" name="Picture 6" descr="http://1.bp.blogspot.com/_2W5fRRXUF8o/S_H6MA6JKdI/AAAAAAAAAFc/dVGpRy9ufvE/s1600/finance-724560.jpg"/>
          <p:cNvPicPr>
            <a:picLocks noChangeAspect="1" noChangeArrowheads="1"/>
          </p:cNvPicPr>
          <p:nvPr/>
        </p:nvPicPr>
        <p:blipFill>
          <a:blip r:embed="rId2" cstate="print"/>
          <a:srcRect/>
          <a:stretch>
            <a:fillRect/>
          </a:stretch>
        </p:blipFill>
        <p:spPr bwMode="auto">
          <a:xfrm rot="20718021">
            <a:off x="530452" y="530464"/>
            <a:ext cx="2214578" cy="221455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433" y="362081"/>
            <a:ext cx="7772400" cy="1143000"/>
          </a:xfrm>
        </p:spPr>
        <p:txBody>
          <a:bodyPr>
            <a:normAutofit/>
          </a:bodyPr>
          <a:lstStyle/>
          <a:p>
            <a:r>
              <a:rPr lang="en-US" sz="2800">
                <a:solidFill>
                  <a:srgbClr val="0070C0"/>
                </a:solidFill>
              </a:rPr>
              <a:t>Group Homework: Recap Information Gathering insights to prepare for next steps</a:t>
            </a:r>
          </a:p>
        </p:txBody>
      </p:sp>
      <p:sp>
        <p:nvSpPr>
          <p:cNvPr id="3" name="Content Placeholder 2"/>
          <p:cNvSpPr>
            <a:spLocks noGrp="1"/>
          </p:cNvSpPr>
          <p:nvPr>
            <p:ph sz="quarter" idx="1"/>
          </p:nvPr>
        </p:nvSpPr>
        <p:spPr>
          <a:xfrm>
            <a:off x="652072" y="1897505"/>
            <a:ext cx="7772400" cy="4572000"/>
          </a:xfrm>
        </p:spPr>
        <p:txBody>
          <a:bodyPr>
            <a:normAutofit/>
          </a:bodyPr>
          <a:lstStyle/>
          <a:p>
            <a:r>
              <a:rPr lang="en-US" sz="2200">
                <a:latin typeface="Arial" charset="0"/>
                <a:ea typeface="Arial" charset="0"/>
                <a:cs typeface="Arial" charset="0"/>
              </a:rPr>
              <a:t>You are to identify and extract 5 insights</a:t>
            </a:r>
            <a:r>
              <a:rPr lang="th-TH" sz="2200">
                <a:latin typeface="Arial" charset="0"/>
                <a:ea typeface="Arial" charset="0"/>
                <a:cs typeface="Arial" charset="0"/>
              </a:rPr>
              <a:t> (</a:t>
            </a:r>
            <a:r>
              <a:rPr lang="en-US" sz="2200">
                <a:latin typeface="Arial" charset="0"/>
                <a:ea typeface="Arial" charset="0"/>
                <a:cs typeface="Arial" charset="0"/>
              </a:rPr>
              <a:t>major findings) from focal company and 5 insights from your competitor</a:t>
            </a:r>
          </a:p>
          <a:p>
            <a:endParaRPr lang="en-US" sz="2200">
              <a:latin typeface="Arial" charset="0"/>
              <a:ea typeface="Arial" charset="0"/>
              <a:cs typeface="Arial" charset="0"/>
            </a:endParaRPr>
          </a:p>
          <a:p>
            <a:r>
              <a:rPr lang="en-US" sz="2200">
                <a:latin typeface="Arial" charset="0"/>
                <a:ea typeface="Arial" charset="0"/>
                <a:cs typeface="Arial" charset="0"/>
              </a:rPr>
              <a:t>It should reflect your presentations from Chapter 1-4</a:t>
            </a:r>
          </a:p>
          <a:p>
            <a:endParaRPr lang="en-US" sz="2200">
              <a:latin typeface="Arial" charset="0"/>
              <a:ea typeface="Arial" charset="0"/>
              <a:cs typeface="Arial" charset="0"/>
            </a:endParaRPr>
          </a:p>
          <a:p>
            <a:r>
              <a:rPr lang="en-US" sz="2200">
                <a:latin typeface="Arial" charset="0"/>
                <a:ea typeface="Arial" charset="0"/>
                <a:cs typeface="Arial" charset="0"/>
              </a:rPr>
              <a:t>The insights should be useful for your next steps and impact your major decisions about expanding your business</a:t>
            </a:r>
          </a:p>
          <a:p>
            <a:endParaRPr lang="en-US" sz="2200">
              <a:latin typeface="Arial" charset="0"/>
              <a:ea typeface="Arial" charset="0"/>
              <a:cs typeface="Arial" charset="0"/>
            </a:endParaRPr>
          </a:p>
          <a:p>
            <a:r>
              <a:rPr lang="en-US" sz="2200">
                <a:latin typeface="Arial" charset="0"/>
                <a:ea typeface="Arial" charset="0"/>
                <a:cs typeface="Arial" charset="0"/>
              </a:rPr>
              <a:t>Each team is to present 2 pages powerpoint slides due next week(5 mins presentation per group).</a:t>
            </a:r>
          </a:p>
        </p:txBody>
      </p:sp>
    </p:spTree>
    <p:extLst>
      <p:ext uri="{BB962C8B-B14F-4D97-AF65-F5344CB8AC3E}">
        <p14:creationId xmlns:p14="http://schemas.microsoft.com/office/powerpoint/2010/main" val="94118065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433" y="362081"/>
            <a:ext cx="7772400" cy="1143000"/>
          </a:xfrm>
        </p:spPr>
        <p:txBody>
          <a:bodyPr>
            <a:normAutofit/>
          </a:bodyPr>
          <a:lstStyle/>
          <a:p>
            <a:r>
              <a:rPr lang="en-US" sz="2800">
                <a:solidFill>
                  <a:srgbClr val="0070C0"/>
                </a:solidFill>
              </a:rPr>
              <a:t>Group Homework: Review Exhibits from </a:t>
            </a:r>
          </a:p>
          <a:p>
            <a:r>
              <a:rPr lang="en-US" sz="2800">
                <a:solidFill>
                  <a:srgbClr val="0070C0"/>
                </a:solidFill>
              </a:rPr>
              <a:t>Chapter 1- 6 in text for discussion</a:t>
            </a:r>
          </a:p>
        </p:txBody>
      </p:sp>
      <p:sp>
        <p:nvSpPr>
          <p:cNvPr id="4" name="Content Placeholder 3"/>
          <p:cNvSpPr>
            <a:spLocks noGrp="1"/>
          </p:cNvSpPr>
          <p:nvPr>
            <p:ph sz="quarter" idx="1"/>
          </p:nvPr>
        </p:nvSpPr>
        <p:spPr>
          <a:xfrm>
            <a:off x="864433" y="2034915"/>
            <a:ext cx="7772400" cy="4572000"/>
          </a:xfrm>
        </p:spPr>
        <p:txBody>
          <a:bodyPr/>
          <a:lstStyle/>
          <a:p>
            <a:r>
              <a:rPr lang="en-US">
                <a:latin typeface="Arial" charset="0"/>
                <a:ea typeface="Arial" charset="0"/>
                <a:cs typeface="Arial" charset="0"/>
              </a:rPr>
              <a:t>Please review exhibits </a:t>
            </a:r>
            <a:r>
              <a:rPr lang="th-TH">
                <a:latin typeface="Arial" charset="0"/>
                <a:ea typeface="Arial" charset="0"/>
                <a:cs typeface="Arial" charset="0"/>
              </a:rPr>
              <a:t>(</a:t>
            </a:r>
            <a:r>
              <a:rPr lang="en-US">
                <a:latin typeface="Arial" charset="0"/>
                <a:ea typeface="Arial" charset="0"/>
                <a:cs typeface="Arial" charset="0"/>
              </a:rPr>
              <a:t>mini cases) in the text indicated in the  handouts</a:t>
            </a:r>
          </a:p>
          <a:p>
            <a:r>
              <a:rPr lang="en-US">
                <a:latin typeface="Arial" charset="0"/>
                <a:ea typeface="Arial" charset="0"/>
                <a:cs typeface="Arial" charset="0"/>
              </a:rPr>
              <a:t>I will be randomly asking each team to recap, no need to submit powerpoint slides; ready for class discussion</a:t>
            </a:r>
          </a:p>
          <a:p>
            <a:r>
              <a:rPr lang="en-US">
                <a:latin typeface="Arial" charset="0"/>
                <a:ea typeface="Arial" charset="0"/>
                <a:cs typeface="Arial" charset="0"/>
              </a:rPr>
              <a:t>Next week we will discuss in class</a:t>
            </a:r>
          </a:p>
        </p:txBody>
      </p:sp>
    </p:spTree>
    <p:extLst>
      <p:ext uri="{BB962C8B-B14F-4D97-AF65-F5344CB8AC3E}">
        <p14:creationId xmlns:p14="http://schemas.microsoft.com/office/powerpoint/2010/main" val="2018215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900</TotalTime>
  <Words>2826</Words>
  <Application>Microsoft Office PowerPoint</Application>
  <PresentationFormat>On-screen Show (4:3)</PresentationFormat>
  <Paragraphs>236</Paragraphs>
  <Slides>59</Slides>
  <Notes>0</Notes>
  <HiddenSlides>0</HiddenSlides>
  <MMClips>0</MMClips>
  <ScaleCrop>false</ScaleCrop>
  <HeadingPairs>
    <vt:vector size="4" baseType="variant">
      <vt:variant>
        <vt:lpstr>Theme</vt:lpstr>
      </vt:variant>
      <vt:variant>
        <vt:i4>1</vt:i4>
      </vt:variant>
      <vt:variant>
        <vt:lpstr>Slide Titles</vt:lpstr>
      </vt:variant>
      <vt:variant>
        <vt:i4>59</vt:i4>
      </vt:variant>
    </vt:vector>
  </HeadingPairs>
  <TitlesOfParts>
    <vt:vector size="60" baseType="lpstr">
      <vt:lpstr>Equity</vt:lpstr>
      <vt:lpstr>PowerPoint Presentation</vt:lpstr>
      <vt:lpstr>MK 312 Today’s Happenings</vt:lpstr>
      <vt:lpstr>PowerPoint Presentation</vt:lpstr>
      <vt:lpstr>Ch. 5 - Learning objectives</vt:lpstr>
      <vt:lpstr>The strategic planning process </vt:lpstr>
      <vt:lpstr>The strategic planning process </vt:lpstr>
      <vt:lpstr>The vision and mission statement</vt:lpstr>
      <vt:lpstr>Unilever’s Purpose - Mission</vt:lpstr>
      <vt:lpstr>Vision and Mission statement</vt:lpstr>
      <vt:lpstr>Vision and Mission </vt:lpstr>
      <vt:lpstr>PowerPoint Presentation</vt:lpstr>
      <vt:lpstr>PowerPoint Presentation</vt:lpstr>
      <vt:lpstr>PowerPoint Presentation</vt:lpstr>
      <vt:lpstr>PowerPoint Presentation</vt:lpstr>
      <vt:lpstr>PowerPoint Presentation</vt:lpstr>
      <vt:lpstr>Strategic objectives</vt:lpstr>
      <vt:lpstr>Effective objectives</vt:lpstr>
      <vt:lpstr>Estimation of the planning gap and problem diagnosis</vt:lpstr>
      <vt:lpstr>The planning gap</vt:lpstr>
      <vt:lpstr>Problem diagnosis</vt:lpstr>
      <vt:lpstr>Exhibit 5.1 Starbucks considers India as a new market</vt:lpstr>
      <vt:lpstr>The search for strategic alternatives for closing the ‘planning gap’</vt:lpstr>
      <vt:lpstr>The search for strategic alternatives for closing the ‘planning gap’</vt:lpstr>
      <vt:lpstr>Ansoff’s generic strategies  for growth</vt:lpstr>
      <vt:lpstr>Ansoff’s generic strategies  for growth</vt:lpstr>
      <vt:lpstr>Filling the gap with Ansoff’s strategies</vt:lpstr>
      <vt:lpstr>Market penetration strategies</vt:lpstr>
      <vt:lpstr>New product strategies</vt:lpstr>
      <vt:lpstr>New market strategies</vt:lpstr>
      <vt:lpstr>PowerPoint Presentation</vt:lpstr>
      <vt:lpstr>Diversification strategies</vt:lpstr>
      <vt:lpstr>Diversification strategies</vt:lpstr>
      <vt:lpstr>VERTICAL INTEGRTION</vt:lpstr>
      <vt:lpstr>CONCENTRIC DIVERSIFICATION </vt:lpstr>
      <vt:lpstr>CONGLOMERATE DIVERSIFICATION</vt:lpstr>
      <vt:lpstr>Market Potential</vt:lpstr>
      <vt:lpstr>Filling the gap with Ansoff’s strategies</vt:lpstr>
      <vt:lpstr>PowerPoint Presentation</vt:lpstr>
      <vt:lpstr>Porter’s three generic strategies</vt:lpstr>
      <vt:lpstr>Porter’s three generic strategies</vt:lpstr>
      <vt:lpstr>Porter’s three generic strategies</vt:lpstr>
      <vt:lpstr>Porter’s generic strategies</vt:lpstr>
      <vt:lpstr>PowerPoint Presentation</vt:lpstr>
      <vt:lpstr>What is Blue Ocean Strategy?</vt:lpstr>
      <vt:lpstr>Blue Ocean Strategic Canvas</vt:lpstr>
      <vt:lpstr> The BCG portfolio matrix model</vt:lpstr>
      <vt:lpstr>Classification of the BCG Boxes</vt:lpstr>
      <vt:lpstr>Classification of the BCG Boxes</vt:lpstr>
      <vt:lpstr>Classification of the BCG Boxes</vt:lpstr>
      <vt:lpstr>Classification of the BCG Boxes</vt:lpstr>
      <vt:lpstr>The BCG – model</vt:lpstr>
      <vt:lpstr> The BCG portfolio matrix model</vt:lpstr>
      <vt:lpstr>The BCG – model</vt:lpstr>
      <vt:lpstr>The Unilever portfolio matrix</vt:lpstr>
      <vt:lpstr>Strategy evaluation and selection</vt:lpstr>
      <vt:lpstr>Strategy evaluation and selection</vt:lpstr>
      <vt:lpstr>Financial consequences</vt:lpstr>
      <vt:lpstr>Group Homework: Recap Information Gathering insights to prepare for next steps</vt:lpstr>
      <vt:lpstr>Group Homework: Review Exhibits from  Chapter 1- 6 in text for discussion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170</cp:revision>
  <cp:lastPrinted>2002-02-04T10:35:13Z</cp:lastPrinted>
  <dcterms:created xsi:type="dcterms:W3CDTF">2003-06-03T08:20:16Z</dcterms:created>
  <dcterms:modified xsi:type="dcterms:W3CDTF">2016-09-19T08:35:15Z</dcterms:modified>
</cp:coreProperties>
</file>