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Default Extension="emf" ContentType="image/x-em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drawings/drawing1.xml" ContentType="application/vnd.openxmlformats-officedocument.drawingml.chartshapes+xml"/>
  <Override PartName="/ppt/charts/chart2.xml" ContentType="application/vnd.openxmlformats-officedocument.drawingml.chart+xml"/>
  <Override PartName="/ppt/drawings/drawing2.xml" ContentType="application/vnd.openxmlformats-officedocument.drawingml.chartshapes+xml"/>
  <Override PartName="/ppt/charts/chart3.xml" ContentType="application/vnd.openxmlformats-officedocument.drawingml.chart+xml"/>
  <Override PartName="/ppt/drawings/drawing3.xml" ContentType="application/vnd.openxmlformats-officedocument.drawingml.chartshape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76" r:id="rId2"/>
    <p:sldId id="257" r:id="rId3"/>
    <p:sldId id="277" r:id="rId4"/>
    <p:sldId id="258" r:id="rId5"/>
    <p:sldId id="272" r:id="rId6"/>
    <p:sldId id="278" r:id="rId7"/>
    <p:sldId id="259" r:id="rId8"/>
    <p:sldId id="260" r:id="rId9"/>
    <p:sldId id="261" r:id="rId10"/>
    <p:sldId id="266" r:id="rId11"/>
    <p:sldId id="274" r:id="rId12"/>
    <p:sldId id="263" r:id="rId13"/>
    <p:sldId id="264" r:id="rId14"/>
    <p:sldId id="265" r:id="rId15"/>
    <p:sldId id="262" r:id="rId16"/>
    <p:sldId id="271" r:id="rId17"/>
    <p:sldId id="267" r:id="rId18"/>
    <p:sldId id="268" r:id="rId19"/>
    <p:sldId id="269" r:id="rId20"/>
    <p:sldId id="270" r:id="rId21"/>
    <p:sldId id="280" r:id="rId22"/>
    <p:sldId id="275" r:id="rId2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1348" autoAdjust="0"/>
  </p:normalViewPr>
  <p:slideViewPr>
    <p:cSldViewPr snapToGrid="0" snapToObjects="1">
      <p:cViewPr varScale="1">
        <p:scale>
          <a:sx n="111" d="100"/>
          <a:sy n="111" d="100"/>
        </p:scale>
        <p:origin x="-2048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printerSettings" Target="printerSettings/printerSettings1.bin"/><Relationship Id="rId25" Type="http://schemas.openxmlformats.org/officeDocument/2006/relationships/presProps" Target="presProps.xml"/><Relationship Id="rId26" Type="http://schemas.openxmlformats.org/officeDocument/2006/relationships/viewProps" Target="viewProps.xml"/><Relationship Id="rId27" Type="http://schemas.openxmlformats.org/officeDocument/2006/relationships/theme" Target="theme/theme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akikovandenberg:Downloads:Data_Extract_From_World_Development_Indicators%20(29).xlsx" TargetMode="External"/><Relationship Id="rId2" Type="http://schemas.openxmlformats.org/officeDocument/2006/relationships/chartUserShapes" Target="../drawings/drawing1.xm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akikovandenberg:Downloads:Data_Extract_From_World_Development_Indicators%20(29).xlsx" TargetMode="External"/><Relationship Id="rId2" Type="http://schemas.openxmlformats.org/officeDocument/2006/relationships/chartUserShapes" Target="../drawings/drawing2.xm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akikovandenberg:Downloads:Data_Extract_From_World_Development_Indicators%20(29).xlsx" TargetMode="External"/><Relationship Id="rId2" Type="http://schemas.openxmlformats.org/officeDocument/2006/relationships/chartUserShapes" Target="../drawings/drawing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14145401963643"/>
          <c:y val="0.0168361959653669"/>
          <c:w val="0.858076820258579"/>
          <c:h val="0.927043150816743"/>
        </c:manualLayout>
      </c:layout>
      <c:lineChart>
        <c:grouping val="standard"/>
        <c:varyColors val="0"/>
        <c:ser>
          <c:idx val="0"/>
          <c:order val="0"/>
          <c:tx>
            <c:strRef>
              <c:f>Data!$E$20</c:f>
              <c:strCache>
                <c:ptCount val="1"/>
                <c:pt idx="0">
                  <c:v>India</c:v>
                </c:pt>
              </c:strCache>
            </c:strRef>
          </c:tx>
          <c:marker>
            <c:symbol val="none"/>
          </c:marker>
          <c:cat>
            <c:numRef>
              <c:f>Data!$D$21:$D$38</c:f>
              <c:numCache>
                <c:formatCode>General</c:formatCode>
                <c:ptCount val="18"/>
                <c:pt idx="0">
                  <c:v>1997.0</c:v>
                </c:pt>
                <c:pt idx="1">
                  <c:v>1998.0</c:v>
                </c:pt>
                <c:pt idx="2">
                  <c:v>1999.0</c:v>
                </c:pt>
                <c:pt idx="3">
                  <c:v>2000.0</c:v>
                </c:pt>
                <c:pt idx="4">
                  <c:v>2001.0</c:v>
                </c:pt>
                <c:pt idx="5">
                  <c:v>2002.0</c:v>
                </c:pt>
                <c:pt idx="6">
                  <c:v>2003.0</c:v>
                </c:pt>
                <c:pt idx="7">
                  <c:v>2004.0</c:v>
                </c:pt>
                <c:pt idx="8">
                  <c:v>2005.0</c:v>
                </c:pt>
                <c:pt idx="9">
                  <c:v>2006.0</c:v>
                </c:pt>
                <c:pt idx="10">
                  <c:v>2007.0</c:v>
                </c:pt>
                <c:pt idx="11">
                  <c:v>2008.0</c:v>
                </c:pt>
                <c:pt idx="12">
                  <c:v>2009.0</c:v>
                </c:pt>
                <c:pt idx="13">
                  <c:v>2010.0</c:v>
                </c:pt>
                <c:pt idx="14">
                  <c:v>2011.0</c:v>
                </c:pt>
                <c:pt idx="15">
                  <c:v>2012.0</c:v>
                </c:pt>
                <c:pt idx="16">
                  <c:v>2013.0</c:v>
                </c:pt>
                <c:pt idx="17">
                  <c:v>2014.0</c:v>
                </c:pt>
              </c:numCache>
            </c:numRef>
          </c:cat>
          <c:val>
            <c:numRef>
              <c:f>Data!$E$21:$E$38</c:f>
              <c:numCache>
                <c:formatCode>_-* #,##0_-;\-* #,##0_-;_-* "-"??_-;_-@_-</c:formatCode>
                <c:ptCount val="18"/>
                <c:pt idx="0">
                  <c:v>1.02189E9</c:v>
                </c:pt>
                <c:pt idx="1">
                  <c:v>9.6528E8</c:v>
                </c:pt>
                <c:pt idx="2">
                  <c:v>9.1633E8</c:v>
                </c:pt>
                <c:pt idx="3">
                  <c:v>7.1015E8</c:v>
                </c:pt>
                <c:pt idx="4">
                  <c:v>9.8873E8</c:v>
                </c:pt>
                <c:pt idx="5">
                  <c:v>8.8304E8</c:v>
                </c:pt>
                <c:pt idx="6">
                  <c:v>4.4679E8</c:v>
                </c:pt>
                <c:pt idx="7">
                  <c:v>1.5564E8</c:v>
                </c:pt>
                <c:pt idx="8">
                  <c:v>1.05156E9</c:v>
                </c:pt>
                <c:pt idx="9">
                  <c:v>8.638E8</c:v>
                </c:pt>
                <c:pt idx="10">
                  <c:v>1.0039E9</c:v>
                </c:pt>
                <c:pt idx="11">
                  <c:v>1.67865E9</c:v>
                </c:pt>
                <c:pt idx="12">
                  <c:v>1.67699E9</c:v>
                </c:pt>
                <c:pt idx="13">
                  <c:v>2.31928E9</c:v>
                </c:pt>
                <c:pt idx="14">
                  <c:v>2.13902E9</c:v>
                </c:pt>
                <c:pt idx="15">
                  <c:v>1.60734E9</c:v>
                </c:pt>
                <c:pt idx="16">
                  <c:v>1.97376E9</c:v>
                </c:pt>
                <c:pt idx="17">
                  <c:v>1.93267E9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Data!$F$20</c:f>
              <c:strCache>
                <c:ptCount val="1"/>
                <c:pt idx="0">
                  <c:v>China</c:v>
                </c:pt>
              </c:strCache>
            </c:strRef>
          </c:tx>
          <c:marker>
            <c:symbol val="none"/>
          </c:marker>
          <c:cat>
            <c:numRef>
              <c:f>Data!$D$21:$D$38</c:f>
              <c:numCache>
                <c:formatCode>General</c:formatCode>
                <c:ptCount val="18"/>
                <c:pt idx="0">
                  <c:v>1997.0</c:v>
                </c:pt>
                <c:pt idx="1">
                  <c:v>1998.0</c:v>
                </c:pt>
                <c:pt idx="2">
                  <c:v>1999.0</c:v>
                </c:pt>
                <c:pt idx="3">
                  <c:v>2000.0</c:v>
                </c:pt>
                <c:pt idx="4">
                  <c:v>2001.0</c:v>
                </c:pt>
                <c:pt idx="5">
                  <c:v>2002.0</c:v>
                </c:pt>
                <c:pt idx="6">
                  <c:v>2003.0</c:v>
                </c:pt>
                <c:pt idx="7">
                  <c:v>2004.0</c:v>
                </c:pt>
                <c:pt idx="8">
                  <c:v>2005.0</c:v>
                </c:pt>
                <c:pt idx="9">
                  <c:v>2006.0</c:v>
                </c:pt>
                <c:pt idx="10">
                  <c:v>2007.0</c:v>
                </c:pt>
                <c:pt idx="11">
                  <c:v>2008.0</c:v>
                </c:pt>
                <c:pt idx="12">
                  <c:v>2009.0</c:v>
                </c:pt>
                <c:pt idx="13">
                  <c:v>2010.0</c:v>
                </c:pt>
                <c:pt idx="14">
                  <c:v>2011.0</c:v>
                </c:pt>
                <c:pt idx="15">
                  <c:v>2012.0</c:v>
                </c:pt>
                <c:pt idx="16">
                  <c:v>2013.0</c:v>
                </c:pt>
                <c:pt idx="17">
                  <c:v>2014.0</c:v>
                </c:pt>
              </c:numCache>
            </c:numRef>
          </c:cat>
          <c:val>
            <c:numRef>
              <c:f>Data!$F$21:$F$38</c:f>
              <c:numCache>
                <c:formatCode>_-* #,##0_-;\-* #,##0_-;_-* "-"??_-;_-@_-</c:formatCode>
                <c:ptCount val="18"/>
                <c:pt idx="0">
                  <c:v>1.26883E9</c:v>
                </c:pt>
                <c:pt idx="1">
                  <c:v>1.7798E9</c:v>
                </c:pt>
                <c:pt idx="2">
                  <c:v>1.89359E9</c:v>
                </c:pt>
                <c:pt idx="3">
                  <c:v>1.29824E9</c:v>
                </c:pt>
                <c:pt idx="4">
                  <c:v>1.11958E9</c:v>
                </c:pt>
                <c:pt idx="5">
                  <c:v>1.26915E9</c:v>
                </c:pt>
                <c:pt idx="6">
                  <c:v>1.21125E9</c:v>
                </c:pt>
                <c:pt idx="7">
                  <c:v>1.65959E9</c:v>
                </c:pt>
                <c:pt idx="8">
                  <c:v>1.75779E9</c:v>
                </c:pt>
                <c:pt idx="9">
                  <c:v>1.21843E9</c:v>
                </c:pt>
                <c:pt idx="10">
                  <c:v>1.45967E9</c:v>
                </c:pt>
                <c:pt idx="11">
                  <c:v>1.44909E9</c:v>
                </c:pt>
                <c:pt idx="12">
                  <c:v>1.23139E9</c:v>
                </c:pt>
                <c:pt idx="13">
                  <c:v>7.9003E8</c:v>
                </c:pt>
                <c:pt idx="14">
                  <c:v>7.509E8</c:v>
                </c:pt>
                <c:pt idx="15">
                  <c:v>2.7763E8</c:v>
                </c:pt>
                <c:pt idx="16">
                  <c:v>-1.2416E8</c:v>
                </c:pt>
                <c:pt idx="17">
                  <c:v>-3.01E8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046011304"/>
        <c:axId val="2046014344"/>
      </c:lineChart>
      <c:catAx>
        <c:axId val="204601130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2046014344"/>
        <c:crosses val="autoZero"/>
        <c:auto val="1"/>
        <c:lblAlgn val="ctr"/>
        <c:lblOffset val="100"/>
        <c:noMultiLvlLbl val="0"/>
      </c:catAx>
      <c:valAx>
        <c:axId val="2046014344"/>
        <c:scaling>
          <c:orientation val="minMax"/>
        </c:scaling>
        <c:delete val="0"/>
        <c:axPos val="l"/>
        <c:majorGridlines/>
        <c:numFmt formatCode="_-* #,##0_-;\-* #,##0_-;_-* &quot;-&quot;??_-;_-@_-" sourceLinked="1"/>
        <c:majorTickMark val="out"/>
        <c:minorTickMark val="none"/>
        <c:tickLblPos val="nextTo"/>
        <c:crossAx val="2046011304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  <c:userShapes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18248742797099"/>
          <c:y val="0.0482311968115761"/>
          <c:w val="0.870594070246482"/>
          <c:h val="0.937299444144951"/>
        </c:manualLayout>
      </c:layout>
      <c:lineChart>
        <c:grouping val="standard"/>
        <c:varyColors val="0"/>
        <c:ser>
          <c:idx val="0"/>
          <c:order val="0"/>
          <c:tx>
            <c:strRef>
              <c:f>Data!$H$20</c:f>
              <c:strCache>
                <c:ptCount val="1"/>
                <c:pt idx="0">
                  <c:v>Indonesia</c:v>
                </c:pt>
              </c:strCache>
            </c:strRef>
          </c:tx>
          <c:marker>
            <c:symbol val="none"/>
          </c:marker>
          <c:cat>
            <c:numRef>
              <c:f>Data!$G$21:$G$38</c:f>
              <c:numCache>
                <c:formatCode>General</c:formatCode>
                <c:ptCount val="18"/>
                <c:pt idx="0">
                  <c:v>1997.0</c:v>
                </c:pt>
                <c:pt idx="1">
                  <c:v>1998.0</c:v>
                </c:pt>
                <c:pt idx="2">
                  <c:v>1999.0</c:v>
                </c:pt>
                <c:pt idx="3">
                  <c:v>2000.0</c:v>
                </c:pt>
                <c:pt idx="4">
                  <c:v>2001.0</c:v>
                </c:pt>
                <c:pt idx="5">
                  <c:v>2002.0</c:v>
                </c:pt>
                <c:pt idx="6">
                  <c:v>2003.0</c:v>
                </c:pt>
                <c:pt idx="7">
                  <c:v>2004.0</c:v>
                </c:pt>
                <c:pt idx="8">
                  <c:v>2005.0</c:v>
                </c:pt>
                <c:pt idx="9">
                  <c:v>2006.0</c:v>
                </c:pt>
                <c:pt idx="10">
                  <c:v>2007.0</c:v>
                </c:pt>
                <c:pt idx="11">
                  <c:v>2008.0</c:v>
                </c:pt>
                <c:pt idx="12">
                  <c:v>2009.0</c:v>
                </c:pt>
                <c:pt idx="13">
                  <c:v>2010.0</c:v>
                </c:pt>
                <c:pt idx="14">
                  <c:v>2011.0</c:v>
                </c:pt>
                <c:pt idx="15">
                  <c:v>2012.0</c:v>
                </c:pt>
                <c:pt idx="16">
                  <c:v>2013.0</c:v>
                </c:pt>
                <c:pt idx="17">
                  <c:v>2014.0</c:v>
                </c:pt>
              </c:numCache>
            </c:numRef>
          </c:cat>
          <c:val>
            <c:numRef>
              <c:f>Data!$H$21:$H$38</c:f>
              <c:numCache>
                <c:formatCode>_-* #,##0_-;\-* #,##0_-;_-* "-"??_-;_-@_-</c:formatCode>
                <c:ptCount val="18"/>
                <c:pt idx="0">
                  <c:v>7.8366E8</c:v>
                </c:pt>
                <c:pt idx="1">
                  <c:v>1.25242E9</c:v>
                </c:pt>
                <c:pt idx="2">
                  <c:v>2.1125E9</c:v>
                </c:pt>
                <c:pt idx="3">
                  <c:v>1.58545E9</c:v>
                </c:pt>
                <c:pt idx="4">
                  <c:v>1.39653E9</c:v>
                </c:pt>
                <c:pt idx="5">
                  <c:v>1.20061E9</c:v>
                </c:pt>
                <c:pt idx="6">
                  <c:v>1.63859E9</c:v>
                </c:pt>
                <c:pt idx="7">
                  <c:v>-5.786E7</c:v>
                </c:pt>
                <c:pt idx="8">
                  <c:v>2.33324E9</c:v>
                </c:pt>
                <c:pt idx="9">
                  <c:v>7.6194E8</c:v>
                </c:pt>
                <c:pt idx="10">
                  <c:v>5.2597E8</c:v>
                </c:pt>
                <c:pt idx="11">
                  <c:v>6.4818E8</c:v>
                </c:pt>
                <c:pt idx="12">
                  <c:v>4.4652E8</c:v>
                </c:pt>
                <c:pt idx="13">
                  <c:v>1.09103E9</c:v>
                </c:pt>
                <c:pt idx="14">
                  <c:v>2.42E8</c:v>
                </c:pt>
                <c:pt idx="15">
                  <c:v>4.713E7</c:v>
                </c:pt>
                <c:pt idx="16">
                  <c:v>7.982E7</c:v>
                </c:pt>
                <c:pt idx="17">
                  <c:v>-2.8268E8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Data!$I$20</c:f>
              <c:strCache>
                <c:ptCount val="1"/>
                <c:pt idx="0">
                  <c:v>Malaysia</c:v>
                </c:pt>
              </c:strCache>
            </c:strRef>
          </c:tx>
          <c:marker>
            <c:symbol val="none"/>
          </c:marker>
          <c:cat>
            <c:numRef>
              <c:f>Data!$G$21:$G$38</c:f>
              <c:numCache>
                <c:formatCode>General</c:formatCode>
                <c:ptCount val="18"/>
                <c:pt idx="0">
                  <c:v>1997.0</c:v>
                </c:pt>
                <c:pt idx="1">
                  <c:v>1998.0</c:v>
                </c:pt>
                <c:pt idx="2">
                  <c:v>1999.0</c:v>
                </c:pt>
                <c:pt idx="3">
                  <c:v>2000.0</c:v>
                </c:pt>
                <c:pt idx="4">
                  <c:v>2001.0</c:v>
                </c:pt>
                <c:pt idx="5">
                  <c:v>2002.0</c:v>
                </c:pt>
                <c:pt idx="6">
                  <c:v>2003.0</c:v>
                </c:pt>
                <c:pt idx="7">
                  <c:v>2004.0</c:v>
                </c:pt>
                <c:pt idx="8">
                  <c:v>2005.0</c:v>
                </c:pt>
                <c:pt idx="9">
                  <c:v>2006.0</c:v>
                </c:pt>
                <c:pt idx="10">
                  <c:v>2007.0</c:v>
                </c:pt>
                <c:pt idx="11">
                  <c:v>2008.0</c:v>
                </c:pt>
                <c:pt idx="12">
                  <c:v>2009.0</c:v>
                </c:pt>
                <c:pt idx="13">
                  <c:v>2010.0</c:v>
                </c:pt>
                <c:pt idx="14">
                  <c:v>2011.0</c:v>
                </c:pt>
                <c:pt idx="15">
                  <c:v>2012.0</c:v>
                </c:pt>
                <c:pt idx="16">
                  <c:v>2013.0</c:v>
                </c:pt>
                <c:pt idx="17">
                  <c:v>2014.0</c:v>
                </c:pt>
              </c:numCache>
            </c:numRef>
          </c:cat>
          <c:val>
            <c:numRef>
              <c:f>Data!$I$21:$I$38</c:f>
              <c:numCache>
                <c:formatCode>_-* #,##0_-;\-* #,##0_-;_-* "-"??_-;_-@_-</c:formatCode>
                <c:ptCount val="18"/>
                <c:pt idx="0">
                  <c:v>-2.43E8</c:v>
                </c:pt>
                <c:pt idx="1">
                  <c:v>1.9945E8</c:v>
                </c:pt>
                <c:pt idx="2">
                  <c:v>1.4191E8</c:v>
                </c:pt>
                <c:pt idx="3">
                  <c:v>4.374E7</c:v>
                </c:pt>
                <c:pt idx="4">
                  <c:v>2.539E7</c:v>
                </c:pt>
                <c:pt idx="5">
                  <c:v>8.597E7</c:v>
                </c:pt>
                <c:pt idx="6">
                  <c:v>1.0398E8</c:v>
                </c:pt>
                <c:pt idx="7">
                  <c:v>2.9416E8</c:v>
                </c:pt>
                <c:pt idx="8">
                  <c:v>2.003E7</c:v>
                </c:pt>
                <c:pt idx="9">
                  <c:v>2.3248E8</c:v>
                </c:pt>
                <c:pt idx="10">
                  <c:v>1.9278E8</c:v>
                </c:pt>
                <c:pt idx="11">
                  <c:v>1.4999E8</c:v>
                </c:pt>
                <c:pt idx="12">
                  <c:v>1.3297E8</c:v>
                </c:pt>
                <c:pt idx="13">
                  <c:v>-1.362E7</c:v>
                </c:pt>
                <c:pt idx="14">
                  <c:v>2.565E7</c:v>
                </c:pt>
                <c:pt idx="15">
                  <c:v>9.09E6</c:v>
                </c:pt>
                <c:pt idx="16">
                  <c:v>-1.2999E8</c:v>
                </c:pt>
                <c:pt idx="17">
                  <c:v>-6.83E6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Data!$J$20</c:f>
              <c:strCache>
                <c:ptCount val="1"/>
                <c:pt idx="0">
                  <c:v>Thailand</c:v>
                </c:pt>
              </c:strCache>
            </c:strRef>
          </c:tx>
          <c:marker>
            <c:symbol val="none"/>
          </c:marker>
          <c:cat>
            <c:numRef>
              <c:f>Data!$G$21:$G$38</c:f>
              <c:numCache>
                <c:formatCode>General</c:formatCode>
                <c:ptCount val="18"/>
                <c:pt idx="0">
                  <c:v>1997.0</c:v>
                </c:pt>
                <c:pt idx="1">
                  <c:v>1998.0</c:v>
                </c:pt>
                <c:pt idx="2">
                  <c:v>1999.0</c:v>
                </c:pt>
                <c:pt idx="3">
                  <c:v>2000.0</c:v>
                </c:pt>
                <c:pt idx="4">
                  <c:v>2001.0</c:v>
                </c:pt>
                <c:pt idx="5">
                  <c:v>2002.0</c:v>
                </c:pt>
                <c:pt idx="6">
                  <c:v>2003.0</c:v>
                </c:pt>
                <c:pt idx="7">
                  <c:v>2004.0</c:v>
                </c:pt>
                <c:pt idx="8">
                  <c:v>2005.0</c:v>
                </c:pt>
                <c:pt idx="9">
                  <c:v>2006.0</c:v>
                </c:pt>
                <c:pt idx="10">
                  <c:v>2007.0</c:v>
                </c:pt>
                <c:pt idx="11">
                  <c:v>2008.0</c:v>
                </c:pt>
                <c:pt idx="12">
                  <c:v>2009.0</c:v>
                </c:pt>
                <c:pt idx="13">
                  <c:v>2010.0</c:v>
                </c:pt>
                <c:pt idx="14">
                  <c:v>2011.0</c:v>
                </c:pt>
                <c:pt idx="15">
                  <c:v>2012.0</c:v>
                </c:pt>
                <c:pt idx="16">
                  <c:v>2013.0</c:v>
                </c:pt>
                <c:pt idx="17">
                  <c:v>2014.0</c:v>
                </c:pt>
              </c:numCache>
            </c:numRef>
          </c:cat>
          <c:val>
            <c:numRef>
              <c:f>Data!$J$21:$J$38</c:f>
              <c:numCache>
                <c:formatCode>_-* #,##0_-;\-* #,##0_-;_-* "-"??_-;_-@_-</c:formatCode>
                <c:ptCount val="18"/>
                <c:pt idx="0">
                  <c:v>6.1819E8</c:v>
                </c:pt>
                <c:pt idx="1">
                  <c:v>6.9035E8</c:v>
                </c:pt>
                <c:pt idx="2">
                  <c:v>1.01287E9</c:v>
                </c:pt>
                <c:pt idx="3">
                  <c:v>6.956E8</c:v>
                </c:pt>
                <c:pt idx="4">
                  <c:v>2.8122E8</c:v>
                </c:pt>
                <c:pt idx="5">
                  <c:v>2.9388E8</c:v>
                </c:pt>
                <c:pt idx="6">
                  <c:v>-9.5508E8</c:v>
                </c:pt>
                <c:pt idx="7">
                  <c:v>1.71E7</c:v>
                </c:pt>
                <c:pt idx="8">
                  <c:v>-1.9047E8</c:v>
                </c:pt>
                <c:pt idx="9">
                  <c:v>-2.5995E8</c:v>
                </c:pt>
                <c:pt idx="10">
                  <c:v>-3.6377E8</c:v>
                </c:pt>
                <c:pt idx="11">
                  <c:v>-6.7144E8</c:v>
                </c:pt>
                <c:pt idx="12">
                  <c:v>-7.114E7</c:v>
                </c:pt>
                <c:pt idx="13">
                  <c:v>-7.673E7</c:v>
                </c:pt>
                <c:pt idx="14">
                  <c:v>-1.6E8</c:v>
                </c:pt>
                <c:pt idx="15">
                  <c:v>-1.8303E8</c:v>
                </c:pt>
                <c:pt idx="16">
                  <c:v>-8.4E7</c:v>
                </c:pt>
                <c:pt idx="17">
                  <c:v>2.9107E8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045642648"/>
        <c:axId val="2045645688"/>
      </c:lineChart>
      <c:catAx>
        <c:axId val="204564264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2045645688"/>
        <c:crosses val="autoZero"/>
        <c:auto val="1"/>
        <c:lblAlgn val="ctr"/>
        <c:lblOffset val="100"/>
        <c:noMultiLvlLbl val="0"/>
      </c:catAx>
      <c:valAx>
        <c:axId val="2045645688"/>
        <c:scaling>
          <c:orientation val="minMax"/>
        </c:scaling>
        <c:delete val="0"/>
        <c:axPos val="l"/>
        <c:majorGridlines/>
        <c:numFmt formatCode="_-* #,##0_-;\-* #,##0_-;_-* &quot;-&quot;??_-;_-@_-" sourceLinked="1"/>
        <c:majorTickMark val="out"/>
        <c:minorTickMark val="none"/>
        <c:tickLblPos val="nextTo"/>
        <c:crossAx val="2045642648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  <c:userShapes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15129862677106"/>
          <c:y val="0.0448965324940863"/>
          <c:w val="0.882713547923688"/>
          <c:h val="0.892398124420841"/>
        </c:manualLayout>
      </c:layout>
      <c:lineChart>
        <c:grouping val="standard"/>
        <c:varyColors val="0"/>
        <c:ser>
          <c:idx val="0"/>
          <c:order val="0"/>
          <c:tx>
            <c:strRef>
              <c:f>Data!$L$20</c:f>
              <c:strCache>
                <c:ptCount val="1"/>
                <c:pt idx="0">
                  <c:v>Cambodia</c:v>
                </c:pt>
              </c:strCache>
            </c:strRef>
          </c:tx>
          <c:marker>
            <c:symbol val="none"/>
          </c:marker>
          <c:cat>
            <c:numRef>
              <c:f>Data!$K$21:$K$38</c:f>
              <c:numCache>
                <c:formatCode>General</c:formatCode>
                <c:ptCount val="18"/>
                <c:pt idx="0">
                  <c:v>1997.0</c:v>
                </c:pt>
                <c:pt idx="1">
                  <c:v>1998.0</c:v>
                </c:pt>
                <c:pt idx="2">
                  <c:v>1999.0</c:v>
                </c:pt>
                <c:pt idx="3">
                  <c:v>2000.0</c:v>
                </c:pt>
                <c:pt idx="4">
                  <c:v>2001.0</c:v>
                </c:pt>
                <c:pt idx="5">
                  <c:v>2002.0</c:v>
                </c:pt>
                <c:pt idx="6">
                  <c:v>2003.0</c:v>
                </c:pt>
                <c:pt idx="7">
                  <c:v>2004.0</c:v>
                </c:pt>
                <c:pt idx="8">
                  <c:v>2005.0</c:v>
                </c:pt>
                <c:pt idx="9">
                  <c:v>2006.0</c:v>
                </c:pt>
                <c:pt idx="10">
                  <c:v>2007.0</c:v>
                </c:pt>
                <c:pt idx="11">
                  <c:v>2008.0</c:v>
                </c:pt>
                <c:pt idx="12">
                  <c:v>2009.0</c:v>
                </c:pt>
                <c:pt idx="13">
                  <c:v>2010.0</c:v>
                </c:pt>
                <c:pt idx="14">
                  <c:v>2011.0</c:v>
                </c:pt>
                <c:pt idx="15">
                  <c:v>2012.0</c:v>
                </c:pt>
                <c:pt idx="16">
                  <c:v>2013.0</c:v>
                </c:pt>
                <c:pt idx="17">
                  <c:v>2014.0</c:v>
                </c:pt>
              </c:numCache>
            </c:numRef>
          </c:cat>
          <c:val>
            <c:numRef>
              <c:f>Data!$L$21:$L$38</c:f>
              <c:numCache>
                <c:formatCode>_-* #,##0_-;\-* #,##0_-;_-* "-"??_-;_-@_-</c:formatCode>
                <c:ptCount val="18"/>
                <c:pt idx="0">
                  <c:v>2.631E8</c:v>
                </c:pt>
                <c:pt idx="1">
                  <c:v>2.638E8</c:v>
                </c:pt>
                <c:pt idx="2">
                  <c:v>1.9487E8</c:v>
                </c:pt>
                <c:pt idx="3">
                  <c:v>2.7476E8</c:v>
                </c:pt>
                <c:pt idx="4">
                  <c:v>2.9015E8</c:v>
                </c:pt>
                <c:pt idx="5">
                  <c:v>3.2324E8</c:v>
                </c:pt>
                <c:pt idx="6">
                  <c:v>3.4534E8</c:v>
                </c:pt>
                <c:pt idx="7">
                  <c:v>3.3308E8</c:v>
                </c:pt>
                <c:pt idx="8">
                  <c:v>3.8453E8</c:v>
                </c:pt>
                <c:pt idx="9">
                  <c:v>3.9092E8</c:v>
                </c:pt>
                <c:pt idx="10">
                  <c:v>4.9757E8</c:v>
                </c:pt>
                <c:pt idx="11">
                  <c:v>4.9736E8</c:v>
                </c:pt>
                <c:pt idx="12">
                  <c:v>5.1961E8</c:v>
                </c:pt>
                <c:pt idx="13">
                  <c:v>5.4443E8</c:v>
                </c:pt>
                <c:pt idx="14">
                  <c:v>5.4884E8</c:v>
                </c:pt>
                <c:pt idx="15">
                  <c:v>6.6856E8</c:v>
                </c:pt>
                <c:pt idx="16">
                  <c:v>5.6482E8</c:v>
                </c:pt>
                <c:pt idx="17">
                  <c:v>6.0013E8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Data!$M$20</c:f>
              <c:strCache>
                <c:ptCount val="1"/>
                <c:pt idx="0">
                  <c:v>Vietnam</c:v>
                </c:pt>
              </c:strCache>
            </c:strRef>
          </c:tx>
          <c:marker>
            <c:symbol val="none"/>
          </c:marker>
          <c:cat>
            <c:numRef>
              <c:f>Data!$K$21:$K$38</c:f>
              <c:numCache>
                <c:formatCode>General</c:formatCode>
                <c:ptCount val="18"/>
                <c:pt idx="0">
                  <c:v>1997.0</c:v>
                </c:pt>
                <c:pt idx="1">
                  <c:v>1998.0</c:v>
                </c:pt>
                <c:pt idx="2">
                  <c:v>1999.0</c:v>
                </c:pt>
                <c:pt idx="3">
                  <c:v>2000.0</c:v>
                </c:pt>
                <c:pt idx="4">
                  <c:v>2001.0</c:v>
                </c:pt>
                <c:pt idx="5">
                  <c:v>2002.0</c:v>
                </c:pt>
                <c:pt idx="6">
                  <c:v>2003.0</c:v>
                </c:pt>
                <c:pt idx="7">
                  <c:v>2004.0</c:v>
                </c:pt>
                <c:pt idx="8">
                  <c:v>2005.0</c:v>
                </c:pt>
                <c:pt idx="9">
                  <c:v>2006.0</c:v>
                </c:pt>
                <c:pt idx="10">
                  <c:v>2007.0</c:v>
                </c:pt>
                <c:pt idx="11">
                  <c:v>2008.0</c:v>
                </c:pt>
                <c:pt idx="12">
                  <c:v>2009.0</c:v>
                </c:pt>
                <c:pt idx="13">
                  <c:v>2010.0</c:v>
                </c:pt>
                <c:pt idx="14">
                  <c:v>2011.0</c:v>
                </c:pt>
                <c:pt idx="15">
                  <c:v>2012.0</c:v>
                </c:pt>
                <c:pt idx="16">
                  <c:v>2013.0</c:v>
                </c:pt>
                <c:pt idx="17">
                  <c:v>2014.0</c:v>
                </c:pt>
              </c:numCache>
            </c:numRef>
          </c:cat>
          <c:val>
            <c:numRef>
              <c:f>Data!$M$21:$M$38</c:f>
              <c:numCache>
                <c:formatCode>_-* #,##0_-;\-* #,##0_-;_-* "-"??_-;_-@_-</c:formatCode>
                <c:ptCount val="18"/>
                <c:pt idx="0">
                  <c:v>6.1586E8</c:v>
                </c:pt>
                <c:pt idx="1">
                  <c:v>7.4632E8</c:v>
                </c:pt>
                <c:pt idx="2">
                  <c:v>1.04137E9</c:v>
                </c:pt>
                <c:pt idx="3">
                  <c:v>1.27434E9</c:v>
                </c:pt>
                <c:pt idx="4">
                  <c:v>8.7891E8</c:v>
                </c:pt>
                <c:pt idx="5">
                  <c:v>7.8665E8</c:v>
                </c:pt>
                <c:pt idx="6">
                  <c:v>1.01039E9</c:v>
                </c:pt>
                <c:pt idx="7">
                  <c:v>1.24408E9</c:v>
                </c:pt>
                <c:pt idx="8">
                  <c:v>1.31271E9</c:v>
                </c:pt>
                <c:pt idx="9">
                  <c:v>1.36018E9</c:v>
                </c:pt>
                <c:pt idx="10">
                  <c:v>1.58453E9</c:v>
                </c:pt>
                <c:pt idx="11">
                  <c:v>1.72221E9</c:v>
                </c:pt>
                <c:pt idx="12">
                  <c:v>2.1324E9</c:v>
                </c:pt>
                <c:pt idx="13">
                  <c:v>1.87231E9</c:v>
                </c:pt>
                <c:pt idx="14">
                  <c:v>2.23152E9</c:v>
                </c:pt>
                <c:pt idx="15">
                  <c:v>2.68948E9</c:v>
                </c:pt>
                <c:pt idx="16">
                  <c:v>2.43448E9</c:v>
                </c:pt>
                <c:pt idx="17">
                  <c:v>2.46562E9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045680840"/>
        <c:axId val="2045683880"/>
      </c:lineChart>
      <c:catAx>
        <c:axId val="204568084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2045683880"/>
        <c:crosses val="autoZero"/>
        <c:auto val="1"/>
        <c:lblAlgn val="ctr"/>
        <c:lblOffset val="100"/>
        <c:noMultiLvlLbl val="0"/>
      </c:catAx>
      <c:valAx>
        <c:axId val="2045683880"/>
        <c:scaling>
          <c:orientation val="minMax"/>
        </c:scaling>
        <c:delete val="0"/>
        <c:axPos val="l"/>
        <c:majorGridlines/>
        <c:numFmt formatCode="_-* #,##0_-;\-* #,##0_-;_-* &quot;-&quot;??_-;_-@_-" sourceLinked="1"/>
        <c:majorTickMark val="out"/>
        <c:minorTickMark val="none"/>
        <c:tickLblPos val="nextTo"/>
        <c:crossAx val="2045680840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  <c:userShapes r:id="rId2"/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0.62748</cdr:x>
      <cdr:y>0.04172</cdr:y>
    </cdr:from>
    <cdr:to>
      <cdr:x>0.73859</cdr:x>
      <cdr:y>0.24376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5163930" y="188843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2800" dirty="0" smtClean="0"/>
            <a:t>India</a:t>
          </a:r>
          <a:endParaRPr lang="en-US" sz="2800" dirty="0"/>
        </a:p>
      </cdr:txBody>
    </cdr:sp>
  </cdr:relSizeAnchor>
  <cdr:relSizeAnchor xmlns:cdr="http://schemas.openxmlformats.org/drawingml/2006/chartDrawing">
    <cdr:from>
      <cdr:x>0.70748</cdr:x>
      <cdr:y>0.60942</cdr:y>
    </cdr:from>
    <cdr:to>
      <cdr:x>0.81859</cdr:x>
      <cdr:y>0.81145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5822247" y="2758214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2800" dirty="0" smtClean="0"/>
            <a:t>China</a:t>
          </a:r>
          <a:endParaRPr lang="en-US" sz="2800" dirty="0"/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0.51103</cdr:x>
      <cdr:y>0.18349</cdr:y>
    </cdr:from>
    <cdr:to>
      <cdr:x>0.61776</cdr:x>
      <cdr:y>0.35712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4378006" y="966301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2400" dirty="0" smtClean="0"/>
            <a:t>Indonesia</a:t>
          </a:r>
          <a:endParaRPr lang="en-US" sz="1100" dirty="0"/>
        </a:p>
      </cdr:txBody>
    </cdr:sp>
  </cdr:relSizeAnchor>
  <cdr:relSizeAnchor xmlns:cdr="http://schemas.openxmlformats.org/drawingml/2006/chartDrawing">
    <cdr:from>
      <cdr:x>0.50713</cdr:x>
      <cdr:y>0.77986</cdr:y>
    </cdr:from>
    <cdr:to>
      <cdr:x>0.67749</cdr:x>
      <cdr:y>0.89409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4344583" y="4106970"/>
          <a:ext cx="1459475" cy="60155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2400" dirty="0" smtClean="0"/>
            <a:t>Thailand</a:t>
          </a:r>
          <a:endParaRPr lang="en-US" sz="2400" dirty="0"/>
        </a:p>
      </cdr:txBody>
    </cdr:sp>
  </cdr:relSizeAnchor>
  <cdr:relSizeAnchor xmlns:cdr="http://schemas.openxmlformats.org/drawingml/2006/chartDrawing">
    <cdr:from>
      <cdr:x>0.1326</cdr:x>
      <cdr:y>0.68059</cdr:y>
    </cdr:from>
    <cdr:to>
      <cdr:x>0.23933</cdr:x>
      <cdr:y>0.85422</cdr:y>
    </cdr:to>
    <cdr:sp macro="" textlink="">
      <cdr:nvSpPr>
        <cdr:cNvPr id="4" name="TextBox 3"/>
        <cdr:cNvSpPr txBox="1"/>
      </cdr:nvSpPr>
      <cdr:spPr>
        <a:xfrm xmlns:a="http://schemas.openxmlformats.org/drawingml/2006/main">
          <a:off x="1135968" y="3584176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2400" dirty="0" smtClean="0"/>
            <a:t>Malaysia</a:t>
          </a:r>
          <a:endParaRPr lang="en-US" sz="2400" dirty="0"/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0.51709</cdr:x>
      <cdr:y>0.21255</cdr:y>
    </cdr:from>
    <cdr:to>
      <cdr:x>0.6282</cdr:x>
      <cdr:y>0.41458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4255455" y="961976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2800" dirty="0" smtClean="0"/>
            <a:t>Viet Nam</a:t>
          </a:r>
          <a:endParaRPr lang="en-US" sz="2800" dirty="0"/>
        </a:p>
      </cdr:txBody>
    </cdr:sp>
  </cdr:relSizeAnchor>
  <cdr:relSizeAnchor xmlns:cdr="http://schemas.openxmlformats.org/drawingml/2006/chartDrawing">
    <cdr:from>
      <cdr:x>0.68496</cdr:x>
      <cdr:y>0.61128</cdr:y>
    </cdr:from>
    <cdr:to>
      <cdr:x>0.79607</cdr:x>
      <cdr:y>0.81332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5636944" y="2766638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2800" dirty="0" smtClean="0"/>
            <a:t>Cambodia</a:t>
          </a:r>
          <a:endParaRPr lang="en-US" sz="2800" dirty="0"/>
        </a:p>
      </cdr:txBody>
    </cdr:sp>
  </cdr:relSizeAnchor>
  <cdr:relSizeAnchor xmlns:cdr="http://schemas.openxmlformats.org/drawingml/2006/chartDrawing">
    <cdr:from>
      <cdr:x>0.87208</cdr:x>
      <cdr:y>0.77651</cdr:y>
    </cdr:from>
    <cdr:to>
      <cdr:x>0.97798</cdr:x>
      <cdr:y>0.88875</cdr:y>
    </cdr:to>
    <cdr:sp macro="" textlink="">
      <cdr:nvSpPr>
        <cdr:cNvPr id="4" name="TextBox 3"/>
        <cdr:cNvSpPr txBox="1"/>
      </cdr:nvSpPr>
      <cdr:spPr>
        <a:xfrm xmlns:a="http://schemas.openxmlformats.org/drawingml/2006/main">
          <a:off x="7529945" y="3514436"/>
          <a:ext cx="914400" cy="5080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1800" dirty="0" smtClean="0"/>
            <a:t>$</a:t>
          </a:r>
          <a:r>
            <a:rPr lang="en-US" sz="1800" dirty="0" smtClean="0"/>
            <a:t>0.5% </a:t>
          </a:r>
          <a:r>
            <a:rPr lang="en-US" sz="1800" dirty="0" smtClean="0"/>
            <a:t>billion</a:t>
          </a:r>
          <a:endParaRPr lang="en-US" sz="1800" dirty="0"/>
        </a:p>
      </cdr:txBody>
    </cdr:sp>
  </cdr:relSizeAnchor>
</c:userShap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35268-588C-4A49-8DD9-3F09E32B1F7E}" type="datetimeFigureOut">
              <a:rPr lang="en-US" smtClean="0"/>
              <a:t>11/21/18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96908-402D-C845-B954-D42474C5E4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76136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35268-588C-4A49-8DD9-3F09E32B1F7E}" type="datetimeFigureOut">
              <a:rPr lang="en-US" smtClean="0"/>
              <a:t>11/21/18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96908-402D-C845-B954-D42474C5E4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36255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35268-588C-4A49-8DD9-3F09E32B1F7E}" type="datetimeFigureOut">
              <a:rPr lang="en-US" smtClean="0"/>
              <a:t>11/21/18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96908-402D-C845-B954-D42474C5E4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71413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35268-588C-4A49-8DD9-3F09E32B1F7E}" type="datetimeFigureOut">
              <a:rPr lang="en-US" smtClean="0"/>
              <a:t>11/21/18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96908-402D-C845-B954-D42474C5E4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9223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35268-588C-4A49-8DD9-3F09E32B1F7E}" type="datetimeFigureOut">
              <a:rPr lang="en-US" smtClean="0"/>
              <a:t>11/21/18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96908-402D-C845-B954-D42474C5E4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56200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35268-588C-4A49-8DD9-3F09E32B1F7E}" type="datetimeFigureOut">
              <a:rPr lang="en-US" smtClean="0"/>
              <a:t>11/21/18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96908-402D-C845-B954-D42474C5E4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66784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35268-588C-4A49-8DD9-3F09E32B1F7E}" type="datetimeFigureOut">
              <a:rPr lang="en-US" smtClean="0"/>
              <a:t>11/21/18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96908-402D-C845-B954-D42474C5E4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6104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35268-588C-4A49-8DD9-3F09E32B1F7E}" type="datetimeFigureOut">
              <a:rPr lang="en-US" smtClean="0"/>
              <a:t>11/21/18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96908-402D-C845-B954-D42474C5E4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25322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35268-588C-4A49-8DD9-3F09E32B1F7E}" type="datetimeFigureOut">
              <a:rPr lang="en-US" smtClean="0"/>
              <a:t>11/21/18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96908-402D-C845-B954-D42474C5E4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89616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35268-588C-4A49-8DD9-3F09E32B1F7E}" type="datetimeFigureOut">
              <a:rPr lang="en-US" smtClean="0"/>
              <a:t>11/21/18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96908-402D-C845-B954-D42474C5E4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57722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35268-588C-4A49-8DD9-3F09E32B1F7E}" type="datetimeFigureOut">
              <a:rPr lang="en-US" smtClean="0"/>
              <a:t>11/21/18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96908-402D-C845-B954-D42474C5E4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44855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235268-588C-4A49-8DD9-3F09E32B1F7E}" type="datetimeFigureOut">
              <a:rPr lang="en-US" smtClean="0"/>
              <a:t>11/21/18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896908-402D-C845-B954-D42474C5E4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90040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emf"/><Relationship Id="rId3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chart" Target="../charts/char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chart" Target="../charts/char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chart" Target="../charts/char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sz="2800" dirty="0" smtClean="0"/>
              <a:t>Lecture 14</a:t>
            </a:r>
            <a:br>
              <a:rPr lang="en-US" sz="2800" dirty="0" smtClean="0"/>
            </a:br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dirty="0" smtClean="0"/>
              <a:t>Foreign Aid</a:t>
            </a:r>
            <a:endParaRPr lang="en-US" sz="32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073940"/>
            <a:ext cx="6400800" cy="1752600"/>
          </a:xfrm>
        </p:spPr>
        <p:txBody>
          <a:bodyPr>
            <a:normAutofit fontScale="55000" lnSpcReduction="20000"/>
          </a:bodyPr>
          <a:lstStyle/>
          <a:p>
            <a:r>
              <a:rPr lang="en-US" dirty="0" smtClean="0">
                <a:latin typeface="+mj-lt"/>
              </a:rPr>
              <a:t>EE 482 Public Policy and Industrialization</a:t>
            </a:r>
          </a:p>
          <a:p>
            <a:r>
              <a:rPr lang="en-US" dirty="0" smtClean="0">
                <a:latin typeface="+mj-lt"/>
              </a:rPr>
              <a:t>Paul Vandenberg</a:t>
            </a:r>
          </a:p>
          <a:p>
            <a:r>
              <a:rPr lang="en-US" dirty="0" smtClean="0">
                <a:latin typeface="+mj-lt"/>
              </a:rPr>
              <a:t>Semester 1/2018</a:t>
            </a:r>
          </a:p>
          <a:p>
            <a:r>
              <a:rPr lang="en-US" dirty="0" smtClean="0">
                <a:latin typeface="+mj-lt"/>
              </a:rPr>
              <a:t>Bachelor of Economics, International Program</a:t>
            </a:r>
          </a:p>
          <a:p>
            <a:r>
              <a:rPr lang="en-US" dirty="0" smtClean="0">
                <a:latin typeface="+mj-lt"/>
              </a:rPr>
              <a:t>Faculty of Economics</a:t>
            </a:r>
          </a:p>
          <a:p>
            <a:r>
              <a:rPr lang="en-US" dirty="0" smtClean="0">
                <a:latin typeface="+mj-lt"/>
              </a:rPr>
              <a:t>Thammasat University</a:t>
            </a:r>
            <a:endParaRPr lang="en-US" dirty="0">
              <a:latin typeface="+mj-lt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5800" y="662057"/>
            <a:ext cx="1369392" cy="131472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88695" y="662057"/>
            <a:ext cx="1169505" cy="13147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73462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Purpose of aid:</a:t>
            </a:r>
            <a:br>
              <a:rPr lang="en-US" dirty="0" smtClean="0"/>
            </a:br>
            <a:r>
              <a:rPr lang="en-US" sz="3100" dirty="0" smtClean="0"/>
              <a:t>Benefit poor countries (recipients)</a:t>
            </a:r>
            <a:endParaRPr lang="en-US" sz="31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en-US" dirty="0" smtClean="0"/>
              <a:t>Assist the development of poorer countries</a:t>
            </a:r>
          </a:p>
          <a:p>
            <a:pPr lvl="1"/>
            <a:r>
              <a:rPr lang="en-US" dirty="0" smtClean="0"/>
              <a:t>Improve the welfare of people in these countries</a:t>
            </a:r>
          </a:p>
          <a:p>
            <a:pPr lvl="1"/>
            <a:r>
              <a:rPr lang="en-US" dirty="0" smtClean="0"/>
              <a:t>Support economic growth</a:t>
            </a:r>
          </a:p>
          <a:p>
            <a:pPr lvl="1"/>
            <a:r>
              <a:rPr lang="en-US" dirty="0" smtClean="0"/>
              <a:t>Build infrastructure</a:t>
            </a:r>
          </a:p>
          <a:p>
            <a:pPr lvl="1"/>
            <a:r>
              <a:rPr lang="en-US" dirty="0" smtClean="0"/>
              <a:t>Reduce disease</a:t>
            </a:r>
          </a:p>
          <a:p>
            <a:pPr lvl="1"/>
            <a:r>
              <a:rPr lang="en-US" dirty="0" smtClean="0"/>
              <a:t>Increase education </a:t>
            </a:r>
          </a:p>
          <a:p>
            <a:r>
              <a:rPr lang="en-US" dirty="0" smtClean="0"/>
              <a:t>Respond to natural disasters</a:t>
            </a:r>
          </a:p>
          <a:p>
            <a:pPr lvl="1"/>
            <a:r>
              <a:rPr lang="en-US" dirty="0" smtClean="0"/>
              <a:t>Help people affected by drought, tsunami, hurricane, etc. </a:t>
            </a:r>
          </a:p>
          <a:p>
            <a:r>
              <a:rPr lang="en-US" dirty="0" smtClean="0"/>
              <a:t>Respond to man-made disasters</a:t>
            </a:r>
          </a:p>
          <a:p>
            <a:pPr lvl="1"/>
            <a:r>
              <a:rPr lang="en-US" dirty="0" smtClean="0"/>
              <a:t>Reconstruction after war (Iraq, Afghanistan, Cambodia)</a:t>
            </a:r>
          </a:p>
          <a:p>
            <a:pPr lvl="1"/>
            <a:r>
              <a:rPr lang="en-US" dirty="0" smtClean="0"/>
              <a:t>Marshall Plan: US helping Europe after WWII</a:t>
            </a:r>
          </a:p>
          <a:p>
            <a:pPr lvl="1"/>
            <a:r>
              <a:rPr lang="en-US" dirty="0" smtClean="0"/>
              <a:t>Dodge Plan: US and allies helping Japan after </a:t>
            </a:r>
            <a:r>
              <a:rPr lang="en-US" dirty="0" smtClean="0"/>
              <a:t>WWII</a:t>
            </a:r>
          </a:p>
          <a:p>
            <a:pPr lvl="1"/>
            <a:r>
              <a:rPr lang="en-US" dirty="0" smtClean="0"/>
              <a:t>Marshall Plan for Africa?</a:t>
            </a:r>
            <a:endParaRPr lang="en-US" dirty="0" smtClean="0"/>
          </a:p>
          <a:p>
            <a:r>
              <a:rPr lang="en-US" dirty="0" smtClean="0"/>
              <a:t>Support the Balance of Payments</a:t>
            </a:r>
          </a:p>
          <a:p>
            <a:pPr lvl="1"/>
            <a:r>
              <a:rPr lang="en-US" dirty="0" smtClean="0"/>
              <a:t>IMF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76251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Take 5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US" sz="3600" dirty="0" smtClean="0"/>
              <a:t>Why do rich countries give aid?</a:t>
            </a:r>
          </a:p>
          <a:p>
            <a:pPr marL="0" indent="0" algn="ctr">
              <a:buNone/>
            </a:pPr>
            <a:endParaRPr lang="en-US" dirty="0"/>
          </a:p>
          <a:p>
            <a:pPr marL="0" indent="0" algn="ctr">
              <a:buNone/>
            </a:pPr>
            <a:r>
              <a:rPr lang="en-US" dirty="0" smtClean="0"/>
              <a:t>(What are the motivations?)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78059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P</a:t>
            </a:r>
            <a:r>
              <a:rPr lang="en-US" dirty="0" smtClean="0"/>
              <a:t>urpose of aid:</a:t>
            </a:r>
            <a:br>
              <a:rPr lang="en-US" dirty="0" smtClean="0"/>
            </a:br>
            <a:r>
              <a:rPr lang="en-US" sz="3100" dirty="0" smtClean="0"/>
              <a:t>Benefit rich countries (donors)</a:t>
            </a:r>
            <a:endParaRPr lang="en-US" sz="31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en-US" dirty="0" smtClean="0"/>
              <a:t>Humanitarian objective</a:t>
            </a:r>
          </a:p>
          <a:p>
            <a:pPr lvl="1"/>
            <a:r>
              <a:rPr lang="en-US" dirty="0" smtClean="0"/>
              <a:t>Help poor countries/people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Political interests</a:t>
            </a:r>
          </a:p>
          <a:p>
            <a:pPr lvl="1"/>
            <a:r>
              <a:rPr lang="en-US" dirty="0" smtClean="0"/>
              <a:t>Gain allies</a:t>
            </a:r>
          </a:p>
          <a:p>
            <a:pPr lvl="2"/>
            <a:r>
              <a:rPr lang="en-US" dirty="0" smtClean="0"/>
              <a:t>Poor countries votes with aid donor in UN</a:t>
            </a:r>
          </a:p>
          <a:p>
            <a:pPr lvl="2"/>
            <a:r>
              <a:rPr lang="en-US" dirty="0" smtClean="0"/>
              <a:t>Fight the spread of communism</a:t>
            </a:r>
          </a:p>
          <a:p>
            <a:pPr lvl="2"/>
            <a:r>
              <a:rPr lang="en-US" dirty="0" smtClean="0"/>
              <a:t>Taiwan: aid to countries that recognize it as separate from China</a:t>
            </a:r>
          </a:p>
          <a:p>
            <a:r>
              <a:rPr lang="en-US" dirty="0" smtClean="0"/>
              <a:t>Commercial interests</a:t>
            </a:r>
          </a:p>
          <a:p>
            <a:pPr lvl="1"/>
            <a:r>
              <a:rPr lang="en-US" dirty="0" smtClean="0"/>
              <a:t>Contracts for own companies, consultants, experts</a:t>
            </a:r>
          </a:p>
          <a:p>
            <a:pPr lvl="2"/>
            <a:r>
              <a:rPr lang="en-US" dirty="0" smtClean="0"/>
              <a:t>Canadian government lends money to Nepal to build road</a:t>
            </a:r>
          </a:p>
          <a:p>
            <a:pPr lvl="2"/>
            <a:r>
              <a:rPr lang="en-US" dirty="0" smtClean="0"/>
              <a:t>Canadian company is contracted to build the road</a:t>
            </a:r>
          </a:p>
          <a:p>
            <a:pPr lvl="2"/>
            <a:r>
              <a:rPr lang="en-US" dirty="0" smtClean="0"/>
              <a:t>Called “tied aid” </a:t>
            </a:r>
          </a:p>
          <a:p>
            <a:pPr lvl="1"/>
            <a:r>
              <a:rPr lang="en-US" dirty="0" smtClean="0"/>
              <a:t>Secure access to resources (minerals, oil)</a:t>
            </a:r>
          </a:p>
          <a:p>
            <a:pPr lvl="1"/>
            <a:r>
              <a:rPr lang="en-US" dirty="0" smtClean="0"/>
              <a:t>Develop trade and </a:t>
            </a:r>
            <a:r>
              <a:rPr lang="en-US" dirty="0"/>
              <a:t>economic </a:t>
            </a:r>
            <a:r>
              <a:rPr lang="en-US" dirty="0" smtClean="0"/>
              <a:t>relations</a:t>
            </a:r>
          </a:p>
          <a:p>
            <a:pPr lvl="1"/>
            <a:r>
              <a:rPr lang="en-US" b="1" dirty="0" smtClean="0"/>
              <a:t>Get </a:t>
            </a:r>
            <a:r>
              <a:rPr lang="en-US" b="1" dirty="0"/>
              <a:t>rid of excess commodities (food grains)</a:t>
            </a:r>
          </a:p>
          <a:p>
            <a:pPr lvl="1"/>
            <a:endParaRPr lang="en-US" dirty="0" smtClean="0"/>
          </a:p>
          <a:p>
            <a:pPr lvl="1"/>
            <a:endParaRPr lang="en-US" dirty="0" smtClean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2293992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Food aid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en-US" dirty="0" smtClean="0"/>
              <a:t>To combat famine or “food insecurity”</a:t>
            </a:r>
          </a:p>
          <a:p>
            <a:r>
              <a:rPr lang="en-US" dirty="0"/>
              <a:t>P</a:t>
            </a:r>
            <a:r>
              <a:rPr lang="en-US" dirty="0" smtClean="0"/>
              <a:t>rovided by countries with large food sector and surplus</a:t>
            </a:r>
          </a:p>
          <a:p>
            <a:pPr lvl="1"/>
            <a:r>
              <a:rPr lang="en-US" dirty="0" smtClean="0"/>
              <a:t>Canada, US, Europe</a:t>
            </a:r>
          </a:p>
          <a:p>
            <a:pPr lvl="1"/>
            <a:r>
              <a:rPr lang="en-US" dirty="0" smtClean="0"/>
              <a:t>Donor government buys food from its own farmers, to support the domestic farm sector</a:t>
            </a:r>
          </a:p>
          <a:p>
            <a:pPr lvl="1"/>
            <a:r>
              <a:rPr lang="en-US" dirty="0" smtClean="0"/>
              <a:t>Government gives it to food deficit country</a:t>
            </a:r>
          </a:p>
          <a:p>
            <a:pPr lvl="2"/>
            <a:r>
              <a:rPr lang="en-US" dirty="0" smtClean="0"/>
              <a:t>Counted as aid, looks good for the </a:t>
            </a:r>
            <a:r>
              <a:rPr lang="en-US" dirty="0" smtClean="0"/>
              <a:t>donor</a:t>
            </a:r>
          </a:p>
          <a:p>
            <a:r>
              <a:rPr lang="en-US" dirty="0" smtClean="0"/>
              <a:t>Very helpful in times of crisis</a:t>
            </a:r>
          </a:p>
          <a:p>
            <a:pPr lvl="1"/>
            <a:r>
              <a:rPr lang="en-US" dirty="0" smtClean="0"/>
              <a:t>Keeps people alive, nourished</a:t>
            </a:r>
            <a:endParaRPr lang="en-US" dirty="0" smtClean="0"/>
          </a:p>
          <a:p>
            <a:r>
              <a:rPr lang="en-US" dirty="0" smtClean="0"/>
              <a:t>However, may interfere with local markets</a:t>
            </a:r>
          </a:p>
          <a:p>
            <a:pPr lvl="1"/>
            <a:r>
              <a:rPr lang="en-US" dirty="0" smtClean="0"/>
              <a:t>Depresses price of food</a:t>
            </a:r>
          </a:p>
          <a:p>
            <a:pPr lvl="1"/>
            <a:r>
              <a:rPr lang="en-US" dirty="0" smtClean="0"/>
              <a:t>Not good for local farmers, discourages production</a:t>
            </a:r>
          </a:p>
          <a:p>
            <a:r>
              <a:rPr lang="en-US" dirty="0" smtClean="0"/>
              <a:t>Donors need to (and some do) monitor prices in local markets</a:t>
            </a:r>
          </a:p>
          <a:p>
            <a:pPr lvl="1"/>
            <a:r>
              <a:rPr lang="en-US" dirty="0" smtClean="0"/>
              <a:t>To ensure that aid not depressing prices</a:t>
            </a:r>
          </a:p>
          <a:p>
            <a:pPr lvl="1"/>
            <a:r>
              <a:rPr lang="en-US" dirty="0" smtClean="0"/>
              <a:t>Food for work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1041641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Take 5</a:t>
            </a:r>
            <a:br>
              <a:rPr lang="en-US" dirty="0" smtClean="0"/>
            </a:br>
            <a:r>
              <a:rPr lang="en-US" dirty="0" smtClean="0"/>
              <a:t>Used clothing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Charities in rich countries collect (receive donations of) used clothing.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Sent to developing countries, distributed to poor people.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b="1" dirty="0" smtClean="0"/>
              <a:t>What are the positive and negative effects of this activity? 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329536216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ODA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/>
              <a:t>‘Official development assistance’</a:t>
            </a:r>
          </a:p>
          <a:p>
            <a:pPr lvl="1"/>
            <a:r>
              <a:rPr lang="en-US" dirty="0" smtClean="0"/>
              <a:t>Defined by </a:t>
            </a:r>
            <a:r>
              <a:rPr lang="en-US" dirty="0"/>
              <a:t>Development Assistance Committee (DAC) </a:t>
            </a:r>
            <a:r>
              <a:rPr lang="en-US" dirty="0" smtClean="0"/>
              <a:t>of OECD</a:t>
            </a:r>
            <a:endParaRPr lang="en-US" dirty="0"/>
          </a:p>
          <a:p>
            <a:r>
              <a:rPr lang="en-US" b="1" dirty="0" smtClean="0"/>
              <a:t>Official</a:t>
            </a:r>
          </a:p>
          <a:p>
            <a:pPr lvl="1"/>
            <a:r>
              <a:rPr lang="en-US" dirty="0" smtClean="0"/>
              <a:t>Provide by government(s)</a:t>
            </a:r>
            <a:r>
              <a:rPr lang="en-US" dirty="0"/>
              <a:t> </a:t>
            </a:r>
            <a:r>
              <a:rPr lang="en-US" dirty="0" smtClean="0"/>
              <a:t>or international agency (e.g. ADB)</a:t>
            </a:r>
          </a:p>
          <a:p>
            <a:pPr lvl="1"/>
            <a:r>
              <a:rPr lang="en-US" dirty="0" smtClean="0"/>
              <a:t>Provided to a government (receives the aid)</a:t>
            </a:r>
          </a:p>
          <a:p>
            <a:r>
              <a:rPr lang="en-US" b="1" dirty="0" smtClean="0"/>
              <a:t>Assistance </a:t>
            </a:r>
          </a:p>
          <a:p>
            <a:pPr lvl="1"/>
            <a:r>
              <a:rPr lang="en-US" dirty="0" smtClean="0"/>
              <a:t>Grants </a:t>
            </a:r>
            <a:r>
              <a:rPr lang="en-US" dirty="0" smtClean="0"/>
              <a:t>and concessional lending</a:t>
            </a:r>
          </a:p>
          <a:p>
            <a:pPr lvl="1"/>
            <a:r>
              <a:rPr lang="en-US" dirty="0" smtClean="0"/>
              <a:t>Grant: </a:t>
            </a:r>
            <a:r>
              <a:rPr lang="en-US" dirty="0" smtClean="0"/>
              <a:t>not </a:t>
            </a:r>
            <a:r>
              <a:rPr lang="en-US" dirty="0" smtClean="0"/>
              <a:t>need to pay back</a:t>
            </a:r>
          </a:p>
          <a:p>
            <a:pPr lvl="1"/>
            <a:r>
              <a:rPr lang="en-US" dirty="0" smtClean="0"/>
              <a:t>Concessional</a:t>
            </a:r>
            <a:r>
              <a:rPr lang="en-US" dirty="0"/>
              <a:t>:</a:t>
            </a:r>
            <a:r>
              <a:rPr lang="en-US" dirty="0" smtClean="0"/>
              <a:t> means below market rates of interest</a:t>
            </a:r>
          </a:p>
          <a:p>
            <a:pPr lvl="1"/>
            <a:r>
              <a:rPr lang="en-US" dirty="0" smtClean="0"/>
              <a:t>Interest rates must be 25% below market rate</a:t>
            </a:r>
          </a:p>
          <a:p>
            <a:r>
              <a:rPr lang="en-US" b="1" dirty="0" smtClean="0"/>
              <a:t>Development</a:t>
            </a:r>
          </a:p>
          <a:p>
            <a:pPr lvl="1"/>
            <a:r>
              <a:rPr lang="en-US" dirty="0" smtClean="0"/>
              <a:t>Purpose is to support development </a:t>
            </a:r>
            <a:endParaRPr lang="en-US" dirty="0" smtClean="0"/>
          </a:p>
          <a:p>
            <a:pPr lvl="1"/>
            <a:r>
              <a:rPr lang="en-US" dirty="0" smtClean="0"/>
              <a:t>Excludes military aid</a:t>
            </a:r>
          </a:p>
          <a:p>
            <a:pPr lvl="1"/>
            <a:r>
              <a:rPr lang="en-US" dirty="0" smtClean="0"/>
              <a:t>Large “aid”</a:t>
            </a:r>
            <a:r>
              <a:rPr lang="en-US" dirty="0"/>
              <a:t> </a:t>
            </a:r>
            <a:r>
              <a:rPr lang="en-US" dirty="0" smtClean="0"/>
              <a:t>by US is military aid to Egypt and Israel</a:t>
            </a:r>
          </a:p>
        </p:txBody>
      </p:sp>
    </p:spTree>
    <p:extLst>
      <p:ext uri="{BB962C8B-B14F-4D97-AF65-F5344CB8AC3E}">
        <p14:creationId xmlns:p14="http://schemas.microsoft.com/office/powerpoint/2010/main" val="140626038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4000" dirty="0" smtClean="0"/>
              <a:t>Bilateral and Multilateral</a:t>
            </a:r>
            <a:br>
              <a:rPr lang="en-US" sz="4000" dirty="0" smtClean="0"/>
            </a:br>
            <a:r>
              <a:rPr lang="en-US" sz="3600" dirty="0" smtClean="0"/>
              <a:t>(both are “official”)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Bilateral aid</a:t>
            </a:r>
          </a:p>
          <a:p>
            <a:pPr lvl="1"/>
            <a:r>
              <a:rPr lang="en-US" dirty="0" smtClean="0"/>
              <a:t>Government to </a:t>
            </a:r>
            <a:r>
              <a:rPr lang="en-US" dirty="0" smtClean="0"/>
              <a:t>government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Multilateral aid</a:t>
            </a:r>
          </a:p>
          <a:p>
            <a:pPr lvl="1"/>
            <a:r>
              <a:rPr lang="en-US" dirty="0" smtClean="0"/>
              <a:t>Multilateral institutions</a:t>
            </a:r>
          </a:p>
          <a:p>
            <a:pPr lvl="1"/>
            <a:r>
              <a:rPr lang="en-US" dirty="0" smtClean="0"/>
              <a:t>Shareholders or members are governments</a:t>
            </a:r>
          </a:p>
          <a:p>
            <a:pPr lvl="1"/>
            <a:r>
              <a:rPr lang="en-US" dirty="0" smtClean="0"/>
              <a:t>IMF, World Bank, regional development banks</a:t>
            </a:r>
          </a:p>
          <a:p>
            <a:pPr lvl="2"/>
            <a:r>
              <a:rPr lang="en-US" dirty="0" smtClean="0"/>
              <a:t>Lending at concessional and non concessional rates</a:t>
            </a:r>
          </a:p>
          <a:p>
            <a:pPr lvl="2"/>
            <a:r>
              <a:rPr lang="en-US" dirty="0" smtClean="0"/>
              <a:t>Concessional rate: less than 1% (fee not interest rate)</a:t>
            </a:r>
          </a:p>
          <a:p>
            <a:pPr lvl="1"/>
            <a:r>
              <a:rPr lang="en-US" dirty="0" smtClean="0"/>
              <a:t>United Nations agencies:</a:t>
            </a:r>
          </a:p>
          <a:p>
            <a:pPr lvl="2"/>
            <a:r>
              <a:rPr lang="en-US" dirty="0" smtClean="0"/>
              <a:t>UNICEF, UNIDO, UNHCR, UNDP, ILO, UNEP, UNIFEM, FAO, WHO, WFP, UNESCO, UNESCAP, IOM</a:t>
            </a:r>
          </a:p>
          <a:p>
            <a:pPr lvl="2"/>
            <a:r>
              <a:rPr lang="en-US" dirty="0"/>
              <a:t>N</a:t>
            </a:r>
            <a:r>
              <a:rPr lang="en-US" dirty="0" smtClean="0"/>
              <a:t>o lending: only grants and technical assistance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9045341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NGOs</a:t>
            </a:r>
            <a:br>
              <a:rPr lang="en-US" dirty="0" smtClean="0"/>
            </a:br>
            <a:r>
              <a:rPr lang="en-US" sz="3100" dirty="0" smtClean="0"/>
              <a:t>Not “official”</a:t>
            </a:r>
            <a:endParaRPr lang="en-US" sz="31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Non-governmental organizations</a:t>
            </a:r>
          </a:p>
          <a:p>
            <a:pPr lvl="1"/>
            <a:r>
              <a:rPr lang="en-US" dirty="0" smtClean="0"/>
              <a:t>Charities</a:t>
            </a:r>
          </a:p>
          <a:p>
            <a:pPr lvl="1"/>
            <a:r>
              <a:rPr lang="en-US" dirty="0" smtClean="0"/>
              <a:t>Mostly based in rich countries</a:t>
            </a:r>
          </a:p>
          <a:p>
            <a:pPr lvl="2"/>
            <a:r>
              <a:rPr lang="en-US" dirty="0" smtClean="0"/>
              <a:t>Donations from public</a:t>
            </a:r>
          </a:p>
          <a:p>
            <a:pPr lvl="2"/>
            <a:r>
              <a:rPr lang="en-US" dirty="0" smtClean="0"/>
              <a:t>But also part funded by governments to carry out projects</a:t>
            </a:r>
          </a:p>
          <a:p>
            <a:pPr lvl="2"/>
            <a:r>
              <a:rPr lang="en-US" dirty="0" smtClean="0"/>
              <a:t>Examples</a:t>
            </a:r>
          </a:p>
          <a:p>
            <a:pPr lvl="3"/>
            <a:r>
              <a:rPr lang="en-US" dirty="0" smtClean="0"/>
              <a:t>CARE</a:t>
            </a:r>
          </a:p>
          <a:p>
            <a:pPr lvl="3"/>
            <a:r>
              <a:rPr lang="en-US" dirty="0" smtClean="0"/>
              <a:t>World Vision</a:t>
            </a:r>
          </a:p>
          <a:p>
            <a:pPr lvl="3"/>
            <a:r>
              <a:rPr lang="en-US" dirty="0" smtClean="0"/>
              <a:t>Oxfam</a:t>
            </a:r>
          </a:p>
          <a:p>
            <a:pPr lvl="3"/>
            <a:r>
              <a:rPr lang="en-US" dirty="0" smtClean="0"/>
              <a:t>Red Cross</a:t>
            </a:r>
          </a:p>
          <a:p>
            <a:pPr lvl="1"/>
            <a:r>
              <a:rPr lang="en-US" dirty="0"/>
              <a:t>W</a:t>
            </a:r>
            <a:r>
              <a:rPr lang="en-US" dirty="0" smtClean="0"/>
              <a:t>ealthy people and their foundations</a:t>
            </a:r>
          </a:p>
          <a:p>
            <a:pPr lvl="2"/>
            <a:r>
              <a:rPr lang="en-US" dirty="0" smtClean="0"/>
              <a:t>Bill and Linda Gates Foundation</a:t>
            </a:r>
          </a:p>
          <a:p>
            <a:pPr lvl="2"/>
            <a:r>
              <a:rPr lang="en-US" dirty="0" smtClean="0"/>
              <a:t>Rockefeller Foundation</a:t>
            </a:r>
          </a:p>
          <a:p>
            <a:pPr lvl="2"/>
            <a:r>
              <a:rPr lang="en-US" dirty="0" smtClean="0"/>
              <a:t>Clinton Foundation</a:t>
            </a:r>
          </a:p>
          <a:p>
            <a:pPr marL="457200" lvl="1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71290838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Net ODA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b="1" dirty="0" smtClean="0"/>
              <a:t>Net</a:t>
            </a:r>
          </a:p>
          <a:p>
            <a:pPr marL="457200" lvl="1" indent="0">
              <a:buNone/>
            </a:pPr>
            <a:r>
              <a:rPr lang="en-US" sz="2400" dirty="0" smtClean="0"/>
              <a:t>Net ODA = Aid received – loan repayments – aiding others </a:t>
            </a:r>
            <a:endParaRPr lang="en-US" sz="2400" dirty="0" smtClean="0"/>
          </a:p>
          <a:p>
            <a:pPr marL="457200" lvl="1" indent="0">
              <a:buNone/>
            </a:pPr>
            <a:endParaRPr lang="en-US" sz="2400" dirty="0" smtClean="0"/>
          </a:p>
          <a:p>
            <a:r>
              <a:rPr lang="en-US" dirty="0"/>
              <a:t>Low- and lower-middle-income countries</a:t>
            </a:r>
          </a:p>
          <a:p>
            <a:pPr lvl="1"/>
            <a:r>
              <a:rPr lang="en-US" dirty="0"/>
              <a:t>Net ODA (usually) positive</a:t>
            </a:r>
          </a:p>
          <a:p>
            <a:pPr lvl="2"/>
            <a:r>
              <a:rPr lang="en-US" dirty="0"/>
              <a:t>Net financial inflow</a:t>
            </a:r>
          </a:p>
          <a:p>
            <a:pPr marL="0" indent="0">
              <a:buNone/>
            </a:pPr>
            <a:endParaRPr lang="en-US" dirty="0"/>
          </a:p>
          <a:p>
            <a:r>
              <a:rPr lang="en-US" dirty="0" smtClean="0"/>
              <a:t>Upper</a:t>
            </a:r>
            <a:r>
              <a:rPr lang="en-US" dirty="0" smtClean="0"/>
              <a:t>-middle</a:t>
            </a:r>
            <a:r>
              <a:rPr lang="en-US" dirty="0"/>
              <a:t>-</a:t>
            </a:r>
            <a:r>
              <a:rPr lang="en-US" dirty="0" smtClean="0"/>
              <a:t>income countries</a:t>
            </a:r>
          </a:p>
          <a:p>
            <a:pPr lvl="1"/>
            <a:r>
              <a:rPr lang="en-US" dirty="0"/>
              <a:t>R</a:t>
            </a:r>
            <a:r>
              <a:rPr lang="en-US" dirty="0" smtClean="0"/>
              <a:t>eceiving less new aid</a:t>
            </a:r>
          </a:p>
          <a:p>
            <a:pPr lvl="1"/>
            <a:r>
              <a:rPr lang="en-US" dirty="0" smtClean="0"/>
              <a:t>Paying back loans</a:t>
            </a:r>
          </a:p>
          <a:p>
            <a:pPr lvl="1"/>
            <a:r>
              <a:rPr lang="en-US" dirty="0" smtClean="0"/>
              <a:t>Give aid to other countries (Thailand to Myanmar)</a:t>
            </a:r>
          </a:p>
          <a:p>
            <a:pPr lvl="1"/>
            <a:r>
              <a:rPr lang="en-US" dirty="0"/>
              <a:t>N</a:t>
            </a:r>
            <a:r>
              <a:rPr lang="en-US" dirty="0" smtClean="0"/>
              <a:t>et ODA can be negative</a:t>
            </a:r>
          </a:p>
          <a:p>
            <a:pPr lvl="2"/>
            <a:r>
              <a:rPr lang="en-US" dirty="0" smtClean="0"/>
              <a:t>Net financial outflow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406936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Take 5 minutes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China</a:t>
            </a:r>
          </a:p>
          <a:p>
            <a:r>
              <a:rPr lang="en-US" dirty="0" smtClean="0"/>
              <a:t>India</a:t>
            </a:r>
          </a:p>
          <a:p>
            <a:r>
              <a:rPr lang="en-US" dirty="0" smtClean="0"/>
              <a:t>Thailand</a:t>
            </a:r>
          </a:p>
          <a:p>
            <a:r>
              <a:rPr lang="en-US" dirty="0" smtClean="0"/>
              <a:t>Indonesia</a:t>
            </a:r>
          </a:p>
          <a:p>
            <a:r>
              <a:rPr lang="en-US" dirty="0" smtClean="0"/>
              <a:t>Malaysia</a:t>
            </a:r>
          </a:p>
          <a:p>
            <a:r>
              <a:rPr lang="en-US" dirty="0" smtClean="0"/>
              <a:t>Cambodia</a:t>
            </a:r>
          </a:p>
          <a:p>
            <a:r>
              <a:rPr lang="en-US" dirty="0" smtClean="0"/>
              <a:t>Viet Nam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394364" y="1600200"/>
            <a:ext cx="5292436" cy="4525963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Net ODA: Which countries on the left have positive (net inflow) and which have negative (net outflow)?</a:t>
            </a:r>
          </a:p>
          <a:p>
            <a:endParaRPr lang="en-US" dirty="0"/>
          </a:p>
          <a:p>
            <a:r>
              <a:rPr lang="en-US" dirty="0" smtClean="0"/>
              <a:t>Which country had the largest net ODA inflow?</a:t>
            </a:r>
          </a:p>
          <a:p>
            <a:endParaRPr lang="en-US" dirty="0"/>
          </a:p>
          <a:p>
            <a:r>
              <a:rPr lang="en-US" dirty="0" smtClean="0"/>
              <a:t>Which country had the largest net ODA outflow?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3443728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 smtClean="0"/>
              <a:t>Net ODA – India and China</a:t>
            </a:r>
            <a:br>
              <a:rPr lang="en-US" sz="3600" dirty="0" smtClean="0"/>
            </a:br>
            <a:r>
              <a:rPr lang="en-US" sz="2200" dirty="0" smtClean="0"/>
              <a:t>US$</a:t>
            </a:r>
            <a:endParaRPr lang="en-US" sz="22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10984647"/>
              </p:ext>
            </p:extLst>
          </p:nvPr>
        </p:nvGraphicFramePr>
        <p:xfrm>
          <a:off x="167115" y="1417638"/>
          <a:ext cx="8845977" cy="528779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75635692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4000" dirty="0" smtClean="0"/>
              <a:t>Net ODA </a:t>
            </a:r>
            <a:br>
              <a:rPr lang="en-US" sz="4000" dirty="0" smtClean="0"/>
            </a:br>
            <a:r>
              <a:rPr lang="en-US" sz="3100" dirty="0" smtClean="0"/>
              <a:t>Indonesia, Thailand, Malaysia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sz="2200" dirty="0" smtClean="0"/>
              <a:t>US$</a:t>
            </a:r>
            <a:endParaRPr lang="en-US" sz="2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 </a:t>
            </a:r>
            <a:endParaRPr lang="en-US" dirty="0"/>
          </a:p>
        </p:txBody>
      </p:sp>
      <p:graphicFrame>
        <p:nvGraphicFramePr>
          <p:cNvPr id="4" name="Chart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001062658"/>
              </p:ext>
            </p:extLst>
          </p:nvPr>
        </p:nvGraphicFramePr>
        <p:xfrm>
          <a:off x="200539" y="1417638"/>
          <a:ext cx="8823695" cy="526630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12086528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 smtClean="0"/>
              <a:t>ODA – Cambodia and Viet Nam</a:t>
            </a:r>
            <a:br>
              <a:rPr lang="en-US" sz="3200" dirty="0" smtClean="0"/>
            </a:br>
            <a:r>
              <a:rPr lang="en-US" sz="2800" dirty="0" smtClean="0"/>
              <a:t>(</a:t>
            </a:r>
            <a:r>
              <a:rPr lang="en-US" sz="2800" dirty="0"/>
              <a:t>a</a:t>
            </a:r>
            <a:r>
              <a:rPr lang="en-US" sz="2800" dirty="0" smtClean="0"/>
              <a:t>nnual net inflow)</a:t>
            </a:r>
            <a:endParaRPr lang="en-US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 </a:t>
            </a:r>
            <a:endParaRPr lang="en-US" dirty="0"/>
          </a:p>
        </p:txBody>
      </p:sp>
      <p:graphicFrame>
        <p:nvGraphicFramePr>
          <p:cNvPr id="4" name="Chart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0589742"/>
              </p:ext>
            </p:extLst>
          </p:nvPr>
        </p:nvGraphicFramePr>
        <p:xfrm>
          <a:off x="242455" y="1600200"/>
          <a:ext cx="8634467" cy="452596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7654637" y="1743486"/>
            <a:ext cx="12222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$2.5 billion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2230385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A</a:t>
            </a:r>
            <a:r>
              <a:rPr lang="en-US" dirty="0" smtClean="0"/>
              <a:t>id might impact economic growth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/>
              <a:t>Adds to capital stock - K</a:t>
            </a:r>
          </a:p>
          <a:p>
            <a:pPr lvl="1"/>
            <a:r>
              <a:rPr lang="en-US" dirty="0" smtClean="0"/>
              <a:t>Roads, railways, bridges, electrical power</a:t>
            </a:r>
          </a:p>
          <a:p>
            <a:r>
              <a:rPr lang="en-US" dirty="0" smtClean="0"/>
              <a:t>Support increased human capital – H</a:t>
            </a:r>
          </a:p>
          <a:p>
            <a:pPr lvl="1"/>
            <a:r>
              <a:rPr lang="en-US" dirty="0" smtClean="0"/>
              <a:t>Education and training programs</a:t>
            </a:r>
          </a:p>
          <a:p>
            <a:pPr lvl="1"/>
            <a:r>
              <a:rPr lang="en-US" dirty="0" smtClean="0"/>
              <a:t>Health programs</a:t>
            </a:r>
          </a:p>
          <a:p>
            <a:r>
              <a:rPr lang="en-US" dirty="0" smtClean="0"/>
              <a:t>Develop technology (?) – A</a:t>
            </a:r>
          </a:p>
          <a:p>
            <a:pPr lvl="1"/>
            <a:r>
              <a:rPr lang="en-US" dirty="0" smtClean="0"/>
              <a:t>Not a lot of aid goes to technology or industry</a:t>
            </a:r>
          </a:p>
          <a:p>
            <a:pPr lvl="1"/>
            <a:r>
              <a:rPr lang="en-US" dirty="0" smtClean="0"/>
              <a:t>Most technology aid is to agriculture</a:t>
            </a:r>
          </a:p>
          <a:p>
            <a:pPr lvl="1"/>
            <a:r>
              <a:rPr lang="en-US" dirty="0" smtClean="0"/>
              <a:t>Development and adoption of better techniques</a:t>
            </a:r>
          </a:p>
          <a:p>
            <a:pPr lvl="2"/>
            <a:r>
              <a:rPr lang="en-US" dirty="0" smtClean="0"/>
              <a:t>New high yielding seeds</a:t>
            </a:r>
          </a:p>
          <a:p>
            <a:pPr lvl="2"/>
            <a:r>
              <a:rPr lang="en-US" dirty="0" smtClean="0"/>
              <a:t>Cultivation techniques, fertilizers</a:t>
            </a:r>
          </a:p>
          <a:p>
            <a:pPr lvl="1"/>
            <a:r>
              <a:rPr lang="en-US" dirty="0" smtClean="0"/>
              <a:t>International Rice Research Institute (IRRI) in Philippines</a:t>
            </a:r>
          </a:p>
          <a:p>
            <a:pPr lvl="2"/>
            <a:r>
              <a:rPr lang="en-US" dirty="0" smtClean="0"/>
              <a:t>New seed varieties which supported Asian green revolution in the 1960s</a:t>
            </a:r>
          </a:p>
          <a:p>
            <a:pPr lvl="2"/>
            <a:r>
              <a:rPr lang="en-US" dirty="0" smtClean="0"/>
              <a:t>Helped to avoid famine and improve farm output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0278281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Take </a:t>
            </a:r>
            <a:r>
              <a:rPr lang="en-US" dirty="0"/>
              <a:t>5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US" dirty="0" smtClean="0"/>
              <a:t>Consider three types of aid</a:t>
            </a:r>
          </a:p>
          <a:p>
            <a:pPr marL="0" indent="0">
              <a:buNone/>
            </a:pPr>
            <a:endParaRPr lang="en-US" dirty="0" smtClean="0"/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Emergency </a:t>
            </a:r>
            <a:r>
              <a:rPr lang="en-US" dirty="0" smtClean="0"/>
              <a:t>and humanitarian </a:t>
            </a:r>
          </a:p>
          <a:p>
            <a:pPr marL="400050" lvl="1" indent="0">
              <a:buNone/>
            </a:pPr>
            <a:r>
              <a:rPr lang="en-US" dirty="0"/>
              <a:t>	</a:t>
            </a:r>
            <a:r>
              <a:rPr lang="en-US" dirty="0" smtClean="0"/>
              <a:t>	Natural disasters, war zones, etc. 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Aid for human capital development</a:t>
            </a:r>
            <a:endParaRPr lang="en-US" dirty="0" smtClean="0"/>
          </a:p>
          <a:p>
            <a:pPr marL="457200" lvl="1" indent="0">
              <a:buNone/>
            </a:pPr>
            <a:r>
              <a:rPr lang="en-US" dirty="0" smtClean="0"/>
              <a:t>	Education, health, environment, democracy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Infrastructure and agriculture support</a:t>
            </a:r>
          </a:p>
          <a:p>
            <a:pPr marL="457200" lvl="1" indent="0">
              <a:buNone/>
            </a:pPr>
            <a:r>
              <a:rPr lang="en-US" dirty="0" smtClean="0"/>
              <a:t>	Road, ports, electricity</a:t>
            </a:r>
          </a:p>
          <a:p>
            <a:pPr lvl="1"/>
            <a:endParaRPr lang="en-US" dirty="0"/>
          </a:p>
          <a:p>
            <a:r>
              <a:rPr lang="en-US" dirty="0" smtClean="0"/>
              <a:t>Question: Which types of aid are correlated with higher economic growth?</a:t>
            </a:r>
          </a:p>
          <a:p>
            <a:pPr marL="457200" lvl="1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5219808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Does aid impact growth?</a:t>
            </a:r>
            <a:br>
              <a:rPr lang="en-US" dirty="0" smtClean="0"/>
            </a:br>
            <a:r>
              <a:rPr lang="en-US" sz="3100" dirty="0" smtClean="0"/>
              <a:t>Unconditional</a:t>
            </a:r>
            <a:endParaRPr lang="en-US" sz="31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Unconditional correlation does not exist</a:t>
            </a:r>
          </a:p>
          <a:p>
            <a:pPr lvl="1"/>
            <a:r>
              <a:rPr lang="en-US" dirty="0" smtClean="0"/>
              <a:t>Plot net ODA (% GDP) against GDP p.c. growth</a:t>
            </a:r>
          </a:p>
          <a:p>
            <a:pPr lvl="1"/>
            <a:r>
              <a:rPr lang="en-US" dirty="0" smtClean="0"/>
              <a:t>No pattern, dots all over the place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Why?</a:t>
            </a:r>
          </a:p>
          <a:p>
            <a:pPr lvl="1"/>
            <a:r>
              <a:rPr lang="en-US" dirty="0" smtClean="0"/>
              <a:t>Aid may not have an impact</a:t>
            </a:r>
          </a:p>
          <a:p>
            <a:pPr lvl="1"/>
            <a:r>
              <a:rPr lang="en-US" dirty="0" smtClean="0"/>
              <a:t>Aid is going to </a:t>
            </a:r>
            <a:r>
              <a:rPr lang="en-US" dirty="0" smtClean="0"/>
              <a:t>slow-growing </a:t>
            </a:r>
            <a:r>
              <a:rPr lang="en-US" dirty="0" smtClean="0"/>
              <a:t>countries</a:t>
            </a:r>
          </a:p>
          <a:p>
            <a:pPr lvl="2"/>
            <a:r>
              <a:rPr lang="en-US" dirty="0" smtClean="0"/>
              <a:t>That’s why they get aid!</a:t>
            </a:r>
          </a:p>
          <a:p>
            <a:pPr lvl="1"/>
            <a:r>
              <a:rPr lang="en-US" dirty="0" smtClean="0"/>
              <a:t>Other factors may affect the effectiveness of aid</a:t>
            </a:r>
          </a:p>
          <a:p>
            <a:pPr lvl="1"/>
            <a:r>
              <a:rPr lang="en-US" dirty="0" smtClean="0"/>
              <a:t>Aid may take long time to have impact</a:t>
            </a:r>
          </a:p>
          <a:p>
            <a:pPr lvl="2"/>
            <a:r>
              <a:rPr lang="en-US" dirty="0" smtClean="0"/>
              <a:t>For example, aid for health and education</a:t>
            </a:r>
          </a:p>
          <a:p>
            <a:pPr lvl="2"/>
            <a:r>
              <a:rPr lang="en-US" dirty="0" smtClean="0"/>
              <a:t>Hard to evaluate full impact on GDP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0210819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Does aid impact growth?</a:t>
            </a:r>
            <a:br>
              <a:rPr lang="en-US" dirty="0" smtClean="0"/>
            </a:br>
            <a:r>
              <a:rPr lang="en-US" sz="3100" dirty="0" smtClean="0"/>
              <a:t>Conditional</a:t>
            </a:r>
            <a:endParaRPr lang="en-US" sz="31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Conditional story is different</a:t>
            </a:r>
          </a:p>
          <a:p>
            <a:r>
              <a:rPr lang="en-US" dirty="0" smtClean="0"/>
              <a:t>Control for:</a:t>
            </a:r>
          </a:p>
          <a:p>
            <a:pPr lvl="1"/>
            <a:r>
              <a:rPr lang="en-US" dirty="0" smtClean="0"/>
              <a:t>Political conflict</a:t>
            </a:r>
          </a:p>
          <a:p>
            <a:pPr lvl="1"/>
            <a:r>
              <a:rPr lang="en-US" dirty="0" smtClean="0"/>
              <a:t>Quality of institutions</a:t>
            </a:r>
          </a:p>
          <a:p>
            <a:pPr lvl="1"/>
            <a:r>
              <a:rPr lang="en-US" dirty="0" smtClean="0"/>
              <a:t>Policies</a:t>
            </a:r>
          </a:p>
          <a:p>
            <a:pPr lvl="1"/>
            <a:r>
              <a:rPr lang="en-US" dirty="0" smtClean="0"/>
              <a:t>Geography</a:t>
            </a:r>
          </a:p>
          <a:p>
            <a:r>
              <a:rPr lang="en-US" dirty="0" smtClean="0"/>
              <a:t>Then there is a positive correlation	</a:t>
            </a:r>
          </a:p>
          <a:p>
            <a:pPr lvl="1"/>
            <a:r>
              <a:rPr lang="en-US" dirty="0"/>
              <a:t>B</a:t>
            </a:r>
            <a:r>
              <a:rPr lang="en-US" dirty="0" smtClean="0"/>
              <a:t>etween the level of aid and economic growth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230425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4918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Benefits</a:t>
            </a:r>
            <a:r>
              <a:rPr lang="en-US" dirty="0"/>
              <a:t/>
            </a:r>
            <a:br>
              <a:rPr lang="en-US" dirty="0"/>
            </a:br>
            <a:r>
              <a:rPr lang="en-US" dirty="0" smtClean="0"/>
              <a:t> </a:t>
            </a:r>
            <a:r>
              <a:rPr lang="en-US" sz="3100" dirty="0" smtClean="0"/>
              <a:t>Not related to growth</a:t>
            </a:r>
            <a:endParaRPr lang="en-US" sz="31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Many projects do have an impact</a:t>
            </a:r>
          </a:p>
          <a:p>
            <a:pPr lvl="1"/>
            <a:r>
              <a:rPr lang="en-US" dirty="0"/>
              <a:t>But impact not large enough to affect </a:t>
            </a:r>
            <a:r>
              <a:rPr lang="en-US" dirty="0" smtClean="0"/>
              <a:t>GDP</a:t>
            </a:r>
          </a:p>
          <a:p>
            <a:pPr lvl="1"/>
            <a:r>
              <a:rPr lang="en-US" dirty="0"/>
              <a:t>B</a:t>
            </a:r>
            <a:r>
              <a:rPr lang="en-US" dirty="0" smtClean="0"/>
              <a:t>oost </a:t>
            </a:r>
            <a:r>
              <a:rPr lang="en-US" dirty="0"/>
              <a:t>economic activity and improve lives in </a:t>
            </a:r>
            <a:r>
              <a:rPr lang="en-US" dirty="0" smtClean="0"/>
              <a:t>local areas</a:t>
            </a:r>
            <a:endParaRPr lang="en-US" dirty="0"/>
          </a:p>
          <a:p>
            <a:pPr lvl="1"/>
            <a:r>
              <a:rPr lang="en-US" dirty="0" smtClean="0"/>
              <a:t>Designed to aid specific people</a:t>
            </a:r>
          </a:p>
          <a:p>
            <a:pPr lvl="2"/>
            <a:r>
              <a:rPr lang="en-US" dirty="0" smtClean="0"/>
              <a:t>Poor or farmers or women or children</a:t>
            </a:r>
          </a:p>
          <a:p>
            <a:pPr lvl="2"/>
            <a:endParaRPr lang="en-US" dirty="0" smtClean="0"/>
          </a:p>
          <a:p>
            <a:r>
              <a:rPr lang="en-US" dirty="0" smtClean="0"/>
              <a:t>Calculate rate of return of aid project</a:t>
            </a:r>
          </a:p>
          <a:p>
            <a:pPr lvl="1"/>
            <a:r>
              <a:rPr lang="en-US" dirty="0" smtClean="0"/>
              <a:t>Aid project is like an investment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Not all aid projects are beneficial</a:t>
            </a:r>
          </a:p>
          <a:p>
            <a:pPr lvl="2"/>
            <a:r>
              <a:rPr lang="en-US" dirty="0" smtClean="0"/>
              <a:t>Wasteful</a:t>
            </a:r>
          </a:p>
          <a:p>
            <a:pPr lvl="2"/>
            <a:r>
              <a:rPr lang="en-US" dirty="0" smtClean="0"/>
              <a:t>Poorly designed and implemented</a:t>
            </a:r>
          </a:p>
          <a:p>
            <a:pPr lvl="2"/>
            <a:r>
              <a:rPr lang="en-US" dirty="0" smtClean="0"/>
              <a:t>Corruption</a:t>
            </a:r>
            <a:endParaRPr lang="en-US" dirty="0"/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5811827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Donor health initiatives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Eradicated smallpox in 1977</a:t>
            </a:r>
          </a:p>
          <a:p>
            <a:r>
              <a:rPr lang="en-US" dirty="0" smtClean="0"/>
              <a:t>Eradicated polio (nearly)</a:t>
            </a:r>
          </a:p>
          <a:p>
            <a:pPr lvl="1"/>
            <a:r>
              <a:rPr lang="en-US" dirty="0" smtClean="0"/>
              <a:t>Global Polio Eradication Initiative, WHO and others</a:t>
            </a:r>
          </a:p>
          <a:p>
            <a:r>
              <a:rPr lang="en-US" dirty="0" smtClean="0"/>
              <a:t>River blindness in West Africa</a:t>
            </a:r>
          </a:p>
          <a:p>
            <a:pPr lvl="1"/>
            <a:r>
              <a:rPr lang="en-US" dirty="0" err="1" smtClean="0"/>
              <a:t>Onchocerciasis</a:t>
            </a:r>
            <a:r>
              <a:rPr lang="en-US" dirty="0" smtClean="0"/>
              <a:t>, blackfly borne disease, near fast flowing water</a:t>
            </a:r>
          </a:p>
          <a:p>
            <a:pPr lvl="1"/>
            <a:r>
              <a:rPr lang="en-US" dirty="0" smtClean="0"/>
              <a:t>In 1974, 2.5 m of 30 m people in W. Africa affected</a:t>
            </a:r>
          </a:p>
          <a:p>
            <a:pPr lvl="1"/>
            <a:r>
              <a:rPr lang="en-US" dirty="0" smtClean="0"/>
              <a:t>100,000 were blind</a:t>
            </a:r>
          </a:p>
          <a:p>
            <a:pPr lvl="1"/>
            <a:r>
              <a:rPr lang="en-US" dirty="0" smtClean="0"/>
              <a:t>18-year program (WHO, World Bank, FAO, UNDP, 22 </a:t>
            </a:r>
            <a:r>
              <a:rPr lang="en-US" dirty="0" err="1" smtClean="0"/>
              <a:t>bilaterals</a:t>
            </a:r>
            <a:r>
              <a:rPr lang="en-US" dirty="0" smtClean="0"/>
              <a:t>, Merck (pharm company), $560 m</a:t>
            </a:r>
          </a:p>
          <a:p>
            <a:pPr lvl="1"/>
            <a:r>
              <a:rPr lang="en-US" dirty="0" smtClean="0"/>
              <a:t>600,000 cases of blindness prevented, </a:t>
            </a:r>
          </a:p>
          <a:p>
            <a:pPr lvl="1"/>
            <a:r>
              <a:rPr lang="en-US" dirty="0" smtClean="0"/>
              <a:t>25 m hectares of land can be cultivated, producing food for 17 million people</a:t>
            </a:r>
          </a:p>
          <a:p>
            <a:pPr lvl="1"/>
            <a:r>
              <a:rPr lang="en-US" dirty="0" smtClean="0"/>
              <a:t>Return on investment 20%, increased agricultural output </a:t>
            </a:r>
          </a:p>
          <a:p>
            <a:pPr lvl="1"/>
            <a:endParaRPr lang="en-US" dirty="0" smtClean="0"/>
          </a:p>
          <a:p>
            <a:pPr lvl="1"/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3332965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Neglected Tropical Diseases</a:t>
            </a:r>
            <a:br>
              <a:rPr lang="en-US" dirty="0" smtClean="0"/>
            </a:br>
            <a:r>
              <a:rPr lang="en-US" sz="3100" dirty="0" smtClean="0"/>
              <a:t>(Targeted by the Gates Foundation)</a:t>
            </a:r>
            <a:endParaRPr lang="en-US" sz="31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lvl="0" fontAlgn="base"/>
            <a:r>
              <a:rPr lang="en-US" dirty="0" err="1"/>
              <a:t>Chagas</a:t>
            </a:r>
            <a:r>
              <a:rPr lang="en-US" dirty="0"/>
              <a:t> Disease</a:t>
            </a:r>
          </a:p>
          <a:p>
            <a:pPr lvl="0" fontAlgn="base"/>
            <a:r>
              <a:rPr lang="en-US" dirty="0" err="1"/>
              <a:t>Dracunculiasis</a:t>
            </a:r>
            <a:r>
              <a:rPr lang="en-US" dirty="0"/>
              <a:t> (Guinea worm)*</a:t>
            </a:r>
          </a:p>
          <a:p>
            <a:pPr lvl="0" fontAlgn="base"/>
            <a:r>
              <a:rPr lang="en-US" dirty="0"/>
              <a:t>Human African </a:t>
            </a:r>
            <a:r>
              <a:rPr lang="en-US" dirty="0" err="1"/>
              <a:t>Trypanosomiasis</a:t>
            </a:r>
            <a:r>
              <a:rPr lang="en-US" dirty="0"/>
              <a:t> (sleeping sickness)*</a:t>
            </a:r>
          </a:p>
          <a:p>
            <a:pPr lvl="0" fontAlgn="base"/>
            <a:r>
              <a:rPr lang="en-US" dirty="0" err="1"/>
              <a:t>Leishmaniasis</a:t>
            </a:r>
            <a:r>
              <a:rPr lang="en-US" dirty="0"/>
              <a:t> (black fever)*</a:t>
            </a:r>
          </a:p>
          <a:p>
            <a:pPr lvl="0" fontAlgn="base"/>
            <a:r>
              <a:rPr lang="en-US" dirty="0"/>
              <a:t>Leprosy</a:t>
            </a:r>
          </a:p>
          <a:p>
            <a:pPr lvl="0" fontAlgn="base"/>
            <a:r>
              <a:rPr lang="en-US" dirty="0"/>
              <a:t>Lymphatic </a:t>
            </a:r>
            <a:r>
              <a:rPr lang="en-US" dirty="0" err="1"/>
              <a:t>Filariasis</a:t>
            </a:r>
            <a:r>
              <a:rPr lang="en-US" dirty="0"/>
              <a:t> (elephantiasis)*</a:t>
            </a:r>
          </a:p>
          <a:p>
            <a:pPr lvl="0" fontAlgn="base"/>
            <a:r>
              <a:rPr lang="en-US" dirty="0" err="1"/>
              <a:t>Onchocerciasis</a:t>
            </a:r>
            <a:r>
              <a:rPr lang="en-US" dirty="0"/>
              <a:t> (river blindness)*</a:t>
            </a:r>
          </a:p>
          <a:p>
            <a:pPr lvl="0" fontAlgn="base"/>
            <a:r>
              <a:rPr lang="en-US" dirty="0" err="1"/>
              <a:t>Schistosomiasis</a:t>
            </a:r>
            <a:r>
              <a:rPr lang="en-US" dirty="0"/>
              <a:t> (snail fever)*</a:t>
            </a:r>
          </a:p>
          <a:p>
            <a:pPr lvl="0" fontAlgn="base"/>
            <a:r>
              <a:rPr lang="en-US" dirty="0"/>
              <a:t>Soil-Transmitted </a:t>
            </a:r>
            <a:r>
              <a:rPr lang="en-US" dirty="0" err="1"/>
              <a:t>Helminthiases</a:t>
            </a:r>
            <a:r>
              <a:rPr lang="en-US" dirty="0"/>
              <a:t> (hookworm, roundworm, whipworm)*</a:t>
            </a:r>
          </a:p>
          <a:p>
            <a:pPr lvl="0" fontAlgn="base"/>
            <a:r>
              <a:rPr lang="en-US" dirty="0"/>
              <a:t>Trachoma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5962559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dirty="0"/>
              <a:t/>
            </a:r>
            <a:br>
              <a:rPr lang="en-US" dirty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/>
              <a:t/>
            </a:r>
            <a:br>
              <a:rPr lang="en-US" dirty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Thank You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577542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948</TotalTime>
  <Words>1173</Words>
  <Application>Microsoft Macintosh PowerPoint</Application>
  <PresentationFormat>On-screen Show (4:3)</PresentationFormat>
  <Paragraphs>239</Paragraphs>
  <Slides>22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3" baseType="lpstr">
      <vt:lpstr>Office Theme</vt:lpstr>
      <vt:lpstr>Lecture 14  Foreign Aid</vt:lpstr>
      <vt:lpstr>Purpose of aid: Benefit poor countries (recipients)</vt:lpstr>
      <vt:lpstr>Take 5</vt:lpstr>
      <vt:lpstr>Purpose of aid: Benefit rich countries (donors)</vt:lpstr>
      <vt:lpstr>Food aid</vt:lpstr>
      <vt:lpstr>Take 5 Used clothing</vt:lpstr>
      <vt:lpstr>ODA</vt:lpstr>
      <vt:lpstr>Bilateral and Multilateral (both are “official”)</vt:lpstr>
      <vt:lpstr>NGOs Not “official”</vt:lpstr>
      <vt:lpstr>Net ODA</vt:lpstr>
      <vt:lpstr>Take 5 minutes</vt:lpstr>
      <vt:lpstr>Net ODA – India and China US$</vt:lpstr>
      <vt:lpstr>Net ODA  Indonesia, Thailand, Malaysia US$</vt:lpstr>
      <vt:lpstr>ODA – Cambodia and Viet Nam (annual net inflow)</vt:lpstr>
      <vt:lpstr>Aid might impact economic growth</vt:lpstr>
      <vt:lpstr>Take 5</vt:lpstr>
      <vt:lpstr>Does aid impact growth? Unconditional</vt:lpstr>
      <vt:lpstr>Does aid impact growth? Conditional</vt:lpstr>
      <vt:lpstr>Benefits  Not related to growth</vt:lpstr>
      <vt:lpstr>Donor health initiatives</vt:lpstr>
      <vt:lpstr>Neglected Tropical Diseases (Targeted by the Gates Foundation)</vt:lpstr>
      <vt:lpstr>     Thank You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Foreign Aid</dc:title>
  <dc:creator>Akiko Vandenberg</dc:creator>
  <cp:lastModifiedBy>Akiko Vandenberg</cp:lastModifiedBy>
  <cp:revision>37</cp:revision>
  <cp:lastPrinted>2017-11-17T11:42:06Z</cp:lastPrinted>
  <dcterms:created xsi:type="dcterms:W3CDTF">2016-11-08T09:59:08Z</dcterms:created>
  <dcterms:modified xsi:type="dcterms:W3CDTF">2018-11-21T01:37:36Z</dcterms:modified>
</cp:coreProperties>
</file>