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2"/>
  </p:notesMasterIdLst>
  <p:sldIdLst>
    <p:sldId id="256" r:id="rId2"/>
    <p:sldId id="257" r:id="rId3"/>
    <p:sldId id="258" r:id="rId4"/>
    <p:sldId id="259" r:id="rId5"/>
    <p:sldId id="276" r:id="rId6"/>
    <p:sldId id="277" r:id="rId7"/>
    <p:sldId id="278" r:id="rId8"/>
    <p:sldId id="279" r:id="rId9"/>
    <p:sldId id="280" r:id="rId10"/>
    <p:sldId id="281" r:id="rId11"/>
    <p:sldId id="266" r:id="rId12"/>
    <p:sldId id="267" r:id="rId13"/>
    <p:sldId id="268" r:id="rId14"/>
    <p:sldId id="269" r:id="rId15"/>
    <p:sldId id="270" r:id="rId16"/>
    <p:sldId id="271" r:id="rId17"/>
    <p:sldId id="272" r:id="rId18"/>
    <p:sldId id="273" r:id="rId19"/>
    <p:sldId id="274" r:id="rId20"/>
    <p:sldId id="275" r:id="rId21"/>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643"/>
  </p:normalViewPr>
  <p:slideViewPr>
    <p:cSldViewPr snapToGrid="0">
      <p:cViewPr>
        <p:scale>
          <a:sx n="84" d="100"/>
          <a:sy n="84" d="100"/>
        </p:scale>
        <p:origin x="-96" y="-21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381300" y="685800"/>
            <a:ext cx="609607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400"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448463943"/>
      </p:ext>
    </p:extLst>
  </p:cSld>
  <p:clrMap bg1="lt1" tx1="dk1" bg2="dk2" tx2="lt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Shape 5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2" name="Shape 52"/>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083597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Shape 6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6" name="Shape 6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229260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Shape 7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9" name="Shape 7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6430501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Shape 10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6" name="Shape 10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830202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Shape 10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6" name="Shape 10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907659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Shape 12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1" name="Shape 12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5552350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Shape 13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5" name="Shape 135"/>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3217882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Shape 14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9" name="Shape 14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8810938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Shape 16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9" name="Shape 16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8585446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Shape 18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7" name="Shape 187"/>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9930845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Shape 22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5" name="Shape 225"/>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35794317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Shape 23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9" name="Shape 23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305719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Shape 26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64" name="Shape 264"/>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23567082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Shape 28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89" name="Shape 28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16058942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Shape 30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03" name="Shape 303"/>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9025598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Shape 3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28" name="Shape 328"/>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24546414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Shape 34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44" name="Shape 344"/>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38130619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Shape 36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69" name="Shape 36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Tree>
    <p:extLst>
      <p:ext uri="{BB962C8B-B14F-4D97-AF65-F5344CB8AC3E}">
        <p14:creationId xmlns:p14="http://schemas.microsoft.com/office/powerpoint/2010/main" val="18538441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Shape 38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86" name="Shape 38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18419085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Shape 39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91" name="Shape 39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2094378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9"/>
        <p:cNvGrpSpPr/>
        <p:nvPr/>
      </p:nvGrpSpPr>
      <p:grpSpPr>
        <a:xfrm>
          <a:off x="0" y="0"/>
          <a:ext cx="0" cy="0"/>
          <a:chOff x="0" y="0"/>
          <a:chExt cx="0" cy="0"/>
        </a:xfrm>
      </p:grpSpPr>
      <p:sp>
        <p:nvSpPr>
          <p:cNvPr id="10" name="Shape 10"/>
          <p:cNvSpPr txBox="1">
            <a:spLocks noGrp="1"/>
          </p:cNvSpPr>
          <p:nvPr>
            <p:ph type="ctrTitle"/>
          </p:nvPr>
        </p:nvSpPr>
        <p:spPr>
          <a:xfrm>
            <a:off x="311708" y="744575"/>
            <a:ext cx="8520600" cy="2052600"/>
          </a:xfrm>
          <a:prstGeom prst="rect">
            <a:avLst/>
          </a:prstGeom>
        </p:spPr>
        <p:txBody>
          <a:bodyPr lIns="91425" tIns="91425" rIns="91425" bIns="91425" anchor="b" anchorCtr="0"/>
          <a:lstStyle>
            <a:lvl1pPr lvl="0" algn="ctr">
              <a:spcBef>
                <a:spcPts val="0"/>
              </a:spcBef>
              <a:buSzPct val="100000"/>
              <a:defRPr sz="5200"/>
            </a:lvl1pPr>
            <a:lvl2pPr lvl="1" algn="ctr">
              <a:spcBef>
                <a:spcPts val="0"/>
              </a:spcBef>
              <a:buSzPct val="100000"/>
              <a:defRPr sz="5200"/>
            </a:lvl2pPr>
            <a:lvl3pPr lvl="2" algn="ctr">
              <a:spcBef>
                <a:spcPts val="0"/>
              </a:spcBef>
              <a:buSzPct val="100000"/>
              <a:defRPr sz="5200"/>
            </a:lvl3pPr>
            <a:lvl4pPr lvl="3" algn="ctr">
              <a:spcBef>
                <a:spcPts val="0"/>
              </a:spcBef>
              <a:buSzPct val="100000"/>
              <a:defRPr sz="5200"/>
            </a:lvl4pPr>
            <a:lvl5pPr lvl="4" algn="ctr">
              <a:spcBef>
                <a:spcPts val="0"/>
              </a:spcBef>
              <a:buSzPct val="100000"/>
              <a:defRPr sz="5200"/>
            </a:lvl5pPr>
            <a:lvl6pPr lvl="5" algn="ctr">
              <a:spcBef>
                <a:spcPts val="0"/>
              </a:spcBef>
              <a:buSzPct val="100000"/>
              <a:defRPr sz="5200"/>
            </a:lvl6pPr>
            <a:lvl7pPr lvl="6" algn="ctr">
              <a:spcBef>
                <a:spcPts val="0"/>
              </a:spcBef>
              <a:buSzPct val="100000"/>
              <a:defRPr sz="5200"/>
            </a:lvl7pPr>
            <a:lvl8pPr lvl="7" algn="ctr">
              <a:spcBef>
                <a:spcPts val="0"/>
              </a:spcBef>
              <a:buSzPct val="100000"/>
              <a:defRPr sz="5200"/>
            </a:lvl8pPr>
            <a:lvl9pPr lvl="8" algn="ctr">
              <a:spcBef>
                <a:spcPts val="0"/>
              </a:spcBef>
              <a:buSzPct val="100000"/>
              <a:defRPr sz="5200"/>
            </a:lvl9pPr>
          </a:lstStyle>
          <a:p>
            <a:endParaRPr/>
          </a:p>
        </p:txBody>
      </p:sp>
      <p:sp>
        <p:nvSpPr>
          <p:cNvPr id="11" name="Shape 11"/>
          <p:cNvSpPr txBox="1">
            <a:spLocks noGrp="1"/>
          </p:cNvSpPr>
          <p:nvPr>
            <p:ph type="subTitle" idx="1"/>
          </p:nvPr>
        </p:nvSpPr>
        <p:spPr>
          <a:xfrm>
            <a:off x="311700" y="2834125"/>
            <a:ext cx="8520600" cy="792600"/>
          </a:xfrm>
          <a:prstGeom prst="rect">
            <a:avLst/>
          </a:prstGeom>
        </p:spPr>
        <p:txBody>
          <a:bodyPr lIns="91425" tIns="91425" rIns="91425" bIns="91425" anchor="t" anchorCtr="0"/>
          <a:lstStyle>
            <a:lvl1pPr lvl="0" algn="ctr">
              <a:lnSpc>
                <a:spcPct val="100000"/>
              </a:lnSpc>
              <a:spcBef>
                <a:spcPts val="0"/>
              </a:spcBef>
              <a:spcAft>
                <a:spcPts val="0"/>
              </a:spcAft>
              <a:buSzPct val="100000"/>
              <a:buNone/>
              <a:defRPr sz="2800"/>
            </a:lvl1pPr>
            <a:lvl2pPr lvl="1" algn="ctr">
              <a:lnSpc>
                <a:spcPct val="100000"/>
              </a:lnSpc>
              <a:spcBef>
                <a:spcPts val="0"/>
              </a:spcBef>
              <a:spcAft>
                <a:spcPts val="0"/>
              </a:spcAft>
              <a:buSzPct val="100000"/>
              <a:buNone/>
              <a:defRPr sz="2800"/>
            </a:lvl2pPr>
            <a:lvl3pPr lvl="2" algn="ctr">
              <a:lnSpc>
                <a:spcPct val="100000"/>
              </a:lnSpc>
              <a:spcBef>
                <a:spcPts val="0"/>
              </a:spcBef>
              <a:spcAft>
                <a:spcPts val="0"/>
              </a:spcAft>
              <a:buSzPct val="100000"/>
              <a:buNone/>
              <a:defRPr sz="2800"/>
            </a:lvl3pPr>
            <a:lvl4pPr lvl="3" algn="ctr">
              <a:lnSpc>
                <a:spcPct val="100000"/>
              </a:lnSpc>
              <a:spcBef>
                <a:spcPts val="0"/>
              </a:spcBef>
              <a:spcAft>
                <a:spcPts val="0"/>
              </a:spcAft>
              <a:buSzPct val="100000"/>
              <a:buNone/>
              <a:defRPr sz="2800"/>
            </a:lvl4pPr>
            <a:lvl5pPr lvl="4" algn="ctr">
              <a:lnSpc>
                <a:spcPct val="100000"/>
              </a:lnSpc>
              <a:spcBef>
                <a:spcPts val="0"/>
              </a:spcBef>
              <a:spcAft>
                <a:spcPts val="0"/>
              </a:spcAft>
              <a:buSzPct val="100000"/>
              <a:buNone/>
              <a:defRPr sz="2800"/>
            </a:lvl5pPr>
            <a:lvl6pPr lvl="5" algn="ctr">
              <a:lnSpc>
                <a:spcPct val="100000"/>
              </a:lnSpc>
              <a:spcBef>
                <a:spcPts val="0"/>
              </a:spcBef>
              <a:spcAft>
                <a:spcPts val="0"/>
              </a:spcAft>
              <a:buSzPct val="100000"/>
              <a:buNone/>
              <a:defRPr sz="2800"/>
            </a:lvl6pPr>
            <a:lvl7pPr lvl="6" algn="ctr">
              <a:lnSpc>
                <a:spcPct val="100000"/>
              </a:lnSpc>
              <a:spcBef>
                <a:spcPts val="0"/>
              </a:spcBef>
              <a:spcAft>
                <a:spcPts val="0"/>
              </a:spcAft>
              <a:buSzPct val="100000"/>
              <a:buNone/>
              <a:defRPr sz="2800"/>
            </a:lvl7pPr>
            <a:lvl8pPr lvl="7" algn="ctr">
              <a:lnSpc>
                <a:spcPct val="100000"/>
              </a:lnSpc>
              <a:spcBef>
                <a:spcPts val="0"/>
              </a:spcBef>
              <a:spcAft>
                <a:spcPts val="0"/>
              </a:spcAft>
              <a:buSzPct val="100000"/>
              <a:buNone/>
              <a:defRPr sz="2800"/>
            </a:lvl8pPr>
            <a:lvl9pPr lvl="8" algn="ctr">
              <a:lnSpc>
                <a:spcPct val="100000"/>
              </a:lnSpc>
              <a:spcBef>
                <a:spcPts val="0"/>
              </a:spcBef>
              <a:spcAft>
                <a:spcPts val="0"/>
              </a:spcAft>
              <a:buSzPct val="100000"/>
              <a:buNone/>
              <a:defRPr sz="2800"/>
            </a:lvl9pPr>
          </a:lstStyle>
          <a:p>
            <a:endParaRPr/>
          </a:p>
        </p:txBody>
      </p:sp>
      <p:sp>
        <p:nvSpPr>
          <p:cNvPr id="12" name="Shape 12"/>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13"/>
        <p:cNvGrpSpPr/>
        <p:nvPr/>
      </p:nvGrpSpPr>
      <p:grpSpPr>
        <a:xfrm>
          <a:off x="0" y="0"/>
          <a:ext cx="0" cy="0"/>
          <a:chOff x="0" y="0"/>
          <a:chExt cx="0" cy="0"/>
        </a:xfrm>
      </p:grpSpPr>
      <p:sp>
        <p:nvSpPr>
          <p:cNvPr id="14" name="Shape 14"/>
          <p:cNvSpPr txBox="1">
            <a:spLocks noGrp="1"/>
          </p:cNvSpPr>
          <p:nvPr>
            <p:ph type="title"/>
          </p:nvPr>
        </p:nvSpPr>
        <p:spPr>
          <a:xfrm>
            <a:off x="311700" y="2150850"/>
            <a:ext cx="8520600" cy="841800"/>
          </a:xfrm>
          <a:prstGeom prst="rect">
            <a:avLst/>
          </a:prstGeom>
        </p:spPr>
        <p:txBody>
          <a:bodyPr lIns="91425" tIns="91425" rIns="91425" bIns="91425" anchor="ctr" anchorCtr="0"/>
          <a:lstStyle>
            <a:lvl1pPr lvl="0" algn="ctr">
              <a:spcBef>
                <a:spcPts val="0"/>
              </a:spcBef>
              <a:buSzPct val="100000"/>
              <a:defRPr sz="3600"/>
            </a:lvl1pPr>
            <a:lvl2pPr lvl="1" algn="ctr">
              <a:spcBef>
                <a:spcPts val="0"/>
              </a:spcBef>
              <a:buSzPct val="100000"/>
              <a:defRPr sz="3600"/>
            </a:lvl2pPr>
            <a:lvl3pPr lvl="2" algn="ctr">
              <a:spcBef>
                <a:spcPts val="0"/>
              </a:spcBef>
              <a:buSzPct val="100000"/>
              <a:defRPr sz="3600"/>
            </a:lvl3pPr>
            <a:lvl4pPr lvl="3" algn="ctr">
              <a:spcBef>
                <a:spcPts val="0"/>
              </a:spcBef>
              <a:buSzPct val="100000"/>
              <a:defRPr sz="3600"/>
            </a:lvl4pPr>
            <a:lvl5pPr lvl="4" algn="ctr">
              <a:spcBef>
                <a:spcPts val="0"/>
              </a:spcBef>
              <a:buSzPct val="100000"/>
              <a:defRPr sz="3600"/>
            </a:lvl5pPr>
            <a:lvl6pPr lvl="5" algn="ctr">
              <a:spcBef>
                <a:spcPts val="0"/>
              </a:spcBef>
              <a:buSzPct val="100000"/>
              <a:defRPr sz="3600"/>
            </a:lvl6pPr>
            <a:lvl7pPr lvl="6" algn="ctr">
              <a:spcBef>
                <a:spcPts val="0"/>
              </a:spcBef>
              <a:buSzPct val="100000"/>
              <a:defRPr sz="3600"/>
            </a:lvl7pPr>
            <a:lvl8pPr lvl="7" algn="ctr">
              <a:spcBef>
                <a:spcPts val="0"/>
              </a:spcBef>
              <a:buSzPct val="100000"/>
              <a:defRPr sz="3600"/>
            </a:lvl8pPr>
            <a:lvl9pPr lvl="8" algn="ctr">
              <a:spcBef>
                <a:spcPts val="0"/>
              </a:spcBef>
              <a:buSzPct val="100000"/>
              <a:defRPr sz="3600"/>
            </a:lvl9pPr>
          </a:lstStyle>
          <a:p>
            <a:endParaRPr/>
          </a:p>
        </p:txBody>
      </p:sp>
      <p:sp>
        <p:nvSpPr>
          <p:cNvPr id="15" name="Shape 15"/>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6"/>
        <p:cNvGrpSpPr/>
        <p:nvPr/>
      </p:nvGrpSpPr>
      <p:grpSpPr>
        <a:xfrm>
          <a:off x="0" y="0"/>
          <a:ext cx="0" cy="0"/>
          <a:chOff x="0" y="0"/>
          <a:chExt cx="0" cy="0"/>
        </a:xfrm>
      </p:grpSpPr>
      <p:sp>
        <p:nvSpPr>
          <p:cNvPr id="17" name="Shape 17"/>
          <p:cNvSpPr txBox="1">
            <a:spLocks noGrp="1"/>
          </p:cNvSpPr>
          <p:nvPr>
            <p:ph type="title"/>
          </p:nvPr>
        </p:nvSpPr>
        <p:spPr>
          <a:xfrm>
            <a:off x="311700" y="445025"/>
            <a:ext cx="8520600" cy="5727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8" name="Shape 18"/>
          <p:cNvSpPr txBox="1">
            <a:spLocks noGrp="1"/>
          </p:cNvSpPr>
          <p:nvPr>
            <p:ph type="body" idx="1"/>
          </p:nvPr>
        </p:nvSpPr>
        <p:spPr>
          <a:xfrm>
            <a:off x="311700" y="1152475"/>
            <a:ext cx="8520600" cy="34164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9" name="Shape 19"/>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20"/>
        <p:cNvGrpSpPr/>
        <p:nvPr/>
      </p:nvGrpSpPr>
      <p:grpSpPr>
        <a:xfrm>
          <a:off x="0" y="0"/>
          <a:ext cx="0" cy="0"/>
          <a:chOff x="0" y="0"/>
          <a:chExt cx="0" cy="0"/>
        </a:xfrm>
      </p:grpSpPr>
      <p:sp>
        <p:nvSpPr>
          <p:cNvPr id="21" name="Shape 21"/>
          <p:cNvSpPr txBox="1">
            <a:spLocks noGrp="1"/>
          </p:cNvSpPr>
          <p:nvPr>
            <p:ph type="title"/>
          </p:nvPr>
        </p:nvSpPr>
        <p:spPr>
          <a:xfrm>
            <a:off x="311700" y="445025"/>
            <a:ext cx="8520600" cy="5727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2" name="Shape 22"/>
          <p:cNvSpPr txBox="1">
            <a:spLocks noGrp="1"/>
          </p:cNvSpPr>
          <p:nvPr>
            <p:ph type="body" idx="1"/>
          </p:nvPr>
        </p:nvSpPr>
        <p:spPr>
          <a:xfrm>
            <a:off x="311700" y="1152475"/>
            <a:ext cx="3999900" cy="3416400"/>
          </a:xfrm>
          <a:prstGeom prst="rect">
            <a:avLst/>
          </a:prstGeom>
        </p:spPr>
        <p:txBody>
          <a:bodyPr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23" name="Shape 23"/>
          <p:cNvSpPr txBox="1">
            <a:spLocks noGrp="1"/>
          </p:cNvSpPr>
          <p:nvPr>
            <p:ph type="body" idx="2"/>
          </p:nvPr>
        </p:nvSpPr>
        <p:spPr>
          <a:xfrm>
            <a:off x="4832400" y="1152475"/>
            <a:ext cx="3999900" cy="3416400"/>
          </a:xfrm>
          <a:prstGeom prst="rect">
            <a:avLst/>
          </a:prstGeom>
        </p:spPr>
        <p:txBody>
          <a:bodyPr lIns="91425" tIns="91425" rIns="91425" bIns="91425" anchor="t" anchorCtr="0"/>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24" name="Shape 24"/>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5"/>
        <p:cNvGrpSpPr/>
        <p:nvPr/>
      </p:nvGrpSpPr>
      <p:grpSpPr>
        <a:xfrm>
          <a:off x="0" y="0"/>
          <a:ext cx="0" cy="0"/>
          <a:chOff x="0" y="0"/>
          <a:chExt cx="0" cy="0"/>
        </a:xfrm>
      </p:grpSpPr>
      <p:sp>
        <p:nvSpPr>
          <p:cNvPr id="26" name="Shape 26"/>
          <p:cNvSpPr txBox="1">
            <a:spLocks noGrp="1"/>
          </p:cNvSpPr>
          <p:nvPr>
            <p:ph type="title"/>
          </p:nvPr>
        </p:nvSpPr>
        <p:spPr>
          <a:xfrm>
            <a:off x="311700" y="445025"/>
            <a:ext cx="8520600" cy="5727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7" name="Shape 27"/>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One column text">
    <p:spTree>
      <p:nvGrpSpPr>
        <p:cNvPr id="1" name="Shape 28"/>
        <p:cNvGrpSpPr/>
        <p:nvPr/>
      </p:nvGrpSpPr>
      <p:grpSpPr>
        <a:xfrm>
          <a:off x="0" y="0"/>
          <a:ext cx="0" cy="0"/>
          <a:chOff x="0" y="0"/>
          <a:chExt cx="0" cy="0"/>
        </a:xfrm>
      </p:grpSpPr>
      <p:sp>
        <p:nvSpPr>
          <p:cNvPr id="29" name="Shape 29"/>
          <p:cNvSpPr txBox="1">
            <a:spLocks noGrp="1"/>
          </p:cNvSpPr>
          <p:nvPr>
            <p:ph type="title"/>
          </p:nvPr>
        </p:nvSpPr>
        <p:spPr>
          <a:xfrm>
            <a:off x="311700" y="555600"/>
            <a:ext cx="2808000" cy="755700"/>
          </a:xfrm>
          <a:prstGeom prst="rect">
            <a:avLst/>
          </a:prstGeom>
        </p:spPr>
        <p:txBody>
          <a:bodyPr lIns="91425" tIns="91425" rIns="91425" bIns="91425" anchor="b" anchorCtr="0"/>
          <a:lstStyle>
            <a:lvl1pPr lvl="0">
              <a:spcBef>
                <a:spcPts val="0"/>
              </a:spcBef>
              <a:buSzPct val="100000"/>
              <a:defRPr sz="2400"/>
            </a:lvl1pPr>
            <a:lvl2pPr lvl="1">
              <a:spcBef>
                <a:spcPts val="0"/>
              </a:spcBef>
              <a:buSzPct val="100000"/>
              <a:defRPr sz="2400"/>
            </a:lvl2pPr>
            <a:lvl3pPr lvl="2">
              <a:spcBef>
                <a:spcPts val="0"/>
              </a:spcBef>
              <a:buSzPct val="100000"/>
              <a:defRPr sz="2400"/>
            </a:lvl3pPr>
            <a:lvl4pPr lvl="3">
              <a:spcBef>
                <a:spcPts val="0"/>
              </a:spcBef>
              <a:buSzPct val="100000"/>
              <a:defRPr sz="2400"/>
            </a:lvl4pPr>
            <a:lvl5pPr lvl="4">
              <a:spcBef>
                <a:spcPts val="0"/>
              </a:spcBef>
              <a:buSzPct val="100000"/>
              <a:defRPr sz="2400"/>
            </a:lvl5pPr>
            <a:lvl6pPr lvl="5">
              <a:spcBef>
                <a:spcPts val="0"/>
              </a:spcBef>
              <a:buSzPct val="100000"/>
              <a:defRPr sz="2400"/>
            </a:lvl6pPr>
            <a:lvl7pPr lvl="6">
              <a:spcBef>
                <a:spcPts val="0"/>
              </a:spcBef>
              <a:buSzPct val="100000"/>
              <a:defRPr sz="2400"/>
            </a:lvl7pPr>
            <a:lvl8pPr lvl="7">
              <a:spcBef>
                <a:spcPts val="0"/>
              </a:spcBef>
              <a:buSzPct val="100000"/>
              <a:defRPr sz="2400"/>
            </a:lvl8pPr>
            <a:lvl9pPr lvl="8">
              <a:spcBef>
                <a:spcPts val="0"/>
              </a:spcBef>
              <a:buSzPct val="100000"/>
              <a:defRPr sz="2400"/>
            </a:lvl9pPr>
          </a:lstStyle>
          <a:p>
            <a:endParaRPr/>
          </a:p>
        </p:txBody>
      </p:sp>
      <p:sp>
        <p:nvSpPr>
          <p:cNvPr id="30" name="Shape 30"/>
          <p:cNvSpPr txBox="1">
            <a:spLocks noGrp="1"/>
          </p:cNvSpPr>
          <p:nvPr>
            <p:ph type="body" idx="1"/>
          </p:nvPr>
        </p:nvSpPr>
        <p:spPr>
          <a:xfrm>
            <a:off x="311700" y="1389600"/>
            <a:ext cx="2808000" cy="3179400"/>
          </a:xfrm>
          <a:prstGeom prst="rect">
            <a:avLst/>
          </a:prstGeom>
        </p:spPr>
        <p:txBody>
          <a:bodyPr lIns="91425" tIns="91425" rIns="91425" bIns="91425" anchor="t" anchorCtr="0"/>
          <a:lstStyle>
            <a:lvl1pPr lvl="0">
              <a:spcBef>
                <a:spcPts val="0"/>
              </a:spcBef>
              <a:buSzPct val="100000"/>
              <a:defRPr sz="12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a:endParaRPr/>
          </a:p>
        </p:txBody>
      </p:sp>
      <p:sp>
        <p:nvSpPr>
          <p:cNvPr id="31" name="Shape 31"/>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Main point">
    <p:spTree>
      <p:nvGrpSpPr>
        <p:cNvPr id="1" name="Shape 32"/>
        <p:cNvGrpSpPr/>
        <p:nvPr/>
      </p:nvGrpSpPr>
      <p:grpSpPr>
        <a:xfrm>
          <a:off x="0" y="0"/>
          <a:ext cx="0" cy="0"/>
          <a:chOff x="0" y="0"/>
          <a:chExt cx="0" cy="0"/>
        </a:xfrm>
      </p:grpSpPr>
      <p:sp>
        <p:nvSpPr>
          <p:cNvPr id="33" name="Shape 33"/>
          <p:cNvSpPr txBox="1">
            <a:spLocks noGrp="1"/>
          </p:cNvSpPr>
          <p:nvPr>
            <p:ph type="title"/>
          </p:nvPr>
        </p:nvSpPr>
        <p:spPr>
          <a:xfrm>
            <a:off x="490250" y="450150"/>
            <a:ext cx="6367800" cy="4090800"/>
          </a:xfrm>
          <a:prstGeom prst="rect">
            <a:avLst/>
          </a:prstGeom>
        </p:spPr>
        <p:txBody>
          <a:bodyPr lIns="91425" tIns="91425" rIns="91425" bIns="91425" anchor="ctr" anchorCtr="0"/>
          <a:lstStyle>
            <a:lvl1pPr lvl="0">
              <a:spcBef>
                <a:spcPts val="0"/>
              </a:spcBef>
              <a:buSzPct val="100000"/>
              <a:defRPr sz="4800"/>
            </a:lvl1pPr>
            <a:lvl2pPr lvl="1">
              <a:spcBef>
                <a:spcPts val="0"/>
              </a:spcBef>
              <a:buSzPct val="100000"/>
              <a:defRPr sz="4800"/>
            </a:lvl2pPr>
            <a:lvl3pPr lvl="2">
              <a:spcBef>
                <a:spcPts val="0"/>
              </a:spcBef>
              <a:buSzPct val="100000"/>
              <a:defRPr sz="4800"/>
            </a:lvl3pPr>
            <a:lvl4pPr lvl="3">
              <a:spcBef>
                <a:spcPts val="0"/>
              </a:spcBef>
              <a:buSzPct val="100000"/>
              <a:defRPr sz="4800"/>
            </a:lvl4pPr>
            <a:lvl5pPr lvl="4">
              <a:spcBef>
                <a:spcPts val="0"/>
              </a:spcBef>
              <a:buSzPct val="100000"/>
              <a:defRPr sz="4800"/>
            </a:lvl5pPr>
            <a:lvl6pPr lvl="5">
              <a:spcBef>
                <a:spcPts val="0"/>
              </a:spcBef>
              <a:buSzPct val="100000"/>
              <a:defRPr sz="4800"/>
            </a:lvl6pPr>
            <a:lvl7pPr lvl="6">
              <a:spcBef>
                <a:spcPts val="0"/>
              </a:spcBef>
              <a:buSzPct val="100000"/>
              <a:defRPr sz="4800"/>
            </a:lvl7pPr>
            <a:lvl8pPr lvl="7">
              <a:spcBef>
                <a:spcPts val="0"/>
              </a:spcBef>
              <a:buSzPct val="100000"/>
              <a:defRPr sz="4800"/>
            </a:lvl8pPr>
            <a:lvl9pPr lvl="8">
              <a:spcBef>
                <a:spcPts val="0"/>
              </a:spcBef>
              <a:buSzPct val="100000"/>
              <a:defRPr sz="4800"/>
            </a:lvl9pPr>
          </a:lstStyle>
          <a:p>
            <a:endParaRPr/>
          </a:p>
        </p:txBody>
      </p:sp>
      <p:sp>
        <p:nvSpPr>
          <p:cNvPr id="34" name="Shape 34"/>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Section title and description">
    <p:spTree>
      <p:nvGrpSpPr>
        <p:cNvPr id="1" name="Shape 35"/>
        <p:cNvGrpSpPr/>
        <p:nvPr/>
      </p:nvGrpSpPr>
      <p:grpSpPr>
        <a:xfrm>
          <a:off x="0" y="0"/>
          <a:ext cx="0" cy="0"/>
          <a:chOff x="0" y="0"/>
          <a:chExt cx="0" cy="0"/>
        </a:xfrm>
      </p:grpSpPr>
      <p:sp>
        <p:nvSpPr>
          <p:cNvPr id="36" name="Shape 36"/>
          <p:cNvSpPr/>
          <p:nvPr/>
        </p:nvSpPr>
        <p:spPr>
          <a:xfrm>
            <a:off x="4572000" y="-125"/>
            <a:ext cx="4572000" cy="5143500"/>
          </a:xfrm>
          <a:prstGeom prst="rect">
            <a:avLst/>
          </a:prstGeom>
          <a:solidFill>
            <a:schemeClr val="lt2"/>
          </a:solidFill>
          <a:ln>
            <a:noFill/>
          </a:ln>
        </p:spPr>
        <p:txBody>
          <a:bodyPr lIns="91425" tIns="91425" rIns="91425" bIns="91425" anchor="ctr" anchorCtr="0">
            <a:noAutofit/>
          </a:bodyPr>
          <a:lstStyle/>
          <a:p>
            <a:pPr lvl="0">
              <a:spcBef>
                <a:spcPts val="0"/>
              </a:spcBef>
              <a:buNone/>
            </a:pPr>
            <a:endParaRPr/>
          </a:p>
        </p:txBody>
      </p:sp>
      <p:sp>
        <p:nvSpPr>
          <p:cNvPr id="37" name="Shape 37"/>
          <p:cNvSpPr txBox="1">
            <a:spLocks noGrp="1"/>
          </p:cNvSpPr>
          <p:nvPr>
            <p:ph type="title"/>
          </p:nvPr>
        </p:nvSpPr>
        <p:spPr>
          <a:xfrm>
            <a:off x="265500" y="1233175"/>
            <a:ext cx="4045200" cy="1482300"/>
          </a:xfrm>
          <a:prstGeom prst="rect">
            <a:avLst/>
          </a:prstGeom>
        </p:spPr>
        <p:txBody>
          <a:bodyPr lIns="91425" tIns="91425" rIns="91425" bIns="91425" anchor="b" anchorCtr="0"/>
          <a:lstStyle>
            <a:lvl1pPr lvl="0" algn="ctr">
              <a:spcBef>
                <a:spcPts val="0"/>
              </a:spcBef>
              <a:buSzPct val="100000"/>
              <a:defRPr sz="4200"/>
            </a:lvl1pPr>
            <a:lvl2pPr lvl="1" algn="ctr">
              <a:spcBef>
                <a:spcPts val="0"/>
              </a:spcBef>
              <a:buSzPct val="100000"/>
              <a:defRPr sz="4200"/>
            </a:lvl2pPr>
            <a:lvl3pPr lvl="2" algn="ctr">
              <a:spcBef>
                <a:spcPts val="0"/>
              </a:spcBef>
              <a:buSzPct val="100000"/>
              <a:defRPr sz="4200"/>
            </a:lvl3pPr>
            <a:lvl4pPr lvl="3" algn="ctr">
              <a:spcBef>
                <a:spcPts val="0"/>
              </a:spcBef>
              <a:buSzPct val="100000"/>
              <a:defRPr sz="4200"/>
            </a:lvl4pPr>
            <a:lvl5pPr lvl="4" algn="ctr">
              <a:spcBef>
                <a:spcPts val="0"/>
              </a:spcBef>
              <a:buSzPct val="100000"/>
              <a:defRPr sz="4200"/>
            </a:lvl5pPr>
            <a:lvl6pPr lvl="5" algn="ctr">
              <a:spcBef>
                <a:spcPts val="0"/>
              </a:spcBef>
              <a:buSzPct val="100000"/>
              <a:defRPr sz="4200"/>
            </a:lvl6pPr>
            <a:lvl7pPr lvl="6" algn="ctr">
              <a:spcBef>
                <a:spcPts val="0"/>
              </a:spcBef>
              <a:buSzPct val="100000"/>
              <a:defRPr sz="4200"/>
            </a:lvl7pPr>
            <a:lvl8pPr lvl="7" algn="ctr">
              <a:spcBef>
                <a:spcPts val="0"/>
              </a:spcBef>
              <a:buSzPct val="100000"/>
              <a:defRPr sz="4200"/>
            </a:lvl8pPr>
            <a:lvl9pPr lvl="8" algn="ctr">
              <a:spcBef>
                <a:spcPts val="0"/>
              </a:spcBef>
              <a:buSzPct val="100000"/>
              <a:defRPr sz="4200"/>
            </a:lvl9pPr>
          </a:lstStyle>
          <a:p>
            <a:endParaRPr/>
          </a:p>
        </p:txBody>
      </p:sp>
      <p:sp>
        <p:nvSpPr>
          <p:cNvPr id="38" name="Shape 38"/>
          <p:cNvSpPr txBox="1">
            <a:spLocks noGrp="1"/>
          </p:cNvSpPr>
          <p:nvPr>
            <p:ph type="subTitle" idx="1"/>
          </p:nvPr>
        </p:nvSpPr>
        <p:spPr>
          <a:xfrm>
            <a:off x="265500" y="2803075"/>
            <a:ext cx="4045200" cy="1235100"/>
          </a:xfrm>
          <a:prstGeom prst="rect">
            <a:avLst/>
          </a:prstGeom>
        </p:spPr>
        <p:txBody>
          <a:bodyPr lIns="91425" tIns="91425" rIns="91425" bIns="91425" anchor="t" anchorCtr="0"/>
          <a:lstStyle>
            <a:lvl1pPr lvl="0" algn="ctr">
              <a:lnSpc>
                <a:spcPct val="100000"/>
              </a:lnSpc>
              <a:spcBef>
                <a:spcPts val="0"/>
              </a:spcBef>
              <a:spcAft>
                <a:spcPts val="0"/>
              </a:spcAft>
              <a:buSzPct val="100000"/>
              <a:buNone/>
              <a:defRPr sz="2100"/>
            </a:lvl1pPr>
            <a:lvl2pPr lvl="1" algn="ctr">
              <a:lnSpc>
                <a:spcPct val="100000"/>
              </a:lnSpc>
              <a:spcBef>
                <a:spcPts val="0"/>
              </a:spcBef>
              <a:spcAft>
                <a:spcPts val="0"/>
              </a:spcAft>
              <a:buSzPct val="100000"/>
              <a:buNone/>
              <a:defRPr sz="2100"/>
            </a:lvl2pPr>
            <a:lvl3pPr lvl="2" algn="ctr">
              <a:lnSpc>
                <a:spcPct val="100000"/>
              </a:lnSpc>
              <a:spcBef>
                <a:spcPts val="0"/>
              </a:spcBef>
              <a:spcAft>
                <a:spcPts val="0"/>
              </a:spcAft>
              <a:buSzPct val="100000"/>
              <a:buNone/>
              <a:defRPr sz="2100"/>
            </a:lvl3pPr>
            <a:lvl4pPr lvl="3" algn="ctr">
              <a:lnSpc>
                <a:spcPct val="100000"/>
              </a:lnSpc>
              <a:spcBef>
                <a:spcPts val="0"/>
              </a:spcBef>
              <a:spcAft>
                <a:spcPts val="0"/>
              </a:spcAft>
              <a:buSzPct val="100000"/>
              <a:buNone/>
              <a:defRPr sz="2100"/>
            </a:lvl4pPr>
            <a:lvl5pPr lvl="4" algn="ctr">
              <a:lnSpc>
                <a:spcPct val="100000"/>
              </a:lnSpc>
              <a:spcBef>
                <a:spcPts val="0"/>
              </a:spcBef>
              <a:spcAft>
                <a:spcPts val="0"/>
              </a:spcAft>
              <a:buSzPct val="100000"/>
              <a:buNone/>
              <a:defRPr sz="2100"/>
            </a:lvl5pPr>
            <a:lvl6pPr lvl="5" algn="ctr">
              <a:lnSpc>
                <a:spcPct val="100000"/>
              </a:lnSpc>
              <a:spcBef>
                <a:spcPts val="0"/>
              </a:spcBef>
              <a:spcAft>
                <a:spcPts val="0"/>
              </a:spcAft>
              <a:buSzPct val="100000"/>
              <a:buNone/>
              <a:defRPr sz="2100"/>
            </a:lvl6pPr>
            <a:lvl7pPr lvl="6" algn="ctr">
              <a:lnSpc>
                <a:spcPct val="100000"/>
              </a:lnSpc>
              <a:spcBef>
                <a:spcPts val="0"/>
              </a:spcBef>
              <a:spcAft>
                <a:spcPts val="0"/>
              </a:spcAft>
              <a:buSzPct val="100000"/>
              <a:buNone/>
              <a:defRPr sz="2100"/>
            </a:lvl7pPr>
            <a:lvl8pPr lvl="7" algn="ctr">
              <a:lnSpc>
                <a:spcPct val="100000"/>
              </a:lnSpc>
              <a:spcBef>
                <a:spcPts val="0"/>
              </a:spcBef>
              <a:spcAft>
                <a:spcPts val="0"/>
              </a:spcAft>
              <a:buSzPct val="100000"/>
              <a:buNone/>
              <a:defRPr sz="2100"/>
            </a:lvl8pPr>
            <a:lvl9pPr lvl="8" algn="ctr">
              <a:lnSpc>
                <a:spcPct val="100000"/>
              </a:lnSpc>
              <a:spcBef>
                <a:spcPts val="0"/>
              </a:spcBef>
              <a:spcAft>
                <a:spcPts val="0"/>
              </a:spcAft>
              <a:buSzPct val="100000"/>
              <a:buNone/>
              <a:defRPr sz="2100"/>
            </a:lvl9pPr>
          </a:lstStyle>
          <a:p>
            <a:endParaRPr/>
          </a:p>
        </p:txBody>
      </p:sp>
      <p:sp>
        <p:nvSpPr>
          <p:cNvPr id="39" name="Shape 39"/>
          <p:cNvSpPr txBox="1">
            <a:spLocks noGrp="1"/>
          </p:cNvSpPr>
          <p:nvPr>
            <p:ph type="body" idx="2"/>
          </p:nvPr>
        </p:nvSpPr>
        <p:spPr>
          <a:xfrm>
            <a:off x="4939500" y="724075"/>
            <a:ext cx="3837000" cy="3695100"/>
          </a:xfrm>
          <a:prstGeom prst="rect">
            <a:avLst/>
          </a:prstGeom>
        </p:spPr>
        <p:txBody>
          <a:bodyPr lIns="91425" tIns="91425" rIns="91425" bIns="91425" anchor="ctr"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40" name="Shape 40"/>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Caption">
    <p:spTree>
      <p:nvGrpSpPr>
        <p:cNvPr id="1" name="Shape 41"/>
        <p:cNvGrpSpPr/>
        <p:nvPr/>
      </p:nvGrpSpPr>
      <p:grpSpPr>
        <a:xfrm>
          <a:off x="0" y="0"/>
          <a:ext cx="0" cy="0"/>
          <a:chOff x="0" y="0"/>
          <a:chExt cx="0" cy="0"/>
        </a:xfrm>
      </p:grpSpPr>
      <p:sp>
        <p:nvSpPr>
          <p:cNvPr id="42" name="Shape 42"/>
          <p:cNvSpPr txBox="1">
            <a:spLocks noGrp="1"/>
          </p:cNvSpPr>
          <p:nvPr>
            <p:ph type="body" idx="1"/>
          </p:nvPr>
        </p:nvSpPr>
        <p:spPr>
          <a:xfrm>
            <a:off x="311700" y="4230575"/>
            <a:ext cx="5998800" cy="605100"/>
          </a:xfrm>
          <a:prstGeom prst="rect">
            <a:avLst/>
          </a:prstGeom>
        </p:spPr>
        <p:txBody>
          <a:bodyPr lIns="91425" tIns="91425" rIns="91425" bIns="91425" anchor="ctr" anchorCtr="0"/>
          <a:lstStyle>
            <a:lvl1pPr lvl="0">
              <a:lnSpc>
                <a:spcPct val="100000"/>
              </a:lnSpc>
              <a:spcBef>
                <a:spcPts val="0"/>
              </a:spcBef>
              <a:spcAft>
                <a:spcPts val="0"/>
              </a:spcAft>
              <a:buNone/>
              <a:defRPr/>
            </a:lvl1pPr>
          </a:lstStyle>
          <a:p>
            <a:endParaRPr/>
          </a:p>
        </p:txBody>
      </p:sp>
      <p:sp>
        <p:nvSpPr>
          <p:cNvPr id="43" name="Shape 43"/>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Big number">
    <p:spTree>
      <p:nvGrpSpPr>
        <p:cNvPr id="1" name="Shape 44"/>
        <p:cNvGrpSpPr/>
        <p:nvPr/>
      </p:nvGrpSpPr>
      <p:grpSpPr>
        <a:xfrm>
          <a:off x="0" y="0"/>
          <a:ext cx="0" cy="0"/>
          <a:chOff x="0" y="0"/>
          <a:chExt cx="0" cy="0"/>
        </a:xfrm>
      </p:grpSpPr>
      <p:sp>
        <p:nvSpPr>
          <p:cNvPr id="45" name="Shape 45"/>
          <p:cNvSpPr txBox="1">
            <a:spLocks noGrp="1"/>
          </p:cNvSpPr>
          <p:nvPr>
            <p:ph type="title"/>
          </p:nvPr>
        </p:nvSpPr>
        <p:spPr>
          <a:xfrm>
            <a:off x="311700" y="1106125"/>
            <a:ext cx="8520600" cy="1963500"/>
          </a:xfrm>
          <a:prstGeom prst="rect">
            <a:avLst/>
          </a:prstGeom>
        </p:spPr>
        <p:txBody>
          <a:bodyPr lIns="91425" tIns="91425" rIns="91425" bIns="91425" anchor="b" anchorCtr="0"/>
          <a:lstStyle>
            <a:lvl1pPr lvl="0" algn="ctr">
              <a:spcBef>
                <a:spcPts val="0"/>
              </a:spcBef>
              <a:buSzPct val="100000"/>
              <a:defRPr sz="12000"/>
            </a:lvl1pPr>
            <a:lvl2pPr lvl="1" algn="ctr">
              <a:spcBef>
                <a:spcPts val="0"/>
              </a:spcBef>
              <a:buSzPct val="100000"/>
              <a:defRPr sz="12000"/>
            </a:lvl2pPr>
            <a:lvl3pPr lvl="2" algn="ctr">
              <a:spcBef>
                <a:spcPts val="0"/>
              </a:spcBef>
              <a:buSzPct val="100000"/>
              <a:defRPr sz="12000"/>
            </a:lvl3pPr>
            <a:lvl4pPr lvl="3" algn="ctr">
              <a:spcBef>
                <a:spcPts val="0"/>
              </a:spcBef>
              <a:buSzPct val="100000"/>
              <a:defRPr sz="12000"/>
            </a:lvl4pPr>
            <a:lvl5pPr lvl="4" algn="ctr">
              <a:spcBef>
                <a:spcPts val="0"/>
              </a:spcBef>
              <a:buSzPct val="100000"/>
              <a:defRPr sz="12000"/>
            </a:lvl5pPr>
            <a:lvl6pPr lvl="5" algn="ctr">
              <a:spcBef>
                <a:spcPts val="0"/>
              </a:spcBef>
              <a:buSzPct val="100000"/>
              <a:defRPr sz="12000"/>
            </a:lvl6pPr>
            <a:lvl7pPr lvl="6" algn="ctr">
              <a:spcBef>
                <a:spcPts val="0"/>
              </a:spcBef>
              <a:buSzPct val="100000"/>
              <a:defRPr sz="12000"/>
            </a:lvl7pPr>
            <a:lvl8pPr lvl="7" algn="ctr">
              <a:spcBef>
                <a:spcPts val="0"/>
              </a:spcBef>
              <a:buSzPct val="100000"/>
              <a:defRPr sz="12000"/>
            </a:lvl8pPr>
            <a:lvl9pPr lvl="8" algn="ctr">
              <a:spcBef>
                <a:spcPts val="0"/>
              </a:spcBef>
              <a:buSzPct val="100000"/>
              <a:defRPr sz="12000"/>
            </a:lvl9pPr>
          </a:lstStyle>
          <a:p>
            <a:endParaRPr/>
          </a:p>
        </p:txBody>
      </p:sp>
      <p:sp>
        <p:nvSpPr>
          <p:cNvPr id="46" name="Shape 46"/>
          <p:cNvSpPr txBox="1">
            <a:spLocks noGrp="1"/>
          </p:cNvSpPr>
          <p:nvPr>
            <p:ph type="body" idx="1"/>
          </p:nvPr>
        </p:nvSpPr>
        <p:spPr>
          <a:xfrm>
            <a:off x="311700" y="3152225"/>
            <a:ext cx="8520600" cy="1300800"/>
          </a:xfrm>
          <a:prstGeom prst="rect">
            <a:avLst/>
          </a:prstGeom>
        </p:spPr>
        <p:txBody>
          <a:bodyPr lIns="91425" tIns="91425" rIns="91425" bIns="91425" anchor="t" anchorCtr="0"/>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a:endParaRPr/>
          </a:p>
        </p:txBody>
      </p:sp>
      <p:sp>
        <p:nvSpPr>
          <p:cNvPr id="47" name="Shape 47"/>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48"/>
        <p:cNvGrpSpPr/>
        <p:nvPr/>
      </p:nvGrpSpPr>
      <p:grpSpPr>
        <a:xfrm>
          <a:off x="0" y="0"/>
          <a:ext cx="0" cy="0"/>
          <a:chOff x="0" y="0"/>
          <a:chExt cx="0" cy="0"/>
        </a:xfrm>
      </p:grpSpPr>
      <p:sp>
        <p:nvSpPr>
          <p:cNvPr id="49" name="Shape 49"/>
          <p:cNvSpPr txBox="1">
            <a:spLocks noGrp="1"/>
          </p:cNvSpPr>
          <p:nvPr>
            <p:ph type="sldNum" idx="12"/>
          </p:nvPr>
        </p:nvSpPr>
        <p:spPr>
          <a:xfrm>
            <a:off x="8472457" y="4663216"/>
            <a:ext cx="548700" cy="393600"/>
          </a:xfrm>
          <a:prstGeom prst="rect">
            <a:avLst/>
          </a:prstGeom>
        </p:spPr>
        <p:txBody>
          <a:bodyPr lIns="91425" tIns="91425" rIns="91425" bIns="91425" anchor="ctr" anchorCtr="0">
            <a:noAutofit/>
          </a:bodyPr>
          <a:lstStyle/>
          <a:p>
            <a:pPr lvl="0">
              <a:spcBef>
                <a:spcPts val="0"/>
              </a:spcBef>
              <a:buNone/>
            </a:pPr>
            <a:fld id="{00000000-1234-1234-1234-123412341234}" type="slidenum">
              <a:rPr lang="en"/>
              <a:t>‹#›</a:t>
            </a:fld>
            <a:endParaRPr lang="e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311700" y="445025"/>
            <a:ext cx="8520600" cy="572700"/>
          </a:xfrm>
          <a:prstGeom prst="rect">
            <a:avLst/>
          </a:prstGeom>
          <a:noFill/>
          <a:ln>
            <a:noFill/>
          </a:ln>
        </p:spPr>
        <p:txBody>
          <a:bodyPr lIns="91425" tIns="91425" rIns="91425" bIns="91425" anchor="t" anchorCtr="0"/>
          <a:lstStyle>
            <a:lvl1pPr lvl="0">
              <a:spcBef>
                <a:spcPts val="0"/>
              </a:spcBef>
              <a:buClr>
                <a:schemeClr val="dk1"/>
              </a:buClr>
              <a:buSzPct val="100000"/>
              <a:buNone/>
              <a:defRPr sz="2800">
                <a:solidFill>
                  <a:schemeClr val="dk1"/>
                </a:solidFill>
              </a:defRPr>
            </a:lvl1pPr>
            <a:lvl2pPr lvl="1">
              <a:spcBef>
                <a:spcPts val="0"/>
              </a:spcBef>
              <a:buClr>
                <a:schemeClr val="dk1"/>
              </a:buClr>
              <a:buSzPct val="100000"/>
              <a:buNone/>
              <a:defRPr sz="2800">
                <a:solidFill>
                  <a:schemeClr val="dk1"/>
                </a:solidFill>
              </a:defRPr>
            </a:lvl2pPr>
            <a:lvl3pPr lvl="2">
              <a:spcBef>
                <a:spcPts val="0"/>
              </a:spcBef>
              <a:buClr>
                <a:schemeClr val="dk1"/>
              </a:buClr>
              <a:buSzPct val="100000"/>
              <a:buNone/>
              <a:defRPr sz="2800">
                <a:solidFill>
                  <a:schemeClr val="dk1"/>
                </a:solidFill>
              </a:defRPr>
            </a:lvl3pPr>
            <a:lvl4pPr lvl="3">
              <a:spcBef>
                <a:spcPts val="0"/>
              </a:spcBef>
              <a:buClr>
                <a:schemeClr val="dk1"/>
              </a:buClr>
              <a:buSzPct val="100000"/>
              <a:buNone/>
              <a:defRPr sz="2800">
                <a:solidFill>
                  <a:schemeClr val="dk1"/>
                </a:solidFill>
              </a:defRPr>
            </a:lvl4pPr>
            <a:lvl5pPr lvl="4">
              <a:spcBef>
                <a:spcPts val="0"/>
              </a:spcBef>
              <a:buClr>
                <a:schemeClr val="dk1"/>
              </a:buClr>
              <a:buSzPct val="100000"/>
              <a:buNone/>
              <a:defRPr sz="2800">
                <a:solidFill>
                  <a:schemeClr val="dk1"/>
                </a:solidFill>
              </a:defRPr>
            </a:lvl5pPr>
            <a:lvl6pPr lvl="5">
              <a:spcBef>
                <a:spcPts val="0"/>
              </a:spcBef>
              <a:buClr>
                <a:schemeClr val="dk1"/>
              </a:buClr>
              <a:buSzPct val="100000"/>
              <a:buNone/>
              <a:defRPr sz="2800">
                <a:solidFill>
                  <a:schemeClr val="dk1"/>
                </a:solidFill>
              </a:defRPr>
            </a:lvl6pPr>
            <a:lvl7pPr lvl="6">
              <a:spcBef>
                <a:spcPts val="0"/>
              </a:spcBef>
              <a:buClr>
                <a:schemeClr val="dk1"/>
              </a:buClr>
              <a:buSzPct val="100000"/>
              <a:buNone/>
              <a:defRPr sz="2800">
                <a:solidFill>
                  <a:schemeClr val="dk1"/>
                </a:solidFill>
              </a:defRPr>
            </a:lvl7pPr>
            <a:lvl8pPr lvl="7">
              <a:spcBef>
                <a:spcPts val="0"/>
              </a:spcBef>
              <a:buClr>
                <a:schemeClr val="dk1"/>
              </a:buClr>
              <a:buSzPct val="100000"/>
              <a:buNone/>
              <a:defRPr sz="2800">
                <a:solidFill>
                  <a:schemeClr val="dk1"/>
                </a:solidFill>
              </a:defRPr>
            </a:lvl8pPr>
            <a:lvl9pPr lvl="8">
              <a:spcBef>
                <a:spcPts val="0"/>
              </a:spcBef>
              <a:buClr>
                <a:schemeClr val="dk1"/>
              </a:buClr>
              <a:buSzPct val="100000"/>
              <a:buNone/>
              <a:defRPr sz="2800">
                <a:solidFill>
                  <a:schemeClr val="dk1"/>
                </a:solidFill>
              </a:defRPr>
            </a:lvl9pPr>
          </a:lstStyle>
          <a:p>
            <a:endParaRPr/>
          </a:p>
        </p:txBody>
      </p:sp>
      <p:sp>
        <p:nvSpPr>
          <p:cNvPr id="7" name="Shape 7"/>
          <p:cNvSpPr txBox="1">
            <a:spLocks noGrp="1"/>
          </p:cNvSpPr>
          <p:nvPr>
            <p:ph type="body" idx="1"/>
          </p:nvPr>
        </p:nvSpPr>
        <p:spPr>
          <a:xfrm>
            <a:off x="311700" y="1152475"/>
            <a:ext cx="8520600" cy="3416400"/>
          </a:xfrm>
          <a:prstGeom prst="rect">
            <a:avLst/>
          </a:prstGeom>
          <a:noFill/>
          <a:ln>
            <a:noFill/>
          </a:ln>
        </p:spPr>
        <p:txBody>
          <a:bodyPr lIns="91425" tIns="91425" rIns="91425" bIns="91425" anchor="t" anchorCtr="0"/>
          <a:lstStyle>
            <a:lvl1pPr lvl="0">
              <a:lnSpc>
                <a:spcPct val="115000"/>
              </a:lnSpc>
              <a:spcBef>
                <a:spcPts val="0"/>
              </a:spcBef>
              <a:spcAft>
                <a:spcPts val="1600"/>
              </a:spcAft>
              <a:buClr>
                <a:schemeClr val="dk2"/>
              </a:buClr>
              <a:buSzPct val="100000"/>
              <a:defRPr sz="1800">
                <a:solidFill>
                  <a:schemeClr val="dk2"/>
                </a:solidFill>
              </a:defRPr>
            </a:lvl1pPr>
            <a:lvl2pPr lvl="1">
              <a:lnSpc>
                <a:spcPct val="115000"/>
              </a:lnSpc>
              <a:spcBef>
                <a:spcPts val="0"/>
              </a:spcBef>
              <a:spcAft>
                <a:spcPts val="1600"/>
              </a:spcAft>
              <a:buClr>
                <a:schemeClr val="dk2"/>
              </a:buClr>
              <a:defRPr>
                <a:solidFill>
                  <a:schemeClr val="dk2"/>
                </a:solidFill>
              </a:defRPr>
            </a:lvl2pPr>
            <a:lvl3pPr lvl="2">
              <a:lnSpc>
                <a:spcPct val="115000"/>
              </a:lnSpc>
              <a:spcBef>
                <a:spcPts val="0"/>
              </a:spcBef>
              <a:spcAft>
                <a:spcPts val="1600"/>
              </a:spcAft>
              <a:buClr>
                <a:schemeClr val="dk2"/>
              </a:buClr>
              <a:defRPr>
                <a:solidFill>
                  <a:schemeClr val="dk2"/>
                </a:solidFill>
              </a:defRPr>
            </a:lvl3pPr>
            <a:lvl4pPr lvl="3">
              <a:lnSpc>
                <a:spcPct val="115000"/>
              </a:lnSpc>
              <a:spcBef>
                <a:spcPts val="0"/>
              </a:spcBef>
              <a:spcAft>
                <a:spcPts val="1600"/>
              </a:spcAft>
              <a:buClr>
                <a:schemeClr val="dk2"/>
              </a:buClr>
              <a:defRPr>
                <a:solidFill>
                  <a:schemeClr val="dk2"/>
                </a:solidFill>
              </a:defRPr>
            </a:lvl4pPr>
            <a:lvl5pPr lvl="4">
              <a:lnSpc>
                <a:spcPct val="115000"/>
              </a:lnSpc>
              <a:spcBef>
                <a:spcPts val="0"/>
              </a:spcBef>
              <a:spcAft>
                <a:spcPts val="1600"/>
              </a:spcAft>
              <a:buClr>
                <a:schemeClr val="dk2"/>
              </a:buClr>
              <a:defRPr>
                <a:solidFill>
                  <a:schemeClr val="dk2"/>
                </a:solidFill>
              </a:defRPr>
            </a:lvl5pPr>
            <a:lvl6pPr lvl="5">
              <a:lnSpc>
                <a:spcPct val="115000"/>
              </a:lnSpc>
              <a:spcBef>
                <a:spcPts val="0"/>
              </a:spcBef>
              <a:spcAft>
                <a:spcPts val="1600"/>
              </a:spcAft>
              <a:buClr>
                <a:schemeClr val="dk2"/>
              </a:buClr>
              <a:defRPr>
                <a:solidFill>
                  <a:schemeClr val="dk2"/>
                </a:solidFill>
              </a:defRPr>
            </a:lvl6pPr>
            <a:lvl7pPr lvl="6">
              <a:lnSpc>
                <a:spcPct val="115000"/>
              </a:lnSpc>
              <a:spcBef>
                <a:spcPts val="0"/>
              </a:spcBef>
              <a:spcAft>
                <a:spcPts val="1600"/>
              </a:spcAft>
              <a:buClr>
                <a:schemeClr val="dk2"/>
              </a:buClr>
              <a:defRPr>
                <a:solidFill>
                  <a:schemeClr val="dk2"/>
                </a:solidFill>
              </a:defRPr>
            </a:lvl7pPr>
            <a:lvl8pPr lvl="7">
              <a:lnSpc>
                <a:spcPct val="115000"/>
              </a:lnSpc>
              <a:spcBef>
                <a:spcPts val="0"/>
              </a:spcBef>
              <a:spcAft>
                <a:spcPts val="1600"/>
              </a:spcAft>
              <a:buClr>
                <a:schemeClr val="dk2"/>
              </a:buClr>
              <a:defRPr>
                <a:solidFill>
                  <a:schemeClr val="dk2"/>
                </a:solidFill>
              </a:defRPr>
            </a:lvl8pPr>
            <a:lvl9pPr lvl="8">
              <a:lnSpc>
                <a:spcPct val="115000"/>
              </a:lnSpc>
              <a:spcBef>
                <a:spcPts val="0"/>
              </a:spcBef>
              <a:spcAft>
                <a:spcPts val="1600"/>
              </a:spcAft>
              <a:buClr>
                <a:schemeClr val="dk2"/>
              </a:buClr>
              <a:defRPr>
                <a:solidFill>
                  <a:schemeClr val="dk2"/>
                </a:solidFill>
              </a:defRPr>
            </a:lvl9pPr>
          </a:lstStyle>
          <a:p>
            <a:endParaRPr/>
          </a:p>
        </p:txBody>
      </p:sp>
      <p:sp>
        <p:nvSpPr>
          <p:cNvPr id="8" name="Shape 8"/>
          <p:cNvSpPr txBox="1">
            <a:spLocks noGrp="1"/>
          </p:cNvSpPr>
          <p:nvPr>
            <p:ph type="sldNum" idx="12"/>
          </p:nvPr>
        </p:nvSpPr>
        <p:spPr>
          <a:xfrm>
            <a:off x="8472457" y="4663216"/>
            <a:ext cx="548700" cy="393600"/>
          </a:xfrm>
          <a:prstGeom prst="rect">
            <a:avLst/>
          </a:prstGeom>
          <a:noFill/>
          <a:ln>
            <a:noFill/>
          </a:ln>
        </p:spPr>
        <p:txBody>
          <a:bodyPr lIns="91425" tIns="91425" rIns="91425" bIns="91425" anchor="ctr" anchorCtr="0">
            <a:noAutofit/>
          </a:bodyPr>
          <a:lstStyle/>
          <a:p>
            <a:pPr lvl="0" algn="r">
              <a:spcBef>
                <a:spcPts val="0"/>
              </a:spcBef>
              <a:buNone/>
            </a:pPr>
            <a:fld id="{00000000-1234-1234-1234-123412341234}" type="slidenum">
              <a:rPr lang="en" sz="1000">
                <a:solidFill>
                  <a:schemeClr val="dk2"/>
                </a:solidFill>
              </a:rPr>
              <a:t>‹#›</a:t>
            </a:fld>
            <a:endParaRPr lang="en" sz="1000">
              <a:solidFill>
                <a:schemeClr val="dk2"/>
              </a:solidFil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12.jp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6.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jpeg"/><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33.png"/><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38.jpg"/><Relationship Id="rId5" Type="http://schemas.openxmlformats.org/officeDocument/2006/relationships/image" Target="../media/image37.png"/><Relationship Id="rId4" Type="http://schemas.openxmlformats.org/officeDocument/2006/relationships/image" Target="../media/image36.jpg"/></Relationships>
</file>

<file path=ppt/slides/_rels/slide13.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5.png"/><Relationship Id="rId7" Type="http://schemas.openxmlformats.org/officeDocument/2006/relationships/image" Target="../media/image38.jp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37.png"/><Relationship Id="rId5" Type="http://schemas.microsoft.com/office/2007/relationships/hdphoto" Target="../media/hdphoto2.wdp"/><Relationship Id="rId4" Type="http://schemas.openxmlformats.org/officeDocument/2006/relationships/image" Target="../media/image41.png"/><Relationship Id="rId9" Type="http://schemas.openxmlformats.org/officeDocument/2006/relationships/image" Target="../media/image40.png"/></Relationships>
</file>

<file path=ppt/slides/_rels/slide1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38.jpg"/><Relationship Id="rId5" Type="http://schemas.openxmlformats.org/officeDocument/2006/relationships/image" Target="../media/image37.png"/><Relationship Id="rId4" Type="http://schemas.openxmlformats.org/officeDocument/2006/relationships/image" Target="../media/image36.jpg"/></Relationships>
</file>

<file path=ppt/slides/_rels/slide1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38.jpg"/><Relationship Id="rId5" Type="http://schemas.openxmlformats.org/officeDocument/2006/relationships/image" Target="../media/image37.png"/><Relationship Id="rId4" Type="http://schemas.openxmlformats.org/officeDocument/2006/relationships/image" Target="../media/image36.jpg"/></Relationships>
</file>

<file path=ppt/slides/_rels/slide18.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Shape 54"/>
          <p:cNvSpPr txBox="1">
            <a:spLocks noGrp="1"/>
          </p:cNvSpPr>
          <p:nvPr>
            <p:ph type="ctrTitle"/>
          </p:nvPr>
        </p:nvSpPr>
        <p:spPr>
          <a:prstGeom prst="rect">
            <a:avLst/>
          </a:prstGeom>
        </p:spPr>
        <p:txBody>
          <a:bodyPr lIns="91425" tIns="91425" rIns="91425" bIns="91425" anchor="b" anchorCtr="0">
            <a:noAutofit/>
          </a:bodyPr>
          <a:lstStyle/>
          <a:p>
            <a:pPr lvl="0">
              <a:spcBef>
                <a:spcPts val="0"/>
              </a:spcBef>
              <a:buNone/>
            </a:pPr>
            <a:r>
              <a:rPr lang="en"/>
              <a:t>Money transfer</a:t>
            </a:r>
          </a:p>
        </p:txBody>
      </p:sp>
      <p:pic>
        <p:nvPicPr>
          <p:cNvPr id="55" name="Shape 55" descr="12.jpg"/>
          <p:cNvPicPr preferRelativeResize="0"/>
          <p:nvPr/>
        </p:nvPicPr>
        <p:blipFill>
          <a:blip r:embed="rId3">
            <a:alphaModFix/>
          </a:blip>
          <a:stretch>
            <a:fillRect/>
          </a:stretch>
        </p:blipFill>
        <p:spPr>
          <a:xfrm>
            <a:off x="216800" y="635149"/>
            <a:ext cx="8710400" cy="3789775"/>
          </a:xfrm>
          <a:prstGeom prst="rect">
            <a:avLst/>
          </a:prstGeom>
          <a:noFill/>
          <a:ln>
            <a:noFill/>
          </a:ln>
        </p:spPr>
      </p:pic>
      <p:sp>
        <p:nvSpPr>
          <p:cNvPr id="56" name="Shape 56"/>
          <p:cNvSpPr/>
          <p:nvPr/>
        </p:nvSpPr>
        <p:spPr>
          <a:xfrm>
            <a:off x="126225" y="4518750"/>
            <a:ext cx="894900" cy="392100"/>
          </a:xfrm>
          <a:prstGeom prst="homePlate">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a:spcBef>
                <a:spcPts val="0"/>
              </a:spcBef>
              <a:buNone/>
            </a:pPr>
            <a:r>
              <a:rPr lang="en" sz="1200"/>
              <a:t>Features</a:t>
            </a:r>
          </a:p>
        </p:txBody>
      </p:sp>
      <p:sp>
        <p:nvSpPr>
          <p:cNvPr id="57" name="Shape 57"/>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a:spcBef>
                <a:spcPts val="0"/>
              </a:spcBef>
              <a:buNone/>
            </a:pPr>
            <a:r>
              <a:rPr lang="en" sz="1200"/>
              <a:t>Types I</a:t>
            </a:r>
          </a:p>
        </p:txBody>
      </p:sp>
      <p:sp>
        <p:nvSpPr>
          <p:cNvPr id="58" name="Shape 58"/>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59" name="Shape 59"/>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60" name="Shape 60"/>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61" name="Shape 61"/>
          <p:cNvSpPr/>
          <p:nvPr/>
        </p:nvSpPr>
        <p:spPr>
          <a:xfrm>
            <a:off x="79235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Benefits</a:t>
            </a:r>
          </a:p>
        </p:txBody>
      </p:sp>
      <p:sp>
        <p:nvSpPr>
          <p:cNvPr id="62" name="Shape 62"/>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63" name="Shape 63"/>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7"/>
        <p:cNvGrpSpPr/>
        <p:nvPr/>
      </p:nvGrpSpPr>
      <p:grpSpPr>
        <a:xfrm>
          <a:off x="0" y="0"/>
          <a:ext cx="0" cy="0"/>
          <a:chOff x="0" y="0"/>
          <a:chExt cx="0" cy="0"/>
        </a:xfrm>
      </p:grpSpPr>
      <p:pic>
        <p:nvPicPr>
          <p:cNvPr id="68" name="Shape 68"/>
          <p:cNvPicPr preferRelativeResize="0"/>
          <p:nvPr/>
        </p:nvPicPr>
        <p:blipFill>
          <a:blip r:embed="rId3">
            <a:alphaModFix/>
          </a:blip>
          <a:stretch>
            <a:fillRect/>
          </a:stretch>
        </p:blipFill>
        <p:spPr>
          <a:xfrm>
            <a:off x="283025" y="36523"/>
            <a:ext cx="8435599" cy="4884627"/>
          </a:xfrm>
          <a:prstGeom prst="rect">
            <a:avLst/>
          </a:prstGeom>
          <a:noFill/>
          <a:ln>
            <a:noFill/>
          </a:ln>
        </p:spPr>
      </p:pic>
      <p:sp>
        <p:nvSpPr>
          <p:cNvPr id="69" name="Shape 69"/>
          <p:cNvSpPr/>
          <p:nvPr/>
        </p:nvSpPr>
        <p:spPr>
          <a:xfrm>
            <a:off x="126225" y="4518750"/>
            <a:ext cx="894900" cy="392100"/>
          </a:xfrm>
          <a:prstGeom prst="homePlate">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dirty="0">
                <a:solidFill>
                  <a:schemeClr val="bg1"/>
                </a:solidFill>
              </a:rPr>
              <a:t>Features</a:t>
            </a:r>
          </a:p>
        </p:txBody>
      </p:sp>
      <p:sp>
        <p:nvSpPr>
          <p:cNvPr id="70" name="Shape 70"/>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71" name="Shape 71"/>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72" name="Shape 72"/>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73" name="Shape 73"/>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74" name="Shape 74"/>
          <p:cNvSpPr/>
          <p:nvPr/>
        </p:nvSpPr>
        <p:spPr>
          <a:xfrm>
            <a:off x="79235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Benefits</a:t>
            </a:r>
          </a:p>
        </p:txBody>
      </p:sp>
      <p:sp>
        <p:nvSpPr>
          <p:cNvPr id="75" name="Shape 75"/>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76" name="Shape 76"/>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0"/>
        <p:cNvGrpSpPr/>
        <p:nvPr/>
      </p:nvGrpSpPr>
      <p:grpSpPr>
        <a:xfrm>
          <a:off x="0" y="0"/>
          <a:ext cx="0" cy="0"/>
          <a:chOff x="0" y="0"/>
          <a:chExt cx="0" cy="0"/>
        </a:xfrm>
      </p:grpSpPr>
      <p:sp>
        <p:nvSpPr>
          <p:cNvPr id="2" name="Rounded Rectangle 1"/>
          <p:cNvSpPr/>
          <p:nvPr/>
        </p:nvSpPr>
        <p:spPr>
          <a:xfrm>
            <a:off x="277792" y="83400"/>
            <a:ext cx="8565266" cy="602062"/>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81" name="Shape 81"/>
          <p:cNvPicPr preferRelativeResize="0"/>
          <p:nvPr/>
        </p:nvPicPr>
        <p:blipFill rotWithShape="1">
          <a:blip r:embed="rId3">
            <a:alphaModFix/>
          </a:blip>
          <a:srcRect t="51965" r="72939" b="24082"/>
          <a:stretch/>
        </p:blipFill>
        <p:spPr>
          <a:xfrm rot="1054540">
            <a:off x="-141474" y="3426649"/>
            <a:ext cx="1031000" cy="1030975"/>
          </a:xfrm>
          <a:prstGeom prst="rect">
            <a:avLst/>
          </a:prstGeom>
          <a:noFill/>
          <a:ln>
            <a:noFill/>
          </a:ln>
        </p:spPr>
      </p:pic>
      <p:sp>
        <p:nvSpPr>
          <p:cNvPr id="82" name="Shape 82"/>
          <p:cNvSpPr txBox="1">
            <a:spLocks noGrp="1"/>
          </p:cNvSpPr>
          <p:nvPr>
            <p:ph type="title"/>
          </p:nvPr>
        </p:nvSpPr>
        <p:spPr>
          <a:xfrm>
            <a:off x="623400" y="83400"/>
            <a:ext cx="7862100" cy="572700"/>
          </a:xfrm>
          <a:prstGeom prst="rect">
            <a:avLst/>
          </a:prstGeom>
        </p:spPr>
        <p:txBody>
          <a:bodyPr lIns="91425" tIns="91425" rIns="91425" bIns="91425" anchor="t" anchorCtr="0">
            <a:noAutofit/>
          </a:bodyPr>
          <a:lstStyle/>
          <a:p>
            <a:pPr lvl="0" algn="ctr">
              <a:spcBef>
                <a:spcPts val="0"/>
              </a:spcBef>
              <a:buNone/>
            </a:pPr>
            <a:r>
              <a:rPr lang="en" dirty="0"/>
              <a:t>Features</a:t>
            </a:r>
          </a:p>
        </p:txBody>
      </p:sp>
      <p:sp>
        <p:nvSpPr>
          <p:cNvPr id="83" name="Shape 83"/>
          <p:cNvSpPr/>
          <p:nvPr/>
        </p:nvSpPr>
        <p:spPr>
          <a:xfrm>
            <a:off x="126225" y="4518750"/>
            <a:ext cx="894900" cy="392100"/>
          </a:xfrm>
          <a:prstGeom prst="homePlate">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dirty="0">
                <a:solidFill>
                  <a:schemeClr val="bg1"/>
                </a:solidFill>
              </a:rPr>
              <a:t>Features</a:t>
            </a:r>
          </a:p>
        </p:txBody>
      </p:sp>
      <p:sp>
        <p:nvSpPr>
          <p:cNvPr id="84" name="Shape 84"/>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85" name="Shape 85"/>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86" name="Shape 86"/>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87" name="Shape 87"/>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88" name="Shape 88"/>
          <p:cNvSpPr/>
          <p:nvPr/>
        </p:nvSpPr>
        <p:spPr>
          <a:xfrm>
            <a:off x="79235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Benefits</a:t>
            </a:r>
          </a:p>
        </p:txBody>
      </p:sp>
      <p:sp>
        <p:nvSpPr>
          <p:cNvPr id="89" name="Shape 89"/>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90" name="Shape 90"/>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pic>
        <p:nvPicPr>
          <p:cNvPr id="91" name="Shape 91"/>
          <p:cNvPicPr preferRelativeResize="0"/>
          <p:nvPr/>
        </p:nvPicPr>
        <p:blipFill>
          <a:blip r:embed="rId4">
            <a:alphaModFix/>
          </a:blip>
          <a:stretch>
            <a:fillRect/>
          </a:stretch>
        </p:blipFill>
        <p:spPr>
          <a:xfrm>
            <a:off x="1095949" y="722787"/>
            <a:ext cx="1103100" cy="894900"/>
          </a:xfrm>
          <a:prstGeom prst="rect">
            <a:avLst/>
          </a:prstGeom>
          <a:noFill/>
          <a:ln>
            <a:noFill/>
          </a:ln>
        </p:spPr>
      </p:pic>
      <p:sp>
        <p:nvSpPr>
          <p:cNvPr id="92" name="Shape 92"/>
          <p:cNvSpPr txBox="1"/>
          <p:nvPr/>
        </p:nvSpPr>
        <p:spPr>
          <a:xfrm>
            <a:off x="739850" y="1613012"/>
            <a:ext cx="1815300" cy="725100"/>
          </a:xfrm>
          <a:prstGeom prst="rect">
            <a:avLst/>
          </a:prstGeom>
          <a:noFill/>
          <a:ln>
            <a:noFill/>
          </a:ln>
        </p:spPr>
        <p:txBody>
          <a:bodyPr lIns="91425" tIns="91425" rIns="91425" bIns="91425" anchor="t" anchorCtr="0">
            <a:noAutofit/>
          </a:bodyPr>
          <a:lstStyle/>
          <a:p>
            <a:pPr lvl="0" algn="ctr" rtl="0">
              <a:spcBef>
                <a:spcPts val="0"/>
              </a:spcBef>
              <a:buNone/>
            </a:pPr>
            <a:r>
              <a:rPr lang="en" sz="1000" b="1"/>
              <a:t>SENDER</a:t>
            </a:r>
          </a:p>
          <a:p>
            <a:pPr lvl="0" algn="ctr">
              <a:spcBef>
                <a:spcPts val="0"/>
              </a:spcBef>
              <a:buNone/>
            </a:pPr>
            <a:r>
              <a:rPr lang="en" sz="800"/>
              <a:t>  A person wants to send money to someone in another country so they go to a bank and place an order.</a:t>
            </a:r>
          </a:p>
        </p:txBody>
      </p:sp>
      <p:sp>
        <p:nvSpPr>
          <p:cNvPr id="93" name="Shape 93"/>
          <p:cNvSpPr txBox="1"/>
          <p:nvPr/>
        </p:nvSpPr>
        <p:spPr>
          <a:xfrm>
            <a:off x="3190375" y="1747950"/>
            <a:ext cx="2229900" cy="572700"/>
          </a:xfrm>
          <a:prstGeom prst="rect">
            <a:avLst/>
          </a:prstGeom>
          <a:noFill/>
          <a:ln>
            <a:noFill/>
          </a:ln>
        </p:spPr>
        <p:txBody>
          <a:bodyPr lIns="91425" tIns="91425" rIns="91425" bIns="91425" anchor="t" anchorCtr="0">
            <a:noAutofit/>
          </a:bodyPr>
          <a:lstStyle/>
          <a:p>
            <a:pPr lvl="0" algn="ctr" rtl="0">
              <a:spcBef>
                <a:spcPts val="0"/>
              </a:spcBef>
              <a:buNone/>
            </a:pPr>
            <a:r>
              <a:rPr lang="en" sz="1000" b="1">
                <a:solidFill>
                  <a:srgbClr val="FF0000"/>
                </a:solidFill>
              </a:rPr>
              <a:t>ORIGINATOR FEE</a:t>
            </a:r>
          </a:p>
          <a:p>
            <a:pPr lvl="0" algn="ctr" rtl="0">
              <a:spcBef>
                <a:spcPts val="0"/>
              </a:spcBef>
              <a:buNone/>
            </a:pPr>
            <a:r>
              <a:rPr lang="en" sz="800">
                <a:solidFill>
                  <a:srgbClr val="FF0000"/>
                </a:solidFill>
              </a:rPr>
              <a:t>The bank charges an Originator Fee to start the foreign transaction. This is often about $45.</a:t>
            </a:r>
          </a:p>
          <a:p>
            <a:pPr lvl="0" algn="ctr">
              <a:spcBef>
                <a:spcPts val="0"/>
              </a:spcBef>
              <a:buNone/>
            </a:pPr>
            <a:endParaRPr b="1"/>
          </a:p>
        </p:txBody>
      </p:sp>
      <p:pic>
        <p:nvPicPr>
          <p:cNvPr id="94" name="Shape 94"/>
          <p:cNvPicPr preferRelativeResize="0"/>
          <p:nvPr/>
        </p:nvPicPr>
        <p:blipFill>
          <a:blip r:embed="rId5">
            <a:alphaModFix/>
          </a:blip>
          <a:stretch>
            <a:fillRect/>
          </a:stretch>
        </p:blipFill>
        <p:spPr>
          <a:xfrm>
            <a:off x="6342375" y="722787"/>
            <a:ext cx="1216799" cy="912588"/>
          </a:xfrm>
          <a:prstGeom prst="rect">
            <a:avLst/>
          </a:prstGeom>
          <a:noFill/>
          <a:ln>
            <a:noFill/>
          </a:ln>
        </p:spPr>
      </p:pic>
      <p:sp>
        <p:nvSpPr>
          <p:cNvPr id="95" name="Shape 95"/>
          <p:cNvSpPr txBox="1"/>
          <p:nvPr/>
        </p:nvSpPr>
        <p:spPr>
          <a:xfrm>
            <a:off x="5978025" y="1627425"/>
            <a:ext cx="1945500" cy="725100"/>
          </a:xfrm>
          <a:prstGeom prst="rect">
            <a:avLst/>
          </a:prstGeom>
          <a:noFill/>
          <a:ln>
            <a:noFill/>
          </a:ln>
        </p:spPr>
        <p:txBody>
          <a:bodyPr lIns="91425" tIns="91425" rIns="91425" bIns="91425" anchor="t" anchorCtr="0">
            <a:noAutofit/>
          </a:bodyPr>
          <a:lstStyle/>
          <a:p>
            <a:pPr lvl="0" algn="ctr" rtl="0">
              <a:spcBef>
                <a:spcPts val="0"/>
              </a:spcBef>
              <a:buNone/>
            </a:pPr>
            <a:r>
              <a:rPr lang="en" sz="1000" b="1"/>
              <a:t>ORIGINATOR BANK</a:t>
            </a:r>
          </a:p>
          <a:p>
            <a:pPr lvl="0" algn="ctr">
              <a:spcBef>
                <a:spcPts val="0"/>
              </a:spcBef>
              <a:buNone/>
            </a:pPr>
            <a:r>
              <a:rPr lang="en" sz="800"/>
              <a:t>The bank verifies funds are available and creates an electronic order. This is stuffed into a queue of orders that will all be sent at once</a:t>
            </a:r>
          </a:p>
        </p:txBody>
      </p:sp>
      <p:pic>
        <p:nvPicPr>
          <p:cNvPr id="96" name="Shape 96"/>
          <p:cNvPicPr preferRelativeResize="0"/>
          <p:nvPr/>
        </p:nvPicPr>
        <p:blipFill>
          <a:blip r:embed="rId6">
            <a:alphaModFix/>
          </a:blip>
          <a:stretch>
            <a:fillRect/>
          </a:stretch>
        </p:blipFill>
        <p:spPr>
          <a:xfrm>
            <a:off x="3403750" y="838287"/>
            <a:ext cx="2016525" cy="725100"/>
          </a:xfrm>
          <a:prstGeom prst="rect">
            <a:avLst/>
          </a:prstGeom>
          <a:noFill/>
          <a:ln>
            <a:noFill/>
          </a:ln>
        </p:spPr>
      </p:pic>
      <p:pic>
        <p:nvPicPr>
          <p:cNvPr id="97" name="Shape 97"/>
          <p:cNvPicPr preferRelativeResize="0"/>
          <p:nvPr/>
        </p:nvPicPr>
        <p:blipFill>
          <a:blip r:embed="rId7">
            <a:alphaModFix/>
          </a:blip>
          <a:stretch>
            <a:fillRect/>
          </a:stretch>
        </p:blipFill>
        <p:spPr>
          <a:xfrm>
            <a:off x="6435275" y="2604174"/>
            <a:ext cx="1031000" cy="912600"/>
          </a:xfrm>
          <a:prstGeom prst="rect">
            <a:avLst/>
          </a:prstGeom>
          <a:noFill/>
          <a:ln>
            <a:noFill/>
          </a:ln>
        </p:spPr>
      </p:pic>
      <p:sp>
        <p:nvSpPr>
          <p:cNvPr id="98" name="Shape 98"/>
          <p:cNvSpPr txBox="1"/>
          <p:nvPr/>
        </p:nvSpPr>
        <p:spPr>
          <a:xfrm>
            <a:off x="6147975" y="3650025"/>
            <a:ext cx="1605600" cy="725100"/>
          </a:xfrm>
          <a:prstGeom prst="rect">
            <a:avLst/>
          </a:prstGeom>
          <a:noFill/>
          <a:ln>
            <a:noFill/>
          </a:ln>
        </p:spPr>
        <p:txBody>
          <a:bodyPr lIns="91425" tIns="91425" rIns="91425" bIns="91425" anchor="t" anchorCtr="0">
            <a:noAutofit/>
          </a:bodyPr>
          <a:lstStyle/>
          <a:p>
            <a:pPr lvl="0" algn="ctr">
              <a:spcBef>
                <a:spcPts val="0"/>
              </a:spcBef>
              <a:buNone/>
            </a:pPr>
            <a:r>
              <a:rPr lang="en" sz="800">
                <a:solidFill>
                  <a:srgbClr val="4A86E8"/>
                </a:solidFill>
              </a:rPr>
              <a:t>The batch of orders leaves the bank and moves through the Federal Reserver Clearing System</a:t>
            </a:r>
          </a:p>
        </p:txBody>
      </p:sp>
      <p:pic>
        <p:nvPicPr>
          <p:cNvPr id="99" name="Shape 99"/>
          <p:cNvPicPr preferRelativeResize="0"/>
          <p:nvPr/>
        </p:nvPicPr>
        <p:blipFill rotWithShape="1">
          <a:blip r:embed="rId8">
            <a:alphaModFix/>
          </a:blip>
          <a:srcRect l="1748"/>
          <a:stretch/>
        </p:blipFill>
        <p:spPr>
          <a:xfrm>
            <a:off x="599925" y="2540575"/>
            <a:ext cx="1945500" cy="725099"/>
          </a:xfrm>
          <a:prstGeom prst="rect">
            <a:avLst/>
          </a:prstGeom>
          <a:noFill/>
          <a:ln>
            <a:noFill/>
          </a:ln>
        </p:spPr>
      </p:pic>
      <p:pic>
        <p:nvPicPr>
          <p:cNvPr id="100" name="Shape 100"/>
          <p:cNvPicPr preferRelativeResize="0"/>
          <p:nvPr/>
        </p:nvPicPr>
        <p:blipFill>
          <a:blip r:embed="rId9">
            <a:alphaModFix/>
          </a:blip>
          <a:stretch>
            <a:fillRect/>
          </a:stretch>
        </p:blipFill>
        <p:spPr>
          <a:xfrm>
            <a:off x="3265587" y="2520375"/>
            <a:ext cx="2079450" cy="1030975"/>
          </a:xfrm>
          <a:prstGeom prst="rect">
            <a:avLst/>
          </a:prstGeom>
          <a:noFill/>
          <a:ln>
            <a:noFill/>
          </a:ln>
        </p:spPr>
      </p:pic>
      <p:sp>
        <p:nvSpPr>
          <p:cNvPr id="101" name="Shape 101"/>
          <p:cNvSpPr txBox="1"/>
          <p:nvPr/>
        </p:nvSpPr>
        <p:spPr>
          <a:xfrm>
            <a:off x="3190375" y="3535637"/>
            <a:ext cx="2140200" cy="813000"/>
          </a:xfrm>
          <a:prstGeom prst="rect">
            <a:avLst/>
          </a:prstGeom>
          <a:noFill/>
          <a:ln>
            <a:noFill/>
          </a:ln>
        </p:spPr>
        <p:txBody>
          <a:bodyPr lIns="91425" tIns="91425" rIns="91425" bIns="91425" anchor="t" anchorCtr="0">
            <a:noAutofit/>
          </a:bodyPr>
          <a:lstStyle/>
          <a:p>
            <a:pPr lvl="0" algn="ctr" rtl="0">
              <a:spcBef>
                <a:spcPts val="0"/>
              </a:spcBef>
              <a:buNone/>
            </a:pPr>
            <a:r>
              <a:rPr lang="en" sz="1000" b="1"/>
              <a:t>U.S. FEDERAL RESERVE</a:t>
            </a:r>
          </a:p>
          <a:p>
            <a:pPr lvl="0" algn="ctr">
              <a:spcBef>
                <a:spcPts val="0"/>
              </a:spcBef>
              <a:buNone/>
            </a:pPr>
            <a:r>
              <a:rPr lang="en" sz="800"/>
              <a:t>The Federal Reserver clears the overall batch from the bank by verifying it has the funds available to cover the transfer. This takes about three business days.</a:t>
            </a:r>
          </a:p>
        </p:txBody>
      </p:sp>
      <p:sp>
        <p:nvSpPr>
          <p:cNvPr id="102" name="Shape 102"/>
          <p:cNvSpPr txBox="1"/>
          <p:nvPr/>
        </p:nvSpPr>
        <p:spPr>
          <a:xfrm>
            <a:off x="533025" y="3396750"/>
            <a:ext cx="2079300" cy="412800"/>
          </a:xfrm>
          <a:prstGeom prst="rect">
            <a:avLst/>
          </a:prstGeom>
          <a:noFill/>
          <a:ln>
            <a:noFill/>
          </a:ln>
        </p:spPr>
        <p:txBody>
          <a:bodyPr lIns="91425" tIns="91425" rIns="91425" bIns="91425" anchor="t" anchorCtr="0">
            <a:noAutofit/>
          </a:bodyPr>
          <a:lstStyle/>
          <a:p>
            <a:pPr lvl="0" algn="ctr">
              <a:spcBef>
                <a:spcPts val="0"/>
              </a:spcBef>
              <a:buNone/>
            </a:pPr>
            <a:r>
              <a:rPr lang="en" sz="1000" b="1">
                <a:solidFill>
                  <a:srgbClr val="FF0000"/>
                </a:solidFill>
              </a:rPr>
              <a:t>FOREIGN EXCHANGE HIDDEN FEE (3-7%)</a:t>
            </a:r>
          </a:p>
        </p:txBody>
      </p:sp>
      <p:pic>
        <p:nvPicPr>
          <p:cNvPr id="103" name="Shape 103"/>
          <p:cNvPicPr preferRelativeResize="0"/>
          <p:nvPr/>
        </p:nvPicPr>
        <p:blipFill>
          <a:blip r:embed="rId10">
            <a:alphaModFix/>
          </a:blip>
          <a:stretch>
            <a:fillRect/>
          </a:stretch>
        </p:blipFill>
        <p:spPr>
          <a:xfrm>
            <a:off x="7923525" y="1747949"/>
            <a:ext cx="1159800" cy="121525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Shape 108"/>
          <p:cNvSpPr/>
          <p:nvPr/>
        </p:nvSpPr>
        <p:spPr>
          <a:xfrm>
            <a:off x="126225" y="4518750"/>
            <a:ext cx="894900" cy="392100"/>
          </a:xfrm>
          <a:prstGeom prst="homePlate">
            <a:avLst>
              <a:gd name="adj" fmla="val 50000"/>
            </a:avLst>
          </a:prstGeom>
          <a:solidFill>
            <a:srgbClr val="999999"/>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Features</a:t>
            </a:r>
          </a:p>
        </p:txBody>
      </p:sp>
      <p:sp>
        <p:nvSpPr>
          <p:cNvPr id="109" name="Shape 109"/>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110" name="Shape 110"/>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111" name="Shape 111"/>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112" name="Shape 112"/>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113" name="Shape 113"/>
          <p:cNvSpPr/>
          <p:nvPr/>
        </p:nvSpPr>
        <p:spPr>
          <a:xfrm>
            <a:off x="79235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Benefits</a:t>
            </a:r>
          </a:p>
        </p:txBody>
      </p:sp>
      <p:sp>
        <p:nvSpPr>
          <p:cNvPr id="114" name="Shape 114"/>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115" name="Shape 115"/>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pic>
        <p:nvPicPr>
          <p:cNvPr id="116" name="Shape 116"/>
          <p:cNvPicPr preferRelativeResize="0"/>
          <p:nvPr/>
        </p:nvPicPr>
        <p:blipFill>
          <a:blip r:embed="rId3">
            <a:alphaModFix/>
          </a:blip>
          <a:stretch>
            <a:fillRect/>
          </a:stretch>
        </p:blipFill>
        <p:spPr>
          <a:xfrm>
            <a:off x="3750386" y="591212"/>
            <a:ext cx="1546525" cy="1030974"/>
          </a:xfrm>
          <a:prstGeom prst="rect">
            <a:avLst/>
          </a:prstGeom>
          <a:noFill/>
          <a:ln>
            <a:noFill/>
          </a:ln>
        </p:spPr>
      </p:pic>
      <p:pic>
        <p:nvPicPr>
          <p:cNvPr id="117" name="Shape 117"/>
          <p:cNvPicPr preferRelativeResize="0"/>
          <p:nvPr/>
        </p:nvPicPr>
        <p:blipFill>
          <a:blip r:embed="rId4">
            <a:alphaModFix/>
          </a:blip>
          <a:stretch>
            <a:fillRect/>
          </a:stretch>
        </p:blipFill>
        <p:spPr>
          <a:xfrm>
            <a:off x="1021125" y="650400"/>
            <a:ext cx="1709100" cy="912600"/>
          </a:xfrm>
          <a:prstGeom prst="rect">
            <a:avLst/>
          </a:prstGeom>
          <a:noFill/>
          <a:ln>
            <a:noFill/>
          </a:ln>
        </p:spPr>
      </p:pic>
      <p:sp>
        <p:nvSpPr>
          <p:cNvPr id="118" name="Shape 118"/>
          <p:cNvSpPr txBox="1"/>
          <p:nvPr/>
        </p:nvSpPr>
        <p:spPr>
          <a:xfrm>
            <a:off x="895900" y="1563000"/>
            <a:ext cx="2079300" cy="725100"/>
          </a:xfrm>
          <a:prstGeom prst="rect">
            <a:avLst/>
          </a:prstGeom>
          <a:noFill/>
          <a:ln>
            <a:noFill/>
          </a:ln>
        </p:spPr>
        <p:txBody>
          <a:bodyPr lIns="91425" tIns="91425" rIns="91425" bIns="91425" anchor="t" anchorCtr="0">
            <a:noAutofit/>
          </a:bodyPr>
          <a:lstStyle/>
          <a:p>
            <a:pPr lvl="0" algn="ctr" rtl="0">
              <a:spcBef>
                <a:spcPts val="0"/>
              </a:spcBef>
              <a:buNone/>
            </a:pPr>
            <a:r>
              <a:rPr lang="en" sz="1000" b="1"/>
              <a:t>EUROPEAN CENTRAL BANK</a:t>
            </a:r>
          </a:p>
          <a:p>
            <a:pPr lvl="0" algn="ctr" rtl="0">
              <a:spcBef>
                <a:spcPts val="0"/>
              </a:spcBef>
              <a:buNone/>
            </a:pPr>
            <a:r>
              <a:rPr lang="en" sz="800"/>
              <a:t>The European Central Bank receives the transaction data and clears the transfers for the receiving bank.</a:t>
            </a:r>
          </a:p>
          <a:p>
            <a:pPr lvl="0" algn="ctr" rtl="0">
              <a:spcBef>
                <a:spcPts val="0"/>
              </a:spcBef>
              <a:buNone/>
            </a:pPr>
            <a:endParaRPr sz="1000"/>
          </a:p>
        </p:txBody>
      </p:sp>
      <p:sp>
        <p:nvSpPr>
          <p:cNvPr id="119" name="Shape 119"/>
          <p:cNvSpPr txBox="1"/>
          <p:nvPr/>
        </p:nvSpPr>
        <p:spPr>
          <a:xfrm>
            <a:off x="3483987" y="1619550"/>
            <a:ext cx="2079300" cy="612000"/>
          </a:xfrm>
          <a:prstGeom prst="rect">
            <a:avLst/>
          </a:prstGeom>
          <a:noFill/>
          <a:ln>
            <a:noFill/>
          </a:ln>
        </p:spPr>
        <p:txBody>
          <a:bodyPr lIns="91425" tIns="91425" rIns="91425" bIns="91425" anchor="t" anchorCtr="0">
            <a:noAutofit/>
          </a:bodyPr>
          <a:lstStyle/>
          <a:p>
            <a:pPr lvl="0" algn="ctr">
              <a:spcBef>
                <a:spcPts val="0"/>
              </a:spcBef>
              <a:buNone/>
            </a:pPr>
            <a:r>
              <a:rPr lang="en" sz="1000">
                <a:solidFill>
                  <a:srgbClr val="4A86E8"/>
                </a:solidFill>
              </a:rPr>
              <a:t>More batching! The orders go into another queue to be sent to the foreign bank.</a:t>
            </a:r>
          </a:p>
        </p:txBody>
      </p:sp>
      <p:pic>
        <p:nvPicPr>
          <p:cNvPr id="120" name="Shape 120"/>
          <p:cNvPicPr preferRelativeResize="0"/>
          <p:nvPr/>
        </p:nvPicPr>
        <p:blipFill rotWithShape="1">
          <a:blip r:embed="rId5">
            <a:alphaModFix/>
          </a:blip>
          <a:srcRect l="17216" r="16413"/>
          <a:stretch/>
        </p:blipFill>
        <p:spPr>
          <a:xfrm>
            <a:off x="6407773" y="462587"/>
            <a:ext cx="1709100" cy="1288224"/>
          </a:xfrm>
          <a:prstGeom prst="rect">
            <a:avLst/>
          </a:prstGeom>
          <a:noFill/>
          <a:ln>
            <a:noFill/>
          </a:ln>
        </p:spPr>
      </p:pic>
      <p:sp>
        <p:nvSpPr>
          <p:cNvPr id="121" name="Shape 121"/>
          <p:cNvSpPr txBox="1"/>
          <p:nvPr/>
        </p:nvSpPr>
        <p:spPr>
          <a:xfrm>
            <a:off x="6139875" y="1619550"/>
            <a:ext cx="2244900" cy="838200"/>
          </a:xfrm>
          <a:prstGeom prst="rect">
            <a:avLst/>
          </a:prstGeom>
          <a:noFill/>
          <a:ln>
            <a:noFill/>
          </a:ln>
        </p:spPr>
        <p:txBody>
          <a:bodyPr lIns="91425" tIns="91425" rIns="91425" bIns="91425" anchor="t" anchorCtr="0">
            <a:noAutofit/>
          </a:bodyPr>
          <a:lstStyle/>
          <a:p>
            <a:pPr lvl="0" algn="ctr" rtl="0">
              <a:spcBef>
                <a:spcPts val="0"/>
              </a:spcBef>
              <a:buNone/>
            </a:pPr>
            <a:r>
              <a:rPr lang="en" sz="1000" b="1"/>
              <a:t>RECEIVER BANK</a:t>
            </a:r>
          </a:p>
          <a:p>
            <a:pPr lvl="0" algn="ctr" rtl="0">
              <a:spcBef>
                <a:spcPts val="0"/>
              </a:spcBef>
              <a:buNone/>
            </a:pPr>
            <a:r>
              <a:rPr lang="en" sz="800"/>
              <a:t>The overseas bank receives the funds from the European Central Bank and prepares a credit for the receiving account while verifying, again, that the funds are valid.</a:t>
            </a:r>
          </a:p>
          <a:p>
            <a:pPr lvl="0" algn="ctr">
              <a:spcBef>
                <a:spcPts val="0"/>
              </a:spcBef>
              <a:buNone/>
            </a:pPr>
            <a:endParaRPr sz="1000"/>
          </a:p>
        </p:txBody>
      </p:sp>
      <p:pic>
        <p:nvPicPr>
          <p:cNvPr id="122" name="Shape 122"/>
          <p:cNvPicPr preferRelativeResize="0"/>
          <p:nvPr/>
        </p:nvPicPr>
        <p:blipFill>
          <a:blip r:embed="rId6">
            <a:alphaModFix/>
          </a:blip>
          <a:stretch>
            <a:fillRect/>
          </a:stretch>
        </p:blipFill>
        <p:spPr>
          <a:xfrm rot="3075251">
            <a:off x="5632275" y="2582749"/>
            <a:ext cx="1159799" cy="1215250"/>
          </a:xfrm>
          <a:prstGeom prst="rect">
            <a:avLst/>
          </a:prstGeom>
          <a:noFill/>
          <a:ln>
            <a:noFill/>
          </a:ln>
        </p:spPr>
      </p:pic>
      <p:pic>
        <p:nvPicPr>
          <p:cNvPr id="123" name="Shape 123"/>
          <p:cNvPicPr preferRelativeResize="0"/>
          <p:nvPr/>
        </p:nvPicPr>
        <p:blipFill>
          <a:blip r:embed="rId7">
            <a:alphaModFix/>
          </a:blip>
          <a:stretch>
            <a:fillRect/>
          </a:stretch>
        </p:blipFill>
        <p:spPr>
          <a:xfrm>
            <a:off x="3750375" y="2536281"/>
            <a:ext cx="1381675" cy="1876894"/>
          </a:xfrm>
          <a:prstGeom prst="rect">
            <a:avLst/>
          </a:prstGeom>
          <a:noFill/>
          <a:ln>
            <a:noFill/>
          </a:ln>
        </p:spPr>
      </p:pic>
      <p:sp>
        <p:nvSpPr>
          <p:cNvPr id="124" name="Shape 124"/>
          <p:cNvSpPr txBox="1"/>
          <p:nvPr/>
        </p:nvSpPr>
        <p:spPr>
          <a:xfrm>
            <a:off x="1962875" y="3018425"/>
            <a:ext cx="1709100" cy="912600"/>
          </a:xfrm>
          <a:prstGeom prst="rect">
            <a:avLst/>
          </a:prstGeom>
          <a:noFill/>
          <a:ln>
            <a:noFill/>
          </a:ln>
        </p:spPr>
        <p:txBody>
          <a:bodyPr lIns="91425" tIns="91425" rIns="91425" bIns="91425" anchor="t" anchorCtr="0">
            <a:noAutofit/>
          </a:bodyPr>
          <a:lstStyle/>
          <a:p>
            <a:pPr lvl="0" algn="ctr" rtl="0">
              <a:spcBef>
                <a:spcPts val="0"/>
              </a:spcBef>
              <a:buNone/>
            </a:pPr>
            <a:r>
              <a:rPr lang="en" sz="1000" b="1"/>
              <a:t>RECEIVER</a:t>
            </a:r>
          </a:p>
          <a:p>
            <a:pPr lvl="0" algn="ctr">
              <a:spcBef>
                <a:spcPts val="0"/>
              </a:spcBef>
              <a:buNone/>
            </a:pPr>
            <a:r>
              <a:rPr lang="en" sz="800"/>
              <a:t>The receiver finally gets a notice that the cash is in their account. It has been about five days since the original order was placed.</a:t>
            </a:r>
          </a:p>
        </p:txBody>
      </p:sp>
      <p:sp>
        <p:nvSpPr>
          <p:cNvPr id="19" name="Shape 83"/>
          <p:cNvSpPr/>
          <p:nvPr/>
        </p:nvSpPr>
        <p:spPr>
          <a:xfrm>
            <a:off x="126225" y="4518750"/>
            <a:ext cx="894900" cy="392100"/>
          </a:xfrm>
          <a:prstGeom prst="homePlate">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dirty="0">
                <a:solidFill>
                  <a:schemeClr val="bg1"/>
                </a:solidFill>
              </a:rPr>
              <a:t>Features</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Shape 108"/>
          <p:cNvSpPr txBox="1">
            <a:spLocks noGrp="1"/>
          </p:cNvSpPr>
          <p:nvPr>
            <p:ph type="title"/>
          </p:nvPr>
        </p:nvSpPr>
        <p:spPr>
          <a:prstGeom prst="rect">
            <a:avLst/>
          </a:prstGeom>
        </p:spPr>
        <p:txBody>
          <a:bodyPr lIns="91425" tIns="91425" rIns="91425" bIns="91425" anchor="t" anchorCtr="0">
            <a:noAutofit/>
          </a:bodyPr>
          <a:lstStyle/>
          <a:p>
            <a:pPr lvl="0">
              <a:spcBef>
                <a:spcPts val="0"/>
              </a:spcBef>
              <a:buNone/>
            </a:pPr>
            <a:r>
              <a:rPr lang="en" dirty="0">
                <a:solidFill>
                  <a:srgbClr val="C00000"/>
                </a:solidFill>
              </a:rPr>
              <a:t>Types of money transfer</a:t>
            </a:r>
          </a:p>
        </p:txBody>
      </p:sp>
      <p:sp>
        <p:nvSpPr>
          <p:cNvPr id="109" name="Shape 109"/>
          <p:cNvSpPr txBox="1">
            <a:spLocks noGrp="1"/>
          </p:cNvSpPr>
          <p:nvPr>
            <p:ph type="body" idx="1"/>
          </p:nvPr>
        </p:nvSpPr>
        <p:spPr>
          <a:xfrm>
            <a:off x="365150" y="1491630"/>
            <a:ext cx="8520600" cy="2714370"/>
          </a:xfrm>
          <a:prstGeom prst="rect">
            <a:avLst/>
          </a:prstGeom>
          <a:noFill/>
          <a:ln>
            <a:noFill/>
          </a:ln>
        </p:spPr>
        <p:txBody>
          <a:bodyPr lIns="91425" tIns="91425" rIns="91425" bIns="91425" anchor="t" anchorCtr="0">
            <a:noAutofit/>
          </a:bodyPr>
          <a:lstStyle/>
          <a:p>
            <a:pPr lvl="0" indent="457200" rtl="0">
              <a:lnSpc>
                <a:spcPct val="150000"/>
              </a:lnSpc>
              <a:spcBef>
                <a:spcPts val="0"/>
              </a:spcBef>
              <a:spcAft>
                <a:spcPts val="1500"/>
              </a:spcAft>
              <a:buNone/>
            </a:pPr>
            <a:r>
              <a:rPr lang="en" sz="1300" dirty="0" smtClean="0">
                <a:solidFill>
                  <a:srgbClr val="363636"/>
                </a:solidFill>
                <a:highlight>
                  <a:srgbClr val="FFFFFF"/>
                </a:highlight>
              </a:rPr>
              <a:t>FX brokers are companies who specialize in international money transfer such as transferring large amounts of money for purchasing a property, starting up a business, or sending regular payments abroad. These are the core group of companies that are listed on FXcompared.</a:t>
            </a:r>
            <a:r>
              <a:rPr lang="en" sz="1300" dirty="0" smtClean="0">
                <a:solidFill>
                  <a:srgbClr val="FF0000"/>
                </a:solidFill>
                <a:highlight>
                  <a:srgbClr val="FFFFFF"/>
                </a:highlight>
              </a:rPr>
              <a:t> </a:t>
            </a:r>
          </a:p>
          <a:p>
            <a:pPr lvl="0" indent="457200" rtl="0">
              <a:lnSpc>
                <a:spcPct val="150000"/>
              </a:lnSpc>
              <a:spcBef>
                <a:spcPts val="0"/>
              </a:spcBef>
              <a:spcAft>
                <a:spcPts val="1500"/>
              </a:spcAft>
              <a:buNone/>
            </a:pPr>
            <a:endParaRPr sz="1300" dirty="0">
              <a:solidFill>
                <a:srgbClr val="FF0000"/>
              </a:solidFill>
              <a:highlight>
                <a:srgbClr val="FFFFFF"/>
              </a:highlight>
            </a:endParaRPr>
          </a:p>
        </p:txBody>
      </p:sp>
      <p:sp>
        <p:nvSpPr>
          <p:cNvPr id="110" name="Shape 110"/>
          <p:cNvSpPr/>
          <p:nvPr/>
        </p:nvSpPr>
        <p:spPr>
          <a:xfrm>
            <a:off x="126225" y="4518750"/>
            <a:ext cx="894900" cy="392100"/>
          </a:xfrm>
          <a:prstGeom prst="homePlate">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Features</a:t>
            </a:r>
          </a:p>
        </p:txBody>
      </p:sp>
      <p:sp>
        <p:nvSpPr>
          <p:cNvPr id="2" name="Rounded Rectangle 1"/>
          <p:cNvSpPr/>
          <p:nvPr/>
        </p:nvSpPr>
        <p:spPr>
          <a:xfrm>
            <a:off x="323528" y="977701"/>
            <a:ext cx="8568952" cy="432048"/>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Shape 111"/>
          <p:cNvSpPr/>
          <p:nvPr/>
        </p:nvSpPr>
        <p:spPr>
          <a:xfrm>
            <a:off x="1021125" y="4508400"/>
            <a:ext cx="1103099" cy="412800"/>
          </a:xfrm>
          <a:prstGeom prst="chevron">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solidFill>
                  <a:schemeClr val="bg1"/>
                </a:solidFill>
              </a:rPr>
              <a:t>Types I</a:t>
            </a:r>
          </a:p>
        </p:txBody>
      </p:sp>
      <p:sp>
        <p:nvSpPr>
          <p:cNvPr id="112" name="Shape 112"/>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113" name="Shape 113"/>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114" name="Shape 114"/>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115" name="Shape 115"/>
          <p:cNvSpPr/>
          <p:nvPr/>
        </p:nvSpPr>
        <p:spPr>
          <a:xfrm>
            <a:off x="79235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Benefits</a:t>
            </a:r>
          </a:p>
        </p:txBody>
      </p:sp>
      <p:sp>
        <p:nvSpPr>
          <p:cNvPr id="116" name="Shape 116"/>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117" name="Shape 117"/>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pic>
        <p:nvPicPr>
          <p:cNvPr id="118" name="Shape 118"/>
          <p:cNvPicPr preferRelativeResize="0"/>
          <p:nvPr/>
        </p:nvPicPr>
        <p:blipFill rotWithShape="1">
          <a:blip r:embed="rId3">
            <a:alphaModFix/>
          </a:blip>
          <a:srcRect b="58908"/>
          <a:stretch/>
        </p:blipFill>
        <p:spPr>
          <a:xfrm>
            <a:off x="1828549" y="2737500"/>
            <a:ext cx="5907174" cy="1309925"/>
          </a:xfrm>
          <a:prstGeom prst="rect">
            <a:avLst/>
          </a:prstGeom>
          <a:noFill/>
          <a:ln>
            <a:noFill/>
          </a:ln>
        </p:spPr>
      </p:pic>
      <p:sp>
        <p:nvSpPr>
          <p:cNvPr id="15" name="Rectangle 14"/>
          <p:cNvSpPr/>
          <p:nvPr/>
        </p:nvSpPr>
        <p:spPr>
          <a:xfrm>
            <a:off x="528639" y="977701"/>
            <a:ext cx="6727571" cy="307777"/>
          </a:xfrm>
          <a:prstGeom prst="rect">
            <a:avLst/>
          </a:prstGeom>
        </p:spPr>
        <p:txBody>
          <a:bodyPr wrap="square">
            <a:spAutoFit/>
          </a:bodyPr>
          <a:lstStyle/>
          <a:p>
            <a:r>
              <a:rPr lang="en-US" dirty="0" smtClean="0">
                <a:solidFill>
                  <a:schemeClr val="bg1"/>
                </a:solidFill>
              </a:rPr>
              <a:t>1.Foreign </a:t>
            </a:r>
            <a:r>
              <a:rPr lang="en-US" dirty="0">
                <a:solidFill>
                  <a:schemeClr val="bg1"/>
                </a:solidFill>
              </a:rPr>
              <a:t>Exchange Providers (FX Brokers or Money Transfer Providers)</a:t>
            </a:r>
          </a:p>
        </p:txBody>
      </p:sp>
    </p:spTree>
    <p:extLst>
      <p:ext uri="{BB962C8B-B14F-4D97-AF65-F5344CB8AC3E}">
        <p14:creationId xmlns:p14="http://schemas.microsoft.com/office/powerpoint/2010/main" val="11930710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2053" name="Picture 5"/>
          <p:cNvPicPr>
            <a:picLocks noChangeAspect="1" noChangeArrowheads="1"/>
          </p:cNvPicPr>
          <p:nvPr/>
        </p:nvPicPr>
        <p:blipFill rotWithShape="1">
          <a:blip r:embed="rId3">
            <a:extLst>
              <a:ext uri="{BEBA8EAE-BF5A-486C-A8C5-ECC9F3942E4B}">
                <a14:imgProps xmlns:a14="http://schemas.microsoft.com/office/drawing/2010/main">
                  <a14:imgLayer r:embed="rId4">
                    <a14:imgEffect>
                      <a14:saturation sat="66000"/>
                    </a14:imgEffect>
                    <a14:imgEffect>
                      <a14:brightnessContrast contrast="40000"/>
                    </a14:imgEffect>
                  </a14:imgLayer>
                </a14:imgProps>
              </a:ext>
              <a:ext uri="{28A0092B-C50C-407E-A947-70E740481C1C}">
                <a14:useLocalDpi xmlns:a14="http://schemas.microsoft.com/office/drawing/2010/main" val="0"/>
              </a:ext>
            </a:extLst>
          </a:blip>
          <a:srcRect b="10951"/>
          <a:stretch/>
        </p:blipFill>
        <p:spPr bwMode="auto">
          <a:xfrm flipH="1">
            <a:off x="90103" y="2081914"/>
            <a:ext cx="3562273" cy="237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ounded Rectangle 11"/>
          <p:cNvSpPr/>
          <p:nvPr/>
        </p:nvSpPr>
        <p:spPr>
          <a:xfrm>
            <a:off x="251520" y="545653"/>
            <a:ext cx="8568952" cy="432048"/>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Shape 123"/>
          <p:cNvSpPr txBox="1">
            <a:spLocks noGrp="1"/>
          </p:cNvSpPr>
          <p:nvPr>
            <p:ph type="body" idx="1"/>
          </p:nvPr>
        </p:nvSpPr>
        <p:spPr>
          <a:xfrm>
            <a:off x="580450" y="511202"/>
            <a:ext cx="8520600" cy="4119900"/>
          </a:xfrm>
          <a:prstGeom prst="rect">
            <a:avLst/>
          </a:prstGeom>
        </p:spPr>
        <p:txBody>
          <a:bodyPr lIns="91425" tIns="91425" rIns="91425" bIns="91425" anchor="t" anchorCtr="0">
            <a:noAutofit/>
          </a:bodyPr>
          <a:lstStyle/>
          <a:p>
            <a:pPr lvl="0" rtl="0">
              <a:lnSpc>
                <a:spcPct val="98684"/>
              </a:lnSpc>
              <a:spcBef>
                <a:spcPts val="1500"/>
              </a:spcBef>
              <a:spcAft>
                <a:spcPts val="800"/>
              </a:spcAft>
              <a:buClr>
                <a:schemeClr val="dk1"/>
              </a:buClr>
              <a:buSzPct val="78571"/>
              <a:buFont typeface="Arial"/>
              <a:buNone/>
            </a:pPr>
            <a:endParaRPr lang="en" sz="1400" dirty="0" smtClean="0">
              <a:solidFill>
                <a:srgbClr val="363636"/>
              </a:solidFill>
              <a:highlight>
                <a:srgbClr val="FFFFFF"/>
              </a:highlight>
            </a:endParaRPr>
          </a:p>
          <a:p>
            <a:pPr lvl="0" rtl="0">
              <a:lnSpc>
                <a:spcPct val="98684"/>
              </a:lnSpc>
              <a:spcBef>
                <a:spcPts val="1500"/>
              </a:spcBef>
              <a:spcAft>
                <a:spcPts val="800"/>
              </a:spcAft>
              <a:buClr>
                <a:schemeClr val="dk1"/>
              </a:buClr>
              <a:buSzPct val="78571"/>
              <a:buFont typeface="Arial"/>
              <a:buNone/>
            </a:pPr>
            <a:r>
              <a:rPr lang="en" sz="1400" dirty="0">
                <a:solidFill>
                  <a:srgbClr val="363636"/>
                </a:solidFill>
                <a:highlight>
                  <a:srgbClr val="FFFFFF"/>
                </a:highlight>
              </a:rPr>
              <a:t>	</a:t>
            </a:r>
            <a:r>
              <a:rPr lang="en" sz="1400" dirty="0" smtClean="0">
                <a:solidFill>
                  <a:srgbClr val="363636"/>
                </a:solidFill>
                <a:highlight>
                  <a:srgbClr val="FFFFFF"/>
                </a:highlight>
              </a:rPr>
              <a:t>MTOs </a:t>
            </a:r>
            <a:r>
              <a:rPr lang="en" sz="1400" dirty="0">
                <a:solidFill>
                  <a:srgbClr val="363636"/>
                </a:solidFill>
                <a:highlight>
                  <a:srgbClr val="FFFFFF"/>
                </a:highlight>
              </a:rPr>
              <a:t>are companies that only offer money transfer services, usually through agents, and only send money between countries. They do not generally require you to open an account and are usually easy to find in high streets, where they can be located in various locations from post offices to hairdressers.</a:t>
            </a:r>
          </a:p>
        </p:txBody>
      </p:sp>
      <p:sp>
        <p:nvSpPr>
          <p:cNvPr id="125" name="Shape 125"/>
          <p:cNvSpPr/>
          <p:nvPr/>
        </p:nvSpPr>
        <p:spPr>
          <a:xfrm>
            <a:off x="126225" y="4518750"/>
            <a:ext cx="894900" cy="392100"/>
          </a:xfrm>
          <a:prstGeom prst="homePlate">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Features</a:t>
            </a:r>
          </a:p>
        </p:txBody>
      </p:sp>
      <p:sp>
        <p:nvSpPr>
          <p:cNvPr id="126" name="Shape 126"/>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127" name="Shape 127"/>
          <p:cNvSpPr/>
          <p:nvPr/>
        </p:nvSpPr>
        <p:spPr>
          <a:xfrm>
            <a:off x="2124225" y="4508400"/>
            <a:ext cx="1159800" cy="412800"/>
          </a:xfrm>
          <a:prstGeom prst="chevron">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dirty="0">
                <a:solidFill>
                  <a:schemeClr val="bg1"/>
                </a:solidFill>
              </a:rPr>
              <a:t>Types</a:t>
            </a:r>
            <a:r>
              <a:rPr lang="en" sz="1200" dirty="0"/>
              <a:t> </a:t>
            </a:r>
            <a:r>
              <a:rPr lang="en" sz="1200" dirty="0">
                <a:solidFill>
                  <a:schemeClr val="bg1"/>
                </a:solidFill>
              </a:rPr>
              <a:t>II</a:t>
            </a:r>
          </a:p>
        </p:txBody>
      </p:sp>
      <p:sp>
        <p:nvSpPr>
          <p:cNvPr id="128" name="Shape 128"/>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129" name="Shape 129"/>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130" name="Shape 130"/>
          <p:cNvSpPr/>
          <p:nvPr/>
        </p:nvSpPr>
        <p:spPr>
          <a:xfrm>
            <a:off x="79235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Benefits</a:t>
            </a:r>
          </a:p>
        </p:txBody>
      </p:sp>
      <p:sp>
        <p:nvSpPr>
          <p:cNvPr id="131" name="Shape 131"/>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132" name="Shape 132"/>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sp>
        <p:nvSpPr>
          <p:cNvPr id="2" name="Rectangle 1"/>
          <p:cNvSpPr/>
          <p:nvPr/>
        </p:nvSpPr>
        <p:spPr>
          <a:xfrm>
            <a:off x="531480" y="607788"/>
            <a:ext cx="3185487" cy="307777"/>
          </a:xfrm>
          <a:prstGeom prst="rect">
            <a:avLst/>
          </a:prstGeom>
        </p:spPr>
        <p:txBody>
          <a:bodyPr wrap="none">
            <a:spAutoFit/>
          </a:bodyPr>
          <a:lstStyle/>
          <a:p>
            <a:r>
              <a:rPr lang="en-US" dirty="0">
                <a:solidFill>
                  <a:schemeClr val="bg1"/>
                </a:solidFill>
              </a:rPr>
              <a:t>2. Money Transfer Operators (MTOs) </a:t>
            </a:r>
          </a:p>
        </p:txBody>
      </p:sp>
      <p:pic>
        <p:nvPicPr>
          <p:cNvPr id="2055" name="Picture 7" descr="https://lh3.googleusercontent.com/QXPHcwjhx88wv0f78bQzrt8NGxg8isYmjgeG3MOLYynlHL3Xup50eVhfgHASiMbFhpvzPwVjGvRDuU-hxP5WUCSbCQ0EK8K3nKdXLdRcs3zctTjNRSJKZdSn3Gb8VFyoobr2VCixll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63888" y="1916743"/>
            <a:ext cx="5131368" cy="22159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84808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pic>
        <p:nvPicPr>
          <p:cNvPr id="1027" name="Picture 3"/>
          <p:cNvPicPr>
            <a:picLocks noChangeAspect="1" noChangeArrowheads="1"/>
          </p:cNvPicPr>
          <p:nvPr/>
        </p:nvPicPr>
        <p:blipFill rotWithShape="1">
          <a:blip r:embed="rId3">
            <a:lum bright="70000" contrast="-70000"/>
            <a:extLst>
              <a:ext uri="{28A0092B-C50C-407E-A947-70E740481C1C}">
                <a14:useLocalDpi xmlns:a14="http://schemas.microsoft.com/office/drawing/2010/main" val="0"/>
              </a:ext>
            </a:extLst>
          </a:blip>
          <a:srcRect b="5863"/>
          <a:stretch/>
        </p:blipFill>
        <p:spPr bwMode="auto">
          <a:xfrm>
            <a:off x="4500825" y="1275606"/>
            <a:ext cx="4464496" cy="3135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ounded Rectangle 11"/>
          <p:cNvSpPr/>
          <p:nvPr/>
        </p:nvSpPr>
        <p:spPr>
          <a:xfrm>
            <a:off x="216349" y="564458"/>
            <a:ext cx="8568952" cy="432048"/>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Shape 137"/>
          <p:cNvSpPr txBox="1">
            <a:spLocks noGrp="1"/>
          </p:cNvSpPr>
          <p:nvPr>
            <p:ph type="body" idx="1"/>
          </p:nvPr>
        </p:nvSpPr>
        <p:spPr>
          <a:xfrm>
            <a:off x="320800" y="556050"/>
            <a:ext cx="8533800" cy="3843600"/>
          </a:xfrm>
          <a:prstGeom prst="rect">
            <a:avLst/>
          </a:prstGeom>
        </p:spPr>
        <p:txBody>
          <a:bodyPr lIns="91425" tIns="91425" rIns="91425" bIns="91425" anchor="t" anchorCtr="0">
            <a:noAutofit/>
          </a:bodyPr>
          <a:lstStyle/>
          <a:p>
            <a:pPr lvl="0">
              <a:spcBef>
                <a:spcPts val="0"/>
              </a:spcBef>
              <a:buNone/>
            </a:pPr>
            <a:endParaRPr lang="en" dirty="0" smtClean="0"/>
          </a:p>
          <a:p>
            <a:pPr lvl="0">
              <a:spcBef>
                <a:spcPts val="0"/>
              </a:spcBef>
              <a:buNone/>
            </a:pPr>
            <a:r>
              <a:rPr lang="en" sz="1400" dirty="0" smtClean="0">
                <a:solidFill>
                  <a:srgbClr val="363636"/>
                </a:solidFill>
                <a:highlight>
                  <a:srgbClr val="FFFFFF"/>
                </a:highlight>
              </a:rPr>
              <a:t>	</a:t>
            </a:r>
            <a:endParaRPr sz="1400" dirty="0"/>
          </a:p>
          <a:p>
            <a:pPr lvl="0">
              <a:lnSpc>
                <a:spcPct val="150000"/>
              </a:lnSpc>
              <a:spcBef>
                <a:spcPts val="0"/>
              </a:spcBef>
              <a:spcAft>
                <a:spcPts val="1500"/>
              </a:spcAft>
              <a:buClr>
                <a:schemeClr val="dk1"/>
              </a:buClr>
              <a:buSzPct val="61111"/>
              <a:buFont typeface="Arial"/>
              <a:buNone/>
            </a:pPr>
            <a:endParaRPr dirty="0"/>
          </a:p>
        </p:txBody>
      </p:sp>
      <p:sp>
        <p:nvSpPr>
          <p:cNvPr id="138" name="Shape 138"/>
          <p:cNvSpPr/>
          <p:nvPr/>
        </p:nvSpPr>
        <p:spPr>
          <a:xfrm>
            <a:off x="126225" y="4518750"/>
            <a:ext cx="894900" cy="392100"/>
          </a:xfrm>
          <a:prstGeom prst="homePlate">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Features</a:t>
            </a:r>
          </a:p>
        </p:txBody>
      </p:sp>
      <p:sp>
        <p:nvSpPr>
          <p:cNvPr id="139" name="Shape 139"/>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140" name="Shape 140"/>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141" name="Shape 141"/>
          <p:cNvSpPr/>
          <p:nvPr/>
        </p:nvSpPr>
        <p:spPr>
          <a:xfrm>
            <a:off x="3284025" y="4508350"/>
            <a:ext cx="1216800" cy="412800"/>
          </a:xfrm>
          <a:prstGeom prst="chevron">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dirty="0">
                <a:solidFill>
                  <a:schemeClr val="bg1"/>
                </a:solidFill>
              </a:rPr>
              <a:t>Types III</a:t>
            </a:r>
          </a:p>
        </p:txBody>
      </p:sp>
      <p:sp>
        <p:nvSpPr>
          <p:cNvPr id="142" name="Shape 142"/>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143" name="Shape 143"/>
          <p:cNvSpPr/>
          <p:nvPr/>
        </p:nvSpPr>
        <p:spPr>
          <a:xfrm>
            <a:off x="79235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Benefits</a:t>
            </a:r>
          </a:p>
        </p:txBody>
      </p:sp>
      <p:sp>
        <p:nvSpPr>
          <p:cNvPr id="144" name="Shape 144"/>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145" name="Shape 145"/>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pic>
        <p:nvPicPr>
          <p:cNvPr id="146" name="Shape 146"/>
          <p:cNvPicPr preferRelativeResize="0"/>
          <p:nvPr/>
        </p:nvPicPr>
        <p:blipFill rotWithShape="1">
          <a:blip r:embed="rId4">
            <a:alphaModFix/>
          </a:blip>
          <a:srcRect b="50313"/>
          <a:stretch/>
        </p:blipFill>
        <p:spPr>
          <a:xfrm>
            <a:off x="1783312" y="2229713"/>
            <a:ext cx="3521550" cy="1651799"/>
          </a:xfrm>
          <a:prstGeom prst="rect">
            <a:avLst/>
          </a:prstGeom>
          <a:noFill/>
          <a:ln>
            <a:noFill/>
          </a:ln>
        </p:spPr>
      </p:pic>
      <p:sp>
        <p:nvSpPr>
          <p:cNvPr id="3" name="Rectangle 2"/>
          <p:cNvSpPr/>
          <p:nvPr/>
        </p:nvSpPr>
        <p:spPr>
          <a:xfrm>
            <a:off x="467544" y="626593"/>
            <a:ext cx="1717137" cy="307777"/>
          </a:xfrm>
          <a:prstGeom prst="rect">
            <a:avLst/>
          </a:prstGeom>
        </p:spPr>
        <p:txBody>
          <a:bodyPr wrap="none">
            <a:spAutoFit/>
          </a:bodyPr>
          <a:lstStyle/>
          <a:p>
            <a:r>
              <a:rPr lang="en-US" dirty="0" smtClean="0">
                <a:solidFill>
                  <a:schemeClr val="bg1"/>
                </a:solidFill>
              </a:rPr>
              <a:t>3.Traditional </a:t>
            </a:r>
            <a:r>
              <a:rPr lang="en-US" dirty="0">
                <a:solidFill>
                  <a:schemeClr val="bg1"/>
                </a:solidFill>
              </a:rPr>
              <a:t>Banks</a:t>
            </a:r>
          </a:p>
        </p:txBody>
      </p:sp>
      <p:sp>
        <p:nvSpPr>
          <p:cNvPr id="4" name="Rectangle 3"/>
          <p:cNvSpPr/>
          <p:nvPr/>
        </p:nvSpPr>
        <p:spPr>
          <a:xfrm>
            <a:off x="467544" y="1131590"/>
            <a:ext cx="7974632" cy="954107"/>
          </a:xfrm>
          <a:prstGeom prst="rect">
            <a:avLst/>
          </a:prstGeom>
        </p:spPr>
        <p:txBody>
          <a:bodyPr wrap="square">
            <a:spAutoFit/>
          </a:bodyPr>
          <a:lstStyle/>
          <a:p>
            <a:r>
              <a:rPr lang="en-US" dirty="0" smtClean="0"/>
              <a:t>	Most </a:t>
            </a:r>
            <a:r>
              <a:rPr lang="en-US" dirty="0"/>
              <a:t>banks offer money transfer services, however in most cases you must either apply for or hold an account with the bank you use. Banks typically have strict restrictions on the amounts you can send overseas, tend to charge higher fees, offer less competitive exchange rates, and take longer to transfer your money. </a:t>
            </a:r>
          </a:p>
        </p:txBody>
      </p:sp>
    </p:spTree>
    <p:extLst>
      <p:ext uri="{BB962C8B-B14F-4D97-AF65-F5344CB8AC3E}">
        <p14:creationId xmlns:p14="http://schemas.microsoft.com/office/powerpoint/2010/main" val="34730771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pic>
        <p:nvPicPr>
          <p:cNvPr id="3074" name="Picture 2" descr="ผลการค้นหารูปภาพสำหรับ Online Money Transfer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9946" y="1845817"/>
            <a:ext cx="3316775" cy="2672933"/>
          </a:xfrm>
          <a:prstGeom prst="rect">
            <a:avLst/>
          </a:prstGeom>
          <a:noFill/>
          <a:extLst>
            <a:ext uri="{909E8E84-426E-40DD-AFC4-6F175D3DCCD1}">
              <a14:hiddenFill xmlns:a14="http://schemas.microsoft.com/office/drawing/2010/main">
                <a:solidFill>
                  <a:srgbClr val="FFFFFF"/>
                </a:solidFill>
              </a14:hiddenFill>
            </a:ext>
          </a:extLst>
        </p:spPr>
      </p:pic>
      <p:sp>
        <p:nvSpPr>
          <p:cNvPr id="18" name="Rounded Rectangle 17"/>
          <p:cNvSpPr/>
          <p:nvPr/>
        </p:nvSpPr>
        <p:spPr>
          <a:xfrm>
            <a:off x="244828" y="565398"/>
            <a:ext cx="8568952" cy="432048"/>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2" name="Shape 152"/>
          <p:cNvSpPr txBox="1">
            <a:spLocks noGrp="1"/>
          </p:cNvSpPr>
          <p:nvPr>
            <p:ph type="body" idx="1"/>
          </p:nvPr>
        </p:nvSpPr>
        <p:spPr>
          <a:xfrm>
            <a:off x="350123" y="719287"/>
            <a:ext cx="8575800" cy="3827670"/>
          </a:xfrm>
          <a:prstGeom prst="rect">
            <a:avLst/>
          </a:prstGeom>
        </p:spPr>
        <p:txBody>
          <a:bodyPr lIns="91425" tIns="91425" rIns="91425" bIns="91425" anchor="t" anchorCtr="0">
            <a:noAutofit/>
          </a:bodyPr>
          <a:lstStyle/>
          <a:p>
            <a:pPr lvl="0" indent="387350">
              <a:lnSpc>
                <a:spcPct val="150000"/>
              </a:lnSpc>
              <a:spcBef>
                <a:spcPts val="0"/>
              </a:spcBef>
              <a:spcAft>
                <a:spcPts val="1500"/>
              </a:spcAft>
              <a:buClr>
                <a:schemeClr val="dk1"/>
              </a:buClr>
              <a:buSzPct val="84615"/>
              <a:buFont typeface="Arial"/>
              <a:buNone/>
            </a:pPr>
            <a:endParaRPr lang="en" sz="1300" dirty="0" smtClean="0">
              <a:solidFill>
                <a:srgbClr val="363636"/>
              </a:solidFill>
              <a:highlight>
                <a:srgbClr val="FFFFFF"/>
              </a:highlight>
            </a:endParaRPr>
          </a:p>
          <a:p>
            <a:pPr lvl="0">
              <a:spcBef>
                <a:spcPts val="0"/>
              </a:spcBef>
              <a:buNone/>
            </a:pPr>
            <a:endParaRPr b="1" dirty="0">
              <a:solidFill>
                <a:srgbClr val="363636"/>
              </a:solidFill>
              <a:highlight>
                <a:srgbClr val="FFFFFF"/>
              </a:highlight>
            </a:endParaRPr>
          </a:p>
        </p:txBody>
      </p:sp>
      <p:sp>
        <p:nvSpPr>
          <p:cNvPr id="153" name="Shape 153"/>
          <p:cNvSpPr/>
          <p:nvPr/>
        </p:nvSpPr>
        <p:spPr>
          <a:xfrm>
            <a:off x="126225" y="4518750"/>
            <a:ext cx="894900" cy="392100"/>
          </a:xfrm>
          <a:prstGeom prst="homePlate">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Features</a:t>
            </a:r>
          </a:p>
        </p:txBody>
      </p:sp>
      <p:sp>
        <p:nvSpPr>
          <p:cNvPr id="154" name="Shape 154"/>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155" name="Shape 155"/>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156" name="Shape 156"/>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157" name="Shape 157"/>
          <p:cNvSpPr/>
          <p:nvPr/>
        </p:nvSpPr>
        <p:spPr>
          <a:xfrm>
            <a:off x="4500825" y="4508400"/>
            <a:ext cx="1159800" cy="412800"/>
          </a:xfrm>
          <a:prstGeom prst="chevron">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dirty="0">
                <a:solidFill>
                  <a:schemeClr val="bg1"/>
                </a:solidFill>
              </a:rPr>
              <a:t>Type IV</a:t>
            </a:r>
          </a:p>
        </p:txBody>
      </p:sp>
      <p:sp>
        <p:nvSpPr>
          <p:cNvPr id="158" name="Shape 158"/>
          <p:cNvSpPr/>
          <p:nvPr/>
        </p:nvSpPr>
        <p:spPr>
          <a:xfrm>
            <a:off x="79235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Benefits</a:t>
            </a:r>
          </a:p>
        </p:txBody>
      </p:sp>
      <p:sp>
        <p:nvSpPr>
          <p:cNvPr id="159" name="Shape 159"/>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160" name="Shape 160"/>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pic>
        <p:nvPicPr>
          <p:cNvPr id="161" name="Shape 161"/>
          <p:cNvPicPr preferRelativeResize="0"/>
          <p:nvPr/>
        </p:nvPicPr>
        <p:blipFill rotWithShape="1">
          <a:blip r:embed="rId4">
            <a:alphaModFix/>
          </a:blip>
          <a:srcRect t="33854" b="29839"/>
          <a:stretch/>
        </p:blipFill>
        <p:spPr>
          <a:xfrm>
            <a:off x="3063415" y="2893165"/>
            <a:ext cx="1793721" cy="488374"/>
          </a:xfrm>
          <a:prstGeom prst="rect">
            <a:avLst/>
          </a:prstGeom>
          <a:noFill/>
          <a:ln>
            <a:noFill/>
          </a:ln>
        </p:spPr>
      </p:pic>
      <p:pic>
        <p:nvPicPr>
          <p:cNvPr id="162" name="Shape 162"/>
          <p:cNvPicPr preferRelativeResize="0"/>
          <p:nvPr/>
        </p:nvPicPr>
        <p:blipFill>
          <a:blip r:embed="rId5">
            <a:alphaModFix/>
          </a:blip>
          <a:stretch>
            <a:fillRect/>
          </a:stretch>
        </p:blipFill>
        <p:spPr>
          <a:xfrm>
            <a:off x="1295018" y="2735762"/>
            <a:ext cx="829212" cy="710748"/>
          </a:xfrm>
          <a:prstGeom prst="rect">
            <a:avLst/>
          </a:prstGeom>
          <a:noFill/>
          <a:ln>
            <a:noFill/>
          </a:ln>
        </p:spPr>
      </p:pic>
      <p:pic>
        <p:nvPicPr>
          <p:cNvPr id="163" name="Shape 163"/>
          <p:cNvPicPr preferRelativeResize="0"/>
          <p:nvPr/>
        </p:nvPicPr>
        <p:blipFill>
          <a:blip r:embed="rId6">
            <a:alphaModFix/>
          </a:blip>
          <a:stretch>
            <a:fillRect/>
          </a:stretch>
        </p:blipFill>
        <p:spPr>
          <a:xfrm>
            <a:off x="5981175" y="3551162"/>
            <a:ext cx="2178650" cy="347674"/>
          </a:xfrm>
          <a:prstGeom prst="rect">
            <a:avLst/>
          </a:prstGeom>
          <a:noFill/>
          <a:ln>
            <a:noFill/>
          </a:ln>
        </p:spPr>
      </p:pic>
      <p:pic>
        <p:nvPicPr>
          <p:cNvPr id="164" name="Shape 164"/>
          <p:cNvPicPr preferRelativeResize="0"/>
          <p:nvPr/>
        </p:nvPicPr>
        <p:blipFill>
          <a:blip r:embed="rId7">
            <a:alphaModFix/>
          </a:blip>
          <a:stretch>
            <a:fillRect/>
          </a:stretch>
        </p:blipFill>
        <p:spPr>
          <a:xfrm>
            <a:off x="4167550" y="3486025"/>
            <a:ext cx="940947" cy="412799"/>
          </a:xfrm>
          <a:prstGeom prst="rect">
            <a:avLst/>
          </a:prstGeom>
          <a:noFill/>
          <a:ln>
            <a:noFill/>
          </a:ln>
        </p:spPr>
      </p:pic>
      <p:pic>
        <p:nvPicPr>
          <p:cNvPr id="165" name="Shape 165"/>
          <p:cNvPicPr preferRelativeResize="0"/>
          <p:nvPr/>
        </p:nvPicPr>
        <p:blipFill>
          <a:blip r:embed="rId8">
            <a:alphaModFix/>
          </a:blip>
          <a:stretch>
            <a:fillRect/>
          </a:stretch>
        </p:blipFill>
        <p:spPr>
          <a:xfrm>
            <a:off x="5307725" y="2930985"/>
            <a:ext cx="2232700" cy="412774"/>
          </a:xfrm>
          <a:prstGeom prst="rect">
            <a:avLst/>
          </a:prstGeom>
          <a:noFill/>
          <a:ln>
            <a:noFill/>
          </a:ln>
        </p:spPr>
      </p:pic>
      <p:pic>
        <p:nvPicPr>
          <p:cNvPr id="166" name="Shape 166"/>
          <p:cNvPicPr preferRelativeResize="0"/>
          <p:nvPr/>
        </p:nvPicPr>
        <p:blipFill>
          <a:blip r:embed="rId9">
            <a:alphaModFix/>
          </a:blip>
          <a:stretch>
            <a:fillRect/>
          </a:stretch>
        </p:blipFill>
        <p:spPr>
          <a:xfrm>
            <a:off x="2071412" y="3524962"/>
            <a:ext cx="962025" cy="400050"/>
          </a:xfrm>
          <a:prstGeom prst="rect">
            <a:avLst/>
          </a:prstGeom>
          <a:noFill/>
          <a:ln>
            <a:noFill/>
          </a:ln>
        </p:spPr>
      </p:pic>
      <p:sp>
        <p:nvSpPr>
          <p:cNvPr id="2" name="Rectangle 1"/>
          <p:cNvSpPr/>
          <p:nvPr/>
        </p:nvSpPr>
        <p:spPr>
          <a:xfrm>
            <a:off x="418124" y="627533"/>
            <a:ext cx="5017971" cy="307777"/>
          </a:xfrm>
          <a:prstGeom prst="rect">
            <a:avLst/>
          </a:prstGeom>
        </p:spPr>
        <p:txBody>
          <a:bodyPr wrap="square">
            <a:spAutoFit/>
          </a:bodyPr>
          <a:lstStyle/>
          <a:p>
            <a:r>
              <a:rPr lang="en-US" dirty="0">
                <a:solidFill>
                  <a:schemeClr val="bg1"/>
                </a:solidFill>
              </a:rPr>
              <a:t>4. Online Money Transfer Services/Internet Money Transfers</a:t>
            </a:r>
          </a:p>
        </p:txBody>
      </p:sp>
      <p:sp>
        <p:nvSpPr>
          <p:cNvPr id="3" name="Rectangle 2"/>
          <p:cNvSpPr/>
          <p:nvPr/>
        </p:nvSpPr>
        <p:spPr>
          <a:xfrm>
            <a:off x="508724" y="1135383"/>
            <a:ext cx="7519659" cy="1708160"/>
          </a:xfrm>
          <a:prstGeom prst="rect">
            <a:avLst/>
          </a:prstGeom>
        </p:spPr>
        <p:txBody>
          <a:bodyPr wrap="square">
            <a:spAutoFit/>
          </a:bodyPr>
          <a:lstStyle/>
          <a:p>
            <a:pPr>
              <a:lnSpc>
                <a:spcPct val="150000"/>
              </a:lnSpc>
            </a:pPr>
            <a:r>
              <a:rPr lang="en-US" dirty="0" smtClean="0"/>
              <a:t>	Money </a:t>
            </a:r>
            <a:r>
              <a:rPr lang="en-US" dirty="0"/>
              <a:t>can be sent over the internet through secure online services, often for a very small fee, but you will need to have a bank account or credit card and access to the internet, or at least an e-mail address, to transfer the money; you will also have to register your details online. The person you are sending the money to may also need a bank account and access to the internet (or an e-mail address) such as </a:t>
            </a:r>
            <a:r>
              <a:rPr lang="en-US" dirty="0" err="1"/>
              <a:t>paypal</a:t>
            </a:r>
            <a:endParaRPr lang="en-US" dirty="0"/>
          </a:p>
        </p:txBody>
      </p:sp>
    </p:spTree>
    <p:extLst>
      <p:ext uri="{BB962C8B-B14F-4D97-AF65-F5344CB8AC3E}">
        <p14:creationId xmlns:p14="http://schemas.microsoft.com/office/powerpoint/2010/main" val="19055302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 name="Rounded Rectangle 16"/>
          <p:cNvSpPr/>
          <p:nvPr/>
        </p:nvSpPr>
        <p:spPr>
          <a:xfrm>
            <a:off x="271374" y="381077"/>
            <a:ext cx="8568952" cy="432048"/>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1" name="Shape 171"/>
          <p:cNvPicPr preferRelativeResize="0"/>
          <p:nvPr/>
        </p:nvPicPr>
        <p:blipFill>
          <a:blip r:embed="rId3">
            <a:alphaModFix amt="74000"/>
          </a:blip>
          <a:stretch>
            <a:fillRect/>
          </a:stretch>
        </p:blipFill>
        <p:spPr>
          <a:xfrm>
            <a:off x="6628849" y="2116699"/>
            <a:ext cx="2207150" cy="2026674"/>
          </a:xfrm>
          <a:prstGeom prst="rect">
            <a:avLst/>
          </a:prstGeom>
          <a:noFill/>
          <a:ln>
            <a:noFill/>
          </a:ln>
        </p:spPr>
      </p:pic>
      <p:sp>
        <p:nvSpPr>
          <p:cNvPr id="172" name="Shape 172"/>
          <p:cNvSpPr txBox="1">
            <a:spLocks noGrp="1"/>
          </p:cNvSpPr>
          <p:nvPr>
            <p:ph type="body" idx="1"/>
          </p:nvPr>
        </p:nvSpPr>
        <p:spPr>
          <a:xfrm>
            <a:off x="373900" y="597101"/>
            <a:ext cx="8597100" cy="3806649"/>
          </a:xfrm>
          <a:prstGeom prst="rect">
            <a:avLst/>
          </a:prstGeom>
        </p:spPr>
        <p:txBody>
          <a:bodyPr lIns="91425" tIns="91425" rIns="91425" bIns="91425" anchor="t" anchorCtr="0">
            <a:noAutofit/>
          </a:bodyPr>
          <a:lstStyle/>
          <a:p>
            <a:pPr lvl="0" indent="457200" rtl="0">
              <a:spcBef>
                <a:spcPts val="0"/>
              </a:spcBef>
              <a:buNone/>
            </a:pPr>
            <a:endParaRPr lang="en" sz="1300" dirty="0" smtClean="0">
              <a:solidFill>
                <a:srgbClr val="000000"/>
              </a:solidFill>
              <a:highlight>
                <a:srgbClr val="FFFFFF"/>
              </a:highlight>
            </a:endParaRPr>
          </a:p>
          <a:p>
            <a:pPr lvl="0" indent="457200" rtl="0">
              <a:spcBef>
                <a:spcPts val="0"/>
              </a:spcBef>
              <a:buNone/>
            </a:pPr>
            <a:r>
              <a:rPr lang="en" sz="1300" dirty="0" smtClean="0">
                <a:solidFill>
                  <a:srgbClr val="000000"/>
                </a:solidFill>
                <a:highlight>
                  <a:srgbClr val="FFFFFF"/>
                </a:highlight>
              </a:rPr>
              <a:t>A </a:t>
            </a:r>
            <a:r>
              <a:rPr lang="en" sz="1300" dirty="0">
                <a:solidFill>
                  <a:srgbClr val="000000"/>
                </a:solidFill>
                <a:highlight>
                  <a:srgbClr val="FFFFFF"/>
                </a:highlight>
              </a:rPr>
              <a:t>prepaid card operates in the same way as a credit card or debit card . Prepaid cards are available in selected shops, or can be ordered through the companies online. Not only are they useful for sending money overseas, they can also be used instead of travel money when travelling and for online purchases. They are also accepted at ATM's globally for withdrawing funds.</a:t>
            </a:r>
          </a:p>
          <a:p>
            <a:pPr lvl="0" rtl="0">
              <a:spcBef>
                <a:spcPts val="0"/>
              </a:spcBef>
              <a:buClr>
                <a:srgbClr val="000000"/>
              </a:buClr>
              <a:buSzPct val="61111"/>
              <a:buFont typeface="Arial"/>
              <a:buNone/>
            </a:pPr>
            <a:endParaRPr b="1" dirty="0">
              <a:solidFill>
                <a:srgbClr val="363636"/>
              </a:solidFill>
              <a:highlight>
                <a:srgbClr val="FFFFFF"/>
              </a:highlight>
            </a:endParaRPr>
          </a:p>
        </p:txBody>
      </p:sp>
      <p:sp>
        <p:nvSpPr>
          <p:cNvPr id="173" name="Shape 173"/>
          <p:cNvSpPr/>
          <p:nvPr/>
        </p:nvSpPr>
        <p:spPr>
          <a:xfrm>
            <a:off x="126225" y="4518750"/>
            <a:ext cx="894900" cy="392100"/>
          </a:xfrm>
          <a:prstGeom prst="homePlate">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Features</a:t>
            </a:r>
          </a:p>
        </p:txBody>
      </p:sp>
      <p:sp>
        <p:nvSpPr>
          <p:cNvPr id="174" name="Shape 174"/>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175" name="Shape 175"/>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176" name="Shape 176"/>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177" name="Shape 177"/>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178" name="Shape 178"/>
          <p:cNvSpPr/>
          <p:nvPr/>
        </p:nvSpPr>
        <p:spPr>
          <a:xfrm>
            <a:off x="79235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Benefits</a:t>
            </a:r>
          </a:p>
        </p:txBody>
      </p:sp>
      <p:sp>
        <p:nvSpPr>
          <p:cNvPr id="179" name="Shape 179"/>
          <p:cNvSpPr/>
          <p:nvPr/>
        </p:nvSpPr>
        <p:spPr>
          <a:xfrm>
            <a:off x="5660625" y="4508400"/>
            <a:ext cx="1103100" cy="412800"/>
          </a:xfrm>
          <a:prstGeom prst="chevron">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solidFill>
                  <a:schemeClr val="bg1"/>
                </a:solidFill>
              </a:rPr>
              <a:t>Type V</a:t>
            </a:r>
          </a:p>
        </p:txBody>
      </p:sp>
      <p:sp>
        <p:nvSpPr>
          <p:cNvPr id="180" name="Shape 180"/>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pic>
        <p:nvPicPr>
          <p:cNvPr id="181" name="Shape 181"/>
          <p:cNvPicPr preferRelativeResize="0"/>
          <p:nvPr/>
        </p:nvPicPr>
        <p:blipFill>
          <a:blip r:embed="rId4">
            <a:alphaModFix/>
          </a:blip>
          <a:stretch>
            <a:fillRect/>
          </a:stretch>
        </p:blipFill>
        <p:spPr>
          <a:xfrm>
            <a:off x="4765725" y="2759049"/>
            <a:ext cx="894900" cy="570273"/>
          </a:xfrm>
          <a:prstGeom prst="rect">
            <a:avLst/>
          </a:prstGeom>
          <a:noFill/>
          <a:ln>
            <a:noFill/>
          </a:ln>
        </p:spPr>
      </p:pic>
      <p:pic>
        <p:nvPicPr>
          <p:cNvPr id="182" name="Shape 182"/>
          <p:cNvPicPr preferRelativeResize="0"/>
          <p:nvPr/>
        </p:nvPicPr>
        <p:blipFill>
          <a:blip r:embed="rId5">
            <a:alphaModFix/>
          </a:blip>
          <a:stretch>
            <a:fillRect/>
          </a:stretch>
        </p:blipFill>
        <p:spPr>
          <a:xfrm>
            <a:off x="5801874" y="2812222"/>
            <a:ext cx="685725" cy="1091500"/>
          </a:xfrm>
          <a:prstGeom prst="rect">
            <a:avLst/>
          </a:prstGeom>
          <a:noFill/>
          <a:ln>
            <a:noFill/>
          </a:ln>
        </p:spPr>
      </p:pic>
      <p:pic>
        <p:nvPicPr>
          <p:cNvPr id="183" name="Shape 183"/>
          <p:cNvPicPr preferRelativeResize="0"/>
          <p:nvPr/>
        </p:nvPicPr>
        <p:blipFill>
          <a:blip r:embed="rId6">
            <a:alphaModFix/>
          </a:blip>
          <a:stretch>
            <a:fillRect/>
          </a:stretch>
        </p:blipFill>
        <p:spPr>
          <a:xfrm>
            <a:off x="4827262" y="3427925"/>
            <a:ext cx="833350" cy="475800"/>
          </a:xfrm>
          <a:prstGeom prst="rect">
            <a:avLst/>
          </a:prstGeom>
          <a:noFill/>
          <a:ln>
            <a:noFill/>
          </a:ln>
        </p:spPr>
      </p:pic>
      <p:pic>
        <p:nvPicPr>
          <p:cNvPr id="184" name="Shape 184"/>
          <p:cNvPicPr preferRelativeResize="0"/>
          <p:nvPr/>
        </p:nvPicPr>
        <p:blipFill>
          <a:blip r:embed="rId7">
            <a:alphaModFix/>
          </a:blip>
          <a:stretch>
            <a:fillRect/>
          </a:stretch>
        </p:blipFill>
        <p:spPr>
          <a:xfrm>
            <a:off x="664275" y="2238850"/>
            <a:ext cx="3891575" cy="1782374"/>
          </a:xfrm>
          <a:prstGeom prst="rect">
            <a:avLst/>
          </a:prstGeom>
          <a:noFill/>
          <a:ln>
            <a:noFill/>
          </a:ln>
        </p:spPr>
      </p:pic>
      <p:sp>
        <p:nvSpPr>
          <p:cNvPr id="2" name="Rectangle 1"/>
          <p:cNvSpPr/>
          <p:nvPr/>
        </p:nvSpPr>
        <p:spPr>
          <a:xfrm>
            <a:off x="578248" y="443212"/>
            <a:ext cx="2164375" cy="307777"/>
          </a:xfrm>
          <a:prstGeom prst="rect">
            <a:avLst/>
          </a:prstGeom>
        </p:spPr>
        <p:txBody>
          <a:bodyPr wrap="none">
            <a:spAutoFit/>
          </a:bodyPr>
          <a:lstStyle/>
          <a:p>
            <a:r>
              <a:rPr lang="en-US" dirty="0">
                <a:solidFill>
                  <a:schemeClr val="bg1"/>
                </a:solidFill>
              </a:rPr>
              <a:t>5. Prepaid Money Cards </a:t>
            </a:r>
          </a:p>
        </p:txBody>
      </p:sp>
    </p:spTree>
    <p:extLst>
      <p:ext uri="{BB962C8B-B14F-4D97-AF65-F5344CB8AC3E}">
        <p14:creationId xmlns:p14="http://schemas.microsoft.com/office/powerpoint/2010/main" val="34643860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5" name="Rounded Rectangle 14"/>
          <p:cNvSpPr/>
          <p:nvPr/>
        </p:nvSpPr>
        <p:spPr>
          <a:xfrm>
            <a:off x="271374" y="381077"/>
            <a:ext cx="8568952" cy="432048"/>
          </a:xfrm>
          <a:prstGeom prst="roundRect">
            <a:avLst/>
          </a:prstGeom>
          <a:solidFill>
            <a:srgbClr val="0066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0" name="Shape 190"/>
          <p:cNvSpPr/>
          <p:nvPr/>
        </p:nvSpPr>
        <p:spPr>
          <a:xfrm>
            <a:off x="126225" y="4518750"/>
            <a:ext cx="894900" cy="392100"/>
          </a:xfrm>
          <a:prstGeom prst="homePlate">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Features</a:t>
            </a:r>
          </a:p>
        </p:txBody>
      </p:sp>
      <p:sp>
        <p:nvSpPr>
          <p:cNvPr id="191" name="Shape 191"/>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192" name="Shape 192"/>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193" name="Shape 193"/>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194" name="Shape 194"/>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195" name="Shape 195"/>
          <p:cNvSpPr/>
          <p:nvPr/>
        </p:nvSpPr>
        <p:spPr>
          <a:xfrm>
            <a:off x="79235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Benefits</a:t>
            </a:r>
          </a:p>
        </p:txBody>
      </p:sp>
      <p:sp>
        <p:nvSpPr>
          <p:cNvPr id="196" name="Shape 196"/>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197" name="Shape 197"/>
          <p:cNvSpPr/>
          <p:nvPr/>
        </p:nvSpPr>
        <p:spPr>
          <a:xfrm>
            <a:off x="6763725" y="4508400"/>
            <a:ext cx="1159800" cy="412800"/>
          </a:xfrm>
          <a:prstGeom prst="chevron">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solidFill>
                  <a:schemeClr val="bg1"/>
                </a:solidFill>
              </a:rPr>
              <a:t>Type VI</a:t>
            </a:r>
          </a:p>
        </p:txBody>
      </p:sp>
      <p:pic>
        <p:nvPicPr>
          <p:cNvPr id="198" name="Shape 198"/>
          <p:cNvPicPr preferRelativeResize="0"/>
          <p:nvPr/>
        </p:nvPicPr>
        <p:blipFill>
          <a:blip r:embed="rId3">
            <a:alphaModFix/>
          </a:blip>
          <a:stretch>
            <a:fillRect/>
          </a:stretch>
        </p:blipFill>
        <p:spPr>
          <a:xfrm>
            <a:off x="693300" y="812324"/>
            <a:ext cx="4397375" cy="3301525"/>
          </a:xfrm>
          <a:prstGeom prst="rect">
            <a:avLst/>
          </a:prstGeom>
          <a:noFill/>
          <a:ln>
            <a:noFill/>
          </a:ln>
        </p:spPr>
      </p:pic>
      <p:sp>
        <p:nvSpPr>
          <p:cNvPr id="199" name="Shape 199"/>
          <p:cNvSpPr txBox="1"/>
          <p:nvPr/>
        </p:nvSpPr>
        <p:spPr>
          <a:xfrm>
            <a:off x="5328950" y="673675"/>
            <a:ext cx="3432900" cy="2482800"/>
          </a:xfrm>
          <a:prstGeom prst="rect">
            <a:avLst/>
          </a:prstGeom>
          <a:noFill/>
          <a:ln>
            <a:noFill/>
          </a:ln>
        </p:spPr>
        <p:txBody>
          <a:bodyPr lIns="91425" tIns="91425" rIns="91425" bIns="91425" anchor="ctr" anchorCtr="0">
            <a:noAutofit/>
          </a:bodyPr>
          <a:lstStyle/>
          <a:p>
            <a:pPr lvl="0" indent="457200" rtl="0">
              <a:lnSpc>
                <a:spcPct val="150000"/>
              </a:lnSpc>
              <a:spcBef>
                <a:spcPts val="0"/>
              </a:spcBef>
              <a:spcAft>
                <a:spcPts val="1500"/>
              </a:spcAft>
              <a:buNone/>
            </a:pPr>
            <a:endParaRPr sz="1300" dirty="0">
              <a:solidFill>
                <a:srgbClr val="363636"/>
              </a:solidFill>
            </a:endParaRPr>
          </a:p>
          <a:p>
            <a:pPr lvl="0" indent="457200" rtl="0">
              <a:lnSpc>
                <a:spcPct val="150000"/>
              </a:lnSpc>
              <a:spcBef>
                <a:spcPts val="0"/>
              </a:spcBef>
              <a:spcAft>
                <a:spcPts val="1500"/>
              </a:spcAft>
              <a:buNone/>
            </a:pPr>
            <a:r>
              <a:rPr lang="en" dirty="0">
                <a:solidFill>
                  <a:srgbClr val="363636"/>
                </a:solidFill>
              </a:rPr>
              <a:t>Peer to peer has added a new type of company to the world of foreign currency exchange by allowing senders and receivers of different currencies to set their own rates and trade directly with each other, cutting out the banks’ fees and exchange rate margins in the process.</a:t>
            </a:r>
          </a:p>
        </p:txBody>
      </p:sp>
      <p:pic>
        <p:nvPicPr>
          <p:cNvPr id="200" name="Shape 200"/>
          <p:cNvPicPr preferRelativeResize="0"/>
          <p:nvPr/>
        </p:nvPicPr>
        <p:blipFill>
          <a:blip r:embed="rId4">
            <a:alphaModFix/>
          </a:blip>
          <a:stretch>
            <a:fillRect/>
          </a:stretch>
        </p:blipFill>
        <p:spPr>
          <a:xfrm>
            <a:off x="5660612" y="3509925"/>
            <a:ext cx="837375" cy="645000"/>
          </a:xfrm>
          <a:prstGeom prst="rect">
            <a:avLst/>
          </a:prstGeom>
          <a:noFill/>
          <a:ln>
            <a:noFill/>
          </a:ln>
        </p:spPr>
      </p:pic>
      <p:pic>
        <p:nvPicPr>
          <p:cNvPr id="201" name="Shape 201"/>
          <p:cNvPicPr preferRelativeResize="0"/>
          <p:nvPr/>
        </p:nvPicPr>
        <p:blipFill>
          <a:blip r:embed="rId5">
            <a:alphaModFix/>
          </a:blip>
          <a:stretch>
            <a:fillRect/>
          </a:stretch>
        </p:blipFill>
        <p:spPr>
          <a:xfrm>
            <a:off x="6903875" y="3752200"/>
            <a:ext cx="1409700" cy="266700"/>
          </a:xfrm>
          <a:prstGeom prst="rect">
            <a:avLst/>
          </a:prstGeom>
          <a:noFill/>
          <a:ln>
            <a:noFill/>
          </a:ln>
        </p:spPr>
      </p:pic>
      <p:sp>
        <p:nvSpPr>
          <p:cNvPr id="2" name="Rectangle 1"/>
          <p:cNvSpPr/>
          <p:nvPr/>
        </p:nvSpPr>
        <p:spPr>
          <a:xfrm>
            <a:off x="553883" y="428141"/>
            <a:ext cx="3515706" cy="307777"/>
          </a:xfrm>
          <a:prstGeom prst="rect">
            <a:avLst/>
          </a:prstGeom>
        </p:spPr>
        <p:txBody>
          <a:bodyPr wrap="none">
            <a:spAutoFit/>
          </a:bodyPr>
          <a:lstStyle/>
          <a:p>
            <a:r>
              <a:rPr lang="en-US" dirty="0">
                <a:solidFill>
                  <a:schemeClr val="bg1"/>
                </a:solidFill>
              </a:rPr>
              <a:t>6. Peer-to-Peer Money Transfer Providers</a:t>
            </a:r>
          </a:p>
        </p:txBody>
      </p:sp>
    </p:spTree>
    <p:extLst>
      <p:ext uri="{BB962C8B-B14F-4D97-AF65-F5344CB8AC3E}">
        <p14:creationId xmlns:p14="http://schemas.microsoft.com/office/powerpoint/2010/main" val="23321821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pic>
        <p:nvPicPr>
          <p:cNvPr id="227" name="Shape 227" descr="money-transfer-online.jpg"/>
          <p:cNvPicPr preferRelativeResize="0"/>
          <p:nvPr/>
        </p:nvPicPr>
        <p:blipFill>
          <a:blip r:embed="rId3">
            <a:alphaModFix amt="49000"/>
          </a:blip>
          <a:stretch>
            <a:fillRect/>
          </a:stretch>
        </p:blipFill>
        <p:spPr>
          <a:xfrm>
            <a:off x="637400" y="289675"/>
            <a:ext cx="7869225" cy="4475625"/>
          </a:xfrm>
          <a:prstGeom prst="rect">
            <a:avLst/>
          </a:prstGeom>
          <a:noFill/>
          <a:ln>
            <a:noFill/>
          </a:ln>
        </p:spPr>
      </p:pic>
      <p:sp>
        <p:nvSpPr>
          <p:cNvPr id="228" name="Shape 228"/>
          <p:cNvSpPr txBox="1">
            <a:spLocks noGrp="1"/>
          </p:cNvSpPr>
          <p:nvPr>
            <p:ph type="title"/>
          </p:nvPr>
        </p:nvSpPr>
        <p:spPr>
          <a:xfrm>
            <a:off x="352850" y="820575"/>
            <a:ext cx="8520600" cy="2802900"/>
          </a:xfrm>
          <a:prstGeom prst="rect">
            <a:avLst/>
          </a:prstGeom>
        </p:spPr>
        <p:txBody>
          <a:bodyPr lIns="91425" tIns="91425" rIns="91425" bIns="91425" anchor="t" anchorCtr="0">
            <a:noAutofit/>
          </a:bodyPr>
          <a:lstStyle/>
          <a:p>
            <a:pPr marL="0" lvl="0" indent="0" algn="ctr" rtl="0">
              <a:spcBef>
                <a:spcPts val="0"/>
              </a:spcBef>
              <a:buNone/>
            </a:pPr>
            <a:r>
              <a:rPr lang="en" sz="9600"/>
              <a:t>Benefits To Customer</a:t>
            </a:r>
          </a:p>
        </p:txBody>
      </p:sp>
      <p:sp>
        <p:nvSpPr>
          <p:cNvPr id="229" name="Shape 229"/>
          <p:cNvSpPr/>
          <p:nvPr/>
        </p:nvSpPr>
        <p:spPr>
          <a:xfrm>
            <a:off x="126225" y="4518750"/>
            <a:ext cx="894900" cy="392100"/>
          </a:xfrm>
          <a:prstGeom prst="homePlate">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Features</a:t>
            </a:r>
          </a:p>
        </p:txBody>
      </p:sp>
      <p:sp>
        <p:nvSpPr>
          <p:cNvPr id="230" name="Shape 230"/>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231" name="Shape 231"/>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232" name="Shape 232"/>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233" name="Shape 233"/>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234" name="Shape 234"/>
          <p:cNvSpPr/>
          <p:nvPr/>
        </p:nvSpPr>
        <p:spPr>
          <a:xfrm>
            <a:off x="7923525" y="4508400"/>
            <a:ext cx="1159800" cy="412800"/>
          </a:xfrm>
          <a:prstGeom prst="chevron">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dirty="0">
                <a:solidFill>
                  <a:schemeClr val="bg1"/>
                </a:solidFill>
              </a:rPr>
              <a:t>Benefits</a:t>
            </a:r>
          </a:p>
        </p:txBody>
      </p:sp>
      <p:sp>
        <p:nvSpPr>
          <p:cNvPr id="235" name="Shape 235"/>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236" name="Shape 236"/>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pic>
        <p:nvPicPr>
          <p:cNvPr id="2" name="Picture 1"/>
          <p:cNvPicPr>
            <a:picLocks noChangeAspect="1"/>
          </p:cNvPicPr>
          <p:nvPr/>
        </p:nvPicPr>
        <p:blipFill rotWithShape="1">
          <a:blip r:embed="rId3"/>
          <a:srcRect b="47788"/>
          <a:stretch/>
        </p:blipFill>
        <p:spPr>
          <a:xfrm>
            <a:off x="-125506" y="-8861"/>
            <a:ext cx="9219193" cy="2430011"/>
          </a:xfrm>
          <a:prstGeom prst="rect">
            <a:avLst/>
          </a:prstGeom>
        </p:spPr>
      </p:pic>
      <p:sp>
        <p:nvSpPr>
          <p:cNvPr id="241" name="Shape 241"/>
          <p:cNvSpPr txBox="1">
            <a:spLocks noGrp="1"/>
          </p:cNvSpPr>
          <p:nvPr>
            <p:ph type="title"/>
          </p:nvPr>
        </p:nvSpPr>
        <p:spPr>
          <a:xfrm>
            <a:off x="240525" y="155513"/>
            <a:ext cx="8520600" cy="572700"/>
          </a:xfrm>
          <a:prstGeom prst="rect">
            <a:avLst/>
          </a:prstGeom>
        </p:spPr>
        <p:txBody>
          <a:bodyPr lIns="91425" tIns="91425" rIns="91425" bIns="91425" anchor="t" anchorCtr="0">
            <a:noAutofit/>
          </a:bodyPr>
          <a:lstStyle/>
          <a:p>
            <a:pPr lvl="0" algn="ctr">
              <a:spcBef>
                <a:spcPts val="0"/>
              </a:spcBef>
              <a:buNone/>
            </a:pPr>
            <a:r>
              <a:rPr lang="en" dirty="0">
                <a:solidFill>
                  <a:schemeClr val="bg1"/>
                </a:solidFill>
              </a:rPr>
              <a:t>MAIN BENEFITS</a:t>
            </a:r>
          </a:p>
        </p:txBody>
      </p:sp>
      <p:pic>
        <p:nvPicPr>
          <p:cNvPr id="242" name="Shape 242" descr="speed-skiing_318-54220.png"/>
          <p:cNvPicPr preferRelativeResize="0"/>
          <p:nvPr/>
        </p:nvPicPr>
        <p:blipFill>
          <a:blip r:embed="rId4">
            <a:alphaModFix/>
          </a:blip>
          <a:stretch>
            <a:fillRect/>
          </a:stretch>
        </p:blipFill>
        <p:spPr>
          <a:xfrm>
            <a:off x="723075" y="1498325"/>
            <a:ext cx="752899" cy="752899"/>
          </a:xfrm>
          <a:prstGeom prst="rect">
            <a:avLst/>
          </a:prstGeom>
          <a:noFill/>
          <a:ln>
            <a:noFill/>
          </a:ln>
        </p:spPr>
      </p:pic>
      <p:sp>
        <p:nvSpPr>
          <p:cNvPr id="243" name="Shape 243"/>
          <p:cNvSpPr/>
          <p:nvPr/>
        </p:nvSpPr>
        <p:spPr>
          <a:xfrm>
            <a:off x="1535650" y="1498325"/>
            <a:ext cx="2273700" cy="7083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a:spcBef>
                <a:spcPts val="0"/>
              </a:spcBef>
              <a:buNone/>
            </a:pPr>
            <a:r>
              <a:rPr lang="en"/>
              <a:t>SPEED</a:t>
            </a:r>
          </a:p>
        </p:txBody>
      </p:sp>
      <p:pic>
        <p:nvPicPr>
          <p:cNvPr id="244" name="Shape 244" descr="police-512.png"/>
          <p:cNvPicPr preferRelativeResize="0"/>
          <p:nvPr/>
        </p:nvPicPr>
        <p:blipFill>
          <a:blip r:embed="rId5">
            <a:alphaModFix/>
          </a:blip>
          <a:stretch>
            <a:fillRect/>
          </a:stretch>
        </p:blipFill>
        <p:spPr>
          <a:xfrm>
            <a:off x="670512" y="2429912"/>
            <a:ext cx="805474" cy="805474"/>
          </a:xfrm>
          <a:prstGeom prst="rect">
            <a:avLst/>
          </a:prstGeom>
          <a:noFill/>
          <a:ln>
            <a:noFill/>
          </a:ln>
        </p:spPr>
      </p:pic>
      <p:sp>
        <p:nvSpPr>
          <p:cNvPr id="245" name="Shape 245"/>
          <p:cNvSpPr/>
          <p:nvPr/>
        </p:nvSpPr>
        <p:spPr>
          <a:xfrm>
            <a:off x="1535650" y="2426325"/>
            <a:ext cx="2273700" cy="7083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SECURITY</a:t>
            </a:r>
          </a:p>
        </p:txBody>
      </p:sp>
      <p:sp>
        <p:nvSpPr>
          <p:cNvPr id="246" name="Shape 246"/>
          <p:cNvSpPr/>
          <p:nvPr/>
        </p:nvSpPr>
        <p:spPr>
          <a:xfrm>
            <a:off x="6129975" y="2392725"/>
            <a:ext cx="2273700" cy="7083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PRIVACY</a:t>
            </a:r>
          </a:p>
        </p:txBody>
      </p:sp>
      <p:sp>
        <p:nvSpPr>
          <p:cNvPr id="247" name="Shape 247"/>
          <p:cNvSpPr/>
          <p:nvPr/>
        </p:nvSpPr>
        <p:spPr>
          <a:xfrm>
            <a:off x="4250075" y="2459925"/>
            <a:ext cx="603900" cy="641100"/>
          </a:xfrm>
          <a:prstGeom prst="mathPlus">
            <a:avLst>
              <a:gd name="adj1" fmla="val 23520"/>
            </a:avLst>
          </a:prstGeom>
          <a:solidFill>
            <a:srgbClr val="351C75"/>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pic>
        <p:nvPicPr>
          <p:cNvPr id="248" name="Shape 248" descr="lock-hangslot-symbool-voor-protect_318-50517.png"/>
          <p:cNvPicPr preferRelativeResize="0"/>
          <p:nvPr/>
        </p:nvPicPr>
        <p:blipFill>
          <a:blip r:embed="rId6">
            <a:alphaModFix/>
          </a:blip>
          <a:stretch>
            <a:fillRect/>
          </a:stretch>
        </p:blipFill>
        <p:spPr>
          <a:xfrm>
            <a:off x="5421675" y="2392725"/>
            <a:ext cx="708300" cy="708300"/>
          </a:xfrm>
          <a:prstGeom prst="rect">
            <a:avLst/>
          </a:prstGeom>
          <a:noFill/>
          <a:ln>
            <a:noFill/>
          </a:ln>
        </p:spPr>
      </p:pic>
      <p:pic>
        <p:nvPicPr>
          <p:cNvPr id="249" name="Shape 249" descr="118262-200.png"/>
          <p:cNvPicPr preferRelativeResize="0"/>
          <p:nvPr/>
        </p:nvPicPr>
        <p:blipFill>
          <a:blip r:embed="rId7">
            <a:alphaModFix/>
          </a:blip>
          <a:stretch>
            <a:fillRect/>
          </a:stretch>
        </p:blipFill>
        <p:spPr>
          <a:xfrm>
            <a:off x="696800" y="3354325"/>
            <a:ext cx="805450" cy="805450"/>
          </a:xfrm>
          <a:prstGeom prst="rect">
            <a:avLst/>
          </a:prstGeom>
          <a:noFill/>
          <a:ln>
            <a:noFill/>
          </a:ln>
        </p:spPr>
      </p:pic>
      <p:sp>
        <p:nvSpPr>
          <p:cNvPr id="250" name="Shape 250"/>
          <p:cNvSpPr/>
          <p:nvPr/>
        </p:nvSpPr>
        <p:spPr>
          <a:xfrm>
            <a:off x="1535650" y="3354325"/>
            <a:ext cx="2273700" cy="7083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FLEXIBILITY</a:t>
            </a:r>
          </a:p>
        </p:txBody>
      </p:sp>
      <p:sp>
        <p:nvSpPr>
          <p:cNvPr id="251" name="Shape 251"/>
          <p:cNvSpPr/>
          <p:nvPr/>
        </p:nvSpPr>
        <p:spPr>
          <a:xfrm>
            <a:off x="4250075" y="3387925"/>
            <a:ext cx="603900" cy="641100"/>
          </a:xfrm>
          <a:prstGeom prst="mathPlus">
            <a:avLst>
              <a:gd name="adj1" fmla="val 23520"/>
            </a:avLst>
          </a:prstGeom>
          <a:solidFill>
            <a:srgbClr val="351C75"/>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pic>
        <p:nvPicPr>
          <p:cNvPr id="252" name="Shape 252" descr="convenience-icon.png"/>
          <p:cNvPicPr preferRelativeResize="0"/>
          <p:nvPr/>
        </p:nvPicPr>
        <p:blipFill>
          <a:blip r:embed="rId8">
            <a:alphaModFix/>
          </a:blip>
          <a:stretch>
            <a:fillRect/>
          </a:stretch>
        </p:blipFill>
        <p:spPr>
          <a:xfrm>
            <a:off x="5391849" y="3332524"/>
            <a:ext cx="708300" cy="708300"/>
          </a:xfrm>
          <a:prstGeom prst="rect">
            <a:avLst/>
          </a:prstGeom>
          <a:noFill/>
          <a:ln>
            <a:noFill/>
          </a:ln>
        </p:spPr>
      </p:pic>
      <p:sp>
        <p:nvSpPr>
          <p:cNvPr id="253" name="Shape 253"/>
          <p:cNvSpPr/>
          <p:nvPr/>
        </p:nvSpPr>
        <p:spPr>
          <a:xfrm>
            <a:off x="6129975" y="3320725"/>
            <a:ext cx="2273700" cy="7083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CONVENIENT</a:t>
            </a:r>
          </a:p>
        </p:txBody>
      </p:sp>
      <p:sp>
        <p:nvSpPr>
          <p:cNvPr id="254" name="Shape 254"/>
          <p:cNvSpPr/>
          <p:nvPr/>
        </p:nvSpPr>
        <p:spPr>
          <a:xfrm>
            <a:off x="126225" y="4518750"/>
            <a:ext cx="894900" cy="392100"/>
          </a:xfrm>
          <a:prstGeom prst="homePlate">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Features</a:t>
            </a:r>
          </a:p>
        </p:txBody>
      </p:sp>
      <p:sp>
        <p:nvSpPr>
          <p:cNvPr id="255" name="Shape 255"/>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256" name="Shape 256"/>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257" name="Shape 257"/>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258" name="Shape 258"/>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259" name="Shape 259"/>
          <p:cNvSpPr/>
          <p:nvPr/>
        </p:nvSpPr>
        <p:spPr>
          <a:xfrm>
            <a:off x="7923525" y="4508400"/>
            <a:ext cx="1159800" cy="412800"/>
          </a:xfrm>
          <a:prstGeom prst="chevron">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solidFill>
                  <a:schemeClr val="bg1"/>
                </a:solidFill>
              </a:rPr>
              <a:t>Benefits</a:t>
            </a:r>
          </a:p>
        </p:txBody>
      </p:sp>
      <p:sp>
        <p:nvSpPr>
          <p:cNvPr id="260" name="Shape 260"/>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261" name="Shape 261"/>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pic>
        <p:nvPicPr>
          <p:cNvPr id="24" name="Picture 23"/>
          <p:cNvPicPr>
            <a:picLocks noChangeAspect="1"/>
          </p:cNvPicPr>
          <p:nvPr/>
        </p:nvPicPr>
        <p:blipFill rotWithShape="1">
          <a:blip r:embed="rId3"/>
          <a:srcRect b="47788"/>
          <a:stretch/>
        </p:blipFill>
        <p:spPr>
          <a:xfrm>
            <a:off x="-89646" y="-8861"/>
            <a:ext cx="9183334" cy="2430011"/>
          </a:xfrm>
          <a:prstGeom prst="rect">
            <a:avLst/>
          </a:prstGeom>
        </p:spPr>
      </p:pic>
      <p:pic>
        <p:nvPicPr>
          <p:cNvPr id="267" name="Shape 267" descr="speed-skiing_318-54220.png"/>
          <p:cNvPicPr preferRelativeResize="0"/>
          <p:nvPr/>
        </p:nvPicPr>
        <p:blipFill>
          <a:blip r:embed="rId4">
            <a:alphaModFix/>
            <a:extLst>
              <a:ext uri="{BEBA8EAE-BF5A-486C-A8C5-ECC9F3942E4B}">
                <a14:imgProps xmlns:a14="http://schemas.microsoft.com/office/drawing/2010/main">
                  <a14:imgLayer r:embed="rId5">
                    <a14:imgEffect>
                      <a14:backgroundRemoval t="0" b="100000" l="0" r="100000">
                        <a14:foregroundMark x1="45687" y1="14058" x2="45687" y2="14058"/>
                        <a14:foregroundMark x1="55112" y1="10543" x2="55112" y2="10543"/>
                        <a14:foregroundMark x1="34984" y1="16454" x2="34984" y2="16454"/>
                        <a14:foregroundMark x1="88498" y1="40256" x2="88498" y2="40256"/>
                        <a14:foregroundMark x1="84984" y1="49840" x2="84984" y2="49840"/>
                        <a14:foregroundMark x1="67093" y1="86741" x2="67093" y2="86741"/>
                        <a14:foregroundMark x1="87380" y1="14058" x2="87380" y2="14058"/>
                        <a14:foregroundMark x1="6390" y1="72524" x2="6390" y2="72524"/>
                      </a14:backgroundRemoval>
                    </a14:imgEffect>
                  </a14:imgLayer>
                </a14:imgProps>
              </a:ext>
            </a:extLst>
          </a:blip>
          <a:stretch>
            <a:fillRect/>
          </a:stretch>
        </p:blipFill>
        <p:spPr>
          <a:xfrm>
            <a:off x="723075" y="1498325"/>
            <a:ext cx="752899" cy="752899"/>
          </a:xfrm>
          <a:prstGeom prst="rect">
            <a:avLst/>
          </a:prstGeom>
          <a:noFill/>
          <a:ln>
            <a:noFill/>
          </a:ln>
        </p:spPr>
      </p:pic>
      <p:sp>
        <p:nvSpPr>
          <p:cNvPr id="268" name="Shape 268"/>
          <p:cNvSpPr/>
          <p:nvPr/>
        </p:nvSpPr>
        <p:spPr>
          <a:xfrm>
            <a:off x="1535650" y="1498325"/>
            <a:ext cx="2273700" cy="708300"/>
          </a:xfrm>
          <a:prstGeom prst="leftArrowCallout">
            <a:avLst>
              <a:gd name="adj1" fmla="val 25000"/>
              <a:gd name="adj2" fmla="val 25000"/>
              <a:gd name="adj3" fmla="val 25000"/>
              <a:gd name="adj4" fmla="val 64977"/>
            </a:avLst>
          </a:prstGeom>
          <a:solidFill>
            <a:srgbClr val="FFC000"/>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SPEED</a:t>
            </a:r>
          </a:p>
        </p:txBody>
      </p:sp>
      <p:pic>
        <p:nvPicPr>
          <p:cNvPr id="269" name="Shape 269" descr="police-512.png"/>
          <p:cNvPicPr preferRelativeResize="0"/>
          <p:nvPr/>
        </p:nvPicPr>
        <p:blipFill>
          <a:blip r:embed="rId6">
            <a:alphaModFix/>
          </a:blip>
          <a:stretch>
            <a:fillRect/>
          </a:stretch>
        </p:blipFill>
        <p:spPr>
          <a:xfrm>
            <a:off x="670512" y="2429912"/>
            <a:ext cx="805474" cy="805474"/>
          </a:xfrm>
          <a:prstGeom prst="rect">
            <a:avLst/>
          </a:prstGeom>
          <a:noFill/>
          <a:ln>
            <a:noFill/>
          </a:ln>
        </p:spPr>
      </p:pic>
      <p:sp>
        <p:nvSpPr>
          <p:cNvPr id="270" name="Shape 270"/>
          <p:cNvSpPr/>
          <p:nvPr/>
        </p:nvSpPr>
        <p:spPr>
          <a:xfrm>
            <a:off x="1535650" y="2426325"/>
            <a:ext cx="2273700" cy="7083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SECURITY</a:t>
            </a:r>
          </a:p>
        </p:txBody>
      </p:sp>
      <p:sp>
        <p:nvSpPr>
          <p:cNvPr id="271" name="Shape 271"/>
          <p:cNvSpPr/>
          <p:nvPr/>
        </p:nvSpPr>
        <p:spPr>
          <a:xfrm>
            <a:off x="6129975" y="2392725"/>
            <a:ext cx="2273700" cy="7083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PRIVACY</a:t>
            </a:r>
          </a:p>
        </p:txBody>
      </p:sp>
      <p:sp>
        <p:nvSpPr>
          <p:cNvPr id="272" name="Shape 272"/>
          <p:cNvSpPr/>
          <p:nvPr/>
        </p:nvSpPr>
        <p:spPr>
          <a:xfrm>
            <a:off x="4250075" y="2459925"/>
            <a:ext cx="603900" cy="641100"/>
          </a:xfrm>
          <a:prstGeom prst="mathPlus">
            <a:avLst>
              <a:gd name="adj1" fmla="val 23520"/>
            </a:avLst>
          </a:prstGeom>
          <a:solidFill>
            <a:srgbClr val="351C75"/>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pic>
        <p:nvPicPr>
          <p:cNvPr id="273" name="Shape 273" descr="lock-hangslot-symbool-voor-protect_318-50517.png"/>
          <p:cNvPicPr preferRelativeResize="0"/>
          <p:nvPr/>
        </p:nvPicPr>
        <p:blipFill>
          <a:blip r:embed="rId7">
            <a:alphaModFix/>
          </a:blip>
          <a:stretch>
            <a:fillRect/>
          </a:stretch>
        </p:blipFill>
        <p:spPr>
          <a:xfrm>
            <a:off x="5421675" y="2392725"/>
            <a:ext cx="708300" cy="708300"/>
          </a:xfrm>
          <a:prstGeom prst="rect">
            <a:avLst/>
          </a:prstGeom>
          <a:noFill/>
          <a:ln>
            <a:noFill/>
          </a:ln>
        </p:spPr>
      </p:pic>
      <p:pic>
        <p:nvPicPr>
          <p:cNvPr id="274" name="Shape 274" descr="118262-200.png"/>
          <p:cNvPicPr preferRelativeResize="0"/>
          <p:nvPr/>
        </p:nvPicPr>
        <p:blipFill>
          <a:blip r:embed="rId8">
            <a:alphaModFix/>
          </a:blip>
          <a:stretch>
            <a:fillRect/>
          </a:stretch>
        </p:blipFill>
        <p:spPr>
          <a:xfrm>
            <a:off x="696800" y="3354325"/>
            <a:ext cx="805450" cy="805450"/>
          </a:xfrm>
          <a:prstGeom prst="rect">
            <a:avLst/>
          </a:prstGeom>
          <a:noFill/>
          <a:ln>
            <a:noFill/>
          </a:ln>
        </p:spPr>
      </p:pic>
      <p:sp>
        <p:nvSpPr>
          <p:cNvPr id="275" name="Shape 275"/>
          <p:cNvSpPr/>
          <p:nvPr/>
        </p:nvSpPr>
        <p:spPr>
          <a:xfrm>
            <a:off x="1535650" y="3354325"/>
            <a:ext cx="2273700" cy="7083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FLEXIBILITY</a:t>
            </a:r>
          </a:p>
        </p:txBody>
      </p:sp>
      <p:sp>
        <p:nvSpPr>
          <p:cNvPr id="276" name="Shape 276"/>
          <p:cNvSpPr/>
          <p:nvPr/>
        </p:nvSpPr>
        <p:spPr>
          <a:xfrm>
            <a:off x="4250075" y="3387925"/>
            <a:ext cx="603900" cy="641100"/>
          </a:xfrm>
          <a:prstGeom prst="mathPlus">
            <a:avLst>
              <a:gd name="adj1" fmla="val 23520"/>
            </a:avLst>
          </a:prstGeom>
          <a:solidFill>
            <a:srgbClr val="351C75"/>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pic>
        <p:nvPicPr>
          <p:cNvPr id="277" name="Shape 277" descr="convenience-icon.png"/>
          <p:cNvPicPr preferRelativeResize="0"/>
          <p:nvPr/>
        </p:nvPicPr>
        <p:blipFill>
          <a:blip r:embed="rId9">
            <a:alphaModFix/>
          </a:blip>
          <a:stretch>
            <a:fillRect/>
          </a:stretch>
        </p:blipFill>
        <p:spPr>
          <a:xfrm>
            <a:off x="5391849" y="3332524"/>
            <a:ext cx="708300" cy="708300"/>
          </a:xfrm>
          <a:prstGeom prst="rect">
            <a:avLst/>
          </a:prstGeom>
          <a:noFill/>
          <a:ln>
            <a:noFill/>
          </a:ln>
        </p:spPr>
      </p:pic>
      <p:sp>
        <p:nvSpPr>
          <p:cNvPr id="278" name="Shape 278"/>
          <p:cNvSpPr/>
          <p:nvPr/>
        </p:nvSpPr>
        <p:spPr>
          <a:xfrm>
            <a:off x="6129975" y="3320725"/>
            <a:ext cx="2273700" cy="7083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CONVENIENT</a:t>
            </a:r>
          </a:p>
        </p:txBody>
      </p:sp>
      <p:sp>
        <p:nvSpPr>
          <p:cNvPr id="279" name="Shape 279"/>
          <p:cNvSpPr/>
          <p:nvPr/>
        </p:nvSpPr>
        <p:spPr>
          <a:xfrm>
            <a:off x="126225" y="4518750"/>
            <a:ext cx="894900" cy="392100"/>
          </a:xfrm>
          <a:prstGeom prst="homePlate">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Features</a:t>
            </a:r>
          </a:p>
        </p:txBody>
      </p:sp>
      <p:sp>
        <p:nvSpPr>
          <p:cNvPr id="280" name="Shape 280"/>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281" name="Shape 281"/>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282" name="Shape 282"/>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283" name="Shape 283"/>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284" name="Shape 284"/>
          <p:cNvSpPr/>
          <p:nvPr/>
        </p:nvSpPr>
        <p:spPr>
          <a:xfrm>
            <a:off x="7923525" y="4508400"/>
            <a:ext cx="1159800" cy="412800"/>
          </a:xfrm>
          <a:prstGeom prst="chevron">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dirty="0">
                <a:solidFill>
                  <a:schemeClr val="bg1"/>
                </a:solidFill>
              </a:rPr>
              <a:t>Benefits</a:t>
            </a:r>
          </a:p>
        </p:txBody>
      </p:sp>
      <p:sp>
        <p:nvSpPr>
          <p:cNvPr id="285" name="Shape 285"/>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286" name="Shape 286"/>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sp>
        <p:nvSpPr>
          <p:cNvPr id="26" name="Shape 241"/>
          <p:cNvSpPr txBox="1">
            <a:spLocks/>
          </p:cNvSpPr>
          <p:nvPr/>
        </p:nvSpPr>
        <p:spPr>
          <a:xfrm>
            <a:off x="240525" y="155513"/>
            <a:ext cx="8520600" cy="572700"/>
          </a:xfrm>
          <a:prstGeom prst="rect">
            <a:avLst/>
          </a:prstGeom>
          <a:noFill/>
          <a:ln>
            <a:noFill/>
          </a:ln>
        </p:spPr>
        <p:txBody>
          <a:bodyPr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ct val="100000"/>
              <a:buNone/>
              <a:defRPr sz="2800" b="0" i="0" u="none" strike="noStrike" cap="none">
                <a:solidFill>
                  <a:schemeClr val="dk1"/>
                </a:solidFill>
                <a:latin typeface="Arial"/>
                <a:ea typeface="Arial"/>
                <a:cs typeface="Arial"/>
                <a:sym typeface="Arial"/>
              </a:defRPr>
            </a:lvl1pPr>
            <a:lvl2pPr lvl="1">
              <a:spcBef>
                <a:spcPts val="0"/>
              </a:spcBef>
              <a:buClr>
                <a:schemeClr val="dk1"/>
              </a:buClr>
              <a:buSzPct val="100000"/>
              <a:buNone/>
              <a:defRPr sz="2800">
                <a:solidFill>
                  <a:schemeClr val="dk1"/>
                </a:solidFill>
              </a:defRPr>
            </a:lvl2pPr>
            <a:lvl3pPr lvl="2">
              <a:spcBef>
                <a:spcPts val="0"/>
              </a:spcBef>
              <a:buClr>
                <a:schemeClr val="dk1"/>
              </a:buClr>
              <a:buSzPct val="100000"/>
              <a:buNone/>
              <a:defRPr sz="2800">
                <a:solidFill>
                  <a:schemeClr val="dk1"/>
                </a:solidFill>
              </a:defRPr>
            </a:lvl3pPr>
            <a:lvl4pPr lvl="3">
              <a:spcBef>
                <a:spcPts val="0"/>
              </a:spcBef>
              <a:buClr>
                <a:schemeClr val="dk1"/>
              </a:buClr>
              <a:buSzPct val="100000"/>
              <a:buNone/>
              <a:defRPr sz="2800">
                <a:solidFill>
                  <a:schemeClr val="dk1"/>
                </a:solidFill>
              </a:defRPr>
            </a:lvl4pPr>
            <a:lvl5pPr lvl="4">
              <a:spcBef>
                <a:spcPts val="0"/>
              </a:spcBef>
              <a:buClr>
                <a:schemeClr val="dk1"/>
              </a:buClr>
              <a:buSzPct val="100000"/>
              <a:buNone/>
              <a:defRPr sz="2800">
                <a:solidFill>
                  <a:schemeClr val="dk1"/>
                </a:solidFill>
              </a:defRPr>
            </a:lvl5pPr>
            <a:lvl6pPr lvl="5">
              <a:spcBef>
                <a:spcPts val="0"/>
              </a:spcBef>
              <a:buClr>
                <a:schemeClr val="dk1"/>
              </a:buClr>
              <a:buSzPct val="100000"/>
              <a:buNone/>
              <a:defRPr sz="2800">
                <a:solidFill>
                  <a:schemeClr val="dk1"/>
                </a:solidFill>
              </a:defRPr>
            </a:lvl6pPr>
            <a:lvl7pPr lvl="6">
              <a:spcBef>
                <a:spcPts val="0"/>
              </a:spcBef>
              <a:buClr>
                <a:schemeClr val="dk1"/>
              </a:buClr>
              <a:buSzPct val="100000"/>
              <a:buNone/>
              <a:defRPr sz="2800">
                <a:solidFill>
                  <a:schemeClr val="dk1"/>
                </a:solidFill>
              </a:defRPr>
            </a:lvl7pPr>
            <a:lvl8pPr lvl="7">
              <a:spcBef>
                <a:spcPts val="0"/>
              </a:spcBef>
              <a:buClr>
                <a:schemeClr val="dk1"/>
              </a:buClr>
              <a:buSzPct val="100000"/>
              <a:buNone/>
              <a:defRPr sz="2800">
                <a:solidFill>
                  <a:schemeClr val="dk1"/>
                </a:solidFill>
              </a:defRPr>
            </a:lvl8pPr>
            <a:lvl9pPr lvl="8">
              <a:spcBef>
                <a:spcPts val="0"/>
              </a:spcBef>
              <a:buClr>
                <a:schemeClr val="dk1"/>
              </a:buClr>
              <a:buSzPct val="100000"/>
              <a:buNone/>
              <a:defRPr sz="2800">
                <a:solidFill>
                  <a:schemeClr val="dk1"/>
                </a:solidFill>
              </a:defRPr>
            </a:lvl9pPr>
          </a:lstStyle>
          <a:p>
            <a:pPr algn="ctr"/>
            <a:r>
              <a:rPr lang="en" dirty="0" smtClean="0">
                <a:solidFill>
                  <a:schemeClr val="bg1"/>
                </a:solidFill>
              </a:rPr>
              <a:t>MAIN BENEFITS</a:t>
            </a:r>
            <a:endParaRPr lang="en"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Shape 291"/>
          <p:cNvSpPr txBox="1">
            <a:spLocks noGrp="1"/>
          </p:cNvSpPr>
          <p:nvPr>
            <p:ph type="body" idx="1"/>
          </p:nvPr>
        </p:nvSpPr>
        <p:spPr>
          <a:xfrm>
            <a:off x="6083325" y="1008811"/>
            <a:ext cx="2520600" cy="2336423"/>
          </a:xfrm>
          <a:prstGeom prst="rect">
            <a:avLst/>
          </a:prstGeom>
          <a:solidFill>
            <a:srgbClr val="FFF2CC"/>
          </a:solidFill>
          <a:ln w="38100" cap="flat" cmpd="sng">
            <a:solidFill>
              <a:srgbClr val="000000"/>
            </a:solidFill>
            <a:prstDash val="solid"/>
            <a:round/>
            <a:headEnd type="none" w="med" len="med"/>
            <a:tailEnd type="none" w="med" len="med"/>
          </a:ln>
        </p:spPr>
        <p:txBody>
          <a:bodyPr lIns="91425" tIns="91425" rIns="91425" bIns="91425" anchor="t" anchorCtr="0">
            <a:noAutofit/>
          </a:bodyPr>
          <a:lstStyle/>
          <a:p>
            <a:pPr marL="0" lvl="0" indent="0" algn="ctr" rtl="0">
              <a:spcBef>
                <a:spcPts val="0"/>
              </a:spcBef>
              <a:buNone/>
            </a:pPr>
            <a:r>
              <a:rPr lang="en" sz="2000" i="1" dirty="0">
                <a:solidFill>
                  <a:srgbClr val="444B51"/>
                </a:solidFill>
              </a:rPr>
              <a:t>“easier to manage your finances”</a:t>
            </a:r>
          </a:p>
          <a:p>
            <a:pPr marL="0" lvl="0" indent="0" algn="ctr" rtl="0">
              <a:spcBef>
                <a:spcPts val="0"/>
              </a:spcBef>
              <a:buNone/>
            </a:pPr>
            <a:r>
              <a:rPr lang="en" sz="2000" i="1" dirty="0">
                <a:solidFill>
                  <a:srgbClr val="444B51"/>
                </a:solidFill>
              </a:rPr>
              <a:t>“processed within a </a:t>
            </a:r>
            <a:br>
              <a:rPr lang="en" sz="2000" i="1" dirty="0">
                <a:solidFill>
                  <a:srgbClr val="444B51"/>
                </a:solidFill>
              </a:rPr>
            </a:br>
            <a:r>
              <a:rPr lang="en" sz="2000" i="1" dirty="0">
                <a:solidFill>
                  <a:srgbClr val="444B51"/>
                </a:solidFill>
              </a:rPr>
              <a:t>day or two</a:t>
            </a:r>
            <a:r>
              <a:rPr lang="en" sz="2000" i="1" dirty="0" smtClean="0">
                <a:solidFill>
                  <a:srgbClr val="444B51"/>
                </a:solidFill>
              </a:rPr>
              <a:t>”</a:t>
            </a:r>
            <a:endParaRPr lang="en-US" sz="2000" i="1" dirty="0" smtClean="0">
              <a:solidFill>
                <a:srgbClr val="444B51"/>
              </a:solidFill>
            </a:endParaRPr>
          </a:p>
          <a:p>
            <a:pPr marL="0" lvl="0" indent="0" algn="ctr" rtl="0">
              <a:spcBef>
                <a:spcPts val="0"/>
              </a:spcBef>
              <a:buNone/>
            </a:pPr>
            <a:r>
              <a:rPr lang="en-US" sz="2000" i="1" dirty="0" smtClean="0">
                <a:solidFill>
                  <a:srgbClr val="444B51"/>
                </a:solidFill>
              </a:rPr>
              <a:t>“avoid late charges”</a:t>
            </a:r>
            <a:endParaRPr lang="en" sz="2000" i="1" dirty="0">
              <a:solidFill>
                <a:srgbClr val="444B51"/>
              </a:solidFill>
            </a:endParaRPr>
          </a:p>
          <a:p>
            <a:pPr lvl="0" rtl="0">
              <a:spcBef>
                <a:spcPts val="0"/>
              </a:spcBef>
              <a:buNone/>
            </a:pPr>
            <a:endParaRPr sz="2400" dirty="0">
              <a:solidFill>
                <a:schemeClr val="dk1"/>
              </a:solidFill>
            </a:endParaRPr>
          </a:p>
          <a:p>
            <a:pPr lvl="0" rtl="0">
              <a:spcBef>
                <a:spcPts val="0"/>
              </a:spcBef>
              <a:buNone/>
            </a:pPr>
            <a:endParaRPr dirty="0"/>
          </a:p>
          <a:p>
            <a:pPr lvl="0" rtl="0">
              <a:spcBef>
                <a:spcPts val="0"/>
              </a:spcBef>
              <a:buNone/>
            </a:pPr>
            <a:r>
              <a:rPr lang="en" dirty="0"/>
              <a:t>	</a:t>
            </a:r>
          </a:p>
          <a:p>
            <a:pPr lvl="0" rtl="0">
              <a:spcBef>
                <a:spcPts val="0"/>
              </a:spcBef>
              <a:buNone/>
            </a:pPr>
            <a:r>
              <a:rPr lang="en" dirty="0"/>
              <a:t>,</a:t>
            </a:r>
          </a:p>
        </p:txBody>
      </p:sp>
      <p:pic>
        <p:nvPicPr>
          <p:cNvPr id="292" name="Shape 292"/>
          <p:cNvPicPr preferRelativeResize="0"/>
          <p:nvPr/>
        </p:nvPicPr>
        <p:blipFill>
          <a:blip r:embed="rId3">
            <a:alphaModFix/>
          </a:blip>
          <a:stretch>
            <a:fillRect/>
          </a:stretch>
        </p:blipFill>
        <p:spPr>
          <a:xfrm>
            <a:off x="331599" y="894549"/>
            <a:ext cx="5534076" cy="2564949"/>
          </a:xfrm>
          <a:prstGeom prst="rect">
            <a:avLst/>
          </a:prstGeom>
          <a:noFill/>
          <a:ln>
            <a:noFill/>
          </a:ln>
        </p:spPr>
      </p:pic>
      <p:sp>
        <p:nvSpPr>
          <p:cNvPr id="293" name="Shape 293"/>
          <p:cNvSpPr/>
          <p:nvPr/>
        </p:nvSpPr>
        <p:spPr>
          <a:xfrm>
            <a:off x="126225" y="4518750"/>
            <a:ext cx="894900" cy="392100"/>
          </a:xfrm>
          <a:prstGeom prst="homePlate">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Features</a:t>
            </a:r>
          </a:p>
        </p:txBody>
      </p:sp>
      <p:sp>
        <p:nvSpPr>
          <p:cNvPr id="294" name="Shape 294"/>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295" name="Shape 295"/>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296" name="Shape 296"/>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297" name="Shape 297"/>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298" name="Shape 298"/>
          <p:cNvSpPr/>
          <p:nvPr/>
        </p:nvSpPr>
        <p:spPr>
          <a:xfrm>
            <a:off x="7923525" y="4508400"/>
            <a:ext cx="1159800" cy="412800"/>
          </a:xfrm>
          <a:prstGeom prst="chevron">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solidFill>
                  <a:schemeClr val="bg1"/>
                </a:solidFill>
              </a:rPr>
              <a:t>Benefits</a:t>
            </a:r>
          </a:p>
        </p:txBody>
      </p:sp>
      <p:sp>
        <p:nvSpPr>
          <p:cNvPr id="299" name="Shape 299"/>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300" name="Shape 300"/>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pic>
        <p:nvPicPr>
          <p:cNvPr id="23" name="Picture 22"/>
          <p:cNvPicPr>
            <a:picLocks noChangeAspect="1"/>
          </p:cNvPicPr>
          <p:nvPr/>
        </p:nvPicPr>
        <p:blipFill rotWithShape="1">
          <a:blip r:embed="rId3"/>
          <a:srcRect b="47788"/>
          <a:stretch/>
        </p:blipFill>
        <p:spPr>
          <a:xfrm>
            <a:off x="-89646" y="-8861"/>
            <a:ext cx="9183334" cy="2430011"/>
          </a:xfrm>
          <a:prstGeom prst="rect">
            <a:avLst/>
          </a:prstGeom>
        </p:spPr>
      </p:pic>
      <p:pic>
        <p:nvPicPr>
          <p:cNvPr id="306" name="Shape 306" descr="speed-skiing_318-54220.png"/>
          <p:cNvPicPr preferRelativeResize="0"/>
          <p:nvPr/>
        </p:nvPicPr>
        <p:blipFill>
          <a:blip r:embed="rId4">
            <a:alphaModFix/>
          </a:blip>
          <a:stretch>
            <a:fillRect/>
          </a:stretch>
        </p:blipFill>
        <p:spPr>
          <a:xfrm>
            <a:off x="723075" y="1498325"/>
            <a:ext cx="752899" cy="752899"/>
          </a:xfrm>
          <a:prstGeom prst="rect">
            <a:avLst/>
          </a:prstGeom>
          <a:noFill/>
          <a:ln>
            <a:noFill/>
          </a:ln>
        </p:spPr>
      </p:pic>
      <p:sp>
        <p:nvSpPr>
          <p:cNvPr id="307" name="Shape 307"/>
          <p:cNvSpPr/>
          <p:nvPr/>
        </p:nvSpPr>
        <p:spPr>
          <a:xfrm>
            <a:off x="1535650" y="1498325"/>
            <a:ext cx="2273700" cy="7083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SPEED</a:t>
            </a:r>
          </a:p>
        </p:txBody>
      </p:sp>
      <p:pic>
        <p:nvPicPr>
          <p:cNvPr id="308" name="Shape 308" descr="police-512.png"/>
          <p:cNvPicPr preferRelativeResize="0"/>
          <p:nvPr/>
        </p:nvPicPr>
        <p:blipFill>
          <a:blip r:embed="rId5">
            <a:alphaModFix/>
          </a:blip>
          <a:stretch>
            <a:fillRect/>
          </a:stretch>
        </p:blipFill>
        <p:spPr>
          <a:xfrm>
            <a:off x="670512" y="2429912"/>
            <a:ext cx="805474" cy="805474"/>
          </a:xfrm>
          <a:prstGeom prst="rect">
            <a:avLst/>
          </a:prstGeom>
          <a:noFill/>
          <a:ln>
            <a:noFill/>
          </a:ln>
        </p:spPr>
      </p:pic>
      <p:sp>
        <p:nvSpPr>
          <p:cNvPr id="309" name="Shape 309"/>
          <p:cNvSpPr/>
          <p:nvPr/>
        </p:nvSpPr>
        <p:spPr>
          <a:xfrm>
            <a:off x="1535650" y="2426325"/>
            <a:ext cx="2273700" cy="708300"/>
          </a:xfrm>
          <a:prstGeom prst="leftArrowCallout">
            <a:avLst>
              <a:gd name="adj1" fmla="val 25000"/>
              <a:gd name="adj2" fmla="val 25000"/>
              <a:gd name="adj3" fmla="val 25000"/>
              <a:gd name="adj4" fmla="val 64977"/>
            </a:avLst>
          </a:prstGeom>
          <a:solidFill>
            <a:srgbClr val="FFC000"/>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SECURITY</a:t>
            </a:r>
          </a:p>
        </p:txBody>
      </p:sp>
      <p:sp>
        <p:nvSpPr>
          <p:cNvPr id="310" name="Shape 310"/>
          <p:cNvSpPr/>
          <p:nvPr/>
        </p:nvSpPr>
        <p:spPr>
          <a:xfrm>
            <a:off x="6129975" y="2392725"/>
            <a:ext cx="2273700" cy="708300"/>
          </a:xfrm>
          <a:prstGeom prst="leftArrowCallout">
            <a:avLst>
              <a:gd name="adj1" fmla="val 25000"/>
              <a:gd name="adj2" fmla="val 25000"/>
              <a:gd name="adj3" fmla="val 25000"/>
              <a:gd name="adj4" fmla="val 64977"/>
            </a:avLst>
          </a:prstGeom>
          <a:solidFill>
            <a:srgbClr val="FFC000"/>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PRIVACY</a:t>
            </a:r>
          </a:p>
        </p:txBody>
      </p:sp>
      <p:sp>
        <p:nvSpPr>
          <p:cNvPr id="311" name="Shape 311"/>
          <p:cNvSpPr/>
          <p:nvPr/>
        </p:nvSpPr>
        <p:spPr>
          <a:xfrm>
            <a:off x="4250075" y="2459925"/>
            <a:ext cx="603900" cy="641100"/>
          </a:xfrm>
          <a:prstGeom prst="mathPlus">
            <a:avLst>
              <a:gd name="adj1" fmla="val 23520"/>
            </a:avLst>
          </a:prstGeom>
          <a:solidFill>
            <a:srgbClr val="351C75"/>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pic>
        <p:nvPicPr>
          <p:cNvPr id="312" name="Shape 312" descr="lock-hangslot-symbool-voor-protect_318-50517.png"/>
          <p:cNvPicPr preferRelativeResize="0"/>
          <p:nvPr/>
        </p:nvPicPr>
        <p:blipFill>
          <a:blip r:embed="rId6">
            <a:alphaModFix/>
          </a:blip>
          <a:stretch>
            <a:fillRect/>
          </a:stretch>
        </p:blipFill>
        <p:spPr>
          <a:xfrm>
            <a:off x="5421675" y="2392725"/>
            <a:ext cx="708300" cy="708300"/>
          </a:xfrm>
          <a:prstGeom prst="rect">
            <a:avLst/>
          </a:prstGeom>
          <a:noFill/>
          <a:ln>
            <a:noFill/>
          </a:ln>
        </p:spPr>
      </p:pic>
      <p:pic>
        <p:nvPicPr>
          <p:cNvPr id="313" name="Shape 313" descr="118262-200.png"/>
          <p:cNvPicPr preferRelativeResize="0"/>
          <p:nvPr/>
        </p:nvPicPr>
        <p:blipFill>
          <a:blip r:embed="rId7">
            <a:alphaModFix/>
          </a:blip>
          <a:stretch>
            <a:fillRect/>
          </a:stretch>
        </p:blipFill>
        <p:spPr>
          <a:xfrm>
            <a:off x="696800" y="3354325"/>
            <a:ext cx="805450" cy="805450"/>
          </a:xfrm>
          <a:prstGeom prst="rect">
            <a:avLst/>
          </a:prstGeom>
          <a:noFill/>
          <a:ln>
            <a:noFill/>
          </a:ln>
        </p:spPr>
      </p:pic>
      <p:sp>
        <p:nvSpPr>
          <p:cNvPr id="314" name="Shape 314"/>
          <p:cNvSpPr/>
          <p:nvPr/>
        </p:nvSpPr>
        <p:spPr>
          <a:xfrm>
            <a:off x="1535650" y="3354325"/>
            <a:ext cx="2273700" cy="7083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FLEXIBILITY</a:t>
            </a:r>
          </a:p>
        </p:txBody>
      </p:sp>
      <p:sp>
        <p:nvSpPr>
          <p:cNvPr id="315" name="Shape 315"/>
          <p:cNvSpPr/>
          <p:nvPr/>
        </p:nvSpPr>
        <p:spPr>
          <a:xfrm>
            <a:off x="4250075" y="3387925"/>
            <a:ext cx="603900" cy="641100"/>
          </a:xfrm>
          <a:prstGeom prst="mathPlus">
            <a:avLst>
              <a:gd name="adj1" fmla="val 23520"/>
            </a:avLst>
          </a:prstGeom>
          <a:solidFill>
            <a:srgbClr val="351C75"/>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pic>
        <p:nvPicPr>
          <p:cNvPr id="316" name="Shape 316" descr="convenience-icon.png"/>
          <p:cNvPicPr preferRelativeResize="0"/>
          <p:nvPr/>
        </p:nvPicPr>
        <p:blipFill>
          <a:blip r:embed="rId8">
            <a:alphaModFix/>
          </a:blip>
          <a:stretch>
            <a:fillRect/>
          </a:stretch>
        </p:blipFill>
        <p:spPr>
          <a:xfrm>
            <a:off x="5391849" y="3332524"/>
            <a:ext cx="708300" cy="708300"/>
          </a:xfrm>
          <a:prstGeom prst="rect">
            <a:avLst/>
          </a:prstGeom>
          <a:noFill/>
          <a:ln>
            <a:noFill/>
          </a:ln>
        </p:spPr>
      </p:pic>
      <p:sp>
        <p:nvSpPr>
          <p:cNvPr id="317" name="Shape 317"/>
          <p:cNvSpPr/>
          <p:nvPr/>
        </p:nvSpPr>
        <p:spPr>
          <a:xfrm>
            <a:off x="6129975" y="3320725"/>
            <a:ext cx="2273700" cy="7083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CONVENIENT</a:t>
            </a:r>
          </a:p>
        </p:txBody>
      </p:sp>
      <p:sp>
        <p:nvSpPr>
          <p:cNvPr id="318" name="Shape 318"/>
          <p:cNvSpPr/>
          <p:nvPr/>
        </p:nvSpPr>
        <p:spPr>
          <a:xfrm>
            <a:off x="126225" y="4518750"/>
            <a:ext cx="894900" cy="392100"/>
          </a:xfrm>
          <a:prstGeom prst="homePlate">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Features</a:t>
            </a:r>
          </a:p>
        </p:txBody>
      </p:sp>
      <p:sp>
        <p:nvSpPr>
          <p:cNvPr id="319" name="Shape 319"/>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320" name="Shape 320"/>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321" name="Shape 321"/>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322" name="Shape 322"/>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323" name="Shape 323"/>
          <p:cNvSpPr/>
          <p:nvPr/>
        </p:nvSpPr>
        <p:spPr>
          <a:xfrm>
            <a:off x="7923525" y="4508400"/>
            <a:ext cx="1159800" cy="412800"/>
          </a:xfrm>
          <a:prstGeom prst="chevron">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dirty="0">
                <a:solidFill>
                  <a:schemeClr val="bg1"/>
                </a:solidFill>
              </a:rPr>
              <a:t>Benefits</a:t>
            </a:r>
          </a:p>
        </p:txBody>
      </p:sp>
      <p:sp>
        <p:nvSpPr>
          <p:cNvPr id="324" name="Shape 324"/>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325" name="Shape 325"/>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sp>
        <p:nvSpPr>
          <p:cNvPr id="25" name="Shape 241"/>
          <p:cNvSpPr txBox="1">
            <a:spLocks/>
          </p:cNvSpPr>
          <p:nvPr/>
        </p:nvSpPr>
        <p:spPr>
          <a:xfrm>
            <a:off x="240525" y="155513"/>
            <a:ext cx="8520600" cy="572700"/>
          </a:xfrm>
          <a:prstGeom prst="rect">
            <a:avLst/>
          </a:prstGeom>
          <a:noFill/>
          <a:ln>
            <a:noFill/>
          </a:ln>
        </p:spPr>
        <p:txBody>
          <a:bodyPr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ct val="100000"/>
              <a:buNone/>
              <a:defRPr sz="2800" b="0" i="0" u="none" strike="noStrike" cap="none">
                <a:solidFill>
                  <a:schemeClr val="dk1"/>
                </a:solidFill>
                <a:latin typeface="Arial"/>
                <a:ea typeface="Arial"/>
                <a:cs typeface="Arial"/>
                <a:sym typeface="Arial"/>
              </a:defRPr>
            </a:lvl1pPr>
            <a:lvl2pPr lvl="1">
              <a:spcBef>
                <a:spcPts val="0"/>
              </a:spcBef>
              <a:buClr>
                <a:schemeClr val="dk1"/>
              </a:buClr>
              <a:buSzPct val="100000"/>
              <a:buNone/>
              <a:defRPr sz="2800">
                <a:solidFill>
                  <a:schemeClr val="dk1"/>
                </a:solidFill>
              </a:defRPr>
            </a:lvl2pPr>
            <a:lvl3pPr lvl="2">
              <a:spcBef>
                <a:spcPts val="0"/>
              </a:spcBef>
              <a:buClr>
                <a:schemeClr val="dk1"/>
              </a:buClr>
              <a:buSzPct val="100000"/>
              <a:buNone/>
              <a:defRPr sz="2800">
                <a:solidFill>
                  <a:schemeClr val="dk1"/>
                </a:solidFill>
              </a:defRPr>
            </a:lvl3pPr>
            <a:lvl4pPr lvl="3">
              <a:spcBef>
                <a:spcPts val="0"/>
              </a:spcBef>
              <a:buClr>
                <a:schemeClr val="dk1"/>
              </a:buClr>
              <a:buSzPct val="100000"/>
              <a:buNone/>
              <a:defRPr sz="2800">
                <a:solidFill>
                  <a:schemeClr val="dk1"/>
                </a:solidFill>
              </a:defRPr>
            </a:lvl4pPr>
            <a:lvl5pPr lvl="4">
              <a:spcBef>
                <a:spcPts val="0"/>
              </a:spcBef>
              <a:buClr>
                <a:schemeClr val="dk1"/>
              </a:buClr>
              <a:buSzPct val="100000"/>
              <a:buNone/>
              <a:defRPr sz="2800">
                <a:solidFill>
                  <a:schemeClr val="dk1"/>
                </a:solidFill>
              </a:defRPr>
            </a:lvl5pPr>
            <a:lvl6pPr lvl="5">
              <a:spcBef>
                <a:spcPts val="0"/>
              </a:spcBef>
              <a:buClr>
                <a:schemeClr val="dk1"/>
              </a:buClr>
              <a:buSzPct val="100000"/>
              <a:buNone/>
              <a:defRPr sz="2800">
                <a:solidFill>
                  <a:schemeClr val="dk1"/>
                </a:solidFill>
              </a:defRPr>
            </a:lvl6pPr>
            <a:lvl7pPr lvl="6">
              <a:spcBef>
                <a:spcPts val="0"/>
              </a:spcBef>
              <a:buClr>
                <a:schemeClr val="dk1"/>
              </a:buClr>
              <a:buSzPct val="100000"/>
              <a:buNone/>
              <a:defRPr sz="2800">
                <a:solidFill>
                  <a:schemeClr val="dk1"/>
                </a:solidFill>
              </a:defRPr>
            </a:lvl7pPr>
            <a:lvl8pPr lvl="7">
              <a:spcBef>
                <a:spcPts val="0"/>
              </a:spcBef>
              <a:buClr>
                <a:schemeClr val="dk1"/>
              </a:buClr>
              <a:buSzPct val="100000"/>
              <a:buNone/>
              <a:defRPr sz="2800">
                <a:solidFill>
                  <a:schemeClr val="dk1"/>
                </a:solidFill>
              </a:defRPr>
            </a:lvl8pPr>
            <a:lvl9pPr lvl="8">
              <a:spcBef>
                <a:spcPts val="0"/>
              </a:spcBef>
              <a:buClr>
                <a:schemeClr val="dk1"/>
              </a:buClr>
              <a:buSzPct val="100000"/>
              <a:buNone/>
              <a:defRPr sz="2800">
                <a:solidFill>
                  <a:schemeClr val="dk1"/>
                </a:solidFill>
              </a:defRPr>
            </a:lvl9pPr>
          </a:lstStyle>
          <a:p>
            <a:pPr algn="ctr"/>
            <a:r>
              <a:rPr lang="en" dirty="0" smtClean="0">
                <a:solidFill>
                  <a:schemeClr val="bg1"/>
                </a:solidFill>
              </a:rPr>
              <a:t>MAIN BENEFITS</a:t>
            </a:r>
            <a:endParaRPr lang="en"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pic>
        <p:nvPicPr>
          <p:cNvPr id="330" name="Shape 330" descr="dwolla_large.jpg"/>
          <p:cNvPicPr preferRelativeResize="0"/>
          <p:nvPr/>
        </p:nvPicPr>
        <p:blipFill>
          <a:blip r:embed="rId3">
            <a:alphaModFix/>
          </a:blip>
          <a:stretch>
            <a:fillRect/>
          </a:stretch>
        </p:blipFill>
        <p:spPr>
          <a:xfrm>
            <a:off x="1138575" y="2063700"/>
            <a:ext cx="6667500" cy="2857500"/>
          </a:xfrm>
          <a:prstGeom prst="rect">
            <a:avLst/>
          </a:prstGeom>
          <a:noFill/>
          <a:ln>
            <a:noFill/>
          </a:ln>
        </p:spPr>
      </p:pic>
      <p:sp>
        <p:nvSpPr>
          <p:cNvPr id="331" name="Shape 331"/>
          <p:cNvSpPr/>
          <p:nvPr/>
        </p:nvSpPr>
        <p:spPr>
          <a:xfrm>
            <a:off x="126225" y="4518750"/>
            <a:ext cx="894900" cy="392100"/>
          </a:xfrm>
          <a:prstGeom prst="homePlate">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Features</a:t>
            </a:r>
          </a:p>
        </p:txBody>
      </p:sp>
      <p:sp>
        <p:nvSpPr>
          <p:cNvPr id="332" name="Shape 332"/>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333" name="Shape 333"/>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334" name="Shape 334"/>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335" name="Shape 335"/>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336" name="Shape 336"/>
          <p:cNvSpPr/>
          <p:nvPr/>
        </p:nvSpPr>
        <p:spPr>
          <a:xfrm>
            <a:off x="7923525" y="4508400"/>
            <a:ext cx="1159800" cy="412800"/>
          </a:xfrm>
          <a:prstGeom prst="chevron">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solidFill>
                  <a:schemeClr val="bg1"/>
                </a:solidFill>
              </a:rPr>
              <a:t>Benefits</a:t>
            </a:r>
          </a:p>
        </p:txBody>
      </p:sp>
      <p:sp>
        <p:nvSpPr>
          <p:cNvPr id="337" name="Shape 337"/>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338" name="Shape 338"/>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sp>
        <p:nvSpPr>
          <p:cNvPr id="339" name="Shape 339"/>
          <p:cNvSpPr/>
          <p:nvPr/>
        </p:nvSpPr>
        <p:spPr>
          <a:xfrm>
            <a:off x="4708350" y="312000"/>
            <a:ext cx="3592500" cy="993000"/>
          </a:xfrm>
          <a:prstGeom prst="leftArrow">
            <a:avLst>
              <a:gd name="adj1" fmla="val 50000"/>
              <a:gd name="adj2" fmla="val 50000"/>
            </a:avLst>
          </a:prstGeom>
          <a:solidFill>
            <a:srgbClr val="FFD966"/>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just" rtl="0">
              <a:lnSpc>
                <a:spcPct val="150000"/>
              </a:lnSpc>
              <a:spcBef>
                <a:spcPts val="0"/>
              </a:spcBef>
              <a:spcAft>
                <a:spcPts val="1900"/>
              </a:spcAft>
              <a:buNone/>
            </a:pPr>
            <a:endParaRPr dirty="0">
              <a:solidFill>
                <a:srgbClr val="333333"/>
              </a:solidFill>
            </a:endParaRPr>
          </a:p>
          <a:p>
            <a:pPr lvl="0" algn="ctr" rtl="0">
              <a:lnSpc>
                <a:spcPct val="150000"/>
              </a:lnSpc>
              <a:spcBef>
                <a:spcPts val="0"/>
              </a:spcBef>
              <a:spcAft>
                <a:spcPts val="1900"/>
              </a:spcAft>
              <a:buClr>
                <a:schemeClr val="dk1"/>
              </a:buClr>
              <a:buFont typeface="Arial"/>
              <a:buNone/>
            </a:pPr>
            <a:r>
              <a:rPr lang="en" dirty="0" smtClean="0">
                <a:solidFill>
                  <a:srgbClr val="333333"/>
                </a:solidFill>
              </a:rPr>
              <a:t>“</a:t>
            </a:r>
            <a:r>
              <a:rPr lang="en-US" dirty="0" smtClean="0">
                <a:solidFill>
                  <a:srgbClr val="333333"/>
                </a:solidFill>
              </a:rPr>
              <a:t>Reduce the risk</a:t>
            </a:r>
            <a:r>
              <a:rPr lang="en" dirty="0" smtClean="0">
                <a:solidFill>
                  <a:srgbClr val="333333"/>
                </a:solidFill>
              </a:rPr>
              <a:t>.”</a:t>
            </a:r>
            <a:endParaRPr lang="en" dirty="0">
              <a:solidFill>
                <a:srgbClr val="333333"/>
              </a:solidFill>
            </a:endParaRPr>
          </a:p>
          <a:p>
            <a:pPr lvl="0">
              <a:spcBef>
                <a:spcPts val="0"/>
              </a:spcBef>
              <a:buNone/>
            </a:pPr>
            <a:endParaRPr dirty="0"/>
          </a:p>
        </p:txBody>
      </p:sp>
      <p:sp>
        <p:nvSpPr>
          <p:cNvPr id="340" name="Shape 340"/>
          <p:cNvSpPr/>
          <p:nvPr/>
        </p:nvSpPr>
        <p:spPr>
          <a:xfrm>
            <a:off x="580125" y="312000"/>
            <a:ext cx="3480900" cy="993000"/>
          </a:xfrm>
          <a:prstGeom prst="rightArrow">
            <a:avLst>
              <a:gd name="adj1" fmla="val 50000"/>
              <a:gd name="adj2" fmla="val 50000"/>
            </a:avLst>
          </a:prstGeom>
          <a:solidFill>
            <a:srgbClr val="6FA8DC"/>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lnSpc>
                <a:spcPct val="150000"/>
              </a:lnSpc>
              <a:spcBef>
                <a:spcPts val="0"/>
              </a:spcBef>
              <a:spcAft>
                <a:spcPts val="1900"/>
              </a:spcAft>
              <a:buNone/>
            </a:pPr>
            <a:endParaRPr>
              <a:solidFill>
                <a:srgbClr val="333333"/>
              </a:solidFill>
            </a:endParaRPr>
          </a:p>
          <a:p>
            <a:pPr lvl="0" algn="ctr" rtl="0">
              <a:lnSpc>
                <a:spcPct val="150000"/>
              </a:lnSpc>
              <a:spcBef>
                <a:spcPts val="0"/>
              </a:spcBef>
              <a:spcAft>
                <a:spcPts val="1900"/>
              </a:spcAft>
              <a:buClr>
                <a:schemeClr val="dk1"/>
              </a:buClr>
              <a:buFont typeface="Arial"/>
              <a:buNone/>
            </a:pPr>
            <a:r>
              <a:rPr lang="en">
                <a:solidFill>
                  <a:srgbClr val="333333"/>
                </a:solidFill>
              </a:rPr>
              <a:t>“Prevent from being stolen or lost.”</a:t>
            </a:r>
          </a:p>
          <a:p>
            <a:pPr lvl="0" algn="ctr">
              <a:spcBef>
                <a:spcPts val="0"/>
              </a:spcBef>
              <a:buNone/>
            </a:pPr>
            <a:endParaRPr/>
          </a:p>
        </p:txBody>
      </p:sp>
      <p:sp>
        <p:nvSpPr>
          <p:cNvPr id="341" name="Shape 341"/>
          <p:cNvSpPr/>
          <p:nvPr/>
        </p:nvSpPr>
        <p:spPr>
          <a:xfrm>
            <a:off x="1430775" y="1305000"/>
            <a:ext cx="6083100" cy="993000"/>
          </a:xfrm>
          <a:prstGeom prst="leftRightArrow">
            <a:avLst>
              <a:gd name="adj1" fmla="val 50000"/>
              <a:gd name="adj2" fmla="val 50000"/>
            </a:avLst>
          </a:prstGeom>
          <a:solidFill>
            <a:srgbClr val="E06666"/>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just" rtl="0">
              <a:lnSpc>
                <a:spcPct val="150000"/>
              </a:lnSpc>
              <a:spcBef>
                <a:spcPts val="0"/>
              </a:spcBef>
              <a:spcAft>
                <a:spcPts val="1900"/>
              </a:spcAft>
              <a:buNone/>
            </a:pPr>
            <a:endParaRPr dirty="0">
              <a:solidFill>
                <a:srgbClr val="333333"/>
              </a:solidFill>
            </a:endParaRPr>
          </a:p>
          <a:p>
            <a:r>
              <a:rPr lang="en-US" dirty="0"/>
              <a:t>“Provide instant confirmation that your payment was made</a:t>
            </a:r>
            <a:r>
              <a:rPr lang="en-US" dirty="0" smtClean="0"/>
              <a:t>.”</a:t>
            </a:r>
            <a:endParaRPr lang="en-US" dirty="0"/>
          </a:p>
          <a:p>
            <a:r>
              <a:rPr lang="en-US" dirty="0"/>
              <a:t/>
            </a:r>
            <a:br>
              <a:rPr lang="en-US" dirty="0"/>
            </a:br>
            <a:endParaRPr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pic>
        <p:nvPicPr>
          <p:cNvPr id="24" name="Picture 23"/>
          <p:cNvPicPr>
            <a:picLocks noChangeAspect="1"/>
          </p:cNvPicPr>
          <p:nvPr/>
        </p:nvPicPr>
        <p:blipFill rotWithShape="1">
          <a:blip r:embed="rId3"/>
          <a:srcRect b="47788"/>
          <a:stretch/>
        </p:blipFill>
        <p:spPr>
          <a:xfrm>
            <a:off x="-116540" y="-8861"/>
            <a:ext cx="9210228" cy="2430011"/>
          </a:xfrm>
          <a:prstGeom prst="rect">
            <a:avLst/>
          </a:prstGeom>
        </p:spPr>
      </p:pic>
      <p:pic>
        <p:nvPicPr>
          <p:cNvPr id="347" name="Shape 347" descr="speed-skiing_318-54220.png"/>
          <p:cNvPicPr preferRelativeResize="0"/>
          <p:nvPr/>
        </p:nvPicPr>
        <p:blipFill>
          <a:blip r:embed="rId4">
            <a:alphaModFix/>
          </a:blip>
          <a:stretch>
            <a:fillRect/>
          </a:stretch>
        </p:blipFill>
        <p:spPr>
          <a:xfrm>
            <a:off x="723075" y="1498325"/>
            <a:ext cx="752899" cy="752899"/>
          </a:xfrm>
          <a:prstGeom prst="rect">
            <a:avLst/>
          </a:prstGeom>
          <a:noFill/>
          <a:ln>
            <a:noFill/>
          </a:ln>
        </p:spPr>
      </p:pic>
      <p:sp>
        <p:nvSpPr>
          <p:cNvPr id="348" name="Shape 348"/>
          <p:cNvSpPr/>
          <p:nvPr/>
        </p:nvSpPr>
        <p:spPr>
          <a:xfrm>
            <a:off x="1535650" y="1498325"/>
            <a:ext cx="2273700" cy="7083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SPEED</a:t>
            </a:r>
          </a:p>
        </p:txBody>
      </p:sp>
      <p:pic>
        <p:nvPicPr>
          <p:cNvPr id="349" name="Shape 349" descr="police-512.png"/>
          <p:cNvPicPr preferRelativeResize="0"/>
          <p:nvPr/>
        </p:nvPicPr>
        <p:blipFill>
          <a:blip r:embed="rId5">
            <a:alphaModFix/>
          </a:blip>
          <a:stretch>
            <a:fillRect/>
          </a:stretch>
        </p:blipFill>
        <p:spPr>
          <a:xfrm>
            <a:off x="670512" y="2429912"/>
            <a:ext cx="805474" cy="805474"/>
          </a:xfrm>
          <a:prstGeom prst="rect">
            <a:avLst/>
          </a:prstGeom>
          <a:noFill/>
          <a:ln>
            <a:noFill/>
          </a:ln>
        </p:spPr>
      </p:pic>
      <p:sp>
        <p:nvSpPr>
          <p:cNvPr id="350" name="Shape 350"/>
          <p:cNvSpPr/>
          <p:nvPr/>
        </p:nvSpPr>
        <p:spPr>
          <a:xfrm>
            <a:off x="1535650" y="2426325"/>
            <a:ext cx="2273700" cy="7083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SECURITY</a:t>
            </a:r>
          </a:p>
        </p:txBody>
      </p:sp>
      <p:sp>
        <p:nvSpPr>
          <p:cNvPr id="351" name="Shape 351"/>
          <p:cNvSpPr/>
          <p:nvPr/>
        </p:nvSpPr>
        <p:spPr>
          <a:xfrm>
            <a:off x="6129975" y="2392725"/>
            <a:ext cx="2273700" cy="708300"/>
          </a:xfrm>
          <a:prstGeom prst="leftArrowCallout">
            <a:avLst>
              <a:gd name="adj1" fmla="val 25000"/>
              <a:gd name="adj2" fmla="val 25000"/>
              <a:gd name="adj3" fmla="val 25000"/>
              <a:gd name="adj4" fmla="val 6497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PRIVACY</a:t>
            </a:r>
          </a:p>
        </p:txBody>
      </p:sp>
      <p:sp>
        <p:nvSpPr>
          <p:cNvPr id="352" name="Shape 352"/>
          <p:cNvSpPr/>
          <p:nvPr/>
        </p:nvSpPr>
        <p:spPr>
          <a:xfrm>
            <a:off x="4250075" y="2459925"/>
            <a:ext cx="603900" cy="641100"/>
          </a:xfrm>
          <a:prstGeom prst="mathPlus">
            <a:avLst>
              <a:gd name="adj1" fmla="val 23520"/>
            </a:avLst>
          </a:prstGeom>
          <a:solidFill>
            <a:srgbClr val="351C75"/>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pic>
        <p:nvPicPr>
          <p:cNvPr id="353" name="Shape 353" descr="lock-hangslot-symbool-voor-protect_318-50517.png"/>
          <p:cNvPicPr preferRelativeResize="0"/>
          <p:nvPr/>
        </p:nvPicPr>
        <p:blipFill>
          <a:blip r:embed="rId6">
            <a:alphaModFix/>
          </a:blip>
          <a:stretch>
            <a:fillRect/>
          </a:stretch>
        </p:blipFill>
        <p:spPr>
          <a:xfrm>
            <a:off x="5421675" y="2392725"/>
            <a:ext cx="708300" cy="708300"/>
          </a:xfrm>
          <a:prstGeom prst="rect">
            <a:avLst/>
          </a:prstGeom>
          <a:noFill/>
          <a:ln>
            <a:noFill/>
          </a:ln>
        </p:spPr>
      </p:pic>
      <p:pic>
        <p:nvPicPr>
          <p:cNvPr id="354" name="Shape 354" descr="118262-200.png"/>
          <p:cNvPicPr preferRelativeResize="0"/>
          <p:nvPr/>
        </p:nvPicPr>
        <p:blipFill>
          <a:blip r:embed="rId7">
            <a:alphaModFix/>
          </a:blip>
          <a:stretch>
            <a:fillRect/>
          </a:stretch>
        </p:blipFill>
        <p:spPr>
          <a:xfrm>
            <a:off x="696800" y="3354325"/>
            <a:ext cx="805450" cy="805450"/>
          </a:xfrm>
          <a:prstGeom prst="rect">
            <a:avLst/>
          </a:prstGeom>
          <a:noFill/>
          <a:ln>
            <a:noFill/>
          </a:ln>
        </p:spPr>
      </p:pic>
      <p:sp>
        <p:nvSpPr>
          <p:cNvPr id="355" name="Shape 355"/>
          <p:cNvSpPr/>
          <p:nvPr/>
        </p:nvSpPr>
        <p:spPr>
          <a:xfrm>
            <a:off x="1535650" y="3354325"/>
            <a:ext cx="2273700" cy="708300"/>
          </a:xfrm>
          <a:prstGeom prst="leftArrowCallout">
            <a:avLst>
              <a:gd name="adj1" fmla="val 25000"/>
              <a:gd name="adj2" fmla="val 25000"/>
              <a:gd name="adj3" fmla="val 25000"/>
              <a:gd name="adj4" fmla="val 64977"/>
            </a:avLst>
          </a:prstGeom>
          <a:solidFill>
            <a:srgbClr val="FFC000"/>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FLEXIBILITY</a:t>
            </a:r>
          </a:p>
        </p:txBody>
      </p:sp>
      <p:sp>
        <p:nvSpPr>
          <p:cNvPr id="356" name="Shape 356"/>
          <p:cNvSpPr/>
          <p:nvPr/>
        </p:nvSpPr>
        <p:spPr>
          <a:xfrm>
            <a:off x="4250075" y="3387925"/>
            <a:ext cx="603900" cy="641100"/>
          </a:xfrm>
          <a:prstGeom prst="mathPlus">
            <a:avLst>
              <a:gd name="adj1" fmla="val 23520"/>
            </a:avLst>
          </a:prstGeom>
          <a:solidFill>
            <a:srgbClr val="351C75"/>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pic>
        <p:nvPicPr>
          <p:cNvPr id="357" name="Shape 357" descr="convenience-icon.png"/>
          <p:cNvPicPr preferRelativeResize="0"/>
          <p:nvPr/>
        </p:nvPicPr>
        <p:blipFill>
          <a:blip r:embed="rId8">
            <a:alphaModFix/>
          </a:blip>
          <a:stretch>
            <a:fillRect/>
          </a:stretch>
        </p:blipFill>
        <p:spPr>
          <a:xfrm>
            <a:off x="5391849" y="3332524"/>
            <a:ext cx="708300" cy="708300"/>
          </a:xfrm>
          <a:prstGeom prst="rect">
            <a:avLst/>
          </a:prstGeom>
          <a:noFill/>
          <a:ln>
            <a:noFill/>
          </a:ln>
        </p:spPr>
      </p:pic>
      <p:sp>
        <p:nvSpPr>
          <p:cNvPr id="358" name="Shape 358"/>
          <p:cNvSpPr/>
          <p:nvPr/>
        </p:nvSpPr>
        <p:spPr>
          <a:xfrm>
            <a:off x="6129975" y="3320725"/>
            <a:ext cx="2273700" cy="708300"/>
          </a:xfrm>
          <a:prstGeom prst="leftArrowCallout">
            <a:avLst>
              <a:gd name="adj1" fmla="val 25000"/>
              <a:gd name="adj2" fmla="val 25000"/>
              <a:gd name="adj3" fmla="val 25000"/>
              <a:gd name="adj4" fmla="val 64977"/>
            </a:avLst>
          </a:prstGeom>
          <a:solidFill>
            <a:srgbClr val="FFC000"/>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a:t>CONVENIENT</a:t>
            </a:r>
          </a:p>
        </p:txBody>
      </p:sp>
      <p:sp>
        <p:nvSpPr>
          <p:cNvPr id="359" name="Shape 359"/>
          <p:cNvSpPr/>
          <p:nvPr/>
        </p:nvSpPr>
        <p:spPr>
          <a:xfrm>
            <a:off x="126225" y="4518750"/>
            <a:ext cx="894900" cy="392100"/>
          </a:xfrm>
          <a:prstGeom prst="homePlate">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Features</a:t>
            </a:r>
          </a:p>
        </p:txBody>
      </p:sp>
      <p:sp>
        <p:nvSpPr>
          <p:cNvPr id="360" name="Shape 360"/>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361" name="Shape 361"/>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362" name="Shape 362"/>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363" name="Shape 363"/>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364" name="Shape 364"/>
          <p:cNvSpPr/>
          <p:nvPr/>
        </p:nvSpPr>
        <p:spPr>
          <a:xfrm>
            <a:off x="7923525" y="4508400"/>
            <a:ext cx="1159800" cy="412800"/>
          </a:xfrm>
          <a:prstGeom prst="chevron">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dirty="0">
                <a:solidFill>
                  <a:schemeClr val="bg1"/>
                </a:solidFill>
              </a:rPr>
              <a:t>Benefits</a:t>
            </a:r>
          </a:p>
        </p:txBody>
      </p:sp>
      <p:sp>
        <p:nvSpPr>
          <p:cNvPr id="365" name="Shape 365"/>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366" name="Shape 366"/>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sp>
        <p:nvSpPr>
          <p:cNvPr id="25" name="Shape 241"/>
          <p:cNvSpPr txBox="1">
            <a:spLocks/>
          </p:cNvSpPr>
          <p:nvPr/>
        </p:nvSpPr>
        <p:spPr>
          <a:xfrm>
            <a:off x="240525" y="155513"/>
            <a:ext cx="8520600" cy="572700"/>
          </a:xfrm>
          <a:prstGeom prst="rect">
            <a:avLst/>
          </a:prstGeom>
          <a:noFill/>
          <a:ln>
            <a:noFill/>
          </a:ln>
        </p:spPr>
        <p:txBody>
          <a:bodyPr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ct val="100000"/>
              <a:buNone/>
              <a:defRPr sz="2800" b="0" i="0" u="none" strike="noStrike" cap="none">
                <a:solidFill>
                  <a:schemeClr val="dk1"/>
                </a:solidFill>
                <a:latin typeface="Arial"/>
                <a:ea typeface="Arial"/>
                <a:cs typeface="Arial"/>
                <a:sym typeface="Arial"/>
              </a:defRPr>
            </a:lvl1pPr>
            <a:lvl2pPr lvl="1">
              <a:spcBef>
                <a:spcPts val="0"/>
              </a:spcBef>
              <a:buClr>
                <a:schemeClr val="dk1"/>
              </a:buClr>
              <a:buSzPct val="100000"/>
              <a:buNone/>
              <a:defRPr sz="2800">
                <a:solidFill>
                  <a:schemeClr val="dk1"/>
                </a:solidFill>
              </a:defRPr>
            </a:lvl2pPr>
            <a:lvl3pPr lvl="2">
              <a:spcBef>
                <a:spcPts val="0"/>
              </a:spcBef>
              <a:buClr>
                <a:schemeClr val="dk1"/>
              </a:buClr>
              <a:buSzPct val="100000"/>
              <a:buNone/>
              <a:defRPr sz="2800">
                <a:solidFill>
                  <a:schemeClr val="dk1"/>
                </a:solidFill>
              </a:defRPr>
            </a:lvl3pPr>
            <a:lvl4pPr lvl="3">
              <a:spcBef>
                <a:spcPts val="0"/>
              </a:spcBef>
              <a:buClr>
                <a:schemeClr val="dk1"/>
              </a:buClr>
              <a:buSzPct val="100000"/>
              <a:buNone/>
              <a:defRPr sz="2800">
                <a:solidFill>
                  <a:schemeClr val="dk1"/>
                </a:solidFill>
              </a:defRPr>
            </a:lvl4pPr>
            <a:lvl5pPr lvl="4">
              <a:spcBef>
                <a:spcPts val="0"/>
              </a:spcBef>
              <a:buClr>
                <a:schemeClr val="dk1"/>
              </a:buClr>
              <a:buSzPct val="100000"/>
              <a:buNone/>
              <a:defRPr sz="2800">
                <a:solidFill>
                  <a:schemeClr val="dk1"/>
                </a:solidFill>
              </a:defRPr>
            </a:lvl5pPr>
            <a:lvl6pPr lvl="5">
              <a:spcBef>
                <a:spcPts val="0"/>
              </a:spcBef>
              <a:buClr>
                <a:schemeClr val="dk1"/>
              </a:buClr>
              <a:buSzPct val="100000"/>
              <a:buNone/>
              <a:defRPr sz="2800">
                <a:solidFill>
                  <a:schemeClr val="dk1"/>
                </a:solidFill>
              </a:defRPr>
            </a:lvl6pPr>
            <a:lvl7pPr lvl="6">
              <a:spcBef>
                <a:spcPts val="0"/>
              </a:spcBef>
              <a:buClr>
                <a:schemeClr val="dk1"/>
              </a:buClr>
              <a:buSzPct val="100000"/>
              <a:buNone/>
              <a:defRPr sz="2800">
                <a:solidFill>
                  <a:schemeClr val="dk1"/>
                </a:solidFill>
              </a:defRPr>
            </a:lvl7pPr>
            <a:lvl8pPr lvl="7">
              <a:spcBef>
                <a:spcPts val="0"/>
              </a:spcBef>
              <a:buClr>
                <a:schemeClr val="dk1"/>
              </a:buClr>
              <a:buSzPct val="100000"/>
              <a:buNone/>
              <a:defRPr sz="2800">
                <a:solidFill>
                  <a:schemeClr val="dk1"/>
                </a:solidFill>
              </a:defRPr>
            </a:lvl8pPr>
            <a:lvl9pPr lvl="8">
              <a:spcBef>
                <a:spcPts val="0"/>
              </a:spcBef>
              <a:buClr>
                <a:schemeClr val="dk1"/>
              </a:buClr>
              <a:buSzPct val="100000"/>
              <a:buNone/>
              <a:defRPr sz="2800">
                <a:solidFill>
                  <a:schemeClr val="dk1"/>
                </a:solidFill>
              </a:defRPr>
            </a:lvl9pPr>
          </a:lstStyle>
          <a:p>
            <a:pPr algn="ctr"/>
            <a:r>
              <a:rPr lang="en" dirty="0" smtClean="0">
                <a:solidFill>
                  <a:schemeClr val="bg1"/>
                </a:solidFill>
              </a:rPr>
              <a:t>MAIN BENEFITS</a:t>
            </a:r>
            <a:endParaRPr lang="en"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pic>
        <p:nvPicPr>
          <p:cNvPr id="371" name="Shape 371" descr="CD353_17_MISC_Waiting_Line_Queue_Large1.jpg"/>
          <p:cNvPicPr preferRelativeResize="0"/>
          <p:nvPr/>
        </p:nvPicPr>
        <p:blipFill>
          <a:blip r:embed="rId3">
            <a:alphaModFix/>
          </a:blip>
          <a:stretch>
            <a:fillRect/>
          </a:stretch>
        </p:blipFill>
        <p:spPr>
          <a:xfrm>
            <a:off x="145975" y="2068675"/>
            <a:ext cx="8852025" cy="2938874"/>
          </a:xfrm>
          <a:prstGeom prst="rect">
            <a:avLst/>
          </a:prstGeom>
          <a:noFill/>
          <a:ln>
            <a:noFill/>
          </a:ln>
        </p:spPr>
      </p:pic>
      <p:sp>
        <p:nvSpPr>
          <p:cNvPr id="372" name="Shape 372"/>
          <p:cNvSpPr txBox="1">
            <a:spLocks noGrp="1"/>
          </p:cNvSpPr>
          <p:nvPr>
            <p:ph type="body" idx="1"/>
          </p:nvPr>
        </p:nvSpPr>
        <p:spPr>
          <a:xfrm>
            <a:off x="4784325" y="448925"/>
            <a:ext cx="4055700" cy="1049700"/>
          </a:xfrm>
          <a:prstGeom prst="rect">
            <a:avLst/>
          </a:prstGeom>
          <a:solidFill>
            <a:srgbClr val="FFE599"/>
          </a:solidFill>
          <a:ln w="38100" cap="flat" cmpd="sng">
            <a:solidFill>
              <a:srgbClr val="000000"/>
            </a:solidFill>
            <a:prstDash val="solid"/>
            <a:round/>
            <a:headEnd type="none" w="med" len="med"/>
            <a:tailEnd type="none" w="med" len="med"/>
          </a:ln>
        </p:spPr>
        <p:txBody>
          <a:bodyPr lIns="91425" tIns="91425" rIns="91425" bIns="91425" anchor="t" anchorCtr="0">
            <a:noAutofit/>
          </a:bodyPr>
          <a:lstStyle/>
          <a:p>
            <a:pPr lvl="0" algn="ctr" rtl="0">
              <a:lnSpc>
                <a:spcPct val="100000"/>
              </a:lnSpc>
              <a:spcBef>
                <a:spcPts val="0"/>
              </a:spcBef>
              <a:buNone/>
            </a:pPr>
            <a:r>
              <a:rPr lang="en" sz="2000" i="1" dirty="0">
                <a:solidFill>
                  <a:schemeClr val="dk1"/>
                </a:solidFill>
              </a:rPr>
              <a:t> </a:t>
            </a:r>
            <a:endParaRPr lang="en" sz="2400" i="1" dirty="0">
              <a:solidFill>
                <a:schemeClr val="dk1"/>
              </a:solidFill>
            </a:endParaRPr>
          </a:p>
          <a:p>
            <a:pPr lvl="0" rtl="0">
              <a:spcBef>
                <a:spcPts val="0"/>
              </a:spcBef>
              <a:buNone/>
            </a:pPr>
            <a:endParaRPr dirty="0"/>
          </a:p>
        </p:txBody>
      </p:sp>
      <p:sp>
        <p:nvSpPr>
          <p:cNvPr id="373" name="Shape 373"/>
          <p:cNvSpPr/>
          <p:nvPr/>
        </p:nvSpPr>
        <p:spPr>
          <a:xfrm>
            <a:off x="126225" y="4518750"/>
            <a:ext cx="894900" cy="392100"/>
          </a:xfrm>
          <a:prstGeom prst="homePlate">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Features</a:t>
            </a:r>
          </a:p>
        </p:txBody>
      </p:sp>
      <p:sp>
        <p:nvSpPr>
          <p:cNvPr id="374" name="Shape 374"/>
          <p:cNvSpPr/>
          <p:nvPr/>
        </p:nvSpPr>
        <p:spPr>
          <a:xfrm>
            <a:off x="1021125" y="4508400"/>
            <a:ext cx="1103099"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a:t>
            </a:r>
          </a:p>
        </p:txBody>
      </p:sp>
      <p:sp>
        <p:nvSpPr>
          <p:cNvPr id="375" name="Shape 375"/>
          <p:cNvSpPr/>
          <p:nvPr/>
        </p:nvSpPr>
        <p:spPr>
          <a:xfrm>
            <a:off x="21242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a:t>
            </a:r>
          </a:p>
        </p:txBody>
      </p:sp>
      <p:sp>
        <p:nvSpPr>
          <p:cNvPr id="376" name="Shape 376"/>
          <p:cNvSpPr/>
          <p:nvPr/>
        </p:nvSpPr>
        <p:spPr>
          <a:xfrm>
            <a:off x="3284025" y="4508350"/>
            <a:ext cx="1216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Types III</a:t>
            </a:r>
          </a:p>
        </p:txBody>
      </p:sp>
      <p:sp>
        <p:nvSpPr>
          <p:cNvPr id="377" name="Shape 377"/>
          <p:cNvSpPr/>
          <p:nvPr/>
        </p:nvSpPr>
        <p:spPr>
          <a:xfrm>
            <a:off x="45008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IV</a:t>
            </a:r>
          </a:p>
        </p:txBody>
      </p:sp>
      <p:sp>
        <p:nvSpPr>
          <p:cNvPr id="378" name="Shape 378"/>
          <p:cNvSpPr/>
          <p:nvPr/>
        </p:nvSpPr>
        <p:spPr>
          <a:xfrm>
            <a:off x="7923525" y="4508400"/>
            <a:ext cx="1159800" cy="412800"/>
          </a:xfrm>
          <a:prstGeom prst="chevron">
            <a:avLst>
              <a:gd name="adj" fmla="val 50000"/>
            </a:avLst>
          </a:prstGeom>
          <a:solidFill>
            <a:srgbClr val="00206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dirty="0">
                <a:solidFill>
                  <a:schemeClr val="bg1"/>
                </a:solidFill>
              </a:rPr>
              <a:t>Benefits</a:t>
            </a:r>
          </a:p>
        </p:txBody>
      </p:sp>
      <p:sp>
        <p:nvSpPr>
          <p:cNvPr id="379" name="Shape 379"/>
          <p:cNvSpPr/>
          <p:nvPr/>
        </p:nvSpPr>
        <p:spPr>
          <a:xfrm>
            <a:off x="5660625" y="4508400"/>
            <a:ext cx="11031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a:t>
            </a:r>
          </a:p>
        </p:txBody>
      </p:sp>
      <p:sp>
        <p:nvSpPr>
          <p:cNvPr id="380" name="Shape 380"/>
          <p:cNvSpPr/>
          <p:nvPr/>
        </p:nvSpPr>
        <p:spPr>
          <a:xfrm>
            <a:off x="6763725" y="4508400"/>
            <a:ext cx="1159800" cy="412800"/>
          </a:xfrm>
          <a:prstGeom prst="chevron">
            <a:avLst>
              <a:gd name="adj" fmla="val 50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sz="1200"/>
              <a:t>Type VI</a:t>
            </a:r>
          </a:p>
        </p:txBody>
      </p:sp>
      <p:sp>
        <p:nvSpPr>
          <p:cNvPr id="381" name="Shape 381"/>
          <p:cNvSpPr txBox="1"/>
          <p:nvPr/>
        </p:nvSpPr>
        <p:spPr>
          <a:xfrm>
            <a:off x="946700" y="723075"/>
            <a:ext cx="2064900" cy="1550400"/>
          </a:xfrm>
          <a:prstGeom prst="rect">
            <a:avLst/>
          </a:prstGeom>
          <a:noFill/>
          <a:ln>
            <a:noFill/>
          </a:ln>
        </p:spPr>
        <p:txBody>
          <a:bodyPr lIns="91425" tIns="91425" rIns="91425" bIns="91425" anchor="t" anchorCtr="0">
            <a:noAutofit/>
          </a:bodyPr>
          <a:lstStyle/>
          <a:p>
            <a:pPr lvl="0">
              <a:spcBef>
                <a:spcPts val="0"/>
              </a:spcBef>
              <a:buNone/>
            </a:pPr>
            <a:endParaRPr/>
          </a:p>
        </p:txBody>
      </p:sp>
      <p:sp>
        <p:nvSpPr>
          <p:cNvPr id="382" name="Shape 382"/>
          <p:cNvSpPr/>
          <p:nvPr/>
        </p:nvSpPr>
        <p:spPr>
          <a:xfrm>
            <a:off x="2253300" y="1693350"/>
            <a:ext cx="4055700" cy="649200"/>
          </a:xfrm>
          <a:prstGeom prst="rect">
            <a:avLst/>
          </a:prstGeom>
          <a:solidFill>
            <a:srgbClr val="A2C4C9"/>
          </a:solidFill>
          <a:ln w="38100"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lnSpc>
                <a:spcPct val="150000"/>
              </a:lnSpc>
              <a:spcBef>
                <a:spcPts val="0"/>
              </a:spcBef>
              <a:spcAft>
                <a:spcPts val="1600"/>
              </a:spcAft>
              <a:buClr>
                <a:schemeClr val="dk1"/>
              </a:buClr>
              <a:buSzPct val="45833"/>
              <a:buFont typeface="Arial"/>
              <a:buNone/>
            </a:pPr>
            <a:endParaRPr lang="en" sz="1800" i="1" dirty="0">
              <a:solidFill>
                <a:schemeClr val="dk1"/>
              </a:solidFill>
            </a:endParaRPr>
          </a:p>
        </p:txBody>
      </p:sp>
      <p:sp>
        <p:nvSpPr>
          <p:cNvPr id="383" name="Shape 383"/>
          <p:cNvSpPr/>
          <p:nvPr/>
        </p:nvSpPr>
        <p:spPr>
          <a:xfrm>
            <a:off x="192663" y="469063"/>
            <a:ext cx="3853500" cy="1049700"/>
          </a:xfrm>
          <a:prstGeom prst="rect">
            <a:avLst/>
          </a:prstGeom>
          <a:solidFill>
            <a:srgbClr val="DD7E6B"/>
          </a:solidFill>
          <a:ln w="38100" cap="flat" cmpd="sng">
            <a:solidFill>
              <a:srgbClr val="000000"/>
            </a:solidFill>
            <a:prstDash val="solid"/>
            <a:round/>
            <a:headEnd type="none" w="med" len="med"/>
            <a:tailEnd type="none" w="med" len="med"/>
          </a:ln>
        </p:spPr>
        <p:txBody>
          <a:bodyPr lIns="91425" tIns="91425" rIns="91425" bIns="91425" anchor="ctr" anchorCtr="0">
            <a:noAutofit/>
          </a:bodyPr>
          <a:lstStyle/>
          <a:p>
            <a:pPr lvl="0" algn="ctr" rtl="0">
              <a:spcBef>
                <a:spcPts val="0"/>
              </a:spcBef>
              <a:spcAft>
                <a:spcPts val="1600"/>
              </a:spcAft>
              <a:buClr>
                <a:schemeClr val="dk1"/>
              </a:buClr>
              <a:buSzPct val="45833"/>
              <a:buFont typeface="Arial"/>
              <a:buNone/>
            </a:pPr>
            <a:endParaRPr lang="en" sz="2000" i="1" dirty="0" smtClean="0">
              <a:solidFill>
                <a:schemeClr val="dk1"/>
              </a:solidFill>
            </a:endParaRPr>
          </a:p>
          <a:p>
            <a:pPr lvl="0">
              <a:spcBef>
                <a:spcPts val="0"/>
              </a:spcBef>
              <a:buNone/>
            </a:pPr>
            <a:endParaRPr dirty="0"/>
          </a:p>
        </p:txBody>
      </p:sp>
      <p:sp>
        <p:nvSpPr>
          <p:cNvPr id="2" name="Rectangle 1"/>
          <p:cNvSpPr/>
          <p:nvPr/>
        </p:nvSpPr>
        <p:spPr>
          <a:xfrm>
            <a:off x="5080725" y="591338"/>
            <a:ext cx="3534922" cy="1200329"/>
          </a:xfrm>
          <a:prstGeom prst="rect">
            <a:avLst/>
          </a:prstGeom>
        </p:spPr>
        <p:txBody>
          <a:bodyPr wrap="square">
            <a:spAutoFit/>
          </a:bodyPr>
          <a:lstStyle/>
          <a:p>
            <a:pPr algn="ctr"/>
            <a:r>
              <a:rPr lang="en" sz="2400" i="1" dirty="0">
                <a:solidFill>
                  <a:schemeClr val="dk1"/>
                </a:solidFill>
              </a:rPr>
              <a:t>“No more long lines </a:t>
            </a:r>
            <a:r>
              <a:rPr lang="en" sz="2400" i="1" dirty="0" smtClean="0">
                <a:solidFill>
                  <a:schemeClr val="dk1"/>
                </a:solidFill>
              </a:rPr>
              <a:t>                           or </a:t>
            </a:r>
            <a:r>
              <a:rPr lang="en" sz="2400" i="1" dirty="0">
                <a:solidFill>
                  <a:schemeClr val="dk1"/>
                </a:solidFill>
              </a:rPr>
              <a:t>crowded place” </a:t>
            </a:r>
            <a:r>
              <a:rPr lang="en" sz="2800" i="1" dirty="0">
                <a:solidFill>
                  <a:schemeClr val="dk1"/>
                </a:solidFill>
              </a:rPr>
              <a:t/>
            </a:r>
            <a:br>
              <a:rPr lang="en" sz="2800" i="1" dirty="0">
                <a:solidFill>
                  <a:schemeClr val="dk1"/>
                </a:solidFill>
              </a:rPr>
            </a:br>
            <a:endParaRPr lang="th-TH" sz="2400" dirty="0"/>
          </a:p>
        </p:txBody>
      </p:sp>
      <p:sp>
        <p:nvSpPr>
          <p:cNvPr id="3" name="Rectangle 2"/>
          <p:cNvSpPr/>
          <p:nvPr/>
        </p:nvSpPr>
        <p:spPr>
          <a:xfrm>
            <a:off x="389942" y="591520"/>
            <a:ext cx="3458941" cy="830997"/>
          </a:xfrm>
          <a:prstGeom prst="rect">
            <a:avLst/>
          </a:prstGeom>
        </p:spPr>
        <p:txBody>
          <a:bodyPr wrap="square">
            <a:spAutoFit/>
          </a:bodyPr>
          <a:lstStyle/>
          <a:p>
            <a:pPr lvl="0" algn="ctr">
              <a:spcAft>
                <a:spcPts val="1600"/>
              </a:spcAft>
              <a:buClr>
                <a:schemeClr val="dk1"/>
              </a:buClr>
              <a:buSzPct val="45833"/>
            </a:pPr>
            <a:r>
              <a:rPr lang="en" sz="2400" i="1" dirty="0">
                <a:solidFill>
                  <a:schemeClr val="dk1"/>
                </a:solidFill>
              </a:rPr>
              <a:t>“Send money online in a few simple steps”</a:t>
            </a:r>
          </a:p>
        </p:txBody>
      </p:sp>
      <p:sp>
        <p:nvSpPr>
          <p:cNvPr id="4" name="Rectangle 3"/>
          <p:cNvSpPr/>
          <p:nvPr/>
        </p:nvSpPr>
        <p:spPr>
          <a:xfrm>
            <a:off x="3656801" y="1803788"/>
            <a:ext cx="1552028" cy="461665"/>
          </a:xfrm>
          <a:prstGeom prst="rect">
            <a:avLst/>
          </a:prstGeom>
        </p:spPr>
        <p:txBody>
          <a:bodyPr wrap="none">
            <a:spAutoFit/>
          </a:bodyPr>
          <a:lstStyle/>
          <a:p>
            <a:r>
              <a:rPr lang="en" sz="2400" dirty="0">
                <a:solidFill>
                  <a:schemeClr val="dk1"/>
                </a:solidFill>
              </a:rPr>
              <a:t>Effortless </a:t>
            </a:r>
            <a:endParaRPr lang="th-TH" sz="2400"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pic>
        <p:nvPicPr>
          <p:cNvPr id="388" name="Shape 388" descr="blog-572x320-q-and-a.png"/>
          <p:cNvPicPr preferRelativeResize="0"/>
          <p:nvPr/>
        </p:nvPicPr>
        <p:blipFill>
          <a:blip r:embed="rId3">
            <a:alphaModFix/>
          </a:blip>
          <a:stretch>
            <a:fillRect/>
          </a:stretch>
        </p:blipFill>
        <p:spPr>
          <a:xfrm>
            <a:off x="0" y="13975"/>
            <a:ext cx="9144000" cy="511554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pic>
        <p:nvPicPr>
          <p:cNvPr id="3" name="Picture 2"/>
          <p:cNvPicPr>
            <a:picLocks noChangeAspect="1"/>
          </p:cNvPicPr>
          <p:nvPr/>
        </p:nvPicPr>
        <p:blipFill rotWithShape="1">
          <a:blip r:embed="rId3"/>
          <a:srcRect r="38954"/>
          <a:stretch/>
        </p:blipFill>
        <p:spPr>
          <a:xfrm>
            <a:off x="0" y="0"/>
            <a:ext cx="4652682" cy="5143500"/>
          </a:xfrm>
          <a:prstGeom prst="rect">
            <a:avLst/>
          </a:prstGeom>
        </p:spPr>
      </p:pic>
      <p:sp>
        <p:nvSpPr>
          <p:cNvPr id="2" name="TextBox 1"/>
          <p:cNvSpPr txBox="1"/>
          <p:nvPr/>
        </p:nvSpPr>
        <p:spPr>
          <a:xfrm>
            <a:off x="3281082" y="986117"/>
            <a:ext cx="5342965" cy="2185214"/>
          </a:xfrm>
          <a:prstGeom prst="rect">
            <a:avLst/>
          </a:prstGeom>
          <a:noFill/>
        </p:spPr>
        <p:txBody>
          <a:bodyPr wrap="square" rtlCol="0">
            <a:spAutoFit/>
          </a:bodyPr>
          <a:lstStyle/>
          <a:p>
            <a:pPr algn="ctr"/>
            <a:r>
              <a:rPr lang="en-US" sz="2800" dirty="0" smtClean="0"/>
              <a:t>Member</a:t>
            </a:r>
          </a:p>
          <a:p>
            <a:pPr algn="ctr"/>
            <a:endParaRPr lang="en-US" sz="2800" dirty="0" smtClean="0"/>
          </a:p>
          <a:p>
            <a:r>
              <a:rPr lang="en-US" sz="1600" dirty="0" smtClean="0"/>
              <a:t>1.Thawanhatai     </a:t>
            </a:r>
            <a:r>
              <a:rPr lang="en-US" sz="1600" dirty="0" err="1" smtClean="0"/>
              <a:t>Kruayatidee</a:t>
            </a:r>
            <a:r>
              <a:rPr lang="en-US" sz="1600" dirty="0" smtClean="0"/>
              <a:t>                     5704642403</a:t>
            </a:r>
          </a:p>
          <a:p>
            <a:r>
              <a:rPr lang="en-US" sz="1600" dirty="0" smtClean="0"/>
              <a:t>2.Pajaree             </a:t>
            </a:r>
            <a:r>
              <a:rPr lang="en-US" sz="1600" dirty="0" err="1" smtClean="0"/>
              <a:t>Khampor</a:t>
            </a:r>
            <a:r>
              <a:rPr lang="en-US" sz="1600" dirty="0" smtClean="0"/>
              <a:t>                          5704641405</a:t>
            </a:r>
          </a:p>
          <a:p>
            <a:r>
              <a:rPr lang="en-US" sz="1600" dirty="0" smtClean="0"/>
              <a:t>3.Sukita               </a:t>
            </a:r>
            <a:r>
              <a:rPr lang="en-US" sz="1600" dirty="0" err="1" smtClean="0"/>
              <a:t>Mongkolsuntonchot</a:t>
            </a:r>
            <a:r>
              <a:rPr lang="en-US" sz="1600" dirty="0" smtClean="0"/>
              <a:t>          5704642072</a:t>
            </a:r>
          </a:p>
          <a:p>
            <a:r>
              <a:rPr lang="en-US" sz="1600" dirty="0" smtClean="0"/>
              <a:t>4.Phimkarn          </a:t>
            </a:r>
            <a:r>
              <a:rPr lang="en-US" sz="1600" dirty="0" err="1" smtClean="0"/>
              <a:t>Taesakun</a:t>
            </a:r>
            <a:r>
              <a:rPr lang="en-US" sz="1600" dirty="0" smtClean="0"/>
              <a:t>                         5704641660</a:t>
            </a:r>
          </a:p>
          <a:p>
            <a:r>
              <a:rPr lang="en-US" sz="1600" dirty="0" smtClean="0"/>
              <a:t>5.Apichaya          </a:t>
            </a:r>
            <a:r>
              <a:rPr lang="en-US" sz="1600" dirty="0" err="1" smtClean="0"/>
              <a:t>Thanombooncharoen</a:t>
            </a:r>
            <a:r>
              <a:rPr lang="en-US" sz="1600" dirty="0"/>
              <a:t>	 </a:t>
            </a:r>
            <a:r>
              <a:rPr lang="en-US" sz="1600" dirty="0" smtClean="0"/>
              <a:t>    5704640118</a:t>
            </a:r>
            <a:endParaRPr lang="th-TH" sz="1600"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simple-light-2">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84</TotalTime>
  <Words>794</Words>
  <Application>Microsoft Office PowerPoint</Application>
  <PresentationFormat>On-screen Show (16:9)</PresentationFormat>
  <Paragraphs>232</Paragraphs>
  <Slides>20</Slides>
  <Notes>20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simple-light-2</vt:lpstr>
      <vt:lpstr>Money transfer</vt:lpstr>
      <vt:lpstr>PowerPoint Presentation</vt:lpstr>
      <vt:lpstr>Features</vt:lpstr>
      <vt:lpstr>PowerPoint Presentation</vt:lpstr>
      <vt:lpstr>Types of money transfer</vt:lpstr>
      <vt:lpstr>PowerPoint Presentation</vt:lpstr>
      <vt:lpstr>PowerPoint Presentation</vt:lpstr>
      <vt:lpstr>PowerPoint Presentation</vt:lpstr>
      <vt:lpstr>PowerPoint Presentation</vt:lpstr>
      <vt:lpstr>PowerPoint Presentation</vt:lpstr>
      <vt:lpstr>Benefits To Customer</vt:lpstr>
      <vt:lpstr>MAIN BENEFITS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Money transfer</dc:title>
  <dc:creator>staff</dc:creator>
  <cp:lastModifiedBy>lecturer</cp:lastModifiedBy>
  <cp:revision>7</cp:revision>
  <dcterms:modified xsi:type="dcterms:W3CDTF">2016-09-13T09:40:02Z</dcterms:modified>
</cp:coreProperties>
</file>