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6"/>
  </p:notesMasterIdLst>
  <p:sldIdLst>
    <p:sldId id="256" r:id="rId2"/>
    <p:sldId id="260" r:id="rId3"/>
    <p:sldId id="261" r:id="rId4"/>
    <p:sldId id="262" r:id="rId5"/>
    <p:sldId id="263" r:id="rId6"/>
    <p:sldId id="257" r:id="rId7"/>
    <p:sldId id="259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85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3" r:id="rId25"/>
    <p:sldId id="284" r:id="rId26"/>
    <p:sldId id="286" r:id="rId27"/>
    <p:sldId id="287" r:id="rId28"/>
    <p:sldId id="289" r:id="rId29"/>
    <p:sldId id="321" r:id="rId30"/>
    <p:sldId id="294" r:id="rId31"/>
    <p:sldId id="293" r:id="rId32"/>
    <p:sldId id="295" r:id="rId33"/>
    <p:sldId id="322" r:id="rId34"/>
    <p:sldId id="296" r:id="rId35"/>
    <p:sldId id="298" r:id="rId36"/>
    <p:sldId id="297" r:id="rId37"/>
    <p:sldId id="299" r:id="rId38"/>
    <p:sldId id="300" r:id="rId39"/>
    <p:sldId id="302" r:id="rId40"/>
    <p:sldId id="303" r:id="rId41"/>
    <p:sldId id="304" r:id="rId42"/>
    <p:sldId id="309" r:id="rId43"/>
    <p:sldId id="310" r:id="rId44"/>
    <p:sldId id="311" r:id="rId45"/>
    <p:sldId id="308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19" r:id="rId54"/>
    <p:sldId id="320" r:id="rId5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140" autoAdjust="0"/>
  </p:normalViewPr>
  <p:slideViewPr>
    <p:cSldViewPr>
      <p:cViewPr varScale="1">
        <p:scale>
          <a:sx n="60" d="100"/>
          <a:sy n="6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199A17-F982-498A-9D60-A9A1773DE09B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de-DE"/>
        </a:p>
      </dgm:t>
    </dgm:pt>
    <dgm:pt modelId="{DD34A347-7D10-46AA-9669-4753A487B406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3487740-791A-4FD4-ABFC-A6224DA19036}" type="parTrans" cxnId="{9D5753E5-BA92-48A0-961F-9329B22760C4}">
      <dgm:prSet/>
      <dgm:spPr/>
      <dgm:t>
        <a:bodyPr/>
        <a:lstStyle/>
        <a:p>
          <a:endParaRPr lang="de-DE"/>
        </a:p>
      </dgm:t>
    </dgm:pt>
    <dgm:pt modelId="{6A019BE3-88F8-40DE-BFCD-3C130A1B9BEC}" type="sibTrans" cxnId="{9D5753E5-BA92-48A0-961F-9329B22760C4}">
      <dgm:prSet/>
      <dgm:spPr/>
      <dgm:t>
        <a:bodyPr/>
        <a:lstStyle/>
        <a:p>
          <a:endParaRPr lang="de-DE"/>
        </a:p>
      </dgm:t>
    </dgm:pt>
    <dgm:pt modelId="{DA188E95-DD41-44F4-AA05-4A935A5FBB01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D8FCCD8-BD94-40D1-875C-62EBD7A12EF8}" type="parTrans" cxnId="{3E36BBD7-929B-4D9E-A8A2-2255DED5FFC7}">
      <dgm:prSet/>
      <dgm:spPr/>
      <dgm:t>
        <a:bodyPr/>
        <a:lstStyle/>
        <a:p>
          <a:endParaRPr lang="de-DE"/>
        </a:p>
      </dgm:t>
    </dgm:pt>
    <dgm:pt modelId="{00163217-4DCA-41F0-A426-0163E55628C0}" type="sibTrans" cxnId="{3E36BBD7-929B-4D9E-A8A2-2255DED5FFC7}">
      <dgm:prSet/>
      <dgm:spPr/>
      <dgm:t>
        <a:bodyPr/>
        <a:lstStyle/>
        <a:p>
          <a:endParaRPr lang="de-DE"/>
        </a:p>
      </dgm:t>
    </dgm:pt>
    <dgm:pt modelId="{CD41D8F4-D004-45D3-9A58-DC30985D7B70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BC7736F-3C6A-4CD1-BDCD-12710C2D3C3B}" type="parTrans" cxnId="{B5E213FF-6AA1-4520-86A9-743D5741A132}">
      <dgm:prSet/>
      <dgm:spPr/>
      <dgm:t>
        <a:bodyPr/>
        <a:lstStyle/>
        <a:p>
          <a:endParaRPr lang="de-DE"/>
        </a:p>
      </dgm:t>
    </dgm:pt>
    <dgm:pt modelId="{1159A129-1489-4967-948E-16EE12251F67}" type="sibTrans" cxnId="{B5E213FF-6AA1-4520-86A9-743D5741A132}">
      <dgm:prSet/>
      <dgm:spPr/>
      <dgm:t>
        <a:bodyPr/>
        <a:lstStyle/>
        <a:p>
          <a:endParaRPr lang="de-DE"/>
        </a:p>
      </dgm:t>
    </dgm:pt>
    <dgm:pt modelId="{9FA02343-2AC4-4AF8-AF61-519F93915DB4}">
      <dgm:prSet phldrT="[Text]" custT="1"/>
      <dgm:spPr/>
      <dgm:t>
        <a:bodyPr/>
        <a:lstStyle/>
        <a:p>
          <a:r>
            <a:rPr lang="en-US" sz="2400" b="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b="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DFF3654-C862-4A1F-9181-A257988BD88A}" type="parTrans" cxnId="{8BBE4527-42E4-4541-A49A-FC3ED95F92AC}">
      <dgm:prSet/>
      <dgm:spPr/>
      <dgm:t>
        <a:bodyPr/>
        <a:lstStyle/>
        <a:p>
          <a:endParaRPr lang="de-DE"/>
        </a:p>
      </dgm:t>
    </dgm:pt>
    <dgm:pt modelId="{D9EE3F15-9B00-469E-A055-F804DA057B08}" type="sibTrans" cxnId="{8BBE4527-42E4-4541-A49A-FC3ED95F92AC}">
      <dgm:prSet/>
      <dgm:spPr/>
      <dgm:t>
        <a:bodyPr/>
        <a:lstStyle/>
        <a:p>
          <a:endParaRPr lang="de-DE"/>
        </a:p>
      </dgm:t>
    </dgm:pt>
    <dgm:pt modelId="{25EEBA5D-163E-4947-A83E-26EC335033D7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01B88C1-8197-4A25-9D18-EFDA003E307F}" type="parTrans" cxnId="{F6AFAED4-8CC3-4A03-A2C7-5743CED3F74C}">
      <dgm:prSet/>
      <dgm:spPr/>
      <dgm:t>
        <a:bodyPr/>
        <a:lstStyle/>
        <a:p>
          <a:endParaRPr lang="de-DE"/>
        </a:p>
      </dgm:t>
    </dgm:pt>
    <dgm:pt modelId="{0B8FC691-F61F-4E5C-A62C-C023AB81D784}" type="sibTrans" cxnId="{F6AFAED4-8CC3-4A03-A2C7-5743CED3F74C}">
      <dgm:prSet/>
      <dgm:spPr/>
      <dgm:t>
        <a:bodyPr/>
        <a:lstStyle/>
        <a:p>
          <a:endParaRPr lang="de-DE"/>
        </a:p>
      </dgm:t>
    </dgm:pt>
    <dgm:pt modelId="{CB467221-15AB-4D21-948A-F3AFEC9FDFC4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A5DAE885-4211-4032-851A-4FE6BF7B7336}" type="parTrans" cxnId="{5BE02826-3CC9-43B1-8707-EC54D1414196}">
      <dgm:prSet/>
      <dgm:spPr/>
      <dgm:t>
        <a:bodyPr/>
        <a:lstStyle/>
        <a:p>
          <a:endParaRPr lang="de-DE"/>
        </a:p>
      </dgm:t>
    </dgm:pt>
    <dgm:pt modelId="{79445C11-0163-4C17-9DAC-209CC29F48EC}" type="sibTrans" cxnId="{5BE02826-3CC9-43B1-8707-EC54D1414196}">
      <dgm:prSet/>
      <dgm:spPr/>
      <dgm:t>
        <a:bodyPr/>
        <a:lstStyle/>
        <a:p>
          <a:endParaRPr lang="de-DE"/>
        </a:p>
      </dgm:t>
    </dgm:pt>
    <dgm:pt modelId="{BB247054-66B9-4AC1-BB52-DCFBFCBCED7C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8D54E84-E534-47DB-9B00-7508246AC463}" type="parTrans" cxnId="{D0416DDC-A60A-4E74-A1E3-28B60625AC02}">
      <dgm:prSet/>
      <dgm:spPr/>
      <dgm:t>
        <a:bodyPr/>
        <a:lstStyle/>
        <a:p>
          <a:endParaRPr lang="de-DE"/>
        </a:p>
      </dgm:t>
    </dgm:pt>
    <dgm:pt modelId="{10495517-F29E-4F52-A274-CEC9FA31949A}" type="sibTrans" cxnId="{D0416DDC-A60A-4E74-A1E3-28B60625AC02}">
      <dgm:prSet/>
      <dgm:spPr/>
      <dgm:t>
        <a:bodyPr/>
        <a:lstStyle/>
        <a:p>
          <a:endParaRPr lang="de-DE"/>
        </a:p>
      </dgm:t>
    </dgm:pt>
    <dgm:pt modelId="{B22F38DB-CA86-4CBE-886E-49306B35D4C9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1544C7F-31DA-4DFC-A31F-AE1B40CDAB30}" type="parTrans" cxnId="{444918EE-1BC5-4804-A5FB-829E23BFFFC8}">
      <dgm:prSet/>
      <dgm:spPr/>
      <dgm:t>
        <a:bodyPr/>
        <a:lstStyle/>
        <a:p>
          <a:endParaRPr lang="en-GB"/>
        </a:p>
      </dgm:t>
    </dgm:pt>
    <dgm:pt modelId="{F155B1AA-D6BF-475D-BADA-EA0E89366129}" type="sibTrans" cxnId="{444918EE-1BC5-4804-A5FB-829E23BFFFC8}">
      <dgm:prSet/>
      <dgm:spPr/>
      <dgm:t>
        <a:bodyPr/>
        <a:lstStyle/>
        <a:p>
          <a:endParaRPr lang="en-GB"/>
        </a:p>
      </dgm:t>
    </dgm:pt>
    <dgm:pt modelId="{EFD8F472-C9F6-402D-977B-52B2CEF4130C}">
      <dgm:prSet phldrT="[Text]" custT="1"/>
      <dgm:spPr/>
      <dgm:t>
        <a:bodyPr/>
        <a:lstStyle/>
        <a:p>
          <a:endParaRPr lang="en-US" sz="2400" b="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8755414-D114-42C4-B4F9-3450112C14A0}" type="parTrans" cxnId="{A039B871-6688-47D8-A3EB-EC06852CFEBF}">
      <dgm:prSet/>
      <dgm:spPr/>
      <dgm:t>
        <a:bodyPr/>
        <a:lstStyle/>
        <a:p>
          <a:endParaRPr lang="en-GB"/>
        </a:p>
      </dgm:t>
    </dgm:pt>
    <dgm:pt modelId="{0102ACE7-F7E0-45DB-8710-F3E0E483F722}" type="sibTrans" cxnId="{A039B871-6688-47D8-A3EB-EC06852CFEBF}">
      <dgm:prSet/>
      <dgm:spPr/>
      <dgm:t>
        <a:bodyPr/>
        <a:lstStyle/>
        <a:p>
          <a:endParaRPr lang="en-GB"/>
        </a:p>
      </dgm:t>
    </dgm:pt>
    <dgm:pt modelId="{EE4D5DC4-10B2-4046-9E53-D5872E2BE098}">
      <dgm:prSet phldrT="[Text]" custT="1"/>
      <dgm:spPr/>
      <dgm:t>
        <a:bodyPr/>
        <a:lstStyle/>
        <a:p>
          <a:r>
            <a:rPr lang="en-US" sz="2400" b="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b="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E8B6A94-A5AC-42C2-8247-BD8A4DBEDCCC}" type="parTrans" cxnId="{F5DF700F-5C58-4BBD-801C-5B7AD2524FC8}">
      <dgm:prSet/>
      <dgm:spPr/>
      <dgm:t>
        <a:bodyPr/>
        <a:lstStyle/>
        <a:p>
          <a:endParaRPr lang="en-GB"/>
        </a:p>
      </dgm:t>
    </dgm:pt>
    <dgm:pt modelId="{244D38A1-69A2-4B00-9966-59A289AAEE01}" type="sibTrans" cxnId="{F5DF700F-5C58-4BBD-801C-5B7AD2524FC8}">
      <dgm:prSet/>
      <dgm:spPr/>
      <dgm:t>
        <a:bodyPr/>
        <a:lstStyle/>
        <a:p>
          <a:endParaRPr lang="en-GB"/>
        </a:p>
      </dgm:t>
    </dgm:pt>
    <dgm:pt modelId="{B65B190E-CB67-4FF1-8AA4-FF27A8FCC154}" type="pres">
      <dgm:prSet presAssocID="{39199A17-F982-498A-9D60-A9A1773DE0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B7CD2651-8F07-4702-9C34-B5DA681A107A}" type="pres">
      <dgm:prSet presAssocID="{DD34A347-7D10-46AA-9669-4753A487B406}" presName="linNode" presStyleCnt="0"/>
      <dgm:spPr/>
    </dgm:pt>
    <dgm:pt modelId="{2A2F86E6-247F-4A31-93D1-30941906A637}" type="pres">
      <dgm:prSet presAssocID="{DD34A347-7D10-46AA-9669-4753A487B406}" presName="parentText" presStyleLbl="node1" presStyleIdx="0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2DEA20B-E3B3-43AF-9E21-1A9368A1398E}" type="pres">
      <dgm:prSet presAssocID="{DD34A347-7D10-46AA-9669-4753A487B406}" presName="descendantText" presStyleLbl="alignAccFollowNode1" presStyleIdx="0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4D3C1FB-1B1F-4B2F-B2BA-0E64C4F1606D}" type="pres">
      <dgm:prSet presAssocID="{6A019BE3-88F8-40DE-BFCD-3C130A1B9BEC}" presName="sp" presStyleCnt="0"/>
      <dgm:spPr/>
    </dgm:pt>
    <dgm:pt modelId="{529C97AC-C547-4910-B15C-26A4E8E39B97}" type="pres">
      <dgm:prSet presAssocID="{CD41D8F4-D004-45D3-9A58-DC30985D7B70}" presName="linNode" presStyleCnt="0"/>
      <dgm:spPr/>
    </dgm:pt>
    <dgm:pt modelId="{15799C1C-73D6-4BF0-B744-2CE1ECCBF2FE}" type="pres">
      <dgm:prSet presAssocID="{CD41D8F4-D004-45D3-9A58-DC30985D7B70}" presName="parentText" presStyleLbl="node1" presStyleIdx="1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D6B380B-8222-40E0-ACC0-EB242579AA58}" type="pres">
      <dgm:prSet presAssocID="{CD41D8F4-D004-45D3-9A58-DC30985D7B70}" presName="descendantText" presStyleLbl="alignAccFollowNode1" presStyleIdx="1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437BEAF-F515-433C-9E8C-157D8AC270D3}" type="pres">
      <dgm:prSet presAssocID="{1159A129-1489-4967-948E-16EE12251F67}" presName="sp" presStyleCnt="0"/>
      <dgm:spPr/>
    </dgm:pt>
    <dgm:pt modelId="{F4FBE2F8-E936-4C4D-9860-04A17224D33D}" type="pres">
      <dgm:prSet presAssocID="{25EEBA5D-163E-4947-A83E-26EC335033D7}" presName="linNode" presStyleCnt="0"/>
      <dgm:spPr/>
    </dgm:pt>
    <dgm:pt modelId="{96C9AB13-27DC-477F-87C3-B510B6937C91}" type="pres">
      <dgm:prSet presAssocID="{25EEBA5D-163E-4947-A83E-26EC335033D7}" presName="parentText" presStyleLbl="node1" presStyleIdx="2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11DB44C-F1A9-4B56-A114-4D2C3A378C6A}" type="pres">
      <dgm:prSet presAssocID="{25EEBA5D-163E-4947-A83E-26EC335033D7}" presName="descendantText" presStyleLbl="alignAccFollowNode1" presStyleIdx="2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936D7E9-C7E2-48BC-AF55-4B36858905B2}" type="presOf" srcId="{DA188E95-DD41-44F4-AA05-4A935A5FBB01}" destId="{92DEA20B-E3B3-43AF-9E21-1A9368A1398E}" srcOrd="0" destOrd="0" presId="urn:microsoft.com/office/officeart/2005/8/layout/vList5"/>
    <dgm:cxn modelId="{26B100A0-60C3-4467-A966-7CB0F9EC327B}" type="presOf" srcId="{EFD8F472-C9F6-402D-977B-52B2CEF4130C}" destId="{8D6B380B-8222-40E0-ACC0-EB242579AA58}" srcOrd="0" destOrd="2" presId="urn:microsoft.com/office/officeart/2005/8/layout/vList5"/>
    <dgm:cxn modelId="{599AB82A-A966-4139-ACF6-E383ED7F94A4}" type="presOf" srcId="{BB247054-66B9-4AC1-BB52-DCFBFCBCED7C}" destId="{F11DB44C-F1A9-4B56-A114-4D2C3A378C6A}" srcOrd="0" destOrd="1" presId="urn:microsoft.com/office/officeart/2005/8/layout/vList5"/>
    <dgm:cxn modelId="{F5DF700F-5C58-4BBD-801C-5B7AD2524FC8}" srcId="{CD41D8F4-D004-45D3-9A58-DC30985D7B70}" destId="{EE4D5DC4-10B2-4046-9E53-D5872E2BE098}" srcOrd="1" destOrd="0" parTransId="{8E8B6A94-A5AC-42C2-8247-BD8A4DBEDCCC}" sibTransId="{244D38A1-69A2-4B00-9966-59A289AAEE01}"/>
    <dgm:cxn modelId="{8A9E53B3-1B14-4717-BB91-214596FD2029}" type="presOf" srcId="{CD41D8F4-D004-45D3-9A58-DC30985D7B70}" destId="{15799C1C-73D6-4BF0-B744-2CE1ECCBF2FE}" srcOrd="0" destOrd="0" presId="urn:microsoft.com/office/officeart/2005/8/layout/vList5"/>
    <dgm:cxn modelId="{F6AFAED4-8CC3-4A03-A2C7-5743CED3F74C}" srcId="{39199A17-F982-498A-9D60-A9A1773DE09B}" destId="{25EEBA5D-163E-4947-A83E-26EC335033D7}" srcOrd="2" destOrd="0" parTransId="{301B88C1-8197-4A25-9D18-EFDA003E307F}" sibTransId="{0B8FC691-F61F-4E5C-A62C-C023AB81D784}"/>
    <dgm:cxn modelId="{9D5753E5-BA92-48A0-961F-9329B22760C4}" srcId="{39199A17-F982-498A-9D60-A9A1773DE09B}" destId="{DD34A347-7D10-46AA-9669-4753A487B406}" srcOrd="0" destOrd="0" parTransId="{73487740-791A-4FD4-ABFC-A6224DA19036}" sibTransId="{6A019BE3-88F8-40DE-BFCD-3C130A1B9BEC}"/>
    <dgm:cxn modelId="{B5E213FF-6AA1-4520-86A9-743D5741A132}" srcId="{39199A17-F982-498A-9D60-A9A1773DE09B}" destId="{CD41D8F4-D004-45D3-9A58-DC30985D7B70}" srcOrd="1" destOrd="0" parTransId="{4BC7736F-3C6A-4CD1-BDCD-12710C2D3C3B}" sibTransId="{1159A129-1489-4967-948E-16EE12251F67}"/>
    <dgm:cxn modelId="{D0416DDC-A60A-4E74-A1E3-28B60625AC02}" srcId="{25EEBA5D-163E-4947-A83E-26EC335033D7}" destId="{BB247054-66B9-4AC1-BB52-DCFBFCBCED7C}" srcOrd="1" destOrd="0" parTransId="{D8D54E84-E534-47DB-9B00-7508246AC463}" sibTransId="{10495517-F29E-4F52-A274-CEC9FA31949A}"/>
    <dgm:cxn modelId="{464523C9-A09C-4FC5-AAA4-D7D04B337A9E}" type="presOf" srcId="{EE4D5DC4-10B2-4046-9E53-D5872E2BE098}" destId="{8D6B380B-8222-40E0-ACC0-EB242579AA58}" srcOrd="0" destOrd="1" presId="urn:microsoft.com/office/officeart/2005/8/layout/vList5"/>
    <dgm:cxn modelId="{8BBE4527-42E4-4541-A49A-FC3ED95F92AC}" srcId="{CD41D8F4-D004-45D3-9A58-DC30985D7B70}" destId="{9FA02343-2AC4-4AF8-AF61-519F93915DB4}" srcOrd="0" destOrd="0" parTransId="{5DFF3654-C862-4A1F-9181-A257988BD88A}" sibTransId="{D9EE3F15-9B00-469E-A055-F804DA057B08}"/>
    <dgm:cxn modelId="{444918EE-1BC5-4804-A5FB-829E23BFFFC8}" srcId="{DD34A347-7D10-46AA-9669-4753A487B406}" destId="{B22F38DB-CA86-4CBE-886E-49306B35D4C9}" srcOrd="1" destOrd="0" parTransId="{31544C7F-31DA-4DFC-A31F-AE1B40CDAB30}" sibTransId="{F155B1AA-D6BF-475D-BADA-EA0E89366129}"/>
    <dgm:cxn modelId="{A039B871-6688-47D8-A3EB-EC06852CFEBF}" srcId="{CD41D8F4-D004-45D3-9A58-DC30985D7B70}" destId="{EFD8F472-C9F6-402D-977B-52B2CEF4130C}" srcOrd="2" destOrd="0" parTransId="{18755414-D114-42C4-B4F9-3450112C14A0}" sibTransId="{0102ACE7-F7E0-45DB-8710-F3E0E483F722}"/>
    <dgm:cxn modelId="{ABC80964-3BA9-4EDB-B433-36BAEE9C8FC1}" type="presOf" srcId="{39199A17-F982-498A-9D60-A9A1773DE09B}" destId="{B65B190E-CB67-4FF1-8AA4-FF27A8FCC154}" srcOrd="0" destOrd="0" presId="urn:microsoft.com/office/officeart/2005/8/layout/vList5"/>
    <dgm:cxn modelId="{D5368394-6ABF-433F-B27C-17E87344AB5B}" type="presOf" srcId="{9FA02343-2AC4-4AF8-AF61-519F93915DB4}" destId="{8D6B380B-8222-40E0-ACC0-EB242579AA58}" srcOrd="0" destOrd="0" presId="urn:microsoft.com/office/officeart/2005/8/layout/vList5"/>
    <dgm:cxn modelId="{79E30DCE-F9D4-4629-B9CC-5A82123FDA22}" type="presOf" srcId="{B22F38DB-CA86-4CBE-886E-49306B35D4C9}" destId="{92DEA20B-E3B3-43AF-9E21-1A9368A1398E}" srcOrd="0" destOrd="1" presId="urn:microsoft.com/office/officeart/2005/8/layout/vList5"/>
    <dgm:cxn modelId="{3E36BBD7-929B-4D9E-A8A2-2255DED5FFC7}" srcId="{DD34A347-7D10-46AA-9669-4753A487B406}" destId="{DA188E95-DD41-44F4-AA05-4A935A5FBB01}" srcOrd="0" destOrd="0" parTransId="{7D8FCCD8-BD94-40D1-875C-62EBD7A12EF8}" sibTransId="{00163217-4DCA-41F0-A426-0163E55628C0}"/>
    <dgm:cxn modelId="{053D5C67-CEC1-42A0-9504-2519FFC55B4E}" type="presOf" srcId="{CB467221-15AB-4D21-948A-F3AFEC9FDFC4}" destId="{F11DB44C-F1A9-4B56-A114-4D2C3A378C6A}" srcOrd="0" destOrd="0" presId="urn:microsoft.com/office/officeart/2005/8/layout/vList5"/>
    <dgm:cxn modelId="{0844D72E-858E-47BC-90F3-701C99DF1F61}" type="presOf" srcId="{25EEBA5D-163E-4947-A83E-26EC335033D7}" destId="{96C9AB13-27DC-477F-87C3-B510B6937C91}" srcOrd="0" destOrd="0" presId="urn:microsoft.com/office/officeart/2005/8/layout/vList5"/>
    <dgm:cxn modelId="{5BE02826-3CC9-43B1-8707-EC54D1414196}" srcId="{25EEBA5D-163E-4947-A83E-26EC335033D7}" destId="{CB467221-15AB-4D21-948A-F3AFEC9FDFC4}" srcOrd="0" destOrd="0" parTransId="{A5DAE885-4211-4032-851A-4FE6BF7B7336}" sibTransId="{79445C11-0163-4C17-9DAC-209CC29F48EC}"/>
    <dgm:cxn modelId="{A7009020-7F46-4D39-8459-CC6F95E7CCEE}" type="presOf" srcId="{DD34A347-7D10-46AA-9669-4753A487B406}" destId="{2A2F86E6-247F-4A31-93D1-30941906A637}" srcOrd="0" destOrd="0" presId="urn:microsoft.com/office/officeart/2005/8/layout/vList5"/>
    <dgm:cxn modelId="{28C67B58-0F3E-447F-A151-80A2A9A84F06}" type="presParOf" srcId="{B65B190E-CB67-4FF1-8AA4-FF27A8FCC154}" destId="{B7CD2651-8F07-4702-9C34-B5DA681A107A}" srcOrd="0" destOrd="0" presId="urn:microsoft.com/office/officeart/2005/8/layout/vList5"/>
    <dgm:cxn modelId="{61FD8A7C-A254-4022-BAD1-8F2CB0777BCB}" type="presParOf" srcId="{B7CD2651-8F07-4702-9C34-B5DA681A107A}" destId="{2A2F86E6-247F-4A31-93D1-30941906A637}" srcOrd="0" destOrd="0" presId="urn:microsoft.com/office/officeart/2005/8/layout/vList5"/>
    <dgm:cxn modelId="{C9619795-E4C0-40FB-B062-917642975F02}" type="presParOf" srcId="{B7CD2651-8F07-4702-9C34-B5DA681A107A}" destId="{92DEA20B-E3B3-43AF-9E21-1A9368A1398E}" srcOrd="1" destOrd="0" presId="urn:microsoft.com/office/officeart/2005/8/layout/vList5"/>
    <dgm:cxn modelId="{A366E0B4-AAA3-4933-B477-4324BE4077A4}" type="presParOf" srcId="{B65B190E-CB67-4FF1-8AA4-FF27A8FCC154}" destId="{B4D3C1FB-1B1F-4B2F-B2BA-0E64C4F1606D}" srcOrd="1" destOrd="0" presId="urn:microsoft.com/office/officeart/2005/8/layout/vList5"/>
    <dgm:cxn modelId="{BA8FD529-F25C-40AB-B912-489332F630E6}" type="presParOf" srcId="{B65B190E-CB67-4FF1-8AA4-FF27A8FCC154}" destId="{529C97AC-C547-4910-B15C-26A4E8E39B97}" srcOrd="2" destOrd="0" presId="urn:microsoft.com/office/officeart/2005/8/layout/vList5"/>
    <dgm:cxn modelId="{C4A6F63D-5338-47ED-B6D6-70ADE30A8E1A}" type="presParOf" srcId="{529C97AC-C547-4910-B15C-26A4E8E39B97}" destId="{15799C1C-73D6-4BF0-B744-2CE1ECCBF2FE}" srcOrd="0" destOrd="0" presId="urn:microsoft.com/office/officeart/2005/8/layout/vList5"/>
    <dgm:cxn modelId="{AA68426C-5EA2-4DB5-B466-6DA681F51BE7}" type="presParOf" srcId="{529C97AC-C547-4910-B15C-26A4E8E39B97}" destId="{8D6B380B-8222-40E0-ACC0-EB242579AA58}" srcOrd="1" destOrd="0" presId="urn:microsoft.com/office/officeart/2005/8/layout/vList5"/>
    <dgm:cxn modelId="{AC9455D9-E34A-4D6E-86DB-813CD839FECD}" type="presParOf" srcId="{B65B190E-CB67-4FF1-8AA4-FF27A8FCC154}" destId="{3437BEAF-F515-433C-9E8C-157D8AC270D3}" srcOrd="3" destOrd="0" presId="urn:microsoft.com/office/officeart/2005/8/layout/vList5"/>
    <dgm:cxn modelId="{016416EB-B944-4EC5-AD2A-BA0FB3E01CC1}" type="presParOf" srcId="{B65B190E-CB67-4FF1-8AA4-FF27A8FCC154}" destId="{F4FBE2F8-E936-4C4D-9860-04A17224D33D}" srcOrd="4" destOrd="0" presId="urn:microsoft.com/office/officeart/2005/8/layout/vList5"/>
    <dgm:cxn modelId="{E1E7AE93-52D0-42D4-96BF-5843656F3511}" type="presParOf" srcId="{F4FBE2F8-E936-4C4D-9860-04A17224D33D}" destId="{96C9AB13-27DC-477F-87C3-B510B6937C91}" srcOrd="0" destOrd="0" presId="urn:microsoft.com/office/officeart/2005/8/layout/vList5"/>
    <dgm:cxn modelId="{3C226248-35F0-4BBF-8F59-CB25A8C7D296}" type="presParOf" srcId="{F4FBE2F8-E936-4C4D-9860-04A17224D33D}" destId="{F11DB44C-F1A9-4B56-A114-4D2C3A378C6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4A7162-C39A-4E4E-A994-BCECF2CF4A90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de-DE"/>
        </a:p>
      </dgm:t>
    </dgm:pt>
    <dgm:pt modelId="{F957FC92-FC10-4C82-915B-8C9D3D57AD23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Idea development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C3A13C34-2EF3-4E01-99D4-09C95CB24DF2}" type="parTrans" cxnId="{B91EA7D7-F6F9-42D1-A657-728A777C421B}">
      <dgm:prSet/>
      <dgm:spPr/>
      <dgm:t>
        <a:bodyPr/>
        <a:lstStyle/>
        <a:p>
          <a:endParaRPr lang="en-GB"/>
        </a:p>
      </dgm:t>
    </dgm:pt>
    <dgm:pt modelId="{AFDE00DF-91EA-4837-9698-E71316FB4EC1}" type="sibTrans" cxnId="{B91EA7D7-F6F9-42D1-A657-728A777C421B}">
      <dgm:prSet/>
      <dgm:spPr/>
      <dgm:t>
        <a:bodyPr/>
        <a:lstStyle/>
        <a:p>
          <a:endParaRPr lang="en-GB"/>
        </a:p>
      </dgm:t>
    </dgm:pt>
    <dgm:pt modelId="{61E78240-A33B-4DDE-8EF3-BC2B18E733FC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Idea screening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40B0BDB3-5B76-46A8-A1B9-A193DD70B846}" type="parTrans" cxnId="{A252219C-A8A8-46EB-9DA2-7DAA34139FA4}">
      <dgm:prSet/>
      <dgm:spPr/>
      <dgm:t>
        <a:bodyPr/>
        <a:lstStyle/>
        <a:p>
          <a:endParaRPr lang="en-GB"/>
        </a:p>
      </dgm:t>
    </dgm:pt>
    <dgm:pt modelId="{B8B283E5-1878-4C91-A5D9-FFDCEFA587C4}" type="sibTrans" cxnId="{A252219C-A8A8-46EB-9DA2-7DAA34139FA4}">
      <dgm:prSet/>
      <dgm:spPr/>
      <dgm:t>
        <a:bodyPr/>
        <a:lstStyle/>
        <a:p>
          <a:endParaRPr lang="en-GB"/>
        </a:p>
      </dgm:t>
    </dgm:pt>
    <dgm:pt modelId="{5F953648-5F8D-4AB8-9B40-D3CA2960CB7E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Business analysis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D77389C6-0D2A-4E41-B656-01B50947561F}" type="parTrans" cxnId="{0FAEAF5B-6E7B-4991-8590-11D4AA935047}">
      <dgm:prSet/>
      <dgm:spPr/>
      <dgm:t>
        <a:bodyPr/>
        <a:lstStyle/>
        <a:p>
          <a:endParaRPr lang="en-GB"/>
        </a:p>
      </dgm:t>
    </dgm:pt>
    <dgm:pt modelId="{E942F6AB-53EB-49D3-B09D-FAAA7917AD9F}" type="sibTrans" cxnId="{0FAEAF5B-6E7B-4991-8590-11D4AA935047}">
      <dgm:prSet/>
      <dgm:spPr/>
      <dgm:t>
        <a:bodyPr/>
        <a:lstStyle/>
        <a:p>
          <a:endParaRPr lang="en-GB"/>
        </a:p>
      </dgm:t>
    </dgm:pt>
    <dgm:pt modelId="{4D83FD89-CC7C-49D0-BBFB-A3566B8E1720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Product development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61F98687-AF23-40EF-B277-5E7A0B3FBDA6}" type="parTrans" cxnId="{F8575CF8-1937-40D1-AFCA-45EB8C5E95E2}">
      <dgm:prSet/>
      <dgm:spPr/>
      <dgm:t>
        <a:bodyPr/>
        <a:lstStyle/>
        <a:p>
          <a:endParaRPr lang="en-GB"/>
        </a:p>
      </dgm:t>
    </dgm:pt>
    <dgm:pt modelId="{2EC1F986-BA95-4B2C-9B7B-53D0479D3800}" type="sibTrans" cxnId="{F8575CF8-1937-40D1-AFCA-45EB8C5E95E2}">
      <dgm:prSet/>
      <dgm:spPr/>
      <dgm:t>
        <a:bodyPr/>
        <a:lstStyle/>
        <a:p>
          <a:endParaRPr lang="en-GB"/>
        </a:p>
      </dgm:t>
    </dgm:pt>
    <dgm:pt modelId="{774A406B-F610-4D41-AE12-300BD9F3339B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Test marketing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270CEA3C-CFE8-442F-B6A1-2038E5475127}" type="parTrans" cxnId="{6E93B705-1DF9-44A5-B998-8A7D4DF97251}">
      <dgm:prSet/>
      <dgm:spPr/>
      <dgm:t>
        <a:bodyPr/>
        <a:lstStyle/>
        <a:p>
          <a:endParaRPr lang="en-GB"/>
        </a:p>
      </dgm:t>
    </dgm:pt>
    <dgm:pt modelId="{539BE409-48CF-405A-B61A-7047CF23A8DC}" type="sibTrans" cxnId="{6E93B705-1DF9-44A5-B998-8A7D4DF97251}">
      <dgm:prSet/>
      <dgm:spPr/>
      <dgm:t>
        <a:bodyPr/>
        <a:lstStyle/>
        <a:p>
          <a:endParaRPr lang="en-GB"/>
        </a:p>
      </dgm:t>
    </dgm:pt>
    <dgm:pt modelId="{F54CC9E6-4678-4D94-A8A2-EC1BD6B597B1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Commercialization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2E9B2A80-E4C9-4746-A3C8-C9C9FC1A160D}" type="parTrans" cxnId="{7BEC3606-AED9-4DE8-BCCC-3F1A9B1D0A22}">
      <dgm:prSet/>
      <dgm:spPr/>
      <dgm:t>
        <a:bodyPr/>
        <a:lstStyle/>
        <a:p>
          <a:endParaRPr lang="en-GB"/>
        </a:p>
      </dgm:t>
    </dgm:pt>
    <dgm:pt modelId="{ED9740C0-550B-4587-BA4F-D8AAAEC2C5C6}" type="sibTrans" cxnId="{7BEC3606-AED9-4DE8-BCCC-3F1A9B1D0A22}">
      <dgm:prSet/>
      <dgm:spPr/>
      <dgm:t>
        <a:bodyPr/>
        <a:lstStyle/>
        <a:p>
          <a:endParaRPr lang="en-GB"/>
        </a:p>
      </dgm:t>
    </dgm:pt>
    <dgm:pt modelId="{8CAA9559-4354-4AAF-8B5A-B07DAA1DF97C}" type="pres">
      <dgm:prSet presAssocID="{934A7162-C39A-4E4E-A994-BCECF2CF4A90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3BE08BAC-DD26-4F77-B971-EDA773F394F9}" type="pres">
      <dgm:prSet presAssocID="{F957FC92-FC10-4C82-915B-8C9D3D57AD2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7CD2F0-9469-4397-BD5F-022D55250735}" type="pres">
      <dgm:prSet presAssocID="{AFDE00DF-91EA-4837-9698-E71316FB4EC1}" presName="sibTrans" presStyleLbl="sibTrans2D1" presStyleIdx="0" presStyleCnt="5"/>
      <dgm:spPr/>
      <dgm:t>
        <a:bodyPr/>
        <a:lstStyle/>
        <a:p>
          <a:endParaRPr lang="en-GB"/>
        </a:p>
      </dgm:t>
    </dgm:pt>
    <dgm:pt modelId="{1B5778E0-613C-494B-9384-A97CC8F31264}" type="pres">
      <dgm:prSet presAssocID="{AFDE00DF-91EA-4837-9698-E71316FB4EC1}" presName="connectorText" presStyleLbl="sibTrans2D1" presStyleIdx="0" presStyleCnt="5"/>
      <dgm:spPr/>
      <dgm:t>
        <a:bodyPr/>
        <a:lstStyle/>
        <a:p>
          <a:endParaRPr lang="en-GB"/>
        </a:p>
      </dgm:t>
    </dgm:pt>
    <dgm:pt modelId="{C86646EF-8F3F-4B1F-AACC-BBDECA10E36B}" type="pres">
      <dgm:prSet presAssocID="{61E78240-A33B-4DDE-8EF3-BC2B18E733F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EDA5525-E3F4-4764-87EF-9F25AC2EDEE1}" type="pres">
      <dgm:prSet presAssocID="{B8B283E5-1878-4C91-A5D9-FFDCEFA587C4}" presName="sibTrans" presStyleLbl="sibTrans2D1" presStyleIdx="1" presStyleCnt="5"/>
      <dgm:spPr/>
      <dgm:t>
        <a:bodyPr/>
        <a:lstStyle/>
        <a:p>
          <a:endParaRPr lang="en-GB"/>
        </a:p>
      </dgm:t>
    </dgm:pt>
    <dgm:pt modelId="{CAB67FAE-C49C-42AD-9650-5B70498E388E}" type="pres">
      <dgm:prSet presAssocID="{B8B283E5-1878-4C91-A5D9-FFDCEFA587C4}" presName="connectorText" presStyleLbl="sibTrans2D1" presStyleIdx="1" presStyleCnt="5"/>
      <dgm:spPr/>
      <dgm:t>
        <a:bodyPr/>
        <a:lstStyle/>
        <a:p>
          <a:endParaRPr lang="en-GB"/>
        </a:p>
      </dgm:t>
    </dgm:pt>
    <dgm:pt modelId="{FCCE87CB-C1EA-4F73-BE67-52DD6CCC628E}" type="pres">
      <dgm:prSet presAssocID="{5F953648-5F8D-4AB8-9B40-D3CA2960CB7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935126-FFAD-4930-99DA-C47E411AC748}" type="pres">
      <dgm:prSet presAssocID="{E942F6AB-53EB-49D3-B09D-FAAA7917AD9F}" presName="sibTrans" presStyleLbl="sibTrans2D1" presStyleIdx="2" presStyleCnt="5"/>
      <dgm:spPr/>
      <dgm:t>
        <a:bodyPr/>
        <a:lstStyle/>
        <a:p>
          <a:endParaRPr lang="en-GB"/>
        </a:p>
      </dgm:t>
    </dgm:pt>
    <dgm:pt modelId="{0CD84BBB-BA83-4E01-8D89-AE8C95009779}" type="pres">
      <dgm:prSet presAssocID="{E942F6AB-53EB-49D3-B09D-FAAA7917AD9F}" presName="connectorText" presStyleLbl="sibTrans2D1" presStyleIdx="2" presStyleCnt="5"/>
      <dgm:spPr/>
      <dgm:t>
        <a:bodyPr/>
        <a:lstStyle/>
        <a:p>
          <a:endParaRPr lang="en-GB"/>
        </a:p>
      </dgm:t>
    </dgm:pt>
    <dgm:pt modelId="{F4755778-5B01-4E24-8331-D9D1709D5EB1}" type="pres">
      <dgm:prSet presAssocID="{4D83FD89-CC7C-49D0-BBFB-A3566B8E172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5D9433-5B85-4D1A-A0FB-D939DB1868DC}" type="pres">
      <dgm:prSet presAssocID="{2EC1F986-BA95-4B2C-9B7B-53D0479D3800}" presName="sibTrans" presStyleLbl="sibTrans2D1" presStyleIdx="3" presStyleCnt="5"/>
      <dgm:spPr/>
      <dgm:t>
        <a:bodyPr/>
        <a:lstStyle/>
        <a:p>
          <a:endParaRPr lang="en-GB"/>
        </a:p>
      </dgm:t>
    </dgm:pt>
    <dgm:pt modelId="{AA8DA5FB-0027-4320-B4D6-B5E755545E60}" type="pres">
      <dgm:prSet presAssocID="{2EC1F986-BA95-4B2C-9B7B-53D0479D3800}" presName="connectorText" presStyleLbl="sibTrans2D1" presStyleIdx="3" presStyleCnt="5"/>
      <dgm:spPr/>
      <dgm:t>
        <a:bodyPr/>
        <a:lstStyle/>
        <a:p>
          <a:endParaRPr lang="en-GB"/>
        </a:p>
      </dgm:t>
    </dgm:pt>
    <dgm:pt modelId="{1D324137-565F-432C-816F-730C96FAB73D}" type="pres">
      <dgm:prSet presAssocID="{774A406B-F610-4D41-AE12-300BD9F3339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0C841D-E00F-4847-ABCA-F57E29B7D4B8}" type="pres">
      <dgm:prSet presAssocID="{539BE409-48CF-405A-B61A-7047CF23A8DC}" presName="sibTrans" presStyleLbl="sibTrans2D1" presStyleIdx="4" presStyleCnt="5"/>
      <dgm:spPr/>
      <dgm:t>
        <a:bodyPr/>
        <a:lstStyle/>
        <a:p>
          <a:endParaRPr lang="en-GB"/>
        </a:p>
      </dgm:t>
    </dgm:pt>
    <dgm:pt modelId="{B5F4E708-26D1-4CCF-BDA0-38021E2CFFE1}" type="pres">
      <dgm:prSet presAssocID="{539BE409-48CF-405A-B61A-7047CF23A8DC}" presName="connectorText" presStyleLbl="sibTrans2D1" presStyleIdx="4" presStyleCnt="5"/>
      <dgm:spPr/>
      <dgm:t>
        <a:bodyPr/>
        <a:lstStyle/>
        <a:p>
          <a:endParaRPr lang="en-GB"/>
        </a:p>
      </dgm:t>
    </dgm:pt>
    <dgm:pt modelId="{3092538C-745D-4BC2-86A1-A0E1A1EAC81E}" type="pres">
      <dgm:prSet presAssocID="{F54CC9E6-4678-4D94-A8A2-EC1BD6B597B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00308D6-6868-4DA6-A7A1-280A736A1AB9}" type="presOf" srcId="{5F953648-5F8D-4AB8-9B40-D3CA2960CB7E}" destId="{FCCE87CB-C1EA-4F73-BE67-52DD6CCC628E}" srcOrd="0" destOrd="0" presId="urn:microsoft.com/office/officeart/2005/8/layout/process2"/>
    <dgm:cxn modelId="{FF34A539-CDB6-4E8C-8777-74E6D491A68A}" type="presOf" srcId="{B8B283E5-1878-4C91-A5D9-FFDCEFA587C4}" destId="{CAB67FAE-C49C-42AD-9650-5B70498E388E}" srcOrd="1" destOrd="0" presId="urn:microsoft.com/office/officeart/2005/8/layout/process2"/>
    <dgm:cxn modelId="{727D4376-0BDF-4368-8CED-7BF53B3869F5}" type="presOf" srcId="{539BE409-48CF-405A-B61A-7047CF23A8DC}" destId="{390C841D-E00F-4847-ABCA-F57E29B7D4B8}" srcOrd="0" destOrd="0" presId="urn:microsoft.com/office/officeart/2005/8/layout/process2"/>
    <dgm:cxn modelId="{3537C582-C0DD-491E-9CCC-F6B7AC5A3A39}" type="presOf" srcId="{934A7162-C39A-4E4E-A994-BCECF2CF4A90}" destId="{8CAA9559-4354-4AAF-8B5A-B07DAA1DF97C}" srcOrd="0" destOrd="0" presId="urn:microsoft.com/office/officeart/2005/8/layout/process2"/>
    <dgm:cxn modelId="{D02607A5-8AFB-4368-AD7A-63ACE0038509}" type="presOf" srcId="{539BE409-48CF-405A-B61A-7047CF23A8DC}" destId="{B5F4E708-26D1-4CCF-BDA0-38021E2CFFE1}" srcOrd="1" destOrd="0" presId="urn:microsoft.com/office/officeart/2005/8/layout/process2"/>
    <dgm:cxn modelId="{0FAEAF5B-6E7B-4991-8590-11D4AA935047}" srcId="{934A7162-C39A-4E4E-A994-BCECF2CF4A90}" destId="{5F953648-5F8D-4AB8-9B40-D3CA2960CB7E}" srcOrd="2" destOrd="0" parTransId="{D77389C6-0D2A-4E41-B656-01B50947561F}" sibTransId="{E942F6AB-53EB-49D3-B09D-FAAA7917AD9F}"/>
    <dgm:cxn modelId="{19B8544F-092A-40C5-9F68-6B00845670C9}" type="presOf" srcId="{774A406B-F610-4D41-AE12-300BD9F3339B}" destId="{1D324137-565F-432C-816F-730C96FAB73D}" srcOrd="0" destOrd="0" presId="urn:microsoft.com/office/officeart/2005/8/layout/process2"/>
    <dgm:cxn modelId="{9B5C44A5-93DF-42CD-980F-DC2FD8173947}" type="presOf" srcId="{E942F6AB-53EB-49D3-B09D-FAAA7917AD9F}" destId="{0CD84BBB-BA83-4E01-8D89-AE8C95009779}" srcOrd="1" destOrd="0" presId="urn:microsoft.com/office/officeart/2005/8/layout/process2"/>
    <dgm:cxn modelId="{4480211F-4D3A-4263-B5C3-329C17800CFE}" type="presOf" srcId="{F54CC9E6-4678-4D94-A8A2-EC1BD6B597B1}" destId="{3092538C-745D-4BC2-86A1-A0E1A1EAC81E}" srcOrd="0" destOrd="0" presId="urn:microsoft.com/office/officeart/2005/8/layout/process2"/>
    <dgm:cxn modelId="{F8575CF8-1937-40D1-AFCA-45EB8C5E95E2}" srcId="{934A7162-C39A-4E4E-A994-BCECF2CF4A90}" destId="{4D83FD89-CC7C-49D0-BBFB-A3566B8E1720}" srcOrd="3" destOrd="0" parTransId="{61F98687-AF23-40EF-B277-5E7A0B3FBDA6}" sibTransId="{2EC1F986-BA95-4B2C-9B7B-53D0479D3800}"/>
    <dgm:cxn modelId="{CA6C62C4-69AB-4D02-8152-21BBD40B5C48}" type="presOf" srcId="{E942F6AB-53EB-49D3-B09D-FAAA7917AD9F}" destId="{41935126-FFAD-4930-99DA-C47E411AC748}" srcOrd="0" destOrd="0" presId="urn:microsoft.com/office/officeart/2005/8/layout/process2"/>
    <dgm:cxn modelId="{A252219C-A8A8-46EB-9DA2-7DAA34139FA4}" srcId="{934A7162-C39A-4E4E-A994-BCECF2CF4A90}" destId="{61E78240-A33B-4DDE-8EF3-BC2B18E733FC}" srcOrd="1" destOrd="0" parTransId="{40B0BDB3-5B76-46A8-A1B9-A193DD70B846}" sibTransId="{B8B283E5-1878-4C91-A5D9-FFDCEFA587C4}"/>
    <dgm:cxn modelId="{B91EA7D7-F6F9-42D1-A657-728A777C421B}" srcId="{934A7162-C39A-4E4E-A994-BCECF2CF4A90}" destId="{F957FC92-FC10-4C82-915B-8C9D3D57AD23}" srcOrd="0" destOrd="0" parTransId="{C3A13C34-2EF3-4E01-99D4-09C95CB24DF2}" sibTransId="{AFDE00DF-91EA-4837-9698-E71316FB4EC1}"/>
    <dgm:cxn modelId="{860F5A92-2C6A-4DF1-878D-B9F47EC6BA2F}" type="presOf" srcId="{AFDE00DF-91EA-4837-9698-E71316FB4EC1}" destId="{BC7CD2F0-9469-4397-BD5F-022D55250735}" srcOrd="0" destOrd="0" presId="urn:microsoft.com/office/officeart/2005/8/layout/process2"/>
    <dgm:cxn modelId="{7BEC3606-AED9-4DE8-BCCC-3F1A9B1D0A22}" srcId="{934A7162-C39A-4E4E-A994-BCECF2CF4A90}" destId="{F54CC9E6-4678-4D94-A8A2-EC1BD6B597B1}" srcOrd="5" destOrd="0" parTransId="{2E9B2A80-E4C9-4746-A3C8-C9C9FC1A160D}" sibTransId="{ED9740C0-550B-4587-BA4F-D8AAAEC2C5C6}"/>
    <dgm:cxn modelId="{BC7E6399-12B2-4CB8-84F2-40DE6F825F27}" type="presOf" srcId="{AFDE00DF-91EA-4837-9698-E71316FB4EC1}" destId="{1B5778E0-613C-494B-9384-A97CC8F31264}" srcOrd="1" destOrd="0" presId="urn:microsoft.com/office/officeart/2005/8/layout/process2"/>
    <dgm:cxn modelId="{989A0756-96D2-442C-BD70-D992C9B9C216}" type="presOf" srcId="{4D83FD89-CC7C-49D0-BBFB-A3566B8E1720}" destId="{F4755778-5B01-4E24-8331-D9D1709D5EB1}" srcOrd="0" destOrd="0" presId="urn:microsoft.com/office/officeart/2005/8/layout/process2"/>
    <dgm:cxn modelId="{9B4DF1C6-6E96-4184-BA31-BEEDB83E4F8C}" type="presOf" srcId="{F957FC92-FC10-4C82-915B-8C9D3D57AD23}" destId="{3BE08BAC-DD26-4F77-B971-EDA773F394F9}" srcOrd="0" destOrd="0" presId="urn:microsoft.com/office/officeart/2005/8/layout/process2"/>
    <dgm:cxn modelId="{C5600C82-2017-44C8-B6EE-BDA17191245E}" type="presOf" srcId="{2EC1F986-BA95-4B2C-9B7B-53D0479D3800}" destId="{395D9433-5B85-4D1A-A0FB-D939DB1868DC}" srcOrd="0" destOrd="0" presId="urn:microsoft.com/office/officeart/2005/8/layout/process2"/>
    <dgm:cxn modelId="{6E93B705-1DF9-44A5-B998-8A7D4DF97251}" srcId="{934A7162-C39A-4E4E-A994-BCECF2CF4A90}" destId="{774A406B-F610-4D41-AE12-300BD9F3339B}" srcOrd="4" destOrd="0" parTransId="{270CEA3C-CFE8-442F-B6A1-2038E5475127}" sibTransId="{539BE409-48CF-405A-B61A-7047CF23A8DC}"/>
    <dgm:cxn modelId="{80E90A15-BDDC-4897-9E1E-B44EF4D659F2}" type="presOf" srcId="{61E78240-A33B-4DDE-8EF3-BC2B18E733FC}" destId="{C86646EF-8F3F-4B1F-AACC-BBDECA10E36B}" srcOrd="0" destOrd="0" presId="urn:microsoft.com/office/officeart/2005/8/layout/process2"/>
    <dgm:cxn modelId="{49F0E82A-15C7-4994-8DE4-23E927BE1F7C}" type="presOf" srcId="{B8B283E5-1878-4C91-A5D9-FFDCEFA587C4}" destId="{8EDA5525-E3F4-4764-87EF-9F25AC2EDEE1}" srcOrd="0" destOrd="0" presId="urn:microsoft.com/office/officeart/2005/8/layout/process2"/>
    <dgm:cxn modelId="{A708E553-A29E-44D3-9727-9BC79F6A6D74}" type="presOf" srcId="{2EC1F986-BA95-4B2C-9B7B-53D0479D3800}" destId="{AA8DA5FB-0027-4320-B4D6-B5E755545E60}" srcOrd="1" destOrd="0" presId="urn:microsoft.com/office/officeart/2005/8/layout/process2"/>
    <dgm:cxn modelId="{BF409E6F-EBE3-4B0C-8107-BCF4B75C9107}" type="presParOf" srcId="{8CAA9559-4354-4AAF-8B5A-B07DAA1DF97C}" destId="{3BE08BAC-DD26-4F77-B971-EDA773F394F9}" srcOrd="0" destOrd="0" presId="urn:microsoft.com/office/officeart/2005/8/layout/process2"/>
    <dgm:cxn modelId="{DC4CDB0A-238D-4664-8BC7-4F4948E2E87A}" type="presParOf" srcId="{8CAA9559-4354-4AAF-8B5A-B07DAA1DF97C}" destId="{BC7CD2F0-9469-4397-BD5F-022D55250735}" srcOrd="1" destOrd="0" presId="urn:microsoft.com/office/officeart/2005/8/layout/process2"/>
    <dgm:cxn modelId="{6613029B-224D-42D2-9782-216FDE1BC741}" type="presParOf" srcId="{BC7CD2F0-9469-4397-BD5F-022D55250735}" destId="{1B5778E0-613C-494B-9384-A97CC8F31264}" srcOrd="0" destOrd="0" presId="urn:microsoft.com/office/officeart/2005/8/layout/process2"/>
    <dgm:cxn modelId="{60CF6649-711E-44FD-97A6-5BCB1E81C30F}" type="presParOf" srcId="{8CAA9559-4354-4AAF-8B5A-B07DAA1DF97C}" destId="{C86646EF-8F3F-4B1F-AACC-BBDECA10E36B}" srcOrd="2" destOrd="0" presId="urn:microsoft.com/office/officeart/2005/8/layout/process2"/>
    <dgm:cxn modelId="{C15E7476-7D29-49F8-B6EB-53324A974D75}" type="presParOf" srcId="{8CAA9559-4354-4AAF-8B5A-B07DAA1DF97C}" destId="{8EDA5525-E3F4-4764-87EF-9F25AC2EDEE1}" srcOrd="3" destOrd="0" presId="urn:microsoft.com/office/officeart/2005/8/layout/process2"/>
    <dgm:cxn modelId="{E76A612E-13BE-4323-8A5C-1FACF2050758}" type="presParOf" srcId="{8EDA5525-E3F4-4764-87EF-9F25AC2EDEE1}" destId="{CAB67FAE-C49C-42AD-9650-5B70498E388E}" srcOrd="0" destOrd="0" presId="urn:microsoft.com/office/officeart/2005/8/layout/process2"/>
    <dgm:cxn modelId="{11BD0334-2366-4E4F-94B4-669037790B1E}" type="presParOf" srcId="{8CAA9559-4354-4AAF-8B5A-B07DAA1DF97C}" destId="{FCCE87CB-C1EA-4F73-BE67-52DD6CCC628E}" srcOrd="4" destOrd="0" presId="urn:microsoft.com/office/officeart/2005/8/layout/process2"/>
    <dgm:cxn modelId="{F3216D5F-84CB-48C8-AE68-728F73FF46BE}" type="presParOf" srcId="{8CAA9559-4354-4AAF-8B5A-B07DAA1DF97C}" destId="{41935126-FFAD-4930-99DA-C47E411AC748}" srcOrd="5" destOrd="0" presId="urn:microsoft.com/office/officeart/2005/8/layout/process2"/>
    <dgm:cxn modelId="{CAFF698B-96C4-480A-A3FA-98EF6A31E49D}" type="presParOf" srcId="{41935126-FFAD-4930-99DA-C47E411AC748}" destId="{0CD84BBB-BA83-4E01-8D89-AE8C95009779}" srcOrd="0" destOrd="0" presId="urn:microsoft.com/office/officeart/2005/8/layout/process2"/>
    <dgm:cxn modelId="{E4B79D2B-3EA1-4A43-B859-352548265482}" type="presParOf" srcId="{8CAA9559-4354-4AAF-8B5A-B07DAA1DF97C}" destId="{F4755778-5B01-4E24-8331-D9D1709D5EB1}" srcOrd="6" destOrd="0" presId="urn:microsoft.com/office/officeart/2005/8/layout/process2"/>
    <dgm:cxn modelId="{E894F0A4-22E1-4A3F-AEC1-3236D83C0B74}" type="presParOf" srcId="{8CAA9559-4354-4AAF-8B5A-B07DAA1DF97C}" destId="{395D9433-5B85-4D1A-A0FB-D939DB1868DC}" srcOrd="7" destOrd="0" presId="urn:microsoft.com/office/officeart/2005/8/layout/process2"/>
    <dgm:cxn modelId="{123AC11D-A6EA-44FE-9B93-82861470CDAF}" type="presParOf" srcId="{395D9433-5B85-4D1A-A0FB-D939DB1868DC}" destId="{AA8DA5FB-0027-4320-B4D6-B5E755545E60}" srcOrd="0" destOrd="0" presId="urn:microsoft.com/office/officeart/2005/8/layout/process2"/>
    <dgm:cxn modelId="{8DDC2AC7-1015-4C73-9FF9-7D87A962E64A}" type="presParOf" srcId="{8CAA9559-4354-4AAF-8B5A-B07DAA1DF97C}" destId="{1D324137-565F-432C-816F-730C96FAB73D}" srcOrd="8" destOrd="0" presId="urn:microsoft.com/office/officeart/2005/8/layout/process2"/>
    <dgm:cxn modelId="{DFEC5868-9B94-4305-8D01-AE20F3777F7C}" type="presParOf" srcId="{8CAA9559-4354-4AAF-8B5A-B07DAA1DF97C}" destId="{390C841D-E00F-4847-ABCA-F57E29B7D4B8}" srcOrd="9" destOrd="0" presId="urn:microsoft.com/office/officeart/2005/8/layout/process2"/>
    <dgm:cxn modelId="{E1239EDD-B39C-4F6F-9582-AB70C9740AC4}" type="presParOf" srcId="{390C841D-E00F-4847-ABCA-F57E29B7D4B8}" destId="{B5F4E708-26D1-4CCF-BDA0-38021E2CFFE1}" srcOrd="0" destOrd="0" presId="urn:microsoft.com/office/officeart/2005/8/layout/process2"/>
    <dgm:cxn modelId="{228E6A77-57C8-4A87-9A25-408D7F93D6B6}" type="presParOf" srcId="{8CAA9559-4354-4AAF-8B5A-B07DAA1DF97C}" destId="{3092538C-745D-4BC2-86A1-A0E1A1EAC81E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EA20B-E3B3-43AF-9E21-1A9368A1398E}">
      <dsp:nvSpPr>
        <dsp:cNvPr id="0" name=""/>
        <dsp:cNvSpPr/>
      </dsp:nvSpPr>
      <dsp:spPr>
        <a:xfrm rot="5400000">
          <a:off x="4171307" y="-1681123"/>
          <a:ext cx="1221570" cy="480746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378361" y="171455"/>
        <a:ext cx="4747830" cy="1102306"/>
      </dsp:txXfrm>
    </dsp:sp>
    <dsp:sp modelId="{2A2F86E6-247F-4A31-93D1-30941906A637}">
      <dsp:nvSpPr>
        <dsp:cNvPr id="0" name=""/>
        <dsp:cNvSpPr/>
      </dsp:nvSpPr>
      <dsp:spPr>
        <a:xfrm>
          <a:off x="662776" y="49"/>
          <a:ext cx="1715584" cy="14451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33321" y="70594"/>
        <a:ext cx="1574494" cy="1304025"/>
      </dsp:txXfrm>
    </dsp:sp>
    <dsp:sp modelId="{8D6B380B-8222-40E0-ACC0-EB242579AA58}">
      <dsp:nvSpPr>
        <dsp:cNvPr id="0" name=""/>
        <dsp:cNvSpPr/>
      </dsp:nvSpPr>
      <dsp:spPr>
        <a:xfrm rot="5400000">
          <a:off x="4171307" y="-79631"/>
          <a:ext cx="1221570" cy="480746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b="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b="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b="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378361" y="1772947"/>
        <a:ext cx="4747830" cy="1102306"/>
      </dsp:txXfrm>
    </dsp:sp>
    <dsp:sp modelId="{15799C1C-73D6-4BF0-B744-2CE1ECCBF2FE}">
      <dsp:nvSpPr>
        <dsp:cNvPr id="0" name=""/>
        <dsp:cNvSpPr/>
      </dsp:nvSpPr>
      <dsp:spPr>
        <a:xfrm>
          <a:off x="662776" y="1601542"/>
          <a:ext cx="1715584" cy="144511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33321" y="1672087"/>
        <a:ext cx="1574494" cy="1304025"/>
      </dsp:txXfrm>
    </dsp:sp>
    <dsp:sp modelId="{F11DB44C-F1A9-4B56-A114-4D2C3A378C6A}">
      <dsp:nvSpPr>
        <dsp:cNvPr id="0" name=""/>
        <dsp:cNvSpPr/>
      </dsp:nvSpPr>
      <dsp:spPr>
        <a:xfrm rot="5400000">
          <a:off x="4171307" y="1521861"/>
          <a:ext cx="1221570" cy="480746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378361" y="3374439"/>
        <a:ext cx="4747830" cy="1102306"/>
      </dsp:txXfrm>
    </dsp:sp>
    <dsp:sp modelId="{96C9AB13-27DC-477F-87C3-B510B6937C91}">
      <dsp:nvSpPr>
        <dsp:cNvPr id="0" name=""/>
        <dsp:cNvSpPr/>
      </dsp:nvSpPr>
      <dsp:spPr>
        <a:xfrm>
          <a:off x="662776" y="3203034"/>
          <a:ext cx="1715584" cy="14451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33321" y="3273579"/>
        <a:ext cx="1574494" cy="13040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E08BAC-DD26-4F77-B971-EDA773F394F9}">
      <dsp:nvSpPr>
        <dsp:cNvPr id="0" name=""/>
        <dsp:cNvSpPr/>
      </dsp:nvSpPr>
      <dsp:spPr>
        <a:xfrm>
          <a:off x="1192730" y="3572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Idea development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17463"/>
        <a:ext cx="1757285" cy="446506"/>
      </dsp:txXfrm>
    </dsp:sp>
    <dsp:sp modelId="{BC7CD2F0-9469-4397-BD5F-022D55250735}">
      <dsp:nvSpPr>
        <dsp:cNvPr id="0" name=""/>
        <dsp:cNvSpPr/>
      </dsp:nvSpPr>
      <dsp:spPr>
        <a:xfrm rot="5400000">
          <a:off x="1996334" y="489718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507504"/>
        <a:ext cx="128057" cy="124501"/>
      </dsp:txXfrm>
    </dsp:sp>
    <dsp:sp modelId="{C86646EF-8F3F-4B1F-AACC-BBDECA10E36B}">
      <dsp:nvSpPr>
        <dsp:cNvPr id="0" name=""/>
        <dsp:cNvSpPr/>
      </dsp:nvSpPr>
      <dsp:spPr>
        <a:xfrm>
          <a:off x="1192730" y="715005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Idea screening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728896"/>
        <a:ext cx="1757285" cy="446506"/>
      </dsp:txXfrm>
    </dsp:sp>
    <dsp:sp modelId="{8EDA5525-E3F4-4764-87EF-9F25AC2EDEE1}">
      <dsp:nvSpPr>
        <dsp:cNvPr id="0" name=""/>
        <dsp:cNvSpPr/>
      </dsp:nvSpPr>
      <dsp:spPr>
        <a:xfrm rot="5400000">
          <a:off x="1996334" y="1201151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1218937"/>
        <a:ext cx="128057" cy="124501"/>
      </dsp:txXfrm>
    </dsp:sp>
    <dsp:sp modelId="{FCCE87CB-C1EA-4F73-BE67-52DD6CCC628E}">
      <dsp:nvSpPr>
        <dsp:cNvPr id="0" name=""/>
        <dsp:cNvSpPr/>
      </dsp:nvSpPr>
      <dsp:spPr>
        <a:xfrm>
          <a:off x="1192730" y="1426439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Business analysis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1440330"/>
        <a:ext cx="1757285" cy="446506"/>
      </dsp:txXfrm>
    </dsp:sp>
    <dsp:sp modelId="{41935126-FFAD-4930-99DA-C47E411AC748}">
      <dsp:nvSpPr>
        <dsp:cNvPr id="0" name=""/>
        <dsp:cNvSpPr/>
      </dsp:nvSpPr>
      <dsp:spPr>
        <a:xfrm rot="5400000">
          <a:off x="1996334" y="1912585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1930371"/>
        <a:ext cx="128057" cy="124501"/>
      </dsp:txXfrm>
    </dsp:sp>
    <dsp:sp modelId="{F4755778-5B01-4E24-8331-D9D1709D5EB1}">
      <dsp:nvSpPr>
        <dsp:cNvPr id="0" name=""/>
        <dsp:cNvSpPr/>
      </dsp:nvSpPr>
      <dsp:spPr>
        <a:xfrm>
          <a:off x="1192730" y="2137872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Product development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2151763"/>
        <a:ext cx="1757285" cy="446506"/>
      </dsp:txXfrm>
    </dsp:sp>
    <dsp:sp modelId="{395D9433-5B85-4D1A-A0FB-D939DB1868DC}">
      <dsp:nvSpPr>
        <dsp:cNvPr id="0" name=""/>
        <dsp:cNvSpPr/>
      </dsp:nvSpPr>
      <dsp:spPr>
        <a:xfrm rot="5400000">
          <a:off x="1996334" y="2624018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2641804"/>
        <a:ext cx="128057" cy="124501"/>
      </dsp:txXfrm>
    </dsp:sp>
    <dsp:sp modelId="{1D324137-565F-432C-816F-730C96FAB73D}">
      <dsp:nvSpPr>
        <dsp:cNvPr id="0" name=""/>
        <dsp:cNvSpPr/>
      </dsp:nvSpPr>
      <dsp:spPr>
        <a:xfrm>
          <a:off x="1192730" y="2849305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Test marketing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2863196"/>
        <a:ext cx="1757285" cy="446506"/>
      </dsp:txXfrm>
    </dsp:sp>
    <dsp:sp modelId="{390C841D-E00F-4847-ABCA-F57E29B7D4B8}">
      <dsp:nvSpPr>
        <dsp:cNvPr id="0" name=""/>
        <dsp:cNvSpPr/>
      </dsp:nvSpPr>
      <dsp:spPr>
        <a:xfrm rot="5400000">
          <a:off x="1996334" y="3335451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3353237"/>
        <a:ext cx="128057" cy="124501"/>
      </dsp:txXfrm>
    </dsp:sp>
    <dsp:sp modelId="{3092538C-745D-4BC2-86A1-A0E1A1EAC81E}">
      <dsp:nvSpPr>
        <dsp:cNvPr id="0" name=""/>
        <dsp:cNvSpPr/>
      </dsp:nvSpPr>
      <dsp:spPr>
        <a:xfrm>
          <a:off x="1192730" y="3560738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Commercialization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3574629"/>
        <a:ext cx="1757285" cy="4465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11/14/2011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designonline.com/design/modelling/clay-modelling.php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fh8jmaANQY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66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http://www.cardesignonline.com/design/modelling/clay-modelling.php</a:t>
            </a:r>
            <a:endParaRPr lang="th-TH" baseline="0" dirty="0" smtClean="0"/>
          </a:p>
          <a:p>
            <a:r>
              <a:rPr lang="de-DE" baseline="0" dirty="0" smtClean="0"/>
              <a:t>http://www.cardesignonline.com/design/modelling/clay-modelling.php</a:t>
            </a:r>
          </a:p>
          <a:p>
            <a:r>
              <a:rPr lang="de-DE" baseline="0" dirty="0" smtClean="0"/>
              <a:t>http://www.auto-news.de/erlkoenige/anzeige_BMW-1er-erwischt-Hier-faehrt-der-brandneue-Kompakte-spazieren_id_27683</a:t>
            </a:r>
          </a:p>
          <a:p>
            <a:r>
              <a:rPr lang="de-DE" baseline="0" dirty="0" smtClean="0"/>
              <a:t>http://www.motorline.cc/autowelt/index.php/article=149577/=Autowelt_-_ERWISCHT__Der_neue_Mini_Crossman_-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97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50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90563" indent="-466725"/>
            <a:r>
              <a:rPr lang="en-US" dirty="0" smtClean="0"/>
              <a:t>Brand element criteria </a:t>
            </a:r>
          </a:p>
          <a:p>
            <a:pPr marL="690563" indent="-466725"/>
            <a:r>
              <a:rPr lang="en-US" dirty="0" smtClean="0"/>
              <a:t>Memorable</a:t>
            </a:r>
          </a:p>
          <a:p>
            <a:pPr marL="690563" indent="-466725"/>
            <a:r>
              <a:rPr lang="en-US" dirty="0" smtClean="0"/>
              <a:t>Meaningful</a:t>
            </a:r>
          </a:p>
          <a:p>
            <a:pPr marL="690563" indent="-466725"/>
            <a:r>
              <a:rPr lang="en-US" dirty="0" smtClean="0"/>
              <a:t>Likeability</a:t>
            </a:r>
          </a:p>
          <a:p>
            <a:pPr marL="690563" indent="-466725"/>
            <a:r>
              <a:rPr lang="en-US" dirty="0" smtClean="0"/>
              <a:t>Transferable</a:t>
            </a:r>
          </a:p>
          <a:p>
            <a:pPr marL="690563" indent="-466725"/>
            <a:r>
              <a:rPr lang="en-US" dirty="0" smtClean="0"/>
              <a:t>Adaptable</a:t>
            </a:r>
          </a:p>
          <a:p>
            <a:pPr marL="690563" indent="-466725"/>
            <a:r>
              <a:rPr lang="en-US" dirty="0" err="1" smtClean="0"/>
              <a:t>Protectible</a:t>
            </a:r>
            <a:endParaRPr lang="en-US" dirty="0" smtClean="0"/>
          </a:p>
          <a:p>
            <a:pPr marL="690563" indent="-466725"/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804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hlinkClick r:id="rId3"/>
              </a:rPr>
              <a:t>http://www.youtube.com/watch?v=Vfh8jmaANQY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789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When to Use skimming price: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Product’s quality and image must support its higher price.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Costs of low volume cannot be so high they cancel the advantage of charging more.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Competitors should not be able to enter market easily and undercut the price.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When to Use penetration: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Market is highly price sensitive so a low price produces more growth.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Costs must fall as sales volume increases.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Need to keep competition out or effects are only temporary.</a:t>
            </a:r>
          </a:p>
          <a:p>
            <a:pPr lvl="1">
              <a:lnSpc>
                <a:spcPct val="85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sz="24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2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743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US" sz="2800" dirty="0" smtClean="0"/>
              <a:t>The number of intermediary levels indicates the length of a marketing channel.</a:t>
            </a:r>
          </a:p>
          <a:p>
            <a:pPr lvl="2"/>
            <a:r>
              <a:rPr lang="en-US" sz="2400" dirty="0" smtClean="0"/>
              <a:t> Direct Channels</a:t>
            </a:r>
          </a:p>
          <a:p>
            <a:pPr lvl="2"/>
            <a:r>
              <a:rPr lang="en-US" sz="2400" dirty="0" smtClean="0"/>
              <a:t> Indirect Channels</a:t>
            </a:r>
          </a:p>
          <a:p>
            <a:pPr lvl="1"/>
            <a:r>
              <a:rPr lang="en-US" sz="2800" dirty="0" smtClean="0"/>
              <a:t>Producers lose more control and face greater channel complexity as additional channel levels are added.</a:t>
            </a: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endParaRPr lang="en-US" sz="1200" b="1" i="1" dirty="0" smtClean="0">
              <a:solidFill>
                <a:srgbClr val="6C2973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b="1" i="1" dirty="0" smtClean="0">
                <a:solidFill>
                  <a:srgbClr val="6C2973"/>
                </a:solidFill>
                <a:latin typeface="Arial" pitchFamily="34" charset="0"/>
              </a:rPr>
              <a:t>Direct Distribution</a:t>
            </a:r>
            <a:endParaRPr lang="en-US" sz="1200" dirty="0" smtClean="0">
              <a:solidFill>
                <a:srgbClr val="6C2973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Direct contact between producer and customer.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Most common in B2B markets.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Often found in the marketing of relatively expensive, complex products that may require demonstrations. 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Internet is helping companies distribute directly to consumer market.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1200" b="1" i="1" dirty="0" smtClean="0">
                <a:solidFill>
                  <a:srgbClr val="6C2973"/>
                </a:solidFill>
                <a:latin typeface="Arial" pitchFamily="34" charset="0"/>
              </a:rPr>
              <a:t>Distribution Channels Using Marketing Intermediaries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Producers distribute products through </a:t>
            </a:r>
            <a:r>
              <a:rPr lang="en-US" sz="1200" i="1" dirty="0" smtClean="0">
                <a:latin typeface="Arial" pitchFamily="34" charset="0"/>
              </a:rPr>
              <a:t>wholesalers</a:t>
            </a:r>
            <a:r>
              <a:rPr lang="en-US" sz="1200" dirty="0" smtClean="0">
                <a:latin typeface="Arial" pitchFamily="34" charset="0"/>
              </a:rPr>
              <a:t> and </a:t>
            </a:r>
            <a:r>
              <a:rPr lang="en-US" sz="1200" i="1" dirty="0" smtClean="0">
                <a:latin typeface="Arial" pitchFamily="34" charset="0"/>
              </a:rPr>
              <a:t>retailers</a:t>
            </a:r>
            <a:r>
              <a:rPr lang="en-US" sz="1200" dirty="0" smtClean="0">
                <a:latin typeface="Arial" pitchFamily="34" charset="0"/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Inexpensive products sold to thousands of consumers in widely scattered locations.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Lowers costs of goods to consumers by creating market utility.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endParaRPr lang="en-US" sz="1200" b="1" i="1" dirty="0">
              <a:solidFill>
                <a:srgbClr val="009D7E"/>
              </a:solidFill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8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 smtClean="0">
                <a:solidFill>
                  <a:schemeClr val="tx2"/>
                </a:solidFill>
              </a:rPr>
              <a:t>Integrated marketing communication</a:t>
            </a:r>
            <a:r>
              <a:rPr lang="en-US" sz="1200" dirty="0" smtClean="0"/>
              <a:t> is </a:t>
            </a:r>
            <a:br>
              <a:rPr lang="en-US" sz="1200" dirty="0" smtClean="0"/>
            </a:br>
            <a:r>
              <a:rPr lang="en-US" sz="1200" dirty="0" smtClean="0"/>
              <a:t>the integration by the company of its communication channels to deliver a clear, consistent, and compelling message about the organization and its brands.</a:t>
            </a:r>
          </a:p>
          <a:p>
            <a:r>
              <a:rPr lang="en-US" sz="1200" dirty="0" smtClean="0"/>
              <a:t>Integrated marketing communication calls for recognizing all contact points (brand contact) where the customer may encounter the company and its brands.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Integrated marketing communication calls for recognizing all contact points (brand contact) where the customer may encounter the company and its brands.</a:t>
            </a:r>
          </a:p>
          <a:p>
            <a:endParaRPr lang="en-US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453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http://www.youtube.com/watch?v=pD9P2J0E_BU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http://www.youtube.com/watch?v=AlncW35MWSw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http://www.youtube.com/watch?v=vilUhBhNnQc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http://www.youtube.com/watch?v=pB7nDL4TZOk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http://www.youtube.com/watch?v=jrcAuoMNAHY</a:t>
            </a:r>
          </a:p>
          <a:p>
            <a:endParaRPr lang="de-DE" baseline="0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http://www.youtube.com/watch?v=HLd4jIDagwQ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http://www.youtube.com/watch?v=StCy9p_78Ok&amp;feature=related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601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11/14/2011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jpeg"/><Relationship Id="rId4" Type="http://schemas.openxmlformats.org/officeDocument/2006/relationships/image" Target="../media/image30.png"/><Relationship Id="rId9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Marketing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Marketing: A process of planning and executing the conception, distribution, promotion, and pricing of ideas, goods, services, organizations, and event to create relationships that satisfy individual and organizational objectives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.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s3.amazonaws.com/pixmac-preview/customer-satisfa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4" y="3886200"/>
            <a:ext cx="3297072" cy="235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4191000" y="4724400"/>
            <a:ext cx="665328" cy="685800"/>
          </a:xfrm>
          <a:prstGeom prst="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www.businessmarketingblog.org/wp-content/uploads/2010/05/group-buyin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3396196" cy="226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of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Diagramm 5"/>
          <p:cNvGraphicFramePr/>
          <p:nvPr>
            <p:extLst>
              <p:ext uri="{D42A27DB-BD31-4B8C-83A1-F6EECF244321}">
                <p14:modId xmlns:p14="http://schemas.microsoft.com/office/powerpoint/2010/main" val="2269630671"/>
              </p:ext>
            </p:extLst>
          </p:nvPr>
        </p:nvGraphicFramePr>
        <p:xfrm>
          <a:off x="762000" y="1676400"/>
          <a:ext cx="78486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91884" y="1600200"/>
            <a:ext cx="8274164" cy="4876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de-DE" sz="3600" b="1" dirty="0">
                <a:latin typeface="Cordia New" pitchFamily="34" charset="-34"/>
                <a:cs typeface="Cordia New" pitchFamily="34" charset="-34"/>
              </a:rPr>
              <a:t>Production Orientation</a:t>
            </a:r>
          </a:p>
          <a:p>
            <a:pPr>
              <a:buFontTx/>
              <a:buChar char="-"/>
            </a:pPr>
            <a:r>
              <a:rPr lang="de-DE" sz="3600" dirty="0">
                <a:latin typeface="Cordia New" pitchFamily="34" charset="-34"/>
                <a:cs typeface="Cordia New" pitchFamily="34" charset="-34"/>
              </a:rPr>
              <a:t>from industry revolution until early 1920s</a:t>
            </a:r>
          </a:p>
          <a:p>
            <a:pPr>
              <a:buFontTx/>
              <a:buChar char="-"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a firm should focus on those products that it could produce most efficiently</a:t>
            </a:r>
          </a:p>
          <a:p>
            <a:pPr>
              <a:buFontTx/>
              <a:buChar char="-"/>
            </a:pPr>
            <a:r>
              <a:rPr lang="de-DE" sz="3600" dirty="0">
                <a:latin typeface="Cordia New" pitchFamily="34" charset="-34"/>
                <a:cs typeface="Cordia New" pitchFamily="34" charset="-34"/>
              </a:rPr>
              <a:t>„</a:t>
            </a:r>
            <a:r>
              <a:rPr lang="de-DE" sz="3600" i="1" dirty="0">
                <a:latin typeface="Cordia New" pitchFamily="34" charset="-34"/>
                <a:cs typeface="Cordia New" pitchFamily="34" charset="-34"/>
              </a:rPr>
              <a:t>Can we produce the product?„  ; „</a:t>
            </a:r>
            <a:r>
              <a:rPr lang="en-US" sz="3600" i="1" dirty="0">
                <a:latin typeface="Cordia New" pitchFamily="34" charset="-34"/>
                <a:cs typeface="Cordia New" pitchFamily="34" charset="-34"/>
              </a:rPr>
              <a:t>Can we produce enough of it?</a:t>
            </a:r>
            <a:r>
              <a:rPr lang="de-DE" sz="3600" i="1" dirty="0" smtClean="0">
                <a:latin typeface="Cordia New" pitchFamily="34" charset="-34"/>
                <a:cs typeface="Cordia New" pitchFamily="34" charset="-34"/>
              </a:rPr>
              <a:t>“</a:t>
            </a:r>
            <a:endParaRPr lang="de-DE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600" b="1" dirty="0">
                <a:latin typeface="Cordia New" pitchFamily="34" charset="-34"/>
                <a:cs typeface="Cordia New" pitchFamily="34" charset="-34"/>
              </a:rPr>
              <a:t>Sales Orientation (selling concept)</a:t>
            </a:r>
          </a:p>
          <a:p>
            <a:pPr>
              <a:buFontTx/>
              <a:buChar char="-"/>
            </a:pPr>
            <a:r>
              <a:rPr lang="de-DE" sz="3600" dirty="0">
                <a:latin typeface="Cordia New" pitchFamily="34" charset="-34"/>
                <a:cs typeface="Cordia New" pitchFamily="34" charset="-34"/>
              </a:rPr>
              <a:t>early 1930s</a:t>
            </a:r>
          </a:p>
          <a:p>
            <a:pPr>
              <a:buFontTx/>
              <a:buChar char="-"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companies not only would produce the products, but also would try to convince customers to buy them through advertising and personal selling</a:t>
            </a:r>
            <a:endParaRPr lang="de-DE" sz="36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600" dirty="0" smtClean="0">
                <a:latin typeface="Cordia New" pitchFamily="34" charset="-34"/>
                <a:cs typeface="Cordia New" pitchFamily="34" charset="-34"/>
              </a:rPr>
              <a:t>„</a:t>
            </a:r>
            <a:r>
              <a:rPr lang="de-DE" sz="3600" i="1" dirty="0" smtClean="0">
                <a:latin typeface="Cordia New" pitchFamily="34" charset="-34"/>
                <a:cs typeface="Cordia New" pitchFamily="34" charset="-34"/>
              </a:rPr>
              <a:t>sell what we can make</a:t>
            </a:r>
            <a:r>
              <a:rPr lang="de-DE" sz="3600" dirty="0" smtClean="0">
                <a:latin typeface="Cordia New" pitchFamily="34" charset="-34"/>
                <a:cs typeface="Cordia New" pitchFamily="34" charset="-34"/>
              </a:rPr>
              <a:t>“</a:t>
            </a:r>
            <a:endParaRPr lang="de-DE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600" b="1" dirty="0">
                <a:latin typeface="Cordia New" pitchFamily="34" charset="-34"/>
                <a:cs typeface="Cordia New" pitchFamily="34" charset="-34"/>
              </a:rPr>
              <a:t>Marketing Orientation</a:t>
            </a:r>
          </a:p>
          <a:p>
            <a:pPr>
              <a:buFontTx/>
              <a:buChar char="-"/>
            </a:pPr>
            <a:r>
              <a:rPr lang="de-DE" sz="3600" dirty="0">
                <a:latin typeface="Cordia New" pitchFamily="34" charset="-34"/>
                <a:cs typeface="Cordia New" pitchFamily="34" charset="-34"/>
              </a:rPr>
              <a:t>After WWII</a:t>
            </a:r>
          </a:p>
          <a:p>
            <a:pPr>
              <a:buFontTx/>
              <a:buChar char="-"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Focusing on customer needs before developing the product</a:t>
            </a:r>
            <a:endParaRPr lang="de-DE" sz="36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600" i="1" dirty="0">
                <a:latin typeface="Cordia New" pitchFamily="34" charset="-34"/>
                <a:cs typeface="Cordia New" pitchFamily="34" charset="-34"/>
              </a:rPr>
              <a:t>„Make what we can sell“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Functions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Buying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Selling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Transporting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Storing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Grading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Financing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Marketing research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Risk taking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www.loveto.de/wp-content/uploads/word-of-mouth-marke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355242"/>
            <a:ext cx="2743200" cy="411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Customer b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ehavior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/>
          <a:srcRect t="6840"/>
          <a:stretch/>
        </p:blipFill>
        <p:spPr bwMode="auto">
          <a:xfrm>
            <a:off x="2362200" y="1676400"/>
            <a:ext cx="4724400" cy="4706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STP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 cstate="print"/>
          <a:srcRect l="1191" t="1498" r="878" b="1925"/>
          <a:stretch/>
        </p:blipFill>
        <p:spPr bwMode="auto">
          <a:xfrm>
            <a:off x="568656" y="1981200"/>
            <a:ext cx="7682753" cy="434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524000"/>
            <a:ext cx="248124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-9677" t="-132" r="1327" b="1995"/>
          <a:stretch/>
        </p:blipFill>
        <p:spPr bwMode="auto">
          <a:xfrm>
            <a:off x="4876800" y="1524000"/>
            <a:ext cx="2559424" cy="332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7"/>
          <p:cNvSpPr txBox="1"/>
          <p:nvPr/>
        </p:nvSpPr>
        <p:spPr>
          <a:xfrm>
            <a:off x="838200" y="5257800"/>
            <a:ext cx="7696200" cy="954107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Market Segmentation: A strategy whereby a firm divides the total market into groups of people who have relatively similar product needs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 segmentation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 cstate="print"/>
          <a:srcRect l="1218" t="7776" r="50145"/>
          <a:stretch/>
        </p:blipFill>
        <p:spPr bwMode="auto">
          <a:xfrm>
            <a:off x="2362200" y="1469477"/>
            <a:ext cx="4724400" cy="540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214265"/>
            <a:ext cx="4191000" cy="4739595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52400" y="1752600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i="1" dirty="0">
                <a:latin typeface="Cordia New" pitchFamily="34" charset="-34"/>
                <a:cs typeface="Cordia New" pitchFamily="34" charset="-34"/>
              </a:rPr>
              <a:t>Target Market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– very specific group of consumers that a company focuses its marketing efforts to</a:t>
            </a: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Marketing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7" descr="fer73587_12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4475" y="1746250"/>
            <a:ext cx="6350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109538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Anything that can be offered to a market for attention, acquisition, use or consumption</a:t>
            </a:r>
          </a:p>
          <a:p>
            <a:pPr>
              <a:lnSpc>
                <a:spcPct val="90000"/>
              </a:lnSpc>
              <a:buClr>
                <a:srgbClr val="FAFD00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Physical Products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Services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Places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Organizations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Ideas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Combinations of the above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ww.plantaseedpromotional.com/images/promo-item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69" y="266700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1581150"/>
            <a:ext cx="50292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787" r="1936" b="2438"/>
          <a:stretch/>
        </p:blipFill>
        <p:spPr bwMode="auto">
          <a:xfrm>
            <a:off x="1638872" y="1676399"/>
            <a:ext cx="6666928" cy="481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2980" t="3445" r="2732" b="3248"/>
          <a:stretch/>
        </p:blipFill>
        <p:spPr bwMode="auto">
          <a:xfrm>
            <a:off x="1909481" y="1676400"/>
            <a:ext cx="5943911" cy="465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Classifications of products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Consumer products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Industrial products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 Materials and parts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 Capital items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 Supplies and services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Classifications of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63600" y="1600200"/>
            <a:ext cx="3784600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989513" y="1600200"/>
            <a:ext cx="3392487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38199" y="4114800"/>
            <a:ext cx="3810001" cy="2166937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257800" y="1600200"/>
            <a:ext cx="5499923" cy="23703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Shopping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Buy less frequently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Gather product information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Fewer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Compare for: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Suitability &amp; Quality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Price &amp;  Style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971255" y="4148137"/>
            <a:ext cx="3429001" cy="2133600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92189" y="1582739"/>
            <a:ext cx="3864140" cy="269355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Convenience </a:t>
            </a: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Buy frequently &amp; immediately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Low priced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Many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Includes: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Staple goods		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Impulse goods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Emergency goods</a:t>
            </a:r>
          </a:p>
          <a:p>
            <a:pPr latinLnBrk="1">
              <a:lnSpc>
                <a:spcPct val="90000"/>
              </a:lnSpc>
              <a:buFontTx/>
              <a:buChar char="•"/>
            </a:pP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055688" y="4114800"/>
            <a:ext cx="3363912" cy="19733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Specialty Products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Special purchase efforts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Unique characteristics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Brand identification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 purchase locations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5151438" y="4136933"/>
            <a:ext cx="3615325" cy="20287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Unsought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New innovations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Products consumers don’t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want to think about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Require much advertising &amp;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personal selling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 impacts of consumer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219200"/>
            <a:ext cx="7869876" cy="527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New to the world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9" name="Diagramm 5"/>
          <p:cNvGraphicFramePr/>
          <p:nvPr>
            <p:extLst>
              <p:ext uri="{D42A27DB-BD31-4B8C-83A1-F6EECF244321}">
                <p14:modId xmlns:p14="http://schemas.microsoft.com/office/powerpoint/2010/main" val="4023020787"/>
              </p:ext>
            </p:extLst>
          </p:nvPr>
        </p:nvGraphicFramePr>
        <p:xfrm>
          <a:off x="685800" y="2209800"/>
          <a:ext cx="4170528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0400" y="4198339"/>
            <a:ext cx="1752599" cy="258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de-DE" b="1" dirty="0">
                <a:latin typeface="Cordia New" pitchFamily="34" charset="-34"/>
                <a:cs typeface="Cordia New" pitchFamily="34" charset="-34"/>
              </a:rPr>
              <a:t>Improve, add features, functions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2568388"/>
            <a:ext cx="6591300" cy="36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>
              <a:buFontTx/>
              <a:buChar char="-"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Add product line</a:t>
            </a:r>
          </a:p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Increase product mix: 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the total composite of products offered by a particular organization, consists of both product lines and individual products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656" y="4038600"/>
            <a:ext cx="659414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width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product lines carried by company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depth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versions of each product in the line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line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stretching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555" t="2084" r="1487"/>
          <a:stretch/>
        </p:blipFill>
        <p:spPr bwMode="auto">
          <a:xfrm>
            <a:off x="1398494" y="1775012"/>
            <a:ext cx="6427694" cy="463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Product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repositioning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arranging for a product or brand to occupy some other clear and distinctive position in the market and in the minds of target consumers than that which it presently occupies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1952" y="4118542"/>
            <a:ext cx="3314070" cy="221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12371" b="17555"/>
          <a:stretch>
            <a:fillRect/>
          </a:stretch>
        </p:blipFill>
        <p:spPr bwMode="auto">
          <a:xfrm>
            <a:off x="1981200" y="4038600"/>
            <a:ext cx="32385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 l="15000" r="37500"/>
          <a:stretch>
            <a:fillRect/>
          </a:stretch>
        </p:blipFill>
        <p:spPr bwMode="auto">
          <a:xfrm>
            <a:off x="304800" y="4114800"/>
            <a:ext cx="1447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Identifying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Attributes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quality (level of performance, consistency), differentiated features, style, design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Branding: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sign, symbol, color, word, logo or a combination of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these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Packaging: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packaging concept, element, product safety, environment                    	     concern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Labeling: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identify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describe ingredient, instructions, promote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support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services, after sale service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Branding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Strategy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Brand equity: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added valuethat a widely resprected, highly successful name gives to a product in the marketplace.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 with strong equity have many competitive advantages: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High consumer awareness 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Strong brand loyalty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Helps when introducing new products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Less susceptible to price competition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733800" y="3448150"/>
            <a:ext cx="1676400" cy="10877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Elements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1219200" y="30861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Slogans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971800" y="1714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Brand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names</a:t>
            </a: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5334000" y="20193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URLs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6019800" y="3771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Logos</a:t>
            </a: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4267200" y="5143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Symbols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1905000" y="4914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Characters</a:t>
            </a: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 criteria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Desirable qualities for a </a:t>
            </a:r>
            <a:r>
              <a:rPr lang="en-US" sz="3900" b="1" dirty="0" smtClean="0">
                <a:latin typeface="Cordia New" pitchFamily="34" charset="-34"/>
                <a:cs typeface="Cordia New" pitchFamily="34" charset="-34"/>
              </a:rPr>
              <a:t>brand name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Include: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easy to pronounce,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recognize and remember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suggest product benefits and qualities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distinctive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extendable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easily translate into foreign languages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capable of registration and legal protection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Mr. Clean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82" y="5334000"/>
            <a:ext cx="2024007" cy="20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EX"/>
          <p:cNvPicPr>
            <a:picLocks noGrp="1"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2" y="1510488"/>
            <a:ext cx="1912937" cy="19573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a2.twimg.com/profile_images/1224331793/apple-touch-icon_bigg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045" y="3581400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Sponsorship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Manufacturer brands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Private (store) 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Licensed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Co-branding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Family brands</a:t>
            </a:r>
          </a:p>
          <a:p>
            <a:pPr lvl="1"/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548640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5568505"/>
            <a:ext cx="1901400" cy="120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Sponsorship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 Family branding</a:t>
            </a:r>
          </a:p>
          <a:p>
            <a:pPr marL="365760" lvl="1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231" y="2286000"/>
            <a:ext cx="14287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2009775"/>
            <a:ext cx="13525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67200" y="2533650"/>
            <a:ext cx="1428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00799" y="2301240"/>
            <a:ext cx="1247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es-vector.com/home_es/images/stories/add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41" b="20139"/>
          <a:stretch/>
        </p:blipFill>
        <p:spPr bwMode="auto">
          <a:xfrm>
            <a:off x="620635" y="3782332"/>
            <a:ext cx="2457450" cy="116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www.paggad.com/images/thumbs/0002209_300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085" y="4032885"/>
            <a:ext cx="285750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positioningmag.com/vaf/pictures/209/20996r_02-2adda_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154" y="4077606"/>
            <a:ext cx="40005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91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5" descr="fer73587_130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751936"/>
            <a:ext cx="7237845" cy="482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Introduction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–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firm promotes demand for its new offering, informs the market about it, gives free samples to entice consumers to make a trial purchase, and explains its features, uses, and benefits.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Growth stage -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climb quickly as new customers join early users who are repurchasing the item. Company begins to earn profits on the new product.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Maturity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industry sales eventually reach a saturation level at which further expansion is difficult.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Decline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fall and profits decline.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1421988"/>
            <a:ext cx="3810000" cy="297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581401" cy="279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 8"/>
          <p:cNvSpPr/>
          <p:nvPr/>
        </p:nvSpPr>
        <p:spPr>
          <a:xfrm>
            <a:off x="609600" y="4648200"/>
            <a:ext cx="3581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Significant education of the customer is required.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Extended introductory period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9"/>
          <p:cNvSpPr/>
          <p:nvPr/>
        </p:nvSpPr>
        <p:spPr>
          <a:xfrm>
            <a:off x="5105400" y="4724400"/>
            <a:ext cx="365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Sales begin immediately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Little learning is required by the consumer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Benefits of purchase are readily understood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9"/>
          <p:cNvSpPr/>
          <p:nvPr/>
        </p:nvSpPr>
        <p:spPr>
          <a:xfrm>
            <a:off x="533400" y="4800600"/>
            <a:ext cx="373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Most often appear in women’s and men’s clothing styles.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Length of the cycles may be years or decades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5029200" y="4724400"/>
            <a:ext cx="358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Rapid sales on introduction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Equally rapid decline.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Often novelties and have a short life cycle.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740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price is the amount of money charged for a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price is the sum of all the values that consumers exchange for the benefits of having or using the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Major consideration in setting price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Customer perceptions of value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Other internal and external considerations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Nature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the market and demand</a:t>
            </a:r>
          </a:p>
          <a:p>
            <a:pPr lvl="1"/>
            <a:r>
              <a:rPr lang="en-US" dirty="0">
                <a:latin typeface="Cordia New" pitchFamily="34" charset="-34"/>
                <a:cs typeface="Cordia New" pitchFamily="34" charset="-34"/>
              </a:rPr>
              <a:t>Competitors’ strategies and prices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costs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Pricing method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Cost-plus pricing</a:t>
            </a:r>
          </a:p>
          <a:p>
            <a:pPr marL="365760" lvl="1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- Adding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 standard markup to the cost of the product</a:t>
            </a:r>
          </a:p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Break-even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0" indent="0">
              <a:buNone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pricing technique use to determine the minimum sales volume of a product must generate at the certain price level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to cover the cost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Target-return pricing</a:t>
            </a:r>
          </a:p>
          <a:p>
            <a:pPr marL="0" indent="0"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Set </a:t>
            </a:r>
            <a:r>
              <a:rPr lang="en-GB" sz="3600" dirty="0" smtClean="0">
                <a:latin typeface="Cordia New" pitchFamily="34" charset="-34"/>
                <a:cs typeface="Cordia New" pitchFamily="34" charset="-34"/>
              </a:rPr>
              <a:t>the price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to achieve a target return-on-investment (ROI)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Setting Price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Level (new products)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Skimming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an intentionally high price relative to the prices of competing products.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marketers set a price that distinguishes a firm</a:t>
            </a:r>
            <a:r>
              <a:rPr lang="de-DE" altLang="en-US" dirty="0">
                <a:latin typeface="Cordia New" pitchFamily="34" charset="-34"/>
                <a:cs typeface="Cordia New" pitchFamily="34" charset="-34"/>
              </a:rPr>
              <a:t>’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high-end product from those of competitors. 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a firm recover its product development costs before competitors enter the field.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Penetration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 low price as a major marketing weapon.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Often used with new products.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By-Product Pricing</a:t>
            </a:r>
          </a:p>
          <a:p>
            <a:pPr marL="365760" lvl="1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Pricing low-value by-products to get rid of them (e.g., animal manure from zoo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).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Bundle Pricing</a:t>
            </a:r>
          </a:p>
          <a:p>
            <a:pPr marL="365760" lvl="1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Pricing bundles of products sold together (software, monitor, PC, and printer).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Cash rebates, discount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and allowance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pricing (cash, quantity)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Segmented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365125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Selling a product or service at two or more prices, where the difference in prices is not based on differences in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Pricing strategies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Psychological pricing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Consumers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usually perceive higher-priced products as having higher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quality (symbolic/ prestige pricing)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People will buy more of a product for 9.99 (Odd pricing)</a:t>
            </a: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Loss leader</a:t>
            </a:r>
          </a:p>
          <a:p>
            <a:pPr>
              <a:buFont typeface="Wingdings" pitchFamily="2" charset="2"/>
              <a:buChar char="q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3.bp.blogspot.com/_Z8qFaWEsDRY/TFoEzflVfAI/AAAAAAAAAEE/44xl6MMV_0I/s320/99ce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480" y="4648200"/>
            <a:ext cx="2806094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Place (Distribution)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Distribution decisions involve modes of transportation, warehousing, inventory control, order processing and selection of marketing channels. </a:t>
            </a:r>
          </a:p>
          <a:p>
            <a:pPr marL="112713" indent="-3175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Distribution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channel: path through which products – and legal ownership of them – flow from producer to consumers or business users</a:t>
            </a:r>
          </a:p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Marketing intermediary (middleman) is a business firm that moves goods between producers and consumers or business users.</a:t>
            </a: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262" y="1510488"/>
            <a:ext cx="6186132" cy="510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Intensive distribution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Makes a product available in as many outlets as possible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Selective distribution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Uses only a small proportion of all available outlets to expose products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Exclusive distribution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Exists when a manufacturer gives a middleman the sole right to sell a product in a defined geographic territory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Promotion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Integrated marketing communications (IMC)</a:t>
            </a:r>
          </a:p>
          <a:p>
            <a:pPr marL="571500" lvl="1" indent="-571500">
              <a:lnSpc>
                <a:spcPct val="80000"/>
              </a:lnSpc>
              <a:buFont typeface="Arial" pitchFamily="34" charset="0"/>
              <a:buChar char="•"/>
              <a:tabLst>
                <a:tab pos="0" algn="l"/>
              </a:tabLst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The integrating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and coordinating the company’s many communication channels to deliver a clear, consistent, and compelling message about the organization and its products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marL="205740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2057400" indent="0">
              <a:lnSpc>
                <a:spcPct val="85000"/>
              </a:lnSpc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Marketers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must understand each promotion tool when shaping the marketing communications mix. </a:t>
            </a:r>
          </a:p>
          <a:p>
            <a:pPr marL="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http://www.bloggyaward.com/wp-content/uploads/2008/02/pic_int_market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2400"/>
            <a:ext cx="1969008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Hierarchie of effect model of communication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http://gimmecca.files.wordpress.com/2011/07/think-feel-do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0200"/>
            <a:ext cx="75946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7 </a:t>
            </a:r>
            <a:r>
              <a:rPr lang="en-US" dirty="0" err="1">
                <a:latin typeface="Cordia New" pitchFamily="34" charset="-34"/>
                <a:cs typeface="Cordia New" pitchFamily="34" charset="-34"/>
              </a:rPr>
              <a:t>Ms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of Marketing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Communication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Market: Target group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Mission: Objectives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Message: Content, Structure, Format, Source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Media: Personal, Non-Personal 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Money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(Marketing Budget)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Mix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(Promotion Mix)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Measurement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The promotion mix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specific blend of advertising, sales promotion, public relations, personal selling, and direct-marketing tools that the company uses to persuasively communicate customer value and build customer relationships.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Major Promotion Tools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Advertising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Sales promotion.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Public relations.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Personal selling.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Direct marketing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/>
        </p:nvSpPr>
        <p:spPr bwMode="auto">
          <a:xfrm>
            <a:off x="507124" y="1752600"/>
            <a:ext cx="8229600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US" sz="3200" b="1" dirty="0" smtClean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Advertising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is any paid form of non-personal presentation and promotion of ideas, goods, or services by an identified sponsor.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Broadcast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Print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Internet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Outdoor</a:t>
            </a:r>
            <a:endParaRPr lang="en-US" sz="3200" b="1" i="1" dirty="0" smtClean="0">
              <a:solidFill>
                <a:schemeClr val="tx2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j019777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832894"/>
            <a:ext cx="3429000" cy="290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Sales promotion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short-term incentives to encourage the purchase or sale of a product or service.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Discounts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Coupons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Displays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Demonstrations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 descr="http://www.subastralinc.com/blog/images/Sales_Promo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r="20320"/>
          <a:stretch/>
        </p:blipFill>
        <p:spPr bwMode="auto">
          <a:xfrm>
            <a:off x="5394960" y="2819400"/>
            <a:ext cx="2487227" cy="398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Public relations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building good relations with the company’s various publics by obtaining favorable publicity, building up a good corporate image, and handling or heading off unfavorable rumors, stories, and events.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Press releases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Sponsorships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Special events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Web pages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7170" name="Picture 2" descr="http://www.buzzle.com/img/articleImages/287410-41218-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770" y="3657600"/>
            <a:ext cx="33337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Personal selling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personal presentation by the firm’s sales force for the purpose of making sales and building customer relationships.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Sales presentations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Trade shows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Incentive programs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194" name="Picture 2" descr="http://www.clipartguide.com/_named_clipart_images/0511-0809-1915-2709_Cartoon_Man_Selling_Nuts_at_a_Baseball_Game_Clip_Art_clipart_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819400"/>
            <a:ext cx="30861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Direct marketing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making direct connections with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carefully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targeted individual consumers to both obtain an immediate response and cultivate lasting customer relationships – by using direct mail, telephone, direct-response television, e-mail, and the Internet to communicate directly with specific consumers.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Catalog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Telemarketing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Kiosks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Setting promotion 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Affordable budget method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sets the budget at an affordable level.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Ignores the effects of promotion on sales</a:t>
            </a: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Percentage-of-sales method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 sets the budget at a certain percentage of current or forecasted sales or unit sales price.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Easy to use and helps management think about the relationship between promotion, selling price, and profit per unit</a:t>
            </a: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Wrongly views sales as the cause than the result of promotion</a:t>
            </a:r>
          </a:p>
          <a:p>
            <a:pPr>
              <a:lnSpc>
                <a:spcPct val="85000"/>
              </a:lnSpc>
            </a:pPr>
            <a:endParaRPr lang="en-US" sz="2800" dirty="0"/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Setting promotion budget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Competitive-parity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to match competitor outlays.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Represents industry standards</a:t>
            </a: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Avoids promotion wars</a:t>
            </a:r>
          </a:p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Objective-and-task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based on what the firm wants to accomplish with promotion and includes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Defining promotion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Determining tasks to achieve the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Estimating costs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510488"/>
            <a:ext cx="7696200" cy="423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2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Push strategy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involves pushing the product to the consumers by inducing channel members to carry the product and promote it to final consumers.</a:t>
            </a:r>
          </a:p>
          <a:p>
            <a:pPr marL="742950" lvl="1" indent="-285750">
              <a:buSzPct val="95000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Used by B2B companies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1143000" lvl="2" indent="-228600">
              <a:buClr>
                <a:schemeClr val="accent1"/>
              </a:buClr>
              <a:buSzPct val="95000"/>
            </a:pPr>
            <a:endParaRPr lang="en-US" sz="2500" dirty="0" smtClean="0"/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8"/>
          <a:stretch>
            <a:fillRect/>
          </a:stretch>
        </p:blipFill>
        <p:spPr bwMode="auto">
          <a:xfrm>
            <a:off x="76200" y="4368800"/>
            <a:ext cx="899160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Strategies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0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Pull strategy</a:t>
            </a:r>
            <a:r>
              <a:rPr lang="en-US" sz="3000" dirty="0" smtClean="0">
                <a:latin typeface="Cordia New" pitchFamily="34" charset="-34"/>
                <a:cs typeface="Cordia New" pitchFamily="34" charset="-34"/>
              </a:rPr>
              <a:t> is when the producer directs its marketing activities toward the final consumers to induce them to buy the product and create demand from channel members.</a:t>
            </a:r>
          </a:p>
          <a:p>
            <a:pPr marL="742950" lvl="1" indent="-285750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Used by B2C companies</a:t>
            </a:r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38"/>
          <a:stretch>
            <a:fillRect/>
          </a:stretch>
        </p:blipFill>
        <p:spPr bwMode="auto">
          <a:xfrm>
            <a:off x="0" y="4252913"/>
            <a:ext cx="9144000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552</TotalTime>
  <Words>2290</Words>
  <Application>Microsoft Office PowerPoint</Application>
  <PresentationFormat>On-screen Show (4:3)</PresentationFormat>
  <Paragraphs>414</Paragraphs>
  <Slides>54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Galathea</vt:lpstr>
      <vt:lpstr>BA 291 – Marketing</vt:lpstr>
      <vt:lpstr>Marketing</vt:lpstr>
      <vt:lpstr>Benefits of marketing</vt:lpstr>
      <vt:lpstr>Evolution of marketing concept</vt:lpstr>
      <vt:lpstr>Functions of marketing</vt:lpstr>
      <vt:lpstr>Customer behavior</vt:lpstr>
      <vt:lpstr>STP marketing</vt:lpstr>
      <vt:lpstr>Market Segmentation</vt:lpstr>
      <vt:lpstr>Market segmentation methods</vt:lpstr>
      <vt:lpstr>Target market selection</vt:lpstr>
      <vt:lpstr>Marketing Mix</vt:lpstr>
      <vt:lpstr>Product</vt:lpstr>
      <vt:lpstr>Levels of product</vt:lpstr>
      <vt:lpstr>Levels of product</vt:lpstr>
      <vt:lpstr>Levels of product</vt:lpstr>
      <vt:lpstr>Classifications of products</vt:lpstr>
      <vt:lpstr>Classifications of products</vt:lpstr>
      <vt:lpstr>Marketing impacts of consumer product</vt:lpstr>
      <vt:lpstr>Product development</vt:lpstr>
      <vt:lpstr>Product development</vt:lpstr>
      <vt:lpstr>Product development</vt:lpstr>
      <vt:lpstr>Product line stretching</vt:lpstr>
      <vt:lpstr>Product development</vt:lpstr>
      <vt:lpstr>Identifying Products</vt:lpstr>
      <vt:lpstr>Branding</vt:lpstr>
      <vt:lpstr>Brand elements</vt:lpstr>
      <vt:lpstr>Brand element criteria</vt:lpstr>
      <vt:lpstr>Brand Sponsorship</vt:lpstr>
      <vt:lpstr>Brand Sponsorship</vt:lpstr>
      <vt:lpstr>Product Life Cycle</vt:lpstr>
      <vt:lpstr>Product Life Cycle</vt:lpstr>
      <vt:lpstr>Product life cycle</vt:lpstr>
      <vt:lpstr>Product life cycle</vt:lpstr>
      <vt:lpstr>Pricing strategy</vt:lpstr>
      <vt:lpstr>Pricing method</vt:lpstr>
      <vt:lpstr>Setting Price Level (new products)</vt:lpstr>
      <vt:lpstr>Pricing strategies</vt:lpstr>
      <vt:lpstr>Pricing strategies</vt:lpstr>
      <vt:lpstr>Place (Distribution)</vt:lpstr>
      <vt:lpstr>Distribution channels</vt:lpstr>
      <vt:lpstr>Intensity of market coverage</vt:lpstr>
      <vt:lpstr>Promotion strategy</vt:lpstr>
      <vt:lpstr>Hierarchie of effect model of communication process</vt:lpstr>
      <vt:lpstr>7 Ms of Marketing Communication</vt:lpstr>
      <vt:lpstr>Promotion</vt:lpstr>
      <vt:lpstr>The Promotion Mix</vt:lpstr>
      <vt:lpstr>The Promotion Mix</vt:lpstr>
      <vt:lpstr>The Promotion Mix</vt:lpstr>
      <vt:lpstr>The Promotion Mix</vt:lpstr>
      <vt:lpstr>The Promotion Mix</vt:lpstr>
      <vt:lpstr>Setting promotion budget</vt:lpstr>
      <vt:lpstr>Setting promotion budget</vt:lpstr>
      <vt:lpstr>Promotion Mix Strategies</vt:lpstr>
      <vt:lpstr>Promotion Mix Strategies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dell</cp:lastModifiedBy>
  <cp:revision>56</cp:revision>
  <dcterms:created xsi:type="dcterms:W3CDTF">2011-06-18T02:09:47Z</dcterms:created>
  <dcterms:modified xsi:type="dcterms:W3CDTF">2011-11-14T14:56:24Z</dcterms:modified>
</cp:coreProperties>
</file>