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9"/>
  </p:notesMasterIdLst>
  <p:sldIdLst>
    <p:sldId id="491" r:id="rId2"/>
    <p:sldId id="492" r:id="rId3"/>
    <p:sldId id="448" r:id="rId4"/>
    <p:sldId id="449" r:id="rId5"/>
    <p:sldId id="486" r:id="rId6"/>
    <p:sldId id="450" r:id="rId7"/>
    <p:sldId id="451" r:id="rId8"/>
    <p:sldId id="452" r:id="rId9"/>
    <p:sldId id="453" r:id="rId10"/>
    <p:sldId id="454" r:id="rId11"/>
    <p:sldId id="455" r:id="rId12"/>
    <p:sldId id="456" r:id="rId13"/>
    <p:sldId id="457" r:id="rId14"/>
    <p:sldId id="458" r:id="rId15"/>
    <p:sldId id="460" r:id="rId16"/>
    <p:sldId id="459" r:id="rId17"/>
    <p:sldId id="493" r:id="rId18"/>
    <p:sldId id="461" r:id="rId19"/>
    <p:sldId id="462" r:id="rId20"/>
    <p:sldId id="488" r:id="rId21"/>
    <p:sldId id="463" r:id="rId22"/>
    <p:sldId id="464" r:id="rId23"/>
    <p:sldId id="465" r:id="rId24"/>
    <p:sldId id="467" r:id="rId25"/>
    <p:sldId id="468" r:id="rId26"/>
    <p:sldId id="469" r:id="rId27"/>
    <p:sldId id="470" r:id="rId28"/>
    <p:sldId id="471" r:id="rId29"/>
    <p:sldId id="472" r:id="rId30"/>
    <p:sldId id="473" r:id="rId31"/>
    <p:sldId id="474" r:id="rId32"/>
    <p:sldId id="475" r:id="rId33"/>
    <p:sldId id="476" r:id="rId34"/>
    <p:sldId id="489" r:id="rId35"/>
    <p:sldId id="477" r:id="rId36"/>
    <p:sldId id="490" r:id="rId37"/>
    <p:sldId id="422"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1/15/2018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59819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0783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18094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41160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57757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37677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20347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77860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29859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6966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45984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78375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020415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483184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299331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646826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07689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54827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292692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93923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417729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380376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82181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676278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540570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81682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70926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181366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944235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598016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181359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68854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1/15/2018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1/15/2018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1/15/2018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1/15/2018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1/15/2018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1/15/2018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1/15/2018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2: Types of Retailers Part II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extLst>
      <p:ext uri="{BB962C8B-B14F-4D97-AF65-F5344CB8AC3E}">
        <p14:creationId xmlns:p14="http://schemas.microsoft.com/office/powerpoint/2010/main" val="1838417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General Merchandise Retailers</a:t>
            </a:r>
          </a:p>
        </p:txBody>
      </p:sp>
      <p:pic>
        <p:nvPicPr>
          <p:cNvPr id="3" name="Picture 2"/>
          <p:cNvPicPr>
            <a:picLocks noChangeAspect="1"/>
          </p:cNvPicPr>
          <p:nvPr/>
        </p:nvPicPr>
        <p:blipFill>
          <a:blip r:embed="rId2"/>
          <a:stretch>
            <a:fillRect/>
          </a:stretch>
        </p:blipFill>
        <p:spPr>
          <a:xfrm>
            <a:off x="1571886" y="2744827"/>
            <a:ext cx="5610902" cy="3737585"/>
          </a:xfrm>
          <a:prstGeom prst="rect">
            <a:avLst/>
          </a:prstGeom>
        </p:spPr>
      </p:pic>
    </p:spTree>
    <p:extLst>
      <p:ext uri="{BB962C8B-B14F-4D97-AF65-F5344CB8AC3E}">
        <p14:creationId xmlns:p14="http://schemas.microsoft.com/office/powerpoint/2010/main" val="1003947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36230"/>
            <a:ext cx="7772400" cy="4083570"/>
          </a:xfrm>
        </p:spPr>
        <p:txBody>
          <a:bodyPr/>
          <a:lstStyle/>
          <a:p>
            <a:r>
              <a:rPr lang="en-US">
                <a:solidFill>
                  <a:srgbClr val="FF0000"/>
                </a:solidFill>
                <a:latin typeface="Arial" charset="0"/>
                <a:ea typeface="Arial" charset="0"/>
                <a:cs typeface="Arial" charset="0"/>
              </a:rPr>
              <a:t>Department stores: A retailer that carried a wide variety and deep assortment, offers considerable customer services, and is organized into separate departments for displaying merchandise.</a:t>
            </a:r>
          </a:p>
        </p:txBody>
      </p:sp>
    </p:spTree>
    <p:extLst>
      <p:ext uri="{BB962C8B-B14F-4D97-AF65-F5344CB8AC3E}">
        <p14:creationId xmlns:p14="http://schemas.microsoft.com/office/powerpoint/2010/main" val="206403660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36230"/>
            <a:ext cx="7772400" cy="4083570"/>
          </a:xfrm>
        </p:spPr>
        <p:txBody>
          <a:bodyPr/>
          <a:lstStyle/>
          <a:p>
            <a:r>
              <a:rPr lang="en-US">
                <a:solidFill>
                  <a:srgbClr val="FF0000"/>
                </a:solidFill>
                <a:latin typeface="Arial" charset="0"/>
                <a:ea typeface="Arial" charset="0"/>
                <a:cs typeface="Arial" charset="0"/>
              </a:rPr>
              <a:t>Soft Goods: are nondurable or consumer goods which have shorter lifespan such as cosmetics, clothing and bedding.</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Hard Goods: are manufactured items that are expected to last several years, such as appliances, furniture, and consumer electronics.</a:t>
            </a:r>
          </a:p>
        </p:txBody>
      </p:sp>
    </p:spTree>
    <p:extLst>
      <p:ext uri="{BB962C8B-B14F-4D97-AF65-F5344CB8AC3E}">
        <p14:creationId xmlns:p14="http://schemas.microsoft.com/office/powerpoint/2010/main" val="192735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862963"/>
            <a:ext cx="7772400" cy="39165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600738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61344"/>
            <a:ext cx="7772400" cy="3739864"/>
          </a:xfrm>
        </p:spPr>
        <p:txBody>
          <a:bodyPr/>
          <a:lstStyle/>
          <a:p>
            <a:pPr marL="0" indent="0">
              <a:buNone/>
            </a:pPr>
            <a:r>
              <a:rPr lang="en-US">
                <a:latin typeface="Arial" charset="0"/>
                <a:ea typeface="Arial" charset="0"/>
                <a:cs typeface="Arial" charset="0"/>
              </a:rPr>
              <a:t>They are categorized in three tiers:</a:t>
            </a:r>
          </a:p>
          <a:p>
            <a:endParaRPr lang="en-US">
              <a:latin typeface="Arial" charset="0"/>
              <a:ea typeface="Arial" charset="0"/>
              <a:cs typeface="Arial" charset="0"/>
            </a:endParaRPr>
          </a:p>
          <a:p>
            <a:r>
              <a:rPr lang="en-US">
                <a:latin typeface="Arial" charset="0"/>
                <a:ea typeface="Arial" charset="0"/>
                <a:cs typeface="Arial" charset="0"/>
              </a:rPr>
              <a:t>The first tier includes upscale, high fashion chains with exclusive designer merchandise and excellent customer service such as Neiman Marcus, Bloomingdale's, Nordstrom and Saks Fifth Avenue.</a:t>
            </a: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5002125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417638"/>
            <a:ext cx="7754912" cy="5440362"/>
          </a:xfrm>
        </p:spPr>
        <p:txBody>
          <a:bodyPr/>
          <a:lstStyle/>
          <a:p>
            <a:pPr marL="0" indent="0">
              <a:buNone/>
            </a:pPr>
            <a:endParaRPr lang="en-US">
              <a:latin typeface="Arial" charset="0"/>
              <a:ea typeface="Arial" charset="0"/>
              <a:cs typeface="Arial" charset="0"/>
            </a:endParaRPr>
          </a:p>
          <a:p>
            <a:endParaRPr lang="en-US">
              <a:latin typeface="Arial" charset="0"/>
              <a:ea typeface="Arial" charset="0"/>
              <a:cs typeface="Arial" charset="0"/>
            </a:endParaRPr>
          </a:p>
          <a:p>
            <a:r>
              <a:rPr lang="en-US">
                <a:latin typeface="Arial" charset="0"/>
                <a:ea typeface="Arial" charset="0"/>
                <a:cs typeface="Arial" charset="0"/>
              </a:rPr>
              <a:t>The second tier includes retailers selling modestly priced merchandise with less customer service. Traditional department stores include Macy's and Dillards</a:t>
            </a: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115449946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685800" y="876028"/>
            <a:ext cx="7772400" cy="4083570"/>
          </a:xfrm>
        </p:spPr>
        <p:txBody>
          <a:bodyPr/>
          <a:lstStyle/>
          <a:p>
            <a:pPr marL="0" indent="0">
              <a:buNone/>
            </a:pPr>
            <a:endParaRPr lang="en-US">
              <a:latin typeface="Arial" charset="0"/>
              <a:ea typeface="Arial" charset="0"/>
              <a:cs typeface="Arial" charset="0"/>
            </a:endParaRPr>
          </a:p>
          <a:p>
            <a:endParaRPr lang="en-US">
              <a:latin typeface="Arial" charset="0"/>
              <a:ea typeface="Arial" charset="0"/>
              <a:cs typeface="Arial" charset="0"/>
            </a:endParaRPr>
          </a:p>
          <a:p>
            <a:r>
              <a:rPr lang="en-US">
                <a:latin typeface="Arial" charset="0"/>
                <a:ea typeface="Arial" charset="0"/>
                <a:cs typeface="Arial" charset="0"/>
              </a:rPr>
              <a:t>The third tier is value oriented catering towards more price-conscious consumers. Sears, JC Penny, and Kohl's are examples.</a:t>
            </a:r>
          </a:p>
        </p:txBody>
      </p:sp>
    </p:spTree>
    <p:extLst>
      <p:ext uri="{BB962C8B-B14F-4D97-AF65-F5344CB8AC3E}">
        <p14:creationId xmlns:p14="http://schemas.microsoft.com/office/powerpoint/2010/main" val="213106264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07513"/>
            <a:ext cx="7772400" cy="4572000"/>
          </a:xfrm>
        </p:spPr>
        <p:txBody>
          <a:bodyPr/>
          <a:lstStyle/>
          <a:p>
            <a:r>
              <a:rPr lang="en-US">
                <a:latin typeface="Arial" charset="0"/>
                <a:ea typeface="Arial" charset="0"/>
                <a:cs typeface="Arial" charset="0"/>
              </a:rPr>
              <a:t>To deal with eroding market share, they are</a:t>
            </a:r>
          </a:p>
          <a:p>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1. Increasing the amount of exclusive merchandising they sell</a:t>
            </a:r>
          </a:p>
          <a:p>
            <a:pPr>
              <a:buFont typeface="Wingdings" charset="2"/>
              <a:buChar char="Ø"/>
            </a:pPr>
            <a:r>
              <a:rPr lang="en-US">
                <a:latin typeface="Arial" charset="0"/>
                <a:ea typeface="Arial" charset="0"/>
                <a:cs typeface="Arial" charset="0"/>
              </a:rPr>
              <a:t>2. Increasing their use of private-label merchandise</a:t>
            </a:r>
          </a:p>
          <a:p>
            <a:pPr>
              <a:buFont typeface="Wingdings" charset="2"/>
              <a:buChar char="Ø"/>
            </a:pPr>
            <a:r>
              <a:rPr lang="en-US">
                <a:latin typeface="Arial" charset="0"/>
                <a:ea typeface="Arial" charset="0"/>
                <a:cs typeface="Arial" charset="0"/>
              </a:rPr>
              <a:t>3. Expanding their mulichannel presence</a:t>
            </a:r>
          </a:p>
          <a:p>
            <a:endParaRPr lang="en-US">
              <a:latin typeface="Arial" charset="0"/>
              <a:ea typeface="Arial" charset="0"/>
              <a:cs typeface="Arial" charset="0"/>
            </a:endParaRPr>
          </a:p>
        </p:txBody>
      </p:sp>
    </p:spTree>
    <p:extLst>
      <p:ext uri="{BB962C8B-B14F-4D97-AF65-F5344CB8AC3E}">
        <p14:creationId xmlns:p14="http://schemas.microsoft.com/office/powerpoint/2010/main" val="194188905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Full-Line Discount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82530"/>
            <a:ext cx="7772400" cy="4572000"/>
          </a:xfrm>
        </p:spPr>
        <p:txBody>
          <a:bodyPr/>
          <a:lstStyle/>
          <a:p>
            <a:r>
              <a:rPr lang="en-US">
                <a:solidFill>
                  <a:srgbClr val="FF0000"/>
                </a:solidFill>
                <a:latin typeface="Arial" charset="0"/>
                <a:ea typeface="Arial" charset="0"/>
                <a:cs typeface="Arial" charset="0"/>
              </a:rPr>
              <a:t>Full-Line Discount Stores: retailers offer a broad variety of merchandise, limited service, and low prices.</a:t>
            </a:r>
          </a:p>
          <a:p>
            <a:endParaRPr lang="en-US">
              <a:latin typeface="Arial" charset="0"/>
              <a:ea typeface="Arial" charset="0"/>
              <a:cs typeface="Arial" charset="0"/>
            </a:endParaRPr>
          </a:p>
          <a:p>
            <a:r>
              <a:rPr lang="en-US">
                <a:latin typeface="Arial" charset="0"/>
                <a:ea typeface="Arial" charset="0"/>
                <a:cs typeface="Arial" charset="0"/>
              </a:rPr>
              <a:t>Larger chains are Walmart, Target and Kmart</a:t>
            </a:r>
          </a:p>
        </p:txBody>
      </p:sp>
    </p:spTree>
    <p:extLst>
      <p:ext uri="{BB962C8B-B14F-4D97-AF65-F5344CB8AC3E}">
        <p14:creationId xmlns:p14="http://schemas.microsoft.com/office/powerpoint/2010/main" val="129355951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Category Specialists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77121" y="1676400"/>
            <a:ext cx="7772400" cy="4572000"/>
          </a:xfrm>
        </p:spPr>
        <p:txBody>
          <a:bodyPr/>
          <a:lstStyle/>
          <a:p>
            <a:r>
              <a:rPr lang="en-US">
                <a:solidFill>
                  <a:srgbClr val="FF0000"/>
                </a:solidFill>
                <a:latin typeface="Arial" charset="0"/>
                <a:ea typeface="Arial" charset="0"/>
                <a:cs typeface="Arial" charset="0"/>
              </a:rPr>
              <a:t>Category specialists: are big-box stores that offer a narrow but deep assortment of merchandise</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Category Killers: offer a complete assortment in a category and kill a category of merchandise for other retailers. Using their category dominance and buying power, they buy products at low prices and are ensured of supply when items are scarce.</a:t>
            </a:r>
          </a:p>
        </p:txBody>
      </p:sp>
    </p:spTree>
    <p:extLst>
      <p:ext uri="{BB962C8B-B14F-4D97-AF65-F5344CB8AC3E}">
        <p14:creationId xmlns:p14="http://schemas.microsoft.com/office/powerpoint/2010/main" val="21157941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Category Specialists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237344" y="2111115"/>
            <a:ext cx="8380513" cy="2629822"/>
          </a:xfrm>
        </p:spPr>
      </p:pic>
    </p:spTree>
    <p:extLst>
      <p:ext uri="{BB962C8B-B14F-4D97-AF65-F5344CB8AC3E}">
        <p14:creationId xmlns:p14="http://schemas.microsoft.com/office/powerpoint/2010/main" val="790900414"/>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Category Specialists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166285" y="1772587"/>
            <a:ext cx="6419188" cy="4572000"/>
          </a:xfrm>
        </p:spPr>
      </p:pic>
    </p:spTree>
    <p:extLst>
      <p:ext uri="{BB962C8B-B14F-4D97-AF65-F5344CB8AC3E}">
        <p14:creationId xmlns:p14="http://schemas.microsoft.com/office/powerpoint/2010/main" val="24908619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03157" y="1570038"/>
            <a:ext cx="7772400" cy="4572000"/>
          </a:xfrm>
        </p:spPr>
        <p:txBody>
          <a:bodyPr/>
          <a:lstStyle/>
          <a:p>
            <a:r>
              <a:rPr lang="en-US">
                <a:solidFill>
                  <a:srgbClr val="FF0000"/>
                </a:solidFill>
                <a:latin typeface="Arial" charset="0"/>
                <a:ea typeface="Arial" charset="0"/>
                <a:cs typeface="Arial" charset="0"/>
              </a:rPr>
              <a:t>Speciality Stores: concentrate on a limited number of complementary merchandise and provide a high level of service.</a:t>
            </a:r>
          </a:p>
          <a:p>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Tailor their retail strategy toward very specific market segments by offering deep, but narrow assortments and sales associate expertise</a:t>
            </a:r>
          </a:p>
          <a:p>
            <a:pPr>
              <a:buFont typeface="Wingdings" charset="2"/>
              <a:buChar char="Ø"/>
            </a:pPr>
            <a:r>
              <a:rPr lang="en-US">
                <a:latin typeface="Arial" charset="0"/>
                <a:ea typeface="Arial" charset="0"/>
                <a:cs typeface="Arial" charset="0"/>
              </a:rPr>
              <a:t>Examples: Victoria Secret, Sephora</a:t>
            </a:r>
          </a:p>
          <a:p>
            <a:pPr>
              <a:buFont typeface="Wingdings" charset="2"/>
              <a:buChar char="Ø"/>
            </a:pPr>
            <a:r>
              <a:rPr lang="en-US">
                <a:latin typeface="Arial" charset="0"/>
                <a:ea typeface="Arial" charset="0"/>
                <a:cs typeface="Arial" charset="0"/>
              </a:rPr>
              <a:t>Manufactures open their own speciality store- Coach, Samsonite,Godiva, Levi's</a:t>
            </a:r>
          </a:p>
        </p:txBody>
      </p:sp>
    </p:spTree>
    <p:extLst>
      <p:ext uri="{BB962C8B-B14F-4D97-AF65-F5344CB8AC3E}">
        <p14:creationId xmlns:p14="http://schemas.microsoft.com/office/powerpoint/2010/main" val="129898834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Another growing speciality store sector</a:t>
            </a:r>
          </a:p>
          <a:p>
            <a:r>
              <a:rPr lang="en-US">
                <a:solidFill>
                  <a:srgbClr val="FF0000"/>
                </a:solidFill>
                <a:latin typeface="Arial" charset="0"/>
                <a:ea typeface="Arial" charset="0"/>
                <a:cs typeface="Arial" charset="0"/>
              </a:rPr>
              <a:t>Thrift store: merchandise is donated and proceeds go to charity (Goodwill Industries)</a:t>
            </a:r>
          </a:p>
          <a:p>
            <a:r>
              <a:rPr lang="en-US">
                <a:solidFill>
                  <a:srgbClr val="FF0000"/>
                </a:solidFill>
                <a:latin typeface="Arial" charset="0"/>
                <a:ea typeface="Arial" charset="0"/>
                <a:cs typeface="Arial" charset="0"/>
              </a:rPr>
              <a:t>Consignment shop: a store that accepts used merchandise from people and pays them after it is sold</a:t>
            </a:r>
          </a:p>
          <a:p>
            <a:r>
              <a:rPr lang="en-US">
                <a:latin typeface="Arial" charset="0"/>
                <a:ea typeface="Arial" charset="0"/>
                <a:cs typeface="Arial" charset="0"/>
              </a:rPr>
              <a:t>Resale stores earn national revenues of more than $13 billion </a:t>
            </a:r>
          </a:p>
        </p:txBody>
      </p:sp>
    </p:spTree>
    <p:extLst>
      <p:ext uri="{BB962C8B-B14F-4D97-AF65-F5344CB8AC3E}">
        <p14:creationId xmlns:p14="http://schemas.microsoft.com/office/powerpoint/2010/main" val="116202881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685800" y="1579996"/>
            <a:ext cx="7772400" cy="3906440"/>
          </a:xfrm>
        </p:spPr>
      </p:pic>
      <p:sp>
        <p:nvSpPr>
          <p:cNvPr id="6" name="TextBox 5"/>
          <p:cNvSpPr txBox="1"/>
          <p:nvPr/>
        </p:nvSpPr>
        <p:spPr>
          <a:xfrm>
            <a:off x="5096656" y="5648794"/>
            <a:ext cx="3097967" cy="646331"/>
          </a:xfrm>
          <a:prstGeom prst="rect">
            <a:avLst/>
          </a:prstGeom>
          <a:noFill/>
        </p:spPr>
        <p:txBody>
          <a:bodyPr wrap="square" rtlCol="0">
            <a:spAutoFit/>
          </a:bodyPr>
          <a:lstStyle/>
          <a:p>
            <a:r>
              <a:rPr lang="en-US"/>
              <a:t>Exhibit 2-7</a:t>
            </a:r>
          </a:p>
          <a:p>
            <a:r>
              <a:rPr lang="en-US"/>
              <a:t>Speciality Store Retailers</a:t>
            </a:r>
          </a:p>
        </p:txBody>
      </p:sp>
    </p:spTree>
    <p:extLst>
      <p:ext uri="{BB962C8B-B14F-4D97-AF65-F5344CB8AC3E}">
        <p14:creationId xmlns:p14="http://schemas.microsoft.com/office/powerpoint/2010/main" val="27511040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2075513" y="1547019"/>
            <a:ext cx="5201920" cy="4572000"/>
          </a:xfrm>
        </p:spPr>
      </p:pic>
      <p:sp>
        <p:nvSpPr>
          <p:cNvPr id="8" name="TextBox 7"/>
          <p:cNvSpPr txBox="1"/>
          <p:nvPr/>
        </p:nvSpPr>
        <p:spPr>
          <a:xfrm>
            <a:off x="2274757" y="6119019"/>
            <a:ext cx="5007964" cy="646331"/>
          </a:xfrm>
          <a:prstGeom prst="rect">
            <a:avLst/>
          </a:prstGeom>
          <a:noFill/>
        </p:spPr>
        <p:txBody>
          <a:bodyPr wrap="square" rtlCol="0">
            <a:spAutoFit/>
          </a:bodyPr>
          <a:lstStyle/>
          <a:p>
            <a:r>
              <a:rPr lang="en-US"/>
              <a:t>Sephora is an innovative speciality store selling perfume and cosmetics.</a:t>
            </a:r>
          </a:p>
        </p:txBody>
      </p:sp>
    </p:spTree>
    <p:extLst>
      <p:ext uri="{BB962C8B-B14F-4D97-AF65-F5344CB8AC3E}">
        <p14:creationId xmlns:p14="http://schemas.microsoft.com/office/powerpoint/2010/main" val="162146114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Drugstores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Drugstores: are specialty stores that concentrate on health and beauty care (HBC) products.</a:t>
            </a:r>
          </a:p>
          <a:p>
            <a:r>
              <a:rPr lang="en-US">
                <a:latin typeface="Arial" charset="0"/>
                <a:ea typeface="Arial" charset="0"/>
                <a:cs typeface="Arial" charset="0"/>
              </a:rPr>
              <a:t>Many drugstores have steadily increase space devoted to cosmetics. </a:t>
            </a:r>
          </a:p>
          <a:p>
            <a:r>
              <a:rPr lang="en-US">
                <a:latin typeface="Arial" charset="0"/>
                <a:ea typeface="Arial" charset="0"/>
                <a:cs typeface="Arial" charset="0"/>
              </a:rPr>
              <a:t>Prescription pharmeceuticals often represent almost 65 percent of drugstore sales.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128308728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Extreme-Value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Extreme-Value Retailers: or called dollar stores are small discount stores that offer a broad variety, bit shallow assortment of household goods, health and beauty care (HBC) products and groceries.</a:t>
            </a:r>
          </a:p>
          <a:p>
            <a:endParaRPr lang="en-US">
              <a:latin typeface="Arial" charset="0"/>
              <a:ea typeface="Arial" charset="0"/>
              <a:cs typeface="Arial" charset="0"/>
            </a:endParaRPr>
          </a:p>
          <a:p>
            <a:r>
              <a:rPr lang="en-US">
                <a:latin typeface="Arial" charset="0"/>
                <a:ea typeface="Arial" charset="0"/>
                <a:cs typeface="Arial" charset="0"/>
              </a:rPr>
              <a:t>2 largest in states –Dollar General and Family Dollar</a:t>
            </a:r>
          </a:p>
        </p:txBody>
      </p:sp>
    </p:spTree>
    <p:extLst>
      <p:ext uri="{BB962C8B-B14F-4D97-AF65-F5344CB8AC3E}">
        <p14:creationId xmlns:p14="http://schemas.microsoft.com/office/powerpoint/2010/main" val="89445428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Extreme-Value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645390"/>
            <a:ext cx="7772400" cy="4262285"/>
          </a:xfrm>
        </p:spPr>
      </p:pic>
    </p:spTree>
    <p:extLst>
      <p:ext uri="{BB962C8B-B14F-4D97-AF65-F5344CB8AC3E}">
        <p14:creationId xmlns:p14="http://schemas.microsoft.com/office/powerpoint/2010/main" val="22997429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31953" y="0"/>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14727" y="1272915"/>
            <a:ext cx="8067207" cy="4572000"/>
          </a:xfrm>
        </p:spPr>
        <p:txBody>
          <a:bodyPr/>
          <a:lstStyle/>
          <a:p>
            <a:r>
              <a:rPr lang="en-US">
                <a:solidFill>
                  <a:srgbClr val="FF0000"/>
                </a:solidFill>
                <a:latin typeface="Arial" charset="0"/>
                <a:ea typeface="Arial" charset="0"/>
                <a:cs typeface="Arial" charset="0"/>
              </a:rPr>
              <a:t>Off-Price retailers: offer an inconsistent assortment of brand-name merchandise at a significant discount off the manufacturer's suggested retail price (MSRP).</a:t>
            </a:r>
          </a:p>
          <a:p>
            <a:r>
              <a:rPr lang="en-US">
                <a:latin typeface="Arial" charset="0"/>
                <a:ea typeface="Arial" charset="0"/>
                <a:cs typeface="Arial" charset="0"/>
              </a:rPr>
              <a:t>Off-price retailers are able to sell brand-name and even designer-label merchandise at 20-60 percent lower than the manufacturer's suggested retail price because of unique buying and merchandising practices.</a:t>
            </a:r>
          </a:p>
          <a:p>
            <a:r>
              <a:rPr lang="en-US">
                <a:latin typeface="Arial" charset="0"/>
                <a:ea typeface="Arial" charset="0"/>
                <a:cs typeface="Arial" charset="0"/>
              </a:rPr>
              <a:t>Much of the merchandise is bought opportunity from manufacturers that have overruns, canceled orders, forecasting mistakes causing excess inventory, closeouts and irregulars.</a:t>
            </a:r>
          </a:p>
          <a:p>
            <a:pPr marL="0" indent="0">
              <a:buNone/>
            </a:pPr>
            <a:r>
              <a:rPr lang="en-US">
                <a:latin typeface="Arial" charset="0"/>
                <a:ea typeface="Arial" charset="0"/>
                <a:cs typeface="Arial" charset="0"/>
              </a:rPr>
              <a:t>l</a:t>
            </a:r>
          </a:p>
          <a:p>
            <a:endParaRPr lang="en-US">
              <a:latin typeface="Arial" charset="0"/>
              <a:ea typeface="Arial" charset="0"/>
              <a:cs typeface="Arial" charset="0"/>
            </a:endParaRPr>
          </a:p>
        </p:txBody>
      </p:sp>
    </p:spTree>
    <p:extLst>
      <p:ext uri="{BB962C8B-B14F-4D97-AF65-F5344CB8AC3E}">
        <p14:creationId xmlns:p14="http://schemas.microsoft.com/office/powerpoint/2010/main" val="110768519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886262"/>
            <a:ext cx="7772400" cy="4133538"/>
          </a:xfrm>
        </p:spPr>
        <p:txBody>
          <a:bodyPr/>
          <a:lstStyle/>
          <a:p>
            <a:r>
              <a:rPr lang="en-US">
                <a:solidFill>
                  <a:srgbClr val="FF0000"/>
                </a:solidFill>
                <a:latin typeface="Arial" charset="0"/>
                <a:ea typeface="Arial" charset="0"/>
                <a:cs typeface="Arial" charset="0"/>
              </a:rPr>
              <a:t>Closeouts: are end-of-season merchandise that will not be used in the following seasons.</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Irregulars: are merchandise with minor mistakes in construction</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Flash sales: online twist to offline retailing as each day at the same time, members receive an e-mail that announces the deals available.</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58813400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Outlet stores: are off-price retailers owned by the manufacturers or retailers.</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Factory outlets are owned by manufacturers. They view outlet stores as an opportunity to improve their revenues from irregulars, production overruns, and merchandise returned by retailers.</a:t>
            </a:r>
          </a:p>
        </p:txBody>
      </p:sp>
    </p:spTree>
    <p:extLst>
      <p:ext uri="{BB962C8B-B14F-4D97-AF65-F5344CB8AC3E}">
        <p14:creationId xmlns:p14="http://schemas.microsoft.com/office/powerpoint/2010/main" val="43227696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967181" y="1547019"/>
            <a:ext cx="5209637" cy="4572000"/>
          </a:xfrm>
        </p:spPr>
      </p:pic>
      <p:sp>
        <p:nvSpPr>
          <p:cNvPr id="7" name="TextBox 6"/>
          <p:cNvSpPr txBox="1"/>
          <p:nvPr/>
        </p:nvSpPr>
        <p:spPr>
          <a:xfrm>
            <a:off x="2274757" y="6119019"/>
            <a:ext cx="5007964" cy="369332"/>
          </a:xfrm>
          <a:prstGeom prst="rect">
            <a:avLst/>
          </a:prstGeom>
          <a:noFill/>
        </p:spPr>
        <p:txBody>
          <a:bodyPr wrap="square" rtlCol="0">
            <a:spAutoFit/>
          </a:bodyPr>
          <a:lstStyle/>
          <a:p>
            <a:r>
              <a:rPr lang="en-US"/>
              <a:t>Luxury Merchandise at great prices.</a:t>
            </a:r>
          </a:p>
        </p:txBody>
      </p:sp>
    </p:spTree>
    <p:extLst>
      <p:ext uri="{BB962C8B-B14F-4D97-AF65-F5344CB8AC3E}">
        <p14:creationId xmlns:p14="http://schemas.microsoft.com/office/powerpoint/2010/main" val="26584185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Service Retailing</a:t>
            </a:r>
          </a:p>
        </p:txBody>
      </p:sp>
      <p:pic>
        <p:nvPicPr>
          <p:cNvPr id="2" name="Picture 1"/>
          <p:cNvPicPr>
            <a:picLocks noChangeAspect="1"/>
          </p:cNvPicPr>
          <p:nvPr/>
        </p:nvPicPr>
        <p:blipFill>
          <a:blip r:embed="rId2"/>
          <a:stretch>
            <a:fillRect/>
          </a:stretch>
        </p:blipFill>
        <p:spPr>
          <a:xfrm>
            <a:off x="1410741" y="2659921"/>
            <a:ext cx="6184900" cy="3911600"/>
          </a:xfrm>
          <a:prstGeom prst="rect">
            <a:avLst/>
          </a:prstGeom>
        </p:spPr>
      </p:pic>
    </p:spTree>
    <p:extLst>
      <p:ext uri="{BB962C8B-B14F-4D97-AF65-F5344CB8AC3E}">
        <p14:creationId xmlns:p14="http://schemas.microsoft.com/office/powerpoint/2010/main" val="17713128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Service retailer: Organization that offers consumers services rather than merchandise. Examples includes banks, hospitals, health spas, doctors, legal clinics, entertainment firms and universities.</a:t>
            </a:r>
          </a:p>
        </p:txBody>
      </p:sp>
    </p:spTree>
    <p:extLst>
      <p:ext uri="{BB962C8B-B14F-4D97-AF65-F5344CB8AC3E}">
        <p14:creationId xmlns:p14="http://schemas.microsoft.com/office/powerpoint/2010/main" val="54630063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11" name="Content Placeholder 10"/>
          <p:cNvPicPr>
            <a:picLocks noGrp="1" noChangeAspect="1"/>
          </p:cNvPicPr>
          <p:nvPr>
            <p:ph sz="quarter" idx="1"/>
          </p:nvPr>
        </p:nvPicPr>
        <p:blipFill>
          <a:blip r:embed="rId3"/>
          <a:stretch>
            <a:fillRect/>
          </a:stretch>
        </p:blipFill>
        <p:spPr>
          <a:xfrm>
            <a:off x="1242527" y="1522780"/>
            <a:ext cx="4777273" cy="4572000"/>
          </a:xfrm>
        </p:spPr>
      </p:pic>
      <p:sp>
        <p:nvSpPr>
          <p:cNvPr id="15" name="TextBox 14"/>
          <p:cNvSpPr txBox="1"/>
          <p:nvPr/>
        </p:nvSpPr>
        <p:spPr>
          <a:xfrm>
            <a:off x="6390806" y="5830669"/>
            <a:ext cx="3097967" cy="646331"/>
          </a:xfrm>
          <a:prstGeom prst="rect">
            <a:avLst/>
          </a:prstGeom>
          <a:noFill/>
        </p:spPr>
        <p:txBody>
          <a:bodyPr wrap="square" rtlCol="0">
            <a:spAutoFit/>
          </a:bodyPr>
          <a:lstStyle/>
          <a:p>
            <a:r>
              <a:rPr lang="en-US"/>
              <a:t>Exhibit 2-8</a:t>
            </a:r>
          </a:p>
          <a:p>
            <a:r>
              <a:rPr lang="en-US"/>
              <a:t>Services Retailers</a:t>
            </a:r>
          </a:p>
        </p:txBody>
      </p:sp>
    </p:spTree>
    <p:extLst>
      <p:ext uri="{BB962C8B-B14F-4D97-AF65-F5344CB8AC3E}">
        <p14:creationId xmlns:p14="http://schemas.microsoft.com/office/powerpoint/2010/main" val="1855677553"/>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057190" y="1652188"/>
            <a:ext cx="3514810" cy="4572000"/>
          </a:xfrm>
        </p:spPr>
      </p:pic>
      <p:sp>
        <p:nvSpPr>
          <p:cNvPr id="7" name="TextBox 6"/>
          <p:cNvSpPr txBox="1"/>
          <p:nvPr/>
        </p:nvSpPr>
        <p:spPr>
          <a:xfrm>
            <a:off x="5122888" y="3559821"/>
            <a:ext cx="3097967" cy="1200329"/>
          </a:xfrm>
          <a:prstGeom prst="rect">
            <a:avLst/>
          </a:prstGeom>
          <a:noFill/>
        </p:spPr>
        <p:txBody>
          <a:bodyPr wrap="square" rtlCol="0">
            <a:spAutoFit/>
          </a:bodyPr>
          <a:lstStyle/>
          <a:p>
            <a:r>
              <a:rPr lang="en-US"/>
              <a:t>Going to Zoots to pick up laundry and dry cleaning is as easy as going to an ATM machine.</a:t>
            </a:r>
          </a:p>
        </p:txBody>
      </p:sp>
    </p:spTree>
    <p:extLst>
      <p:ext uri="{BB962C8B-B14F-4D97-AF65-F5344CB8AC3E}">
        <p14:creationId xmlns:p14="http://schemas.microsoft.com/office/powerpoint/2010/main" val="69719312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239842" y="2169109"/>
            <a:ext cx="8703112" cy="3252334"/>
          </a:xfrm>
        </p:spPr>
      </p:pic>
    </p:spTree>
    <p:extLst>
      <p:ext uri="{BB962C8B-B14F-4D97-AF65-F5344CB8AC3E}">
        <p14:creationId xmlns:p14="http://schemas.microsoft.com/office/powerpoint/2010/main" val="659705851"/>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Difference between Service and Merchandise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797570"/>
            <a:ext cx="7772400" cy="4572000"/>
          </a:xfrm>
        </p:spPr>
        <p:txBody>
          <a:bodyPr/>
          <a:lstStyle/>
          <a:p>
            <a:pPr>
              <a:buFont typeface="Wingdings" charset="2"/>
              <a:buChar char="Ø"/>
            </a:pPr>
            <a:r>
              <a:rPr lang="en-US">
                <a:latin typeface="Arial" charset="0"/>
                <a:ea typeface="Arial" charset="0"/>
                <a:cs typeface="Arial" charset="0"/>
              </a:rPr>
              <a:t>Intangibility: services are less tangible than products- customers cannot see or touch them.</a:t>
            </a:r>
          </a:p>
          <a:p>
            <a:pPr>
              <a:buFont typeface="Wingdings" charset="2"/>
              <a:buChar char="Ø"/>
            </a:pPr>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Simultaneous Production and Consumption:products are typically made in a factory, stored and sold by a retailer, and the used by consumers in their homes. Service providers create and deliver the service as customers are producing it.</a:t>
            </a:r>
          </a:p>
        </p:txBody>
      </p:sp>
    </p:spTree>
    <p:extLst>
      <p:ext uri="{BB962C8B-B14F-4D97-AF65-F5344CB8AC3E}">
        <p14:creationId xmlns:p14="http://schemas.microsoft.com/office/powerpoint/2010/main" val="21217907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Difference between Service and Merchandise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98820"/>
            <a:ext cx="7772400" cy="4678180"/>
          </a:xfrm>
        </p:spPr>
        <p:txBody>
          <a:bodyPr/>
          <a:lstStyle/>
          <a:p>
            <a:pPr>
              <a:buFont typeface="Wingdings" charset="2"/>
              <a:buChar char="Ø"/>
            </a:pPr>
            <a:r>
              <a:rPr lang="en-US">
                <a:latin typeface="Arial" charset="0"/>
                <a:ea typeface="Arial" charset="0"/>
                <a:cs typeface="Arial" charset="0"/>
              </a:rPr>
              <a:t>Perishability:services cannot be saved, stored, or resold</a:t>
            </a:r>
          </a:p>
          <a:p>
            <a:pPr>
              <a:buFont typeface="Wingdings" charset="2"/>
              <a:buChar char="Ø"/>
            </a:pPr>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Inconsistency: Products can be produced by machines with very tight quality control, so customers could be assured that all boxes of Cheerios will be identical. But because services are performances produced by people(employees and customers) no two services will be identical.</a:t>
            </a:r>
          </a:p>
        </p:txBody>
      </p:sp>
    </p:spTree>
    <p:extLst>
      <p:ext uri="{BB962C8B-B14F-4D97-AF65-F5344CB8AC3E}">
        <p14:creationId xmlns:p14="http://schemas.microsoft.com/office/powerpoint/2010/main" val="180713270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 Types of Ownership</a:t>
            </a:r>
          </a:p>
        </p:txBody>
      </p:sp>
      <p:pic>
        <p:nvPicPr>
          <p:cNvPr id="2" name="Picture 1"/>
          <p:cNvPicPr>
            <a:picLocks noChangeAspect="1"/>
          </p:cNvPicPr>
          <p:nvPr/>
        </p:nvPicPr>
        <p:blipFill>
          <a:blip r:embed="rId2"/>
          <a:stretch>
            <a:fillRect/>
          </a:stretch>
        </p:blipFill>
        <p:spPr>
          <a:xfrm>
            <a:off x="857769" y="3067154"/>
            <a:ext cx="7196713" cy="2966387"/>
          </a:xfrm>
          <a:prstGeom prst="rect">
            <a:avLst/>
          </a:prstGeom>
        </p:spPr>
      </p:pic>
    </p:spTree>
    <p:extLst>
      <p:ext uri="{BB962C8B-B14F-4D97-AF65-F5344CB8AC3E}">
        <p14:creationId xmlns:p14="http://schemas.microsoft.com/office/powerpoint/2010/main" val="1030446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Types of Ownership</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Independent, Single-Store Establishments: many retail start-ups are owner managed which means management has direct contact with customers and can respond quickly to their needs.</a:t>
            </a:r>
          </a:p>
          <a:p>
            <a:r>
              <a:rPr lang="en-US">
                <a:solidFill>
                  <a:srgbClr val="FF0000"/>
                </a:solidFill>
                <a:latin typeface="Arial" charset="0"/>
                <a:ea typeface="Arial" charset="0"/>
                <a:cs typeface="Arial" charset="0"/>
              </a:rPr>
              <a:t>Retail Chain: a company that operates multiple retail units under common ownership and usually has centralized decision making for defining and implementing its strategy</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202068547"/>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Types of Ownership</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261672" y="1712350"/>
            <a:ext cx="6370819" cy="3705537"/>
          </a:xfrm>
        </p:spPr>
      </p:pic>
      <p:sp>
        <p:nvSpPr>
          <p:cNvPr id="8" name="TextBox 7"/>
          <p:cNvSpPr txBox="1"/>
          <p:nvPr/>
        </p:nvSpPr>
        <p:spPr>
          <a:xfrm>
            <a:off x="1611443" y="5694725"/>
            <a:ext cx="5671278" cy="923330"/>
          </a:xfrm>
          <a:prstGeom prst="rect">
            <a:avLst/>
          </a:prstGeom>
          <a:noFill/>
        </p:spPr>
        <p:txBody>
          <a:bodyPr wrap="square" rtlCol="0">
            <a:spAutoFit/>
          </a:bodyPr>
          <a:lstStyle/>
          <a:p>
            <a:r>
              <a:rPr lang="en-US"/>
              <a:t>The secret of success to the Dressing Room in the United Kingdom is the owner's attention to understanding what her customers want.</a:t>
            </a:r>
          </a:p>
        </p:txBody>
      </p:sp>
    </p:spTree>
    <p:extLst>
      <p:ext uri="{BB962C8B-B14F-4D97-AF65-F5344CB8AC3E}">
        <p14:creationId xmlns:p14="http://schemas.microsoft.com/office/powerpoint/2010/main" val="49329723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Types of Ownership</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878173" y="1828085"/>
            <a:ext cx="7772400" cy="4572000"/>
          </a:xfrm>
        </p:spPr>
        <p:txBody>
          <a:bodyPr/>
          <a:lstStyle/>
          <a:p>
            <a:r>
              <a:rPr lang="en-US">
                <a:solidFill>
                  <a:srgbClr val="FF0000"/>
                </a:solidFill>
                <a:latin typeface="Arial" charset="0"/>
                <a:ea typeface="Arial" charset="0"/>
                <a:cs typeface="Arial" charset="0"/>
              </a:rPr>
              <a:t>Franchising:a contractual agreement in which the franchisor (the company) sells the rights to use its business trademark, service mark, or trade name, or another commercial symbol of the company, to the franchisee for a one-time franchise fee and an ongoing royalty fee typically expressed as a percentage of gross monthly sales.</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908917495"/>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084086" y="803222"/>
            <a:ext cx="4080228" cy="5445178"/>
          </a:xfrm>
        </p:spPr>
      </p:pic>
      <p:sp>
        <p:nvSpPr>
          <p:cNvPr id="5" name="TextBox 4"/>
          <p:cNvSpPr txBox="1"/>
          <p:nvPr/>
        </p:nvSpPr>
        <p:spPr>
          <a:xfrm>
            <a:off x="5562600" y="5602069"/>
            <a:ext cx="3097967" cy="646331"/>
          </a:xfrm>
          <a:prstGeom prst="rect">
            <a:avLst/>
          </a:prstGeom>
          <a:noFill/>
        </p:spPr>
        <p:txBody>
          <a:bodyPr wrap="square" rtlCol="0">
            <a:spAutoFit/>
          </a:bodyPr>
          <a:lstStyle/>
          <a:p>
            <a:r>
              <a:rPr lang="en-US"/>
              <a:t>McDonald's franchises are growing all over the world</a:t>
            </a:r>
          </a:p>
        </p:txBody>
      </p:sp>
    </p:spTree>
    <p:extLst>
      <p:ext uri="{BB962C8B-B14F-4D97-AF65-F5344CB8AC3E}">
        <p14:creationId xmlns:p14="http://schemas.microsoft.com/office/powerpoint/2010/main" val="143563084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1478410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1190</TotalTime>
  <Words>1091</Words>
  <Application>Microsoft Office PowerPoint</Application>
  <PresentationFormat>On-screen Show (4:3)</PresentationFormat>
  <Paragraphs>139</Paragraphs>
  <Slides>37</Slides>
  <Notes>32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Calibri</vt:lpstr>
      <vt:lpstr>Cordia New</vt:lpstr>
      <vt:lpstr>EucrosiaUPC</vt:lpstr>
      <vt:lpstr>Franklin Gothic Book</vt:lpstr>
      <vt:lpstr>Perpetua</vt:lpstr>
      <vt:lpstr>Times New Roman</vt:lpstr>
      <vt:lpstr>Wingdings</vt:lpstr>
      <vt:lpstr>Wingdings 2</vt:lpstr>
      <vt:lpstr>Equity</vt:lpstr>
      <vt:lpstr>MK 322 Retail Management Chapter 2: Types of Retailers Part II </vt:lpstr>
      <vt:lpstr>General Merchandise Retailers</vt:lpstr>
      <vt:lpstr>Department Stores</vt:lpstr>
      <vt:lpstr>Department Stores</vt:lpstr>
      <vt:lpstr>Department Stores</vt:lpstr>
      <vt:lpstr>Department Stores</vt:lpstr>
      <vt:lpstr>Department Stores</vt:lpstr>
      <vt:lpstr>Department Stores</vt:lpstr>
      <vt:lpstr>Department Stores</vt:lpstr>
      <vt:lpstr>Full-Line Discount Stores</vt:lpstr>
      <vt:lpstr>Category Specialists</vt:lpstr>
      <vt:lpstr>Category Specialists</vt:lpstr>
      <vt:lpstr>Category Specialists</vt:lpstr>
      <vt:lpstr>Speciality Stores</vt:lpstr>
      <vt:lpstr>Speciality Stores</vt:lpstr>
      <vt:lpstr>Speciality Stores</vt:lpstr>
      <vt:lpstr>Speciality Store</vt:lpstr>
      <vt:lpstr>Drugstores</vt:lpstr>
      <vt:lpstr>Extreme-Value Retailers</vt:lpstr>
      <vt:lpstr>Extreme-Value Retailers</vt:lpstr>
      <vt:lpstr>Off-Price Retailers</vt:lpstr>
      <vt:lpstr>Off-Price Retailers</vt:lpstr>
      <vt:lpstr>Off-Price Retailers</vt:lpstr>
      <vt:lpstr>Off-Price Retailers</vt:lpstr>
      <vt:lpstr>Service Retailing</vt:lpstr>
      <vt:lpstr>Service Retailing</vt:lpstr>
      <vt:lpstr>Service Retailing</vt:lpstr>
      <vt:lpstr>Service Retailing</vt:lpstr>
      <vt:lpstr>Service Retailing</vt:lpstr>
      <vt:lpstr>Difference between Service and Merchandise Retailers</vt:lpstr>
      <vt:lpstr>Difference between Service and Merchandise Retailers</vt:lpstr>
      <vt:lpstr> Types of Ownership</vt:lpstr>
      <vt:lpstr>Types of Ownership</vt:lpstr>
      <vt:lpstr>Types of Ownership</vt:lpstr>
      <vt:lpstr>Types of Ownership</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523</cp:revision>
  <dcterms:created xsi:type="dcterms:W3CDTF">2015-02-03T09:41:51Z</dcterms:created>
  <dcterms:modified xsi:type="dcterms:W3CDTF">2018-01-15T05:55:56Z</dcterms:modified>
</cp:coreProperties>
</file>