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0" r:id="rId4"/>
    <p:sldId id="261" r:id="rId5"/>
    <p:sldId id="258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6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5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683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0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332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307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55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689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2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747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165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150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28F88-F427-43E3-B646-08EDB045E667}" type="datetimeFigureOut">
              <a:rPr lang="en-US" smtClean="0"/>
              <a:t>8/21/2013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20E82-DC80-4643-AF91-DA0BF1C243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396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MG3777.jpg"/>
          <p:cNvPicPr>
            <a:picLocks noChangeAspect="1"/>
          </p:cNvPicPr>
          <p:nvPr/>
        </p:nvPicPr>
        <p:blipFill>
          <a:blip r:embed="rId2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52400"/>
            <a:ext cx="8636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078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the law?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Classical/Traditional definition:</a:t>
            </a:r>
          </a:p>
          <a:p>
            <a:pPr marL="0" indent="0" algn="ctr">
              <a:buNone/>
            </a:pPr>
            <a:r>
              <a:rPr lang="en-US" i="1" dirty="0"/>
              <a:t>"A body of rules fixed and enforced by a sovereign political authority</a:t>
            </a:r>
            <a:r>
              <a:rPr lang="en-US" i="1" dirty="0" smtClean="0"/>
              <a:t>.“</a:t>
            </a:r>
          </a:p>
          <a:p>
            <a:pPr marL="0" indent="0" algn="r">
              <a:buNone/>
            </a:pPr>
            <a:r>
              <a:rPr lang="en-US" i="1" dirty="0" smtClean="0"/>
              <a:t>-</a:t>
            </a:r>
            <a:r>
              <a:rPr lang="en-US" dirty="0" smtClean="0"/>
              <a:t>John Austin, ca.18th Century</a:t>
            </a:r>
          </a:p>
          <a:p>
            <a:pPr algn="just"/>
            <a:r>
              <a:rPr lang="en-US" dirty="0" smtClean="0"/>
              <a:t>Natural reason:</a:t>
            </a:r>
          </a:p>
          <a:p>
            <a:pPr marL="0" indent="0" algn="ctr">
              <a:buNone/>
            </a:pPr>
            <a:r>
              <a:rPr lang="en-US" i="1" dirty="0" smtClean="0"/>
              <a:t>““</a:t>
            </a:r>
            <a:r>
              <a:rPr lang="en-US" i="1" dirty="0"/>
              <a:t>An embodiment of Reason”, whether in the individual or the </a:t>
            </a:r>
            <a:r>
              <a:rPr lang="en-US" i="1" dirty="0" smtClean="0"/>
              <a:t>community.”</a:t>
            </a:r>
          </a:p>
          <a:p>
            <a:pPr marL="0" indent="0" algn="r">
              <a:buNone/>
            </a:pPr>
            <a:r>
              <a:rPr lang="en-US" i="1" dirty="0" smtClean="0"/>
              <a:t>-</a:t>
            </a:r>
            <a:r>
              <a:rPr lang="en-US" dirty="0" smtClean="0"/>
              <a:t>Plato &amp; Aristotle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20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the law?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Legal Realism:</a:t>
            </a:r>
          </a:p>
          <a:p>
            <a:pPr marL="0" indent="0" algn="ctr">
              <a:buNone/>
            </a:pPr>
            <a:r>
              <a:rPr lang="en-US" i="1" dirty="0" smtClean="0"/>
              <a:t>"</a:t>
            </a:r>
            <a:r>
              <a:rPr lang="en-US" i="1" dirty="0"/>
              <a:t>The prophecies of what the courts will do ... are what I mean by the </a:t>
            </a:r>
            <a:r>
              <a:rPr lang="en-US" i="1" dirty="0" smtClean="0"/>
              <a:t>law."</a:t>
            </a:r>
          </a:p>
          <a:p>
            <a:pPr marL="0" indent="0" algn="r">
              <a:buNone/>
            </a:pPr>
            <a:r>
              <a:rPr lang="en-US" i="1" dirty="0" smtClean="0"/>
              <a:t>-</a:t>
            </a:r>
            <a:r>
              <a:rPr lang="en-US" dirty="0" smtClean="0"/>
              <a:t>Oliver Wendell Holmes (1920)</a:t>
            </a:r>
          </a:p>
          <a:p>
            <a:pPr marL="0" indent="0" algn="ctr">
              <a:buNone/>
            </a:pPr>
            <a:r>
              <a:rPr lang="en-US" i="1" dirty="0"/>
              <a:t>"What officials do about disputes</a:t>
            </a:r>
            <a:r>
              <a:rPr lang="en-US" i="1" dirty="0" smtClean="0"/>
              <a:t>,“</a:t>
            </a:r>
          </a:p>
          <a:p>
            <a:pPr marL="0" indent="0" algn="r">
              <a:buNone/>
            </a:pPr>
            <a:r>
              <a:rPr lang="en-US" i="1" dirty="0" smtClean="0"/>
              <a:t>-</a:t>
            </a:r>
            <a:r>
              <a:rPr lang="en-US" dirty="0" smtClean="0"/>
              <a:t>Karl Llewellyn (1951)</a:t>
            </a:r>
          </a:p>
          <a:p>
            <a:pPr algn="just"/>
            <a:r>
              <a:rPr lang="en-US" i="1" dirty="0" smtClean="0"/>
              <a:t>“A </a:t>
            </a:r>
            <a:r>
              <a:rPr lang="en-US" i="1" dirty="0"/>
              <a:t>tool of oppression used by capitalists to control the </a:t>
            </a:r>
            <a:r>
              <a:rPr lang="en-US" i="1" dirty="0" smtClean="0"/>
              <a:t>proletariat.” </a:t>
            </a:r>
            <a:r>
              <a:rPr lang="en-US" dirty="0" smtClean="0"/>
              <a:t>[Guess?]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06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the law?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Sociology:</a:t>
            </a:r>
          </a:p>
          <a:p>
            <a:pPr marL="0" indent="0" algn="ctr">
              <a:buNone/>
            </a:pPr>
            <a:r>
              <a:rPr lang="en-US" i="1" dirty="0" smtClean="0"/>
              <a:t>"</a:t>
            </a:r>
            <a:r>
              <a:rPr lang="en-US" i="1" dirty="0"/>
              <a:t>Law…exist if it is externally guaranteed by the probability of coercion (physical or psychological) to bring about conformity or avenge violation, and is applied by a staff of people holding themselves specially ready for that purpose</a:t>
            </a:r>
            <a:r>
              <a:rPr lang="en-US" i="1" dirty="0" smtClean="0"/>
              <a:t>."</a:t>
            </a:r>
          </a:p>
          <a:p>
            <a:pPr marL="0" indent="0" algn="r">
              <a:buNone/>
            </a:pPr>
            <a:r>
              <a:rPr lang="en-US" i="1" dirty="0" smtClean="0"/>
              <a:t>-</a:t>
            </a:r>
            <a:r>
              <a:rPr lang="en-US" dirty="0" smtClean="0"/>
              <a:t>Max Weber</a:t>
            </a:r>
          </a:p>
          <a:p>
            <a:pPr algn="just"/>
            <a:r>
              <a:rPr lang="en-US" dirty="0" smtClean="0"/>
              <a:t>Politics:</a:t>
            </a:r>
          </a:p>
          <a:p>
            <a:pPr marL="0" indent="0" algn="ctr">
              <a:buNone/>
            </a:pPr>
            <a:r>
              <a:rPr lang="en-US" i="1" dirty="0"/>
              <a:t>"Law is the formal glue that holds fundamentally </a:t>
            </a:r>
            <a:r>
              <a:rPr lang="en-US" i="1" dirty="0" err="1"/>
              <a:t>disorganised</a:t>
            </a:r>
            <a:r>
              <a:rPr lang="en-US" i="1" dirty="0"/>
              <a:t> societies together</a:t>
            </a:r>
            <a:r>
              <a:rPr lang="en-US" i="1" dirty="0" smtClean="0"/>
              <a:t>.“</a:t>
            </a:r>
          </a:p>
          <a:p>
            <a:pPr marL="0" indent="0" algn="r">
              <a:buNone/>
            </a:pPr>
            <a:r>
              <a:rPr lang="en-US" i="1" dirty="0" smtClean="0"/>
              <a:t>-</a:t>
            </a:r>
            <a:r>
              <a:rPr lang="en-US" dirty="0" smtClean="0"/>
              <a:t>Thomas Hobbes (1651)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6817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Is the law matter?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purpose of having law?</a:t>
            </a:r>
          </a:p>
          <a:p>
            <a:r>
              <a:rPr lang="en-US" dirty="0" smtClean="0"/>
              <a:t>Could that purpose being achieved by not using the law?</a:t>
            </a:r>
          </a:p>
          <a:p>
            <a:r>
              <a:rPr lang="en-US" dirty="0" smtClean="0"/>
              <a:t>Why is it matter?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58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What does law has to do with economics?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/>
              <a:t>Or What does economics has to do with law?</a:t>
            </a:r>
          </a:p>
          <a:p>
            <a:r>
              <a:rPr lang="en-US" dirty="0" smtClean="0"/>
              <a:t>Do they share the similarities?</a:t>
            </a:r>
          </a:p>
          <a:p>
            <a:r>
              <a:rPr lang="en-US" dirty="0" smtClean="0"/>
              <a:t>What is the ultimate objective of law?</a:t>
            </a:r>
          </a:p>
          <a:p>
            <a:r>
              <a:rPr lang="en-US" dirty="0" smtClean="0"/>
              <a:t>What is the ultimate objective of economics?</a:t>
            </a:r>
          </a:p>
          <a:p>
            <a:r>
              <a:rPr lang="en-US" dirty="0" smtClean="0"/>
              <a:t>Can both objective coincide?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63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258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What is the law?</vt:lpstr>
      <vt:lpstr>What is the law?</vt:lpstr>
      <vt:lpstr>What is the law?</vt:lpstr>
      <vt:lpstr>Is the law matter?</vt:lpstr>
      <vt:lpstr>What does law has to do with economics?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law?</dc:title>
  <dc:creator>user1</dc:creator>
  <cp:lastModifiedBy>user1</cp:lastModifiedBy>
  <cp:revision>5</cp:revision>
  <dcterms:created xsi:type="dcterms:W3CDTF">2013-08-21T07:40:02Z</dcterms:created>
  <dcterms:modified xsi:type="dcterms:W3CDTF">2013-08-21T08:03:34Z</dcterms:modified>
</cp:coreProperties>
</file>