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60" r:id="rId5"/>
    <p:sldId id="265" r:id="rId6"/>
    <p:sldId id="261" r:id="rId7"/>
    <p:sldId id="264" r:id="rId8"/>
    <p:sldId id="262" r:id="rId9"/>
    <p:sldId id="263" r:id="rId10"/>
    <p:sldId id="258" r:id="rId11"/>
    <p:sldId id="269" r:id="rId12"/>
    <p:sldId id="270" r:id="rId13"/>
    <p:sldId id="268" r:id="rId14"/>
    <p:sldId id="267"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91" r:id="rId31"/>
    <p:sldId id="292" r:id="rId3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E195CB87-255A-4EF4-8B7F-392B00338D45}" type="datetimeFigureOut">
              <a:rPr lang="th-TH" smtClean="0"/>
              <a:pPr/>
              <a:t>24/08/55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95CB87-255A-4EF4-8B7F-392B00338D45}" type="datetimeFigureOut">
              <a:rPr lang="th-TH" smtClean="0"/>
              <a:pPr/>
              <a:t>24/08/55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95CB87-255A-4EF4-8B7F-392B00338D45}" type="datetimeFigureOut">
              <a:rPr lang="th-TH" smtClean="0"/>
              <a:pPr/>
              <a:t>24/08/55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E195CB87-255A-4EF4-8B7F-392B00338D45}" type="datetimeFigureOut">
              <a:rPr lang="th-TH" smtClean="0"/>
              <a:pPr/>
              <a:t>24/08/55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E195CB87-255A-4EF4-8B7F-392B00338D45}" type="datetimeFigureOut">
              <a:rPr lang="th-TH" smtClean="0"/>
              <a:pPr/>
              <a:t>24/08/55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E195CB87-255A-4EF4-8B7F-392B00338D45}" type="datetimeFigureOut">
              <a:rPr lang="th-TH" smtClean="0"/>
              <a:pPr/>
              <a:t>24/08/55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95CB87-255A-4EF4-8B7F-392B00338D45}" type="datetimeFigureOut">
              <a:rPr lang="th-TH" smtClean="0"/>
              <a:pPr/>
              <a:t>24/08/55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95CB87-255A-4EF4-8B7F-392B00338D45}" type="datetimeFigureOut">
              <a:rPr lang="th-TH" smtClean="0"/>
              <a:pPr/>
              <a:t>24/08/55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95CB87-255A-4EF4-8B7F-392B00338D45}" type="datetimeFigureOut">
              <a:rPr lang="th-TH" smtClean="0"/>
              <a:pPr/>
              <a:t>24/08/55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95CB87-255A-4EF4-8B7F-392B00338D45}" type="datetimeFigureOut">
              <a:rPr lang="th-TH" smtClean="0"/>
              <a:pPr/>
              <a:t>24/08/55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95CB87-255A-4EF4-8B7F-392B00338D45}" type="datetimeFigureOut">
              <a:rPr lang="th-TH" smtClean="0"/>
              <a:pPr/>
              <a:t>24/08/55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59BE26F-46C2-4254-BA45-B47FF99F702D}"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95CB87-255A-4EF4-8B7F-392B00338D45}" type="datetimeFigureOut">
              <a:rPr lang="th-TH" smtClean="0"/>
              <a:pPr/>
              <a:t>24/08/55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9BE26F-46C2-4254-BA45-B47FF99F702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imgres?imgurl=http://4.bp.blogspot.com/-5ZkDMmmonHM/ThxHhfaMcZI/AAAAAAAAEug/zraDszBBdqg/s1600/St+Thomas+Aquinas.jpg&amp;imgrefurl=http://ktcatspost.blogspot.com/2011/07/science-atheism-ignorance-and-st-thomas.html&amp;usg=__bwhzeIDVWUokz1pn7-LF9CR5H9g=&amp;h=544&amp;w=387&amp;sz=42&amp;hl=th&amp;start=3&amp;zoom=1&amp;tbnid=79_pqM99Ly3nJM:&amp;tbnh=133&amp;tbnw=95&amp;ei=1fFNToDkAcXHrQeh6oyYAw&amp;prev=/search?q=Thomas+Aquinas&amp;um=1&amp;hl=th&amp;sa=N&amp;tbm=isch&amp;um=1&amp;itbs=1"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law-economics-image2.jpg"/>
          <p:cNvPicPr>
            <a:picLocks noChangeAspect="1"/>
          </p:cNvPicPr>
          <p:nvPr/>
        </p:nvPicPr>
        <p:blipFill>
          <a:blip r:embed="rId2">
            <a:lum bright="10000" contrast="30000"/>
          </a:blip>
          <a:srcRect/>
          <a:stretch>
            <a:fillRect/>
          </a:stretch>
        </p:blipFill>
        <p:spPr bwMode="auto">
          <a:xfrm>
            <a:off x="0" y="0"/>
            <a:ext cx="9144000" cy="5969000"/>
          </a:xfrm>
          <a:prstGeom prst="rect">
            <a:avLst/>
          </a:prstGeom>
          <a:noFill/>
          <a:ln w="9525">
            <a:noFill/>
            <a:miter lim="800000"/>
            <a:headEnd/>
            <a:tailEnd/>
          </a:ln>
        </p:spPr>
      </p:pic>
      <p:sp>
        <p:nvSpPr>
          <p:cNvPr id="2" name="Title 1"/>
          <p:cNvSpPr>
            <a:spLocks noGrp="1"/>
          </p:cNvSpPr>
          <p:nvPr>
            <p:ph type="ctrTitle"/>
          </p:nvPr>
        </p:nvSpPr>
        <p:spPr>
          <a:xfrm>
            <a:off x="685800" y="5616575"/>
            <a:ext cx="7772400" cy="1470025"/>
          </a:xfrm>
        </p:spPr>
        <p:txBody>
          <a:bodyPr/>
          <a:lstStyle/>
          <a:p>
            <a:r>
              <a:rPr lang="en-US" b="1" dirty="0" smtClean="0"/>
              <a:t>EE403 Law and Economics</a:t>
            </a:r>
            <a:endParaRPr lang="th-TH" b="1" dirty="0"/>
          </a:p>
        </p:txBody>
      </p:sp>
      <p:pic>
        <p:nvPicPr>
          <p:cNvPr id="7" name="Picture 10" descr="http://www.econ.tu.ac.th/images/news/931/BE_Logo.jpg"/>
          <p:cNvPicPr>
            <a:picLocks noChangeAspect="1" noChangeArrowheads="1"/>
          </p:cNvPicPr>
          <p:nvPr/>
        </p:nvPicPr>
        <p:blipFill>
          <a:blip r:embed="rId3"/>
          <a:srcRect/>
          <a:stretch>
            <a:fillRect/>
          </a:stretch>
        </p:blipFill>
        <p:spPr bwMode="auto">
          <a:xfrm>
            <a:off x="7620000" y="533400"/>
            <a:ext cx="952500" cy="119062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the Law?</a:t>
            </a:r>
            <a:endParaRPr lang="th-TH" b="1" dirty="0"/>
          </a:p>
        </p:txBody>
      </p:sp>
      <p:sp>
        <p:nvSpPr>
          <p:cNvPr id="3" name="Content Placeholder 2"/>
          <p:cNvSpPr>
            <a:spLocks noGrp="1"/>
          </p:cNvSpPr>
          <p:nvPr>
            <p:ph idx="1"/>
          </p:nvPr>
        </p:nvSpPr>
        <p:spPr/>
        <p:txBody>
          <a:bodyPr/>
          <a:lstStyle/>
          <a:p>
            <a:r>
              <a:rPr lang="en-US" dirty="0" smtClean="0"/>
              <a:t>Requirement for the law to exist</a:t>
            </a:r>
          </a:p>
          <a:p>
            <a:r>
              <a:rPr lang="en-US" dirty="0" smtClean="0"/>
              <a:t>Law is something that control human </a:t>
            </a:r>
            <a:r>
              <a:rPr lang="en-US" dirty="0" err="1" smtClean="0"/>
              <a:t>behaviour</a:t>
            </a:r>
            <a:endParaRPr lang="en-US" dirty="0" smtClean="0"/>
          </a:p>
          <a:p>
            <a:r>
              <a:rPr lang="en-US" dirty="0" smtClean="0"/>
              <a:t>Why do we want to control the </a:t>
            </a:r>
            <a:r>
              <a:rPr lang="en-US" dirty="0" err="1" smtClean="0"/>
              <a:t>behaviour</a:t>
            </a:r>
            <a:r>
              <a:rPr lang="en-US" dirty="0" smtClean="0"/>
              <a:t>?</a:t>
            </a:r>
          </a:p>
          <a:p>
            <a:r>
              <a:rPr lang="en-US" dirty="0" smtClean="0"/>
              <a:t>Is there any alternative to control our </a:t>
            </a:r>
            <a:r>
              <a:rPr lang="en-US" dirty="0" err="1" smtClean="0"/>
              <a:t>behaviour</a:t>
            </a:r>
            <a:r>
              <a:rPr lang="en-US" dirty="0" smtClean="0"/>
              <a:t>?</a:t>
            </a:r>
          </a:p>
          <a:p>
            <a:pPr>
              <a:buNone/>
            </a:pPr>
            <a:endParaRPr lang="en-US" dirty="0" smtClean="0"/>
          </a:p>
          <a:p>
            <a:pPr>
              <a:buNone/>
            </a:pP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Controlling </a:t>
            </a:r>
            <a:r>
              <a:rPr lang="en-US" b="1" dirty="0" err="1" smtClean="0"/>
              <a:t>Behaviour</a:t>
            </a:r>
            <a:endParaRPr lang="th-TH" b="1" dirty="0"/>
          </a:p>
        </p:txBody>
      </p:sp>
      <p:sp>
        <p:nvSpPr>
          <p:cNvPr id="3" name="Content Placeholder 2"/>
          <p:cNvSpPr>
            <a:spLocks noGrp="1"/>
          </p:cNvSpPr>
          <p:nvPr>
            <p:ph idx="1"/>
          </p:nvPr>
        </p:nvSpPr>
        <p:spPr/>
        <p:txBody>
          <a:bodyPr/>
          <a:lstStyle/>
          <a:p>
            <a:r>
              <a:rPr lang="en-US" dirty="0" smtClean="0"/>
              <a:t>Everyone is utility </a:t>
            </a:r>
            <a:r>
              <a:rPr lang="en-US" dirty="0" err="1" smtClean="0"/>
              <a:t>maximiser</a:t>
            </a:r>
            <a:r>
              <a:rPr lang="en-US" dirty="0" smtClean="0"/>
              <a:t> (or profit </a:t>
            </a:r>
            <a:r>
              <a:rPr lang="en-US" dirty="0" err="1" smtClean="0"/>
              <a:t>maximiser</a:t>
            </a:r>
            <a:r>
              <a:rPr lang="en-US" dirty="0" smtClean="0"/>
              <a:t>)</a:t>
            </a:r>
          </a:p>
          <a:p>
            <a:r>
              <a:rPr lang="en-US" dirty="0" smtClean="0"/>
              <a:t>Behaving or committing the action that </a:t>
            </a:r>
            <a:r>
              <a:rPr lang="en-US" dirty="0" err="1" smtClean="0"/>
              <a:t>maximise</a:t>
            </a:r>
            <a:r>
              <a:rPr lang="en-US" dirty="0" smtClean="0"/>
              <a:t> our utility (or profit)</a:t>
            </a:r>
          </a:p>
          <a:p>
            <a:r>
              <a:rPr lang="en-US" dirty="0" smtClean="0"/>
              <a:t>Our action may interfere with other’s utility</a:t>
            </a:r>
          </a:p>
          <a:p>
            <a:endParaRPr lang="en-US" dirty="0" smtClean="0"/>
          </a:p>
          <a:p>
            <a:pPr>
              <a:buNone/>
            </a:pP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bluestemproducts.com/images/custom/cstm_GRSH_keep_off_the_grass.jpg"/>
          <p:cNvPicPr>
            <a:picLocks noChangeAspect="1" noChangeArrowheads="1"/>
          </p:cNvPicPr>
          <p:nvPr/>
        </p:nvPicPr>
        <p:blipFill>
          <a:blip r:embed="rId2"/>
          <a:srcRect/>
          <a:stretch>
            <a:fillRect/>
          </a:stretch>
        </p:blipFill>
        <p:spPr bwMode="auto">
          <a:xfrm>
            <a:off x="0" y="0"/>
            <a:ext cx="5715000" cy="3810000"/>
          </a:xfrm>
          <a:prstGeom prst="rect">
            <a:avLst/>
          </a:prstGeom>
          <a:noFill/>
        </p:spPr>
      </p:pic>
      <p:pic>
        <p:nvPicPr>
          <p:cNvPr id="1028" name="Picture 4" descr="http://media.lonelyplanet.com/lpimg/21023/21023-12/preview.jpg"/>
          <p:cNvPicPr>
            <a:picLocks noChangeAspect="1" noChangeArrowheads="1"/>
          </p:cNvPicPr>
          <p:nvPr/>
        </p:nvPicPr>
        <p:blipFill>
          <a:blip r:embed="rId3"/>
          <a:srcRect/>
          <a:stretch>
            <a:fillRect/>
          </a:stretch>
        </p:blipFill>
        <p:spPr bwMode="auto">
          <a:xfrm>
            <a:off x="4572000" y="3901439"/>
            <a:ext cx="4572000" cy="2956561"/>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CIMG3777.jpg"/>
          <p:cNvPicPr>
            <a:picLocks noChangeAspect="1"/>
          </p:cNvPicPr>
          <p:nvPr/>
        </p:nvPicPr>
        <p:blipFill>
          <a:blip r:embed="rId2">
            <a:lum bright="20000" contrast="30000"/>
          </a:blip>
          <a:srcRect/>
          <a:stretch>
            <a:fillRect/>
          </a:stretch>
        </p:blipFill>
        <p:spPr bwMode="auto">
          <a:xfrm>
            <a:off x="203200" y="152400"/>
            <a:ext cx="8636000" cy="64770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cartoonstock.com/newscartoons/cartoonists/pkn/lowres/pknn675l.jpg"/>
          <p:cNvPicPr>
            <a:picLocks noChangeAspect="1" noChangeArrowheads="1"/>
          </p:cNvPicPr>
          <p:nvPr/>
        </p:nvPicPr>
        <p:blipFill>
          <a:blip r:embed="rId2"/>
          <a:srcRect/>
          <a:stretch>
            <a:fillRect/>
          </a:stretch>
        </p:blipFill>
        <p:spPr bwMode="auto">
          <a:xfrm>
            <a:off x="1371600" y="0"/>
            <a:ext cx="5943600" cy="685141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travelphotos.everything-everywhere.com/photos/483614776_SegPR-1000x1000.jpg"/>
          <p:cNvPicPr>
            <a:picLocks noChangeAspect="1" noChangeArrowheads="1"/>
          </p:cNvPicPr>
          <p:nvPr/>
        </p:nvPicPr>
        <p:blipFill>
          <a:blip r:embed="rId2"/>
          <a:srcRect/>
          <a:stretch>
            <a:fillRect/>
          </a:stretch>
        </p:blipFill>
        <p:spPr bwMode="auto">
          <a:xfrm>
            <a:off x="0" y="0"/>
            <a:ext cx="9110356" cy="6096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1.bp.blogspot.com/-_qKN9FcGMFE/TigUvT2VaVI/AAAAAAAAACM/t9ujbAfzTb0/s1600/KeepOffGrass_415.jpg"/>
          <p:cNvPicPr>
            <a:picLocks noChangeAspect="1" noChangeArrowheads="1"/>
          </p:cNvPicPr>
          <p:nvPr/>
        </p:nvPicPr>
        <p:blipFill>
          <a:blip r:embed="rId2"/>
          <a:srcRect/>
          <a:stretch>
            <a:fillRect/>
          </a:stretch>
        </p:blipFill>
        <p:spPr bwMode="auto">
          <a:xfrm>
            <a:off x="0" y="0"/>
            <a:ext cx="9240487" cy="6858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2.bp.blogspot.com/-wi03bR7xlt4/T85joSeTACI/AAAAAAAAXrU/ncJZSsEm0x8/s1600/cat15.jpg"/>
          <p:cNvPicPr>
            <a:picLocks noChangeAspect="1" noChangeArrowheads="1"/>
          </p:cNvPicPr>
          <p:nvPr/>
        </p:nvPicPr>
        <p:blipFill>
          <a:blip r:embed="rId2"/>
          <a:srcRect/>
          <a:stretch>
            <a:fillRect/>
          </a:stretch>
        </p:blipFill>
        <p:spPr bwMode="auto">
          <a:xfrm>
            <a:off x="0" y="0"/>
            <a:ext cx="9155096"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Morals, Norms, and the Law</a:t>
            </a:r>
            <a:endParaRPr lang="th-TH" b="1" dirty="0"/>
          </a:p>
        </p:txBody>
      </p:sp>
      <p:sp>
        <p:nvSpPr>
          <p:cNvPr id="3" name="Content Placeholder 2"/>
          <p:cNvSpPr>
            <a:spLocks noGrp="1"/>
          </p:cNvSpPr>
          <p:nvPr>
            <p:ph idx="1"/>
          </p:nvPr>
        </p:nvSpPr>
        <p:spPr/>
        <p:txBody>
          <a:bodyPr/>
          <a:lstStyle/>
          <a:p>
            <a:r>
              <a:rPr lang="en-US" dirty="0" smtClean="0"/>
              <a:t>Morals</a:t>
            </a:r>
          </a:p>
          <a:p>
            <a:r>
              <a:rPr lang="en-US" dirty="0" smtClean="0"/>
              <a:t>Norms</a:t>
            </a:r>
          </a:p>
          <a:p>
            <a:r>
              <a:rPr lang="en-US" dirty="0" smtClean="0"/>
              <a:t>Law</a:t>
            </a:r>
          </a:p>
          <a:p>
            <a:r>
              <a:rPr lang="en-US" dirty="0" smtClean="0"/>
              <a:t>What are the differences?</a:t>
            </a:r>
          </a:p>
          <a:p>
            <a:pPr>
              <a:buNone/>
            </a:pP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rickbutts.com/wp-content/uploads/2010/10/penguins-jumping-off-cliff.jpeg"/>
          <p:cNvPicPr>
            <a:picLocks noChangeAspect="1" noChangeArrowheads="1"/>
          </p:cNvPicPr>
          <p:nvPr/>
        </p:nvPicPr>
        <p:blipFill>
          <a:blip r:embed="rId2"/>
          <a:srcRect/>
          <a:stretch>
            <a:fillRect/>
          </a:stretch>
        </p:blipFill>
        <p:spPr bwMode="auto">
          <a:xfrm>
            <a:off x="2133600" y="0"/>
            <a:ext cx="4648200" cy="6937614"/>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t3.gstatic.com/images?q=tbn:ANd9GcRMLPZpxGuCvrKgYOKsPVQQ8tTF_uMWSlRkYnn8y2tScaPDAGwJxM4hp0Mm"/>
          <p:cNvPicPr>
            <a:picLocks noChangeAspect="1" noChangeArrowheads="1"/>
          </p:cNvPicPr>
          <p:nvPr/>
        </p:nvPicPr>
        <p:blipFill>
          <a:blip r:embed="rId2"/>
          <a:srcRect/>
          <a:stretch>
            <a:fillRect/>
          </a:stretch>
        </p:blipFill>
        <p:spPr bwMode="auto">
          <a:xfrm>
            <a:off x="533400" y="228600"/>
            <a:ext cx="8077200" cy="6468199"/>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ultimatecoupons.com/blog/wp-content/uploads/2007/08/penguin-plunge.jpg"/>
          <p:cNvPicPr>
            <a:picLocks noChangeAspect="1" noChangeArrowheads="1"/>
          </p:cNvPicPr>
          <p:nvPr/>
        </p:nvPicPr>
        <p:blipFill>
          <a:blip r:embed="rId2"/>
          <a:srcRect/>
          <a:stretch>
            <a:fillRect/>
          </a:stretch>
        </p:blipFill>
        <p:spPr bwMode="auto">
          <a:xfrm>
            <a:off x="0" y="0"/>
            <a:ext cx="9144000" cy="685800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Morals, Norms, and the Law</a:t>
            </a:r>
            <a:endParaRPr lang="th-TH" b="1" dirty="0"/>
          </a:p>
        </p:txBody>
      </p:sp>
      <p:sp>
        <p:nvSpPr>
          <p:cNvPr id="3" name="Content Placeholder 2"/>
          <p:cNvSpPr>
            <a:spLocks noGrp="1"/>
          </p:cNvSpPr>
          <p:nvPr>
            <p:ph idx="1"/>
          </p:nvPr>
        </p:nvSpPr>
        <p:spPr>
          <a:xfrm>
            <a:off x="457200" y="1600200"/>
            <a:ext cx="8534400" cy="5105400"/>
          </a:xfrm>
        </p:spPr>
        <p:txBody>
          <a:bodyPr>
            <a:normAutofit fontScale="92500" lnSpcReduction="10000"/>
          </a:bodyPr>
          <a:lstStyle/>
          <a:p>
            <a:r>
              <a:rPr lang="en-US" dirty="0" smtClean="0"/>
              <a:t>Morals</a:t>
            </a:r>
          </a:p>
          <a:p>
            <a:pPr lvl="1"/>
            <a:r>
              <a:rPr lang="en-US" b="1" dirty="0" smtClean="0"/>
              <a:t>Self</a:t>
            </a:r>
          </a:p>
          <a:p>
            <a:pPr lvl="2"/>
            <a:r>
              <a:rPr lang="en-US" i="1" dirty="0" smtClean="0"/>
              <a:t>What is deemed to be right or wrong?</a:t>
            </a:r>
          </a:p>
          <a:p>
            <a:r>
              <a:rPr lang="en-US" dirty="0" smtClean="0"/>
              <a:t>Norms</a:t>
            </a:r>
          </a:p>
          <a:p>
            <a:pPr lvl="1"/>
            <a:r>
              <a:rPr lang="en-US" b="1" dirty="0" smtClean="0"/>
              <a:t>Others</a:t>
            </a:r>
          </a:p>
          <a:p>
            <a:pPr lvl="2"/>
            <a:r>
              <a:rPr lang="en-US" i="1" dirty="0" smtClean="0"/>
              <a:t>What others do?</a:t>
            </a:r>
          </a:p>
          <a:p>
            <a:pPr lvl="2"/>
            <a:r>
              <a:rPr lang="en-US" i="1" dirty="0" smtClean="0"/>
              <a:t>Not doing the same: social sanction</a:t>
            </a:r>
          </a:p>
          <a:p>
            <a:r>
              <a:rPr lang="en-US" dirty="0" smtClean="0"/>
              <a:t>Law</a:t>
            </a:r>
          </a:p>
          <a:p>
            <a:pPr lvl="1"/>
            <a:r>
              <a:rPr lang="en-US" b="1" dirty="0" smtClean="0"/>
              <a:t>Social Institutions</a:t>
            </a:r>
          </a:p>
          <a:p>
            <a:pPr lvl="2"/>
            <a:r>
              <a:rPr lang="en-US" i="1" dirty="0" smtClean="0"/>
              <a:t>Legal Binding Force: </a:t>
            </a:r>
            <a:r>
              <a:rPr lang="en-US" dirty="0" smtClean="0"/>
              <a:t>there is a consequence and the one who enforce it</a:t>
            </a:r>
          </a:p>
          <a:p>
            <a:pPr lvl="2"/>
            <a:r>
              <a:rPr lang="en-US" i="1" dirty="0" smtClean="0"/>
              <a:t>Legal Authority: </a:t>
            </a:r>
            <a:r>
              <a:rPr lang="en-US" dirty="0" smtClean="0"/>
              <a:t>backed by the state and sovereignty</a:t>
            </a:r>
            <a:endParaRPr lang="en-US" i="1" dirty="0" smtClean="0"/>
          </a:p>
          <a:p>
            <a:pPr lvl="2"/>
            <a:endParaRPr lang="en-US" i="1" dirty="0" smtClean="0"/>
          </a:p>
          <a:p>
            <a:pPr>
              <a:buNone/>
            </a:pP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b="1" dirty="0">
                <a:effectLst>
                  <a:outerShdw blurRad="38100" dist="38100" dir="2700000" algn="tl">
                    <a:srgbClr val="C0C0C0"/>
                  </a:outerShdw>
                </a:effectLst>
                <a:latin typeface="Calibri" pitchFamily="34" charset="0"/>
                <a:cs typeface="Microsoft Sans Serif" pitchFamily="34" charset="0"/>
              </a:rPr>
              <a:t>Legal Systems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20483" name="Rectangle 3"/>
          <p:cNvSpPr>
            <a:spLocks noGrp="1" noChangeArrowheads="1"/>
          </p:cNvSpPr>
          <p:nvPr>
            <p:ph type="body" idx="1"/>
          </p:nvPr>
        </p:nvSpPr>
        <p:spPr>
          <a:xfrm>
            <a:off x="395288" y="1700213"/>
            <a:ext cx="8507412" cy="4752975"/>
          </a:xfrm>
        </p:spPr>
        <p:txBody>
          <a:bodyPr/>
          <a:lstStyle/>
          <a:p>
            <a:r>
              <a:rPr lang="en-US" sz="2800" dirty="0">
                <a:latin typeface="Calibri" pitchFamily="34" charset="0"/>
                <a:cs typeface="Microsoft Sans Serif" pitchFamily="34" charset="0"/>
              </a:rPr>
              <a:t>Civil </a:t>
            </a:r>
            <a:r>
              <a:rPr lang="en-US" sz="2800" dirty="0" smtClean="0">
                <a:latin typeface="Calibri" pitchFamily="34" charset="0"/>
                <a:cs typeface="Microsoft Sans Serif" pitchFamily="34" charset="0"/>
              </a:rPr>
              <a:t>Law </a:t>
            </a:r>
            <a:r>
              <a:rPr lang="en-US" sz="2800" dirty="0" smtClean="0">
                <a:solidFill>
                  <a:schemeClr val="tx1">
                    <a:lumMod val="50000"/>
                    <a:lumOff val="50000"/>
                  </a:schemeClr>
                </a:solidFill>
                <a:latin typeface="Calibri" pitchFamily="34" charset="0"/>
                <a:cs typeface="Microsoft Sans Serif" pitchFamily="34" charset="0"/>
              </a:rPr>
              <a:t>(scientifically ‘deduction’)</a:t>
            </a:r>
            <a:endParaRPr lang="en-US" sz="2800" dirty="0">
              <a:solidFill>
                <a:schemeClr val="tx1">
                  <a:lumMod val="50000"/>
                  <a:lumOff val="50000"/>
                </a:schemeClr>
              </a:solidFill>
              <a:latin typeface="Calibri" pitchFamily="34" charset="0"/>
              <a:cs typeface="Microsoft Sans Serif" pitchFamily="34" charset="0"/>
            </a:endParaRPr>
          </a:p>
          <a:p>
            <a:pPr lvl="1"/>
            <a:r>
              <a:rPr lang="en-US" sz="2400" dirty="0">
                <a:latin typeface="Calibri" pitchFamily="34" charset="0"/>
                <a:cs typeface="Microsoft Sans Serif" pitchFamily="34" charset="0"/>
              </a:rPr>
              <a:t>Codified Legislation/Established Legal Concepts</a:t>
            </a:r>
          </a:p>
          <a:p>
            <a:pPr lvl="2"/>
            <a:r>
              <a:rPr lang="en-US" sz="2000" dirty="0">
                <a:latin typeface="Calibri" pitchFamily="34" charset="0"/>
                <a:cs typeface="Microsoft Sans Serif" pitchFamily="34" charset="0"/>
              </a:rPr>
              <a:t>General &amp; Simplified Principles</a:t>
            </a:r>
          </a:p>
          <a:p>
            <a:pPr lvl="1"/>
            <a:r>
              <a:rPr lang="en-US" sz="2400" dirty="0">
                <a:latin typeface="Calibri" pitchFamily="34" charset="0"/>
                <a:cs typeface="Microsoft Sans Serif" pitchFamily="34" charset="0"/>
              </a:rPr>
              <a:t>Interpretation of Law</a:t>
            </a:r>
          </a:p>
          <a:p>
            <a:pPr lvl="2"/>
            <a:r>
              <a:rPr lang="en-US" sz="2000" dirty="0">
                <a:latin typeface="Calibri" pitchFamily="34" charset="0"/>
                <a:cs typeface="Microsoft Sans Serif" pitchFamily="34" charset="0"/>
              </a:rPr>
              <a:t>Trying to fit the factual evidence to the principles</a:t>
            </a:r>
          </a:p>
          <a:p>
            <a:r>
              <a:rPr lang="en-US" sz="2800" dirty="0">
                <a:latin typeface="Calibri" pitchFamily="34" charset="0"/>
                <a:cs typeface="Microsoft Sans Serif" pitchFamily="34" charset="0"/>
              </a:rPr>
              <a:t>Common </a:t>
            </a:r>
            <a:r>
              <a:rPr lang="en-US" sz="2800" dirty="0" smtClean="0">
                <a:latin typeface="Calibri" pitchFamily="34" charset="0"/>
                <a:cs typeface="Microsoft Sans Serif" pitchFamily="34" charset="0"/>
              </a:rPr>
              <a:t>Law </a:t>
            </a:r>
            <a:r>
              <a:rPr lang="en-US" sz="2800" dirty="0" smtClean="0">
                <a:solidFill>
                  <a:schemeClr val="tx1">
                    <a:lumMod val="50000"/>
                    <a:lumOff val="50000"/>
                  </a:schemeClr>
                </a:solidFill>
                <a:latin typeface="Calibri" pitchFamily="34" charset="0"/>
                <a:cs typeface="Microsoft Sans Serif" pitchFamily="34" charset="0"/>
              </a:rPr>
              <a:t>(scientifically ‘induction’)</a:t>
            </a:r>
            <a:endParaRPr lang="th-TH" sz="2800" dirty="0">
              <a:solidFill>
                <a:schemeClr val="tx1">
                  <a:lumMod val="50000"/>
                  <a:lumOff val="50000"/>
                </a:schemeClr>
              </a:solidFill>
              <a:latin typeface="Calibri" pitchFamily="34" charset="0"/>
              <a:cs typeface="Microsoft Sans Serif" pitchFamily="34" charset="0"/>
            </a:endParaRPr>
          </a:p>
          <a:p>
            <a:pPr lvl="1"/>
            <a:r>
              <a:rPr lang="en-US" sz="2400" dirty="0">
                <a:latin typeface="Calibri" pitchFamily="34" charset="0"/>
                <a:cs typeface="Microsoft Sans Serif" pitchFamily="34" charset="0"/>
              </a:rPr>
              <a:t>Judges make law: trying to find the legal principle from the evidence</a:t>
            </a:r>
            <a:endParaRPr lang="th-TH" sz="2400" dirty="0">
              <a:latin typeface="Calibri" pitchFamily="34" charset="0"/>
              <a:cs typeface="Microsoft Sans Serif" pitchFamily="34" charset="0"/>
            </a:endParaRPr>
          </a:p>
          <a:p>
            <a:pPr lvl="1"/>
            <a:r>
              <a:rPr lang="en-US" sz="2400" dirty="0">
                <a:latin typeface="Calibri" pitchFamily="34" charset="0"/>
                <a:cs typeface="Microsoft Sans Serif" pitchFamily="34" charset="0"/>
              </a:rPr>
              <a:t>Existing Verdicts are principles of law unless ‘there is significant difference’</a:t>
            </a:r>
            <a:r>
              <a:rPr lang="th-TH" sz="2400" dirty="0">
                <a:latin typeface="Calibri" pitchFamily="34" charset="0"/>
                <a:cs typeface="Microsoft Sans Serif" pitchFamily="34" charset="0"/>
              </a:rPr>
              <a:t> </a:t>
            </a:r>
            <a:r>
              <a:rPr lang="en-US" sz="2400" dirty="0">
                <a:latin typeface="Calibri" pitchFamily="34" charset="0"/>
                <a:cs typeface="Microsoft Sans Serif" pitchFamily="34" charset="0"/>
              </a:rPr>
              <a:t>– </a:t>
            </a:r>
            <a:r>
              <a:rPr lang="en-US" sz="2400" i="1" dirty="0">
                <a:latin typeface="Calibri" pitchFamily="34" charset="0"/>
                <a:cs typeface="Microsoft Sans Serif" pitchFamily="34" charset="0"/>
              </a:rPr>
              <a:t>stare </a:t>
            </a:r>
            <a:r>
              <a:rPr lang="en-US" sz="2400" i="1" dirty="0" err="1">
                <a:latin typeface="Calibri" pitchFamily="34" charset="0"/>
                <a:cs typeface="Microsoft Sans Serif" pitchFamily="34" charset="0"/>
              </a:rPr>
              <a:t>decisis</a:t>
            </a:r>
            <a:endParaRPr lang="th-TH" sz="2400" i="1" dirty="0">
              <a:latin typeface="Calibri" pitchFamily="34" charset="0"/>
              <a:cs typeface="Microsoft Sans Serif"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normAutofit lnSpcReduction="10000"/>
          </a:bodyPr>
          <a:lstStyle/>
          <a:p>
            <a:pPr>
              <a:lnSpc>
                <a:spcPct val="90000"/>
              </a:lnSpc>
            </a:pPr>
            <a:r>
              <a:rPr lang="en-US" dirty="0" smtClean="0">
                <a:latin typeface="Calibri" pitchFamily="34" charset="0"/>
                <a:cs typeface="Microsoft Sans Serif" pitchFamily="34" charset="0"/>
              </a:rPr>
              <a:t>Both are social sciences</a:t>
            </a:r>
            <a:endParaRPr lang="en-US" dirty="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Studying human </a:t>
            </a:r>
            <a:r>
              <a:rPr lang="en-US" dirty="0" err="1" smtClean="0">
                <a:latin typeface="Calibri" pitchFamily="34" charset="0"/>
                <a:cs typeface="Microsoft Sans Serif" pitchFamily="34" charset="0"/>
              </a:rPr>
              <a:t>behaviour</a:t>
            </a:r>
            <a:endParaRPr lang="en-US" dirty="0" smtClean="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Yardsticks/Benchmarks</a:t>
            </a:r>
            <a:endParaRPr lang="en-US" dirty="0">
              <a:latin typeface="Calibri" pitchFamily="34" charset="0"/>
              <a:cs typeface="Microsoft Sans Serif" pitchFamily="34" charset="0"/>
            </a:endParaRPr>
          </a:p>
          <a:p>
            <a:pPr lvl="1">
              <a:lnSpc>
                <a:spcPct val="90000"/>
              </a:lnSpc>
            </a:pPr>
            <a:r>
              <a:rPr lang="en-US" u="sng" dirty="0" smtClean="0">
                <a:latin typeface="Calibri" pitchFamily="34" charset="0"/>
                <a:cs typeface="Microsoft Sans Serif" pitchFamily="34" charset="0"/>
              </a:rPr>
              <a:t>Economics</a:t>
            </a:r>
            <a:r>
              <a:rPr lang="en-US" dirty="0" smtClean="0">
                <a:latin typeface="Calibri" pitchFamily="34" charset="0"/>
                <a:cs typeface="Microsoft Sans Serif" pitchFamily="34" charset="0"/>
              </a:rPr>
              <a:t>: Efficiency</a:t>
            </a:r>
            <a:endParaRPr lang="en-US" dirty="0">
              <a:latin typeface="Calibri" pitchFamily="34" charset="0"/>
              <a:cs typeface="Microsoft Sans Serif" pitchFamily="34" charset="0"/>
            </a:endParaRPr>
          </a:p>
          <a:p>
            <a:pPr lvl="1">
              <a:lnSpc>
                <a:spcPct val="90000"/>
              </a:lnSpc>
            </a:pPr>
            <a:r>
              <a:rPr lang="en-US" u="sng" dirty="0" smtClean="0">
                <a:latin typeface="Calibri" pitchFamily="34" charset="0"/>
                <a:cs typeface="Microsoft Sans Serif" pitchFamily="34" charset="0"/>
              </a:rPr>
              <a:t>Law</a:t>
            </a:r>
            <a:r>
              <a:rPr lang="en-US" dirty="0" smtClean="0">
                <a:latin typeface="Calibri" pitchFamily="34" charset="0"/>
                <a:cs typeface="Microsoft Sans Serif" pitchFamily="34" charset="0"/>
              </a:rPr>
              <a:t>: Justices</a:t>
            </a:r>
            <a:endParaRPr lang="en-US" dirty="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Both deal with ‘resources’ but in different ways</a:t>
            </a:r>
          </a:p>
          <a:p>
            <a:pPr lvl="1">
              <a:lnSpc>
                <a:spcPct val="90000"/>
              </a:lnSpc>
            </a:pPr>
            <a:r>
              <a:rPr lang="en-US" dirty="0" smtClean="0">
                <a:latin typeface="Calibri" pitchFamily="34" charset="0"/>
                <a:cs typeface="Microsoft Sans Serif" pitchFamily="34" charset="0"/>
              </a:rPr>
              <a:t>Economics: anything that bring human ‘satisfaction’ or ‘utility’ – shall be allocated since it is limited</a:t>
            </a:r>
            <a:endParaRPr lang="en-US"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Both deal with ‘resources’ but in different ways</a:t>
            </a:r>
          </a:p>
          <a:p>
            <a:pPr lvl="1">
              <a:lnSpc>
                <a:spcPct val="90000"/>
              </a:lnSpc>
            </a:pPr>
            <a:r>
              <a:rPr lang="en-US" u="sng" dirty="0" smtClean="0">
                <a:latin typeface="Calibri" pitchFamily="34" charset="0"/>
                <a:cs typeface="Microsoft Sans Serif" pitchFamily="34" charset="0"/>
              </a:rPr>
              <a:t>Economics</a:t>
            </a:r>
            <a:r>
              <a:rPr lang="en-US" dirty="0" smtClean="0">
                <a:latin typeface="Calibri" pitchFamily="34" charset="0"/>
                <a:cs typeface="Microsoft Sans Serif" pitchFamily="34" charset="0"/>
              </a:rPr>
              <a:t>: anything that bring human ‘satisfaction’ or ‘utility’ shall be </a:t>
            </a:r>
            <a:r>
              <a:rPr lang="en-US" i="1" dirty="0" smtClean="0">
                <a:latin typeface="Calibri" pitchFamily="34" charset="0"/>
                <a:cs typeface="Microsoft Sans Serif" pitchFamily="34" charset="0"/>
              </a:rPr>
              <a:t>efficiently allocated</a:t>
            </a:r>
            <a:r>
              <a:rPr lang="en-US" dirty="0" smtClean="0">
                <a:latin typeface="Calibri" pitchFamily="34" charset="0"/>
                <a:cs typeface="Microsoft Sans Serif" pitchFamily="34" charset="0"/>
              </a:rPr>
              <a:t> since it is limited</a:t>
            </a:r>
          </a:p>
          <a:p>
            <a:pPr lvl="1">
              <a:lnSpc>
                <a:spcPct val="90000"/>
              </a:lnSpc>
            </a:pPr>
            <a:r>
              <a:rPr lang="en-US" u="sng" dirty="0" smtClean="0">
                <a:latin typeface="Calibri" pitchFamily="34" charset="0"/>
                <a:cs typeface="Microsoft Sans Serif" pitchFamily="34" charset="0"/>
              </a:rPr>
              <a:t>Law</a:t>
            </a:r>
            <a:r>
              <a:rPr lang="en-US" dirty="0" smtClean="0">
                <a:latin typeface="Calibri" pitchFamily="34" charset="0"/>
                <a:cs typeface="Microsoft Sans Serif" pitchFamily="34" charset="0"/>
              </a:rPr>
              <a:t>: rights and responsibilities shall be allocated in order to induce justice</a:t>
            </a:r>
          </a:p>
          <a:p>
            <a:pPr>
              <a:lnSpc>
                <a:spcPct val="90000"/>
              </a:lnSpc>
            </a:pPr>
            <a:r>
              <a:rPr lang="en-US" dirty="0" smtClean="0">
                <a:latin typeface="Calibri" pitchFamily="34" charset="0"/>
                <a:cs typeface="Microsoft Sans Serif" pitchFamily="34" charset="0"/>
              </a:rPr>
              <a:t>Both share the same ‘ultimate goal’ – </a:t>
            </a:r>
            <a:r>
              <a:rPr lang="en-US" b="1" dirty="0" smtClean="0">
                <a:latin typeface="Calibri" pitchFamily="34" charset="0"/>
                <a:cs typeface="Microsoft Sans Serif" pitchFamily="34" charset="0"/>
              </a:rPr>
              <a:t>social welfare </a:t>
            </a:r>
            <a:r>
              <a:rPr lang="en-US" b="1" dirty="0" err="1" smtClean="0">
                <a:latin typeface="Calibri" pitchFamily="34" charset="0"/>
                <a:cs typeface="Microsoft Sans Serif" pitchFamily="34" charset="0"/>
              </a:rPr>
              <a:t>maximisation</a:t>
            </a:r>
            <a:endParaRPr lang="en-US" b="1" dirty="0" smtClean="0">
              <a:latin typeface="Calibri" pitchFamily="34" charset="0"/>
              <a:cs typeface="Microsoft Sans Serif" pitchFamily="34" charset="0"/>
            </a:endParaRPr>
          </a:p>
          <a:p>
            <a:pPr lvl="1">
              <a:lnSpc>
                <a:spcPct val="90000"/>
              </a:lnSpc>
            </a:pPr>
            <a:r>
              <a:rPr lang="en-US" dirty="0" smtClean="0">
                <a:latin typeface="Calibri" pitchFamily="34" charset="0"/>
                <a:cs typeface="Microsoft Sans Serif" pitchFamily="34" charset="0"/>
              </a:rPr>
              <a:t>How to achieve it?</a:t>
            </a: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Means/Ends Analysis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Ends: the goal</a:t>
            </a:r>
          </a:p>
          <a:p>
            <a:pPr>
              <a:lnSpc>
                <a:spcPct val="90000"/>
              </a:lnSpc>
            </a:pPr>
            <a:r>
              <a:rPr lang="en-US" dirty="0" smtClean="0">
                <a:latin typeface="Calibri" pitchFamily="34" charset="0"/>
                <a:cs typeface="Microsoft Sans Serif" pitchFamily="34" charset="0"/>
              </a:rPr>
              <a:t>Means: how to get to that goal</a:t>
            </a:r>
          </a:p>
          <a:p>
            <a:pPr>
              <a:lnSpc>
                <a:spcPct val="90000"/>
              </a:lnSpc>
            </a:pPr>
            <a:r>
              <a:rPr lang="en-US" dirty="0" smtClean="0">
                <a:latin typeface="Calibri" pitchFamily="34" charset="0"/>
                <a:cs typeface="Microsoft Sans Serif" pitchFamily="34" charset="0"/>
              </a:rPr>
              <a:t>Different means can get to the same end</a:t>
            </a:r>
          </a:p>
          <a:p>
            <a:pPr lvl="1">
              <a:lnSpc>
                <a:spcPct val="90000"/>
              </a:lnSpc>
            </a:pPr>
            <a:r>
              <a:rPr lang="en-US" dirty="0" smtClean="0">
                <a:latin typeface="Calibri" pitchFamily="34" charset="0"/>
                <a:cs typeface="Microsoft Sans Serif" pitchFamily="34" charset="0"/>
              </a:rPr>
              <a:t>What is different?</a:t>
            </a:r>
          </a:p>
          <a:p>
            <a:pPr lvl="1">
              <a:lnSpc>
                <a:spcPct val="90000"/>
              </a:lnSpc>
            </a:pPr>
            <a:r>
              <a:rPr lang="en-US" dirty="0" smtClean="0">
                <a:latin typeface="Calibri" pitchFamily="34" charset="0"/>
                <a:cs typeface="Microsoft Sans Serif" pitchFamily="34" charset="0"/>
              </a:rPr>
              <a:t>The difference is the mean itself</a:t>
            </a:r>
          </a:p>
          <a:p>
            <a:pPr lvl="1">
              <a:lnSpc>
                <a:spcPct val="90000"/>
              </a:lnSpc>
            </a:pPr>
            <a:r>
              <a:rPr lang="en-US" dirty="0" smtClean="0">
                <a:latin typeface="Calibri" pitchFamily="34" charset="0"/>
                <a:cs typeface="Microsoft Sans Serif" pitchFamily="34" charset="0"/>
              </a:rPr>
              <a:t>Economically speaking…????</a:t>
            </a:r>
          </a:p>
          <a:p>
            <a:pPr>
              <a:lnSpc>
                <a:spcPct val="90000"/>
              </a:lnSpc>
            </a:pPr>
            <a:r>
              <a:rPr lang="en-US" dirty="0" smtClean="0">
                <a:latin typeface="Calibri" pitchFamily="34" charset="0"/>
                <a:cs typeface="Microsoft Sans Serif" pitchFamily="34" charset="0"/>
              </a:rPr>
              <a:t>“</a:t>
            </a:r>
            <a:r>
              <a:rPr lang="en-US" i="1" dirty="0" smtClean="0">
                <a:latin typeface="Calibri" pitchFamily="34" charset="0"/>
                <a:cs typeface="Microsoft Sans Serif" pitchFamily="34" charset="0"/>
              </a:rPr>
              <a:t>The end does not (always) justify the means</a:t>
            </a:r>
            <a:r>
              <a:rPr lang="en-US" dirty="0" smtClean="0">
                <a:latin typeface="Calibri" pitchFamily="34" charset="0"/>
                <a:cs typeface="Microsoft Sans Serif" pitchFamily="34" charset="0"/>
              </a:rPr>
              <a:t>”</a:t>
            </a:r>
          </a:p>
          <a:p>
            <a:pPr>
              <a:lnSpc>
                <a:spcPct val="90000"/>
              </a:lnSpc>
              <a:buNone/>
            </a:pPr>
            <a:r>
              <a:rPr lang="en-US" dirty="0">
                <a:latin typeface="Calibri" pitchFamily="34" charset="0"/>
                <a:cs typeface="Microsoft Sans Serif" pitchFamily="34" charset="0"/>
              </a:rPr>
              <a:t>	</a:t>
            </a:r>
            <a:r>
              <a:rPr lang="en-US" sz="2800" dirty="0" smtClean="0">
                <a:latin typeface="Calibri" pitchFamily="34" charset="0"/>
                <a:cs typeface="Microsoft Sans Serif" pitchFamily="34" charset="0"/>
              </a:rPr>
              <a:t>		St Thomas Aquinas, Summa </a:t>
            </a:r>
            <a:r>
              <a:rPr lang="en-US" sz="2800" i="1" dirty="0" err="1" smtClean="0">
                <a:latin typeface="Calibri" pitchFamily="34" charset="0"/>
                <a:cs typeface="Microsoft Sans Serif" pitchFamily="34" charset="0"/>
              </a:rPr>
              <a:t>Theologica</a:t>
            </a:r>
            <a:endParaRPr lang="en-US" sz="2800" i="1"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pic>
        <p:nvPicPr>
          <p:cNvPr id="35842" name="Picture 2" descr="http://t3.gstatic.com/images?q=tbn:ANd9GcTjbnsxA3-hJQIObIKsx9skBz9u-92FoL1vTpafJn9zQYHgTid099HDaGc">
            <a:hlinkClick r:id="rId2"/>
          </p:cNvPr>
          <p:cNvPicPr>
            <a:picLocks noChangeAspect="1" noChangeArrowheads="1"/>
          </p:cNvPicPr>
          <p:nvPr/>
        </p:nvPicPr>
        <p:blipFill>
          <a:blip r:embed="rId3">
            <a:lum bright="10000" contrast="30000"/>
          </a:blip>
          <a:srcRect/>
          <a:stretch>
            <a:fillRect/>
          </a:stretch>
        </p:blipFill>
        <p:spPr bwMode="auto">
          <a:xfrm>
            <a:off x="7191392" y="0"/>
            <a:ext cx="1952608" cy="273365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libri" pitchFamily="34" charset="0"/>
              </a:rPr>
              <a:t>Social Welfare </a:t>
            </a:r>
            <a:r>
              <a:rPr lang="en-US" b="1" dirty="0" err="1" smtClean="0">
                <a:latin typeface="Calibri" pitchFamily="34" charset="0"/>
              </a:rPr>
              <a:t>Maximisation</a:t>
            </a:r>
            <a:endParaRPr lang="th-TH" b="1" dirty="0">
              <a:latin typeface="Calibri" pitchFamily="34" charset="0"/>
            </a:endParaRPr>
          </a:p>
        </p:txBody>
      </p:sp>
      <p:sp>
        <p:nvSpPr>
          <p:cNvPr id="3" name="Text Placeholder 2"/>
          <p:cNvSpPr>
            <a:spLocks noGrp="1"/>
          </p:cNvSpPr>
          <p:nvPr>
            <p:ph type="body" idx="1"/>
          </p:nvPr>
        </p:nvSpPr>
        <p:spPr>
          <a:solidFill>
            <a:srgbClr val="FFC000"/>
          </a:solidFill>
        </p:spPr>
        <p:txBody>
          <a:bodyPr/>
          <a:lstStyle/>
          <a:p>
            <a:r>
              <a:rPr lang="en-US" sz="3200" dirty="0" smtClean="0">
                <a:solidFill>
                  <a:schemeClr val="accent3">
                    <a:lumMod val="95000"/>
                  </a:schemeClr>
                </a:solidFill>
                <a:effectLst>
                  <a:outerShdw blurRad="38100" dist="38100" dir="2700000" algn="tl">
                    <a:srgbClr val="000000">
                      <a:alpha val="43137"/>
                    </a:srgbClr>
                  </a:outerShdw>
                </a:effectLst>
                <a:latin typeface="Calibri" pitchFamily="34" charset="0"/>
              </a:rPr>
              <a:t>Law</a:t>
            </a:r>
            <a:r>
              <a:rPr lang="en-US" sz="3200" dirty="0" smtClean="0">
                <a:latin typeface="Calibri" pitchFamily="34" charset="0"/>
              </a:rPr>
              <a:t>	</a:t>
            </a:r>
            <a:endParaRPr lang="th-TH" sz="3200" dirty="0">
              <a:latin typeface="Calibri" pitchFamily="34" charset="0"/>
            </a:endParaRPr>
          </a:p>
        </p:txBody>
      </p:sp>
      <p:sp>
        <p:nvSpPr>
          <p:cNvPr id="4" name="Content Placeholder 3"/>
          <p:cNvSpPr>
            <a:spLocks noGrp="1"/>
          </p:cNvSpPr>
          <p:nvPr>
            <p:ph sz="half" idx="2"/>
          </p:nvPr>
        </p:nvSpPr>
        <p:spPr/>
        <p:txBody>
          <a:bodyPr/>
          <a:lstStyle/>
          <a:p>
            <a:r>
              <a:rPr lang="en-US" sz="2800" dirty="0" smtClean="0">
                <a:latin typeface="Calibri" pitchFamily="34" charset="0"/>
              </a:rPr>
              <a:t>Rights and responsibilities shall be exercised lawfully</a:t>
            </a:r>
          </a:p>
          <a:p>
            <a:r>
              <a:rPr lang="en-US" sz="2800" dirty="0" smtClean="0">
                <a:latin typeface="Calibri" pitchFamily="34" charset="0"/>
              </a:rPr>
              <a:t>Does not harm anyone</a:t>
            </a:r>
          </a:p>
          <a:p>
            <a:r>
              <a:rPr lang="en-US" sz="2800" dirty="0" smtClean="0">
                <a:latin typeface="Calibri" pitchFamily="34" charset="0"/>
              </a:rPr>
              <a:t>Section 421 CCC “</a:t>
            </a:r>
            <a:r>
              <a:rPr lang="en-US" sz="2800" i="1" dirty="0" smtClean="0">
                <a:latin typeface="Calibri" pitchFamily="34" charset="0"/>
              </a:rPr>
              <a:t>The exercise of right in which harming others is considered unlawful</a:t>
            </a:r>
            <a:r>
              <a:rPr lang="en-US" sz="2800" dirty="0" smtClean="0">
                <a:latin typeface="Calibri" pitchFamily="34" charset="0"/>
              </a:rPr>
              <a:t>”</a:t>
            </a:r>
            <a:endParaRPr lang="th-TH" sz="2800" dirty="0">
              <a:latin typeface="Calibri" pitchFamily="34" charset="0"/>
            </a:endParaRPr>
          </a:p>
        </p:txBody>
      </p:sp>
      <p:sp>
        <p:nvSpPr>
          <p:cNvPr id="5" name="Text Placeholder 4"/>
          <p:cNvSpPr>
            <a:spLocks noGrp="1"/>
          </p:cNvSpPr>
          <p:nvPr>
            <p:ph type="body" sz="quarter" idx="3"/>
          </p:nvPr>
        </p:nvSpPr>
        <p:spPr>
          <a:solidFill>
            <a:srgbClr val="C00000"/>
          </a:solidFill>
        </p:spPr>
        <p:txBody>
          <a:bodyPr/>
          <a:lstStyle/>
          <a:p>
            <a:r>
              <a:rPr lang="en-US" sz="3200" dirty="0" smtClean="0">
                <a:solidFill>
                  <a:srgbClr val="92D050"/>
                </a:solidFill>
                <a:effectLst>
                  <a:outerShdw blurRad="38100" dist="38100" dir="2700000" algn="tl">
                    <a:srgbClr val="000000">
                      <a:alpha val="43137"/>
                    </a:srgbClr>
                  </a:outerShdw>
                </a:effectLst>
                <a:latin typeface="Calibri" pitchFamily="34" charset="0"/>
              </a:rPr>
              <a:t>Economics</a:t>
            </a:r>
            <a:endParaRPr lang="th-TH" sz="3200" dirty="0">
              <a:solidFill>
                <a:srgbClr val="92D050"/>
              </a:solidFill>
              <a:effectLst>
                <a:outerShdw blurRad="38100" dist="38100" dir="2700000" algn="tl">
                  <a:srgbClr val="000000">
                    <a:alpha val="43137"/>
                  </a:srgbClr>
                </a:outerShdw>
              </a:effectLst>
              <a:latin typeface="Calibri" pitchFamily="34" charset="0"/>
            </a:endParaRPr>
          </a:p>
        </p:txBody>
      </p:sp>
      <p:sp>
        <p:nvSpPr>
          <p:cNvPr id="6" name="Content Placeholder 5"/>
          <p:cNvSpPr>
            <a:spLocks noGrp="1"/>
          </p:cNvSpPr>
          <p:nvPr>
            <p:ph sz="quarter" idx="4"/>
          </p:nvPr>
        </p:nvSpPr>
        <p:spPr/>
        <p:txBody>
          <a:bodyPr/>
          <a:lstStyle/>
          <a:p>
            <a:r>
              <a:rPr lang="en-US" sz="2800" u="sng" dirty="0" smtClean="0">
                <a:latin typeface="Calibri" pitchFamily="34" charset="0"/>
              </a:rPr>
              <a:t>Pareto efficiency</a:t>
            </a:r>
            <a:r>
              <a:rPr lang="en-US" sz="2800" dirty="0" smtClean="0">
                <a:latin typeface="Calibri" pitchFamily="34" charset="0"/>
              </a:rPr>
              <a:t>: someone is better-off without making anyone worse-off</a:t>
            </a:r>
            <a:endParaRPr lang="th-TH" sz="2800" dirty="0">
              <a:latin typeface="Calibri"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libri" pitchFamily="34" charset="0"/>
              </a:rPr>
              <a:t>Social Welfare </a:t>
            </a:r>
            <a:r>
              <a:rPr lang="en-US" b="1" dirty="0" err="1" smtClean="0">
                <a:latin typeface="Calibri" pitchFamily="34" charset="0"/>
              </a:rPr>
              <a:t>Maximisation</a:t>
            </a:r>
            <a:endParaRPr lang="th-TH" b="1" dirty="0">
              <a:latin typeface="Calibri" pitchFamily="34" charset="0"/>
            </a:endParaRPr>
          </a:p>
        </p:txBody>
      </p:sp>
      <p:sp>
        <p:nvSpPr>
          <p:cNvPr id="3" name="Text Placeholder 2"/>
          <p:cNvSpPr>
            <a:spLocks noGrp="1"/>
          </p:cNvSpPr>
          <p:nvPr>
            <p:ph type="body" idx="1"/>
          </p:nvPr>
        </p:nvSpPr>
        <p:spPr>
          <a:solidFill>
            <a:srgbClr val="FFC000"/>
          </a:solidFill>
        </p:spPr>
        <p:txBody>
          <a:bodyPr/>
          <a:lstStyle/>
          <a:p>
            <a:r>
              <a:rPr lang="en-US" sz="3200" dirty="0" smtClean="0">
                <a:solidFill>
                  <a:schemeClr val="accent3">
                    <a:lumMod val="95000"/>
                  </a:schemeClr>
                </a:solidFill>
                <a:effectLst>
                  <a:outerShdw blurRad="38100" dist="38100" dir="2700000" algn="tl">
                    <a:srgbClr val="000000">
                      <a:alpha val="43137"/>
                    </a:srgbClr>
                  </a:outerShdw>
                </a:effectLst>
                <a:latin typeface="Calibri" pitchFamily="34" charset="0"/>
              </a:rPr>
              <a:t>Law</a:t>
            </a:r>
            <a:r>
              <a:rPr lang="en-US" sz="3200" dirty="0" smtClean="0">
                <a:latin typeface="Calibri" pitchFamily="34" charset="0"/>
              </a:rPr>
              <a:t>	</a:t>
            </a:r>
            <a:endParaRPr lang="th-TH" sz="3200" dirty="0">
              <a:latin typeface="Calibri" pitchFamily="34" charset="0"/>
            </a:endParaRPr>
          </a:p>
        </p:txBody>
      </p:sp>
      <p:sp>
        <p:nvSpPr>
          <p:cNvPr id="4" name="Content Placeholder 3"/>
          <p:cNvSpPr>
            <a:spLocks noGrp="1"/>
          </p:cNvSpPr>
          <p:nvPr>
            <p:ph sz="half" idx="2"/>
          </p:nvPr>
        </p:nvSpPr>
        <p:spPr/>
        <p:txBody>
          <a:bodyPr>
            <a:normAutofit lnSpcReduction="10000"/>
          </a:bodyPr>
          <a:lstStyle/>
          <a:p>
            <a:r>
              <a:rPr lang="en-US" smtClean="0">
                <a:latin typeface="Calibri" pitchFamily="34" charset="0"/>
              </a:rPr>
              <a:t>Section 420 </a:t>
            </a:r>
            <a:r>
              <a:rPr lang="en-US" dirty="0" smtClean="0">
                <a:latin typeface="Calibri" pitchFamily="34" charset="0"/>
              </a:rPr>
              <a:t>CCC “</a:t>
            </a:r>
            <a:r>
              <a:rPr lang="en-US" i="1" dirty="0" smtClean="0">
                <a:latin typeface="Calibri" pitchFamily="34" charset="0"/>
              </a:rPr>
              <a:t>“A person who, willfully or negligently, unlawfully injures the life, body, health, liberty, property or any right, is said to commit a wrongful act and is bound to make compensation </a:t>
            </a:r>
            <a:r>
              <a:rPr lang="en-US" i="1" dirty="0" err="1" smtClean="0">
                <a:latin typeface="Calibri" pitchFamily="34" charset="0"/>
              </a:rPr>
              <a:t>therefor</a:t>
            </a:r>
            <a:r>
              <a:rPr lang="en-US" i="1" dirty="0" smtClean="0">
                <a:latin typeface="Calibri" pitchFamily="34" charset="0"/>
              </a:rPr>
              <a:t>.”</a:t>
            </a:r>
          </a:p>
          <a:p>
            <a:r>
              <a:rPr lang="en-US" dirty="0" smtClean="0">
                <a:latin typeface="Calibri" pitchFamily="34" charset="0"/>
              </a:rPr>
              <a:t>If the justice has been impaired, there must be compensation</a:t>
            </a:r>
          </a:p>
          <a:p>
            <a:endParaRPr lang="th-TH" sz="2800" dirty="0">
              <a:latin typeface="Calibri" pitchFamily="34" charset="0"/>
            </a:endParaRPr>
          </a:p>
        </p:txBody>
      </p:sp>
      <p:sp>
        <p:nvSpPr>
          <p:cNvPr id="5" name="Text Placeholder 4"/>
          <p:cNvSpPr>
            <a:spLocks noGrp="1"/>
          </p:cNvSpPr>
          <p:nvPr>
            <p:ph type="body" sz="quarter" idx="3"/>
          </p:nvPr>
        </p:nvSpPr>
        <p:spPr>
          <a:solidFill>
            <a:srgbClr val="C00000"/>
          </a:solidFill>
        </p:spPr>
        <p:txBody>
          <a:bodyPr/>
          <a:lstStyle/>
          <a:p>
            <a:r>
              <a:rPr lang="en-US" sz="3200" dirty="0" smtClean="0">
                <a:solidFill>
                  <a:srgbClr val="92D050"/>
                </a:solidFill>
                <a:effectLst>
                  <a:outerShdw blurRad="38100" dist="38100" dir="2700000" algn="tl">
                    <a:srgbClr val="000000">
                      <a:alpha val="43137"/>
                    </a:srgbClr>
                  </a:outerShdw>
                </a:effectLst>
                <a:latin typeface="Calibri" pitchFamily="34" charset="0"/>
              </a:rPr>
              <a:t>Economics</a:t>
            </a:r>
            <a:endParaRPr lang="th-TH" sz="3200" dirty="0">
              <a:solidFill>
                <a:srgbClr val="92D050"/>
              </a:solidFill>
              <a:effectLst>
                <a:outerShdw blurRad="38100" dist="38100" dir="2700000" algn="tl">
                  <a:srgbClr val="000000">
                    <a:alpha val="43137"/>
                  </a:srgbClr>
                </a:outerShdw>
              </a:effectLst>
              <a:latin typeface="Calibri" pitchFamily="34" charset="0"/>
            </a:endParaRPr>
          </a:p>
        </p:txBody>
      </p:sp>
      <p:sp>
        <p:nvSpPr>
          <p:cNvPr id="6" name="Content Placeholder 5"/>
          <p:cNvSpPr>
            <a:spLocks noGrp="1"/>
          </p:cNvSpPr>
          <p:nvPr>
            <p:ph sz="quarter" idx="4"/>
          </p:nvPr>
        </p:nvSpPr>
        <p:spPr/>
        <p:txBody>
          <a:bodyPr/>
          <a:lstStyle/>
          <a:p>
            <a:r>
              <a:rPr lang="en-US" sz="2800" u="sng" dirty="0" err="1" smtClean="0">
                <a:latin typeface="Calibri" pitchFamily="34" charset="0"/>
              </a:rPr>
              <a:t>Kaldor</a:t>
            </a:r>
            <a:r>
              <a:rPr lang="en-US" sz="2800" u="sng" dirty="0" smtClean="0">
                <a:latin typeface="Calibri" pitchFamily="34" charset="0"/>
              </a:rPr>
              <a:t>-Hick efficiency</a:t>
            </a:r>
            <a:r>
              <a:rPr lang="en-US" sz="2800" dirty="0" smtClean="0">
                <a:latin typeface="Calibri" pitchFamily="34" charset="0"/>
              </a:rPr>
              <a:t>: someone must be sufficiently better-off to compensate everyone has been made worse-off to be indifferent.</a:t>
            </a:r>
            <a:endParaRPr lang="th-TH" sz="2800" dirty="0">
              <a:latin typeface="Calibri"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Interdisciplinary social science</a:t>
            </a:r>
          </a:p>
          <a:p>
            <a:pPr>
              <a:lnSpc>
                <a:spcPct val="90000"/>
              </a:lnSpc>
            </a:pPr>
            <a:r>
              <a:rPr lang="en-US" dirty="0" smtClean="0">
                <a:latin typeface="Calibri" pitchFamily="34" charset="0"/>
                <a:cs typeface="Microsoft Sans Serif" pitchFamily="34" charset="0"/>
              </a:rPr>
              <a:t>To reduce the ‘dogmatic’ nature of the law</a:t>
            </a:r>
          </a:p>
          <a:p>
            <a:pPr>
              <a:lnSpc>
                <a:spcPct val="90000"/>
              </a:lnSpc>
            </a:pPr>
            <a:r>
              <a:rPr lang="en-US" dirty="0" smtClean="0">
                <a:latin typeface="Calibri" pitchFamily="34" charset="0"/>
                <a:cs typeface="Microsoft Sans Serif" pitchFamily="34" charset="0"/>
              </a:rPr>
              <a:t>Use economics to </a:t>
            </a:r>
            <a:r>
              <a:rPr lang="en-US" dirty="0" err="1" smtClean="0">
                <a:latin typeface="Calibri" pitchFamily="34" charset="0"/>
                <a:cs typeface="Microsoft Sans Serif" pitchFamily="34" charset="0"/>
              </a:rPr>
              <a:t>analyse</a:t>
            </a:r>
            <a:r>
              <a:rPr lang="en-US" dirty="0" smtClean="0">
                <a:latin typeface="Calibri" pitchFamily="34" charset="0"/>
                <a:cs typeface="Microsoft Sans Serif" pitchFamily="34" charset="0"/>
              </a:rPr>
              <a:t>:</a:t>
            </a:r>
          </a:p>
          <a:p>
            <a:pPr lvl="1">
              <a:lnSpc>
                <a:spcPct val="90000"/>
              </a:lnSpc>
            </a:pPr>
            <a:r>
              <a:rPr lang="en-US" dirty="0" smtClean="0">
                <a:latin typeface="Calibri" pitchFamily="34" charset="0"/>
                <a:cs typeface="Microsoft Sans Serif" pitchFamily="34" charset="0"/>
              </a:rPr>
              <a:t>Why does it exist?</a:t>
            </a:r>
          </a:p>
          <a:p>
            <a:pPr lvl="1">
              <a:lnSpc>
                <a:spcPct val="90000"/>
              </a:lnSpc>
            </a:pPr>
            <a:r>
              <a:rPr lang="en-US" dirty="0" smtClean="0">
                <a:latin typeface="Calibri" pitchFamily="34" charset="0"/>
                <a:cs typeface="Microsoft Sans Serif" pitchFamily="34" charset="0"/>
              </a:rPr>
              <a:t>Does it induce efficiency?</a:t>
            </a:r>
          </a:p>
          <a:p>
            <a:pPr lvl="1">
              <a:lnSpc>
                <a:spcPct val="90000"/>
              </a:lnSpc>
            </a:pPr>
            <a:r>
              <a:rPr lang="en-US" dirty="0" smtClean="0">
                <a:latin typeface="Calibri" pitchFamily="34" charset="0"/>
                <a:cs typeface="Microsoft Sans Serif" pitchFamily="34" charset="0"/>
              </a:rPr>
              <a:t>If not, how can the law be improved?</a:t>
            </a:r>
          </a:p>
          <a:p>
            <a:pPr lvl="1">
              <a:lnSpc>
                <a:spcPct val="90000"/>
              </a:lnSpc>
            </a:pPr>
            <a:r>
              <a:rPr lang="en-US" dirty="0" smtClean="0">
                <a:latin typeface="Calibri" pitchFamily="34" charset="0"/>
                <a:cs typeface="Microsoft Sans Serif" pitchFamily="34" charset="0"/>
              </a:rPr>
              <a:t>Is there any contradiction with justice?</a:t>
            </a:r>
          </a:p>
          <a:p>
            <a:pPr lvl="1">
              <a:lnSpc>
                <a:spcPct val="90000"/>
              </a:lnSpc>
            </a:pPr>
            <a:r>
              <a:rPr lang="en-US" dirty="0" smtClean="0">
                <a:latin typeface="Calibri" pitchFamily="34" charset="0"/>
                <a:cs typeface="Microsoft Sans Serif" pitchFamily="34" charset="0"/>
              </a:rPr>
              <a:t>Is the judicial economy justified?</a:t>
            </a:r>
          </a:p>
          <a:p>
            <a:pPr>
              <a:lnSpc>
                <a:spcPct val="90000"/>
              </a:lnSpc>
            </a:pPr>
            <a:r>
              <a:rPr lang="en-US" dirty="0" smtClean="0">
                <a:latin typeface="Calibri" pitchFamily="34" charset="0"/>
                <a:cs typeface="Microsoft Sans Serif" pitchFamily="34" charset="0"/>
              </a:rPr>
              <a:t>Economic </a:t>
            </a:r>
            <a:r>
              <a:rPr lang="en-US" smtClean="0">
                <a:latin typeface="Calibri" pitchFamily="34" charset="0"/>
                <a:cs typeface="Microsoft Sans Serif" pitchFamily="34" charset="0"/>
              </a:rPr>
              <a:t>Analysis of Law</a:t>
            </a:r>
            <a:endParaRPr lang="en-US"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700" dirty="0" smtClean="0">
                <a:latin typeface="Calibri" pitchFamily="34" charset="0"/>
                <a:cs typeface="Microsoft Sans Serif" pitchFamily="34" charset="0"/>
              </a:rPr>
              <a:t>“Is there any being who transmigrates from this body to another?”</a:t>
            </a:r>
          </a:p>
          <a:p>
            <a:pPr>
              <a:lnSpc>
                <a:spcPct val="90000"/>
              </a:lnSpc>
              <a:buNone/>
            </a:pPr>
            <a:r>
              <a:rPr lang="en-US" sz="2700" dirty="0" smtClean="0">
                <a:latin typeface="Calibri" pitchFamily="34" charset="0"/>
                <a:cs typeface="Microsoft Sans Serif" pitchFamily="34" charset="0"/>
              </a:rPr>
              <a:t>“No there is not.”</a:t>
            </a:r>
          </a:p>
          <a:p>
            <a:pPr>
              <a:lnSpc>
                <a:spcPct val="90000"/>
              </a:lnSpc>
              <a:buNone/>
            </a:pPr>
            <a:r>
              <a:rPr lang="en-US" sz="2700" dirty="0" smtClean="0">
                <a:latin typeface="Calibri" pitchFamily="34" charset="0"/>
                <a:cs typeface="Microsoft Sans Serif" pitchFamily="34" charset="0"/>
              </a:rPr>
              <a:t>“If so, would there not be an escape from the result of evil deeds?”</a:t>
            </a:r>
          </a:p>
          <a:p>
            <a:pPr>
              <a:lnSpc>
                <a:spcPct val="90000"/>
              </a:lnSpc>
              <a:buNone/>
            </a:pPr>
            <a:r>
              <a:rPr lang="en-US" sz="2700" dirty="0" smtClean="0">
                <a:latin typeface="Calibri" pitchFamily="34" charset="0"/>
                <a:cs typeface="Microsoft Sans Serif" pitchFamily="34" charset="0"/>
              </a:rPr>
              <a:t>“Yes there would be an escape if they were not to be reborn but there would not be if they were to be reborn.</a:t>
            </a:r>
          </a:p>
          <a:p>
            <a:pPr>
              <a:lnSpc>
                <a:spcPct val="90000"/>
              </a:lnSpc>
              <a:buNone/>
            </a:pPr>
            <a:r>
              <a:rPr lang="en-US" sz="2700" dirty="0" smtClean="0">
                <a:latin typeface="Calibri" pitchFamily="34" charset="0"/>
                <a:cs typeface="Microsoft Sans Serif" pitchFamily="34" charset="0"/>
              </a:rPr>
              <a:t>This mind and body process commits deeds either pure or</a:t>
            </a:r>
          </a:p>
          <a:p>
            <a:pPr>
              <a:lnSpc>
                <a:spcPct val="90000"/>
              </a:lnSpc>
              <a:buNone/>
            </a:pPr>
            <a:r>
              <a:rPr lang="en-US" sz="2700" dirty="0" smtClean="0">
                <a:latin typeface="Calibri" pitchFamily="34" charset="0"/>
                <a:cs typeface="Microsoft Sans Serif" pitchFamily="34" charset="0"/>
              </a:rPr>
              <a:t>impure, and because of that </a:t>
            </a:r>
            <a:r>
              <a:rPr lang="en-US" sz="2700" i="1" dirty="0" err="1" smtClean="0">
                <a:latin typeface="Calibri" pitchFamily="34" charset="0"/>
                <a:cs typeface="Microsoft Sans Serif" pitchFamily="34" charset="0"/>
              </a:rPr>
              <a:t>kamma</a:t>
            </a:r>
            <a:r>
              <a:rPr lang="en-US" sz="2700" i="1" dirty="0" smtClean="0">
                <a:latin typeface="Calibri" pitchFamily="34" charset="0"/>
                <a:cs typeface="Microsoft Sans Serif" pitchFamily="34" charset="0"/>
              </a:rPr>
              <a:t> (karma)</a:t>
            </a:r>
            <a:r>
              <a:rPr lang="en-US" sz="2700" dirty="0" smtClean="0">
                <a:latin typeface="Calibri" pitchFamily="34" charset="0"/>
                <a:cs typeface="Microsoft Sans Serif" pitchFamily="34" charset="0"/>
              </a:rPr>
              <a:t> another mind and body</a:t>
            </a:r>
          </a:p>
          <a:p>
            <a:pPr>
              <a:lnSpc>
                <a:spcPct val="90000"/>
              </a:lnSpc>
              <a:buNone/>
            </a:pPr>
            <a:r>
              <a:rPr lang="en-US" sz="2700" dirty="0" smtClean="0">
                <a:latin typeface="Calibri" pitchFamily="34" charset="0"/>
                <a:cs typeface="Microsoft Sans Serif" pitchFamily="34" charset="0"/>
              </a:rPr>
              <a:t>process is reborn. Therefore this mind and body is not free</a:t>
            </a:r>
          </a:p>
          <a:p>
            <a:pPr>
              <a:lnSpc>
                <a:spcPct val="90000"/>
              </a:lnSpc>
              <a:buNone/>
            </a:pPr>
            <a:r>
              <a:rPr lang="en-US" sz="2700" dirty="0" smtClean="0">
                <a:latin typeface="Calibri" pitchFamily="34" charset="0"/>
                <a:cs typeface="Microsoft Sans Serif" pitchFamily="34" charset="0"/>
              </a:rPr>
              <a:t>from its evil deeds.”</a:t>
            </a:r>
          </a:p>
          <a:p>
            <a:pPr>
              <a:lnSpc>
                <a:spcPct val="90000"/>
              </a:lnSpc>
              <a:buNone/>
            </a:pPr>
            <a:r>
              <a:rPr lang="en-US" sz="2700" dirty="0" smtClean="0">
                <a:latin typeface="Calibri" pitchFamily="34" charset="0"/>
                <a:cs typeface="Microsoft Sans Serif" pitchFamily="34" charset="0"/>
              </a:rPr>
              <a:t>“Give me an illustration.”</a:t>
            </a:r>
            <a:endParaRPr lang="th-TH" sz="2700" dirty="0">
              <a:latin typeface="Calibri" pitchFamily="34" charset="0"/>
              <a:cs typeface="Microsoft Sans Serif"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“If a thief were to steal another man’s mangoes,</a:t>
            </a:r>
          </a:p>
          <a:p>
            <a:pPr>
              <a:lnSpc>
                <a:spcPct val="90000"/>
              </a:lnSpc>
              <a:buNone/>
            </a:pPr>
            <a:r>
              <a:rPr lang="en-US" sz="2800" dirty="0" smtClean="0">
                <a:latin typeface="Calibri" pitchFamily="34" charset="0"/>
                <a:cs typeface="Microsoft Sans Serif" pitchFamily="34" charset="0"/>
              </a:rPr>
              <a:t>would he deserve punishment?”</a:t>
            </a:r>
          </a:p>
          <a:p>
            <a:pPr>
              <a:lnSpc>
                <a:spcPct val="90000"/>
              </a:lnSpc>
              <a:buNone/>
            </a:pPr>
            <a:r>
              <a:rPr lang="en-US" sz="2800" dirty="0" smtClean="0">
                <a:latin typeface="Calibri" pitchFamily="34" charset="0"/>
                <a:cs typeface="Microsoft Sans Serif" pitchFamily="34" charset="0"/>
              </a:rPr>
              <a:t>“Indeed he would.”</a:t>
            </a:r>
          </a:p>
          <a:p>
            <a:pPr>
              <a:lnSpc>
                <a:spcPct val="90000"/>
              </a:lnSpc>
              <a:buNone/>
            </a:pPr>
            <a:r>
              <a:rPr lang="en-US" sz="2800" dirty="0" smtClean="0">
                <a:latin typeface="Calibri" pitchFamily="34" charset="0"/>
                <a:cs typeface="Microsoft Sans Serif" pitchFamily="34" charset="0"/>
              </a:rPr>
              <a:t>“But the mangoes he stole were not those that the</a:t>
            </a:r>
          </a:p>
          <a:p>
            <a:pPr>
              <a:lnSpc>
                <a:spcPct val="90000"/>
              </a:lnSpc>
              <a:buNone/>
            </a:pPr>
            <a:r>
              <a:rPr lang="en-US" sz="2800" dirty="0" smtClean="0">
                <a:latin typeface="Calibri" pitchFamily="34" charset="0"/>
                <a:cs typeface="Microsoft Sans Serif" pitchFamily="34" charset="0"/>
              </a:rPr>
              <a:t>owner had planted; why should he deserve punishment?”</a:t>
            </a:r>
          </a:p>
          <a:p>
            <a:pPr>
              <a:lnSpc>
                <a:spcPct val="90000"/>
              </a:lnSpc>
              <a:buNone/>
            </a:pPr>
            <a:r>
              <a:rPr lang="en-US" sz="2800" dirty="0" smtClean="0">
                <a:latin typeface="Calibri" pitchFamily="34" charset="0"/>
                <a:cs typeface="Microsoft Sans Serif" pitchFamily="34" charset="0"/>
              </a:rPr>
              <a:t>“Because those that he stole resulted from the others.”</a:t>
            </a:r>
          </a:p>
          <a:p>
            <a:pPr>
              <a:lnSpc>
                <a:spcPct val="90000"/>
              </a:lnSpc>
              <a:buNone/>
            </a:pPr>
            <a:r>
              <a:rPr lang="en-US" sz="2800" dirty="0" smtClean="0">
                <a:latin typeface="Calibri" pitchFamily="34" charset="0"/>
                <a:cs typeface="Microsoft Sans Serif" pitchFamily="34" charset="0"/>
              </a:rPr>
              <a:t>“Just so, O king, this mind and body process commits</a:t>
            </a:r>
          </a:p>
          <a:p>
            <a:pPr>
              <a:lnSpc>
                <a:spcPct val="90000"/>
              </a:lnSpc>
              <a:buNone/>
            </a:pPr>
            <a:r>
              <a:rPr lang="en-US" sz="2800" dirty="0" smtClean="0">
                <a:latin typeface="Calibri" pitchFamily="34" charset="0"/>
                <a:cs typeface="Microsoft Sans Serif" pitchFamily="34" charset="0"/>
              </a:rPr>
              <a:t>deeds either pure or impure, and because of that </a:t>
            </a:r>
            <a:r>
              <a:rPr lang="en-US" sz="2800" i="1" dirty="0" err="1" smtClean="0">
                <a:latin typeface="Calibri" pitchFamily="34" charset="0"/>
                <a:cs typeface="Microsoft Sans Serif" pitchFamily="34" charset="0"/>
              </a:rPr>
              <a:t>kamma</a:t>
            </a:r>
            <a:endParaRPr lang="en-US" sz="2800" i="1" dirty="0" smtClean="0">
              <a:latin typeface="Calibri" pitchFamily="34" charset="0"/>
              <a:cs typeface="Microsoft Sans Serif" pitchFamily="34" charset="0"/>
            </a:endParaRPr>
          </a:p>
          <a:p>
            <a:pPr>
              <a:lnSpc>
                <a:spcPct val="90000"/>
              </a:lnSpc>
              <a:buNone/>
            </a:pPr>
            <a:r>
              <a:rPr lang="en-US" sz="2800" dirty="0" smtClean="0">
                <a:latin typeface="Calibri" pitchFamily="34" charset="0"/>
                <a:cs typeface="Microsoft Sans Serif" pitchFamily="34" charset="0"/>
              </a:rPr>
              <a:t>another mind and body process is reborn. Therefore this</a:t>
            </a:r>
          </a:p>
          <a:p>
            <a:pPr>
              <a:lnSpc>
                <a:spcPct val="90000"/>
              </a:lnSpc>
              <a:buNone/>
            </a:pPr>
            <a:r>
              <a:rPr lang="en-US" sz="2800" dirty="0" smtClean="0">
                <a:latin typeface="Calibri" pitchFamily="34" charset="0"/>
                <a:cs typeface="Microsoft Sans Serif" pitchFamily="34" charset="0"/>
              </a:rPr>
              <a:t>mind and body is not free from its evil deeds.”</a:t>
            </a:r>
            <a:endParaRPr lang="th-TH" sz="2800" dirty="0">
              <a:latin typeface="Calibri" pitchFamily="34" charset="0"/>
              <a:cs typeface="Microsoft Sans Serif"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“What is it, </a:t>
            </a:r>
            <a:r>
              <a:rPr lang="en-US" sz="2800" dirty="0" err="1" smtClean="0">
                <a:latin typeface="Calibri" pitchFamily="34" charset="0"/>
                <a:cs typeface="Microsoft Sans Serif" pitchFamily="34" charset="0"/>
              </a:rPr>
              <a:t>Nàgasena</a:t>
            </a:r>
            <a:r>
              <a:rPr lang="en-US" sz="2800" dirty="0" smtClean="0">
                <a:latin typeface="Calibri" pitchFamily="34" charset="0"/>
                <a:cs typeface="Microsoft Sans Serif" pitchFamily="34" charset="0"/>
              </a:rPr>
              <a:t>, that is reborn?”</a:t>
            </a:r>
          </a:p>
          <a:p>
            <a:pPr>
              <a:lnSpc>
                <a:spcPct val="90000"/>
              </a:lnSpc>
              <a:buNone/>
            </a:pPr>
            <a:r>
              <a:rPr lang="en-US" sz="2800" dirty="0" smtClean="0">
                <a:latin typeface="Calibri" pitchFamily="34" charset="0"/>
                <a:cs typeface="Microsoft Sans Serif" pitchFamily="34" charset="0"/>
              </a:rPr>
              <a:t>“Mind and Matter (Name and Form).”</a:t>
            </a:r>
          </a:p>
          <a:p>
            <a:pPr>
              <a:lnSpc>
                <a:spcPct val="90000"/>
              </a:lnSpc>
              <a:buNone/>
            </a:pPr>
            <a:r>
              <a:rPr lang="en-US" sz="2800" dirty="0" smtClean="0">
                <a:latin typeface="Calibri" pitchFamily="34" charset="0"/>
                <a:cs typeface="Microsoft Sans Serif" pitchFamily="34" charset="0"/>
              </a:rPr>
              <a:t>“Is it this very mind and matter that is reborn?”</a:t>
            </a:r>
          </a:p>
          <a:p>
            <a:pPr>
              <a:lnSpc>
                <a:spcPct val="90000"/>
              </a:lnSpc>
              <a:buNone/>
            </a:pPr>
            <a:r>
              <a:rPr lang="en-US" sz="2800" dirty="0" smtClean="0">
                <a:latin typeface="Calibri" pitchFamily="34" charset="0"/>
                <a:cs typeface="Microsoft Sans Serif" pitchFamily="34" charset="0"/>
              </a:rPr>
              <a:t>“No, it is not, but by this mind and matter deeds are</a:t>
            </a:r>
          </a:p>
          <a:p>
            <a:pPr>
              <a:lnSpc>
                <a:spcPct val="90000"/>
              </a:lnSpc>
              <a:buNone/>
            </a:pPr>
            <a:r>
              <a:rPr lang="en-US" sz="2800" dirty="0" smtClean="0">
                <a:latin typeface="Calibri" pitchFamily="34" charset="0"/>
                <a:cs typeface="Microsoft Sans Serif" pitchFamily="34" charset="0"/>
              </a:rPr>
              <a:t>done and because of those deeds another mind and matter is reborn; but that mind and matter is not thereby released from the results of its previous deeds.”</a:t>
            </a:r>
          </a:p>
          <a:p>
            <a:pPr>
              <a:lnSpc>
                <a:spcPct val="90000"/>
              </a:lnSpc>
              <a:buNone/>
            </a:pPr>
            <a:r>
              <a:rPr lang="en-US" sz="2800" dirty="0" smtClean="0">
                <a:latin typeface="Calibri" pitchFamily="34" charset="0"/>
                <a:cs typeface="Microsoft Sans Serif" pitchFamily="34" charset="0"/>
              </a:rPr>
              <a:t>“Give me an illustration.”</a:t>
            </a:r>
          </a:p>
          <a:p>
            <a:pPr>
              <a:lnSpc>
                <a:spcPct val="90000"/>
              </a:lnSpc>
              <a:buNone/>
            </a:pPr>
            <a:r>
              <a:rPr lang="en-US" sz="2800" dirty="0" smtClean="0">
                <a:latin typeface="Calibri" pitchFamily="34" charset="0"/>
                <a:cs typeface="Microsoft Sans Serif" pitchFamily="34" charset="0"/>
              </a:rPr>
              <a:t>“It is like a fire that a man might kindle and, having</a:t>
            </a:r>
          </a:p>
          <a:p>
            <a:pPr>
              <a:lnSpc>
                <a:spcPct val="90000"/>
              </a:lnSpc>
              <a:buNone/>
            </a:pPr>
            <a:r>
              <a:rPr lang="en-US" sz="2800" dirty="0" smtClean="0">
                <a:latin typeface="Calibri" pitchFamily="34" charset="0"/>
                <a:cs typeface="Microsoft Sans Serif" pitchFamily="34" charset="0"/>
              </a:rPr>
              <a:t>warmed himself, he might leave it burning and go away.</a:t>
            </a:r>
          </a:p>
          <a:p>
            <a:pPr>
              <a:lnSpc>
                <a:spcPct val="90000"/>
              </a:lnSpc>
              <a:buNone/>
            </a:pPr>
            <a:endParaRPr lang="en-US" sz="2800" dirty="0" smtClean="0">
              <a:latin typeface="Calibri" pitchFamily="34" charset="0"/>
              <a:cs typeface="Microsoft Sans Serif"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Then, if that fire were to set light to another man’s field and the owner were to seize him and accuse him before the king, and he were to say, ‘Your majesty, I did not set this man’s field on fire. The fire that I left burning was different to that which burnt his field. I am not guilty’.</a:t>
            </a:r>
          </a:p>
          <a:p>
            <a:pPr>
              <a:lnSpc>
                <a:spcPct val="90000"/>
              </a:lnSpc>
              <a:buNone/>
            </a:pPr>
            <a:r>
              <a:rPr lang="en-US" sz="2800" dirty="0" smtClean="0">
                <a:latin typeface="Calibri" pitchFamily="34" charset="0"/>
                <a:cs typeface="Microsoft Sans Serif" pitchFamily="34" charset="0"/>
              </a:rPr>
              <a:t>Would he deserve punishment?”</a:t>
            </a:r>
          </a:p>
          <a:p>
            <a:pPr>
              <a:lnSpc>
                <a:spcPct val="90000"/>
              </a:lnSpc>
              <a:buNone/>
            </a:pPr>
            <a:r>
              <a:rPr lang="en-US" sz="2800" dirty="0" smtClean="0">
                <a:latin typeface="Calibri" pitchFamily="34" charset="0"/>
                <a:cs typeface="Microsoft Sans Serif" pitchFamily="34" charset="0"/>
              </a:rPr>
              <a:t>“Indeed, yes, because whatever he might say the latter fire resulted from the former one.”</a:t>
            </a:r>
          </a:p>
          <a:p>
            <a:pPr>
              <a:lnSpc>
                <a:spcPct val="90000"/>
              </a:lnSpc>
              <a:buNone/>
            </a:pPr>
            <a:r>
              <a:rPr lang="en-US" sz="2800" dirty="0" smtClean="0">
                <a:latin typeface="Calibri" pitchFamily="34" charset="0"/>
                <a:cs typeface="Microsoft Sans Serif" pitchFamily="34" charset="0"/>
              </a:rPr>
              <a:t>“Just so, O king, by this mind and matter deeds are done and because of those deeds another mind and matter is reborn; but that mind and matter is not thereby released from the results of its previous deeds.”</a:t>
            </a:r>
            <a:endParaRPr lang="th-TH" sz="2800" dirty="0">
              <a:latin typeface="Calibri" pitchFamily="34" charset="0"/>
              <a:cs typeface="Microsoft Sans Serif"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700" dirty="0" smtClean="0">
                <a:latin typeface="Calibri" pitchFamily="34" charset="0"/>
                <a:cs typeface="Microsoft Sans Serif" pitchFamily="34" charset="0"/>
              </a:rPr>
              <a:t>'Give me a further illustration.‘</a:t>
            </a:r>
          </a:p>
          <a:p>
            <a:pPr>
              <a:lnSpc>
                <a:spcPct val="90000"/>
              </a:lnSpc>
              <a:buNone/>
            </a:pPr>
            <a:r>
              <a:rPr lang="en-US" sz="2700" dirty="0" smtClean="0">
                <a:latin typeface="Calibri" pitchFamily="34" charset="0"/>
                <a:cs typeface="Microsoft Sans Serif" pitchFamily="34" charset="0"/>
              </a:rPr>
              <a:t>'Suppose, O king, a man were to choose a young girl in marriage, and give a price for her and go away. </a:t>
            </a:r>
          </a:p>
          <a:p>
            <a:pPr>
              <a:lnSpc>
                <a:spcPct val="90000"/>
              </a:lnSpc>
              <a:buNone/>
            </a:pPr>
            <a:r>
              <a:rPr lang="en-US" sz="2700" dirty="0" smtClean="0">
                <a:latin typeface="Calibri" pitchFamily="34" charset="0"/>
                <a:cs typeface="Microsoft Sans Serif" pitchFamily="34" charset="0"/>
              </a:rPr>
              <a:t>And she in due course should grow up to full age, and then another man were to pay a price for her and marry her. </a:t>
            </a:r>
          </a:p>
          <a:p>
            <a:pPr>
              <a:lnSpc>
                <a:spcPct val="90000"/>
              </a:lnSpc>
              <a:buNone/>
            </a:pPr>
            <a:r>
              <a:rPr lang="en-US" sz="2700" dirty="0" smtClean="0">
                <a:latin typeface="Calibri" pitchFamily="34" charset="0"/>
                <a:cs typeface="Microsoft Sans Serif" pitchFamily="34" charset="0"/>
              </a:rPr>
              <a:t>And when the first one had come back he should say: "Why, you fellow, have you carried off my wife?" </a:t>
            </a:r>
          </a:p>
          <a:p>
            <a:pPr>
              <a:lnSpc>
                <a:spcPct val="90000"/>
              </a:lnSpc>
              <a:buNone/>
            </a:pPr>
            <a:r>
              <a:rPr lang="en-US" sz="2700" dirty="0" smtClean="0">
                <a:latin typeface="Calibri" pitchFamily="34" charset="0"/>
                <a:cs typeface="Microsoft Sans Serif" pitchFamily="34" charset="0"/>
              </a:rPr>
              <a:t>And the other were to reply: "It's not your wife I have carried off! The little girl, the mere child, whom you chose in marriage and paid a price for is one; the girl grown up to full age whom I chose in marriage and paid a price for, is another.“</a:t>
            </a:r>
          </a:p>
          <a:p>
            <a:pPr>
              <a:lnSpc>
                <a:spcPct val="90000"/>
              </a:lnSpc>
              <a:buNone/>
            </a:pPr>
            <a:r>
              <a:rPr lang="en-US" sz="2700" dirty="0" smtClean="0">
                <a:latin typeface="Calibri" pitchFamily="34" charset="0"/>
                <a:cs typeface="Microsoft Sans Serif" pitchFamily="34" charset="0"/>
              </a:rPr>
              <a:t>Now if they, thus disputing, were to go to law about it before you, O king, in whose </a:t>
            </a:r>
            <a:r>
              <a:rPr lang="en-US" sz="2700" dirty="0" err="1" smtClean="0">
                <a:latin typeface="Calibri" pitchFamily="34" charset="0"/>
                <a:cs typeface="Microsoft Sans Serif" pitchFamily="34" charset="0"/>
              </a:rPr>
              <a:t>favour</a:t>
            </a:r>
            <a:r>
              <a:rPr lang="en-US" sz="2700" dirty="0" smtClean="0">
                <a:latin typeface="Calibri" pitchFamily="34" charset="0"/>
                <a:cs typeface="Microsoft Sans Serif" pitchFamily="34" charset="0"/>
              </a:rPr>
              <a:t> would you decide the case?'</a:t>
            </a:r>
            <a:endParaRPr lang="en-US" sz="2800" dirty="0" smtClean="0">
              <a:latin typeface="Calibri" pitchFamily="34" charset="0"/>
              <a:cs typeface="Microsoft Sans Serif"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'In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of the first.‘</a:t>
            </a:r>
          </a:p>
          <a:p>
            <a:pPr>
              <a:lnSpc>
                <a:spcPct val="90000"/>
              </a:lnSpc>
              <a:buNone/>
            </a:pPr>
            <a:r>
              <a:rPr lang="en-US" sz="2800" dirty="0" smtClean="0">
                <a:latin typeface="Calibri" pitchFamily="34" charset="0"/>
                <a:cs typeface="Microsoft Sans Serif" pitchFamily="34" charset="0"/>
              </a:rPr>
              <a:t>'But why?‘</a:t>
            </a:r>
          </a:p>
          <a:p>
            <a:pPr>
              <a:lnSpc>
                <a:spcPct val="90000"/>
              </a:lnSpc>
              <a:buNone/>
            </a:pPr>
            <a:r>
              <a:rPr lang="en-US" sz="2800" dirty="0" smtClean="0">
                <a:latin typeface="Calibri" pitchFamily="34" charset="0"/>
                <a:cs typeface="Microsoft Sans Serif" pitchFamily="34" charset="0"/>
              </a:rPr>
              <a:t>'Because, in spite of whatever the second might say, the grown-up girl would have been derived from the other girl.‘</a:t>
            </a:r>
          </a:p>
          <a:p>
            <a:pPr>
              <a:lnSpc>
                <a:spcPct val="90000"/>
              </a:lnSpc>
              <a:buNone/>
            </a:pPr>
            <a:r>
              <a:rPr lang="en-US" sz="2800" dirty="0" smtClean="0">
                <a:latin typeface="Calibri" pitchFamily="34" charset="0"/>
                <a:cs typeface="Microsoft Sans Serif" pitchFamily="34" charset="0"/>
              </a:rPr>
              <a:t>'Just so, great king, it is one name-and-form which has its end in death, and another name-and-form which is reborn. But the second is the result of the first, and is therefore not set free from its evil deeds.'</a:t>
            </a:r>
          </a:p>
          <a:p>
            <a:pPr>
              <a:lnSpc>
                <a:spcPct val="90000"/>
              </a:lnSpc>
              <a:buNone/>
            </a:pPr>
            <a:endParaRPr lang="en-US" sz="2800" dirty="0" smtClean="0">
              <a:latin typeface="Calibri" pitchFamily="34" charset="0"/>
              <a:cs typeface="Microsoft Sans Serif"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IV</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normAutofit lnSpcReduction="10000"/>
          </a:bodyPr>
          <a:lstStyle/>
          <a:p>
            <a:pPr>
              <a:lnSpc>
                <a:spcPct val="90000"/>
              </a:lnSpc>
              <a:buNone/>
            </a:pPr>
            <a:r>
              <a:rPr lang="en-US" sz="2800" dirty="0" smtClean="0">
                <a:latin typeface="Calibri" pitchFamily="34" charset="0"/>
                <a:cs typeface="Microsoft Sans Serif" pitchFamily="34" charset="0"/>
              </a:rPr>
              <a:t>'Give me a further illustration.‘</a:t>
            </a:r>
          </a:p>
          <a:p>
            <a:pPr>
              <a:lnSpc>
                <a:spcPct val="90000"/>
              </a:lnSpc>
              <a:buNone/>
            </a:pPr>
            <a:r>
              <a:rPr lang="en-US" sz="2800" dirty="0" smtClean="0">
                <a:latin typeface="Calibri" pitchFamily="34" charset="0"/>
                <a:cs typeface="Microsoft Sans Serif" pitchFamily="34" charset="0"/>
              </a:rPr>
              <a:t>'Suppose a man, O king, were to buy of a herdsman a vessel of milk, and go away leaving it in his charge, saying: "I will come for it to-morrow;“ and the next day it were to become curds. </a:t>
            </a:r>
          </a:p>
          <a:p>
            <a:pPr>
              <a:lnSpc>
                <a:spcPct val="90000"/>
              </a:lnSpc>
              <a:buNone/>
            </a:pPr>
            <a:r>
              <a:rPr lang="en-US" sz="2800" dirty="0" smtClean="0">
                <a:latin typeface="Calibri" pitchFamily="34" charset="0"/>
                <a:cs typeface="Microsoft Sans Serif" pitchFamily="34" charset="0"/>
              </a:rPr>
              <a:t>And when the man should come and ask for it, then suppose the other were to offer him the curds, and he should say: "It was not curds I bought of you; give me my vessel of milk." </a:t>
            </a:r>
          </a:p>
          <a:p>
            <a:pPr>
              <a:lnSpc>
                <a:spcPct val="90000"/>
              </a:lnSpc>
              <a:buNone/>
            </a:pPr>
            <a:r>
              <a:rPr lang="en-US" sz="2800" dirty="0" smtClean="0">
                <a:latin typeface="Calibri" pitchFamily="34" charset="0"/>
                <a:cs typeface="Microsoft Sans Serif" pitchFamily="34" charset="0"/>
              </a:rPr>
              <a:t>And the other were to reply: "Without any fault of mine your milk has turned to curds." </a:t>
            </a:r>
          </a:p>
          <a:p>
            <a:pPr>
              <a:lnSpc>
                <a:spcPct val="90000"/>
              </a:lnSpc>
              <a:buNone/>
            </a:pPr>
            <a:r>
              <a:rPr lang="en-US" sz="2800" dirty="0" smtClean="0">
                <a:latin typeface="Calibri" pitchFamily="34" charset="0"/>
                <a:cs typeface="Microsoft Sans Serif" pitchFamily="34" charset="0"/>
              </a:rPr>
              <a:t>Now if they, thus disputing, were to go to law about it before you, O king, in whose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would you decide the case?'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IV</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'In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of the herdsman.‘</a:t>
            </a:r>
          </a:p>
          <a:p>
            <a:pPr>
              <a:lnSpc>
                <a:spcPct val="90000"/>
              </a:lnSpc>
              <a:buNone/>
            </a:pPr>
            <a:r>
              <a:rPr lang="en-US" sz="2800" dirty="0" smtClean="0">
                <a:latin typeface="Calibri" pitchFamily="34" charset="0"/>
                <a:cs typeface="Microsoft Sans Serif" pitchFamily="34" charset="0"/>
              </a:rPr>
              <a:t>'But why?‘</a:t>
            </a:r>
          </a:p>
          <a:p>
            <a:pPr>
              <a:lnSpc>
                <a:spcPct val="90000"/>
              </a:lnSpc>
              <a:buNone/>
            </a:pPr>
            <a:r>
              <a:rPr lang="en-US" sz="2800" dirty="0" smtClean="0">
                <a:latin typeface="Calibri" pitchFamily="34" charset="0"/>
                <a:cs typeface="Microsoft Sans Serif" pitchFamily="34" charset="0"/>
              </a:rPr>
              <a:t>'Because, in spite of whatever the other might say, the curds were derived from the milk.‘</a:t>
            </a:r>
          </a:p>
          <a:p>
            <a:pPr>
              <a:lnSpc>
                <a:spcPct val="90000"/>
              </a:lnSpc>
              <a:buNone/>
            </a:pPr>
            <a:r>
              <a:rPr lang="en-US" sz="2800" dirty="0" smtClean="0">
                <a:latin typeface="Calibri" pitchFamily="34" charset="0"/>
                <a:cs typeface="Microsoft Sans Serif" pitchFamily="34" charset="0"/>
              </a:rPr>
              <a:t>'Just so, great king, it is one name-and-form that finds its end in death, and another that is reborn. But that other is the result of the first, and is therefore not thereby released from its evil deeds (its bad Karma).‘</a:t>
            </a:r>
          </a:p>
          <a:p>
            <a:pPr>
              <a:lnSpc>
                <a:spcPct val="90000"/>
              </a:lnSpc>
              <a:buNone/>
            </a:pPr>
            <a:r>
              <a:rPr lang="en-US" sz="2800" dirty="0" smtClean="0">
                <a:latin typeface="Calibri" pitchFamily="34" charset="0"/>
                <a:cs typeface="Microsoft Sans Serif" pitchFamily="34" charset="0"/>
              </a:rPr>
              <a:t>'Very good, </a:t>
            </a:r>
            <a:r>
              <a:rPr lang="en-US" sz="2800" dirty="0" err="1" smtClean="0">
                <a:latin typeface="Calibri" pitchFamily="34" charset="0"/>
                <a:cs typeface="Microsoft Sans Serif" pitchFamily="34" charset="0"/>
              </a:rPr>
              <a:t>Nâgasena</a:t>
            </a:r>
            <a:r>
              <a:rPr lang="en-US" sz="2800" dirty="0" smtClean="0">
                <a:latin typeface="Calibri" pitchFamily="34" charset="0"/>
                <a:cs typeface="Microsoft Sans Serif" pitchFamily="34" charset="0"/>
              </a:rPr>
              <a:t>!'</a:t>
            </a:r>
          </a:p>
          <a:p>
            <a:pPr>
              <a:lnSpc>
                <a:spcPct val="90000"/>
              </a:lnSpc>
              <a:buNone/>
            </a:pPr>
            <a:endParaRPr lang="en-US" sz="2800" dirty="0" smtClean="0">
              <a:latin typeface="Calibri" pitchFamily="34" charset="0"/>
              <a:cs typeface="Microsoft Sans Serif"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i="1" dirty="0" smtClean="0">
                <a:effectLst>
                  <a:outerShdw blurRad="38100" dist="38100" dir="2700000" algn="tl">
                    <a:srgbClr val="C0C0C0"/>
                  </a:outerShdw>
                </a:effectLst>
                <a:latin typeface="Calibri" pitchFamily="34" charset="0"/>
                <a:cs typeface="Microsoft Sans Serif" pitchFamily="34" charset="0"/>
              </a:rPr>
              <a:t>Ex Ante</a:t>
            </a:r>
            <a:r>
              <a:rPr lang="en-US" b="1" dirty="0" smtClean="0">
                <a:effectLst>
                  <a:outerShdw blurRad="38100" dist="38100" dir="2700000" algn="tl">
                    <a:srgbClr val="C0C0C0"/>
                  </a:outerShdw>
                </a:effectLst>
                <a:latin typeface="Calibri" pitchFamily="34" charset="0"/>
                <a:cs typeface="Microsoft Sans Serif" pitchFamily="34" charset="0"/>
              </a:rPr>
              <a:t> </a:t>
            </a:r>
            <a:r>
              <a:rPr lang="en-US" b="1" dirty="0" err="1" smtClean="0">
                <a:effectLst>
                  <a:outerShdw blurRad="38100" dist="38100" dir="2700000" algn="tl">
                    <a:srgbClr val="C0C0C0"/>
                  </a:outerShdw>
                </a:effectLst>
                <a:latin typeface="Calibri" pitchFamily="34" charset="0"/>
                <a:cs typeface="Microsoft Sans Serif" pitchFamily="34" charset="0"/>
              </a:rPr>
              <a:t>vs</a:t>
            </a:r>
            <a:r>
              <a:rPr lang="en-US" b="1" dirty="0" smtClean="0">
                <a:effectLst>
                  <a:outerShdw blurRad="38100" dist="38100" dir="2700000" algn="tl">
                    <a:srgbClr val="C0C0C0"/>
                  </a:outerShdw>
                </a:effectLst>
                <a:latin typeface="Calibri" pitchFamily="34" charset="0"/>
                <a:cs typeface="Microsoft Sans Serif" pitchFamily="34" charset="0"/>
              </a:rPr>
              <a:t> </a:t>
            </a:r>
            <a:r>
              <a:rPr lang="en-US" b="1" i="1" dirty="0" smtClean="0">
                <a:effectLst>
                  <a:outerShdw blurRad="38100" dist="38100" dir="2700000" algn="tl">
                    <a:srgbClr val="C0C0C0"/>
                  </a:outerShdw>
                </a:effectLst>
                <a:latin typeface="Calibri" pitchFamily="34" charset="0"/>
                <a:cs typeface="Microsoft Sans Serif" pitchFamily="34" charset="0"/>
              </a:rPr>
              <a:t>Ex Post</a:t>
            </a:r>
            <a:endParaRPr lang="th-TH" b="1" i="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sz="3600" dirty="0" smtClean="0">
                <a:latin typeface="Calibri" pitchFamily="34" charset="0"/>
                <a:cs typeface="Microsoft Sans Serif" pitchFamily="34" charset="0"/>
              </a:rPr>
              <a:t>Consider a certain point in time</a:t>
            </a:r>
          </a:p>
          <a:p>
            <a:pPr>
              <a:lnSpc>
                <a:spcPct val="90000"/>
              </a:lnSpc>
            </a:pPr>
            <a:r>
              <a:rPr lang="en-US" sz="3600" dirty="0" smtClean="0">
                <a:latin typeface="Calibri" pitchFamily="34" charset="0"/>
                <a:cs typeface="Microsoft Sans Serif" pitchFamily="34" charset="0"/>
              </a:rPr>
              <a:t>Something happens at that time – </a:t>
            </a:r>
            <a:r>
              <a:rPr lang="en-US" sz="3600" b="1" i="1" dirty="0" smtClean="0">
                <a:latin typeface="Calibri" pitchFamily="34" charset="0"/>
                <a:cs typeface="Microsoft Sans Serif" pitchFamily="34" charset="0"/>
              </a:rPr>
              <a:t>incident</a:t>
            </a:r>
          </a:p>
          <a:p>
            <a:pPr>
              <a:lnSpc>
                <a:spcPct val="90000"/>
              </a:lnSpc>
            </a:pPr>
            <a:r>
              <a:rPr lang="en-US" dirty="0" smtClean="0">
                <a:latin typeface="Calibri" pitchFamily="34" charset="0"/>
                <a:cs typeface="Microsoft Sans Serif" pitchFamily="34" charset="0"/>
              </a:rPr>
              <a:t>Things happened </a:t>
            </a:r>
            <a:r>
              <a:rPr lang="en-US" b="1" dirty="0" smtClean="0">
                <a:latin typeface="Calibri" pitchFamily="34" charset="0"/>
                <a:cs typeface="Microsoft Sans Serif" pitchFamily="34" charset="0"/>
              </a:rPr>
              <a:t>before </a:t>
            </a:r>
            <a:r>
              <a:rPr lang="en-US" dirty="0" smtClean="0">
                <a:latin typeface="Calibri" pitchFamily="34" charset="0"/>
                <a:cs typeface="Microsoft Sans Serif" pitchFamily="34" charset="0"/>
              </a:rPr>
              <a:t>that incident is called </a:t>
            </a:r>
            <a:r>
              <a:rPr lang="en-US" i="1" dirty="0" smtClean="0">
                <a:latin typeface="Calibri" pitchFamily="34" charset="0"/>
                <a:cs typeface="Microsoft Sans Serif" pitchFamily="34" charset="0"/>
              </a:rPr>
              <a:t>ex ante</a:t>
            </a:r>
          </a:p>
          <a:p>
            <a:pPr>
              <a:lnSpc>
                <a:spcPct val="90000"/>
              </a:lnSpc>
            </a:pPr>
            <a:r>
              <a:rPr lang="en-US" dirty="0" smtClean="0">
                <a:latin typeface="Calibri" pitchFamily="34" charset="0"/>
                <a:cs typeface="Microsoft Sans Serif" pitchFamily="34" charset="0"/>
              </a:rPr>
              <a:t>Things happening </a:t>
            </a:r>
            <a:r>
              <a:rPr lang="en-US" b="1" dirty="0" smtClean="0">
                <a:latin typeface="Calibri" pitchFamily="34" charset="0"/>
                <a:cs typeface="Microsoft Sans Serif" pitchFamily="34" charset="0"/>
              </a:rPr>
              <a:t>after</a:t>
            </a:r>
            <a:r>
              <a:rPr lang="en-US" dirty="0" smtClean="0">
                <a:latin typeface="Calibri" pitchFamily="34" charset="0"/>
                <a:cs typeface="Microsoft Sans Serif" pitchFamily="34" charset="0"/>
              </a:rPr>
              <a:t> that incident is called </a:t>
            </a:r>
            <a:r>
              <a:rPr lang="en-US" i="1" dirty="0" smtClean="0">
                <a:latin typeface="Calibri" pitchFamily="34" charset="0"/>
                <a:cs typeface="Microsoft Sans Serif" pitchFamily="34" charset="0"/>
              </a:rPr>
              <a:t>ex post</a:t>
            </a:r>
            <a:endParaRPr lang="en-US" b="1" i="1" dirty="0">
              <a:latin typeface="Calibri" pitchFamily="34" charset="0"/>
              <a:cs typeface="Microsoft Sans Serif" pitchFamily="34" charset="0"/>
            </a:endParaRPr>
          </a:p>
          <a:p>
            <a:pPr lvl="2">
              <a:lnSpc>
                <a:spcPct val="90000"/>
              </a:lnSpc>
              <a:buFont typeface="Wingdings" pitchFamily="2" charset="2"/>
              <a:buNone/>
            </a:pPr>
            <a:endParaRPr lang="th-TH" sz="2800" dirty="0">
              <a:latin typeface="Calibri" pitchFamily="34" charset="0"/>
              <a:cs typeface="Microsoft Sans Serif"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sz="4000" b="1" i="1" dirty="0" smtClean="0">
                <a:effectLst>
                  <a:outerShdw blurRad="38100" dist="38100" dir="2700000" algn="tl">
                    <a:srgbClr val="C0C0C0"/>
                  </a:outerShdw>
                </a:effectLst>
                <a:latin typeface="Calibri" pitchFamily="34" charset="0"/>
                <a:cs typeface="Microsoft Sans Serif" pitchFamily="34" charset="0"/>
              </a:rPr>
              <a:t>Ex Ante</a:t>
            </a:r>
            <a:r>
              <a:rPr lang="en-US" sz="4000" b="1" dirty="0" smtClean="0">
                <a:effectLst>
                  <a:outerShdw blurRad="38100" dist="38100" dir="2700000" algn="tl">
                    <a:srgbClr val="C0C0C0"/>
                  </a:outerShdw>
                </a:effectLst>
                <a:latin typeface="Calibri" pitchFamily="34" charset="0"/>
                <a:cs typeface="Microsoft Sans Serif" pitchFamily="34" charset="0"/>
              </a:rPr>
              <a:t> </a:t>
            </a:r>
            <a:r>
              <a:rPr lang="en-US" sz="4000" b="1" dirty="0" err="1" smtClean="0">
                <a:effectLst>
                  <a:outerShdw blurRad="38100" dist="38100" dir="2700000" algn="tl">
                    <a:srgbClr val="C0C0C0"/>
                  </a:outerShdw>
                </a:effectLst>
                <a:latin typeface="Calibri" pitchFamily="34" charset="0"/>
                <a:cs typeface="Microsoft Sans Serif" pitchFamily="34" charset="0"/>
              </a:rPr>
              <a:t>vs</a:t>
            </a:r>
            <a:r>
              <a:rPr lang="en-US" sz="4000" b="1" dirty="0" smtClean="0">
                <a:effectLst>
                  <a:outerShdw blurRad="38100" dist="38100" dir="2700000" algn="tl">
                    <a:srgbClr val="C0C0C0"/>
                  </a:outerShdw>
                </a:effectLst>
                <a:latin typeface="Calibri" pitchFamily="34" charset="0"/>
                <a:cs typeface="Microsoft Sans Serif" pitchFamily="34" charset="0"/>
              </a:rPr>
              <a:t> </a:t>
            </a:r>
            <a:r>
              <a:rPr lang="en-US" sz="4000" b="1" i="1" dirty="0" smtClean="0">
                <a:effectLst>
                  <a:outerShdw blurRad="38100" dist="38100" dir="2700000" algn="tl">
                    <a:srgbClr val="C0C0C0"/>
                  </a:outerShdw>
                </a:effectLst>
                <a:latin typeface="Calibri" pitchFamily="34" charset="0"/>
                <a:cs typeface="Microsoft Sans Serif" pitchFamily="34" charset="0"/>
              </a:rPr>
              <a:t>Ex Post</a:t>
            </a:r>
            <a:r>
              <a:rPr lang="en-US" sz="4000" b="1" dirty="0" smtClean="0">
                <a:effectLst>
                  <a:outerShdw blurRad="38100" dist="38100" dir="2700000" algn="tl">
                    <a:srgbClr val="C0C0C0"/>
                  </a:outerShdw>
                </a:effectLst>
                <a:latin typeface="Calibri" pitchFamily="34" charset="0"/>
                <a:cs typeface="Microsoft Sans Serif" pitchFamily="34" charset="0"/>
              </a:rPr>
              <a:t>: Some examples</a:t>
            </a:r>
            <a:endParaRPr lang="th-TH" b="1" i="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sz="3600" dirty="0" smtClean="0">
                <a:latin typeface="Calibri" pitchFamily="34" charset="0"/>
                <a:cs typeface="Microsoft Sans Serif" pitchFamily="34" charset="0"/>
              </a:rPr>
              <a:t>Low-Fat Product</a:t>
            </a:r>
          </a:p>
          <a:p>
            <a:pPr>
              <a:lnSpc>
                <a:spcPct val="90000"/>
              </a:lnSpc>
            </a:pPr>
            <a:r>
              <a:rPr lang="en-US" sz="3600" dirty="0" smtClean="0">
                <a:latin typeface="Calibri" pitchFamily="34" charset="0"/>
                <a:cs typeface="Microsoft Sans Serif" pitchFamily="34" charset="0"/>
              </a:rPr>
              <a:t>Car’s Safety Equipments</a:t>
            </a:r>
          </a:p>
          <a:p>
            <a:pPr>
              <a:lnSpc>
                <a:spcPct val="90000"/>
              </a:lnSpc>
            </a:pPr>
            <a:r>
              <a:rPr lang="en-US" sz="3600" dirty="0" smtClean="0">
                <a:latin typeface="Calibri" pitchFamily="34" charset="0"/>
                <a:cs typeface="Microsoft Sans Serif" pitchFamily="34" charset="0"/>
              </a:rPr>
              <a:t>Cigarettes</a:t>
            </a:r>
          </a:p>
          <a:p>
            <a:pPr>
              <a:lnSpc>
                <a:spcPct val="90000"/>
              </a:lnSpc>
              <a:buNone/>
            </a:pPr>
            <a:endParaRPr lang="en-US" dirty="0">
              <a:latin typeface="Calibri" pitchFamily="34" charset="0"/>
              <a:cs typeface="Microsoft Sans Serif" pitchFamily="34" charset="0"/>
            </a:endParaRPr>
          </a:p>
          <a:p>
            <a:pPr lvl="2">
              <a:lnSpc>
                <a:spcPct val="90000"/>
              </a:lnSpc>
              <a:buFont typeface="Wingdings" pitchFamily="2" charset="2"/>
              <a:buNone/>
            </a:pPr>
            <a:endParaRPr lang="th-TH" sz="2800" dirty="0">
              <a:latin typeface="Calibri" pitchFamily="34" charset="0"/>
              <a:cs typeface="Microsoft Sans Serif" pitchFamily="34" charset="0"/>
            </a:endParaRPr>
          </a:p>
        </p:txBody>
      </p:sp>
      <p:pic>
        <p:nvPicPr>
          <p:cNvPr id="37890" name="Picture 2" descr="http://t0.gstatic.com/images?q=tbn:ANd9GcTs0abUxk8YxoZt6IGvxo4iqeg9gOV_Dgk28WHHcsAZYt3gkOIlnw"/>
          <p:cNvPicPr>
            <a:picLocks noChangeAspect="1" noChangeArrowheads="1"/>
          </p:cNvPicPr>
          <p:nvPr/>
        </p:nvPicPr>
        <p:blipFill>
          <a:blip r:embed="rId2"/>
          <a:srcRect/>
          <a:stretch>
            <a:fillRect/>
          </a:stretch>
        </p:blipFill>
        <p:spPr bwMode="auto">
          <a:xfrm>
            <a:off x="0" y="5010149"/>
            <a:ext cx="2466975" cy="1847851"/>
          </a:xfrm>
          <a:prstGeom prst="rect">
            <a:avLst/>
          </a:prstGeom>
          <a:noFill/>
        </p:spPr>
      </p:pic>
      <p:sp>
        <p:nvSpPr>
          <p:cNvPr id="37892" name="AutoShape 4" descr="data:image/jpg;base64,/9j/4AAQSkZJRgABAQAAAQABAAD/2wBDAAkGBwgHBgkIBwgKCgkLDRYPDQwMDRsUFRAWIB0iIiAdHx8kKDQsJCYxJx8fLT0tMTU3Ojo6Iys/RD84QzQ5Ojf/2wBDAQoKCg0MDRoPDxo3JR8lNzc3Nzc3Nzc3Nzc3Nzc3Nzc3Nzc3Nzc3Nzc3Nzc3Nzc3Nzc3Nzc3Nzc3Nzc3Nzc3Nzf/wAARCAB5ANcDASIAAhEBAxEB/8QAHAAAAgMBAQEBAAAAAAAAAAAABAUCAwYAAQcI/8QAQhAAAgEDAgMGAwUGBAMJAAAAAQIDAAQRBSESMUEGEyJRYXEygZEUM6GxwUJSctHh8BUjNGJDgvEkJjVFVGNzosL/xAAWAQEBAQAAAAAAAAAAAAAAAAAAAQL/xAAZEQEBAQADAAAAAAAAAAAAAAAAARESIUH/2gAMAwEAAhEDEQA/AMXGI/i4QQf3hmpyGEDJVR7DFUlxjAoO8fJUZ6UwNrISS3Cizt++kUZKAjcfOtbDZl4gUt+BsbqcHHvWG7Muv+NwCWQIhDZLcvhNbmG4iQAwzx528IbmcmpgKGkC7tFMbd24z8ByP79KRzaRewuzlnBU9AMUHea5dSXTPBcSRxg+DgbHz286O0TtTLqU50+8PG7K3dy4wxwM4OOew5+lBKC+lQRIWxk+LfpTzT9SsJH7q5yQeXipRpNhBeS3ccoCurFY3A3x+vzoiTswwyW4XGNiSaDTW3ZfTrkFheKg5mJvEUP1q+eDTNLZEnvZeFtlPdkqT5fFWP01JbZ3jjkbCHAGeQpneCS6s3SQAkjGD1oG9xa6FqihJ734dh/lEEfPiNB3fZHSWhL2l5NI4HwlyufbnWZsLR0nIWRyAN8mn8UzogXizigUnQtObcai6ty4GdqiezlvgulwZVAJOJSKKZpe8dgpZc+9BavdvFp83EhUsOBT6nb8s0CHvYEkJjQ8GfCH8W3zFOdKMNxayOCvFGcNCY8gg8iDnbrWWZ9zy+VNtAkZYr85/wCGv5mqNHpWk2+pRMxMaEb47vnmp3+nR2cBUtHIoHhABGPyoTQJ3jRQDjMf60RrUpNtgndiNqgst+zCXMSvCkZ4tyOI5+tXDs29lCWnjQ45AqNvworSb2S2iXgONhV17eyXCMZXJA9aDOvphu7h47cFccxGAM1GLs/epcf5cbFzjJaPfbzNE6DcZvJ5WJ3fnmta+rKtv3caqCRjON6DIXts9spVo1aTq2aFjByO8BHtWjFtLeXaxrbTTJjLvGQAhPLOaPbsgHTvIXP8ORnNRdYK4juYpBHcvxFjhJEGFf28j6Zz7jemfZXQTq2poZFYWsJ45HGcH/aD5nr6ZrR6V2cmu7mW31GIi0Q4csPj9F/n0rZwWcdnbpBaxqkCDCxqOX8/fnVgpNrGQoCqABgADYCuojHt8q6qj80d6o86DuJlZzjkKNXSNWuI2a3spJOH4groSPlnNBf4VqTHe0cepI/nQEaMpl1BeFc8Kknbltj9adXv+VDuMMTiqNGiXTISt6hjaVwRIRkH0yP73rtfn70wpbo7AZLArgg7efzqANpcKSW6c81Z2Sf/ALwQvncJIf8A6EUE9hqM8DNBbFkXAYh12zyzvWg7K6dHYKZp2BvJMrwfuL5DzPn8hVD6xk7jVWXOA5z/AH9K05nMkWCTWSuj3d5FKOWRvWjhcEDJ6VAngPDqM6eZBpiX7tDv+NLLkiLWwOQZNqbJAlyhXNAns58XcoPJjkU0j3BNBNpkUdxhJcug3QcwD/0oxPCOHyFAOO9437t8eLlzpH2quXCwW7uDkl9h5bD8zTgu6SuQMjizWV7Wfamv1maGTujGqqwXIBHP86oWNIAd6d6GwXTL6Y48TBQfYf1rLCUyvwR5dzsAu5Na+G2Nn2fWJgO8ZeJ8HOCTnHy2FAz0jZYD+8pGPlmrNYOTEOeXFU6cSsMJ54Zc/MYqepHivII/91QMoThF9q9vJOCylbPJTUIyAoFD6xJw6fJjrgUFOh7Q56k5rR6Xbm7nAc8MQ+I/oKz+mLwwIvXFafSSY8LyHOg1EMaIipAoVANgBV0MTySAZxvuR0oCCbgTiYjh/iq221FXmwGAAoHk3hjGF4sdMUOGAO23vVrSgpniHKgp72KJOJiKovYKd8gHzrqUPqaS5CN8q6g+D6Pqclnco+5IO6+fmK1d2FbEybo4yD5561hpYz/qI+DgPxKrA8J+Vavs/dC6sTBJuYxsfT+hqUD6lbi5s5YWGcjI9az9tMzw93I3E8R4Tnr5GtfLFislqkX2LUC4HgY4b2PL6Ugvsbs21yrNkxkFXA6qef8AP5U0ug0eGj3ZDxKfP/qKQPhTlac6bcCa0CORxRbZPVen03/ClBmo3neWCy2+42bnuBR8Gtp4QXw2AcEisde3TWcjmILJEeQLbKT7UvW8uCrcElsOLBGVO31FBvLqS+1BheW0QljgYoTGwJPyqlddaNcd5wNywVII+VZO217WrMYtr62UFccIMX5HG9DXOpa5dSccl3M5/wDbkX/8mqNlHPfMDqUUhlLjEi43UDOKvg1h5W4QrM+OQU1gU1fVrIhTcTJy8LZGfr86Jte0+qwSBoroNg54ZI1YD8KD6LH9sHKENn1IxQfaC7uLS1g76IRpPIUbxEnAGf79qz6dstbFurxXWmsT8SPCUI+ewP1oDUO1F7rUUUN9DbqVk41eIEHOCPMjG9A2iu4IlCQRhVHRfCPoKI+1vdwmEHiZ8AFjyPqaz8DHAzzouCThYeWaDYx6Xq1vaIzafM6EAh4R3inG/Nc0LdGea4imhtpnVTj7pvEfTbemnZHtDcW8XdNKSF6EbHyrbW/aON4vEpLnffegwam5WFJXtLhY22DGJgCfpQOoXP2u3KQYfG5xX0S71vjjYCMH0PWvjva3U49M1ho4o1eF14wuWXByc7eXlQaSzukKqUYHAztWk024DoXztWA7KTjUbS7mWARkEKoVjjlnr71prS7NsgQDIA86DR6nP3VgZI2x4lzvyHL86Uw6g0ecNz9aCuLsTRPHnAYYpJHcsrlWPiU4NQbyHVpWXJkPKqrnUWlVVB9TWbt73PgB350xScPGA3tQGJcEHIO9dQQffFdQfKhxlsAcKnnvTnR52tbpHJPCNmHmDz/v0pbEAWXbrR0eFYGqNVdTwxrxSSIoPIk4zWf1uP7XD3iQyBF2MjIQv1pzossBhOIY/tCf8QjLFT5E8vLap3rmZHSTdWGDnyrPqsRbuXjMbfGmx/SibCdLe6R5UV0z4lcZGPb05/Khb2M2l1xdM8Le3n+Vc/xA+VaQ71qJZoyCFwox4RtisjLGUchuh61qbOb7RZBG+JPCR6dP5fKk96ZIG8PDzIPEKgVnfYH8aiyDnijftMh5pAfcD+Vd37HnbwH6VQCVqPCRyo/vUPO0j+R3/OoMITv3cyfRqAYLnfrUlyrcQ55olYIX3WUr/GuK9Nq3NXQj3IoDYJAQMUSrbc6XQq8Y4W5+hopH2oHOlXpt5w3TGGHmK10F1wKPEPTHI18+R8EGnVlqQFuEk5qMKaDUT34wdgT6V887agNqEU7qGEkeOHiIIweW3vT175Cd2rN9o7mKaWJfDlQTxY3x5UD7shNFBoeFXhLuxI4vl+lHtcggFG2rLaLdoLbuVkB4d+Xn/ZpmJx5igZ9+Ttx0FfM3ed4p8SjBHmKqEy8QySKS69qfCpgifLP8XoP60Dm01EM2eLrsc09tr8ugHFXzS3uTAQRKSP3QKe6fq4OAdtutBvYrhSPi3rqz9neK+7fD1OcYrqgzVpLlRk70T3tUtFMVMjyyy8PMkE4HvVfzqhvp193E6tk8I+L261opxkZBBB3BFYdWKsD5VqNGuvtFl3ZPij2+XT+VSxSzXbcMgfz2P6UmgZnhAI+Hw71qryPvY3Q9Rz9elY644obrGWXibDen9mkQw06furpQfhfwkflU9WjGA3PJwaCik7qdHbmjA7elGXcyz28hU5IH5UAAhjI+EfWqbiHhIKEgHbarY3yNq9Yd4vAOfSgD4W/eNd4+h/CmEem3cvwwkfxHAoyHs9dSfE6KPQE0CiESMhPeAYPlXhZlOCFPyp/P2fa3tXcyknny51n/ADoJxTHvACTg+dGKaWE4Ix0phE3Git5iqCFarkYlCoOM8j5GhQakHI5UFTx6gV3ikwf2sZzQM8Mq7yBlPquKepqDRqAZcD1NXDUEkUrIY3U8wwFBlkke2kDJluhHKmKajFjduE+Rqd5p0Tyl7ZiqEZ4Bvj29KCMEeeHjcH1GaC+fUxwkQ+JvPoKW4Z3LMzFicknrV3AEJDD54qyFU4uJxlE8TDzA6fp86CoALgMR7MKiQS2I1yc9DVpkaUklVUeQXGKstC0U/foVEkY4kB8+Q+Yzn3FAYky2v/Z0m4ihBZ1OMtjfHmM7b+XTNdQ8HA6nvCQwHgVhkvv0+WTXUG1l7RadHIYZ7WXu8FXXiAOP4eX41mJ0WKd44240ByjfvKeR+lQ7QjLJdk+I+Fifw/v2oS3vFkjjiLLxqCFx5c8UBXOjtJu/s10nEfAx4W9j/eaXNKijmKh33EDwKxoNncjBI9azOtRpHc8RXaQfQ06tbg3FhBIxywXhb1I2pZrYD25Y81Oc1mKUF+NTnHGmxx1FSsyzxPGoJLnAHnQYY/GM88UVFI0IILFC6lCccgef8q0gmytraa/FrFNK3EwVSqg8Z8x5VqrfSrHTsGaaJGPWR/EflWVtLN0IlSR8kbMMKMe5o6Kz4zkLxeuCxPz/AK1MVoP8Q0+AHhDuxPQBRjpuTn8Kpk10DaG3QeROW/PFBQ6bK/wxn6YoyLSJOuF+Wfzp0AtQ1qd7dlkWMqenCAR7Y/rWVGSW8s1oO0EBt0wTnfGcVnVm4GwO7z5lcmiItzoqybMZXyJoRm4mJzknyq23yrYzjNUHcWKjl3+6Un15VCKMOeKTcDpRBJPU48qCsS3FsSyHhbkcgEY+dei8nbPHFBIBzzCv6VG5yYSOe9B8ZVwQeE52wcUIYpexj47GAj/aWU/nRC31lIMPDKh88hxQtrpt5dHKxlVP7b7A02h7PRgZuZy56hBgfWglAug3YZbpmiDKOH7PuFI6lHOd9uTj+Qd1Yw6RFcSQXS3cciCNXRCpGdySDgqRgcsjfGTuCwksLG3QkQKW/wB5z+dByIzbJEeHyVdsUCFhg9B7VS/PbpTW6s5MccMOSDupFK5Cxchhhh+zjcUEobhkcEgEjketdUFTBydq6gqu72a7fMh2/ZUcqnb2m6vc8Soei/FRKWkNpGWmYtKeQHT2r1suwxufegJtRBJKWIyi8gev9KPWRD4OFQpGBjpQEK8GfM1bnr1FAdpUvB3sB6eIfkf0qvUpMwyADJI2FCxy93chv3sinOk6a99Ks0gPdA+EH9s/yqVSe20a/dwViRVx1YbU3tezJkVRcy5xz4eta2PTxBEZZ+GKNebP4R+NB3Otafa/d/5p888K/jz+lTRRBolvCoZ0MhGwLEkk9BvTODTgoA4BnrtWfuu1TEgRBE4TkcK5/Ol8/aK7m/4rn3c/pTKNwbdI/vXRPV2C/nXIbIEhryEHG2ScfXlXzt9UuG/aAqr7ZMTkv+ApxQ17YAFmCkEbEFTkfWsvHwmMZCk++9MrmZpoWDsTgbUsVMjnitCQKg7Kv1NeO5LAjhA9K7hA65rxlx1xnrigLiPg+ZqeartVaQKibknpRpgtlyr36CQdAhIHzzQUJGZ3WJSAXOMmn2n6NFCVcQ8cn7xXNJYVa31CBXlSMA5WTPh9+v8AZrfWMtu0aItxG7gAHxYJP4VLQJHYTP0VB670THo6tgyyO3oNhTaOA4yQcDmTQ1zrOmWP3lyjsOkeG/Hl+NZ2qqGkQIOKONUbz5ml91Ytlhw4YcxVF520Rci0gHu2/wDSkF72iv7pyWlI8seVWSg6a24H8ZUfOgb60gnXxuokHJhzpbJczOfE7HPqapZi3MnNVFE0LRthgWA5EDw/WuohWI65HUEbV1UCEEPxSbyHqelERAKvKqrj781aPhoJq3Or4Lae4J7lC2OZ6fWho+dM1/8AD4qCUenJF4r1o1PILJyz78qYS3GqrATbTlo1Gywkj6cJoP8A8ub2NLtM/wBYn8QoJT6jcS57yRyw5s7EkfXlUobKWePvpZo4Yz+05yT8ql2o/wBUv/wiq7v71P4P0oLhbWEf3l1NKR0jXhFe97p0Y8Nlx+sj0E/3fzqlOdAfdG2uIi1vbLBIg5IdiKDRsgEVbb8x/DQ8fWgtY+E+1VRAcO4qb/Cfaox/DQTAA5YFU3S5UFcZHPFSfnUR8dB5ayskbhSQSMU0i1CSKJIobeMxDBbK5J86UrzoqD/Sy0Bv2+wlJ7/TlBXJDRnA8jgVZHqCFi8ffCMD7uQqQfLG21KB95/yfrVv7HyoG7X0NxAIJZbtI+fDxEjPtQbw2PEvDeSkHOSU5UM3Jvf9aifvR7H8qAox2Kc5J39kArg9mvKCVv4pMUMnw1W3xUBnfW//AKVf+aQ1GR4pFPDHwHphsg0P0r3qKCOcNiurxviNdQf/2Q=="/>
          <p:cNvSpPr>
            <a:spLocks noChangeAspect="1" noChangeArrowheads="1"/>
          </p:cNvSpPr>
          <p:nvPr/>
        </p:nvSpPr>
        <p:spPr bwMode="auto">
          <a:xfrm>
            <a:off x="152400" y="-455613"/>
            <a:ext cx="1638300" cy="923926"/>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7894" name="Picture 6" descr="http://t1.gstatic.com/images?q=tbn:ANd9GcS2EPRWKuPmH1LXSu62DVaKn7HbOPxmuYe4MooDYSa5KUB21sv9"/>
          <p:cNvPicPr>
            <a:picLocks noChangeAspect="1" noChangeArrowheads="1"/>
          </p:cNvPicPr>
          <p:nvPr/>
        </p:nvPicPr>
        <p:blipFill>
          <a:blip r:embed="rId3"/>
          <a:srcRect/>
          <a:stretch>
            <a:fillRect/>
          </a:stretch>
        </p:blipFill>
        <p:spPr bwMode="auto">
          <a:xfrm>
            <a:off x="2500297" y="5000636"/>
            <a:ext cx="3316721" cy="1857364"/>
          </a:xfrm>
          <a:prstGeom prst="rect">
            <a:avLst/>
          </a:prstGeom>
          <a:noFill/>
        </p:spPr>
      </p:pic>
      <p:pic>
        <p:nvPicPr>
          <p:cNvPr id="37896" name="Picture 8" descr="http://t3.gstatic.com/images?q=tbn:ANd9GcTAGMTBVRNm4Xu3qYu4PUNF0AYZh2e2p7oLaYqgn-2pKH_XbxS1hA"/>
          <p:cNvPicPr>
            <a:picLocks noChangeAspect="1" noChangeArrowheads="1"/>
          </p:cNvPicPr>
          <p:nvPr/>
        </p:nvPicPr>
        <p:blipFill>
          <a:blip r:embed="rId4"/>
          <a:srcRect/>
          <a:stretch>
            <a:fillRect/>
          </a:stretch>
        </p:blipFill>
        <p:spPr bwMode="auto">
          <a:xfrm>
            <a:off x="2500298" y="5841992"/>
            <a:ext cx="1143008" cy="1016008"/>
          </a:xfrm>
          <a:prstGeom prst="rect">
            <a:avLst/>
          </a:prstGeom>
          <a:noFill/>
        </p:spPr>
      </p:pic>
      <p:pic>
        <p:nvPicPr>
          <p:cNvPr id="37898" name="Picture 10" descr="http://t3.gstatic.com/images?q=tbn:ANd9GcRl-yZ7xEXA6P2Qe1vOJy4h-_B6l3n4iIFHHQaOtN0CUaoqdqBWSQ"/>
          <p:cNvPicPr>
            <a:picLocks noChangeAspect="1" noChangeArrowheads="1"/>
          </p:cNvPicPr>
          <p:nvPr/>
        </p:nvPicPr>
        <p:blipFill>
          <a:blip r:embed="rId5"/>
          <a:srcRect/>
          <a:stretch>
            <a:fillRect/>
          </a:stretch>
        </p:blipFill>
        <p:spPr bwMode="auto">
          <a:xfrm>
            <a:off x="5786446" y="4714875"/>
            <a:ext cx="2143125" cy="2143125"/>
          </a:xfrm>
          <a:prstGeom prst="rect">
            <a:avLst/>
          </a:prstGeom>
          <a:noFill/>
        </p:spPr>
      </p:pic>
      <p:pic>
        <p:nvPicPr>
          <p:cNvPr id="37900" name="Picture 12" descr="http://t3.gstatic.com/images?q=tbn:ANd9GcS_iwq-T09bAJgZblurzdlIExQdmd8ZGp5MyDsycUq-LTZ0zt7M"/>
          <p:cNvPicPr>
            <a:picLocks noChangeAspect="1" noChangeArrowheads="1"/>
          </p:cNvPicPr>
          <p:nvPr/>
        </p:nvPicPr>
        <p:blipFill>
          <a:blip r:embed="rId6"/>
          <a:srcRect/>
          <a:stretch>
            <a:fillRect/>
          </a:stretch>
        </p:blipFill>
        <p:spPr bwMode="auto">
          <a:xfrm>
            <a:off x="7315200" y="4362450"/>
            <a:ext cx="1828800" cy="249555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TotalTime>
  <Words>1580</Words>
  <Application>Microsoft Office PowerPoint</Application>
  <PresentationFormat>On-screen Show (4:3)</PresentationFormat>
  <Paragraphs>150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EE403 Law and Economics</vt:lpstr>
      <vt:lpstr>What is the Law?</vt:lpstr>
      <vt:lpstr>Controlling Behaviour</vt:lpstr>
      <vt:lpstr>Slide 4</vt:lpstr>
      <vt:lpstr>Slide 5</vt:lpstr>
      <vt:lpstr>Slide 6</vt:lpstr>
      <vt:lpstr>Slide 7</vt:lpstr>
      <vt:lpstr>Slide 8</vt:lpstr>
      <vt:lpstr>Slide 9</vt:lpstr>
      <vt:lpstr>Morals, Norms, and the Law</vt:lpstr>
      <vt:lpstr>Slide 11</vt:lpstr>
      <vt:lpstr>Slide 12</vt:lpstr>
      <vt:lpstr>Slide 13</vt:lpstr>
      <vt:lpstr>Morals, Norms, and the Law</vt:lpstr>
      <vt:lpstr>Legal Systems</vt:lpstr>
      <vt:lpstr>Law and Economics</vt:lpstr>
      <vt:lpstr>Law and Economics</vt:lpstr>
      <vt:lpstr>Means/Ends Analysis</vt:lpstr>
      <vt:lpstr>Social Welfare Maximisation</vt:lpstr>
      <vt:lpstr>Social Welfare Maximisation</vt:lpstr>
      <vt:lpstr>“Law and Economics”</vt:lpstr>
      <vt:lpstr>“Questions of Milinda” - I</vt:lpstr>
      <vt:lpstr>“Questions of Milinda” - I</vt:lpstr>
      <vt:lpstr>“Questions of Milinda” - II</vt:lpstr>
      <vt:lpstr>“Questions of Milinda” - II</vt:lpstr>
      <vt:lpstr>“Questions of Milinda” - III</vt:lpstr>
      <vt:lpstr>“Questions of Milinda” - III</vt:lpstr>
      <vt:lpstr>“Questions of Milinda” - IV</vt:lpstr>
      <vt:lpstr>“Questions of Milinda” - IV</vt:lpstr>
      <vt:lpstr>Ex Ante vs Ex Post</vt:lpstr>
      <vt:lpstr>Ex Ante vs Ex Post: Some examples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EE403 Law and Economics</dc:title>
  <dc:creator>test</dc:creator>
  <cp:lastModifiedBy>test</cp:lastModifiedBy>
  <cp:revision>10</cp:revision>
  <dcterms:created xsi:type="dcterms:W3CDTF">2012-08-17T04:14:24Z</dcterms:created>
  <dcterms:modified xsi:type="dcterms:W3CDTF">2012-08-24T04:07:31Z</dcterms:modified>
</cp:coreProperties>
</file>