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9" r:id="rId5"/>
    <p:sldId id="258" r:id="rId6"/>
    <p:sldId id="262" r:id="rId7"/>
    <p:sldId id="260" r:id="rId8"/>
    <p:sldId id="263" r:id="rId9"/>
    <p:sldId id="264" r:id="rId1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8934" autoAdjust="0"/>
  </p:normalViewPr>
  <p:slideViewPr>
    <p:cSldViewPr>
      <p:cViewPr>
        <p:scale>
          <a:sx n="90" d="100"/>
          <a:sy n="90" d="100"/>
        </p:scale>
        <p:origin x="-720" y="24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F23D40C7-CEBE-44C5-A7B2-99C5A6E2E556}" type="datetimeFigureOut">
              <a:rPr lang="th-TH" smtClean="0"/>
              <a:t>20/11/60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331364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23D40C7-CEBE-44C5-A7B2-99C5A6E2E556}" type="datetimeFigureOut">
              <a:rPr lang="th-TH" smtClean="0"/>
              <a:t>20/11/60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3315971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3D40C7-CEBE-44C5-A7B2-99C5A6E2E556}" type="datetimeFigureOut">
              <a:rPr lang="th-TH" smtClean="0"/>
              <a:t>20/11/60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169081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F23D40C7-CEBE-44C5-A7B2-99C5A6E2E556}" type="datetimeFigureOut">
              <a:rPr lang="th-TH" smtClean="0"/>
              <a:t>20/11/60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2823295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F23D40C7-CEBE-44C5-A7B2-99C5A6E2E556}" type="datetimeFigureOut">
              <a:rPr lang="th-TH" smtClean="0"/>
              <a:t>20/11/60</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3277383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F23D40C7-CEBE-44C5-A7B2-99C5A6E2E556}" type="datetimeFigureOut">
              <a:rPr lang="th-TH" smtClean="0"/>
              <a:t>20/11/60</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2802283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3D40C7-CEBE-44C5-A7B2-99C5A6E2E556}" type="datetimeFigureOut">
              <a:rPr lang="th-TH" smtClean="0"/>
              <a:t>20/11/60</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2383156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3D40C7-CEBE-44C5-A7B2-99C5A6E2E556}" type="datetimeFigureOut">
              <a:rPr lang="th-TH" smtClean="0"/>
              <a:t>20/11/60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1146557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3D40C7-CEBE-44C5-A7B2-99C5A6E2E556}" type="datetimeFigureOut">
              <a:rPr lang="th-TH" smtClean="0"/>
              <a:t>20/11/60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103856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23D40C7-CEBE-44C5-A7B2-99C5A6E2E556}" type="datetimeFigureOut">
              <a:rPr lang="th-TH" smtClean="0"/>
              <a:t>20/11/60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1930188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23D40C7-CEBE-44C5-A7B2-99C5A6E2E556}" type="datetimeFigureOut">
              <a:rPr lang="th-TH" smtClean="0"/>
              <a:t>20/11/60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1CB6AD5-D639-43DA-A7DA-C8E6EC671541}" type="slidenum">
              <a:rPr lang="th-TH" smtClean="0"/>
              <a:t>‹#›</a:t>
            </a:fld>
            <a:endParaRPr lang="th-TH"/>
          </a:p>
        </p:txBody>
      </p:sp>
    </p:spTree>
    <p:extLst>
      <p:ext uri="{BB962C8B-B14F-4D97-AF65-F5344CB8AC3E}">
        <p14:creationId xmlns:p14="http://schemas.microsoft.com/office/powerpoint/2010/main" val="2589670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Slide">
    <p:bg bwMode="gray">
      <p:bgPr>
        <a:solidFill>
          <a:schemeClr val="bg1"/>
        </a:solidFill>
        <a:effectLst/>
      </p:bgPr>
    </p:bg>
    <p:spTree>
      <p:nvGrpSpPr>
        <p:cNvPr id="1" name=""/>
        <p:cNvGrpSpPr/>
        <p:nvPr/>
      </p:nvGrpSpPr>
      <p:grpSpPr>
        <a:xfrm>
          <a:off x="0" y="0"/>
          <a:ext cx="0" cy="0"/>
          <a:chOff x="0" y="0"/>
          <a:chExt cx="0" cy="0"/>
        </a:xfrm>
      </p:grpSpPr>
      <p:sp>
        <p:nvSpPr>
          <p:cNvPr id="4" name="Working Draft Text" hidden="1"/>
          <p:cNvSpPr txBox="1">
            <a:spLocks noChangeArrowheads="1"/>
          </p:cNvSpPr>
          <p:nvPr/>
        </p:nvSpPr>
        <p:spPr bwMode="gray">
          <a:xfrm>
            <a:off x="2693795" y="349865"/>
            <a:ext cx="1014109" cy="141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4303" eaLnBrk="1" fontAlgn="base" hangingPunct="1">
              <a:spcBef>
                <a:spcPct val="0"/>
              </a:spcBef>
              <a:spcAft>
                <a:spcPct val="0"/>
              </a:spcAft>
              <a:defRPr/>
            </a:pPr>
            <a:r>
              <a:rPr lang="en-US" sz="900" b="1" dirty="0" smtClean="0">
                <a:solidFill>
                  <a:srgbClr val="000000"/>
                </a:solidFill>
                <a:latin typeface="Arial"/>
              </a:rPr>
              <a:t>WORKING DRAFT</a:t>
            </a:r>
          </a:p>
        </p:txBody>
      </p:sp>
      <p:sp>
        <p:nvSpPr>
          <p:cNvPr id="6" name="Working Draft" hidden="1"/>
          <p:cNvSpPr txBox="1">
            <a:spLocks noChangeArrowheads="1"/>
          </p:cNvSpPr>
          <p:nvPr/>
        </p:nvSpPr>
        <p:spPr bwMode="gray">
          <a:xfrm>
            <a:off x="2693797" y="508600"/>
            <a:ext cx="2904931" cy="141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4303" eaLnBrk="1" fontAlgn="base" hangingPunct="1">
              <a:spcBef>
                <a:spcPct val="0"/>
              </a:spcBef>
              <a:spcAft>
                <a:spcPct val="0"/>
              </a:spcAft>
              <a:defRPr/>
            </a:pPr>
            <a:r>
              <a:rPr lang="en-US" sz="900" smtClean="0">
                <a:solidFill>
                  <a:srgbClr val="000000"/>
                </a:solidFill>
                <a:latin typeface="Arial"/>
              </a:rPr>
              <a:t>Last Modified 24/09/2013 15:11 SE Asia Standard Time</a:t>
            </a:r>
            <a:endParaRPr lang="en-US" sz="900" dirty="0" smtClean="0">
              <a:solidFill>
                <a:srgbClr val="000000"/>
              </a:solidFill>
              <a:latin typeface="Arial"/>
            </a:endParaRPr>
          </a:p>
        </p:txBody>
      </p:sp>
      <p:sp>
        <p:nvSpPr>
          <p:cNvPr id="7" name="Printed" hidden="1"/>
          <p:cNvSpPr txBox="1">
            <a:spLocks noChangeArrowheads="1"/>
          </p:cNvSpPr>
          <p:nvPr/>
        </p:nvSpPr>
        <p:spPr bwMode="gray">
          <a:xfrm>
            <a:off x="2693797" y="668957"/>
            <a:ext cx="2577799" cy="141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4303" eaLnBrk="1" fontAlgn="base" hangingPunct="1">
              <a:spcBef>
                <a:spcPct val="0"/>
              </a:spcBef>
              <a:spcAft>
                <a:spcPct val="0"/>
              </a:spcAft>
              <a:defRPr/>
            </a:pPr>
            <a:r>
              <a:rPr lang="en-US" sz="900" smtClean="0">
                <a:solidFill>
                  <a:srgbClr val="000000"/>
                </a:solidFill>
                <a:latin typeface="Arial"/>
              </a:rPr>
              <a:t>Printed 24/09/2013 14:50 SE Asia Standard Time</a:t>
            </a:r>
            <a:endParaRPr lang="en-US" sz="900" dirty="0" smtClean="0">
              <a:solidFill>
                <a:srgbClr val="000000"/>
              </a:solidFill>
              <a:latin typeface="Arial"/>
            </a:endParaRPr>
          </a:p>
        </p:txBody>
      </p:sp>
      <p:grpSp>
        <p:nvGrpSpPr>
          <p:cNvPr id="8" name="McK Title Elements" hidden="1"/>
          <p:cNvGrpSpPr>
            <a:grpSpLocks/>
          </p:cNvGrpSpPr>
          <p:nvPr/>
        </p:nvGrpSpPr>
        <p:grpSpPr bwMode="gray">
          <a:xfrm>
            <a:off x="2693797" y="5030928"/>
            <a:ext cx="5225605" cy="1234246"/>
            <a:chOff x="1663" y="3106"/>
            <a:chExt cx="3226" cy="762"/>
          </a:xfrm>
        </p:grpSpPr>
        <p:sp>
          <p:nvSpPr>
            <p:cNvPr id="9" name="McK Document type"/>
            <p:cNvSpPr txBox="1">
              <a:spLocks noChangeArrowheads="1"/>
            </p:cNvSpPr>
            <p:nvPr/>
          </p:nvSpPr>
          <p:spPr bwMode="gray">
            <a:xfrm>
              <a:off x="1663" y="3106"/>
              <a:ext cx="3109"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4303" eaLnBrk="1" fontAlgn="base" hangingPunct="1">
                <a:spcBef>
                  <a:spcPct val="0"/>
                </a:spcBef>
                <a:spcAft>
                  <a:spcPct val="0"/>
                </a:spcAft>
                <a:defRPr/>
              </a:pPr>
              <a:r>
                <a:rPr lang="en-US" sz="1400" dirty="0" smtClean="0">
                  <a:solidFill>
                    <a:srgbClr val="000000"/>
                  </a:solidFill>
                  <a:latin typeface="Arial"/>
                </a:rPr>
                <a:t>Document type</a:t>
              </a:r>
            </a:p>
          </p:txBody>
        </p:sp>
        <p:sp>
          <p:nvSpPr>
            <p:cNvPr id="10" name="McK Date"/>
            <p:cNvSpPr txBox="1">
              <a:spLocks noChangeArrowheads="1"/>
            </p:cNvSpPr>
            <p:nvPr/>
          </p:nvSpPr>
          <p:spPr bwMode="gray">
            <a:xfrm>
              <a:off x="1663" y="3275"/>
              <a:ext cx="3109"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4303" eaLnBrk="1" fontAlgn="base" hangingPunct="1">
                <a:spcBef>
                  <a:spcPct val="0"/>
                </a:spcBef>
                <a:spcAft>
                  <a:spcPct val="0"/>
                </a:spcAft>
                <a:defRPr/>
              </a:pPr>
              <a:r>
                <a:rPr lang="en-US" sz="1400" dirty="0" smtClean="0">
                  <a:solidFill>
                    <a:srgbClr val="000000"/>
                  </a:solidFill>
                  <a:latin typeface="Arial"/>
                </a:rPr>
                <a:t>Date</a:t>
              </a:r>
            </a:p>
          </p:txBody>
        </p:sp>
        <p:sp>
          <p:nvSpPr>
            <p:cNvPr id="11" name="McK Disclaimer"/>
            <p:cNvSpPr>
              <a:spLocks noChangeArrowheads="1"/>
            </p:cNvSpPr>
            <p:nvPr/>
          </p:nvSpPr>
          <p:spPr bwMode="gray">
            <a:xfrm>
              <a:off x="1663" y="3714"/>
              <a:ext cx="3226"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p>
              <a:pPr defTabSz="821115" eaLnBrk="0" fontAlgn="base" hangingPunct="0">
                <a:spcBef>
                  <a:spcPct val="0"/>
                </a:spcBef>
                <a:spcAft>
                  <a:spcPct val="0"/>
                </a:spcAft>
              </a:pPr>
              <a:r>
                <a:rPr lang="en-US" sz="800" dirty="0">
                  <a:solidFill>
                    <a:srgbClr val="000000"/>
                  </a:solidFill>
                </a:rPr>
                <a:t>CONFIDENTIAL AND PROPRIETARY</a:t>
              </a:r>
            </a:p>
            <a:p>
              <a:pPr defTabSz="821115" eaLnBrk="0" fontAlgn="base" hangingPunct="0">
                <a:spcBef>
                  <a:spcPct val="0"/>
                </a:spcBef>
                <a:spcAft>
                  <a:spcPct val="0"/>
                </a:spcAft>
              </a:pPr>
              <a:r>
                <a:rPr lang="en-US" sz="800" dirty="0">
                  <a:solidFill>
                    <a:srgbClr val="000000"/>
                  </a:solidFill>
                </a:rPr>
                <a:t>Any use of this material without specific permission of Bangkok Bank is strictly prohibited</a:t>
              </a:r>
            </a:p>
          </p:txBody>
        </p:sp>
      </p:grpSp>
      <p:sp>
        <p:nvSpPr>
          <p:cNvPr id="16" name="Rectangle 1134"/>
          <p:cNvSpPr>
            <a:spLocks noChangeArrowheads="1"/>
          </p:cNvSpPr>
          <p:nvPr>
            <p:custDataLst>
              <p:tags r:id="rId1"/>
            </p:custDataLst>
          </p:nvPr>
        </p:nvSpPr>
        <p:spPr bwMode="gray">
          <a:xfrm>
            <a:off x="2237000" y="6433628"/>
            <a:ext cx="6907000" cy="429233"/>
          </a:xfrm>
          <a:prstGeom prst="rect">
            <a:avLst/>
          </a:prstGeom>
          <a:solidFill>
            <a:srgbClr val="00296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286" tIns="46643" rIns="93286" bIns="46643" anchor="ctr"/>
          <a:lstStyle/>
          <a:p>
            <a:pPr defTabSz="914303" fontAlgn="base">
              <a:spcBef>
                <a:spcPct val="0"/>
              </a:spcBef>
              <a:spcAft>
                <a:spcPct val="0"/>
              </a:spcAft>
            </a:pPr>
            <a:endParaRPr lang="en-US" sz="1600" dirty="0">
              <a:solidFill>
                <a:srgbClr val="000000"/>
              </a:solidFill>
            </a:endParaRPr>
          </a:p>
        </p:txBody>
      </p:sp>
      <p:sp>
        <p:nvSpPr>
          <p:cNvPr id="13314" name="Rectangle 1026"/>
          <p:cNvSpPr>
            <a:spLocks noGrp="1" noChangeArrowheads="1"/>
          </p:cNvSpPr>
          <p:nvPr>
            <p:ph type="ctrTitle"/>
          </p:nvPr>
        </p:nvSpPr>
        <p:spPr bwMode="gray">
          <a:xfrm>
            <a:off x="2693795" y="2176938"/>
            <a:ext cx="5036084" cy="1015663"/>
          </a:xfrm>
          <a:prstGeom prst="rect">
            <a:avLst/>
          </a:prstGeom>
        </p:spPr>
        <p:txBody>
          <a:bodyPr/>
          <a:lstStyle>
            <a:lvl1pPr>
              <a:defRPr sz="3300" b="0" baseline="0">
                <a:latin typeface="+mj-lt"/>
                <a:ea typeface="+mj-ea"/>
              </a:defRPr>
            </a:lvl1pPr>
          </a:lstStyle>
          <a:p>
            <a:pPr lvl="0"/>
            <a:r>
              <a:rPr lang="en-US" noProof="0" smtClean="0"/>
              <a:t>Click to edit Master title style</a:t>
            </a:r>
          </a:p>
        </p:txBody>
      </p:sp>
      <p:sp>
        <p:nvSpPr>
          <p:cNvPr id="13315" name="Rectangle 1027"/>
          <p:cNvSpPr>
            <a:spLocks noGrp="1" noChangeArrowheads="1"/>
          </p:cNvSpPr>
          <p:nvPr>
            <p:ph type="subTitle" idx="1"/>
          </p:nvPr>
        </p:nvSpPr>
        <p:spPr bwMode="gray">
          <a:xfrm>
            <a:off x="2693795" y="3945699"/>
            <a:ext cx="5036084" cy="219820"/>
          </a:xfrm>
        </p:spPr>
        <p:txBody>
          <a:bodyPr>
            <a:spAutoFit/>
          </a:bodyPr>
          <a:lstStyle>
            <a:lvl1pPr>
              <a:defRPr sz="1400" baseline="0">
                <a:latin typeface="+mj-lt"/>
                <a:ea typeface="+mj-ea"/>
              </a:defRPr>
            </a:lvl1pPr>
          </a:lstStyle>
          <a:p>
            <a:pPr lvl="0"/>
            <a:r>
              <a:rPr lang="en-US" noProof="0" smtClean="0"/>
              <a:t>Click to edit Master subtitle style</a:t>
            </a:r>
          </a:p>
        </p:txBody>
      </p:sp>
      <p:sp>
        <p:nvSpPr>
          <p:cNvPr id="21" name="doc id"/>
          <p:cNvSpPr>
            <a:spLocks noChangeArrowheads="1"/>
          </p:cNvSpPr>
          <p:nvPr userDrawn="1"/>
        </p:nvSpPr>
        <p:spPr bwMode="gray">
          <a:xfrm>
            <a:off x="8246610" y="37255"/>
            <a:ext cx="670614" cy="124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lstStyle/>
          <a:p>
            <a:pPr algn="r" defTabSz="913429" fontAlgn="base">
              <a:spcBef>
                <a:spcPct val="0"/>
              </a:spcBef>
              <a:spcAft>
                <a:spcPct val="0"/>
              </a:spcAft>
            </a:pPr>
            <a:endParaRPr lang="en-US" sz="800" dirty="0">
              <a:solidFill>
                <a:srgbClr val="000000"/>
              </a:solidFill>
            </a:endParaRPr>
          </a:p>
        </p:txBody>
      </p:sp>
    </p:spTree>
    <p:extLst>
      <p:ext uri="{BB962C8B-B14F-4D97-AF65-F5344CB8AC3E}">
        <p14:creationId xmlns:p14="http://schemas.microsoft.com/office/powerpoint/2010/main" val="27795246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McK 2. Slide Title"/>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0430086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p>
            <a:fld id="{C49FE5A7-9879-455E-9408-EECA1F9788EE}" type="slidenum">
              <a:rPr lang="en-US" smtClean="0"/>
              <a:pPr/>
              <a:t>‹#›</a:t>
            </a:fld>
            <a:endParaRPr lang="en-US" dirty="0"/>
          </a:p>
        </p:txBody>
      </p:sp>
    </p:spTree>
    <p:extLst>
      <p:ext uri="{BB962C8B-B14F-4D97-AF65-F5344CB8AC3E}">
        <p14:creationId xmlns:p14="http://schemas.microsoft.com/office/powerpoint/2010/main" val="21016711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28650" y="6356351"/>
            <a:ext cx="2057400" cy="365125"/>
          </a:xfrm>
          <a:prstGeom prst="rect">
            <a:avLst/>
          </a:prstGeom>
        </p:spPr>
        <p:txBody>
          <a:bodyPr lIns="91420" tIns="45711" rIns="91420" bIns="45711"/>
          <a:lstStyle/>
          <a:p>
            <a:pPr defTabSz="914303" fontAlgn="base">
              <a:spcBef>
                <a:spcPct val="0"/>
              </a:spcBef>
              <a:spcAft>
                <a:spcPct val="0"/>
              </a:spcAft>
            </a:pPr>
            <a:fld id="{EBD0B4F1-B691-4073-BE0B-AEA651E5BA4E}" type="datetimeFigureOut">
              <a:rPr lang="en-US" sz="1600">
                <a:solidFill>
                  <a:srgbClr val="000000"/>
                </a:solidFill>
              </a:rPr>
              <a:pPr defTabSz="914303" fontAlgn="base">
                <a:spcBef>
                  <a:spcPct val="0"/>
                </a:spcBef>
                <a:spcAft>
                  <a:spcPct val="0"/>
                </a:spcAft>
              </a:pPr>
              <a:t>11/20/2017</a:t>
            </a:fld>
            <a:endParaRPr lang="en-US" sz="1600">
              <a:solidFill>
                <a:srgbClr val="000000"/>
              </a:solidFill>
            </a:endParaRPr>
          </a:p>
        </p:txBody>
      </p:sp>
      <p:sp>
        <p:nvSpPr>
          <p:cNvPr id="5" name="Footer Placeholder 4"/>
          <p:cNvSpPr>
            <a:spLocks noGrp="1"/>
          </p:cNvSpPr>
          <p:nvPr>
            <p:ph type="ftr" sz="quarter" idx="11"/>
          </p:nvPr>
        </p:nvSpPr>
        <p:spPr>
          <a:xfrm>
            <a:off x="3028951" y="6356351"/>
            <a:ext cx="3086100" cy="365125"/>
          </a:xfrm>
          <a:prstGeom prst="rect">
            <a:avLst/>
          </a:prstGeom>
        </p:spPr>
        <p:txBody>
          <a:bodyPr lIns="91420" tIns="45711" rIns="91420" bIns="45711"/>
          <a:lstStyle/>
          <a:p>
            <a:pPr defTabSz="914303" fontAlgn="base">
              <a:spcBef>
                <a:spcPct val="0"/>
              </a:spcBef>
              <a:spcAft>
                <a:spcPct val="0"/>
              </a:spcAft>
            </a:pPr>
            <a:endParaRPr lang="en-US" sz="1600">
              <a:solidFill>
                <a:srgbClr val="000000"/>
              </a:solidFill>
            </a:endParaRPr>
          </a:p>
        </p:txBody>
      </p:sp>
      <p:sp>
        <p:nvSpPr>
          <p:cNvPr id="6" name="Slide Number Placeholder 5"/>
          <p:cNvSpPr>
            <a:spLocks noGrp="1"/>
          </p:cNvSpPr>
          <p:nvPr>
            <p:ph type="sldNum" sz="quarter" idx="12"/>
          </p:nvPr>
        </p:nvSpPr>
        <p:spPr/>
        <p:txBody>
          <a:bodyPr/>
          <a:lstStyle/>
          <a:p>
            <a:fld id="{CE41496F-D93F-457E-83CA-D56B28820E1D}" type="slidenum">
              <a:rPr lang="en-US" smtClean="0"/>
              <a:pPr/>
              <a:t>‹#›</a:t>
            </a:fld>
            <a:endParaRPr lang="en-US"/>
          </a:p>
        </p:txBody>
      </p:sp>
    </p:spTree>
    <p:extLst>
      <p:ext uri="{BB962C8B-B14F-4D97-AF65-F5344CB8AC3E}">
        <p14:creationId xmlns:p14="http://schemas.microsoft.com/office/powerpoint/2010/main" val="15030373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71546"/>
          </a:xfrm>
        </p:spPr>
        <p:txBody>
          <a:bodyPr/>
          <a:lstStyle>
            <a:lvl1pPr>
              <a:defRPr sz="3600"/>
            </a:lvl1pPr>
          </a:lstStyle>
          <a:p>
            <a:r>
              <a:rPr lang="en-US" dirty="0" smtClean="0"/>
              <a:t>Click to edit Master title style</a:t>
            </a:r>
            <a:endParaRPr lang="th-TH" dirty="0"/>
          </a:p>
        </p:txBody>
      </p:sp>
      <p:sp>
        <p:nvSpPr>
          <p:cNvPr id="3" name="Text Placeholder 2"/>
          <p:cNvSpPr>
            <a:spLocks noGrp="1"/>
          </p:cNvSpPr>
          <p:nvPr>
            <p:ph type="body" sz="half" idx="1"/>
          </p:nvPr>
        </p:nvSpPr>
        <p:spPr>
          <a:xfrm>
            <a:off x="457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Tree>
    <p:extLst>
      <p:ext uri="{BB962C8B-B14F-4D97-AF65-F5344CB8AC3E}">
        <p14:creationId xmlns:p14="http://schemas.microsoft.com/office/powerpoint/2010/main" val="1125101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6550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vmlDrawing" Target="../drawings/vmlDrawing1.vml"/><Relationship Id="rId13" Type="http://schemas.openxmlformats.org/officeDocument/2006/relationships/tags" Target="../tags/tag5.xml"/><Relationship Id="rId18" Type="http://schemas.openxmlformats.org/officeDocument/2006/relationships/tags" Target="../tags/tag10.xml"/><Relationship Id="rId26" Type="http://schemas.openxmlformats.org/officeDocument/2006/relationships/oleObject" Target="../embeddings/oleObject1.bin"/><Relationship Id="rId3" Type="http://schemas.openxmlformats.org/officeDocument/2006/relationships/slideLayout" Target="../slideLayouts/slideLayout14.xml"/><Relationship Id="rId21" Type="http://schemas.openxmlformats.org/officeDocument/2006/relationships/tags" Target="../tags/tag13.xml"/><Relationship Id="rId7" Type="http://schemas.openxmlformats.org/officeDocument/2006/relationships/theme" Target="../theme/theme2.xml"/><Relationship Id="rId12" Type="http://schemas.openxmlformats.org/officeDocument/2006/relationships/tags" Target="../tags/tag4.xml"/><Relationship Id="rId17" Type="http://schemas.openxmlformats.org/officeDocument/2006/relationships/tags" Target="../tags/tag9.xml"/><Relationship Id="rId25" Type="http://schemas.openxmlformats.org/officeDocument/2006/relationships/tags" Target="../tags/tag17.xml"/><Relationship Id="rId2" Type="http://schemas.openxmlformats.org/officeDocument/2006/relationships/slideLayout" Target="../slideLayouts/slideLayout13.xml"/><Relationship Id="rId16" Type="http://schemas.openxmlformats.org/officeDocument/2006/relationships/tags" Target="../tags/tag8.xml"/><Relationship Id="rId20" Type="http://schemas.openxmlformats.org/officeDocument/2006/relationships/tags" Target="../tags/tag1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ags" Target="../tags/tag3.xml"/><Relationship Id="rId24" Type="http://schemas.openxmlformats.org/officeDocument/2006/relationships/tags" Target="../tags/tag16.xml"/><Relationship Id="rId5" Type="http://schemas.openxmlformats.org/officeDocument/2006/relationships/slideLayout" Target="../slideLayouts/slideLayout16.xml"/><Relationship Id="rId15" Type="http://schemas.openxmlformats.org/officeDocument/2006/relationships/tags" Target="../tags/tag7.xml"/><Relationship Id="rId23" Type="http://schemas.openxmlformats.org/officeDocument/2006/relationships/tags" Target="../tags/tag15.xml"/><Relationship Id="rId10" Type="http://schemas.openxmlformats.org/officeDocument/2006/relationships/tags" Target="../tags/tag2.xml"/><Relationship Id="rId19" Type="http://schemas.openxmlformats.org/officeDocument/2006/relationships/tags" Target="../tags/tag11.xml"/><Relationship Id="rId4" Type="http://schemas.openxmlformats.org/officeDocument/2006/relationships/slideLayout" Target="../slideLayouts/slideLayout15.xml"/><Relationship Id="rId9" Type="http://schemas.openxmlformats.org/officeDocument/2006/relationships/tags" Target="../tags/tag1.xml"/><Relationship Id="rId14" Type="http://schemas.openxmlformats.org/officeDocument/2006/relationships/tags" Target="../tags/tag6.xml"/><Relationship Id="rId22" Type="http://schemas.openxmlformats.org/officeDocument/2006/relationships/tags" Target="../tags/tag14.xml"/><Relationship Id="rId27"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3D40C7-CEBE-44C5-A7B2-99C5A6E2E556}" type="datetimeFigureOut">
              <a:rPr lang="th-TH" smtClean="0"/>
              <a:t>20/11/60</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CB6AD5-D639-43DA-A7DA-C8E6EC671541}" type="slidenum">
              <a:rPr lang="th-TH" smtClean="0"/>
              <a:t>‹#›</a:t>
            </a:fld>
            <a:endParaRPr lang="th-TH"/>
          </a:p>
        </p:txBody>
      </p:sp>
    </p:spTree>
    <p:extLst>
      <p:ext uri="{BB962C8B-B14F-4D97-AF65-F5344CB8AC3E}">
        <p14:creationId xmlns:p14="http://schemas.microsoft.com/office/powerpoint/2010/main" val="33578327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9"/>
            </p:custDataLst>
            <p:extLst>
              <p:ext uri="{D42A27DB-BD31-4B8C-83A1-F6EECF244321}">
                <p14:modId xmlns:p14="http://schemas.microsoft.com/office/powerpoint/2010/main" val="3031693168"/>
              </p:ext>
            </p:extLst>
          </p:nvPr>
        </p:nvGraphicFramePr>
        <p:xfrm>
          <a:off x="0" y="0"/>
          <a:ext cx="161984" cy="161974"/>
        </p:xfrm>
        <a:graphic>
          <a:graphicData uri="http://schemas.openxmlformats.org/presentationml/2006/ole">
            <mc:AlternateContent xmlns:mc="http://schemas.openxmlformats.org/markup-compatibility/2006">
              <mc:Choice xmlns:v="urn:schemas-microsoft-com:vml" Requires="v">
                <p:oleObj spid="_x0000_s1032" name="think-cell Slide" r:id="rId26" imgW="360" imgH="360" progId="TCLayout.ActiveDocument.1">
                  <p:embed/>
                </p:oleObj>
              </mc:Choice>
              <mc:Fallback>
                <p:oleObj name="think-cell Slide" r:id="rId26" imgW="360" imgH="360" progId="TCLayout.ActiveDocument.1">
                  <p:embed/>
                  <p:pic>
                    <p:nvPicPr>
                      <p:cNvPr id="0" name=""/>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0" y="0"/>
                        <a:ext cx="161984" cy="16197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6" name="SlideBottomBar"/>
          <p:cNvSpPr>
            <a:spLocks noChangeArrowheads="1"/>
          </p:cNvSpPr>
          <p:nvPr/>
        </p:nvSpPr>
        <p:spPr bwMode="auto">
          <a:xfrm>
            <a:off x="0" y="6428770"/>
            <a:ext cx="9144000" cy="430852"/>
          </a:xfrm>
          <a:prstGeom prst="rect">
            <a:avLst/>
          </a:prstGeom>
          <a:solidFill>
            <a:schemeClr val="accent1"/>
          </a:solidFill>
          <a:ln>
            <a:noFill/>
          </a:ln>
          <a:effectLst/>
          <a:extLst/>
        </p:spPr>
        <p:txBody>
          <a:bodyPr wrap="none" lIns="93286" tIns="46643" rIns="93286" bIns="46643" anchor="ctr"/>
          <a:lstStyle/>
          <a:p>
            <a:pPr defTabSz="914303" fontAlgn="base">
              <a:spcBef>
                <a:spcPct val="0"/>
              </a:spcBef>
              <a:spcAft>
                <a:spcPct val="0"/>
              </a:spcAft>
            </a:pPr>
            <a:endParaRPr lang="en-US" sz="1600" dirty="0">
              <a:solidFill>
                <a:srgbClr val="000000"/>
              </a:solidFill>
            </a:endParaRPr>
          </a:p>
        </p:txBody>
      </p:sp>
      <p:sp>
        <p:nvSpPr>
          <p:cNvPr id="1033" name="doc id"/>
          <p:cNvSpPr>
            <a:spLocks noChangeArrowheads="1"/>
          </p:cNvSpPr>
          <p:nvPr/>
        </p:nvSpPr>
        <p:spPr bwMode="auto">
          <a:xfrm>
            <a:off x="8246610" y="37255"/>
            <a:ext cx="670614" cy="124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lstStyle/>
          <a:p>
            <a:pPr algn="r" defTabSz="913429" fontAlgn="base">
              <a:spcBef>
                <a:spcPct val="0"/>
              </a:spcBef>
              <a:spcAft>
                <a:spcPct val="0"/>
              </a:spcAft>
            </a:pPr>
            <a:endParaRPr lang="en-US" sz="800" dirty="0">
              <a:solidFill>
                <a:srgbClr val="000000"/>
              </a:solidFill>
            </a:endParaRPr>
          </a:p>
        </p:txBody>
      </p:sp>
      <p:sp>
        <p:nvSpPr>
          <p:cNvPr id="1034" name="Working Draft" hidden="1"/>
          <p:cNvSpPr txBox="1">
            <a:spLocks noChangeArrowheads="1"/>
          </p:cNvSpPr>
          <p:nvPr/>
        </p:nvSpPr>
        <p:spPr bwMode="auto">
          <a:xfrm rot="5400000">
            <a:off x="8100387" y="3005338"/>
            <a:ext cx="1944685" cy="94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4303" eaLnBrk="1" fontAlgn="base" hangingPunct="1">
              <a:spcBef>
                <a:spcPct val="0"/>
              </a:spcBef>
              <a:spcAft>
                <a:spcPct val="0"/>
              </a:spcAft>
              <a:defRPr/>
            </a:pPr>
            <a:r>
              <a:rPr lang="en-US" sz="600" smtClean="0">
                <a:solidFill>
                  <a:srgbClr val="000000"/>
                </a:solidFill>
                <a:latin typeface="Arial"/>
              </a:rPr>
              <a:t>Last Modified 24/09/2013 15:11 SE Asia Standard Time</a:t>
            </a:r>
            <a:endParaRPr lang="en-US" dirty="0" smtClean="0">
              <a:solidFill>
                <a:srgbClr val="000000"/>
              </a:solidFill>
              <a:latin typeface="Arial"/>
            </a:endParaRPr>
          </a:p>
        </p:txBody>
      </p:sp>
      <p:sp>
        <p:nvSpPr>
          <p:cNvPr id="1035" name="Printed" hidden="1"/>
          <p:cNvSpPr txBox="1">
            <a:spLocks noChangeArrowheads="1"/>
          </p:cNvSpPr>
          <p:nvPr/>
        </p:nvSpPr>
        <p:spPr bwMode="auto">
          <a:xfrm rot="5400000">
            <a:off x="8209970" y="5223320"/>
            <a:ext cx="1725520" cy="94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4303" eaLnBrk="1" fontAlgn="base" hangingPunct="1">
              <a:spcBef>
                <a:spcPct val="0"/>
              </a:spcBef>
              <a:spcAft>
                <a:spcPct val="0"/>
              </a:spcAft>
              <a:defRPr/>
            </a:pPr>
            <a:r>
              <a:rPr lang="en-US" sz="600" smtClean="0">
                <a:solidFill>
                  <a:srgbClr val="000000"/>
                </a:solidFill>
                <a:latin typeface="Arial"/>
              </a:rPr>
              <a:t>Printed 24/09/2013 14:50 SE Asia Standard Time</a:t>
            </a:r>
            <a:endParaRPr lang="en-US" dirty="0" smtClean="0">
              <a:solidFill>
                <a:srgbClr val="000000"/>
              </a:solidFill>
              <a:latin typeface="Arial"/>
            </a:endParaRPr>
          </a:p>
        </p:txBody>
      </p:sp>
      <p:sp>
        <p:nvSpPr>
          <p:cNvPr id="1036" name="Rectangle 286"/>
          <p:cNvSpPr>
            <a:spLocks noGrp="1" noChangeArrowheads="1"/>
          </p:cNvSpPr>
          <p:nvPr>
            <p:ph type="body" idx="1"/>
          </p:nvPr>
        </p:nvSpPr>
        <p:spPr bwMode="auto">
          <a:xfrm>
            <a:off x="1482156" y="1990667"/>
            <a:ext cx="4389768" cy="1256112"/>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smtClean="0"/>
          </a:p>
        </p:txBody>
      </p:sp>
      <p:sp>
        <p:nvSpPr>
          <p:cNvPr id="19" name="Title Placeholder 2"/>
          <p:cNvSpPr>
            <a:spLocks noGrp="1" noChangeArrowheads="1"/>
          </p:cNvSpPr>
          <p:nvPr>
            <p:ph type="title"/>
          </p:nvPr>
        </p:nvSpPr>
        <p:spPr bwMode="auto">
          <a:xfrm>
            <a:off x="121490" y="234863"/>
            <a:ext cx="8794113" cy="298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smtClean="0"/>
              <a:t>Click to edit Master title style</a:t>
            </a:r>
          </a:p>
        </p:txBody>
      </p:sp>
      <p:sp>
        <p:nvSpPr>
          <p:cNvPr id="10" name="McK 1. On-page tracker" hidden="1"/>
          <p:cNvSpPr>
            <a:spLocks noChangeArrowheads="1"/>
          </p:cNvSpPr>
          <p:nvPr/>
        </p:nvSpPr>
        <p:spPr bwMode="auto">
          <a:xfrm>
            <a:off x="121488" y="27536"/>
            <a:ext cx="876714" cy="219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4303" fontAlgn="base">
              <a:spcBef>
                <a:spcPct val="0"/>
              </a:spcBef>
              <a:spcAft>
                <a:spcPct val="0"/>
              </a:spcAft>
            </a:pPr>
            <a:r>
              <a:rPr lang="en-US" sz="1400" dirty="0">
                <a:solidFill>
                  <a:srgbClr val="808080"/>
                </a:solidFill>
              </a:rPr>
              <a:t>TRACKER</a:t>
            </a:r>
          </a:p>
        </p:txBody>
      </p:sp>
      <p:sp>
        <p:nvSpPr>
          <p:cNvPr id="11" name="McK 3. Unit of measure" hidden="1"/>
          <p:cNvSpPr txBox="1">
            <a:spLocks noChangeArrowheads="1"/>
          </p:cNvSpPr>
          <p:nvPr/>
        </p:nvSpPr>
        <p:spPr bwMode="auto">
          <a:xfrm>
            <a:off x="121489" y="542617"/>
            <a:ext cx="8794113" cy="251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895350">
              <a:defRPr sz="2400">
                <a:solidFill>
                  <a:schemeClr val="tx1"/>
                </a:solidFill>
                <a:latin typeface="Arial" charset="0"/>
              </a:defRPr>
            </a:lvl1pPr>
            <a:lvl2pPr marL="447675" defTabSz="895350">
              <a:defRPr sz="2400">
                <a:solidFill>
                  <a:schemeClr val="tx1"/>
                </a:solidFill>
                <a:latin typeface="Arial" charset="0"/>
              </a:defRPr>
            </a:lvl2pPr>
            <a:lvl3pPr marL="895350" defTabSz="895350">
              <a:defRPr sz="2400">
                <a:solidFill>
                  <a:schemeClr val="tx1"/>
                </a:solidFill>
                <a:latin typeface="Arial" charset="0"/>
              </a:defRPr>
            </a:lvl3pPr>
            <a:lvl4pPr marL="1344613"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600" dirty="0" smtClean="0">
                <a:solidFill>
                  <a:srgbClr val="808080"/>
                </a:solidFill>
                <a:latin typeface="Arial"/>
              </a:rPr>
              <a:t>Unit of measure</a:t>
            </a:r>
          </a:p>
        </p:txBody>
      </p:sp>
      <p:grpSp>
        <p:nvGrpSpPr>
          <p:cNvPr id="12" name="McK Slide Elements" hidden="1"/>
          <p:cNvGrpSpPr>
            <a:grpSpLocks/>
          </p:cNvGrpSpPr>
          <p:nvPr/>
        </p:nvGrpSpPr>
        <p:grpSpPr bwMode="auto">
          <a:xfrm>
            <a:off x="121489" y="6203623"/>
            <a:ext cx="8722840" cy="518318"/>
            <a:chOff x="75" y="3830"/>
            <a:chExt cx="5385" cy="320"/>
          </a:xfrm>
        </p:grpSpPr>
        <p:sp>
          <p:nvSpPr>
            <p:cNvPr id="13" name="McK 4. Footnote"/>
            <p:cNvSpPr txBox="1">
              <a:spLocks noChangeArrowheads="1"/>
            </p:cNvSpPr>
            <p:nvPr/>
          </p:nvSpPr>
          <p:spPr bwMode="auto">
            <a:xfrm>
              <a:off x="75" y="3830"/>
              <a:ext cx="5385" cy="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lvl1pPr marL="104775" indent="-104775" defTabSz="895350">
                <a:defRPr sz="2400">
                  <a:solidFill>
                    <a:schemeClr val="tx1"/>
                  </a:solidFill>
                  <a:latin typeface="Arial" charset="0"/>
                </a:defRPr>
              </a:lvl1pPr>
              <a:lvl2pPr marL="1031875" defTabSz="895350">
                <a:defRPr sz="2400">
                  <a:solidFill>
                    <a:schemeClr val="tx1"/>
                  </a:solidFill>
                  <a:latin typeface="Arial" charset="0"/>
                </a:defRPr>
              </a:lvl2pPr>
              <a:lvl3pPr marL="1217613" defTabSz="895350">
                <a:defRPr sz="2400">
                  <a:solidFill>
                    <a:schemeClr val="tx1"/>
                  </a:solidFill>
                  <a:latin typeface="Arial" charset="0"/>
                </a:defRPr>
              </a:lvl3pPr>
              <a:lvl4pPr marL="1404938"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000" dirty="0" smtClean="0">
                  <a:solidFill>
                    <a:srgbClr val="000000"/>
                  </a:solidFill>
                  <a:latin typeface="Arial"/>
                </a:rPr>
                <a:t>1 Footnote</a:t>
              </a:r>
            </a:p>
          </p:txBody>
        </p:sp>
        <p:sp>
          <p:nvSpPr>
            <p:cNvPr id="14" name="McK 5. Source"/>
            <p:cNvSpPr>
              <a:spLocks noChangeArrowheads="1"/>
            </p:cNvSpPr>
            <p:nvPr/>
          </p:nvSpPr>
          <p:spPr bwMode="auto">
            <a:xfrm>
              <a:off x="75" y="4054"/>
              <a:ext cx="4323" cy="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621910" indent="-621910" defTabSz="913429" fontAlgn="base">
                <a:spcBef>
                  <a:spcPct val="0"/>
                </a:spcBef>
                <a:spcAft>
                  <a:spcPct val="0"/>
                </a:spcAft>
                <a:tabLst>
                  <a:tab pos="625148" algn="l"/>
                </a:tabLst>
              </a:pPr>
              <a:r>
                <a:rPr lang="en-US" sz="1000" dirty="0">
                  <a:solidFill>
                    <a:srgbClr val="000000"/>
                  </a:solidFill>
                </a:rPr>
                <a:t>SOURCE: Source</a:t>
              </a:r>
            </a:p>
          </p:txBody>
        </p:sp>
      </p:grpSp>
      <p:grpSp>
        <p:nvGrpSpPr>
          <p:cNvPr id="15" name="ACET" hidden="1"/>
          <p:cNvGrpSpPr>
            <a:grpSpLocks/>
          </p:cNvGrpSpPr>
          <p:nvPr/>
        </p:nvGrpSpPr>
        <p:grpSpPr bwMode="auto">
          <a:xfrm>
            <a:off x="1482156" y="1392981"/>
            <a:ext cx="4350892" cy="518318"/>
            <a:chOff x="915" y="710"/>
            <a:chExt cx="2686" cy="320"/>
          </a:xfrm>
        </p:grpSpPr>
        <p:cxnSp>
          <p:nvCxnSpPr>
            <p:cNvPr id="16" name="AutoShape 249"/>
            <p:cNvCxnSpPr>
              <a:cxnSpLocks noChangeShapeType="1"/>
              <a:stCxn id="17" idx="4"/>
              <a:endCxn id="17" idx="6"/>
            </p:cNvCxnSpPr>
            <p:nvPr/>
          </p:nvCxnSpPr>
          <p:spPr bwMode="auto">
            <a:xfrm>
              <a:off x="915" y="1030"/>
              <a:ext cx="2686" cy="0"/>
            </a:xfrm>
            <a:prstGeom prst="straightConnector1">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AutoShape 250"/>
            <p:cNvSpPr>
              <a:spLocks noChangeArrowheads="1"/>
            </p:cNvSpPr>
            <p:nvPr/>
          </p:nvSpPr>
          <p:spPr bwMode="auto">
            <a:xfrm>
              <a:off x="915" y="710"/>
              <a:ext cx="2686" cy="320"/>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8288" anchor="b">
              <a:spAutoFit/>
            </a:bodyPr>
            <a:lstStyle/>
            <a:p>
              <a:pPr defTabSz="914303" fontAlgn="base">
                <a:spcBef>
                  <a:spcPct val="0"/>
                </a:spcBef>
                <a:spcAft>
                  <a:spcPct val="0"/>
                </a:spcAft>
              </a:pPr>
              <a:r>
                <a:rPr lang="en-US" sz="1600" b="1" dirty="0">
                  <a:solidFill>
                    <a:srgbClr val="000000"/>
                  </a:solidFill>
                </a:rPr>
                <a:t>Title</a:t>
              </a:r>
            </a:p>
            <a:p>
              <a:pPr defTabSz="914303" fontAlgn="base">
                <a:spcBef>
                  <a:spcPct val="0"/>
                </a:spcBef>
                <a:spcAft>
                  <a:spcPct val="0"/>
                </a:spcAft>
              </a:pPr>
              <a:r>
                <a:rPr lang="en-US" sz="1600" dirty="0">
                  <a:solidFill>
                    <a:srgbClr val="808080"/>
                  </a:solidFill>
                </a:rPr>
                <a:t>Unit of measure</a:t>
              </a:r>
            </a:p>
          </p:txBody>
        </p:sp>
      </p:grpSp>
      <p:sp>
        <p:nvSpPr>
          <p:cNvPr id="24" name="Rectangle 280"/>
          <p:cNvSpPr>
            <a:spLocks noGrp="1" noChangeArrowheads="1"/>
          </p:cNvSpPr>
          <p:nvPr>
            <p:ph type="sldNum" sz="quarter" idx="4"/>
          </p:nvPr>
        </p:nvSpPr>
        <p:spPr bwMode="gray">
          <a:xfrm>
            <a:off x="8719602" y="6581024"/>
            <a:ext cx="158744" cy="155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t" anchorCtr="0" compatLnSpc="1">
            <a:prstTxWarp prst="textNoShape">
              <a:avLst/>
            </a:prstTxWarp>
            <a:spAutoFit/>
          </a:bodyPr>
          <a:lstStyle>
            <a:lvl1pPr>
              <a:defRPr sz="1000">
                <a:solidFill>
                  <a:srgbClr val="000000"/>
                </a:solidFill>
              </a:defRPr>
            </a:lvl1pPr>
          </a:lstStyle>
          <a:p>
            <a:pPr defTabSz="914303" fontAlgn="base">
              <a:spcBef>
                <a:spcPct val="0"/>
              </a:spcBef>
              <a:spcAft>
                <a:spcPct val="0"/>
              </a:spcAft>
            </a:pPr>
            <a:fld id="{C49FE5A7-9879-455E-9408-EECA1F9788EE}" type="slidenum">
              <a:rPr lang="en-US"/>
              <a:pPr defTabSz="914303" fontAlgn="base">
                <a:spcBef>
                  <a:spcPct val="0"/>
                </a:spcBef>
                <a:spcAft>
                  <a:spcPct val="0"/>
                </a:spcAft>
              </a:pPr>
              <a:t>‹#›</a:t>
            </a:fld>
            <a:endParaRPr lang="en-US" dirty="0"/>
          </a:p>
        </p:txBody>
      </p:sp>
      <p:sp>
        <p:nvSpPr>
          <p:cNvPr id="25" name="SlideLogoSeparator"/>
          <p:cNvSpPr>
            <a:spLocks noChangeArrowheads="1"/>
          </p:cNvSpPr>
          <p:nvPr>
            <p:custDataLst>
              <p:tags r:id="rId10"/>
            </p:custDataLst>
          </p:nvPr>
        </p:nvSpPr>
        <p:spPr bwMode="gray">
          <a:xfrm>
            <a:off x="8589619" y="6549177"/>
            <a:ext cx="40892" cy="188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defTabSz="895350">
              <a:defRPr sz="2400">
                <a:solidFill>
                  <a:schemeClr val="tx1"/>
                </a:solidFill>
                <a:latin typeface="Arial" charset="0"/>
              </a:defRPr>
            </a:lvl1pPr>
            <a:lvl2pPr marL="447675" defTabSz="895350">
              <a:defRPr sz="2400">
                <a:solidFill>
                  <a:schemeClr val="tx1"/>
                </a:solidFill>
                <a:latin typeface="Arial" charset="0"/>
              </a:defRPr>
            </a:lvl2pPr>
            <a:lvl3pPr marL="895350" defTabSz="895350">
              <a:defRPr sz="2400">
                <a:solidFill>
                  <a:schemeClr val="tx1"/>
                </a:solidFill>
                <a:latin typeface="Arial" charset="0"/>
              </a:defRPr>
            </a:lvl3pPr>
            <a:lvl4pPr marL="1344613"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algn="r" fontAlgn="base">
              <a:spcBef>
                <a:spcPct val="0"/>
              </a:spcBef>
              <a:spcAft>
                <a:spcPct val="0"/>
              </a:spcAft>
            </a:pPr>
            <a:r>
              <a:rPr lang="en-US" sz="1200">
                <a:solidFill>
                  <a:srgbClr val="000000"/>
                </a:solidFill>
              </a:rPr>
              <a:t>|</a:t>
            </a:r>
          </a:p>
        </p:txBody>
      </p:sp>
      <p:grpSp>
        <p:nvGrpSpPr>
          <p:cNvPr id="27" name="LegendBoxes" hidden="1"/>
          <p:cNvGrpSpPr>
            <a:grpSpLocks/>
          </p:cNvGrpSpPr>
          <p:nvPr/>
        </p:nvGrpSpPr>
        <p:grpSpPr bwMode="auto">
          <a:xfrm>
            <a:off x="8144563" y="292362"/>
            <a:ext cx="779144" cy="1017201"/>
            <a:chOff x="4936" y="176"/>
            <a:chExt cx="481" cy="628"/>
          </a:xfrm>
        </p:grpSpPr>
        <p:sp>
          <p:nvSpPr>
            <p:cNvPr id="28" name="Legend1"/>
            <p:cNvSpPr>
              <a:spLocks noChangeArrowheads="1"/>
            </p:cNvSpPr>
            <p:nvPr/>
          </p:nvSpPr>
          <p:spPr bwMode="auto">
            <a:xfrm>
              <a:off x="5096" y="176"/>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a:solidFill>
                    <a:srgbClr val="000000"/>
                  </a:solidFill>
                </a:rPr>
                <a:t>Legend</a:t>
              </a:r>
            </a:p>
          </p:txBody>
        </p:sp>
        <p:sp>
          <p:nvSpPr>
            <p:cNvPr id="29" name="LegendRectangle1"/>
            <p:cNvSpPr>
              <a:spLocks noChangeArrowheads="1"/>
            </p:cNvSpPr>
            <p:nvPr/>
          </p:nvSpPr>
          <p:spPr bwMode="auto">
            <a:xfrm>
              <a:off x="4936" y="183"/>
              <a:ext cx="104" cy="101"/>
            </a:xfrm>
            <a:prstGeom prst="rect">
              <a:avLst/>
            </a:prstGeom>
            <a:solidFill>
              <a:schemeClr val="accent1"/>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sp>
          <p:nvSpPr>
            <p:cNvPr id="30" name="Legend2"/>
            <p:cNvSpPr>
              <a:spLocks noChangeArrowheads="1"/>
            </p:cNvSpPr>
            <p:nvPr/>
          </p:nvSpPr>
          <p:spPr bwMode="auto">
            <a:xfrm>
              <a:off x="5096" y="346"/>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a:solidFill>
                    <a:srgbClr val="000000"/>
                  </a:solidFill>
                </a:rPr>
                <a:t>Legend</a:t>
              </a:r>
            </a:p>
          </p:txBody>
        </p:sp>
        <p:sp>
          <p:nvSpPr>
            <p:cNvPr id="31" name="LegendRectangle2"/>
            <p:cNvSpPr>
              <a:spLocks noChangeArrowheads="1"/>
            </p:cNvSpPr>
            <p:nvPr/>
          </p:nvSpPr>
          <p:spPr bwMode="auto">
            <a:xfrm>
              <a:off x="4936" y="353"/>
              <a:ext cx="104" cy="101"/>
            </a:xfrm>
            <a:prstGeom prst="rect">
              <a:avLst/>
            </a:prstGeom>
            <a:solidFill>
              <a:schemeClr val="accent2"/>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sp>
          <p:nvSpPr>
            <p:cNvPr id="32" name="Legend3"/>
            <p:cNvSpPr>
              <a:spLocks noChangeArrowheads="1"/>
            </p:cNvSpPr>
            <p:nvPr/>
          </p:nvSpPr>
          <p:spPr bwMode="auto">
            <a:xfrm>
              <a:off x="5096" y="517"/>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a:solidFill>
                    <a:srgbClr val="000000"/>
                  </a:solidFill>
                </a:rPr>
                <a:t>Legend</a:t>
              </a:r>
            </a:p>
          </p:txBody>
        </p:sp>
        <p:sp>
          <p:nvSpPr>
            <p:cNvPr id="33" name="LegendRectangle3"/>
            <p:cNvSpPr>
              <a:spLocks noChangeArrowheads="1"/>
            </p:cNvSpPr>
            <p:nvPr/>
          </p:nvSpPr>
          <p:spPr bwMode="auto">
            <a:xfrm>
              <a:off x="4936" y="524"/>
              <a:ext cx="104" cy="101"/>
            </a:xfrm>
            <a:prstGeom prst="rect">
              <a:avLst/>
            </a:prstGeom>
            <a:solidFill>
              <a:schemeClr va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sp>
          <p:nvSpPr>
            <p:cNvPr id="34" name="Legend4"/>
            <p:cNvSpPr>
              <a:spLocks noChangeArrowheads="1"/>
            </p:cNvSpPr>
            <p:nvPr/>
          </p:nvSpPr>
          <p:spPr bwMode="auto">
            <a:xfrm>
              <a:off x="5096" y="688"/>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a:solidFill>
                    <a:srgbClr val="000000"/>
                  </a:solidFill>
                </a:rPr>
                <a:t>Legend</a:t>
              </a:r>
            </a:p>
          </p:txBody>
        </p:sp>
        <p:sp>
          <p:nvSpPr>
            <p:cNvPr id="35" name="LegendRectangle4"/>
            <p:cNvSpPr>
              <a:spLocks noChangeArrowheads="1"/>
            </p:cNvSpPr>
            <p:nvPr/>
          </p:nvSpPr>
          <p:spPr bwMode="auto">
            <a:xfrm>
              <a:off x="4936" y="695"/>
              <a:ext cx="104" cy="101"/>
            </a:xfrm>
            <a:prstGeom prst="rect">
              <a:avLst/>
            </a:prstGeom>
            <a:solidFill>
              <a:schemeClr val="fo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grpSp>
      <p:grpSp>
        <p:nvGrpSpPr>
          <p:cNvPr id="36" name="LegendLines" hidden="1"/>
          <p:cNvGrpSpPr>
            <a:grpSpLocks/>
          </p:cNvGrpSpPr>
          <p:nvPr/>
        </p:nvGrpSpPr>
        <p:grpSpPr bwMode="auto">
          <a:xfrm>
            <a:off x="7830314" y="292362"/>
            <a:ext cx="1093393" cy="745084"/>
            <a:chOff x="4750" y="176"/>
            <a:chExt cx="675" cy="460"/>
          </a:xfrm>
        </p:grpSpPr>
        <p:sp>
          <p:nvSpPr>
            <p:cNvPr id="37" name="LineLegend1"/>
            <p:cNvSpPr>
              <a:spLocks noChangeShapeType="1"/>
            </p:cNvSpPr>
            <p:nvPr/>
          </p:nvSpPr>
          <p:spPr bwMode="auto">
            <a:xfrm>
              <a:off x="4750" y="233"/>
              <a:ext cx="288" cy="0"/>
            </a:xfrm>
            <a:prstGeom prst="line">
              <a:avLst/>
            </a:prstGeom>
            <a:noFill/>
            <a:ln w="28575">
              <a:solidFill>
                <a:schemeClr val="accent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03" fontAlgn="base">
                <a:spcBef>
                  <a:spcPct val="0"/>
                </a:spcBef>
                <a:spcAft>
                  <a:spcPct val="0"/>
                </a:spcAft>
              </a:pPr>
              <a:endParaRPr lang="en-US" sz="1600">
                <a:solidFill>
                  <a:srgbClr val="000000"/>
                </a:solidFill>
              </a:endParaRPr>
            </a:p>
          </p:txBody>
        </p:sp>
        <p:sp>
          <p:nvSpPr>
            <p:cNvPr id="38" name="LineLegend2"/>
            <p:cNvSpPr>
              <a:spLocks noChangeShapeType="1"/>
            </p:cNvSpPr>
            <p:nvPr/>
          </p:nvSpPr>
          <p:spPr bwMode="auto">
            <a:xfrm>
              <a:off x="4750" y="402"/>
              <a:ext cx="288" cy="0"/>
            </a:xfrm>
            <a:prstGeom prst="line">
              <a:avLst/>
            </a:prstGeom>
            <a:noFill/>
            <a:ln w="28575">
              <a:solidFill>
                <a:schemeClr val="accent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03" fontAlgn="base">
                <a:spcBef>
                  <a:spcPct val="0"/>
                </a:spcBef>
                <a:spcAft>
                  <a:spcPct val="0"/>
                </a:spcAft>
              </a:pPr>
              <a:endParaRPr lang="en-US" sz="1600">
                <a:solidFill>
                  <a:srgbClr val="000000"/>
                </a:solidFill>
              </a:endParaRPr>
            </a:p>
          </p:txBody>
        </p:sp>
        <p:sp>
          <p:nvSpPr>
            <p:cNvPr id="39" name="LineLegend3"/>
            <p:cNvSpPr>
              <a:spLocks noChangeShapeType="1"/>
            </p:cNvSpPr>
            <p:nvPr/>
          </p:nvSpPr>
          <p:spPr bwMode="auto">
            <a:xfrm>
              <a:off x="4750" y="577"/>
              <a:ext cx="288" cy="0"/>
            </a:xfrm>
            <a:prstGeom prst="line">
              <a:avLst/>
            </a:prstGeom>
            <a:noFill/>
            <a:ln w="28575">
              <a:solidFill>
                <a:schemeClr val="accent3"/>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303" fontAlgn="base">
                <a:spcBef>
                  <a:spcPct val="0"/>
                </a:spcBef>
                <a:spcAft>
                  <a:spcPct val="0"/>
                </a:spcAft>
              </a:pPr>
              <a:endParaRPr lang="en-US" sz="1600">
                <a:solidFill>
                  <a:srgbClr val="000000"/>
                </a:solidFill>
              </a:endParaRPr>
            </a:p>
          </p:txBody>
        </p:sp>
        <p:sp>
          <p:nvSpPr>
            <p:cNvPr id="40" name="Legend1"/>
            <p:cNvSpPr>
              <a:spLocks noChangeArrowheads="1"/>
            </p:cNvSpPr>
            <p:nvPr/>
          </p:nvSpPr>
          <p:spPr bwMode="auto">
            <a:xfrm>
              <a:off x="5104" y="176"/>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a:solidFill>
                    <a:srgbClr val="000000"/>
                  </a:solidFill>
                </a:rPr>
                <a:t>Legend</a:t>
              </a:r>
            </a:p>
          </p:txBody>
        </p:sp>
        <p:sp>
          <p:nvSpPr>
            <p:cNvPr id="41" name="Legend2"/>
            <p:cNvSpPr>
              <a:spLocks noChangeArrowheads="1"/>
            </p:cNvSpPr>
            <p:nvPr/>
          </p:nvSpPr>
          <p:spPr bwMode="auto">
            <a:xfrm>
              <a:off x="5104" y="344"/>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a:solidFill>
                    <a:srgbClr val="000000"/>
                  </a:solidFill>
                </a:rPr>
                <a:t>Legend</a:t>
              </a:r>
            </a:p>
          </p:txBody>
        </p:sp>
        <p:sp>
          <p:nvSpPr>
            <p:cNvPr id="42" name="Legend3"/>
            <p:cNvSpPr>
              <a:spLocks noChangeArrowheads="1"/>
            </p:cNvSpPr>
            <p:nvPr/>
          </p:nvSpPr>
          <p:spPr bwMode="auto">
            <a:xfrm>
              <a:off x="5104" y="520"/>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a:solidFill>
                    <a:srgbClr val="000000"/>
                  </a:solidFill>
                </a:rPr>
                <a:t>Legend</a:t>
              </a:r>
            </a:p>
          </p:txBody>
        </p:sp>
      </p:grpSp>
      <p:grpSp>
        <p:nvGrpSpPr>
          <p:cNvPr id="43" name="McKSticker" hidden="1"/>
          <p:cNvGrpSpPr/>
          <p:nvPr/>
        </p:nvGrpSpPr>
        <p:grpSpPr>
          <a:xfrm>
            <a:off x="7830214" y="292360"/>
            <a:ext cx="1088629" cy="216680"/>
            <a:chOff x="7673881" y="285750"/>
            <a:chExt cx="1066894" cy="212366"/>
          </a:xfrm>
        </p:grpSpPr>
        <p:sp>
          <p:nvSpPr>
            <p:cNvPr id="44" name="StickerRectangle"/>
            <p:cNvSpPr>
              <a:spLocks noChangeArrowheads="1"/>
            </p:cNvSpPr>
            <p:nvPr/>
          </p:nvSpPr>
          <p:spPr bwMode="auto">
            <a:xfrm>
              <a:off x="7673881" y="285750"/>
              <a:ext cx="1066894" cy="212366"/>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32" tIns="0" rIns="0" bIns="27432">
              <a:spAutoFit/>
            </a:bodyPr>
            <a:lstStyle/>
            <a:p>
              <a:pPr algn="r" defTabSz="913429" fontAlgn="base">
                <a:spcBef>
                  <a:spcPct val="0"/>
                </a:spcBef>
                <a:spcAft>
                  <a:spcPct val="0"/>
                </a:spcAft>
                <a:buClr>
                  <a:srgbClr val="003399"/>
                </a:buClr>
              </a:pPr>
              <a:r>
                <a:rPr lang="en-US" sz="1200" dirty="0">
                  <a:solidFill>
                    <a:srgbClr val="808080"/>
                  </a:solidFill>
                </a:rPr>
                <a:t>PRELIMINARY</a:t>
              </a:r>
            </a:p>
          </p:txBody>
        </p:sp>
        <p:cxnSp>
          <p:nvCxnSpPr>
            <p:cNvPr id="45" name="AutoShape 31"/>
            <p:cNvCxnSpPr>
              <a:cxnSpLocks noChangeShapeType="1"/>
              <a:stCxn id="44" idx="2"/>
              <a:endCxn id="44" idx="4"/>
            </p:cNvCxnSpPr>
            <p:nvPr/>
          </p:nvCxnSpPr>
          <p:spPr bwMode="auto">
            <a:xfrm>
              <a:off x="7673881" y="285750"/>
              <a:ext cx="0" cy="212366"/>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46" name="AutoShape 32"/>
            <p:cNvCxnSpPr>
              <a:cxnSpLocks noChangeShapeType="1"/>
              <a:stCxn id="44" idx="4"/>
              <a:endCxn id="44" idx="6"/>
            </p:cNvCxnSpPr>
            <p:nvPr/>
          </p:nvCxnSpPr>
          <p:spPr bwMode="auto">
            <a:xfrm>
              <a:off x="7673881" y="498116"/>
              <a:ext cx="1066894" cy="0"/>
            </a:xfrm>
            <a:prstGeom prst="straightConnector1">
              <a:avLst/>
            </a:prstGeom>
            <a:noFill/>
            <a:ln w="25400">
              <a:solidFill>
                <a:srgbClr val="808080"/>
              </a:solidFill>
              <a:round/>
              <a:headEnd/>
              <a:tailEnd/>
            </a:ln>
            <a:extLst>
              <a:ext uri="{909E8E84-426E-40DD-AFC4-6F175D3DCCD1}">
                <a14:hiddenFill xmlns:a14="http://schemas.microsoft.com/office/drawing/2010/main">
                  <a:noFill/>
                </a14:hiddenFill>
              </a:ext>
            </a:extLst>
          </p:spPr>
        </p:cxnSp>
      </p:grpSp>
      <p:grpSp>
        <p:nvGrpSpPr>
          <p:cNvPr id="47" name="LegendMoons" hidden="1"/>
          <p:cNvGrpSpPr/>
          <p:nvPr/>
        </p:nvGrpSpPr>
        <p:grpSpPr>
          <a:xfrm>
            <a:off x="8076526" y="292360"/>
            <a:ext cx="847347" cy="1333054"/>
            <a:chOff x="6655594" y="273840"/>
            <a:chExt cx="830430" cy="1306516"/>
          </a:xfrm>
        </p:grpSpPr>
        <p:grpSp>
          <p:nvGrpSpPr>
            <p:cNvPr id="48" name="MoonLegend1"/>
            <p:cNvGrpSpPr>
              <a:grpSpLocks noChangeAspect="1"/>
            </p:cNvGrpSpPr>
            <p:nvPr>
              <p:custDataLst>
                <p:tags r:id="rId11"/>
              </p:custDataLst>
            </p:nvPr>
          </p:nvGrpSpPr>
          <p:grpSpPr bwMode="auto">
            <a:xfrm>
              <a:off x="6655594" y="273840"/>
              <a:ext cx="209550" cy="209551"/>
              <a:chOff x="4533" y="183"/>
              <a:chExt cx="144" cy="144"/>
            </a:xfrm>
          </p:grpSpPr>
          <p:sp>
            <p:nvSpPr>
              <p:cNvPr id="66" name="Oval 38"/>
              <p:cNvSpPr>
                <a:spLocks noChangeAspect="1" noChangeArrowheads="1"/>
              </p:cNvSpPr>
              <p:nvPr>
                <p:custDataLst>
                  <p:tags r:id="rId24"/>
                </p:custDataLst>
              </p:nvPr>
            </p:nvSpPr>
            <p:spPr bwMode="blackWhite">
              <a:xfrm>
                <a:off x="4533" y="183"/>
                <a:ext cx="144" cy="144"/>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sp>
            <p:nvSpPr>
              <p:cNvPr id="67" name="Arc 39" hidden="1"/>
              <p:cNvSpPr>
                <a:spLocks noChangeAspect="1"/>
              </p:cNvSpPr>
              <p:nvPr>
                <p:custDataLst>
                  <p:tags r:id="rId25"/>
                </p:custDataLst>
              </p:nvPr>
            </p:nvSpPr>
            <p:spPr bwMode="black">
              <a:xfrm>
                <a:off x="4533" y="183"/>
                <a:ext cx="144" cy="144"/>
              </a:xfrm>
              <a:prstGeom prst="arc">
                <a:avLst>
                  <a:gd name="adj1" fmla="val 16200000"/>
                  <a:gd name="adj2" fmla="val 54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grpSp>
        <p:grpSp>
          <p:nvGrpSpPr>
            <p:cNvPr id="49" name="MoonLegend2"/>
            <p:cNvGrpSpPr>
              <a:grpSpLocks noChangeAspect="1"/>
            </p:cNvGrpSpPr>
            <p:nvPr>
              <p:custDataLst>
                <p:tags r:id="rId12"/>
              </p:custDataLst>
            </p:nvPr>
          </p:nvGrpSpPr>
          <p:grpSpPr bwMode="auto">
            <a:xfrm>
              <a:off x="6655594" y="548081"/>
              <a:ext cx="209550" cy="209551"/>
              <a:chOff x="1694" y="2044"/>
              <a:chExt cx="160" cy="160"/>
            </a:xfrm>
          </p:grpSpPr>
          <p:sp>
            <p:nvSpPr>
              <p:cNvPr id="64" name="Oval 41"/>
              <p:cNvSpPr>
                <a:spLocks noChangeAspect="1" noChangeArrowheads="1"/>
              </p:cNvSpPr>
              <p:nvPr>
                <p:custDataLst>
                  <p:tags r:id="rId22"/>
                </p:custDataLst>
              </p:nvPr>
            </p:nvSpPr>
            <p:spPr bwMode="blackWhite">
              <a:xfrm>
                <a:off x="1694" y="2044"/>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sp>
            <p:nvSpPr>
              <p:cNvPr id="65" name="Arc 42"/>
              <p:cNvSpPr>
                <a:spLocks noChangeAspect="1"/>
              </p:cNvSpPr>
              <p:nvPr>
                <p:custDataLst>
                  <p:tags r:id="rId23"/>
                </p:custDataLst>
              </p:nvPr>
            </p:nvSpPr>
            <p:spPr bwMode="black">
              <a:xfrm>
                <a:off x="1694" y="2044"/>
                <a:ext cx="160" cy="160"/>
              </a:xfrm>
              <a:prstGeom prst="arc">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grpSp>
        <p:grpSp>
          <p:nvGrpSpPr>
            <p:cNvPr id="50" name="MoonLegend4"/>
            <p:cNvGrpSpPr>
              <a:grpSpLocks noChangeAspect="1"/>
            </p:cNvGrpSpPr>
            <p:nvPr>
              <p:custDataLst>
                <p:tags r:id="rId13"/>
              </p:custDataLst>
            </p:nvPr>
          </p:nvGrpSpPr>
          <p:grpSpPr bwMode="auto">
            <a:xfrm>
              <a:off x="6655594" y="1096563"/>
              <a:ext cx="209550" cy="209551"/>
              <a:chOff x="4495" y="1198"/>
              <a:chExt cx="160" cy="160"/>
            </a:xfrm>
          </p:grpSpPr>
          <p:sp>
            <p:nvSpPr>
              <p:cNvPr id="62" name="Oval 47"/>
              <p:cNvSpPr>
                <a:spLocks noChangeAspect="1" noChangeArrowheads="1"/>
              </p:cNvSpPr>
              <p:nvPr>
                <p:custDataLst>
                  <p:tags r:id="rId20"/>
                </p:custDataLst>
              </p:nvPr>
            </p:nvSpPr>
            <p:spPr bwMode="blackWhite">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sp>
            <p:nvSpPr>
              <p:cNvPr id="63" name="Arc 48"/>
              <p:cNvSpPr>
                <a:spLocks noChangeAspect="1"/>
              </p:cNvSpPr>
              <p:nvPr>
                <p:custDataLst>
                  <p:tags r:id="rId21"/>
                </p:custDataLst>
              </p:nvPr>
            </p:nvSpPr>
            <p:spPr bwMode="black">
              <a:xfrm>
                <a:off x="4495" y="1198"/>
                <a:ext cx="160" cy="160"/>
              </a:xfrm>
              <a:prstGeom prst="arc">
                <a:avLst>
                  <a:gd name="adj1" fmla="val 16200000"/>
                  <a:gd name="adj2" fmla="val 108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grpSp>
        <p:grpSp>
          <p:nvGrpSpPr>
            <p:cNvPr id="51" name="MoonLegend5"/>
            <p:cNvGrpSpPr>
              <a:grpSpLocks noChangeAspect="1"/>
            </p:cNvGrpSpPr>
            <p:nvPr>
              <p:custDataLst>
                <p:tags r:id="rId14"/>
              </p:custDataLst>
            </p:nvPr>
          </p:nvGrpSpPr>
          <p:grpSpPr bwMode="auto">
            <a:xfrm>
              <a:off x="6655594" y="1370805"/>
              <a:ext cx="209550" cy="209551"/>
              <a:chOff x="4495" y="1440"/>
              <a:chExt cx="160" cy="160"/>
            </a:xfrm>
          </p:grpSpPr>
          <p:sp>
            <p:nvSpPr>
              <p:cNvPr id="60" name="Oval 50"/>
              <p:cNvSpPr>
                <a:spLocks noChangeAspect="1" noChangeArrowheads="1"/>
              </p:cNvSpPr>
              <p:nvPr>
                <p:custDataLst>
                  <p:tags r:id="rId18"/>
                </p:custDataLst>
              </p:nvPr>
            </p:nvSpPr>
            <p:spPr bwMode="blackWhite">
              <a:xfrm>
                <a:off x="4495" y="1440"/>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sp>
            <p:nvSpPr>
              <p:cNvPr id="61" name="Oval 51"/>
              <p:cNvSpPr>
                <a:spLocks noChangeAspect="1" noChangeArrowheads="1"/>
              </p:cNvSpPr>
              <p:nvPr>
                <p:custDataLst>
                  <p:tags r:id="rId19"/>
                </p:custDataLst>
              </p:nvPr>
            </p:nvSpPr>
            <p:spPr bwMode="black">
              <a:xfrm>
                <a:off x="4495" y="1440"/>
                <a:ext cx="160" cy="160"/>
              </a:xfrm>
              <a:prstGeom prst="arc">
                <a:avLst>
                  <a:gd name="adj1" fmla="val 16200000"/>
                  <a:gd name="adj2" fmla="val 162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grpSp>
        <p:sp>
          <p:nvSpPr>
            <p:cNvPr id="52" name="Legend1"/>
            <p:cNvSpPr>
              <a:spLocks noChangeArrowheads="1"/>
            </p:cNvSpPr>
            <p:nvPr/>
          </p:nvSpPr>
          <p:spPr bwMode="auto">
            <a:xfrm>
              <a:off x="6976269" y="286540"/>
              <a:ext cx="50975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dirty="0">
                  <a:solidFill>
                    <a:srgbClr val="000000"/>
                  </a:solidFill>
                </a:rPr>
                <a:t>Legend</a:t>
              </a:r>
            </a:p>
          </p:txBody>
        </p:sp>
        <p:sp>
          <p:nvSpPr>
            <p:cNvPr id="53" name="Legend2"/>
            <p:cNvSpPr>
              <a:spLocks noChangeArrowheads="1"/>
            </p:cNvSpPr>
            <p:nvPr/>
          </p:nvSpPr>
          <p:spPr bwMode="auto">
            <a:xfrm>
              <a:off x="6976269" y="561178"/>
              <a:ext cx="50975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dirty="0">
                  <a:solidFill>
                    <a:srgbClr val="000000"/>
                  </a:solidFill>
                </a:rPr>
                <a:t>Legend</a:t>
              </a:r>
            </a:p>
          </p:txBody>
        </p:sp>
        <p:sp>
          <p:nvSpPr>
            <p:cNvPr id="54" name="Legend3"/>
            <p:cNvSpPr>
              <a:spLocks noChangeArrowheads="1"/>
            </p:cNvSpPr>
            <p:nvPr/>
          </p:nvSpPr>
          <p:spPr bwMode="auto">
            <a:xfrm>
              <a:off x="6976269" y="835817"/>
              <a:ext cx="50975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dirty="0">
                  <a:solidFill>
                    <a:srgbClr val="000000"/>
                  </a:solidFill>
                </a:rPr>
                <a:t>Legend</a:t>
              </a:r>
            </a:p>
          </p:txBody>
        </p:sp>
        <p:sp>
          <p:nvSpPr>
            <p:cNvPr id="55" name="Legend4"/>
            <p:cNvSpPr>
              <a:spLocks noChangeArrowheads="1"/>
            </p:cNvSpPr>
            <p:nvPr/>
          </p:nvSpPr>
          <p:spPr bwMode="auto">
            <a:xfrm>
              <a:off x="6976269" y="1107280"/>
              <a:ext cx="50975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a:solidFill>
                    <a:srgbClr val="000000"/>
                  </a:solidFill>
                </a:rPr>
                <a:t>Legend</a:t>
              </a:r>
            </a:p>
          </p:txBody>
        </p:sp>
        <p:sp>
          <p:nvSpPr>
            <p:cNvPr id="56" name="Legend5"/>
            <p:cNvSpPr>
              <a:spLocks noChangeArrowheads="1"/>
            </p:cNvSpPr>
            <p:nvPr/>
          </p:nvSpPr>
          <p:spPr bwMode="auto">
            <a:xfrm>
              <a:off x="6976269" y="1383505"/>
              <a:ext cx="50975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429" fontAlgn="base">
                <a:spcBef>
                  <a:spcPct val="0"/>
                </a:spcBef>
                <a:spcAft>
                  <a:spcPct val="0"/>
                </a:spcAft>
                <a:buClr>
                  <a:srgbClr val="003399"/>
                </a:buClr>
              </a:pPr>
              <a:r>
                <a:rPr lang="en-US" sz="1200" dirty="0">
                  <a:solidFill>
                    <a:srgbClr val="000000"/>
                  </a:solidFill>
                </a:rPr>
                <a:t>Legend</a:t>
              </a:r>
            </a:p>
          </p:txBody>
        </p:sp>
        <p:grpSp>
          <p:nvGrpSpPr>
            <p:cNvPr id="57" name="MoonLegend3"/>
            <p:cNvGrpSpPr>
              <a:grpSpLocks noChangeAspect="1"/>
            </p:cNvGrpSpPr>
            <p:nvPr>
              <p:custDataLst>
                <p:tags r:id="rId15"/>
              </p:custDataLst>
            </p:nvPr>
          </p:nvGrpSpPr>
          <p:grpSpPr bwMode="auto">
            <a:xfrm>
              <a:off x="6655594" y="822322"/>
              <a:ext cx="209550" cy="209551"/>
              <a:chOff x="4495" y="1198"/>
              <a:chExt cx="160" cy="160"/>
            </a:xfrm>
          </p:grpSpPr>
          <p:sp>
            <p:nvSpPr>
              <p:cNvPr id="58" name="Oval 47"/>
              <p:cNvSpPr>
                <a:spLocks noChangeAspect="1" noChangeArrowheads="1"/>
              </p:cNvSpPr>
              <p:nvPr>
                <p:custDataLst>
                  <p:tags r:id="rId16"/>
                </p:custDataLst>
              </p:nvPr>
            </p:nvSpPr>
            <p:spPr bwMode="blackWhite">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sp>
            <p:nvSpPr>
              <p:cNvPr id="59" name="Arc 48"/>
              <p:cNvSpPr>
                <a:spLocks noChangeAspect="1"/>
              </p:cNvSpPr>
              <p:nvPr>
                <p:custDataLst>
                  <p:tags r:id="rId17"/>
                </p:custDataLst>
              </p:nvPr>
            </p:nvSpPr>
            <p:spPr bwMode="black">
              <a:xfrm>
                <a:off x="4495" y="1198"/>
                <a:ext cx="160" cy="160"/>
              </a:xfrm>
              <a:prstGeom prst="arc">
                <a:avLst>
                  <a:gd name="adj1" fmla="val 16200000"/>
                  <a:gd name="adj2" fmla="val 54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03" fontAlgn="base">
                  <a:spcBef>
                    <a:spcPct val="0"/>
                  </a:spcBef>
                  <a:spcAft>
                    <a:spcPct val="0"/>
                  </a:spcAft>
                </a:pPr>
                <a:endParaRPr lang="en-US" sz="1600">
                  <a:solidFill>
                    <a:srgbClr val="000000"/>
                  </a:solidFill>
                </a:endParaRPr>
              </a:p>
            </p:txBody>
          </p:sp>
        </p:grpSp>
      </p:grpSp>
      <p:sp>
        <p:nvSpPr>
          <p:cNvPr id="68" name="Rectangle 280"/>
          <p:cNvSpPr txBox="1">
            <a:spLocks noChangeArrowheads="1"/>
          </p:cNvSpPr>
          <p:nvPr/>
        </p:nvSpPr>
        <p:spPr bwMode="gray">
          <a:xfrm>
            <a:off x="8719602" y="6581024"/>
            <a:ext cx="158744" cy="155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t" anchorCtr="0" compatLnSpc="1">
            <a:prstTxWarp prst="textNoShape">
              <a:avLst/>
            </a:prstTxWarp>
            <a:spAutoFit/>
          </a:bodyPr>
          <a:lstStyle>
            <a:defPPr>
              <a:defRPr lang="en-US"/>
            </a:defPPr>
            <a:lvl1pPr algn="l" rtl="0" fontAlgn="base">
              <a:spcBef>
                <a:spcPct val="0"/>
              </a:spcBef>
              <a:spcAft>
                <a:spcPct val="0"/>
              </a:spcAft>
              <a:defRPr sz="1000" kern="1200">
                <a:solidFill>
                  <a:srgbClr val="000000"/>
                </a:solidFill>
                <a:latin typeface="Arial" charset="0"/>
                <a:ea typeface="+mn-ea"/>
                <a:cs typeface="+mn-cs"/>
              </a:defRPr>
            </a:lvl1pPr>
            <a:lvl2pPr marL="457200" algn="l" rtl="0" fontAlgn="base">
              <a:spcBef>
                <a:spcPct val="0"/>
              </a:spcBef>
              <a:spcAft>
                <a:spcPct val="0"/>
              </a:spcAft>
              <a:defRPr sz="1600" kern="1200">
                <a:solidFill>
                  <a:schemeClr val="tx1"/>
                </a:solidFill>
                <a:latin typeface="Arial" charset="0"/>
                <a:ea typeface="+mn-ea"/>
                <a:cs typeface="+mn-cs"/>
              </a:defRPr>
            </a:lvl2pPr>
            <a:lvl3pPr marL="914400" algn="l" rtl="0" fontAlgn="base">
              <a:spcBef>
                <a:spcPct val="0"/>
              </a:spcBef>
              <a:spcAft>
                <a:spcPct val="0"/>
              </a:spcAft>
              <a:defRPr sz="1600" kern="1200">
                <a:solidFill>
                  <a:schemeClr val="tx1"/>
                </a:solidFill>
                <a:latin typeface="Arial" charset="0"/>
                <a:ea typeface="+mn-ea"/>
                <a:cs typeface="+mn-cs"/>
              </a:defRPr>
            </a:lvl3pPr>
            <a:lvl4pPr marL="1371600" algn="l" rtl="0" fontAlgn="base">
              <a:spcBef>
                <a:spcPct val="0"/>
              </a:spcBef>
              <a:spcAft>
                <a:spcPct val="0"/>
              </a:spcAft>
              <a:defRPr sz="1600" kern="1200">
                <a:solidFill>
                  <a:schemeClr val="tx1"/>
                </a:solidFill>
                <a:latin typeface="Arial" charset="0"/>
                <a:ea typeface="+mn-ea"/>
                <a:cs typeface="+mn-cs"/>
              </a:defRPr>
            </a:lvl4pPr>
            <a:lvl5pPr marL="1828800" algn="l" rtl="0" fontAlgn="base">
              <a:spcBef>
                <a:spcPct val="0"/>
              </a:spcBef>
              <a:spcAft>
                <a:spcPct val="0"/>
              </a:spcAft>
              <a:defRPr sz="1600" kern="1200">
                <a:solidFill>
                  <a:schemeClr val="tx1"/>
                </a:solidFill>
                <a:latin typeface="Arial" charset="0"/>
                <a:ea typeface="+mn-ea"/>
                <a:cs typeface="+mn-cs"/>
              </a:defRPr>
            </a:lvl5pPr>
            <a:lvl6pPr marL="2286000" algn="l" defTabSz="914400" rtl="0" eaLnBrk="1" latinLnBrk="0" hangingPunct="1">
              <a:defRPr sz="1600" kern="1200">
                <a:solidFill>
                  <a:schemeClr val="tx1"/>
                </a:solidFill>
                <a:latin typeface="Arial" charset="0"/>
                <a:ea typeface="+mn-ea"/>
                <a:cs typeface="+mn-cs"/>
              </a:defRPr>
            </a:lvl6pPr>
            <a:lvl7pPr marL="2743200" algn="l" defTabSz="914400" rtl="0" eaLnBrk="1" latinLnBrk="0" hangingPunct="1">
              <a:defRPr sz="1600" kern="1200">
                <a:solidFill>
                  <a:schemeClr val="tx1"/>
                </a:solidFill>
                <a:latin typeface="Arial" charset="0"/>
                <a:ea typeface="+mn-ea"/>
                <a:cs typeface="+mn-cs"/>
              </a:defRPr>
            </a:lvl7pPr>
            <a:lvl8pPr marL="3200400" algn="l" defTabSz="914400" rtl="0" eaLnBrk="1" latinLnBrk="0" hangingPunct="1">
              <a:defRPr sz="1600" kern="1200">
                <a:solidFill>
                  <a:schemeClr val="tx1"/>
                </a:solidFill>
                <a:latin typeface="Arial" charset="0"/>
                <a:ea typeface="+mn-ea"/>
                <a:cs typeface="+mn-cs"/>
              </a:defRPr>
            </a:lvl8pPr>
            <a:lvl9pPr marL="3657600" algn="l" defTabSz="914400" rtl="0" eaLnBrk="1" latinLnBrk="0" hangingPunct="1">
              <a:defRPr sz="1600" kern="1200">
                <a:solidFill>
                  <a:schemeClr val="tx1"/>
                </a:solidFill>
                <a:latin typeface="Arial" charset="0"/>
                <a:ea typeface="+mn-ea"/>
                <a:cs typeface="+mn-cs"/>
              </a:defRPr>
            </a:lvl9pPr>
          </a:lstStyle>
          <a:p>
            <a:pPr defTabSz="914303"/>
            <a:fld id="{C49FE5A7-9879-455E-9408-EECA1F9788EE}" type="slidenum">
              <a:rPr lang="en-US" smtClean="0"/>
              <a:pPr defTabSz="914303"/>
              <a:t>‹#›</a:t>
            </a:fld>
            <a:endParaRPr lang="en-US"/>
          </a:p>
        </p:txBody>
      </p:sp>
    </p:spTree>
    <p:extLst>
      <p:ext uri="{BB962C8B-B14F-4D97-AF65-F5344CB8AC3E}">
        <p14:creationId xmlns:p14="http://schemas.microsoft.com/office/powerpoint/2010/main" val="36587000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iming>
    <p:tnLst>
      <p:par>
        <p:cTn id="1" dur="indefinite" restart="never" nodeType="tmRoot"/>
      </p:par>
    </p:tnLst>
  </p:timing>
  <p:hf sldNum="0" hdr="0" ftr="0" dt="0"/>
  <p:txStyles>
    <p:titleStyle>
      <a:lvl1pPr algn="l" defTabSz="913429" rtl="0" eaLnBrk="1" fontAlgn="base" hangingPunct="1">
        <a:spcBef>
          <a:spcPct val="0"/>
        </a:spcBef>
        <a:spcAft>
          <a:spcPct val="0"/>
        </a:spcAft>
        <a:tabLst>
          <a:tab pos="275324" algn="l"/>
        </a:tabLst>
        <a:defRPr sz="1900" b="1" baseline="0">
          <a:solidFill>
            <a:schemeClr val="tx2"/>
          </a:solidFill>
          <a:latin typeface="+mj-lt"/>
          <a:ea typeface="+mj-ea"/>
          <a:cs typeface="+mj-cs"/>
        </a:defRPr>
      </a:lvl1pPr>
      <a:lvl2pPr algn="l" defTabSz="913429" rtl="0" eaLnBrk="1" fontAlgn="base" hangingPunct="1">
        <a:spcBef>
          <a:spcPct val="0"/>
        </a:spcBef>
        <a:spcAft>
          <a:spcPct val="0"/>
        </a:spcAft>
        <a:defRPr sz="1900" b="1">
          <a:solidFill>
            <a:schemeClr val="tx2"/>
          </a:solidFill>
          <a:latin typeface="Arial" charset="0"/>
        </a:defRPr>
      </a:lvl2pPr>
      <a:lvl3pPr algn="l" defTabSz="913429" rtl="0" eaLnBrk="1" fontAlgn="base" hangingPunct="1">
        <a:spcBef>
          <a:spcPct val="0"/>
        </a:spcBef>
        <a:spcAft>
          <a:spcPct val="0"/>
        </a:spcAft>
        <a:defRPr sz="1900" b="1">
          <a:solidFill>
            <a:schemeClr val="tx2"/>
          </a:solidFill>
          <a:latin typeface="Arial" charset="0"/>
        </a:defRPr>
      </a:lvl3pPr>
      <a:lvl4pPr algn="l" defTabSz="913429" rtl="0" eaLnBrk="1" fontAlgn="base" hangingPunct="1">
        <a:spcBef>
          <a:spcPct val="0"/>
        </a:spcBef>
        <a:spcAft>
          <a:spcPct val="0"/>
        </a:spcAft>
        <a:defRPr sz="1900" b="1">
          <a:solidFill>
            <a:schemeClr val="tx2"/>
          </a:solidFill>
          <a:latin typeface="Arial" charset="0"/>
        </a:defRPr>
      </a:lvl4pPr>
      <a:lvl5pPr algn="l" defTabSz="913429" rtl="0" eaLnBrk="1" fontAlgn="base" hangingPunct="1">
        <a:spcBef>
          <a:spcPct val="0"/>
        </a:spcBef>
        <a:spcAft>
          <a:spcPct val="0"/>
        </a:spcAft>
        <a:defRPr sz="1900" b="1">
          <a:solidFill>
            <a:schemeClr val="tx2"/>
          </a:solidFill>
          <a:latin typeface="Arial" charset="0"/>
        </a:defRPr>
      </a:lvl5pPr>
      <a:lvl6pPr marL="466431" algn="l" defTabSz="913429" rtl="0" eaLnBrk="1" fontAlgn="base" hangingPunct="1">
        <a:spcBef>
          <a:spcPct val="0"/>
        </a:spcBef>
        <a:spcAft>
          <a:spcPct val="0"/>
        </a:spcAft>
        <a:defRPr sz="1900" b="1">
          <a:solidFill>
            <a:schemeClr val="tx2"/>
          </a:solidFill>
          <a:latin typeface="Arial" charset="0"/>
        </a:defRPr>
      </a:lvl6pPr>
      <a:lvl7pPr marL="932863" algn="l" defTabSz="913429" rtl="0" eaLnBrk="1" fontAlgn="base" hangingPunct="1">
        <a:spcBef>
          <a:spcPct val="0"/>
        </a:spcBef>
        <a:spcAft>
          <a:spcPct val="0"/>
        </a:spcAft>
        <a:defRPr sz="1900" b="1">
          <a:solidFill>
            <a:schemeClr val="tx2"/>
          </a:solidFill>
          <a:latin typeface="Arial" charset="0"/>
        </a:defRPr>
      </a:lvl7pPr>
      <a:lvl8pPr marL="1399295" algn="l" defTabSz="913429" rtl="0" eaLnBrk="1" fontAlgn="base" hangingPunct="1">
        <a:spcBef>
          <a:spcPct val="0"/>
        </a:spcBef>
        <a:spcAft>
          <a:spcPct val="0"/>
        </a:spcAft>
        <a:defRPr sz="1900" b="1">
          <a:solidFill>
            <a:schemeClr val="tx2"/>
          </a:solidFill>
          <a:latin typeface="Arial" charset="0"/>
        </a:defRPr>
      </a:lvl8pPr>
      <a:lvl9pPr marL="1865728" algn="l" defTabSz="913429" rtl="0" eaLnBrk="1" fontAlgn="base" hangingPunct="1">
        <a:spcBef>
          <a:spcPct val="0"/>
        </a:spcBef>
        <a:spcAft>
          <a:spcPct val="0"/>
        </a:spcAft>
        <a:defRPr sz="1900" b="1">
          <a:solidFill>
            <a:schemeClr val="tx2"/>
          </a:solidFill>
          <a:latin typeface="Arial" charset="0"/>
        </a:defRPr>
      </a:lvl9pPr>
    </p:titleStyle>
    <p:bodyStyle>
      <a:lvl1pPr marL="0" indent="0" algn="l" defTabSz="913429" rtl="0" eaLnBrk="1" fontAlgn="base" hangingPunct="1">
        <a:spcBef>
          <a:spcPct val="0"/>
        </a:spcBef>
        <a:spcAft>
          <a:spcPct val="0"/>
        </a:spcAft>
        <a:buClr>
          <a:schemeClr val="tx2"/>
        </a:buClr>
        <a:defRPr sz="1600" baseline="0">
          <a:solidFill>
            <a:schemeClr val="tx1"/>
          </a:solidFill>
          <a:latin typeface="+mn-lt"/>
          <a:ea typeface="+mn-ea"/>
          <a:cs typeface="+mn-cs"/>
        </a:defRPr>
      </a:lvl1pPr>
      <a:lvl2pPr marL="197586" indent="-195966" algn="l" defTabSz="913429" rtl="0" eaLnBrk="1" fontAlgn="base" hangingPunct="1">
        <a:spcBef>
          <a:spcPct val="0"/>
        </a:spcBef>
        <a:spcAft>
          <a:spcPct val="0"/>
        </a:spcAft>
        <a:buClr>
          <a:schemeClr val="tx2"/>
        </a:buClr>
        <a:buSzPct val="125000"/>
        <a:buFont typeface="Arial" charset="0"/>
        <a:buChar char="▪"/>
        <a:defRPr sz="1600" baseline="0">
          <a:solidFill>
            <a:schemeClr val="tx1"/>
          </a:solidFill>
          <a:latin typeface="+mn-lt"/>
        </a:defRPr>
      </a:lvl2pPr>
      <a:lvl3pPr marL="466431" indent="-267227" algn="l" defTabSz="913429"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defRPr>
      </a:lvl3pPr>
      <a:lvl4pPr marL="626768" indent="-158716" algn="l" defTabSz="913429"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defRPr>
      </a:lvl4pPr>
      <a:lvl5pPr marL="764947" indent="-132804" algn="l" defTabSz="913429"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5pPr>
      <a:lvl6pPr marL="764947" indent="-132804" algn="l" defTabSz="913429"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6pPr>
      <a:lvl7pPr marL="764947" indent="-132804" algn="l" defTabSz="913429"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7pPr>
      <a:lvl8pPr marL="764947" indent="-132804" algn="l" defTabSz="913429"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8pPr>
      <a:lvl9pPr marL="764947" indent="-132804" algn="l" defTabSz="913429"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9pPr>
    </p:bodyStyle>
    <p:otherStyle>
      <a:defPPr>
        <a:defRPr lang="en-US"/>
      </a:defPPr>
      <a:lvl1pPr marL="0" algn="l" defTabSz="932863" rtl="0" eaLnBrk="1" latinLnBrk="0" hangingPunct="1">
        <a:defRPr sz="1800" kern="1200">
          <a:solidFill>
            <a:schemeClr val="tx1"/>
          </a:solidFill>
          <a:latin typeface="+mn-lt"/>
          <a:ea typeface="+mn-ea"/>
          <a:cs typeface="+mn-cs"/>
        </a:defRPr>
      </a:lvl1pPr>
      <a:lvl2pPr marL="466431" algn="l" defTabSz="932863" rtl="0" eaLnBrk="1" latinLnBrk="0" hangingPunct="1">
        <a:defRPr sz="1800" kern="1200">
          <a:solidFill>
            <a:schemeClr val="tx1"/>
          </a:solidFill>
          <a:latin typeface="+mn-lt"/>
          <a:ea typeface="+mn-ea"/>
          <a:cs typeface="+mn-cs"/>
        </a:defRPr>
      </a:lvl2pPr>
      <a:lvl3pPr marL="932863" algn="l" defTabSz="932863" rtl="0" eaLnBrk="1" latinLnBrk="0" hangingPunct="1">
        <a:defRPr sz="1800" kern="1200">
          <a:solidFill>
            <a:schemeClr val="tx1"/>
          </a:solidFill>
          <a:latin typeface="+mn-lt"/>
          <a:ea typeface="+mn-ea"/>
          <a:cs typeface="+mn-cs"/>
        </a:defRPr>
      </a:lvl3pPr>
      <a:lvl4pPr marL="1399295" algn="l" defTabSz="932863" rtl="0" eaLnBrk="1" latinLnBrk="0" hangingPunct="1">
        <a:defRPr sz="1800" kern="1200">
          <a:solidFill>
            <a:schemeClr val="tx1"/>
          </a:solidFill>
          <a:latin typeface="+mn-lt"/>
          <a:ea typeface="+mn-ea"/>
          <a:cs typeface="+mn-cs"/>
        </a:defRPr>
      </a:lvl4pPr>
      <a:lvl5pPr marL="1865728" algn="l" defTabSz="932863" rtl="0" eaLnBrk="1" latinLnBrk="0" hangingPunct="1">
        <a:defRPr sz="1800" kern="1200">
          <a:solidFill>
            <a:schemeClr val="tx1"/>
          </a:solidFill>
          <a:latin typeface="+mn-lt"/>
          <a:ea typeface="+mn-ea"/>
          <a:cs typeface="+mn-cs"/>
        </a:defRPr>
      </a:lvl5pPr>
      <a:lvl6pPr marL="2332159" algn="l" defTabSz="932863" rtl="0" eaLnBrk="1" latinLnBrk="0" hangingPunct="1">
        <a:defRPr sz="1800" kern="1200">
          <a:solidFill>
            <a:schemeClr val="tx1"/>
          </a:solidFill>
          <a:latin typeface="+mn-lt"/>
          <a:ea typeface="+mn-ea"/>
          <a:cs typeface="+mn-cs"/>
        </a:defRPr>
      </a:lvl6pPr>
      <a:lvl7pPr marL="2798590" algn="l" defTabSz="932863" rtl="0" eaLnBrk="1" latinLnBrk="0" hangingPunct="1">
        <a:defRPr sz="1800" kern="1200">
          <a:solidFill>
            <a:schemeClr val="tx1"/>
          </a:solidFill>
          <a:latin typeface="+mn-lt"/>
          <a:ea typeface="+mn-ea"/>
          <a:cs typeface="+mn-cs"/>
        </a:defRPr>
      </a:lvl7pPr>
      <a:lvl8pPr marL="3265022" algn="l" defTabSz="932863" rtl="0" eaLnBrk="1" latinLnBrk="0" hangingPunct="1">
        <a:defRPr sz="1800" kern="1200">
          <a:solidFill>
            <a:schemeClr val="tx1"/>
          </a:solidFill>
          <a:latin typeface="+mn-lt"/>
          <a:ea typeface="+mn-ea"/>
          <a:cs typeface="+mn-cs"/>
        </a:defRPr>
      </a:lvl8pPr>
      <a:lvl9pPr marL="3731453" algn="l" defTabSz="9328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Financial Crisis and </a:t>
            </a:r>
            <a:br>
              <a:rPr lang="en-US" dirty="0" smtClean="0"/>
            </a:br>
            <a:r>
              <a:rPr lang="en-US" dirty="0" smtClean="0"/>
              <a:t>Balance Sheet of the bank</a:t>
            </a:r>
            <a:endParaRPr lang="th-TH" dirty="0"/>
          </a:p>
        </p:txBody>
      </p:sp>
      <p:sp>
        <p:nvSpPr>
          <p:cNvPr id="3" name="Subtitle 2"/>
          <p:cNvSpPr>
            <a:spLocks noGrp="1"/>
          </p:cNvSpPr>
          <p:nvPr>
            <p:ph type="subTitle" idx="1"/>
          </p:nvPr>
        </p:nvSpPr>
        <p:spPr>
          <a:xfrm>
            <a:off x="2195736" y="4797152"/>
            <a:ext cx="6400800" cy="1752600"/>
          </a:xfrm>
        </p:spPr>
        <p:txBody>
          <a:bodyPr/>
          <a:lstStyle/>
          <a:p>
            <a:pPr algn="r"/>
            <a:r>
              <a:rPr lang="en-US" dirty="0" smtClean="0"/>
              <a:t>Martina </a:t>
            </a:r>
            <a:r>
              <a:rPr lang="en-US" dirty="0" err="1" smtClean="0"/>
              <a:t>Watcharawaratorn</a:t>
            </a:r>
            <a:endParaRPr lang="en-US" dirty="0" smtClean="0"/>
          </a:p>
          <a:p>
            <a:pPr algn="r"/>
            <a:r>
              <a:rPr lang="en-US" smtClean="0"/>
              <a:t>25 </a:t>
            </a:r>
            <a:r>
              <a:rPr lang="en-US" smtClean="0"/>
              <a:t>November </a:t>
            </a:r>
            <a:r>
              <a:rPr lang="en-US" smtClean="0"/>
              <a:t>2017</a:t>
            </a:r>
            <a:endParaRPr lang="th-TH" dirty="0"/>
          </a:p>
        </p:txBody>
      </p:sp>
    </p:spTree>
    <p:extLst>
      <p:ext uri="{BB962C8B-B14F-4D97-AF65-F5344CB8AC3E}">
        <p14:creationId xmlns:p14="http://schemas.microsoft.com/office/powerpoint/2010/main" val="3185242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Subprime mortgage and Financial Crisis in 2008.</a:t>
            </a:r>
            <a:endParaRPr lang="th-TH" dirty="0"/>
          </a:p>
        </p:txBody>
      </p:sp>
      <p:sp>
        <p:nvSpPr>
          <p:cNvPr id="6" name="TextBox 5"/>
          <p:cNvSpPr txBox="1"/>
          <p:nvPr/>
        </p:nvSpPr>
        <p:spPr>
          <a:xfrm>
            <a:off x="179512" y="908720"/>
            <a:ext cx="1512168" cy="1200329"/>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defTabSz="914303"/>
            <a:r>
              <a:rPr lang="en-US" sz="1800" dirty="0">
                <a:solidFill>
                  <a:srgbClr val="000000"/>
                </a:solidFill>
              </a:rPr>
              <a:t>Assumption: </a:t>
            </a:r>
          </a:p>
          <a:p>
            <a:pPr defTabSz="914303"/>
            <a:r>
              <a:rPr lang="en-US" sz="1800" dirty="0">
                <a:solidFill>
                  <a:srgbClr val="000000"/>
                </a:solidFill>
              </a:rPr>
              <a:t>Home price do not decline</a:t>
            </a:r>
            <a:endParaRPr lang="th-TH" sz="1800" dirty="0">
              <a:solidFill>
                <a:srgbClr val="000000"/>
              </a:solidFill>
            </a:endParaRPr>
          </a:p>
        </p:txBody>
      </p:sp>
      <p:sp>
        <p:nvSpPr>
          <p:cNvPr id="7" name="TextBox 6"/>
          <p:cNvSpPr txBox="1"/>
          <p:nvPr/>
        </p:nvSpPr>
        <p:spPr>
          <a:xfrm>
            <a:off x="2195736" y="784827"/>
            <a:ext cx="6840760" cy="175432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defTabSz="914303">
              <a:buFont typeface="Wingdings" panose="05000000000000000000" pitchFamily="2" charset="2"/>
              <a:buChar char="§"/>
            </a:pPr>
            <a:r>
              <a:rPr lang="en-US" sz="1200" dirty="0">
                <a:solidFill>
                  <a:srgbClr val="000000"/>
                </a:solidFill>
              </a:rPr>
              <a:t>Home purchase is a foundation of wealth.</a:t>
            </a:r>
          </a:p>
          <a:p>
            <a:pPr marL="285750" indent="-285750" defTabSz="914303">
              <a:buFont typeface="Wingdings" panose="05000000000000000000" pitchFamily="2" charset="2"/>
              <a:buChar char="§"/>
            </a:pPr>
            <a:r>
              <a:rPr lang="en-US" sz="1200" dirty="0">
                <a:solidFill>
                  <a:srgbClr val="000000"/>
                </a:solidFill>
              </a:rPr>
              <a:t>Speculators have intention to buy and sell home, taking profit from the price appreciation.</a:t>
            </a:r>
          </a:p>
          <a:p>
            <a:pPr marL="285750" indent="-285750" defTabSz="914303">
              <a:buFont typeface="Wingdings" panose="05000000000000000000" pitchFamily="2" charset="2"/>
              <a:buChar char="§"/>
            </a:pPr>
            <a:r>
              <a:rPr lang="en-US" sz="1200" dirty="0">
                <a:solidFill>
                  <a:srgbClr val="000000"/>
                </a:solidFill>
              </a:rPr>
              <a:t>People believe that the price will continue to raise indefinitely.</a:t>
            </a:r>
          </a:p>
          <a:p>
            <a:pPr marL="285750" indent="-285750" defTabSz="914303">
              <a:buFont typeface="Wingdings" panose="05000000000000000000" pitchFamily="2" charset="2"/>
              <a:buChar char="§"/>
            </a:pPr>
            <a:r>
              <a:rPr lang="en-US" sz="1200" dirty="0">
                <a:solidFill>
                  <a:srgbClr val="000000"/>
                </a:solidFill>
              </a:rPr>
              <a:t>People borrow money from a bank to buy home. Bank issue loan to poor rating borrower, without collateral.</a:t>
            </a:r>
          </a:p>
          <a:p>
            <a:pPr marL="285750" indent="-285750" defTabSz="914303">
              <a:buFont typeface="Wingdings" panose="05000000000000000000" pitchFamily="2" charset="2"/>
              <a:buChar char="§"/>
            </a:pPr>
            <a:r>
              <a:rPr lang="en-US" sz="1200" dirty="0">
                <a:solidFill>
                  <a:srgbClr val="000000"/>
                </a:solidFill>
              </a:rPr>
              <a:t>Structuring and sale of mortgage-backed securities had started.</a:t>
            </a:r>
          </a:p>
          <a:p>
            <a:pPr marL="285750" indent="-285750" defTabSz="914303">
              <a:buFont typeface="Wingdings" panose="05000000000000000000" pitchFamily="2" charset="2"/>
              <a:buChar char="§"/>
            </a:pPr>
            <a:r>
              <a:rPr lang="en-US" sz="1200" dirty="0">
                <a:solidFill>
                  <a:srgbClr val="000000"/>
                </a:solidFill>
              </a:rPr>
              <a:t>Rating agencies assigned AAA to MBS based on the assumption that the price would not fall. Investor purchased those MBS believing that the MBS were secured and safe. Investors were led to believe that they could be </a:t>
            </a:r>
            <a:r>
              <a:rPr lang="en-US" sz="1200" dirty="0" smtClean="0">
                <a:solidFill>
                  <a:srgbClr val="000000"/>
                </a:solidFill>
              </a:rPr>
              <a:t>repaid </a:t>
            </a:r>
            <a:r>
              <a:rPr lang="en-US" sz="1200" dirty="0">
                <a:solidFill>
                  <a:srgbClr val="000000"/>
                </a:solidFill>
              </a:rPr>
              <a:t>principal and interest  in a timely fashion.</a:t>
            </a:r>
            <a:endParaRPr lang="th-TH" sz="1200" dirty="0">
              <a:solidFill>
                <a:srgbClr val="000000"/>
              </a:solidFill>
            </a:endParaRPr>
          </a:p>
        </p:txBody>
      </p:sp>
      <p:sp>
        <p:nvSpPr>
          <p:cNvPr id="8" name="Isosceles Triangle 7"/>
          <p:cNvSpPr/>
          <p:nvPr/>
        </p:nvSpPr>
        <p:spPr>
          <a:xfrm rot="5400000">
            <a:off x="1076965" y="1486905"/>
            <a:ext cx="1692188" cy="288032"/>
          </a:xfrm>
          <a:prstGeom prst="triangle">
            <a:avLst/>
          </a:prstGeom>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3"/>
            <a:endParaRPr lang="th-TH" sz="1800" dirty="0" err="1">
              <a:solidFill>
                <a:srgbClr val="000000"/>
              </a:solidFill>
            </a:endParaRPr>
          </a:p>
        </p:txBody>
      </p:sp>
      <p:sp>
        <p:nvSpPr>
          <p:cNvPr id="9" name="Isosceles Triangle 8"/>
          <p:cNvSpPr/>
          <p:nvPr/>
        </p:nvSpPr>
        <p:spPr>
          <a:xfrm rot="5400000">
            <a:off x="1076965" y="3555014"/>
            <a:ext cx="1692188" cy="288032"/>
          </a:xfrm>
          <a:prstGeom prst="triangle">
            <a:avLst/>
          </a:prstGeom>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3"/>
            <a:endParaRPr lang="th-TH" sz="1800" dirty="0" err="1">
              <a:solidFill>
                <a:srgbClr val="000000"/>
              </a:solidFill>
            </a:endParaRPr>
          </a:p>
        </p:txBody>
      </p:sp>
      <p:sp>
        <p:nvSpPr>
          <p:cNvPr id="10" name="TextBox 9"/>
          <p:cNvSpPr txBox="1"/>
          <p:nvPr/>
        </p:nvSpPr>
        <p:spPr>
          <a:xfrm>
            <a:off x="179512" y="2996952"/>
            <a:ext cx="1512168" cy="923330"/>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defTabSz="914303"/>
            <a:r>
              <a:rPr lang="en-US" sz="1800" dirty="0">
                <a:solidFill>
                  <a:srgbClr val="000000"/>
                </a:solidFill>
              </a:rPr>
              <a:t>Assumption: </a:t>
            </a:r>
          </a:p>
          <a:p>
            <a:pPr defTabSz="914303"/>
            <a:r>
              <a:rPr lang="en-US" sz="1800" dirty="0">
                <a:solidFill>
                  <a:srgbClr val="000000"/>
                </a:solidFill>
              </a:rPr>
              <a:t>Home price </a:t>
            </a:r>
            <a:r>
              <a:rPr lang="en-US" sz="1800" b="1" dirty="0">
                <a:solidFill>
                  <a:srgbClr val="000000"/>
                </a:solidFill>
              </a:rPr>
              <a:t>do </a:t>
            </a:r>
            <a:r>
              <a:rPr lang="en-US" sz="1800" b="1" dirty="0" smtClean="0">
                <a:solidFill>
                  <a:srgbClr val="000000"/>
                </a:solidFill>
              </a:rPr>
              <a:t>decline</a:t>
            </a:r>
            <a:endParaRPr lang="th-TH" sz="1800" b="1" dirty="0">
              <a:solidFill>
                <a:srgbClr val="000000"/>
              </a:solidFill>
            </a:endParaRPr>
          </a:p>
        </p:txBody>
      </p:sp>
      <p:sp>
        <p:nvSpPr>
          <p:cNvPr id="11" name="TextBox 10"/>
          <p:cNvSpPr txBox="1"/>
          <p:nvPr/>
        </p:nvSpPr>
        <p:spPr>
          <a:xfrm>
            <a:off x="2195736" y="2852936"/>
            <a:ext cx="6840760" cy="138499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defTabSz="914303">
              <a:buFont typeface="Wingdings" panose="05000000000000000000" pitchFamily="2" charset="2"/>
              <a:buChar char="§"/>
            </a:pPr>
            <a:r>
              <a:rPr lang="en-US" sz="1200" dirty="0" smtClean="0">
                <a:solidFill>
                  <a:srgbClr val="000000"/>
                </a:solidFill>
              </a:rPr>
              <a:t>Home prices down 20% from its peak in 2006.</a:t>
            </a:r>
          </a:p>
          <a:p>
            <a:pPr marL="285750" indent="-285750" defTabSz="914303">
              <a:buFont typeface="Wingdings" panose="05000000000000000000" pitchFamily="2" charset="2"/>
              <a:buChar char="§"/>
            </a:pPr>
            <a:r>
              <a:rPr lang="en-US" sz="1200" dirty="0" smtClean="0">
                <a:solidFill>
                  <a:srgbClr val="000000"/>
                </a:solidFill>
              </a:rPr>
              <a:t>As the price began to decline, homeowners rush to sell their home for profit but they are unable to find a buyer.</a:t>
            </a:r>
          </a:p>
          <a:p>
            <a:pPr marL="285750" indent="-285750" defTabSz="914303">
              <a:buFont typeface="Wingdings" panose="05000000000000000000" pitchFamily="2" charset="2"/>
              <a:buChar char="§"/>
            </a:pPr>
            <a:r>
              <a:rPr lang="en-US" sz="1200" dirty="0" smtClean="0">
                <a:solidFill>
                  <a:srgbClr val="000000"/>
                </a:solidFill>
              </a:rPr>
              <a:t>Outstanding balance on their mortgages were greater than their market value of their home. </a:t>
            </a:r>
          </a:p>
          <a:p>
            <a:pPr marL="285750" indent="-285750" defTabSz="914303">
              <a:buFont typeface="Wingdings" panose="05000000000000000000" pitchFamily="2" charset="2"/>
              <a:buChar char="§"/>
            </a:pPr>
            <a:r>
              <a:rPr lang="en-US" sz="1200" dirty="0" smtClean="0">
                <a:solidFill>
                  <a:srgbClr val="000000"/>
                </a:solidFill>
              </a:rPr>
              <a:t>Home owner defaulted on their loan.</a:t>
            </a:r>
          </a:p>
          <a:p>
            <a:pPr marL="285750" indent="-285750" defTabSz="914303">
              <a:buFont typeface="Wingdings" panose="05000000000000000000" pitchFamily="2" charset="2"/>
              <a:buChar char="§"/>
            </a:pPr>
            <a:r>
              <a:rPr lang="en-US" sz="1200" dirty="0" smtClean="0">
                <a:solidFill>
                  <a:srgbClr val="000000"/>
                </a:solidFill>
              </a:rPr>
              <a:t>Subprime mortgage are issued to household with below-average credit or income histories and are considered risky.</a:t>
            </a:r>
            <a:endParaRPr lang="th-TH" sz="1200" dirty="0">
              <a:solidFill>
                <a:srgbClr val="000000"/>
              </a:solidFill>
            </a:endParaRPr>
          </a:p>
        </p:txBody>
      </p:sp>
      <p:sp>
        <p:nvSpPr>
          <p:cNvPr id="12" name="TextBox 11"/>
          <p:cNvSpPr txBox="1"/>
          <p:nvPr/>
        </p:nvSpPr>
        <p:spPr>
          <a:xfrm>
            <a:off x="106701" y="6046667"/>
            <a:ext cx="4211960" cy="276999"/>
          </a:xfrm>
          <a:prstGeom prst="rect">
            <a:avLst/>
          </a:prstGeom>
          <a:noFill/>
        </p:spPr>
        <p:txBody>
          <a:bodyPr wrap="square" rtlCol="0">
            <a:spAutoFit/>
          </a:bodyPr>
          <a:lstStyle/>
          <a:p>
            <a:r>
              <a:rPr lang="en-US" sz="1200" dirty="0" smtClean="0"/>
              <a:t>Ref: RBSF Economic Letter 2012-15 </a:t>
            </a:r>
            <a:r>
              <a:rPr lang="en-US" sz="1200" dirty="0"/>
              <a:t>|</a:t>
            </a:r>
            <a:r>
              <a:rPr lang="en-US" sz="1200" dirty="0" smtClean="0"/>
              <a:t> May 14, 2012</a:t>
            </a:r>
            <a:endParaRPr lang="th-TH" sz="1200" dirty="0"/>
          </a:p>
        </p:txBody>
      </p:sp>
    </p:spTree>
    <p:extLst>
      <p:ext uri="{BB962C8B-B14F-4D97-AF65-F5344CB8AC3E}">
        <p14:creationId xmlns:p14="http://schemas.microsoft.com/office/powerpoint/2010/main" val="3609139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Liquidity Risk to Commercial Bank</a:t>
            </a:r>
            <a:endParaRPr lang="th-TH" dirty="0"/>
          </a:p>
        </p:txBody>
      </p:sp>
      <p:sp>
        <p:nvSpPr>
          <p:cNvPr id="4" name="TextBox 3"/>
          <p:cNvSpPr txBox="1"/>
          <p:nvPr/>
        </p:nvSpPr>
        <p:spPr>
          <a:xfrm>
            <a:off x="107504" y="836712"/>
            <a:ext cx="8640960" cy="2862322"/>
          </a:xfrm>
          <a:prstGeom prst="rect">
            <a:avLst/>
          </a:prstGeom>
          <a:noFill/>
        </p:spPr>
        <p:txBody>
          <a:bodyPr wrap="square" rtlCol="0">
            <a:spAutoFit/>
          </a:bodyPr>
          <a:lstStyle/>
          <a:p>
            <a:pPr marL="285750" indent="-285750">
              <a:buFont typeface="Wingdings" panose="05000000000000000000" pitchFamily="2" charset="2"/>
              <a:buChar char="§"/>
            </a:pPr>
            <a:r>
              <a:rPr lang="en-US" sz="1800" dirty="0" smtClean="0"/>
              <a:t>Financial Institution provides liquidity to depositors and creditors by standing ready to provide them cash on demand. </a:t>
            </a:r>
          </a:p>
          <a:p>
            <a:pPr marL="285750" indent="-285750">
              <a:buFont typeface="Wingdings" panose="05000000000000000000" pitchFamily="2" charset="2"/>
              <a:buChar char="§"/>
            </a:pPr>
            <a:r>
              <a:rPr lang="en-US" sz="1800" dirty="0" smtClean="0"/>
              <a:t>Bank run: liquidity risk stemmed from the possibility of bank runs. These are episodes in which depositors lose faith in their bank and withdraw their money, either because of concerns about the bank’s financial condition or because they worry that </a:t>
            </a:r>
            <a:r>
              <a:rPr lang="en-US" sz="1800" i="1" dirty="0" smtClean="0"/>
              <a:t>others</a:t>
            </a:r>
            <a:r>
              <a:rPr lang="en-US" sz="1800" dirty="0" smtClean="0"/>
              <a:t> might stage runs. </a:t>
            </a:r>
          </a:p>
          <a:p>
            <a:pPr marL="285750" indent="-285750">
              <a:buFont typeface="Wingdings" panose="05000000000000000000" pitchFamily="2" charset="2"/>
              <a:buChar char="§"/>
            </a:pPr>
            <a:r>
              <a:rPr lang="en-US" sz="1800" dirty="0" smtClean="0"/>
              <a:t>Consequence: Banks could be insolvent by initiating a chain reaction that forced a fire sale of illiquid loans. </a:t>
            </a:r>
          </a:p>
          <a:p>
            <a:pPr marL="285750" indent="-285750">
              <a:buFont typeface="Wingdings" panose="05000000000000000000" pitchFamily="2" charset="2"/>
              <a:buChar char="§"/>
            </a:pPr>
            <a:r>
              <a:rPr lang="en-US" sz="1800" dirty="0" smtClean="0"/>
              <a:t>Solution: Enforce reserve requirements tied to deposits, deposit insurance, and the availability of liquidity from central banks, the lenders of last resort.</a:t>
            </a:r>
            <a:endParaRPr lang="th-TH" sz="1800" dirty="0"/>
          </a:p>
        </p:txBody>
      </p:sp>
      <p:sp>
        <p:nvSpPr>
          <p:cNvPr id="5" name="TextBox 4"/>
          <p:cNvSpPr txBox="1"/>
          <p:nvPr/>
        </p:nvSpPr>
        <p:spPr>
          <a:xfrm>
            <a:off x="106701" y="6046667"/>
            <a:ext cx="4211960" cy="276999"/>
          </a:xfrm>
          <a:prstGeom prst="rect">
            <a:avLst/>
          </a:prstGeom>
          <a:noFill/>
        </p:spPr>
        <p:txBody>
          <a:bodyPr wrap="square" rtlCol="0">
            <a:spAutoFit/>
          </a:bodyPr>
          <a:lstStyle/>
          <a:p>
            <a:r>
              <a:rPr lang="en-US" sz="1200" dirty="0" smtClean="0"/>
              <a:t>Ref: RBSF Economic Letter 2012-15 </a:t>
            </a:r>
            <a:r>
              <a:rPr lang="en-US" sz="1200" dirty="0"/>
              <a:t>|</a:t>
            </a:r>
            <a:r>
              <a:rPr lang="en-US" sz="1200" dirty="0" smtClean="0"/>
              <a:t> May 14, 2012</a:t>
            </a:r>
            <a:endParaRPr lang="th-TH" sz="1200" dirty="0"/>
          </a:p>
        </p:txBody>
      </p:sp>
    </p:spTree>
    <p:extLst>
      <p:ext uri="{BB962C8B-B14F-4D97-AF65-F5344CB8AC3E}">
        <p14:creationId xmlns:p14="http://schemas.microsoft.com/office/powerpoint/2010/main" val="1005537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Liquidity Risk to Commercial Bank</a:t>
            </a:r>
            <a:endParaRPr lang="th-TH" dirty="0"/>
          </a:p>
        </p:txBody>
      </p:sp>
      <p:sp>
        <p:nvSpPr>
          <p:cNvPr id="6" name="TextBox 5"/>
          <p:cNvSpPr txBox="1"/>
          <p:nvPr/>
        </p:nvSpPr>
        <p:spPr>
          <a:xfrm>
            <a:off x="107504" y="692696"/>
            <a:ext cx="8640960" cy="4801314"/>
          </a:xfrm>
          <a:prstGeom prst="rect">
            <a:avLst/>
          </a:prstGeom>
          <a:noFill/>
        </p:spPr>
        <p:txBody>
          <a:bodyPr wrap="square" rtlCol="0">
            <a:spAutoFit/>
          </a:bodyPr>
          <a:lstStyle/>
          <a:p>
            <a:pPr marL="457200" indent="-457200">
              <a:buFont typeface="Wingdings" panose="05000000000000000000" pitchFamily="2" charset="2"/>
              <a:buChar char="§"/>
            </a:pPr>
            <a:r>
              <a:rPr lang="en-US" sz="1800" dirty="0" smtClean="0"/>
              <a:t>Liquidity risk has come less from deposit outflows and more from exposure to a range of lending and interbank financial arrangements. These include undrawn loan commitments, obligations to repurchase securitized assets, margin calls in the derivatives markets, and withdrawal of funds from wholesale short-term financing arrangements.</a:t>
            </a:r>
          </a:p>
          <a:p>
            <a:pPr marL="457200" indent="-457200">
              <a:buFont typeface="Wingdings" panose="05000000000000000000" pitchFamily="2" charset="2"/>
              <a:buChar char="§"/>
            </a:pPr>
            <a:r>
              <a:rPr lang="en-US" sz="1800" dirty="0" smtClean="0"/>
              <a:t>For example, banks today often lend by extending credit lines that borrowers </a:t>
            </a:r>
            <a:r>
              <a:rPr lang="en-US" sz="1800" u="sng" dirty="0" smtClean="0"/>
              <a:t>can tap on demand</a:t>
            </a:r>
            <a:r>
              <a:rPr lang="en-US" sz="1800" dirty="0" smtClean="0"/>
              <a:t>, or by making other kinds of loan commitments. Increases in borrower use of these commitments make this business risky. When the overall supply of liquidity falls, borrowers draw on funds from existing credit lines en masse. </a:t>
            </a:r>
          </a:p>
          <a:p>
            <a:pPr marL="457200" indent="-457200">
              <a:buFont typeface="Wingdings" panose="05000000000000000000" pitchFamily="2" charset="2"/>
              <a:buChar char="§"/>
            </a:pPr>
            <a:r>
              <a:rPr lang="en-US" sz="1800" dirty="0" smtClean="0"/>
              <a:t>Thus, in the 2007–08 financial crisis, nonfinancial firms lost access to short-term funds when the commercial paper market dried up. Commercial paper issuers turned instead to prearranged </a:t>
            </a:r>
            <a:r>
              <a:rPr lang="en-US" sz="1800" b="1" dirty="0" smtClean="0"/>
              <a:t>backup lines </a:t>
            </a:r>
            <a:r>
              <a:rPr lang="en-US" sz="1800" dirty="0" smtClean="0"/>
              <a:t>at banks to refinance their paper as it came due. Banks were obligated to fund such loans. As a result, funds became less available for new lending.</a:t>
            </a:r>
          </a:p>
          <a:p>
            <a:endParaRPr lang="en-US" sz="1800" dirty="0" smtClean="0"/>
          </a:p>
          <a:p>
            <a:endParaRPr lang="th-TH" sz="1800" dirty="0"/>
          </a:p>
        </p:txBody>
      </p:sp>
      <p:sp>
        <p:nvSpPr>
          <p:cNvPr id="7" name="TextBox 6"/>
          <p:cNvSpPr txBox="1"/>
          <p:nvPr/>
        </p:nvSpPr>
        <p:spPr>
          <a:xfrm>
            <a:off x="106701" y="6046667"/>
            <a:ext cx="4211960" cy="276999"/>
          </a:xfrm>
          <a:prstGeom prst="rect">
            <a:avLst/>
          </a:prstGeom>
          <a:noFill/>
        </p:spPr>
        <p:txBody>
          <a:bodyPr wrap="square" rtlCol="0">
            <a:spAutoFit/>
          </a:bodyPr>
          <a:lstStyle/>
          <a:p>
            <a:r>
              <a:rPr lang="en-US" sz="1200" dirty="0" smtClean="0"/>
              <a:t>Ref: RBSF Economic Letter 2012-15 </a:t>
            </a:r>
            <a:r>
              <a:rPr lang="en-US" sz="1200" dirty="0"/>
              <a:t>|</a:t>
            </a:r>
            <a:r>
              <a:rPr lang="en-US" sz="1200" dirty="0" smtClean="0"/>
              <a:t> May 14, 2012</a:t>
            </a:r>
            <a:endParaRPr lang="th-TH" sz="1200" dirty="0"/>
          </a:p>
        </p:txBody>
      </p:sp>
    </p:spTree>
    <p:extLst>
      <p:ext uri="{BB962C8B-B14F-4D97-AF65-F5344CB8AC3E}">
        <p14:creationId xmlns:p14="http://schemas.microsoft.com/office/powerpoint/2010/main" val="1323310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Liquidity Risk to Commercial Bank</a:t>
            </a:r>
            <a:endParaRPr lang="th-TH" dirty="0"/>
          </a:p>
        </p:txBody>
      </p:sp>
      <p:sp>
        <p:nvSpPr>
          <p:cNvPr id="6" name="TextBox 5"/>
          <p:cNvSpPr txBox="1"/>
          <p:nvPr/>
        </p:nvSpPr>
        <p:spPr>
          <a:xfrm>
            <a:off x="107504" y="692696"/>
            <a:ext cx="8640960" cy="4524315"/>
          </a:xfrm>
          <a:prstGeom prst="rect">
            <a:avLst/>
          </a:prstGeom>
          <a:noFill/>
        </p:spPr>
        <p:txBody>
          <a:bodyPr wrap="square" rtlCol="0">
            <a:spAutoFit/>
          </a:bodyPr>
          <a:lstStyle/>
          <a:p>
            <a:pPr marL="457200" indent="-457200">
              <a:buFont typeface="Wingdings" panose="05000000000000000000" pitchFamily="2" charset="2"/>
              <a:buChar char="§"/>
            </a:pPr>
            <a:r>
              <a:rPr lang="en-US" sz="1800" dirty="0" smtClean="0"/>
              <a:t>Banks finance their balance sheets with more than just deposits and equity capital. Other liabilities include uninsured wholesale deposits, repurchase agreements, and other short-term unsecured debt instruments. </a:t>
            </a:r>
          </a:p>
          <a:p>
            <a:pPr marL="457200" indent="-457200">
              <a:buFont typeface="Wingdings" panose="05000000000000000000" pitchFamily="2" charset="2"/>
              <a:buChar char="§"/>
            </a:pPr>
            <a:r>
              <a:rPr lang="en-US" sz="1800" dirty="0" smtClean="0"/>
              <a:t>These sources became scarce during the crisis. </a:t>
            </a:r>
          </a:p>
          <a:p>
            <a:pPr marL="457200" indent="-457200">
              <a:buFont typeface="Wingdings" panose="05000000000000000000" pitchFamily="2" charset="2"/>
              <a:buChar char="§"/>
            </a:pPr>
            <a:r>
              <a:rPr lang="en-US" sz="1800" dirty="0" smtClean="0"/>
              <a:t>For example, repurchase agreements, known as repos, were often used to finance risky assets such as private-label mortgage-backed securities. Gorton and </a:t>
            </a:r>
            <a:r>
              <a:rPr lang="en-US" sz="1800" dirty="0" err="1" smtClean="0"/>
              <a:t>Metrick</a:t>
            </a:r>
            <a:r>
              <a:rPr lang="en-US" sz="1800" dirty="0" smtClean="0"/>
              <a:t> (2011) show that, in the middle of 2007, mortgage-backed securities could be almost completely financed with short-term borrowed funds in the repo market. However, by the fourth quarter of 2008, only about 55% of each dollar invested in such securities could be financed this way. </a:t>
            </a:r>
          </a:p>
          <a:p>
            <a:pPr marL="457200" indent="-457200">
              <a:buFont typeface="Wingdings" panose="05000000000000000000" pitchFamily="2" charset="2"/>
              <a:buChar char="§"/>
            </a:pPr>
            <a:r>
              <a:rPr lang="en-US" sz="1800" dirty="0" smtClean="0"/>
              <a:t>Banks that used repos to finance purchases of mortgage-backed securities faced an unpleasant choice. They could sell their securities holdings into a falling market and take a big loss. Or they could find new, and presumably expensive, sources of credit.</a:t>
            </a:r>
          </a:p>
          <a:p>
            <a:endParaRPr lang="en-US" sz="1800" dirty="0" smtClean="0"/>
          </a:p>
          <a:p>
            <a:endParaRPr lang="th-TH" sz="1800" dirty="0"/>
          </a:p>
        </p:txBody>
      </p:sp>
      <p:sp>
        <p:nvSpPr>
          <p:cNvPr id="4" name="TextBox 3"/>
          <p:cNvSpPr txBox="1"/>
          <p:nvPr/>
        </p:nvSpPr>
        <p:spPr>
          <a:xfrm>
            <a:off x="106701" y="6046667"/>
            <a:ext cx="4211960" cy="276999"/>
          </a:xfrm>
          <a:prstGeom prst="rect">
            <a:avLst/>
          </a:prstGeom>
          <a:noFill/>
        </p:spPr>
        <p:txBody>
          <a:bodyPr wrap="square" rtlCol="0">
            <a:spAutoFit/>
          </a:bodyPr>
          <a:lstStyle/>
          <a:p>
            <a:r>
              <a:rPr lang="en-US" sz="1200" dirty="0" smtClean="0"/>
              <a:t>Ref: RBSF Economic Letter 2012-15 </a:t>
            </a:r>
            <a:r>
              <a:rPr lang="en-US" sz="1200" dirty="0"/>
              <a:t>|</a:t>
            </a:r>
            <a:r>
              <a:rPr lang="en-US" sz="1200" dirty="0" smtClean="0"/>
              <a:t> May 14, 2012</a:t>
            </a:r>
            <a:endParaRPr lang="th-TH" sz="1200" dirty="0"/>
          </a:p>
        </p:txBody>
      </p:sp>
    </p:spTree>
    <p:extLst>
      <p:ext uri="{BB962C8B-B14F-4D97-AF65-F5344CB8AC3E}">
        <p14:creationId xmlns:p14="http://schemas.microsoft.com/office/powerpoint/2010/main" val="2949220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Liquidity Risk to Commercial Bank</a:t>
            </a:r>
            <a:endParaRPr lang="th-TH" dirty="0"/>
          </a:p>
        </p:txBody>
      </p:sp>
      <p:sp>
        <p:nvSpPr>
          <p:cNvPr id="4" name="Rectangle 3"/>
          <p:cNvSpPr/>
          <p:nvPr/>
        </p:nvSpPr>
        <p:spPr>
          <a:xfrm>
            <a:off x="107504" y="764704"/>
            <a:ext cx="8568952" cy="4093428"/>
          </a:xfrm>
          <a:prstGeom prst="rect">
            <a:avLst/>
          </a:prstGeom>
        </p:spPr>
        <p:txBody>
          <a:bodyPr wrap="square">
            <a:spAutoFit/>
          </a:bodyPr>
          <a:lstStyle/>
          <a:p>
            <a:r>
              <a:rPr lang="en-US" sz="2000" dirty="0" smtClean="0"/>
              <a:t>Balance sheet: </a:t>
            </a:r>
          </a:p>
          <a:p>
            <a:pPr marL="342900" indent="-342900">
              <a:buFont typeface="Wingdings" panose="05000000000000000000" pitchFamily="2" charset="2"/>
              <a:buChar char="§"/>
            </a:pPr>
            <a:r>
              <a:rPr lang="en-US" sz="2000" dirty="0" smtClean="0"/>
              <a:t>Banks more exposed to liquidity risk increased their holdings of liquid assets most. </a:t>
            </a:r>
          </a:p>
          <a:p>
            <a:pPr marL="342900" indent="-342900">
              <a:buFont typeface="Wingdings" panose="05000000000000000000" pitchFamily="2" charset="2"/>
              <a:buChar char="§"/>
            </a:pPr>
            <a:r>
              <a:rPr lang="en-US" sz="2000" dirty="0" smtClean="0"/>
              <a:t>They also reduced new lending most. </a:t>
            </a:r>
          </a:p>
          <a:p>
            <a:pPr marL="342900" indent="-342900">
              <a:buFont typeface="Wingdings" panose="05000000000000000000" pitchFamily="2" charset="2"/>
              <a:buChar char="§"/>
            </a:pPr>
            <a:r>
              <a:rPr lang="en-US" sz="2000" dirty="0" smtClean="0"/>
              <a:t>Liquidity exposure affected behavior along several dimensions. </a:t>
            </a:r>
          </a:p>
          <a:p>
            <a:pPr marL="800100" lvl="1" indent="-342900">
              <a:buFont typeface="Wingdings" panose="05000000000000000000" pitchFamily="2" charset="2"/>
              <a:buChar char="§"/>
            </a:pPr>
            <a:r>
              <a:rPr lang="en-US" sz="2000" b="1" dirty="0" smtClean="0"/>
              <a:t>On the asset side</a:t>
            </a:r>
            <a:r>
              <a:rPr lang="en-US" sz="2000" dirty="0" smtClean="0"/>
              <a:t>, banks holding securities with low liquidity, such as mortgage-backed securities, expanded their cash buffers during the crisis and decreased new lending. Such banks were worried about their ability to finance securitized assets. They protected themselves by hoarding liquidity, to the detriment of borrowers. </a:t>
            </a:r>
          </a:p>
          <a:p>
            <a:pPr marL="800100" lvl="1" indent="-342900">
              <a:buFont typeface="Wingdings" panose="05000000000000000000" pitchFamily="2" charset="2"/>
              <a:buChar char="§"/>
            </a:pPr>
            <a:r>
              <a:rPr lang="en-US" sz="2000" b="1" dirty="0" smtClean="0"/>
              <a:t>On the liability side</a:t>
            </a:r>
            <a:r>
              <a:rPr lang="en-US" sz="2000" dirty="0" smtClean="0"/>
              <a:t>, banks that relied more on wholesale sources of funding cut new lending significantly more than banks that relied predominantly on traditional deposits and equity capital for funding.</a:t>
            </a:r>
            <a:endParaRPr lang="th-TH" sz="2000" dirty="0"/>
          </a:p>
        </p:txBody>
      </p:sp>
      <p:sp>
        <p:nvSpPr>
          <p:cNvPr id="6" name="TextBox 5"/>
          <p:cNvSpPr txBox="1"/>
          <p:nvPr/>
        </p:nvSpPr>
        <p:spPr>
          <a:xfrm>
            <a:off x="106701" y="6046667"/>
            <a:ext cx="4211960" cy="276999"/>
          </a:xfrm>
          <a:prstGeom prst="rect">
            <a:avLst/>
          </a:prstGeom>
          <a:noFill/>
        </p:spPr>
        <p:txBody>
          <a:bodyPr wrap="square" rtlCol="0">
            <a:spAutoFit/>
          </a:bodyPr>
          <a:lstStyle/>
          <a:p>
            <a:r>
              <a:rPr lang="en-US" sz="1200" dirty="0" smtClean="0"/>
              <a:t>Ref: RBSF Economic Letter 2012-15 </a:t>
            </a:r>
            <a:r>
              <a:rPr lang="en-US" sz="1200" dirty="0"/>
              <a:t>|</a:t>
            </a:r>
            <a:r>
              <a:rPr lang="en-US" sz="1200" dirty="0" smtClean="0"/>
              <a:t> May 14, 2012</a:t>
            </a:r>
            <a:endParaRPr lang="th-TH" sz="1200" dirty="0"/>
          </a:p>
        </p:txBody>
      </p:sp>
    </p:spTree>
    <p:extLst>
      <p:ext uri="{BB962C8B-B14F-4D97-AF65-F5344CB8AC3E}">
        <p14:creationId xmlns:p14="http://schemas.microsoft.com/office/powerpoint/2010/main" val="2064787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Balance Sheet before the crisis</a:t>
            </a:r>
            <a:endParaRPr lang="th-TH"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070" y="764704"/>
            <a:ext cx="4052993" cy="4897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4716016" y="620688"/>
            <a:ext cx="4248472" cy="3323987"/>
          </a:xfrm>
          <a:prstGeom prst="rect">
            <a:avLst/>
          </a:prstGeom>
        </p:spPr>
        <p:txBody>
          <a:bodyPr wrap="square">
            <a:spAutoFit/>
          </a:bodyPr>
          <a:lstStyle/>
          <a:p>
            <a:r>
              <a:rPr lang="en-US" sz="1400" dirty="0" smtClean="0"/>
              <a:t>The balance sheet of a hypothetical bank might have adjusted to these liquidity pressures. </a:t>
            </a:r>
          </a:p>
          <a:p>
            <a:pPr marL="285750" indent="-285750">
              <a:buFont typeface="Wingdings" panose="05000000000000000000" pitchFamily="2" charset="2"/>
              <a:buChar char="§"/>
            </a:pPr>
            <a:r>
              <a:rPr lang="en-US" sz="1400" dirty="0" smtClean="0"/>
              <a:t>It compares the bank’s balance sheet at the beginning of 2007 and the end of 2008. </a:t>
            </a:r>
          </a:p>
          <a:p>
            <a:pPr marL="285750" indent="-285750">
              <a:buFont typeface="Wingdings" panose="05000000000000000000" pitchFamily="2" charset="2"/>
              <a:buChar char="§"/>
            </a:pPr>
            <a:r>
              <a:rPr lang="en-US" sz="1400" dirty="0" smtClean="0"/>
              <a:t>Prior to the crisis, the bank holds $75 billion in loans on its balance sheet, with an additional $20 billion in off-balance-sheet loan commitments and credit lines, a total credit supply of </a:t>
            </a:r>
            <a:r>
              <a:rPr lang="en-US" sz="1400" b="1" dirty="0" smtClean="0"/>
              <a:t>$95 billion</a:t>
            </a:r>
            <a:r>
              <a:rPr lang="en-US" sz="1400" dirty="0" smtClean="0"/>
              <a:t>. </a:t>
            </a:r>
          </a:p>
          <a:p>
            <a:pPr marL="285750" indent="-285750">
              <a:buFont typeface="Wingdings" panose="05000000000000000000" pitchFamily="2" charset="2"/>
              <a:buChar char="§"/>
            </a:pPr>
            <a:r>
              <a:rPr lang="en-US" sz="1400" dirty="0" smtClean="0"/>
              <a:t>The bank also holds $25 billion in cash and other liquid assets. </a:t>
            </a:r>
          </a:p>
          <a:p>
            <a:pPr marL="285750" indent="-285750">
              <a:buFont typeface="Wingdings" panose="05000000000000000000" pitchFamily="2" charset="2"/>
              <a:buChar char="§"/>
            </a:pPr>
            <a:r>
              <a:rPr lang="en-US" sz="1400" dirty="0" smtClean="0"/>
              <a:t>On the liability side, the bank finances these investments 60% with traditional deposits, 30% with wholesale short-term debt, and 10% with equity.</a:t>
            </a:r>
            <a:endParaRPr lang="th-TH" sz="1400" dirty="0"/>
          </a:p>
        </p:txBody>
      </p:sp>
      <p:sp>
        <p:nvSpPr>
          <p:cNvPr id="6" name="Rectangle 5"/>
          <p:cNvSpPr/>
          <p:nvPr/>
        </p:nvSpPr>
        <p:spPr>
          <a:xfrm>
            <a:off x="4609997" y="3936756"/>
            <a:ext cx="4572000" cy="2031325"/>
          </a:xfrm>
          <a:prstGeom prst="rect">
            <a:avLst/>
          </a:prstGeom>
        </p:spPr>
        <p:txBody>
          <a:bodyPr>
            <a:spAutoFit/>
          </a:bodyPr>
          <a:lstStyle/>
          <a:p>
            <a:pPr marL="285750" indent="-285750">
              <a:buFont typeface="Wingdings" panose="05000000000000000000" pitchFamily="2" charset="2"/>
              <a:buChar char="§"/>
            </a:pPr>
            <a:r>
              <a:rPr lang="en-US" sz="1400" dirty="0" smtClean="0"/>
              <a:t>During the crisis, borrowers take down funds from existing commitments, lowering the off-balance-sheet account from $20 to $10 billion and increasing loans on the balance sheet by $10 billion. </a:t>
            </a:r>
          </a:p>
          <a:p>
            <a:pPr marL="285750" indent="-285750">
              <a:buFont typeface="Wingdings" panose="05000000000000000000" pitchFamily="2" charset="2"/>
              <a:buChar char="§"/>
            </a:pPr>
            <a:r>
              <a:rPr lang="en-US" sz="1400" dirty="0" smtClean="0"/>
              <a:t>the bank loses half its short-term funds as markets dry up. At the same time, $20 billion of traditional deposits flow in and the bank is able to borrow an additional $5 billion from the Federal Reserve. However, </a:t>
            </a:r>
            <a:endParaRPr lang="th-TH" sz="1400" dirty="0"/>
          </a:p>
        </p:txBody>
      </p:sp>
      <p:sp>
        <p:nvSpPr>
          <p:cNvPr id="8" name="TextBox 7"/>
          <p:cNvSpPr txBox="1"/>
          <p:nvPr/>
        </p:nvSpPr>
        <p:spPr>
          <a:xfrm>
            <a:off x="106701" y="6046667"/>
            <a:ext cx="4211960" cy="276999"/>
          </a:xfrm>
          <a:prstGeom prst="rect">
            <a:avLst/>
          </a:prstGeom>
          <a:noFill/>
        </p:spPr>
        <p:txBody>
          <a:bodyPr wrap="square" rtlCol="0">
            <a:spAutoFit/>
          </a:bodyPr>
          <a:lstStyle/>
          <a:p>
            <a:r>
              <a:rPr lang="en-US" sz="1200" dirty="0" smtClean="0"/>
              <a:t>Ref: RBSF Economic Letter 2012-15 </a:t>
            </a:r>
            <a:r>
              <a:rPr lang="en-US" sz="1200" dirty="0"/>
              <a:t>|</a:t>
            </a:r>
            <a:r>
              <a:rPr lang="en-US" sz="1200" dirty="0" smtClean="0"/>
              <a:t> May 14, 2012</a:t>
            </a:r>
            <a:endParaRPr lang="th-TH" sz="1200" dirty="0"/>
          </a:p>
        </p:txBody>
      </p:sp>
    </p:spTree>
    <p:extLst>
      <p:ext uri="{BB962C8B-B14F-4D97-AF65-F5344CB8AC3E}">
        <p14:creationId xmlns:p14="http://schemas.microsoft.com/office/powerpoint/2010/main" val="553937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Balance Sheet after the crisis</a:t>
            </a:r>
            <a:endParaRPr lang="th-TH"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070" y="764704"/>
            <a:ext cx="4052993" cy="4897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4572000" y="764704"/>
            <a:ext cx="4464496" cy="3970318"/>
          </a:xfrm>
          <a:prstGeom prst="rect">
            <a:avLst/>
          </a:prstGeom>
        </p:spPr>
        <p:txBody>
          <a:bodyPr wrap="square">
            <a:spAutoFit/>
          </a:bodyPr>
          <a:lstStyle/>
          <a:p>
            <a:pPr marL="285750" indent="-285750">
              <a:buFont typeface="Wingdings" panose="05000000000000000000" pitchFamily="2" charset="2"/>
              <a:buChar char="§"/>
            </a:pPr>
            <a:r>
              <a:rPr lang="en-US" sz="1400" dirty="0" smtClean="0"/>
              <a:t>During the crisis, borrowers take down funds from existing commitments, lowering the off-balance-sheet account from $20 to $10 billion and increasing loans on the balance sheet by $10 billion. </a:t>
            </a:r>
          </a:p>
          <a:p>
            <a:pPr marL="285750" indent="-285750">
              <a:buFont typeface="Wingdings" panose="05000000000000000000" pitchFamily="2" charset="2"/>
              <a:buChar char="§"/>
            </a:pPr>
            <a:r>
              <a:rPr lang="en-US" sz="1400" dirty="0" smtClean="0"/>
              <a:t>the bank loses half its short-term funds as markets dry up. At the same time, $20 billion of traditional deposits flow in and the bank is able to borrow an additional $5 billion from the Federal Reserve.</a:t>
            </a:r>
          </a:p>
          <a:p>
            <a:pPr marL="285750" indent="-285750">
              <a:buFont typeface="Wingdings" panose="05000000000000000000" pitchFamily="2" charset="2"/>
              <a:buChar char="§"/>
            </a:pPr>
            <a:r>
              <a:rPr lang="en-US" sz="1400" dirty="0" smtClean="0"/>
              <a:t>However, under pressure on both the asset and liability sides of its balance sheet, </a:t>
            </a:r>
            <a:r>
              <a:rPr lang="en-US" sz="1400" b="1" dirty="0" smtClean="0"/>
              <a:t>the bank seeks to increase its cash holdings from $25 to $35</a:t>
            </a:r>
            <a:r>
              <a:rPr lang="en-US" sz="1400" dirty="0" smtClean="0"/>
              <a:t> billion as protection against further disruptions.</a:t>
            </a:r>
          </a:p>
          <a:p>
            <a:pPr marL="285750" indent="-285750">
              <a:buFont typeface="Wingdings" panose="05000000000000000000" pitchFamily="2" charset="2"/>
              <a:buChar char="§"/>
            </a:pPr>
            <a:r>
              <a:rPr lang="en-US" sz="1400" b="1" dirty="0" smtClean="0"/>
              <a:t>The bank has no choice but to scale back its overall provision of credit</a:t>
            </a:r>
            <a:r>
              <a:rPr lang="en-US" sz="1400" dirty="0" smtClean="0"/>
              <a:t>. In this example</a:t>
            </a:r>
            <a:r>
              <a:rPr lang="en-US" sz="1400" b="1" dirty="0" smtClean="0"/>
              <a:t>, new lending ceases, with total credit falling from $95 billion to $85 billion as some loans reach maturity.</a:t>
            </a:r>
            <a:endParaRPr lang="th-TH" sz="1400" b="1" dirty="0"/>
          </a:p>
        </p:txBody>
      </p:sp>
      <p:sp>
        <p:nvSpPr>
          <p:cNvPr id="7" name="TextBox 6"/>
          <p:cNvSpPr txBox="1"/>
          <p:nvPr/>
        </p:nvSpPr>
        <p:spPr>
          <a:xfrm>
            <a:off x="106701" y="6046667"/>
            <a:ext cx="4211960" cy="276999"/>
          </a:xfrm>
          <a:prstGeom prst="rect">
            <a:avLst/>
          </a:prstGeom>
          <a:noFill/>
        </p:spPr>
        <p:txBody>
          <a:bodyPr wrap="square" rtlCol="0">
            <a:spAutoFit/>
          </a:bodyPr>
          <a:lstStyle/>
          <a:p>
            <a:r>
              <a:rPr lang="en-US" sz="1200" dirty="0" smtClean="0"/>
              <a:t>Ref: RBSF Economic Letter 2012-15 </a:t>
            </a:r>
            <a:r>
              <a:rPr lang="en-US" sz="1200" dirty="0"/>
              <a:t>|</a:t>
            </a:r>
            <a:r>
              <a:rPr lang="en-US" sz="1200" dirty="0" smtClean="0"/>
              <a:t> May 14, 2012</a:t>
            </a:r>
            <a:endParaRPr lang="th-TH" sz="1200" dirty="0"/>
          </a:p>
        </p:txBody>
      </p:sp>
    </p:spTree>
    <p:extLst>
      <p:ext uri="{BB962C8B-B14F-4D97-AF65-F5344CB8AC3E}">
        <p14:creationId xmlns:p14="http://schemas.microsoft.com/office/powerpoint/2010/main" val="395240032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NAME" val="Logo"/>
</p:tagLst>
</file>

<file path=ppt/tags/tag3.xml><?xml version="1.0" encoding="utf-8"?>
<p:tagLst xmlns:a="http://schemas.openxmlformats.org/drawingml/2006/main" xmlns:r="http://schemas.openxmlformats.org/officeDocument/2006/relationships" xmlns:p="http://schemas.openxmlformats.org/presentationml/2006/main">
  <p:tag name="NAME" val="Moon"/>
</p:tagLst>
</file>

<file path=ppt/tags/tag4.xml><?xml version="1.0" encoding="utf-8"?>
<p:tagLst xmlns:a="http://schemas.openxmlformats.org/drawingml/2006/main" xmlns:r="http://schemas.openxmlformats.org/officeDocument/2006/relationships" xmlns:p="http://schemas.openxmlformats.org/presentationml/2006/main">
  <p:tag name="NAME" val="Moon"/>
</p:tagLst>
</file>

<file path=ppt/tags/tag5.xml><?xml version="1.0" encoding="utf-8"?>
<p:tagLst xmlns:a="http://schemas.openxmlformats.org/drawingml/2006/main" xmlns:r="http://schemas.openxmlformats.org/officeDocument/2006/relationships" xmlns:p="http://schemas.openxmlformats.org/presentationml/2006/main">
  <p:tag name="NAME" val="Moon"/>
</p:tagLst>
</file>

<file path=ppt/tags/tag6.xml><?xml version="1.0" encoding="utf-8"?>
<p:tagLst xmlns:a="http://schemas.openxmlformats.org/drawingml/2006/main" xmlns:r="http://schemas.openxmlformats.org/officeDocument/2006/relationships" xmlns:p="http://schemas.openxmlformats.org/presentationml/2006/main">
  <p:tag name="NAME" val="Moon"/>
</p:tagLst>
</file>

<file path=ppt/tags/tag7.xml><?xml version="1.0" encoding="utf-8"?>
<p:tagLst xmlns:a="http://schemas.openxmlformats.org/drawingml/2006/main" xmlns:r="http://schemas.openxmlformats.org/officeDocument/2006/relationships" xmlns:p="http://schemas.openxmlformats.org/presentationml/2006/main">
  <p:tag name="NAME" val="Moon"/>
</p:tagLst>
</file>

<file path=ppt/tags/tag8.xml><?xml version="1.0" encoding="utf-8"?>
<p:tagLst xmlns:a="http://schemas.openxmlformats.org/drawingml/2006/main" xmlns:r="http://schemas.openxmlformats.org/officeDocument/2006/relationships" xmlns:p="http://schemas.openxmlformats.org/presentationml/2006/main">
  <p:tag name="NAME" val="MoonShape"/>
  <p:tag name="ANGLE" val="3"/>
</p:tagLst>
</file>

<file path=ppt/tags/tag9.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0.xml><?xml version="1.0" encoding="utf-8"?>
<p:tagLst xmlns:a="http://schemas.openxmlformats.org/drawingml/2006/main" xmlns:r="http://schemas.openxmlformats.org/officeDocument/2006/relationships" xmlns:p="http://schemas.openxmlformats.org/presentationml/2006/main">
  <p:tag name="NAME" val="MoonShape"/>
  <p:tag name="ANGLE" val="5"/>
</p:tagLst>
</file>

<file path=ppt/tags/tag11.xml><?xml version="1.0" encoding="utf-8"?>
<p:tagLst xmlns:a="http://schemas.openxmlformats.org/drawingml/2006/main" xmlns:r="http://schemas.openxmlformats.org/officeDocument/2006/relationships" xmlns:p="http://schemas.openxmlformats.org/presentationml/2006/main">
  <p:tag name="NAME" val="MoonHalfShape"/>
  <p:tag name="ANGLE" val="5"/>
</p:tagLst>
</file>

<file path=ppt/tags/tag12.xml><?xml version="1.0" encoding="utf-8"?>
<p:tagLst xmlns:a="http://schemas.openxmlformats.org/drawingml/2006/main" xmlns:r="http://schemas.openxmlformats.org/officeDocument/2006/relationships" xmlns:p="http://schemas.openxmlformats.org/presentationml/2006/main">
  <p:tag name="NAME" val="MoonShape"/>
  <p:tag name="ANGLE" val="4"/>
</p:tagLst>
</file>

<file path=ppt/tags/tag13.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4.xml><?xml version="1.0" encoding="utf-8"?>
<p:tagLst xmlns:a="http://schemas.openxmlformats.org/drawingml/2006/main" xmlns:r="http://schemas.openxmlformats.org/officeDocument/2006/relationships" xmlns:p="http://schemas.openxmlformats.org/presentationml/2006/main">
  <p:tag name="NAME" val="MoonShape"/>
  <p:tag name="ANGLE" val="2"/>
</p:tagLst>
</file>

<file path=ppt/tags/tag15.xml><?xml version="1.0" encoding="utf-8"?>
<p:tagLst xmlns:a="http://schemas.openxmlformats.org/drawingml/2006/main" xmlns:r="http://schemas.openxmlformats.org/officeDocument/2006/relationships" xmlns:p="http://schemas.openxmlformats.org/presentationml/2006/main">
  <p:tag name="NAME" val="MoonHalfShape"/>
  <p:tag name="ANGLE" val="2"/>
</p:tagLst>
</file>

<file path=ppt/tags/tag16.xml><?xml version="1.0" encoding="utf-8"?>
<p:tagLst xmlns:a="http://schemas.openxmlformats.org/drawingml/2006/main" xmlns:r="http://schemas.openxmlformats.org/officeDocument/2006/relationships" xmlns:p="http://schemas.openxmlformats.org/presentationml/2006/main">
  <p:tag name="NAME" val="MoonShape"/>
  <p:tag name="ANGLE" val="1"/>
</p:tagLst>
</file>

<file path=ppt/tags/tag17.xml><?xml version="1.0" encoding="utf-8"?>
<p:tagLst xmlns:a="http://schemas.openxmlformats.org/drawingml/2006/main" xmlns:r="http://schemas.openxmlformats.org/officeDocument/2006/relationships" xmlns:p="http://schemas.openxmlformats.org/presentationml/2006/main">
  <p:tag name="NAME" val="MoonHalfShape"/>
  <p:tag name="ANGLE" val="1"/>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p14RTaAjHyEygaBEjBnBUjg"/>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angkok Bank_CF_BBW002 v1">
  <a:themeElements>
    <a:clrScheme name="Current">
      <a:dk1>
        <a:srgbClr val="000000"/>
      </a:dk1>
      <a:lt1>
        <a:srgbClr val="FFFFFF"/>
      </a:lt1>
      <a:dk2>
        <a:srgbClr val="003399"/>
      </a:dk2>
      <a:lt2>
        <a:srgbClr val="B2B2B2"/>
      </a:lt2>
      <a:accent1>
        <a:srgbClr val="E2ECF6"/>
      </a:accent1>
      <a:accent2>
        <a:srgbClr val="94B8DD"/>
      </a:accent2>
      <a:accent3>
        <a:srgbClr val="003399"/>
      </a:accent3>
      <a:accent4>
        <a:srgbClr val="F36F21"/>
      </a:accent4>
      <a:accent5>
        <a:srgbClr val="FF6600"/>
      </a:accent5>
      <a:accent6>
        <a:srgbClr val="808080"/>
      </a:accent6>
      <a:hlink>
        <a:srgbClr val="003399"/>
      </a:hlink>
      <a:folHlink>
        <a:srgbClr val="F36F21"/>
      </a:folHlink>
    </a:clrScheme>
    <a:fontScheme name="McKJapanes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9525">
          <a:solidFill>
            <a:schemeClr val="accent6"/>
          </a:solid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6"/>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Current">
        <a:dk1>
          <a:srgbClr val="000000"/>
        </a:dk1>
        <a:lt1>
          <a:srgbClr val="FFFFFF"/>
        </a:lt1>
        <a:dk2>
          <a:srgbClr val="003399"/>
        </a:dk2>
        <a:lt2>
          <a:srgbClr val="B2B2B2"/>
        </a:lt2>
        <a:accent1>
          <a:srgbClr val="E2ECF6"/>
        </a:accent1>
        <a:accent2>
          <a:srgbClr val="94B8DD"/>
        </a:accent2>
        <a:accent3>
          <a:srgbClr val="003399"/>
        </a:accent3>
        <a:accent4>
          <a:srgbClr val="F36F21"/>
        </a:accent4>
        <a:accent5>
          <a:srgbClr val="FF6600"/>
        </a:accent5>
        <a:accent6>
          <a:srgbClr val="808080"/>
        </a:accent6>
        <a:hlink>
          <a:srgbClr val="003399"/>
        </a:hlink>
        <a:folHlink>
          <a:srgbClr val="F36F21"/>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48</TotalTime>
  <Words>1241</Words>
  <Application>Microsoft Office PowerPoint</Application>
  <PresentationFormat>On-screen Show (4:3)</PresentationFormat>
  <Paragraphs>60</Paragraphs>
  <Slides>8</Slides>
  <Notes>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8</vt:i4>
      </vt:variant>
    </vt:vector>
  </HeadingPairs>
  <TitlesOfParts>
    <vt:vector size="11" baseType="lpstr">
      <vt:lpstr>Office Theme</vt:lpstr>
      <vt:lpstr>Bangkok Bank_CF_BBW002 v1</vt:lpstr>
      <vt:lpstr>think-cell Slide</vt:lpstr>
      <vt:lpstr>Financial Crisis and  Balance Sheet of the bank</vt:lpstr>
      <vt:lpstr>Subprime mortgage and Financial Crisis in 2008.</vt:lpstr>
      <vt:lpstr>Liquidity Risk to Commercial Bank</vt:lpstr>
      <vt:lpstr>Liquidity Risk to Commercial Bank</vt:lpstr>
      <vt:lpstr>Liquidity Risk to Commercial Bank</vt:lpstr>
      <vt:lpstr>Liquidity Risk to Commercial Bank</vt:lpstr>
      <vt:lpstr>Balance Sheet before the crisis</vt:lpstr>
      <vt:lpstr>Balance Sheet after the crisis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Suchart Neeranatpuree</dc:creator>
  <cp:lastModifiedBy>Suchart Neeranatpuree</cp:lastModifiedBy>
  <cp:revision>7</cp:revision>
  <dcterms:created xsi:type="dcterms:W3CDTF">2016-11-19T03:30:52Z</dcterms:created>
  <dcterms:modified xsi:type="dcterms:W3CDTF">2017-11-20T15:24:38Z</dcterms:modified>
</cp:coreProperties>
</file>