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19A88-643F-4A89-AD26-A6E88B9F98D8}" type="datetimeFigureOut">
              <a:rPr lang="th-TH" smtClean="0"/>
              <a:t>30/08/55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DB17D-84E0-43FD-9E37-1A7EB9D3BE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19A88-643F-4A89-AD26-A6E88B9F98D8}" type="datetimeFigureOut">
              <a:rPr lang="th-TH" smtClean="0"/>
              <a:t>30/08/55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DB17D-84E0-43FD-9E37-1A7EB9D3BE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19A88-643F-4A89-AD26-A6E88B9F98D8}" type="datetimeFigureOut">
              <a:rPr lang="th-TH" smtClean="0"/>
              <a:t>30/08/55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DB17D-84E0-43FD-9E37-1A7EB9D3BE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19A88-643F-4A89-AD26-A6E88B9F98D8}" type="datetimeFigureOut">
              <a:rPr lang="th-TH" smtClean="0"/>
              <a:t>30/08/55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DB17D-84E0-43FD-9E37-1A7EB9D3BE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19A88-643F-4A89-AD26-A6E88B9F98D8}" type="datetimeFigureOut">
              <a:rPr lang="th-TH" smtClean="0"/>
              <a:t>30/08/55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DB17D-84E0-43FD-9E37-1A7EB9D3BE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19A88-643F-4A89-AD26-A6E88B9F98D8}" type="datetimeFigureOut">
              <a:rPr lang="th-TH" smtClean="0"/>
              <a:t>30/08/55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DB17D-84E0-43FD-9E37-1A7EB9D3BE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19A88-643F-4A89-AD26-A6E88B9F98D8}" type="datetimeFigureOut">
              <a:rPr lang="th-TH" smtClean="0"/>
              <a:t>30/08/55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DB17D-84E0-43FD-9E37-1A7EB9D3BE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19A88-643F-4A89-AD26-A6E88B9F98D8}" type="datetimeFigureOut">
              <a:rPr lang="th-TH" smtClean="0"/>
              <a:t>30/08/55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DB17D-84E0-43FD-9E37-1A7EB9D3BE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19A88-643F-4A89-AD26-A6E88B9F98D8}" type="datetimeFigureOut">
              <a:rPr lang="th-TH" smtClean="0"/>
              <a:t>30/08/55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DB17D-84E0-43FD-9E37-1A7EB9D3BE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19A88-643F-4A89-AD26-A6E88B9F98D8}" type="datetimeFigureOut">
              <a:rPr lang="th-TH" smtClean="0"/>
              <a:t>30/08/55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DB17D-84E0-43FD-9E37-1A7EB9D3BE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19A88-643F-4A89-AD26-A6E88B9F98D8}" type="datetimeFigureOut">
              <a:rPr lang="th-TH" smtClean="0"/>
              <a:t>30/08/55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DB17D-84E0-43FD-9E37-1A7EB9D3BE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419A88-643F-4A89-AD26-A6E88B9F98D8}" type="datetimeFigureOut">
              <a:rPr lang="th-TH" smtClean="0"/>
              <a:t>30/08/55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DB17D-84E0-43FD-9E37-1A7EB9D3BE5A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br>
              <a:rPr lang="en-US" dirty="0" smtClean="0"/>
            </a:br>
            <a:r>
              <a:rPr lang="en-US" dirty="0" smtClean="0"/>
              <a:t>31 Aug 2012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en-US" dirty="0" smtClean="0"/>
              <a:t>Continue the issue related to BOP</a:t>
            </a:r>
          </a:p>
          <a:p>
            <a:endParaRPr lang="en-US" dirty="0"/>
          </a:p>
          <a:p>
            <a:r>
              <a:rPr lang="en-US" dirty="0" smtClean="0"/>
              <a:t>Different types of capital flows: FDI </a:t>
            </a:r>
            <a:r>
              <a:rPr lang="en-US" dirty="0" err="1" smtClean="0"/>
              <a:t>vs</a:t>
            </a:r>
            <a:r>
              <a:rPr lang="en-US" dirty="0" smtClean="0"/>
              <a:t> OFCF</a:t>
            </a:r>
          </a:p>
          <a:p>
            <a:endParaRPr lang="en-US" dirty="0"/>
          </a:p>
          <a:p>
            <a:r>
              <a:rPr lang="en-US" dirty="0" smtClean="0"/>
              <a:t>FDI seems to be more favorable simply because it not only bring in money but also technology.  </a:t>
            </a:r>
          </a:p>
          <a:p>
            <a:endParaRPr lang="en-US" dirty="0"/>
          </a:p>
          <a:p>
            <a:r>
              <a:rPr lang="en-US" dirty="0" smtClean="0"/>
              <a:t>Is it possible that foreign affiliates come without advanced technology?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Answer is unlikely; Foreigners tend to be disadvantage (comparing to indigenous firms) when going aboard.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Disadvantage occurs; </a:t>
            </a:r>
          </a:p>
          <a:p>
            <a:pPr lvl="1"/>
            <a:r>
              <a:rPr lang="en-US" dirty="0" smtClean="0"/>
              <a:t>Lack understanding of local rules and regulations</a:t>
            </a:r>
          </a:p>
          <a:p>
            <a:pPr lvl="1"/>
            <a:r>
              <a:rPr lang="en-US" dirty="0" smtClean="0"/>
              <a:t>Manage local workers</a:t>
            </a:r>
          </a:p>
          <a:p>
            <a:pPr lvl="1"/>
            <a:r>
              <a:rPr lang="en-US" dirty="0" smtClean="0"/>
              <a:t>New to the market</a:t>
            </a:r>
          </a:p>
          <a:p>
            <a:r>
              <a:rPr lang="en-US" dirty="0" smtClean="0"/>
              <a:t>Advanced technology is needed to compensate such disadvantage. </a:t>
            </a:r>
          </a:p>
          <a:p>
            <a:endParaRPr lang="en-US" dirty="0" smtClean="0"/>
          </a:p>
          <a:p>
            <a:r>
              <a:rPr lang="en-US" dirty="0" smtClean="0"/>
              <a:t>Does indigenous firms in investment-receiving countries benefit such advanced technology? Depends (Known as Technology spillover literature).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OFCF (Hot money) = Quick in-out (Vulnerable)</a:t>
            </a:r>
          </a:p>
          <a:p>
            <a:r>
              <a:rPr lang="en-US" dirty="0" smtClean="0"/>
              <a:t>Generate domestic demand;</a:t>
            </a:r>
          </a:p>
          <a:p>
            <a:r>
              <a:rPr lang="en-US" dirty="0" smtClean="0"/>
              <a:t>What would you do when you are rich from Stock market boom? </a:t>
            </a:r>
          </a:p>
          <a:p>
            <a:r>
              <a:rPr lang="en-US" dirty="0" smtClean="0"/>
              <a:t>Think of finance your further study or buy nice and luxurious dress</a:t>
            </a:r>
          </a:p>
          <a:p>
            <a:r>
              <a:rPr lang="en-US" dirty="0" err="1" smtClean="0"/>
              <a:t>Condonium</a:t>
            </a:r>
            <a:r>
              <a:rPr lang="en-US" dirty="0" smtClean="0"/>
              <a:t> (Non-tradable goods) vs. I-pad (tradable goods)</a:t>
            </a:r>
          </a:p>
          <a:p>
            <a:r>
              <a:rPr lang="en-US" dirty="0" smtClean="0"/>
              <a:t>Tradable goods can be supplied from anywhere in the world. It is unlikely that price to be inflated. </a:t>
            </a:r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r>
              <a:rPr lang="en-US" dirty="0" smtClean="0"/>
              <a:t>Non-tradable goods can be supplied by local suppliers only whereas demand is driven by money from the globe.  </a:t>
            </a:r>
          </a:p>
          <a:p>
            <a:endParaRPr lang="en-US" dirty="0"/>
          </a:p>
          <a:p>
            <a:r>
              <a:rPr lang="en-US" dirty="0" smtClean="0"/>
              <a:t>Price is easily to be inflated. Inflated price turns consumption to speculation (enjoy rapid growth of price).  Bubble begins. </a:t>
            </a:r>
          </a:p>
          <a:p>
            <a:endParaRPr lang="en-US" dirty="0"/>
          </a:p>
          <a:p>
            <a:r>
              <a:rPr lang="en-US" dirty="0" smtClean="0"/>
              <a:t>Bubble means it is inflated to unrealistic/unaffordable level and then burst.  </a:t>
            </a:r>
            <a:endParaRPr lang="th-TH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The major damage is the impact on resource allocation and competitiveness.  </a:t>
            </a:r>
          </a:p>
          <a:p>
            <a:endParaRPr lang="en-US" dirty="0"/>
          </a:p>
          <a:p>
            <a:r>
              <a:rPr lang="en-US" dirty="0" smtClean="0"/>
              <a:t>The clear example is flows of workers;</a:t>
            </a:r>
          </a:p>
          <a:p>
            <a:endParaRPr lang="en-US" dirty="0"/>
          </a:p>
          <a:p>
            <a:r>
              <a:rPr lang="en-US" dirty="0" smtClean="0"/>
              <a:t>Wage is determined by price and labor productivity. In bubble setting environment, workers would be paid higher wage in non-tradable sector. </a:t>
            </a:r>
          </a:p>
          <a:p>
            <a:endParaRPr lang="en-US" dirty="0"/>
          </a:p>
          <a:p>
            <a:r>
              <a:rPr lang="en-US" dirty="0" smtClean="0"/>
              <a:t>What is the cost of unfinished condominium?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288</Words>
  <Application>Microsoft Office PowerPoint</Application>
  <PresentationFormat>On-screen Show (4:3)</PresentationFormat>
  <Paragraphs>35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Recap 31 Aug 2012</vt:lpstr>
      <vt:lpstr>Slide 2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Recap 31 Aug 2012</dc:title>
  <dc:creator>user</dc:creator>
  <cp:lastModifiedBy>user</cp:lastModifiedBy>
  <cp:revision>1</cp:revision>
  <dcterms:created xsi:type="dcterms:W3CDTF">2012-08-30T09:47:16Z</dcterms:created>
  <dcterms:modified xsi:type="dcterms:W3CDTF">2012-08-30T10:12:42Z</dcterms:modified>
</cp:coreProperties>
</file>