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8" r:id="rId3"/>
    <p:sldId id="259" r:id="rId4"/>
    <p:sldId id="260" r:id="rId5"/>
    <p:sldId id="263" r:id="rId6"/>
    <p:sldId id="264" r:id="rId7"/>
    <p:sldId id="265" r:id="rId8"/>
    <p:sldId id="261" r:id="rId9"/>
    <p:sldId id="262" r:id="rId1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13D0"/>
    <a:srgbClr val="CCFFCC"/>
    <a:srgbClr val="004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103" y="-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657FE-A568-44B5-8FAD-CBBF42F6AD52}" type="datetimeFigureOut">
              <a:rPr lang="en-US" smtClean="0"/>
              <a:pPr/>
              <a:t>1/9/2012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C3CA43-DF02-4E01-925A-20EA99444E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2584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770C8A-EE04-4B69-B81F-97835B85827F}" type="datetimeFigureOut">
              <a:rPr lang="en-US" smtClean="0"/>
              <a:pPr/>
              <a:t>1/9/2012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9E98D6-FC65-4299-93C6-5683699E5C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008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B508DBC-9C1A-45C5-9CFD-397719CCC7D9}" type="datetime1">
              <a:rPr lang="th-TH" smtClean="0"/>
              <a:t>09/01/55</a:t>
            </a:fld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  <p:sp>
        <p:nvSpPr>
          <p:cNvPr id="10" name="สี่เหลี่ยมผืนผ้า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สี่เหลี่ยมผืนผ้า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สี่เหลี่ยมผืนผ้า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ตัวเชื่อมต่อตรง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ตัวเชื่อมต่อตรง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ตัวเชื่อมต่อตรง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ตัวเชื่อมต่อตรง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ตัวเชื่อมต่อตรง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ตัวเชื่อมต่อตรง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สี่เหลี่ยมผืนผ้า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วงรี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วงรี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วงรี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วงรี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วงรี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D6A62B5-48AE-4B31-92DA-F0CD83E168D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076E31A-2E98-4A27-AFD1-8C716E2077F9}" type="datetime1">
              <a:rPr lang="th-TH" smtClean="0"/>
              <a:t>09/01/55</a:t>
            </a:fld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D6A62B5-48AE-4B31-92DA-F0CD83E168D6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0" name="ตัวยึดท้ายกระดาษ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en-US" smtClean="0"/>
              <a:t>chaiyuth 2012</a:t>
            </a:r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DDA8EDC-093E-4CE7-A6EB-D8FEB63C6CC6}" type="datetime1">
              <a:rPr lang="th-TH" smtClean="0"/>
              <a:t>09/01/55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  <p:sp>
        <p:nvSpPr>
          <p:cNvPr id="9" name="สี่เหลี่ยมผืนผ้า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ตัวเชื่อมต่อตรง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ตัวเชื่อมต่อตรง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ตัวเชื่อมต่อตรง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ตัวเชื่อมต่อตรง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ตัวเชื่อมต่อตรง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สี่เหลี่ยมผืนผ้า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วงรี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วงรี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วงรี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วงรี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วงรี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ตัวเชื่อมต่อตรง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D6A62B5-48AE-4B31-92DA-F0CD83E168D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8AB5-A6C7-4A9C-AC5B-6F1B79EECBBC}" type="datetime1">
              <a:rPr lang="th-TH" smtClean="0"/>
              <a:t>09/01/55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A62B5-48AE-4B31-92DA-F0CD83E168D6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80061-C10E-4F9D-996F-17A90BCA3DFA}" type="datetime1">
              <a:rPr lang="th-TH" smtClean="0"/>
              <a:t>09/01/55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A62B5-48AE-4B31-92DA-F0CD83E168D6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2" name="ตัวยึดข้อความ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4" name="ตัวยึดข้อความ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6" name="ตัวยึดวันที่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A7C789-6C2D-403B-B8E8-BE25FAE71792}" type="datetime1">
              <a:rPr lang="th-TH" smtClean="0"/>
              <a:t>09/01/55</a:t>
            </a:fld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D6A62B5-48AE-4B31-92DA-F0CD83E168D6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en-US" smtClean="0"/>
              <a:t>chaiyuth 2012</a:t>
            </a:r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CA00-0D13-4D46-B946-FB39480432A1}" type="datetime1">
              <a:rPr lang="th-TH" smtClean="0"/>
              <a:t>09/01/55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A62B5-48AE-4B31-92DA-F0CD83E168D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ตัวเชื่อมต่อตรง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8" name="ตัวเชื่อมต่อตรง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ตัวเชื่อมต่อตรง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ตัวเชื่อมต่อตรง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วงรี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ตัวยึดเนื้อหา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1" name="ตัวยึดวันที่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8A648E5-6389-46A9-B34C-D4DF67C70F35}" type="datetime1">
              <a:rPr lang="th-TH" smtClean="0"/>
              <a:t>09/01/55</a:t>
            </a:fld>
            <a:endParaRPr lang="th-TH"/>
          </a:p>
        </p:txBody>
      </p: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D6A62B5-48AE-4B31-92DA-F0CD83E168D6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3" name="ตัวยึดท้ายกระดาษ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en-US" smtClean="0"/>
              <a:t>chaiyuth 2012</a:t>
            </a:r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วงรี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0" name="ตัวเชื่อมต่อตรง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ตัวเชื่อมต่อตรง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ตัวเชื่อมต่อตรง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ตัวเชื่อมต่อตรง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ตัวยึดวันที่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9DECE22-107C-4DD6-AB03-76670CE15D2B}" type="datetime1">
              <a:rPr lang="th-TH" smtClean="0"/>
              <a:t>09/01/55</a:t>
            </a:fld>
            <a:endParaRPr lang="th-TH"/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D6A62B5-48AE-4B31-92DA-F0CD83E168D6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1" name="ตัวยึดท้ายกระดาษ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en-US" smtClean="0"/>
              <a:t>chaiyuth 2012</a:t>
            </a:r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F279F-98CD-46E7-9AD6-515E24CAE12E}" type="datetime1">
              <a:rPr lang="th-TH" smtClean="0"/>
              <a:t>09/01/55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A62B5-48AE-4B31-92DA-F0CD83E168D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80237-F685-451A-A153-39302314241F}" type="datetime1">
              <a:rPr lang="th-TH" smtClean="0"/>
              <a:t>09/01/55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A62B5-48AE-4B31-92DA-F0CD83E168D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ตัวเชื่อมต่อตรง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0910D7D-0F72-49EA-AEB2-A9B6EF4B1EC5}" type="datetime1">
              <a:rPr lang="th-TH" smtClean="0"/>
              <a:t>09/01/55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chaiyuth 2012</a:t>
            </a:r>
            <a:endParaRPr lang="th-TH"/>
          </a:p>
        </p:txBody>
      </p:sp>
      <p:sp>
        <p:nvSpPr>
          <p:cNvPr id="7" name="ตัวเชื่อมต่อตรง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ตัวเชื่อมต่อตรง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วงรี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D6A62B5-48AE-4B31-92DA-F0CD83E168D6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EE 415 / EE 418 </a:t>
            </a:r>
            <a:br>
              <a:rPr lang="en-US" dirty="0" smtClean="0"/>
            </a:br>
            <a:r>
              <a:rPr lang="en-US" dirty="0" smtClean="0"/>
              <a:t>Game theory</a:t>
            </a:r>
            <a:br>
              <a:rPr lang="en-US" dirty="0" smtClean="0"/>
            </a:br>
            <a:r>
              <a:rPr lang="en-US" sz="3600" dirty="0" smtClean="0"/>
              <a:t>Lecture 1 Introduction</a:t>
            </a:r>
            <a:endParaRPr lang="th-TH" sz="3600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500" dirty="0" smtClean="0"/>
              <a:t>Chaiyuth Punyasavatsut</a:t>
            </a:r>
            <a:endParaRPr lang="th-TH" sz="25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A62B5-48AE-4B31-92DA-F0CD83E168D6}" type="slidenum">
              <a:rPr lang="th-TH" smtClean="0"/>
              <a:pPr/>
              <a:t>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materials and evaluation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91264" cy="487375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800" dirty="0">
                <a:latin typeface="Century Schoolbook" pitchFamily="18" charset="0"/>
                <a:cs typeface="+mj-cs"/>
              </a:rPr>
              <a:t>Main Texts: </a:t>
            </a:r>
            <a:r>
              <a:rPr lang="en-US" sz="2800" dirty="0" smtClean="0">
                <a:latin typeface="Century Schoolbook" pitchFamily="18" charset="0"/>
                <a:cs typeface="+mj-cs"/>
              </a:rPr>
              <a:t>Robert Gibbons, Game Theory for Applied Economists.</a:t>
            </a:r>
          </a:p>
          <a:p>
            <a:pPr>
              <a:defRPr/>
            </a:pPr>
            <a:r>
              <a:rPr lang="en-US" sz="2800" dirty="0" smtClean="0">
                <a:latin typeface="Century Schoolbook" pitchFamily="18" charset="0"/>
                <a:cs typeface="+mj-cs"/>
              </a:rPr>
              <a:t>Good substitutes is Osborn, M. J. An Introduction to Game Theory.</a:t>
            </a:r>
          </a:p>
          <a:p>
            <a:pPr>
              <a:defRPr/>
            </a:pPr>
            <a:r>
              <a:rPr lang="en-US" sz="2800" dirty="0" smtClean="0">
                <a:latin typeface="Century Schoolbook" pitchFamily="18" charset="0"/>
                <a:cs typeface="+mj-cs"/>
              </a:rPr>
              <a:t>Concise text is </a:t>
            </a:r>
            <a:r>
              <a:rPr lang="en-US" sz="2800" dirty="0" err="1" smtClean="0">
                <a:latin typeface="Century Schoolbook" pitchFamily="18" charset="0"/>
                <a:cs typeface="+mj-cs"/>
              </a:rPr>
              <a:t>MasCollel</a:t>
            </a:r>
            <a:r>
              <a:rPr lang="en-US" sz="2800" dirty="0" smtClean="0">
                <a:latin typeface="Century Schoolbook" pitchFamily="18" charset="0"/>
                <a:cs typeface="+mj-cs"/>
              </a:rPr>
              <a:t> et al. Microeconomics Theory.</a:t>
            </a:r>
          </a:p>
          <a:p>
            <a:pPr>
              <a:defRPr/>
            </a:pPr>
            <a:endParaRPr lang="en-US" sz="2500" dirty="0">
              <a:latin typeface="Century Schoolbook" pitchFamily="18" charset="0"/>
              <a:cs typeface="+mj-cs"/>
            </a:endParaRPr>
          </a:p>
          <a:p>
            <a:pPr>
              <a:defRPr/>
            </a:pPr>
            <a:r>
              <a:rPr lang="en-US" sz="2800" dirty="0">
                <a:latin typeface="Century Schoolbook" pitchFamily="18" charset="0"/>
                <a:cs typeface="+mj-cs"/>
              </a:rPr>
              <a:t>Grading: 3 HWs</a:t>
            </a:r>
            <a:r>
              <a:rPr lang="en-US" sz="2800" dirty="0" smtClean="0">
                <a:latin typeface="Century Schoolbook" pitchFamily="18" charset="0"/>
                <a:cs typeface="+mj-cs"/>
              </a:rPr>
              <a:t>, one presentation (or small paper), midterm </a:t>
            </a:r>
            <a:r>
              <a:rPr lang="en-US" sz="2800" dirty="0">
                <a:latin typeface="Century Schoolbook" pitchFamily="18" charset="0"/>
                <a:cs typeface="+mj-cs"/>
              </a:rPr>
              <a:t>and final: </a:t>
            </a:r>
            <a:r>
              <a:rPr lang="en-US" sz="2800" dirty="0" smtClean="0">
                <a:latin typeface="Century Schoolbook" pitchFamily="18" charset="0"/>
                <a:cs typeface="+mj-cs"/>
              </a:rPr>
              <a:t>30:10:30:40</a:t>
            </a:r>
            <a:endParaRPr lang="en-US" sz="2800" dirty="0">
              <a:latin typeface="Century Schoolbook" pitchFamily="18" charset="0"/>
              <a:cs typeface="+mj-cs"/>
            </a:endParaRPr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D6A62B5-48AE-4B31-92DA-F0CD83E168D6}" type="slidenum">
              <a:rPr lang="th-TH" smtClean="0"/>
              <a:pPr/>
              <a:t>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11893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latin typeface="Century" pitchFamily="18" charset="0"/>
                <a:cs typeface="Times New Roman" pitchFamily="18" charset="0"/>
              </a:rPr>
              <a:t>Objectives</a:t>
            </a:r>
            <a:endParaRPr lang="th-TH" dirty="0">
              <a:latin typeface="Century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defRPr/>
            </a:pPr>
            <a:r>
              <a:rPr lang="en-US" dirty="0" smtClean="0">
                <a:cs typeface="Times New Roman" pitchFamily="18" charset="0"/>
              </a:rPr>
              <a:t>Study </a:t>
            </a:r>
            <a:r>
              <a:rPr lang="en-US" dirty="0"/>
              <a:t>application of game theory under complete and incomplete </a:t>
            </a:r>
            <a:r>
              <a:rPr lang="en-US" dirty="0" smtClean="0"/>
              <a:t>information and under static and dynamic</a:t>
            </a:r>
          </a:p>
          <a:p>
            <a:pPr algn="just">
              <a:defRPr/>
            </a:pPr>
            <a:r>
              <a:rPr lang="en-US" dirty="0" smtClean="0"/>
              <a:t>Four sections covered: </a:t>
            </a:r>
          </a:p>
          <a:p>
            <a:pPr algn="just">
              <a:defRPr/>
            </a:pPr>
            <a:r>
              <a:rPr lang="en-US" dirty="0" smtClean="0"/>
              <a:t>Static game with complete information</a:t>
            </a:r>
          </a:p>
          <a:p>
            <a:pPr algn="just">
              <a:defRPr/>
            </a:pPr>
            <a:r>
              <a:rPr lang="en-US" dirty="0" smtClean="0"/>
              <a:t>Dynamic game with complete information</a:t>
            </a:r>
          </a:p>
          <a:p>
            <a:pPr algn="just">
              <a:defRPr/>
            </a:pPr>
            <a:r>
              <a:rPr lang="en-US" dirty="0" smtClean="0"/>
              <a:t>Static game with incomplete information</a:t>
            </a:r>
          </a:p>
          <a:p>
            <a:pPr algn="just">
              <a:defRPr/>
            </a:pPr>
            <a:r>
              <a:rPr lang="en-US" dirty="0" smtClean="0"/>
              <a:t>Dynamic game with incomplete information. </a:t>
            </a:r>
          </a:p>
          <a:p>
            <a:pPr algn="just">
              <a:defRPr/>
            </a:pPr>
            <a:r>
              <a:rPr lang="en-US" dirty="0" smtClean="0"/>
              <a:t>Four different equilibrium concepts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D6A62B5-48AE-4B31-92DA-F0CD83E168D6}" type="slidenum">
              <a:rPr lang="th-TH" smtClean="0"/>
              <a:pPr/>
              <a:t>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001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latin typeface="Century" pitchFamily="18" charset="0"/>
                <a:cs typeface="Times New Roman" pitchFamily="18" charset="0"/>
              </a:rPr>
              <a:t>About Game theory: overview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90000"/>
              </a:lnSpc>
              <a:defRPr/>
            </a:pPr>
            <a:r>
              <a:rPr lang="en-US" dirty="0"/>
              <a:t>Gaming and Strategic Decisions : when your opponent reacts to your actions, what should you do?</a:t>
            </a:r>
          </a:p>
          <a:p>
            <a:r>
              <a:rPr lang="en-US" u="sng" dirty="0"/>
              <a:t>Game</a:t>
            </a:r>
            <a:r>
              <a:rPr lang="en-US" dirty="0"/>
              <a:t> is any situation in which </a:t>
            </a:r>
            <a:r>
              <a:rPr lang="en-US" i="1" dirty="0"/>
              <a:t>players</a:t>
            </a:r>
            <a:r>
              <a:rPr lang="en-US" dirty="0"/>
              <a:t> (the participants) make strategic decisions.</a:t>
            </a:r>
          </a:p>
          <a:p>
            <a:pPr lvl="1"/>
            <a:r>
              <a:rPr lang="en-US" dirty="0"/>
              <a:t>Ex:  firms competing with each other by setting </a:t>
            </a:r>
            <a:r>
              <a:rPr lang="en-US" dirty="0" smtClean="0"/>
              <a:t>prices;</a:t>
            </a:r>
          </a:p>
          <a:p>
            <a:pPr lvl="1"/>
            <a:r>
              <a:rPr lang="en-US" dirty="0" smtClean="0"/>
              <a:t>Ex:  </a:t>
            </a:r>
            <a:r>
              <a:rPr lang="en-US" dirty="0"/>
              <a:t>group of consumers bidding against each other in an auction</a:t>
            </a:r>
          </a:p>
          <a:p>
            <a:r>
              <a:rPr lang="en-US" dirty="0"/>
              <a:t>Strategic decisions result in </a:t>
            </a:r>
            <a:r>
              <a:rPr lang="en-US" u="sng" dirty="0"/>
              <a:t>payoffs</a:t>
            </a:r>
            <a:r>
              <a:rPr lang="en-US" dirty="0"/>
              <a:t> to the players:  outcomes that generate rewards or </a:t>
            </a:r>
            <a:r>
              <a:rPr lang="en-US" dirty="0" smtClean="0"/>
              <a:t>benefits</a:t>
            </a:r>
          </a:p>
          <a:p>
            <a:r>
              <a:rPr lang="en-US" dirty="0" smtClean="0"/>
              <a:t>Game theory studies interactive decision-making, the outcome of each player depends on the actions of all</a:t>
            </a:r>
          </a:p>
          <a:p>
            <a:r>
              <a:rPr lang="en-US" dirty="0" smtClean="0"/>
              <a:t>When making your choice, you must recognize that other are also thinking about yours, taking yours into their thinking, and so on</a:t>
            </a:r>
            <a:endParaRPr lang="en-US" dirty="0"/>
          </a:p>
          <a:p>
            <a:pPr>
              <a:lnSpc>
                <a:spcPct val="90000"/>
              </a:lnSpc>
              <a:defRPr/>
            </a:pP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D6A62B5-48AE-4B31-92DA-F0CD83E168D6}" type="slidenum">
              <a:rPr lang="th-TH" smtClean="0"/>
              <a:pPr/>
              <a:t>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5759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latin typeface="Century" pitchFamily="18" charset="0"/>
                <a:cs typeface="Times New Roman" pitchFamily="18" charset="0"/>
              </a:rPr>
              <a:t>About Game </a:t>
            </a:r>
            <a:r>
              <a:rPr lang="en-US" sz="3200" b="1" dirty="0" smtClean="0">
                <a:latin typeface="Century" pitchFamily="18" charset="0"/>
                <a:cs typeface="Times New Roman" pitchFamily="18" charset="0"/>
              </a:rPr>
              <a:t>theory : </a:t>
            </a:r>
            <a:r>
              <a:rPr lang="en-US" sz="3200" b="1" dirty="0">
                <a:latin typeface="Century" pitchFamily="18" charset="0"/>
                <a:cs typeface="Times New Roman" pitchFamily="18" charset="0"/>
              </a:rPr>
              <a:t>overview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Game theory tries to determine optimal strategy for each player</a:t>
            </a:r>
          </a:p>
          <a:p>
            <a:r>
              <a:rPr lang="en-US" u="sng" dirty="0"/>
              <a:t>Strategy</a:t>
            </a:r>
            <a:r>
              <a:rPr lang="en-US" dirty="0"/>
              <a:t> is a rule or plan of action for playing the game</a:t>
            </a:r>
          </a:p>
          <a:p>
            <a:r>
              <a:rPr lang="en-US" u="sng" dirty="0"/>
              <a:t>Optimal strategy</a:t>
            </a:r>
            <a:r>
              <a:rPr lang="en-US" dirty="0"/>
              <a:t> for a player is one that maximizes the expected payoff</a:t>
            </a:r>
          </a:p>
          <a:p>
            <a:r>
              <a:rPr lang="en-US" dirty="0"/>
              <a:t>We consider players who are rational </a:t>
            </a:r>
            <a:r>
              <a:rPr lang="en-US" dirty="0">
                <a:latin typeface="Times New Roman" pitchFamily="18" charset="0"/>
              </a:rPr>
              <a:t>–</a:t>
            </a:r>
            <a:r>
              <a:rPr lang="en-US" dirty="0"/>
              <a:t> they think through their actions</a:t>
            </a:r>
          </a:p>
          <a:p>
            <a:r>
              <a:rPr lang="en-US" dirty="0" smtClean="0"/>
              <a:t>If you do not care about other player’s reaction, it is not a strategic decision. Ex: Monopolist sets his output price, or competitive firms make their decisions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D6A62B5-48AE-4B31-92DA-F0CD83E168D6}" type="slidenum">
              <a:rPr lang="th-TH" smtClean="0"/>
              <a:pPr/>
              <a:t>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0268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Johns: Father of game theory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D6A62B5-48AE-4B31-92DA-F0CD83E168D6}" type="slidenum">
              <a:rPr lang="th-TH" smtClean="0"/>
              <a:pPr/>
              <a:t>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16832"/>
            <a:ext cx="3182068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1988840"/>
            <a:ext cx="3257781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6236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Business and Finance</a:t>
            </a:r>
          </a:p>
          <a:p>
            <a:r>
              <a:rPr lang="en-US" dirty="0" smtClean="0"/>
              <a:t>Industrial economics</a:t>
            </a:r>
          </a:p>
          <a:p>
            <a:r>
              <a:rPr lang="en-US" dirty="0" smtClean="0"/>
              <a:t>International trade and finance</a:t>
            </a:r>
          </a:p>
          <a:p>
            <a:r>
              <a:rPr lang="en-US" dirty="0" smtClean="0"/>
              <a:t>Macro (time-inconsistent policy: deviate from long-run policy that influence private-sector expectation)</a:t>
            </a:r>
          </a:p>
          <a:p>
            <a:r>
              <a:rPr lang="en-US" dirty="0" smtClean="0"/>
              <a:t>Development economics</a:t>
            </a:r>
          </a:p>
          <a:p>
            <a:r>
              <a:rPr lang="en-US" dirty="0" smtClean="0"/>
              <a:t>Biology, history</a:t>
            </a:r>
          </a:p>
          <a:p>
            <a:r>
              <a:rPr lang="en-US" dirty="0" smtClean="0"/>
              <a:t>Real life situation : GPA racing, prisoner’s dilemma; No excuse for late submission, power of commitment</a:t>
            </a:r>
          </a:p>
          <a:p>
            <a:r>
              <a:rPr lang="en-US" dirty="0" smtClean="0"/>
              <a:t>Sports: which passing shot?</a:t>
            </a:r>
          </a:p>
          <a:p>
            <a:r>
              <a:rPr lang="en-US" dirty="0" smtClean="0"/>
              <a:t>Work place: dating game, power of credible signal (revealing information); Love me or not, screening device (eliciting information)</a:t>
            </a:r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D6A62B5-48AE-4B31-92DA-F0CD83E168D6}" type="slidenum">
              <a:rPr lang="th-TH" smtClean="0"/>
              <a:pPr/>
              <a:t>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35132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Century" pitchFamily="18" charset="0"/>
                <a:cs typeface="Times New Roman" pitchFamily="18" charset="0"/>
              </a:rPr>
              <a:t>Let’s play: classroom games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smtClean="0"/>
              <a:t>Guessing half of the average</a:t>
            </a:r>
          </a:p>
          <a:p>
            <a:r>
              <a:rPr lang="en-US" dirty="0" smtClean="0"/>
              <a:t>Need 10 students</a:t>
            </a:r>
          </a:p>
          <a:p>
            <a:r>
              <a:rPr lang="en-US" dirty="0" smtClean="0"/>
              <a:t>Write a integer number between 0 and 100</a:t>
            </a:r>
          </a:p>
          <a:p>
            <a:r>
              <a:rPr lang="en-US" dirty="0" smtClean="0"/>
              <a:t>Find the average</a:t>
            </a:r>
          </a:p>
          <a:p>
            <a:r>
              <a:rPr lang="en-US" dirty="0" smtClean="0"/>
              <a:t>The student whose choice is closest to half of the average is the winner.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D6A62B5-48AE-4B31-92DA-F0CD83E168D6}" type="slidenum">
              <a:rPr lang="th-TH" smtClean="0"/>
              <a:pPr/>
              <a:t>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570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>
                <a:latin typeface="Century" pitchFamily="18" charset="0"/>
                <a:cs typeface="Times New Roman" pitchFamily="18" charset="0"/>
              </a:rPr>
              <a:t>Let’s play: classroom </a:t>
            </a:r>
            <a:r>
              <a:rPr lang="en-US" sz="2800" b="1" dirty="0" smtClean="0">
                <a:latin typeface="Century" pitchFamily="18" charset="0"/>
                <a:cs typeface="Times New Roman" pitchFamily="18" charset="0"/>
              </a:rPr>
              <a:t>games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2. The Ultimatum Game</a:t>
            </a:r>
          </a:p>
          <a:p>
            <a:r>
              <a:rPr lang="en-US" dirty="0" smtClean="0"/>
              <a:t>Two players</a:t>
            </a:r>
          </a:p>
          <a:p>
            <a:r>
              <a:rPr lang="en-US" dirty="0" smtClean="0"/>
              <a:t>Player A offers a split of a 100 Baht bill</a:t>
            </a:r>
          </a:p>
          <a:p>
            <a:r>
              <a:rPr lang="en-US" dirty="0" smtClean="0"/>
              <a:t>If B agrees, then the game is over.</a:t>
            </a:r>
          </a:p>
          <a:p>
            <a:r>
              <a:rPr lang="en-US" dirty="0" smtClean="0"/>
              <a:t>If B refuses, it is then B’s turn to offer a split, but now the bill reduced to 80 Baht</a:t>
            </a:r>
          </a:p>
          <a:p>
            <a:r>
              <a:rPr lang="en-US" dirty="0" smtClean="0"/>
              <a:t>If A agrees, then the game is over. Both get paid the agreed split.</a:t>
            </a:r>
          </a:p>
          <a:p>
            <a:r>
              <a:rPr lang="en-US" dirty="0" smtClean="0"/>
              <a:t>If A refuses, the game is over and neither get anything.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D6A62B5-48AE-4B31-92DA-F0CD83E168D6}" type="slidenum">
              <a:rPr lang="th-TH" smtClean="0"/>
              <a:pPr/>
              <a:t>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chaiyuth 2012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54414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ฉลียง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1">
      <a:majorFont>
        <a:latin typeface="Century Schoolbook"/>
        <a:ea typeface=""/>
        <a:cs typeface=""/>
      </a:majorFont>
      <a:minorFont>
        <a:latin typeface="Times New Roman"/>
        <a:ea typeface=""/>
        <a:cs typeface=""/>
      </a:minorFont>
    </a:fontScheme>
    <a:fmtScheme name="เฉลียง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534</TotalTime>
  <Words>548</Words>
  <Application>Microsoft Office PowerPoint</Application>
  <PresentationFormat>On-screen Show (4:3)</PresentationFormat>
  <Paragraphs>73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เฉลียง</vt:lpstr>
      <vt:lpstr>EE 415 / EE 418  Game theory Lecture 1 Introduction</vt:lpstr>
      <vt:lpstr>Course materials and evaluation</vt:lpstr>
      <vt:lpstr>Objectives</vt:lpstr>
      <vt:lpstr>About Game theory: overview</vt:lpstr>
      <vt:lpstr>About Game theory : overview</vt:lpstr>
      <vt:lpstr>Two Johns: Father of game theory</vt:lpstr>
      <vt:lpstr>Applications</vt:lpstr>
      <vt:lpstr>Let’s play: classroom games</vt:lpstr>
      <vt:lpstr>Let’s play: classroom games</vt:lpstr>
    </vt:vector>
  </TitlesOfParts>
  <Company>Hewlett 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User</dc:creator>
  <cp:lastModifiedBy>user</cp:lastModifiedBy>
  <cp:revision>132</cp:revision>
  <dcterms:created xsi:type="dcterms:W3CDTF">2011-10-22T09:00:00Z</dcterms:created>
  <dcterms:modified xsi:type="dcterms:W3CDTF">2012-01-09T16:38:39Z</dcterms:modified>
</cp:coreProperties>
</file>