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5C933-8F65-4A8E-BB76-579D732B325E}" type="datetimeFigureOut">
              <a:rPr lang="th-TH" smtClean="0"/>
              <a:t>06/10/54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265FC-E3D3-4CC9-8A47-7D0D2A55282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35795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5C933-8F65-4A8E-BB76-579D732B325E}" type="datetimeFigureOut">
              <a:rPr lang="th-TH" smtClean="0"/>
              <a:t>06/10/54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265FC-E3D3-4CC9-8A47-7D0D2A55282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1180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5C933-8F65-4A8E-BB76-579D732B325E}" type="datetimeFigureOut">
              <a:rPr lang="th-TH" smtClean="0"/>
              <a:t>06/10/54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265FC-E3D3-4CC9-8A47-7D0D2A55282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56911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5C933-8F65-4A8E-BB76-579D732B325E}" type="datetimeFigureOut">
              <a:rPr lang="th-TH" smtClean="0"/>
              <a:t>06/10/54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265FC-E3D3-4CC9-8A47-7D0D2A55282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187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5C933-8F65-4A8E-BB76-579D732B325E}" type="datetimeFigureOut">
              <a:rPr lang="th-TH" smtClean="0"/>
              <a:t>06/10/54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265FC-E3D3-4CC9-8A47-7D0D2A55282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57171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5C933-8F65-4A8E-BB76-579D732B325E}" type="datetimeFigureOut">
              <a:rPr lang="th-TH" smtClean="0"/>
              <a:t>06/10/54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265FC-E3D3-4CC9-8A47-7D0D2A55282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7867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5C933-8F65-4A8E-BB76-579D732B325E}" type="datetimeFigureOut">
              <a:rPr lang="th-TH" smtClean="0"/>
              <a:t>06/10/54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265FC-E3D3-4CC9-8A47-7D0D2A55282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03667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5C933-8F65-4A8E-BB76-579D732B325E}" type="datetimeFigureOut">
              <a:rPr lang="th-TH" smtClean="0"/>
              <a:t>06/10/54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265FC-E3D3-4CC9-8A47-7D0D2A55282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0563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5C933-8F65-4A8E-BB76-579D732B325E}" type="datetimeFigureOut">
              <a:rPr lang="th-TH" smtClean="0"/>
              <a:t>06/10/54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265FC-E3D3-4CC9-8A47-7D0D2A55282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8668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5C933-8F65-4A8E-BB76-579D732B325E}" type="datetimeFigureOut">
              <a:rPr lang="th-TH" smtClean="0"/>
              <a:t>06/10/54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265FC-E3D3-4CC9-8A47-7D0D2A55282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0907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5C933-8F65-4A8E-BB76-579D732B325E}" type="datetimeFigureOut">
              <a:rPr lang="th-TH" smtClean="0"/>
              <a:t>06/10/54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265FC-E3D3-4CC9-8A47-7D0D2A55282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334016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828800"/>
            <a:ext cx="7696200" cy="36576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9579C5-F984-4DD8-B70E-D8995DE075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685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85C933-8F65-4A8E-BB76-579D732B325E}" type="datetimeFigureOut">
              <a:rPr lang="th-TH" smtClean="0"/>
              <a:t>06/10/54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265FC-E3D3-4CC9-8A47-7D0D2A55282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89763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799" y="152400"/>
            <a:ext cx="7666275" cy="9144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sz="3200" b="1" dirty="0" smtClean="0">
                <a:solidFill>
                  <a:srgbClr val="000099"/>
                </a:solidFill>
                <a:cs typeface="Angsana New" pitchFamily="18" charset="-34"/>
              </a:rPr>
              <a:t>Compare trade theories learned before midterm</a:t>
            </a:r>
            <a:endParaRPr lang="en-US" sz="3200" b="1" dirty="0" smtClean="0">
              <a:solidFill>
                <a:srgbClr val="CC0000"/>
              </a:solidFill>
              <a:cs typeface="Angsana New" pitchFamily="18" charset="-34"/>
            </a:endParaRPr>
          </a:p>
        </p:txBody>
      </p:sp>
      <p:graphicFrame>
        <p:nvGraphicFramePr>
          <p:cNvPr id="53401" name="Group 15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493528"/>
              </p:ext>
            </p:extLst>
          </p:nvPr>
        </p:nvGraphicFramePr>
        <p:xfrm>
          <a:off x="102422" y="1064417"/>
          <a:ext cx="8934074" cy="5316911"/>
        </p:xfrm>
        <a:graphic>
          <a:graphicData uri="http://schemas.openxmlformats.org/drawingml/2006/table">
            <a:tbl>
              <a:tblPr/>
              <a:tblGrid>
                <a:gridCol w="3245442"/>
                <a:gridCol w="1944216"/>
                <a:gridCol w="1944216"/>
                <a:gridCol w="1800200"/>
              </a:tblGrid>
              <a:tr h="685668">
                <a:tc>
                  <a:txBody>
                    <a:bodyPr/>
                    <a:lstStyle/>
                    <a:p>
                      <a:pPr marL="514350" marR="0" lvl="0" indent="-5143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Classic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Neoclassic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Comic Sans MS" pitchFamily="66" charset="0"/>
                          <a:cs typeface="Arial" charset="0"/>
                        </a:rPr>
                        <a:t>H-O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74859">
                <a:tc>
                  <a:txBody>
                    <a:bodyPr/>
                    <a:lstStyle/>
                    <a:p>
                      <a:pPr marL="514350" marR="0" lvl="0" indent="-5143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</a:pP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Comic Sans MS" pitchFamily="66" charset="0"/>
                        <a:cs typeface="Angsana New" pitchFamily="18" charset="-34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14350" marR="0" lvl="0" indent="-51435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</a:pP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Comic Sans MS" pitchFamily="66" charset="0"/>
                        <a:cs typeface="Angsana New" pitchFamily="18" charset="-34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14350" marR="0" lvl="0" indent="-51435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</a:pP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Comic Sans MS" pitchFamily="66" charset="0"/>
                        <a:cs typeface="Angsana New" pitchFamily="18" charset="-34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14350" marR="0" lvl="0" indent="-51435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</a:pP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800000"/>
                        </a:solidFill>
                        <a:effectLst/>
                        <a:latin typeface="Comic Sans MS" pitchFamily="66" charset="0"/>
                        <a:cs typeface="Angsana New" pitchFamily="18" charset="-34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 marL="514350" marR="0" lvl="0" indent="-5143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</a:pP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9900"/>
                        </a:solidFill>
                        <a:effectLst/>
                        <a:latin typeface="Comic Sans MS" pitchFamily="66" charset="0"/>
                        <a:cs typeface="Angsana New" pitchFamily="18" charset="-34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9900"/>
                        </a:solidFill>
                        <a:effectLst/>
                        <a:latin typeface="Comic Sans MS" pitchFamily="66" charset="0"/>
                        <a:cs typeface="Angsana New" pitchFamily="18" charset="-34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9900"/>
                        </a:solidFill>
                        <a:effectLst/>
                        <a:latin typeface="Comic Sans MS" pitchFamily="66" charset="0"/>
                        <a:cs typeface="Angsana New" pitchFamily="18" charset="-34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9900"/>
                        </a:solidFill>
                        <a:effectLst/>
                        <a:latin typeface="Comic Sans MS" pitchFamily="66" charset="0"/>
                        <a:cs typeface="Arial" charset="0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 marL="514350" marR="0" lvl="0" indent="-5143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</a:pP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omic Sans MS" pitchFamily="66" charset="0"/>
                        <a:cs typeface="Angsana New" pitchFamily="18" charset="-34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14350" marR="0" lvl="0" indent="-51435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</a:pP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omic Sans MS" pitchFamily="66" charset="0"/>
                        <a:cs typeface="Angsana New" pitchFamily="18" charset="-34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14350" marR="0" lvl="0" indent="-51435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</a:pP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omic Sans MS" pitchFamily="66" charset="0"/>
                        <a:cs typeface="Angsana New" pitchFamily="18" charset="-34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Comic Sans MS" pitchFamily="66" charset="0"/>
                        <a:cs typeface="Angsana New" pitchFamily="18" charset="-34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 marL="514350" marR="0" lvl="0" indent="-5143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</a:pP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Comic Sans MS" pitchFamily="66" charset="0"/>
                        <a:cs typeface="Angsana New" pitchFamily="18" charset="-34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Comic Sans MS" pitchFamily="66" charset="0"/>
                        <a:cs typeface="Angsana New" pitchFamily="18" charset="-34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14350" marR="0" lvl="0" indent="-51435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</a:pP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Comic Sans MS" pitchFamily="66" charset="0"/>
                        <a:cs typeface="Angsana New" pitchFamily="18" charset="-34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14350" marR="0" lvl="0" indent="-51435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</a:pP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Comic Sans MS" pitchFamily="66" charset="0"/>
                        <a:cs typeface="Angsana New" pitchFamily="18" charset="-34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 marL="514350" marR="0" lvl="0" indent="-5143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</a:pP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Comic Sans MS" pitchFamily="66" charset="0"/>
                        <a:cs typeface="Angsana New" pitchFamily="18" charset="-34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Comic Sans MS" pitchFamily="66" charset="0"/>
                        <a:cs typeface="Angsana New" pitchFamily="18" charset="-34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14350" marR="0" lvl="0" indent="-51435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</a:pP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Comic Sans MS" pitchFamily="66" charset="0"/>
                        <a:cs typeface="Angsana New" pitchFamily="18" charset="-34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514350" marR="0" lvl="0" indent="-51435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</a:pP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Comic Sans MS" pitchFamily="66" charset="0"/>
                        <a:cs typeface="Angsana New" pitchFamily="18" charset="-34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509" name="Text Box 125"/>
          <p:cNvSpPr txBox="1">
            <a:spLocks noChangeArrowheads="1"/>
          </p:cNvSpPr>
          <p:nvPr/>
        </p:nvSpPr>
        <p:spPr bwMode="auto">
          <a:xfrm>
            <a:off x="3429000" y="6172200"/>
            <a:ext cx="1752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sz="1800"/>
          </a:p>
        </p:txBody>
      </p:sp>
      <p:sp>
        <p:nvSpPr>
          <p:cNvPr id="53374" name="Text Box 126"/>
          <p:cNvSpPr txBox="1">
            <a:spLocks noChangeArrowheads="1"/>
          </p:cNvSpPr>
          <p:nvPr/>
        </p:nvSpPr>
        <p:spPr bwMode="auto">
          <a:xfrm>
            <a:off x="3688773" y="1962150"/>
            <a:ext cx="13716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 smtClean="0">
                <a:solidFill>
                  <a:srgbClr val="800000"/>
                </a:solidFill>
                <a:cs typeface="Angsana New" pitchFamily="18" charset="-34"/>
              </a:rPr>
              <a:t>Constant</a:t>
            </a:r>
            <a:endParaRPr lang="en-US" sz="2000" dirty="0">
              <a:solidFill>
                <a:srgbClr val="800000"/>
              </a:solidFill>
              <a:cs typeface="Angsana New" pitchFamily="18" charset="-34"/>
            </a:endParaRPr>
          </a:p>
        </p:txBody>
      </p:sp>
      <p:sp>
        <p:nvSpPr>
          <p:cNvPr id="53375" name="Text Box 127"/>
          <p:cNvSpPr txBox="1">
            <a:spLocks noChangeArrowheads="1"/>
          </p:cNvSpPr>
          <p:nvPr/>
        </p:nvSpPr>
        <p:spPr bwMode="auto">
          <a:xfrm>
            <a:off x="5461992" y="1984724"/>
            <a:ext cx="1676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 smtClean="0">
                <a:solidFill>
                  <a:srgbClr val="800000"/>
                </a:solidFill>
                <a:cs typeface="Angsana New" pitchFamily="18" charset="-34"/>
              </a:rPr>
              <a:t>Increasing</a:t>
            </a:r>
            <a:endParaRPr lang="en-US" sz="2000" dirty="0">
              <a:solidFill>
                <a:srgbClr val="800000"/>
              </a:solidFill>
              <a:cs typeface="Angsana New" pitchFamily="18" charset="-34"/>
            </a:endParaRPr>
          </a:p>
        </p:txBody>
      </p:sp>
      <p:sp>
        <p:nvSpPr>
          <p:cNvPr id="53380" name="Text Box 132"/>
          <p:cNvSpPr txBox="1">
            <a:spLocks noChangeArrowheads="1"/>
          </p:cNvSpPr>
          <p:nvPr/>
        </p:nvSpPr>
        <p:spPr bwMode="auto">
          <a:xfrm>
            <a:off x="251520" y="1840635"/>
            <a:ext cx="241548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sz="2000" dirty="0" smtClean="0">
                <a:solidFill>
                  <a:srgbClr val="800000"/>
                </a:solidFill>
                <a:cs typeface="Angsana New" pitchFamily="18" charset="-34"/>
              </a:rPr>
              <a:t>Opportunity cost of producing 1 more unit of good</a:t>
            </a:r>
            <a:endParaRPr lang="en-US" sz="2000" dirty="0">
              <a:solidFill>
                <a:srgbClr val="800000"/>
              </a:solidFill>
              <a:cs typeface="Angsana New" pitchFamily="18" charset="-34"/>
            </a:endParaRPr>
          </a:p>
        </p:txBody>
      </p:sp>
      <p:sp>
        <p:nvSpPr>
          <p:cNvPr id="53381" name="Text Box 133"/>
          <p:cNvSpPr txBox="1">
            <a:spLocks noChangeArrowheads="1"/>
          </p:cNvSpPr>
          <p:nvPr/>
        </p:nvSpPr>
        <p:spPr bwMode="auto">
          <a:xfrm>
            <a:off x="323528" y="3071245"/>
            <a:ext cx="214174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sz="2000" dirty="0" smtClean="0">
                <a:solidFill>
                  <a:srgbClr val="009900"/>
                </a:solidFill>
                <a:cs typeface="Angsana New" pitchFamily="18" charset="-34"/>
              </a:rPr>
              <a:t>Identical CIC assumption</a:t>
            </a:r>
            <a:endParaRPr lang="en-US" sz="2000" dirty="0">
              <a:solidFill>
                <a:srgbClr val="009900"/>
              </a:solidFill>
              <a:cs typeface="Angsana New" pitchFamily="18" charset="-34"/>
            </a:endParaRPr>
          </a:p>
        </p:txBody>
      </p:sp>
      <p:sp>
        <p:nvSpPr>
          <p:cNvPr id="53382" name="Text Box 134"/>
          <p:cNvSpPr txBox="1">
            <a:spLocks noChangeArrowheads="1"/>
          </p:cNvSpPr>
          <p:nvPr/>
        </p:nvSpPr>
        <p:spPr bwMode="auto">
          <a:xfrm>
            <a:off x="338210" y="3862382"/>
            <a:ext cx="293921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sz="2000" dirty="0" smtClean="0">
                <a:solidFill>
                  <a:srgbClr val="0000FF"/>
                </a:solidFill>
                <a:cs typeface="Angsana New" pitchFamily="18" charset="-34"/>
              </a:rPr>
              <a:t>Different technology assumption</a:t>
            </a:r>
            <a:endParaRPr lang="en-US" sz="2000" dirty="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53383" name="Text Box 135"/>
          <p:cNvSpPr txBox="1">
            <a:spLocks noChangeArrowheads="1"/>
          </p:cNvSpPr>
          <p:nvPr/>
        </p:nvSpPr>
        <p:spPr bwMode="auto">
          <a:xfrm>
            <a:off x="338209" y="4738901"/>
            <a:ext cx="293921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sz="2000" dirty="0" smtClean="0">
                <a:solidFill>
                  <a:srgbClr val="CC0000"/>
                </a:solidFill>
                <a:cs typeface="Angsana New" pitchFamily="18" charset="-34"/>
              </a:rPr>
              <a:t>Different factor endowment assumption</a:t>
            </a:r>
            <a:endParaRPr lang="en-US" sz="2000" dirty="0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53394" name="Text Box 146"/>
          <p:cNvSpPr txBox="1">
            <a:spLocks noChangeArrowheads="1"/>
          </p:cNvSpPr>
          <p:nvPr/>
        </p:nvSpPr>
        <p:spPr bwMode="auto">
          <a:xfrm>
            <a:off x="3345873" y="3148327"/>
            <a:ext cx="2057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 smtClean="0">
                <a:solidFill>
                  <a:srgbClr val="009900"/>
                </a:solidFill>
              </a:rPr>
              <a:t>NO assumption</a:t>
            </a:r>
            <a:endParaRPr lang="en-US" sz="2000" dirty="0">
              <a:solidFill>
                <a:srgbClr val="009900"/>
              </a:solidFill>
            </a:endParaRPr>
          </a:p>
        </p:txBody>
      </p:sp>
      <p:sp>
        <p:nvSpPr>
          <p:cNvPr id="53395" name="Text Box 147"/>
          <p:cNvSpPr txBox="1">
            <a:spLocks noChangeArrowheads="1"/>
          </p:cNvSpPr>
          <p:nvPr/>
        </p:nvSpPr>
        <p:spPr bwMode="auto">
          <a:xfrm>
            <a:off x="5326569" y="3156036"/>
            <a:ext cx="201622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 smtClean="0">
                <a:solidFill>
                  <a:srgbClr val="009900"/>
                </a:solidFill>
                <a:cs typeface="Angsana New" pitchFamily="18" charset="-34"/>
              </a:rPr>
              <a:t>No assumption </a:t>
            </a:r>
            <a:endParaRPr lang="en-US" sz="2000" dirty="0">
              <a:solidFill>
                <a:srgbClr val="009900"/>
              </a:solidFill>
            </a:endParaRPr>
          </a:p>
        </p:txBody>
      </p:sp>
      <p:sp>
        <p:nvSpPr>
          <p:cNvPr id="53397" name="Text Box 149"/>
          <p:cNvSpPr txBox="1">
            <a:spLocks noChangeArrowheads="1"/>
          </p:cNvSpPr>
          <p:nvPr/>
        </p:nvSpPr>
        <p:spPr bwMode="auto">
          <a:xfrm>
            <a:off x="3917373" y="4860123"/>
            <a:ext cx="914400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No</a:t>
            </a:r>
            <a:endParaRPr lang="en-US" sz="2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53398" name="Text Box 150"/>
          <p:cNvSpPr txBox="1">
            <a:spLocks noChangeArrowheads="1"/>
          </p:cNvSpPr>
          <p:nvPr/>
        </p:nvSpPr>
        <p:spPr bwMode="auto">
          <a:xfrm>
            <a:off x="5799216" y="4022361"/>
            <a:ext cx="107093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 smtClean="0">
                <a:solidFill>
                  <a:srgbClr val="0000FF"/>
                </a:solidFill>
                <a:cs typeface="Angsana New" pitchFamily="18" charset="-34"/>
              </a:rPr>
              <a:t>Yes</a:t>
            </a:r>
            <a:endParaRPr lang="en-US" sz="2000" dirty="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53399" name="Text Box 151"/>
          <p:cNvSpPr txBox="1">
            <a:spLocks noChangeArrowheads="1"/>
          </p:cNvSpPr>
          <p:nvPr/>
        </p:nvSpPr>
        <p:spPr bwMode="auto">
          <a:xfrm>
            <a:off x="3848099" y="4016300"/>
            <a:ext cx="67194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 smtClean="0">
                <a:solidFill>
                  <a:srgbClr val="0000FF"/>
                </a:solidFill>
                <a:cs typeface="Angsana New" pitchFamily="18" charset="-34"/>
              </a:rPr>
              <a:t>Yes</a:t>
            </a:r>
            <a:endParaRPr lang="en-US" sz="2000" dirty="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53400" name="Text Box 152"/>
          <p:cNvSpPr txBox="1">
            <a:spLocks noChangeArrowheads="1"/>
          </p:cNvSpPr>
          <p:nvPr/>
        </p:nvSpPr>
        <p:spPr bwMode="auto">
          <a:xfrm>
            <a:off x="5922322" y="4864155"/>
            <a:ext cx="755739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No</a:t>
            </a:r>
            <a:endParaRPr lang="en-US" sz="2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0524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/>
            <a:fld id="{3E0D9933-F3AC-4573-A828-32A92E16638D}" type="slidenum">
              <a:rPr lang="en-US" sz="1400" b="0" smtClean="0">
                <a:cs typeface="Angsana New" pitchFamily="18" charset="-34"/>
              </a:rPr>
              <a:pPr eaLnBrk="1" hangingPunct="1"/>
              <a:t>1</a:t>
            </a:fld>
            <a:endParaRPr lang="en-US" sz="1400" b="0" smtClean="0">
              <a:cs typeface="Angsana New" pitchFamily="18" charset="-34"/>
            </a:endParaRPr>
          </a:p>
        </p:txBody>
      </p:sp>
      <p:sp>
        <p:nvSpPr>
          <p:cNvPr id="20" name="Text Box 127"/>
          <p:cNvSpPr txBox="1">
            <a:spLocks noChangeArrowheads="1"/>
          </p:cNvSpPr>
          <p:nvPr/>
        </p:nvSpPr>
        <p:spPr bwMode="auto">
          <a:xfrm>
            <a:off x="7308304" y="1962150"/>
            <a:ext cx="1676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 smtClean="0">
                <a:solidFill>
                  <a:srgbClr val="800000"/>
                </a:solidFill>
                <a:cs typeface="Angsana New" pitchFamily="18" charset="-34"/>
              </a:rPr>
              <a:t>Increasing</a:t>
            </a:r>
            <a:endParaRPr lang="en-US" sz="2000" dirty="0">
              <a:solidFill>
                <a:srgbClr val="800000"/>
              </a:solidFill>
              <a:cs typeface="Angsana New" pitchFamily="18" charset="-34"/>
            </a:endParaRPr>
          </a:p>
        </p:txBody>
      </p:sp>
      <p:sp>
        <p:nvSpPr>
          <p:cNvPr id="21" name="Text Box 147"/>
          <p:cNvSpPr txBox="1">
            <a:spLocks noChangeArrowheads="1"/>
          </p:cNvSpPr>
          <p:nvPr/>
        </p:nvSpPr>
        <p:spPr bwMode="auto">
          <a:xfrm>
            <a:off x="7738336" y="3148328"/>
            <a:ext cx="81633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 smtClean="0">
                <a:solidFill>
                  <a:srgbClr val="009900"/>
                </a:solidFill>
              </a:rPr>
              <a:t>Yes</a:t>
            </a:r>
            <a:endParaRPr lang="en-US" sz="2000" dirty="0">
              <a:solidFill>
                <a:srgbClr val="009900"/>
              </a:solidFill>
            </a:endParaRPr>
          </a:p>
        </p:txBody>
      </p:sp>
      <p:sp>
        <p:nvSpPr>
          <p:cNvPr id="22" name="Text Box 150"/>
          <p:cNvSpPr txBox="1">
            <a:spLocks noChangeArrowheads="1"/>
          </p:cNvSpPr>
          <p:nvPr/>
        </p:nvSpPr>
        <p:spPr bwMode="auto">
          <a:xfrm>
            <a:off x="7380312" y="3779131"/>
            <a:ext cx="153238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 dirty="0" smtClean="0">
                <a:solidFill>
                  <a:srgbClr val="0000FF"/>
                </a:solidFill>
                <a:cs typeface="Angsana New" pitchFamily="18" charset="-34"/>
              </a:rPr>
              <a:t>Assume identical technology</a:t>
            </a:r>
            <a:endParaRPr lang="en-US" sz="1800" dirty="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23" name="Text Box 152"/>
          <p:cNvSpPr txBox="1">
            <a:spLocks noChangeArrowheads="1"/>
          </p:cNvSpPr>
          <p:nvPr/>
        </p:nvSpPr>
        <p:spPr bwMode="auto">
          <a:xfrm>
            <a:off x="7718127" y="4860123"/>
            <a:ext cx="755739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 smtClean="0">
                <a:solidFill>
                  <a:srgbClr val="FF0000"/>
                </a:solidFill>
                <a:cs typeface="Angsana New" pitchFamily="18" charset="-34"/>
              </a:rPr>
              <a:t>Yes</a:t>
            </a:r>
            <a:endParaRPr lang="en-US" sz="2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4" name="Text Box 135"/>
          <p:cNvSpPr txBox="1">
            <a:spLocks noChangeArrowheads="1"/>
          </p:cNvSpPr>
          <p:nvPr/>
        </p:nvSpPr>
        <p:spPr bwMode="auto">
          <a:xfrm>
            <a:off x="338211" y="5599187"/>
            <a:ext cx="264961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Complete specialization</a:t>
            </a:r>
            <a:endParaRPr lang="en-US" sz="2000" dirty="0">
              <a:solidFill>
                <a:schemeClr val="accent6">
                  <a:lumMod val="75000"/>
                </a:schemeClr>
              </a:solidFill>
              <a:cs typeface="Angsana New" pitchFamily="18" charset="-34"/>
            </a:endParaRPr>
          </a:p>
        </p:txBody>
      </p:sp>
      <p:sp>
        <p:nvSpPr>
          <p:cNvPr id="25" name="Text Box 151"/>
          <p:cNvSpPr txBox="1">
            <a:spLocks noChangeArrowheads="1"/>
          </p:cNvSpPr>
          <p:nvPr/>
        </p:nvSpPr>
        <p:spPr bwMode="auto">
          <a:xfrm>
            <a:off x="3861952" y="5753105"/>
            <a:ext cx="67194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Yes</a:t>
            </a:r>
            <a:endParaRPr lang="en-US" sz="2000" dirty="0">
              <a:solidFill>
                <a:schemeClr val="accent6">
                  <a:lumMod val="75000"/>
                </a:schemeClr>
              </a:solidFill>
              <a:cs typeface="Angsana New" pitchFamily="18" charset="-34"/>
            </a:endParaRPr>
          </a:p>
        </p:txBody>
      </p:sp>
      <p:sp>
        <p:nvSpPr>
          <p:cNvPr id="26" name="Text Box 151"/>
          <p:cNvSpPr txBox="1">
            <a:spLocks noChangeArrowheads="1"/>
          </p:cNvSpPr>
          <p:nvPr/>
        </p:nvSpPr>
        <p:spPr bwMode="auto">
          <a:xfrm>
            <a:off x="5922322" y="5753105"/>
            <a:ext cx="67194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No</a:t>
            </a:r>
            <a:endParaRPr lang="en-US" sz="2000" dirty="0">
              <a:solidFill>
                <a:schemeClr val="accent6">
                  <a:lumMod val="75000"/>
                </a:schemeClr>
              </a:solidFill>
              <a:cs typeface="Angsana New" pitchFamily="18" charset="-34"/>
            </a:endParaRPr>
          </a:p>
        </p:txBody>
      </p:sp>
      <p:sp>
        <p:nvSpPr>
          <p:cNvPr id="27" name="Text Box 151"/>
          <p:cNvSpPr txBox="1">
            <a:spLocks noChangeArrowheads="1"/>
          </p:cNvSpPr>
          <p:nvPr/>
        </p:nvSpPr>
        <p:spPr bwMode="auto">
          <a:xfrm>
            <a:off x="7738336" y="5753105"/>
            <a:ext cx="67194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Comic Sans MS" pitchFamily="66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No</a:t>
            </a:r>
            <a:endParaRPr lang="en-US" sz="2000" dirty="0">
              <a:solidFill>
                <a:schemeClr val="accent6">
                  <a:lumMod val="75000"/>
                </a:schemeClr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30342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3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3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3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3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3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3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3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53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53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53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3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53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374" grpId="0"/>
      <p:bldP spid="53375" grpId="0"/>
      <p:bldP spid="53380" grpId="0"/>
      <p:bldP spid="53381" grpId="0"/>
      <p:bldP spid="53382" grpId="0"/>
      <p:bldP spid="53383" grpId="0"/>
      <p:bldP spid="53394" grpId="0"/>
      <p:bldP spid="53395" grpId="0"/>
      <p:bldP spid="53397" grpId="0"/>
      <p:bldP spid="53398" grpId="0"/>
      <p:bldP spid="53399" grpId="0"/>
      <p:bldP spid="53400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50</Words>
  <Application>Microsoft Office PowerPoint</Application>
  <PresentationFormat>On-screen Show (4:3)</PresentationFormat>
  <Paragraphs>25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Compare trade theories learned before midterm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Compared theories learned before midterm</dc:title>
  <dc:creator>Toshiba</dc:creator>
  <cp:lastModifiedBy>Toshiba</cp:lastModifiedBy>
  <cp:revision>3</cp:revision>
  <dcterms:created xsi:type="dcterms:W3CDTF">2011-10-04T19:09:00Z</dcterms:created>
  <dcterms:modified xsi:type="dcterms:W3CDTF">2011-10-06T12:55:00Z</dcterms:modified>
</cp:coreProperties>
</file>