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39"/>
  </p:notesMasterIdLst>
  <p:handoutMasterIdLst>
    <p:handoutMasterId r:id="rId40"/>
  </p:handoutMasterIdLst>
  <p:sldIdLst>
    <p:sldId id="257" r:id="rId2"/>
    <p:sldId id="330" r:id="rId3"/>
    <p:sldId id="331" r:id="rId4"/>
    <p:sldId id="306" r:id="rId5"/>
    <p:sldId id="305" r:id="rId6"/>
    <p:sldId id="279" r:id="rId7"/>
    <p:sldId id="258" r:id="rId8"/>
    <p:sldId id="259" r:id="rId9"/>
    <p:sldId id="332" r:id="rId10"/>
    <p:sldId id="333" r:id="rId11"/>
    <p:sldId id="285" r:id="rId12"/>
    <p:sldId id="286" r:id="rId13"/>
    <p:sldId id="287" r:id="rId14"/>
    <p:sldId id="288" r:id="rId15"/>
    <p:sldId id="289" r:id="rId16"/>
    <p:sldId id="278" r:id="rId17"/>
    <p:sldId id="334" r:id="rId18"/>
    <p:sldId id="335" r:id="rId19"/>
    <p:sldId id="283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80" r:id="rId30"/>
    <p:sldId id="309" r:id="rId31"/>
    <p:sldId id="310" r:id="rId32"/>
    <p:sldId id="322" r:id="rId33"/>
    <p:sldId id="311" r:id="rId34"/>
    <p:sldId id="324" r:id="rId35"/>
    <p:sldId id="325" r:id="rId36"/>
    <p:sldId id="326" r:id="rId37"/>
    <p:sldId id="327" r:id="rId38"/>
  </p:sldIdLst>
  <p:sldSz cx="9144000" cy="6858000" type="screen4x3"/>
  <p:notesSz cx="6735763" cy="986948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  <a:srgbClr val="F9131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0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th-TH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4763" y="0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th-TH"/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4188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th-TH"/>
          </a:p>
        </p:txBody>
      </p:sp>
      <p:sp>
        <p:nvSpPr>
          <p:cNvPr id="870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4763" y="9374188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6E76AE46-9CB3-40FC-8B23-BD6CA18A4A80}" type="slidenum">
              <a:rPr lang="en-US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th-TH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763" y="0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th-TH"/>
          </a:p>
        </p:txBody>
      </p:sp>
      <p:sp>
        <p:nvSpPr>
          <p:cNvPr id="1146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00113" y="739775"/>
            <a:ext cx="4938712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46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6300"/>
            <a:ext cx="5389563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146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4188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th-TH"/>
          </a:p>
        </p:txBody>
      </p:sp>
      <p:sp>
        <p:nvSpPr>
          <p:cNvPr id="1146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763" y="9374188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3C15042B-A045-4896-846A-E18D70C3596A}" type="slidenum">
              <a:rPr lang="en-US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42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61443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1444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445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446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447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448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1449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450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451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1454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1455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DB73D48-1873-407D-B058-72095AB6AA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59339F3-5F81-4E19-9F8B-BB5B71D8B7F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08D9856-F3CF-453D-A397-57DB92DCBBA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6C7CA3F-A964-4CD1-9C71-40A81C6B6E1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FF60D6E-BF9B-40C5-8099-D112A35358B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5B7255D-BA18-4F29-9913-52DAEE1629F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C18410F-6537-4876-99E3-33CBD5BFD79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79D3C8F-B0E8-4F07-BCC3-699B1EE65CF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D0902D-DB87-4D9E-B3C6-0E8C42A5C16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B19532F-E1C7-4AA0-B223-2D2915CE37C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62F7E62-0836-4864-B7C9-7CE6285E4CF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8B712CB-A663-45C3-9FBA-FADF28602A5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A01D8DA-5DCC-4CC0-B42C-A4F9343449E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ngsana New" pitchFamily="18" charset="-34"/>
              </a:defRPr>
            </a:lvl1pPr>
          </a:lstStyle>
          <a:p>
            <a:endParaRPr lang="en-U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ngsana New" pitchFamily="18" charset="-34"/>
              </a:defRPr>
            </a:lvl1pPr>
          </a:lstStyle>
          <a:p>
            <a:fld id="{B79E8505-887F-4C15-89C4-8488D77CB481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60420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60421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0422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423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424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425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426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0427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28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0429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043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  <a:cs typeface="Angsana New" pitchFamily="18" charset="-34"/>
              </a:defRPr>
            </a:lvl1pPr>
          </a:lstStyle>
          <a:p>
            <a:endParaRPr lang="en-US"/>
          </a:p>
        </p:txBody>
      </p:sp>
      <p:sp>
        <p:nvSpPr>
          <p:cNvPr id="6043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2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C4B8BB-3DDF-48C2-B6EE-F41CD14D64D3}" type="slidenum">
              <a:rPr lang="en-US"/>
              <a:pPr/>
              <a:t>1</a:t>
            </a:fld>
            <a:endParaRPr lang="en-US"/>
          </a:p>
        </p:txBody>
      </p:sp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81000" y="1676400"/>
            <a:ext cx="8229600" cy="2971800"/>
          </a:xfrm>
        </p:spPr>
        <p:txBody>
          <a:bodyPr/>
          <a:lstStyle/>
          <a:p>
            <a:r>
              <a:rPr lang="en-US" sz="4800">
                <a:solidFill>
                  <a:srgbClr val="F91313"/>
                </a:solidFill>
                <a:latin typeface="Times New Roman" pitchFamily="18" charset="0"/>
                <a:cs typeface="Times New Roman" pitchFamily="18" charset="0"/>
              </a:rPr>
              <a:t>Poverty And </a:t>
            </a:r>
            <a:br>
              <a:rPr lang="en-US" sz="4800">
                <a:solidFill>
                  <a:srgbClr val="F9131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800">
                <a:solidFill>
                  <a:srgbClr val="F91313"/>
                </a:solidFill>
                <a:latin typeface="Times New Roman" pitchFamily="18" charset="0"/>
                <a:cs typeface="Times New Roman" pitchFamily="18" charset="0"/>
              </a:rPr>
              <a:t>Income Distribution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BC78062-740D-4241-B51C-99E919DB7120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6000" dirty="0" smtClean="0">
                <a:latin typeface="Angsana New" pitchFamily="18" charset="-34"/>
                <a:cs typeface="Angsana New" pitchFamily="18" charset="-34"/>
              </a:rPr>
              <a:t>References:</a:t>
            </a:r>
            <a:endParaRPr lang="en-US" sz="6000" dirty="0" smtClean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229600" cy="4343400"/>
          </a:xfrm>
        </p:spPr>
        <p:txBody>
          <a:bodyPr/>
          <a:lstStyle/>
          <a:p>
            <a:r>
              <a:rPr lang="th-TH" sz="4800" b="1" dirty="0" smtClean="0">
                <a:latin typeface="Angsana New" pitchFamily="18" charset="-34"/>
                <a:cs typeface="Angsana New" pitchFamily="18" charset="-34"/>
              </a:rPr>
              <a:t>สมชัย จิตสุชน</a:t>
            </a:r>
            <a:r>
              <a:rPr lang="en-US" sz="4800" b="1" dirty="0" smtClean="0">
                <a:latin typeface="Angsana New" pitchFamily="18" charset="-34"/>
                <a:cs typeface="Angsana New" pitchFamily="18" charset="-34"/>
              </a:rPr>
              <a:t>  </a:t>
            </a:r>
            <a:r>
              <a:rPr lang="th-TH" sz="4800" b="1" i="1" dirty="0" smtClean="0">
                <a:latin typeface="Angsana New" pitchFamily="18" charset="-34"/>
                <a:cs typeface="Angsana New" pitchFamily="18" charset="-34"/>
              </a:rPr>
              <a:t>ความยากจนคืออะไร วัดได้อย่างไร</a:t>
            </a:r>
            <a:r>
              <a:rPr lang="en-US" sz="4800" b="1" i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800" b="1" dirty="0" smtClean="0">
                <a:latin typeface="Angsana New" pitchFamily="18" charset="-34"/>
                <a:cs typeface="Angsana New" pitchFamily="18" charset="-34"/>
              </a:rPr>
              <a:t>รายงานทีดีอาร์ไอ ฉบับที่ 32 พฤษภาคม </a:t>
            </a:r>
            <a:r>
              <a:rPr lang="th-TH" sz="4800" b="1" dirty="0" smtClean="0">
                <a:latin typeface="Angsana New" pitchFamily="18" charset="-34"/>
                <a:cs typeface="Angsana New" pitchFamily="18" charset="-34"/>
              </a:rPr>
              <a:t>2545</a:t>
            </a:r>
            <a:r>
              <a:rPr lang="en-US" sz="48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8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4800" b="1" dirty="0" err="1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Somchai</a:t>
            </a:r>
            <a:r>
              <a:rPr lang="en-US" sz="48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800" b="1" dirty="0" err="1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Jitsuchon</a:t>
            </a:r>
            <a:r>
              <a:rPr lang="en-US" sz="48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, </a:t>
            </a:r>
            <a:r>
              <a:rPr lang="en-US" sz="4800" b="1" i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What is Poverty, and how to measure it</a:t>
            </a:r>
            <a:r>
              <a:rPr lang="en-US" sz="48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, 2002)</a:t>
            </a:r>
            <a:endParaRPr lang="en-US" sz="4800" b="1" dirty="0" smtClean="0">
              <a:solidFill>
                <a:srgbClr val="FFFF00"/>
              </a:solidFill>
              <a:latin typeface="Angsana New" pitchFamily="18" charset="-34"/>
              <a:cs typeface="Angsana New" pitchFamily="18" charset="-34"/>
            </a:endParaRPr>
          </a:p>
          <a:p>
            <a:pPr>
              <a:buNone/>
            </a:pPr>
            <a:r>
              <a:rPr lang="en-US" sz="4800" b="1" dirty="0" smtClean="0">
                <a:latin typeface="Angsana New" pitchFamily="18" charset="-34"/>
                <a:cs typeface="Angsana New" pitchFamily="18" charset="-34"/>
              </a:rPr>
              <a:t>http://www.tdri.or.th/download/quarterly/white-pp/wb32.pdf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6000" b="1" dirty="0" smtClean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BC78062-740D-4241-B51C-99E919DB7120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6000" dirty="0" smtClean="0">
                <a:latin typeface="Angsana New" pitchFamily="18" charset="-34"/>
                <a:cs typeface="Angsana New" pitchFamily="18" charset="-34"/>
              </a:rPr>
              <a:t>References:</a:t>
            </a:r>
            <a:endParaRPr lang="en-US" sz="6000" dirty="0" smtClean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229600" cy="4724400"/>
          </a:xfrm>
        </p:spPr>
        <p:txBody>
          <a:bodyPr/>
          <a:lstStyle/>
          <a:p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อัมมาร สยามวาลา  และ สมชัย จิตสุชน</a:t>
            </a:r>
            <a:r>
              <a:rPr lang="en-US" sz="4000" b="1" dirty="0" smtClean="0">
                <a:latin typeface="Angsana New" pitchFamily="18" charset="-34"/>
                <a:cs typeface="Angsana New" pitchFamily="18" charset="-34"/>
              </a:rPr>
              <a:t>              </a:t>
            </a:r>
            <a:r>
              <a:rPr lang="en-US" sz="4000" b="1" dirty="0" smtClean="0">
                <a:latin typeface="Angsana New" pitchFamily="18" charset="-34"/>
                <a:cs typeface="Angsana New" pitchFamily="18" charset="-34"/>
              </a:rPr>
              <a:t>         </a:t>
            </a:r>
            <a:r>
              <a:rPr lang="th-TH" sz="4000" b="1" i="1" dirty="0" smtClean="0">
                <a:latin typeface="Angsana New" pitchFamily="18" charset="-34"/>
                <a:cs typeface="Angsana New" pitchFamily="18" charset="-34"/>
              </a:rPr>
              <a:t>แนว</a:t>
            </a:r>
            <a:r>
              <a:rPr lang="th-TH" sz="4000" b="1" i="1" dirty="0" smtClean="0">
                <a:latin typeface="Angsana New" pitchFamily="18" charset="-34"/>
                <a:cs typeface="Angsana New" pitchFamily="18" charset="-34"/>
              </a:rPr>
              <a:t>ทางการแก้ไขปัญหาความยากจน</a:t>
            </a:r>
            <a:r>
              <a:rPr lang="en-US" sz="4000" b="1" i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000" b="1" i="1" dirty="0" smtClean="0">
                <a:latin typeface="Angsana New" pitchFamily="18" charset="-34"/>
                <a:cs typeface="Angsana New" pitchFamily="18" charset="-34"/>
              </a:rPr>
              <a:t>เสรีนิยม  ประชานิยม  หรือรัฐสวัสดิการ</a:t>
            </a:r>
            <a:r>
              <a:rPr lang="en-US" sz="4000" b="1" i="1" dirty="0" smtClean="0">
                <a:latin typeface="Angsana New" pitchFamily="18" charset="-34"/>
                <a:cs typeface="Angsana New" pitchFamily="18" charset="-34"/>
              </a:rPr>
              <a:t>   </a:t>
            </a: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เอกสารประกอบการสัมมนาวิชาการประจำปี 2550 ของ </a:t>
            </a:r>
            <a:r>
              <a:rPr lang="th-TH" sz="40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TDRI</a:t>
            </a:r>
            <a:r>
              <a:rPr lang="en-US" sz="40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   </a:t>
            </a:r>
            <a:r>
              <a:rPr lang="en-US" sz="40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4000" b="1" dirty="0" err="1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Ammar</a:t>
            </a:r>
            <a:r>
              <a:rPr lang="en-US" sz="40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Siamwalla</a:t>
            </a:r>
            <a:r>
              <a:rPr lang="en-US" sz="40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 and </a:t>
            </a:r>
            <a:r>
              <a:rPr lang="en-US" sz="4000" b="1" dirty="0" err="1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Somchai</a:t>
            </a:r>
            <a:r>
              <a:rPr lang="en-US" sz="40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Jitsuchon</a:t>
            </a:r>
            <a:r>
              <a:rPr lang="en-US" sz="4000" b="1" i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, Solving the Poverty Problem</a:t>
            </a:r>
            <a:r>
              <a:rPr lang="en-US" sz="4000" b="1" dirty="0" smtClean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, 2007) </a:t>
            </a:r>
            <a:r>
              <a:rPr lang="en-US" sz="4400" b="1" dirty="0" smtClean="0">
                <a:latin typeface="Angsana New" pitchFamily="18" charset="-34"/>
                <a:cs typeface="Angsana New" pitchFamily="18" charset="-34"/>
              </a:rPr>
              <a:t>http</a:t>
            </a:r>
            <a:r>
              <a:rPr lang="en-US" sz="4400" b="1" dirty="0" smtClean="0">
                <a:latin typeface="Angsana New" pitchFamily="18" charset="-34"/>
                <a:cs typeface="Angsana New" pitchFamily="18" charset="-34"/>
              </a:rPr>
              <a:t>://202.43.34.55/tdriorth/download/year-end/ye_07/Ammar&amp;Somchai.pdf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3600" b="1" dirty="0" smtClean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374398-426B-40F8-8A4B-8FE9EA7F9760}" type="slidenum">
              <a:rPr lang="en-US"/>
              <a:pPr/>
              <a:t>4</a:t>
            </a:fld>
            <a:endParaRPr lang="en-US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3429000"/>
          </a:xfrm>
        </p:spPr>
        <p:txBody>
          <a:bodyPr/>
          <a:lstStyle/>
          <a:p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THAILAND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: POVERTY ASSESSMENT UPDATE</a:t>
            </a:r>
            <a:r>
              <a:rPr lang="en-US" altLang="zh-CN" sz="2800" b="1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 By </a:t>
            </a:r>
            <a:r>
              <a:rPr lang="en-US" altLang="zh-CN" sz="2800" b="1" dirty="0" err="1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Medhi</a:t>
            </a:r>
            <a:r>
              <a:rPr lang="en-US" altLang="zh-CN" sz="2800" b="1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lang="en-US" altLang="zh-CN" sz="2800" b="1" dirty="0" err="1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Krongkaew</a:t>
            </a:r>
            <a:r>
              <a:rPr lang="th-TH" altLang="zh-CN" sz="28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th-TH" altLang="zh-CN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ALIENATED LIFE:  SOCIO-ECONOMIC CHARACTERISTICS OF THE ULTRA POOR IN THAILAND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AU" altLang="zh-CN" sz="2800" b="1" dirty="0">
                <a:latin typeface="Times New Roman" pitchFamily="18" charset="0"/>
                <a:ea typeface="SimSun" pitchFamily="2" charset="-122"/>
              </a:rPr>
              <a:t>By </a:t>
            </a:r>
            <a:r>
              <a:rPr lang="en-AU" altLang="zh-CN" sz="2800" b="1" dirty="0" err="1">
                <a:latin typeface="Times New Roman" pitchFamily="18" charset="0"/>
                <a:ea typeface="SimSun" pitchFamily="2" charset="-122"/>
              </a:rPr>
              <a:t>Medhi</a:t>
            </a:r>
            <a:r>
              <a:rPr lang="en-AU" altLang="zh-CN" sz="2800" b="1" dirty="0">
                <a:latin typeface="Times New Roman" pitchFamily="18" charset="0"/>
                <a:ea typeface="SimSun" pitchFamily="2" charset="-122"/>
              </a:rPr>
              <a:t> </a:t>
            </a:r>
            <a:r>
              <a:rPr lang="en-AU" altLang="zh-CN" sz="2800" b="1" dirty="0" err="1">
                <a:latin typeface="Times New Roman" pitchFamily="18" charset="0"/>
                <a:ea typeface="SimSun" pitchFamily="2" charset="-122"/>
              </a:rPr>
              <a:t>Krongkaew</a:t>
            </a:r>
            <a:r>
              <a:rPr lang="th-TH" altLang="zh-CN" sz="36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sz="6000" dirty="0" smtClean="0">
                <a:latin typeface="Angsana New" pitchFamily="18" charset="-34"/>
                <a:cs typeface="Angsana New" pitchFamily="18" charset="-34"/>
              </a:rPr>
              <a:t>References:</a:t>
            </a:r>
            <a:endParaRPr lang="en-US" sz="6000" dirty="0" smtClean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67BC7AC-E0A9-4BA0-B240-3D01B2E7AE86}" type="slidenum">
              <a:rPr lang="en-US"/>
              <a:pPr/>
              <a:t>5</a:t>
            </a:fld>
            <a:endParaRPr lang="en-US"/>
          </a:p>
        </p:txBody>
      </p:sp>
      <p:sp>
        <p:nvSpPr>
          <p:cNvPr id="911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>
                <a:latin typeface="Times New Roman" pitchFamily="18" charset="0"/>
                <a:cs typeface="Times New Roman" pitchFamily="18" charset="0"/>
              </a:rPr>
              <a:t>Poverty And </a:t>
            </a:r>
            <a:br>
              <a:rPr lang="en-US" sz="4800">
                <a:latin typeface="Times New Roman" pitchFamily="18" charset="0"/>
                <a:cs typeface="Times New Roman" pitchFamily="18" charset="0"/>
              </a:rPr>
            </a:br>
            <a:r>
              <a:rPr lang="en-US" sz="4800">
                <a:latin typeface="Times New Roman" pitchFamily="18" charset="0"/>
                <a:cs typeface="Times New Roman" pitchFamily="18" charset="0"/>
              </a:rPr>
              <a:t>Income Distribution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3429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A . Poverty</a:t>
            </a:r>
          </a:p>
          <a:p>
            <a:pPr>
              <a:buFont typeface="Wingdings" pitchFamily="2" charset="2"/>
              <a:buNone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B. Income Distribution</a:t>
            </a:r>
          </a:p>
          <a:p>
            <a:pPr>
              <a:buFont typeface="Wingdings" pitchFamily="2" charset="2"/>
              <a:buNone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C. Policies Affecting Poverty and Income Distribution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A1EE6C-706B-464A-87C6-DA9368E426C2}" type="slidenum">
              <a:rPr lang="en-US"/>
              <a:pPr/>
              <a:t>6</a:t>
            </a:fld>
            <a:endParaRPr lang="en-US"/>
          </a:p>
        </p:txBody>
      </p:sp>
      <p:sp>
        <p:nvSpPr>
          <p:cNvPr id="481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2362200"/>
            <a:ext cx="9144000" cy="1384300"/>
          </a:xfrm>
        </p:spPr>
        <p:txBody>
          <a:bodyPr/>
          <a:lstStyle/>
          <a:p>
            <a:r>
              <a:rPr lang="en-US" sz="800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A . Poverty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338CE44-F53B-4647-9F05-31F4A072D5A8}" type="slidenum">
              <a:rPr lang="en-US"/>
              <a:pPr/>
              <a:t>7</a:t>
            </a:fld>
            <a:endParaRPr lang="en-US"/>
          </a:p>
        </p:txBody>
      </p:sp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A . Poverty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A standard of living below which individuals are “ Poor”</a:t>
            </a:r>
          </a:p>
          <a:p>
            <a:pPr>
              <a:lnSpc>
                <a:spcPct val="80000"/>
              </a:lnSpc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Absolute poverty : bare subsistence or “poverty line”– level of income that allows one to attain minimum standard of living. Those whose income below PL are classified as poor.</a:t>
            </a:r>
          </a:p>
          <a:p>
            <a:pPr>
              <a:lnSpc>
                <a:spcPct val="80000"/>
              </a:lnSpc>
            </a:pPr>
            <a:r>
              <a:rPr lang="en-US" sz="3600" b="1">
                <a:latin typeface="Times New Roman" pitchFamily="18" charset="0"/>
                <a:cs typeface="Times New Roman" pitchFamily="18" charset="0"/>
              </a:rPr>
              <a:t>Relative poverty : compared with some determined level of living standard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75BE76-289E-4B49-962C-365DCAAA489B}" type="slidenum">
              <a:rPr lang="en-US"/>
              <a:pPr/>
              <a:t>8</a:t>
            </a:fld>
            <a:endParaRPr lang="en-US"/>
          </a:p>
        </p:txBody>
      </p:sp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itchFamily="18" charset="0"/>
                <a:cs typeface="Times New Roman" pitchFamily="18" charset="0"/>
              </a:rPr>
              <a:t>Poverty Measurement Problems 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Which measure of resources ? Income,</a:t>
            </a:r>
            <a:r>
              <a:rPr lang="th-TH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education,</a:t>
            </a:r>
            <a:r>
              <a:rPr lang="th-TH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expenditure </a:t>
            </a:r>
          </a:p>
          <a:p>
            <a:pPr marL="1009650" lvl="1" indent="-609600"/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Normally, expenditure survey data are more reliable than income (not regular and underestimated)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75BE76-289E-4B49-962C-365DCAAA489B}" type="slidenum">
              <a:rPr lang="en-US"/>
              <a:pPr/>
              <a:t>9</a:t>
            </a:fld>
            <a:endParaRPr lang="en-US"/>
          </a:p>
        </p:txBody>
      </p:sp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itchFamily="18" charset="0"/>
                <a:cs typeface="Times New Roman" pitchFamily="18" charset="0"/>
              </a:rPr>
              <a:t>Poverty Measurement Problems 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Appropriate 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income unit : individuals or families or 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households (most commonly used)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buFontTx/>
              <a:buAutoNum type="arabicPeriod" startAt="2"/>
            </a:pP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Indicator of “being poor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”: poverty line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75BE76-289E-4B49-962C-365DCAAA489B}" type="slidenum">
              <a:rPr lang="en-US"/>
              <a:pPr/>
              <a:t>10</a:t>
            </a:fld>
            <a:endParaRPr lang="en-US"/>
          </a:p>
        </p:txBody>
      </p:sp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itchFamily="18" charset="0"/>
                <a:cs typeface="Times New Roman" pitchFamily="18" charset="0"/>
              </a:rPr>
              <a:t>Poverty Measurement Problems 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742950" indent="-742950">
              <a:buNone/>
            </a:pPr>
            <a:r>
              <a:rPr lang="en-US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Poverty line: the lowest income level for bare subsistence, minimum standard of living</a:t>
            </a:r>
          </a:p>
          <a:p>
            <a:pPr marL="742950" indent="-742950">
              <a:buNone/>
            </a:pP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None/>
            </a:pPr>
            <a:r>
              <a:rPr lang="en-US" sz="4000" b="1" dirty="0" smtClean="0">
                <a:solidFill>
                  <a:srgbClr val="CCFF66"/>
                </a:solidFill>
                <a:latin typeface="Times New Roman" pitchFamily="18" charset="0"/>
                <a:cs typeface="Times New Roman" pitchFamily="18" charset="0"/>
              </a:rPr>
              <a:t>Food, shelter, clothing, medical service, education, transport, recreation, etc.</a:t>
            </a:r>
            <a:endParaRPr lang="en-US" sz="4000" b="1" dirty="0">
              <a:solidFill>
                <a:srgbClr val="CCFF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FE3FC6-E33F-4D94-8646-B6D330DCD39E}" type="slidenum">
              <a:rPr lang="en-US"/>
              <a:pPr/>
              <a:t>11</a:t>
            </a:fld>
            <a:endParaRPr lang="en-US"/>
          </a:p>
        </p:txBody>
      </p:sp>
      <p:sp>
        <p:nvSpPr>
          <p:cNvPr id="655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>
                <a:latin typeface="Times New Roman" pitchFamily="18" charset="0"/>
                <a:cs typeface="Times New Roman" pitchFamily="18" charset="0"/>
              </a:rPr>
              <a:t>Constructing Poverty Line</a:t>
            </a:r>
          </a:p>
        </p:txBody>
      </p:sp>
      <p:pic>
        <p:nvPicPr>
          <p:cNvPr id="6553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E32D633-A8A9-4C33-92C9-DCEF5DFD78E2}" type="slidenum">
              <a:rPr lang="en-US"/>
              <a:pPr/>
              <a:t>12</a:t>
            </a:fld>
            <a:endParaRPr lang="en-US"/>
          </a:p>
        </p:txBody>
      </p:sp>
      <p:sp>
        <p:nvSpPr>
          <p:cNvPr id="665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0">
                <a:effectLst/>
              </a:rPr>
              <a:t>Recommended Dietary Allowance</a:t>
            </a:r>
            <a:br>
              <a:rPr lang="en-US" sz="4000" b="0">
                <a:effectLst/>
              </a:rPr>
            </a:br>
            <a:r>
              <a:rPr lang="en-US" sz="4000" b="0">
                <a:effectLst/>
              </a:rPr>
              <a:t>for Thai People, calorie/day 2003</a:t>
            </a:r>
            <a:br>
              <a:rPr lang="en-US" sz="4000" b="0">
                <a:effectLst/>
              </a:rPr>
            </a:br>
            <a:endParaRPr lang="en-US" sz="4000" b="0">
              <a:effectLst/>
            </a:endParaRPr>
          </a:p>
        </p:txBody>
      </p:sp>
      <p:pic>
        <p:nvPicPr>
          <p:cNvPr id="6656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275562-901B-4D50-8DD3-3B8C2DC92EEE}" type="slidenum">
              <a:rPr lang="en-US"/>
              <a:pPr/>
              <a:t>13</a:t>
            </a:fld>
            <a:endParaRPr lang="en-US"/>
          </a:p>
        </p:txBody>
      </p:sp>
      <p:sp>
        <p:nvSpPr>
          <p:cNvPr id="675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>
                <a:effectLst/>
              </a:rPr>
              <a:t>New Protein Requirement: gram/day, 2003</a:t>
            </a:r>
            <a:br>
              <a:rPr lang="en-US" sz="3600">
                <a:effectLst/>
              </a:rPr>
            </a:br>
            <a:endParaRPr lang="en-US" sz="3600">
              <a:effectLst/>
            </a:endParaRPr>
          </a:p>
        </p:txBody>
      </p:sp>
      <p:pic>
        <p:nvPicPr>
          <p:cNvPr id="6758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CFABCDD-D4FA-46CB-A9F8-BC090B3CD6D5}" type="slidenum">
              <a:rPr lang="en-US"/>
              <a:pPr/>
              <a:t>14</a:t>
            </a:fld>
            <a:endParaRPr lang="en-US"/>
          </a:p>
        </p:txBody>
      </p:sp>
      <p:sp>
        <p:nvSpPr>
          <p:cNvPr id="686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effectLst/>
              </a:rPr>
              <a:t>Cost of Calories &amp; Protein</a:t>
            </a:r>
            <a:br>
              <a:rPr lang="en-US" sz="3200">
                <a:effectLst/>
              </a:rPr>
            </a:br>
            <a:r>
              <a:rPr lang="en-US" sz="3200">
                <a:effectLst/>
              </a:rPr>
              <a:t> in 2002 by Region</a:t>
            </a:r>
            <a:br>
              <a:rPr lang="en-US" sz="3200">
                <a:effectLst/>
              </a:rPr>
            </a:br>
            <a:endParaRPr lang="en-US" sz="3200">
              <a:effectLst/>
            </a:endParaRPr>
          </a:p>
        </p:txBody>
      </p:sp>
      <p:pic>
        <p:nvPicPr>
          <p:cNvPr id="6861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E53B15-BD5B-48DE-9BE0-237CF075AB4C}" type="slidenum">
              <a:rPr lang="en-US"/>
              <a:pPr/>
              <a:t>15</a:t>
            </a:fld>
            <a:endParaRPr lang="en-US"/>
          </a:p>
        </p:txBody>
      </p:sp>
      <p:sp>
        <p:nvSpPr>
          <p:cNvPr id="696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effectLst/>
              </a:rPr>
              <a:t>Non-food items</a:t>
            </a:r>
          </a:p>
        </p:txBody>
      </p:sp>
      <p:pic>
        <p:nvPicPr>
          <p:cNvPr id="6963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24000" y="1600200"/>
            <a:ext cx="586740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155A7C2-AE83-46D6-810A-D1E83C233FD5}" type="slidenum">
              <a:rPr lang="en-US"/>
              <a:pPr/>
              <a:t>16</a:t>
            </a:fld>
            <a:endParaRPr lang="en-US"/>
          </a:p>
        </p:txBody>
      </p:sp>
      <p:graphicFrame>
        <p:nvGraphicFramePr>
          <p:cNvPr id="46537" name="Group 457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629403"/>
        </p:xfrm>
        <a:graphic>
          <a:graphicData uri="http://schemas.openxmlformats.org/drawingml/2006/table">
            <a:tbl>
              <a:tblPr/>
              <a:tblGrid>
                <a:gridCol w="1882775"/>
                <a:gridCol w="908050"/>
                <a:gridCol w="908050"/>
                <a:gridCol w="906463"/>
                <a:gridCol w="909637"/>
                <a:gridCol w="906463"/>
                <a:gridCol w="908050"/>
                <a:gridCol w="906462"/>
                <a:gridCol w="908050"/>
              </a:tblGrid>
              <a:tr h="619125">
                <a:tc gridSpan="9"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Table 1(A) : Poverty lines (Baht Per Person Per Month)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588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Region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Bangkok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1,227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1,346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1,502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1,696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1,736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1,801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1,853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Central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1,013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1,211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1,211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1,277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1,339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North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1,023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1,019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1,078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1,131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North - east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1,040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1,078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South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1,033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1,034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1,096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1,164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8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Thailand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1,130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1,135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1,190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1,242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Number Placeholder 4"/>
          <p:cNvSpPr txBox="1">
            <a:spLocks noGrp="1"/>
          </p:cNvSpPr>
          <p:nvPr/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9338879-3A96-440B-8556-929A084C21E6}" type="slidenum">
              <a:rPr lang="en-US" sz="1200">
                <a:latin typeface="Arial" charset="0"/>
                <a:cs typeface="Angsana New" pitchFamily="18" charset="-34"/>
              </a:rPr>
              <a:pPr algn="r"/>
              <a:t>17</a:t>
            </a:fld>
            <a:endParaRPr lang="en-US" sz="1200">
              <a:latin typeface="Arial" charset="0"/>
              <a:cs typeface="Angsana New" pitchFamily="18" charset="-34"/>
            </a:endParaRPr>
          </a:p>
        </p:txBody>
      </p:sp>
      <p:graphicFrame>
        <p:nvGraphicFramePr>
          <p:cNvPr id="76887" name="Object 87"/>
          <p:cNvGraphicFramePr>
            <a:graphicFrameLocks noChangeAspect="1"/>
          </p:cNvGraphicFramePr>
          <p:nvPr/>
        </p:nvGraphicFramePr>
        <p:xfrm>
          <a:off x="2128838" y="457200"/>
          <a:ext cx="3305175" cy="6048375"/>
        </p:xfrm>
        <a:graphic>
          <a:graphicData uri="http://schemas.openxmlformats.org/presentationml/2006/ole">
            <p:oleObj spid="_x0000_s144386" name="Worksheet" r:id="rId3" imgW="2286090" imgH="367674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Number Placeholder 4"/>
          <p:cNvSpPr txBox="1">
            <a:spLocks noGrp="1"/>
          </p:cNvSpPr>
          <p:nvPr/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D28176D-67C7-4217-B581-9FB1A8D91A43}" type="slidenum">
              <a:rPr lang="en-US" sz="1200">
                <a:latin typeface="Arial" charset="0"/>
                <a:cs typeface="Angsana New" pitchFamily="18" charset="-34"/>
              </a:rPr>
              <a:pPr algn="r"/>
              <a:t>18</a:t>
            </a:fld>
            <a:endParaRPr lang="en-US" sz="1200">
              <a:latin typeface="Arial" charset="0"/>
              <a:cs typeface="Angsana New" pitchFamily="18" charset="-34"/>
            </a:endParaRPr>
          </a:p>
        </p:txBody>
      </p:sp>
      <p:graphicFrame>
        <p:nvGraphicFramePr>
          <p:cNvPr id="77828" name="Object 4"/>
          <p:cNvGraphicFramePr>
            <a:graphicFrameLocks noChangeAspect="1"/>
          </p:cNvGraphicFramePr>
          <p:nvPr/>
        </p:nvGraphicFramePr>
        <p:xfrm>
          <a:off x="2208212" y="457200"/>
          <a:ext cx="4344987" cy="5903913"/>
        </p:xfrm>
        <a:graphic>
          <a:graphicData uri="http://schemas.openxmlformats.org/presentationml/2006/ole">
            <p:oleObj spid="_x0000_s145410" name="Worksheet" r:id="rId3" imgW="2286090" imgH="367674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A26160-EA35-476A-9EBC-72F8E7664AE4}" type="slidenum">
              <a:rPr lang="en-US"/>
              <a:pPr/>
              <a:t>19</a:t>
            </a:fld>
            <a:endParaRPr lang="en-US"/>
          </a:p>
        </p:txBody>
      </p:sp>
      <p:sp>
        <p:nvSpPr>
          <p:cNvPr id="57349" name="Rectangle 5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ffectLst/>
                <a:latin typeface="Times New Roman" pitchFamily="18" charset="0"/>
                <a:cs typeface="Times New Roman" pitchFamily="18" charset="0"/>
              </a:rPr>
              <a:t>National </a:t>
            </a:r>
            <a:r>
              <a:rPr lang="th-TH">
                <a:effectLst/>
                <a:latin typeface="Times New Roman" pitchFamily="18" charset="0"/>
                <a:cs typeface="Times New Roman" pitchFamily="18" charset="0"/>
              </a:rPr>
              <a:t>Poverty Line 1986-2004</a:t>
            </a:r>
            <a:r>
              <a:rPr lang="th-TH" sz="3200"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57348" name="Picture 4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371600"/>
            <a:ext cx="9144000" cy="51816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29E255-ACEA-46C1-9D09-2F287AE1EEEB}" type="slidenum">
              <a:rPr lang="en-US"/>
              <a:pPr/>
              <a:t>20</a:t>
            </a:fld>
            <a:endParaRPr lang="en-US"/>
          </a:p>
        </p:txBody>
      </p:sp>
      <p:sp>
        <p:nvSpPr>
          <p:cNvPr id="716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>
                <a:effectLst/>
                <a:latin typeface="Times New Roman" pitchFamily="18" charset="0"/>
                <a:cs typeface="Times New Roman" pitchFamily="18" charset="0"/>
              </a:rPr>
              <a:t>Poverty Incidence</a:t>
            </a:r>
            <a:r>
              <a:rPr lang="en-US">
                <a:effectLst/>
                <a:latin typeface="Times New Roman" pitchFamily="18" charset="0"/>
                <a:cs typeface="Times New Roman" pitchFamily="18" charset="0"/>
              </a:rPr>
              <a:t> 1986 - 2004</a:t>
            </a:r>
            <a:endParaRPr lang="th-TH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83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371600"/>
            <a:ext cx="9144000" cy="51816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D4D098-352C-4EAB-82BE-5571C15E5C85}" type="slidenum">
              <a:rPr lang="en-US"/>
              <a:pPr/>
              <a:t>21</a:t>
            </a:fld>
            <a:endParaRPr lang="en-US"/>
          </a:p>
        </p:txBody>
      </p:sp>
      <p:sp>
        <p:nvSpPr>
          <p:cNvPr id="727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3600">
                <a:effectLst/>
                <a:cs typeface="Angsana New" pitchFamily="18" charset="-34"/>
              </a:rPr>
              <a:t>Poverty Incidence by Region (income)</a:t>
            </a:r>
            <a:br>
              <a:rPr lang="th-TH" sz="3600">
                <a:effectLst/>
                <a:cs typeface="Angsana New" pitchFamily="18" charset="-34"/>
              </a:rPr>
            </a:br>
            <a:endParaRPr lang="th-TH" sz="3600">
              <a:effectLst/>
              <a:cs typeface="Angsana New" pitchFamily="18" charset="-34"/>
            </a:endParaRPr>
          </a:p>
        </p:txBody>
      </p:sp>
      <p:pic>
        <p:nvPicPr>
          <p:cNvPr id="72707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371600"/>
            <a:ext cx="9144000" cy="51816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8F8709-C7C0-4BCA-A641-CFA001F4E6E7}" type="slidenum">
              <a:rPr lang="en-US"/>
              <a:pPr/>
              <a:t>22</a:t>
            </a:fld>
            <a:endParaRPr lang="en-US"/>
          </a:p>
        </p:txBody>
      </p:sp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3600">
                <a:effectLst/>
                <a:latin typeface="Times New Roman" pitchFamily="18" charset="0"/>
                <a:cs typeface="Times New Roman" pitchFamily="18" charset="0"/>
              </a:rPr>
              <a:t>Percentage of Head of Poor HH</a:t>
            </a:r>
            <a:br>
              <a:rPr lang="th-TH" sz="360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th-TH" sz="3600">
                <a:effectLst/>
                <a:latin typeface="Times New Roman" pitchFamily="18" charset="0"/>
                <a:cs typeface="Times New Roman" pitchFamily="18" charset="0"/>
              </a:rPr>
              <a:t>by Education Level 2004</a:t>
            </a:r>
          </a:p>
        </p:txBody>
      </p:sp>
      <p:pic>
        <p:nvPicPr>
          <p:cNvPr id="73731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371600"/>
            <a:ext cx="9144000" cy="51816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AFB548F-E757-41C9-A06F-F33D2F560044}" type="slidenum">
              <a:rPr lang="en-US"/>
              <a:pPr/>
              <a:t>23</a:t>
            </a:fld>
            <a:endParaRPr lang="en-US"/>
          </a:p>
        </p:txBody>
      </p:sp>
      <p:sp>
        <p:nvSpPr>
          <p:cNvPr id="747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3200">
                <a:effectLst/>
                <a:latin typeface="Times New Roman" pitchFamily="18" charset="0"/>
                <a:cs typeface="Times New Roman" pitchFamily="18" charset="0"/>
              </a:rPr>
              <a:t>Proportion of Head of the Poor Household</a:t>
            </a:r>
            <a:br>
              <a:rPr lang="th-TH" sz="320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th-TH" sz="3200">
                <a:effectLst/>
                <a:latin typeface="Times New Roman" pitchFamily="18" charset="0"/>
                <a:cs typeface="Times New Roman" pitchFamily="18" charset="0"/>
              </a:rPr>
              <a:t>By Age</a:t>
            </a:r>
            <a:r>
              <a:rPr lang="en-US" sz="3200">
                <a:effectLst/>
                <a:latin typeface="Times New Roman" pitchFamily="18" charset="0"/>
                <a:cs typeface="Times New Roman" pitchFamily="18" charset="0"/>
              </a:rPr>
              <a:t>,</a:t>
            </a:r>
            <a:r>
              <a:rPr lang="th-TH" sz="3200">
                <a:effectLst/>
                <a:latin typeface="Times New Roman" pitchFamily="18" charset="0"/>
                <a:cs typeface="Times New Roman" pitchFamily="18" charset="0"/>
              </a:rPr>
              <a:t> 2004</a:t>
            </a:r>
            <a:br>
              <a:rPr lang="th-TH" sz="3200">
                <a:effectLst/>
                <a:latin typeface="Times New Roman" pitchFamily="18" charset="0"/>
                <a:cs typeface="Times New Roman" pitchFamily="18" charset="0"/>
              </a:rPr>
            </a:br>
            <a:endParaRPr lang="th-TH" sz="320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4755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371600"/>
            <a:ext cx="9144000" cy="51816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E8E698-C217-4E54-BF5C-7C5A8D99955E}" type="slidenum">
              <a:rPr lang="en-US"/>
              <a:pPr/>
              <a:t>24</a:t>
            </a:fld>
            <a:endParaRPr lang="en-US"/>
          </a:p>
        </p:txBody>
      </p:sp>
      <p:sp>
        <p:nvSpPr>
          <p:cNvPr id="757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4000">
                <a:effectLst/>
                <a:latin typeface="Times New Roman" pitchFamily="18" charset="0"/>
                <a:cs typeface="Times New Roman" pitchFamily="18" charset="0"/>
              </a:rPr>
              <a:t>Household Size of the Poor 2004</a:t>
            </a:r>
            <a:r>
              <a:rPr lang="th-TH" sz="4000" b="0">
                <a:effectLst/>
                <a:cs typeface="Angsana New" pitchFamily="18" charset="-34"/>
              </a:rPr>
              <a:t/>
            </a:r>
            <a:br>
              <a:rPr lang="th-TH" sz="4000" b="0">
                <a:effectLst/>
                <a:cs typeface="Angsana New" pitchFamily="18" charset="-34"/>
              </a:rPr>
            </a:br>
            <a:endParaRPr lang="th-TH" sz="4000" b="0">
              <a:effectLst/>
              <a:cs typeface="Angsana New" pitchFamily="18" charset="-34"/>
            </a:endParaRPr>
          </a:p>
        </p:txBody>
      </p:sp>
      <p:pic>
        <p:nvPicPr>
          <p:cNvPr id="75779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371600"/>
            <a:ext cx="9144000" cy="51816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C82316-BFE1-4CB3-8CA4-9E382F86FEFE}" type="slidenum">
              <a:rPr lang="en-US"/>
              <a:pPr/>
              <a:t>25</a:t>
            </a:fld>
            <a:endParaRPr lang="en-US"/>
          </a:p>
        </p:txBody>
      </p:sp>
      <p:sp>
        <p:nvSpPr>
          <p:cNvPr id="76802" name="Rectangle 2"/>
          <p:cNvSpPr>
            <a:spLocks noGrp="1" noRot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th-TH" sz="320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>Proportion of Head of the Poor Household</a:t>
            </a:r>
            <a:br>
              <a:rPr lang="th-TH" sz="320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th-TH" sz="320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>By Occupation 2004</a:t>
            </a:r>
            <a:r>
              <a:rPr lang="th-TH" sz="3200" b="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th-TH" sz="3200" b="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th-TH" sz="3200" b="0">
              <a:solidFill>
                <a:schemeClr val="folHlink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6803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371600"/>
            <a:ext cx="9144000" cy="51816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5BA7DA-D854-4702-BCD2-44F70217F12C}" type="slidenum">
              <a:rPr lang="en-US"/>
              <a:pPr/>
              <a:t>26</a:t>
            </a:fld>
            <a:endParaRPr lang="en-US"/>
          </a:p>
        </p:txBody>
      </p:sp>
      <p:sp>
        <p:nvSpPr>
          <p:cNvPr id="77826" name="Rectangle 2"/>
          <p:cNvSpPr>
            <a:spLocks noGrp="1" noRot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th-TH" sz="320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>Proportion of Land Entitlement of the</a:t>
            </a:r>
            <a:br>
              <a:rPr lang="th-TH" sz="320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th-TH" sz="320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>Poor in Agriculture Sector 2004</a:t>
            </a:r>
            <a:br>
              <a:rPr lang="th-TH" sz="320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th-TH" sz="3200">
              <a:solidFill>
                <a:schemeClr val="folHlink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7827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371600"/>
            <a:ext cx="9144000" cy="51816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C30DCD-31B5-4B85-9E3A-0E6CDDC5B85B}" type="slidenum">
              <a:rPr lang="en-US"/>
              <a:pPr/>
              <a:t>27</a:t>
            </a:fld>
            <a:endParaRPr lang="en-US"/>
          </a:p>
        </p:txBody>
      </p:sp>
      <p:sp>
        <p:nvSpPr>
          <p:cNvPr id="78850" name="Rectangle 2"/>
          <p:cNvSpPr>
            <a:spLocks noGrp="1" noRot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th-TH" sz="400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>Characteristic of the Poor in 2004</a:t>
            </a:r>
            <a:r>
              <a:rPr lang="th-TH" sz="400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th-TH" sz="4000">
                <a:effectLst/>
                <a:latin typeface="Times New Roman" pitchFamily="18" charset="0"/>
                <a:cs typeface="Times New Roman" pitchFamily="18" charset="0"/>
              </a:rPr>
            </a:br>
            <a:endParaRPr lang="th-TH" sz="400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852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762000" y="1600200"/>
            <a:ext cx="7924800" cy="47244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• Limit education—low earning ability,</a:t>
            </a:r>
          </a:p>
          <a:p>
            <a:pPr>
              <a:buFont typeface="Wingdings" pitchFamily="2" charset="2"/>
              <a:buNone/>
            </a:pP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   un-affordable for higher education;</a:t>
            </a:r>
          </a:p>
          <a:p>
            <a:pPr>
              <a:buFont typeface="Wingdings" pitchFamily="2" charset="2"/>
              <a:buNone/>
            </a:pP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• High dependency (family size &amp; age</a:t>
            </a:r>
          </a:p>
          <a:p>
            <a:pPr>
              <a:buFont typeface="Wingdings" pitchFamily="2" charset="2"/>
              <a:buNone/>
            </a:pP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   profile), family with disadvantaged</a:t>
            </a:r>
          </a:p>
          <a:p>
            <a:pPr>
              <a:buFont typeface="Wingdings" pitchFamily="2" charset="2"/>
              <a:buNone/>
            </a:pP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   characteristic;</a:t>
            </a:r>
          </a:p>
          <a:p>
            <a:pPr>
              <a:buFont typeface="Wingdings" pitchFamily="2" charset="2"/>
              <a:buNone/>
            </a:pP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• Majority of the poor are in agricultural</a:t>
            </a:r>
            <a:r>
              <a:rPr lang="th-TH" sz="3600" b="1">
                <a:effectLst/>
                <a:latin typeface="Times New Roman" pitchFamily="18" charset="0"/>
                <a:cs typeface="Angsana New" pitchFamily="18" charset="-34"/>
              </a:rPr>
              <a:t>  </a:t>
            </a:r>
            <a:r>
              <a:rPr lang="th-TH" sz="3600" b="1">
                <a:effectLst/>
                <a:latin typeface="Times New Roman" pitchFamily="18" charset="0"/>
                <a:cs typeface="Times New Roman" pitchFamily="18" charset="0"/>
              </a:rPr>
              <a:t>sector and landless farmers.</a:t>
            </a:r>
            <a:endParaRPr lang="th-TH" sz="36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578452A-FD9B-4412-A072-A1342D2E77C0}" type="slidenum">
              <a:rPr lang="en-US"/>
              <a:pPr/>
              <a:t>28</a:t>
            </a:fld>
            <a:endParaRPr lang="en-US"/>
          </a:p>
        </p:txBody>
      </p:sp>
      <p:sp>
        <p:nvSpPr>
          <p:cNvPr id="79874" name="Rectangle 2"/>
          <p:cNvSpPr>
            <a:spLocks noGrp="1" noRot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th-TH" sz="3600">
                <a:solidFill>
                  <a:schemeClr val="folHlink"/>
                </a:solidFill>
                <a:effectLst/>
                <a:latin typeface="Times New Roman" pitchFamily="18" charset="0"/>
                <a:cs typeface="Times New Roman" pitchFamily="18" charset="0"/>
              </a:rPr>
              <a:t>Indebted Household below Poverty Line 2002</a:t>
            </a:r>
            <a:endParaRPr lang="th-TH" sz="4000">
              <a:solidFill>
                <a:schemeClr val="folHlink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9875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62000" y="1600200"/>
            <a:ext cx="7924800" cy="4724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214620-8C5B-4B21-B923-080FDFF40851}" type="slidenum">
              <a:rPr lang="en-US"/>
              <a:pPr/>
              <a:t>29</a:t>
            </a:fld>
            <a:endParaRPr lang="en-US"/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746125" y="377825"/>
            <a:ext cx="763587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Study on the Ultra Poor in 1999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>
                <a:latin typeface="Times New Roman" pitchFamily="18" charset="0"/>
                <a:cs typeface="Angsana New" pitchFamily="18" charset="-34"/>
              </a:rPr>
              <a:t>Ultra Poor: Hard-core poor</a:t>
            </a:r>
          </a:p>
          <a:p>
            <a:r>
              <a:rPr lang="en-US" sz="4000" b="1">
                <a:latin typeface="Times New Roman" pitchFamily="18" charset="0"/>
                <a:cs typeface="Angsana New" pitchFamily="18" charset="-34"/>
              </a:rPr>
              <a:t>	“Jon Dak Darn”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pitchFamily="18" charset="-34"/>
              </a:rPr>
              <a:t> The poorest in the villages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pitchFamily="18" charset="-34"/>
              </a:rPr>
              <a:t> Samples of about 350 households</a:t>
            </a:r>
          </a:p>
          <a:p>
            <a:pPr lvl="2"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pitchFamily="18" charset="-34"/>
              </a:rPr>
              <a:t> North</a:t>
            </a:r>
          </a:p>
          <a:p>
            <a:pPr lvl="2"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pitchFamily="18" charset="-34"/>
              </a:rPr>
              <a:t> Northeast (1998)</a:t>
            </a:r>
          </a:p>
          <a:p>
            <a:pPr lvl="2"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pitchFamily="18" charset="-34"/>
              </a:rPr>
              <a:t> </a:t>
            </a:r>
            <a:r>
              <a:rPr lang="en-US" sz="4000" b="1">
                <a:latin typeface="Times New Roman" pitchFamily="18" charset="0"/>
                <a:cs typeface="Times New Roman" pitchFamily="18" charset="0"/>
              </a:rPr>
              <a:t>Northeast (1999)</a:t>
            </a:r>
          </a:p>
          <a:p>
            <a:pPr lvl="2"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Centre</a:t>
            </a:r>
          </a:p>
          <a:p>
            <a:pPr lvl="2"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South</a:t>
            </a:r>
            <a:endParaRPr lang="th-TH" sz="40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A9EBA82-7A50-4D92-A1BC-85F805B7806E}" type="slidenum">
              <a:rPr lang="en-US"/>
              <a:pPr/>
              <a:t>30</a:t>
            </a:fld>
            <a:endParaRPr lang="en-US"/>
          </a:p>
        </p:txBody>
      </p:sp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673100" y="381000"/>
            <a:ext cx="8470900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Study on the Ultra Poor in 1999</a:t>
            </a:r>
          </a:p>
          <a:p>
            <a:endParaRPr lang="en-US" sz="4000" b="1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Socio-economic Characteristics: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>
                <a:latin typeface="Times New Roman" pitchFamily="18" charset="0"/>
                <a:cs typeface="Angsana New" pitchFamily="18" charset="-34"/>
              </a:rPr>
              <a:t>Large family size (3.7 – 5.1)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pitchFamily="18" charset="-34"/>
              </a:rPr>
              <a:t> High dependency ratio (54% - 78%)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pitchFamily="18" charset="-34"/>
              </a:rPr>
              <a:t> HH heads with no or low education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Angsana New" pitchFamily="18" charset="-34"/>
              </a:rPr>
              <a:t> &gt; 60% are landless, except </a:t>
            </a:r>
          </a:p>
          <a:p>
            <a:r>
              <a:rPr lang="en-US" sz="4000" b="1">
                <a:latin typeface="Times New Roman" pitchFamily="18" charset="0"/>
                <a:cs typeface="Angsana New" pitchFamily="18" charset="-34"/>
              </a:rPr>
              <a:t>   the North</a:t>
            </a:r>
            <a:r>
              <a:rPr lang="th-TH" sz="4000" b="1">
                <a:latin typeface="Times New Roman" pitchFamily="18" charset="0"/>
                <a:cs typeface="Angsana New" pitchFamily="18" charset="-34"/>
              </a:rPr>
              <a:t> </a:t>
            </a:r>
            <a:r>
              <a:rPr lang="en-US" sz="4000" b="1">
                <a:latin typeface="Times New Roman" pitchFamily="18" charset="0"/>
                <a:cs typeface="Angsana New" pitchFamily="18" charset="-34"/>
              </a:rPr>
              <a:t>(19%)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Majority are laborers, some are farmers</a:t>
            </a:r>
            <a:endParaRPr lang="th-TH" sz="40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B9D987-7B94-4290-B810-EE30B86033CC}" type="slidenum">
              <a:rPr lang="en-US"/>
              <a:pPr/>
              <a:t>31</a:t>
            </a:fld>
            <a:endParaRPr lang="en-US"/>
          </a:p>
        </p:txBody>
      </p:sp>
      <p:sp>
        <p:nvSpPr>
          <p:cNvPr id="96258" name="Text Box 2"/>
          <p:cNvSpPr txBox="1">
            <a:spLocks noChangeArrowheads="1"/>
          </p:cNvSpPr>
          <p:nvPr/>
        </p:nvSpPr>
        <p:spPr bwMode="auto">
          <a:xfrm>
            <a:off x="673100" y="381000"/>
            <a:ext cx="84709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Study on the Ultra Poor in 1999</a:t>
            </a:r>
          </a:p>
          <a:p>
            <a:endParaRPr lang="en-US" sz="4000" b="1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Socio-economic Characteristics: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>
                <a:latin typeface="Times New Roman" pitchFamily="18" charset="0"/>
                <a:cs typeface="Angsana New" pitchFamily="18" charset="-34"/>
              </a:rPr>
              <a:t>Greater incidence of widows as </a:t>
            </a:r>
          </a:p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   heads of HH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Small number of working days</a:t>
            </a:r>
          </a:p>
          <a:p>
            <a:pPr>
              <a:buFontTx/>
              <a:buChar char="•"/>
            </a:pPr>
            <a:r>
              <a:rPr lang="en-US" sz="4000" b="1">
                <a:latin typeface="Times New Roman" pitchFamily="18" charset="0"/>
                <a:cs typeface="Times New Roman" pitchFamily="18" charset="0"/>
              </a:rPr>
              <a:t> 90% never receive assistance from </a:t>
            </a:r>
          </a:p>
          <a:p>
            <a:r>
              <a:rPr lang="en-US" sz="4000" b="1">
                <a:latin typeface="Times New Roman" pitchFamily="18" charset="0"/>
                <a:cs typeface="Times New Roman" pitchFamily="18" charset="0"/>
              </a:rPr>
              <a:t>   government</a:t>
            </a:r>
            <a:endParaRPr lang="th-TH" sz="40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4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85167-BE48-4392-850D-C5DFC5724FA7}" type="slidenum">
              <a:rPr lang="en-US"/>
              <a:pPr/>
              <a:t>32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85750" y="285750"/>
          <a:ext cx="8572500" cy="5951549"/>
        </p:xfrm>
        <a:graphic>
          <a:graphicData uri="http://schemas.openxmlformats.org/drawingml/2006/table">
            <a:tbl>
              <a:tblPr/>
              <a:tblGrid>
                <a:gridCol w="1727200"/>
                <a:gridCol w="1341438"/>
                <a:gridCol w="739775"/>
                <a:gridCol w="739775"/>
                <a:gridCol w="739775"/>
                <a:gridCol w="1063625"/>
                <a:gridCol w="741362"/>
                <a:gridCol w="739775"/>
                <a:gridCol w="739775"/>
              </a:tblGrid>
              <a:tr h="258763">
                <a:tc gridSpan="9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National poverty line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Population below the poverty line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Population below the poverty line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Survey year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Rural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Urban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National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Survey year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Rural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Urban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National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33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Bolivia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77.3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53.8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63.2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81.7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50.6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62.7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Bangladesh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1995-96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55.2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29.4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51.0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2000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36.6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49.8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Ethiopia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1995-96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33.3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45.5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1999-00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44.2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Lao PDR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48.7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33.1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45.0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1997-98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26.9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38.6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Philippines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53.1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40.6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50.7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21.5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36.8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Kenya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40.0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52.0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Vietnam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45.5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9.2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37.4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2002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35.6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6.6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28.9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Cambodia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40.1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21.1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36.1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40.1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13.9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35.9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India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1993-94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37.3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32.4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36.0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1999-00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30.2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24.7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28.6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Pakistan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33.4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17.2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28.6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1998-99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35.9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24.2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32.6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Brazil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15.4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23.9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51.4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14.7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22.0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Egypt, Arab Rep.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1995-96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23.3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22.5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22.9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1999-00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16.7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Sri Lanka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1990-91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20.0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1995-96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25.0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Chile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17.0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Thailand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18.0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15.5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10.2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13.1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C090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Indonesia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15.7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27.1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Malaysia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1989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15.5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Mexico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Calibri" pitchFamily="34" charset="0"/>
                        <a:cs typeface="Arial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1988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10.1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..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China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7.9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&lt;2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6.0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1998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&lt;2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cs typeface="Arial" charset="0"/>
                        </a:rPr>
                        <a:t>4.6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E5D7"/>
                    </a:solidFill>
                  </a:tcPr>
                </a:tc>
              </a:tr>
            </a:tbl>
          </a:graphicData>
        </a:graphic>
      </p:graphicFrame>
      <p:pic>
        <p:nvPicPr>
          <p:cNvPr id="119014" name="Picture 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9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15" name="Picture 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16" name="Picture 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17" name="Picture 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18" name="Picture 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57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19" name="Picture 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20" name="Picture 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21" name="Picture 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22" name="Picture 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23" name="Picture 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24" name="Picture 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25" name="Picture 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76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26" name="Picture 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27" name="Picture 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28" name="Picture 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29" name="Picture 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30" name="Picture 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31" name="Picture 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32" name="Picture 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33" name="Picture 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6096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34" name="Picture 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35" name="Picture 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6096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36" name="Picture 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37" name="Picture 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6096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38" name="Picture 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39" name="Picture 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6096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40" name="Picture 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41" name="Picture 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6096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42" name="Picture 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43" name="Picture 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44" name="Picture 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45" name="Picture 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46" name="Picture 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47" name="Picture 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48" name="Picture 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49" name="Picture 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50" name="Picture 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51" name="Picture 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52" name="Picture 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53" name="Picture 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6477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54" name="Picture 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55" name="Picture 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56" name="Picture 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57" name="Picture 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62865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58" name="Picture 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59" name="Picture 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6096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60" name="Picture 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61" name="Picture 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62" name="Picture 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63" name="Picture 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64" name="Picture 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65" name="Picture 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66" name="Picture 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67" name="Picture 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68" name="Picture 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69" name="Picture 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70" name="Picture 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71" name="Picture 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72" name="Picture 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73" name="Picture 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74" name="Picture 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75" name="Picture 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76" name="Picture 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77" name="Picture 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78" name="Picture 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79" name="Picture 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80" name="Picture 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81" name="Picture 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82" name="Picture 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83" name="Picture 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84" name="Picture 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85" name="Picture 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86" name="Picture 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87" name="Picture 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88" name="Picture 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89" name="Picture 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90" name="Picture 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91" name="Picture 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92" name="Picture 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93" name="Picture 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94" name="Picture 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95" name="Picture 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96" name="Picture 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97" name="Picture 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98" name="Picture 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099" name="Picture 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00" name="Picture 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01" name="Picture 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02" name="Picture 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03" name="Picture 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04" name="Picture 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05" name="Picture 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06" name="Picture 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07" name="Picture 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08" name="Picture 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09" name="Picture 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10" name="Picture 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11" name="Picture 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12" name="Picture 1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13" name="Picture 1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14" name="Picture 1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15" name="Picture 1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16" name="Picture 1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17" name="Picture 1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18" name="Picture 1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19" name="Picture 1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20" name="Picture 1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21" name="Picture 1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22" name="Picture 1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23" name="Picture 1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24" name="Picture 1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25" name="Picture 1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26" name="Picture 1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27" name="Picture 1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28" name="Picture 1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29" name="Picture 1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30" name="Picture 1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31" name="Picture 1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32" name="Picture 1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33" name="Picture 1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34" name="Picture 1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35" name="Picture 1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36" name="Picture 1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37" name="Picture 1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38" name="Picture 1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39" name="Picture 1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40" name="Picture 1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41" name="Picture 1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42" name="Picture 1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43" name="Picture 1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44" name="Picture 1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45" name="Picture 1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46" name="Picture 1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47" name="Picture 1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48" name="Picture 1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49" name="Picture 1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50" name="Picture 1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51" name="Picture 1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52" name="Picture 1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53" name="Picture 1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54" name="Picture 1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55" name="Picture 1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56" name="Picture 1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57" name="Picture 1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58" name="Picture 1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59" name="Picture 1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60" name="Picture 1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61" name="Picture 1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62" name="Picture 1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63" name="Picture 1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64" name="Picture 1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65" name="Picture 1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66" name="Picture 1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67" name="Picture 1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68" name="Picture 1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69" name="Picture 1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70" name="Picture 1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71" name="Picture 1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72" name="Picture 1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73" name="Picture 1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74" name="Picture 1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75" name="Picture 1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76" name="Picture 1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77" name="Picture 1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78" name="Picture 1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79" name="Picture 1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80" name="Picture 1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81" name="Picture 1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82" name="Picture 1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83" name="Picture 1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84" name="Picture 1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85" name="Picture 1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86" name="Picture 1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87" name="Picture 1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88" name="Picture 1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89" name="Picture 1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90" name="Picture 1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91" name="Picture 1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92" name="Picture 1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93" name="Picture 1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94" name="Picture 1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95" name="Picture 1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96" name="Picture 1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97" name="Picture 1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98" name="Picture 1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199" name="Picture 1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00" name="Picture 1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01" name="Picture 1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02" name="Picture 1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03" name="Picture 1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04" name="Picture 1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05" name="Picture 1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06" name="Picture 1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07" name="Picture 1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08" name="Picture 1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09" name="Picture 1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10" name="Picture 1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11" name="Picture 1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12" name="Picture 2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13" name="Picture 2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14" name="Picture 2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15" name="Picture 2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16" name="Picture 2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17" name="Picture 2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18" name="Picture 2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19" name="Picture 2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20" name="Picture 2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21" name="Picture 2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22" name="Picture 2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23" name="Picture 2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24" name="Picture 2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25" name="Picture 2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26" name="Picture 2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27" name="Picture 2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28" name="Picture 2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29" name="Picture 2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30" name="Picture 2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31" name="Picture 2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32" name="Picture 2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33" name="Picture 2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34" name="Picture 2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35" name="Picture 2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36" name="Picture 2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37" name="Picture 2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38" name="Picture 2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39" name="Picture 2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40" name="Picture 2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41" name="Picture 2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42" name="Picture 2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43" name="Picture 2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44" name="Picture 2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45" name="Picture 2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46" name="Picture 2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47" name="Picture 2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48" name="Picture 2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49" name="Picture 2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143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50" name="Picture 2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51" name="Picture 2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52" name="Picture 2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53" name="Picture 2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54" name="Picture 2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55" name="Picture 2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56" name="Picture 2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57" name="Picture 2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58" name="Picture 2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59" name="Picture 2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60" name="Picture 2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61" name="Picture 2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62" name="Picture 2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63" name="Picture 2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64" name="Picture 2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65" name="Picture 2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66" name="Picture 2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67" name="Picture 2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68" name="Picture 2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69" name="Picture 2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70" name="Picture 2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71" name="Picture 2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72" name="Picture 2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73" name="Picture 2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74" name="Picture 2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75" name="Picture 2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76" name="Picture 2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77" name="Picture 2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78" name="Picture 2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79" name="Picture 2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80" name="Picture 2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81" name="Picture 2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82" name="Picture 2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83" name="Picture 2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84" name="Picture 2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85" name="Picture 2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86" name="Picture 2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87" name="Picture 2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88" name="Picture 2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89" name="Picture 2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90" name="Picture 2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91" name="Picture 2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92" name="Picture 2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93" name="Picture 2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94" name="Picture 2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95" name="Picture 2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96" name="Picture 2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97" name="Picture 2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98" name="Picture 2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299" name="Picture 2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00" name="Picture 2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01" name="Picture 2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02" name="Picture 2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03" name="Picture 2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04" name="Picture 2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05" name="Picture 2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06" name="Picture 2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07" name="Picture 2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08" name="Picture 2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09" name="Picture 2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10" name="Picture 2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11" name="Picture 2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12" name="Picture 3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13" name="Picture 3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14" name="Picture 3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15" name="Picture 3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16" name="Picture 3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17" name="Picture 3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18" name="Picture 3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19" name="Picture 3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20" name="Picture 3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21" name="Picture 3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22" name="Picture 3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23" name="Picture 3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24" name="Picture 3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25" name="Picture 3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26" name="Picture 3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27" name="Picture 3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28" name="Picture 3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29" name="Picture 3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30" name="Picture 3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31" name="Picture 3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32" name="Picture 3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33" name="Picture 3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34" name="Picture 3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35" name="Picture 3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36" name="Picture 3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37" name="Picture 3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38" name="Picture 3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39" name="Picture 3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40" name="Picture 3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41" name="Picture 3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42" name="Picture 3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43" name="Picture 3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44" name="Picture 3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45" name="Picture 3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46" name="Picture 3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47" name="Picture 3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48" name="Picture 3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49" name="Picture 3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50" name="Picture 3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51" name="Picture 3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52" name="Picture 3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53" name="Picture 3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54" name="Picture 3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55" name="Picture 3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56" name="Picture 3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57" name="Picture 3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58" name="Picture 3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59" name="Picture 3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60" name="Picture 3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61" name="Picture 3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62" name="Picture 3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63" name="Picture 3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64" name="Picture 3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65" name="Picture 3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66" name="Picture 3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67" name="Picture 3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68" name="Picture 3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69" name="Picture 3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70" name="Picture 3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71" name="Picture 3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72" name="Picture 3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73" name="Picture 3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74" name="Picture 3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75" name="Picture 3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76" name="Picture 3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77" name="Picture 3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78" name="Picture 3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79" name="Picture 3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80" name="Picture 3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81" name="Picture 3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82" name="Picture 3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83" name="Picture 3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84" name="Picture 3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85" name="Picture 3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86" name="Picture 3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87" name="Picture 3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88" name="Picture 3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89" name="Picture 3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90" name="Picture 3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91" name="Picture 3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92" name="Picture 3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93" name="Picture 3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94" name="Picture 3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95" name="Picture 3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96" name="Picture 3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97" name="Picture 3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98" name="Picture 3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399" name="Picture 3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00" name="Picture 3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01" name="Picture 3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02" name="Picture 3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03" name="Picture 3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04" name="Picture 3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05" name="Picture 3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06" name="Picture 3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07" name="Picture 3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08" name="Picture 3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09" name="Picture 3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10" name="Picture 3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11" name="Picture 3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12" name="Picture 4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13" name="Picture 4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14" name="Picture 4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15" name="Picture 4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16" name="Picture 4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17" name="Picture 4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18" name="Picture 4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19" name="Picture 4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20" name="Picture 4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21" name="Picture 4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22" name="Picture 4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23" name="Picture 4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24" name="Picture 4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25" name="Picture 4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26" name="Picture 4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27" name="Picture 4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28" name="Picture 4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29" name="Picture 4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30" name="Picture 4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31" name="Picture 4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32" name="Picture 4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33" name="Picture 4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34" name="Picture 4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35" name="Picture 4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36" name="Picture 4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37" name="Picture 4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38" name="Picture 4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39" name="Picture 4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40" name="Picture 4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41" name="Picture 4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42" name="Picture 4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43" name="Picture 4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44" name="Picture 4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45" name="Picture 4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46" name="Picture 4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47" name="Picture 4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48" name="Picture 4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49" name="Picture 4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50" name="Picture 4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51" name="Picture 4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52" name="Picture 4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53" name="Picture 4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54" name="Picture 4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55" name="Picture 4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56" name="Picture 4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57" name="Picture 4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58" name="Picture 4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59" name="Picture 4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60" name="Picture 4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61" name="Picture 4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62" name="Picture 4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63" name="Picture 4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64" name="Picture 4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65" name="Picture 4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66" name="Picture 4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67" name="Picture 4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68" name="Picture 4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69" name="Picture 4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70" name="Picture 4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71" name="Picture 4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72" name="Picture 4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73" name="Picture 4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74" name="Picture 4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75" name="Picture 4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76" name="Picture 4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77" name="Picture 4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78" name="Picture 4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79" name="Picture 4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80" name="Picture 4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81" name="Picture 4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82" name="Picture 4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83" name="Picture 4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84" name="Picture 4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85" name="Picture 4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86" name="Picture 4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87" name="Picture 4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88" name="Picture 4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89" name="Picture 4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90" name="Picture 4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91" name="Picture 4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92" name="Picture 4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93" name="Picture 4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94" name="Picture 4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95" name="Picture 4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96" name="Picture 4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97" name="Picture 4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98" name="Picture 4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499" name="Picture 4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00" name="Picture 4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01" name="Picture 4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02" name="Picture 4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03" name="Picture 4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04" name="Picture 4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05" name="Picture 4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06" name="Picture 4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07" name="Picture 4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08" name="Picture 4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09" name="Picture 4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10" name="Picture 4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11" name="Picture 4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12" name="Picture 5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13" name="Picture 5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14" name="Picture 5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15" name="Picture 5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16" name="Picture 5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17" name="Picture 5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18" name="Picture 5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19" name="Picture 5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20" name="Picture 5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21" name="Picture 5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22" name="Picture 5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23" name="Picture 5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24" name="Picture 5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25" name="Picture 5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26" name="Picture 5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27" name="Picture 5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28" name="Picture 5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29" name="Picture 5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30" name="Picture 5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31" name="Picture 5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32" name="Picture 5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33" name="Picture 5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34" name="Picture 5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35" name="Picture 5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36" name="Picture 5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37" name="Picture 5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38" name="Picture 5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39" name="Picture 5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40" name="Picture 5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41" name="Picture 5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42" name="Picture 5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43" name="Picture 5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44" name="Picture 5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45" name="Picture 5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46" name="Picture 5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47" name="Picture 5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48" name="Picture 5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49" name="Picture 5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50" name="Picture 5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51" name="Picture 5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52" name="Picture 5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53" name="Picture 5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54" name="Picture 5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55" name="Picture 5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56" name="Picture 5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57" name="Picture 5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58" name="Picture 5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59" name="Picture 5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60" name="Picture 5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61" name="Picture 5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62" name="Picture 5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63" name="Picture 5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64" name="Picture 5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65" name="Picture 5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66" name="Picture 5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67" name="Picture 5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68" name="Picture 5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69" name="Picture 5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70" name="Picture 5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71" name="Picture 5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72" name="Picture 5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73" name="Picture 5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74" name="Picture 5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75" name="Picture 5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76" name="Picture 5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77" name="Picture 5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78" name="Picture 5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79" name="Picture 5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80" name="Picture 5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81" name="Picture 5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82" name="Picture 5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83" name="Picture 5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84" name="Picture 5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85" name="Picture 5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86" name="Picture 5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87" name="Picture 5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88" name="Picture 5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89" name="Picture 5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90" name="Picture 5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91" name="Picture 5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92" name="Picture 5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93" name="Picture 5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94" name="Picture 5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95" name="Picture 5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96" name="Picture 5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97" name="Picture 5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98" name="Picture 5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599" name="Picture 5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00" name="Picture 5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01" name="Picture 5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02" name="Picture 5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03" name="Picture 5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04" name="Picture 5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05" name="Picture 5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06" name="Picture 5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07" name="Picture 5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08" name="Picture 5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09" name="Picture 5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10" name="Picture 5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11" name="Picture 5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12" name="Picture 6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13" name="Picture 6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14" name="Picture 6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15" name="Picture 6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16" name="Picture 6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17" name="Picture 6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18" name="Picture 6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19" name="Picture 6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20" name="Picture 6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21" name="Picture 6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22" name="Picture 6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23" name="Picture 6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24" name="Picture 6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25" name="Picture 6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26" name="Picture 6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27" name="Picture 6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28" name="Picture 6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29" name="Picture 6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30" name="Picture 6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31" name="Picture 6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32" name="Picture 6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33" name="Picture 6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34" name="Picture 6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35" name="Picture 6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36" name="Picture 6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37" name="Picture 6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38" name="Picture 6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39" name="Picture 6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40" name="Picture 6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41" name="Picture 6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42" name="Picture 6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43" name="Picture 6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44" name="Picture 6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45" name="Picture 6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46" name="Picture 6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47" name="Picture 6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48" name="Picture 6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49" name="Picture 6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50" name="Picture 6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51" name="Picture 6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52" name="Picture 6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53" name="Picture 6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54" name="Picture 6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55" name="Picture 6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56" name="Picture 6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57" name="Picture 6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58" name="Picture 6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59" name="Picture 6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60" name="Picture 6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61" name="Picture 6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62" name="Picture 6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63" name="Picture 6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64" name="Picture 6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65" name="Picture 6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66" name="Picture 6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67" name="Picture 6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68" name="Picture 6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69" name="Picture 6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524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70" name="Picture 6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71" name="Picture 6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72" name="Picture 6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73" name="Picture 6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74" name="Picture 6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75" name="Picture 6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76" name="Picture 6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77" name="Picture 6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78" name="Picture 6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79" name="Picture 6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80" name="Picture 6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81" name="Picture 6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82" name="Picture 6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83" name="Picture 6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84" name="Picture 6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85" name="Picture 6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86" name="Picture 6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87" name="Picture 6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88" name="Picture 6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89" name="Picture 6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90" name="Picture 6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91" name="Picture 6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92" name="Picture 6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93" name="Picture 6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94" name="Picture 6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95" name="Picture 6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96" name="Picture 6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97" name="Picture 6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98" name="Picture 6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99" name="Picture 6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00" name="Picture 6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01" name="Picture 6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02" name="Picture 6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03" name="Picture 6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04" name="Picture 6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05" name="Picture 6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06" name="Picture 6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07" name="Picture 6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08" name="Picture 6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09" name="Picture 6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10" name="Picture 6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11" name="Picture 6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12" name="Picture 7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13" name="Picture 7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14" name="Picture 7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15" name="Picture 7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16" name="Picture 7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17" name="Picture 7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18" name="Picture 7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19" name="Picture 7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20" name="Picture 7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21" name="Picture 7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22" name="Picture 7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23" name="Picture 7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24" name="Picture 7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25" name="Picture 7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26" name="Picture 7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27" name="Picture 7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28" name="Picture 7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29" name="Picture 7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30" name="Picture 7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31" name="Picture 7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32" name="Picture 7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33" name="Picture 7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34" name="Picture 7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35" name="Picture 7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36" name="Picture 7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37" name="Picture 7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38" name="Picture 7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39" name="Picture 7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40" name="Picture 7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41" name="Picture 7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42" name="Picture 7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43" name="Picture 7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44" name="Picture 7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45" name="Picture 7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46" name="Picture 7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47" name="Picture 7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48" name="Picture 7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49" name="Picture 7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50" name="Picture 7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51" name="Picture 7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52" name="Picture 7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53" name="Picture 7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54" name="Picture 7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55" name="Picture 7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56" name="Picture 7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57" name="Picture 7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58" name="Picture 7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59" name="Picture 7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60" name="Picture 7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61" name="Picture 7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62" name="Picture 7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63" name="Picture 7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64" name="Picture 7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65" name="Picture 7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66" name="Picture 7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67" name="Picture 7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68" name="Picture 7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69" name="Picture 7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70" name="Picture 7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71" name="Picture 7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72" name="Picture 7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73" name="Picture 7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74" name="Picture 7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75" name="Picture 7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76" name="Picture 7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77" name="Picture 7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78" name="Picture 7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79" name="Picture 7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80" name="Picture 7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81" name="Picture 7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82" name="Picture 7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83" name="Picture 7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84" name="Picture 7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85" name="Picture 7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86" name="Picture 7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87" name="Picture 7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88" name="Picture 7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89" name="Picture 7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90" name="Picture 7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91" name="Picture 7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92" name="Picture 7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93" name="Picture 7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94" name="Picture 7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95" name="Picture 7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96" name="Picture 7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97" name="Picture 7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98" name="Picture 7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799" name="Picture 7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00" name="Picture 7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01" name="Picture 7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02" name="Picture 7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03" name="Picture 7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04" name="Picture 7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05" name="Picture 7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06" name="Picture 7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07" name="Picture 7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08" name="Picture 7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09" name="Picture 7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10" name="Picture 7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11" name="Picture 7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12" name="Picture 8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13" name="Picture 8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14" name="Picture 8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15" name="Picture 8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16" name="Picture 8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17" name="Picture 8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18" name="Picture 8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19" name="Picture 8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20" name="Picture 8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21" name="Picture 8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22" name="Picture 8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23" name="Picture 8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24" name="Picture 8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25" name="Picture 8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26" name="Picture 8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27" name="Picture 8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28" name="Picture 8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29" name="Picture 8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30" name="Picture 8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31" name="Picture 8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32" name="Picture 8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33" name="Picture 8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34" name="Picture 8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35" name="Picture 8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36" name="Picture 8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37" name="Picture 8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38" name="Picture 8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39" name="Picture 8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40" name="Picture 8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41" name="Picture 8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42" name="Picture 8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43" name="Picture 8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44" name="Picture 8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45" name="Picture 8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46" name="Picture 8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47" name="Picture 8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48" name="Picture 8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49" name="Picture 8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50" name="Picture 8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51" name="Picture 8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52" name="Picture 8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53" name="Picture 8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54" name="Picture 8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55" name="Picture 8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56" name="Picture 8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57" name="Picture 8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58" name="Picture 8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59" name="Picture 8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60" name="Picture 8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61" name="Picture 8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62" name="Picture 8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63" name="Picture 8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64" name="Picture 8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65" name="Picture 8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66" name="Picture 8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67" name="Picture 8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68" name="Picture 8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69" name="Picture 8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70" name="Picture 8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476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71" name="Picture 8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72" name="Picture 8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73" name="Picture 8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74" name="Picture 8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75" name="Picture 8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76" name="Picture 8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77" name="Picture 8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78" name="Picture 8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79" name="Picture 8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80" name="Picture 8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81" name="Picture 8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82" name="Picture 8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83" name="Picture 8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84" name="Picture 8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67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85" name="Picture 8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86" name="Picture 8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87" name="Picture 8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88" name="Picture 8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89" name="Picture 8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90" name="Picture 8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91" name="Picture 8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92" name="Picture 8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93" name="Picture 8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94" name="Picture 8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95" name="Picture 8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96" name="Picture 8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97" name="Picture 8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98" name="Picture 8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99" name="Picture 8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00" name="Picture 8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01" name="Picture 8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02" name="Picture 8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03" name="Picture 8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04" name="Picture 8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05" name="Picture 8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06" name="Picture 8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07" name="Picture 8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08" name="Picture 8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09" name="Picture 8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10" name="Picture 8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11" name="Picture 8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12" name="Picture 9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13" name="Picture 9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14" name="Picture 9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15" name="Picture 9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16" name="Picture 9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17" name="Picture 9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18" name="Picture 9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19" name="Picture 9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20" name="Picture 9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21" name="Picture 9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22" name="Picture 9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23" name="Picture 9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24" name="Picture 9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25" name="Picture 9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26" name="Picture 9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27" name="Picture 9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28" name="Picture 9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29" name="Picture 9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30" name="Picture 9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31" name="Picture 9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32" name="Picture 9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33" name="Picture 9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34" name="Picture 9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35" name="Picture 9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36" name="Picture 9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37" name="Picture 9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38" name="Picture 9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39" name="Picture 9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40" name="Picture 9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41" name="Picture 9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42" name="Picture 9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43" name="Picture 9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44" name="Picture 9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45" name="Picture 9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46" name="Picture 9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47" name="Picture 9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48" name="Picture 9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49" name="Picture 9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50" name="Picture 9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51" name="Picture 9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52" name="Picture 9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53" name="Picture 9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54" name="Picture 9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55" name="Picture 9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56" name="Picture 9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57" name="Picture 9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58" name="Picture 9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59" name="Picture 9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60" name="Picture 9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61" name="Picture 9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62" name="Picture 9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63" name="Picture 9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64" name="Picture 9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65" name="Picture 9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66" name="Picture 9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67" name="Picture 9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68" name="Picture 9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69" name="Picture 9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70" name="Picture 9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71" name="Picture 9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72" name="Picture 9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73" name="Picture 9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74" name="Picture 9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75" name="Picture 9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76" name="Picture 9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77" name="Picture 9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78" name="Picture 9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79" name="Picture 9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80" name="Picture 9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81" name="Picture 9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82" name="Picture 9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83" name="Picture 9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84" name="Picture 9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85" name="Picture 9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86" name="Picture 9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87" name="Picture 9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88" name="Picture 9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89" name="Picture 9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90" name="Picture 9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91" name="Picture 9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92" name="Picture 9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93" name="Picture 9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94" name="Picture 9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95" name="Picture 9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96" name="Picture 9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97" name="Picture 9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98" name="Picture 9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999" name="Picture 9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00" name="Picture 9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01" name="Picture 9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02" name="Picture 9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03" name="Picture 9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04" name="Picture 9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05" name="Picture 9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06" name="Picture 9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07" name="Picture 9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08" name="Picture 9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09" name="Picture 9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10" name="Picture 9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11" name="Picture 9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12" name="Picture 10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13" name="Picture 10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14" name="Picture 10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15" name="Picture 10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16" name="Picture 10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17" name="Picture 10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18" name="Picture 10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19" name="Picture 10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20" name="Picture 10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21" name="Picture 10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22" name="Picture 10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23" name="Picture 10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24" name="Picture 10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25" name="Picture 10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26" name="Picture 10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27" name="Picture 10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28" name="Picture 10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29" name="Picture 10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30" name="Picture 10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31" name="Picture 10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32" name="Picture 10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33" name="Picture 10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095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34" name="Picture 10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35" name="Picture 10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36" name="Picture 10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37" name="Picture 10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38" name="Picture 10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39" name="Picture 10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40" name="Picture 10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41" name="Picture 10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42" name="Picture 10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43" name="Picture 10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44" name="Picture 10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45" name="Picture 10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46" name="Picture 10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47" name="Picture 10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48" name="Picture 10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49" name="Picture 10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50" name="Picture 10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51" name="Picture 10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52" name="Picture 10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53" name="Picture 10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54" name="Picture 10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55" name="Picture 10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56" name="Picture 10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57" name="Picture 10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58" name="Picture 10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59" name="Picture 10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60" name="Picture 10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61" name="Picture 10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62" name="Picture 10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63" name="Picture 10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64" name="Picture 10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65" name="Picture 10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66" name="Picture 10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67" name="Picture 10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68" name="Picture 10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69" name="Picture 10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70" name="Picture 10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71" name="Picture 10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72" name="Picture 10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73" name="Picture 10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74" name="Picture 10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75" name="Picture 10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76" name="Picture 10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77" name="Picture 10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78" name="Picture 10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79" name="Picture 10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80" name="Picture 10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81" name="Picture 10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82" name="Picture 10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83" name="Picture 10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84" name="Picture 10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85" name="Picture 10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86" name="Picture 10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87" name="Picture 10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88" name="Picture 10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89" name="Picture 10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90" name="Picture 10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91" name="Picture 10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92" name="Picture 10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93" name="Picture 10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94" name="Picture 10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95" name="Picture 10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96" name="Picture 10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97" name="Picture 10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98" name="Picture 10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099" name="Picture 10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00" name="Picture 10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01" name="Picture 10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02" name="Picture 10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03" name="Picture 10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714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04" name="Picture 10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05" name="Picture 10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06" name="Picture 10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07" name="Picture 10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08" name="Picture 10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09" name="Picture 10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10" name="Picture 10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11" name="Picture 10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12" name="Picture 11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13" name="Picture 11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14" name="Picture 11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15" name="Picture 11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16" name="Picture 11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17" name="Picture 11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18" name="Picture 11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19" name="Picture 11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20" name="Picture 11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21" name="Picture 11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22" name="Picture 11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23" name="Picture 11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24" name="Picture 11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25" name="Picture 11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26" name="Picture 11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27" name="Picture 11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28" name="Picture 11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29" name="Picture 11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30" name="Picture 11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31" name="Picture 11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32" name="Picture 11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33" name="Picture 11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34" name="Picture 11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35" name="Picture 11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36" name="Picture 11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37" name="Picture 11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38" name="Picture 11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39" name="Picture 11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40" name="Picture 11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41" name="Picture 11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42" name="Picture 11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43" name="Picture 11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44" name="Picture 11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45" name="Picture 11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46" name="Picture 11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47" name="Picture 11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48" name="Picture 11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49" name="Picture 11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50" name="Picture 11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51" name="Picture 11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52" name="Picture 11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53" name="Picture 11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54" name="Picture 11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55" name="Picture 11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56" name="Picture 11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57" name="Picture 11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58" name="Picture 11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59" name="Picture 11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60" name="Picture 11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61" name="Picture 11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62" name="Picture 11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63" name="Picture 11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64" name="Picture 11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65" name="Picture 11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66" name="Picture 11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67" name="Picture 11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68" name="Picture 11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69" name="Picture 11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70" name="Picture 11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71" name="Picture 11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72" name="Picture 11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73" name="Picture 11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74" name="Picture 11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75" name="Picture 11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76" name="Picture 11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77" name="Picture 11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78" name="Picture 11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79" name="Picture 11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80" name="Picture 11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81" name="Picture 11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82" name="Picture 11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83" name="Picture 11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84" name="Picture 11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85" name="Picture 11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86" name="Picture 11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87" name="Picture 11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88" name="Picture 11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89" name="Picture 11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90" name="Picture 11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91" name="Picture 11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92" name="Picture 11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93" name="Picture 11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94" name="Picture 11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95" name="Picture 11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96" name="Picture 11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97" name="Picture 11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98" name="Picture 11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199" name="Picture 11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00" name="Picture 11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01" name="Picture 11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02" name="Picture 11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03" name="Picture 11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04" name="Picture 11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05" name="Picture 11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06" name="Picture 11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07" name="Picture 11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08" name="Picture 11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09" name="Picture 11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10" name="Picture 11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11" name="Picture 11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12" name="Picture 12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13" name="Picture 12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14" name="Picture 12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15" name="Picture 12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16" name="Picture 12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17" name="Picture 12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18" name="Picture 12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19" name="Picture 12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20" name="Picture 12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21" name="Picture 12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22" name="Picture 12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23" name="Picture 12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24" name="Picture 12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25" name="Picture 12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26" name="Picture 12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27" name="Picture 12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28" name="Picture 12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29" name="Picture 12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30" name="Picture 12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31" name="Picture 12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32" name="Picture 12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33" name="Picture 12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34" name="Picture 12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35" name="Picture 12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36" name="Picture 12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37" name="Picture 12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38" name="Picture 12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39" name="Picture 12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40" name="Picture 12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41" name="Picture 12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42" name="Picture 12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43" name="Picture 12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44" name="Picture 12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45" name="Picture 12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46" name="Picture 12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47" name="Picture 12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48" name="Picture 12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048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49" name="Picture 12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50" name="Picture 12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51" name="Picture 12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52" name="Picture 12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53" name="Picture 12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54" name="Picture 12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55" name="Picture 12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56" name="Picture 12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57" name="Picture 12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58" name="Picture 12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59" name="Picture 12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60" name="Picture 12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61" name="Picture 12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62" name="Picture 12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63" name="Picture 12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64" name="Picture 12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65" name="Picture 12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66" name="Picture 12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67" name="Picture 12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68" name="Picture 12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69" name="Picture 12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70" name="Picture 12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71" name="Picture 12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72" name="Picture 12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73" name="Picture 12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74" name="Picture 12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75" name="Picture 12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76" name="Picture 12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77" name="Picture 12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78" name="Picture 12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79" name="Picture 12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80" name="Picture 12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81" name="Picture 12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82" name="Picture 12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83" name="Picture 12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84" name="Picture 12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85" name="Picture 12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86" name="Picture 12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87" name="Picture 12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88" name="Picture 12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89" name="Picture 12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90" name="Picture 12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91" name="Picture 12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92" name="Picture 12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93" name="Picture 12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94" name="Picture 12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95" name="Picture 12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96" name="Picture 12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97" name="Picture 12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98" name="Picture 12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299" name="Picture 12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00" name="Picture 12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01" name="Picture 12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02" name="Picture 12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03" name="Picture 12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04" name="Picture 12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05" name="Picture 12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06" name="Picture 12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07" name="Picture 12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08" name="Picture 12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09" name="Picture 12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10" name="Picture 12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11" name="Picture 12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12" name="Picture 13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13" name="Picture 13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14" name="Picture 13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15" name="Picture 13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16" name="Picture 13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17" name="Picture 13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18" name="Picture 13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19" name="Picture 13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20" name="Picture 13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21" name="Picture 13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22" name="Picture 13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23" name="Picture 13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24" name="Picture 13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25" name="Picture 13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26" name="Picture 13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27" name="Picture 13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28" name="Picture 13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29" name="Picture 13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30" name="Picture 13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31" name="Picture 13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32" name="Picture 13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33" name="Picture 13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34" name="Picture 13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35" name="Picture 13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36" name="Picture 13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37" name="Picture 13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38" name="Picture 13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39" name="Picture 13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40" name="Picture 13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41" name="Picture 13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42" name="Picture 13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43" name="Picture 13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44" name="Picture 13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45" name="Picture 13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46" name="Picture 13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47" name="Picture 13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48" name="Picture 13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49" name="Picture 13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50" name="Picture 13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51" name="Picture 13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52" name="Picture 13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53" name="Picture 13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54" name="Picture 13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55" name="Picture 13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56" name="Picture 13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57" name="Picture 13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58" name="Picture 13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59" name="Picture 13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60" name="Picture 13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61" name="Picture 13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62" name="Picture 13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63" name="Picture 13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64" name="Picture 13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65" name="Picture 13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66" name="Picture 13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67" name="Picture 13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68" name="Picture 13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69" name="Picture 13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70" name="Picture 13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71" name="Picture 13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72" name="Picture 13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73" name="Picture 13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74" name="Picture 13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75" name="Picture 13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76" name="Picture 13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77" name="Picture 13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78" name="Picture 13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79" name="Picture 13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80" name="Picture 13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81" name="Picture 13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82" name="Picture 13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83" name="Picture 13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84" name="Picture 13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85" name="Picture 13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86" name="Picture 13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87" name="Picture 13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88" name="Picture 13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89" name="Picture 13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90" name="Picture 13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91" name="Picture 13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92" name="Picture 13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93" name="Picture 13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94" name="Picture 13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95" name="Picture 13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96" name="Picture 13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97" name="Picture 13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98" name="Picture 13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399" name="Picture 13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00" name="Picture 13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01" name="Picture 13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02" name="Picture 13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03" name="Picture 13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04" name="Picture 13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05" name="Picture 13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06" name="Picture 13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07" name="Picture 13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08" name="Picture 13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09" name="Picture 13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10" name="Picture 13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11" name="Picture 13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12" name="Picture 14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13" name="Picture 14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14" name="Picture 14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15" name="Picture 14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16" name="Picture 14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17" name="Picture 14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18" name="Picture 14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19" name="Picture 14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20" name="Picture 14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21" name="Picture 14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22" name="Picture 14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23" name="Picture 14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24" name="Picture 14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25" name="Picture 14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26" name="Picture 14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27" name="Picture 14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28" name="Picture 14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29" name="Picture 14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30" name="Picture 14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31" name="Picture 14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32" name="Picture 14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33" name="Picture 14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34" name="Picture 14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35" name="Picture 14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36" name="Picture 14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37" name="Picture 14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38" name="Picture 14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39" name="Picture 14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40" name="Picture 14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41" name="Picture 14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42" name="Picture 14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43" name="Picture 14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44" name="Picture 14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45" name="Picture 14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46" name="Picture 14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47" name="Picture 14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48" name="Picture 14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49" name="Picture 14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50" name="Picture 14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51" name="Picture 14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52" name="Picture 14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53" name="Picture 14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54" name="Picture 14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55" name="Picture 14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56" name="Picture 14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57" name="Picture 14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58" name="Picture 14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59" name="Picture 14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60" name="Picture 14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61" name="Picture 14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62" name="Picture 14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63" name="Picture 14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64" name="Picture 14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65" name="Picture 14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66" name="Picture 14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67" name="Picture 14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68" name="Picture 14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69" name="Picture 14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70" name="Picture 14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71" name="Picture 14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72" name="Picture 14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73" name="Picture 14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74" name="Picture 14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75" name="Picture 14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76" name="Picture 14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77" name="Picture 14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78" name="Picture 14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79" name="Picture 14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80" name="Picture 14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81" name="Picture 14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82" name="Picture 14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83" name="Picture 14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84" name="Picture 14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85" name="Picture 14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86" name="Picture 14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87" name="Picture 14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88" name="Picture 14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89" name="Picture 14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90" name="Picture 14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91" name="Picture 14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92" name="Picture 14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93" name="Picture 14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94" name="Picture 14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95" name="Picture 14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96" name="Picture 14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97" name="Picture 14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98" name="Picture 14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499" name="Picture 14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00" name="Picture 14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01" name="Picture 14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02" name="Picture 14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03" name="Picture 14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04" name="Picture 14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05" name="Picture 14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06" name="Picture 14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07" name="Picture 14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08" name="Picture 14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09" name="Picture 14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10" name="Picture 14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11" name="Picture 14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12" name="Picture 15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13" name="Picture 15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14" name="Picture 15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15" name="Picture 15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16" name="Picture 15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17" name="Picture 15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18" name="Picture 15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19" name="Picture 15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20" name="Picture 15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21" name="Picture 15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22" name="Picture 15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23" name="Picture 15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24" name="Picture 15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25" name="Picture 15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26" name="Picture 15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27" name="Picture 15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28" name="Picture 15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29" name="Picture 15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30" name="Picture 15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31" name="Picture 15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32" name="Picture 15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33" name="Picture 15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34" name="Picture 15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35" name="Picture 15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36" name="Picture 15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37" name="Picture 15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38" name="Picture 15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39" name="Picture 15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40" name="Picture 15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41" name="Picture 15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42" name="Picture 15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43" name="Picture 15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44" name="Picture 15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45" name="Picture 15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46" name="Picture 15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47" name="Picture 15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48" name="Picture 15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49" name="Picture 15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50" name="Picture 15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51" name="Picture 15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52" name="Picture 15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53" name="Picture 15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54" name="Picture 15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55" name="Picture 15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56" name="Picture 15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57" name="Picture 15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58" name="Picture 15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59" name="Picture 15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60" name="Picture 15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61" name="Picture 15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62" name="Picture 15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63" name="Picture 15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64" name="Picture 15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65" name="Picture 15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333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66" name="Picture 15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67" name="Picture 15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68" name="Picture 15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69" name="Picture 15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70" name="Picture 15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71" name="Picture 15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72" name="Picture 15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73" name="Picture 15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74" name="Picture 15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75" name="Picture 15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76" name="Picture 15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77" name="Picture 15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78" name="Picture 15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79" name="Picture 15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1905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80" name="Picture 15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81" name="Picture 15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82" name="Picture 15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83" name="Picture 15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84" name="Picture 15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619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85" name="Picture 15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86" name="Picture 15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87" name="Picture 15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88" name="Picture 15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89" name="Picture 15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90" name="Picture 15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91" name="Picture 15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92" name="Picture 15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93" name="Picture 15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238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94" name="Picture 15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95" name="Picture 15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96" name="Picture 15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97" name="Picture 15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98" name="Picture 15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599" name="Picture 15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00" name="Picture 15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01" name="Picture 15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02" name="Picture 15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03" name="Picture 15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04" name="Picture 15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05" name="Picture 15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06" name="Picture 15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07" name="Picture 15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08" name="Picture 15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09" name="Picture 15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10" name="Picture 15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11" name="Picture 15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12" name="Picture 16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13" name="Picture 16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14" name="Picture 16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15" name="Picture 16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16" name="Picture 16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17" name="Picture 16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18" name="Picture 16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19" name="Picture 16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20" name="Picture 16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21" name="Picture 16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22" name="Picture 16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23" name="Picture 16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24" name="Picture 16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25" name="Picture 16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26" name="Picture 16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27" name="Picture 16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28" name="Picture 16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29" name="Picture 16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30" name="Picture 16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31" name="Picture 16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32" name="Picture 16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33" name="Picture 16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34" name="Picture 16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35" name="Picture 16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36" name="Picture 16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37" name="Picture 16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38" name="Picture 16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39" name="Picture 16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40" name="Picture 16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41" name="Picture 16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42" name="Picture 16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43" name="Picture 16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44" name="Picture 16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45" name="Picture 16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46" name="Picture 16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47" name="Picture 16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48" name="Picture 16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49" name="Picture 16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50" name="Picture 16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51" name="Picture 16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52" name="Picture 16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53" name="Picture 16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54" name="Picture 16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000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55" name="Picture 16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56" name="Picture 16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57" name="Picture 16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58" name="Picture 16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59" name="Picture 16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60" name="Picture 16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61" name="Picture 16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62" name="Picture 16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63" name="Picture 16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64" name="Picture 16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65" name="Picture 16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66" name="Picture 16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67" name="Picture 16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68" name="Picture 16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69" name="Picture 16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70" name="Picture 16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71" name="Picture 16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72" name="Picture 16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73" name="Picture 16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74" name="Picture 16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75" name="Picture 16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76" name="Picture 16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77" name="Picture 16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78" name="Picture 16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79" name="Picture 16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80" name="Picture 16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81" name="Picture 16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82" name="Picture 16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83" name="Picture 16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84" name="Picture 16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85" name="Picture 16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86" name="Picture 16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87" name="Picture 16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88" name="Picture 16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89" name="Picture 16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90" name="Picture 16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91" name="Picture 16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92" name="Picture 16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93" name="Picture 16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94" name="Picture 16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95" name="Picture 16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96" name="Picture 16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97" name="Picture 16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98" name="Picture 16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699" name="Picture 16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00" name="Picture 16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01" name="Picture 16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02" name="Picture 16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03" name="Picture 16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04" name="Picture 16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05" name="Picture 16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06" name="Picture 16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07" name="Picture 16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08" name="Picture 16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09" name="Picture 16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10" name="Picture 16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11" name="Picture 16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12" name="Picture 17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13" name="Picture 17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14" name="Picture 17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15" name="Picture 17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16" name="Picture 17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17" name="Picture 17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18" name="Picture 17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19" name="Picture 17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20" name="Picture 17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21" name="Picture 17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22" name="Picture 17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23" name="Picture 17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24" name="Picture 17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25" name="Picture 17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26" name="Picture 17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27" name="Picture 17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28" name="Picture 17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29" name="Picture 17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30" name="Picture 17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31" name="Picture 17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32" name="Picture 17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33" name="Picture 17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34" name="Picture 17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35" name="Picture 17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36" name="Picture 17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37" name="Picture 17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38" name="Picture 17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39" name="Picture 17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40" name="Picture 17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41" name="Picture 17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42" name="Picture 17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43" name="Picture 17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44" name="Picture 17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45" name="Picture 17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46" name="Picture 17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47" name="Picture 17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48" name="Picture 17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49" name="Picture 17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50" name="Picture 17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51" name="Picture 17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52" name="Picture 17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53" name="Picture 17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54" name="Picture 17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55" name="Picture 17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56" name="Picture 17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57" name="Picture 17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58" name="Picture 17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59" name="Picture 17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60" name="Picture 17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61" name="Picture 17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62" name="Picture 17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63" name="Picture 17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64" name="Picture 17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65" name="Picture 17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66" name="Picture 17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67" name="Picture 17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68" name="Picture 17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69" name="Picture 17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70" name="Picture 17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71" name="Picture 17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72" name="Picture 17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73" name="Picture 17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74" name="Picture 17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75" name="Picture 17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76" name="Picture 17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77" name="Picture 17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78" name="Picture 17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79" name="Picture 17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80" name="Picture 17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81" name="Picture 17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82" name="Picture 17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83" name="Picture 17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84" name="Picture 17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85" name="Picture 17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86" name="Picture 17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87" name="Picture 17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88" name="Picture 17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89" name="Picture 17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90" name="Picture 17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91" name="Picture 17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92" name="Picture 17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93" name="Picture 17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94" name="Picture 17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95" name="Picture 17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96" name="Picture 17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97" name="Picture 17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98" name="Picture 17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799" name="Picture 17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00" name="Picture 17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01" name="Picture 17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02" name="Picture 17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03" name="Picture 17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04" name="Picture 17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05" name="Picture 17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06" name="Picture 17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07" name="Picture 17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08" name="Picture 17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09" name="Picture 17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10" name="Picture 17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11" name="Picture 17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12" name="Picture 18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13" name="Picture 18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14" name="Picture 18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15" name="Picture 18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16" name="Picture 18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17" name="Picture 18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429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18" name="Picture 18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19" name="Picture 18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20" name="Picture 18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21" name="Picture 18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22" name="Picture 18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19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23" name="Picture 18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24" name="Picture 18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25" name="Picture 18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26" name="Picture 18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27" name="Picture 18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28" name="Picture 18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29" name="Picture 18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0" name="Picture 18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1" name="Picture 18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2" name="Picture 18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3" name="Picture 18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4" name="Picture 18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5" name="Picture 18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6" name="Picture 18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7" name="Picture 18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8" name="Picture 18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9" name="Picture 18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40" name="Picture 18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41" name="Picture 18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42" name="Picture 18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43" name="Picture 18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44" name="Picture 18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45" name="Picture 18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46" name="Picture 18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47" name="Picture 18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48" name="Picture 18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49" name="Picture 18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50" name="Picture 18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51" name="Picture 18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52" name="Picture 18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53" name="Picture 18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54" name="Picture 18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55" name="Picture 18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56" name="Picture 18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57" name="Picture 18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58" name="Picture 18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59" name="Picture 18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60" name="Picture 18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61" name="Picture 18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62" name="Picture 18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63" name="Picture 18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64" name="Picture 18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65" name="Picture 18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66" name="Picture 18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67" name="Picture 18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68" name="Picture 18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69" name="Picture 18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70" name="Picture 18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71" name="Picture 18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72" name="Picture 18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73" name="Picture 18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74" name="Picture 18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75" name="Picture 18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76" name="Picture 18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77" name="Picture 18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78" name="Picture 18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79" name="Picture 18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80" name="Picture 18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81" name="Picture 18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82" name="Picture 18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83" name="Picture 18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84" name="Picture 18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85" name="Picture 18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86" name="Picture 18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87" name="Picture 18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88" name="Picture 18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89" name="Picture 18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90" name="Picture 18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91" name="Picture 18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92" name="Picture 18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93" name="Picture 18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94" name="Picture 18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95" name="Picture 18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96" name="Picture 18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97" name="Picture 18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98" name="Picture 18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99" name="Picture 18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00" name="Picture 18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01" name="Picture 18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02" name="Picture 18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03" name="Picture 18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04" name="Picture 18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05" name="Picture 18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06" name="Picture 18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07" name="Picture 18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08" name="Picture 18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09" name="Picture 18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10" name="Picture 18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11" name="Picture 18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12" name="Picture 19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13" name="Picture 19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14" name="Picture 19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15" name="Picture 19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16" name="Picture 19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17" name="Picture 19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18" name="Picture 19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19" name="Picture 19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20" name="Picture 19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21" name="Picture 19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22" name="Picture 19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23" name="Picture 19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24" name="Picture 19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25" name="Picture 19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26" name="Picture 19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27" name="Picture 19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28" name="Picture 19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29" name="Picture 19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3810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30" name="Picture 19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31" name="Picture 19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32" name="Picture 19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33" name="Picture 19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34" name="Picture 19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35" name="Picture 19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36" name="Picture 19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37" name="Picture 19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38" name="Picture 19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39" name="Picture 19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40" name="Picture 19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41" name="Picture 19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42" name="Picture 19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43" name="Picture 19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44" name="Picture 19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45" name="Picture 19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46" name="Picture 19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47" name="Picture 19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48" name="Picture 19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49" name="Picture 19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50" name="Picture 19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51" name="Picture 19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52" name="Picture 19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53" name="Picture 19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54" name="Picture 19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55" name="Picture 19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56" name="Picture 19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57" name="Picture 19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58" name="Picture 19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59" name="Picture 19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60" name="Picture 19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61" name="Picture 19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62" name="Picture 19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63" name="Picture 19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64" name="Picture 19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65" name="Picture 19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66" name="Picture 19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67" name="Picture 19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68" name="Picture 19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69" name="Picture 19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70" name="Picture 19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71" name="Picture 19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72" name="Picture 19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73" name="Picture 19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74" name="Picture 19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75" name="Picture 19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76" name="Picture 19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77" name="Picture 19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78" name="Picture 19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79" name="Picture 19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80" name="Picture 19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81" name="Picture 19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82" name="Picture 19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83" name="Picture 19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84" name="Picture 19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85" name="Picture 19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86" name="Picture 19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87" name="Picture 19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88" name="Picture 19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89" name="Picture 19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90" name="Picture 19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91" name="Picture 19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92" name="Picture 19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93" name="Picture 19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94" name="Picture 19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95" name="Picture 19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96" name="Picture 19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97" name="Picture 19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98" name="Picture 19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999" name="Picture 19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00" name="Picture 19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01" name="Picture 19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02" name="Picture 19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03" name="Picture 19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04" name="Picture 19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05" name="Picture 19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06" name="Picture 19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07" name="Picture 19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08" name="Picture 19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09" name="Picture 19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10" name="Picture 19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11" name="Picture 19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12" name="Picture 20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13" name="Picture 20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14" name="Picture 20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15" name="Picture 20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16" name="Picture 20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17" name="Picture 20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18" name="Picture 20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19" name="Picture 20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20" name="Picture 20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21" name="Picture 20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22" name="Picture 20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23" name="Picture 20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24" name="Picture 20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25" name="Picture 20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26" name="Picture 20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27" name="Picture 20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857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28" name="Picture 20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29" name="Picture 20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30" name="Picture 20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31" name="Picture 20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32" name="Picture 20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381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33" name="Picture 20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34" name="Picture 20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35" name="Picture 20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36" name="Picture 20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37" name="Picture 20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38" name="Picture 20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39" name="Picture 20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40" name="Picture 20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41" name="Picture 20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42" name="Picture 20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43" name="Picture 20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44" name="Picture 20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45" name="Picture 203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46" name="Picture 203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47" name="Picture 203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48" name="Picture 203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49" name="Picture 203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50" name="Picture 203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51" name="Picture 203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52" name="Picture 204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53" name="Picture 204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54" name="Picture 204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55" name="Picture 204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56" name="Picture 204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57" name="Picture 204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58" name="Picture 204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59" name="Picture 204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60" name="Picture 204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61" name="Picture 204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62" name="Picture 205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63" name="Picture 205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64" name="Picture 205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65" name="Picture 205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66" name="Picture 205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67" name="Picture 205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68" name="Picture 205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69" name="Picture 205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70" name="Picture 205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71" name="Picture 205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72" name="Picture 206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73" name="Picture 206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74" name="Picture 206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75" name="Picture 206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76" name="Picture 206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77" name="Picture 206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78" name="Picture 206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79" name="Picture 206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80" name="Picture 206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81" name="Picture 206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82" name="Picture 207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83" name="Picture 207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84" name="Picture 207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85" name="Picture 207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86" name="Picture 207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87" name="Picture 207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88" name="Picture 207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89" name="Picture 207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90" name="Picture 207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91" name="Picture 207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92" name="Picture 208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93" name="Picture 208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94" name="Picture 208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95" name="Picture 208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96" name="Picture 208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97" name="Picture 208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98" name="Picture 208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099" name="Picture 208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00" name="Picture 208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01" name="Picture 208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02" name="Picture 209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03" name="Picture 209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04" name="Picture 209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05" name="Picture 209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06" name="Picture 209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07" name="Picture 209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08" name="Picture 209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09" name="Picture 209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10" name="Picture 209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11" name="Picture 209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12" name="Picture 210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13" name="Picture 210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14" name="Picture 210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15" name="Picture 210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16" name="Picture 210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17" name="Picture 210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18" name="Picture 210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19" name="Picture 210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37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20" name="Picture 210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3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21" name="Picture 210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29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22" name="Picture 211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23" name="Picture 211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24" name="Picture 211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84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25" name="Picture 211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58025" y="2286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26" name="Picture 211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27" name="Picture 211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28" name="Picture 211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29" name="Picture 211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30" name="Picture 211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572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31" name="Picture 211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32" name="Picture 212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33" name="Picture 212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34" name="Picture 212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35" name="Picture 2123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36" name="Picture 2124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37" name="Picture 2125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38" name="Picture 2126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39" name="Picture 2127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40" name="Picture 2128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41" name="Picture 2129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42" name="Picture 2130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43" name="Picture 2131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7625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144" name="Picture 2132" descr="http://devdata.worldbank.org/wdi2005/Images/Spac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2525" y="38100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7D5B37-24A0-44E5-9A64-F371C6175EA6}" type="slidenum">
              <a:rPr lang="en-US"/>
              <a:pPr/>
              <a:t>33</a:t>
            </a:fld>
            <a:endParaRPr lang="en-US"/>
          </a:p>
        </p:txBody>
      </p:sp>
      <p:sp>
        <p:nvSpPr>
          <p:cNvPr id="97284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7467600" cy="762000"/>
          </a:xfrm>
          <a:noFill/>
          <a:ln/>
        </p:spPr>
        <p:txBody>
          <a:bodyPr anchor="b">
            <a:spAutoFit/>
          </a:bodyPr>
          <a:lstStyle/>
          <a:p>
            <a:r>
              <a:rPr lang="th-TH">
                <a:latin typeface="Times New Roman" pitchFamily="18" charset="0"/>
                <a:cs typeface="Times New Roman" pitchFamily="18" charset="0"/>
              </a:rPr>
              <a:t>Causes of Poverty</a:t>
            </a:r>
          </a:p>
        </p:txBody>
      </p:sp>
      <p:sp>
        <p:nvSpPr>
          <p:cNvPr id="972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7543800" cy="4724400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Complex and structural problem, with different dimensions</a:t>
            </a:r>
            <a:endParaRPr lang="th-TH" sz="3600" b="1" dirty="0">
              <a:latin typeface="Times New Roman" pitchFamily="18" charset="0"/>
              <a:cs typeface="Angsana New" pitchFamily="18" charset="-34"/>
            </a:endParaRPr>
          </a:p>
          <a:p>
            <a:pPr>
              <a:buFont typeface="Wingdings" pitchFamily="2" charset="2"/>
              <a:buNone/>
            </a:pP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Social factors:</a:t>
            </a:r>
          </a:p>
          <a:p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 Family – </a:t>
            </a:r>
            <a:r>
              <a:rPr lang="en-US" sz="3600" b="1" dirty="0" smtClean="0">
                <a:latin typeface="Times New Roman" pitchFamily="18" charset="0"/>
                <a:cs typeface="Angsana New" pitchFamily="18" charset="-34"/>
              </a:rPr>
              <a:t>large size, </a:t>
            </a: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with sick, old and young members</a:t>
            </a:r>
          </a:p>
          <a:p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Low level of education, lack of skills</a:t>
            </a:r>
            <a:endParaRPr lang="th-TH" sz="3600" b="1" dirty="0">
              <a:latin typeface="Times New Roman" pitchFamily="18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E5C8F6C-8C5D-4461-A164-55824ADE30C0}" type="slidenum">
              <a:rPr lang="en-US"/>
              <a:pPr/>
              <a:t>34</a:t>
            </a:fld>
            <a:endParaRPr lang="en-US"/>
          </a:p>
        </p:txBody>
      </p:sp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7467600" cy="762000"/>
          </a:xfrm>
          <a:noFill/>
          <a:ln/>
        </p:spPr>
        <p:txBody>
          <a:bodyPr anchor="b">
            <a:spAutoFit/>
          </a:bodyPr>
          <a:lstStyle/>
          <a:p>
            <a:r>
              <a:rPr lang="th-TH">
                <a:latin typeface="Times New Roman" pitchFamily="18" charset="0"/>
                <a:cs typeface="Times New Roman" pitchFamily="18" charset="0"/>
              </a:rPr>
              <a:t>Causes of Poverty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7543800" cy="4724400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600" b="1">
                <a:latin typeface="Times New Roman" pitchFamily="18" charset="0"/>
                <a:cs typeface="Angsana New" pitchFamily="18" charset="-34"/>
              </a:rPr>
              <a:t>Social factors:</a:t>
            </a:r>
          </a:p>
          <a:p>
            <a:r>
              <a:rPr lang="en-US" sz="3600" b="1">
                <a:latin typeface="Times New Roman" pitchFamily="18" charset="0"/>
                <a:cs typeface="Angsana New" pitchFamily="18" charset="-34"/>
              </a:rPr>
              <a:t> Lack of information</a:t>
            </a:r>
          </a:p>
          <a:p>
            <a:r>
              <a:rPr lang="en-US" sz="3600" b="1">
                <a:latin typeface="Times New Roman" pitchFamily="18" charset="0"/>
                <a:cs typeface="Angsana New" pitchFamily="18" charset="-34"/>
              </a:rPr>
              <a:t> Social attitude is negative towards the poor</a:t>
            </a:r>
          </a:p>
          <a:p>
            <a:r>
              <a:rPr lang="en-US" sz="3600" b="1">
                <a:latin typeface="Times New Roman" pitchFamily="18" charset="0"/>
                <a:cs typeface="Angsana New" pitchFamily="18" charset="-34"/>
              </a:rPr>
              <a:t> Material-oriented consuming culture, leading to overspending and indebtedness</a:t>
            </a:r>
            <a:endParaRPr lang="th-TH" sz="3600" b="1">
              <a:latin typeface="Times New Roman" pitchFamily="18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67A17DF-B4F1-45BD-ACD6-B0ECCE1945C6}" type="slidenum">
              <a:rPr lang="en-US"/>
              <a:pPr/>
              <a:t>35</a:t>
            </a:fld>
            <a:endParaRPr lang="en-US"/>
          </a:p>
        </p:txBody>
      </p:sp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7467600" cy="762000"/>
          </a:xfrm>
          <a:noFill/>
          <a:ln/>
        </p:spPr>
        <p:txBody>
          <a:bodyPr anchor="b">
            <a:spAutoFit/>
          </a:bodyPr>
          <a:lstStyle/>
          <a:p>
            <a:r>
              <a:rPr lang="th-TH">
                <a:latin typeface="Times New Roman" pitchFamily="18" charset="0"/>
                <a:cs typeface="Times New Roman" pitchFamily="18" charset="0"/>
              </a:rPr>
              <a:t>Causes of Poverty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7543800" cy="4724400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600" b="1">
                <a:latin typeface="Times New Roman" pitchFamily="18" charset="0"/>
                <a:cs typeface="Angsana New" pitchFamily="18" charset="-34"/>
              </a:rPr>
              <a:t>Economic factors:</a:t>
            </a:r>
          </a:p>
          <a:p>
            <a:r>
              <a:rPr lang="en-US" sz="3600" b="1">
                <a:latin typeface="Times New Roman" pitchFamily="18" charset="0"/>
                <a:cs typeface="Angsana New" pitchFamily="18" charset="-34"/>
              </a:rPr>
              <a:t> Imbalance in economic policy: promote industries, at the expense of farmers and natural resources</a:t>
            </a:r>
          </a:p>
          <a:p>
            <a:r>
              <a:rPr lang="en-US" sz="3600" b="1">
                <a:latin typeface="Times New Roman" pitchFamily="18" charset="0"/>
                <a:cs typeface="Angsana New" pitchFamily="18" charset="-34"/>
              </a:rPr>
              <a:t> Unequal access to infrastructure and social services</a:t>
            </a:r>
            <a:endParaRPr lang="th-TH" sz="3600" b="1">
              <a:latin typeface="Times New Roman" pitchFamily="18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60F234B-EDB9-4382-9806-55AA78E93EC2}" type="slidenum">
              <a:rPr lang="en-US"/>
              <a:pPr/>
              <a:t>36</a:t>
            </a:fld>
            <a:endParaRPr lang="en-US"/>
          </a:p>
        </p:txBody>
      </p:sp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7467600" cy="762000"/>
          </a:xfrm>
          <a:noFill/>
          <a:ln/>
        </p:spPr>
        <p:txBody>
          <a:bodyPr anchor="b">
            <a:spAutoFit/>
          </a:bodyPr>
          <a:lstStyle/>
          <a:p>
            <a:r>
              <a:rPr lang="th-TH">
                <a:latin typeface="Times New Roman" pitchFamily="18" charset="0"/>
                <a:cs typeface="Times New Roman" pitchFamily="18" charset="0"/>
              </a:rPr>
              <a:t>Causes of Poverty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7543800" cy="4724400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Economic factors:</a:t>
            </a:r>
          </a:p>
          <a:p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 Deterioration of natural resources</a:t>
            </a:r>
          </a:p>
          <a:p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Lack of access to capital, particularly formal </a:t>
            </a:r>
            <a:r>
              <a:rPr lang="en-US" sz="3600" b="1" dirty="0" smtClean="0">
                <a:latin typeface="Times New Roman" pitchFamily="18" charset="0"/>
                <a:cs typeface="Angsana New" pitchFamily="18" charset="-34"/>
              </a:rPr>
              <a:t>financial institutions</a:t>
            </a:r>
            <a:endParaRPr lang="th-TH" sz="3600" b="1" dirty="0">
              <a:latin typeface="Times New Roman" pitchFamily="18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E18DDE-2AD0-4EA8-A719-B2215DC5F849}" type="slidenum">
              <a:rPr lang="en-US"/>
              <a:pPr/>
              <a:t>37</a:t>
            </a:fld>
            <a:endParaRPr lang="en-US"/>
          </a:p>
        </p:txBody>
      </p:sp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7467600" cy="762000"/>
          </a:xfrm>
          <a:noFill/>
          <a:ln/>
        </p:spPr>
        <p:txBody>
          <a:bodyPr anchor="b">
            <a:spAutoFit/>
          </a:bodyPr>
          <a:lstStyle/>
          <a:p>
            <a:r>
              <a:rPr lang="th-TH">
                <a:latin typeface="Times New Roman" pitchFamily="18" charset="0"/>
                <a:cs typeface="Times New Roman" pitchFamily="18" charset="0"/>
              </a:rPr>
              <a:t>Causes of Poverty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52600"/>
            <a:ext cx="7543800" cy="4724400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Government administrative factors:</a:t>
            </a:r>
          </a:p>
          <a:p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 Laws and regulations as obstacle </a:t>
            </a:r>
            <a:r>
              <a:rPr lang="en-US" sz="3600" b="1" dirty="0" smtClean="0">
                <a:latin typeface="Times New Roman" pitchFamily="18" charset="0"/>
                <a:cs typeface="Angsana New" pitchFamily="18" charset="-34"/>
              </a:rPr>
              <a:t>to </a:t>
            </a:r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poverty eradication</a:t>
            </a:r>
          </a:p>
          <a:p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Partial approach in problem solving</a:t>
            </a:r>
          </a:p>
          <a:p>
            <a:r>
              <a:rPr lang="en-US" sz="3600" b="1" dirty="0">
                <a:latin typeface="Times New Roman" pitchFamily="18" charset="0"/>
                <a:cs typeface="Angsana New" pitchFamily="18" charset="-34"/>
              </a:rPr>
              <a:t>Not promote participation by all stakeholders</a:t>
            </a:r>
            <a:endParaRPr lang="th-TH" sz="3600" b="1" dirty="0">
              <a:latin typeface="Times New Roman" pitchFamily="18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Arial"/>
      </a:majorFont>
      <a:minorFont>
        <a:latin typeface="Garamond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Stream</Template>
  <TotalTime>1205</TotalTime>
  <Words>980</Words>
  <Application>Microsoft Office PowerPoint</Application>
  <PresentationFormat>On-screen Show (4:3)</PresentationFormat>
  <Paragraphs>393</Paragraphs>
  <Slides>37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8" baseType="lpstr">
      <vt:lpstr>Arial</vt:lpstr>
      <vt:lpstr>Times New Roman</vt:lpstr>
      <vt:lpstr>Garamond</vt:lpstr>
      <vt:lpstr>Wingdings</vt:lpstr>
      <vt:lpstr>Angsana New</vt:lpstr>
      <vt:lpstr>SimSun</vt:lpstr>
      <vt:lpstr>Cordia New</vt:lpstr>
      <vt:lpstr>Verdana</vt:lpstr>
      <vt:lpstr>Calibri</vt:lpstr>
      <vt:lpstr>Stream</vt:lpstr>
      <vt:lpstr>Microsoft Office Excel 97-2003 Worksheet</vt:lpstr>
      <vt:lpstr>Poverty And  Income Distribution</vt:lpstr>
      <vt:lpstr>References:</vt:lpstr>
      <vt:lpstr>References:</vt:lpstr>
      <vt:lpstr>References:</vt:lpstr>
      <vt:lpstr>Poverty And  Income Distribution</vt:lpstr>
      <vt:lpstr>A . Poverty</vt:lpstr>
      <vt:lpstr>A . Poverty</vt:lpstr>
      <vt:lpstr>Poverty Measurement Problems :</vt:lpstr>
      <vt:lpstr>Poverty Measurement Problems :</vt:lpstr>
      <vt:lpstr>Poverty Measurement Problems :</vt:lpstr>
      <vt:lpstr>Constructing Poverty Line</vt:lpstr>
      <vt:lpstr>Recommended Dietary Allowance for Thai People, calorie/day 2003 </vt:lpstr>
      <vt:lpstr>New Protein Requirement: gram/day, 2003 </vt:lpstr>
      <vt:lpstr>Cost of Calories &amp; Protein  in 2002 by Region </vt:lpstr>
      <vt:lpstr>Non-food items</vt:lpstr>
      <vt:lpstr>Slide 16</vt:lpstr>
      <vt:lpstr>Slide 17</vt:lpstr>
      <vt:lpstr>Slide 18</vt:lpstr>
      <vt:lpstr>National Poverty Line 1986-2004 </vt:lpstr>
      <vt:lpstr>Poverty Incidence 1986 - 2004</vt:lpstr>
      <vt:lpstr>Poverty Incidence by Region (income) </vt:lpstr>
      <vt:lpstr>Percentage of Head of Poor HH by Education Level 2004</vt:lpstr>
      <vt:lpstr>Proportion of Head of the Poor Household By Age, 2004 </vt:lpstr>
      <vt:lpstr>Household Size of the Poor 2004 </vt:lpstr>
      <vt:lpstr>Proportion of Head of the Poor Household By Occupation 2004 </vt:lpstr>
      <vt:lpstr>Proportion of Land Entitlement of the Poor in Agriculture Sector 2004 </vt:lpstr>
      <vt:lpstr>Characteristic of the Poor in 2004 </vt:lpstr>
      <vt:lpstr>Indebted Household below Poverty Line 2002</vt:lpstr>
      <vt:lpstr>Slide 29</vt:lpstr>
      <vt:lpstr>Slide 30</vt:lpstr>
      <vt:lpstr>Slide 31</vt:lpstr>
      <vt:lpstr>Slide 32</vt:lpstr>
      <vt:lpstr>Causes of Poverty</vt:lpstr>
      <vt:lpstr>Causes of Poverty</vt:lpstr>
      <vt:lpstr>Causes of Poverty</vt:lpstr>
      <vt:lpstr>Causes of Poverty</vt:lpstr>
      <vt:lpstr>Causes of Poverty</vt:lpstr>
    </vt:vector>
  </TitlesOfParts>
  <Company>facluty of economic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Poverty And Income Distribution</dc:title>
  <dc:creator>lab</dc:creator>
  <cp:lastModifiedBy>user</cp:lastModifiedBy>
  <cp:revision>57</cp:revision>
  <dcterms:created xsi:type="dcterms:W3CDTF">2005-09-07T03:32:30Z</dcterms:created>
  <dcterms:modified xsi:type="dcterms:W3CDTF">2012-04-01T18:01:21Z</dcterms:modified>
</cp:coreProperties>
</file>