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theme/themeOverride12.xml" ContentType="application/vnd.openxmlformats-officedocument.themeOverr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Override5.xml" ContentType="application/vnd.openxmlformats-officedocument.themeOverride+xml"/>
  <Override PartName="/ppt/theme/themeOverride10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Override15.xml" ContentType="application/vnd.openxmlformats-officedocument.themeOverr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Override13.xml" ContentType="application/vnd.openxmlformats-officedocument.themeOverr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Override16.xml" ContentType="application/vnd.openxmlformats-officedocument.themeOverride+xml"/>
  <Override PartName="/ppt/slides/slide8.xml" ContentType="application/vnd.openxmlformats-officedocument.presentationml.slide+xml"/>
  <Override PartName="/ppt/theme/themeOverride9.xml" ContentType="application/vnd.openxmlformats-officedocument.themeOverride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Override7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687" r:id="rId3"/>
  </p:sldMasterIdLst>
  <p:notesMasterIdLst>
    <p:notesMasterId r:id="rId35"/>
  </p:notesMasterIdLst>
  <p:sldIdLst>
    <p:sldId id="284" r:id="rId4"/>
    <p:sldId id="288" r:id="rId5"/>
    <p:sldId id="285" r:id="rId6"/>
    <p:sldId id="289" r:id="rId7"/>
    <p:sldId id="286" r:id="rId8"/>
    <p:sldId id="290" r:id="rId9"/>
    <p:sldId id="292" r:id="rId10"/>
    <p:sldId id="291" r:id="rId11"/>
    <p:sldId id="287" r:id="rId12"/>
    <p:sldId id="299" r:id="rId13"/>
    <p:sldId id="296" r:id="rId14"/>
    <p:sldId id="293" r:id="rId15"/>
    <p:sldId id="297" r:id="rId16"/>
    <p:sldId id="298" r:id="rId17"/>
    <p:sldId id="311" r:id="rId18"/>
    <p:sldId id="301" r:id="rId19"/>
    <p:sldId id="302" r:id="rId20"/>
    <p:sldId id="303" r:id="rId21"/>
    <p:sldId id="304" r:id="rId22"/>
    <p:sldId id="307" r:id="rId23"/>
    <p:sldId id="305" r:id="rId24"/>
    <p:sldId id="306" r:id="rId25"/>
    <p:sldId id="308" r:id="rId26"/>
    <p:sldId id="309" r:id="rId27"/>
    <p:sldId id="310" r:id="rId28"/>
    <p:sldId id="312" r:id="rId29"/>
    <p:sldId id="313" r:id="rId30"/>
    <p:sldId id="314" r:id="rId31"/>
    <p:sldId id="315" r:id="rId32"/>
    <p:sldId id="316" r:id="rId33"/>
    <p:sldId id="317" r:id="rId34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0B5C4D-90A1-4E48-B9A4-FBD307E24457}" type="slidenum">
              <a:rPr lang="en-US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endParaRPr lang="th-TH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L&amp;E Points from </a:t>
            </a:r>
            <a:b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</a:b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“Questions of </a:t>
            </a:r>
            <a:r>
              <a:rPr lang="en-US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Milinda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”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Q1: Mango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shall be the lawful owner of the mango?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 man?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 Thief?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the right of owning mango shall be allocated?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would it affect economic efficiency?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Any existing legal provisions on this matter?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Agreeable with economics?</a:t>
            </a: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214422"/>
            <a:ext cx="8715436" cy="564357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a man is the lawful owner of the mango,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a thief is the lawful owner of the mango (the fruit is not owned by a tree-owner),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What is the point? What is the efficiency we want to attain?</a:t>
            </a:r>
          </a:p>
          <a:p>
            <a:pPr>
              <a:lnSpc>
                <a:spcPct val="90000"/>
              </a:lnSpc>
            </a:pP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Maximising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mangoes?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can the legal rule achieve that?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does it better?</a:t>
            </a: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24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Q1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L&amp;E Points from </a:t>
            </a:r>
            <a:b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</a:b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“Questions of </a:t>
            </a:r>
            <a:r>
              <a:rPr lang="en-US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Milinda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”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Q2: Fire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shall be responsible for fire?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shall be responsible for the damage?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 Man or a Field Owner?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Is damage caused by fire?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Is fire caused by anyone’s </a:t>
            </a: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behaviour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would it affect economic efficiency?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Any existing legal provisions on this matter?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Agreeable with economics?</a:t>
            </a: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a man who lit the fire shall be responsible for land damage,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the landowner shall be responsible for damage in his own land,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What is the point? What is the efficiency we want to attain?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Reducing the fire damage and its spread?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can the legal rule achieve that?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does it better?</a:t>
            </a:r>
          </a:p>
          <a:p>
            <a:pPr lvl="1">
              <a:lnSpc>
                <a:spcPct val="90000"/>
              </a:lnSpc>
              <a:buNone/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Q2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L&amp;E Points from </a:t>
            </a:r>
            <a:b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</a:b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“Questions of </a:t>
            </a:r>
            <a:r>
              <a:rPr lang="en-US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Milinda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”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Q3: A Girl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shall marry the girl?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 first or a second man?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Is the first man’s action considered as ‘engagement’? 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What is the economic meaning of engagement?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would it affect economic efficiency?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Any existing legal provisions on this matter?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Agreeable with economics?</a:t>
            </a: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a first man can marry the girl,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a husband (a second man) can still be a husband,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What is the point? What is the efficiency we want to attain?</a:t>
            </a:r>
          </a:p>
          <a:p>
            <a:pPr>
              <a:lnSpc>
                <a:spcPct val="90000"/>
              </a:lnSpc>
            </a:pP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Maximising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combined wealth? Reproduce?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can the legal rule achieve that?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does it better?</a:t>
            </a:r>
          </a:p>
          <a:p>
            <a:pPr lvl="1">
              <a:lnSpc>
                <a:spcPct val="90000"/>
              </a:lnSpc>
              <a:buNone/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Q3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L&amp;E Points from </a:t>
            </a:r>
            <a:b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</a:b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“Questions of </a:t>
            </a:r>
            <a:r>
              <a:rPr lang="en-US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Milinda</a:t>
            </a:r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”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Q4: Milk, Curd, Butter, and Ghee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is the owner of milk?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 seller or a buyer?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would it affect economic efficiency?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Any existing legal provisions on this matter?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Agreeable with economics?</a:t>
            </a: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a buyer is the owner of the milk,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If a seller is the owner of the milk, what is the consequence?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What is the point? What is the efficiency we want to attain?</a:t>
            </a:r>
          </a:p>
          <a:p>
            <a:pPr>
              <a:lnSpc>
                <a:spcPct val="90000"/>
              </a:lnSpc>
            </a:pP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Maximising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value/utility?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 can the legal rule achieve that?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Who does it better?</a:t>
            </a:r>
          </a:p>
          <a:p>
            <a:pPr lvl="1">
              <a:lnSpc>
                <a:spcPct val="90000"/>
              </a:lnSpc>
              <a:buNone/>
            </a:pP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Q4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Main Points of Study in L&amp;E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Q1: Property Right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(civil) and </a:t>
            </a: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Criminal Offence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</a:t>
            </a:r>
          </a:p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Q2: Wrongful Act/Tort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(civil) and </a:t>
            </a: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Criminal Offence</a:t>
            </a:r>
          </a:p>
          <a:p>
            <a:pPr>
              <a:lnSpc>
                <a:spcPct val="90000"/>
              </a:lnSpc>
              <a:buNone/>
            </a:pP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Q3: Family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(civil)</a:t>
            </a:r>
          </a:p>
          <a:p>
            <a:pPr>
              <a:lnSpc>
                <a:spcPct val="90000"/>
              </a:lnSpc>
              <a:buNone/>
            </a:pP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Q4: Property Right</a:t>
            </a:r>
            <a:r>
              <a:rPr lang="en-GB" sz="3200" dirty="0" smtClean="0">
                <a:latin typeface="Calibri" pitchFamily="34" charset="0"/>
                <a:cs typeface="Microsoft Sans Serif" pitchFamily="34" charset="0"/>
              </a:rPr>
              <a:t> and </a:t>
            </a: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Contract</a:t>
            </a:r>
            <a:r>
              <a:rPr lang="en-GB" sz="3200" dirty="0" smtClean="0">
                <a:latin typeface="Calibri" pitchFamily="34" charset="0"/>
                <a:cs typeface="Microsoft Sans Serif" pitchFamily="34" charset="0"/>
              </a:rPr>
              <a:t> (civil)</a:t>
            </a: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2888"/>
            <a:ext cx="8229600" cy="1371600"/>
          </a:xfrm>
        </p:spPr>
        <p:txBody>
          <a:bodyPr/>
          <a:lstStyle/>
          <a:p>
            <a:pPr algn="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Shared Points from 4 Examples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Q1: Mango</a:t>
            </a: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Q2: Fire</a:t>
            </a:r>
            <a:endParaRPr lang="en-GB" sz="3200" b="1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Q3: Girl</a:t>
            </a: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Q4: Milk and Curd</a:t>
            </a:r>
          </a:p>
          <a:p>
            <a:pPr>
              <a:lnSpc>
                <a:spcPct val="90000"/>
              </a:lnSpc>
              <a:buNone/>
            </a:pPr>
            <a:r>
              <a:rPr lang="en-GB" sz="3200" b="1" dirty="0" smtClean="0">
                <a:latin typeface="Calibri" pitchFamily="34" charset="0"/>
                <a:cs typeface="Microsoft Sans Serif" pitchFamily="34" charset="0"/>
              </a:rPr>
              <a:t>??? What do they have in common???</a:t>
            </a: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  <a:buNone/>
            </a:pP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Calibri" pitchFamily="34" charset="0"/>
                <a:cs typeface="Calibri" pitchFamily="34" charset="0"/>
              </a:rPr>
              <a:t>In absence of property right</a:t>
            </a:r>
            <a:endParaRPr lang="th-TH" sz="36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06902" y="214290"/>
            <a:ext cx="8156448" cy="1202424"/>
          </a:xfrm>
        </p:spPr>
        <p:txBody>
          <a:bodyPr/>
          <a:lstStyle/>
          <a:p>
            <a:r>
              <a:rPr 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What is missing?</a:t>
            </a:r>
            <a:endParaRPr lang="th-TH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Buyer and Seller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Buyer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How do you know that the product is owned by the seller since all products are identical? The product may be stolen.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Once you know that it might be stolen and the seller can get away with it, why don’t you steal from others rather than buy?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Even though you decided to buy, how can you be sure that the seller won’t steal it back from you and resell it again?</a:t>
            </a:r>
          </a:p>
          <a:p>
            <a:pPr>
              <a:lnSpc>
                <a:spcPct val="90000"/>
              </a:lnSpc>
            </a:pPr>
            <a:r>
              <a:rPr lang="en-US" b="1" i="1" dirty="0" smtClean="0">
                <a:latin typeface="Calibri" pitchFamily="34" charset="0"/>
                <a:cs typeface="Microsoft Sans Serif" pitchFamily="34" charset="0"/>
              </a:rPr>
              <a:t>Condition for stealing???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Buyer and Seller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Seller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How can you be sure that your product is bought not stolen (either by prospective customer/other sellers)?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Do you have to produce the product yourself?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Would stealing from others cheaper (other sellers/your own customer)?</a:t>
            </a:r>
          </a:p>
          <a:p>
            <a:pPr>
              <a:lnSpc>
                <a:spcPct val="90000"/>
              </a:lnSpc>
            </a:pPr>
            <a:r>
              <a:rPr lang="en-US" i="1" dirty="0" smtClean="0">
                <a:latin typeface="Calibri" pitchFamily="34" charset="0"/>
                <a:cs typeface="Microsoft Sans Serif" pitchFamily="34" charset="0"/>
              </a:rPr>
              <a:t>Will you produce anything if stealing is common?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57158" y="2923308"/>
            <a:ext cx="8786842" cy="3148898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Lack of incentive to produce and to exchange</a:t>
            </a:r>
          </a:p>
          <a:p>
            <a:pPr algn="ctr"/>
            <a:r>
              <a:rPr lang="en-US" sz="3600" b="1" i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NOT MANY THINGS ARE THERE FOR US </a:t>
            </a:r>
          </a:p>
          <a:p>
            <a:pPr algn="ctr"/>
            <a:r>
              <a:rPr lang="en-US" sz="3600" b="1" i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TO STEAL</a:t>
            </a:r>
            <a:endParaRPr lang="th-TH" sz="3600" b="1" i="1" dirty="0">
              <a:solidFill>
                <a:srgbClr val="FFC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06902" y="2012262"/>
            <a:ext cx="8156448" cy="1202424"/>
          </a:xfrm>
        </p:spPr>
        <p:txBody>
          <a:bodyPr/>
          <a:lstStyle/>
          <a:p>
            <a:r>
              <a:rPr lang="en-US" sz="3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Without Property Right</a:t>
            </a:r>
            <a:endParaRPr lang="th-TH" sz="3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57158" y="2923308"/>
            <a:ext cx="8786842" cy="3148898"/>
          </a:xfrm>
        </p:spPr>
        <p:txBody>
          <a:bodyPr>
            <a:normAutofit fontScale="92500"/>
          </a:bodyPr>
          <a:lstStyle/>
          <a:p>
            <a:pPr>
              <a:buFont typeface="Arial" pitchFamily="34" charset="0"/>
              <a:buChar char="•"/>
            </a:pPr>
            <a:r>
              <a:rPr lang="en-US" sz="3600" b="1" i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Definition</a:t>
            </a:r>
          </a:p>
          <a:p>
            <a:pPr>
              <a:buFont typeface="Arial" pitchFamily="34" charset="0"/>
              <a:buChar char="•"/>
            </a:pPr>
            <a:r>
              <a:rPr lang="en-US" sz="3600" b="1" i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What can the owner do with his/her property?</a:t>
            </a:r>
          </a:p>
          <a:p>
            <a:pPr>
              <a:buFont typeface="Arial" pitchFamily="34" charset="0"/>
              <a:buChar char="•"/>
            </a:pPr>
            <a:r>
              <a:rPr lang="en-US" sz="3600" b="1" i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What can be privately owned?</a:t>
            </a:r>
          </a:p>
          <a:p>
            <a:pPr>
              <a:buFont typeface="Arial" pitchFamily="34" charset="0"/>
              <a:buChar char="•"/>
            </a:pPr>
            <a:r>
              <a:rPr lang="en-US" sz="3600" b="1" i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Why does property right exist?</a:t>
            </a:r>
          </a:p>
          <a:p>
            <a:pPr>
              <a:buFont typeface="Arial" pitchFamily="34" charset="0"/>
              <a:buChar char="•"/>
            </a:pPr>
            <a:r>
              <a:rPr lang="en-US" sz="3600" b="1" i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How can one acquire property right?</a:t>
            </a:r>
          </a:p>
          <a:p>
            <a:endParaRPr lang="th-TH" sz="3600" b="1" i="1" dirty="0">
              <a:solidFill>
                <a:srgbClr val="FFC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06902" y="214290"/>
            <a:ext cx="8156448" cy="1202424"/>
          </a:xfrm>
        </p:spPr>
        <p:txBody>
          <a:bodyPr/>
          <a:lstStyle/>
          <a:p>
            <a:r>
              <a:rPr 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Property Right</a:t>
            </a:r>
            <a:endParaRPr lang="th-TH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Definition of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 bundle of rights determines what an ‘owner’ can do with his property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Also known as ‘ownership’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Rights (Section 1336 in CCC)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use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dispose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earn the benefit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recall it from unlawful possessor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prevent others to unlawfully intervene with the property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create other rights over that property including pledge and mortgage.</a:t>
            </a: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Definition of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Such right must be </a:t>
            </a:r>
            <a:r>
              <a:rPr lang="en-US" sz="3600" dirty="0" err="1" smtClean="0">
                <a:latin typeface="Calibri" pitchFamily="34" charset="0"/>
                <a:cs typeface="Microsoft Sans Serif" pitchFamily="34" charset="0"/>
              </a:rPr>
              <a:t>recognised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 by the state and other people within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 state </a:t>
            </a:r>
            <a:r>
              <a:rPr lang="en-US" sz="3600" dirty="0" err="1" smtClean="0">
                <a:latin typeface="Calibri" pitchFamily="34" charset="0"/>
                <a:cs typeface="Microsoft Sans Serif" pitchFamily="34" charset="0"/>
              </a:rPr>
              <a:t>recognises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 it by providing the protection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Protection is </a:t>
            </a:r>
          </a:p>
          <a:p>
            <a:pPr lvl="2">
              <a:lnSpc>
                <a:spcPct val="90000"/>
              </a:lnSpc>
            </a:pPr>
            <a:r>
              <a:rPr lang="en-US" sz="2800" dirty="0" err="1" smtClean="0">
                <a:latin typeface="Calibri" pitchFamily="34" charset="0"/>
                <a:cs typeface="Microsoft Sans Serif" pitchFamily="34" charset="0"/>
              </a:rPr>
              <a:t>legalising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 the right (legislative power)</a:t>
            </a:r>
          </a:p>
          <a:p>
            <a:pPr lvl="2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enforcing the right (administrative and judicial powers)</a:t>
            </a:r>
          </a:p>
          <a:p>
            <a:pPr>
              <a:lnSpc>
                <a:spcPct val="90000"/>
              </a:lnSpc>
            </a:pPr>
            <a:r>
              <a:rPr lang="en-US" sz="3400" dirty="0" smtClean="0">
                <a:latin typeface="Calibri" pitchFamily="34" charset="0"/>
                <a:cs typeface="Microsoft Sans Serif" pitchFamily="34" charset="0"/>
              </a:rPr>
              <a:t>With enforcement, others will </a:t>
            </a:r>
            <a:r>
              <a:rPr lang="en-US" sz="3400" dirty="0" err="1" smtClean="0">
                <a:latin typeface="Calibri" pitchFamily="34" charset="0"/>
                <a:cs typeface="Microsoft Sans Serif" pitchFamily="34" charset="0"/>
              </a:rPr>
              <a:t>recognise</a:t>
            </a:r>
            <a:r>
              <a:rPr lang="en-US" sz="3400" dirty="0" smtClean="0">
                <a:latin typeface="Calibri" pitchFamily="34" charset="0"/>
                <a:cs typeface="Microsoft Sans Serif" pitchFamily="34" charset="0"/>
              </a:rPr>
              <a:t> your right.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640"/>
            <a:ext cx="8229600" cy="1168658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Definition of Property Right – </a:t>
            </a:r>
            <a:b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</a:br>
            <a:r>
              <a:rPr lang="en-US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Latin Mottos</a:t>
            </a:r>
            <a:endParaRPr lang="th-TH" b="1" i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sz="3600" b="1" i="1" dirty="0" smtClean="0">
                <a:latin typeface="Calibri" pitchFamily="34" charset="0"/>
                <a:cs typeface="Microsoft Sans Serif" pitchFamily="34" charset="0"/>
              </a:rPr>
              <a:t>Nemo dat quod non habet.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no one [can] give what he does not have</a:t>
            </a:r>
          </a:p>
          <a:p>
            <a:pPr lvl="1">
              <a:lnSpc>
                <a:spcPct val="90000"/>
              </a:lnSpc>
            </a:pP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Private Property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Although only law can determine the property right, the law shall observe the reality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Things that can be owned, shall be owned?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Why?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What can be owned?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“</a:t>
            </a: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Private Good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” and its property</a:t>
            </a:r>
          </a:p>
          <a:p>
            <a:pPr lvl="1">
              <a:lnSpc>
                <a:spcPct val="90000"/>
              </a:lnSpc>
            </a:pPr>
            <a:r>
              <a:rPr lang="en-US" sz="2400" b="1" dirty="0" smtClean="0">
                <a:latin typeface="Calibri" pitchFamily="34" charset="0"/>
                <a:cs typeface="Microsoft Sans Serif" pitchFamily="34" charset="0"/>
              </a:rPr>
              <a:t>Rivalry and </a:t>
            </a:r>
          </a:p>
          <a:p>
            <a:pPr lvl="1">
              <a:lnSpc>
                <a:spcPct val="90000"/>
              </a:lnSpc>
            </a:pPr>
            <a:r>
              <a:rPr lang="en-US" sz="2400" b="1" dirty="0" smtClean="0">
                <a:latin typeface="Calibri" pitchFamily="34" charset="0"/>
                <a:cs typeface="Microsoft Sans Serif" pitchFamily="34" charset="0"/>
              </a:rPr>
              <a:t>Excludability/Exclusivity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Private Property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Section 137: “Things, in legal sense, are corporeal objects.”</a:t>
            </a:r>
          </a:p>
          <a:p>
            <a:pPr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Section 138: “Property includes things as well as incorporeal objects, susceptible of having a value and of being appropriated.”</a:t>
            </a:r>
          </a:p>
          <a:p>
            <a:pPr>
              <a:lnSpc>
                <a:spcPct val="90000"/>
              </a:lnSpc>
            </a:pPr>
            <a:r>
              <a:rPr lang="en-US" sz="2800" b="1" i="1" dirty="0" smtClean="0">
                <a:latin typeface="Calibri" pitchFamily="34" charset="0"/>
                <a:cs typeface="Microsoft Sans Serif" pitchFamily="34" charset="0"/>
              </a:rPr>
              <a:t>Having value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Calibri" pitchFamily="34" charset="0"/>
                <a:cs typeface="Microsoft Sans Serif" pitchFamily="34" charset="0"/>
              </a:rPr>
              <a:t>Rivalry – reduction of available resource </a:t>
            </a:r>
            <a:r>
              <a:rPr lang="en-US" sz="2400" dirty="0" smtClean="0">
                <a:latin typeface="Calibri" pitchFamily="34" charset="0"/>
                <a:cs typeface="Microsoft Sans Serif" pitchFamily="34" charset="0"/>
                <a:sym typeface="Wingdings" pitchFamily="2" charset="2"/>
              </a:rPr>
              <a:t> more scarcity</a:t>
            </a:r>
            <a:endParaRPr lang="en-US" sz="24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800" b="1" dirty="0" smtClean="0">
                <a:latin typeface="Calibri" pitchFamily="34" charset="0"/>
                <a:cs typeface="Microsoft Sans Serif" pitchFamily="34" charset="0"/>
              </a:rPr>
              <a:t>Being Appropriated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Calibri" pitchFamily="34" charset="0"/>
                <a:cs typeface="Microsoft Sans Serif" pitchFamily="34" charset="0"/>
              </a:rPr>
              <a:t>Excludability – prevention of others to access/use your resource</a:t>
            </a:r>
          </a:p>
          <a:p>
            <a:pPr>
              <a:lnSpc>
                <a:spcPct val="90000"/>
              </a:lnSpc>
            </a:pPr>
            <a:endParaRPr lang="en-US" sz="2800" b="1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Reasons of having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Avoid </a:t>
            </a: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destructive competition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Protecting property right by state reduces the private cost of property protection</a:t>
            </a: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Of course, this is the reasons why state can collect tax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Decision of individual which is the best for own property: </a:t>
            </a: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incentive to produce/use efficiently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Usage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Maintenance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 basis for negotiation (using same standard)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Acquisition of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Possession</a:t>
            </a: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Res nullius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property without owner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Res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derelictæ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Feræ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naturæ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not yet a property/wild/undomesticated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Bona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vacantia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ownerless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Rule of First Possession/Appropriation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Accession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Negotiation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Legal Mandates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4" descr="Big-Game-Hunting-Deer-Colorado-Piney-Valley-Ranch-4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3876" y="836712"/>
            <a:ext cx="8000830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Upland%20Game%20birds%20explode%20in%20your%20face!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692150"/>
            <a:ext cx="72009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ist2_2244499_bird_hunting_seri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692150"/>
            <a:ext cx="7920037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3.sphotos.ak.fbcdn.net/hphotos-ak-snc7/377257_3943950155296_9931752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413" y="-5895975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377257_3943950155296_9931752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Summary on Property Rights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Property right or ownership is a bundle of rights entitling the owner to </a:t>
            </a: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utilise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a particular resource + duties to perform on that resource too (use + maintain, for example)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Private Property must be:</a:t>
            </a:r>
          </a:p>
          <a:p>
            <a:pPr lvl="1">
              <a:lnSpc>
                <a:spcPct val="90000"/>
              </a:lnSpc>
            </a:pPr>
            <a:r>
              <a:rPr lang="en-US" sz="2800" u="sng" dirty="0" smtClean="0">
                <a:latin typeface="Calibri" pitchFamily="34" charset="0"/>
                <a:cs typeface="Microsoft Sans Serif" pitchFamily="34" charset="0"/>
              </a:rPr>
              <a:t>Excludable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2800" i="1" dirty="0" smtClean="0">
                <a:latin typeface="Calibri" pitchFamily="34" charset="0"/>
                <a:cs typeface="Microsoft Sans Serif" pitchFamily="34" charset="0"/>
              </a:rPr>
              <a:t>ex ante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: incentive for investing; </a:t>
            </a:r>
            <a:r>
              <a:rPr lang="en-US" sz="2800" i="1" dirty="0" smtClean="0">
                <a:latin typeface="Calibri" pitchFamily="34" charset="0"/>
                <a:cs typeface="Microsoft Sans Serif" pitchFamily="34" charset="0"/>
              </a:rPr>
              <a:t>ex post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: incentive for maintaining</a:t>
            </a:r>
          </a:p>
          <a:p>
            <a:pPr lvl="1">
              <a:lnSpc>
                <a:spcPct val="90000"/>
              </a:lnSpc>
            </a:pPr>
            <a:r>
              <a:rPr lang="en-US" sz="2800" u="sng" dirty="0" smtClean="0">
                <a:latin typeface="Calibri" pitchFamily="34" charset="0"/>
                <a:cs typeface="Microsoft Sans Serif" pitchFamily="34" charset="0"/>
              </a:rPr>
              <a:t>Rival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2800" i="1" dirty="0" smtClean="0">
                <a:latin typeface="Calibri" pitchFamily="34" charset="0"/>
                <a:cs typeface="Microsoft Sans Serif" pitchFamily="34" charset="0"/>
              </a:rPr>
              <a:t>ex ante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: incentive for acquiring new property; </a:t>
            </a:r>
            <a:r>
              <a:rPr lang="en-US" sz="2800" i="1" dirty="0" smtClean="0">
                <a:latin typeface="Calibri" pitchFamily="34" charset="0"/>
                <a:cs typeface="Microsoft Sans Serif" pitchFamily="34" charset="0"/>
              </a:rPr>
              <a:t>ex post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: efficient consumption/</a:t>
            </a:r>
            <a:r>
              <a:rPr lang="en-US" sz="2800" dirty="0" err="1" smtClean="0">
                <a:latin typeface="Calibri" pitchFamily="34" charset="0"/>
                <a:cs typeface="Microsoft Sans Serif" pitchFamily="34" charset="0"/>
              </a:rPr>
              <a:t>utilisation</a:t>
            </a: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endParaRPr lang="en-US" sz="2800" u="sng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Summary on Property Rights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Property right is essential for efficient solution on the disputable use of resource </a:t>
            </a:r>
            <a:r>
              <a:rPr lang="en-US" sz="3200" b="1" u="sng" dirty="0" smtClean="0">
                <a:latin typeface="Calibri" pitchFamily="34" charset="0"/>
                <a:cs typeface="Microsoft Sans Serif" pitchFamily="34" charset="0"/>
              </a:rPr>
              <a:t>(necessary condition)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It acts as a basis for negotiation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Disputing parties know what they have and what they are fighting for</a:t>
            </a: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Under some circumstances (described by </a:t>
            </a: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Coase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), just assigning and enforcing property rights would allow disputing parties to settle for the most economically efficient solution</a:t>
            </a:r>
          </a:p>
          <a:p>
            <a:pPr lvl="1">
              <a:lnSpc>
                <a:spcPct val="90000"/>
              </a:lnSpc>
            </a:pPr>
            <a:r>
              <a:rPr lang="en-US" sz="2800" i="1" dirty="0" smtClean="0">
                <a:latin typeface="Calibri" pitchFamily="34" charset="0"/>
                <a:cs typeface="Microsoft Sans Serif" pitchFamily="34" charset="0"/>
              </a:rPr>
              <a:t>Well-defined and well-enforced property right</a:t>
            </a:r>
          </a:p>
          <a:p>
            <a:pPr lvl="1">
              <a:lnSpc>
                <a:spcPct val="90000"/>
              </a:lnSpc>
            </a:pPr>
            <a:endParaRPr lang="en-US" sz="2400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endParaRPr lang="en-US" sz="2800" u="sng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Summary on Property Rights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214422"/>
            <a:ext cx="8715436" cy="564357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However, the circumstance that </a:t>
            </a: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Coase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mentioned is a ‘</a:t>
            </a:r>
            <a:r>
              <a:rPr lang="en-US" sz="3200" b="1" u="sng" dirty="0" smtClean="0">
                <a:latin typeface="Calibri" pitchFamily="34" charset="0"/>
                <a:cs typeface="Microsoft Sans Serif" pitchFamily="34" charset="0"/>
              </a:rPr>
              <a:t>sufficient condition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’ – a low transaction cost between disputing parties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Court/fiat ruling does </a:t>
            </a: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not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matter if both necessary and sufficient conditions are valid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Court ruling does matter if anyone of both conditions is invalid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  <a:sym typeface="Wingdings" pitchFamily="2" charset="2"/>
              </a:rPr>
              <a:t> 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  <a:sym typeface="Wingdings" pitchFamily="2" charset="2"/>
              </a:rPr>
              <a:t>inefficient outcome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No property right has been defined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High transaction cost between disputing parties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Ruling can alter the outcome (may not be efficient but can improve from the inefficient one)</a:t>
            </a:r>
            <a:endParaRPr lang="en-US" sz="2800" u="sng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Summary on Property Rights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214422"/>
            <a:ext cx="8715436" cy="5643577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When the property right has not been defined, it could possibly be: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The law does not </a:t>
            </a:r>
            <a:r>
              <a:rPr lang="en-US" sz="2800" dirty="0" err="1" smtClean="0">
                <a:latin typeface="Calibri" pitchFamily="34" charset="0"/>
                <a:cs typeface="Microsoft Sans Serif" pitchFamily="34" charset="0"/>
              </a:rPr>
              <a:t>recognise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 it yet (e.g., just been discovered) OR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It is not the private property</a:t>
            </a:r>
          </a:p>
          <a:p>
            <a:pPr lvl="2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Non-rival</a:t>
            </a:r>
          </a:p>
          <a:p>
            <a:pPr lvl="2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Non-excludable</a:t>
            </a:r>
          </a:p>
          <a:p>
            <a:pPr lvl="2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Both = public good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Legal ruling is important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Defining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Inventing new legal rules</a:t>
            </a:r>
          </a:p>
          <a:p>
            <a:pPr lvl="2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Including assign the right to the state/government for public goods</a:t>
            </a:r>
          </a:p>
          <a:p>
            <a:pPr lvl="1">
              <a:lnSpc>
                <a:spcPct val="90000"/>
              </a:lnSpc>
            </a:pP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Summary on Property Rights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214422"/>
            <a:ext cx="8715436" cy="564357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Providing the </a:t>
            </a: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Coase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theorem is held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Economically efficient outcome from negotiation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It is noted that some outcomes are different from the court verdict</a:t>
            </a:r>
            <a:endParaRPr lang="en-US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Private agreement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Both are better off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Both want that agreement to be enforced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How can they be ascertained?</a:t>
            </a:r>
          </a:p>
          <a:p>
            <a:pPr lvl="2">
              <a:lnSpc>
                <a:spcPct val="90000"/>
              </a:lnSpc>
            </a:pPr>
            <a:r>
              <a:rPr lang="en-US" i="1" dirty="0" smtClean="0">
                <a:latin typeface="Calibri" pitchFamily="34" charset="0"/>
                <a:cs typeface="Microsoft Sans Serif" pitchFamily="34" charset="0"/>
              </a:rPr>
              <a:t>Ex post</a:t>
            </a: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 opportunism/Moral hazard – behaving strategically to take advantage of the other.</a:t>
            </a:r>
          </a:p>
          <a:p>
            <a:pPr lvl="2">
              <a:lnSpc>
                <a:spcPct val="90000"/>
              </a:lnSpc>
            </a:pPr>
            <a:r>
              <a:rPr lang="en-US" i="1" dirty="0" smtClean="0">
                <a:latin typeface="Calibri" pitchFamily="34" charset="0"/>
                <a:cs typeface="Microsoft Sans Serif" pitchFamily="34" charset="0"/>
              </a:rPr>
              <a:t>Ex ante</a:t>
            </a: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 opportunism/Adverse selection – selecting inefficient outcome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ivic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ppt/theme/themeOverride2.xml><?xml version="1.0" encoding="utf-8"?>
<a:themeOverride xmlns:a="http://schemas.openxmlformats.org/drawingml/2006/main">
  <a:clrScheme name="Civic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ppt/theme/themeOverride3.xml><?xml version="1.0" encoding="utf-8"?>
<a:themeOverride xmlns:a="http://schemas.openxmlformats.org/drawingml/2006/main">
  <a:clrScheme name="Civic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ppt/theme/themeOverride4.xml><?xml version="1.0" encoding="utf-8"?>
<a:themeOverride xmlns:a="http://schemas.openxmlformats.org/drawingml/2006/main">
  <a:clrScheme name="Civic">
    <a:dk1>
      <a:sysClr val="windowText" lastClr="000000"/>
    </a:dk1>
    <a:lt1>
      <a:sysClr val="window" lastClr="FFFFFF"/>
    </a:lt1>
    <a:dk2>
      <a:srgbClr val="646B86"/>
    </a:dk2>
    <a:lt2>
      <a:srgbClr val="C5D1D7"/>
    </a:lt2>
    <a:accent1>
      <a:srgbClr val="D16349"/>
    </a:accent1>
    <a:accent2>
      <a:srgbClr val="CCB400"/>
    </a:accent2>
    <a:accent3>
      <a:srgbClr val="8CADAE"/>
    </a:accent3>
    <a:accent4>
      <a:srgbClr val="8C7B70"/>
    </a:accent4>
    <a:accent5>
      <a:srgbClr val="8FB08C"/>
    </a:accent5>
    <a:accent6>
      <a:srgbClr val="D19049"/>
    </a:accent6>
    <a:hlink>
      <a:srgbClr val="00A3D6"/>
    </a:hlink>
    <a:folHlink>
      <a:srgbClr val="694F07"/>
    </a:folHlink>
  </a:clrScheme>
</a:themeOverride>
</file>

<file path=ppt/theme/themeOverride5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6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7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8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9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0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2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3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4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5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6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404</TotalTime>
  <Words>1438</Words>
  <Application>Microsoft Office PowerPoint</Application>
  <PresentationFormat>On-screen Show (4:3)</PresentationFormat>
  <Paragraphs>190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Metro</vt:lpstr>
      <vt:lpstr>Concourse</vt:lpstr>
      <vt:lpstr>Module</vt:lpstr>
      <vt:lpstr>L&amp;E Points from  “Questions of Milinda”</vt:lpstr>
      <vt:lpstr>Q1</vt:lpstr>
      <vt:lpstr>L&amp;E Points from  “Questions of Milinda”</vt:lpstr>
      <vt:lpstr>Q2</vt:lpstr>
      <vt:lpstr>L&amp;E Points from  “Questions of Milinda”</vt:lpstr>
      <vt:lpstr>Q3</vt:lpstr>
      <vt:lpstr>L&amp;E Points from  “Questions of Milinda”</vt:lpstr>
      <vt:lpstr>Q4</vt:lpstr>
      <vt:lpstr>Main Points of Study in L&amp;E</vt:lpstr>
      <vt:lpstr>Shared Points from 4 Examples</vt:lpstr>
      <vt:lpstr>What is missing?</vt:lpstr>
      <vt:lpstr>Buyer and Seller</vt:lpstr>
      <vt:lpstr>Buyer and Seller</vt:lpstr>
      <vt:lpstr>Without Property Right</vt:lpstr>
      <vt:lpstr>Property Right</vt:lpstr>
      <vt:lpstr>Definition of Property Right</vt:lpstr>
      <vt:lpstr>Definition of Property Right</vt:lpstr>
      <vt:lpstr>Definition of Property Right –  Latin Mottos</vt:lpstr>
      <vt:lpstr>Private Property</vt:lpstr>
      <vt:lpstr>Private Property</vt:lpstr>
      <vt:lpstr>Reasons of having Property Right</vt:lpstr>
      <vt:lpstr>Acquisition of Property Right</vt:lpstr>
      <vt:lpstr>Slide 23</vt:lpstr>
      <vt:lpstr>Slide 24</vt:lpstr>
      <vt:lpstr>Slide 25</vt:lpstr>
      <vt:lpstr>Slide 26</vt:lpstr>
      <vt:lpstr>Summary on Property Rights</vt:lpstr>
      <vt:lpstr>Summary on Property Rights</vt:lpstr>
      <vt:lpstr>Summary on Property Rights</vt:lpstr>
      <vt:lpstr>Summary on Property Rights</vt:lpstr>
      <vt:lpstr>Summary on Property Rights</vt:lpstr>
    </vt:vector>
  </TitlesOfParts>
  <Company>econlab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Law and Economics</dc:title>
  <dc:creator>supruet</dc:creator>
  <cp:lastModifiedBy>test</cp:lastModifiedBy>
  <cp:revision>59</cp:revision>
  <dcterms:created xsi:type="dcterms:W3CDTF">2008-01-10T11:28:32Z</dcterms:created>
  <dcterms:modified xsi:type="dcterms:W3CDTF">2012-08-27T05:10:43Z</dcterms:modified>
</cp:coreProperties>
</file>