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wdp" ContentType="image/vnd.ms-photo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56" r:id="rId2"/>
    <p:sldId id="257" r:id="rId3"/>
    <p:sldId id="258" r:id="rId4"/>
    <p:sldId id="273" r:id="rId5"/>
    <p:sldId id="274" r:id="rId6"/>
    <p:sldId id="275" r:id="rId7"/>
    <p:sldId id="279" r:id="rId8"/>
    <p:sldId id="280" r:id="rId9"/>
    <p:sldId id="281" r:id="rId10"/>
    <p:sldId id="282" r:id="rId11"/>
    <p:sldId id="271" r:id="rId12"/>
    <p:sldId id="264" r:id="rId13"/>
    <p:sldId id="262" r:id="rId14"/>
    <p:sldId id="267" r:id="rId15"/>
    <p:sldId id="268" r:id="rId16"/>
    <p:sldId id="269" r:id="rId17"/>
    <p:sldId id="270" r:id="rId18"/>
    <p:sldId id="276" r:id="rId19"/>
    <p:sldId id="277" r:id="rId20"/>
    <p:sldId id="278" r:id="rId21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8000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53" autoAdjust="0"/>
    <p:restoredTop sz="94660"/>
  </p:normalViewPr>
  <p:slideViewPr>
    <p:cSldViewPr snapToGrid="0">
      <p:cViewPr>
        <p:scale>
          <a:sx n="86" d="100"/>
          <a:sy n="86" d="100"/>
        </p:scale>
        <p:origin x="-1664" y="-3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printerSettings" Target="printerSettings/printerSettings1.bin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4F6E96-4E07-FB43-BABA-30F4AEDFA14A}" type="doc">
      <dgm:prSet loTypeId="urn:microsoft.com/office/officeart/2005/8/layout/list1" loCatId="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E93D6D4A-FE5E-A941-91ED-63617BD1ACEF}">
      <dgm:prSet phldrT="[Text]"/>
      <dgm:spPr/>
      <dgm:t>
        <a:bodyPr/>
        <a:lstStyle/>
        <a:p>
          <a:r>
            <a:rPr lang="en-US" dirty="0" smtClean="0"/>
            <a:t>Details</a:t>
          </a:r>
          <a:endParaRPr lang="en-US" dirty="0"/>
        </a:p>
      </dgm:t>
    </dgm:pt>
    <dgm:pt modelId="{CB2BDC8B-79F4-0C43-8257-5395F609566E}" type="parTrans" cxnId="{4AD8AC17-1212-AE4D-B007-3A8EA2B56A1C}">
      <dgm:prSet/>
      <dgm:spPr/>
      <dgm:t>
        <a:bodyPr/>
        <a:lstStyle/>
        <a:p>
          <a:endParaRPr lang="en-US"/>
        </a:p>
      </dgm:t>
    </dgm:pt>
    <dgm:pt modelId="{84FEAAA4-DCBA-6D48-9F89-375EE29D4C0D}" type="sibTrans" cxnId="{4AD8AC17-1212-AE4D-B007-3A8EA2B56A1C}">
      <dgm:prSet/>
      <dgm:spPr/>
      <dgm:t>
        <a:bodyPr/>
        <a:lstStyle/>
        <a:p>
          <a:endParaRPr lang="en-US"/>
        </a:p>
      </dgm:t>
    </dgm:pt>
    <dgm:pt modelId="{CBCE644D-41B8-CC40-83D6-03696197D88F}">
      <dgm:prSet phldrT="[Text]"/>
      <dgm:spPr/>
      <dgm:t>
        <a:bodyPr/>
        <a:lstStyle/>
        <a:p>
          <a:r>
            <a:rPr lang="en-US" dirty="0" smtClean="0"/>
            <a:t>Product description &amp; characteristic</a:t>
          </a:r>
          <a:endParaRPr lang="en-US" dirty="0"/>
        </a:p>
      </dgm:t>
    </dgm:pt>
    <dgm:pt modelId="{9BCC844B-BAB5-B64C-A1CA-143BA7479B45}" type="parTrans" cxnId="{9A95B27D-7623-EA48-A60D-66B7142C6733}">
      <dgm:prSet/>
      <dgm:spPr/>
      <dgm:t>
        <a:bodyPr/>
        <a:lstStyle/>
        <a:p>
          <a:endParaRPr lang="en-US"/>
        </a:p>
      </dgm:t>
    </dgm:pt>
    <dgm:pt modelId="{99C2D561-C344-A24F-A5B0-76641D17274A}" type="sibTrans" cxnId="{9A95B27D-7623-EA48-A60D-66B7142C6733}">
      <dgm:prSet/>
      <dgm:spPr/>
      <dgm:t>
        <a:bodyPr/>
        <a:lstStyle/>
        <a:p>
          <a:endParaRPr lang="en-US"/>
        </a:p>
      </dgm:t>
    </dgm:pt>
    <dgm:pt modelId="{3B66B094-91E1-554F-ACBD-CD97CF862920}">
      <dgm:prSet phldrT="[Text]"/>
      <dgm:spPr/>
      <dgm:t>
        <a:bodyPr/>
        <a:lstStyle/>
        <a:p>
          <a:r>
            <a:rPr lang="en-US" dirty="0" smtClean="0"/>
            <a:t>Requirement </a:t>
          </a:r>
          <a:endParaRPr lang="en-US" dirty="0"/>
        </a:p>
      </dgm:t>
    </dgm:pt>
    <dgm:pt modelId="{8AE162D0-412B-754B-828B-FFEC7B7D62E0}" type="parTrans" cxnId="{D89E8817-E87C-A34A-995F-79ED691295F8}">
      <dgm:prSet/>
      <dgm:spPr/>
      <dgm:t>
        <a:bodyPr/>
        <a:lstStyle/>
        <a:p>
          <a:endParaRPr lang="en-US"/>
        </a:p>
      </dgm:t>
    </dgm:pt>
    <dgm:pt modelId="{7A8BE99F-9BED-0144-B8CD-85FBD83032D5}" type="sibTrans" cxnId="{D89E8817-E87C-A34A-995F-79ED691295F8}">
      <dgm:prSet/>
      <dgm:spPr/>
      <dgm:t>
        <a:bodyPr/>
        <a:lstStyle/>
        <a:p>
          <a:endParaRPr lang="en-US"/>
        </a:p>
      </dgm:t>
    </dgm:pt>
    <dgm:pt modelId="{5D9F9339-8B33-D241-B393-7024D1D30D3B}">
      <dgm:prSet phldrT="[Text]"/>
      <dgm:spPr/>
      <dgm:t>
        <a:bodyPr/>
        <a:lstStyle/>
        <a:p>
          <a:r>
            <a:rPr lang="en-US" dirty="0" smtClean="0"/>
            <a:t>Condition</a:t>
          </a:r>
          <a:endParaRPr lang="en-US" dirty="0"/>
        </a:p>
      </dgm:t>
    </dgm:pt>
    <dgm:pt modelId="{E04792B1-5AAF-714D-9D5E-FEE08D7917C3}" type="parTrans" cxnId="{3B73E286-9B35-A54E-AD34-6A6162F60532}">
      <dgm:prSet/>
      <dgm:spPr/>
      <dgm:t>
        <a:bodyPr/>
        <a:lstStyle/>
        <a:p>
          <a:endParaRPr lang="en-US"/>
        </a:p>
      </dgm:t>
    </dgm:pt>
    <dgm:pt modelId="{5DD9565F-5937-4444-8B84-E778BC2E252B}" type="sibTrans" cxnId="{3B73E286-9B35-A54E-AD34-6A6162F60532}">
      <dgm:prSet/>
      <dgm:spPr/>
      <dgm:t>
        <a:bodyPr/>
        <a:lstStyle/>
        <a:p>
          <a:endParaRPr lang="en-US"/>
        </a:p>
      </dgm:t>
    </dgm:pt>
    <dgm:pt modelId="{0A67880F-5FAB-4B4C-A025-3A96F88B5461}">
      <dgm:prSet/>
      <dgm:spPr/>
      <dgm:t>
        <a:bodyPr/>
        <a:lstStyle/>
        <a:p>
          <a:r>
            <a:rPr lang="en-US" dirty="0" smtClean="0"/>
            <a:t>Application process</a:t>
          </a:r>
          <a:endParaRPr lang="en-US" dirty="0"/>
        </a:p>
      </dgm:t>
    </dgm:pt>
    <dgm:pt modelId="{6A3E455A-7C79-284B-BF2E-E14804DA113C}" type="parTrans" cxnId="{6EDD329E-D835-AB4F-8CAA-C295FF8D414F}">
      <dgm:prSet/>
      <dgm:spPr/>
      <dgm:t>
        <a:bodyPr/>
        <a:lstStyle/>
        <a:p>
          <a:endParaRPr lang="en-US"/>
        </a:p>
      </dgm:t>
    </dgm:pt>
    <dgm:pt modelId="{FAEEC6FB-9755-6143-BA3F-4D08532E380D}" type="sibTrans" cxnId="{6EDD329E-D835-AB4F-8CAA-C295FF8D414F}">
      <dgm:prSet/>
      <dgm:spPr/>
      <dgm:t>
        <a:bodyPr/>
        <a:lstStyle/>
        <a:p>
          <a:endParaRPr lang="en-US"/>
        </a:p>
      </dgm:t>
    </dgm:pt>
    <dgm:pt modelId="{D4B2B5D8-F4E5-D54A-913E-25CE9374DD34}">
      <dgm:prSet/>
      <dgm:spPr/>
      <dgm:t>
        <a:bodyPr/>
        <a:lstStyle/>
        <a:p>
          <a:r>
            <a:rPr lang="en-US" dirty="0" smtClean="0"/>
            <a:t>Pros and cons</a:t>
          </a:r>
          <a:endParaRPr lang="en-US" dirty="0"/>
        </a:p>
      </dgm:t>
    </dgm:pt>
    <dgm:pt modelId="{951FED4E-4410-994F-8E80-7575D5A047E6}" type="parTrans" cxnId="{A1CF644D-AC0D-3646-A09B-08F1AE9580A0}">
      <dgm:prSet/>
      <dgm:spPr/>
      <dgm:t>
        <a:bodyPr/>
        <a:lstStyle/>
        <a:p>
          <a:endParaRPr lang="en-US"/>
        </a:p>
      </dgm:t>
    </dgm:pt>
    <dgm:pt modelId="{D9F8F46D-8047-CA48-8DD9-92C81DFB3A43}" type="sibTrans" cxnId="{A1CF644D-AC0D-3646-A09B-08F1AE9580A0}">
      <dgm:prSet/>
      <dgm:spPr/>
      <dgm:t>
        <a:bodyPr/>
        <a:lstStyle/>
        <a:p>
          <a:endParaRPr lang="en-US"/>
        </a:p>
      </dgm:t>
    </dgm:pt>
    <dgm:pt modelId="{CDB95E21-CDD3-F740-B0F0-EAB47FC0F49F}" type="pres">
      <dgm:prSet presAssocID="{2F4F6E96-4E07-FB43-BABA-30F4AEDFA14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92DD388-1CB2-2247-A23B-D658BA22D728}" type="pres">
      <dgm:prSet presAssocID="{E93D6D4A-FE5E-A941-91ED-63617BD1ACEF}" presName="parentLin" presStyleCnt="0"/>
      <dgm:spPr/>
    </dgm:pt>
    <dgm:pt modelId="{0378F5D8-43A3-2A40-90FB-DC261AA53912}" type="pres">
      <dgm:prSet presAssocID="{E93D6D4A-FE5E-A941-91ED-63617BD1ACEF}" presName="parentLeftMargin" presStyleLbl="node1" presStyleIdx="0" presStyleCnt="1"/>
      <dgm:spPr/>
      <dgm:t>
        <a:bodyPr/>
        <a:lstStyle/>
        <a:p>
          <a:endParaRPr lang="en-US"/>
        </a:p>
      </dgm:t>
    </dgm:pt>
    <dgm:pt modelId="{AE79BBB3-1093-6A43-838A-5C4D2AEBFD0A}" type="pres">
      <dgm:prSet presAssocID="{E93D6D4A-FE5E-A941-91ED-63617BD1ACEF}" presName="parentText" presStyleLbl="node1" presStyleIdx="0" presStyleCnt="1" custLinFactNeighborX="36749" custLinFactNeighborY="-389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939FB7-F1D9-D146-BBC0-AF3AB25BA146}" type="pres">
      <dgm:prSet presAssocID="{E93D6D4A-FE5E-A941-91ED-63617BD1ACEF}" presName="negativeSpace" presStyleCnt="0"/>
      <dgm:spPr/>
    </dgm:pt>
    <dgm:pt modelId="{C26E5504-6757-8642-B1F2-7BC1F6CE87F4}" type="pres">
      <dgm:prSet presAssocID="{E93D6D4A-FE5E-A941-91ED-63617BD1ACEF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DE8C000-18C9-644A-B128-E139D37BA12B}" type="presOf" srcId="{5D9F9339-8B33-D241-B393-7024D1D30D3B}" destId="{C26E5504-6757-8642-B1F2-7BC1F6CE87F4}" srcOrd="0" destOrd="2" presId="urn:microsoft.com/office/officeart/2005/8/layout/list1"/>
    <dgm:cxn modelId="{7DED078C-C7FD-D74F-A072-0BED60541BC5}" type="presOf" srcId="{2F4F6E96-4E07-FB43-BABA-30F4AEDFA14A}" destId="{CDB95E21-CDD3-F740-B0F0-EAB47FC0F49F}" srcOrd="0" destOrd="0" presId="urn:microsoft.com/office/officeart/2005/8/layout/list1"/>
    <dgm:cxn modelId="{6EDD329E-D835-AB4F-8CAA-C295FF8D414F}" srcId="{E93D6D4A-FE5E-A941-91ED-63617BD1ACEF}" destId="{0A67880F-5FAB-4B4C-A025-3A96F88B5461}" srcOrd="3" destOrd="0" parTransId="{6A3E455A-7C79-284B-BF2E-E14804DA113C}" sibTransId="{FAEEC6FB-9755-6143-BA3F-4D08532E380D}"/>
    <dgm:cxn modelId="{E71D9202-FEBF-724C-ABF6-62EFF17C0B5A}" type="presOf" srcId="{E93D6D4A-FE5E-A941-91ED-63617BD1ACEF}" destId="{AE79BBB3-1093-6A43-838A-5C4D2AEBFD0A}" srcOrd="1" destOrd="0" presId="urn:microsoft.com/office/officeart/2005/8/layout/list1"/>
    <dgm:cxn modelId="{F7B981A4-156B-854A-8B85-09B123B2AC4A}" type="presOf" srcId="{E93D6D4A-FE5E-A941-91ED-63617BD1ACEF}" destId="{0378F5D8-43A3-2A40-90FB-DC261AA53912}" srcOrd="0" destOrd="0" presId="urn:microsoft.com/office/officeart/2005/8/layout/list1"/>
    <dgm:cxn modelId="{9A95B27D-7623-EA48-A60D-66B7142C6733}" srcId="{E93D6D4A-FE5E-A941-91ED-63617BD1ACEF}" destId="{CBCE644D-41B8-CC40-83D6-03696197D88F}" srcOrd="0" destOrd="0" parTransId="{9BCC844B-BAB5-B64C-A1CA-143BA7479B45}" sibTransId="{99C2D561-C344-A24F-A5B0-76641D17274A}"/>
    <dgm:cxn modelId="{9FFF05C2-78A4-604E-BCF6-BE90CF0380A2}" type="presOf" srcId="{0A67880F-5FAB-4B4C-A025-3A96F88B5461}" destId="{C26E5504-6757-8642-B1F2-7BC1F6CE87F4}" srcOrd="0" destOrd="3" presId="urn:microsoft.com/office/officeart/2005/8/layout/list1"/>
    <dgm:cxn modelId="{4AD8AC17-1212-AE4D-B007-3A8EA2B56A1C}" srcId="{2F4F6E96-4E07-FB43-BABA-30F4AEDFA14A}" destId="{E93D6D4A-FE5E-A941-91ED-63617BD1ACEF}" srcOrd="0" destOrd="0" parTransId="{CB2BDC8B-79F4-0C43-8257-5395F609566E}" sibTransId="{84FEAAA4-DCBA-6D48-9F89-375EE29D4C0D}"/>
    <dgm:cxn modelId="{2445E633-E963-5C49-BA2E-18EAB207E7E2}" type="presOf" srcId="{3B66B094-91E1-554F-ACBD-CD97CF862920}" destId="{C26E5504-6757-8642-B1F2-7BC1F6CE87F4}" srcOrd="0" destOrd="1" presId="urn:microsoft.com/office/officeart/2005/8/layout/list1"/>
    <dgm:cxn modelId="{1B035F4C-2475-C44A-9694-D9549A1796B7}" type="presOf" srcId="{CBCE644D-41B8-CC40-83D6-03696197D88F}" destId="{C26E5504-6757-8642-B1F2-7BC1F6CE87F4}" srcOrd="0" destOrd="0" presId="urn:microsoft.com/office/officeart/2005/8/layout/list1"/>
    <dgm:cxn modelId="{3B73E286-9B35-A54E-AD34-6A6162F60532}" srcId="{E93D6D4A-FE5E-A941-91ED-63617BD1ACEF}" destId="{5D9F9339-8B33-D241-B393-7024D1D30D3B}" srcOrd="2" destOrd="0" parTransId="{E04792B1-5AAF-714D-9D5E-FEE08D7917C3}" sibTransId="{5DD9565F-5937-4444-8B84-E778BC2E252B}"/>
    <dgm:cxn modelId="{EBA99376-492E-7E43-9BBE-94BC00298BC0}" type="presOf" srcId="{D4B2B5D8-F4E5-D54A-913E-25CE9374DD34}" destId="{C26E5504-6757-8642-B1F2-7BC1F6CE87F4}" srcOrd="0" destOrd="4" presId="urn:microsoft.com/office/officeart/2005/8/layout/list1"/>
    <dgm:cxn modelId="{D89E8817-E87C-A34A-995F-79ED691295F8}" srcId="{E93D6D4A-FE5E-A941-91ED-63617BD1ACEF}" destId="{3B66B094-91E1-554F-ACBD-CD97CF862920}" srcOrd="1" destOrd="0" parTransId="{8AE162D0-412B-754B-828B-FFEC7B7D62E0}" sibTransId="{7A8BE99F-9BED-0144-B8CD-85FBD83032D5}"/>
    <dgm:cxn modelId="{A1CF644D-AC0D-3646-A09B-08F1AE9580A0}" srcId="{E93D6D4A-FE5E-A941-91ED-63617BD1ACEF}" destId="{D4B2B5D8-F4E5-D54A-913E-25CE9374DD34}" srcOrd="4" destOrd="0" parTransId="{951FED4E-4410-994F-8E80-7575D5A047E6}" sibTransId="{D9F8F46D-8047-CA48-8DD9-92C81DFB3A43}"/>
    <dgm:cxn modelId="{344B4E30-EFD4-D541-B1A9-7C716CB08D81}" type="presParOf" srcId="{CDB95E21-CDD3-F740-B0F0-EAB47FC0F49F}" destId="{D92DD388-1CB2-2247-A23B-D658BA22D728}" srcOrd="0" destOrd="0" presId="urn:microsoft.com/office/officeart/2005/8/layout/list1"/>
    <dgm:cxn modelId="{4BDEC736-1F78-6A4D-B794-CC9B38B120C5}" type="presParOf" srcId="{D92DD388-1CB2-2247-A23B-D658BA22D728}" destId="{0378F5D8-43A3-2A40-90FB-DC261AA53912}" srcOrd="0" destOrd="0" presId="urn:microsoft.com/office/officeart/2005/8/layout/list1"/>
    <dgm:cxn modelId="{94D304C4-5594-5A4E-9FCB-43D410007A07}" type="presParOf" srcId="{D92DD388-1CB2-2247-A23B-D658BA22D728}" destId="{AE79BBB3-1093-6A43-838A-5C4D2AEBFD0A}" srcOrd="1" destOrd="0" presId="urn:microsoft.com/office/officeart/2005/8/layout/list1"/>
    <dgm:cxn modelId="{40D00F3E-3345-314C-962F-82225D923CC3}" type="presParOf" srcId="{CDB95E21-CDD3-F740-B0F0-EAB47FC0F49F}" destId="{C0939FB7-F1D9-D146-BBC0-AF3AB25BA146}" srcOrd="1" destOrd="0" presId="urn:microsoft.com/office/officeart/2005/8/layout/list1"/>
    <dgm:cxn modelId="{C848DE72-BC29-2A4D-83FC-0BEC16706135}" type="presParOf" srcId="{CDB95E21-CDD3-F740-B0F0-EAB47FC0F49F}" destId="{C26E5504-6757-8642-B1F2-7BC1F6CE87F4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6E5504-6757-8642-B1F2-7BC1F6CE87F4}">
      <dsp:nvSpPr>
        <dsp:cNvPr id="0" name=""/>
        <dsp:cNvSpPr/>
      </dsp:nvSpPr>
      <dsp:spPr>
        <a:xfrm>
          <a:off x="0" y="386932"/>
          <a:ext cx="4319561" cy="26333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5246" tIns="458216" rIns="335246" bIns="156464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smtClean="0"/>
            <a:t>Product description &amp; characteristic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smtClean="0"/>
            <a:t>Requirement 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smtClean="0"/>
            <a:t>Condition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smtClean="0"/>
            <a:t>Application process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smtClean="0"/>
            <a:t>Pros and cons</a:t>
          </a:r>
          <a:endParaRPr lang="en-US" sz="2200" kern="1200" dirty="0"/>
        </a:p>
      </dsp:txBody>
      <dsp:txXfrm>
        <a:off x="0" y="386932"/>
        <a:ext cx="4319561" cy="2633399"/>
      </dsp:txXfrm>
    </dsp:sp>
    <dsp:sp modelId="{AE79BBB3-1093-6A43-838A-5C4D2AEBFD0A}">
      <dsp:nvSpPr>
        <dsp:cNvPr id="0" name=""/>
        <dsp:cNvSpPr/>
      </dsp:nvSpPr>
      <dsp:spPr>
        <a:xfrm>
          <a:off x="295347" y="36903"/>
          <a:ext cx="3023692" cy="64944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288" tIns="0" rIns="114288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Details</a:t>
          </a:r>
          <a:endParaRPr lang="en-US" sz="2200" kern="1200" dirty="0"/>
        </a:p>
      </dsp:txBody>
      <dsp:txXfrm>
        <a:off x="327050" y="68606"/>
        <a:ext cx="2960286" cy="5860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4972B-439F-4F31-81D6-3461463113F1}" type="datetimeFigureOut">
              <a:rPr lang="th-TH" smtClean="0"/>
              <a:pPr/>
              <a:t>9/20/15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3015D-3DDA-482C-9717-1DD95EC5458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55268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4972B-439F-4F31-81D6-3461463113F1}" type="datetimeFigureOut">
              <a:rPr lang="th-TH" smtClean="0"/>
              <a:pPr/>
              <a:t>9/20/15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3015D-3DDA-482C-9717-1DD95EC5458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8901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4972B-439F-4F31-81D6-3461463113F1}" type="datetimeFigureOut">
              <a:rPr lang="th-TH" smtClean="0"/>
              <a:pPr/>
              <a:t>9/20/15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3015D-3DDA-482C-9717-1DD95EC5458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54673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4972B-439F-4F31-81D6-3461463113F1}" type="datetimeFigureOut">
              <a:rPr lang="th-TH" smtClean="0"/>
              <a:pPr/>
              <a:t>9/20/15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3015D-3DDA-482C-9717-1DD95EC5458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496360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4972B-439F-4F31-81D6-3461463113F1}" type="datetimeFigureOut">
              <a:rPr lang="th-TH" smtClean="0"/>
              <a:pPr/>
              <a:t>9/20/15 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3015D-3DDA-482C-9717-1DD95EC5458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61571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4972B-439F-4F31-81D6-3461463113F1}" type="datetimeFigureOut">
              <a:rPr lang="th-TH" smtClean="0"/>
              <a:pPr/>
              <a:t>9/20/15 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3015D-3DDA-482C-9717-1DD95EC5458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34496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4972B-439F-4F31-81D6-3461463113F1}" type="datetimeFigureOut">
              <a:rPr lang="th-TH" smtClean="0"/>
              <a:pPr/>
              <a:t>9/20/15 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3015D-3DDA-482C-9717-1DD95EC5458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581177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4972B-439F-4F31-81D6-3461463113F1}" type="datetimeFigureOut">
              <a:rPr lang="th-TH" smtClean="0"/>
              <a:pPr/>
              <a:t>9/20/15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3015D-3DDA-482C-9717-1DD95EC5458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078037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4972B-439F-4F31-81D6-3461463113F1}" type="datetimeFigureOut">
              <a:rPr lang="th-TH" smtClean="0"/>
              <a:pPr/>
              <a:t>9/20/15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3015D-3DDA-482C-9717-1DD95EC5458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024184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4972B-439F-4F31-81D6-3461463113F1}" type="datetimeFigureOut">
              <a:rPr lang="th-TH" smtClean="0"/>
              <a:pPr/>
              <a:t>9/20/15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3015D-3DDA-482C-9717-1DD95EC5458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39301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4972B-439F-4F31-81D6-3461463113F1}" type="datetimeFigureOut">
              <a:rPr lang="th-TH" smtClean="0"/>
              <a:pPr/>
              <a:t>9/20/15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3015D-3DDA-482C-9717-1DD95EC5458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32478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4972B-439F-4F31-81D6-3461463113F1}" type="datetimeFigureOut">
              <a:rPr lang="th-TH" smtClean="0"/>
              <a:pPr/>
              <a:t>9/20/15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3015D-3DDA-482C-9717-1DD95EC5458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72612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microsoft.com/office/2007/relationships/hdphoto" Target="../media/hdphoto2.wdp"/><Relationship Id="rId5" Type="http://schemas.openxmlformats.org/officeDocument/2006/relationships/image" Target="../media/image4.png"/><Relationship Id="rId6" Type="http://schemas.microsoft.com/office/2007/relationships/hdphoto" Target="../media/hdphoto3.wdp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3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microsoft.com/office/2007/relationships/hdphoto" Target="../media/hdphoto2.wdp"/><Relationship Id="rId5" Type="http://schemas.openxmlformats.org/officeDocument/2006/relationships/image" Target="../media/image7.png"/><Relationship Id="rId6" Type="http://schemas.microsoft.com/office/2007/relationships/hdphoto" Target="../media/hdphoto3.wdp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3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img01.deviantart.net/f29b/i/2011/082/e/1/financial_district_ii_by_miajometo-d3ca2po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halk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1171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7681" y="769659"/>
            <a:ext cx="6858000" cy="2387600"/>
          </a:xfrm>
        </p:spPr>
        <p:txBody>
          <a:bodyPr/>
          <a:lstStyle/>
          <a:p>
            <a:r>
              <a:rPr lang="en-US" dirty="0" smtClean="0">
                <a:solidFill>
                  <a:schemeClr val="accent2"/>
                </a:solidFill>
              </a:rPr>
              <a:t>T</a:t>
            </a:r>
            <a:r>
              <a:rPr lang="en-US" dirty="0" smtClean="0"/>
              <a:t>reasury </a:t>
            </a:r>
            <a:r>
              <a:rPr lang="en-US" dirty="0" smtClean="0">
                <a:solidFill>
                  <a:srgbClr val="C00000"/>
                </a:solidFill>
              </a:rPr>
              <a:t>P</a:t>
            </a:r>
            <a:r>
              <a:rPr lang="en-US" dirty="0" smtClean="0"/>
              <a:t>roducts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7681" y="3446060"/>
            <a:ext cx="6858000" cy="2996304"/>
          </a:xfrm>
          <a:solidFill>
            <a:schemeClr val="bg1">
              <a:lumMod val="95000"/>
              <a:alpha val="38000"/>
            </a:schemeClr>
          </a:solidFill>
          <a:effectLst/>
        </p:spPr>
        <p:txBody>
          <a:bodyPr/>
          <a:lstStyle/>
          <a:p>
            <a:r>
              <a:rPr lang="en-US" dirty="0" smtClean="0"/>
              <a:t>BY</a:t>
            </a:r>
            <a:br>
              <a:rPr lang="en-US" dirty="0" smtClean="0"/>
            </a:br>
            <a:r>
              <a:rPr lang="en-US" dirty="0" smtClean="0"/>
              <a:t>Kitipong Sae-tang 5504640458</a:t>
            </a:r>
          </a:p>
          <a:p>
            <a:r>
              <a:rPr lang="en-US" dirty="0" err="1" smtClean="0"/>
              <a:t>Krit</a:t>
            </a:r>
            <a:r>
              <a:rPr lang="en-US" dirty="0" smtClean="0"/>
              <a:t> </a:t>
            </a:r>
            <a:r>
              <a:rPr lang="en-US" dirty="0" err="1" smtClean="0"/>
              <a:t>Satapanapitakkit</a:t>
            </a:r>
            <a:r>
              <a:rPr lang="en-US" dirty="0" smtClean="0"/>
              <a:t> 5504640540</a:t>
            </a:r>
          </a:p>
          <a:p>
            <a:r>
              <a:rPr lang="en-US" dirty="0" err="1" smtClean="0"/>
              <a:t>Peamdej</a:t>
            </a:r>
            <a:r>
              <a:rPr lang="en-US" dirty="0" smtClean="0"/>
              <a:t> </a:t>
            </a:r>
            <a:r>
              <a:rPr lang="en-US" dirty="0" err="1" smtClean="0"/>
              <a:t>Jombunud</a:t>
            </a:r>
            <a:r>
              <a:rPr lang="en-US" dirty="0" smtClean="0"/>
              <a:t> 5504641068</a:t>
            </a:r>
          </a:p>
          <a:p>
            <a:r>
              <a:rPr lang="en-US" dirty="0" err="1" smtClean="0"/>
              <a:t>Ekkasit</a:t>
            </a:r>
            <a:r>
              <a:rPr lang="en-US" dirty="0" smtClean="0"/>
              <a:t> </a:t>
            </a:r>
            <a:r>
              <a:rPr lang="en-US" dirty="0" err="1" smtClean="0"/>
              <a:t>Sitthirotchanawan</a:t>
            </a:r>
            <a:r>
              <a:rPr lang="en-US" dirty="0" smtClean="0"/>
              <a:t> 5504640276</a:t>
            </a:r>
          </a:p>
          <a:p>
            <a:r>
              <a:rPr lang="en-US" dirty="0" err="1" smtClean="0"/>
              <a:t>Techin</a:t>
            </a:r>
            <a:r>
              <a:rPr lang="en-US" dirty="0" smtClean="0"/>
              <a:t> </a:t>
            </a:r>
            <a:r>
              <a:rPr lang="en-US" dirty="0" err="1" smtClean="0"/>
              <a:t>Udomsinwatana</a:t>
            </a:r>
            <a:r>
              <a:rPr lang="en-US" dirty="0" smtClean="0"/>
              <a:t> 5504641852</a:t>
            </a:r>
          </a:p>
          <a:p>
            <a:r>
              <a:rPr lang="en-US" dirty="0" err="1" smtClean="0"/>
              <a:t>Thanawin</a:t>
            </a:r>
            <a:r>
              <a:rPr lang="en-US" dirty="0" smtClean="0"/>
              <a:t> </a:t>
            </a:r>
            <a:r>
              <a:rPr lang="en-US" dirty="0" err="1" smtClean="0"/>
              <a:t>Cheunchomlada</a:t>
            </a:r>
            <a:r>
              <a:rPr lang="en-US" dirty="0" smtClean="0"/>
              <a:t> 5504641936</a:t>
            </a:r>
          </a:p>
          <a:p>
            <a:r>
              <a:rPr lang="en-US" dirty="0" err="1" smtClean="0"/>
              <a:t>Ruethaiphat</a:t>
            </a:r>
            <a:r>
              <a:rPr lang="en-US" dirty="0" smtClean="0"/>
              <a:t> </a:t>
            </a:r>
            <a:r>
              <a:rPr lang="en-US" dirty="0" err="1" smtClean="0"/>
              <a:t>Mekvoravut</a:t>
            </a:r>
            <a:r>
              <a:rPr lang="en-US" dirty="0" smtClean="0"/>
              <a:t> 5604641455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8746244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" t="9591"/>
          <a:stretch/>
        </p:blipFill>
        <p:spPr>
          <a:xfrm>
            <a:off x="0" y="-31174"/>
            <a:ext cx="9144000" cy="6889173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0" y="6115792"/>
            <a:ext cx="9144000" cy="23750"/>
          </a:xfrm>
          <a:prstGeom prst="line">
            <a:avLst/>
          </a:prstGeom>
          <a:ln w="28575"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0" y="-31174"/>
            <a:ext cx="9144000" cy="945574"/>
          </a:xfrm>
          <a:prstGeom prst="rect">
            <a:avLst/>
          </a:prstGeom>
          <a:solidFill>
            <a:schemeClr val="bg1">
              <a:lumMod val="9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215153" y="391180"/>
            <a:ext cx="46434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What is </a:t>
            </a:r>
            <a:r>
              <a:rPr lang="en-US" sz="3200" dirty="0" smtClean="0">
                <a:solidFill>
                  <a:schemeClr val="accent2"/>
                </a:solidFill>
              </a:rPr>
              <a:t>T</a:t>
            </a:r>
            <a:r>
              <a:rPr lang="en-US" sz="3200" dirty="0" smtClean="0"/>
              <a:t>reasury Product? </a:t>
            </a:r>
            <a:endParaRPr lang="th-TH" sz="3200" dirty="0"/>
          </a:p>
        </p:txBody>
      </p:sp>
      <p:sp>
        <p:nvSpPr>
          <p:cNvPr id="10" name="Rounded Rectangle 9"/>
          <p:cNvSpPr/>
          <p:nvPr/>
        </p:nvSpPr>
        <p:spPr>
          <a:xfrm>
            <a:off x="123053" y="6184267"/>
            <a:ext cx="1239604" cy="629006"/>
          </a:xfrm>
          <a:prstGeom prst="roundRect">
            <a:avLst/>
          </a:prstGeom>
          <a:solidFill>
            <a:schemeClr val="tx1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accent2"/>
                </a:solidFill>
              </a:rPr>
              <a:t>introduction</a:t>
            </a:r>
            <a:endParaRPr lang="th-TH" sz="1400" dirty="0">
              <a:solidFill>
                <a:schemeClr val="accent2"/>
              </a:solidFill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1389955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FOREX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option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2672104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Dual-Currency Deposit</a:t>
            </a:r>
            <a:endParaRPr lang="th-TH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3953922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Precious Metal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5232232" y="6182846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 Rate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utures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6502316" y="6182846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 Rate 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wap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9127" y="1322979"/>
            <a:ext cx="810889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dirty="0" smtClean="0">
                <a:solidFill>
                  <a:schemeClr val="accent4"/>
                </a:solidFill>
              </a:rPr>
              <a:t>T</a:t>
            </a:r>
            <a:r>
              <a:rPr lang="en-US" dirty="0" smtClean="0">
                <a:solidFill>
                  <a:schemeClr val="bg1"/>
                </a:solidFill>
              </a:rPr>
              <a:t>reasury service by commercial bank/ financial institution</a:t>
            </a:r>
          </a:p>
          <a:p>
            <a:pPr marL="457200" indent="-457200">
              <a:buFont typeface="Arial"/>
              <a:buChar char="•"/>
            </a:pPr>
            <a:r>
              <a:rPr lang="en-US" dirty="0" smtClean="0">
                <a:solidFill>
                  <a:schemeClr val="accent4"/>
                </a:solidFill>
              </a:rPr>
              <a:t>C</a:t>
            </a:r>
            <a:r>
              <a:rPr lang="en-US" dirty="0" smtClean="0">
                <a:solidFill>
                  <a:schemeClr val="bg1"/>
                </a:solidFill>
              </a:rPr>
              <a:t>urrency risk management</a:t>
            </a:r>
          </a:p>
          <a:p>
            <a:pPr marL="914400" lvl="1" indent="-457200">
              <a:buFont typeface="Arial"/>
              <a:buChar char="•"/>
            </a:pPr>
            <a:r>
              <a:rPr lang="en-US" dirty="0" smtClean="0">
                <a:solidFill>
                  <a:schemeClr val="bg1"/>
                </a:solidFill>
              </a:rPr>
              <a:t>Manage financial risk, response to market condition</a:t>
            </a:r>
          </a:p>
          <a:p>
            <a:pPr marL="914400" lvl="1" indent="-457200">
              <a:buFont typeface="Arial"/>
              <a:buChar char="•"/>
            </a:pPr>
            <a:r>
              <a:rPr lang="en-US" dirty="0" smtClean="0">
                <a:solidFill>
                  <a:schemeClr val="bg1"/>
                </a:solidFill>
              </a:rPr>
              <a:t>Higher return on portfolio</a:t>
            </a:r>
          </a:p>
          <a:p>
            <a:pPr marL="457200" indent="-457200">
              <a:buFont typeface="Arial"/>
              <a:buChar char="•"/>
            </a:pPr>
            <a:r>
              <a:rPr lang="en-US" dirty="0" smtClean="0">
                <a:solidFill>
                  <a:schemeClr val="accent4"/>
                </a:solidFill>
              </a:rPr>
              <a:t>D</a:t>
            </a:r>
            <a:r>
              <a:rPr lang="en-US" dirty="0" smtClean="0">
                <a:solidFill>
                  <a:schemeClr val="bg1"/>
                </a:solidFill>
              </a:rPr>
              <a:t>ifferent characteristics and condition for each treasury </a:t>
            </a:r>
            <a:r>
              <a:rPr lang="en-US" dirty="0" smtClean="0">
                <a:solidFill>
                  <a:schemeClr val="bg1"/>
                </a:solidFill>
              </a:rPr>
              <a:t>product</a:t>
            </a:r>
          </a:p>
          <a:p>
            <a:pPr marL="457200" indent="-457200">
              <a:buFont typeface="Arial"/>
              <a:buChar char="•"/>
            </a:pPr>
            <a:r>
              <a:rPr lang="en-US" dirty="0" smtClean="0">
                <a:solidFill>
                  <a:srgbClr val="FFFF00"/>
                </a:solidFill>
              </a:rPr>
              <a:t>I</a:t>
            </a:r>
            <a:r>
              <a:rPr lang="en-US" dirty="0" smtClean="0">
                <a:solidFill>
                  <a:schemeClr val="bg1"/>
                </a:solidFill>
              </a:rPr>
              <a:t>nterest rate risk</a:t>
            </a:r>
            <a:endParaRPr lang="en-US" dirty="0" smtClean="0">
              <a:solidFill>
                <a:schemeClr val="bg1"/>
              </a:solidFill>
            </a:endParaRPr>
          </a:p>
          <a:p>
            <a:pPr marL="457200" indent="-457200">
              <a:buFont typeface="Arial"/>
              <a:buChar char="•"/>
            </a:pP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7767236" y="6183274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Fixed-Income Securities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195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" t="9591"/>
          <a:stretch/>
        </p:blipFill>
        <p:spPr>
          <a:xfrm>
            <a:off x="0" y="-31174"/>
            <a:ext cx="9144000" cy="688917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-31174"/>
            <a:ext cx="9144000" cy="945574"/>
          </a:xfrm>
          <a:prstGeom prst="rect">
            <a:avLst/>
          </a:prstGeom>
          <a:solidFill>
            <a:schemeClr val="bg1">
              <a:lumMod val="9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215153" y="391180"/>
            <a:ext cx="25737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Our </a:t>
            </a:r>
            <a:r>
              <a:rPr lang="en-US" sz="3200" dirty="0" smtClean="0">
                <a:solidFill>
                  <a:schemeClr val="accent2"/>
                </a:solidFill>
              </a:rPr>
              <a:t>E</a:t>
            </a:r>
            <a:r>
              <a:rPr lang="en-US" sz="3200" dirty="0" smtClean="0"/>
              <a:t>xamples</a:t>
            </a:r>
            <a:endParaRPr lang="th-TH" sz="3200" dirty="0"/>
          </a:p>
        </p:txBody>
      </p:sp>
      <p:sp>
        <p:nvSpPr>
          <p:cNvPr id="2" name="TextBox 1"/>
          <p:cNvSpPr txBox="1"/>
          <p:nvPr/>
        </p:nvSpPr>
        <p:spPr>
          <a:xfrm>
            <a:off x="215153" y="1222513"/>
            <a:ext cx="816353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FFC000"/>
                </a:solidFill>
              </a:rPr>
              <a:t>F</a:t>
            </a:r>
            <a:r>
              <a:rPr lang="en-US" dirty="0" smtClean="0">
                <a:solidFill>
                  <a:schemeClr val="bg1"/>
                </a:solidFill>
              </a:rPr>
              <a:t>OREX </a:t>
            </a:r>
            <a:r>
              <a:rPr lang="en-US" dirty="0">
                <a:solidFill>
                  <a:schemeClr val="bg1"/>
                </a:solidFill>
              </a:rPr>
              <a:t>O</a:t>
            </a:r>
            <a:r>
              <a:rPr lang="en-US" dirty="0" smtClean="0">
                <a:solidFill>
                  <a:schemeClr val="bg1"/>
                </a:solidFill>
              </a:rPr>
              <a:t>ption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FFC000"/>
                </a:solidFill>
              </a:rPr>
              <a:t>D</a:t>
            </a:r>
            <a:r>
              <a:rPr lang="en-US" dirty="0" smtClean="0">
                <a:solidFill>
                  <a:schemeClr val="bg1"/>
                </a:solidFill>
              </a:rPr>
              <a:t>ual-Currency Deposit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FFC000"/>
                </a:solidFill>
              </a:rPr>
              <a:t>P</a:t>
            </a:r>
            <a:r>
              <a:rPr lang="en-US" dirty="0" smtClean="0">
                <a:solidFill>
                  <a:schemeClr val="bg1"/>
                </a:solidFill>
              </a:rPr>
              <a:t>recious Metal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FFC000"/>
                </a:solidFill>
              </a:rPr>
              <a:t>I</a:t>
            </a:r>
            <a:r>
              <a:rPr lang="en-US" dirty="0" smtClean="0">
                <a:solidFill>
                  <a:schemeClr val="bg1"/>
                </a:solidFill>
              </a:rPr>
              <a:t>nterest Rate Futures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FFC000"/>
                </a:solidFill>
              </a:rPr>
              <a:t>I</a:t>
            </a:r>
            <a:r>
              <a:rPr lang="en-US" dirty="0" smtClean="0">
                <a:solidFill>
                  <a:schemeClr val="bg1"/>
                </a:solidFill>
              </a:rPr>
              <a:t>nterest Rate Swap</a:t>
            </a:r>
            <a:endParaRPr lang="th-TH" dirty="0">
              <a:solidFill>
                <a:schemeClr val="bg1"/>
              </a:solidFill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4250110533"/>
              </p:ext>
            </p:extLst>
          </p:nvPr>
        </p:nvGraphicFramePr>
        <p:xfrm>
          <a:off x="4397828" y="2645960"/>
          <a:ext cx="4319561" cy="30825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15" name="Straight Connector 14"/>
          <p:cNvCxnSpPr/>
          <p:nvPr/>
        </p:nvCxnSpPr>
        <p:spPr>
          <a:xfrm>
            <a:off x="0" y="6115792"/>
            <a:ext cx="9144000" cy="23750"/>
          </a:xfrm>
          <a:prstGeom prst="line">
            <a:avLst/>
          </a:prstGeom>
          <a:ln w="28575"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ounded Rectangle 16"/>
          <p:cNvSpPr/>
          <p:nvPr/>
        </p:nvSpPr>
        <p:spPr>
          <a:xfrm>
            <a:off x="1389955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FOREX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option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2672104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Dual-Currency Deposit</a:t>
            </a:r>
            <a:endParaRPr lang="th-TH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3953922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Precious Metal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5232232" y="6182846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 Rate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utures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6502316" y="6182846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 Rate 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wap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123053" y="6184267"/>
            <a:ext cx="1239604" cy="629006"/>
          </a:xfrm>
          <a:prstGeom prst="roundRect">
            <a:avLst/>
          </a:prstGeom>
          <a:solidFill>
            <a:schemeClr val="tx1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accent2"/>
                </a:solidFill>
              </a:rPr>
              <a:t>introduction</a:t>
            </a:r>
            <a:endParaRPr lang="th-TH" sz="1400" dirty="0">
              <a:solidFill>
                <a:schemeClr val="accent2"/>
              </a:solidFill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7767236" y="6183274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Fixed-Income Securities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1464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" t="9591"/>
          <a:stretch/>
        </p:blipFill>
        <p:spPr>
          <a:xfrm>
            <a:off x="0" y="-31174"/>
            <a:ext cx="9144000" cy="688917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-31174"/>
            <a:ext cx="9144000" cy="945574"/>
          </a:xfrm>
          <a:prstGeom prst="rect">
            <a:avLst/>
          </a:prstGeom>
          <a:solidFill>
            <a:schemeClr val="bg1">
              <a:lumMod val="9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215153" y="391180"/>
            <a:ext cx="26959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accent2"/>
                </a:solidFill>
              </a:rPr>
              <a:t>F</a:t>
            </a:r>
            <a:r>
              <a:rPr lang="en-US" sz="3200" dirty="0" smtClean="0"/>
              <a:t>OREX OPTION</a:t>
            </a:r>
            <a:endParaRPr lang="th-TH" sz="3200" dirty="0"/>
          </a:p>
        </p:txBody>
      </p:sp>
      <p:sp>
        <p:nvSpPr>
          <p:cNvPr id="2" name="Rectangle 1"/>
          <p:cNvSpPr/>
          <p:nvPr/>
        </p:nvSpPr>
        <p:spPr>
          <a:xfrm>
            <a:off x="2996889" y="1172817"/>
            <a:ext cx="31502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What is </a:t>
            </a:r>
            <a:r>
              <a:rPr lang="en-US" dirty="0" smtClean="0">
                <a:solidFill>
                  <a:schemeClr val="accent4"/>
                </a:solidFill>
              </a:rPr>
              <a:t>“OPTIONS”</a:t>
            </a:r>
            <a:r>
              <a:rPr lang="en-US" dirty="0" smtClean="0">
                <a:solidFill>
                  <a:schemeClr val="bg1"/>
                </a:solidFill>
              </a:rPr>
              <a:t>?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449005" y="1870551"/>
            <a:ext cx="78932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 smtClean="0">
                <a:solidFill>
                  <a:schemeClr val="bg1"/>
                </a:solidFill>
              </a:rPr>
              <a:t>An </a:t>
            </a:r>
            <a:r>
              <a:rPr lang="en-GB" sz="2400" dirty="0">
                <a:solidFill>
                  <a:schemeClr val="bg1"/>
                </a:solidFill>
              </a:rPr>
              <a:t>option is a contract that gives the buyer the right, but not the obligation, to </a:t>
            </a:r>
            <a:r>
              <a:rPr lang="en-GB" sz="2400" dirty="0" smtClean="0">
                <a:solidFill>
                  <a:schemeClr val="bg1"/>
                </a:solidFill>
              </a:rPr>
              <a:t>buy(call) </a:t>
            </a:r>
            <a:r>
              <a:rPr lang="en-GB" sz="2400" dirty="0">
                <a:solidFill>
                  <a:schemeClr val="bg1"/>
                </a:solidFill>
              </a:rPr>
              <a:t>or </a:t>
            </a:r>
            <a:r>
              <a:rPr lang="en-GB" sz="2400" dirty="0" smtClean="0">
                <a:solidFill>
                  <a:schemeClr val="bg1"/>
                </a:solidFill>
              </a:rPr>
              <a:t>sell(put) an</a:t>
            </a:r>
            <a:r>
              <a:rPr lang="en-GB" sz="2400" dirty="0">
                <a:solidFill>
                  <a:schemeClr val="bg1"/>
                </a:solidFill>
              </a:rPr>
              <a:t> underlying asset at a specific price on </a:t>
            </a:r>
            <a:r>
              <a:rPr lang="en-GB" sz="2400" dirty="0" smtClean="0">
                <a:solidFill>
                  <a:schemeClr val="bg1"/>
                </a:solidFill>
              </a:rPr>
              <a:t>or </a:t>
            </a:r>
            <a:r>
              <a:rPr lang="en-GB" sz="2400" dirty="0">
                <a:solidFill>
                  <a:schemeClr val="bg1"/>
                </a:solidFill>
              </a:rPr>
              <a:t>before a certain date. </a:t>
            </a:r>
          </a:p>
        </p:txBody>
      </p:sp>
      <p:pic>
        <p:nvPicPr>
          <p:cNvPr id="1026" name="Picture 2" descr="http://www.support-my-decision.org.au/page/image/options-get-informati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48049" y1="21622" x2="48049" y2="21622"/>
                        <a14:foregroundMark x1="49024" y1="11019" x2="49024" y2="11019"/>
                        <a14:foregroundMark x1="50244" y1="9563" x2="50244" y2="9563"/>
                        <a14:foregroundMark x1="57805" y1="11642" x2="40488" y2="14553"/>
                        <a14:foregroundMark x1="37317" y1="14553" x2="48293" y2="6029"/>
                        <a14:foregroundMark x1="51220" y1="4574" x2="51220" y2="4574"/>
                        <a14:foregroundMark x1="39512" y1="39085" x2="39512" y2="39085"/>
                        <a14:foregroundMark x1="80244" y1="28690" x2="80244" y2="28690"/>
                        <a14:foregroundMark x1="86585" y1="35967" x2="86585" y2="35967"/>
                        <a14:foregroundMark x1="64878" y1="64449" x2="64878" y2="64449"/>
                        <a14:foregroundMark x1="77805" y1="61538" x2="77805" y2="61538"/>
                        <a14:foregroundMark x1="14146" y1="65073" x2="24878" y2="65073"/>
                        <a14:foregroundMark x1="14878" y1="69231" x2="14390" y2="70686"/>
                        <a14:foregroundMark x1="54878" y1="67775" x2="54878" y2="67775"/>
                        <a14:foregroundMark x1="7317" y1="57796" x2="36585" y2="49272"/>
                        <a14:foregroundMark x1="56829" y1="6237" x2="65610" y2="16840"/>
                        <a14:foregroundMark x1="51220" y1="26195" x2="67073" y2="27859"/>
                        <a14:backgroundMark x1="48293" y1="59459" x2="48293" y2="59459"/>
                        <a14:backgroundMark x1="50000" y1="91060" x2="50000" y2="910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229" y="3376979"/>
            <a:ext cx="2282148" cy="2677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searchmlsinmiami.com/wp-content/uploads/2015/01/buy-or-sell-first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12500" y1="47744" x2="12500" y2="47744"/>
                        <a14:foregroundMark x1="16000" y1="41729" x2="16000" y2="41729"/>
                        <a14:foregroundMark x1="20000" y1="38722" x2="20000" y2="38722"/>
                        <a14:foregroundMark x1="23750" y1="32331" x2="23750" y2="32331"/>
                        <a14:foregroundMark x1="50750" y1="26692" x2="50750" y2="26692"/>
                        <a14:foregroundMark x1="57000" y1="27820" x2="57000" y2="29323"/>
                        <a14:foregroundMark x1="66000" y1="28947" x2="66000" y2="28947"/>
                        <a14:backgroundMark x1="53000" y1="26692" x2="53000" y2="26692"/>
                        <a14:backgroundMark x1="53500" y1="30451" x2="53500" y2="3045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2240" y="3275109"/>
            <a:ext cx="3810000" cy="2533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Straight Connector 15"/>
          <p:cNvCxnSpPr/>
          <p:nvPr/>
        </p:nvCxnSpPr>
        <p:spPr>
          <a:xfrm>
            <a:off x="0" y="6115792"/>
            <a:ext cx="9144000" cy="23750"/>
          </a:xfrm>
          <a:prstGeom prst="line">
            <a:avLst/>
          </a:prstGeom>
          <a:ln w="28575"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ounded Rectangle 18"/>
          <p:cNvSpPr/>
          <p:nvPr/>
        </p:nvSpPr>
        <p:spPr>
          <a:xfrm>
            <a:off x="123053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introduction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1389955" y="6184267"/>
            <a:ext cx="1239604" cy="629006"/>
          </a:xfrm>
          <a:prstGeom prst="roundRect">
            <a:avLst/>
          </a:prstGeom>
          <a:solidFill>
            <a:schemeClr val="tx1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schemeClr val="accent2"/>
                </a:solidFill>
              </a:rPr>
              <a:t>FOREX</a:t>
            </a:r>
            <a:r>
              <a:rPr lang="en-US" sz="1800" dirty="0" smtClean="0">
                <a:solidFill>
                  <a:schemeClr val="accent2"/>
                </a:solidFill>
              </a:rPr>
              <a:t> </a:t>
            </a:r>
            <a:r>
              <a:rPr lang="en-US" sz="1800" dirty="0">
                <a:solidFill>
                  <a:schemeClr val="accent2"/>
                </a:solidFill>
              </a:rPr>
              <a:t>option</a:t>
            </a:r>
            <a:endParaRPr lang="th-TH" sz="1800" dirty="0">
              <a:solidFill>
                <a:schemeClr val="accent2"/>
              </a:solidFill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2672104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Dual-Currency Deposit</a:t>
            </a:r>
            <a:endParaRPr lang="th-TH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3953922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Precious Metal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5232232" y="6182846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 Rate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utures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6502316" y="6182846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 Rate 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wap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7767236" y="6183274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Fixed-Income Securities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82861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" t="9591"/>
          <a:stretch/>
        </p:blipFill>
        <p:spPr>
          <a:xfrm>
            <a:off x="0" y="-31174"/>
            <a:ext cx="9144000" cy="688917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-31174"/>
            <a:ext cx="9144000" cy="945574"/>
          </a:xfrm>
          <a:prstGeom prst="rect">
            <a:avLst/>
          </a:prstGeom>
          <a:solidFill>
            <a:schemeClr val="bg1">
              <a:lumMod val="9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215153" y="391180"/>
            <a:ext cx="26959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accent2"/>
                </a:solidFill>
              </a:rPr>
              <a:t>F</a:t>
            </a:r>
            <a:r>
              <a:rPr lang="en-US" sz="3200" dirty="0" smtClean="0"/>
              <a:t>OREX OPTION</a:t>
            </a:r>
            <a:endParaRPr lang="th-TH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631134" y="1875735"/>
            <a:ext cx="7881731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You import goods from the US, and need to pay </a:t>
            </a:r>
            <a:r>
              <a:rPr lang="en-GB" sz="2000" dirty="0">
                <a:solidFill>
                  <a:srgbClr val="FFC000"/>
                </a:solidFill>
              </a:rPr>
              <a:t>USD </a:t>
            </a:r>
            <a:r>
              <a:rPr lang="en-GB" sz="2000" dirty="0" smtClean="0">
                <a:solidFill>
                  <a:srgbClr val="FFC000"/>
                </a:solidFill>
              </a:rPr>
              <a:t>100,000</a:t>
            </a:r>
            <a:r>
              <a:rPr lang="en-GB" sz="2000" dirty="0" smtClean="0">
                <a:solidFill>
                  <a:schemeClr val="bg1"/>
                </a:solidFill>
              </a:rPr>
              <a:t> </a:t>
            </a:r>
            <a:r>
              <a:rPr lang="en-GB" sz="2000" dirty="0">
                <a:solidFill>
                  <a:schemeClr val="bg1"/>
                </a:solidFill>
              </a:rPr>
              <a:t>in </a:t>
            </a:r>
            <a:endParaRPr lang="en-GB" sz="2000" dirty="0" smtClean="0">
              <a:solidFill>
                <a:schemeClr val="bg1"/>
              </a:solidFill>
            </a:endParaRPr>
          </a:p>
          <a:p>
            <a:pPr>
              <a:spcAft>
                <a:spcPts val="600"/>
              </a:spcAft>
            </a:pPr>
            <a:r>
              <a:rPr lang="en-GB" sz="2000" dirty="0">
                <a:solidFill>
                  <a:schemeClr val="bg1"/>
                </a:solidFill>
              </a:rPr>
              <a:t>	</a:t>
            </a:r>
            <a:r>
              <a:rPr lang="en-GB" sz="2000" dirty="0" smtClean="0">
                <a:solidFill>
                  <a:srgbClr val="FFC000"/>
                </a:solidFill>
              </a:rPr>
              <a:t>six </a:t>
            </a:r>
            <a:r>
              <a:rPr lang="en-GB" sz="2000" dirty="0">
                <a:solidFill>
                  <a:srgbClr val="FFC000"/>
                </a:solidFill>
              </a:rPr>
              <a:t>months</a:t>
            </a:r>
            <a:r>
              <a:rPr lang="en-GB" sz="2000" dirty="0">
                <a:solidFill>
                  <a:schemeClr val="bg1"/>
                </a:solidFill>
              </a:rPr>
              <a:t> time to your </a:t>
            </a:r>
            <a:r>
              <a:rPr lang="en-GB" sz="2000" dirty="0" smtClean="0">
                <a:solidFill>
                  <a:schemeClr val="bg1"/>
                </a:solidFill>
              </a:rPr>
              <a:t>supplier. </a:t>
            </a:r>
            <a:r>
              <a:rPr lang="en-GB" sz="2000" dirty="0" smtClean="0">
                <a:solidFill>
                  <a:srgbClr val="FFC000"/>
                </a:solidFill>
              </a:rPr>
              <a:t>Buy </a:t>
            </a:r>
            <a:r>
              <a:rPr lang="en-GB" sz="2000" b="1" dirty="0" smtClean="0">
                <a:solidFill>
                  <a:srgbClr val="FFC000"/>
                </a:solidFill>
              </a:rPr>
              <a:t>Call</a:t>
            </a:r>
            <a:r>
              <a:rPr lang="en-GB" sz="2000" dirty="0" smtClean="0">
                <a:solidFill>
                  <a:srgbClr val="FFC000"/>
                </a:solidFill>
              </a:rPr>
              <a:t> on USD/THB</a:t>
            </a:r>
            <a:endParaRPr lang="en-GB" sz="2000" dirty="0" smtClean="0">
              <a:solidFill>
                <a:schemeClr val="bg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The forward rate for </a:t>
            </a:r>
            <a:r>
              <a:rPr lang="en-GB" sz="2000" dirty="0" smtClean="0">
                <a:solidFill>
                  <a:schemeClr val="bg1"/>
                </a:solidFill>
              </a:rPr>
              <a:t>USD/THB for six </a:t>
            </a:r>
            <a:r>
              <a:rPr lang="en-GB" sz="2000" dirty="0">
                <a:solidFill>
                  <a:schemeClr val="bg1"/>
                </a:solidFill>
              </a:rPr>
              <a:t>months </a:t>
            </a:r>
            <a:r>
              <a:rPr lang="en-GB" sz="2000" dirty="0" smtClean="0">
                <a:solidFill>
                  <a:schemeClr val="bg1"/>
                </a:solidFill>
              </a:rPr>
              <a:t>is </a:t>
            </a:r>
            <a:r>
              <a:rPr lang="en-GB" sz="2000" dirty="0" smtClean="0">
                <a:solidFill>
                  <a:srgbClr val="FFC000"/>
                </a:solidFill>
              </a:rPr>
              <a:t>40THB/USD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th-TH" sz="2000" dirty="0">
              <a:solidFill>
                <a:schemeClr val="bg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060159" y="1172817"/>
            <a:ext cx="49121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How does Forex really </a:t>
            </a:r>
            <a:r>
              <a:rPr lang="en-US" dirty="0" smtClean="0">
                <a:solidFill>
                  <a:schemeClr val="accent4"/>
                </a:solidFill>
              </a:rPr>
              <a:t>“WORK”</a:t>
            </a:r>
            <a:r>
              <a:rPr lang="en-US" dirty="0" smtClean="0">
                <a:solidFill>
                  <a:schemeClr val="bg1"/>
                </a:solidFill>
              </a:rPr>
              <a:t>?</a:t>
            </a:r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504417" y="3199174"/>
            <a:ext cx="2406730" cy="2757126"/>
          </a:xfrm>
          <a:prstGeom prst="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003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312864" y="3199174"/>
            <a:ext cx="2406730" cy="2757126"/>
          </a:xfrm>
          <a:prstGeom prst="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003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6057898" y="3199174"/>
            <a:ext cx="2406730" cy="2757126"/>
          </a:xfrm>
          <a:prstGeom prst="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003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547047" y="3239970"/>
            <a:ext cx="23214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chemeClr val="bg1"/>
                </a:solidFill>
              </a:rPr>
              <a:t>USD/THB : 35THB/USD</a:t>
            </a:r>
            <a:endParaRPr lang="en-GB" sz="1800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355493" y="3239970"/>
            <a:ext cx="23214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chemeClr val="bg1"/>
                </a:solidFill>
              </a:rPr>
              <a:t>USD/THB : 40THB/USD</a:t>
            </a:r>
            <a:endParaRPr lang="en-GB" sz="1800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100528" y="3228746"/>
            <a:ext cx="23214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chemeClr val="bg1"/>
                </a:solidFill>
              </a:rPr>
              <a:t>USD/THB : 45THB/USD</a:t>
            </a:r>
            <a:endParaRPr lang="en-GB" sz="1800" dirty="0">
              <a:solidFill>
                <a:schemeClr val="bg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271668" y="2875132"/>
            <a:ext cx="495300" cy="495300"/>
          </a:xfrm>
          <a:prstGeom prst="ellipse">
            <a:avLst/>
          </a:prstGeom>
          <a:solidFill>
            <a:srgbClr val="CC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</a:t>
            </a:r>
            <a:endParaRPr lang="en-GB" dirty="0"/>
          </a:p>
        </p:txBody>
      </p:sp>
      <p:sp>
        <p:nvSpPr>
          <p:cNvPr id="24" name="Oval 23"/>
          <p:cNvSpPr/>
          <p:nvPr/>
        </p:nvSpPr>
        <p:spPr>
          <a:xfrm>
            <a:off x="3037864" y="2875132"/>
            <a:ext cx="495300" cy="495300"/>
          </a:xfrm>
          <a:prstGeom prst="ellipse">
            <a:avLst/>
          </a:prstGeom>
          <a:solidFill>
            <a:srgbClr val="CC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5781206" y="2875132"/>
            <a:ext cx="495300" cy="495300"/>
          </a:xfrm>
          <a:prstGeom prst="ellipse">
            <a:avLst/>
          </a:prstGeom>
          <a:solidFill>
            <a:srgbClr val="CC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3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697185" y="3609302"/>
            <a:ext cx="20211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FFC000"/>
                </a:solidFill>
              </a:rPr>
              <a:t>You are better off not </a:t>
            </a:r>
          </a:p>
          <a:p>
            <a:pPr algn="ctr"/>
            <a:r>
              <a:rPr lang="en-US" sz="1600" dirty="0" smtClean="0">
                <a:solidFill>
                  <a:srgbClr val="FFC000"/>
                </a:solidFill>
              </a:rPr>
              <a:t>exercising the option</a:t>
            </a:r>
            <a:endParaRPr lang="en-GB" sz="1600" dirty="0">
              <a:solidFill>
                <a:srgbClr val="FFC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626356" y="3732412"/>
            <a:ext cx="189128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FFC000"/>
                </a:solidFill>
              </a:rPr>
              <a:t>You are indifference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326519" y="3609302"/>
            <a:ext cx="19211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FFC000"/>
                </a:solidFill>
              </a:rPr>
              <a:t>You are better off</a:t>
            </a:r>
          </a:p>
          <a:p>
            <a:pPr algn="ctr"/>
            <a:r>
              <a:rPr lang="en-US" sz="1600" dirty="0" smtClean="0">
                <a:solidFill>
                  <a:srgbClr val="FFC000"/>
                </a:solidFill>
              </a:rPr>
              <a:t>exercising the option</a:t>
            </a:r>
            <a:endParaRPr lang="en-GB" sz="1600" dirty="0">
              <a:solidFill>
                <a:srgbClr val="FFC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47047" y="4316127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35-40 = -5 THB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401978" y="4316127"/>
            <a:ext cx="22284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40-40 = 0 THB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193502" y="4316127"/>
            <a:ext cx="22284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45-40 = 5 THB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02966" y="5112337"/>
            <a:ext cx="1875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b="1" dirty="0" smtClean="0">
                <a:solidFill>
                  <a:srgbClr val="FFC000"/>
                </a:solidFill>
              </a:rPr>
              <a:t>Out of the money</a:t>
            </a:r>
            <a:endParaRPr lang="en-GB" sz="1800" b="1" dirty="0">
              <a:solidFill>
                <a:srgbClr val="FFC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776889" y="5112337"/>
            <a:ext cx="14786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b="1" dirty="0" smtClean="0">
                <a:solidFill>
                  <a:srgbClr val="FFC000"/>
                </a:solidFill>
              </a:rPr>
              <a:t>At the money</a:t>
            </a:r>
            <a:endParaRPr lang="en-GB" sz="1800" b="1" dirty="0">
              <a:solidFill>
                <a:srgbClr val="FFC00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561839" y="5112337"/>
            <a:ext cx="14505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b="1" dirty="0" smtClean="0">
                <a:solidFill>
                  <a:srgbClr val="FFC000"/>
                </a:solidFill>
              </a:rPr>
              <a:t>In the money</a:t>
            </a:r>
            <a:endParaRPr lang="en-GB" sz="1800" b="1" dirty="0">
              <a:solidFill>
                <a:srgbClr val="FFC000"/>
              </a:solidFill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>
            <a:off x="0" y="6115792"/>
            <a:ext cx="9144000" cy="23750"/>
          </a:xfrm>
          <a:prstGeom prst="line">
            <a:avLst/>
          </a:prstGeom>
          <a:ln w="28575"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ounded Rectangle 32"/>
          <p:cNvSpPr/>
          <p:nvPr/>
        </p:nvSpPr>
        <p:spPr>
          <a:xfrm>
            <a:off x="123053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introduction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2672104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Dual-Currency Deposit</a:t>
            </a:r>
            <a:endParaRPr lang="th-TH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3953922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Precious Metal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5232232" y="6182846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 Rate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utures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6502316" y="6182846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 Rate 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wap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1389955" y="6184267"/>
            <a:ext cx="1239604" cy="629006"/>
          </a:xfrm>
          <a:prstGeom prst="roundRect">
            <a:avLst/>
          </a:prstGeom>
          <a:solidFill>
            <a:schemeClr val="tx1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schemeClr val="accent2"/>
                </a:solidFill>
              </a:rPr>
              <a:t>FOREX</a:t>
            </a:r>
            <a:r>
              <a:rPr lang="en-US" sz="1800" dirty="0" smtClean="0">
                <a:solidFill>
                  <a:schemeClr val="accent2"/>
                </a:solidFill>
              </a:rPr>
              <a:t> </a:t>
            </a:r>
            <a:r>
              <a:rPr lang="en-US" sz="1800" dirty="0">
                <a:solidFill>
                  <a:schemeClr val="accent2"/>
                </a:solidFill>
              </a:rPr>
              <a:t>option</a:t>
            </a:r>
            <a:endParaRPr lang="th-TH" sz="1800" dirty="0">
              <a:solidFill>
                <a:schemeClr val="accent2"/>
              </a:solidFill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7767236" y="6183274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Fixed-Income Securities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5984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" t="9591"/>
          <a:stretch/>
        </p:blipFill>
        <p:spPr>
          <a:xfrm>
            <a:off x="0" y="-31174"/>
            <a:ext cx="9144000" cy="688917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-31174"/>
            <a:ext cx="9144000" cy="945574"/>
          </a:xfrm>
          <a:prstGeom prst="rect">
            <a:avLst/>
          </a:prstGeom>
          <a:solidFill>
            <a:schemeClr val="bg1">
              <a:lumMod val="9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215153" y="391180"/>
            <a:ext cx="26959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accent2"/>
                </a:solidFill>
              </a:rPr>
              <a:t>F</a:t>
            </a:r>
            <a:r>
              <a:rPr lang="en-US" sz="3200" dirty="0" smtClean="0"/>
              <a:t>OREX OPTION</a:t>
            </a:r>
            <a:endParaRPr lang="th-TH" sz="3200" dirty="0"/>
          </a:p>
        </p:txBody>
      </p:sp>
      <p:sp>
        <p:nvSpPr>
          <p:cNvPr id="13" name="Rectangle 12"/>
          <p:cNvSpPr/>
          <p:nvPr/>
        </p:nvSpPr>
        <p:spPr>
          <a:xfrm>
            <a:off x="2152971" y="1172817"/>
            <a:ext cx="48380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So what are the </a:t>
            </a:r>
            <a:r>
              <a:rPr lang="en-US" dirty="0" smtClean="0">
                <a:solidFill>
                  <a:schemeClr val="accent4"/>
                </a:solidFill>
              </a:rPr>
              <a:t>“</a:t>
            </a:r>
            <a:r>
              <a:rPr lang="en-US" dirty="0" smtClean="0">
                <a:solidFill>
                  <a:schemeClr val="bg1"/>
                </a:solidFill>
              </a:rPr>
              <a:t>Pros</a:t>
            </a:r>
            <a:r>
              <a:rPr lang="en-US" dirty="0" smtClean="0">
                <a:solidFill>
                  <a:schemeClr val="accent4"/>
                </a:solidFill>
              </a:rPr>
              <a:t> &amp; Cons”</a:t>
            </a:r>
            <a:r>
              <a:rPr lang="en-US" dirty="0" smtClean="0">
                <a:solidFill>
                  <a:schemeClr val="bg1"/>
                </a:solidFill>
              </a:rPr>
              <a:t>?</a:t>
            </a:r>
            <a:endParaRPr lang="en-GB" dirty="0"/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61576" y="1714571"/>
            <a:ext cx="8420847" cy="3954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gandhiserif-regular-webfont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US" altLang="en-US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cs typeface="Arial" pitchFamily="34" charset="0"/>
              </a:rPr>
              <a:t>Leverage up your investment. </a:t>
            </a:r>
          </a:p>
          <a:p>
            <a:pPr lvl="0">
              <a:buFont typeface="Arial" pitchFamily="34" charset="0"/>
              <a:buChar char="•"/>
            </a:pPr>
            <a:r>
              <a:rPr lang="en-GB" sz="2400" dirty="0" smtClean="0">
                <a:solidFill>
                  <a:schemeClr val="bg1"/>
                </a:solidFill>
                <a:latin typeface="+mn-lt"/>
              </a:rPr>
              <a:t>Provides </a:t>
            </a:r>
            <a:r>
              <a:rPr lang="en-GB" sz="2400" dirty="0">
                <a:solidFill>
                  <a:schemeClr val="bg1"/>
                </a:solidFill>
                <a:latin typeface="+mn-lt"/>
              </a:rPr>
              <a:t>a guaranteed </a:t>
            </a:r>
            <a:r>
              <a:rPr lang="en-GB" sz="2400" dirty="0" smtClean="0">
                <a:solidFill>
                  <a:schemeClr val="bg1"/>
                </a:solidFill>
                <a:latin typeface="+mn-lt"/>
              </a:rPr>
              <a:t>Protected </a:t>
            </a:r>
            <a:r>
              <a:rPr lang="en-GB" sz="2400" dirty="0">
                <a:solidFill>
                  <a:schemeClr val="bg1"/>
                </a:solidFill>
                <a:latin typeface="+mn-lt"/>
              </a:rPr>
              <a:t>Rate for 100% of your </a:t>
            </a:r>
            <a:r>
              <a:rPr lang="en-GB" sz="2400" dirty="0" smtClean="0">
                <a:solidFill>
                  <a:schemeClr val="bg1"/>
                </a:solidFill>
                <a:latin typeface="+mn-lt"/>
              </a:rPr>
              <a:t>exposure. </a:t>
            </a:r>
          </a:p>
          <a:p>
            <a:pPr lvl="0">
              <a:buFont typeface="Arial" pitchFamily="34" charset="0"/>
              <a:buChar char="•"/>
            </a:pPr>
            <a:r>
              <a:rPr lang="en-GB" sz="2400" dirty="0" smtClean="0">
                <a:solidFill>
                  <a:schemeClr val="bg1"/>
                </a:solidFill>
                <a:latin typeface="+mn-lt"/>
              </a:rPr>
              <a:t>Allows </a:t>
            </a:r>
            <a:r>
              <a:rPr lang="en-GB" sz="2400" dirty="0">
                <a:solidFill>
                  <a:schemeClr val="bg1"/>
                </a:solidFill>
                <a:latin typeface="+mn-lt"/>
              </a:rPr>
              <a:t>you to benefit from favourable currency moves  </a:t>
            </a:r>
            <a:endParaRPr lang="en-GB" sz="2400" dirty="0" smtClean="0">
              <a:solidFill>
                <a:schemeClr val="bg1"/>
              </a:solidFill>
              <a:latin typeface="+mn-lt"/>
            </a:endParaRPr>
          </a:p>
          <a:p>
            <a:pPr lvl="0">
              <a:buFont typeface="Arial" pitchFamily="34" charset="0"/>
              <a:buChar char="•"/>
            </a:pPr>
            <a:r>
              <a:rPr lang="en-GB" sz="2400" dirty="0" smtClean="0">
                <a:solidFill>
                  <a:schemeClr val="bg1"/>
                </a:solidFill>
                <a:latin typeface="+mn-lt"/>
              </a:rPr>
              <a:t>No </a:t>
            </a:r>
            <a:r>
              <a:rPr lang="en-GB" sz="2400" dirty="0">
                <a:solidFill>
                  <a:schemeClr val="bg1"/>
                </a:solidFill>
                <a:latin typeface="+mn-lt"/>
              </a:rPr>
              <a:t>margin calls </a:t>
            </a:r>
            <a:r>
              <a:rPr lang="en-GB" sz="2400" dirty="0" smtClean="0">
                <a:solidFill>
                  <a:schemeClr val="bg1"/>
                </a:solidFill>
                <a:latin typeface="+mn-lt"/>
              </a:rPr>
              <a:t>(no </a:t>
            </a:r>
            <a:r>
              <a:rPr lang="en-GB" sz="2400" smtClean="0">
                <a:solidFill>
                  <a:schemeClr val="bg1"/>
                </a:solidFill>
                <a:latin typeface="+mn-lt"/>
              </a:rPr>
              <a:t>future liability)</a:t>
            </a:r>
            <a:endParaRPr lang="en-GB" sz="2400" dirty="0" smtClean="0">
              <a:solidFill>
                <a:schemeClr val="bg1"/>
              </a:solidFill>
              <a:latin typeface="+mn-lt"/>
            </a:endParaRPr>
          </a:p>
          <a:p>
            <a:pPr lvl="0"/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+mn-lt"/>
            </a:endParaRPr>
          </a:p>
          <a:p>
            <a:pPr>
              <a:buFontTx/>
              <a:buChar char="•"/>
            </a:pPr>
            <a:r>
              <a:rPr lang="en-US" altLang="en-US" sz="2400" dirty="0" smtClean="0">
                <a:solidFill>
                  <a:srgbClr val="FFC000"/>
                </a:solidFill>
              </a:rPr>
              <a:t> </a:t>
            </a:r>
            <a:r>
              <a:rPr lang="en-US" altLang="en-US" sz="2400" dirty="0" smtClean="0">
                <a:solidFill>
                  <a:srgbClr val="FFC000"/>
                </a:solidFill>
                <a:latin typeface="+mn-lt"/>
              </a:rPr>
              <a:t>Consequently</a:t>
            </a:r>
            <a:r>
              <a:rPr lang="en-US" altLang="en-US" sz="2400" dirty="0">
                <a:solidFill>
                  <a:srgbClr val="FFC000"/>
                </a:solidFill>
                <a:latin typeface="+mn-lt"/>
              </a:rPr>
              <a:t>, by trading on Options, you take much higher risk per amount invested</a:t>
            </a:r>
            <a:r>
              <a:rPr lang="en-US" altLang="en-US" sz="2400" dirty="0" smtClean="0">
                <a:solidFill>
                  <a:srgbClr val="FFC000"/>
                </a:solidFill>
                <a:latin typeface="+mn-lt"/>
              </a:rPr>
              <a:t>.</a:t>
            </a:r>
          </a:p>
          <a:p>
            <a:pPr>
              <a:buFontTx/>
              <a:buChar char="•"/>
            </a:pPr>
            <a:r>
              <a:rPr lang="en-US" altLang="en-US" sz="2400" dirty="0" smtClean="0">
                <a:solidFill>
                  <a:srgbClr val="FFC000"/>
                </a:solidFill>
                <a:latin typeface="+mn-lt"/>
              </a:rPr>
              <a:t>The flexibility is traded with a premium that you need to pay upfront.</a:t>
            </a:r>
            <a:endParaRPr lang="en-US" altLang="en-US" sz="2400" dirty="0">
              <a:solidFill>
                <a:schemeClr val="bg1"/>
              </a:solidFill>
              <a:latin typeface="+mn-lt"/>
            </a:endParaRPr>
          </a:p>
          <a:p>
            <a:pPr lvl="0">
              <a:buFontTx/>
              <a:buChar char="•"/>
            </a:pPr>
            <a:endParaRPr kumimoji="0" lang="en-US" altLang="en-US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n-lt"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0" y="6115792"/>
            <a:ext cx="9144000" cy="23750"/>
          </a:xfrm>
          <a:prstGeom prst="line">
            <a:avLst/>
          </a:prstGeom>
          <a:ln w="28575"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123053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introduction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2672104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Dual-Currency Deposit</a:t>
            </a:r>
            <a:endParaRPr lang="th-TH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3953922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Precious Metal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5232232" y="6182846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 Rate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utures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6502316" y="6182846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 Rate 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wap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1389955" y="6184267"/>
            <a:ext cx="1239604" cy="629006"/>
          </a:xfrm>
          <a:prstGeom prst="roundRect">
            <a:avLst/>
          </a:prstGeom>
          <a:solidFill>
            <a:schemeClr val="tx1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schemeClr val="accent2"/>
                </a:solidFill>
              </a:rPr>
              <a:t>FOREX</a:t>
            </a:r>
            <a:r>
              <a:rPr lang="en-US" sz="1800" dirty="0" smtClean="0">
                <a:solidFill>
                  <a:schemeClr val="accent2"/>
                </a:solidFill>
              </a:rPr>
              <a:t> </a:t>
            </a:r>
            <a:r>
              <a:rPr lang="en-US" sz="1800" dirty="0">
                <a:solidFill>
                  <a:schemeClr val="accent2"/>
                </a:solidFill>
              </a:rPr>
              <a:t>option</a:t>
            </a:r>
            <a:endParaRPr lang="th-TH" sz="1800" dirty="0">
              <a:solidFill>
                <a:schemeClr val="accent2"/>
              </a:solidFill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7767236" y="6183274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Fixed-Income Securities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21068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" t="9591"/>
          <a:stretch/>
        </p:blipFill>
        <p:spPr>
          <a:xfrm>
            <a:off x="0" y="-20023"/>
            <a:ext cx="9144000" cy="688917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-31174"/>
            <a:ext cx="9144000" cy="945574"/>
          </a:xfrm>
          <a:prstGeom prst="rect">
            <a:avLst/>
          </a:prstGeom>
          <a:solidFill>
            <a:schemeClr val="bg1">
              <a:lumMod val="9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215153" y="391180"/>
            <a:ext cx="39415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accent2"/>
                </a:solidFill>
              </a:rPr>
              <a:t>D</a:t>
            </a:r>
            <a:r>
              <a:rPr lang="en-US" sz="3200" dirty="0" smtClean="0"/>
              <a:t>ual-Currency Deposit</a:t>
            </a:r>
            <a:endParaRPr lang="th-TH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520254" y="3068378"/>
            <a:ext cx="77642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u="sng" dirty="0">
                <a:solidFill>
                  <a:schemeClr val="accent4"/>
                </a:solidFill>
              </a:rPr>
              <a:t>What </a:t>
            </a:r>
            <a:r>
              <a:rPr lang="en-US" sz="3600" b="1" u="sng" dirty="0" smtClean="0">
                <a:solidFill>
                  <a:schemeClr val="accent4"/>
                </a:solidFill>
              </a:rPr>
              <a:t>is Dual Currency Deposits?</a:t>
            </a:r>
          </a:p>
          <a:p>
            <a:pPr algn="ctr"/>
            <a:endParaRPr lang="th-TH" sz="2400" dirty="0">
              <a:solidFill>
                <a:srgbClr val="FFFFFF"/>
              </a:solidFill>
            </a:endParaRPr>
          </a:p>
        </p:txBody>
      </p:sp>
      <p:cxnSp>
        <p:nvCxnSpPr>
          <p:cNvPr id="26" name="Straight Connector 25"/>
          <p:cNvCxnSpPr/>
          <p:nvPr/>
        </p:nvCxnSpPr>
        <p:spPr>
          <a:xfrm>
            <a:off x="0" y="6115792"/>
            <a:ext cx="9144000" cy="23750"/>
          </a:xfrm>
          <a:prstGeom prst="line">
            <a:avLst/>
          </a:prstGeom>
          <a:ln w="28575"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ounded Rectangle 26"/>
          <p:cNvSpPr/>
          <p:nvPr/>
        </p:nvSpPr>
        <p:spPr>
          <a:xfrm>
            <a:off x="123053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introduction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2672104" y="6184267"/>
            <a:ext cx="1239604" cy="629006"/>
          </a:xfrm>
          <a:prstGeom prst="roundRect">
            <a:avLst/>
          </a:prstGeom>
          <a:solidFill>
            <a:schemeClr val="tx1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accent2"/>
                </a:solidFill>
              </a:rPr>
              <a:t>Dual Currency Deposits</a:t>
            </a:r>
            <a:endParaRPr lang="th-TH" sz="1200" dirty="0">
              <a:solidFill>
                <a:schemeClr val="accent2"/>
              </a:solidFill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3953922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Precious Metal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232232" y="6182846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 Rate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utures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6502316" y="6182846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 Rate 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wap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1389955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FOREX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option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7767236" y="6183274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Fixed-Income Securities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50904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" t="9591"/>
          <a:stretch/>
        </p:blipFill>
        <p:spPr>
          <a:xfrm>
            <a:off x="0" y="-31174"/>
            <a:ext cx="9144000" cy="688917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-31174"/>
            <a:ext cx="9144000" cy="945574"/>
          </a:xfrm>
          <a:prstGeom prst="rect">
            <a:avLst/>
          </a:prstGeom>
          <a:solidFill>
            <a:schemeClr val="bg1">
              <a:lumMod val="9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215153" y="391180"/>
            <a:ext cx="39415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accent2"/>
                </a:solidFill>
              </a:rPr>
              <a:t>D</a:t>
            </a:r>
            <a:r>
              <a:rPr lang="en-US" sz="3200" dirty="0" smtClean="0"/>
              <a:t>ual-Currency Deposit</a:t>
            </a:r>
            <a:endParaRPr lang="th-TH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397564" y="1616451"/>
            <a:ext cx="7764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 smtClean="0">
                <a:solidFill>
                  <a:srgbClr val="FFFFFF"/>
                </a:solidFill>
              </a:rPr>
              <a:t>	</a:t>
            </a:r>
            <a:endParaRPr lang="th-TH" sz="2400" dirty="0">
              <a:solidFill>
                <a:srgbClr val="FFFFFF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0" y="6115792"/>
            <a:ext cx="9144000" cy="23750"/>
          </a:xfrm>
          <a:prstGeom prst="line">
            <a:avLst/>
          </a:prstGeom>
          <a:ln w="28575"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ounded Rectangle 15"/>
          <p:cNvSpPr/>
          <p:nvPr/>
        </p:nvSpPr>
        <p:spPr>
          <a:xfrm>
            <a:off x="123053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introduction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2672104" y="6184267"/>
            <a:ext cx="1239604" cy="629006"/>
          </a:xfrm>
          <a:prstGeom prst="roundRect">
            <a:avLst/>
          </a:prstGeom>
          <a:solidFill>
            <a:schemeClr val="tx1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accent2"/>
                </a:solidFill>
              </a:rPr>
              <a:t>Dual-Currency Deposit</a:t>
            </a:r>
            <a:endParaRPr lang="th-TH" sz="1200" dirty="0">
              <a:solidFill>
                <a:schemeClr val="accent2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3953922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Precious Metal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232232" y="6182846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 Rate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utures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6502316" y="6182846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 Rate 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wap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1389955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FOREX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option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7767236" y="6183274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Fixed-Income Securities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8038" t="30729" r="45461" b="30469"/>
          <a:stretch/>
        </p:blipFill>
        <p:spPr>
          <a:xfrm>
            <a:off x="1687338" y="1019259"/>
            <a:ext cx="6054582" cy="4984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9681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" t="9591"/>
          <a:stretch/>
        </p:blipFill>
        <p:spPr>
          <a:xfrm>
            <a:off x="0" y="-31174"/>
            <a:ext cx="9144000" cy="688917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-31174"/>
            <a:ext cx="9144000" cy="945574"/>
          </a:xfrm>
          <a:prstGeom prst="rect">
            <a:avLst/>
          </a:prstGeom>
          <a:solidFill>
            <a:schemeClr val="bg1">
              <a:lumMod val="9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215153" y="391180"/>
            <a:ext cx="39415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accent2"/>
                </a:solidFill>
              </a:rPr>
              <a:t>D</a:t>
            </a:r>
            <a:r>
              <a:rPr lang="en-US" sz="3200" dirty="0" smtClean="0"/>
              <a:t>ual-Currency Deposit</a:t>
            </a:r>
            <a:endParaRPr lang="th-TH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331424" y="1140179"/>
            <a:ext cx="7764241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sz="2400" b="1" u="sng" dirty="0" smtClean="0">
              <a:solidFill>
                <a:schemeClr val="accent4"/>
              </a:solidFill>
            </a:endParaRPr>
          </a:p>
          <a:p>
            <a:pPr algn="just"/>
            <a:r>
              <a:rPr lang="en-US" sz="2400" b="1" u="sng" dirty="0" smtClean="0">
                <a:solidFill>
                  <a:schemeClr val="accent2"/>
                </a:solidFill>
              </a:rPr>
              <a:t>There are 2 possible outcomes.</a:t>
            </a:r>
          </a:p>
          <a:p>
            <a:pPr algn="just"/>
            <a:r>
              <a:rPr lang="en-US" sz="2400" dirty="0" smtClean="0">
                <a:solidFill>
                  <a:schemeClr val="accent4"/>
                </a:solidFill>
              </a:rPr>
              <a:t>1.) Exchange rate is above the strike price at maturity</a:t>
            </a:r>
            <a:r>
              <a:rPr lang="en-US" dirty="0" smtClean="0">
                <a:solidFill>
                  <a:srgbClr val="FFFFFF"/>
                </a:solidFill>
              </a:rPr>
              <a:t>, </a:t>
            </a:r>
            <a:r>
              <a:rPr lang="en-US" sz="2400" dirty="0" smtClean="0">
                <a:solidFill>
                  <a:srgbClr val="FFFFFF"/>
                </a:solidFill>
              </a:rPr>
              <a:t>then the capital and interest will be repaid in the investment currency. </a:t>
            </a:r>
          </a:p>
          <a:p>
            <a:pPr algn="just"/>
            <a:r>
              <a:rPr lang="en-US" sz="2400" dirty="0" smtClean="0">
                <a:solidFill>
                  <a:schemeClr val="accent4"/>
                </a:solidFill>
              </a:rPr>
              <a:t>2.) Exchange rate is below the strike price at maturity</a:t>
            </a:r>
            <a:r>
              <a:rPr lang="en-US" sz="2400" dirty="0" smtClean="0">
                <a:solidFill>
                  <a:srgbClr val="FFFFFF"/>
                </a:solidFill>
              </a:rPr>
              <a:t>, then </a:t>
            </a:r>
            <a:r>
              <a:rPr lang="en-US" sz="2400" dirty="0">
                <a:solidFill>
                  <a:srgbClr val="FFFFFF"/>
                </a:solidFill>
              </a:rPr>
              <a:t>the capital and net interest are converted into the reference currency on the basis of the exercise price and are repaid in that foreign currency. </a:t>
            </a:r>
            <a:endParaRPr lang="en-US" sz="2400" dirty="0" smtClean="0">
              <a:solidFill>
                <a:srgbClr val="FFFFFF"/>
              </a:solidFill>
            </a:endParaRPr>
          </a:p>
          <a:p>
            <a:pPr algn="just"/>
            <a:endParaRPr lang="en-US" sz="2000" dirty="0">
              <a:solidFill>
                <a:srgbClr val="FFFFFF"/>
              </a:solidFill>
            </a:endParaRPr>
          </a:p>
          <a:p>
            <a:pPr algn="just"/>
            <a:r>
              <a:rPr lang="en-US" sz="2000" dirty="0" smtClean="0">
                <a:solidFill>
                  <a:srgbClr val="FFFFFF"/>
                </a:solidFill>
              </a:rPr>
              <a:t>Note : Exchange rate is linked currency /base(initial) currency.</a:t>
            </a:r>
            <a:endParaRPr lang="th-TH" sz="2000" dirty="0">
              <a:solidFill>
                <a:srgbClr val="FFFFFF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0" y="6115792"/>
            <a:ext cx="9144000" cy="23750"/>
          </a:xfrm>
          <a:prstGeom prst="line">
            <a:avLst/>
          </a:prstGeom>
          <a:ln w="28575"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ounded Rectangle 15"/>
          <p:cNvSpPr/>
          <p:nvPr/>
        </p:nvSpPr>
        <p:spPr>
          <a:xfrm>
            <a:off x="123053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introduction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2672104" y="6184267"/>
            <a:ext cx="1239604" cy="629006"/>
          </a:xfrm>
          <a:prstGeom prst="roundRect">
            <a:avLst/>
          </a:prstGeom>
          <a:solidFill>
            <a:schemeClr val="tx1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accent2"/>
                </a:solidFill>
              </a:rPr>
              <a:t>Dual-Currency Deposit</a:t>
            </a:r>
            <a:endParaRPr lang="th-TH" sz="1200" dirty="0">
              <a:solidFill>
                <a:schemeClr val="accent2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3953922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Precious Metal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232232" y="6182846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 Rate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utures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6502316" y="6182846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 Rate 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wap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1389955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FOREX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option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7767236" y="6183274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Fixed-Income Securities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13439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" t="9591"/>
          <a:stretch/>
        </p:blipFill>
        <p:spPr>
          <a:xfrm>
            <a:off x="0" y="-31174"/>
            <a:ext cx="9144000" cy="688917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-31174"/>
            <a:ext cx="9144000" cy="945574"/>
          </a:xfrm>
          <a:prstGeom prst="rect">
            <a:avLst/>
          </a:prstGeom>
          <a:solidFill>
            <a:schemeClr val="bg1">
              <a:lumMod val="9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215153" y="391180"/>
            <a:ext cx="39415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accent2"/>
                </a:solidFill>
              </a:rPr>
              <a:t>D</a:t>
            </a:r>
            <a:r>
              <a:rPr lang="en-US" sz="3200" dirty="0" smtClean="0"/>
              <a:t>ual-Currency Deposit</a:t>
            </a:r>
            <a:endParaRPr lang="th-TH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344652" y="1378316"/>
            <a:ext cx="7764241" cy="4154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 smtClean="0">
                <a:solidFill>
                  <a:schemeClr val="accent6">
                    <a:lumMod val="75000"/>
                  </a:schemeClr>
                </a:solidFill>
              </a:rPr>
              <a:t>Benefits</a:t>
            </a:r>
          </a:p>
          <a:p>
            <a:pPr marL="342900" indent="-342900">
              <a:buFontTx/>
              <a:buChar char="-"/>
            </a:pPr>
            <a:r>
              <a:rPr lang="en-US" sz="2400" dirty="0" smtClean="0">
                <a:solidFill>
                  <a:schemeClr val="bg1"/>
                </a:solidFill>
              </a:rPr>
              <a:t>Provides </a:t>
            </a:r>
            <a:r>
              <a:rPr lang="en-US" sz="2400" dirty="0">
                <a:solidFill>
                  <a:schemeClr val="bg1"/>
                </a:solidFill>
              </a:rPr>
              <a:t>you with an enhanced interest rate that is better than the current base rate </a:t>
            </a:r>
            <a:endParaRPr lang="en-US" sz="2400" dirty="0" smtClean="0">
              <a:solidFill>
                <a:schemeClr val="bg1"/>
              </a:solidFill>
            </a:endParaRPr>
          </a:p>
          <a:p>
            <a:pPr marL="342900" indent="-342900">
              <a:buFontTx/>
              <a:buChar char="-"/>
            </a:pPr>
            <a:r>
              <a:rPr lang="en-US" sz="2400" dirty="0">
                <a:solidFill>
                  <a:srgbClr val="FFFFFF"/>
                </a:solidFill>
              </a:rPr>
              <a:t>Ideal for those with a multicurrency portfolio. </a:t>
            </a:r>
          </a:p>
          <a:p>
            <a:pPr marL="342900" indent="-342900">
              <a:buFontTx/>
              <a:buChar char="-"/>
            </a:pPr>
            <a:r>
              <a:rPr lang="en-US" sz="2400" dirty="0">
                <a:solidFill>
                  <a:srgbClr val="FFFFFF"/>
                </a:solidFill>
              </a:rPr>
              <a:t>Increased portfolio diversification. </a:t>
            </a:r>
          </a:p>
          <a:p>
            <a:r>
              <a:rPr lang="en-US" sz="2400" u="sng" dirty="0" smtClean="0">
                <a:solidFill>
                  <a:srgbClr val="CC0000"/>
                </a:solidFill>
              </a:rPr>
              <a:t>Risks</a:t>
            </a:r>
          </a:p>
          <a:p>
            <a:pPr marL="342900" indent="-342900">
              <a:buFontTx/>
              <a:buChar char="-"/>
            </a:pPr>
            <a:r>
              <a:rPr lang="en-US" sz="2400" dirty="0" smtClean="0">
                <a:solidFill>
                  <a:srgbClr val="FFFFFF"/>
                </a:solidFill>
              </a:rPr>
              <a:t>Exchange rate risk</a:t>
            </a:r>
          </a:p>
          <a:p>
            <a:pPr marL="342900" indent="-342900">
              <a:buFontTx/>
              <a:buChar char="-"/>
            </a:pPr>
            <a:r>
              <a:rPr lang="en-US" sz="2400" dirty="0">
                <a:solidFill>
                  <a:srgbClr val="FFFFFF"/>
                </a:solidFill>
              </a:rPr>
              <a:t>Currencies are extremely volatile and impossible to predict, particularly in the short-</a:t>
            </a:r>
            <a:r>
              <a:rPr lang="en-US" sz="2400" dirty="0" smtClean="0">
                <a:solidFill>
                  <a:srgbClr val="FFFFFF"/>
                </a:solidFill>
              </a:rPr>
              <a:t>run.</a:t>
            </a:r>
          </a:p>
          <a:p>
            <a:pPr marL="342900" indent="-342900">
              <a:buFontTx/>
              <a:buChar char="-"/>
            </a:pPr>
            <a:r>
              <a:rPr lang="en-US" sz="2400" dirty="0" smtClean="0">
                <a:solidFill>
                  <a:srgbClr val="FFFFFF"/>
                </a:solidFill>
              </a:rPr>
              <a:t>Credit risk</a:t>
            </a:r>
            <a:endParaRPr lang="en-US" sz="2400" dirty="0">
              <a:solidFill>
                <a:srgbClr val="FFFFFF"/>
              </a:solidFill>
            </a:endParaRPr>
          </a:p>
          <a:p>
            <a:endParaRPr lang="th-TH" sz="2400" dirty="0">
              <a:solidFill>
                <a:srgbClr val="FFFFFF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0" y="6115792"/>
            <a:ext cx="9144000" cy="23750"/>
          </a:xfrm>
          <a:prstGeom prst="line">
            <a:avLst/>
          </a:prstGeom>
          <a:ln w="28575"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ounded Rectangle 15"/>
          <p:cNvSpPr/>
          <p:nvPr/>
        </p:nvSpPr>
        <p:spPr>
          <a:xfrm>
            <a:off x="123053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introduction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2672104" y="6184267"/>
            <a:ext cx="1239604" cy="629006"/>
          </a:xfrm>
          <a:prstGeom prst="roundRect">
            <a:avLst/>
          </a:prstGeom>
          <a:solidFill>
            <a:schemeClr val="tx1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accent2"/>
                </a:solidFill>
              </a:rPr>
              <a:t>Dual-Currency Deposit</a:t>
            </a:r>
            <a:endParaRPr lang="th-TH" sz="1200" dirty="0">
              <a:solidFill>
                <a:schemeClr val="accent2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3953922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Precious Metal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232232" y="6182846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 Rate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utures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6502316" y="6182846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 Rate 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wap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1389955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FOREX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option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7767236" y="6183274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Fixed-Income Securities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5628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" t="9591"/>
          <a:stretch/>
        </p:blipFill>
        <p:spPr>
          <a:xfrm>
            <a:off x="0" y="-31174"/>
            <a:ext cx="9144000" cy="688917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-31174"/>
            <a:ext cx="9144000" cy="945574"/>
          </a:xfrm>
          <a:prstGeom prst="rect">
            <a:avLst/>
          </a:prstGeom>
          <a:solidFill>
            <a:schemeClr val="bg1">
              <a:lumMod val="9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215153" y="391180"/>
            <a:ext cx="26679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accent2"/>
                </a:solidFill>
              </a:rPr>
              <a:t>P</a:t>
            </a:r>
            <a:r>
              <a:rPr lang="en-US" sz="3200" dirty="0" smtClean="0"/>
              <a:t>recious Metal</a:t>
            </a:r>
            <a:endParaRPr lang="th-TH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631134" y="1508507"/>
            <a:ext cx="788173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Precious metal can be considered depending on rarity and economic value: Gold, Silver, Platinum, </a:t>
            </a:r>
            <a:r>
              <a:rPr lang="en-US" dirty="0" err="1" smtClean="0">
                <a:solidFill>
                  <a:schemeClr val="bg1"/>
                </a:solidFill>
              </a:rPr>
              <a:t>Pladium</a:t>
            </a:r>
            <a:endParaRPr lang="en-US" dirty="0" smtClean="0">
              <a:solidFill>
                <a:schemeClr val="bg1"/>
              </a:solidFill>
            </a:endParaRPr>
          </a:p>
          <a:p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accent4"/>
                </a:solidFill>
              </a:rPr>
              <a:t>Under uncertain time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Pro.	-Safe Haven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	-Hedge for purchasing power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	-Insurance for other investment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Con.   -Low profit</a:t>
            </a:r>
          </a:p>
          <a:p>
            <a:r>
              <a:rPr lang="en-US" dirty="0">
                <a:solidFill>
                  <a:schemeClr val="bg1"/>
                </a:solidFill>
              </a:rPr>
              <a:t>	</a:t>
            </a:r>
            <a:r>
              <a:rPr lang="en-US" dirty="0" smtClean="0">
                <a:solidFill>
                  <a:schemeClr val="bg1"/>
                </a:solidFill>
              </a:rPr>
              <a:t>-additional cost</a:t>
            </a:r>
          </a:p>
          <a:p>
            <a:endParaRPr lang="th-TH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0" y="6115792"/>
            <a:ext cx="9144000" cy="23750"/>
          </a:xfrm>
          <a:prstGeom prst="line">
            <a:avLst/>
          </a:prstGeom>
          <a:ln w="28575"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ounded Rectangle 15"/>
          <p:cNvSpPr/>
          <p:nvPr/>
        </p:nvSpPr>
        <p:spPr>
          <a:xfrm>
            <a:off x="123053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introduction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1389955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FOREX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option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2672104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Dual-Currency Deposit</a:t>
            </a:r>
            <a:endParaRPr lang="th-TH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3953922" y="6184267"/>
            <a:ext cx="1239604" cy="629006"/>
          </a:xfrm>
          <a:prstGeom prst="roundRect">
            <a:avLst/>
          </a:prstGeom>
          <a:solidFill>
            <a:schemeClr val="tx1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accent2"/>
                </a:solidFill>
              </a:rPr>
              <a:t>Precious Metal</a:t>
            </a:r>
            <a:endParaRPr lang="th-TH" sz="1800" dirty="0">
              <a:solidFill>
                <a:schemeClr val="accent2"/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5232232" y="6182846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 Rate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utures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6502316" y="6182846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 Rate 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wap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7767236" y="6183274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Fixed-Income Securities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13154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" t="9591"/>
          <a:stretch/>
        </p:blipFill>
        <p:spPr>
          <a:xfrm>
            <a:off x="0" y="-31174"/>
            <a:ext cx="9144000" cy="688917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-31174"/>
            <a:ext cx="9144000" cy="945574"/>
          </a:xfrm>
          <a:prstGeom prst="rect">
            <a:avLst/>
          </a:prstGeom>
          <a:solidFill>
            <a:schemeClr val="bg1">
              <a:lumMod val="9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215153" y="391180"/>
            <a:ext cx="36730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accent2"/>
                </a:solidFill>
              </a:rPr>
              <a:t>I</a:t>
            </a:r>
            <a:r>
              <a:rPr lang="en-US" sz="3200" dirty="0" smtClean="0"/>
              <a:t>nterest Rate Futures</a:t>
            </a:r>
            <a:endParaRPr lang="th-TH" sz="3200" dirty="0"/>
          </a:p>
        </p:txBody>
      </p:sp>
      <p:sp>
        <p:nvSpPr>
          <p:cNvPr id="2" name="TextBox 1"/>
          <p:cNvSpPr txBox="1"/>
          <p:nvPr/>
        </p:nvSpPr>
        <p:spPr>
          <a:xfrm>
            <a:off x="2161011" y="1398309"/>
            <a:ext cx="44308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solidFill>
                  <a:schemeClr val="bg1"/>
                </a:solidFill>
              </a:rPr>
              <a:t>What is </a:t>
            </a:r>
            <a:r>
              <a:rPr lang="en-US" sz="4000" dirty="0" smtClean="0">
                <a:solidFill>
                  <a:schemeClr val="accent4"/>
                </a:solidFill>
              </a:rPr>
              <a:t>“FUTURES”</a:t>
            </a:r>
            <a:r>
              <a:rPr lang="en-US" sz="4000" dirty="0" smtClean="0">
                <a:solidFill>
                  <a:schemeClr val="bg1"/>
                </a:solidFill>
              </a:rPr>
              <a:t>?</a:t>
            </a:r>
            <a:endParaRPr lang="th-TH" sz="4000" dirty="0">
              <a:solidFill>
                <a:schemeClr val="bg1"/>
              </a:solidFill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0" y="6115792"/>
            <a:ext cx="9144000" cy="23750"/>
          </a:xfrm>
          <a:prstGeom prst="line">
            <a:avLst/>
          </a:prstGeom>
          <a:ln w="28575"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123053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introduction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389955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FOREX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option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672104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Dual-Currency Deposit</a:t>
            </a:r>
            <a:endParaRPr lang="th-TH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953922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Precious Metal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5232232" y="6182846"/>
            <a:ext cx="1239604" cy="629006"/>
          </a:xfrm>
          <a:prstGeom prst="roundRect">
            <a:avLst/>
          </a:prstGeom>
          <a:solidFill>
            <a:schemeClr val="tx1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accent2"/>
                </a:solidFill>
              </a:rPr>
              <a:t>Interest Rate </a:t>
            </a:r>
            <a:r>
              <a:rPr lang="en-US" sz="1400" dirty="0">
                <a:solidFill>
                  <a:schemeClr val="accent2"/>
                </a:solidFill>
              </a:rPr>
              <a:t>F</a:t>
            </a:r>
            <a:r>
              <a:rPr lang="en-US" sz="1400" dirty="0" smtClean="0">
                <a:solidFill>
                  <a:schemeClr val="accent2"/>
                </a:solidFill>
              </a:rPr>
              <a:t>utures</a:t>
            </a:r>
            <a:endParaRPr lang="th-TH" sz="1400" dirty="0">
              <a:solidFill>
                <a:schemeClr val="accent2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502316" y="6182846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 Rate 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wap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7767236" y="6183274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Fixed-Income Securities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4839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" t="9591"/>
          <a:stretch/>
        </p:blipFill>
        <p:spPr>
          <a:xfrm>
            <a:off x="0" y="-31174"/>
            <a:ext cx="9144000" cy="688917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-31174"/>
            <a:ext cx="9144000" cy="945574"/>
          </a:xfrm>
          <a:prstGeom prst="rect">
            <a:avLst/>
          </a:prstGeom>
          <a:solidFill>
            <a:schemeClr val="bg1">
              <a:lumMod val="9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215153" y="391180"/>
            <a:ext cx="36730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accent2"/>
                </a:solidFill>
              </a:rPr>
              <a:t>I</a:t>
            </a:r>
            <a:r>
              <a:rPr lang="en-US" sz="3200" dirty="0" smtClean="0"/>
              <a:t>nterest Rate Futures</a:t>
            </a:r>
            <a:endParaRPr lang="th-TH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397565" y="1431235"/>
            <a:ext cx="788173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4"/>
                </a:solidFill>
              </a:rPr>
              <a:t>I</a:t>
            </a:r>
            <a:r>
              <a:rPr lang="en-US" sz="2400" dirty="0" smtClean="0">
                <a:solidFill>
                  <a:schemeClr val="bg1"/>
                </a:solidFill>
              </a:rPr>
              <a:t>nterest Rate Futures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4"/>
                </a:solidFill>
              </a:rPr>
              <a:t>C</a:t>
            </a:r>
            <a:r>
              <a:rPr lang="en-US" sz="2400" dirty="0" smtClean="0">
                <a:solidFill>
                  <a:schemeClr val="bg1"/>
                </a:solidFill>
              </a:rPr>
              <a:t>ontract to buy or sell government bond in the future</a:t>
            </a:r>
            <a:endParaRPr lang="en-US" sz="1800" dirty="0" smtClean="0">
              <a:solidFill>
                <a:schemeClr val="accent4"/>
              </a:solidFill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4"/>
                </a:solidFill>
              </a:rPr>
              <a:t>S</a:t>
            </a:r>
            <a:r>
              <a:rPr lang="en-US" sz="2400" dirty="0" smtClean="0">
                <a:solidFill>
                  <a:schemeClr val="bg1"/>
                </a:solidFill>
              </a:rPr>
              <a:t>uppose we buy the “Interest rate futures”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bg1"/>
                </a:solidFill>
              </a:rPr>
              <a:t>If interest rate increased, price of bonds will fall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bg1"/>
                </a:solidFill>
              </a:rPr>
              <a:t>The buyer loss while the seller gain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4"/>
                </a:solidFill>
              </a:rPr>
              <a:t>H</a:t>
            </a:r>
            <a:r>
              <a:rPr lang="en-US" sz="2400" dirty="0" smtClean="0">
                <a:solidFill>
                  <a:schemeClr val="bg1"/>
                </a:solidFill>
              </a:rPr>
              <a:t>edging against interest rate risk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bg1"/>
                </a:solidFill>
              </a:rPr>
              <a:t>Example: A project value may decreased if interest rate increased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bg1"/>
                </a:solidFill>
              </a:rPr>
              <a:t>Selling the futures contract</a:t>
            </a:r>
          </a:p>
        </p:txBody>
      </p:sp>
      <p:cxnSp>
        <p:nvCxnSpPr>
          <p:cNvPr id="13" name="Straight Connector 12"/>
          <p:cNvCxnSpPr/>
          <p:nvPr/>
        </p:nvCxnSpPr>
        <p:spPr>
          <a:xfrm>
            <a:off x="0" y="6115792"/>
            <a:ext cx="9144000" cy="23750"/>
          </a:xfrm>
          <a:prstGeom prst="line">
            <a:avLst/>
          </a:prstGeom>
          <a:ln w="28575"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123053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introduction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389955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FOREX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option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672104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Dual-Currency Deposit</a:t>
            </a:r>
            <a:endParaRPr lang="th-TH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953922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Precious Metal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502316" y="6182846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 Rate 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wap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5232232" y="6182846"/>
            <a:ext cx="1239604" cy="629006"/>
          </a:xfrm>
          <a:prstGeom prst="roundRect">
            <a:avLst/>
          </a:prstGeom>
          <a:solidFill>
            <a:schemeClr val="tx1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accent2"/>
                </a:solidFill>
              </a:rPr>
              <a:t>Interest Rate </a:t>
            </a:r>
            <a:r>
              <a:rPr lang="en-US" sz="1400" dirty="0">
                <a:solidFill>
                  <a:schemeClr val="accent2"/>
                </a:solidFill>
              </a:rPr>
              <a:t>F</a:t>
            </a:r>
            <a:r>
              <a:rPr lang="en-US" sz="1400" dirty="0" smtClean="0">
                <a:solidFill>
                  <a:schemeClr val="accent2"/>
                </a:solidFill>
              </a:rPr>
              <a:t>utures</a:t>
            </a:r>
            <a:endParaRPr lang="th-TH" sz="1400" dirty="0">
              <a:solidFill>
                <a:schemeClr val="accent2"/>
              </a:solidFill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7767236" y="6183274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Fixed-Income Securities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10778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" t="9591"/>
          <a:stretch/>
        </p:blipFill>
        <p:spPr>
          <a:xfrm>
            <a:off x="0" y="-31174"/>
            <a:ext cx="9144000" cy="688917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-31174"/>
            <a:ext cx="9144000" cy="945574"/>
          </a:xfrm>
          <a:prstGeom prst="rect">
            <a:avLst/>
          </a:prstGeom>
          <a:solidFill>
            <a:schemeClr val="bg1">
              <a:lumMod val="9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215153" y="391180"/>
            <a:ext cx="33001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accent2"/>
                </a:solidFill>
              </a:rPr>
              <a:t>I</a:t>
            </a:r>
            <a:r>
              <a:rPr lang="en-US" sz="3200" dirty="0" smtClean="0"/>
              <a:t>nterest Rate Swap</a:t>
            </a:r>
            <a:endParaRPr lang="th-TH" sz="3200" dirty="0"/>
          </a:p>
        </p:txBody>
      </p:sp>
      <p:sp>
        <p:nvSpPr>
          <p:cNvPr id="2" name="TextBox 1"/>
          <p:cNvSpPr txBox="1"/>
          <p:nvPr/>
        </p:nvSpPr>
        <p:spPr>
          <a:xfrm>
            <a:off x="357162" y="1018694"/>
            <a:ext cx="7910469" cy="79098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accent4"/>
                </a:solidFill>
              </a:rPr>
              <a:t>P</a:t>
            </a:r>
            <a:r>
              <a:rPr lang="en-US" sz="3200" dirty="0" smtClean="0">
                <a:solidFill>
                  <a:srgbClr val="FFFFFF"/>
                </a:solidFill>
              </a:rPr>
              <a:t>roduct description</a:t>
            </a:r>
          </a:p>
          <a:p>
            <a:pPr marL="457200" indent="-457200">
              <a:buFontTx/>
              <a:buChar char="-"/>
            </a:pPr>
            <a:r>
              <a:rPr lang="en-US" dirty="0" smtClean="0">
                <a:solidFill>
                  <a:srgbClr val="FFFFFF"/>
                </a:solidFill>
              </a:rPr>
              <a:t>Agreement between two parties to exchange streams of interest cash flows based on specified principal amount.</a:t>
            </a:r>
          </a:p>
          <a:p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u="sng" dirty="0" smtClean="0">
                <a:solidFill>
                  <a:schemeClr val="accent4"/>
                </a:solidFill>
              </a:rPr>
              <a:t>Main types</a:t>
            </a:r>
          </a:p>
          <a:p>
            <a:pPr marL="457200" indent="-457200">
              <a:buFontTx/>
              <a:buChar char="-"/>
            </a:pPr>
            <a:r>
              <a:rPr lang="en-US" dirty="0" smtClean="0">
                <a:solidFill>
                  <a:srgbClr val="FFFFFF"/>
                </a:solidFill>
              </a:rPr>
              <a:t>Fixed-for-Fixed swaps</a:t>
            </a:r>
          </a:p>
          <a:p>
            <a:pPr marL="457200" indent="-457200">
              <a:buFontTx/>
              <a:buChar char="-"/>
            </a:pPr>
            <a:endParaRPr lang="en-US" dirty="0" smtClean="0">
              <a:solidFill>
                <a:srgbClr val="FFFFFF"/>
              </a:solidFill>
            </a:endParaRPr>
          </a:p>
          <a:p>
            <a:pPr marL="457200" indent="-457200">
              <a:buFontTx/>
              <a:buChar char="-"/>
            </a:pPr>
            <a:r>
              <a:rPr lang="en-US" dirty="0" smtClean="0">
                <a:solidFill>
                  <a:srgbClr val="FFFFFF"/>
                </a:solidFill>
              </a:rPr>
              <a:t>Fixed-for-Floating or “Plain Vanilla” swaps </a:t>
            </a:r>
          </a:p>
          <a:p>
            <a:pPr marL="457200" indent="-457200">
              <a:buFontTx/>
              <a:buChar char="-"/>
            </a:pPr>
            <a:endParaRPr lang="en-US" dirty="0" smtClean="0">
              <a:solidFill>
                <a:srgbClr val="FFFFFF"/>
              </a:solidFill>
            </a:endParaRPr>
          </a:p>
          <a:p>
            <a:pPr marL="457200" indent="-457200">
              <a:buFontTx/>
              <a:buChar char="-"/>
            </a:pPr>
            <a:r>
              <a:rPr lang="en-US" dirty="0" smtClean="0">
                <a:solidFill>
                  <a:srgbClr val="FFFFFF"/>
                </a:solidFill>
              </a:rPr>
              <a:t>Floating-for-Floating or “Basis” swaps</a:t>
            </a:r>
          </a:p>
          <a:p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smtClean="0">
                <a:solidFill>
                  <a:srgbClr val="FFFFFF"/>
                </a:solidFill>
              </a:rPr>
              <a:t>       (MLR, LIBOR</a:t>
            </a:r>
            <a:r>
              <a:rPr lang="th-TH" dirty="0" smtClean="0">
                <a:solidFill>
                  <a:srgbClr val="FFFFFF"/>
                </a:solidFill>
              </a:rPr>
              <a:t> </a:t>
            </a:r>
            <a:r>
              <a:rPr lang="en-US" dirty="0" smtClean="0">
                <a:solidFill>
                  <a:srgbClr val="FFFFFF"/>
                </a:solidFill>
              </a:rPr>
              <a:t>etc.)</a:t>
            </a:r>
          </a:p>
          <a:p>
            <a:endParaRPr lang="en-US" dirty="0" smtClean="0">
              <a:solidFill>
                <a:srgbClr val="FFFFFF"/>
              </a:solidFill>
            </a:endParaRPr>
          </a:p>
          <a:p>
            <a:endParaRPr lang="en-US" dirty="0" smtClean="0">
              <a:solidFill>
                <a:srgbClr val="FFFFFF"/>
              </a:solidFill>
            </a:endParaRPr>
          </a:p>
          <a:p>
            <a:endParaRPr lang="en-US" dirty="0" smtClean="0">
              <a:solidFill>
                <a:srgbClr val="FFFFFF"/>
              </a:solidFill>
            </a:endParaRPr>
          </a:p>
          <a:p>
            <a:endParaRPr lang="en-US" dirty="0" smtClean="0">
              <a:solidFill>
                <a:srgbClr val="FFFFFF"/>
              </a:solidFill>
            </a:endParaRPr>
          </a:p>
          <a:p>
            <a:endParaRPr lang="en-US" dirty="0">
              <a:solidFill>
                <a:srgbClr val="FFFFFF"/>
              </a:solidFill>
            </a:endParaRPr>
          </a:p>
          <a:p>
            <a:endParaRPr lang="en-US" dirty="0" smtClean="0">
              <a:solidFill>
                <a:srgbClr val="FFFFFF"/>
              </a:solidFill>
            </a:endParaRPr>
          </a:p>
          <a:p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" b="96000" l="2667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42005" y="-555651"/>
            <a:ext cx="2341299" cy="234129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59000" l="34000" r="9733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99691" y="-224907"/>
            <a:ext cx="2315215" cy="2315215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>
            <a:off x="0" y="6115792"/>
            <a:ext cx="9144000" cy="23750"/>
          </a:xfrm>
          <a:prstGeom prst="line">
            <a:avLst/>
          </a:prstGeom>
          <a:ln w="28575"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ounded Rectangle 15"/>
          <p:cNvSpPr/>
          <p:nvPr/>
        </p:nvSpPr>
        <p:spPr>
          <a:xfrm>
            <a:off x="123053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introduction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1389955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FOREX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option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2672104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Dual-Currency Deposit</a:t>
            </a:r>
            <a:endParaRPr lang="th-TH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3953922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Precious Metal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5232232" y="6182846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 Rate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utures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6502316" y="6182846"/>
            <a:ext cx="1239604" cy="629006"/>
          </a:xfrm>
          <a:prstGeom prst="roundRect">
            <a:avLst/>
          </a:prstGeom>
          <a:solidFill>
            <a:schemeClr val="tx1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accent2"/>
                </a:solidFill>
              </a:rPr>
              <a:t>Interest Rate </a:t>
            </a:r>
            <a:r>
              <a:rPr lang="en-US" sz="1800" dirty="0">
                <a:solidFill>
                  <a:schemeClr val="accent2"/>
                </a:solidFill>
              </a:rPr>
              <a:t>S</a:t>
            </a:r>
            <a:r>
              <a:rPr lang="en-US" sz="1800" dirty="0" smtClean="0">
                <a:solidFill>
                  <a:schemeClr val="accent2"/>
                </a:solidFill>
              </a:rPr>
              <a:t>wap</a:t>
            </a:r>
            <a:endParaRPr lang="th-TH" sz="1800" dirty="0">
              <a:solidFill>
                <a:schemeClr val="accent2"/>
              </a:solidFill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7767236" y="6183274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Fixed-Income Securities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67810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" t="9591"/>
          <a:stretch/>
        </p:blipFill>
        <p:spPr>
          <a:xfrm>
            <a:off x="0" y="-31174"/>
            <a:ext cx="9144000" cy="688917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-31174"/>
            <a:ext cx="9144000" cy="945574"/>
          </a:xfrm>
          <a:prstGeom prst="rect">
            <a:avLst/>
          </a:prstGeom>
          <a:solidFill>
            <a:schemeClr val="bg1">
              <a:lumMod val="9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215153" y="391180"/>
            <a:ext cx="7665680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accent2"/>
                </a:solidFill>
              </a:rPr>
              <a:t>I</a:t>
            </a:r>
            <a:r>
              <a:rPr lang="en-US" sz="3200" dirty="0" smtClean="0"/>
              <a:t>nterest Rate Swap: Fixed-For-Floating swaps</a:t>
            </a:r>
            <a:endParaRPr lang="th-TH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397565" y="1431235"/>
            <a:ext cx="7881731" cy="3995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45155"/>
            <a:ext cx="9144000" cy="4895028"/>
          </a:xfrm>
          <a:prstGeom prst="rect">
            <a:avLst/>
          </a:prstGeom>
        </p:spPr>
      </p:pic>
      <p:cxnSp>
        <p:nvCxnSpPr>
          <p:cNvPr id="14" name="Straight Connector 13"/>
          <p:cNvCxnSpPr/>
          <p:nvPr/>
        </p:nvCxnSpPr>
        <p:spPr>
          <a:xfrm>
            <a:off x="0" y="6115792"/>
            <a:ext cx="9144000" cy="23750"/>
          </a:xfrm>
          <a:prstGeom prst="line">
            <a:avLst/>
          </a:prstGeom>
          <a:ln w="28575"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123053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introduction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1389955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FOREX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option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2672104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Dual-Currency Deposit</a:t>
            </a:r>
            <a:endParaRPr lang="th-TH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3953922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Precious Metal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232232" y="6182846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 Rate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utures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7767236" y="6183274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Fixed-Income Securities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6502316" y="6182846"/>
            <a:ext cx="1239604" cy="629006"/>
          </a:xfrm>
          <a:prstGeom prst="roundRect">
            <a:avLst/>
          </a:prstGeom>
          <a:solidFill>
            <a:schemeClr val="tx1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accent2"/>
                </a:solidFill>
              </a:rPr>
              <a:t>Interest Rate </a:t>
            </a:r>
            <a:r>
              <a:rPr lang="en-US" sz="1800" dirty="0">
                <a:solidFill>
                  <a:schemeClr val="accent2"/>
                </a:solidFill>
              </a:rPr>
              <a:t>S</a:t>
            </a:r>
            <a:r>
              <a:rPr lang="en-US" sz="1800" dirty="0" smtClean="0">
                <a:solidFill>
                  <a:schemeClr val="accent2"/>
                </a:solidFill>
              </a:rPr>
              <a:t>wap</a:t>
            </a:r>
            <a:endParaRPr lang="th-TH" sz="18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9482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" t="9591"/>
          <a:stretch/>
        </p:blipFill>
        <p:spPr>
          <a:xfrm>
            <a:off x="0" y="-31174"/>
            <a:ext cx="9144000" cy="688917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-31174"/>
            <a:ext cx="9144000" cy="945574"/>
          </a:xfrm>
          <a:prstGeom prst="rect">
            <a:avLst/>
          </a:prstGeom>
          <a:solidFill>
            <a:schemeClr val="bg1">
              <a:lumMod val="9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215153" y="391180"/>
            <a:ext cx="7758454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accent2"/>
                </a:solidFill>
              </a:rPr>
              <a:t>I</a:t>
            </a:r>
            <a:r>
              <a:rPr lang="en-US" sz="3200" dirty="0" smtClean="0"/>
              <a:t>nterest Rate </a:t>
            </a:r>
            <a:r>
              <a:rPr lang="en-US" sz="3200" dirty="0"/>
              <a:t>Swap : Fixed-For-Floating swaps</a:t>
            </a:r>
            <a:endParaRPr lang="th-TH" sz="3200" dirty="0"/>
          </a:p>
        </p:txBody>
      </p:sp>
      <p:sp>
        <p:nvSpPr>
          <p:cNvPr id="11" name="Rounded Rectangle 10"/>
          <p:cNvSpPr/>
          <p:nvPr/>
        </p:nvSpPr>
        <p:spPr>
          <a:xfrm>
            <a:off x="1481560" y="1428821"/>
            <a:ext cx="1679983" cy="152142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6600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238370" y="1375900"/>
            <a:ext cx="1732896" cy="1534657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6600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1528133" y="4167389"/>
            <a:ext cx="1752463" cy="820247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6600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252150" y="4167387"/>
            <a:ext cx="1679983" cy="781073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66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90057" y="1852173"/>
            <a:ext cx="12302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A</a:t>
            </a:r>
            <a:endParaRPr lang="en-US" sz="4000" dirty="0"/>
          </a:p>
        </p:txBody>
      </p:sp>
      <p:sp>
        <p:nvSpPr>
          <p:cNvPr id="14" name="TextBox 13"/>
          <p:cNvSpPr txBox="1"/>
          <p:nvPr/>
        </p:nvSpPr>
        <p:spPr>
          <a:xfrm>
            <a:off x="5860098" y="1759564"/>
            <a:ext cx="978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B</a:t>
            </a:r>
            <a:endParaRPr lang="en-US" sz="4000" dirty="0"/>
          </a:p>
        </p:txBody>
      </p:sp>
      <p:sp>
        <p:nvSpPr>
          <p:cNvPr id="15" name="TextBox 14"/>
          <p:cNvSpPr txBox="1"/>
          <p:nvPr/>
        </p:nvSpPr>
        <p:spPr>
          <a:xfrm>
            <a:off x="5502936" y="4273227"/>
            <a:ext cx="12699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FIXED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547702" y="4273226"/>
            <a:ext cx="19445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FLOATING</a:t>
            </a:r>
            <a:endParaRPr lang="en-US" dirty="0"/>
          </a:p>
        </p:txBody>
      </p:sp>
      <p:sp>
        <p:nvSpPr>
          <p:cNvPr id="29" name="Right Arrow 28"/>
          <p:cNvSpPr/>
          <p:nvPr/>
        </p:nvSpPr>
        <p:spPr>
          <a:xfrm>
            <a:off x="3320281" y="1759564"/>
            <a:ext cx="1838721" cy="330745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ight Arrow 29"/>
          <p:cNvSpPr/>
          <p:nvPr/>
        </p:nvSpPr>
        <p:spPr>
          <a:xfrm rot="10800000">
            <a:off x="3293825" y="2328445"/>
            <a:ext cx="1799036" cy="297927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073" y="1428819"/>
            <a:ext cx="226202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 </a:t>
            </a:r>
            <a:r>
              <a:rPr lang="en-US" sz="2200" dirty="0" smtClean="0">
                <a:solidFill>
                  <a:schemeClr val="bg1"/>
                </a:solidFill>
              </a:rPr>
              <a:t>8.65%</a:t>
            </a:r>
            <a:endParaRPr lang="en-US" sz="2200" dirty="0">
              <a:solidFill>
                <a:schemeClr val="bg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412878" y="2526893"/>
            <a:ext cx="22487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>
                <a:solidFill>
                  <a:srgbClr val="FFFFFF"/>
                </a:solidFill>
              </a:rPr>
              <a:t>LIBOR+0.70%</a:t>
            </a:r>
            <a:endParaRPr lang="en-US" sz="2200" dirty="0">
              <a:solidFill>
                <a:srgbClr val="FFFFFF"/>
              </a:solidFill>
            </a:endParaRPr>
          </a:p>
        </p:txBody>
      </p:sp>
      <p:sp>
        <p:nvSpPr>
          <p:cNvPr id="33" name="Down Arrow 32"/>
          <p:cNvSpPr/>
          <p:nvPr/>
        </p:nvSpPr>
        <p:spPr>
          <a:xfrm>
            <a:off x="2090057" y="3135464"/>
            <a:ext cx="357162" cy="873167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Down Arrow 33"/>
          <p:cNvSpPr/>
          <p:nvPr/>
        </p:nvSpPr>
        <p:spPr>
          <a:xfrm>
            <a:off x="5906671" y="3095775"/>
            <a:ext cx="357162" cy="919728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/>
          <p:cNvSpPr txBox="1"/>
          <p:nvPr/>
        </p:nvSpPr>
        <p:spPr>
          <a:xfrm>
            <a:off x="2486903" y="3439750"/>
            <a:ext cx="20636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FFFF"/>
                </a:solidFill>
              </a:rPr>
              <a:t>LIBOR+1.5%</a:t>
            </a:r>
            <a:endParaRPr lang="en-US" sz="2000" dirty="0">
              <a:solidFill>
                <a:srgbClr val="FFFFFF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296629" y="3439749"/>
            <a:ext cx="11376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FFFF"/>
                </a:solidFill>
              </a:rPr>
              <a:t>8.5%</a:t>
            </a:r>
            <a:endParaRPr lang="en-US" sz="2000" dirty="0">
              <a:solidFill>
                <a:srgbClr val="FFFFFF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185458" y="5053786"/>
            <a:ext cx="31086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FFFF"/>
                </a:solidFill>
              </a:rPr>
              <a:t>NET: LIBOR+0.55%</a:t>
            </a:r>
            <a:endParaRPr lang="en-US" sz="2000" dirty="0">
              <a:solidFill>
                <a:srgbClr val="FFFFFF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587384" y="4947948"/>
            <a:ext cx="19048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FFFF"/>
                </a:solidFill>
              </a:rPr>
              <a:t>NET: 9.45%</a:t>
            </a:r>
            <a:r>
              <a:rPr lang="en-US" dirty="0" smtClean="0"/>
              <a:t>:</a:t>
            </a:r>
            <a:endParaRPr lang="en-US" dirty="0"/>
          </a:p>
        </p:txBody>
      </p:sp>
      <p:cxnSp>
        <p:nvCxnSpPr>
          <p:cNvPr id="39" name="Straight Connector 38"/>
          <p:cNvCxnSpPr/>
          <p:nvPr/>
        </p:nvCxnSpPr>
        <p:spPr>
          <a:xfrm>
            <a:off x="0" y="6115792"/>
            <a:ext cx="9144000" cy="23750"/>
          </a:xfrm>
          <a:prstGeom prst="line">
            <a:avLst/>
          </a:prstGeom>
          <a:ln w="28575"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ounded Rectangle 39"/>
          <p:cNvSpPr/>
          <p:nvPr/>
        </p:nvSpPr>
        <p:spPr>
          <a:xfrm>
            <a:off x="123053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introduction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1389955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FOREX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option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2672104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Dual-Currency Deposit</a:t>
            </a:r>
            <a:endParaRPr lang="th-TH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3953922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Precious Metal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5232232" y="6182846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 Rate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utures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7767236" y="6183274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Fixed-Income Securities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8" name="Rounded Rectangle 47"/>
          <p:cNvSpPr/>
          <p:nvPr/>
        </p:nvSpPr>
        <p:spPr>
          <a:xfrm>
            <a:off x="6502316" y="6182846"/>
            <a:ext cx="1239604" cy="629006"/>
          </a:xfrm>
          <a:prstGeom prst="roundRect">
            <a:avLst/>
          </a:prstGeom>
          <a:solidFill>
            <a:schemeClr val="tx1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accent2"/>
                </a:solidFill>
              </a:rPr>
              <a:t>Interest Rate </a:t>
            </a:r>
            <a:r>
              <a:rPr lang="en-US" sz="1800" dirty="0">
                <a:solidFill>
                  <a:schemeClr val="accent2"/>
                </a:solidFill>
              </a:rPr>
              <a:t>S</a:t>
            </a:r>
            <a:r>
              <a:rPr lang="en-US" sz="1800" dirty="0" smtClean="0">
                <a:solidFill>
                  <a:schemeClr val="accent2"/>
                </a:solidFill>
              </a:rPr>
              <a:t>wap</a:t>
            </a:r>
            <a:endParaRPr lang="th-TH" sz="18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14835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" t="9591"/>
          <a:stretch/>
        </p:blipFill>
        <p:spPr>
          <a:xfrm>
            <a:off x="0" y="-31174"/>
            <a:ext cx="9144000" cy="688917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-31174"/>
            <a:ext cx="9144000" cy="945574"/>
          </a:xfrm>
          <a:prstGeom prst="rect">
            <a:avLst/>
          </a:prstGeom>
          <a:solidFill>
            <a:schemeClr val="bg1">
              <a:lumMod val="9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215153" y="391180"/>
            <a:ext cx="8167821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accent2"/>
                </a:solidFill>
              </a:rPr>
              <a:t>I</a:t>
            </a:r>
            <a:r>
              <a:rPr lang="en-US" sz="3200" dirty="0" smtClean="0"/>
              <a:t>nterest Rate Swap: Potential Benefits and Risks</a:t>
            </a:r>
            <a:endParaRPr lang="th-TH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344652" y="1351855"/>
            <a:ext cx="7881731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 smtClean="0">
                <a:solidFill>
                  <a:schemeClr val="accent6">
                    <a:lumMod val="75000"/>
                  </a:schemeClr>
                </a:solidFill>
              </a:rPr>
              <a:t>Benefit of uses</a:t>
            </a:r>
          </a:p>
          <a:p>
            <a:pPr marL="457200" indent="-457200">
              <a:buFont typeface="Arial"/>
              <a:buChar char="•"/>
            </a:pPr>
            <a:r>
              <a:rPr lang="en-US" dirty="0" smtClean="0">
                <a:solidFill>
                  <a:srgbClr val="FFFFFF"/>
                </a:solidFill>
              </a:rPr>
              <a:t>Manage credit risk</a:t>
            </a:r>
          </a:p>
          <a:p>
            <a:pPr marL="457200" indent="-457200">
              <a:buFont typeface="Arial"/>
              <a:buChar char="•"/>
            </a:pPr>
            <a:r>
              <a:rPr lang="en-US" dirty="0" smtClean="0">
                <a:solidFill>
                  <a:srgbClr val="FFFFFF"/>
                </a:solidFill>
              </a:rPr>
              <a:t>Hedge potential losses</a:t>
            </a:r>
          </a:p>
          <a:p>
            <a:pPr marL="457200" indent="-457200">
              <a:buFont typeface="Arial"/>
              <a:buChar char="•"/>
            </a:pPr>
            <a:r>
              <a:rPr lang="en-US" dirty="0" smtClean="0">
                <a:solidFill>
                  <a:srgbClr val="FFFFFF"/>
                </a:solidFill>
              </a:rPr>
              <a:t>Earn income through speculation</a:t>
            </a:r>
          </a:p>
          <a:p>
            <a:r>
              <a:rPr lang="en-US" u="sng" dirty="0" smtClean="0">
                <a:solidFill>
                  <a:srgbClr val="CC0000"/>
                </a:solidFill>
              </a:rPr>
              <a:t>Risks</a:t>
            </a:r>
          </a:p>
          <a:p>
            <a:pPr marL="457200" indent="-457200">
              <a:buFont typeface="Arial"/>
              <a:buChar char="•"/>
            </a:pPr>
            <a:r>
              <a:rPr lang="en-US" dirty="0" smtClean="0">
                <a:solidFill>
                  <a:schemeClr val="bg1"/>
                </a:solidFill>
              </a:rPr>
              <a:t>Interest rate risk</a:t>
            </a:r>
          </a:p>
          <a:p>
            <a:pPr marL="457200" indent="-457200">
              <a:buFont typeface="Arial"/>
              <a:buChar char="•"/>
            </a:pPr>
            <a:r>
              <a:rPr lang="en-US" dirty="0" smtClean="0">
                <a:solidFill>
                  <a:schemeClr val="bg1"/>
                </a:solidFill>
              </a:rPr>
              <a:t>Credit risk</a:t>
            </a:r>
          </a:p>
          <a:p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rgbClr val="FF6600"/>
                </a:solidFill>
              </a:rPr>
              <a:t>	Manage </a:t>
            </a:r>
            <a:r>
              <a:rPr lang="en-US" dirty="0">
                <a:solidFill>
                  <a:srgbClr val="FF6600"/>
                </a:solidFill>
              </a:rPr>
              <a:t>debt and risk more effectively!!!</a:t>
            </a:r>
          </a:p>
          <a:p>
            <a:pPr marL="457200" indent="-457200">
              <a:buFont typeface="Arial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endParaRPr lang="en-US" dirty="0" smtClean="0">
              <a:solidFill>
                <a:schemeClr val="bg1"/>
              </a:solidFill>
            </a:endParaRPr>
          </a:p>
          <a:p>
            <a:endParaRPr lang="en-US" u="sng" dirty="0" smtClean="0">
              <a:solidFill>
                <a:schemeClr val="bg1"/>
              </a:solidFill>
            </a:endParaRPr>
          </a:p>
          <a:p>
            <a:endParaRPr lang="en-US" u="sng" dirty="0" smtClean="0">
              <a:solidFill>
                <a:schemeClr val="bg1"/>
              </a:solidFill>
            </a:endParaRPr>
          </a:p>
          <a:p>
            <a:endParaRPr lang="th-TH" dirty="0">
              <a:solidFill>
                <a:srgbClr val="FFFFFF"/>
              </a:solidFill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0" y="6115792"/>
            <a:ext cx="9144000" cy="23750"/>
          </a:xfrm>
          <a:prstGeom prst="line">
            <a:avLst/>
          </a:prstGeom>
          <a:ln w="28575"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123053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introduction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389955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FOREX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option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672104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Dual-Currency Deposit</a:t>
            </a:r>
            <a:endParaRPr lang="th-TH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953922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Precious Metal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5232232" y="6182846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 Rate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utures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7767236" y="6183274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Fixed-Income Securities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6502316" y="6182846"/>
            <a:ext cx="1239604" cy="629006"/>
          </a:xfrm>
          <a:prstGeom prst="roundRect">
            <a:avLst/>
          </a:prstGeom>
          <a:solidFill>
            <a:schemeClr val="tx1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accent2"/>
                </a:solidFill>
              </a:rPr>
              <a:t>Interest Rate </a:t>
            </a:r>
            <a:r>
              <a:rPr lang="en-US" sz="1800" dirty="0">
                <a:solidFill>
                  <a:schemeClr val="accent2"/>
                </a:solidFill>
              </a:rPr>
              <a:t>S</a:t>
            </a:r>
            <a:r>
              <a:rPr lang="en-US" sz="1800" dirty="0" smtClean="0">
                <a:solidFill>
                  <a:schemeClr val="accent2"/>
                </a:solidFill>
              </a:rPr>
              <a:t>wap</a:t>
            </a:r>
            <a:endParaRPr lang="th-TH" sz="18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73888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" t="9591"/>
          <a:stretch/>
        </p:blipFill>
        <p:spPr>
          <a:xfrm>
            <a:off x="0" y="-17944"/>
            <a:ext cx="9144000" cy="688917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-31174"/>
            <a:ext cx="9144000" cy="945574"/>
          </a:xfrm>
          <a:prstGeom prst="rect">
            <a:avLst/>
          </a:prstGeom>
          <a:solidFill>
            <a:schemeClr val="bg1">
              <a:lumMod val="9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215153" y="391180"/>
            <a:ext cx="4136669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accent2"/>
                </a:solidFill>
              </a:rPr>
              <a:t>F</a:t>
            </a:r>
            <a:r>
              <a:rPr lang="en-US" sz="3200" dirty="0" smtClean="0"/>
              <a:t>ixed-Income Securities </a:t>
            </a:r>
            <a:endParaRPr lang="th-TH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450478" y="1153408"/>
            <a:ext cx="7881731" cy="6247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dirty="0" smtClean="0">
                <a:solidFill>
                  <a:schemeClr val="accent4"/>
                </a:solidFill>
              </a:rPr>
              <a:t>P</a:t>
            </a:r>
            <a:r>
              <a:rPr lang="en-US" dirty="0" smtClean="0">
                <a:solidFill>
                  <a:schemeClr val="bg1"/>
                </a:solidFill>
              </a:rPr>
              <a:t>rovides </a:t>
            </a:r>
            <a:r>
              <a:rPr lang="en-US" dirty="0">
                <a:solidFill>
                  <a:schemeClr val="bg1"/>
                </a:solidFill>
              </a:rPr>
              <a:t>a return in the form of fixed periodic payments and the eventual return of principal at maturity</a:t>
            </a:r>
            <a:r>
              <a:rPr lang="en-GB" dirty="0">
                <a:solidFill>
                  <a:schemeClr val="bg1"/>
                </a:solidFill>
              </a:rPr>
              <a:t> </a:t>
            </a:r>
            <a:endParaRPr lang="en-GB" dirty="0" smtClean="0">
              <a:solidFill>
                <a:schemeClr val="bg1"/>
              </a:solidFill>
            </a:endParaRPr>
          </a:p>
          <a:p>
            <a:pPr marL="457200" indent="-457200">
              <a:buFont typeface="Arial"/>
              <a:buChar char="•"/>
            </a:pPr>
            <a:r>
              <a:rPr lang="en-US" dirty="0">
                <a:solidFill>
                  <a:schemeClr val="accent4"/>
                </a:solidFill>
              </a:rPr>
              <a:t>P</a:t>
            </a:r>
            <a:r>
              <a:rPr lang="en-US" dirty="0">
                <a:solidFill>
                  <a:schemeClr val="bg1"/>
                </a:solidFill>
              </a:rPr>
              <a:t>ayment can be in a form of coupon payment or interest payment</a:t>
            </a:r>
            <a:r>
              <a:rPr lang="en-GB" dirty="0">
                <a:solidFill>
                  <a:schemeClr val="bg1"/>
                </a:solidFill>
              </a:rPr>
              <a:t> </a:t>
            </a:r>
            <a:endParaRPr lang="en-GB" sz="3200" dirty="0" smtClean="0">
              <a:solidFill>
                <a:srgbClr val="FFFFFF"/>
              </a:solidFill>
            </a:endParaRPr>
          </a:p>
          <a:p>
            <a:pPr lvl="0" algn="ctr"/>
            <a:endParaRPr lang="en-US" sz="3200" dirty="0" smtClean="0">
              <a:solidFill>
                <a:srgbClr val="FFFFFF"/>
              </a:solidFill>
            </a:endParaRPr>
          </a:p>
          <a:p>
            <a:pPr lvl="0" algn="ctr"/>
            <a:r>
              <a:rPr lang="en-US" sz="3200" dirty="0" smtClean="0">
                <a:solidFill>
                  <a:srgbClr val="ED7D31"/>
                </a:solidFill>
              </a:rPr>
              <a:t>“Suitable </a:t>
            </a:r>
            <a:r>
              <a:rPr lang="en-US" sz="3200" dirty="0">
                <a:solidFill>
                  <a:srgbClr val="ED7D31"/>
                </a:solidFill>
              </a:rPr>
              <a:t>for risk </a:t>
            </a:r>
            <a:r>
              <a:rPr lang="en-US" sz="3200" dirty="0" smtClean="0">
                <a:solidFill>
                  <a:srgbClr val="ED7D31"/>
                </a:solidFill>
              </a:rPr>
              <a:t>averse investors”</a:t>
            </a:r>
            <a:endParaRPr lang="en-GB" sz="3200" dirty="0">
              <a:solidFill>
                <a:srgbClr val="ED7D3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Examples; Treasury bills</a:t>
            </a:r>
          </a:p>
          <a:p>
            <a:r>
              <a:rPr lang="en-US" dirty="0">
                <a:solidFill>
                  <a:schemeClr val="bg1"/>
                </a:solidFill>
              </a:rPr>
              <a:t>	 </a:t>
            </a:r>
            <a:r>
              <a:rPr lang="en-US" dirty="0" smtClean="0">
                <a:solidFill>
                  <a:schemeClr val="bg1"/>
                </a:solidFill>
              </a:rPr>
              <a:t>       Treasury bonds</a:t>
            </a:r>
          </a:p>
          <a:p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                  Certificate of Deposit</a:t>
            </a:r>
          </a:p>
          <a:p>
            <a:endParaRPr lang="en-US" u="sng" dirty="0" smtClean="0">
              <a:solidFill>
                <a:schemeClr val="bg1"/>
              </a:solidFill>
            </a:endParaRPr>
          </a:p>
          <a:p>
            <a:endParaRPr lang="en-US" u="sng" dirty="0" smtClean="0">
              <a:solidFill>
                <a:schemeClr val="bg1"/>
              </a:solidFill>
            </a:endParaRPr>
          </a:p>
          <a:p>
            <a:endParaRPr lang="th-TH" dirty="0">
              <a:solidFill>
                <a:srgbClr val="FFFFFF"/>
              </a:solidFill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0" y="6115792"/>
            <a:ext cx="9144000" cy="23750"/>
          </a:xfrm>
          <a:prstGeom prst="line">
            <a:avLst/>
          </a:prstGeom>
          <a:ln w="28575"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123053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introduction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389955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FOREX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option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672104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Dual-Currency Deposit</a:t>
            </a:r>
            <a:endParaRPr lang="th-TH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953922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Precious Metal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5232232" y="6182846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 Rate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utures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502316" y="6182846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 Rate 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wap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7767236" y="6183274"/>
            <a:ext cx="1239604" cy="629006"/>
          </a:xfrm>
          <a:prstGeom prst="roundRect">
            <a:avLst/>
          </a:prstGeom>
          <a:solidFill>
            <a:schemeClr val="tx1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accent2"/>
                </a:solidFill>
              </a:rPr>
              <a:t>Fixed-Income Securities</a:t>
            </a:r>
            <a:endParaRPr lang="th-TH" sz="14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3006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" t="9591"/>
          <a:stretch/>
        </p:blipFill>
        <p:spPr>
          <a:xfrm>
            <a:off x="0" y="-44404"/>
            <a:ext cx="9144000" cy="688917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-31174"/>
            <a:ext cx="9144000" cy="945574"/>
          </a:xfrm>
          <a:prstGeom prst="rect">
            <a:avLst/>
          </a:prstGeom>
          <a:solidFill>
            <a:schemeClr val="bg1">
              <a:lumMod val="9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215153" y="391180"/>
            <a:ext cx="4136669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accent2"/>
                </a:solidFill>
              </a:rPr>
              <a:t>F</a:t>
            </a:r>
            <a:r>
              <a:rPr lang="en-US" sz="3200" dirty="0" smtClean="0"/>
              <a:t>ixed-Income Securities </a:t>
            </a:r>
            <a:endParaRPr lang="th-TH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450478" y="1153408"/>
            <a:ext cx="8412423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 smtClean="0">
                <a:solidFill>
                  <a:schemeClr val="accent2"/>
                </a:solidFill>
              </a:rPr>
              <a:t>Treasury Bills</a:t>
            </a:r>
          </a:p>
          <a:p>
            <a:endParaRPr lang="en-US" u="sng" dirty="0">
              <a:solidFill>
                <a:schemeClr val="bg1"/>
              </a:solidFill>
            </a:endParaRPr>
          </a:p>
          <a:p>
            <a:pPr marL="457200" indent="-457200">
              <a:buFont typeface="Arial"/>
              <a:buChar char="•"/>
            </a:pPr>
            <a:r>
              <a:rPr lang="en-US" dirty="0">
                <a:solidFill>
                  <a:schemeClr val="accent4"/>
                </a:solidFill>
              </a:rPr>
              <a:t>A</a:t>
            </a:r>
            <a:r>
              <a:rPr lang="en-US" dirty="0">
                <a:solidFill>
                  <a:srgbClr val="FFFFFF"/>
                </a:solidFill>
              </a:rPr>
              <a:t> short-term debt obligation backed by the government with a maturity of less than one year</a:t>
            </a:r>
            <a:r>
              <a:rPr lang="en-GB" dirty="0">
                <a:solidFill>
                  <a:srgbClr val="FFFFFF"/>
                </a:solidFill>
              </a:rPr>
              <a:t> </a:t>
            </a:r>
            <a:endParaRPr lang="en-GB" dirty="0" smtClean="0">
              <a:solidFill>
                <a:srgbClr val="FFFFFF"/>
              </a:solidFill>
            </a:endParaRPr>
          </a:p>
          <a:p>
            <a:pPr marL="457200" indent="-457200">
              <a:buFont typeface="Arial"/>
              <a:buChar char="•"/>
            </a:pPr>
            <a:r>
              <a:rPr lang="en-US" dirty="0" smtClean="0">
                <a:solidFill>
                  <a:schemeClr val="accent4"/>
                </a:solidFill>
              </a:rPr>
              <a:t>I</a:t>
            </a:r>
            <a:r>
              <a:rPr lang="en-US" dirty="0" smtClean="0">
                <a:solidFill>
                  <a:srgbClr val="FFFFFF"/>
                </a:solidFill>
              </a:rPr>
              <a:t>ssued </a:t>
            </a:r>
            <a:r>
              <a:rPr lang="en-US" dirty="0">
                <a:solidFill>
                  <a:srgbClr val="FFFFFF"/>
                </a:solidFill>
              </a:rPr>
              <a:t>through a competitive bidding process at a discount from </a:t>
            </a:r>
            <a:r>
              <a:rPr lang="en-US" dirty="0" smtClean="0">
                <a:solidFill>
                  <a:srgbClr val="FFFFFF"/>
                </a:solidFill>
              </a:rPr>
              <a:t>par </a:t>
            </a:r>
          </a:p>
          <a:p>
            <a:pPr lvl="3"/>
            <a:endParaRPr lang="en-US" sz="3200" dirty="0" smtClean="0">
              <a:solidFill>
                <a:srgbClr val="FFFFFF"/>
              </a:solidFill>
            </a:endParaRPr>
          </a:p>
          <a:p>
            <a:pPr lvl="3"/>
            <a:r>
              <a:rPr lang="en-US" sz="3200" dirty="0" smtClean="0">
                <a:solidFill>
                  <a:srgbClr val="ED7D31"/>
                </a:solidFill>
              </a:rPr>
              <a:t>“Do </a:t>
            </a:r>
            <a:r>
              <a:rPr lang="en-US" sz="3200" dirty="0">
                <a:solidFill>
                  <a:srgbClr val="ED7D31"/>
                </a:solidFill>
              </a:rPr>
              <a:t>not pay interest before </a:t>
            </a:r>
            <a:r>
              <a:rPr lang="en-US" sz="3200" dirty="0" smtClean="0">
                <a:solidFill>
                  <a:srgbClr val="ED7D31"/>
                </a:solidFill>
              </a:rPr>
              <a:t>maturity</a:t>
            </a:r>
            <a:r>
              <a:rPr lang="en-GB" sz="3200" dirty="0" smtClean="0">
                <a:solidFill>
                  <a:srgbClr val="ED7D31"/>
                </a:solidFill>
              </a:rPr>
              <a:t>”</a:t>
            </a:r>
            <a:endParaRPr lang="en-US" sz="3200" dirty="0">
              <a:solidFill>
                <a:srgbClr val="ED7D31"/>
              </a:solidFill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0" y="6115792"/>
            <a:ext cx="9144000" cy="23750"/>
          </a:xfrm>
          <a:prstGeom prst="line">
            <a:avLst/>
          </a:prstGeom>
          <a:ln w="28575"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123053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introduction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389955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FOREX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option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672104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Dual-Currency Deposit</a:t>
            </a:r>
            <a:endParaRPr lang="th-TH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953922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Precious Metal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5232232" y="6182846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 Rate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utures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502316" y="6182846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 Rate 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wap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7767236" y="6183274"/>
            <a:ext cx="1239604" cy="629006"/>
          </a:xfrm>
          <a:prstGeom prst="roundRect">
            <a:avLst/>
          </a:prstGeom>
          <a:solidFill>
            <a:schemeClr val="tx1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accent2"/>
                </a:solidFill>
              </a:rPr>
              <a:t>Fixed-Income Securities</a:t>
            </a:r>
            <a:endParaRPr lang="th-TH" sz="14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3688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" t="9591"/>
          <a:stretch/>
        </p:blipFill>
        <p:spPr>
          <a:xfrm>
            <a:off x="0" y="-44404"/>
            <a:ext cx="9144000" cy="688917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-31174"/>
            <a:ext cx="9144000" cy="945574"/>
          </a:xfrm>
          <a:prstGeom prst="rect">
            <a:avLst/>
          </a:prstGeom>
          <a:solidFill>
            <a:schemeClr val="bg1">
              <a:lumMod val="9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215153" y="391180"/>
            <a:ext cx="4136669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accent2"/>
                </a:solidFill>
              </a:rPr>
              <a:t>F</a:t>
            </a:r>
            <a:r>
              <a:rPr lang="en-US" sz="3200" dirty="0" smtClean="0"/>
              <a:t>ixed-Income Securities </a:t>
            </a:r>
            <a:endParaRPr lang="th-TH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211650" y="1153408"/>
            <a:ext cx="9114237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 smtClean="0">
                <a:solidFill>
                  <a:schemeClr val="accent2"/>
                </a:solidFill>
              </a:rPr>
              <a:t>Treasury Notes / Bonds</a:t>
            </a:r>
          </a:p>
          <a:p>
            <a:endParaRPr lang="en-US" u="sng" dirty="0" smtClean="0">
              <a:solidFill>
                <a:schemeClr val="bg1"/>
              </a:solidFill>
            </a:endParaRPr>
          </a:p>
          <a:p>
            <a:pPr marL="457200" lvl="0" indent="-457200">
              <a:buFont typeface="Arial"/>
              <a:buChar char="•"/>
            </a:pPr>
            <a:r>
              <a:rPr lang="en-US" dirty="0">
                <a:solidFill>
                  <a:schemeClr val="accent4"/>
                </a:solidFill>
              </a:rPr>
              <a:t>A</a:t>
            </a:r>
            <a:r>
              <a:rPr lang="en-US" dirty="0">
                <a:solidFill>
                  <a:srgbClr val="FFFFFF"/>
                </a:solidFill>
              </a:rPr>
              <a:t> marketable, fixed-interest government debt security with a maturity of between 1 to 10 years for Treasury notes and more than 10 years for bonds.</a:t>
            </a:r>
            <a:endParaRPr lang="en-GB" dirty="0">
              <a:solidFill>
                <a:srgbClr val="FFFFFF"/>
              </a:solidFill>
            </a:endParaRPr>
          </a:p>
          <a:p>
            <a:pPr marL="457200" indent="-457200">
              <a:buFont typeface="Arial"/>
              <a:buChar char="•"/>
            </a:pPr>
            <a:r>
              <a:rPr lang="en-US" dirty="0">
                <a:solidFill>
                  <a:schemeClr val="accent4"/>
                </a:solidFill>
              </a:rPr>
              <a:t>I</a:t>
            </a:r>
            <a:r>
              <a:rPr lang="en-US" dirty="0" smtClean="0">
                <a:solidFill>
                  <a:srgbClr val="FFFFFF"/>
                </a:solidFill>
              </a:rPr>
              <a:t>nitially </a:t>
            </a:r>
            <a:r>
              <a:rPr lang="en-US" dirty="0">
                <a:solidFill>
                  <a:srgbClr val="FFFFFF"/>
                </a:solidFill>
              </a:rPr>
              <a:t>sold through the auction</a:t>
            </a:r>
            <a:r>
              <a:rPr lang="en-GB" dirty="0">
                <a:solidFill>
                  <a:srgbClr val="FFFFFF"/>
                </a:solidFill>
              </a:rPr>
              <a:t> </a:t>
            </a:r>
            <a:endParaRPr lang="en-GB" dirty="0" smtClean="0">
              <a:solidFill>
                <a:srgbClr val="FFFFFF"/>
              </a:solidFill>
            </a:endParaRPr>
          </a:p>
          <a:p>
            <a:pPr marL="457200" indent="-457200">
              <a:buFont typeface="Arial"/>
              <a:buChar char="•"/>
            </a:pPr>
            <a:r>
              <a:rPr lang="en-US" dirty="0">
                <a:solidFill>
                  <a:schemeClr val="accent4"/>
                </a:solidFill>
              </a:rPr>
              <a:t>C</a:t>
            </a:r>
            <a:r>
              <a:rPr lang="en-US" dirty="0" smtClean="0">
                <a:solidFill>
                  <a:srgbClr val="FFFFFF"/>
                </a:solidFill>
              </a:rPr>
              <a:t>an </a:t>
            </a:r>
            <a:r>
              <a:rPr lang="en-US" dirty="0">
                <a:solidFill>
                  <a:srgbClr val="FFFFFF"/>
                </a:solidFill>
              </a:rPr>
              <a:t>be sold in the secondary market</a:t>
            </a:r>
            <a:r>
              <a:rPr lang="en-GB" dirty="0">
                <a:solidFill>
                  <a:srgbClr val="FFFFFF"/>
                </a:solidFill>
              </a:rPr>
              <a:t> </a:t>
            </a:r>
            <a:endParaRPr lang="en-GB" dirty="0" smtClean="0">
              <a:solidFill>
                <a:srgbClr val="FFFFFF"/>
              </a:solidFill>
            </a:endParaRPr>
          </a:p>
          <a:p>
            <a:pPr marL="457200" indent="-457200">
              <a:buFont typeface="Arial"/>
              <a:buChar char="•"/>
            </a:pPr>
            <a:endParaRPr lang="en-GB" sz="3200" u="sng" dirty="0">
              <a:solidFill>
                <a:schemeClr val="accent2"/>
              </a:solidFill>
            </a:endParaRPr>
          </a:p>
          <a:p>
            <a:pPr algn="ctr"/>
            <a:r>
              <a:rPr lang="en-US" sz="3200" dirty="0" smtClean="0">
                <a:solidFill>
                  <a:schemeClr val="accent2"/>
                </a:solidFill>
              </a:rPr>
              <a:t>“Make </a:t>
            </a:r>
            <a:r>
              <a:rPr lang="en-US" sz="3200" dirty="0">
                <a:solidFill>
                  <a:schemeClr val="accent2"/>
                </a:solidFill>
              </a:rPr>
              <a:t>interest payment </a:t>
            </a:r>
            <a:endParaRPr lang="en-US" sz="3200" dirty="0" smtClean="0">
              <a:solidFill>
                <a:schemeClr val="accent2"/>
              </a:solidFill>
            </a:endParaRPr>
          </a:p>
          <a:p>
            <a:pPr algn="ctr"/>
            <a:r>
              <a:rPr lang="en-US" sz="3200" dirty="0" smtClean="0">
                <a:solidFill>
                  <a:schemeClr val="accent2"/>
                </a:solidFill>
              </a:rPr>
              <a:t>semi</a:t>
            </a:r>
            <a:r>
              <a:rPr lang="en-US" sz="3200" dirty="0">
                <a:solidFill>
                  <a:schemeClr val="accent2"/>
                </a:solidFill>
              </a:rPr>
              <a:t>-annually until </a:t>
            </a:r>
            <a:r>
              <a:rPr lang="en-US" sz="3200" dirty="0" smtClean="0">
                <a:solidFill>
                  <a:schemeClr val="accent2"/>
                </a:solidFill>
              </a:rPr>
              <a:t>maturity”</a:t>
            </a:r>
            <a:r>
              <a:rPr lang="en-GB" sz="3200" dirty="0" smtClean="0">
                <a:solidFill>
                  <a:schemeClr val="accent2"/>
                </a:solidFill>
              </a:rPr>
              <a:t> </a:t>
            </a:r>
            <a:endParaRPr lang="en-US" sz="3200" u="sng" dirty="0">
              <a:solidFill>
                <a:schemeClr val="accent2"/>
              </a:solidFill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0" y="6115792"/>
            <a:ext cx="9144000" cy="23750"/>
          </a:xfrm>
          <a:prstGeom prst="line">
            <a:avLst/>
          </a:prstGeom>
          <a:ln w="28575"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123053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introduction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389955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FOREX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option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672104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Dual-Currency Deposit</a:t>
            </a:r>
            <a:endParaRPr lang="th-TH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953922" y="6184267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Precious Metal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5232232" y="6182846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 Rate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utures</a:t>
            </a:r>
            <a:endParaRPr lang="th-TH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502316" y="6182846"/>
            <a:ext cx="1239604" cy="629006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 Rate 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wap</a:t>
            </a:r>
            <a:endParaRPr lang="th-TH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7767236" y="6183274"/>
            <a:ext cx="1239604" cy="629006"/>
          </a:xfrm>
          <a:prstGeom prst="roundRect">
            <a:avLst/>
          </a:prstGeom>
          <a:solidFill>
            <a:schemeClr val="tx1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accent2"/>
                </a:solidFill>
              </a:rPr>
              <a:t>Fixed-Income Securities</a:t>
            </a:r>
            <a:endParaRPr lang="th-TH" sz="14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85415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422</TotalTime>
  <Words>1174</Words>
  <Application>Microsoft Macintosh PowerPoint</Application>
  <PresentationFormat>On-screen Show (4:3)</PresentationFormat>
  <Paragraphs>301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Treasury Products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Service 99-99-9999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Treasury Products</dc:title>
  <dc:creator>kitipong sae-tang</dc:creator>
  <cp:lastModifiedBy>Vip Chuenchomlada</cp:lastModifiedBy>
  <cp:revision>32</cp:revision>
  <dcterms:created xsi:type="dcterms:W3CDTF">2015-09-08T09:32:22Z</dcterms:created>
  <dcterms:modified xsi:type="dcterms:W3CDTF">2015-09-20T15:25:24Z</dcterms:modified>
</cp:coreProperties>
</file>